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9" r:id="rId3"/>
    <p:sldId id="282" r:id="rId4"/>
    <p:sldId id="266" r:id="rId5"/>
    <p:sldId id="264" r:id="rId6"/>
    <p:sldId id="265" r:id="rId7"/>
    <p:sldId id="297" r:id="rId8"/>
    <p:sldId id="260" r:id="rId9"/>
    <p:sldId id="295" r:id="rId10"/>
    <p:sldId id="296" r:id="rId11"/>
    <p:sldId id="294" r:id="rId12"/>
    <p:sldId id="261" r:id="rId13"/>
    <p:sldId id="274" r:id="rId14"/>
    <p:sldId id="272" r:id="rId15"/>
    <p:sldId id="293" r:id="rId16"/>
    <p:sldId id="262" r:id="rId17"/>
    <p:sldId id="280" r:id="rId18"/>
    <p:sldId id="268" r:id="rId19"/>
    <p:sldId id="270" r:id="rId20"/>
    <p:sldId id="283" r:id="rId21"/>
  </p:sldIdLst>
  <p:sldSz cx="9144000" cy="5143500" type="screen16x9"/>
  <p:notesSz cx="6858000" cy="9144000"/>
  <p:defaultTex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3429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685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0287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1714500" algn="l" defTabSz="685800" rtl="0" eaLnBrk="1" latinLnBrk="0" hangingPunct="1">
      <a:defRPr kern="1200">
        <a:solidFill>
          <a:schemeClr val="tx1"/>
        </a:solidFill>
        <a:latin typeface="Calibri" pitchFamily="34" charset="0"/>
        <a:ea typeface="宋体" pitchFamily="2" charset="-122"/>
        <a:cs typeface="+mn-cs"/>
      </a:defRPr>
    </a:lvl6pPr>
    <a:lvl7pPr marL="2057400" algn="l" defTabSz="685800" rtl="0" eaLnBrk="1" latinLnBrk="0" hangingPunct="1">
      <a:defRPr kern="1200">
        <a:solidFill>
          <a:schemeClr val="tx1"/>
        </a:solidFill>
        <a:latin typeface="Calibri" pitchFamily="34" charset="0"/>
        <a:ea typeface="宋体" pitchFamily="2" charset="-122"/>
        <a:cs typeface="+mn-cs"/>
      </a:defRPr>
    </a:lvl7pPr>
    <a:lvl8pPr marL="2400300" algn="l" defTabSz="685800" rtl="0" eaLnBrk="1" latinLnBrk="0" hangingPunct="1">
      <a:defRPr kern="1200">
        <a:solidFill>
          <a:schemeClr val="tx1"/>
        </a:solidFill>
        <a:latin typeface="Calibri" pitchFamily="34" charset="0"/>
        <a:ea typeface="宋体" pitchFamily="2" charset="-122"/>
        <a:cs typeface="+mn-cs"/>
      </a:defRPr>
    </a:lvl8pPr>
    <a:lvl9pPr marL="2743200" algn="l" defTabSz="6858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1C4885"/>
    <a:srgbClr val="4886D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4" d="100"/>
          <a:sy n="94" d="100"/>
        </p:scale>
        <p:origin x="-696" y="-96"/>
      </p:cViewPr>
      <p:guideLst>
        <p:guide orient="horz" pos="1620"/>
        <p:guide pos="2880"/>
      </p:guideLst>
    </p:cSldViewPr>
  </p:slideViewPr>
  <p:notesTextViewPr>
    <p:cViewPr>
      <p:scale>
        <a:sx n="1" d="1"/>
        <a:sy n="1" d="1"/>
      </p:scale>
      <p:origin x="0" y="0"/>
    </p:cViewPr>
  </p:notesTextViewPr>
  <p:sorterViewPr>
    <p:cViewPr>
      <p:scale>
        <a:sx n="75" d="100"/>
        <a:sy n="75"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AF954A-E45E-4FC2-8B67-792A017F449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060E4B6-9F26-4050-974C-B79AE1ACBB2C}">
      <dgm:prSet phldrT="[文本]"/>
      <dgm:spPr/>
      <dgm:t>
        <a:bodyPr/>
        <a:lstStyle/>
        <a:p>
          <a:r>
            <a:rPr lang="zh-CN" altLang="en-US" dirty="0" smtClean="0"/>
            <a:t>标签结构</a:t>
          </a:r>
          <a:endParaRPr lang="zh-CN" altLang="en-US" dirty="0"/>
        </a:p>
      </dgm:t>
    </dgm:pt>
    <dgm:pt modelId="{2F5AFE72-F631-4A76-AFE2-1B670D59D6A8}" type="parTrans" cxnId="{CB17DB71-6526-4F91-BC25-E2A46BA14F52}">
      <dgm:prSet/>
      <dgm:spPr/>
      <dgm:t>
        <a:bodyPr/>
        <a:lstStyle/>
        <a:p>
          <a:endParaRPr lang="zh-CN" altLang="en-US"/>
        </a:p>
      </dgm:t>
    </dgm:pt>
    <dgm:pt modelId="{55427C32-DB5B-47F2-A086-38D3FEBE72F5}" type="sibTrans" cxnId="{CB17DB71-6526-4F91-BC25-E2A46BA14F52}">
      <dgm:prSet/>
      <dgm:spPr/>
      <dgm:t>
        <a:bodyPr/>
        <a:lstStyle/>
        <a:p>
          <a:endParaRPr lang="zh-CN" altLang="en-US"/>
        </a:p>
      </dgm:t>
    </dgm:pt>
    <dgm:pt modelId="{F59E97D6-0C96-48F6-8990-BBB2C3A1EAB6}">
      <dgm:prSet phldrT="[文本]"/>
      <dgm:spPr/>
      <dgm:t>
        <a:bodyPr/>
        <a:lstStyle/>
        <a:p>
          <a:r>
            <a:rPr lang="zh-CN" altLang="en-US" dirty="0" smtClean="0"/>
            <a:t>共性</a:t>
          </a:r>
          <a:endParaRPr lang="zh-CN" altLang="en-US" dirty="0"/>
        </a:p>
      </dgm:t>
    </dgm:pt>
    <dgm:pt modelId="{995BE8B7-7E12-4A82-A68B-035FBAC83B36}" type="parTrans" cxnId="{24062575-6572-44BF-8D46-63CBFFA8F146}">
      <dgm:prSet/>
      <dgm:spPr/>
      <dgm:t>
        <a:bodyPr/>
        <a:lstStyle/>
        <a:p>
          <a:endParaRPr lang="zh-CN" altLang="en-US"/>
        </a:p>
      </dgm:t>
    </dgm:pt>
    <dgm:pt modelId="{39F4A2E7-DC13-4A6E-B6AA-17BDDF634EFD}" type="sibTrans" cxnId="{24062575-6572-44BF-8D46-63CBFFA8F146}">
      <dgm:prSet/>
      <dgm:spPr/>
      <dgm:t>
        <a:bodyPr/>
        <a:lstStyle/>
        <a:p>
          <a:endParaRPr lang="zh-CN" altLang="en-US"/>
        </a:p>
      </dgm:t>
    </dgm:pt>
    <dgm:pt modelId="{02A2D662-1AA4-4DD3-9481-0D8EE33921AD}">
      <dgm:prSet phldrT="[文本]"/>
      <dgm:spPr/>
      <dgm:t>
        <a:bodyPr/>
        <a:lstStyle/>
        <a:p>
          <a:r>
            <a:rPr lang="zh-CN" altLang="en-US" dirty="0" smtClean="0"/>
            <a:t>细分类</a:t>
          </a:r>
          <a:endParaRPr lang="zh-CN" altLang="en-US" dirty="0"/>
        </a:p>
      </dgm:t>
    </dgm:pt>
    <dgm:pt modelId="{2EFBA36C-DACD-45D0-B160-51C03C097DCE}" type="parTrans" cxnId="{6EB0634E-5FD9-476B-9CF3-B70A87EDF6C4}">
      <dgm:prSet/>
      <dgm:spPr/>
      <dgm:t>
        <a:bodyPr/>
        <a:lstStyle/>
        <a:p>
          <a:endParaRPr lang="zh-CN" altLang="en-US"/>
        </a:p>
      </dgm:t>
    </dgm:pt>
    <dgm:pt modelId="{91429647-A203-4743-92FB-1A8FE0E9BA84}" type="sibTrans" cxnId="{6EB0634E-5FD9-476B-9CF3-B70A87EDF6C4}">
      <dgm:prSet/>
      <dgm:spPr/>
      <dgm:t>
        <a:bodyPr/>
        <a:lstStyle/>
        <a:p>
          <a:endParaRPr lang="zh-CN" altLang="en-US"/>
        </a:p>
      </dgm:t>
    </dgm:pt>
    <dgm:pt modelId="{3ED666AC-8F45-4038-BF0A-73BC5335BB17}">
      <dgm:prSet phldrT="[文本]"/>
      <dgm:spPr/>
      <dgm:t>
        <a:bodyPr/>
        <a:lstStyle/>
        <a:p>
          <a:r>
            <a:rPr lang="zh-CN" altLang="en-US" dirty="0" smtClean="0"/>
            <a:t>品牌</a:t>
          </a:r>
          <a:endParaRPr lang="zh-CN" altLang="en-US" dirty="0"/>
        </a:p>
      </dgm:t>
    </dgm:pt>
    <dgm:pt modelId="{56543F84-C0CC-4ED4-9F12-B025CA0CEC82}" type="parTrans" cxnId="{74ABA943-CB19-4414-A430-B0858D560B3B}">
      <dgm:prSet/>
      <dgm:spPr/>
      <dgm:t>
        <a:bodyPr/>
        <a:lstStyle/>
        <a:p>
          <a:endParaRPr lang="zh-CN" altLang="en-US"/>
        </a:p>
      </dgm:t>
    </dgm:pt>
    <dgm:pt modelId="{F825D85F-47D9-475F-AA3B-37C4CF7CC580}" type="sibTrans" cxnId="{74ABA943-CB19-4414-A430-B0858D560B3B}">
      <dgm:prSet/>
      <dgm:spPr/>
      <dgm:t>
        <a:bodyPr/>
        <a:lstStyle/>
        <a:p>
          <a:endParaRPr lang="zh-CN" altLang="en-US"/>
        </a:p>
      </dgm:t>
    </dgm:pt>
    <dgm:pt modelId="{E8429E19-0B4E-45F6-A03B-98480A424A5D}">
      <dgm:prSet phldrT="[文本]"/>
      <dgm:spPr/>
      <dgm:t>
        <a:bodyPr/>
        <a:lstStyle/>
        <a:p>
          <a:r>
            <a:rPr lang="zh-CN" altLang="en-US" dirty="0" smtClean="0"/>
            <a:t>个性</a:t>
          </a:r>
          <a:endParaRPr lang="zh-CN" altLang="en-US" dirty="0"/>
        </a:p>
      </dgm:t>
    </dgm:pt>
    <dgm:pt modelId="{02E188A4-F5C5-473D-BD50-868CA276AACF}" type="parTrans" cxnId="{4EF28FAE-951F-41CE-8F37-E61039C64676}">
      <dgm:prSet/>
      <dgm:spPr/>
      <dgm:t>
        <a:bodyPr/>
        <a:lstStyle/>
        <a:p>
          <a:endParaRPr lang="zh-CN" altLang="en-US"/>
        </a:p>
      </dgm:t>
    </dgm:pt>
    <dgm:pt modelId="{D3E0C50D-6D6C-45F8-B4DA-C2BACBB148AC}" type="sibTrans" cxnId="{4EF28FAE-951F-41CE-8F37-E61039C64676}">
      <dgm:prSet/>
      <dgm:spPr/>
      <dgm:t>
        <a:bodyPr/>
        <a:lstStyle/>
        <a:p>
          <a:endParaRPr lang="zh-CN" altLang="en-US"/>
        </a:p>
      </dgm:t>
    </dgm:pt>
    <dgm:pt modelId="{9C84F767-3490-44AF-9DBE-00053482AD3D}">
      <dgm:prSet phldrT="[文本]"/>
      <dgm:spPr/>
      <dgm:t>
        <a:bodyPr/>
        <a:lstStyle/>
        <a:p>
          <a:r>
            <a:rPr lang="zh-CN" altLang="en-US" dirty="0" smtClean="0"/>
            <a:t>人工完成</a:t>
          </a:r>
          <a:endParaRPr lang="zh-CN" altLang="en-US" dirty="0"/>
        </a:p>
      </dgm:t>
    </dgm:pt>
    <dgm:pt modelId="{2DDF097F-7F8B-4815-A439-477794E8D622}" type="parTrans" cxnId="{6EDD7C14-140D-41D1-B567-69A2F02706B8}">
      <dgm:prSet/>
      <dgm:spPr/>
      <dgm:t>
        <a:bodyPr/>
        <a:lstStyle/>
        <a:p>
          <a:endParaRPr lang="zh-CN" altLang="en-US"/>
        </a:p>
      </dgm:t>
    </dgm:pt>
    <dgm:pt modelId="{FE0D441A-A9CB-4F72-9A45-9E1E0ADB70DF}" type="sibTrans" cxnId="{6EDD7C14-140D-41D1-B567-69A2F02706B8}">
      <dgm:prSet/>
      <dgm:spPr/>
      <dgm:t>
        <a:bodyPr/>
        <a:lstStyle/>
        <a:p>
          <a:endParaRPr lang="zh-CN" altLang="en-US"/>
        </a:p>
      </dgm:t>
    </dgm:pt>
    <dgm:pt modelId="{7C478791-FA63-49C3-9AF4-B3EE1D0CFA2D}" type="pres">
      <dgm:prSet presAssocID="{AEAF954A-E45E-4FC2-8B67-792A017F449F}" presName="diagram" presStyleCnt="0">
        <dgm:presLayoutVars>
          <dgm:chPref val="1"/>
          <dgm:dir/>
          <dgm:animOne val="branch"/>
          <dgm:animLvl val="lvl"/>
          <dgm:resizeHandles val="exact"/>
        </dgm:presLayoutVars>
      </dgm:prSet>
      <dgm:spPr/>
      <dgm:t>
        <a:bodyPr/>
        <a:lstStyle/>
        <a:p>
          <a:endParaRPr lang="zh-CN" altLang="en-US"/>
        </a:p>
      </dgm:t>
    </dgm:pt>
    <dgm:pt modelId="{77605F39-89BA-4900-92F9-3FA0E686DBC3}" type="pres">
      <dgm:prSet presAssocID="{9060E4B6-9F26-4050-974C-B79AE1ACBB2C}" presName="root1" presStyleCnt="0"/>
      <dgm:spPr/>
    </dgm:pt>
    <dgm:pt modelId="{8F26973A-BB03-4E3D-AA0E-7DF4CADC89F8}" type="pres">
      <dgm:prSet presAssocID="{9060E4B6-9F26-4050-974C-B79AE1ACBB2C}" presName="LevelOneTextNode" presStyleLbl="node0" presStyleIdx="0" presStyleCnt="1">
        <dgm:presLayoutVars>
          <dgm:chPref val="3"/>
        </dgm:presLayoutVars>
      </dgm:prSet>
      <dgm:spPr/>
      <dgm:t>
        <a:bodyPr/>
        <a:lstStyle/>
        <a:p>
          <a:endParaRPr lang="zh-CN" altLang="en-US"/>
        </a:p>
      </dgm:t>
    </dgm:pt>
    <dgm:pt modelId="{271BB4E9-0CF0-4CC4-8D06-DAA7647E6A34}" type="pres">
      <dgm:prSet presAssocID="{9060E4B6-9F26-4050-974C-B79AE1ACBB2C}" presName="level2hierChild" presStyleCnt="0"/>
      <dgm:spPr/>
    </dgm:pt>
    <dgm:pt modelId="{E522D643-DDB7-486E-BE35-B33D46E11B38}" type="pres">
      <dgm:prSet presAssocID="{995BE8B7-7E12-4A82-A68B-035FBAC83B36}" presName="conn2-1" presStyleLbl="parChTrans1D2" presStyleIdx="0" presStyleCnt="2"/>
      <dgm:spPr/>
      <dgm:t>
        <a:bodyPr/>
        <a:lstStyle/>
        <a:p>
          <a:endParaRPr lang="zh-CN" altLang="en-US"/>
        </a:p>
      </dgm:t>
    </dgm:pt>
    <dgm:pt modelId="{3564B165-40CB-4B5A-890B-BCE14779C33C}" type="pres">
      <dgm:prSet presAssocID="{995BE8B7-7E12-4A82-A68B-035FBAC83B36}" presName="connTx" presStyleLbl="parChTrans1D2" presStyleIdx="0" presStyleCnt="2"/>
      <dgm:spPr/>
      <dgm:t>
        <a:bodyPr/>
        <a:lstStyle/>
        <a:p>
          <a:endParaRPr lang="zh-CN" altLang="en-US"/>
        </a:p>
      </dgm:t>
    </dgm:pt>
    <dgm:pt modelId="{AE85F560-7394-43F1-B3F3-6EF06DA5BAEC}" type="pres">
      <dgm:prSet presAssocID="{F59E97D6-0C96-48F6-8990-BBB2C3A1EAB6}" presName="root2" presStyleCnt="0"/>
      <dgm:spPr/>
    </dgm:pt>
    <dgm:pt modelId="{C2BF5652-760F-4D9D-80E5-98988F0676C2}" type="pres">
      <dgm:prSet presAssocID="{F59E97D6-0C96-48F6-8990-BBB2C3A1EAB6}" presName="LevelTwoTextNode" presStyleLbl="node2" presStyleIdx="0" presStyleCnt="2">
        <dgm:presLayoutVars>
          <dgm:chPref val="3"/>
        </dgm:presLayoutVars>
      </dgm:prSet>
      <dgm:spPr/>
      <dgm:t>
        <a:bodyPr/>
        <a:lstStyle/>
        <a:p>
          <a:endParaRPr lang="zh-CN" altLang="en-US"/>
        </a:p>
      </dgm:t>
    </dgm:pt>
    <dgm:pt modelId="{E8E2DE87-46C1-4F65-A290-B0166DE8056B}" type="pres">
      <dgm:prSet presAssocID="{F59E97D6-0C96-48F6-8990-BBB2C3A1EAB6}" presName="level3hierChild" presStyleCnt="0"/>
      <dgm:spPr/>
    </dgm:pt>
    <dgm:pt modelId="{AF59C7D5-7AD5-48CA-B96D-693A1E605527}" type="pres">
      <dgm:prSet presAssocID="{2EFBA36C-DACD-45D0-B160-51C03C097DCE}" presName="conn2-1" presStyleLbl="parChTrans1D3" presStyleIdx="0" presStyleCnt="3"/>
      <dgm:spPr/>
      <dgm:t>
        <a:bodyPr/>
        <a:lstStyle/>
        <a:p>
          <a:endParaRPr lang="zh-CN" altLang="en-US"/>
        </a:p>
      </dgm:t>
    </dgm:pt>
    <dgm:pt modelId="{A330471A-29C8-47F5-94B4-DA6C2EB6448B}" type="pres">
      <dgm:prSet presAssocID="{2EFBA36C-DACD-45D0-B160-51C03C097DCE}" presName="connTx" presStyleLbl="parChTrans1D3" presStyleIdx="0" presStyleCnt="3"/>
      <dgm:spPr/>
      <dgm:t>
        <a:bodyPr/>
        <a:lstStyle/>
        <a:p>
          <a:endParaRPr lang="zh-CN" altLang="en-US"/>
        </a:p>
      </dgm:t>
    </dgm:pt>
    <dgm:pt modelId="{79D5B29E-0357-40B3-8112-291248FF1C42}" type="pres">
      <dgm:prSet presAssocID="{02A2D662-1AA4-4DD3-9481-0D8EE33921AD}" presName="root2" presStyleCnt="0"/>
      <dgm:spPr/>
    </dgm:pt>
    <dgm:pt modelId="{7337C4BE-46E9-4433-A589-94AD6225DF57}" type="pres">
      <dgm:prSet presAssocID="{02A2D662-1AA4-4DD3-9481-0D8EE33921AD}" presName="LevelTwoTextNode" presStyleLbl="node3" presStyleIdx="0" presStyleCnt="3">
        <dgm:presLayoutVars>
          <dgm:chPref val="3"/>
        </dgm:presLayoutVars>
      </dgm:prSet>
      <dgm:spPr/>
      <dgm:t>
        <a:bodyPr/>
        <a:lstStyle/>
        <a:p>
          <a:endParaRPr lang="zh-CN" altLang="en-US"/>
        </a:p>
      </dgm:t>
    </dgm:pt>
    <dgm:pt modelId="{EE001D83-2783-40A5-9014-1C3C3E1F9453}" type="pres">
      <dgm:prSet presAssocID="{02A2D662-1AA4-4DD3-9481-0D8EE33921AD}" presName="level3hierChild" presStyleCnt="0"/>
      <dgm:spPr/>
    </dgm:pt>
    <dgm:pt modelId="{28924E76-6556-47E3-9711-FDD5E89CF7C2}" type="pres">
      <dgm:prSet presAssocID="{56543F84-C0CC-4ED4-9F12-B025CA0CEC82}" presName="conn2-1" presStyleLbl="parChTrans1D3" presStyleIdx="1" presStyleCnt="3"/>
      <dgm:spPr/>
      <dgm:t>
        <a:bodyPr/>
        <a:lstStyle/>
        <a:p>
          <a:endParaRPr lang="zh-CN" altLang="en-US"/>
        </a:p>
      </dgm:t>
    </dgm:pt>
    <dgm:pt modelId="{85E61A4D-1D1E-4651-AA84-855A80CA7C59}" type="pres">
      <dgm:prSet presAssocID="{56543F84-C0CC-4ED4-9F12-B025CA0CEC82}" presName="connTx" presStyleLbl="parChTrans1D3" presStyleIdx="1" presStyleCnt="3"/>
      <dgm:spPr/>
      <dgm:t>
        <a:bodyPr/>
        <a:lstStyle/>
        <a:p>
          <a:endParaRPr lang="zh-CN" altLang="en-US"/>
        </a:p>
      </dgm:t>
    </dgm:pt>
    <dgm:pt modelId="{02A2D687-A867-4882-A634-6E452DB2F9D2}" type="pres">
      <dgm:prSet presAssocID="{3ED666AC-8F45-4038-BF0A-73BC5335BB17}" presName="root2" presStyleCnt="0"/>
      <dgm:spPr/>
    </dgm:pt>
    <dgm:pt modelId="{C55B0763-B294-468C-9DA7-506B7AC48C47}" type="pres">
      <dgm:prSet presAssocID="{3ED666AC-8F45-4038-BF0A-73BC5335BB17}" presName="LevelTwoTextNode" presStyleLbl="node3" presStyleIdx="1" presStyleCnt="3">
        <dgm:presLayoutVars>
          <dgm:chPref val="3"/>
        </dgm:presLayoutVars>
      </dgm:prSet>
      <dgm:spPr/>
      <dgm:t>
        <a:bodyPr/>
        <a:lstStyle/>
        <a:p>
          <a:endParaRPr lang="zh-CN" altLang="en-US"/>
        </a:p>
      </dgm:t>
    </dgm:pt>
    <dgm:pt modelId="{12FE30CD-4E5D-484D-A4D0-E1B881DED9CF}" type="pres">
      <dgm:prSet presAssocID="{3ED666AC-8F45-4038-BF0A-73BC5335BB17}" presName="level3hierChild" presStyleCnt="0"/>
      <dgm:spPr/>
    </dgm:pt>
    <dgm:pt modelId="{EDFAE723-6363-4EF0-BB44-F30E7BB28058}" type="pres">
      <dgm:prSet presAssocID="{02E188A4-F5C5-473D-BD50-868CA276AACF}" presName="conn2-1" presStyleLbl="parChTrans1D2" presStyleIdx="1" presStyleCnt="2"/>
      <dgm:spPr/>
      <dgm:t>
        <a:bodyPr/>
        <a:lstStyle/>
        <a:p>
          <a:endParaRPr lang="zh-CN" altLang="en-US"/>
        </a:p>
      </dgm:t>
    </dgm:pt>
    <dgm:pt modelId="{70460A86-18BC-41E7-A3D8-47687AB30648}" type="pres">
      <dgm:prSet presAssocID="{02E188A4-F5C5-473D-BD50-868CA276AACF}" presName="connTx" presStyleLbl="parChTrans1D2" presStyleIdx="1" presStyleCnt="2"/>
      <dgm:spPr/>
      <dgm:t>
        <a:bodyPr/>
        <a:lstStyle/>
        <a:p>
          <a:endParaRPr lang="zh-CN" altLang="en-US"/>
        </a:p>
      </dgm:t>
    </dgm:pt>
    <dgm:pt modelId="{DCA0DCE0-FC43-4F73-9FFE-D026E961631F}" type="pres">
      <dgm:prSet presAssocID="{E8429E19-0B4E-45F6-A03B-98480A424A5D}" presName="root2" presStyleCnt="0"/>
      <dgm:spPr/>
    </dgm:pt>
    <dgm:pt modelId="{3EE0EE8C-DA94-4B79-B4D6-44C497F96279}" type="pres">
      <dgm:prSet presAssocID="{E8429E19-0B4E-45F6-A03B-98480A424A5D}" presName="LevelTwoTextNode" presStyleLbl="node2" presStyleIdx="1" presStyleCnt="2">
        <dgm:presLayoutVars>
          <dgm:chPref val="3"/>
        </dgm:presLayoutVars>
      </dgm:prSet>
      <dgm:spPr/>
      <dgm:t>
        <a:bodyPr/>
        <a:lstStyle/>
        <a:p>
          <a:endParaRPr lang="zh-CN" altLang="en-US"/>
        </a:p>
      </dgm:t>
    </dgm:pt>
    <dgm:pt modelId="{1982C4ED-A064-49A2-B332-ED679ABE0D66}" type="pres">
      <dgm:prSet presAssocID="{E8429E19-0B4E-45F6-A03B-98480A424A5D}" presName="level3hierChild" presStyleCnt="0"/>
      <dgm:spPr/>
    </dgm:pt>
    <dgm:pt modelId="{20BA25B7-E81F-411E-AD50-36AECB97DF99}" type="pres">
      <dgm:prSet presAssocID="{2DDF097F-7F8B-4815-A439-477794E8D622}" presName="conn2-1" presStyleLbl="parChTrans1D3" presStyleIdx="2" presStyleCnt="3"/>
      <dgm:spPr/>
      <dgm:t>
        <a:bodyPr/>
        <a:lstStyle/>
        <a:p>
          <a:endParaRPr lang="zh-CN" altLang="en-US"/>
        </a:p>
      </dgm:t>
    </dgm:pt>
    <dgm:pt modelId="{41256B7B-7D78-49A9-8A30-33EF716DABC0}" type="pres">
      <dgm:prSet presAssocID="{2DDF097F-7F8B-4815-A439-477794E8D622}" presName="connTx" presStyleLbl="parChTrans1D3" presStyleIdx="2" presStyleCnt="3"/>
      <dgm:spPr/>
      <dgm:t>
        <a:bodyPr/>
        <a:lstStyle/>
        <a:p>
          <a:endParaRPr lang="zh-CN" altLang="en-US"/>
        </a:p>
      </dgm:t>
    </dgm:pt>
    <dgm:pt modelId="{B2087726-8FEE-4D07-87DB-F448F8E048B4}" type="pres">
      <dgm:prSet presAssocID="{9C84F767-3490-44AF-9DBE-00053482AD3D}" presName="root2" presStyleCnt="0"/>
      <dgm:spPr/>
    </dgm:pt>
    <dgm:pt modelId="{30F072D1-CCCC-44DE-BF03-B617508161FB}" type="pres">
      <dgm:prSet presAssocID="{9C84F767-3490-44AF-9DBE-00053482AD3D}" presName="LevelTwoTextNode" presStyleLbl="node3" presStyleIdx="2" presStyleCnt="3">
        <dgm:presLayoutVars>
          <dgm:chPref val="3"/>
        </dgm:presLayoutVars>
      </dgm:prSet>
      <dgm:spPr/>
      <dgm:t>
        <a:bodyPr/>
        <a:lstStyle/>
        <a:p>
          <a:endParaRPr lang="zh-CN" altLang="en-US"/>
        </a:p>
      </dgm:t>
    </dgm:pt>
    <dgm:pt modelId="{141867F6-187E-4B82-A161-A658BCED1029}" type="pres">
      <dgm:prSet presAssocID="{9C84F767-3490-44AF-9DBE-00053482AD3D}" presName="level3hierChild" presStyleCnt="0"/>
      <dgm:spPr/>
    </dgm:pt>
  </dgm:ptLst>
  <dgm:cxnLst>
    <dgm:cxn modelId="{C9BC132E-9277-46CC-83BD-11B647D4F2B0}" type="presOf" srcId="{F59E97D6-0C96-48F6-8990-BBB2C3A1EAB6}" destId="{C2BF5652-760F-4D9D-80E5-98988F0676C2}" srcOrd="0" destOrd="0" presId="urn:microsoft.com/office/officeart/2005/8/layout/hierarchy2"/>
    <dgm:cxn modelId="{9EB75DC0-AB6E-47CB-8D0B-A24E57ED80E0}" type="presOf" srcId="{56543F84-C0CC-4ED4-9F12-B025CA0CEC82}" destId="{85E61A4D-1D1E-4651-AA84-855A80CA7C59}" srcOrd="1" destOrd="0" presId="urn:microsoft.com/office/officeart/2005/8/layout/hierarchy2"/>
    <dgm:cxn modelId="{C0FF0EA2-6FC6-41B7-A300-A5B8D9B49347}" type="presOf" srcId="{2EFBA36C-DACD-45D0-B160-51C03C097DCE}" destId="{AF59C7D5-7AD5-48CA-B96D-693A1E605527}" srcOrd="0" destOrd="0" presId="urn:microsoft.com/office/officeart/2005/8/layout/hierarchy2"/>
    <dgm:cxn modelId="{9285EA23-2C66-449C-B15E-5C169B85F613}" type="presOf" srcId="{995BE8B7-7E12-4A82-A68B-035FBAC83B36}" destId="{E522D643-DDB7-486E-BE35-B33D46E11B38}" srcOrd="0" destOrd="0" presId="urn:microsoft.com/office/officeart/2005/8/layout/hierarchy2"/>
    <dgm:cxn modelId="{6EB0634E-5FD9-476B-9CF3-B70A87EDF6C4}" srcId="{F59E97D6-0C96-48F6-8990-BBB2C3A1EAB6}" destId="{02A2D662-1AA4-4DD3-9481-0D8EE33921AD}" srcOrd="0" destOrd="0" parTransId="{2EFBA36C-DACD-45D0-B160-51C03C097DCE}" sibTransId="{91429647-A203-4743-92FB-1A8FE0E9BA84}"/>
    <dgm:cxn modelId="{4EF28FAE-951F-41CE-8F37-E61039C64676}" srcId="{9060E4B6-9F26-4050-974C-B79AE1ACBB2C}" destId="{E8429E19-0B4E-45F6-A03B-98480A424A5D}" srcOrd="1" destOrd="0" parTransId="{02E188A4-F5C5-473D-BD50-868CA276AACF}" sibTransId="{D3E0C50D-6D6C-45F8-B4DA-C2BACBB148AC}"/>
    <dgm:cxn modelId="{C09D5372-0AEE-4541-A8BE-A8BE9B682C34}" type="presOf" srcId="{2DDF097F-7F8B-4815-A439-477794E8D622}" destId="{20BA25B7-E81F-411E-AD50-36AECB97DF99}" srcOrd="0" destOrd="0" presId="urn:microsoft.com/office/officeart/2005/8/layout/hierarchy2"/>
    <dgm:cxn modelId="{98A60A53-DB7F-43CA-8F30-779A7CDBA656}" type="presOf" srcId="{56543F84-C0CC-4ED4-9F12-B025CA0CEC82}" destId="{28924E76-6556-47E3-9711-FDD5E89CF7C2}" srcOrd="0" destOrd="0" presId="urn:microsoft.com/office/officeart/2005/8/layout/hierarchy2"/>
    <dgm:cxn modelId="{4F117018-AF80-41BE-9B49-F1B80B993FB0}" type="presOf" srcId="{9C84F767-3490-44AF-9DBE-00053482AD3D}" destId="{30F072D1-CCCC-44DE-BF03-B617508161FB}" srcOrd="0" destOrd="0" presId="urn:microsoft.com/office/officeart/2005/8/layout/hierarchy2"/>
    <dgm:cxn modelId="{CB17DB71-6526-4F91-BC25-E2A46BA14F52}" srcId="{AEAF954A-E45E-4FC2-8B67-792A017F449F}" destId="{9060E4B6-9F26-4050-974C-B79AE1ACBB2C}" srcOrd="0" destOrd="0" parTransId="{2F5AFE72-F631-4A76-AFE2-1B670D59D6A8}" sibTransId="{55427C32-DB5B-47F2-A086-38D3FEBE72F5}"/>
    <dgm:cxn modelId="{221E2940-D37F-41F4-8133-9D7EF86D5813}" type="presOf" srcId="{AEAF954A-E45E-4FC2-8B67-792A017F449F}" destId="{7C478791-FA63-49C3-9AF4-B3EE1D0CFA2D}" srcOrd="0" destOrd="0" presId="urn:microsoft.com/office/officeart/2005/8/layout/hierarchy2"/>
    <dgm:cxn modelId="{2FB9CB9A-D921-4BE4-B9A7-F12AC02219F3}" type="presOf" srcId="{2EFBA36C-DACD-45D0-B160-51C03C097DCE}" destId="{A330471A-29C8-47F5-94B4-DA6C2EB6448B}" srcOrd="1" destOrd="0" presId="urn:microsoft.com/office/officeart/2005/8/layout/hierarchy2"/>
    <dgm:cxn modelId="{A9060024-ACFF-4D01-ADDE-D8F866A7033F}" type="presOf" srcId="{3ED666AC-8F45-4038-BF0A-73BC5335BB17}" destId="{C55B0763-B294-468C-9DA7-506B7AC48C47}" srcOrd="0" destOrd="0" presId="urn:microsoft.com/office/officeart/2005/8/layout/hierarchy2"/>
    <dgm:cxn modelId="{74ABA943-CB19-4414-A430-B0858D560B3B}" srcId="{F59E97D6-0C96-48F6-8990-BBB2C3A1EAB6}" destId="{3ED666AC-8F45-4038-BF0A-73BC5335BB17}" srcOrd="1" destOrd="0" parTransId="{56543F84-C0CC-4ED4-9F12-B025CA0CEC82}" sibTransId="{F825D85F-47D9-475F-AA3B-37C4CF7CC580}"/>
    <dgm:cxn modelId="{24062575-6572-44BF-8D46-63CBFFA8F146}" srcId="{9060E4B6-9F26-4050-974C-B79AE1ACBB2C}" destId="{F59E97D6-0C96-48F6-8990-BBB2C3A1EAB6}" srcOrd="0" destOrd="0" parTransId="{995BE8B7-7E12-4A82-A68B-035FBAC83B36}" sibTransId="{39F4A2E7-DC13-4A6E-B6AA-17BDDF634EFD}"/>
    <dgm:cxn modelId="{D1B5AC83-8326-4A1E-8451-23971BC227B8}" type="presOf" srcId="{02E188A4-F5C5-473D-BD50-868CA276AACF}" destId="{70460A86-18BC-41E7-A3D8-47687AB30648}" srcOrd="1" destOrd="0" presId="urn:microsoft.com/office/officeart/2005/8/layout/hierarchy2"/>
    <dgm:cxn modelId="{B8F809B6-43F6-4245-B0DF-B168E015AE0A}" type="presOf" srcId="{E8429E19-0B4E-45F6-A03B-98480A424A5D}" destId="{3EE0EE8C-DA94-4B79-B4D6-44C497F96279}" srcOrd="0" destOrd="0" presId="urn:microsoft.com/office/officeart/2005/8/layout/hierarchy2"/>
    <dgm:cxn modelId="{98345B09-15CB-45B0-9FAC-5BE43174441D}" type="presOf" srcId="{02A2D662-1AA4-4DD3-9481-0D8EE33921AD}" destId="{7337C4BE-46E9-4433-A589-94AD6225DF57}" srcOrd="0" destOrd="0" presId="urn:microsoft.com/office/officeart/2005/8/layout/hierarchy2"/>
    <dgm:cxn modelId="{1EEA8ADD-F2B1-445C-8CEA-4FB607B3614E}" type="presOf" srcId="{02E188A4-F5C5-473D-BD50-868CA276AACF}" destId="{EDFAE723-6363-4EF0-BB44-F30E7BB28058}" srcOrd="0" destOrd="0" presId="urn:microsoft.com/office/officeart/2005/8/layout/hierarchy2"/>
    <dgm:cxn modelId="{85FCE147-6663-4DBA-BBDD-9AB3A236D1C5}" type="presOf" srcId="{995BE8B7-7E12-4A82-A68B-035FBAC83B36}" destId="{3564B165-40CB-4B5A-890B-BCE14779C33C}" srcOrd="1" destOrd="0" presId="urn:microsoft.com/office/officeart/2005/8/layout/hierarchy2"/>
    <dgm:cxn modelId="{6EDD7C14-140D-41D1-B567-69A2F02706B8}" srcId="{E8429E19-0B4E-45F6-A03B-98480A424A5D}" destId="{9C84F767-3490-44AF-9DBE-00053482AD3D}" srcOrd="0" destOrd="0" parTransId="{2DDF097F-7F8B-4815-A439-477794E8D622}" sibTransId="{FE0D441A-A9CB-4F72-9A45-9E1E0ADB70DF}"/>
    <dgm:cxn modelId="{59D3D21C-1058-4515-94AD-D1E8A35B7EC6}" type="presOf" srcId="{2DDF097F-7F8B-4815-A439-477794E8D622}" destId="{41256B7B-7D78-49A9-8A30-33EF716DABC0}" srcOrd="1" destOrd="0" presId="urn:microsoft.com/office/officeart/2005/8/layout/hierarchy2"/>
    <dgm:cxn modelId="{93851AC1-25DA-49A7-A6AF-0B05681331A0}" type="presOf" srcId="{9060E4B6-9F26-4050-974C-B79AE1ACBB2C}" destId="{8F26973A-BB03-4E3D-AA0E-7DF4CADC89F8}" srcOrd="0" destOrd="0" presId="urn:microsoft.com/office/officeart/2005/8/layout/hierarchy2"/>
    <dgm:cxn modelId="{91F85EF2-D486-4E1F-A055-DDADD2FD1428}" type="presParOf" srcId="{7C478791-FA63-49C3-9AF4-B3EE1D0CFA2D}" destId="{77605F39-89BA-4900-92F9-3FA0E686DBC3}" srcOrd="0" destOrd="0" presId="urn:microsoft.com/office/officeart/2005/8/layout/hierarchy2"/>
    <dgm:cxn modelId="{E2AF09C9-C4EB-48FA-9019-2BADDE12469D}" type="presParOf" srcId="{77605F39-89BA-4900-92F9-3FA0E686DBC3}" destId="{8F26973A-BB03-4E3D-AA0E-7DF4CADC89F8}" srcOrd="0" destOrd="0" presId="urn:microsoft.com/office/officeart/2005/8/layout/hierarchy2"/>
    <dgm:cxn modelId="{3C09B1CB-2F92-46C6-9EE4-043DFD61CDDC}" type="presParOf" srcId="{77605F39-89BA-4900-92F9-3FA0E686DBC3}" destId="{271BB4E9-0CF0-4CC4-8D06-DAA7647E6A34}" srcOrd="1" destOrd="0" presId="urn:microsoft.com/office/officeart/2005/8/layout/hierarchy2"/>
    <dgm:cxn modelId="{63AC13D6-B5AD-41CF-B6A4-FF7AF2948CEC}" type="presParOf" srcId="{271BB4E9-0CF0-4CC4-8D06-DAA7647E6A34}" destId="{E522D643-DDB7-486E-BE35-B33D46E11B38}" srcOrd="0" destOrd="0" presId="urn:microsoft.com/office/officeart/2005/8/layout/hierarchy2"/>
    <dgm:cxn modelId="{A3DA85C4-ABF2-4479-B961-1D045A7779D1}" type="presParOf" srcId="{E522D643-DDB7-486E-BE35-B33D46E11B38}" destId="{3564B165-40CB-4B5A-890B-BCE14779C33C}" srcOrd="0" destOrd="0" presId="urn:microsoft.com/office/officeart/2005/8/layout/hierarchy2"/>
    <dgm:cxn modelId="{5330A0E7-4669-40A9-B17E-B05E4E75DF96}" type="presParOf" srcId="{271BB4E9-0CF0-4CC4-8D06-DAA7647E6A34}" destId="{AE85F560-7394-43F1-B3F3-6EF06DA5BAEC}" srcOrd="1" destOrd="0" presId="urn:microsoft.com/office/officeart/2005/8/layout/hierarchy2"/>
    <dgm:cxn modelId="{B6D0DE71-B4B9-4313-837F-C1FB2C6E4FCD}" type="presParOf" srcId="{AE85F560-7394-43F1-B3F3-6EF06DA5BAEC}" destId="{C2BF5652-760F-4D9D-80E5-98988F0676C2}" srcOrd="0" destOrd="0" presId="urn:microsoft.com/office/officeart/2005/8/layout/hierarchy2"/>
    <dgm:cxn modelId="{5CD9EBB7-3F3F-44B7-A0E4-0BA260EC84F2}" type="presParOf" srcId="{AE85F560-7394-43F1-B3F3-6EF06DA5BAEC}" destId="{E8E2DE87-46C1-4F65-A290-B0166DE8056B}" srcOrd="1" destOrd="0" presId="urn:microsoft.com/office/officeart/2005/8/layout/hierarchy2"/>
    <dgm:cxn modelId="{7F34BC79-1F76-4065-A37C-BBA6DC97388D}" type="presParOf" srcId="{E8E2DE87-46C1-4F65-A290-B0166DE8056B}" destId="{AF59C7D5-7AD5-48CA-B96D-693A1E605527}" srcOrd="0" destOrd="0" presId="urn:microsoft.com/office/officeart/2005/8/layout/hierarchy2"/>
    <dgm:cxn modelId="{359C65C7-FDB4-4770-BDB0-86AD3D50DB40}" type="presParOf" srcId="{AF59C7D5-7AD5-48CA-B96D-693A1E605527}" destId="{A330471A-29C8-47F5-94B4-DA6C2EB6448B}" srcOrd="0" destOrd="0" presId="urn:microsoft.com/office/officeart/2005/8/layout/hierarchy2"/>
    <dgm:cxn modelId="{EBA9F578-62F8-4DEA-8AAA-8323924E91F1}" type="presParOf" srcId="{E8E2DE87-46C1-4F65-A290-B0166DE8056B}" destId="{79D5B29E-0357-40B3-8112-291248FF1C42}" srcOrd="1" destOrd="0" presId="urn:microsoft.com/office/officeart/2005/8/layout/hierarchy2"/>
    <dgm:cxn modelId="{A1B46D47-D69A-46F6-ACBA-BCF1A19289D9}" type="presParOf" srcId="{79D5B29E-0357-40B3-8112-291248FF1C42}" destId="{7337C4BE-46E9-4433-A589-94AD6225DF57}" srcOrd="0" destOrd="0" presId="urn:microsoft.com/office/officeart/2005/8/layout/hierarchy2"/>
    <dgm:cxn modelId="{C6E9335F-A1DE-44B9-B439-5B2C9E7EB8AB}" type="presParOf" srcId="{79D5B29E-0357-40B3-8112-291248FF1C42}" destId="{EE001D83-2783-40A5-9014-1C3C3E1F9453}" srcOrd="1" destOrd="0" presId="urn:microsoft.com/office/officeart/2005/8/layout/hierarchy2"/>
    <dgm:cxn modelId="{64FE4F4F-25F2-4F53-B09A-8B57B61A7F3B}" type="presParOf" srcId="{E8E2DE87-46C1-4F65-A290-B0166DE8056B}" destId="{28924E76-6556-47E3-9711-FDD5E89CF7C2}" srcOrd="2" destOrd="0" presId="urn:microsoft.com/office/officeart/2005/8/layout/hierarchy2"/>
    <dgm:cxn modelId="{8812A827-39C1-4876-9D76-7C1022E927DA}" type="presParOf" srcId="{28924E76-6556-47E3-9711-FDD5E89CF7C2}" destId="{85E61A4D-1D1E-4651-AA84-855A80CA7C59}" srcOrd="0" destOrd="0" presId="urn:microsoft.com/office/officeart/2005/8/layout/hierarchy2"/>
    <dgm:cxn modelId="{0AA7D77E-FC8A-4715-9FC1-AD4882CE65C2}" type="presParOf" srcId="{E8E2DE87-46C1-4F65-A290-B0166DE8056B}" destId="{02A2D687-A867-4882-A634-6E452DB2F9D2}" srcOrd="3" destOrd="0" presId="urn:microsoft.com/office/officeart/2005/8/layout/hierarchy2"/>
    <dgm:cxn modelId="{16211517-DFB8-4E85-9B79-93AF2339C7AD}" type="presParOf" srcId="{02A2D687-A867-4882-A634-6E452DB2F9D2}" destId="{C55B0763-B294-468C-9DA7-506B7AC48C47}" srcOrd="0" destOrd="0" presId="urn:microsoft.com/office/officeart/2005/8/layout/hierarchy2"/>
    <dgm:cxn modelId="{9D30B6A2-7330-4F19-8DC4-2155D04C57A5}" type="presParOf" srcId="{02A2D687-A867-4882-A634-6E452DB2F9D2}" destId="{12FE30CD-4E5D-484D-A4D0-E1B881DED9CF}" srcOrd="1" destOrd="0" presId="urn:microsoft.com/office/officeart/2005/8/layout/hierarchy2"/>
    <dgm:cxn modelId="{D0FB9CFA-3827-4A9E-8343-C9A12DCC2119}" type="presParOf" srcId="{271BB4E9-0CF0-4CC4-8D06-DAA7647E6A34}" destId="{EDFAE723-6363-4EF0-BB44-F30E7BB28058}" srcOrd="2" destOrd="0" presId="urn:microsoft.com/office/officeart/2005/8/layout/hierarchy2"/>
    <dgm:cxn modelId="{AB1163A8-03A1-4531-BBA4-548AD3E523E6}" type="presParOf" srcId="{EDFAE723-6363-4EF0-BB44-F30E7BB28058}" destId="{70460A86-18BC-41E7-A3D8-47687AB30648}" srcOrd="0" destOrd="0" presId="urn:microsoft.com/office/officeart/2005/8/layout/hierarchy2"/>
    <dgm:cxn modelId="{BCDDCFFB-2391-4925-949F-A6514F5ED6AF}" type="presParOf" srcId="{271BB4E9-0CF0-4CC4-8D06-DAA7647E6A34}" destId="{DCA0DCE0-FC43-4F73-9FFE-D026E961631F}" srcOrd="3" destOrd="0" presId="urn:microsoft.com/office/officeart/2005/8/layout/hierarchy2"/>
    <dgm:cxn modelId="{01287F1B-C3A5-4AA2-84B3-FB8ABF91F739}" type="presParOf" srcId="{DCA0DCE0-FC43-4F73-9FFE-D026E961631F}" destId="{3EE0EE8C-DA94-4B79-B4D6-44C497F96279}" srcOrd="0" destOrd="0" presId="urn:microsoft.com/office/officeart/2005/8/layout/hierarchy2"/>
    <dgm:cxn modelId="{E7200299-71F9-4841-A974-D19608E0D8AF}" type="presParOf" srcId="{DCA0DCE0-FC43-4F73-9FFE-D026E961631F}" destId="{1982C4ED-A064-49A2-B332-ED679ABE0D66}" srcOrd="1" destOrd="0" presId="urn:microsoft.com/office/officeart/2005/8/layout/hierarchy2"/>
    <dgm:cxn modelId="{EC3D635F-8770-4045-B5C2-2E55793C109F}" type="presParOf" srcId="{1982C4ED-A064-49A2-B332-ED679ABE0D66}" destId="{20BA25B7-E81F-411E-AD50-36AECB97DF99}" srcOrd="0" destOrd="0" presId="urn:microsoft.com/office/officeart/2005/8/layout/hierarchy2"/>
    <dgm:cxn modelId="{83388C5C-B7A2-4EB7-B976-15A4828C5388}" type="presParOf" srcId="{20BA25B7-E81F-411E-AD50-36AECB97DF99}" destId="{41256B7B-7D78-49A9-8A30-33EF716DABC0}" srcOrd="0" destOrd="0" presId="urn:microsoft.com/office/officeart/2005/8/layout/hierarchy2"/>
    <dgm:cxn modelId="{C5BBEDDF-2FFC-403E-B121-535D079FB4B1}" type="presParOf" srcId="{1982C4ED-A064-49A2-B332-ED679ABE0D66}" destId="{B2087726-8FEE-4D07-87DB-F448F8E048B4}" srcOrd="1" destOrd="0" presId="urn:microsoft.com/office/officeart/2005/8/layout/hierarchy2"/>
    <dgm:cxn modelId="{71876C23-D998-410E-9029-4919CBB81C50}" type="presParOf" srcId="{B2087726-8FEE-4D07-87DB-F448F8E048B4}" destId="{30F072D1-CCCC-44DE-BF03-B617508161FB}" srcOrd="0" destOrd="0" presId="urn:microsoft.com/office/officeart/2005/8/layout/hierarchy2"/>
    <dgm:cxn modelId="{EEF9F515-7D35-4D4B-B7A7-B3071707D741}" type="presParOf" srcId="{B2087726-8FEE-4D07-87DB-F448F8E048B4}" destId="{141867F6-187E-4B82-A161-A658BCED1029}"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9475E3-09BD-4429-93BC-1BC06510E4D7}" type="doc">
      <dgm:prSet loTypeId="urn:microsoft.com/office/officeart/2005/8/layout/hProcess11" loCatId="process" qsTypeId="urn:microsoft.com/office/officeart/2005/8/quickstyle/simple2" qsCatId="simple" csTypeId="urn:microsoft.com/office/officeart/2005/8/colors/accent1_2" csCatId="accent1" phldr="1"/>
      <dgm:spPr/>
      <dgm:t>
        <a:bodyPr/>
        <a:lstStyle/>
        <a:p>
          <a:endParaRPr lang="zh-CN" altLang="en-US"/>
        </a:p>
      </dgm:t>
    </dgm:pt>
    <dgm:pt modelId="{A7A83A71-83BA-46AF-B30A-C0F8007D7809}">
      <dgm:prSet phldrT="[文本]"/>
      <dgm:spPr/>
      <dgm:t>
        <a:bodyPr/>
        <a:lstStyle/>
        <a:p>
          <a:r>
            <a:rPr lang="zh-CN" altLang="en-US" dirty="0" smtClean="0"/>
            <a:t>共性框架</a:t>
          </a:r>
          <a:endParaRPr lang="zh-CN" altLang="en-US" dirty="0"/>
        </a:p>
      </dgm:t>
    </dgm:pt>
    <dgm:pt modelId="{E2C8E5B3-6681-4896-AAB9-C4D61A7C7C3F}" type="parTrans" cxnId="{25B4CF21-9C13-4E37-80FB-15540ED806B7}">
      <dgm:prSet/>
      <dgm:spPr/>
      <dgm:t>
        <a:bodyPr/>
        <a:lstStyle/>
        <a:p>
          <a:endParaRPr lang="zh-CN" altLang="en-US"/>
        </a:p>
      </dgm:t>
    </dgm:pt>
    <dgm:pt modelId="{0A05B477-35CD-4ABF-9B1C-6E581AB4E93A}" type="sibTrans" cxnId="{25B4CF21-9C13-4E37-80FB-15540ED806B7}">
      <dgm:prSet/>
      <dgm:spPr/>
      <dgm:t>
        <a:bodyPr/>
        <a:lstStyle/>
        <a:p>
          <a:endParaRPr lang="zh-CN" altLang="en-US"/>
        </a:p>
      </dgm:t>
    </dgm:pt>
    <dgm:pt modelId="{966405D4-1275-48B1-AE0E-9A1AEF4422DB}">
      <dgm:prSet phldrT="[文本]"/>
      <dgm:spPr/>
      <dgm:t>
        <a:bodyPr/>
        <a:lstStyle/>
        <a:p>
          <a:r>
            <a:rPr lang="zh-CN" altLang="en-US" dirty="0" smtClean="0"/>
            <a:t>系统开发</a:t>
          </a:r>
          <a:endParaRPr lang="zh-CN" altLang="en-US" dirty="0"/>
        </a:p>
      </dgm:t>
    </dgm:pt>
    <dgm:pt modelId="{7905BCC9-10F6-4563-AF79-527C5AA4D419}" type="parTrans" cxnId="{FDE8C77F-1AB3-4BDB-BBAB-5F0DDB6BE033}">
      <dgm:prSet/>
      <dgm:spPr/>
      <dgm:t>
        <a:bodyPr/>
        <a:lstStyle/>
        <a:p>
          <a:endParaRPr lang="zh-CN" altLang="en-US"/>
        </a:p>
      </dgm:t>
    </dgm:pt>
    <dgm:pt modelId="{A3A9D506-36F2-48A9-8777-669AB5C9F4D3}" type="sibTrans" cxnId="{FDE8C77F-1AB3-4BDB-BBAB-5F0DDB6BE033}">
      <dgm:prSet/>
      <dgm:spPr/>
      <dgm:t>
        <a:bodyPr/>
        <a:lstStyle/>
        <a:p>
          <a:endParaRPr lang="zh-CN" altLang="en-US"/>
        </a:p>
      </dgm:t>
    </dgm:pt>
    <dgm:pt modelId="{883D53D0-99F7-494C-B15A-03723A821044}">
      <dgm:prSet phldrT="[文本]"/>
      <dgm:spPr/>
      <dgm:t>
        <a:bodyPr/>
        <a:lstStyle/>
        <a:p>
          <a:r>
            <a:rPr lang="zh-CN" altLang="en-US" dirty="0" smtClean="0"/>
            <a:t>个性标签</a:t>
          </a:r>
          <a:endParaRPr lang="zh-CN" altLang="en-US" dirty="0"/>
        </a:p>
      </dgm:t>
    </dgm:pt>
    <dgm:pt modelId="{AF315D47-C6B3-4246-AD02-EF315ED45F47}" type="parTrans" cxnId="{41424F16-7DD0-4F2F-9D2B-D3E4C584C93E}">
      <dgm:prSet/>
      <dgm:spPr/>
      <dgm:t>
        <a:bodyPr/>
        <a:lstStyle/>
        <a:p>
          <a:endParaRPr lang="zh-CN" altLang="en-US"/>
        </a:p>
      </dgm:t>
    </dgm:pt>
    <dgm:pt modelId="{04135B58-FA78-4B39-8590-0F3B7B481A70}" type="sibTrans" cxnId="{41424F16-7DD0-4F2F-9D2B-D3E4C584C93E}">
      <dgm:prSet/>
      <dgm:spPr/>
      <dgm:t>
        <a:bodyPr/>
        <a:lstStyle/>
        <a:p>
          <a:endParaRPr lang="zh-CN" altLang="en-US"/>
        </a:p>
      </dgm:t>
    </dgm:pt>
    <dgm:pt modelId="{03ED814D-518F-4B8A-83D1-B355A3E6D6AD}">
      <dgm:prSet phldrT="[文本]"/>
      <dgm:spPr/>
      <dgm:t>
        <a:bodyPr/>
        <a:lstStyle/>
        <a:p>
          <a:r>
            <a:rPr lang="zh-CN" altLang="en-US" dirty="0" smtClean="0"/>
            <a:t>工作流程规范</a:t>
          </a:r>
          <a:endParaRPr lang="zh-CN" altLang="en-US" dirty="0"/>
        </a:p>
      </dgm:t>
    </dgm:pt>
    <dgm:pt modelId="{A05BB963-CCBE-45C7-B96B-6936004E8F9A}" type="parTrans" cxnId="{2A75FB1E-383E-4C6C-B50E-F4D969D8B261}">
      <dgm:prSet/>
      <dgm:spPr/>
      <dgm:t>
        <a:bodyPr/>
        <a:lstStyle/>
        <a:p>
          <a:endParaRPr lang="zh-CN" altLang="en-US"/>
        </a:p>
      </dgm:t>
    </dgm:pt>
    <dgm:pt modelId="{EAAC3D5F-3CFC-4E93-98A1-BCDBB086FA4B}" type="sibTrans" cxnId="{2A75FB1E-383E-4C6C-B50E-F4D969D8B261}">
      <dgm:prSet/>
      <dgm:spPr/>
      <dgm:t>
        <a:bodyPr/>
        <a:lstStyle/>
        <a:p>
          <a:endParaRPr lang="zh-CN" altLang="en-US"/>
        </a:p>
      </dgm:t>
    </dgm:pt>
    <dgm:pt modelId="{CF99CAC8-37A6-41CF-A8DE-45F5E3B9E232}" type="pres">
      <dgm:prSet presAssocID="{D09475E3-09BD-4429-93BC-1BC06510E4D7}" presName="Name0" presStyleCnt="0">
        <dgm:presLayoutVars>
          <dgm:dir/>
          <dgm:resizeHandles val="exact"/>
        </dgm:presLayoutVars>
      </dgm:prSet>
      <dgm:spPr/>
      <dgm:t>
        <a:bodyPr/>
        <a:lstStyle/>
        <a:p>
          <a:endParaRPr lang="zh-CN" altLang="en-US"/>
        </a:p>
      </dgm:t>
    </dgm:pt>
    <dgm:pt modelId="{26A84FB7-C31D-498D-A07F-0DEF6C4D67D5}" type="pres">
      <dgm:prSet presAssocID="{D09475E3-09BD-4429-93BC-1BC06510E4D7}" presName="arrow" presStyleLbl="bgShp" presStyleIdx="0" presStyleCnt="1"/>
      <dgm:spPr/>
    </dgm:pt>
    <dgm:pt modelId="{75355135-310D-436C-ADA5-07122ED77849}" type="pres">
      <dgm:prSet presAssocID="{D09475E3-09BD-4429-93BC-1BC06510E4D7}" presName="points" presStyleCnt="0"/>
      <dgm:spPr/>
    </dgm:pt>
    <dgm:pt modelId="{EC205CF2-3573-4F71-9B2B-EE041F068752}" type="pres">
      <dgm:prSet presAssocID="{A7A83A71-83BA-46AF-B30A-C0F8007D7809}" presName="compositeA" presStyleCnt="0"/>
      <dgm:spPr/>
    </dgm:pt>
    <dgm:pt modelId="{96847CF0-FD4F-4B5C-BF68-08FF1FD4BB75}" type="pres">
      <dgm:prSet presAssocID="{A7A83A71-83BA-46AF-B30A-C0F8007D7809}" presName="textA" presStyleLbl="revTx" presStyleIdx="0" presStyleCnt="4">
        <dgm:presLayoutVars>
          <dgm:bulletEnabled val="1"/>
        </dgm:presLayoutVars>
      </dgm:prSet>
      <dgm:spPr/>
      <dgm:t>
        <a:bodyPr/>
        <a:lstStyle/>
        <a:p>
          <a:endParaRPr lang="zh-CN" altLang="en-US"/>
        </a:p>
      </dgm:t>
    </dgm:pt>
    <dgm:pt modelId="{8EFCD8BF-C412-4843-BD6D-0C17528A1A13}" type="pres">
      <dgm:prSet presAssocID="{A7A83A71-83BA-46AF-B30A-C0F8007D7809}" presName="circleA" presStyleLbl="node1" presStyleIdx="0" presStyleCnt="4"/>
      <dgm:spPr/>
    </dgm:pt>
    <dgm:pt modelId="{6A056A43-16E9-4DFE-ADB5-85B71E6A8C83}" type="pres">
      <dgm:prSet presAssocID="{A7A83A71-83BA-46AF-B30A-C0F8007D7809}" presName="spaceA" presStyleCnt="0"/>
      <dgm:spPr/>
    </dgm:pt>
    <dgm:pt modelId="{807DD105-5634-4FF2-905C-FC6A6818A658}" type="pres">
      <dgm:prSet presAssocID="{0A05B477-35CD-4ABF-9B1C-6E581AB4E93A}" presName="space" presStyleCnt="0"/>
      <dgm:spPr/>
    </dgm:pt>
    <dgm:pt modelId="{9E78F630-FD18-45CD-ABA1-57B2E8B05902}" type="pres">
      <dgm:prSet presAssocID="{966405D4-1275-48B1-AE0E-9A1AEF4422DB}" presName="compositeB" presStyleCnt="0"/>
      <dgm:spPr/>
    </dgm:pt>
    <dgm:pt modelId="{5B459390-DE4C-4A3D-81A0-ADACD316C479}" type="pres">
      <dgm:prSet presAssocID="{966405D4-1275-48B1-AE0E-9A1AEF4422DB}" presName="textB" presStyleLbl="revTx" presStyleIdx="1" presStyleCnt="4" custLinFactY="-60692" custLinFactNeighborX="743" custLinFactNeighborY="-100000">
        <dgm:presLayoutVars>
          <dgm:bulletEnabled val="1"/>
        </dgm:presLayoutVars>
      </dgm:prSet>
      <dgm:spPr/>
      <dgm:t>
        <a:bodyPr/>
        <a:lstStyle/>
        <a:p>
          <a:endParaRPr lang="zh-CN" altLang="en-US"/>
        </a:p>
      </dgm:t>
    </dgm:pt>
    <dgm:pt modelId="{8B484E91-BAFB-4CA7-80B7-F2FB898C9658}" type="pres">
      <dgm:prSet presAssocID="{966405D4-1275-48B1-AE0E-9A1AEF4422DB}" presName="circleB" presStyleLbl="node1" presStyleIdx="1" presStyleCnt="4"/>
      <dgm:spPr/>
    </dgm:pt>
    <dgm:pt modelId="{804E5989-3982-4A8C-B041-37636022DF30}" type="pres">
      <dgm:prSet presAssocID="{966405D4-1275-48B1-AE0E-9A1AEF4422DB}" presName="spaceB" presStyleCnt="0"/>
      <dgm:spPr/>
    </dgm:pt>
    <dgm:pt modelId="{E5EABF75-0734-44CC-A08A-997C34411EDD}" type="pres">
      <dgm:prSet presAssocID="{A3A9D506-36F2-48A9-8777-669AB5C9F4D3}" presName="space" presStyleCnt="0"/>
      <dgm:spPr/>
    </dgm:pt>
    <dgm:pt modelId="{20699D93-7F3A-432F-BB39-B21E38CEAD1E}" type="pres">
      <dgm:prSet presAssocID="{883D53D0-99F7-494C-B15A-03723A821044}" presName="compositeA" presStyleCnt="0"/>
      <dgm:spPr/>
    </dgm:pt>
    <dgm:pt modelId="{09F30B46-D5D8-435E-A3D8-EBDDD8AC640A}" type="pres">
      <dgm:prSet presAssocID="{883D53D0-99F7-494C-B15A-03723A821044}" presName="textA" presStyleLbl="revTx" presStyleIdx="2" presStyleCnt="4">
        <dgm:presLayoutVars>
          <dgm:bulletEnabled val="1"/>
        </dgm:presLayoutVars>
      </dgm:prSet>
      <dgm:spPr/>
      <dgm:t>
        <a:bodyPr/>
        <a:lstStyle/>
        <a:p>
          <a:endParaRPr lang="zh-CN" altLang="en-US"/>
        </a:p>
      </dgm:t>
    </dgm:pt>
    <dgm:pt modelId="{0A71B964-FAE6-4A67-9CBF-53EC28AE24AA}" type="pres">
      <dgm:prSet presAssocID="{883D53D0-99F7-494C-B15A-03723A821044}" presName="circleA" presStyleLbl="node1" presStyleIdx="2" presStyleCnt="4"/>
      <dgm:spPr/>
    </dgm:pt>
    <dgm:pt modelId="{ABD90FCC-C0BF-4912-AC4B-5C2D35629913}" type="pres">
      <dgm:prSet presAssocID="{883D53D0-99F7-494C-B15A-03723A821044}" presName="spaceA" presStyleCnt="0"/>
      <dgm:spPr/>
    </dgm:pt>
    <dgm:pt modelId="{CF4E02A8-78DF-436F-BD4C-475DD77A9E5B}" type="pres">
      <dgm:prSet presAssocID="{04135B58-FA78-4B39-8590-0F3B7B481A70}" presName="space" presStyleCnt="0"/>
      <dgm:spPr/>
    </dgm:pt>
    <dgm:pt modelId="{ABBD8D7E-A43B-4F2B-B8E0-87CCFCECD7AD}" type="pres">
      <dgm:prSet presAssocID="{03ED814D-518F-4B8A-83D1-B355A3E6D6AD}" presName="compositeB" presStyleCnt="0"/>
      <dgm:spPr/>
    </dgm:pt>
    <dgm:pt modelId="{1772AA60-867C-46E5-AEF3-9C4AD616FACB}" type="pres">
      <dgm:prSet presAssocID="{03ED814D-518F-4B8A-83D1-B355A3E6D6AD}" presName="textB" presStyleLbl="revTx" presStyleIdx="3" presStyleCnt="4" custLinFactY="-47528" custLinFactNeighborX="10406" custLinFactNeighborY="-100000">
        <dgm:presLayoutVars>
          <dgm:bulletEnabled val="1"/>
        </dgm:presLayoutVars>
      </dgm:prSet>
      <dgm:spPr/>
      <dgm:t>
        <a:bodyPr/>
        <a:lstStyle/>
        <a:p>
          <a:endParaRPr lang="zh-CN" altLang="en-US"/>
        </a:p>
      </dgm:t>
    </dgm:pt>
    <dgm:pt modelId="{9F76F15C-EB4F-41EE-B342-ED6EDD0A7C1E}" type="pres">
      <dgm:prSet presAssocID="{03ED814D-518F-4B8A-83D1-B355A3E6D6AD}" presName="circleB" presStyleLbl="node1" presStyleIdx="3" presStyleCnt="4"/>
      <dgm:spPr/>
    </dgm:pt>
    <dgm:pt modelId="{3FAF1B64-2CA2-4BA8-8881-5320BE92E022}" type="pres">
      <dgm:prSet presAssocID="{03ED814D-518F-4B8A-83D1-B355A3E6D6AD}" presName="spaceB" presStyleCnt="0"/>
      <dgm:spPr/>
    </dgm:pt>
  </dgm:ptLst>
  <dgm:cxnLst>
    <dgm:cxn modelId="{D8CF1F3A-C2E0-4D8D-B4DC-4F1452AE9B18}" type="presOf" srcId="{A7A83A71-83BA-46AF-B30A-C0F8007D7809}" destId="{96847CF0-FD4F-4B5C-BF68-08FF1FD4BB75}" srcOrd="0" destOrd="0" presId="urn:microsoft.com/office/officeart/2005/8/layout/hProcess11"/>
    <dgm:cxn modelId="{41424F16-7DD0-4F2F-9D2B-D3E4C584C93E}" srcId="{D09475E3-09BD-4429-93BC-1BC06510E4D7}" destId="{883D53D0-99F7-494C-B15A-03723A821044}" srcOrd="2" destOrd="0" parTransId="{AF315D47-C6B3-4246-AD02-EF315ED45F47}" sibTransId="{04135B58-FA78-4B39-8590-0F3B7B481A70}"/>
    <dgm:cxn modelId="{FDE8C77F-1AB3-4BDB-BBAB-5F0DDB6BE033}" srcId="{D09475E3-09BD-4429-93BC-1BC06510E4D7}" destId="{966405D4-1275-48B1-AE0E-9A1AEF4422DB}" srcOrd="1" destOrd="0" parTransId="{7905BCC9-10F6-4563-AF79-527C5AA4D419}" sibTransId="{A3A9D506-36F2-48A9-8777-669AB5C9F4D3}"/>
    <dgm:cxn modelId="{FE2C1BE0-2F02-45B0-A400-3F8EDB0CFBEE}" type="presOf" srcId="{883D53D0-99F7-494C-B15A-03723A821044}" destId="{09F30B46-D5D8-435E-A3D8-EBDDD8AC640A}" srcOrd="0" destOrd="0" presId="urn:microsoft.com/office/officeart/2005/8/layout/hProcess11"/>
    <dgm:cxn modelId="{2A75FB1E-383E-4C6C-B50E-F4D969D8B261}" srcId="{D09475E3-09BD-4429-93BC-1BC06510E4D7}" destId="{03ED814D-518F-4B8A-83D1-B355A3E6D6AD}" srcOrd="3" destOrd="0" parTransId="{A05BB963-CCBE-45C7-B96B-6936004E8F9A}" sibTransId="{EAAC3D5F-3CFC-4E93-98A1-BCDBB086FA4B}"/>
    <dgm:cxn modelId="{25B4CF21-9C13-4E37-80FB-15540ED806B7}" srcId="{D09475E3-09BD-4429-93BC-1BC06510E4D7}" destId="{A7A83A71-83BA-46AF-B30A-C0F8007D7809}" srcOrd="0" destOrd="0" parTransId="{E2C8E5B3-6681-4896-AAB9-C4D61A7C7C3F}" sibTransId="{0A05B477-35CD-4ABF-9B1C-6E581AB4E93A}"/>
    <dgm:cxn modelId="{2A0F86D1-AEBA-4123-BA75-E5920801AC76}" type="presOf" srcId="{D09475E3-09BD-4429-93BC-1BC06510E4D7}" destId="{CF99CAC8-37A6-41CF-A8DE-45F5E3B9E232}" srcOrd="0" destOrd="0" presId="urn:microsoft.com/office/officeart/2005/8/layout/hProcess11"/>
    <dgm:cxn modelId="{28B11AD2-9923-4382-AF16-7105B0EAA55A}" type="presOf" srcId="{966405D4-1275-48B1-AE0E-9A1AEF4422DB}" destId="{5B459390-DE4C-4A3D-81A0-ADACD316C479}" srcOrd="0" destOrd="0" presId="urn:microsoft.com/office/officeart/2005/8/layout/hProcess11"/>
    <dgm:cxn modelId="{326880DF-0B63-41B7-A0B4-ACF7EAAF9BA0}" type="presOf" srcId="{03ED814D-518F-4B8A-83D1-B355A3E6D6AD}" destId="{1772AA60-867C-46E5-AEF3-9C4AD616FACB}" srcOrd="0" destOrd="0" presId="urn:microsoft.com/office/officeart/2005/8/layout/hProcess11"/>
    <dgm:cxn modelId="{24FAE88B-A753-4BF2-AF26-6D107899DF20}" type="presParOf" srcId="{CF99CAC8-37A6-41CF-A8DE-45F5E3B9E232}" destId="{26A84FB7-C31D-498D-A07F-0DEF6C4D67D5}" srcOrd="0" destOrd="0" presId="urn:microsoft.com/office/officeart/2005/8/layout/hProcess11"/>
    <dgm:cxn modelId="{9B1758B6-2622-4E64-B647-BE4D2E490381}" type="presParOf" srcId="{CF99CAC8-37A6-41CF-A8DE-45F5E3B9E232}" destId="{75355135-310D-436C-ADA5-07122ED77849}" srcOrd="1" destOrd="0" presId="urn:microsoft.com/office/officeart/2005/8/layout/hProcess11"/>
    <dgm:cxn modelId="{DDED30E3-E756-45BC-BADF-AD2B55C678C1}" type="presParOf" srcId="{75355135-310D-436C-ADA5-07122ED77849}" destId="{EC205CF2-3573-4F71-9B2B-EE041F068752}" srcOrd="0" destOrd="0" presId="urn:microsoft.com/office/officeart/2005/8/layout/hProcess11"/>
    <dgm:cxn modelId="{8BDC7F1A-6153-4D79-B499-C7BD8683FAC4}" type="presParOf" srcId="{EC205CF2-3573-4F71-9B2B-EE041F068752}" destId="{96847CF0-FD4F-4B5C-BF68-08FF1FD4BB75}" srcOrd="0" destOrd="0" presId="urn:microsoft.com/office/officeart/2005/8/layout/hProcess11"/>
    <dgm:cxn modelId="{F9675839-42BB-4965-8B8A-8586EB9820BB}" type="presParOf" srcId="{EC205CF2-3573-4F71-9B2B-EE041F068752}" destId="{8EFCD8BF-C412-4843-BD6D-0C17528A1A13}" srcOrd="1" destOrd="0" presId="urn:microsoft.com/office/officeart/2005/8/layout/hProcess11"/>
    <dgm:cxn modelId="{1EE96C2F-3F5F-42D2-A77E-0A1D3EDD47D8}" type="presParOf" srcId="{EC205CF2-3573-4F71-9B2B-EE041F068752}" destId="{6A056A43-16E9-4DFE-ADB5-85B71E6A8C83}" srcOrd="2" destOrd="0" presId="urn:microsoft.com/office/officeart/2005/8/layout/hProcess11"/>
    <dgm:cxn modelId="{65DD30D7-2770-4698-82A8-2050C7415CD8}" type="presParOf" srcId="{75355135-310D-436C-ADA5-07122ED77849}" destId="{807DD105-5634-4FF2-905C-FC6A6818A658}" srcOrd="1" destOrd="0" presId="urn:microsoft.com/office/officeart/2005/8/layout/hProcess11"/>
    <dgm:cxn modelId="{9D9C2BE8-EABA-46D3-A336-85C18EAF32DF}" type="presParOf" srcId="{75355135-310D-436C-ADA5-07122ED77849}" destId="{9E78F630-FD18-45CD-ABA1-57B2E8B05902}" srcOrd="2" destOrd="0" presId="urn:microsoft.com/office/officeart/2005/8/layout/hProcess11"/>
    <dgm:cxn modelId="{56AC4A28-BEEB-4EAD-B03A-17E8CE1779FA}" type="presParOf" srcId="{9E78F630-FD18-45CD-ABA1-57B2E8B05902}" destId="{5B459390-DE4C-4A3D-81A0-ADACD316C479}" srcOrd="0" destOrd="0" presId="urn:microsoft.com/office/officeart/2005/8/layout/hProcess11"/>
    <dgm:cxn modelId="{D04C9B8D-DF5A-468A-83DD-7FB95689801F}" type="presParOf" srcId="{9E78F630-FD18-45CD-ABA1-57B2E8B05902}" destId="{8B484E91-BAFB-4CA7-80B7-F2FB898C9658}" srcOrd="1" destOrd="0" presId="urn:microsoft.com/office/officeart/2005/8/layout/hProcess11"/>
    <dgm:cxn modelId="{7715E57B-DFBC-4958-828C-EE3C37F63039}" type="presParOf" srcId="{9E78F630-FD18-45CD-ABA1-57B2E8B05902}" destId="{804E5989-3982-4A8C-B041-37636022DF30}" srcOrd="2" destOrd="0" presId="urn:microsoft.com/office/officeart/2005/8/layout/hProcess11"/>
    <dgm:cxn modelId="{2B3925F1-4D92-4458-BCAE-98FAE7AACF23}" type="presParOf" srcId="{75355135-310D-436C-ADA5-07122ED77849}" destId="{E5EABF75-0734-44CC-A08A-997C34411EDD}" srcOrd="3" destOrd="0" presId="urn:microsoft.com/office/officeart/2005/8/layout/hProcess11"/>
    <dgm:cxn modelId="{DF417C48-FF69-497D-A9AA-16D187EE1FF5}" type="presParOf" srcId="{75355135-310D-436C-ADA5-07122ED77849}" destId="{20699D93-7F3A-432F-BB39-B21E38CEAD1E}" srcOrd="4" destOrd="0" presId="urn:microsoft.com/office/officeart/2005/8/layout/hProcess11"/>
    <dgm:cxn modelId="{A793E8F7-2B93-4C95-A601-FF764B9C98F2}" type="presParOf" srcId="{20699D93-7F3A-432F-BB39-B21E38CEAD1E}" destId="{09F30B46-D5D8-435E-A3D8-EBDDD8AC640A}" srcOrd="0" destOrd="0" presId="urn:microsoft.com/office/officeart/2005/8/layout/hProcess11"/>
    <dgm:cxn modelId="{555907AF-E438-4E90-B160-EB4311B4D64F}" type="presParOf" srcId="{20699D93-7F3A-432F-BB39-B21E38CEAD1E}" destId="{0A71B964-FAE6-4A67-9CBF-53EC28AE24AA}" srcOrd="1" destOrd="0" presId="urn:microsoft.com/office/officeart/2005/8/layout/hProcess11"/>
    <dgm:cxn modelId="{A9F243EC-68DB-46CA-835D-1BAB0F2A36A3}" type="presParOf" srcId="{20699D93-7F3A-432F-BB39-B21E38CEAD1E}" destId="{ABD90FCC-C0BF-4912-AC4B-5C2D35629913}" srcOrd="2" destOrd="0" presId="urn:microsoft.com/office/officeart/2005/8/layout/hProcess11"/>
    <dgm:cxn modelId="{68334FF4-03AA-4430-9785-8F04AA5556FF}" type="presParOf" srcId="{75355135-310D-436C-ADA5-07122ED77849}" destId="{CF4E02A8-78DF-436F-BD4C-475DD77A9E5B}" srcOrd="5" destOrd="0" presId="urn:microsoft.com/office/officeart/2005/8/layout/hProcess11"/>
    <dgm:cxn modelId="{0FF97CEC-C999-4C55-BFF1-1B115F35B098}" type="presParOf" srcId="{75355135-310D-436C-ADA5-07122ED77849}" destId="{ABBD8D7E-A43B-4F2B-B8E0-87CCFCECD7AD}" srcOrd="6" destOrd="0" presId="urn:microsoft.com/office/officeart/2005/8/layout/hProcess11"/>
    <dgm:cxn modelId="{CF178D2A-B445-454A-999C-9824A3C0FCAB}" type="presParOf" srcId="{ABBD8D7E-A43B-4F2B-B8E0-87CCFCECD7AD}" destId="{1772AA60-867C-46E5-AEF3-9C4AD616FACB}" srcOrd="0" destOrd="0" presId="urn:microsoft.com/office/officeart/2005/8/layout/hProcess11"/>
    <dgm:cxn modelId="{5243F320-35B4-439F-A270-5231E613027E}" type="presParOf" srcId="{ABBD8D7E-A43B-4F2B-B8E0-87CCFCECD7AD}" destId="{9F76F15C-EB4F-41EE-B342-ED6EDD0A7C1E}" srcOrd="1" destOrd="0" presId="urn:microsoft.com/office/officeart/2005/8/layout/hProcess11"/>
    <dgm:cxn modelId="{B0642254-4FD6-4256-AA8B-71974E727D60}" type="presParOf" srcId="{ABBD8D7E-A43B-4F2B-B8E0-87CCFCECD7AD}" destId="{3FAF1B64-2CA2-4BA8-8881-5320BE92E022}" srcOrd="2" destOrd="0" presId="urn:microsoft.com/office/officeart/2005/8/layout/hProcess1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9475E3-09BD-4429-93BC-1BC06510E4D7}" type="doc">
      <dgm:prSet loTypeId="urn:microsoft.com/office/officeart/2005/8/layout/hProcess11" loCatId="process" qsTypeId="urn:microsoft.com/office/officeart/2005/8/quickstyle/simple2" qsCatId="simple" csTypeId="urn:microsoft.com/office/officeart/2005/8/colors/accent1_2" csCatId="accent1" phldr="1"/>
      <dgm:spPr/>
      <dgm:t>
        <a:bodyPr/>
        <a:lstStyle/>
        <a:p>
          <a:endParaRPr lang="zh-CN" altLang="en-US"/>
        </a:p>
      </dgm:t>
    </dgm:pt>
    <dgm:pt modelId="{A7A83A71-83BA-46AF-B30A-C0F8007D7809}">
      <dgm:prSet phldrT="[文本]"/>
      <dgm:spPr/>
      <dgm:t>
        <a:bodyPr/>
        <a:lstStyle/>
        <a:p>
          <a:r>
            <a:rPr lang="zh-CN" altLang="en-US" dirty="0" smtClean="0"/>
            <a:t>体系规划</a:t>
          </a:r>
          <a:endParaRPr lang="zh-CN" altLang="en-US" dirty="0"/>
        </a:p>
      </dgm:t>
    </dgm:pt>
    <dgm:pt modelId="{E2C8E5B3-6681-4896-AAB9-C4D61A7C7C3F}" type="parTrans" cxnId="{25B4CF21-9C13-4E37-80FB-15540ED806B7}">
      <dgm:prSet/>
      <dgm:spPr/>
      <dgm:t>
        <a:bodyPr/>
        <a:lstStyle/>
        <a:p>
          <a:endParaRPr lang="zh-CN" altLang="en-US"/>
        </a:p>
      </dgm:t>
    </dgm:pt>
    <dgm:pt modelId="{0A05B477-35CD-4ABF-9B1C-6E581AB4E93A}" type="sibTrans" cxnId="{25B4CF21-9C13-4E37-80FB-15540ED806B7}">
      <dgm:prSet/>
      <dgm:spPr/>
      <dgm:t>
        <a:bodyPr/>
        <a:lstStyle/>
        <a:p>
          <a:endParaRPr lang="zh-CN" altLang="en-US"/>
        </a:p>
      </dgm:t>
    </dgm:pt>
    <dgm:pt modelId="{966405D4-1275-48B1-AE0E-9A1AEF4422DB}">
      <dgm:prSet phldrT="[文本]"/>
      <dgm:spPr/>
      <dgm:t>
        <a:bodyPr/>
        <a:lstStyle/>
        <a:p>
          <a:r>
            <a:rPr lang="zh-CN" altLang="en-US" dirty="0" smtClean="0"/>
            <a:t>标签优先级</a:t>
          </a:r>
          <a:endParaRPr lang="zh-CN" altLang="en-US" dirty="0"/>
        </a:p>
      </dgm:t>
    </dgm:pt>
    <dgm:pt modelId="{7905BCC9-10F6-4563-AF79-527C5AA4D419}" type="parTrans" cxnId="{FDE8C77F-1AB3-4BDB-BBAB-5F0DDB6BE033}">
      <dgm:prSet/>
      <dgm:spPr/>
      <dgm:t>
        <a:bodyPr/>
        <a:lstStyle/>
        <a:p>
          <a:endParaRPr lang="zh-CN" altLang="en-US"/>
        </a:p>
      </dgm:t>
    </dgm:pt>
    <dgm:pt modelId="{A3A9D506-36F2-48A9-8777-669AB5C9F4D3}" type="sibTrans" cxnId="{FDE8C77F-1AB3-4BDB-BBAB-5F0DDB6BE033}">
      <dgm:prSet/>
      <dgm:spPr/>
      <dgm:t>
        <a:bodyPr/>
        <a:lstStyle/>
        <a:p>
          <a:endParaRPr lang="zh-CN" altLang="en-US"/>
        </a:p>
      </dgm:t>
    </dgm:pt>
    <dgm:pt modelId="{883D53D0-99F7-494C-B15A-03723A821044}">
      <dgm:prSet phldrT="[文本]"/>
      <dgm:spPr/>
      <dgm:t>
        <a:bodyPr/>
        <a:lstStyle/>
        <a:p>
          <a:r>
            <a:rPr lang="zh-CN" altLang="en-US" dirty="0" smtClean="0"/>
            <a:t>规则设定</a:t>
          </a:r>
          <a:endParaRPr lang="zh-CN" altLang="en-US" dirty="0"/>
        </a:p>
      </dgm:t>
    </dgm:pt>
    <dgm:pt modelId="{AF315D47-C6B3-4246-AD02-EF315ED45F47}" type="parTrans" cxnId="{41424F16-7DD0-4F2F-9D2B-D3E4C584C93E}">
      <dgm:prSet/>
      <dgm:spPr/>
      <dgm:t>
        <a:bodyPr/>
        <a:lstStyle/>
        <a:p>
          <a:endParaRPr lang="zh-CN" altLang="en-US"/>
        </a:p>
      </dgm:t>
    </dgm:pt>
    <dgm:pt modelId="{04135B58-FA78-4B39-8590-0F3B7B481A70}" type="sibTrans" cxnId="{41424F16-7DD0-4F2F-9D2B-D3E4C584C93E}">
      <dgm:prSet/>
      <dgm:spPr/>
      <dgm:t>
        <a:bodyPr/>
        <a:lstStyle/>
        <a:p>
          <a:endParaRPr lang="zh-CN" altLang="en-US"/>
        </a:p>
      </dgm:t>
    </dgm:pt>
    <dgm:pt modelId="{03ED814D-518F-4B8A-83D1-B355A3E6D6AD}">
      <dgm:prSet phldrT="[文本]"/>
      <dgm:spPr/>
      <dgm:t>
        <a:bodyPr/>
        <a:lstStyle/>
        <a:p>
          <a:r>
            <a:rPr lang="zh-CN" altLang="en-US" dirty="0" smtClean="0"/>
            <a:t>后续应用</a:t>
          </a:r>
          <a:endParaRPr lang="zh-CN" altLang="en-US" dirty="0"/>
        </a:p>
      </dgm:t>
    </dgm:pt>
    <dgm:pt modelId="{A05BB963-CCBE-45C7-B96B-6936004E8F9A}" type="parTrans" cxnId="{2A75FB1E-383E-4C6C-B50E-F4D969D8B261}">
      <dgm:prSet/>
      <dgm:spPr/>
      <dgm:t>
        <a:bodyPr/>
        <a:lstStyle/>
        <a:p>
          <a:endParaRPr lang="zh-CN" altLang="en-US"/>
        </a:p>
      </dgm:t>
    </dgm:pt>
    <dgm:pt modelId="{EAAC3D5F-3CFC-4E93-98A1-BCDBB086FA4B}" type="sibTrans" cxnId="{2A75FB1E-383E-4C6C-B50E-F4D969D8B261}">
      <dgm:prSet/>
      <dgm:spPr/>
      <dgm:t>
        <a:bodyPr/>
        <a:lstStyle/>
        <a:p>
          <a:endParaRPr lang="zh-CN" altLang="en-US"/>
        </a:p>
      </dgm:t>
    </dgm:pt>
    <dgm:pt modelId="{CF99CAC8-37A6-41CF-A8DE-45F5E3B9E232}" type="pres">
      <dgm:prSet presAssocID="{D09475E3-09BD-4429-93BC-1BC06510E4D7}" presName="Name0" presStyleCnt="0">
        <dgm:presLayoutVars>
          <dgm:dir/>
          <dgm:resizeHandles val="exact"/>
        </dgm:presLayoutVars>
      </dgm:prSet>
      <dgm:spPr/>
      <dgm:t>
        <a:bodyPr/>
        <a:lstStyle/>
        <a:p>
          <a:endParaRPr lang="zh-CN" altLang="en-US"/>
        </a:p>
      </dgm:t>
    </dgm:pt>
    <dgm:pt modelId="{26A84FB7-C31D-498D-A07F-0DEF6C4D67D5}" type="pres">
      <dgm:prSet presAssocID="{D09475E3-09BD-4429-93BC-1BC06510E4D7}" presName="arrow" presStyleLbl="bgShp" presStyleIdx="0" presStyleCnt="1"/>
      <dgm:spPr/>
      <dgm:t>
        <a:bodyPr/>
        <a:lstStyle/>
        <a:p>
          <a:endParaRPr lang="zh-CN" altLang="en-US"/>
        </a:p>
      </dgm:t>
    </dgm:pt>
    <dgm:pt modelId="{75355135-310D-436C-ADA5-07122ED77849}" type="pres">
      <dgm:prSet presAssocID="{D09475E3-09BD-4429-93BC-1BC06510E4D7}" presName="points" presStyleCnt="0"/>
      <dgm:spPr/>
    </dgm:pt>
    <dgm:pt modelId="{EC205CF2-3573-4F71-9B2B-EE041F068752}" type="pres">
      <dgm:prSet presAssocID="{A7A83A71-83BA-46AF-B30A-C0F8007D7809}" presName="compositeA" presStyleCnt="0"/>
      <dgm:spPr/>
    </dgm:pt>
    <dgm:pt modelId="{96847CF0-FD4F-4B5C-BF68-08FF1FD4BB75}" type="pres">
      <dgm:prSet presAssocID="{A7A83A71-83BA-46AF-B30A-C0F8007D7809}" presName="textA" presStyleLbl="revTx" presStyleIdx="0" presStyleCnt="4">
        <dgm:presLayoutVars>
          <dgm:bulletEnabled val="1"/>
        </dgm:presLayoutVars>
      </dgm:prSet>
      <dgm:spPr/>
      <dgm:t>
        <a:bodyPr/>
        <a:lstStyle/>
        <a:p>
          <a:endParaRPr lang="zh-CN" altLang="en-US"/>
        </a:p>
      </dgm:t>
    </dgm:pt>
    <dgm:pt modelId="{8EFCD8BF-C412-4843-BD6D-0C17528A1A13}" type="pres">
      <dgm:prSet presAssocID="{A7A83A71-83BA-46AF-B30A-C0F8007D7809}" presName="circleA" presStyleLbl="node1" presStyleIdx="0" presStyleCnt="4"/>
      <dgm:spPr/>
    </dgm:pt>
    <dgm:pt modelId="{6A056A43-16E9-4DFE-ADB5-85B71E6A8C83}" type="pres">
      <dgm:prSet presAssocID="{A7A83A71-83BA-46AF-B30A-C0F8007D7809}" presName="spaceA" presStyleCnt="0"/>
      <dgm:spPr/>
    </dgm:pt>
    <dgm:pt modelId="{807DD105-5634-4FF2-905C-FC6A6818A658}" type="pres">
      <dgm:prSet presAssocID="{0A05B477-35CD-4ABF-9B1C-6E581AB4E93A}" presName="space" presStyleCnt="0"/>
      <dgm:spPr/>
    </dgm:pt>
    <dgm:pt modelId="{9E78F630-FD18-45CD-ABA1-57B2E8B05902}" type="pres">
      <dgm:prSet presAssocID="{966405D4-1275-48B1-AE0E-9A1AEF4422DB}" presName="compositeB" presStyleCnt="0"/>
      <dgm:spPr/>
    </dgm:pt>
    <dgm:pt modelId="{5B459390-DE4C-4A3D-81A0-ADACD316C479}" type="pres">
      <dgm:prSet presAssocID="{966405D4-1275-48B1-AE0E-9A1AEF4422DB}" presName="textB" presStyleLbl="revTx" presStyleIdx="1" presStyleCnt="4" custLinFactY="-45859" custLinFactNeighborY="-100000">
        <dgm:presLayoutVars>
          <dgm:bulletEnabled val="1"/>
        </dgm:presLayoutVars>
      </dgm:prSet>
      <dgm:spPr/>
      <dgm:t>
        <a:bodyPr/>
        <a:lstStyle/>
        <a:p>
          <a:endParaRPr lang="zh-CN" altLang="en-US"/>
        </a:p>
      </dgm:t>
    </dgm:pt>
    <dgm:pt modelId="{8B484E91-BAFB-4CA7-80B7-F2FB898C9658}" type="pres">
      <dgm:prSet presAssocID="{966405D4-1275-48B1-AE0E-9A1AEF4422DB}" presName="circleB" presStyleLbl="node1" presStyleIdx="1" presStyleCnt="4"/>
      <dgm:spPr/>
    </dgm:pt>
    <dgm:pt modelId="{804E5989-3982-4A8C-B041-37636022DF30}" type="pres">
      <dgm:prSet presAssocID="{966405D4-1275-48B1-AE0E-9A1AEF4422DB}" presName="spaceB" presStyleCnt="0"/>
      <dgm:spPr/>
    </dgm:pt>
    <dgm:pt modelId="{E5EABF75-0734-44CC-A08A-997C34411EDD}" type="pres">
      <dgm:prSet presAssocID="{A3A9D506-36F2-48A9-8777-669AB5C9F4D3}" presName="space" presStyleCnt="0"/>
      <dgm:spPr/>
    </dgm:pt>
    <dgm:pt modelId="{20699D93-7F3A-432F-BB39-B21E38CEAD1E}" type="pres">
      <dgm:prSet presAssocID="{883D53D0-99F7-494C-B15A-03723A821044}" presName="compositeA" presStyleCnt="0"/>
      <dgm:spPr/>
    </dgm:pt>
    <dgm:pt modelId="{09F30B46-D5D8-435E-A3D8-EBDDD8AC640A}" type="pres">
      <dgm:prSet presAssocID="{883D53D0-99F7-494C-B15A-03723A821044}" presName="textA" presStyleLbl="revTx" presStyleIdx="2" presStyleCnt="4">
        <dgm:presLayoutVars>
          <dgm:bulletEnabled val="1"/>
        </dgm:presLayoutVars>
      </dgm:prSet>
      <dgm:spPr/>
      <dgm:t>
        <a:bodyPr/>
        <a:lstStyle/>
        <a:p>
          <a:endParaRPr lang="zh-CN" altLang="en-US"/>
        </a:p>
      </dgm:t>
    </dgm:pt>
    <dgm:pt modelId="{0A71B964-FAE6-4A67-9CBF-53EC28AE24AA}" type="pres">
      <dgm:prSet presAssocID="{883D53D0-99F7-494C-B15A-03723A821044}" presName="circleA" presStyleLbl="node1" presStyleIdx="2" presStyleCnt="4" custLinFactNeighborX="69223"/>
      <dgm:spPr/>
    </dgm:pt>
    <dgm:pt modelId="{ABD90FCC-C0BF-4912-AC4B-5C2D35629913}" type="pres">
      <dgm:prSet presAssocID="{883D53D0-99F7-494C-B15A-03723A821044}" presName="spaceA" presStyleCnt="0"/>
      <dgm:spPr/>
    </dgm:pt>
    <dgm:pt modelId="{CF4E02A8-78DF-436F-BD4C-475DD77A9E5B}" type="pres">
      <dgm:prSet presAssocID="{04135B58-FA78-4B39-8590-0F3B7B481A70}" presName="space" presStyleCnt="0"/>
      <dgm:spPr/>
    </dgm:pt>
    <dgm:pt modelId="{ABBD8D7E-A43B-4F2B-B8E0-87CCFCECD7AD}" type="pres">
      <dgm:prSet presAssocID="{03ED814D-518F-4B8A-83D1-B355A3E6D6AD}" presName="compositeB" presStyleCnt="0"/>
      <dgm:spPr/>
    </dgm:pt>
    <dgm:pt modelId="{1772AA60-867C-46E5-AEF3-9C4AD616FACB}" type="pres">
      <dgm:prSet presAssocID="{03ED814D-518F-4B8A-83D1-B355A3E6D6AD}" presName="textB" presStyleLbl="revTx" presStyleIdx="3" presStyleCnt="4" custLinFactY="-48332" custLinFactNeighborX="2230" custLinFactNeighborY="-100000">
        <dgm:presLayoutVars>
          <dgm:bulletEnabled val="1"/>
        </dgm:presLayoutVars>
      </dgm:prSet>
      <dgm:spPr/>
      <dgm:t>
        <a:bodyPr/>
        <a:lstStyle/>
        <a:p>
          <a:endParaRPr lang="zh-CN" altLang="en-US"/>
        </a:p>
      </dgm:t>
    </dgm:pt>
    <dgm:pt modelId="{9F76F15C-EB4F-41EE-B342-ED6EDD0A7C1E}" type="pres">
      <dgm:prSet presAssocID="{03ED814D-518F-4B8A-83D1-B355A3E6D6AD}" presName="circleB" presStyleLbl="node1" presStyleIdx="3" presStyleCnt="4"/>
      <dgm:spPr/>
    </dgm:pt>
    <dgm:pt modelId="{3FAF1B64-2CA2-4BA8-8881-5320BE92E022}" type="pres">
      <dgm:prSet presAssocID="{03ED814D-518F-4B8A-83D1-B355A3E6D6AD}" presName="spaceB" presStyleCnt="0"/>
      <dgm:spPr/>
    </dgm:pt>
  </dgm:ptLst>
  <dgm:cxnLst>
    <dgm:cxn modelId="{75461FBD-B65F-4E7F-947C-F3C6963EFECC}" type="presOf" srcId="{883D53D0-99F7-494C-B15A-03723A821044}" destId="{09F30B46-D5D8-435E-A3D8-EBDDD8AC640A}" srcOrd="0" destOrd="0" presId="urn:microsoft.com/office/officeart/2005/8/layout/hProcess11"/>
    <dgm:cxn modelId="{2A75FB1E-383E-4C6C-B50E-F4D969D8B261}" srcId="{D09475E3-09BD-4429-93BC-1BC06510E4D7}" destId="{03ED814D-518F-4B8A-83D1-B355A3E6D6AD}" srcOrd="3" destOrd="0" parTransId="{A05BB963-CCBE-45C7-B96B-6936004E8F9A}" sibTransId="{EAAC3D5F-3CFC-4E93-98A1-BCDBB086FA4B}"/>
    <dgm:cxn modelId="{FDE8C77F-1AB3-4BDB-BBAB-5F0DDB6BE033}" srcId="{D09475E3-09BD-4429-93BC-1BC06510E4D7}" destId="{966405D4-1275-48B1-AE0E-9A1AEF4422DB}" srcOrd="1" destOrd="0" parTransId="{7905BCC9-10F6-4563-AF79-527C5AA4D419}" sibTransId="{A3A9D506-36F2-48A9-8777-669AB5C9F4D3}"/>
    <dgm:cxn modelId="{25B4CF21-9C13-4E37-80FB-15540ED806B7}" srcId="{D09475E3-09BD-4429-93BC-1BC06510E4D7}" destId="{A7A83A71-83BA-46AF-B30A-C0F8007D7809}" srcOrd="0" destOrd="0" parTransId="{E2C8E5B3-6681-4896-AAB9-C4D61A7C7C3F}" sibTransId="{0A05B477-35CD-4ABF-9B1C-6E581AB4E93A}"/>
    <dgm:cxn modelId="{41424F16-7DD0-4F2F-9D2B-D3E4C584C93E}" srcId="{D09475E3-09BD-4429-93BC-1BC06510E4D7}" destId="{883D53D0-99F7-494C-B15A-03723A821044}" srcOrd="2" destOrd="0" parTransId="{AF315D47-C6B3-4246-AD02-EF315ED45F47}" sibTransId="{04135B58-FA78-4B39-8590-0F3B7B481A70}"/>
    <dgm:cxn modelId="{DEDBCB0F-0A85-4218-B0A1-BAF7D99C71C8}" type="presOf" srcId="{03ED814D-518F-4B8A-83D1-B355A3E6D6AD}" destId="{1772AA60-867C-46E5-AEF3-9C4AD616FACB}" srcOrd="0" destOrd="0" presId="urn:microsoft.com/office/officeart/2005/8/layout/hProcess11"/>
    <dgm:cxn modelId="{A0C0C59C-78BE-4B16-9B2E-A2556335D880}" type="presOf" srcId="{966405D4-1275-48B1-AE0E-9A1AEF4422DB}" destId="{5B459390-DE4C-4A3D-81A0-ADACD316C479}" srcOrd="0" destOrd="0" presId="urn:microsoft.com/office/officeart/2005/8/layout/hProcess11"/>
    <dgm:cxn modelId="{FD32A0C2-FAE4-481B-9E64-035951007816}" type="presOf" srcId="{A7A83A71-83BA-46AF-B30A-C0F8007D7809}" destId="{96847CF0-FD4F-4B5C-BF68-08FF1FD4BB75}" srcOrd="0" destOrd="0" presId="urn:microsoft.com/office/officeart/2005/8/layout/hProcess11"/>
    <dgm:cxn modelId="{8016202A-02EF-457C-86B5-A127F2455E7A}" type="presOf" srcId="{D09475E3-09BD-4429-93BC-1BC06510E4D7}" destId="{CF99CAC8-37A6-41CF-A8DE-45F5E3B9E232}" srcOrd="0" destOrd="0" presId="urn:microsoft.com/office/officeart/2005/8/layout/hProcess11"/>
    <dgm:cxn modelId="{3629CD12-5DCB-47F7-9410-3E46A0C180CC}" type="presParOf" srcId="{CF99CAC8-37A6-41CF-A8DE-45F5E3B9E232}" destId="{26A84FB7-C31D-498D-A07F-0DEF6C4D67D5}" srcOrd="0" destOrd="0" presId="urn:microsoft.com/office/officeart/2005/8/layout/hProcess11"/>
    <dgm:cxn modelId="{51B642E1-F90D-4958-AD44-EE740433B929}" type="presParOf" srcId="{CF99CAC8-37A6-41CF-A8DE-45F5E3B9E232}" destId="{75355135-310D-436C-ADA5-07122ED77849}" srcOrd="1" destOrd="0" presId="urn:microsoft.com/office/officeart/2005/8/layout/hProcess11"/>
    <dgm:cxn modelId="{BC768500-90C1-42C9-B96A-AB5F2D87C586}" type="presParOf" srcId="{75355135-310D-436C-ADA5-07122ED77849}" destId="{EC205CF2-3573-4F71-9B2B-EE041F068752}" srcOrd="0" destOrd="0" presId="urn:microsoft.com/office/officeart/2005/8/layout/hProcess11"/>
    <dgm:cxn modelId="{DFC69896-F2D2-4CFB-BAE5-0EB22BD71823}" type="presParOf" srcId="{EC205CF2-3573-4F71-9B2B-EE041F068752}" destId="{96847CF0-FD4F-4B5C-BF68-08FF1FD4BB75}" srcOrd="0" destOrd="0" presId="urn:microsoft.com/office/officeart/2005/8/layout/hProcess11"/>
    <dgm:cxn modelId="{BC8C89F2-2C56-4CA7-9D21-74A76A268BEE}" type="presParOf" srcId="{EC205CF2-3573-4F71-9B2B-EE041F068752}" destId="{8EFCD8BF-C412-4843-BD6D-0C17528A1A13}" srcOrd="1" destOrd="0" presId="urn:microsoft.com/office/officeart/2005/8/layout/hProcess11"/>
    <dgm:cxn modelId="{FB1B4C81-D737-4401-AA1F-DF71274E55FC}" type="presParOf" srcId="{EC205CF2-3573-4F71-9B2B-EE041F068752}" destId="{6A056A43-16E9-4DFE-ADB5-85B71E6A8C83}" srcOrd="2" destOrd="0" presId="urn:microsoft.com/office/officeart/2005/8/layout/hProcess11"/>
    <dgm:cxn modelId="{5AF87FC7-FBC8-4122-97E1-4A6A90107CB6}" type="presParOf" srcId="{75355135-310D-436C-ADA5-07122ED77849}" destId="{807DD105-5634-4FF2-905C-FC6A6818A658}" srcOrd="1" destOrd="0" presId="urn:microsoft.com/office/officeart/2005/8/layout/hProcess11"/>
    <dgm:cxn modelId="{7837E9AE-6C13-40FA-8A30-1E478E42CA1B}" type="presParOf" srcId="{75355135-310D-436C-ADA5-07122ED77849}" destId="{9E78F630-FD18-45CD-ABA1-57B2E8B05902}" srcOrd="2" destOrd="0" presId="urn:microsoft.com/office/officeart/2005/8/layout/hProcess11"/>
    <dgm:cxn modelId="{7DD8FE7E-5585-41E2-BAD1-8479A35362B3}" type="presParOf" srcId="{9E78F630-FD18-45CD-ABA1-57B2E8B05902}" destId="{5B459390-DE4C-4A3D-81A0-ADACD316C479}" srcOrd="0" destOrd="0" presId="urn:microsoft.com/office/officeart/2005/8/layout/hProcess11"/>
    <dgm:cxn modelId="{7EEA3747-8970-48AD-8D42-3972F4ECA6ED}" type="presParOf" srcId="{9E78F630-FD18-45CD-ABA1-57B2E8B05902}" destId="{8B484E91-BAFB-4CA7-80B7-F2FB898C9658}" srcOrd="1" destOrd="0" presId="urn:microsoft.com/office/officeart/2005/8/layout/hProcess11"/>
    <dgm:cxn modelId="{761F0C97-F692-4D59-BC5C-DBB0DD6AC132}" type="presParOf" srcId="{9E78F630-FD18-45CD-ABA1-57B2E8B05902}" destId="{804E5989-3982-4A8C-B041-37636022DF30}" srcOrd="2" destOrd="0" presId="urn:microsoft.com/office/officeart/2005/8/layout/hProcess11"/>
    <dgm:cxn modelId="{409F32EB-BAFE-4940-98A8-6CF66CBC241F}" type="presParOf" srcId="{75355135-310D-436C-ADA5-07122ED77849}" destId="{E5EABF75-0734-44CC-A08A-997C34411EDD}" srcOrd="3" destOrd="0" presId="urn:microsoft.com/office/officeart/2005/8/layout/hProcess11"/>
    <dgm:cxn modelId="{9379B80E-9221-4CD0-B6CB-1C72952D4C0F}" type="presParOf" srcId="{75355135-310D-436C-ADA5-07122ED77849}" destId="{20699D93-7F3A-432F-BB39-B21E38CEAD1E}" srcOrd="4" destOrd="0" presId="urn:microsoft.com/office/officeart/2005/8/layout/hProcess11"/>
    <dgm:cxn modelId="{492BF4B0-E9F4-41BE-99A1-ACC6FB0B617F}" type="presParOf" srcId="{20699D93-7F3A-432F-BB39-B21E38CEAD1E}" destId="{09F30B46-D5D8-435E-A3D8-EBDDD8AC640A}" srcOrd="0" destOrd="0" presId="urn:microsoft.com/office/officeart/2005/8/layout/hProcess11"/>
    <dgm:cxn modelId="{D94173BA-D4B3-4C12-AB2B-BBE4ADF80C80}" type="presParOf" srcId="{20699D93-7F3A-432F-BB39-B21E38CEAD1E}" destId="{0A71B964-FAE6-4A67-9CBF-53EC28AE24AA}" srcOrd="1" destOrd="0" presId="urn:microsoft.com/office/officeart/2005/8/layout/hProcess11"/>
    <dgm:cxn modelId="{30921861-E2F5-4212-8AEB-ED8F19ADB7A6}" type="presParOf" srcId="{20699D93-7F3A-432F-BB39-B21E38CEAD1E}" destId="{ABD90FCC-C0BF-4912-AC4B-5C2D35629913}" srcOrd="2" destOrd="0" presId="urn:microsoft.com/office/officeart/2005/8/layout/hProcess11"/>
    <dgm:cxn modelId="{AF1E6F68-376A-4BC6-8CEF-4D2767027968}" type="presParOf" srcId="{75355135-310D-436C-ADA5-07122ED77849}" destId="{CF4E02A8-78DF-436F-BD4C-475DD77A9E5B}" srcOrd="5" destOrd="0" presId="urn:microsoft.com/office/officeart/2005/8/layout/hProcess11"/>
    <dgm:cxn modelId="{1D30583E-55BD-483A-A7AF-95AE6617D8E0}" type="presParOf" srcId="{75355135-310D-436C-ADA5-07122ED77849}" destId="{ABBD8D7E-A43B-4F2B-B8E0-87CCFCECD7AD}" srcOrd="6" destOrd="0" presId="urn:microsoft.com/office/officeart/2005/8/layout/hProcess11"/>
    <dgm:cxn modelId="{1589E67C-392C-4CB0-9F9C-041B8763C5B9}" type="presParOf" srcId="{ABBD8D7E-A43B-4F2B-B8E0-87CCFCECD7AD}" destId="{1772AA60-867C-46E5-AEF3-9C4AD616FACB}" srcOrd="0" destOrd="0" presId="urn:microsoft.com/office/officeart/2005/8/layout/hProcess11"/>
    <dgm:cxn modelId="{3BB0F320-DD53-4FD3-8455-1A1E5049874F}" type="presParOf" srcId="{ABBD8D7E-A43B-4F2B-B8E0-87CCFCECD7AD}" destId="{9F76F15C-EB4F-41EE-B342-ED6EDD0A7C1E}" srcOrd="1" destOrd="0" presId="urn:microsoft.com/office/officeart/2005/8/layout/hProcess11"/>
    <dgm:cxn modelId="{5A34AFFA-34FE-4089-B76B-3AC302F00825}" type="presParOf" srcId="{ABBD8D7E-A43B-4F2B-B8E0-87CCFCECD7AD}" destId="{3FAF1B64-2CA2-4BA8-8881-5320BE92E022}" srcOrd="2" destOrd="0" presId="urn:microsoft.com/office/officeart/2005/8/layout/hProcess1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9475E3-09BD-4429-93BC-1BC06510E4D7}" type="doc">
      <dgm:prSet loTypeId="urn:microsoft.com/office/officeart/2005/8/layout/hProcess11" loCatId="process" qsTypeId="urn:microsoft.com/office/officeart/2005/8/quickstyle/simple2" qsCatId="simple" csTypeId="urn:microsoft.com/office/officeart/2005/8/colors/accent1_2" csCatId="accent1" phldr="1"/>
      <dgm:spPr/>
      <dgm:t>
        <a:bodyPr/>
        <a:lstStyle/>
        <a:p>
          <a:endParaRPr lang="zh-CN" altLang="en-US"/>
        </a:p>
      </dgm:t>
    </dgm:pt>
    <dgm:pt modelId="{A7A83A71-83BA-46AF-B30A-C0F8007D7809}">
      <dgm:prSet phldrT="[文本]"/>
      <dgm:spPr/>
      <dgm:t>
        <a:bodyPr/>
        <a:lstStyle/>
        <a:p>
          <a:pPr algn="l"/>
          <a:r>
            <a:rPr lang="zh-CN" altLang="en-US" dirty="0" smtClean="0"/>
            <a:t>底层数据梳理</a:t>
          </a:r>
          <a:endParaRPr lang="zh-CN" altLang="en-US" dirty="0"/>
        </a:p>
      </dgm:t>
    </dgm:pt>
    <dgm:pt modelId="{E2C8E5B3-6681-4896-AAB9-C4D61A7C7C3F}" type="parTrans" cxnId="{25B4CF21-9C13-4E37-80FB-15540ED806B7}">
      <dgm:prSet/>
      <dgm:spPr/>
      <dgm:t>
        <a:bodyPr/>
        <a:lstStyle/>
        <a:p>
          <a:endParaRPr lang="zh-CN" altLang="en-US"/>
        </a:p>
      </dgm:t>
    </dgm:pt>
    <dgm:pt modelId="{0A05B477-35CD-4ABF-9B1C-6E581AB4E93A}" type="sibTrans" cxnId="{25B4CF21-9C13-4E37-80FB-15540ED806B7}">
      <dgm:prSet/>
      <dgm:spPr/>
      <dgm:t>
        <a:bodyPr/>
        <a:lstStyle/>
        <a:p>
          <a:endParaRPr lang="zh-CN" altLang="en-US"/>
        </a:p>
      </dgm:t>
    </dgm:pt>
    <dgm:pt modelId="{883D53D0-99F7-494C-B15A-03723A821044}">
      <dgm:prSet phldrT="[文本]"/>
      <dgm:spPr/>
      <dgm:t>
        <a:bodyPr/>
        <a:lstStyle/>
        <a:p>
          <a:r>
            <a:rPr lang="zh-CN" altLang="en-US" dirty="0" smtClean="0"/>
            <a:t>标签开发</a:t>
          </a:r>
          <a:endParaRPr lang="zh-CN" altLang="en-US" dirty="0"/>
        </a:p>
      </dgm:t>
    </dgm:pt>
    <dgm:pt modelId="{AF315D47-C6B3-4246-AD02-EF315ED45F47}" type="parTrans" cxnId="{41424F16-7DD0-4F2F-9D2B-D3E4C584C93E}">
      <dgm:prSet/>
      <dgm:spPr/>
      <dgm:t>
        <a:bodyPr/>
        <a:lstStyle/>
        <a:p>
          <a:endParaRPr lang="zh-CN" altLang="en-US"/>
        </a:p>
      </dgm:t>
    </dgm:pt>
    <dgm:pt modelId="{04135B58-FA78-4B39-8590-0F3B7B481A70}" type="sibTrans" cxnId="{41424F16-7DD0-4F2F-9D2B-D3E4C584C93E}">
      <dgm:prSet/>
      <dgm:spPr/>
      <dgm:t>
        <a:bodyPr/>
        <a:lstStyle/>
        <a:p>
          <a:endParaRPr lang="zh-CN" altLang="en-US"/>
        </a:p>
      </dgm:t>
    </dgm:pt>
    <dgm:pt modelId="{03ED814D-518F-4B8A-83D1-B355A3E6D6AD}">
      <dgm:prSet phldrT="[文本]"/>
      <dgm:spPr/>
      <dgm:t>
        <a:bodyPr/>
        <a:lstStyle/>
        <a:p>
          <a:r>
            <a:rPr lang="zh-CN" altLang="en-US" dirty="0" smtClean="0"/>
            <a:t>应用开发</a:t>
          </a:r>
          <a:endParaRPr lang="zh-CN" altLang="en-US" dirty="0"/>
        </a:p>
      </dgm:t>
    </dgm:pt>
    <dgm:pt modelId="{A05BB963-CCBE-45C7-B96B-6936004E8F9A}" type="parTrans" cxnId="{2A75FB1E-383E-4C6C-B50E-F4D969D8B261}">
      <dgm:prSet/>
      <dgm:spPr/>
      <dgm:t>
        <a:bodyPr/>
        <a:lstStyle/>
        <a:p>
          <a:endParaRPr lang="zh-CN" altLang="en-US"/>
        </a:p>
      </dgm:t>
    </dgm:pt>
    <dgm:pt modelId="{EAAC3D5F-3CFC-4E93-98A1-BCDBB086FA4B}" type="sibTrans" cxnId="{2A75FB1E-383E-4C6C-B50E-F4D969D8B261}">
      <dgm:prSet/>
      <dgm:spPr/>
      <dgm:t>
        <a:bodyPr/>
        <a:lstStyle/>
        <a:p>
          <a:endParaRPr lang="zh-CN" altLang="en-US"/>
        </a:p>
      </dgm:t>
    </dgm:pt>
    <dgm:pt modelId="{CF99CAC8-37A6-41CF-A8DE-45F5E3B9E232}" type="pres">
      <dgm:prSet presAssocID="{D09475E3-09BD-4429-93BC-1BC06510E4D7}" presName="Name0" presStyleCnt="0">
        <dgm:presLayoutVars>
          <dgm:dir/>
          <dgm:resizeHandles val="exact"/>
        </dgm:presLayoutVars>
      </dgm:prSet>
      <dgm:spPr/>
      <dgm:t>
        <a:bodyPr/>
        <a:lstStyle/>
        <a:p>
          <a:endParaRPr lang="zh-CN" altLang="en-US"/>
        </a:p>
      </dgm:t>
    </dgm:pt>
    <dgm:pt modelId="{26A84FB7-C31D-498D-A07F-0DEF6C4D67D5}" type="pres">
      <dgm:prSet presAssocID="{D09475E3-09BD-4429-93BC-1BC06510E4D7}" presName="arrow" presStyleLbl="bgShp" presStyleIdx="0" presStyleCnt="1"/>
      <dgm:spPr/>
      <dgm:t>
        <a:bodyPr/>
        <a:lstStyle/>
        <a:p>
          <a:endParaRPr lang="zh-CN" altLang="en-US"/>
        </a:p>
      </dgm:t>
    </dgm:pt>
    <dgm:pt modelId="{75355135-310D-436C-ADA5-07122ED77849}" type="pres">
      <dgm:prSet presAssocID="{D09475E3-09BD-4429-93BC-1BC06510E4D7}" presName="points" presStyleCnt="0"/>
      <dgm:spPr/>
    </dgm:pt>
    <dgm:pt modelId="{EC205CF2-3573-4F71-9B2B-EE041F068752}" type="pres">
      <dgm:prSet presAssocID="{A7A83A71-83BA-46AF-B30A-C0F8007D7809}" presName="compositeA" presStyleCnt="0"/>
      <dgm:spPr/>
    </dgm:pt>
    <dgm:pt modelId="{96847CF0-FD4F-4B5C-BF68-08FF1FD4BB75}" type="pres">
      <dgm:prSet presAssocID="{A7A83A71-83BA-46AF-B30A-C0F8007D7809}" presName="textA" presStyleLbl="revTx" presStyleIdx="0" presStyleCnt="3" custLinFactNeighborX="-7924" custLinFactNeighborY="-9889">
        <dgm:presLayoutVars>
          <dgm:bulletEnabled val="1"/>
        </dgm:presLayoutVars>
      </dgm:prSet>
      <dgm:spPr/>
      <dgm:t>
        <a:bodyPr/>
        <a:lstStyle/>
        <a:p>
          <a:endParaRPr lang="zh-CN" altLang="en-US"/>
        </a:p>
      </dgm:t>
    </dgm:pt>
    <dgm:pt modelId="{8EFCD8BF-C412-4843-BD6D-0C17528A1A13}" type="pres">
      <dgm:prSet presAssocID="{A7A83A71-83BA-46AF-B30A-C0F8007D7809}" presName="circleA" presStyleLbl="node1" presStyleIdx="0" presStyleCnt="3"/>
      <dgm:spPr/>
    </dgm:pt>
    <dgm:pt modelId="{6A056A43-16E9-4DFE-ADB5-85B71E6A8C83}" type="pres">
      <dgm:prSet presAssocID="{A7A83A71-83BA-46AF-B30A-C0F8007D7809}" presName="spaceA" presStyleCnt="0"/>
      <dgm:spPr/>
    </dgm:pt>
    <dgm:pt modelId="{807DD105-5634-4FF2-905C-FC6A6818A658}" type="pres">
      <dgm:prSet presAssocID="{0A05B477-35CD-4ABF-9B1C-6E581AB4E93A}" presName="space" presStyleCnt="0"/>
      <dgm:spPr/>
    </dgm:pt>
    <dgm:pt modelId="{9EE7B0A1-76CA-4D03-8A0E-9A41DA909B1B}" type="pres">
      <dgm:prSet presAssocID="{883D53D0-99F7-494C-B15A-03723A821044}" presName="compositeB" presStyleCnt="0"/>
      <dgm:spPr/>
    </dgm:pt>
    <dgm:pt modelId="{16A67705-9831-4F46-AD2F-EC296D5DD8DC}" type="pres">
      <dgm:prSet presAssocID="{883D53D0-99F7-494C-B15A-03723A821044}" presName="textB" presStyleLbl="revTx" presStyleIdx="1" presStyleCnt="3" custLinFactY="-42583" custLinFactNeighborX="47192" custLinFactNeighborY="-100000">
        <dgm:presLayoutVars>
          <dgm:bulletEnabled val="1"/>
        </dgm:presLayoutVars>
      </dgm:prSet>
      <dgm:spPr/>
      <dgm:t>
        <a:bodyPr/>
        <a:lstStyle/>
        <a:p>
          <a:endParaRPr lang="zh-CN" altLang="en-US"/>
        </a:p>
      </dgm:t>
    </dgm:pt>
    <dgm:pt modelId="{E222478A-B78E-472E-8698-43D92F819AB9}" type="pres">
      <dgm:prSet presAssocID="{883D53D0-99F7-494C-B15A-03723A821044}" presName="circleB" presStyleLbl="node1" presStyleIdx="1" presStyleCnt="3" custLinFactX="371342" custLinFactNeighborX="400000"/>
      <dgm:spPr/>
    </dgm:pt>
    <dgm:pt modelId="{CC446BD3-AB06-45D9-A753-B9CB3AA5DCF2}" type="pres">
      <dgm:prSet presAssocID="{883D53D0-99F7-494C-B15A-03723A821044}" presName="spaceB" presStyleCnt="0"/>
      <dgm:spPr/>
    </dgm:pt>
    <dgm:pt modelId="{CF4E02A8-78DF-436F-BD4C-475DD77A9E5B}" type="pres">
      <dgm:prSet presAssocID="{04135B58-FA78-4B39-8590-0F3B7B481A70}" presName="space" presStyleCnt="0"/>
      <dgm:spPr/>
    </dgm:pt>
    <dgm:pt modelId="{DF0998E7-0890-4284-A940-3BB388E8F875}" type="pres">
      <dgm:prSet presAssocID="{03ED814D-518F-4B8A-83D1-B355A3E6D6AD}" presName="compositeA" presStyleCnt="0"/>
      <dgm:spPr/>
    </dgm:pt>
    <dgm:pt modelId="{C459C208-7EAE-4C15-B2FC-05748F184F5E}" type="pres">
      <dgm:prSet presAssocID="{03ED814D-518F-4B8A-83D1-B355A3E6D6AD}" presName="textA" presStyleLbl="revTx" presStyleIdx="2" presStyleCnt="3" custLinFactNeighborX="18877" custLinFactNeighborY="2472">
        <dgm:presLayoutVars>
          <dgm:bulletEnabled val="1"/>
        </dgm:presLayoutVars>
      </dgm:prSet>
      <dgm:spPr/>
      <dgm:t>
        <a:bodyPr/>
        <a:lstStyle/>
        <a:p>
          <a:endParaRPr lang="zh-CN" altLang="en-US"/>
        </a:p>
      </dgm:t>
    </dgm:pt>
    <dgm:pt modelId="{8DDDBA88-1A7C-4FE8-97CD-95550DF072A9}" type="pres">
      <dgm:prSet presAssocID="{03ED814D-518F-4B8A-83D1-B355A3E6D6AD}" presName="circleA" presStyleLbl="node1" presStyleIdx="2" presStyleCnt="3" custLinFactX="97780" custLinFactNeighborX="100000"/>
      <dgm:spPr/>
    </dgm:pt>
    <dgm:pt modelId="{A6AFEE55-97C0-41FA-9771-DFD52D412197}" type="pres">
      <dgm:prSet presAssocID="{03ED814D-518F-4B8A-83D1-B355A3E6D6AD}" presName="spaceA" presStyleCnt="0"/>
      <dgm:spPr/>
    </dgm:pt>
  </dgm:ptLst>
  <dgm:cxnLst>
    <dgm:cxn modelId="{8664B292-7E84-4A63-8D8D-570800B14D8E}" type="presOf" srcId="{A7A83A71-83BA-46AF-B30A-C0F8007D7809}" destId="{96847CF0-FD4F-4B5C-BF68-08FF1FD4BB75}" srcOrd="0" destOrd="0" presId="urn:microsoft.com/office/officeart/2005/8/layout/hProcess11"/>
    <dgm:cxn modelId="{693F3DA6-0BE8-4279-B130-3EBAE5467514}" type="presOf" srcId="{D09475E3-09BD-4429-93BC-1BC06510E4D7}" destId="{CF99CAC8-37A6-41CF-A8DE-45F5E3B9E232}" srcOrd="0" destOrd="0" presId="urn:microsoft.com/office/officeart/2005/8/layout/hProcess11"/>
    <dgm:cxn modelId="{2A75FB1E-383E-4C6C-B50E-F4D969D8B261}" srcId="{D09475E3-09BD-4429-93BC-1BC06510E4D7}" destId="{03ED814D-518F-4B8A-83D1-B355A3E6D6AD}" srcOrd="2" destOrd="0" parTransId="{A05BB963-CCBE-45C7-B96B-6936004E8F9A}" sibTransId="{EAAC3D5F-3CFC-4E93-98A1-BCDBB086FA4B}"/>
    <dgm:cxn modelId="{61A4095C-6267-49EE-978F-C05FA68A19D9}" type="presOf" srcId="{883D53D0-99F7-494C-B15A-03723A821044}" destId="{16A67705-9831-4F46-AD2F-EC296D5DD8DC}" srcOrd="0" destOrd="0" presId="urn:microsoft.com/office/officeart/2005/8/layout/hProcess11"/>
    <dgm:cxn modelId="{8DD99EEB-8817-4493-AF46-0841102AF09D}" type="presOf" srcId="{03ED814D-518F-4B8A-83D1-B355A3E6D6AD}" destId="{C459C208-7EAE-4C15-B2FC-05748F184F5E}" srcOrd="0" destOrd="0" presId="urn:microsoft.com/office/officeart/2005/8/layout/hProcess11"/>
    <dgm:cxn modelId="{25B4CF21-9C13-4E37-80FB-15540ED806B7}" srcId="{D09475E3-09BD-4429-93BC-1BC06510E4D7}" destId="{A7A83A71-83BA-46AF-B30A-C0F8007D7809}" srcOrd="0" destOrd="0" parTransId="{E2C8E5B3-6681-4896-AAB9-C4D61A7C7C3F}" sibTransId="{0A05B477-35CD-4ABF-9B1C-6E581AB4E93A}"/>
    <dgm:cxn modelId="{41424F16-7DD0-4F2F-9D2B-D3E4C584C93E}" srcId="{D09475E3-09BD-4429-93BC-1BC06510E4D7}" destId="{883D53D0-99F7-494C-B15A-03723A821044}" srcOrd="1" destOrd="0" parTransId="{AF315D47-C6B3-4246-AD02-EF315ED45F47}" sibTransId="{04135B58-FA78-4B39-8590-0F3B7B481A70}"/>
    <dgm:cxn modelId="{7DCA66AC-8B43-4F4C-B376-12B2A5D34FD4}" type="presParOf" srcId="{CF99CAC8-37A6-41CF-A8DE-45F5E3B9E232}" destId="{26A84FB7-C31D-498D-A07F-0DEF6C4D67D5}" srcOrd="0" destOrd="0" presId="urn:microsoft.com/office/officeart/2005/8/layout/hProcess11"/>
    <dgm:cxn modelId="{C5FFB4F6-27DF-4725-BC98-EC4C1C2E9D32}" type="presParOf" srcId="{CF99CAC8-37A6-41CF-A8DE-45F5E3B9E232}" destId="{75355135-310D-436C-ADA5-07122ED77849}" srcOrd="1" destOrd="0" presId="urn:microsoft.com/office/officeart/2005/8/layout/hProcess11"/>
    <dgm:cxn modelId="{97BDF410-8B90-43D8-BF02-141BF0D672C1}" type="presParOf" srcId="{75355135-310D-436C-ADA5-07122ED77849}" destId="{EC205CF2-3573-4F71-9B2B-EE041F068752}" srcOrd="0" destOrd="0" presId="urn:microsoft.com/office/officeart/2005/8/layout/hProcess11"/>
    <dgm:cxn modelId="{16FE5ADE-1C87-418E-85FE-98A06624F071}" type="presParOf" srcId="{EC205CF2-3573-4F71-9B2B-EE041F068752}" destId="{96847CF0-FD4F-4B5C-BF68-08FF1FD4BB75}" srcOrd="0" destOrd="0" presId="urn:microsoft.com/office/officeart/2005/8/layout/hProcess11"/>
    <dgm:cxn modelId="{7693E62A-4493-47C5-B40F-F024F7AECC3E}" type="presParOf" srcId="{EC205CF2-3573-4F71-9B2B-EE041F068752}" destId="{8EFCD8BF-C412-4843-BD6D-0C17528A1A13}" srcOrd="1" destOrd="0" presId="urn:microsoft.com/office/officeart/2005/8/layout/hProcess11"/>
    <dgm:cxn modelId="{D3C9A524-6386-45F7-A1C9-B6B315BCD86A}" type="presParOf" srcId="{EC205CF2-3573-4F71-9B2B-EE041F068752}" destId="{6A056A43-16E9-4DFE-ADB5-85B71E6A8C83}" srcOrd="2" destOrd="0" presId="urn:microsoft.com/office/officeart/2005/8/layout/hProcess11"/>
    <dgm:cxn modelId="{27A07F10-E425-4B86-9D76-52CC7C49A201}" type="presParOf" srcId="{75355135-310D-436C-ADA5-07122ED77849}" destId="{807DD105-5634-4FF2-905C-FC6A6818A658}" srcOrd="1" destOrd="0" presId="urn:microsoft.com/office/officeart/2005/8/layout/hProcess11"/>
    <dgm:cxn modelId="{F7548512-DC17-4F10-B718-C276A366EA4A}" type="presParOf" srcId="{75355135-310D-436C-ADA5-07122ED77849}" destId="{9EE7B0A1-76CA-4D03-8A0E-9A41DA909B1B}" srcOrd="2" destOrd="0" presId="urn:microsoft.com/office/officeart/2005/8/layout/hProcess11"/>
    <dgm:cxn modelId="{C4EA1550-0133-42D7-B727-07B0BEBD54C5}" type="presParOf" srcId="{9EE7B0A1-76CA-4D03-8A0E-9A41DA909B1B}" destId="{16A67705-9831-4F46-AD2F-EC296D5DD8DC}" srcOrd="0" destOrd="0" presId="urn:microsoft.com/office/officeart/2005/8/layout/hProcess11"/>
    <dgm:cxn modelId="{64A1789A-D53A-43D5-8D0F-1067CEB86CC8}" type="presParOf" srcId="{9EE7B0A1-76CA-4D03-8A0E-9A41DA909B1B}" destId="{E222478A-B78E-472E-8698-43D92F819AB9}" srcOrd="1" destOrd="0" presId="urn:microsoft.com/office/officeart/2005/8/layout/hProcess11"/>
    <dgm:cxn modelId="{A670D34D-72FD-490B-8B7A-DA18C2B7FCEA}" type="presParOf" srcId="{9EE7B0A1-76CA-4D03-8A0E-9A41DA909B1B}" destId="{CC446BD3-AB06-45D9-A753-B9CB3AA5DCF2}" srcOrd="2" destOrd="0" presId="urn:microsoft.com/office/officeart/2005/8/layout/hProcess11"/>
    <dgm:cxn modelId="{B4123983-945F-42CA-9CF2-E79E863BF734}" type="presParOf" srcId="{75355135-310D-436C-ADA5-07122ED77849}" destId="{CF4E02A8-78DF-436F-BD4C-475DD77A9E5B}" srcOrd="3" destOrd="0" presId="urn:microsoft.com/office/officeart/2005/8/layout/hProcess11"/>
    <dgm:cxn modelId="{745C9517-3FA7-4F20-A661-CDA3B9E409C6}" type="presParOf" srcId="{75355135-310D-436C-ADA5-07122ED77849}" destId="{DF0998E7-0890-4284-A940-3BB388E8F875}" srcOrd="4" destOrd="0" presId="urn:microsoft.com/office/officeart/2005/8/layout/hProcess11"/>
    <dgm:cxn modelId="{B247A1E9-8957-4C74-8DC0-D4194367CCB2}" type="presParOf" srcId="{DF0998E7-0890-4284-A940-3BB388E8F875}" destId="{C459C208-7EAE-4C15-B2FC-05748F184F5E}" srcOrd="0" destOrd="0" presId="urn:microsoft.com/office/officeart/2005/8/layout/hProcess11"/>
    <dgm:cxn modelId="{8525B86C-4598-474A-87F5-A5E6DFC15496}" type="presParOf" srcId="{DF0998E7-0890-4284-A940-3BB388E8F875}" destId="{8DDDBA88-1A7C-4FE8-97CD-95550DF072A9}" srcOrd="1" destOrd="0" presId="urn:microsoft.com/office/officeart/2005/8/layout/hProcess11"/>
    <dgm:cxn modelId="{037CB934-3F4D-40F4-A66A-61EFA909C093}" type="presParOf" srcId="{DF0998E7-0890-4284-A940-3BB388E8F875}" destId="{A6AFEE55-97C0-41FA-9771-DFD52D412197}" srcOrd="2" destOrd="0" presId="urn:microsoft.com/office/officeart/2005/8/layout/hProcess11"/>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CB5CCC-2AF4-4750-940C-1D9BFD50EE4A}" type="datetimeFigureOut">
              <a:rPr lang="zh-CN" altLang="en-US"/>
              <a:pPr>
                <a:defRPr/>
              </a:pPr>
              <a:t>2017/5/16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26E5102C-B5D4-43E5-AF16-3760D6DF5189}" type="slidenum">
              <a:rPr lang="zh-CN" altLang="en-US"/>
              <a:pPr>
                <a:defRPr/>
              </a:pPr>
              <a:t>‹#›</a:t>
            </a:fld>
            <a:endParaRPr lang="zh-CN" altLang="en-US"/>
          </a:p>
        </p:txBody>
      </p:sp>
    </p:spTree>
    <p:extLst>
      <p:ext uri="{BB962C8B-B14F-4D97-AF65-F5344CB8AC3E}">
        <p14:creationId xmlns:p14="http://schemas.microsoft.com/office/powerpoint/2010/main" xmlns="" val="108232240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mn-lt"/>
        <a:ea typeface="+mn-ea"/>
        <a:cs typeface="+mn-cs"/>
      </a:defRPr>
    </a:lvl1pPr>
    <a:lvl2pPr marL="342900" algn="l" rtl="0" fontAlgn="base">
      <a:spcBef>
        <a:spcPct val="30000"/>
      </a:spcBef>
      <a:spcAft>
        <a:spcPct val="0"/>
      </a:spcAft>
      <a:defRPr sz="900" kern="1200">
        <a:solidFill>
          <a:schemeClr val="tx1"/>
        </a:solidFill>
        <a:latin typeface="+mn-lt"/>
        <a:ea typeface="+mn-ea"/>
        <a:cs typeface="+mn-cs"/>
      </a:defRPr>
    </a:lvl2pPr>
    <a:lvl3pPr marL="685800" algn="l" rtl="0" fontAlgn="base">
      <a:spcBef>
        <a:spcPct val="30000"/>
      </a:spcBef>
      <a:spcAft>
        <a:spcPct val="0"/>
      </a:spcAft>
      <a:defRPr sz="900" kern="1200">
        <a:solidFill>
          <a:schemeClr val="tx1"/>
        </a:solidFill>
        <a:latin typeface="+mn-lt"/>
        <a:ea typeface="+mn-ea"/>
        <a:cs typeface="+mn-cs"/>
      </a:defRPr>
    </a:lvl3pPr>
    <a:lvl4pPr marL="1028700" algn="l" rtl="0" fontAlgn="base">
      <a:spcBef>
        <a:spcPct val="30000"/>
      </a:spcBef>
      <a:spcAft>
        <a:spcPct val="0"/>
      </a:spcAft>
      <a:defRPr sz="900" kern="1200">
        <a:solidFill>
          <a:schemeClr val="tx1"/>
        </a:solidFill>
        <a:latin typeface="+mn-lt"/>
        <a:ea typeface="+mn-ea"/>
        <a:cs typeface="+mn-cs"/>
      </a:defRPr>
    </a:lvl4pPr>
    <a:lvl5pPr marL="1371600" algn="l" rtl="0" fontAlgn="base">
      <a:spcBef>
        <a:spcPct val="30000"/>
      </a:spcBef>
      <a:spcAft>
        <a:spcPct val="0"/>
      </a:spcAft>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004BFA2-F7B1-499A-A0B7-FC15F9227E6B}" type="datetimeFigureOut">
              <a:rPr lang="zh-CN" altLang="en-US"/>
              <a:pPr>
                <a:defRPr/>
              </a:pPr>
              <a:t>2017/5/16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6453FEE-A315-4C3A-A34C-E769B602E56D}" type="slidenum">
              <a:rPr lang="zh-CN" altLang="en-US"/>
              <a:pPr>
                <a:defRPr/>
              </a:pPr>
              <a:t>‹#›</a:t>
            </a:fld>
            <a:endParaRPr lang="zh-CN" altLang="en-US"/>
          </a:p>
        </p:txBody>
      </p:sp>
    </p:spTree>
    <p:extLst>
      <p:ext uri="{BB962C8B-B14F-4D97-AF65-F5344CB8AC3E}">
        <p14:creationId xmlns:p14="http://schemas.microsoft.com/office/powerpoint/2010/main" xmlns="" val="3375405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8E80ECBE-784B-4FC1-A99A-3EE8854DA3C6}" type="datetimeFigureOut">
              <a:rPr lang="zh-CN" altLang="en-US"/>
              <a:pPr>
                <a:defRPr/>
              </a:pPr>
              <a:t>2017/5/16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8B8618D-FDE6-4A7E-96BE-305A14330605}" type="slidenum">
              <a:rPr lang="zh-CN" altLang="en-US"/>
              <a:pPr>
                <a:defRPr/>
              </a:pPr>
              <a:t>‹#›</a:t>
            </a:fld>
            <a:endParaRPr lang="zh-CN" altLang="en-US"/>
          </a:p>
        </p:txBody>
      </p:sp>
    </p:spTree>
    <p:extLst>
      <p:ext uri="{BB962C8B-B14F-4D97-AF65-F5344CB8AC3E}">
        <p14:creationId xmlns:p14="http://schemas.microsoft.com/office/powerpoint/2010/main" xmlns="" val="1094621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E294398-CA28-4830-A6FB-EFA15DE935B5}" type="datetimeFigureOut">
              <a:rPr lang="zh-CN" altLang="en-US"/>
              <a:pPr>
                <a:defRPr/>
              </a:pPr>
              <a:t>2017/5/16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C345842-DE51-45A1-8AE9-F5019D2F46CB}" type="slidenum">
              <a:rPr lang="zh-CN" altLang="en-US"/>
              <a:pPr>
                <a:defRPr/>
              </a:pPr>
              <a:t>‹#›</a:t>
            </a:fld>
            <a:endParaRPr lang="zh-CN" altLang="en-US"/>
          </a:p>
        </p:txBody>
      </p:sp>
    </p:spTree>
    <p:extLst>
      <p:ext uri="{BB962C8B-B14F-4D97-AF65-F5344CB8AC3E}">
        <p14:creationId xmlns:p14="http://schemas.microsoft.com/office/powerpoint/2010/main" xmlns="" val="270891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0196162-A4BD-4FB2-9321-D2F498D1EE7F}" type="datetimeFigureOut">
              <a:rPr lang="zh-CN" altLang="en-US"/>
              <a:pPr>
                <a:defRPr/>
              </a:pPr>
              <a:t>2017/5/16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570A55DB-F8BB-4C76-AEB3-5F2C7011E923}" type="slidenum">
              <a:rPr lang="zh-CN" altLang="en-US"/>
              <a:pPr>
                <a:defRPr/>
              </a:pPr>
              <a:t>‹#›</a:t>
            </a:fld>
            <a:endParaRPr lang="zh-CN" altLang="en-US"/>
          </a:p>
        </p:txBody>
      </p:sp>
    </p:spTree>
    <p:extLst>
      <p:ext uri="{BB962C8B-B14F-4D97-AF65-F5344CB8AC3E}">
        <p14:creationId xmlns:p14="http://schemas.microsoft.com/office/powerpoint/2010/main" xmlns="" val="3989214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3305176"/>
            <a:ext cx="7772400"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710"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2AB93DEF-7D5B-4925-8484-CE30531DCDDD}" type="datetimeFigureOut">
              <a:rPr lang="zh-CN" altLang="en-US"/>
              <a:pPr>
                <a:defRPr/>
              </a:pPr>
              <a:t>2017/5/16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8C6215D-B9D9-499B-A1AF-F3895A48A134}" type="slidenum">
              <a:rPr lang="zh-CN" altLang="en-US"/>
              <a:pPr>
                <a:defRPr/>
              </a:pPr>
              <a:t>‹#›</a:t>
            </a:fld>
            <a:endParaRPr lang="zh-CN" altLang="en-US"/>
          </a:p>
        </p:txBody>
      </p:sp>
    </p:spTree>
    <p:extLst>
      <p:ext uri="{BB962C8B-B14F-4D97-AF65-F5344CB8AC3E}">
        <p14:creationId xmlns:p14="http://schemas.microsoft.com/office/powerpoint/2010/main" xmlns="" val="61921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9"/>
            <a:ext cx="3886200" cy="326350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9"/>
            <a:ext cx="3886200" cy="326350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FCAD3DF7-4850-48DE-972C-9D03AA05BE20}" type="datetimeFigureOut">
              <a:rPr lang="zh-CN" altLang="en-US"/>
              <a:pPr>
                <a:defRPr/>
              </a:pPr>
              <a:t>2017/5/16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E61474B-729F-451A-987B-A75AFDC0966F}" type="slidenum">
              <a:rPr lang="zh-CN" altLang="en-US"/>
              <a:pPr>
                <a:defRPr/>
              </a:pPr>
              <a:t>‹#›</a:t>
            </a:fld>
            <a:endParaRPr lang="zh-CN" altLang="en-US"/>
          </a:p>
        </p:txBody>
      </p:sp>
    </p:spTree>
    <p:extLst>
      <p:ext uri="{BB962C8B-B14F-4D97-AF65-F5344CB8AC3E}">
        <p14:creationId xmlns:p14="http://schemas.microsoft.com/office/powerpoint/2010/main" xmlns="" val="1365314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39791"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39791"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628" y="1151335"/>
            <a:ext cx="4042172"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4628" y="1631156"/>
            <a:ext cx="4042172"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60EBE320-408D-401A-9E41-B8599A856669}" type="datetimeFigureOut">
              <a:rPr lang="zh-CN" altLang="en-US"/>
              <a:pPr>
                <a:defRPr/>
              </a:pPr>
              <a:t>2017/5/16</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9F34499C-394C-4B8D-BC0A-F12198D9D26F}" type="slidenum">
              <a:rPr lang="zh-CN" altLang="en-US"/>
              <a:pPr>
                <a:defRPr/>
              </a:pPr>
              <a:t>‹#›</a:t>
            </a:fld>
            <a:endParaRPr lang="zh-CN" altLang="en-US"/>
          </a:p>
        </p:txBody>
      </p:sp>
    </p:spTree>
    <p:extLst>
      <p:ext uri="{BB962C8B-B14F-4D97-AF65-F5344CB8AC3E}">
        <p14:creationId xmlns:p14="http://schemas.microsoft.com/office/powerpoint/2010/main" xmlns="" val="1556992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275874D0-853F-4736-9AB9-108B3163EB7E}" type="datetimeFigureOut">
              <a:rPr lang="zh-CN" altLang="en-US"/>
              <a:pPr>
                <a:defRPr/>
              </a:pPr>
              <a:t>2017/5/16</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8147D4D9-6EEF-44B9-BC6D-8AD356EB5812}" type="slidenum">
              <a:rPr lang="zh-CN" altLang="en-US"/>
              <a:pPr>
                <a:defRPr/>
              </a:pPr>
              <a:t>‹#›</a:t>
            </a:fld>
            <a:endParaRPr lang="zh-CN" altLang="en-US"/>
          </a:p>
        </p:txBody>
      </p:sp>
    </p:spTree>
    <p:extLst>
      <p:ext uri="{BB962C8B-B14F-4D97-AF65-F5344CB8AC3E}">
        <p14:creationId xmlns:p14="http://schemas.microsoft.com/office/powerpoint/2010/main" xmlns="" val="3079365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955433BC-6486-41DE-977C-8030CCC61116}" type="datetimeFigureOut">
              <a:rPr lang="zh-CN" altLang="en-US"/>
              <a:pPr>
                <a:defRPr/>
              </a:pPr>
              <a:t>2017/5/16</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D6C61436-0B17-4DA7-8B39-A7E33EE52C51}" type="slidenum">
              <a:rPr lang="zh-CN" altLang="en-US"/>
              <a:pPr>
                <a:defRPr/>
              </a:pPr>
              <a:t>‹#›</a:t>
            </a:fld>
            <a:endParaRPr lang="zh-CN" altLang="en-US"/>
          </a:p>
        </p:txBody>
      </p:sp>
    </p:spTree>
    <p:extLst>
      <p:ext uri="{BB962C8B-B14F-4D97-AF65-F5344CB8AC3E}">
        <p14:creationId xmlns:p14="http://schemas.microsoft.com/office/powerpoint/2010/main" xmlns="" val="174580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7"/>
            <a:ext cx="3008710" cy="871538"/>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448" y="204788"/>
            <a:ext cx="511135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076326"/>
            <a:ext cx="3008710"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F70B2150-9D3E-4636-BDF6-7746A18BAB3B}" type="datetimeFigureOut">
              <a:rPr lang="zh-CN" altLang="en-US"/>
              <a:pPr>
                <a:defRPr/>
              </a:pPr>
              <a:t>2017/5/16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C942DD4C-CD7C-478F-9C32-70CD24F1A572}" type="slidenum">
              <a:rPr lang="zh-CN" altLang="en-US"/>
              <a:pPr>
                <a:defRPr/>
              </a:pPr>
              <a:t>‹#›</a:t>
            </a:fld>
            <a:endParaRPr lang="zh-CN" altLang="en-US"/>
          </a:p>
        </p:txBody>
      </p:sp>
    </p:spTree>
    <p:extLst>
      <p:ext uri="{BB962C8B-B14F-4D97-AF65-F5344CB8AC3E}">
        <p14:creationId xmlns:p14="http://schemas.microsoft.com/office/powerpoint/2010/main" xmlns="" val="3630470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3600450"/>
            <a:ext cx="5486400" cy="42505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1891"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smtClean="0"/>
          </a:p>
        </p:txBody>
      </p:sp>
      <p:sp>
        <p:nvSpPr>
          <p:cNvPr id="4" name="文本占位符 3"/>
          <p:cNvSpPr>
            <a:spLocks noGrp="1"/>
          </p:cNvSpPr>
          <p:nvPr>
            <p:ph type="body" sz="half" idx="2"/>
          </p:nvPr>
        </p:nvSpPr>
        <p:spPr>
          <a:xfrm>
            <a:off x="1791891"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FDF54DB-0895-4424-8859-330C925DE0AF}" type="datetimeFigureOut">
              <a:rPr lang="zh-CN" altLang="en-US"/>
              <a:pPr>
                <a:defRPr/>
              </a:pPr>
              <a:t>2017/5/16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2E3214CB-5F33-4D72-ACE4-C5DA30DA7396}" type="slidenum">
              <a:rPr lang="zh-CN" altLang="en-US"/>
              <a:pPr>
                <a:defRPr/>
              </a:pPr>
              <a:t>‹#›</a:t>
            </a:fld>
            <a:endParaRPr lang="zh-CN" altLang="en-US"/>
          </a:p>
        </p:txBody>
      </p:sp>
    </p:spTree>
    <p:extLst>
      <p:ext uri="{BB962C8B-B14F-4D97-AF65-F5344CB8AC3E}">
        <p14:creationId xmlns:p14="http://schemas.microsoft.com/office/powerpoint/2010/main" xmlns="" val="181629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628650" y="273844"/>
            <a:ext cx="7886700" cy="9941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文本占位符 2"/>
          <p:cNvSpPr>
            <a:spLocks noGrp="1" noChangeArrowheads="1"/>
          </p:cNvSpPr>
          <p:nvPr>
            <p:ph type="body" idx="1"/>
          </p:nvPr>
        </p:nvSpPr>
        <p:spPr bwMode="auto">
          <a:xfrm>
            <a:off x="628650" y="1369219"/>
            <a:ext cx="7886700" cy="32635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日期占位符 3"/>
          <p:cNvSpPr>
            <a:spLocks noGrp="1" noChangeArrowheads="1"/>
          </p:cNvSpPr>
          <p:nvPr>
            <p:ph type="dt" sz="half" idx="2"/>
          </p:nvPr>
        </p:nvSpPr>
        <p:spPr bwMode="auto">
          <a:xfrm>
            <a:off x="628650" y="4767263"/>
            <a:ext cx="2057400" cy="273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900">
                <a:solidFill>
                  <a:srgbClr val="898989"/>
                </a:solidFill>
                <a:ea typeface="宋体" pitchFamily="2" charset="-122"/>
              </a:defRPr>
            </a:lvl1pPr>
          </a:lstStyle>
          <a:p>
            <a:pPr>
              <a:defRPr/>
            </a:pPr>
            <a:fld id="{30A8F769-CEF5-4894-A661-602D16F7AECF}" type="datetimeFigureOut">
              <a:rPr lang="zh-CN" altLang="en-US"/>
              <a:pPr>
                <a:defRPr/>
              </a:pPr>
              <a:t>2017/5/16</a:t>
            </a:fld>
            <a:endParaRPr lang="zh-CN" altLang="en-US"/>
          </a:p>
        </p:txBody>
      </p:sp>
      <p:sp>
        <p:nvSpPr>
          <p:cNvPr id="1029" name="页脚占位符 4"/>
          <p:cNvSpPr>
            <a:spLocks noGrp="1" noChangeArrowheads="1"/>
          </p:cNvSpPr>
          <p:nvPr>
            <p:ph type="ftr" sz="quarter" idx="3"/>
          </p:nvPr>
        </p:nvSpPr>
        <p:spPr bwMode="auto">
          <a:xfrm>
            <a:off x="3028950" y="4767263"/>
            <a:ext cx="3086100" cy="273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900">
                <a:solidFill>
                  <a:srgbClr val="898989"/>
                </a:solidFill>
                <a:ea typeface="宋体" pitchFamily="2" charset="-122"/>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6457950" y="4767263"/>
            <a:ext cx="2057400" cy="273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900">
                <a:solidFill>
                  <a:srgbClr val="898989"/>
                </a:solidFill>
                <a:ea typeface="宋体" pitchFamily="2" charset="-122"/>
              </a:defRPr>
            </a:lvl1pPr>
          </a:lstStyle>
          <a:p>
            <a:pPr>
              <a:defRPr/>
            </a:pPr>
            <a:fld id="{CB0A8459-2DDB-47F0-AFCD-238B9C9CCB4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5pPr>
      <a:lvl6pPr marL="342900" algn="l" rtl="0" fontAlgn="base">
        <a:lnSpc>
          <a:spcPct val="90000"/>
        </a:lnSpc>
        <a:spcBef>
          <a:spcPct val="0"/>
        </a:spcBef>
        <a:spcAft>
          <a:spcPct val="0"/>
        </a:spcAft>
        <a:defRPr sz="3300">
          <a:solidFill>
            <a:schemeClr val="tx1"/>
          </a:solidFill>
          <a:latin typeface="Calibri Light" pitchFamily="34" charset="0"/>
          <a:ea typeface="宋体" pitchFamily="2" charset="-122"/>
        </a:defRPr>
      </a:lvl6pPr>
      <a:lvl7pPr marL="685800" algn="l" rtl="0" fontAlgn="base">
        <a:lnSpc>
          <a:spcPct val="90000"/>
        </a:lnSpc>
        <a:spcBef>
          <a:spcPct val="0"/>
        </a:spcBef>
        <a:spcAft>
          <a:spcPct val="0"/>
        </a:spcAft>
        <a:defRPr sz="3300">
          <a:solidFill>
            <a:schemeClr val="tx1"/>
          </a:solidFill>
          <a:latin typeface="Calibri Light" pitchFamily="34" charset="0"/>
          <a:ea typeface="宋体" pitchFamily="2" charset="-122"/>
        </a:defRPr>
      </a:lvl7pPr>
      <a:lvl8pPr marL="1028700" algn="l" rtl="0" fontAlgn="base">
        <a:lnSpc>
          <a:spcPct val="90000"/>
        </a:lnSpc>
        <a:spcBef>
          <a:spcPct val="0"/>
        </a:spcBef>
        <a:spcAft>
          <a:spcPct val="0"/>
        </a:spcAft>
        <a:defRPr sz="3300">
          <a:solidFill>
            <a:schemeClr val="tx1"/>
          </a:solidFill>
          <a:latin typeface="Calibri Light" pitchFamily="34" charset="0"/>
          <a:ea typeface="宋体" pitchFamily="2" charset="-122"/>
        </a:defRPr>
      </a:lvl8pPr>
      <a:lvl9pPr marL="1371600" algn="l" rtl="0" fontAlgn="base">
        <a:lnSpc>
          <a:spcPct val="90000"/>
        </a:lnSpc>
        <a:spcBef>
          <a:spcPct val="0"/>
        </a:spcBef>
        <a:spcAft>
          <a:spcPct val="0"/>
        </a:spcAft>
        <a:defRPr sz="3300">
          <a:solidFill>
            <a:schemeClr val="tx1"/>
          </a:solidFill>
          <a:latin typeface="Calibri Light" pitchFamily="34" charset="0"/>
          <a:ea typeface="宋体" pitchFamily="2" charset="-122"/>
        </a:defRPr>
      </a:lvl9pPr>
    </p:titleStyle>
    <p:bodyStyle>
      <a:lvl1pPr marL="171450" indent="-171450" algn="l" rtl="0" eaLnBrk="0" fontAlgn="base" hangingPunct="0">
        <a:lnSpc>
          <a:spcPct val="90000"/>
        </a:lnSpc>
        <a:spcBef>
          <a:spcPts val="750"/>
        </a:spcBef>
        <a:spcAft>
          <a:spcPct val="0"/>
        </a:spcAft>
        <a:buFont typeface="Arial" pitchFamily="34" charset="0"/>
        <a:buChar char="•"/>
        <a:defRPr sz="2100">
          <a:solidFill>
            <a:schemeClr val="tx1"/>
          </a:solidFill>
          <a:latin typeface="+mn-lt"/>
          <a:ea typeface="+mn-ea"/>
          <a:cs typeface="+mn-cs"/>
        </a:defRPr>
      </a:lvl1pPr>
      <a:lvl2pPr marL="514350" indent="-171450" algn="l" rtl="0" eaLnBrk="0" fontAlgn="base" hangingPunct="0">
        <a:lnSpc>
          <a:spcPct val="90000"/>
        </a:lnSpc>
        <a:spcBef>
          <a:spcPts val="375"/>
        </a:spcBef>
        <a:spcAft>
          <a:spcPct val="0"/>
        </a:spcAft>
        <a:buFont typeface="Arial" pitchFamily="34" charset="0"/>
        <a:buChar char="•"/>
        <a:defRPr sz="1800">
          <a:solidFill>
            <a:schemeClr val="tx1"/>
          </a:solidFill>
          <a:latin typeface="+mn-lt"/>
          <a:ea typeface="+mn-ea"/>
        </a:defRPr>
      </a:lvl2pPr>
      <a:lvl3pPr marL="857250" indent="-171450" algn="l" rtl="0" eaLnBrk="0" fontAlgn="base" hangingPunct="0">
        <a:lnSpc>
          <a:spcPct val="90000"/>
        </a:lnSpc>
        <a:spcBef>
          <a:spcPts val="375"/>
        </a:spcBef>
        <a:spcAft>
          <a:spcPct val="0"/>
        </a:spcAft>
        <a:buFont typeface="Arial" pitchFamily="34" charset="0"/>
        <a:buChar char="•"/>
        <a:defRPr sz="1500">
          <a:solidFill>
            <a:schemeClr val="tx1"/>
          </a:solidFill>
          <a:latin typeface="+mn-lt"/>
          <a:ea typeface="+mn-ea"/>
        </a:defRPr>
      </a:lvl3pPr>
      <a:lvl4pPr marL="1200150" indent="-171450" algn="l" rtl="0" eaLnBrk="0" fontAlgn="base" hangingPunct="0">
        <a:lnSpc>
          <a:spcPct val="90000"/>
        </a:lnSpc>
        <a:spcBef>
          <a:spcPts val="375"/>
        </a:spcBef>
        <a:spcAft>
          <a:spcPct val="0"/>
        </a:spcAft>
        <a:buFont typeface="Arial" pitchFamily="34" charset="0"/>
        <a:buChar char="•"/>
        <a:defRPr>
          <a:solidFill>
            <a:schemeClr val="tx1"/>
          </a:solidFill>
          <a:latin typeface="+mn-lt"/>
          <a:ea typeface="+mn-ea"/>
        </a:defRPr>
      </a:lvl4pPr>
      <a:lvl5pPr marL="1543050" indent="-171450" algn="l" rtl="0" eaLnBrk="0" fontAlgn="base" hangingPunct="0">
        <a:lnSpc>
          <a:spcPct val="90000"/>
        </a:lnSpc>
        <a:spcBef>
          <a:spcPts val="375"/>
        </a:spcBef>
        <a:spcAft>
          <a:spcPct val="0"/>
        </a:spcAft>
        <a:buFont typeface="Arial" pitchFamily="34" charset="0"/>
        <a:buChar char="•"/>
        <a:defRPr>
          <a:solidFill>
            <a:schemeClr val="tx1"/>
          </a:solidFill>
          <a:latin typeface="+mn-lt"/>
          <a:ea typeface="+mn-ea"/>
        </a:defRPr>
      </a:lvl5pPr>
      <a:lvl6pPr marL="1885950" indent="-171450" algn="l" rtl="0" fontAlgn="base">
        <a:lnSpc>
          <a:spcPct val="90000"/>
        </a:lnSpc>
        <a:spcBef>
          <a:spcPts val="375"/>
        </a:spcBef>
        <a:spcAft>
          <a:spcPct val="0"/>
        </a:spcAft>
        <a:buFont typeface="Arial" pitchFamily="34" charset="0"/>
        <a:buChar char="•"/>
        <a:defRPr>
          <a:solidFill>
            <a:schemeClr val="tx1"/>
          </a:solidFill>
          <a:latin typeface="+mn-lt"/>
          <a:ea typeface="+mn-ea"/>
        </a:defRPr>
      </a:lvl6pPr>
      <a:lvl7pPr marL="2228850" indent="-171450" algn="l" rtl="0" fontAlgn="base">
        <a:lnSpc>
          <a:spcPct val="90000"/>
        </a:lnSpc>
        <a:spcBef>
          <a:spcPts val="375"/>
        </a:spcBef>
        <a:spcAft>
          <a:spcPct val="0"/>
        </a:spcAft>
        <a:buFont typeface="Arial" pitchFamily="34" charset="0"/>
        <a:buChar char="•"/>
        <a:defRPr>
          <a:solidFill>
            <a:schemeClr val="tx1"/>
          </a:solidFill>
          <a:latin typeface="+mn-lt"/>
          <a:ea typeface="+mn-ea"/>
        </a:defRPr>
      </a:lvl7pPr>
      <a:lvl8pPr marL="2571750" indent="-171450" algn="l" rtl="0" fontAlgn="base">
        <a:lnSpc>
          <a:spcPct val="90000"/>
        </a:lnSpc>
        <a:spcBef>
          <a:spcPts val="375"/>
        </a:spcBef>
        <a:spcAft>
          <a:spcPct val="0"/>
        </a:spcAft>
        <a:buFont typeface="Arial" pitchFamily="34" charset="0"/>
        <a:buChar char="•"/>
        <a:defRPr>
          <a:solidFill>
            <a:schemeClr val="tx1"/>
          </a:solidFill>
          <a:latin typeface="+mn-lt"/>
          <a:ea typeface="+mn-ea"/>
        </a:defRPr>
      </a:lvl8pPr>
      <a:lvl9pPr marL="2914650" indent="-171450" algn="l" rtl="0" fontAlgn="base">
        <a:lnSpc>
          <a:spcPct val="90000"/>
        </a:lnSpc>
        <a:spcBef>
          <a:spcPts val="375"/>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diagramData" Target="../diagrams/data2.xml"/><Relationship Id="rId16" Type="http://schemas.microsoft.com/office/2007/relationships/diagramDrawing" Target="../diagrams/drawing4.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5"/>
          <p:cNvPicPr>
            <a:picLocks noChangeAspect="1" noChangeArrowheads="1"/>
          </p:cNvPicPr>
          <p:nvPr/>
        </p:nvPicPr>
        <p:blipFill>
          <a:blip r:embed="rId2" cstate="screen">
            <a:extLst>
              <a:ext uri="{28A0092B-C50C-407E-A947-70E740481C1C}">
                <a14:useLocalDpi xmlns:a14="http://schemas.microsoft.com/office/drawing/2010/main" xmlns=""/>
              </a:ext>
            </a:extLst>
          </a:blip>
          <a:srcRect/>
          <a:stretch>
            <a:fillRect/>
          </a:stretch>
        </p:blipFill>
        <p:spPr bwMode="auto">
          <a:xfrm>
            <a:off x="1571625" y="531023"/>
            <a:ext cx="5610225" cy="28074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363" name="矩形 6"/>
          <p:cNvSpPr>
            <a:spLocks noChangeArrowheads="1"/>
          </p:cNvSpPr>
          <p:nvPr/>
        </p:nvSpPr>
        <p:spPr bwMode="auto">
          <a:xfrm>
            <a:off x="0" y="3676650"/>
            <a:ext cx="9144000" cy="1466850"/>
          </a:xfrm>
          <a:prstGeom prst="rect">
            <a:avLst/>
          </a:prstGeom>
          <a:solidFill>
            <a:schemeClr val="accent1">
              <a:lumMod val="50000"/>
            </a:schemeClr>
          </a:solidFill>
          <a:ln>
            <a:noFill/>
          </a:ln>
          <a:extLst/>
        </p:spPr>
        <p:txBody>
          <a:bodyPr anchor="ctr"/>
          <a:lstStyle/>
          <a:p>
            <a:pPr algn="ctr" eaLnBrk="1" hangingPunct="1"/>
            <a:endParaRPr lang="zh-CN" altLang="en-US" dirty="0">
              <a:solidFill>
                <a:srgbClr val="FFFFFF"/>
              </a:solidFill>
            </a:endParaRPr>
          </a:p>
        </p:txBody>
      </p:sp>
      <p:grpSp>
        <p:nvGrpSpPr>
          <p:cNvPr id="15364" name="组合 13"/>
          <p:cNvGrpSpPr>
            <a:grpSpLocks noChangeAspect="1"/>
          </p:cNvGrpSpPr>
          <p:nvPr/>
        </p:nvGrpSpPr>
        <p:grpSpPr bwMode="auto">
          <a:xfrm>
            <a:off x="4204098" y="2106216"/>
            <a:ext cx="5082778" cy="3171825"/>
            <a:chOff x="0" y="0"/>
            <a:chExt cx="5324473" cy="3322983"/>
          </a:xfrm>
        </p:grpSpPr>
        <p:pic>
          <p:nvPicPr>
            <p:cNvPr id="15376" name="图片 11"/>
            <p:cNvPicPr>
              <a:picLocks noChangeAspect="1" noChangeArrowheads="1"/>
            </p:cNvPicPr>
            <p:nvPr/>
          </p:nvPicPr>
          <p:blipFill>
            <a:blip r:embed="rId3" cstate="screen">
              <a:extLst>
                <a:ext uri="{28A0092B-C50C-407E-A947-70E740481C1C}">
                  <a14:useLocalDpi xmlns:a14="http://schemas.microsoft.com/office/drawing/2010/main" xmlns=""/>
                </a:ext>
              </a:extLst>
            </a:blip>
            <a:srcRect/>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77" name="图片 12"/>
            <p:cNvPicPr>
              <a:picLocks noChangeAspect="1" noChangeArrowheads="1"/>
            </p:cNvPicPr>
            <p:nvPr/>
          </p:nvPicPr>
          <p:blipFill>
            <a:blip r:embed="rId4" cstate="screen">
              <a:extLst>
                <a:ext uri="{28A0092B-C50C-407E-A947-70E740481C1C}">
                  <a14:useLocalDpi xmlns:a14="http://schemas.microsoft.com/office/drawing/2010/main" xmlns=""/>
                </a:ext>
              </a:extLst>
            </a:blip>
            <a:srcRect/>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5368" name="文本框 58"/>
          <p:cNvSpPr txBox="1">
            <a:spLocks noChangeArrowheads="1"/>
          </p:cNvSpPr>
          <p:nvPr/>
        </p:nvSpPr>
        <p:spPr bwMode="auto">
          <a:xfrm>
            <a:off x="1893767" y="1611604"/>
            <a:ext cx="551939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zh-CN" altLang="en-US" sz="3600" b="1" dirty="0" smtClean="0">
                <a:solidFill>
                  <a:srgbClr val="1C4885"/>
                </a:solidFill>
                <a:latin typeface="微软雅黑" pitchFamily="34" charset="-122"/>
                <a:ea typeface="微软雅黑" pitchFamily="34" charset="-122"/>
              </a:rPr>
              <a:t>快乐购会员数据应用方案</a:t>
            </a:r>
            <a:endParaRPr lang="zh-CN" altLang="en-US" sz="3600" b="1" dirty="0">
              <a:solidFill>
                <a:srgbClr val="1C4885"/>
              </a:solidFill>
              <a:latin typeface="微软雅黑" pitchFamily="34" charset="-122"/>
              <a:ea typeface="微软雅黑" pitchFamily="34" charset="-122"/>
            </a:endParaRPr>
          </a:p>
        </p:txBody>
      </p:sp>
      <p:sp>
        <p:nvSpPr>
          <p:cNvPr id="2" name="TextBox 1"/>
          <p:cNvSpPr txBox="1"/>
          <p:nvPr/>
        </p:nvSpPr>
        <p:spPr>
          <a:xfrm>
            <a:off x="2328879" y="3984831"/>
            <a:ext cx="4758034" cy="307777"/>
          </a:xfrm>
          <a:prstGeom prst="rect">
            <a:avLst/>
          </a:prstGeom>
          <a:noFill/>
        </p:spPr>
        <p:txBody>
          <a:bodyPr wrap="none" rtlCol="0">
            <a:spAutoFit/>
          </a:bodyPr>
          <a:lstStyle/>
          <a:p>
            <a:r>
              <a:rPr lang="zh-CN" altLang="en-US" sz="1400" dirty="0" smtClean="0">
                <a:solidFill>
                  <a:schemeClr val="bg1"/>
                </a:solidFill>
                <a:latin typeface="微软雅黑" pitchFamily="34" charset="-122"/>
                <a:ea typeface="微软雅黑" pitchFamily="34" charset="-122"/>
              </a:rPr>
              <a:t>新媒体中心     提报人：张健</a:t>
            </a:r>
            <a:r>
              <a:rPr lang="zh-CN" altLang="en-US" sz="1400" dirty="0">
                <a:solidFill>
                  <a:schemeClr val="bg1"/>
                </a:solidFill>
                <a:latin typeface="微软雅黑" pitchFamily="34" charset="-122"/>
                <a:ea typeface="微软雅黑" pitchFamily="34" charset="-122"/>
              </a:rPr>
              <a:t>、</a:t>
            </a:r>
            <a:r>
              <a:rPr lang="zh-CN" altLang="en-US" sz="1400" dirty="0" smtClean="0">
                <a:solidFill>
                  <a:schemeClr val="bg1"/>
                </a:solidFill>
                <a:latin typeface="微软雅黑" pitchFamily="34" charset="-122"/>
                <a:ea typeface="微软雅黑" pitchFamily="34" charset="-122"/>
              </a:rPr>
              <a:t>陈贤谋、张全</a:t>
            </a:r>
            <a:r>
              <a:rPr lang="zh-CN" altLang="en-US" sz="1400" dirty="0">
                <a:solidFill>
                  <a:schemeClr val="bg1"/>
                </a:solidFill>
                <a:latin typeface="微软雅黑" pitchFamily="34" charset="-122"/>
                <a:ea typeface="微软雅黑" pitchFamily="34" charset="-122"/>
              </a:rPr>
              <a:t>、</a:t>
            </a:r>
            <a:r>
              <a:rPr lang="zh-CN" altLang="en-US" sz="1400" dirty="0" smtClean="0">
                <a:solidFill>
                  <a:schemeClr val="bg1"/>
                </a:solidFill>
                <a:latin typeface="微软雅黑" pitchFamily="34" charset="-122"/>
                <a:ea typeface="微软雅黑" pitchFamily="34" charset="-122"/>
              </a:rPr>
              <a:t>李乔、杨进</a:t>
            </a:r>
            <a:endParaRPr lang="zh-CN" altLang="en-US" sz="1400" dirty="0">
              <a:solidFill>
                <a:schemeClr val="bg1"/>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4000" advTm="0">
        <p14:vortex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fade">
                                      <p:cBhvr>
                                        <p:cTn id="7" dur="1000"/>
                                        <p:tgtEl>
                                          <p:spTgt spid="15364"/>
                                        </p:tgtEl>
                                      </p:cBhvr>
                                    </p:animEffect>
                                    <p:anim calcmode="lin" valueType="num">
                                      <p:cBhvr>
                                        <p:cTn id="8" dur="1000" fill="hold"/>
                                        <p:tgtEl>
                                          <p:spTgt spid="15364"/>
                                        </p:tgtEl>
                                        <p:attrNameLst>
                                          <p:attrName>ppt_x</p:attrName>
                                        </p:attrNameLst>
                                      </p:cBhvr>
                                      <p:tavLst>
                                        <p:tav tm="0">
                                          <p:val>
                                            <p:strVal val="#ppt_x"/>
                                          </p:val>
                                        </p:tav>
                                        <p:tav tm="100000">
                                          <p:val>
                                            <p:strVal val="#ppt_x"/>
                                          </p:val>
                                        </p:tav>
                                      </p:tavLst>
                                    </p:anim>
                                    <p:anim calcmode="lin" valueType="num">
                                      <p:cBhvr>
                                        <p:cTn id="9" dur="1000" fill="hold"/>
                                        <p:tgtEl>
                                          <p:spTgt spid="1536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6" presetClass="entr" presetSubtype="0" fill="hold" grpId="0" nodeType="clickEffect">
                                  <p:stCondLst>
                                    <p:cond delay="0"/>
                                  </p:stCondLst>
                                  <p:iterate type="lt">
                                    <p:tmPct val="10000"/>
                                  </p:iterate>
                                  <p:childTnLst>
                                    <p:set>
                                      <p:cBhvr>
                                        <p:cTn id="13" dur="1" fill="hold">
                                          <p:stCondLst>
                                            <p:cond delay="0"/>
                                          </p:stCondLst>
                                        </p:cTn>
                                        <p:tgtEl>
                                          <p:spTgt spid="15368"/>
                                        </p:tgtEl>
                                        <p:attrNameLst>
                                          <p:attrName>style.visibility</p:attrName>
                                        </p:attrNameLst>
                                      </p:cBhvr>
                                      <p:to>
                                        <p:strVal val="visible"/>
                                      </p:to>
                                    </p:set>
                                    <p:anim by="(-#ppt_w*2)" calcmode="lin" valueType="num">
                                      <p:cBhvr rctx="PPT">
                                        <p:cTn id="14" dur="500" autoRev="1" fill="hold">
                                          <p:stCondLst>
                                            <p:cond delay="0"/>
                                          </p:stCondLst>
                                        </p:cTn>
                                        <p:tgtEl>
                                          <p:spTgt spid="15368"/>
                                        </p:tgtEl>
                                        <p:attrNameLst>
                                          <p:attrName>ppt_w</p:attrName>
                                        </p:attrNameLst>
                                      </p:cBhvr>
                                    </p:anim>
                                    <p:anim by="(#ppt_w*0.50)" calcmode="lin" valueType="num">
                                      <p:cBhvr>
                                        <p:cTn id="15" dur="500" decel="50000" autoRev="1" fill="hold">
                                          <p:stCondLst>
                                            <p:cond delay="0"/>
                                          </p:stCondLst>
                                        </p:cTn>
                                        <p:tgtEl>
                                          <p:spTgt spid="15368"/>
                                        </p:tgtEl>
                                        <p:attrNameLst>
                                          <p:attrName>ppt_x</p:attrName>
                                        </p:attrNameLst>
                                      </p:cBhvr>
                                    </p:anim>
                                    <p:anim from="(-#ppt_h/2)" to="(#ppt_y)" calcmode="lin" valueType="num">
                                      <p:cBhvr>
                                        <p:cTn id="16" dur="1000" fill="hold">
                                          <p:stCondLst>
                                            <p:cond delay="0"/>
                                          </p:stCondLst>
                                        </p:cTn>
                                        <p:tgtEl>
                                          <p:spTgt spid="15368"/>
                                        </p:tgtEl>
                                        <p:attrNameLst>
                                          <p:attrName>ppt_y</p:attrName>
                                        </p:attrNameLst>
                                      </p:cBhvr>
                                    </p:anim>
                                    <p:animRot by="21600000">
                                      <p:cBhvr>
                                        <p:cTn id="17" dur="1000" fill="hold">
                                          <p:stCondLst>
                                            <p:cond delay="0"/>
                                          </p:stCondLst>
                                        </p:cTn>
                                        <p:tgtEl>
                                          <p:spTgt spid="1536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0"/>
          <p:cNvSpPr txBox="1">
            <a:spLocks noChangeArrowheads="1"/>
          </p:cNvSpPr>
          <p:nvPr/>
        </p:nvSpPr>
        <p:spPr bwMode="auto">
          <a:xfrm>
            <a:off x="130968" y="165497"/>
            <a:ext cx="527923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b="1" dirty="0" smtClean="0">
                <a:solidFill>
                  <a:srgbClr val="1C4885"/>
                </a:solidFill>
                <a:latin typeface="微软雅黑" panose="020B0503020204020204" pitchFamily="34" charset="-122"/>
                <a:ea typeface="微软雅黑" panose="020B0503020204020204" pitchFamily="34" charset="-122"/>
              </a:rPr>
              <a:t>如何规范底层数据结构（底层数据准确性）</a:t>
            </a:r>
            <a:endParaRPr lang="zh-CN" altLang="en-US" b="1" dirty="0">
              <a:solidFill>
                <a:srgbClr val="1C4885"/>
              </a:solidFill>
              <a:latin typeface="微软雅黑" panose="020B0503020204020204" pitchFamily="34" charset="-122"/>
              <a:ea typeface="微软雅黑" panose="020B0503020204020204" pitchFamily="34" charset="-122"/>
            </a:endParaRPr>
          </a:p>
        </p:txBody>
      </p:sp>
      <p:sp>
        <p:nvSpPr>
          <p:cNvPr id="3" name="矩形 1"/>
          <p:cNvSpPr>
            <a:spLocks noChangeArrowheads="1"/>
          </p:cNvSpPr>
          <p:nvPr/>
        </p:nvSpPr>
        <p:spPr bwMode="auto">
          <a:xfrm>
            <a:off x="1" y="141685"/>
            <a:ext cx="108347" cy="347663"/>
          </a:xfrm>
          <a:prstGeom prst="rect">
            <a:avLst/>
          </a:prstGeom>
          <a:solidFill>
            <a:srgbClr val="1C488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grpSp>
        <p:nvGrpSpPr>
          <p:cNvPr id="4" name="组合 3"/>
          <p:cNvGrpSpPr/>
          <p:nvPr/>
        </p:nvGrpSpPr>
        <p:grpSpPr bwMode="auto">
          <a:xfrm>
            <a:off x="3122613" y="1187218"/>
            <a:ext cx="2981325" cy="3738562"/>
            <a:chOff x="2977484" y="1071882"/>
            <a:chExt cx="3246853" cy="4071617"/>
          </a:xfrm>
        </p:grpSpPr>
        <p:pic>
          <p:nvPicPr>
            <p:cNvPr id="5" name="Picture 4"/>
            <p:cNvPicPr>
              <a:picLocks noChangeAspect="1"/>
            </p:cNvPicPr>
            <p:nvPr/>
          </p:nvPicPr>
          <p:blipFill>
            <a:blip r:embed="rId2" cstate="screen"/>
            <a:srcRect/>
            <a:stretch>
              <a:fillRect/>
            </a:stretch>
          </p:blipFill>
          <p:spPr bwMode="auto">
            <a:xfrm>
              <a:off x="2977484" y="1071882"/>
              <a:ext cx="3246853" cy="40716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p:cNvSpPr/>
            <p:nvPr/>
          </p:nvSpPr>
          <p:spPr>
            <a:xfrm>
              <a:off x="3402791" y="1409022"/>
              <a:ext cx="2066021" cy="2740346"/>
            </a:xfrm>
            <a:prstGeom prst="rect">
              <a:avLst/>
            </a:prstGeom>
            <a:blipFill>
              <a:blip r:embed="rId3"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eaLnBrk="1" fontAlgn="auto" hangingPunct="1">
                <a:spcBef>
                  <a:spcPts val="0"/>
                </a:spcBef>
                <a:spcAft>
                  <a:spcPts val="0"/>
                </a:spcAft>
                <a:defRPr/>
              </a:pPr>
              <a:endParaRPr lang="en-US" sz="1100">
                <a:solidFill>
                  <a:schemeClr val="tx1">
                    <a:lumMod val="50000"/>
                    <a:lumOff val="50000"/>
                  </a:schemeClr>
                </a:solidFill>
              </a:endParaRPr>
            </a:p>
          </p:txBody>
        </p:sp>
      </p:grpSp>
      <p:grpSp>
        <p:nvGrpSpPr>
          <p:cNvPr id="7" name="组合 6"/>
          <p:cNvGrpSpPr/>
          <p:nvPr/>
        </p:nvGrpSpPr>
        <p:grpSpPr bwMode="auto">
          <a:xfrm>
            <a:off x="6401702" y="1287671"/>
            <a:ext cx="2132013" cy="1381108"/>
            <a:chOff x="6597339" y="1985092"/>
            <a:chExt cx="2133080" cy="1379947"/>
          </a:xfrm>
        </p:grpSpPr>
        <p:sp>
          <p:nvSpPr>
            <p:cNvPr id="11" name="Freeform 35"/>
            <p:cNvSpPr>
              <a:spLocks noEditPoints="1"/>
            </p:cNvSpPr>
            <p:nvPr/>
          </p:nvSpPr>
          <p:spPr bwMode="auto">
            <a:xfrm>
              <a:off x="6597339" y="1985092"/>
              <a:ext cx="432000" cy="432000"/>
            </a:xfrm>
            <a:custGeom>
              <a:avLst/>
              <a:gdLst>
                <a:gd name="T0" fmla="*/ 176 w 352"/>
                <a:gd name="T1" fmla="*/ 0 h 352"/>
                <a:gd name="T2" fmla="*/ 0 w 352"/>
                <a:gd name="T3" fmla="*/ 176 h 352"/>
                <a:gd name="T4" fmla="*/ 176 w 352"/>
                <a:gd name="T5" fmla="*/ 352 h 352"/>
                <a:gd name="T6" fmla="*/ 352 w 352"/>
                <a:gd name="T7" fmla="*/ 176 h 352"/>
                <a:gd name="T8" fmla="*/ 176 w 352"/>
                <a:gd name="T9" fmla="*/ 0 h 352"/>
                <a:gd name="T10" fmla="*/ 258 w 352"/>
                <a:gd name="T11" fmla="*/ 261 h 352"/>
                <a:gd name="T12" fmla="*/ 188 w 352"/>
                <a:gd name="T13" fmla="*/ 294 h 352"/>
                <a:gd name="T14" fmla="*/ 96 w 352"/>
                <a:gd name="T15" fmla="*/ 263 h 352"/>
                <a:gd name="T16" fmla="*/ 59 w 352"/>
                <a:gd name="T17" fmla="*/ 189 h 352"/>
                <a:gd name="T18" fmla="*/ 157 w 352"/>
                <a:gd name="T19" fmla="*/ 60 h 352"/>
                <a:gd name="T20" fmla="*/ 175 w 352"/>
                <a:gd name="T21" fmla="*/ 58 h 352"/>
                <a:gd name="T22" fmla="*/ 176 w 352"/>
                <a:gd name="T23" fmla="*/ 58 h 352"/>
                <a:gd name="T24" fmla="*/ 196 w 352"/>
                <a:gd name="T25" fmla="*/ 60 h 352"/>
                <a:gd name="T26" fmla="*/ 272 w 352"/>
                <a:gd name="T27" fmla="*/ 108 h 352"/>
                <a:gd name="T28" fmla="*/ 293 w 352"/>
                <a:gd name="T29" fmla="*/ 162 h 352"/>
                <a:gd name="T30" fmla="*/ 258 w 352"/>
                <a:gd name="T31" fmla="*/ 26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352">
                  <a:moveTo>
                    <a:pt x="176" y="0"/>
                  </a:moveTo>
                  <a:cubicBezTo>
                    <a:pt x="79" y="0"/>
                    <a:pt x="0" y="79"/>
                    <a:pt x="0" y="176"/>
                  </a:cubicBezTo>
                  <a:cubicBezTo>
                    <a:pt x="0" y="273"/>
                    <a:pt x="79" y="352"/>
                    <a:pt x="176" y="352"/>
                  </a:cubicBezTo>
                  <a:cubicBezTo>
                    <a:pt x="273" y="352"/>
                    <a:pt x="352" y="273"/>
                    <a:pt x="352" y="176"/>
                  </a:cubicBezTo>
                  <a:cubicBezTo>
                    <a:pt x="352" y="79"/>
                    <a:pt x="273" y="0"/>
                    <a:pt x="176" y="0"/>
                  </a:cubicBezTo>
                  <a:close/>
                  <a:moveTo>
                    <a:pt x="258" y="261"/>
                  </a:moveTo>
                  <a:cubicBezTo>
                    <a:pt x="238" y="280"/>
                    <a:pt x="215" y="291"/>
                    <a:pt x="188" y="294"/>
                  </a:cubicBezTo>
                  <a:cubicBezTo>
                    <a:pt x="153" y="297"/>
                    <a:pt x="122" y="287"/>
                    <a:pt x="96" y="263"/>
                  </a:cubicBezTo>
                  <a:cubicBezTo>
                    <a:pt x="75" y="243"/>
                    <a:pt x="62" y="218"/>
                    <a:pt x="59" y="189"/>
                  </a:cubicBezTo>
                  <a:cubicBezTo>
                    <a:pt x="52" y="127"/>
                    <a:pt x="96" y="69"/>
                    <a:pt x="157" y="60"/>
                  </a:cubicBezTo>
                  <a:cubicBezTo>
                    <a:pt x="163" y="59"/>
                    <a:pt x="169" y="59"/>
                    <a:pt x="175" y="58"/>
                  </a:cubicBezTo>
                  <a:cubicBezTo>
                    <a:pt x="176" y="58"/>
                    <a:pt x="176" y="58"/>
                    <a:pt x="176" y="58"/>
                  </a:cubicBezTo>
                  <a:cubicBezTo>
                    <a:pt x="183" y="59"/>
                    <a:pt x="189" y="59"/>
                    <a:pt x="196" y="60"/>
                  </a:cubicBezTo>
                  <a:cubicBezTo>
                    <a:pt x="227" y="66"/>
                    <a:pt x="253" y="82"/>
                    <a:pt x="272" y="108"/>
                  </a:cubicBezTo>
                  <a:cubicBezTo>
                    <a:pt x="283" y="124"/>
                    <a:pt x="291" y="142"/>
                    <a:pt x="293" y="162"/>
                  </a:cubicBezTo>
                  <a:cubicBezTo>
                    <a:pt x="297" y="200"/>
                    <a:pt x="286" y="234"/>
                    <a:pt x="258" y="261"/>
                  </a:cubicBezTo>
                  <a:close/>
                </a:path>
              </a:pathLst>
            </a:custGeom>
            <a:solidFill>
              <a:srgbClr val="1C4885"/>
            </a:solidFill>
            <a:ln>
              <a:noFill/>
            </a:ln>
            <a:extLst>
              <a:ext uri="{91240B29-F687-4F45-9708-019B960494DF}">
                <a14:hiddenLine xmlns="" xmlns:a14="http://schemas.microsoft.com/office/drawing/2010/main" w="9525">
                  <a:solidFill>
                    <a:srgbClr val="000000"/>
                  </a:solidFill>
                  <a:round/>
                </a14:hiddenLine>
              </a:ext>
            </a:extLst>
          </p:spPr>
          <p:txBody>
            <a:bodyPr lIns="68580" tIns="34290" rIns="68580" bIns="34290"/>
            <a:lstStyle/>
            <a:p>
              <a:pPr defTabSz="685165" eaLnBrk="1" fontAlgn="auto" hangingPunct="1">
                <a:spcBef>
                  <a:spcPts val="0"/>
                </a:spcBef>
                <a:spcAft>
                  <a:spcPts val="0"/>
                </a:spcAft>
                <a:defRPr/>
              </a:pPr>
              <a:endParaRPr lang="id-ID" sz="1100" dirty="0">
                <a:solidFill>
                  <a:schemeClr val="tx1">
                    <a:lumMod val="50000"/>
                    <a:lumOff val="50000"/>
                  </a:schemeClr>
                </a:solidFill>
                <a:latin typeface="+mn-lt"/>
                <a:ea typeface="+mn-ea"/>
              </a:endParaRPr>
            </a:p>
          </p:txBody>
        </p:sp>
        <p:sp>
          <p:nvSpPr>
            <p:cNvPr id="9" name="Text Box 10"/>
            <p:cNvSpPr txBox="1">
              <a:spLocks noChangeArrowheads="1"/>
            </p:cNvSpPr>
            <p:nvPr/>
          </p:nvSpPr>
          <p:spPr bwMode="auto">
            <a:xfrm>
              <a:off x="7124653" y="2008885"/>
              <a:ext cx="1605766" cy="1356154"/>
            </a:xfrm>
            <a:prstGeom prst="rect">
              <a:avLst/>
            </a:prstGeom>
            <a:noFill/>
            <a:ln w="9525">
              <a:noFill/>
              <a:miter lim="800000"/>
            </a:ln>
          </p:spPr>
          <p:txBody>
            <a:bodyPr lIns="45720" tIns="22860" rIns="45720" bIns="22860">
              <a:spAutoFit/>
            </a:bodyPr>
            <a:lstStyle/>
            <a:p>
              <a:pPr algn="just" defTabSz="685165" eaLnBrk="1" fontAlgn="auto" hangingPunct="1">
                <a:lnSpc>
                  <a:spcPct val="120000"/>
                </a:lnSpc>
                <a:spcBef>
                  <a:spcPts val="0"/>
                </a:spcBef>
                <a:spcAft>
                  <a:spcPts val="0"/>
                </a:spcAft>
                <a:defRPr/>
              </a:pPr>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历史数据修正</a:t>
              </a:r>
              <a:endParaRPr lang="en-US" altLang="zh-CN" sz="1600" b="1"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algn="just" defTabSz="685165" eaLnBrk="1" fontAlgn="auto" hangingPunct="1">
                <a:lnSpc>
                  <a:spcPct val="120000"/>
                </a:lnSpc>
                <a:spcBef>
                  <a:spcPts val="0"/>
                </a:spcBef>
                <a:spcAft>
                  <a:spcPts val="0"/>
                </a:spcAft>
                <a:defRPr/>
              </a:pPr>
              <a:r>
                <a:rPr lang="zh-CN" altLang="en-US" sz="1100" dirty="0" smtClean="0">
                  <a:solidFill>
                    <a:schemeClr val="tx1">
                      <a:lumMod val="50000"/>
                      <a:lumOff val="50000"/>
                    </a:schemeClr>
                  </a:solidFill>
                  <a:latin typeface="微软雅黑" panose="020B0503020204020204" pitchFamily="34" charset="-122"/>
                  <a:ea typeface="微软雅黑" panose="020B0503020204020204" pitchFamily="34" charset="-122"/>
                </a:rPr>
                <a:t>一个公司的营销费用是有效的，如何将这部分费用给到合适的人，已带来最大的价值是需要关注的。</a:t>
              </a:r>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26" name="Freeform 35"/>
          <p:cNvSpPr>
            <a:spLocks noEditPoints="1"/>
          </p:cNvSpPr>
          <p:nvPr/>
        </p:nvSpPr>
        <p:spPr bwMode="auto">
          <a:xfrm>
            <a:off x="2193023" y="1322370"/>
            <a:ext cx="431784" cy="432363"/>
          </a:xfrm>
          <a:custGeom>
            <a:avLst/>
            <a:gdLst>
              <a:gd name="T0" fmla="*/ 176 w 352"/>
              <a:gd name="T1" fmla="*/ 0 h 352"/>
              <a:gd name="T2" fmla="*/ 0 w 352"/>
              <a:gd name="T3" fmla="*/ 176 h 352"/>
              <a:gd name="T4" fmla="*/ 176 w 352"/>
              <a:gd name="T5" fmla="*/ 352 h 352"/>
              <a:gd name="T6" fmla="*/ 352 w 352"/>
              <a:gd name="T7" fmla="*/ 176 h 352"/>
              <a:gd name="T8" fmla="*/ 176 w 352"/>
              <a:gd name="T9" fmla="*/ 0 h 352"/>
              <a:gd name="T10" fmla="*/ 258 w 352"/>
              <a:gd name="T11" fmla="*/ 261 h 352"/>
              <a:gd name="T12" fmla="*/ 188 w 352"/>
              <a:gd name="T13" fmla="*/ 294 h 352"/>
              <a:gd name="T14" fmla="*/ 96 w 352"/>
              <a:gd name="T15" fmla="*/ 263 h 352"/>
              <a:gd name="T16" fmla="*/ 59 w 352"/>
              <a:gd name="T17" fmla="*/ 189 h 352"/>
              <a:gd name="T18" fmla="*/ 157 w 352"/>
              <a:gd name="T19" fmla="*/ 60 h 352"/>
              <a:gd name="T20" fmla="*/ 175 w 352"/>
              <a:gd name="T21" fmla="*/ 58 h 352"/>
              <a:gd name="T22" fmla="*/ 176 w 352"/>
              <a:gd name="T23" fmla="*/ 58 h 352"/>
              <a:gd name="T24" fmla="*/ 196 w 352"/>
              <a:gd name="T25" fmla="*/ 60 h 352"/>
              <a:gd name="T26" fmla="*/ 272 w 352"/>
              <a:gd name="T27" fmla="*/ 108 h 352"/>
              <a:gd name="T28" fmla="*/ 293 w 352"/>
              <a:gd name="T29" fmla="*/ 162 h 352"/>
              <a:gd name="T30" fmla="*/ 258 w 352"/>
              <a:gd name="T31" fmla="*/ 26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352">
                <a:moveTo>
                  <a:pt x="176" y="0"/>
                </a:moveTo>
                <a:cubicBezTo>
                  <a:pt x="79" y="0"/>
                  <a:pt x="0" y="79"/>
                  <a:pt x="0" y="176"/>
                </a:cubicBezTo>
                <a:cubicBezTo>
                  <a:pt x="0" y="273"/>
                  <a:pt x="79" y="352"/>
                  <a:pt x="176" y="352"/>
                </a:cubicBezTo>
                <a:cubicBezTo>
                  <a:pt x="273" y="352"/>
                  <a:pt x="352" y="273"/>
                  <a:pt x="352" y="176"/>
                </a:cubicBezTo>
                <a:cubicBezTo>
                  <a:pt x="352" y="79"/>
                  <a:pt x="273" y="0"/>
                  <a:pt x="176" y="0"/>
                </a:cubicBezTo>
                <a:close/>
                <a:moveTo>
                  <a:pt x="258" y="261"/>
                </a:moveTo>
                <a:cubicBezTo>
                  <a:pt x="238" y="280"/>
                  <a:pt x="215" y="291"/>
                  <a:pt x="188" y="294"/>
                </a:cubicBezTo>
                <a:cubicBezTo>
                  <a:pt x="153" y="297"/>
                  <a:pt x="122" y="287"/>
                  <a:pt x="96" y="263"/>
                </a:cubicBezTo>
                <a:cubicBezTo>
                  <a:pt x="75" y="243"/>
                  <a:pt x="62" y="218"/>
                  <a:pt x="59" y="189"/>
                </a:cubicBezTo>
                <a:cubicBezTo>
                  <a:pt x="52" y="127"/>
                  <a:pt x="96" y="69"/>
                  <a:pt x="157" y="60"/>
                </a:cubicBezTo>
                <a:cubicBezTo>
                  <a:pt x="163" y="59"/>
                  <a:pt x="169" y="59"/>
                  <a:pt x="175" y="58"/>
                </a:cubicBezTo>
                <a:cubicBezTo>
                  <a:pt x="176" y="58"/>
                  <a:pt x="176" y="58"/>
                  <a:pt x="176" y="58"/>
                </a:cubicBezTo>
                <a:cubicBezTo>
                  <a:pt x="183" y="59"/>
                  <a:pt x="189" y="59"/>
                  <a:pt x="196" y="60"/>
                </a:cubicBezTo>
                <a:cubicBezTo>
                  <a:pt x="227" y="66"/>
                  <a:pt x="253" y="82"/>
                  <a:pt x="272" y="108"/>
                </a:cubicBezTo>
                <a:cubicBezTo>
                  <a:pt x="283" y="124"/>
                  <a:pt x="291" y="142"/>
                  <a:pt x="293" y="162"/>
                </a:cubicBezTo>
                <a:cubicBezTo>
                  <a:pt x="297" y="200"/>
                  <a:pt x="286" y="234"/>
                  <a:pt x="258" y="261"/>
                </a:cubicBezTo>
                <a:close/>
              </a:path>
            </a:pathLst>
          </a:custGeom>
          <a:solidFill>
            <a:srgbClr val="1C4885"/>
          </a:solidFill>
          <a:ln>
            <a:noFill/>
          </a:ln>
          <a:extLst>
            <a:ext uri="{91240B29-F687-4F45-9708-019B960494DF}">
              <a14:hiddenLine xmlns="" xmlns:a14="http://schemas.microsoft.com/office/drawing/2010/main" w="9525">
                <a:solidFill>
                  <a:srgbClr val="000000"/>
                </a:solidFill>
                <a:round/>
              </a14:hiddenLine>
            </a:ext>
          </a:extLst>
        </p:spPr>
        <p:txBody>
          <a:bodyPr lIns="68580" tIns="34290" rIns="68580" bIns="34290"/>
          <a:lstStyle/>
          <a:p>
            <a:pPr defTabSz="685165" eaLnBrk="1" fontAlgn="auto" hangingPunct="1">
              <a:spcBef>
                <a:spcPts val="0"/>
              </a:spcBef>
              <a:spcAft>
                <a:spcPts val="0"/>
              </a:spcAft>
              <a:defRPr/>
            </a:pPr>
            <a:endParaRPr lang="id-ID" sz="1100" dirty="0">
              <a:solidFill>
                <a:schemeClr val="tx1">
                  <a:lumMod val="50000"/>
                  <a:lumOff val="50000"/>
                </a:schemeClr>
              </a:solidFill>
              <a:latin typeface="+mn-lt"/>
              <a:ea typeface="+mn-ea"/>
            </a:endParaRPr>
          </a:p>
        </p:txBody>
      </p:sp>
      <p:sp>
        <p:nvSpPr>
          <p:cNvPr id="29" name="Text Box 10"/>
          <p:cNvSpPr txBox="1">
            <a:spLocks noChangeArrowheads="1"/>
          </p:cNvSpPr>
          <p:nvPr/>
        </p:nvSpPr>
        <p:spPr bwMode="auto">
          <a:xfrm>
            <a:off x="386448" y="1298557"/>
            <a:ext cx="1604963" cy="1652760"/>
          </a:xfrm>
          <a:prstGeom prst="rect">
            <a:avLst/>
          </a:prstGeom>
          <a:noFill/>
          <a:ln w="9525">
            <a:noFill/>
            <a:miter lim="800000"/>
          </a:ln>
        </p:spPr>
        <p:txBody>
          <a:bodyPr lIns="45720" tIns="22860" rIns="45720" bIns="22860">
            <a:spAutoFit/>
          </a:bodyPr>
          <a:lstStyle/>
          <a:p>
            <a:pPr algn="just" defTabSz="685165" eaLnBrk="1" fontAlgn="auto" hangingPunct="1">
              <a:lnSpc>
                <a:spcPct val="120000"/>
              </a:lnSpc>
              <a:spcBef>
                <a:spcPts val="0"/>
              </a:spcBef>
              <a:spcAft>
                <a:spcPts val="0"/>
              </a:spcAft>
              <a:defRPr/>
            </a:pPr>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应用层与分析层脱离</a:t>
            </a:r>
            <a:endParaRPr lang="en-US" altLang="zh-CN" sz="1600" b="1"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algn="just" defTabSz="685165" eaLnBrk="1" fontAlgn="auto" hangingPunct="1">
              <a:lnSpc>
                <a:spcPct val="120000"/>
              </a:lnSpc>
              <a:spcBef>
                <a:spcPts val="0"/>
              </a:spcBef>
              <a:spcAft>
                <a:spcPts val="0"/>
              </a:spcAft>
              <a:defRPr/>
            </a:pPr>
            <a:r>
              <a:rPr lang="zh-CN" altLang="en-US" sz="1100" dirty="0" smtClean="0">
                <a:solidFill>
                  <a:schemeClr val="tx1">
                    <a:lumMod val="50000"/>
                    <a:lumOff val="50000"/>
                  </a:schemeClr>
                </a:solidFill>
                <a:latin typeface="微软雅黑" panose="020B0503020204020204" pitchFamily="34" charset="-122"/>
                <a:ea typeface="微软雅黑" panose="020B0503020204020204" pitchFamily="34" charset="-122"/>
              </a:rPr>
              <a:t>会员既然产生了注册行为就已经证明他对快乐购产生了一定程度的认可，订购转化才是注册的目的。</a:t>
            </a:r>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par>
                          <p:cTn id="14" fill="hold">
                            <p:stCondLst>
                              <p:cond delay="500"/>
                            </p:stCondLst>
                            <p:childTnLst>
                              <p:par>
                                <p:cTn id="15" presetID="2" presetClass="entr" presetSubtype="4" decel="10000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1+#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0"/>
          <p:cNvSpPr txBox="1">
            <a:spLocks noChangeArrowheads="1"/>
          </p:cNvSpPr>
          <p:nvPr/>
        </p:nvSpPr>
        <p:spPr bwMode="auto">
          <a:xfrm>
            <a:off x="130968" y="165497"/>
            <a:ext cx="465705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b="1" dirty="0" smtClean="0">
                <a:solidFill>
                  <a:srgbClr val="1C4885"/>
                </a:solidFill>
                <a:latin typeface="微软雅黑" panose="020B0503020204020204" pitchFamily="34" charset="-122"/>
                <a:ea typeface="微软雅黑" panose="020B0503020204020204" pitchFamily="34" charset="-122"/>
              </a:rPr>
              <a:t>如何规范底层数据结构（数据定义标准化）</a:t>
            </a:r>
            <a:endParaRPr lang="zh-CN" altLang="en-US" b="1" dirty="0">
              <a:solidFill>
                <a:srgbClr val="1C4885"/>
              </a:solidFill>
              <a:latin typeface="微软雅黑" panose="020B0503020204020204" pitchFamily="34" charset="-122"/>
              <a:ea typeface="微软雅黑" panose="020B0503020204020204" pitchFamily="34" charset="-122"/>
            </a:endParaRPr>
          </a:p>
        </p:txBody>
      </p:sp>
      <p:sp>
        <p:nvSpPr>
          <p:cNvPr id="10" name="矩形 1"/>
          <p:cNvSpPr>
            <a:spLocks noChangeArrowheads="1"/>
          </p:cNvSpPr>
          <p:nvPr/>
        </p:nvSpPr>
        <p:spPr bwMode="auto">
          <a:xfrm>
            <a:off x="1" y="141685"/>
            <a:ext cx="108347" cy="347663"/>
          </a:xfrm>
          <a:prstGeom prst="rect">
            <a:avLst/>
          </a:prstGeom>
          <a:solidFill>
            <a:srgbClr val="1C488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2" name="圆角矩形 11"/>
          <p:cNvSpPr/>
          <p:nvPr/>
        </p:nvSpPr>
        <p:spPr>
          <a:xfrm>
            <a:off x="1094809" y="783495"/>
            <a:ext cx="2528771" cy="3948570"/>
          </a:xfrm>
          <a:prstGeom prst="roundRect">
            <a:avLst>
              <a:gd name="adj" fmla="val 5689"/>
            </a:avLst>
          </a:prstGeom>
          <a:solidFill>
            <a:schemeClr val="bg1"/>
          </a:solidFill>
          <a:ln w="508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1C4885"/>
                </a:solidFill>
                <a:latin typeface="微软雅黑" panose="020B0503020204020204" pitchFamily="34" charset="-122"/>
                <a:ea typeface="微软雅黑" panose="020B0503020204020204" pitchFamily="34" charset="-122"/>
              </a:rPr>
              <a:t>标准化</a:t>
            </a:r>
            <a:endParaRPr lang="en-US" altLang="zh-CN" sz="2000" b="1" dirty="0" smtClean="0">
              <a:solidFill>
                <a:srgbClr val="1C4885"/>
              </a:solidFill>
              <a:latin typeface="微软雅黑" panose="020B0503020204020204" pitchFamily="34" charset="-122"/>
              <a:ea typeface="微软雅黑" panose="020B0503020204020204" pitchFamily="34" charset="-122"/>
            </a:endParaRPr>
          </a:p>
          <a:p>
            <a:pPr algn="ctr"/>
            <a:endParaRPr lang="en-US" altLang="zh-CN" sz="2000" b="1" dirty="0" smtClean="0">
              <a:solidFill>
                <a:schemeClr val="tx1"/>
              </a:solidFill>
              <a:latin typeface="微软雅黑" panose="020B0503020204020204" pitchFamily="34" charset="-122"/>
              <a:ea typeface="微软雅黑" panose="020B0503020204020204" pitchFamily="34" charset="-122"/>
            </a:endParaRPr>
          </a:p>
          <a:p>
            <a:pPr algn="ctr"/>
            <a:endParaRPr lang="en-US" altLang="zh-CN" sz="2000" b="1" dirty="0" smtClean="0">
              <a:solidFill>
                <a:schemeClr val="tx1"/>
              </a:solidFill>
              <a:latin typeface="微软雅黑" panose="020B0503020204020204" pitchFamily="34" charset="-122"/>
              <a:ea typeface="微软雅黑" panose="020B0503020204020204" pitchFamily="34" charset="-122"/>
            </a:endParaRPr>
          </a:p>
          <a:p>
            <a:pPr algn="ctr"/>
            <a:endParaRPr lang="en-US" altLang="zh-CN" sz="2000" b="1" dirty="0" smtClean="0">
              <a:solidFill>
                <a:schemeClr val="tx1"/>
              </a:solidFill>
              <a:latin typeface="微软雅黑" panose="020B0503020204020204" pitchFamily="34" charset="-122"/>
              <a:ea typeface="微软雅黑" panose="020B0503020204020204" pitchFamily="34" charset="-122"/>
            </a:endParaRPr>
          </a:p>
          <a:p>
            <a:pPr algn="ctr"/>
            <a:endParaRPr lang="en-US" altLang="zh-CN" sz="2000" b="1" dirty="0" smtClean="0">
              <a:solidFill>
                <a:schemeClr val="tx1"/>
              </a:solidFill>
              <a:latin typeface="微软雅黑" panose="020B0503020204020204" pitchFamily="34" charset="-122"/>
              <a:ea typeface="微软雅黑" panose="020B0503020204020204" pitchFamily="34" charset="-122"/>
            </a:endParaRPr>
          </a:p>
          <a:p>
            <a:pPr algn="ctr"/>
            <a:endParaRPr lang="en-US" altLang="zh-CN" sz="2000" b="1" dirty="0" smtClean="0">
              <a:solidFill>
                <a:schemeClr val="tx1"/>
              </a:solidFill>
              <a:latin typeface="微软雅黑" panose="020B0503020204020204" pitchFamily="34" charset="-122"/>
              <a:ea typeface="微软雅黑" panose="020B0503020204020204" pitchFamily="34" charset="-122"/>
            </a:endParaRPr>
          </a:p>
          <a:p>
            <a:pPr algn="ctr"/>
            <a:endParaRPr lang="en-US" altLang="zh-CN" sz="2000" b="1" dirty="0" smtClean="0">
              <a:solidFill>
                <a:schemeClr val="tx1"/>
              </a:solidFill>
              <a:latin typeface="微软雅黑" panose="020B0503020204020204" pitchFamily="34" charset="-122"/>
              <a:ea typeface="微软雅黑" panose="020B0503020204020204" pitchFamily="34" charset="-122"/>
            </a:endParaRPr>
          </a:p>
          <a:p>
            <a:pPr algn="ctr"/>
            <a:endParaRPr lang="en-US" altLang="zh-CN" sz="2000" b="1" dirty="0" smtClean="0">
              <a:solidFill>
                <a:schemeClr val="tx1"/>
              </a:solidFill>
              <a:latin typeface="微软雅黑" panose="020B0503020204020204" pitchFamily="34" charset="-122"/>
              <a:ea typeface="微软雅黑" panose="020B0503020204020204" pitchFamily="34" charset="-122"/>
            </a:endParaRPr>
          </a:p>
          <a:p>
            <a:pPr algn="ctr"/>
            <a:endParaRPr lang="en-US" altLang="zh-CN" sz="2000" b="1" dirty="0" smtClean="0">
              <a:solidFill>
                <a:schemeClr val="tx1"/>
              </a:solidFill>
              <a:latin typeface="微软雅黑" panose="020B0503020204020204" pitchFamily="34" charset="-122"/>
              <a:ea typeface="微软雅黑" panose="020B0503020204020204" pitchFamily="34" charset="-122"/>
            </a:endParaRPr>
          </a:p>
          <a:p>
            <a:pPr algn="ctr"/>
            <a:endParaRPr lang="zh-CN" altLang="en-US" sz="2000" b="1" dirty="0">
              <a:solidFill>
                <a:schemeClr val="tx1"/>
              </a:solidFill>
              <a:latin typeface="微软雅黑" panose="020B0503020204020204" pitchFamily="34" charset="-122"/>
              <a:ea typeface="微软雅黑" panose="020B0503020204020204" pitchFamily="34" charset="-122"/>
            </a:endParaRPr>
          </a:p>
        </p:txBody>
      </p:sp>
      <p:grpSp>
        <p:nvGrpSpPr>
          <p:cNvPr id="2" name="组合 13"/>
          <p:cNvGrpSpPr/>
          <p:nvPr/>
        </p:nvGrpSpPr>
        <p:grpSpPr>
          <a:xfrm>
            <a:off x="3941717" y="780937"/>
            <a:ext cx="4320000" cy="1080000"/>
            <a:chOff x="6055337" y="1266546"/>
            <a:chExt cx="2268669" cy="1515117"/>
          </a:xfrm>
          <a:solidFill>
            <a:schemeClr val="accent1">
              <a:lumMod val="50000"/>
            </a:schemeClr>
          </a:solidFill>
        </p:grpSpPr>
        <p:sp>
          <p:nvSpPr>
            <p:cNvPr id="15" name="矩形 14"/>
            <p:cNvSpPr/>
            <p:nvPr/>
          </p:nvSpPr>
          <p:spPr>
            <a:xfrm>
              <a:off x="6055337" y="1266546"/>
              <a:ext cx="2268669" cy="1515117"/>
            </a:xfrm>
            <a:prstGeom prst="rect">
              <a:avLst/>
            </a:prstGeom>
            <a:grpFill/>
            <a:ln>
              <a:noFill/>
            </a:ln>
            <a:effectLst>
              <a:outerShdw blurRad="101600" dist="635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grpSp>
          <p:nvGrpSpPr>
            <p:cNvPr id="3" name="组合 17"/>
            <p:cNvGrpSpPr/>
            <p:nvPr/>
          </p:nvGrpSpPr>
          <p:grpSpPr>
            <a:xfrm>
              <a:off x="6060863" y="1331076"/>
              <a:ext cx="2191970" cy="1304536"/>
              <a:chOff x="730686" y="3900399"/>
              <a:chExt cx="2191970" cy="1304536"/>
            </a:xfrm>
            <a:grpFill/>
          </p:grpSpPr>
          <p:sp>
            <p:nvSpPr>
              <p:cNvPr id="19" name="文本框 18"/>
              <p:cNvSpPr txBox="1"/>
              <p:nvPr/>
            </p:nvSpPr>
            <p:spPr>
              <a:xfrm>
                <a:off x="1071346" y="3900399"/>
                <a:ext cx="1542729" cy="291027"/>
              </a:xfrm>
              <a:prstGeom prst="rect">
                <a:avLst/>
              </a:prstGeom>
              <a:grpFill/>
            </p:spPr>
            <p:txBody>
              <a:bodyPr wrap="none" rtlCol="0">
                <a:spAutoFit/>
              </a:bodyPr>
              <a:lstStyle>
                <a:defPPr>
                  <a:defRPr lang="zh-CN"/>
                </a:defPPr>
                <a:lvl1pPr>
                  <a:defRPr sz="2800">
                    <a:latin typeface="方正正中黑简体" panose="02000000000000000000" pitchFamily="2" charset="-122"/>
                    <a:ea typeface="方正正中黑简体" panose="02000000000000000000" pitchFamily="2" charset="-122"/>
                  </a:defRPr>
                </a:lvl1pPr>
              </a:lstStyle>
              <a:p>
                <a:r>
                  <a:rPr lang="zh-CN" altLang="en-US" sz="1600" b="1" dirty="0" smtClean="0">
                    <a:solidFill>
                      <a:schemeClr val="bg1"/>
                    </a:solidFill>
                    <a:latin typeface="微软雅黑" panose="020B0503020204020204" pitchFamily="34" charset="-122"/>
                    <a:ea typeface="微软雅黑" panose="020B0503020204020204" pitchFamily="34" charset="-122"/>
                  </a:rPr>
                  <a:t>单一部门制定</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730686" y="4298206"/>
                <a:ext cx="2191970" cy="906729"/>
              </a:xfrm>
              <a:prstGeom prst="rect">
                <a:avLst/>
              </a:prstGeom>
              <a:grpFill/>
            </p:spPr>
            <p:txBody>
              <a:bodyPr wrap="square">
                <a:spAutoFit/>
              </a:bodyPr>
              <a:lstStyle/>
              <a:p>
                <a:r>
                  <a:rPr lang="zh-CN" altLang="en-US" sz="12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对于活跃会员来说，我们最想做的就是提高他的转化率，而如何更好的提高转化率就是在对的时间对的地点将对的东西推销给对的人。</a:t>
                </a:r>
                <a:endParaRPr lang="zh-CN" altLang="zh-CN" sz="12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grpSp>
        <p:nvGrpSpPr>
          <p:cNvPr id="4" name="组合 20"/>
          <p:cNvGrpSpPr/>
          <p:nvPr/>
        </p:nvGrpSpPr>
        <p:grpSpPr>
          <a:xfrm>
            <a:off x="3974146" y="3525520"/>
            <a:ext cx="4320000" cy="1080000"/>
            <a:chOff x="8788947" y="1602666"/>
            <a:chExt cx="2231486" cy="1358038"/>
          </a:xfrm>
          <a:solidFill>
            <a:schemeClr val="accent1">
              <a:lumMod val="50000"/>
            </a:schemeClr>
          </a:solidFill>
        </p:grpSpPr>
        <p:sp>
          <p:nvSpPr>
            <p:cNvPr id="22" name="矩形 21"/>
            <p:cNvSpPr/>
            <p:nvPr/>
          </p:nvSpPr>
          <p:spPr>
            <a:xfrm>
              <a:off x="8788947" y="1602666"/>
              <a:ext cx="2231486" cy="1358038"/>
            </a:xfrm>
            <a:prstGeom prst="rect">
              <a:avLst/>
            </a:prstGeom>
            <a:grpFill/>
            <a:ln>
              <a:noFill/>
            </a:ln>
            <a:effectLst>
              <a:outerShdw blurRad="101600" dist="635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grpSp>
          <p:nvGrpSpPr>
            <p:cNvPr id="5" name="组合 23"/>
            <p:cNvGrpSpPr/>
            <p:nvPr/>
          </p:nvGrpSpPr>
          <p:grpSpPr>
            <a:xfrm>
              <a:off x="8817876" y="1684742"/>
              <a:ext cx="2158719" cy="1228003"/>
              <a:chOff x="794751" y="4275634"/>
              <a:chExt cx="2158719" cy="1228003"/>
            </a:xfrm>
            <a:grpFill/>
          </p:grpSpPr>
          <p:sp>
            <p:nvSpPr>
              <p:cNvPr id="25" name="文本框 24"/>
              <p:cNvSpPr txBox="1"/>
              <p:nvPr/>
            </p:nvSpPr>
            <p:spPr>
              <a:xfrm>
                <a:off x="1119875" y="4275634"/>
                <a:ext cx="1542728" cy="291027"/>
              </a:xfrm>
              <a:prstGeom prst="rect">
                <a:avLst/>
              </a:prstGeom>
              <a:grpFill/>
            </p:spPr>
            <p:txBody>
              <a:bodyPr wrap="none" rtlCol="0">
                <a:spAutoFit/>
              </a:bodyPr>
              <a:lstStyle>
                <a:defPPr>
                  <a:defRPr lang="zh-CN"/>
                </a:defPPr>
                <a:lvl1pPr>
                  <a:defRPr sz="2800">
                    <a:latin typeface="方正正中黑简体" panose="02000000000000000000" pitchFamily="2" charset="-122"/>
                    <a:ea typeface="方正正中黑简体" panose="02000000000000000000" pitchFamily="2" charset="-122"/>
                  </a:defRPr>
                </a:lvl1pPr>
              </a:lstStyle>
              <a:p>
                <a:r>
                  <a:rPr lang="zh-CN" altLang="en-US" sz="1600" b="1" dirty="0" smtClean="0">
                    <a:solidFill>
                      <a:schemeClr val="bg1"/>
                    </a:solidFill>
                    <a:latin typeface="微软雅黑" panose="020B0503020204020204" pitchFamily="34" charset="-122"/>
                    <a:ea typeface="微软雅黑" panose="020B0503020204020204" pitchFamily="34" charset="-122"/>
                  </a:rPr>
                  <a:t>输出标准报告</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794751" y="4690913"/>
                <a:ext cx="2158719" cy="812724"/>
              </a:xfrm>
              <a:prstGeom prst="rect">
                <a:avLst/>
              </a:prstGeom>
              <a:grpFill/>
            </p:spPr>
            <p:txBody>
              <a:bodyPr wrap="square">
                <a:spAutoFit/>
              </a:bodyPr>
              <a:lstStyle/>
              <a:p>
                <a:r>
                  <a:rPr lang="zh-CN" altLang="en-US" sz="12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提高复购是提高转化率的一个形式，但是对于常用品来说，如何在会员某一款商品订购完成之后，再次推送一款合适的商品给到他就会明显提高复购。</a:t>
                </a:r>
                <a:endParaRPr lang="zh-CN" altLang="zh-CN" sz="12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grpSp>
        <p:nvGrpSpPr>
          <p:cNvPr id="8" name="组合 48"/>
          <p:cNvGrpSpPr/>
          <p:nvPr/>
        </p:nvGrpSpPr>
        <p:grpSpPr>
          <a:xfrm>
            <a:off x="3973900" y="2133600"/>
            <a:ext cx="4320000" cy="1080000"/>
            <a:chOff x="6131167" y="4007274"/>
            <a:chExt cx="2272107" cy="1584057"/>
          </a:xfrm>
          <a:solidFill>
            <a:schemeClr val="accent1">
              <a:lumMod val="50000"/>
            </a:schemeClr>
          </a:solidFill>
        </p:grpSpPr>
        <p:sp>
          <p:nvSpPr>
            <p:cNvPr id="50" name="矩形 49"/>
            <p:cNvSpPr/>
            <p:nvPr/>
          </p:nvSpPr>
          <p:spPr>
            <a:xfrm>
              <a:off x="6131167" y="4007274"/>
              <a:ext cx="2272107" cy="1584057"/>
            </a:xfrm>
            <a:prstGeom prst="rect">
              <a:avLst/>
            </a:prstGeom>
            <a:grpFill/>
            <a:ln>
              <a:noFill/>
            </a:ln>
            <a:effectLst>
              <a:outerShdw blurRad="101600" dist="635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grpSp>
          <p:nvGrpSpPr>
            <p:cNvPr id="11" name="组合 51"/>
            <p:cNvGrpSpPr/>
            <p:nvPr/>
          </p:nvGrpSpPr>
          <p:grpSpPr>
            <a:xfrm>
              <a:off x="6146805" y="4077746"/>
              <a:ext cx="2220116" cy="1328976"/>
              <a:chOff x="808417" y="4251634"/>
              <a:chExt cx="2220116" cy="1328976"/>
            </a:xfrm>
            <a:grpFill/>
          </p:grpSpPr>
          <p:sp>
            <p:nvSpPr>
              <p:cNvPr id="53" name="文本框 52"/>
              <p:cNvSpPr txBox="1"/>
              <p:nvPr/>
            </p:nvSpPr>
            <p:spPr>
              <a:xfrm>
                <a:off x="1179811" y="4251634"/>
                <a:ext cx="1542728" cy="261193"/>
              </a:xfrm>
              <a:prstGeom prst="rect">
                <a:avLst/>
              </a:prstGeom>
              <a:grpFill/>
            </p:spPr>
            <p:txBody>
              <a:bodyPr wrap="none" rtlCol="0">
                <a:spAutoFit/>
              </a:bodyPr>
              <a:lstStyle>
                <a:defPPr>
                  <a:defRPr lang="zh-CN"/>
                </a:defPPr>
                <a:lvl1pPr>
                  <a:defRPr sz="2800">
                    <a:latin typeface="方正正中黑简体" panose="02000000000000000000" pitchFamily="2" charset="-122"/>
                    <a:ea typeface="方正正中黑简体" panose="02000000000000000000" pitchFamily="2" charset="-122"/>
                  </a:defRPr>
                </a:lvl1pPr>
              </a:lstStyle>
              <a:p>
                <a:r>
                  <a:rPr lang="zh-CN" altLang="en-US" sz="1600" b="1" dirty="0" smtClean="0">
                    <a:solidFill>
                      <a:schemeClr val="bg1"/>
                    </a:solidFill>
                    <a:latin typeface="微软雅黑" panose="020B0503020204020204" pitchFamily="34" charset="-122"/>
                    <a:ea typeface="微软雅黑" panose="020B0503020204020204" pitchFamily="34" charset="-122"/>
                  </a:rPr>
                  <a:t>系统传值统一</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4" name="矩形 53"/>
              <p:cNvSpPr/>
              <p:nvPr/>
            </p:nvSpPr>
            <p:spPr>
              <a:xfrm>
                <a:off x="808417" y="4654560"/>
                <a:ext cx="2220116" cy="926050"/>
              </a:xfrm>
              <a:prstGeom prst="rect">
                <a:avLst/>
              </a:prstGeom>
              <a:grpFill/>
            </p:spPr>
            <p:txBody>
              <a:bodyPr wrap="square">
                <a:spAutoFit/>
              </a:bodyPr>
              <a:lstStyle/>
              <a:p>
                <a:r>
                  <a:rPr lang="zh-CN" altLang="en-US" sz="12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用户体验并不是仅仅只是用户在使用我们</a:t>
                </a:r>
                <a:r>
                  <a:rPr lang="en-US" altLang="zh-CN" sz="12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APP</a:t>
                </a:r>
                <a:r>
                  <a:rPr lang="zh-CN" altLang="en-US" sz="12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这种产品的体验，更多的是将整个快乐购看成一个产品，使得用户在快乐购购物的时候用户体验更好。</a:t>
                </a:r>
                <a:endParaRPr lang="zh-CN" altLang="zh-CN" sz="12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pic>
        <p:nvPicPr>
          <p:cNvPr id="57" name="图片 56"/>
          <p:cNvPicPr>
            <a:picLocks noChangeAspect="1"/>
          </p:cNvPicPr>
          <p:nvPr/>
        </p:nvPicPr>
        <p:blipFill>
          <a:blip r:embed="rId2" cstate="screen"/>
          <a:srcRect/>
          <a:stretch>
            <a:fillRect/>
          </a:stretch>
        </p:blipFill>
        <p:spPr>
          <a:xfrm>
            <a:off x="1362004" y="1664766"/>
            <a:ext cx="2077574" cy="2738904"/>
          </a:xfrm>
          <a:custGeom>
            <a:avLst/>
            <a:gdLst>
              <a:gd name="connsiteX0" fmla="*/ 0 w 2335811"/>
              <a:gd name="connsiteY0" fmla="*/ 0 h 3386144"/>
              <a:gd name="connsiteX1" fmla="*/ 2335811 w 2335811"/>
              <a:gd name="connsiteY1" fmla="*/ 0 h 3386144"/>
              <a:gd name="connsiteX2" fmla="*/ 2335811 w 2335811"/>
              <a:gd name="connsiteY2" fmla="*/ 3386144 h 3386144"/>
              <a:gd name="connsiteX3" fmla="*/ 0 w 2335811"/>
              <a:gd name="connsiteY3" fmla="*/ 3386144 h 3386144"/>
            </a:gdLst>
            <a:ahLst/>
            <a:cxnLst>
              <a:cxn ang="0">
                <a:pos x="connsiteX0" y="connsiteY0"/>
              </a:cxn>
              <a:cxn ang="0">
                <a:pos x="connsiteX1" y="connsiteY1"/>
              </a:cxn>
              <a:cxn ang="0">
                <a:pos x="connsiteX2" y="connsiteY2"/>
              </a:cxn>
              <a:cxn ang="0">
                <a:pos x="connsiteX3" y="connsiteY3"/>
              </a:cxn>
            </a:cxnLst>
            <a:rect l="l" t="t" r="r" b="b"/>
            <a:pathLst>
              <a:path w="2335811" h="3386144">
                <a:moveTo>
                  <a:pt x="0" y="0"/>
                </a:moveTo>
                <a:lnTo>
                  <a:pt x="2335811" y="0"/>
                </a:lnTo>
                <a:lnTo>
                  <a:pt x="2335811" y="3386144"/>
                </a:lnTo>
                <a:lnTo>
                  <a:pt x="0" y="3386144"/>
                </a:lnTo>
                <a:close/>
              </a:path>
            </a:pathLst>
          </a:custGeom>
          <a:ln>
            <a:solidFill>
              <a:srgbClr val="1C4885"/>
            </a:solidFill>
          </a:ln>
          <a:effectLst>
            <a:outerShdw blurRad="127000" dist="12700" sx="102000" sy="102000" algn="ctr" rotWithShape="0">
              <a:prstClr val="black">
                <a:alpha val="40000"/>
              </a:prstClr>
            </a:outerShdw>
          </a:effectLst>
        </p:spPr>
      </p:pic>
    </p:spTree>
  </p:cSld>
  <p:clrMapOvr>
    <a:masterClrMapping/>
  </p:clrMapOvr>
  <mc:AlternateContent xmlns:mc="http://schemas.openxmlformats.org/markup-compatibility/2006">
    <mc:Choice xmlns=""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par>
                                <p:cTn id="20" presetID="22" presetClass="entr" presetSubtype="8"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图片 20"/>
          <p:cNvPicPr>
            <a:picLocks noChangeAspect="1" noChangeArrowheads="1"/>
          </p:cNvPicPr>
          <p:nvPr/>
        </p:nvPicPr>
        <p:blipFill>
          <a:blip r:embed="rId2" cstate="screen">
            <a:extLst>
              <a:ext uri="{28A0092B-C50C-407E-A947-70E740481C1C}">
                <a14:useLocalDpi xmlns:a14="http://schemas.microsoft.com/office/drawing/2010/main" xmlns=""/>
              </a:ext>
            </a:extLst>
          </a:blip>
          <a:srcRect/>
          <a:stretch>
            <a:fillRect/>
          </a:stretch>
        </p:blipFill>
        <p:spPr bwMode="auto">
          <a:xfrm>
            <a:off x="1974056" y="265510"/>
            <a:ext cx="5611416" cy="28074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27" name="矩形 6"/>
          <p:cNvSpPr>
            <a:spLocks noChangeArrowheads="1"/>
          </p:cNvSpPr>
          <p:nvPr/>
        </p:nvSpPr>
        <p:spPr bwMode="auto">
          <a:xfrm>
            <a:off x="0" y="3676650"/>
            <a:ext cx="9144000" cy="1466850"/>
          </a:xfrm>
          <a:prstGeom prst="rect">
            <a:avLst/>
          </a:prstGeom>
          <a:solidFill>
            <a:srgbClr val="1C488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6629" name="文本框 12"/>
          <p:cNvSpPr txBox="1">
            <a:spLocks noChangeArrowheads="1"/>
          </p:cNvSpPr>
          <p:nvPr/>
        </p:nvSpPr>
        <p:spPr bwMode="auto">
          <a:xfrm>
            <a:off x="1808840" y="1963147"/>
            <a:ext cx="6290071"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r>
              <a:rPr lang="zh-CN" altLang="en-US" sz="4000" b="1" dirty="0" smtClean="0">
                <a:solidFill>
                  <a:srgbClr val="1C4885"/>
                </a:solidFill>
                <a:latin typeface="微软雅黑" pitchFamily="34" charset="-122"/>
                <a:ea typeface="微软雅黑" pitchFamily="34" charset="-122"/>
              </a:rPr>
              <a:t>如何搭建会员标签系统</a:t>
            </a:r>
            <a:endParaRPr lang="zh-CN" altLang="en-US" sz="4000" b="1" dirty="0">
              <a:solidFill>
                <a:srgbClr val="1C4885"/>
              </a:solidFill>
              <a:latin typeface="微软雅黑" pitchFamily="34" charset="-122"/>
              <a:ea typeface="微软雅黑" pitchFamily="34" charset="-122"/>
            </a:endParaRPr>
          </a:p>
        </p:txBody>
      </p:sp>
      <p:grpSp>
        <p:nvGrpSpPr>
          <p:cNvPr id="26630" name="组合 13"/>
          <p:cNvGrpSpPr>
            <a:grpSpLocks noChangeAspect="1"/>
          </p:cNvGrpSpPr>
          <p:nvPr/>
        </p:nvGrpSpPr>
        <p:grpSpPr bwMode="auto">
          <a:xfrm>
            <a:off x="5103019" y="2383631"/>
            <a:ext cx="4183856" cy="2611041"/>
            <a:chOff x="0" y="0"/>
            <a:chExt cx="5324473" cy="3322983"/>
          </a:xfrm>
        </p:grpSpPr>
        <p:pic>
          <p:nvPicPr>
            <p:cNvPr id="26633" name="图片 14"/>
            <p:cNvPicPr>
              <a:picLocks noChangeAspect="1" noChangeArrowheads="1"/>
            </p:cNvPicPr>
            <p:nvPr/>
          </p:nvPicPr>
          <p:blipFill>
            <a:blip r:embed="rId3" cstate="screen">
              <a:extLst>
                <a:ext uri="{28A0092B-C50C-407E-A947-70E740481C1C}">
                  <a14:useLocalDpi xmlns:a14="http://schemas.microsoft.com/office/drawing/2010/main" xmlns=""/>
                </a:ext>
              </a:extLst>
            </a:blip>
            <a:srcRect/>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34" name="图片 15"/>
            <p:cNvPicPr>
              <a:picLocks noChangeAspect="1" noChangeArrowheads="1"/>
            </p:cNvPicPr>
            <p:nvPr/>
          </p:nvPicPr>
          <p:blipFill>
            <a:blip r:embed="rId4" cstate="screen">
              <a:extLst>
                <a:ext uri="{28A0092B-C50C-407E-A947-70E740481C1C}">
                  <a14:useLocalDpi xmlns:a14="http://schemas.microsoft.com/office/drawing/2010/main" xmlns=""/>
                </a:ext>
              </a:extLst>
            </a:blip>
            <a:srcRect/>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 name="组合 1"/>
          <p:cNvGrpSpPr/>
          <p:nvPr/>
        </p:nvGrpSpPr>
        <p:grpSpPr>
          <a:xfrm>
            <a:off x="0" y="1178719"/>
            <a:ext cx="1883569" cy="4062651"/>
            <a:chOff x="0" y="1571625"/>
            <a:chExt cx="2511425" cy="5416868"/>
          </a:xfrm>
        </p:grpSpPr>
        <p:sp>
          <p:nvSpPr>
            <p:cNvPr id="26628" name="文本框 8"/>
            <p:cNvSpPr txBox="1">
              <a:spLocks noChangeArrowheads="1"/>
            </p:cNvSpPr>
            <p:nvPr/>
          </p:nvSpPr>
          <p:spPr bwMode="auto">
            <a:xfrm>
              <a:off x="0" y="1571625"/>
              <a:ext cx="1495425" cy="54168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25800" b="1" dirty="0">
                  <a:solidFill>
                    <a:srgbClr val="1C4885"/>
                  </a:solidFill>
                  <a:latin typeface="微软雅黑" pitchFamily="34" charset="-122"/>
                  <a:ea typeface="微软雅黑" pitchFamily="34" charset="-122"/>
                </a:rPr>
                <a:t>3</a:t>
              </a:r>
              <a:endParaRPr lang="zh-CN" altLang="en-US" sz="25800" b="1" dirty="0">
                <a:solidFill>
                  <a:srgbClr val="1C4885"/>
                </a:solidFill>
                <a:latin typeface="微软雅黑" pitchFamily="34" charset="-122"/>
                <a:ea typeface="微软雅黑" pitchFamily="34" charset="-122"/>
              </a:endParaRPr>
            </a:p>
          </p:txBody>
        </p:sp>
        <p:sp>
          <p:nvSpPr>
            <p:cNvPr id="26632" name="文本框 18"/>
            <p:cNvSpPr>
              <a:spLocks/>
            </p:cNvSpPr>
            <p:nvPr/>
          </p:nvSpPr>
          <p:spPr bwMode="auto">
            <a:xfrm>
              <a:off x="428625" y="4899025"/>
              <a:ext cx="2082800" cy="976313"/>
            </a:xfrm>
            <a:custGeom>
              <a:avLst/>
              <a:gdLst>
                <a:gd name="T0" fmla="*/ 1376187 w 2083287"/>
                <a:gd name="T1" fmla="*/ 0 h 976698"/>
                <a:gd name="T2" fmla="*/ 2079880 w 2083287"/>
                <a:gd name="T3" fmla="*/ 0 h 976698"/>
                <a:gd name="T4" fmla="*/ 2060732 w 2083287"/>
                <a:gd name="T5" fmla="*/ 197901 h 976698"/>
                <a:gd name="T6" fmla="*/ 1738045 w 2083287"/>
                <a:gd name="T7" fmla="*/ 710027 h 976698"/>
                <a:gd name="T8" fmla="*/ 820536 w 2083287"/>
                <a:gd name="T9" fmla="*/ 974006 h 976698"/>
                <a:gd name="T10" fmla="*/ 0 w 2083287"/>
                <a:gd name="T11" fmla="*/ 805826 h 976698"/>
                <a:gd name="T12" fmla="*/ 0 w 2083287"/>
                <a:gd name="T13" fmla="*/ 199095 h 976698"/>
                <a:gd name="T14" fmla="*/ 771517 w 2083287"/>
                <a:gd name="T15" fmla="*/ 446048 h 976698"/>
                <a:gd name="T16" fmla="*/ 1214822 w 2083287"/>
                <a:gd name="T17" fmla="*/ 322574 h 976698"/>
                <a:gd name="T18" fmla="*/ 1368672 w 2083287"/>
                <a:gd name="T19" fmla="*/ 78684 h 976698"/>
                <a:gd name="T20" fmla="*/ 1376187 w 2083287"/>
                <a:gd name="T21" fmla="*/ 0 h 9766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83287" h="976698">
                  <a:moveTo>
                    <a:pt x="1378441" y="0"/>
                  </a:moveTo>
                  <a:lnTo>
                    <a:pt x="2083287" y="0"/>
                  </a:lnTo>
                  <a:lnTo>
                    <a:pt x="2064107" y="198447"/>
                  </a:lnTo>
                  <a:cubicBezTo>
                    <a:pt x="2021012" y="408454"/>
                    <a:pt x="1913273" y="579634"/>
                    <a:pt x="1740892" y="711989"/>
                  </a:cubicBezTo>
                  <a:cubicBezTo>
                    <a:pt x="1511050" y="888462"/>
                    <a:pt x="1204713" y="976698"/>
                    <a:pt x="821880" y="976698"/>
                  </a:cubicBezTo>
                  <a:cubicBezTo>
                    <a:pt x="481743" y="976698"/>
                    <a:pt x="207783" y="920483"/>
                    <a:pt x="0" y="808053"/>
                  </a:cubicBezTo>
                  <a:lnTo>
                    <a:pt x="0" y="199648"/>
                  </a:lnTo>
                  <a:cubicBezTo>
                    <a:pt x="220592" y="364736"/>
                    <a:pt x="478185" y="447280"/>
                    <a:pt x="772781" y="447280"/>
                  </a:cubicBezTo>
                  <a:cubicBezTo>
                    <a:pt x="959216" y="447280"/>
                    <a:pt x="1107226" y="406008"/>
                    <a:pt x="1216810" y="323464"/>
                  </a:cubicBezTo>
                  <a:cubicBezTo>
                    <a:pt x="1298998" y="261556"/>
                    <a:pt x="1350365" y="180035"/>
                    <a:pt x="1370912" y="78901"/>
                  </a:cubicBezTo>
                  <a:lnTo>
                    <a:pt x="1378441" y="0"/>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12" name="矩形 16"/>
          <p:cNvSpPr>
            <a:spLocks noChangeArrowheads="1"/>
          </p:cNvSpPr>
          <p:nvPr/>
        </p:nvSpPr>
        <p:spPr bwMode="auto">
          <a:xfrm>
            <a:off x="2164556" y="3769955"/>
            <a:ext cx="4492722" cy="5355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defTabSz="912019" eaLnBrk="1" hangingPunct="1">
              <a:lnSpc>
                <a:spcPct val="120000"/>
              </a:lnSpc>
              <a:spcBef>
                <a:spcPct val="20000"/>
              </a:spcBef>
            </a:pPr>
            <a:r>
              <a:rPr lang="zh-CN" altLang="en-US" sz="1200" dirty="0" smtClean="0">
                <a:solidFill>
                  <a:schemeClr val="bg1"/>
                </a:solidFill>
                <a:latin typeface="微软雅黑" pitchFamily="34" charset="-122"/>
                <a:ea typeface="微软雅黑" pitchFamily="34" charset="-122"/>
                <a:sym typeface="Arial" pitchFamily="34" charset="0"/>
              </a:rPr>
              <a:t>如何去实现会员的精准运营，就需要有一套成体系可信度高的会员标签系统。那么如何搭建这样一套系统呢？</a:t>
            </a:r>
            <a:endParaRPr lang="en-US" sz="1200" dirty="0">
              <a:solidFill>
                <a:schemeClr val="bg1"/>
              </a:solidFill>
              <a:latin typeface="微软雅黑" pitchFamily="34" charset="-122"/>
              <a:ea typeface="微软雅黑" pitchFamily="34" charset="-122"/>
              <a:sym typeface="Arial"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2500" advTm="0">
        <p:checker/>
      </p:transition>
    </mc:Choice>
    <mc:Fallback>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fade">
                                      <p:cBhvr>
                                        <p:cTn id="7" dur="1000"/>
                                        <p:tgtEl>
                                          <p:spTgt spid="26630"/>
                                        </p:tgtEl>
                                      </p:cBhvr>
                                    </p:animEffect>
                                    <p:anim calcmode="lin" valueType="num">
                                      <p:cBhvr>
                                        <p:cTn id="8" dur="1000" fill="hold"/>
                                        <p:tgtEl>
                                          <p:spTgt spid="26630"/>
                                        </p:tgtEl>
                                        <p:attrNameLst>
                                          <p:attrName>ppt_x</p:attrName>
                                        </p:attrNameLst>
                                      </p:cBhvr>
                                      <p:tavLst>
                                        <p:tav tm="0">
                                          <p:val>
                                            <p:strVal val="#ppt_x"/>
                                          </p:val>
                                        </p:tav>
                                        <p:tav tm="100000">
                                          <p:val>
                                            <p:strVal val="#ppt_x"/>
                                          </p:val>
                                        </p:tav>
                                      </p:tavLst>
                                    </p:anim>
                                    <p:anim calcmode="lin" valueType="num">
                                      <p:cBhvr>
                                        <p:cTn id="9" dur="1000" fill="hold"/>
                                        <p:tgtEl>
                                          <p:spTgt spid="266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9" presetClass="entr" presetSubtype="0" decel="10000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 calcmode="lin" valueType="num">
                                      <p:cBhvr>
                                        <p:cTn id="16" dur="500" fill="hold"/>
                                        <p:tgtEl>
                                          <p:spTgt spid="2"/>
                                        </p:tgtEl>
                                        <p:attrNameLst>
                                          <p:attrName>style.rotation</p:attrName>
                                        </p:attrNameLst>
                                      </p:cBhvr>
                                      <p:tavLst>
                                        <p:tav tm="0">
                                          <p:val>
                                            <p:fltVal val="360"/>
                                          </p:val>
                                        </p:tav>
                                        <p:tav tm="100000">
                                          <p:val>
                                            <p:fltVal val="0"/>
                                          </p:val>
                                        </p:tav>
                                      </p:tavLst>
                                    </p:anim>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29"/>
                                        </p:tgtEl>
                                        <p:attrNameLst>
                                          <p:attrName>style.visibility</p:attrName>
                                        </p:attrNameLst>
                                      </p:cBhvr>
                                      <p:to>
                                        <p:strVal val="visible"/>
                                      </p:to>
                                    </p:set>
                                    <p:animEffect transition="in" filter="wipe(left)">
                                      <p:cBhvr>
                                        <p:cTn id="22" dur="500"/>
                                        <p:tgtEl>
                                          <p:spTgt spid="2662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iterate type="lt">
                                    <p:tmPct val="10000"/>
                                  </p:iterate>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1"/>
          <p:cNvSpPr>
            <a:spLocks noChangeArrowheads="1"/>
          </p:cNvSpPr>
          <p:nvPr/>
        </p:nvSpPr>
        <p:spPr bwMode="auto">
          <a:xfrm>
            <a:off x="1" y="141685"/>
            <a:ext cx="108347" cy="347663"/>
          </a:xfrm>
          <a:prstGeom prst="rect">
            <a:avLst/>
          </a:prstGeom>
          <a:solidFill>
            <a:srgbClr val="1C488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2" name="文本框 21"/>
          <p:cNvSpPr txBox="1"/>
          <p:nvPr/>
        </p:nvSpPr>
        <p:spPr>
          <a:xfrm>
            <a:off x="1459142" y="1668288"/>
            <a:ext cx="1367234" cy="784830"/>
          </a:xfrm>
          <a:prstGeom prst="rect">
            <a:avLst/>
          </a:prstGeom>
          <a:noFill/>
        </p:spPr>
        <p:txBody>
          <a:bodyPr wrap="none" rtlCol="0">
            <a:spAutoFit/>
          </a:bodyPr>
          <a:lstStyle/>
          <a:p>
            <a:r>
              <a:rPr lang="en-US" altLang="zh-CN" sz="4500" dirty="0">
                <a:solidFill>
                  <a:schemeClr val="tx1">
                    <a:lumMod val="50000"/>
                    <a:lumOff val="50000"/>
                  </a:schemeClr>
                </a:solidFill>
              </a:rPr>
              <a:t>NO.1</a:t>
            </a:r>
            <a:endParaRPr lang="zh-CN" altLang="en-US" sz="4500" dirty="0">
              <a:solidFill>
                <a:schemeClr val="tx1">
                  <a:lumMod val="50000"/>
                  <a:lumOff val="50000"/>
                </a:schemeClr>
              </a:solidFill>
            </a:endParaRPr>
          </a:p>
        </p:txBody>
      </p:sp>
      <p:sp>
        <p:nvSpPr>
          <p:cNvPr id="23" name="文本框 22"/>
          <p:cNvSpPr txBox="1"/>
          <p:nvPr/>
        </p:nvSpPr>
        <p:spPr>
          <a:xfrm>
            <a:off x="3910665" y="4051724"/>
            <a:ext cx="1367234" cy="784830"/>
          </a:xfrm>
          <a:prstGeom prst="rect">
            <a:avLst/>
          </a:prstGeom>
          <a:noFill/>
        </p:spPr>
        <p:txBody>
          <a:bodyPr wrap="none" rtlCol="0">
            <a:spAutoFit/>
          </a:bodyPr>
          <a:lstStyle/>
          <a:p>
            <a:r>
              <a:rPr lang="en-US" altLang="zh-CN" sz="4500" dirty="0">
                <a:solidFill>
                  <a:schemeClr val="tx1">
                    <a:lumMod val="50000"/>
                    <a:lumOff val="50000"/>
                  </a:schemeClr>
                </a:solidFill>
              </a:rPr>
              <a:t>NO.2</a:t>
            </a:r>
            <a:endParaRPr lang="zh-CN" altLang="en-US" sz="4500" dirty="0">
              <a:solidFill>
                <a:schemeClr val="tx1">
                  <a:lumMod val="50000"/>
                  <a:lumOff val="50000"/>
                </a:schemeClr>
              </a:solidFill>
            </a:endParaRPr>
          </a:p>
        </p:txBody>
      </p:sp>
      <p:sp>
        <p:nvSpPr>
          <p:cNvPr id="24" name="文本框 23"/>
          <p:cNvSpPr txBox="1"/>
          <p:nvPr/>
        </p:nvSpPr>
        <p:spPr>
          <a:xfrm>
            <a:off x="6357297" y="1665833"/>
            <a:ext cx="1367234" cy="784830"/>
          </a:xfrm>
          <a:prstGeom prst="rect">
            <a:avLst/>
          </a:prstGeom>
          <a:noFill/>
        </p:spPr>
        <p:txBody>
          <a:bodyPr wrap="none" rtlCol="0">
            <a:spAutoFit/>
          </a:bodyPr>
          <a:lstStyle/>
          <a:p>
            <a:r>
              <a:rPr lang="en-US" altLang="zh-CN" sz="4500" dirty="0">
                <a:solidFill>
                  <a:schemeClr val="tx1">
                    <a:lumMod val="50000"/>
                    <a:lumOff val="50000"/>
                  </a:schemeClr>
                </a:solidFill>
              </a:rPr>
              <a:t>NO.3</a:t>
            </a:r>
            <a:endParaRPr lang="zh-CN" altLang="en-US" sz="4500" dirty="0">
              <a:solidFill>
                <a:schemeClr val="tx1">
                  <a:lumMod val="50000"/>
                  <a:lumOff val="50000"/>
                </a:schemeClr>
              </a:solidFill>
            </a:endParaRPr>
          </a:p>
        </p:txBody>
      </p:sp>
      <p:sp>
        <p:nvSpPr>
          <p:cNvPr id="25" name="矩形 24"/>
          <p:cNvSpPr/>
          <p:nvPr/>
        </p:nvSpPr>
        <p:spPr>
          <a:xfrm>
            <a:off x="664029" y="3651631"/>
            <a:ext cx="2785161" cy="1384995"/>
          </a:xfrm>
          <a:prstGeom prst="rect">
            <a:avLst/>
          </a:prstGeom>
        </p:spPr>
        <p:txBody>
          <a:bodyPr wrap="square">
            <a:spAutoFit/>
          </a:bodyPr>
          <a:lstStyle/>
          <a:p>
            <a:r>
              <a:rPr lang="zh-CN" altLang="en-US"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商品标签系统需要能映射到所有商品分类。</a:t>
            </a:r>
            <a:endParaRPr lang="en-US" altLang="zh-CN"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例如：</a:t>
            </a:r>
            <a:r>
              <a:rPr lang="en-US" altLang="zh-CN"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食品</a:t>
            </a:r>
            <a:r>
              <a:rPr lang="en-US" altLang="zh-CN"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口味</a:t>
            </a:r>
            <a:r>
              <a:rPr lang="en-US" altLang="zh-CN"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辣、甜、咸、酸</a:t>
            </a:r>
            <a:endParaRPr lang="en-US" altLang="zh-CN"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化妆品</a:t>
            </a:r>
            <a:r>
              <a:rPr lang="en-US" altLang="zh-CN"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肤质</a:t>
            </a:r>
            <a:r>
              <a:rPr lang="en-US" altLang="zh-CN"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中性、干性、油性、敏感性</a:t>
            </a:r>
            <a:endParaRPr lang="en-US" altLang="zh-CN"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服装</a:t>
            </a:r>
            <a:r>
              <a:rPr lang="en-US" altLang="zh-CN"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面料</a:t>
            </a:r>
            <a:r>
              <a:rPr lang="en-US" altLang="zh-CN"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棉 、麻、真丝、皮</a:t>
            </a:r>
            <a:endParaRPr lang="en-US" altLang="zh-CN"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4.</a:t>
            </a:r>
            <a:endPar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矩形 25"/>
          <p:cNvSpPr/>
          <p:nvPr/>
        </p:nvSpPr>
        <p:spPr>
          <a:xfrm>
            <a:off x="5905605" y="3696484"/>
            <a:ext cx="2491569" cy="830997"/>
          </a:xfrm>
          <a:prstGeom prst="rect">
            <a:avLst/>
          </a:prstGeom>
        </p:spPr>
        <p:txBody>
          <a:bodyPr wrap="square">
            <a:spAutoFit/>
          </a:bodyPr>
          <a:lstStyle/>
          <a:p>
            <a:r>
              <a:rPr lang="en-US" altLang="zh-CN"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商品提报需要提供完整的商品属性说明书。</a:t>
            </a:r>
            <a:endParaRPr lang="en-US" altLang="zh-CN"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商品提报后需要选择对应的个性化标签。</a:t>
            </a:r>
            <a:endPar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8" name="组合 27"/>
          <p:cNvGrpSpPr/>
          <p:nvPr/>
        </p:nvGrpSpPr>
        <p:grpSpPr>
          <a:xfrm>
            <a:off x="791766" y="2477699"/>
            <a:ext cx="7560470" cy="1349405"/>
            <a:chOff x="1055688" y="2857406"/>
            <a:chExt cx="10080626" cy="1799206"/>
          </a:xfrm>
        </p:grpSpPr>
        <p:grpSp>
          <p:nvGrpSpPr>
            <p:cNvPr id="29" name="组合 28"/>
            <p:cNvGrpSpPr/>
            <p:nvPr/>
          </p:nvGrpSpPr>
          <p:grpSpPr>
            <a:xfrm>
              <a:off x="1055688" y="3301685"/>
              <a:ext cx="10080626" cy="1006609"/>
              <a:chOff x="1055688" y="3496558"/>
              <a:chExt cx="8968528" cy="895560"/>
            </a:xfrm>
          </p:grpSpPr>
          <p:sp>
            <p:nvSpPr>
              <p:cNvPr id="36" name="圆角矩形 35"/>
              <p:cNvSpPr/>
              <p:nvPr/>
            </p:nvSpPr>
            <p:spPr>
              <a:xfrm>
                <a:off x="1055688" y="3496559"/>
                <a:ext cx="3163946" cy="895559"/>
              </a:xfrm>
              <a:prstGeom prst="round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7" name="圆角矩形 36"/>
              <p:cNvSpPr/>
              <p:nvPr/>
            </p:nvSpPr>
            <p:spPr>
              <a:xfrm>
                <a:off x="3957979" y="3496558"/>
                <a:ext cx="3163946" cy="895559"/>
              </a:xfrm>
              <a:prstGeom prst="roundRect">
                <a:avLst/>
              </a:prstGeom>
              <a:solidFill>
                <a:schemeClr val="bg1">
                  <a:lumMod val="85000"/>
                </a:schemeClr>
              </a:solidFill>
              <a:ln>
                <a:noFill/>
              </a:ln>
              <a:effectLst>
                <a:outerShdw blurRad="304800" dist="190500" dir="10800000" algn="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8" name="圆角矩形 37"/>
              <p:cNvSpPr/>
              <p:nvPr/>
            </p:nvSpPr>
            <p:spPr>
              <a:xfrm>
                <a:off x="6860270" y="3496558"/>
                <a:ext cx="3163946" cy="895559"/>
              </a:xfrm>
              <a:prstGeom prst="roundRect">
                <a:avLst/>
              </a:prstGeom>
              <a:solidFill>
                <a:srgbClr val="1C4885"/>
              </a:solidFill>
              <a:ln>
                <a:noFill/>
              </a:ln>
              <a:effectLst>
                <a:outerShdw blurRad="304800" dist="190500" dir="10800000" algn="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30" name="等腰三角形 29"/>
            <p:cNvSpPr/>
            <p:nvPr/>
          </p:nvSpPr>
          <p:spPr>
            <a:xfrm>
              <a:off x="2631800" y="2953366"/>
              <a:ext cx="404050" cy="348319"/>
            </a:xfrm>
            <a:prstGeom prst="triangl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1" name="等腰三角形 30"/>
            <p:cNvSpPr/>
            <p:nvPr/>
          </p:nvSpPr>
          <p:spPr>
            <a:xfrm>
              <a:off x="9156151" y="2857406"/>
              <a:ext cx="437554" cy="446113"/>
            </a:xfrm>
            <a:prstGeom prst="triangle">
              <a:avLst/>
            </a:prstGeom>
            <a:solidFill>
              <a:srgbClr val="1C4885"/>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2" name="等腰三角形 31"/>
            <p:cNvSpPr/>
            <p:nvPr/>
          </p:nvSpPr>
          <p:spPr>
            <a:xfrm flipV="1">
              <a:off x="5900497" y="4308293"/>
              <a:ext cx="404050" cy="348319"/>
            </a:xfrm>
            <a:prstGeom prst="triangle">
              <a:avLst/>
            </a:prstGeom>
            <a:solidFill>
              <a:schemeClr val="bg1">
                <a:lumMod val="85000"/>
              </a:schemeClr>
            </a:solidFill>
            <a:ln>
              <a:noFill/>
            </a:ln>
            <a:effectLst>
              <a:outerShdw blurRad="508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4915918" y="3602422"/>
              <a:ext cx="2161276" cy="451405"/>
            </a:xfrm>
            <a:prstGeom prst="rect">
              <a:avLst/>
            </a:prstGeom>
          </p:spPr>
          <p:txBody>
            <a:bodyPr wrap="none">
              <a:spAutoFit/>
            </a:bodyPr>
            <a:lstStyle/>
            <a:p>
              <a:pPr algn="ctr"/>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商品打标签步骤</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8161802" y="3639460"/>
              <a:ext cx="2708434" cy="451405"/>
            </a:xfrm>
            <a:prstGeom prst="rect">
              <a:avLst/>
            </a:prstGeom>
          </p:spPr>
          <p:txBody>
            <a:bodyPr wrap="none">
              <a:spAutoFit/>
            </a:bodyPr>
            <a:lstStyle/>
            <a:p>
              <a:pPr algn="ctr"/>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后续工作流程的优化</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1479611" y="3599418"/>
              <a:ext cx="2708434" cy="451405"/>
            </a:xfrm>
            <a:prstGeom prst="rect">
              <a:avLst/>
            </a:prstGeom>
          </p:spPr>
          <p:txBody>
            <a:bodyPr wrap="none">
              <a:spAutoFit/>
            </a:bodyPr>
            <a:lstStyle/>
            <a:p>
              <a:pPr algn="ctr"/>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完善的商品标签体系</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39" name="文本框 10"/>
          <p:cNvSpPr txBox="1">
            <a:spLocks noChangeArrowheads="1"/>
          </p:cNvSpPr>
          <p:nvPr/>
        </p:nvSpPr>
        <p:spPr bwMode="auto">
          <a:xfrm>
            <a:off x="130969" y="165497"/>
            <a:ext cx="459744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b="1" dirty="0" smtClean="0">
                <a:solidFill>
                  <a:srgbClr val="1C4885"/>
                </a:solidFill>
                <a:latin typeface="微软雅黑" pitchFamily="34" charset="-122"/>
                <a:ea typeface="微软雅黑" pitchFamily="34" charset="-122"/>
              </a:rPr>
              <a:t>如何搭建会员标签系统（</a:t>
            </a:r>
            <a:r>
              <a:rPr lang="zh-CN" altLang="en-US" b="1" dirty="0">
                <a:solidFill>
                  <a:srgbClr val="1C4885"/>
                </a:solidFill>
                <a:latin typeface="微软雅黑" pitchFamily="34" charset="-122"/>
                <a:ea typeface="微软雅黑" pitchFamily="34" charset="-122"/>
              </a:rPr>
              <a:t>商品标签体系）</a:t>
            </a:r>
          </a:p>
        </p:txBody>
      </p:sp>
      <p:sp>
        <p:nvSpPr>
          <p:cNvPr id="40" name="矩形 16"/>
          <p:cNvSpPr>
            <a:spLocks noChangeArrowheads="1"/>
          </p:cNvSpPr>
          <p:nvPr/>
        </p:nvSpPr>
        <p:spPr bwMode="auto">
          <a:xfrm>
            <a:off x="692496" y="580631"/>
            <a:ext cx="7622672" cy="5355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defTabSz="912019" eaLnBrk="1" hangingPunct="1">
              <a:lnSpc>
                <a:spcPct val="120000"/>
              </a:lnSpc>
              <a:spcBef>
                <a:spcPct val="20000"/>
              </a:spcBef>
            </a:pPr>
            <a:r>
              <a:rPr lang="zh-CN" altLang="en-US" sz="1200" dirty="0" smtClean="0">
                <a:solidFill>
                  <a:schemeClr val="tx1">
                    <a:lumMod val="50000"/>
                    <a:lumOff val="50000"/>
                  </a:schemeClr>
                </a:solidFill>
                <a:latin typeface="微软雅黑" pitchFamily="34" charset="-122"/>
                <a:ea typeface="微软雅黑" pitchFamily="34" charset="-122"/>
                <a:sym typeface="Arial" pitchFamily="34" charset="0"/>
              </a:rPr>
              <a:t>对于数据量并不庞大企业来说，要建立较为精准的会员标签系统的前提是建立一个比较精准的商品标签系统，只有商品印上了相应的标签才能给会员打上对应的标签</a:t>
            </a:r>
            <a:endParaRPr lang="en-US" sz="1200" dirty="0">
              <a:solidFill>
                <a:schemeClr val="tx1">
                  <a:lumMod val="50000"/>
                  <a:lumOff val="50000"/>
                </a:schemeClr>
              </a:solidFill>
              <a:latin typeface="微软雅黑" pitchFamily="34" charset="-122"/>
              <a:ea typeface="微软雅黑" pitchFamily="34" charset="-122"/>
              <a:sym typeface="Arial" pitchFamily="34" charset="0"/>
            </a:endParaRPr>
          </a:p>
        </p:txBody>
      </p:sp>
      <p:graphicFrame>
        <p:nvGraphicFramePr>
          <p:cNvPr id="41" name="图示 40"/>
          <p:cNvGraphicFramePr/>
          <p:nvPr/>
        </p:nvGraphicFramePr>
        <p:xfrm>
          <a:off x="3159760" y="833120"/>
          <a:ext cx="2550160" cy="1311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2" name="矩形 41"/>
          <p:cNvSpPr/>
          <p:nvPr/>
        </p:nvSpPr>
        <p:spPr>
          <a:xfrm>
            <a:off x="3292599" y="2052320"/>
            <a:ext cx="2508761" cy="830997"/>
          </a:xfrm>
          <a:prstGeom prst="rect">
            <a:avLst/>
          </a:prstGeom>
        </p:spPr>
        <p:txBody>
          <a:bodyPr wrap="square">
            <a:spAutoFit/>
          </a:bodyPr>
          <a:lstStyle/>
          <a:p>
            <a:r>
              <a:rPr lang="zh-CN" altLang="en-US"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商品打标签首先将共性标签由系统自动标注，而对于个性标签则由人员按照热销、高点击的顺序逐一标注。</a:t>
            </a:r>
            <a:endParaRPr lang="en-US" altLang="zh-CN"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anim calcmode="lin" valueType="num">
                                      <p:cBhvr>
                                        <p:cTn id="17" dur="500" fill="hold"/>
                                        <p:tgtEl>
                                          <p:spTgt spid="22"/>
                                        </p:tgtEl>
                                        <p:attrNameLst>
                                          <p:attrName>ppt_x</p:attrName>
                                        </p:attrNameLst>
                                      </p:cBhvr>
                                      <p:tavLst>
                                        <p:tav tm="0">
                                          <p:val>
                                            <p:strVal val="#ppt_x"/>
                                          </p:val>
                                        </p:tav>
                                        <p:tav tm="100000">
                                          <p:val>
                                            <p:strVal val="#ppt_x"/>
                                          </p:val>
                                        </p:tav>
                                      </p:tavLst>
                                    </p:anim>
                                    <p:anim calcmode="lin" valueType="num">
                                      <p:cBhvr>
                                        <p:cTn id="18" dur="500" fill="hold"/>
                                        <p:tgtEl>
                                          <p:spTgt spid="22"/>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anim calcmode="lin" valueType="num">
                                      <p:cBhvr>
                                        <p:cTn id="22" dur="500" fill="hold"/>
                                        <p:tgtEl>
                                          <p:spTgt spid="25"/>
                                        </p:tgtEl>
                                        <p:attrNameLst>
                                          <p:attrName>ppt_x</p:attrName>
                                        </p:attrNameLst>
                                      </p:cBhvr>
                                      <p:tavLst>
                                        <p:tav tm="0">
                                          <p:val>
                                            <p:strVal val="#ppt_x"/>
                                          </p:val>
                                        </p:tav>
                                        <p:tav tm="100000">
                                          <p:val>
                                            <p:strVal val="#ppt_x"/>
                                          </p:val>
                                        </p:tav>
                                      </p:tavLst>
                                    </p:anim>
                                    <p:anim calcmode="lin" valueType="num">
                                      <p:cBhvr>
                                        <p:cTn id="23" dur="5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anim calcmode="lin" valueType="num">
                                      <p:cBhvr>
                                        <p:cTn id="27" dur="500" fill="hold"/>
                                        <p:tgtEl>
                                          <p:spTgt spid="23"/>
                                        </p:tgtEl>
                                        <p:attrNameLst>
                                          <p:attrName>ppt_x</p:attrName>
                                        </p:attrNameLst>
                                      </p:cBhvr>
                                      <p:tavLst>
                                        <p:tav tm="0">
                                          <p:val>
                                            <p:strVal val="#ppt_x"/>
                                          </p:val>
                                        </p:tav>
                                        <p:tav tm="100000">
                                          <p:val>
                                            <p:strVal val="#ppt_x"/>
                                          </p:val>
                                        </p:tav>
                                      </p:tavLst>
                                    </p:anim>
                                    <p:anim calcmode="lin" valueType="num">
                                      <p:cBhvr>
                                        <p:cTn id="28" dur="500" fill="hold"/>
                                        <p:tgtEl>
                                          <p:spTgt spid="23"/>
                                        </p:tgtEl>
                                        <p:attrNameLst>
                                          <p:attrName>ppt_y</p:attrName>
                                        </p:attrNameLst>
                                      </p:cBhvr>
                                      <p:tavLst>
                                        <p:tav tm="0">
                                          <p:val>
                                            <p:strVal val="#ppt_y+.1"/>
                                          </p:val>
                                        </p:tav>
                                        <p:tav tm="100000">
                                          <p:val>
                                            <p:strVal val="#ppt_y"/>
                                          </p:val>
                                        </p:tav>
                                      </p:tavLst>
                                    </p:anim>
                                  </p:childTnLst>
                                </p:cTn>
                              </p:par>
                            </p:childTnLst>
                          </p:cTn>
                        </p:par>
                        <p:par>
                          <p:cTn id="29" fill="hold">
                            <p:stCondLst>
                              <p:cond delay="1500"/>
                            </p:stCondLst>
                            <p:childTnLst>
                              <p:par>
                                <p:cTn id="30" presetID="2" presetClass="entr" presetSubtype="4"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ppt_x"/>
                                          </p:val>
                                        </p:tav>
                                        <p:tav tm="100000">
                                          <p:val>
                                            <p:strVal val="#ppt_x"/>
                                          </p:val>
                                        </p:tav>
                                      </p:tavLst>
                                    </p:anim>
                                    <p:anim calcmode="lin" valueType="num">
                                      <p:cBhvr additive="base">
                                        <p:cTn id="33" dur="500" fill="hold"/>
                                        <p:tgtEl>
                                          <p:spTgt spid="24"/>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additive="base">
                                        <p:cTn id="36" dur="500" fill="hold"/>
                                        <p:tgtEl>
                                          <p:spTgt spid="26"/>
                                        </p:tgtEl>
                                        <p:attrNameLst>
                                          <p:attrName>ppt_x</p:attrName>
                                        </p:attrNameLst>
                                      </p:cBhvr>
                                      <p:tavLst>
                                        <p:tav tm="0">
                                          <p:val>
                                            <p:strVal val="#ppt_x"/>
                                          </p:val>
                                        </p:tav>
                                        <p:tav tm="100000">
                                          <p:val>
                                            <p:strVal val="#ppt_x"/>
                                          </p:val>
                                        </p:tav>
                                      </p:tavLst>
                                    </p:anim>
                                    <p:anim calcmode="lin" valueType="num">
                                      <p:cBhvr additive="base">
                                        <p:cTn id="3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wipe(left)">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iterate type="lt">
                                    <p:tmPct val="10000"/>
                                  </p:iterate>
                                  <p:childTnLst>
                                    <p:set>
                                      <p:cBhvr>
                                        <p:cTn id="46" dur="1" fill="hold">
                                          <p:stCondLst>
                                            <p:cond delay="0"/>
                                          </p:stCondLst>
                                        </p:cTn>
                                        <p:tgtEl>
                                          <p:spTgt spid="40"/>
                                        </p:tgtEl>
                                        <p:attrNameLst>
                                          <p:attrName>style.visibility</p:attrName>
                                        </p:attrNameLst>
                                      </p:cBhvr>
                                      <p:to>
                                        <p:strVal val="visible"/>
                                      </p:to>
                                    </p:set>
                                    <p:animEffect transition="in" filter="barn(inVertical)">
                                      <p:cBhvr>
                                        <p:cTn id="4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P spid="24" grpId="0"/>
      <p:bldP spid="25" grpId="0"/>
      <p:bldP spid="26" grpId="0"/>
      <p:bldP spid="39" grpId="0"/>
      <p:bldP spid="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
          <p:cNvSpPr>
            <a:spLocks noChangeArrowheads="1"/>
          </p:cNvSpPr>
          <p:nvPr/>
        </p:nvSpPr>
        <p:spPr bwMode="auto">
          <a:xfrm>
            <a:off x="1" y="141685"/>
            <a:ext cx="108347" cy="347663"/>
          </a:xfrm>
          <a:prstGeom prst="rect">
            <a:avLst/>
          </a:prstGeom>
          <a:solidFill>
            <a:srgbClr val="1C488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grpSp>
        <p:nvGrpSpPr>
          <p:cNvPr id="20" name="Group 2"/>
          <p:cNvGrpSpPr>
            <a:grpSpLocks noChangeAspect="1"/>
          </p:cNvGrpSpPr>
          <p:nvPr/>
        </p:nvGrpSpPr>
        <p:grpSpPr>
          <a:xfrm>
            <a:off x="1992843" y="2015805"/>
            <a:ext cx="4686300" cy="1943100"/>
            <a:chOff x="3962400" y="3409950"/>
            <a:chExt cx="3124200" cy="1295400"/>
          </a:xfrm>
          <a:solidFill>
            <a:schemeClr val="tx1">
              <a:lumMod val="85000"/>
              <a:lumOff val="15000"/>
            </a:schemeClr>
          </a:solidFill>
          <a:effectLst>
            <a:outerShdw blurRad="431800" dir="18900000" sy="23000" kx="-1200000" algn="bl" rotWithShape="0">
              <a:prstClr val="black">
                <a:alpha val="20000"/>
              </a:prstClr>
            </a:outerShdw>
          </a:effectLst>
        </p:grpSpPr>
        <p:sp>
          <p:nvSpPr>
            <p:cNvPr id="21" name="Freeform 208"/>
            <p:cNvSpPr>
              <a:spLocks/>
            </p:cNvSpPr>
            <p:nvPr/>
          </p:nvSpPr>
          <p:spPr bwMode="auto">
            <a:xfrm>
              <a:off x="3981382" y="3824784"/>
              <a:ext cx="3082442" cy="880566"/>
            </a:xfrm>
            <a:custGeom>
              <a:avLst/>
              <a:gdLst/>
              <a:ahLst/>
              <a:cxnLst>
                <a:cxn ang="0">
                  <a:pos x="817" y="22"/>
                </a:cxn>
                <a:cxn ang="0">
                  <a:pos x="817" y="25"/>
                </a:cxn>
                <a:cxn ang="0">
                  <a:pos x="816" y="28"/>
                </a:cxn>
                <a:cxn ang="0">
                  <a:pos x="815" y="31"/>
                </a:cxn>
                <a:cxn ang="0">
                  <a:pos x="813" y="34"/>
                </a:cxn>
                <a:cxn ang="0">
                  <a:pos x="811" y="36"/>
                </a:cxn>
                <a:cxn ang="0">
                  <a:pos x="807" y="40"/>
                </a:cxn>
                <a:cxn ang="0">
                  <a:pos x="803" y="43"/>
                </a:cxn>
                <a:cxn ang="0">
                  <a:pos x="317" y="326"/>
                </a:cxn>
                <a:cxn ang="0">
                  <a:pos x="298" y="336"/>
                </a:cxn>
                <a:cxn ang="0">
                  <a:pos x="292" y="338"/>
                </a:cxn>
                <a:cxn ang="0">
                  <a:pos x="284" y="340"/>
                </a:cxn>
                <a:cxn ang="0">
                  <a:pos x="276" y="341"/>
                </a:cxn>
                <a:cxn ang="0">
                  <a:pos x="271" y="342"/>
                </a:cxn>
                <a:cxn ang="0">
                  <a:pos x="269" y="342"/>
                </a:cxn>
                <a:cxn ang="0">
                  <a:pos x="266" y="342"/>
                </a:cxn>
                <a:cxn ang="0">
                  <a:pos x="265" y="342"/>
                </a:cxn>
                <a:cxn ang="0">
                  <a:pos x="263" y="342"/>
                </a:cxn>
                <a:cxn ang="0">
                  <a:pos x="258" y="341"/>
                </a:cxn>
                <a:cxn ang="0">
                  <a:pos x="253" y="341"/>
                </a:cxn>
                <a:cxn ang="0">
                  <a:pos x="248" y="340"/>
                </a:cxn>
                <a:cxn ang="0">
                  <a:pos x="243" y="339"/>
                </a:cxn>
                <a:cxn ang="0">
                  <a:pos x="234" y="336"/>
                </a:cxn>
                <a:cxn ang="0">
                  <a:pos x="16" y="210"/>
                </a:cxn>
                <a:cxn ang="0">
                  <a:pos x="16" y="217"/>
                </a:cxn>
                <a:cxn ang="0">
                  <a:pos x="234" y="343"/>
                </a:cxn>
                <a:cxn ang="0">
                  <a:pos x="243" y="346"/>
                </a:cxn>
                <a:cxn ang="0">
                  <a:pos x="248" y="347"/>
                </a:cxn>
                <a:cxn ang="0">
                  <a:pos x="253" y="348"/>
                </a:cxn>
                <a:cxn ang="0">
                  <a:pos x="258" y="349"/>
                </a:cxn>
                <a:cxn ang="0">
                  <a:pos x="263" y="349"/>
                </a:cxn>
                <a:cxn ang="0">
                  <a:pos x="265" y="349"/>
                </a:cxn>
                <a:cxn ang="0">
                  <a:pos x="266" y="349"/>
                </a:cxn>
                <a:cxn ang="0">
                  <a:pos x="269" y="349"/>
                </a:cxn>
                <a:cxn ang="0">
                  <a:pos x="271" y="349"/>
                </a:cxn>
                <a:cxn ang="0">
                  <a:pos x="276" y="349"/>
                </a:cxn>
                <a:cxn ang="0">
                  <a:pos x="284" y="347"/>
                </a:cxn>
                <a:cxn ang="0">
                  <a:pos x="292" y="345"/>
                </a:cxn>
                <a:cxn ang="0">
                  <a:pos x="298" y="343"/>
                </a:cxn>
                <a:cxn ang="0">
                  <a:pos x="317" y="333"/>
                </a:cxn>
                <a:cxn ang="0">
                  <a:pos x="803" y="50"/>
                </a:cxn>
                <a:cxn ang="0">
                  <a:pos x="807" y="47"/>
                </a:cxn>
                <a:cxn ang="0">
                  <a:pos x="811" y="43"/>
                </a:cxn>
                <a:cxn ang="0">
                  <a:pos x="813" y="41"/>
                </a:cxn>
                <a:cxn ang="0">
                  <a:pos x="815" y="38"/>
                </a:cxn>
                <a:cxn ang="0">
                  <a:pos x="816" y="35"/>
                </a:cxn>
                <a:cxn ang="0">
                  <a:pos x="817" y="32"/>
                </a:cxn>
                <a:cxn ang="0">
                  <a:pos x="817" y="29"/>
                </a:cxn>
              </a:cxnLst>
              <a:rect l="0" t="0" r="r" b="b"/>
              <a:pathLst>
                <a:path w="817" h="349">
                  <a:moveTo>
                    <a:pt x="817" y="0"/>
                  </a:moveTo>
                  <a:cubicBezTo>
                    <a:pt x="817" y="0"/>
                    <a:pt x="817" y="1"/>
                    <a:pt x="817" y="1"/>
                  </a:cubicBezTo>
                  <a:cubicBezTo>
                    <a:pt x="817" y="8"/>
                    <a:pt x="817" y="15"/>
                    <a:pt x="817" y="22"/>
                  </a:cubicBezTo>
                  <a:cubicBezTo>
                    <a:pt x="817" y="22"/>
                    <a:pt x="817" y="22"/>
                    <a:pt x="817" y="22"/>
                  </a:cubicBezTo>
                  <a:cubicBezTo>
                    <a:pt x="817" y="23"/>
                    <a:pt x="817" y="23"/>
                    <a:pt x="817" y="24"/>
                  </a:cubicBezTo>
                  <a:cubicBezTo>
                    <a:pt x="817" y="24"/>
                    <a:pt x="817" y="25"/>
                    <a:pt x="817" y="25"/>
                  </a:cubicBezTo>
                  <a:cubicBezTo>
                    <a:pt x="817" y="26"/>
                    <a:pt x="817" y="26"/>
                    <a:pt x="817" y="26"/>
                  </a:cubicBezTo>
                  <a:cubicBezTo>
                    <a:pt x="817" y="27"/>
                    <a:pt x="817" y="27"/>
                    <a:pt x="817" y="27"/>
                  </a:cubicBezTo>
                  <a:cubicBezTo>
                    <a:pt x="817" y="27"/>
                    <a:pt x="816" y="28"/>
                    <a:pt x="816" y="28"/>
                  </a:cubicBezTo>
                  <a:cubicBezTo>
                    <a:pt x="816" y="29"/>
                    <a:pt x="816" y="29"/>
                    <a:pt x="816" y="29"/>
                  </a:cubicBezTo>
                  <a:cubicBezTo>
                    <a:pt x="816" y="30"/>
                    <a:pt x="816" y="30"/>
                    <a:pt x="816" y="30"/>
                  </a:cubicBezTo>
                  <a:cubicBezTo>
                    <a:pt x="816" y="30"/>
                    <a:pt x="815" y="31"/>
                    <a:pt x="815" y="31"/>
                  </a:cubicBezTo>
                  <a:cubicBezTo>
                    <a:pt x="815" y="32"/>
                    <a:pt x="815" y="32"/>
                    <a:pt x="815" y="32"/>
                  </a:cubicBezTo>
                  <a:cubicBezTo>
                    <a:pt x="814" y="32"/>
                    <a:pt x="814" y="32"/>
                    <a:pt x="814" y="32"/>
                  </a:cubicBezTo>
                  <a:cubicBezTo>
                    <a:pt x="814" y="33"/>
                    <a:pt x="813" y="34"/>
                    <a:pt x="813" y="34"/>
                  </a:cubicBezTo>
                  <a:cubicBezTo>
                    <a:pt x="813" y="35"/>
                    <a:pt x="813" y="35"/>
                    <a:pt x="813" y="35"/>
                  </a:cubicBezTo>
                  <a:cubicBezTo>
                    <a:pt x="812" y="35"/>
                    <a:pt x="812" y="36"/>
                    <a:pt x="812" y="36"/>
                  </a:cubicBezTo>
                  <a:cubicBezTo>
                    <a:pt x="811" y="36"/>
                    <a:pt x="811" y="36"/>
                    <a:pt x="811" y="36"/>
                  </a:cubicBezTo>
                  <a:cubicBezTo>
                    <a:pt x="811" y="37"/>
                    <a:pt x="810" y="38"/>
                    <a:pt x="809" y="38"/>
                  </a:cubicBezTo>
                  <a:cubicBezTo>
                    <a:pt x="809" y="39"/>
                    <a:pt x="809" y="39"/>
                    <a:pt x="809" y="39"/>
                  </a:cubicBezTo>
                  <a:cubicBezTo>
                    <a:pt x="809" y="39"/>
                    <a:pt x="808" y="39"/>
                    <a:pt x="807" y="40"/>
                  </a:cubicBezTo>
                  <a:cubicBezTo>
                    <a:pt x="807" y="40"/>
                    <a:pt x="806" y="41"/>
                    <a:pt x="806" y="41"/>
                  </a:cubicBezTo>
                  <a:cubicBezTo>
                    <a:pt x="805" y="41"/>
                    <a:pt x="805" y="42"/>
                    <a:pt x="804" y="42"/>
                  </a:cubicBezTo>
                  <a:cubicBezTo>
                    <a:pt x="804" y="43"/>
                    <a:pt x="803" y="43"/>
                    <a:pt x="803" y="43"/>
                  </a:cubicBezTo>
                  <a:cubicBezTo>
                    <a:pt x="802" y="44"/>
                    <a:pt x="802" y="44"/>
                    <a:pt x="802" y="44"/>
                  </a:cubicBezTo>
                  <a:cubicBezTo>
                    <a:pt x="777" y="58"/>
                    <a:pt x="777" y="58"/>
                    <a:pt x="777" y="58"/>
                  </a:cubicBezTo>
                  <a:cubicBezTo>
                    <a:pt x="317" y="326"/>
                    <a:pt x="317" y="326"/>
                    <a:pt x="317" y="326"/>
                  </a:cubicBezTo>
                  <a:cubicBezTo>
                    <a:pt x="304" y="333"/>
                    <a:pt x="304" y="333"/>
                    <a:pt x="304" y="333"/>
                  </a:cubicBezTo>
                  <a:cubicBezTo>
                    <a:pt x="303" y="334"/>
                    <a:pt x="301" y="335"/>
                    <a:pt x="299" y="335"/>
                  </a:cubicBezTo>
                  <a:cubicBezTo>
                    <a:pt x="299" y="336"/>
                    <a:pt x="298" y="336"/>
                    <a:pt x="298" y="336"/>
                  </a:cubicBezTo>
                  <a:cubicBezTo>
                    <a:pt x="296" y="337"/>
                    <a:pt x="295" y="337"/>
                    <a:pt x="293" y="338"/>
                  </a:cubicBezTo>
                  <a:cubicBezTo>
                    <a:pt x="293" y="338"/>
                    <a:pt x="293" y="338"/>
                    <a:pt x="293" y="338"/>
                  </a:cubicBezTo>
                  <a:cubicBezTo>
                    <a:pt x="292" y="338"/>
                    <a:pt x="292" y="338"/>
                    <a:pt x="292" y="338"/>
                  </a:cubicBezTo>
                  <a:cubicBezTo>
                    <a:pt x="291" y="339"/>
                    <a:pt x="290" y="339"/>
                    <a:pt x="289" y="339"/>
                  </a:cubicBezTo>
                  <a:cubicBezTo>
                    <a:pt x="289" y="339"/>
                    <a:pt x="288" y="339"/>
                    <a:pt x="287" y="340"/>
                  </a:cubicBezTo>
                  <a:cubicBezTo>
                    <a:pt x="286" y="340"/>
                    <a:pt x="285" y="340"/>
                    <a:pt x="284" y="340"/>
                  </a:cubicBezTo>
                  <a:cubicBezTo>
                    <a:pt x="284" y="340"/>
                    <a:pt x="283" y="340"/>
                    <a:pt x="283" y="341"/>
                  </a:cubicBezTo>
                  <a:cubicBezTo>
                    <a:pt x="282" y="341"/>
                    <a:pt x="282" y="341"/>
                    <a:pt x="282" y="341"/>
                  </a:cubicBezTo>
                  <a:cubicBezTo>
                    <a:pt x="280" y="341"/>
                    <a:pt x="278" y="341"/>
                    <a:pt x="276" y="341"/>
                  </a:cubicBezTo>
                  <a:cubicBezTo>
                    <a:pt x="276" y="341"/>
                    <a:pt x="276" y="341"/>
                    <a:pt x="276" y="341"/>
                  </a:cubicBezTo>
                  <a:cubicBezTo>
                    <a:pt x="275" y="342"/>
                    <a:pt x="275" y="342"/>
                    <a:pt x="274" y="342"/>
                  </a:cubicBezTo>
                  <a:cubicBezTo>
                    <a:pt x="273" y="342"/>
                    <a:pt x="272" y="342"/>
                    <a:pt x="271" y="342"/>
                  </a:cubicBezTo>
                  <a:cubicBezTo>
                    <a:pt x="270" y="342"/>
                    <a:pt x="270" y="342"/>
                    <a:pt x="270" y="342"/>
                  </a:cubicBezTo>
                  <a:cubicBezTo>
                    <a:pt x="270" y="342"/>
                    <a:pt x="269" y="342"/>
                    <a:pt x="269" y="342"/>
                  </a:cubicBezTo>
                  <a:cubicBezTo>
                    <a:pt x="269" y="342"/>
                    <a:pt x="269" y="342"/>
                    <a:pt x="269" y="342"/>
                  </a:cubicBezTo>
                  <a:cubicBezTo>
                    <a:pt x="269" y="342"/>
                    <a:pt x="269" y="342"/>
                    <a:pt x="269" y="342"/>
                  </a:cubicBezTo>
                  <a:cubicBezTo>
                    <a:pt x="269" y="342"/>
                    <a:pt x="268" y="342"/>
                    <a:pt x="268" y="342"/>
                  </a:cubicBezTo>
                  <a:cubicBezTo>
                    <a:pt x="268" y="342"/>
                    <a:pt x="267" y="342"/>
                    <a:pt x="266" y="342"/>
                  </a:cubicBezTo>
                  <a:cubicBezTo>
                    <a:pt x="266" y="342"/>
                    <a:pt x="266" y="342"/>
                    <a:pt x="265" y="342"/>
                  </a:cubicBezTo>
                  <a:cubicBezTo>
                    <a:pt x="265" y="342"/>
                    <a:pt x="265" y="342"/>
                    <a:pt x="265" y="342"/>
                  </a:cubicBezTo>
                  <a:cubicBezTo>
                    <a:pt x="265" y="342"/>
                    <a:pt x="265" y="342"/>
                    <a:pt x="265" y="342"/>
                  </a:cubicBezTo>
                  <a:cubicBezTo>
                    <a:pt x="265" y="342"/>
                    <a:pt x="265" y="342"/>
                    <a:pt x="264" y="342"/>
                  </a:cubicBezTo>
                  <a:cubicBezTo>
                    <a:pt x="264" y="342"/>
                    <a:pt x="264" y="342"/>
                    <a:pt x="264" y="342"/>
                  </a:cubicBezTo>
                  <a:cubicBezTo>
                    <a:pt x="264" y="342"/>
                    <a:pt x="263" y="342"/>
                    <a:pt x="263" y="342"/>
                  </a:cubicBezTo>
                  <a:cubicBezTo>
                    <a:pt x="262" y="342"/>
                    <a:pt x="261" y="342"/>
                    <a:pt x="260" y="342"/>
                  </a:cubicBezTo>
                  <a:cubicBezTo>
                    <a:pt x="260" y="342"/>
                    <a:pt x="259" y="342"/>
                    <a:pt x="259" y="342"/>
                  </a:cubicBezTo>
                  <a:cubicBezTo>
                    <a:pt x="259" y="342"/>
                    <a:pt x="258" y="342"/>
                    <a:pt x="258" y="341"/>
                  </a:cubicBezTo>
                  <a:cubicBezTo>
                    <a:pt x="257" y="341"/>
                    <a:pt x="256" y="341"/>
                    <a:pt x="255" y="341"/>
                  </a:cubicBezTo>
                  <a:cubicBezTo>
                    <a:pt x="255" y="341"/>
                    <a:pt x="254" y="341"/>
                    <a:pt x="254" y="341"/>
                  </a:cubicBezTo>
                  <a:cubicBezTo>
                    <a:pt x="254" y="341"/>
                    <a:pt x="253" y="341"/>
                    <a:pt x="253" y="341"/>
                  </a:cubicBezTo>
                  <a:cubicBezTo>
                    <a:pt x="252" y="341"/>
                    <a:pt x="251" y="341"/>
                    <a:pt x="250" y="340"/>
                  </a:cubicBezTo>
                  <a:cubicBezTo>
                    <a:pt x="250" y="340"/>
                    <a:pt x="249" y="340"/>
                    <a:pt x="249" y="340"/>
                  </a:cubicBezTo>
                  <a:cubicBezTo>
                    <a:pt x="248" y="340"/>
                    <a:pt x="248" y="340"/>
                    <a:pt x="248" y="340"/>
                  </a:cubicBezTo>
                  <a:cubicBezTo>
                    <a:pt x="247" y="340"/>
                    <a:pt x="246" y="339"/>
                    <a:pt x="244" y="339"/>
                  </a:cubicBezTo>
                  <a:cubicBezTo>
                    <a:pt x="244" y="339"/>
                    <a:pt x="244" y="339"/>
                    <a:pt x="243" y="339"/>
                  </a:cubicBezTo>
                  <a:cubicBezTo>
                    <a:pt x="243" y="339"/>
                    <a:pt x="243" y="339"/>
                    <a:pt x="243" y="339"/>
                  </a:cubicBezTo>
                  <a:cubicBezTo>
                    <a:pt x="241" y="338"/>
                    <a:pt x="239" y="337"/>
                    <a:pt x="237" y="337"/>
                  </a:cubicBezTo>
                  <a:cubicBezTo>
                    <a:pt x="237" y="337"/>
                    <a:pt x="237" y="337"/>
                    <a:pt x="237" y="337"/>
                  </a:cubicBezTo>
                  <a:cubicBezTo>
                    <a:pt x="236" y="336"/>
                    <a:pt x="235" y="336"/>
                    <a:pt x="234" y="336"/>
                  </a:cubicBezTo>
                  <a:cubicBezTo>
                    <a:pt x="234" y="335"/>
                    <a:pt x="233" y="335"/>
                    <a:pt x="233" y="335"/>
                  </a:cubicBezTo>
                  <a:cubicBezTo>
                    <a:pt x="232" y="334"/>
                    <a:pt x="230" y="334"/>
                    <a:pt x="229" y="333"/>
                  </a:cubicBezTo>
                  <a:cubicBezTo>
                    <a:pt x="16" y="210"/>
                    <a:pt x="16" y="210"/>
                    <a:pt x="16" y="210"/>
                  </a:cubicBezTo>
                  <a:cubicBezTo>
                    <a:pt x="6" y="204"/>
                    <a:pt x="1" y="197"/>
                    <a:pt x="1" y="189"/>
                  </a:cubicBezTo>
                  <a:cubicBezTo>
                    <a:pt x="1" y="195"/>
                    <a:pt x="1" y="195"/>
                    <a:pt x="1" y="195"/>
                  </a:cubicBezTo>
                  <a:cubicBezTo>
                    <a:pt x="0" y="203"/>
                    <a:pt x="6" y="211"/>
                    <a:pt x="16" y="217"/>
                  </a:cubicBezTo>
                  <a:cubicBezTo>
                    <a:pt x="229" y="340"/>
                    <a:pt x="229" y="340"/>
                    <a:pt x="229" y="340"/>
                  </a:cubicBezTo>
                  <a:cubicBezTo>
                    <a:pt x="230" y="341"/>
                    <a:pt x="232" y="341"/>
                    <a:pt x="233" y="342"/>
                  </a:cubicBezTo>
                  <a:cubicBezTo>
                    <a:pt x="233" y="342"/>
                    <a:pt x="234" y="342"/>
                    <a:pt x="234" y="343"/>
                  </a:cubicBezTo>
                  <a:cubicBezTo>
                    <a:pt x="235" y="343"/>
                    <a:pt x="236" y="343"/>
                    <a:pt x="237" y="344"/>
                  </a:cubicBezTo>
                  <a:cubicBezTo>
                    <a:pt x="237" y="344"/>
                    <a:pt x="237" y="344"/>
                    <a:pt x="237" y="344"/>
                  </a:cubicBezTo>
                  <a:cubicBezTo>
                    <a:pt x="239" y="345"/>
                    <a:pt x="241" y="345"/>
                    <a:pt x="243" y="346"/>
                  </a:cubicBezTo>
                  <a:cubicBezTo>
                    <a:pt x="243" y="346"/>
                    <a:pt x="243" y="346"/>
                    <a:pt x="243" y="346"/>
                  </a:cubicBezTo>
                  <a:cubicBezTo>
                    <a:pt x="244" y="346"/>
                    <a:pt x="244" y="346"/>
                    <a:pt x="244" y="346"/>
                  </a:cubicBezTo>
                  <a:cubicBezTo>
                    <a:pt x="246" y="346"/>
                    <a:pt x="247" y="347"/>
                    <a:pt x="248" y="347"/>
                  </a:cubicBezTo>
                  <a:cubicBezTo>
                    <a:pt x="249" y="347"/>
                    <a:pt x="249" y="347"/>
                    <a:pt x="249" y="347"/>
                  </a:cubicBezTo>
                  <a:cubicBezTo>
                    <a:pt x="249" y="347"/>
                    <a:pt x="250" y="347"/>
                    <a:pt x="250" y="347"/>
                  </a:cubicBezTo>
                  <a:cubicBezTo>
                    <a:pt x="251" y="348"/>
                    <a:pt x="252" y="348"/>
                    <a:pt x="253" y="348"/>
                  </a:cubicBezTo>
                  <a:cubicBezTo>
                    <a:pt x="253" y="348"/>
                    <a:pt x="254" y="348"/>
                    <a:pt x="254" y="348"/>
                  </a:cubicBezTo>
                  <a:cubicBezTo>
                    <a:pt x="254" y="348"/>
                    <a:pt x="255" y="348"/>
                    <a:pt x="255" y="348"/>
                  </a:cubicBezTo>
                  <a:cubicBezTo>
                    <a:pt x="256" y="348"/>
                    <a:pt x="257" y="348"/>
                    <a:pt x="258" y="349"/>
                  </a:cubicBezTo>
                  <a:cubicBezTo>
                    <a:pt x="258" y="349"/>
                    <a:pt x="259" y="349"/>
                    <a:pt x="259" y="349"/>
                  </a:cubicBezTo>
                  <a:cubicBezTo>
                    <a:pt x="259" y="349"/>
                    <a:pt x="260" y="349"/>
                    <a:pt x="260" y="349"/>
                  </a:cubicBezTo>
                  <a:cubicBezTo>
                    <a:pt x="261" y="349"/>
                    <a:pt x="262" y="349"/>
                    <a:pt x="263" y="349"/>
                  </a:cubicBezTo>
                  <a:cubicBezTo>
                    <a:pt x="263" y="349"/>
                    <a:pt x="264" y="349"/>
                    <a:pt x="264" y="349"/>
                  </a:cubicBezTo>
                  <a:cubicBezTo>
                    <a:pt x="264" y="349"/>
                    <a:pt x="264" y="349"/>
                    <a:pt x="265" y="349"/>
                  </a:cubicBezTo>
                  <a:cubicBezTo>
                    <a:pt x="265" y="349"/>
                    <a:pt x="265" y="349"/>
                    <a:pt x="265" y="349"/>
                  </a:cubicBezTo>
                  <a:cubicBezTo>
                    <a:pt x="265" y="349"/>
                    <a:pt x="265" y="349"/>
                    <a:pt x="265" y="349"/>
                  </a:cubicBezTo>
                  <a:cubicBezTo>
                    <a:pt x="265" y="349"/>
                    <a:pt x="265" y="349"/>
                    <a:pt x="265" y="349"/>
                  </a:cubicBezTo>
                  <a:cubicBezTo>
                    <a:pt x="266" y="349"/>
                    <a:pt x="266" y="349"/>
                    <a:pt x="266" y="349"/>
                  </a:cubicBezTo>
                  <a:cubicBezTo>
                    <a:pt x="267" y="349"/>
                    <a:pt x="268" y="349"/>
                    <a:pt x="268" y="349"/>
                  </a:cubicBezTo>
                  <a:cubicBezTo>
                    <a:pt x="268" y="349"/>
                    <a:pt x="269" y="349"/>
                    <a:pt x="269" y="349"/>
                  </a:cubicBezTo>
                  <a:cubicBezTo>
                    <a:pt x="269" y="349"/>
                    <a:pt x="269" y="349"/>
                    <a:pt x="269" y="349"/>
                  </a:cubicBezTo>
                  <a:cubicBezTo>
                    <a:pt x="269" y="349"/>
                    <a:pt x="269" y="349"/>
                    <a:pt x="269" y="349"/>
                  </a:cubicBezTo>
                  <a:cubicBezTo>
                    <a:pt x="269" y="349"/>
                    <a:pt x="270" y="349"/>
                    <a:pt x="270" y="349"/>
                  </a:cubicBezTo>
                  <a:cubicBezTo>
                    <a:pt x="271" y="349"/>
                    <a:pt x="271" y="349"/>
                    <a:pt x="271" y="349"/>
                  </a:cubicBezTo>
                  <a:cubicBezTo>
                    <a:pt x="272" y="349"/>
                    <a:pt x="273" y="349"/>
                    <a:pt x="274" y="349"/>
                  </a:cubicBezTo>
                  <a:cubicBezTo>
                    <a:pt x="275" y="349"/>
                    <a:pt x="275" y="349"/>
                    <a:pt x="276" y="349"/>
                  </a:cubicBezTo>
                  <a:cubicBezTo>
                    <a:pt x="276" y="349"/>
                    <a:pt x="276" y="349"/>
                    <a:pt x="276" y="349"/>
                  </a:cubicBezTo>
                  <a:cubicBezTo>
                    <a:pt x="278" y="348"/>
                    <a:pt x="280" y="348"/>
                    <a:pt x="282" y="348"/>
                  </a:cubicBezTo>
                  <a:cubicBezTo>
                    <a:pt x="283" y="348"/>
                    <a:pt x="283" y="348"/>
                    <a:pt x="283" y="348"/>
                  </a:cubicBezTo>
                  <a:cubicBezTo>
                    <a:pt x="283" y="348"/>
                    <a:pt x="284" y="347"/>
                    <a:pt x="284" y="347"/>
                  </a:cubicBezTo>
                  <a:cubicBezTo>
                    <a:pt x="285" y="347"/>
                    <a:pt x="286" y="347"/>
                    <a:pt x="287" y="347"/>
                  </a:cubicBezTo>
                  <a:cubicBezTo>
                    <a:pt x="288" y="346"/>
                    <a:pt x="289" y="346"/>
                    <a:pt x="289" y="346"/>
                  </a:cubicBezTo>
                  <a:cubicBezTo>
                    <a:pt x="290" y="346"/>
                    <a:pt x="291" y="346"/>
                    <a:pt x="292" y="345"/>
                  </a:cubicBezTo>
                  <a:cubicBezTo>
                    <a:pt x="293" y="345"/>
                    <a:pt x="293" y="345"/>
                    <a:pt x="293" y="345"/>
                  </a:cubicBezTo>
                  <a:cubicBezTo>
                    <a:pt x="293" y="345"/>
                    <a:pt x="293" y="345"/>
                    <a:pt x="293" y="345"/>
                  </a:cubicBezTo>
                  <a:cubicBezTo>
                    <a:pt x="295" y="344"/>
                    <a:pt x="296" y="344"/>
                    <a:pt x="298" y="343"/>
                  </a:cubicBezTo>
                  <a:cubicBezTo>
                    <a:pt x="298" y="343"/>
                    <a:pt x="299" y="343"/>
                    <a:pt x="299" y="343"/>
                  </a:cubicBezTo>
                  <a:cubicBezTo>
                    <a:pt x="301" y="342"/>
                    <a:pt x="303" y="341"/>
                    <a:pt x="304" y="340"/>
                  </a:cubicBezTo>
                  <a:cubicBezTo>
                    <a:pt x="317" y="333"/>
                    <a:pt x="317" y="333"/>
                    <a:pt x="317" y="333"/>
                  </a:cubicBezTo>
                  <a:cubicBezTo>
                    <a:pt x="777" y="65"/>
                    <a:pt x="777" y="65"/>
                    <a:pt x="777" y="65"/>
                  </a:cubicBezTo>
                  <a:cubicBezTo>
                    <a:pt x="802" y="51"/>
                    <a:pt x="802" y="51"/>
                    <a:pt x="802" y="51"/>
                  </a:cubicBezTo>
                  <a:cubicBezTo>
                    <a:pt x="803" y="50"/>
                    <a:pt x="803" y="50"/>
                    <a:pt x="803" y="50"/>
                  </a:cubicBezTo>
                  <a:cubicBezTo>
                    <a:pt x="803" y="50"/>
                    <a:pt x="804" y="50"/>
                    <a:pt x="804" y="49"/>
                  </a:cubicBezTo>
                  <a:cubicBezTo>
                    <a:pt x="805" y="49"/>
                    <a:pt x="805" y="49"/>
                    <a:pt x="806" y="48"/>
                  </a:cubicBezTo>
                  <a:cubicBezTo>
                    <a:pt x="806" y="48"/>
                    <a:pt x="807" y="47"/>
                    <a:pt x="807" y="47"/>
                  </a:cubicBezTo>
                  <a:cubicBezTo>
                    <a:pt x="808" y="46"/>
                    <a:pt x="809" y="46"/>
                    <a:pt x="809" y="46"/>
                  </a:cubicBezTo>
                  <a:cubicBezTo>
                    <a:pt x="809" y="45"/>
                    <a:pt x="809" y="45"/>
                    <a:pt x="809" y="45"/>
                  </a:cubicBezTo>
                  <a:cubicBezTo>
                    <a:pt x="810" y="45"/>
                    <a:pt x="811" y="44"/>
                    <a:pt x="811" y="43"/>
                  </a:cubicBezTo>
                  <a:cubicBezTo>
                    <a:pt x="812" y="43"/>
                    <a:pt x="812" y="43"/>
                    <a:pt x="812" y="43"/>
                  </a:cubicBezTo>
                  <a:cubicBezTo>
                    <a:pt x="812" y="43"/>
                    <a:pt x="812" y="42"/>
                    <a:pt x="813" y="42"/>
                  </a:cubicBezTo>
                  <a:cubicBezTo>
                    <a:pt x="813" y="41"/>
                    <a:pt x="813" y="41"/>
                    <a:pt x="813" y="41"/>
                  </a:cubicBezTo>
                  <a:cubicBezTo>
                    <a:pt x="813" y="41"/>
                    <a:pt x="814" y="40"/>
                    <a:pt x="814" y="39"/>
                  </a:cubicBezTo>
                  <a:cubicBezTo>
                    <a:pt x="815" y="39"/>
                    <a:pt x="815" y="39"/>
                    <a:pt x="815" y="39"/>
                  </a:cubicBezTo>
                  <a:cubicBezTo>
                    <a:pt x="815" y="38"/>
                    <a:pt x="815" y="38"/>
                    <a:pt x="815" y="38"/>
                  </a:cubicBezTo>
                  <a:cubicBezTo>
                    <a:pt x="815" y="38"/>
                    <a:pt x="816" y="37"/>
                    <a:pt x="816" y="37"/>
                  </a:cubicBezTo>
                  <a:cubicBezTo>
                    <a:pt x="816" y="36"/>
                    <a:pt x="816" y="36"/>
                    <a:pt x="816" y="36"/>
                  </a:cubicBezTo>
                  <a:cubicBezTo>
                    <a:pt x="816" y="35"/>
                    <a:pt x="816" y="35"/>
                    <a:pt x="816" y="35"/>
                  </a:cubicBezTo>
                  <a:cubicBezTo>
                    <a:pt x="816" y="35"/>
                    <a:pt x="817" y="34"/>
                    <a:pt x="817" y="34"/>
                  </a:cubicBezTo>
                  <a:cubicBezTo>
                    <a:pt x="817" y="33"/>
                    <a:pt x="817" y="33"/>
                    <a:pt x="817" y="33"/>
                  </a:cubicBezTo>
                  <a:cubicBezTo>
                    <a:pt x="817" y="32"/>
                    <a:pt x="817" y="32"/>
                    <a:pt x="817" y="32"/>
                  </a:cubicBezTo>
                  <a:cubicBezTo>
                    <a:pt x="817" y="32"/>
                    <a:pt x="817" y="31"/>
                    <a:pt x="817" y="31"/>
                  </a:cubicBezTo>
                  <a:cubicBezTo>
                    <a:pt x="817" y="30"/>
                    <a:pt x="817" y="30"/>
                    <a:pt x="817" y="30"/>
                  </a:cubicBezTo>
                  <a:cubicBezTo>
                    <a:pt x="817" y="29"/>
                    <a:pt x="817" y="29"/>
                    <a:pt x="817" y="29"/>
                  </a:cubicBezTo>
                  <a:cubicBezTo>
                    <a:pt x="817" y="19"/>
                    <a:pt x="817" y="10"/>
                    <a:pt x="817" y="0"/>
                  </a:cubicBezTo>
                </a:path>
              </a:pathLst>
            </a:custGeom>
            <a:grpFill/>
            <a:ln w="9525">
              <a:noFill/>
              <a:round/>
              <a:headEnd/>
              <a:tailEnd/>
            </a:ln>
          </p:spPr>
          <p:txBody>
            <a:bodyPr/>
            <a:lstStyle/>
            <a:p>
              <a:pPr defTabSz="685754" eaLnBrk="1" fontAlgn="auto" hangingPunct="1">
                <a:spcBef>
                  <a:spcPts val="0"/>
                </a:spcBef>
                <a:spcAft>
                  <a:spcPts val="0"/>
                </a:spcAft>
                <a:defRPr/>
              </a:pPr>
              <a:endParaRPr lang="en-US" sz="2400">
                <a:solidFill>
                  <a:schemeClr val="tx1">
                    <a:lumMod val="50000"/>
                    <a:lumOff val="50000"/>
                  </a:schemeClr>
                </a:solidFill>
                <a:latin typeface="+mn-lt"/>
                <a:ea typeface="+mn-ea"/>
              </a:endParaRPr>
            </a:p>
          </p:txBody>
        </p:sp>
        <p:sp>
          <p:nvSpPr>
            <p:cNvPr id="22" name="Freeform 209"/>
            <p:cNvSpPr>
              <a:spLocks/>
            </p:cNvSpPr>
            <p:nvPr/>
          </p:nvSpPr>
          <p:spPr bwMode="auto">
            <a:xfrm>
              <a:off x="4127156" y="3492328"/>
              <a:ext cx="2729405" cy="1063805"/>
            </a:xfrm>
            <a:custGeom>
              <a:avLst/>
              <a:gdLst/>
              <a:ahLst/>
              <a:cxnLst>
                <a:cxn ang="0">
                  <a:pos x="458" y="0"/>
                </a:cxn>
                <a:cxn ang="0">
                  <a:pos x="0" y="267"/>
                </a:cxn>
                <a:cxn ang="0">
                  <a:pos x="261" y="418"/>
                </a:cxn>
                <a:cxn ang="0">
                  <a:pos x="719" y="151"/>
                </a:cxn>
                <a:cxn ang="0">
                  <a:pos x="458" y="0"/>
                </a:cxn>
              </a:cxnLst>
              <a:rect l="0" t="0" r="r" b="b"/>
              <a:pathLst>
                <a:path w="719" h="418">
                  <a:moveTo>
                    <a:pt x="458" y="0"/>
                  </a:moveTo>
                  <a:lnTo>
                    <a:pt x="0" y="267"/>
                  </a:lnTo>
                  <a:lnTo>
                    <a:pt x="261" y="418"/>
                  </a:lnTo>
                  <a:lnTo>
                    <a:pt x="719" y="151"/>
                  </a:lnTo>
                  <a:lnTo>
                    <a:pt x="458" y="0"/>
                  </a:lnTo>
                  <a:close/>
                </a:path>
              </a:pathLst>
            </a:custGeom>
            <a:grpFill/>
            <a:ln w="9525">
              <a:noFill/>
              <a:round/>
              <a:headEnd/>
              <a:tailEnd/>
            </a:ln>
          </p:spPr>
          <p:txBody>
            <a:bodyPr/>
            <a:lstStyle/>
            <a:p>
              <a:pPr defTabSz="685754" eaLnBrk="1" fontAlgn="auto" hangingPunct="1">
                <a:spcBef>
                  <a:spcPts val="0"/>
                </a:spcBef>
                <a:spcAft>
                  <a:spcPts val="0"/>
                </a:spcAft>
                <a:defRPr/>
              </a:pPr>
              <a:endParaRPr lang="en-US" sz="2400">
                <a:solidFill>
                  <a:schemeClr val="tx1">
                    <a:lumMod val="50000"/>
                    <a:lumOff val="50000"/>
                  </a:schemeClr>
                </a:solidFill>
                <a:latin typeface="+mn-lt"/>
                <a:ea typeface="+mn-ea"/>
              </a:endParaRPr>
            </a:p>
          </p:txBody>
        </p:sp>
        <p:sp>
          <p:nvSpPr>
            <p:cNvPr id="23" name="Freeform 210"/>
            <p:cNvSpPr>
              <a:spLocks/>
            </p:cNvSpPr>
            <p:nvPr/>
          </p:nvSpPr>
          <p:spPr bwMode="auto">
            <a:xfrm>
              <a:off x="4178273" y="3473758"/>
              <a:ext cx="2729405" cy="1063805"/>
            </a:xfrm>
            <a:custGeom>
              <a:avLst/>
              <a:gdLst/>
              <a:ahLst/>
              <a:cxnLst>
                <a:cxn ang="0">
                  <a:pos x="458" y="0"/>
                </a:cxn>
                <a:cxn ang="0">
                  <a:pos x="0" y="267"/>
                </a:cxn>
                <a:cxn ang="0">
                  <a:pos x="261" y="418"/>
                </a:cxn>
                <a:cxn ang="0">
                  <a:pos x="719" y="151"/>
                </a:cxn>
                <a:cxn ang="0">
                  <a:pos x="458" y="0"/>
                </a:cxn>
              </a:cxnLst>
              <a:rect l="0" t="0" r="r" b="b"/>
              <a:pathLst>
                <a:path w="719" h="418">
                  <a:moveTo>
                    <a:pt x="458" y="0"/>
                  </a:moveTo>
                  <a:lnTo>
                    <a:pt x="0" y="267"/>
                  </a:lnTo>
                  <a:lnTo>
                    <a:pt x="261" y="418"/>
                  </a:lnTo>
                  <a:lnTo>
                    <a:pt x="719" y="151"/>
                  </a:lnTo>
                  <a:lnTo>
                    <a:pt x="458" y="0"/>
                  </a:lnTo>
                </a:path>
              </a:pathLst>
            </a:custGeom>
            <a:blipFill>
              <a:blip r:embed="rId2" cstate="screen">
                <a:extLst>
                  <a:ext uri="{28A0092B-C50C-407E-A947-70E740481C1C}">
                    <a14:useLocalDpi xmlns:a14="http://schemas.microsoft.com/office/drawing/2010/main" xmlns=""/>
                  </a:ext>
                </a:extLst>
              </a:blip>
              <a:stretch>
                <a:fillRect/>
              </a:stretch>
            </a:blipFill>
            <a:ln w="9525">
              <a:noFill/>
              <a:round/>
              <a:headEnd/>
              <a:tailEnd/>
            </a:ln>
          </p:spPr>
          <p:txBody>
            <a:bodyPr/>
            <a:lstStyle/>
            <a:p>
              <a:pPr defTabSz="685754" eaLnBrk="1" fontAlgn="auto" hangingPunct="1">
                <a:spcBef>
                  <a:spcPts val="0"/>
                </a:spcBef>
                <a:spcAft>
                  <a:spcPts val="0"/>
                </a:spcAft>
                <a:defRPr/>
              </a:pPr>
              <a:endParaRPr lang="en-US" sz="2400">
                <a:solidFill>
                  <a:schemeClr val="tx1">
                    <a:lumMod val="50000"/>
                    <a:lumOff val="50000"/>
                  </a:schemeClr>
                </a:solidFill>
                <a:latin typeface="+mn-lt"/>
                <a:ea typeface="+mn-ea"/>
              </a:endParaRPr>
            </a:p>
          </p:txBody>
        </p:sp>
        <p:sp>
          <p:nvSpPr>
            <p:cNvPr id="24" name="Freeform 211"/>
            <p:cNvSpPr>
              <a:spLocks/>
            </p:cNvSpPr>
            <p:nvPr/>
          </p:nvSpPr>
          <p:spPr bwMode="auto">
            <a:xfrm>
              <a:off x="4121837" y="3488845"/>
              <a:ext cx="2759773" cy="1073985"/>
            </a:xfrm>
            <a:custGeom>
              <a:avLst/>
              <a:gdLst/>
              <a:ahLst/>
              <a:cxnLst>
                <a:cxn ang="0">
                  <a:pos x="462" y="2"/>
                </a:cxn>
                <a:cxn ang="0">
                  <a:pos x="461" y="0"/>
                </a:cxn>
                <a:cxn ang="0">
                  <a:pos x="0" y="269"/>
                </a:cxn>
                <a:cxn ang="0">
                  <a:pos x="265" y="422"/>
                </a:cxn>
                <a:cxn ang="0">
                  <a:pos x="727" y="153"/>
                </a:cxn>
                <a:cxn ang="0">
                  <a:pos x="462" y="0"/>
                </a:cxn>
                <a:cxn ang="0">
                  <a:pos x="461" y="0"/>
                </a:cxn>
                <a:cxn ang="0">
                  <a:pos x="462" y="2"/>
                </a:cxn>
                <a:cxn ang="0">
                  <a:pos x="461" y="4"/>
                </a:cxn>
                <a:cxn ang="0">
                  <a:pos x="719" y="153"/>
                </a:cxn>
                <a:cxn ang="0">
                  <a:pos x="265" y="417"/>
                </a:cxn>
                <a:cxn ang="0">
                  <a:pos x="8" y="269"/>
                </a:cxn>
                <a:cxn ang="0">
                  <a:pos x="463" y="4"/>
                </a:cxn>
                <a:cxn ang="0">
                  <a:pos x="462" y="2"/>
                </a:cxn>
                <a:cxn ang="0">
                  <a:pos x="461" y="4"/>
                </a:cxn>
                <a:cxn ang="0">
                  <a:pos x="462" y="2"/>
                </a:cxn>
              </a:cxnLst>
              <a:rect l="0" t="0" r="r" b="b"/>
              <a:pathLst>
                <a:path w="727" h="422">
                  <a:moveTo>
                    <a:pt x="462" y="2"/>
                  </a:moveTo>
                  <a:lnTo>
                    <a:pt x="461" y="0"/>
                  </a:lnTo>
                  <a:lnTo>
                    <a:pt x="0" y="269"/>
                  </a:lnTo>
                  <a:lnTo>
                    <a:pt x="265" y="422"/>
                  </a:lnTo>
                  <a:lnTo>
                    <a:pt x="727" y="153"/>
                  </a:lnTo>
                  <a:lnTo>
                    <a:pt x="462" y="0"/>
                  </a:lnTo>
                  <a:lnTo>
                    <a:pt x="461" y="0"/>
                  </a:lnTo>
                  <a:lnTo>
                    <a:pt x="462" y="2"/>
                  </a:lnTo>
                  <a:lnTo>
                    <a:pt x="461" y="4"/>
                  </a:lnTo>
                  <a:lnTo>
                    <a:pt x="719" y="153"/>
                  </a:lnTo>
                  <a:lnTo>
                    <a:pt x="265" y="417"/>
                  </a:lnTo>
                  <a:lnTo>
                    <a:pt x="8" y="269"/>
                  </a:lnTo>
                  <a:lnTo>
                    <a:pt x="463" y="4"/>
                  </a:lnTo>
                  <a:lnTo>
                    <a:pt x="462" y="2"/>
                  </a:lnTo>
                  <a:lnTo>
                    <a:pt x="461" y="4"/>
                  </a:lnTo>
                  <a:lnTo>
                    <a:pt x="462" y="2"/>
                  </a:lnTo>
                  <a:close/>
                </a:path>
              </a:pathLst>
            </a:custGeom>
            <a:grpFill/>
            <a:ln w="9525">
              <a:noFill/>
              <a:round/>
              <a:headEnd/>
              <a:tailEnd/>
            </a:ln>
          </p:spPr>
          <p:txBody>
            <a:bodyPr/>
            <a:lstStyle/>
            <a:p>
              <a:pPr defTabSz="685754" eaLnBrk="1" fontAlgn="auto" hangingPunct="1">
                <a:spcBef>
                  <a:spcPts val="0"/>
                </a:spcBef>
                <a:spcAft>
                  <a:spcPts val="0"/>
                </a:spcAft>
                <a:defRPr/>
              </a:pPr>
              <a:endParaRPr lang="en-US" sz="2400">
                <a:solidFill>
                  <a:schemeClr val="tx1">
                    <a:lumMod val="50000"/>
                    <a:lumOff val="50000"/>
                  </a:schemeClr>
                </a:solidFill>
                <a:latin typeface="+mn-lt"/>
                <a:ea typeface="+mn-ea"/>
              </a:endParaRPr>
            </a:p>
          </p:txBody>
        </p:sp>
        <p:sp>
          <p:nvSpPr>
            <p:cNvPr id="25" name="Freeform 212"/>
            <p:cNvSpPr>
              <a:spLocks/>
            </p:cNvSpPr>
            <p:nvPr/>
          </p:nvSpPr>
          <p:spPr bwMode="auto">
            <a:xfrm>
              <a:off x="4121837" y="3488845"/>
              <a:ext cx="2759773" cy="1073985"/>
            </a:xfrm>
            <a:custGeom>
              <a:avLst/>
              <a:gdLst/>
              <a:ahLst/>
              <a:cxnLst>
                <a:cxn ang="0">
                  <a:pos x="462" y="2"/>
                </a:cxn>
                <a:cxn ang="0">
                  <a:pos x="461" y="0"/>
                </a:cxn>
                <a:cxn ang="0">
                  <a:pos x="0" y="269"/>
                </a:cxn>
                <a:cxn ang="0">
                  <a:pos x="265" y="422"/>
                </a:cxn>
                <a:cxn ang="0">
                  <a:pos x="727" y="153"/>
                </a:cxn>
                <a:cxn ang="0">
                  <a:pos x="462" y="0"/>
                </a:cxn>
                <a:cxn ang="0">
                  <a:pos x="461" y="0"/>
                </a:cxn>
                <a:cxn ang="0">
                  <a:pos x="462" y="2"/>
                </a:cxn>
                <a:cxn ang="0">
                  <a:pos x="461" y="4"/>
                </a:cxn>
                <a:cxn ang="0">
                  <a:pos x="719" y="153"/>
                </a:cxn>
                <a:cxn ang="0">
                  <a:pos x="265" y="417"/>
                </a:cxn>
                <a:cxn ang="0">
                  <a:pos x="8" y="269"/>
                </a:cxn>
                <a:cxn ang="0">
                  <a:pos x="463" y="4"/>
                </a:cxn>
                <a:cxn ang="0">
                  <a:pos x="462" y="2"/>
                </a:cxn>
                <a:cxn ang="0">
                  <a:pos x="461" y="4"/>
                </a:cxn>
                <a:cxn ang="0">
                  <a:pos x="462" y="2"/>
                </a:cxn>
              </a:cxnLst>
              <a:rect l="0" t="0" r="r" b="b"/>
              <a:pathLst>
                <a:path w="727" h="422">
                  <a:moveTo>
                    <a:pt x="462" y="2"/>
                  </a:moveTo>
                  <a:lnTo>
                    <a:pt x="461" y="0"/>
                  </a:lnTo>
                  <a:lnTo>
                    <a:pt x="0" y="269"/>
                  </a:lnTo>
                  <a:lnTo>
                    <a:pt x="265" y="422"/>
                  </a:lnTo>
                  <a:lnTo>
                    <a:pt x="727" y="153"/>
                  </a:lnTo>
                  <a:lnTo>
                    <a:pt x="462" y="0"/>
                  </a:lnTo>
                  <a:lnTo>
                    <a:pt x="461" y="0"/>
                  </a:lnTo>
                  <a:lnTo>
                    <a:pt x="462" y="2"/>
                  </a:lnTo>
                  <a:lnTo>
                    <a:pt x="461" y="4"/>
                  </a:lnTo>
                  <a:lnTo>
                    <a:pt x="719" y="153"/>
                  </a:lnTo>
                  <a:lnTo>
                    <a:pt x="265" y="417"/>
                  </a:lnTo>
                  <a:lnTo>
                    <a:pt x="8" y="269"/>
                  </a:lnTo>
                  <a:lnTo>
                    <a:pt x="463" y="4"/>
                  </a:lnTo>
                  <a:lnTo>
                    <a:pt x="462" y="2"/>
                  </a:lnTo>
                  <a:lnTo>
                    <a:pt x="461" y="4"/>
                  </a:lnTo>
                  <a:lnTo>
                    <a:pt x="462" y="2"/>
                  </a:lnTo>
                </a:path>
              </a:pathLst>
            </a:custGeom>
            <a:grpFill/>
            <a:ln w="9525">
              <a:noFill/>
              <a:round/>
              <a:headEnd/>
              <a:tailEnd/>
            </a:ln>
          </p:spPr>
          <p:txBody>
            <a:bodyPr/>
            <a:lstStyle/>
            <a:p>
              <a:pPr defTabSz="685754" eaLnBrk="1" fontAlgn="auto" hangingPunct="1">
                <a:spcBef>
                  <a:spcPts val="0"/>
                </a:spcBef>
                <a:spcAft>
                  <a:spcPts val="0"/>
                </a:spcAft>
                <a:defRPr/>
              </a:pPr>
              <a:endParaRPr lang="en-US" sz="2400">
                <a:solidFill>
                  <a:schemeClr val="tx1">
                    <a:lumMod val="50000"/>
                    <a:lumOff val="50000"/>
                  </a:schemeClr>
                </a:solidFill>
                <a:latin typeface="+mn-lt"/>
                <a:ea typeface="+mn-ea"/>
              </a:endParaRPr>
            </a:p>
          </p:txBody>
        </p:sp>
        <p:sp>
          <p:nvSpPr>
            <p:cNvPr id="26" name="Freeform 213"/>
            <p:cNvSpPr>
              <a:spLocks/>
            </p:cNvSpPr>
            <p:nvPr/>
          </p:nvSpPr>
          <p:spPr bwMode="auto">
            <a:xfrm>
              <a:off x="6259048" y="3552469"/>
              <a:ext cx="455533" cy="178149"/>
            </a:xfrm>
            <a:custGeom>
              <a:avLst/>
              <a:gdLst/>
              <a:ahLst/>
              <a:cxnLst>
                <a:cxn ang="0">
                  <a:pos x="118" y="61"/>
                </a:cxn>
                <a:cxn ang="0">
                  <a:pos x="118" y="67"/>
                </a:cxn>
                <a:cxn ang="0">
                  <a:pos x="115" y="68"/>
                </a:cxn>
                <a:cxn ang="0">
                  <a:pos x="105" y="68"/>
                </a:cxn>
                <a:cxn ang="0">
                  <a:pos x="3" y="9"/>
                </a:cxn>
                <a:cxn ang="0">
                  <a:pos x="3" y="3"/>
                </a:cxn>
                <a:cxn ang="0">
                  <a:pos x="5" y="2"/>
                </a:cxn>
                <a:cxn ang="0">
                  <a:pos x="15" y="2"/>
                </a:cxn>
                <a:cxn ang="0">
                  <a:pos x="118" y="61"/>
                </a:cxn>
              </a:cxnLst>
              <a:rect l="0" t="0" r="r" b="b"/>
              <a:pathLst>
                <a:path w="121" h="70">
                  <a:moveTo>
                    <a:pt x="118" y="61"/>
                  </a:moveTo>
                  <a:cubicBezTo>
                    <a:pt x="121" y="63"/>
                    <a:pt x="121" y="65"/>
                    <a:pt x="118" y="67"/>
                  </a:cubicBezTo>
                  <a:cubicBezTo>
                    <a:pt x="115" y="68"/>
                    <a:pt x="115" y="68"/>
                    <a:pt x="115" y="68"/>
                  </a:cubicBezTo>
                  <a:cubicBezTo>
                    <a:pt x="113" y="70"/>
                    <a:pt x="108" y="70"/>
                    <a:pt x="105" y="68"/>
                  </a:cubicBezTo>
                  <a:cubicBezTo>
                    <a:pt x="3" y="9"/>
                    <a:pt x="3" y="9"/>
                    <a:pt x="3" y="9"/>
                  </a:cubicBezTo>
                  <a:cubicBezTo>
                    <a:pt x="0" y="7"/>
                    <a:pt x="0" y="5"/>
                    <a:pt x="3" y="3"/>
                  </a:cubicBezTo>
                  <a:cubicBezTo>
                    <a:pt x="5" y="2"/>
                    <a:pt x="5" y="2"/>
                    <a:pt x="5" y="2"/>
                  </a:cubicBezTo>
                  <a:cubicBezTo>
                    <a:pt x="8" y="0"/>
                    <a:pt x="12" y="0"/>
                    <a:pt x="15" y="2"/>
                  </a:cubicBezTo>
                  <a:cubicBezTo>
                    <a:pt x="118" y="61"/>
                    <a:pt x="118" y="61"/>
                    <a:pt x="118" y="61"/>
                  </a:cubicBezTo>
                </a:path>
              </a:pathLst>
            </a:custGeom>
            <a:grpFill/>
            <a:ln w="9525">
              <a:noFill/>
              <a:round/>
              <a:headEnd/>
              <a:tailEnd/>
            </a:ln>
          </p:spPr>
          <p:txBody>
            <a:bodyPr/>
            <a:lstStyle/>
            <a:p>
              <a:pPr defTabSz="685754" eaLnBrk="1" fontAlgn="auto" hangingPunct="1">
                <a:spcBef>
                  <a:spcPts val="0"/>
                </a:spcBef>
                <a:spcAft>
                  <a:spcPts val="0"/>
                </a:spcAft>
                <a:defRPr/>
              </a:pPr>
              <a:endParaRPr lang="en-US" sz="2400">
                <a:solidFill>
                  <a:schemeClr val="tx1">
                    <a:lumMod val="50000"/>
                    <a:lumOff val="50000"/>
                  </a:schemeClr>
                </a:solidFill>
                <a:latin typeface="+mn-lt"/>
                <a:ea typeface="+mn-ea"/>
              </a:endParaRPr>
            </a:p>
          </p:txBody>
        </p:sp>
        <p:sp>
          <p:nvSpPr>
            <p:cNvPr id="27" name="Freeform 214"/>
            <p:cNvSpPr>
              <a:spLocks/>
            </p:cNvSpPr>
            <p:nvPr/>
          </p:nvSpPr>
          <p:spPr bwMode="auto">
            <a:xfrm>
              <a:off x="6733561" y="3738254"/>
              <a:ext cx="72127" cy="27996"/>
            </a:xfrm>
            <a:custGeom>
              <a:avLst/>
              <a:gdLst/>
              <a:ahLst/>
              <a:cxnLst>
                <a:cxn ang="0">
                  <a:pos x="16" y="2"/>
                </a:cxn>
                <a:cxn ang="0">
                  <a:pos x="16" y="9"/>
                </a:cxn>
                <a:cxn ang="0">
                  <a:pos x="3" y="9"/>
                </a:cxn>
                <a:cxn ang="0">
                  <a:pos x="3" y="2"/>
                </a:cxn>
                <a:cxn ang="0">
                  <a:pos x="16" y="2"/>
                </a:cxn>
              </a:cxnLst>
              <a:rect l="0" t="0" r="r" b="b"/>
              <a:pathLst>
                <a:path w="19" h="11">
                  <a:moveTo>
                    <a:pt x="16" y="2"/>
                  </a:moveTo>
                  <a:cubicBezTo>
                    <a:pt x="19" y="4"/>
                    <a:pt x="19" y="7"/>
                    <a:pt x="16" y="9"/>
                  </a:cubicBezTo>
                  <a:cubicBezTo>
                    <a:pt x="12" y="11"/>
                    <a:pt x="7" y="11"/>
                    <a:pt x="3" y="9"/>
                  </a:cubicBezTo>
                  <a:cubicBezTo>
                    <a:pt x="0" y="7"/>
                    <a:pt x="0" y="4"/>
                    <a:pt x="3" y="2"/>
                  </a:cubicBezTo>
                  <a:cubicBezTo>
                    <a:pt x="7" y="0"/>
                    <a:pt x="12" y="0"/>
                    <a:pt x="16" y="2"/>
                  </a:cubicBezTo>
                </a:path>
              </a:pathLst>
            </a:custGeom>
            <a:grpFill/>
            <a:ln w="9525">
              <a:noFill/>
              <a:round/>
              <a:headEnd/>
              <a:tailEnd/>
            </a:ln>
          </p:spPr>
          <p:txBody>
            <a:bodyPr/>
            <a:lstStyle/>
            <a:p>
              <a:pPr defTabSz="685754" eaLnBrk="1" fontAlgn="auto" hangingPunct="1">
                <a:spcBef>
                  <a:spcPts val="0"/>
                </a:spcBef>
                <a:spcAft>
                  <a:spcPts val="0"/>
                </a:spcAft>
                <a:defRPr/>
              </a:pPr>
              <a:endParaRPr lang="en-US" sz="2400">
                <a:solidFill>
                  <a:schemeClr val="tx1">
                    <a:lumMod val="50000"/>
                    <a:lumOff val="50000"/>
                  </a:schemeClr>
                </a:solidFill>
                <a:latin typeface="+mn-lt"/>
                <a:ea typeface="+mn-ea"/>
              </a:endParaRPr>
            </a:p>
          </p:txBody>
        </p:sp>
        <p:sp>
          <p:nvSpPr>
            <p:cNvPr id="28" name="Freeform 215"/>
            <p:cNvSpPr>
              <a:spLocks noEditPoints="1"/>
            </p:cNvSpPr>
            <p:nvPr/>
          </p:nvSpPr>
          <p:spPr bwMode="auto">
            <a:xfrm>
              <a:off x="3962400" y="3409950"/>
              <a:ext cx="3124200" cy="1213960"/>
            </a:xfrm>
            <a:custGeom>
              <a:avLst/>
              <a:gdLst/>
              <a:ahLst/>
              <a:cxnLst>
                <a:cxn ang="0">
                  <a:pos x="807" y="135"/>
                </a:cxn>
                <a:cxn ang="0">
                  <a:pos x="594" y="12"/>
                </a:cxn>
                <a:cxn ang="0">
                  <a:pos x="519" y="12"/>
                </a:cxn>
                <a:cxn ang="0">
                  <a:pos x="494" y="27"/>
                </a:cxn>
                <a:cxn ang="0">
                  <a:pos x="33" y="295"/>
                </a:cxn>
                <a:cxn ang="0">
                  <a:pos x="21" y="302"/>
                </a:cxn>
                <a:cxn ang="0">
                  <a:pos x="21" y="345"/>
                </a:cxn>
                <a:cxn ang="0">
                  <a:pos x="234" y="468"/>
                </a:cxn>
                <a:cxn ang="0">
                  <a:pos x="309" y="468"/>
                </a:cxn>
                <a:cxn ang="0">
                  <a:pos x="322" y="461"/>
                </a:cxn>
                <a:cxn ang="0">
                  <a:pos x="782" y="193"/>
                </a:cxn>
                <a:cxn ang="0">
                  <a:pos x="807" y="179"/>
                </a:cxn>
                <a:cxn ang="0">
                  <a:pos x="807" y="135"/>
                </a:cxn>
                <a:cxn ang="0">
                  <a:pos x="738" y="132"/>
                </a:cxn>
                <a:cxn ang="0">
                  <a:pos x="751" y="132"/>
                </a:cxn>
                <a:cxn ang="0">
                  <a:pos x="751" y="139"/>
                </a:cxn>
                <a:cxn ang="0">
                  <a:pos x="738" y="139"/>
                </a:cxn>
                <a:cxn ang="0">
                  <a:pos x="738" y="132"/>
                </a:cxn>
                <a:cxn ang="0">
                  <a:pos x="612" y="60"/>
                </a:cxn>
                <a:cxn ang="0">
                  <a:pos x="614" y="59"/>
                </a:cxn>
                <a:cxn ang="0">
                  <a:pos x="624" y="59"/>
                </a:cxn>
                <a:cxn ang="0">
                  <a:pos x="727" y="118"/>
                </a:cxn>
                <a:cxn ang="0">
                  <a:pos x="727" y="124"/>
                </a:cxn>
                <a:cxn ang="0">
                  <a:pos x="724" y="125"/>
                </a:cxn>
                <a:cxn ang="0">
                  <a:pos x="714" y="125"/>
                </a:cxn>
                <a:cxn ang="0">
                  <a:pos x="612" y="66"/>
                </a:cxn>
                <a:cxn ang="0">
                  <a:pos x="612" y="60"/>
                </a:cxn>
                <a:cxn ang="0">
                  <a:pos x="309" y="454"/>
                </a:cxn>
                <a:cxn ang="0">
                  <a:pos x="114" y="341"/>
                </a:cxn>
                <a:cxn ang="0">
                  <a:pos x="46" y="302"/>
                </a:cxn>
                <a:cxn ang="0">
                  <a:pos x="507" y="34"/>
                </a:cxn>
                <a:cxn ang="0">
                  <a:pos x="770" y="186"/>
                </a:cxn>
                <a:cxn ang="0">
                  <a:pos x="309" y="454"/>
                </a:cxn>
              </a:cxnLst>
              <a:rect l="0" t="0" r="r" b="b"/>
              <a:pathLst>
                <a:path w="828" h="480">
                  <a:moveTo>
                    <a:pt x="807" y="135"/>
                  </a:moveTo>
                  <a:cubicBezTo>
                    <a:pt x="594" y="12"/>
                    <a:pt x="594" y="12"/>
                    <a:pt x="594" y="12"/>
                  </a:cubicBezTo>
                  <a:cubicBezTo>
                    <a:pt x="573" y="0"/>
                    <a:pt x="539" y="0"/>
                    <a:pt x="519" y="12"/>
                  </a:cubicBezTo>
                  <a:cubicBezTo>
                    <a:pt x="494" y="27"/>
                    <a:pt x="494" y="27"/>
                    <a:pt x="494" y="27"/>
                  </a:cubicBezTo>
                  <a:cubicBezTo>
                    <a:pt x="33" y="295"/>
                    <a:pt x="33" y="295"/>
                    <a:pt x="33" y="295"/>
                  </a:cubicBezTo>
                  <a:cubicBezTo>
                    <a:pt x="21" y="302"/>
                    <a:pt x="21" y="302"/>
                    <a:pt x="21" y="302"/>
                  </a:cubicBezTo>
                  <a:cubicBezTo>
                    <a:pt x="0" y="314"/>
                    <a:pt x="0" y="333"/>
                    <a:pt x="21" y="345"/>
                  </a:cubicBezTo>
                  <a:cubicBezTo>
                    <a:pt x="234" y="468"/>
                    <a:pt x="234" y="468"/>
                    <a:pt x="234" y="468"/>
                  </a:cubicBezTo>
                  <a:cubicBezTo>
                    <a:pt x="255" y="480"/>
                    <a:pt x="289" y="480"/>
                    <a:pt x="309" y="468"/>
                  </a:cubicBezTo>
                  <a:cubicBezTo>
                    <a:pt x="322" y="461"/>
                    <a:pt x="322" y="461"/>
                    <a:pt x="322" y="461"/>
                  </a:cubicBezTo>
                  <a:cubicBezTo>
                    <a:pt x="782" y="193"/>
                    <a:pt x="782" y="193"/>
                    <a:pt x="782" y="193"/>
                  </a:cubicBezTo>
                  <a:cubicBezTo>
                    <a:pt x="807" y="179"/>
                    <a:pt x="807" y="179"/>
                    <a:pt x="807" y="179"/>
                  </a:cubicBezTo>
                  <a:cubicBezTo>
                    <a:pt x="828" y="167"/>
                    <a:pt x="828" y="147"/>
                    <a:pt x="807" y="135"/>
                  </a:cubicBezTo>
                  <a:moveTo>
                    <a:pt x="738" y="132"/>
                  </a:moveTo>
                  <a:cubicBezTo>
                    <a:pt x="742" y="130"/>
                    <a:pt x="747" y="130"/>
                    <a:pt x="751" y="132"/>
                  </a:cubicBezTo>
                  <a:cubicBezTo>
                    <a:pt x="754" y="134"/>
                    <a:pt x="754" y="137"/>
                    <a:pt x="751" y="139"/>
                  </a:cubicBezTo>
                  <a:cubicBezTo>
                    <a:pt x="747" y="141"/>
                    <a:pt x="742" y="141"/>
                    <a:pt x="738" y="139"/>
                  </a:cubicBezTo>
                  <a:cubicBezTo>
                    <a:pt x="735" y="137"/>
                    <a:pt x="735" y="134"/>
                    <a:pt x="738" y="132"/>
                  </a:cubicBezTo>
                  <a:moveTo>
                    <a:pt x="612" y="60"/>
                  </a:moveTo>
                  <a:cubicBezTo>
                    <a:pt x="614" y="59"/>
                    <a:pt x="614" y="59"/>
                    <a:pt x="614" y="59"/>
                  </a:cubicBezTo>
                  <a:cubicBezTo>
                    <a:pt x="617" y="57"/>
                    <a:pt x="621" y="57"/>
                    <a:pt x="624" y="59"/>
                  </a:cubicBezTo>
                  <a:cubicBezTo>
                    <a:pt x="727" y="118"/>
                    <a:pt x="727" y="118"/>
                    <a:pt x="727" y="118"/>
                  </a:cubicBezTo>
                  <a:cubicBezTo>
                    <a:pt x="730" y="120"/>
                    <a:pt x="730" y="122"/>
                    <a:pt x="727" y="124"/>
                  </a:cubicBezTo>
                  <a:cubicBezTo>
                    <a:pt x="724" y="125"/>
                    <a:pt x="724" y="125"/>
                    <a:pt x="724" y="125"/>
                  </a:cubicBezTo>
                  <a:cubicBezTo>
                    <a:pt x="722" y="127"/>
                    <a:pt x="717" y="127"/>
                    <a:pt x="714" y="125"/>
                  </a:cubicBezTo>
                  <a:cubicBezTo>
                    <a:pt x="612" y="66"/>
                    <a:pt x="612" y="66"/>
                    <a:pt x="612" y="66"/>
                  </a:cubicBezTo>
                  <a:cubicBezTo>
                    <a:pt x="609" y="64"/>
                    <a:pt x="609" y="62"/>
                    <a:pt x="612" y="60"/>
                  </a:cubicBezTo>
                  <a:moveTo>
                    <a:pt x="309" y="454"/>
                  </a:moveTo>
                  <a:cubicBezTo>
                    <a:pt x="114" y="341"/>
                    <a:pt x="114" y="341"/>
                    <a:pt x="114" y="341"/>
                  </a:cubicBezTo>
                  <a:cubicBezTo>
                    <a:pt x="46" y="302"/>
                    <a:pt x="46" y="302"/>
                    <a:pt x="46" y="302"/>
                  </a:cubicBezTo>
                  <a:cubicBezTo>
                    <a:pt x="507" y="34"/>
                    <a:pt x="507" y="34"/>
                    <a:pt x="507" y="34"/>
                  </a:cubicBezTo>
                  <a:cubicBezTo>
                    <a:pt x="770" y="186"/>
                    <a:pt x="770" y="186"/>
                    <a:pt x="770" y="186"/>
                  </a:cubicBezTo>
                  <a:cubicBezTo>
                    <a:pt x="309" y="454"/>
                    <a:pt x="309" y="454"/>
                    <a:pt x="309" y="454"/>
                  </a:cubicBezTo>
                </a:path>
              </a:pathLst>
            </a:custGeom>
            <a:grpFill/>
            <a:ln w="9525">
              <a:noFill/>
              <a:round/>
              <a:headEnd/>
              <a:tailEnd/>
            </a:ln>
          </p:spPr>
          <p:txBody>
            <a:bodyPr/>
            <a:lstStyle/>
            <a:p>
              <a:pPr defTabSz="685754" eaLnBrk="1" fontAlgn="auto" hangingPunct="1">
                <a:spcBef>
                  <a:spcPts val="0"/>
                </a:spcBef>
                <a:spcAft>
                  <a:spcPts val="0"/>
                </a:spcAft>
                <a:defRPr/>
              </a:pPr>
              <a:endParaRPr lang="en-US" sz="2400">
                <a:solidFill>
                  <a:schemeClr val="tx1">
                    <a:lumMod val="50000"/>
                    <a:lumOff val="50000"/>
                  </a:schemeClr>
                </a:solidFill>
                <a:latin typeface="+mn-lt"/>
                <a:ea typeface="+mn-ea"/>
              </a:endParaRPr>
            </a:p>
          </p:txBody>
        </p:sp>
      </p:grpSp>
      <p:sp>
        <p:nvSpPr>
          <p:cNvPr id="29" name="Freeform 210"/>
          <p:cNvSpPr>
            <a:spLocks/>
          </p:cNvSpPr>
          <p:nvPr/>
        </p:nvSpPr>
        <p:spPr bwMode="auto">
          <a:xfrm>
            <a:off x="2382838" y="1880266"/>
            <a:ext cx="4094162" cy="1595437"/>
          </a:xfrm>
          <a:custGeom>
            <a:avLst/>
            <a:gdLst>
              <a:gd name="T0" fmla="*/ 458 w 719"/>
              <a:gd name="T1" fmla="*/ 0 h 418"/>
              <a:gd name="T2" fmla="*/ 0 w 719"/>
              <a:gd name="T3" fmla="*/ 267 h 418"/>
              <a:gd name="T4" fmla="*/ 261 w 719"/>
              <a:gd name="T5" fmla="*/ 418 h 418"/>
              <a:gd name="T6" fmla="*/ 719 w 719"/>
              <a:gd name="T7" fmla="*/ 151 h 418"/>
              <a:gd name="T8" fmla="*/ 458 w 719"/>
              <a:gd name="T9" fmla="*/ 0 h 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9" h="418">
                <a:moveTo>
                  <a:pt x="458" y="0"/>
                </a:moveTo>
                <a:lnTo>
                  <a:pt x="0" y="267"/>
                </a:lnTo>
                <a:lnTo>
                  <a:pt x="261" y="418"/>
                </a:lnTo>
                <a:lnTo>
                  <a:pt x="719" y="151"/>
                </a:lnTo>
                <a:lnTo>
                  <a:pt x="458" y="0"/>
                </a:lnTo>
              </a:path>
            </a:pathLst>
          </a:custGeom>
          <a:blipFill dpi="0" rotWithShape="1">
            <a:blip r:embed="rId3" cstate="screen">
              <a:extLst>
                <a:ext uri="{28A0092B-C50C-407E-A947-70E740481C1C}">
                  <a14:useLocalDpi xmlns:a14="http://schemas.microsoft.com/office/drawing/2010/main" xmlns=""/>
                </a:ext>
              </a:extLst>
            </a:blip>
            <a:srcRect/>
            <a:stretch>
              <a:fillRect/>
            </a:stretch>
          </a:bli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solidFill>
                <a:schemeClr val="tx1">
                  <a:lumMod val="50000"/>
                  <a:lumOff val="50000"/>
                </a:schemeClr>
              </a:solidFill>
            </a:endParaRPr>
          </a:p>
        </p:txBody>
      </p:sp>
      <p:sp>
        <p:nvSpPr>
          <p:cNvPr id="30" name="Freeform 210"/>
          <p:cNvSpPr>
            <a:spLocks/>
          </p:cNvSpPr>
          <p:nvPr/>
        </p:nvSpPr>
        <p:spPr bwMode="auto">
          <a:xfrm>
            <a:off x="2454275" y="1596103"/>
            <a:ext cx="4094163" cy="1597025"/>
          </a:xfrm>
          <a:custGeom>
            <a:avLst/>
            <a:gdLst>
              <a:gd name="T0" fmla="*/ 458 w 719"/>
              <a:gd name="T1" fmla="*/ 0 h 418"/>
              <a:gd name="T2" fmla="*/ 0 w 719"/>
              <a:gd name="T3" fmla="*/ 267 h 418"/>
              <a:gd name="T4" fmla="*/ 261 w 719"/>
              <a:gd name="T5" fmla="*/ 418 h 418"/>
              <a:gd name="T6" fmla="*/ 719 w 719"/>
              <a:gd name="T7" fmla="*/ 151 h 418"/>
              <a:gd name="T8" fmla="*/ 458 w 719"/>
              <a:gd name="T9" fmla="*/ 0 h 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9" h="418">
                <a:moveTo>
                  <a:pt x="458" y="0"/>
                </a:moveTo>
                <a:lnTo>
                  <a:pt x="0" y="267"/>
                </a:lnTo>
                <a:lnTo>
                  <a:pt x="261" y="418"/>
                </a:lnTo>
                <a:lnTo>
                  <a:pt x="719" y="151"/>
                </a:lnTo>
                <a:lnTo>
                  <a:pt x="458" y="0"/>
                </a:lnTo>
              </a:path>
            </a:pathLst>
          </a:custGeom>
          <a:blipFill dpi="0" rotWithShape="1">
            <a:blip r:embed="rId4" cstate="screen">
              <a:extLst>
                <a:ext uri="{28A0092B-C50C-407E-A947-70E740481C1C}">
                  <a14:useLocalDpi xmlns:a14="http://schemas.microsoft.com/office/drawing/2010/main" xmlns=""/>
                </a:ext>
              </a:extLst>
            </a:blip>
            <a:srcRect/>
            <a:stretch>
              <a:fillRect/>
            </a:stretch>
          </a:bli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solidFill>
                <a:schemeClr val="tx1">
                  <a:lumMod val="50000"/>
                  <a:lumOff val="50000"/>
                </a:schemeClr>
              </a:solidFill>
            </a:endParaRPr>
          </a:p>
        </p:txBody>
      </p:sp>
      <p:grpSp>
        <p:nvGrpSpPr>
          <p:cNvPr id="31" name="组合 30"/>
          <p:cNvGrpSpPr>
            <a:grpSpLocks/>
          </p:cNvGrpSpPr>
          <p:nvPr/>
        </p:nvGrpSpPr>
        <p:grpSpPr bwMode="auto">
          <a:xfrm flipV="1">
            <a:off x="5310188" y="1492916"/>
            <a:ext cx="1435100" cy="554037"/>
            <a:chOff x="6184232" y="3601453"/>
            <a:chExt cx="747341" cy="184484"/>
          </a:xfrm>
        </p:grpSpPr>
        <p:cxnSp>
          <p:nvCxnSpPr>
            <p:cNvPr id="32" name="直接连接符 31"/>
            <p:cNvCxnSpPr/>
            <p:nvPr/>
          </p:nvCxnSpPr>
          <p:spPr>
            <a:xfrm>
              <a:off x="6184232" y="3601453"/>
              <a:ext cx="176088" cy="184484"/>
            </a:xfrm>
            <a:prstGeom prst="line">
              <a:avLst/>
            </a:prstGeom>
            <a:ln>
              <a:solidFill>
                <a:srgbClr val="1C4885"/>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360320" y="3785937"/>
              <a:ext cx="571253" cy="0"/>
            </a:xfrm>
            <a:prstGeom prst="line">
              <a:avLst/>
            </a:prstGeom>
            <a:ln>
              <a:solidFill>
                <a:srgbClr val="1C4885"/>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a:grpSpLocks/>
          </p:cNvGrpSpPr>
          <p:nvPr/>
        </p:nvGrpSpPr>
        <p:grpSpPr bwMode="auto">
          <a:xfrm>
            <a:off x="6840538" y="906175"/>
            <a:ext cx="2303462" cy="1745583"/>
            <a:chOff x="6793192" y="1919985"/>
            <a:chExt cx="2303790" cy="1267363"/>
          </a:xfrm>
        </p:grpSpPr>
        <p:sp>
          <p:nvSpPr>
            <p:cNvPr id="35" name="Content Placeholder 2"/>
            <p:cNvSpPr txBox="1">
              <a:spLocks/>
            </p:cNvSpPr>
            <p:nvPr/>
          </p:nvSpPr>
          <p:spPr>
            <a:xfrm>
              <a:off x="6793192" y="2181777"/>
              <a:ext cx="2303790" cy="1005571"/>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auto">
                <a:lnSpc>
                  <a:spcPct val="120000"/>
                </a:lnSpc>
                <a:spcAft>
                  <a:spcPts val="0"/>
                </a:spcAft>
                <a:buFont typeface="Arial" pitchFamily="34" charset="0"/>
                <a:buNone/>
                <a:defRPr/>
              </a:pPr>
              <a:r>
                <a:rPr lang="zh-CN" altLang="en-US" sz="1100" dirty="0" smtClean="0">
                  <a:solidFill>
                    <a:schemeClr val="tx1">
                      <a:lumMod val="50000"/>
                      <a:lumOff val="50000"/>
                    </a:schemeClr>
                  </a:solidFill>
                  <a:latin typeface="微软雅黑" pitchFamily="34" charset="-122"/>
                  <a:ea typeface="微软雅黑" pitchFamily="34" charset="-122"/>
                </a:rPr>
                <a:t>会员标签有很多，但是真正需要的是运营可以马上应用的。例如：</a:t>
              </a:r>
              <a:endParaRPr lang="en-US" altLang="zh-CN" sz="1100" dirty="0" smtClean="0">
                <a:solidFill>
                  <a:schemeClr val="tx1">
                    <a:lumMod val="50000"/>
                    <a:lumOff val="50000"/>
                  </a:schemeClr>
                </a:solidFill>
                <a:latin typeface="微软雅黑" pitchFamily="34" charset="-122"/>
                <a:ea typeface="微软雅黑" pitchFamily="34" charset="-122"/>
              </a:endParaRPr>
            </a:p>
            <a:p>
              <a:pPr marL="0" indent="0" algn="just" fontAlgn="auto">
                <a:lnSpc>
                  <a:spcPct val="120000"/>
                </a:lnSpc>
                <a:spcAft>
                  <a:spcPts val="0"/>
                </a:spcAft>
                <a:buFont typeface="Arial" pitchFamily="34" charset="0"/>
                <a:buNone/>
                <a:defRPr/>
              </a:pPr>
              <a:r>
                <a:rPr lang="en-US" altLang="zh-CN" sz="1100" dirty="0" smtClean="0">
                  <a:solidFill>
                    <a:schemeClr val="tx1">
                      <a:lumMod val="50000"/>
                      <a:lumOff val="50000"/>
                    </a:schemeClr>
                  </a:solidFill>
                  <a:latin typeface="微软雅黑" pitchFamily="34" charset="-122"/>
                  <a:ea typeface="微软雅黑" pitchFamily="34" charset="-122"/>
                </a:rPr>
                <a:t>1</a:t>
              </a:r>
              <a:r>
                <a:rPr lang="zh-CN" altLang="en-US" sz="1100" dirty="0" smtClean="0">
                  <a:solidFill>
                    <a:schemeClr val="tx1">
                      <a:lumMod val="50000"/>
                      <a:lumOff val="50000"/>
                    </a:schemeClr>
                  </a:solidFill>
                  <a:latin typeface="微软雅黑" pitchFamily="34" charset="-122"/>
                  <a:ea typeface="微软雅黑" pitchFamily="34" charset="-122"/>
                </a:rPr>
                <a:t>、孩子年龄</a:t>
              </a:r>
              <a:r>
                <a:rPr lang="en-US" altLang="zh-CN" sz="1100" dirty="0" smtClean="0">
                  <a:solidFill>
                    <a:schemeClr val="tx1">
                      <a:lumMod val="50000"/>
                      <a:lumOff val="50000"/>
                    </a:schemeClr>
                  </a:solidFill>
                  <a:latin typeface="微软雅黑" pitchFamily="34" charset="-122"/>
                  <a:ea typeface="微软雅黑" pitchFamily="34" charset="-122"/>
                </a:rPr>
                <a:t>: </a:t>
              </a:r>
              <a:r>
                <a:rPr lang="zh-CN" altLang="en-US" sz="1100" dirty="0" smtClean="0">
                  <a:solidFill>
                    <a:schemeClr val="tx1">
                      <a:lumMod val="50000"/>
                      <a:lumOff val="50000"/>
                    </a:schemeClr>
                  </a:solidFill>
                  <a:latin typeface="微软雅黑" pitchFamily="34" charset="-122"/>
                  <a:ea typeface="微软雅黑" pitchFamily="34" charset="-122"/>
                </a:rPr>
                <a:t>未育、怀孕、</a:t>
              </a:r>
              <a:r>
                <a:rPr lang="en-US" altLang="zh-CN" sz="1100" dirty="0" smtClean="0">
                  <a:solidFill>
                    <a:schemeClr val="tx1">
                      <a:lumMod val="50000"/>
                      <a:lumOff val="50000"/>
                    </a:schemeClr>
                  </a:solidFill>
                  <a:latin typeface="微软雅黑" pitchFamily="34" charset="-122"/>
                  <a:ea typeface="微软雅黑" pitchFamily="34" charset="-122"/>
                </a:rPr>
                <a:t>0~1</a:t>
              </a:r>
              <a:r>
                <a:rPr lang="zh-CN" altLang="en-US" sz="1100" dirty="0" smtClean="0">
                  <a:solidFill>
                    <a:schemeClr val="tx1">
                      <a:lumMod val="50000"/>
                      <a:lumOff val="50000"/>
                    </a:schemeClr>
                  </a:solidFill>
                  <a:latin typeface="微软雅黑" pitchFamily="34" charset="-122"/>
                  <a:ea typeface="微软雅黑" pitchFamily="34" charset="-122"/>
                </a:rPr>
                <a:t>岁、</a:t>
              </a:r>
              <a:r>
                <a:rPr lang="en-US" altLang="zh-CN" sz="1100" dirty="0" smtClean="0">
                  <a:solidFill>
                    <a:schemeClr val="tx1">
                      <a:lumMod val="50000"/>
                      <a:lumOff val="50000"/>
                    </a:schemeClr>
                  </a:solidFill>
                  <a:latin typeface="微软雅黑" pitchFamily="34" charset="-122"/>
                  <a:ea typeface="微软雅黑" pitchFamily="34" charset="-122"/>
                </a:rPr>
                <a:t>2~5</a:t>
              </a:r>
              <a:r>
                <a:rPr lang="zh-CN" altLang="en-US" sz="1100" dirty="0" smtClean="0">
                  <a:solidFill>
                    <a:schemeClr val="tx1">
                      <a:lumMod val="50000"/>
                      <a:lumOff val="50000"/>
                    </a:schemeClr>
                  </a:solidFill>
                  <a:latin typeface="微软雅黑" pitchFamily="34" charset="-122"/>
                  <a:ea typeface="微软雅黑" pitchFamily="34" charset="-122"/>
                </a:rPr>
                <a:t>岁，小学，初中、高中。</a:t>
              </a:r>
              <a:endParaRPr lang="en-US" altLang="zh-CN" sz="1100" dirty="0" smtClean="0">
                <a:solidFill>
                  <a:schemeClr val="tx1">
                    <a:lumMod val="50000"/>
                    <a:lumOff val="50000"/>
                  </a:schemeClr>
                </a:solidFill>
                <a:latin typeface="微软雅黑" pitchFamily="34" charset="-122"/>
                <a:ea typeface="微软雅黑" pitchFamily="34" charset="-122"/>
              </a:endParaRPr>
            </a:p>
            <a:p>
              <a:pPr marL="0" indent="0" algn="just" fontAlgn="auto">
                <a:lnSpc>
                  <a:spcPct val="120000"/>
                </a:lnSpc>
                <a:spcAft>
                  <a:spcPts val="0"/>
                </a:spcAft>
                <a:buFont typeface="Arial" pitchFamily="34" charset="0"/>
                <a:buNone/>
                <a:defRPr/>
              </a:pPr>
              <a:r>
                <a:rPr lang="en-US" altLang="zh-CN" sz="1100" dirty="0" smtClean="0">
                  <a:solidFill>
                    <a:schemeClr val="tx1">
                      <a:lumMod val="50000"/>
                      <a:lumOff val="50000"/>
                    </a:schemeClr>
                  </a:solidFill>
                  <a:latin typeface="微软雅黑" pitchFamily="34" charset="-122"/>
                  <a:ea typeface="微软雅黑" pitchFamily="34" charset="-122"/>
                </a:rPr>
                <a:t>2</a:t>
              </a:r>
              <a:r>
                <a:rPr lang="zh-CN" altLang="en-US" sz="1100" dirty="0" smtClean="0">
                  <a:solidFill>
                    <a:schemeClr val="tx1">
                      <a:lumMod val="50000"/>
                      <a:lumOff val="50000"/>
                    </a:schemeClr>
                  </a:solidFill>
                  <a:latin typeface="微软雅黑" pitchFamily="34" charset="-122"/>
                  <a:ea typeface="微软雅黑" pitchFamily="34" charset="-122"/>
                </a:rPr>
                <a:t>、皮肤属性</a:t>
              </a:r>
              <a:r>
                <a:rPr lang="en-US" altLang="zh-CN" sz="1100" dirty="0" smtClean="0">
                  <a:solidFill>
                    <a:schemeClr val="tx1">
                      <a:lumMod val="50000"/>
                      <a:lumOff val="50000"/>
                    </a:schemeClr>
                  </a:solidFill>
                  <a:latin typeface="微软雅黑" pitchFamily="34" charset="-122"/>
                  <a:ea typeface="微软雅黑" pitchFamily="34" charset="-122"/>
                </a:rPr>
                <a:t>:</a:t>
              </a:r>
              <a:r>
                <a:rPr lang="zh-CN" altLang="en-US" sz="1100" dirty="0" smtClean="0">
                  <a:solidFill>
                    <a:schemeClr val="tx1">
                      <a:lumMod val="50000"/>
                      <a:lumOff val="50000"/>
                    </a:schemeClr>
                  </a:solidFill>
                  <a:latin typeface="微软雅黑" pitchFamily="34" charset="-122"/>
                  <a:ea typeface="微软雅黑" pitchFamily="34" charset="-122"/>
                </a:rPr>
                <a:t>干性、油性、敏感型、痘痘肌</a:t>
              </a:r>
              <a:endParaRPr lang="zh-CN" altLang="en-US" sz="1100" dirty="0">
                <a:solidFill>
                  <a:schemeClr val="tx1">
                    <a:lumMod val="50000"/>
                    <a:lumOff val="50000"/>
                  </a:schemeClr>
                </a:solidFill>
                <a:latin typeface="微软雅黑" pitchFamily="34" charset="-122"/>
                <a:ea typeface="微软雅黑" pitchFamily="34" charset="-122"/>
              </a:endParaRPr>
            </a:p>
          </p:txBody>
        </p:sp>
        <p:sp>
          <p:nvSpPr>
            <p:cNvPr id="36" name="文本框 35"/>
            <p:cNvSpPr txBox="1"/>
            <p:nvPr/>
          </p:nvSpPr>
          <p:spPr>
            <a:xfrm>
              <a:off x="6793192" y="1919985"/>
              <a:ext cx="1525804" cy="307805"/>
            </a:xfrm>
            <a:prstGeom prst="rect">
              <a:avLst/>
            </a:prstGeom>
            <a:noFill/>
          </p:spPr>
          <p:txBody>
            <a:bodyPr>
              <a:spAutoFit/>
            </a:bodyPr>
            <a:lstStyle/>
            <a:p>
              <a:pPr defTabSz="685754" eaLnBrk="1" fontAlgn="auto" hangingPunct="1">
                <a:spcBef>
                  <a:spcPts val="0"/>
                </a:spcBef>
                <a:spcAft>
                  <a:spcPts val="0"/>
                </a:spcAft>
                <a:defRPr/>
              </a:pPr>
              <a:r>
                <a:rPr lang="zh-CN" altLang="en-US" sz="1400" b="1" dirty="0" smtClean="0">
                  <a:solidFill>
                    <a:schemeClr val="tx1">
                      <a:lumMod val="50000"/>
                      <a:lumOff val="50000"/>
                    </a:schemeClr>
                  </a:solidFill>
                  <a:latin typeface="微软雅黑" pitchFamily="34" charset="-122"/>
                  <a:ea typeface="微软雅黑" pitchFamily="34" charset="-122"/>
                </a:rPr>
                <a:t>运营可使用</a:t>
              </a:r>
              <a:endParaRPr lang="zh-CN" altLang="en-US" sz="1400" b="1" dirty="0">
                <a:solidFill>
                  <a:schemeClr val="tx1">
                    <a:lumMod val="50000"/>
                    <a:lumOff val="50000"/>
                  </a:schemeClr>
                </a:solidFill>
                <a:latin typeface="微软雅黑" pitchFamily="34" charset="-122"/>
                <a:ea typeface="微软雅黑" pitchFamily="34" charset="-122"/>
              </a:endParaRPr>
            </a:p>
          </p:txBody>
        </p:sp>
      </p:grpSp>
      <p:grpSp>
        <p:nvGrpSpPr>
          <p:cNvPr id="37" name="组合 36"/>
          <p:cNvGrpSpPr>
            <a:grpSpLocks/>
          </p:cNvGrpSpPr>
          <p:nvPr/>
        </p:nvGrpSpPr>
        <p:grpSpPr bwMode="auto">
          <a:xfrm>
            <a:off x="4746625" y="2977228"/>
            <a:ext cx="1374775" cy="458788"/>
            <a:chOff x="6184232" y="3601453"/>
            <a:chExt cx="747341" cy="184484"/>
          </a:xfrm>
        </p:grpSpPr>
        <p:cxnSp>
          <p:nvCxnSpPr>
            <p:cNvPr id="38" name="直接连接符 37"/>
            <p:cNvCxnSpPr/>
            <p:nvPr/>
          </p:nvCxnSpPr>
          <p:spPr>
            <a:xfrm>
              <a:off x="6184232" y="3601453"/>
              <a:ext cx="176048" cy="184484"/>
            </a:xfrm>
            <a:prstGeom prst="line">
              <a:avLst/>
            </a:prstGeom>
            <a:ln>
              <a:solidFill>
                <a:srgbClr val="1C4885"/>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360280" y="3785937"/>
              <a:ext cx="571293" cy="0"/>
            </a:xfrm>
            <a:prstGeom prst="line">
              <a:avLst/>
            </a:prstGeom>
            <a:ln>
              <a:solidFill>
                <a:srgbClr val="1C4885"/>
              </a:solidFill>
            </a:ln>
          </p:spPr>
          <p:style>
            <a:lnRef idx="1">
              <a:schemeClr val="accent1"/>
            </a:lnRef>
            <a:fillRef idx="0">
              <a:schemeClr val="accent1"/>
            </a:fillRef>
            <a:effectRef idx="0">
              <a:schemeClr val="accent1"/>
            </a:effectRef>
            <a:fontRef idx="minor">
              <a:schemeClr val="tx1"/>
            </a:fontRef>
          </p:style>
        </p:cxnSp>
      </p:grpSp>
      <p:grpSp>
        <p:nvGrpSpPr>
          <p:cNvPr id="40" name="组合 39"/>
          <p:cNvGrpSpPr>
            <a:grpSpLocks/>
          </p:cNvGrpSpPr>
          <p:nvPr/>
        </p:nvGrpSpPr>
        <p:grpSpPr bwMode="auto">
          <a:xfrm>
            <a:off x="6207125" y="3048348"/>
            <a:ext cx="2936875" cy="1574452"/>
            <a:chOff x="6158852" y="3848404"/>
            <a:chExt cx="2938129" cy="1573581"/>
          </a:xfrm>
        </p:grpSpPr>
        <p:sp>
          <p:nvSpPr>
            <p:cNvPr id="41" name="Content Placeholder 2"/>
            <p:cNvSpPr txBox="1">
              <a:spLocks/>
            </p:cNvSpPr>
            <p:nvPr/>
          </p:nvSpPr>
          <p:spPr>
            <a:xfrm>
              <a:off x="6158852" y="4110197"/>
              <a:ext cx="2938129" cy="1311788"/>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auto">
                <a:lnSpc>
                  <a:spcPct val="120000"/>
                </a:lnSpc>
                <a:spcAft>
                  <a:spcPts val="0"/>
                </a:spcAft>
                <a:buFont typeface="Arial" pitchFamily="34" charset="0"/>
                <a:buNone/>
                <a:defRPr/>
              </a:pPr>
              <a:r>
                <a:rPr lang="zh-CN" altLang="en-US" sz="1100" dirty="0" smtClean="0">
                  <a:solidFill>
                    <a:schemeClr val="tx1">
                      <a:lumMod val="50000"/>
                      <a:lumOff val="50000"/>
                    </a:schemeClr>
                  </a:solidFill>
                  <a:latin typeface="微软雅黑" pitchFamily="34" charset="-122"/>
                  <a:ea typeface="微软雅黑" pitchFamily="34" charset="-122"/>
                </a:rPr>
                <a:t>整个标签框架要有一定的可扩展性，不然就会造成不断的调整框架，加大工作量，并照成框架混乱。</a:t>
              </a:r>
              <a:endParaRPr lang="en-US" altLang="zh-CN" sz="1100" dirty="0" smtClean="0">
                <a:solidFill>
                  <a:schemeClr val="tx1">
                    <a:lumMod val="50000"/>
                    <a:lumOff val="50000"/>
                  </a:schemeClr>
                </a:solidFill>
                <a:latin typeface="微软雅黑" pitchFamily="34" charset="-122"/>
                <a:ea typeface="微软雅黑" pitchFamily="34" charset="-122"/>
              </a:endParaRPr>
            </a:p>
            <a:p>
              <a:pPr marL="0" indent="0" algn="just" fontAlgn="auto">
                <a:lnSpc>
                  <a:spcPct val="120000"/>
                </a:lnSpc>
                <a:spcAft>
                  <a:spcPts val="0"/>
                </a:spcAft>
                <a:buFont typeface="Arial" pitchFamily="34" charset="0"/>
                <a:buNone/>
                <a:defRPr/>
              </a:pPr>
              <a:r>
                <a:rPr lang="zh-CN" altLang="en-US" sz="1100" dirty="0" smtClean="0">
                  <a:solidFill>
                    <a:schemeClr val="tx1">
                      <a:lumMod val="50000"/>
                      <a:lumOff val="50000"/>
                    </a:schemeClr>
                  </a:solidFill>
                  <a:latin typeface="微软雅黑" pitchFamily="34" charset="-122"/>
                  <a:ea typeface="微软雅黑" pitchFamily="34" charset="-122"/>
                </a:rPr>
                <a:t>框架结构</a:t>
              </a:r>
              <a:r>
                <a:rPr lang="en-US" altLang="zh-CN" sz="1100" dirty="0" smtClean="0">
                  <a:solidFill>
                    <a:schemeClr val="tx1">
                      <a:lumMod val="50000"/>
                      <a:lumOff val="50000"/>
                    </a:schemeClr>
                  </a:solidFill>
                  <a:latin typeface="微软雅黑" pitchFamily="34" charset="-122"/>
                  <a:ea typeface="微软雅黑" pitchFamily="34" charset="-122"/>
                </a:rPr>
                <a:t>:1.</a:t>
              </a:r>
              <a:r>
                <a:rPr lang="zh-CN" altLang="en-US" sz="1100" dirty="0" smtClean="0">
                  <a:solidFill>
                    <a:schemeClr val="tx1">
                      <a:lumMod val="50000"/>
                      <a:lumOff val="50000"/>
                    </a:schemeClr>
                  </a:solidFill>
                  <a:latin typeface="微软雅黑" pitchFamily="34" charset="-122"/>
                  <a:ea typeface="微软雅黑" pitchFamily="34" charset="-122"/>
                </a:rPr>
                <a:t>会员基础信息</a:t>
              </a:r>
              <a:endParaRPr lang="en-US" altLang="zh-CN" sz="1100" dirty="0" smtClean="0">
                <a:solidFill>
                  <a:schemeClr val="tx1">
                    <a:lumMod val="50000"/>
                    <a:lumOff val="50000"/>
                  </a:schemeClr>
                </a:solidFill>
                <a:latin typeface="微软雅黑" pitchFamily="34" charset="-122"/>
                <a:ea typeface="微软雅黑" pitchFamily="34" charset="-122"/>
              </a:endParaRPr>
            </a:p>
            <a:p>
              <a:pPr marL="0" indent="0" algn="just" fontAlgn="auto">
                <a:lnSpc>
                  <a:spcPct val="120000"/>
                </a:lnSpc>
                <a:spcAft>
                  <a:spcPts val="0"/>
                </a:spcAft>
                <a:buFont typeface="Arial" pitchFamily="34" charset="0"/>
                <a:buNone/>
                <a:defRPr/>
              </a:pPr>
              <a:r>
                <a:rPr lang="zh-CN" altLang="en-US" sz="1100" dirty="0" smtClean="0">
                  <a:solidFill>
                    <a:schemeClr val="tx1">
                      <a:lumMod val="50000"/>
                      <a:lumOff val="50000"/>
                    </a:schemeClr>
                  </a:solidFill>
                  <a:latin typeface="微软雅黑" pitchFamily="34" charset="-122"/>
                  <a:ea typeface="微软雅黑" pitchFamily="34" charset="-122"/>
                </a:rPr>
                <a:t>              </a:t>
              </a:r>
              <a:r>
                <a:rPr lang="en-US" altLang="zh-CN" sz="1100" dirty="0" smtClean="0">
                  <a:solidFill>
                    <a:schemeClr val="tx1">
                      <a:lumMod val="50000"/>
                      <a:lumOff val="50000"/>
                    </a:schemeClr>
                  </a:solidFill>
                  <a:latin typeface="微软雅黑" pitchFamily="34" charset="-122"/>
                  <a:ea typeface="微软雅黑" pitchFamily="34" charset="-122"/>
                </a:rPr>
                <a:t>2.</a:t>
              </a:r>
              <a:r>
                <a:rPr lang="zh-CN" altLang="en-US" sz="1100" dirty="0" smtClean="0">
                  <a:solidFill>
                    <a:schemeClr val="tx1">
                      <a:lumMod val="50000"/>
                      <a:lumOff val="50000"/>
                    </a:schemeClr>
                  </a:solidFill>
                  <a:latin typeface="微软雅黑" pitchFamily="34" charset="-122"/>
                  <a:ea typeface="微软雅黑" pitchFamily="34" charset="-122"/>
                </a:rPr>
                <a:t>会员消费特征标签</a:t>
              </a:r>
              <a:endParaRPr lang="en-US" altLang="zh-CN" sz="1100" dirty="0" smtClean="0">
                <a:solidFill>
                  <a:schemeClr val="tx1">
                    <a:lumMod val="50000"/>
                    <a:lumOff val="50000"/>
                  </a:schemeClr>
                </a:solidFill>
                <a:latin typeface="微软雅黑" pitchFamily="34" charset="-122"/>
                <a:ea typeface="微软雅黑" pitchFamily="34" charset="-122"/>
              </a:endParaRPr>
            </a:p>
            <a:p>
              <a:pPr marL="0" indent="0" algn="just" fontAlgn="auto">
                <a:lnSpc>
                  <a:spcPct val="120000"/>
                </a:lnSpc>
                <a:spcAft>
                  <a:spcPts val="0"/>
                </a:spcAft>
                <a:buFont typeface="Arial" pitchFamily="34" charset="0"/>
                <a:buNone/>
                <a:defRPr/>
              </a:pPr>
              <a:r>
                <a:rPr lang="en-US" altLang="zh-CN" sz="1100" dirty="0" smtClean="0">
                  <a:solidFill>
                    <a:schemeClr val="tx1">
                      <a:lumMod val="50000"/>
                      <a:lumOff val="50000"/>
                    </a:schemeClr>
                  </a:solidFill>
                  <a:latin typeface="微软雅黑" pitchFamily="34" charset="-122"/>
                  <a:ea typeface="微软雅黑" pitchFamily="34" charset="-122"/>
                </a:rPr>
                <a:t>              3.</a:t>
              </a:r>
              <a:r>
                <a:rPr lang="zh-CN" altLang="en-US" sz="1100" dirty="0" smtClean="0">
                  <a:solidFill>
                    <a:schemeClr val="tx1">
                      <a:lumMod val="50000"/>
                      <a:lumOff val="50000"/>
                    </a:schemeClr>
                  </a:solidFill>
                  <a:latin typeface="微软雅黑" pitchFamily="34" charset="-122"/>
                  <a:ea typeface="微软雅黑" pitchFamily="34" charset="-122"/>
                </a:rPr>
                <a:t>会员商品偏好标签</a:t>
              </a:r>
              <a:endParaRPr lang="en-US" altLang="zh-CN" sz="1100" dirty="0" smtClean="0">
                <a:solidFill>
                  <a:schemeClr val="tx1">
                    <a:lumMod val="50000"/>
                    <a:lumOff val="50000"/>
                  </a:schemeClr>
                </a:solidFill>
                <a:latin typeface="微软雅黑" pitchFamily="34" charset="-122"/>
                <a:ea typeface="微软雅黑" pitchFamily="34" charset="-122"/>
              </a:endParaRPr>
            </a:p>
            <a:p>
              <a:pPr marL="0" indent="0" algn="just" fontAlgn="auto">
                <a:lnSpc>
                  <a:spcPct val="120000"/>
                </a:lnSpc>
                <a:spcAft>
                  <a:spcPts val="0"/>
                </a:spcAft>
                <a:buFont typeface="Arial" pitchFamily="34" charset="0"/>
                <a:buNone/>
                <a:defRPr/>
              </a:pPr>
              <a:r>
                <a:rPr lang="zh-CN" altLang="en-US" sz="1100" dirty="0" smtClean="0">
                  <a:solidFill>
                    <a:schemeClr val="tx1">
                      <a:lumMod val="50000"/>
                      <a:lumOff val="50000"/>
                    </a:schemeClr>
                  </a:solidFill>
                  <a:latin typeface="微软雅黑" pitchFamily="34" charset="-122"/>
                  <a:ea typeface="微软雅黑" pitchFamily="34" charset="-122"/>
                </a:rPr>
                <a:t>              </a:t>
              </a:r>
              <a:r>
                <a:rPr lang="en-US" altLang="zh-CN" sz="1100" dirty="0" smtClean="0">
                  <a:solidFill>
                    <a:schemeClr val="tx1">
                      <a:lumMod val="50000"/>
                      <a:lumOff val="50000"/>
                    </a:schemeClr>
                  </a:solidFill>
                  <a:latin typeface="微软雅黑" pitchFamily="34" charset="-122"/>
                  <a:ea typeface="微软雅黑" pitchFamily="34" charset="-122"/>
                </a:rPr>
                <a:t>4.</a:t>
              </a:r>
              <a:r>
                <a:rPr lang="zh-CN" altLang="en-US" sz="1100" dirty="0" smtClean="0">
                  <a:solidFill>
                    <a:schemeClr val="tx1">
                      <a:lumMod val="50000"/>
                      <a:lumOff val="50000"/>
                    </a:schemeClr>
                  </a:solidFill>
                  <a:latin typeface="微软雅黑" pitchFamily="34" charset="-122"/>
                  <a:ea typeface="微软雅黑" pitchFamily="34" charset="-122"/>
                </a:rPr>
                <a:t>会员风控标签</a:t>
              </a:r>
              <a:endParaRPr lang="zh-CN" altLang="en-US" sz="1100" dirty="0">
                <a:solidFill>
                  <a:schemeClr val="tx1">
                    <a:lumMod val="50000"/>
                    <a:lumOff val="50000"/>
                  </a:schemeClr>
                </a:solidFill>
                <a:latin typeface="微软雅黑" pitchFamily="34" charset="-122"/>
                <a:ea typeface="微软雅黑" pitchFamily="34" charset="-122"/>
              </a:endParaRPr>
            </a:p>
          </p:txBody>
        </p:sp>
        <p:sp>
          <p:nvSpPr>
            <p:cNvPr id="42" name="文本框 41"/>
            <p:cNvSpPr txBox="1"/>
            <p:nvPr/>
          </p:nvSpPr>
          <p:spPr>
            <a:xfrm>
              <a:off x="6158852" y="3848404"/>
              <a:ext cx="1526239" cy="307805"/>
            </a:xfrm>
            <a:prstGeom prst="rect">
              <a:avLst/>
            </a:prstGeom>
            <a:noFill/>
          </p:spPr>
          <p:txBody>
            <a:bodyPr>
              <a:spAutoFit/>
            </a:bodyPr>
            <a:lstStyle/>
            <a:p>
              <a:pPr defTabSz="685754" eaLnBrk="1" fontAlgn="auto" hangingPunct="1">
                <a:spcBef>
                  <a:spcPts val="0"/>
                </a:spcBef>
                <a:spcAft>
                  <a:spcPts val="0"/>
                </a:spcAft>
                <a:defRPr/>
              </a:pPr>
              <a:r>
                <a:rPr lang="zh-CN" altLang="en-US" sz="1400" b="1" dirty="0" smtClean="0">
                  <a:solidFill>
                    <a:schemeClr val="tx1">
                      <a:lumMod val="50000"/>
                      <a:lumOff val="50000"/>
                    </a:schemeClr>
                  </a:solidFill>
                  <a:latin typeface="微软雅黑" pitchFamily="34" charset="-122"/>
                  <a:ea typeface="微软雅黑" pitchFamily="34" charset="-122"/>
                </a:rPr>
                <a:t>框架可扩展</a:t>
              </a:r>
              <a:endParaRPr lang="zh-CN" altLang="en-US" sz="1400" b="1" dirty="0">
                <a:solidFill>
                  <a:schemeClr val="tx1">
                    <a:lumMod val="50000"/>
                    <a:lumOff val="50000"/>
                  </a:schemeClr>
                </a:solidFill>
                <a:latin typeface="微软雅黑" pitchFamily="34" charset="-122"/>
                <a:ea typeface="微软雅黑" pitchFamily="34" charset="-122"/>
              </a:endParaRPr>
            </a:p>
          </p:txBody>
        </p:sp>
      </p:grpSp>
      <p:grpSp>
        <p:nvGrpSpPr>
          <p:cNvPr id="43" name="组合 42"/>
          <p:cNvGrpSpPr>
            <a:grpSpLocks/>
          </p:cNvGrpSpPr>
          <p:nvPr/>
        </p:nvGrpSpPr>
        <p:grpSpPr bwMode="auto">
          <a:xfrm flipH="1">
            <a:off x="1692275" y="3256628"/>
            <a:ext cx="1093788" cy="506413"/>
            <a:chOff x="6184232" y="3601453"/>
            <a:chExt cx="747341" cy="184484"/>
          </a:xfrm>
        </p:grpSpPr>
        <p:cxnSp>
          <p:nvCxnSpPr>
            <p:cNvPr id="44" name="直接连接符 43"/>
            <p:cNvCxnSpPr/>
            <p:nvPr/>
          </p:nvCxnSpPr>
          <p:spPr>
            <a:xfrm>
              <a:off x="6184232" y="3601453"/>
              <a:ext cx="176802" cy="184484"/>
            </a:xfrm>
            <a:prstGeom prst="line">
              <a:avLst/>
            </a:prstGeom>
            <a:ln>
              <a:solidFill>
                <a:srgbClr val="1C4885"/>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361034" y="3785937"/>
              <a:ext cx="570539" cy="0"/>
            </a:xfrm>
            <a:prstGeom prst="line">
              <a:avLst/>
            </a:prstGeom>
            <a:ln>
              <a:solidFill>
                <a:srgbClr val="1C4885"/>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a:grpSpLocks/>
          </p:cNvGrpSpPr>
          <p:nvPr/>
        </p:nvGrpSpPr>
        <p:grpSpPr bwMode="auto">
          <a:xfrm>
            <a:off x="366395" y="3618581"/>
            <a:ext cx="2808288" cy="1349657"/>
            <a:chOff x="366033" y="4184070"/>
            <a:chExt cx="2809259" cy="731607"/>
          </a:xfrm>
        </p:grpSpPr>
        <p:sp>
          <p:nvSpPr>
            <p:cNvPr id="47" name="Content Placeholder 2"/>
            <p:cNvSpPr txBox="1">
              <a:spLocks/>
            </p:cNvSpPr>
            <p:nvPr/>
          </p:nvSpPr>
          <p:spPr>
            <a:xfrm>
              <a:off x="366033" y="4345604"/>
              <a:ext cx="2809259" cy="570073"/>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lnSpc>
                  <a:spcPct val="120000"/>
                </a:lnSpc>
                <a:spcAft>
                  <a:spcPts val="0"/>
                </a:spcAft>
                <a:buFont typeface="Arial" pitchFamily="34" charset="0"/>
                <a:buNone/>
                <a:defRPr/>
              </a:pPr>
              <a:r>
                <a:rPr lang="zh-CN" altLang="en-US" sz="1200" dirty="0" smtClean="0">
                  <a:solidFill>
                    <a:schemeClr val="tx1">
                      <a:lumMod val="50000"/>
                      <a:lumOff val="50000"/>
                    </a:schemeClr>
                  </a:solidFill>
                  <a:latin typeface="微软雅黑" pitchFamily="34" charset="-122"/>
                  <a:ea typeface="微软雅黑" pitchFamily="34" charset="-122"/>
                </a:rPr>
                <a:t>标签的置信度都是需要数据支撑的，对于那些数据支撑不够的标签，不能开发。</a:t>
              </a:r>
              <a:endParaRPr lang="en-US" altLang="zh-CN" sz="1200" dirty="0" smtClean="0">
                <a:solidFill>
                  <a:schemeClr val="tx1">
                    <a:lumMod val="50000"/>
                    <a:lumOff val="50000"/>
                  </a:schemeClr>
                </a:solidFill>
                <a:latin typeface="微软雅黑" pitchFamily="34" charset="-122"/>
                <a:ea typeface="微软雅黑" pitchFamily="34" charset="-122"/>
              </a:endParaRPr>
            </a:p>
            <a:p>
              <a:pPr marL="0" indent="0" fontAlgn="auto">
                <a:lnSpc>
                  <a:spcPct val="120000"/>
                </a:lnSpc>
                <a:spcAft>
                  <a:spcPts val="0"/>
                </a:spcAft>
                <a:buFont typeface="Arial" pitchFamily="34" charset="0"/>
                <a:buNone/>
                <a:defRPr/>
              </a:pPr>
              <a:r>
                <a:rPr lang="zh-CN" altLang="en-US" sz="1200" dirty="0" smtClean="0">
                  <a:solidFill>
                    <a:schemeClr val="tx1">
                      <a:lumMod val="50000"/>
                      <a:lumOff val="50000"/>
                    </a:schemeClr>
                  </a:solidFill>
                  <a:latin typeface="微软雅黑" pitchFamily="34" charset="-122"/>
                  <a:ea typeface="微软雅黑" pitchFamily="34" charset="-122"/>
                </a:rPr>
                <a:t>例如</a:t>
              </a:r>
              <a:r>
                <a:rPr lang="en-US" altLang="zh-CN" sz="1200" dirty="0" smtClean="0">
                  <a:solidFill>
                    <a:schemeClr val="tx1">
                      <a:lumMod val="50000"/>
                      <a:lumOff val="50000"/>
                    </a:schemeClr>
                  </a:solidFill>
                  <a:latin typeface="微软雅黑" pitchFamily="34" charset="-122"/>
                  <a:ea typeface="微软雅黑" pitchFamily="34" charset="-122"/>
                </a:rPr>
                <a:t>:</a:t>
              </a:r>
              <a:r>
                <a:rPr lang="zh-CN" altLang="en-US" sz="1200" dirty="0" smtClean="0">
                  <a:solidFill>
                    <a:schemeClr val="tx1">
                      <a:lumMod val="50000"/>
                      <a:lumOff val="50000"/>
                    </a:schemeClr>
                  </a:solidFill>
                  <a:latin typeface="微软雅黑" pitchFamily="34" charset="-122"/>
                  <a:ea typeface="微软雅黑" pitchFamily="34" charset="-122"/>
                </a:rPr>
                <a:t>家庭收入、受教育程度、职业等这些标签我们就没有足够的数据支撑</a:t>
              </a:r>
              <a:endParaRPr lang="zh-CN" altLang="en-US" sz="1200" dirty="0">
                <a:solidFill>
                  <a:schemeClr val="tx1">
                    <a:lumMod val="50000"/>
                    <a:lumOff val="50000"/>
                  </a:schemeClr>
                </a:solidFill>
                <a:latin typeface="微软雅黑" pitchFamily="34" charset="-122"/>
                <a:ea typeface="微软雅黑" pitchFamily="34" charset="-122"/>
              </a:endParaRPr>
            </a:p>
          </p:txBody>
        </p:sp>
        <p:sp>
          <p:nvSpPr>
            <p:cNvPr id="48" name="文本框 47"/>
            <p:cNvSpPr txBox="1"/>
            <p:nvPr/>
          </p:nvSpPr>
          <p:spPr>
            <a:xfrm>
              <a:off x="461634" y="4184070"/>
              <a:ext cx="1726210" cy="308169"/>
            </a:xfrm>
            <a:prstGeom prst="rect">
              <a:avLst/>
            </a:prstGeom>
            <a:noFill/>
          </p:spPr>
          <p:txBody>
            <a:bodyPr>
              <a:spAutoFit/>
            </a:bodyPr>
            <a:lstStyle/>
            <a:p>
              <a:pPr defTabSz="685754" eaLnBrk="1" fontAlgn="auto" hangingPunct="1">
                <a:spcBef>
                  <a:spcPts val="0"/>
                </a:spcBef>
                <a:spcAft>
                  <a:spcPts val="0"/>
                </a:spcAft>
                <a:defRPr/>
              </a:pPr>
              <a:r>
                <a:rPr lang="zh-CN" altLang="en-US" sz="1400" b="1" dirty="0" smtClean="0">
                  <a:solidFill>
                    <a:schemeClr val="tx1">
                      <a:lumMod val="50000"/>
                      <a:lumOff val="50000"/>
                    </a:schemeClr>
                  </a:solidFill>
                  <a:latin typeface="+mn-lt"/>
                  <a:ea typeface="+mn-ea"/>
                </a:rPr>
                <a:t>数据可支撑</a:t>
              </a:r>
              <a:endParaRPr lang="zh-CN" altLang="en-US" sz="1400" b="1" dirty="0">
                <a:solidFill>
                  <a:schemeClr val="tx1">
                    <a:lumMod val="50000"/>
                    <a:lumOff val="50000"/>
                  </a:schemeClr>
                </a:solidFill>
                <a:latin typeface="+mn-lt"/>
                <a:ea typeface="+mn-ea"/>
              </a:endParaRPr>
            </a:p>
          </p:txBody>
        </p:sp>
      </p:grpSp>
      <p:grpSp>
        <p:nvGrpSpPr>
          <p:cNvPr id="49" name="组合 48"/>
          <p:cNvGrpSpPr>
            <a:grpSpLocks/>
          </p:cNvGrpSpPr>
          <p:nvPr/>
        </p:nvGrpSpPr>
        <p:grpSpPr bwMode="auto">
          <a:xfrm flipH="1" flipV="1">
            <a:off x="1927225" y="1534191"/>
            <a:ext cx="1593850" cy="708025"/>
            <a:chOff x="6184232" y="3601453"/>
            <a:chExt cx="747341" cy="184484"/>
          </a:xfrm>
        </p:grpSpPr>
        <p:cxnSp>
          <p:nvCxnSpPr>
            <p:cNvPr id="50" name="直接连接符 49"/>
            <p:cNvCxnSpPr/>
            <p:nvPr/>
          </p:nvCxnSpPr>
          <p:spPr>
            <a:xfrm>
              <a:off x="6184232" y="3601453"/>
              <a:ext cx="176414" cy="184484"/>
            </a:xfrm>
            <a:prstGeom prst="line">
              <a:avLst/>
            </a:prstGeom>
            <a:ln>
              <a:solidFill>
                <a:srgbClr val="1C4885"/>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360646" y="3785937"/>
              <a:ext cx="570927" cy="0"/>
            </a:xfrm>
            <a:prstGeom prst="line">
              <a:avLst/>
            </a:prstGeom>
            <a:ln>
              <a:solidFill>
                <a:srgbClr val="1C4885"/>
              </a:solidFill>
            </a:ln>
          </p:spPr>
          <p:style>
            <a:lnRef idx="1">
              <a:schemeClr val="accent1"/>
            </a:lnRef>
            <a:fillRef idx="0">
              <a:schemeClr val="accent1"/>
            </a:fillRef>
            <a:effectRef idx="0">
              <a:schemeClr val="accent1"/>
            </a:effectRef>
            <a:fontRef idx="minor">
              <a:schemeClr val="tx1"/>
            </a:fontRef>
          </p:style>
        </p:cxnSp>
      </p:grpSp>
      <p:grpSp>
        <p:nvGrpSpPr>
          <p:cNvPr id="52" name="组合 51"/>
          <p:cNvGrpSpPr>
            <a:grpSpLocks/>
          </p:cNvGrpSpPr>
          <p:nvPr/>
        </p:nvGrpSpPr>
        <p:grpSpPr bwMode="auto">
          <a:xfrm>
            <a:off x="28575" y="1383376"/>
            <a:ext cx="2808288" cy="1563023"/>
            <a:chOff x="28884" y="1949614"/>
            <a:chExt cx="2808685" cy="1259138"/>
          </a:xfrm>
        </p:grpSpPr>
        <p:sp>
          <p:nvSpPr>
            <p:cNvPr id="53" name="Content Placeholder 2"/>
            <p:cNvSpPr txBox="1">
              <a:spLocks/>
            </p:cNvSpPr>
            <p:nvPr/>
          </p:nvSpPr>
          <p:spPr>
            <a:xfrm>
              <a:off x="28884" y="2241927"/>
              <a:ext cx="2808685" cy="966825"/>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lnSpc>
                  <a:spcPct val="120000"/>
                </a:lnSpc>
                <a:spcAft>
                  <a:spcPts val="0"/>
                </a:spcAft>
                <a:buFont typeface="Arial" pitchFamily="34" charset="0"/>
                <a:buNone/>
                <a:defRPr/>
              </a:pPr>
              <a:r>
                <a:rPr lang="zh-CN" altLang="en-US" sz="1100" dirty="0" smtClean="0">
                  <a:solidFill>
                    <a:schemeClr val="tx1">
                      <a:lumMod val="50000"/>
                      <a:lumOff val="50000"/>
                    </a:schemeClr>
                  </a:solidFill>
                  <a:latin typeface="微软雅黑" pitchFamily="34" charset="-122"/>
                  <a:ea typeface="微软雅黑" pitchFamily="34" charset="-122"/>
                </a:rPr>
                <a:t>会员标签系统是由公司所有中心使用，因此每一个标签的标准都是需要统一的。</a:t>
              </a:r>
              <a:endParaRPr lang="en-US" altLang="zh-CN" sz="1100" dirty="0" smtClean="0">
                <a:solidFill>
                  <a:schemeClr val="tx1">
                    <a:lumMod val="50000"/>
                    <a:lumOff val="50000"/>
                  </a:schemeClr>
                </a:solidFill>
                <a:latin typeface="微软雅黑" pitchFamily="34" charset="-122"/>
                <a:ea typeface="微软雅黑" pitchFamily="34" charset="-122"/>
              </a:endParaRPr>
            </a:p>
            <a:p>
              <a:pPr marL="0" indent="0" fontAlgn="auto">
                <a:lnSpc>
                  <a:spcPct val="120000"/>
                </a:lnSpc>
                <a:spcAft>
                  <a:spcPts val="0"/>
                </a:spcAft>
                <a:buFont typeface="Arial" pitchFamily="34" charset="0"/>
                <a:buNone/>
                <a:defRPr/>
              </a:pPr>
              <a:r>
                <a:rPr lang="zh-CN" altLang="en-US" sz="1100" dirty="0" smtClean="0">
                  <a:solidFill>
                    <a:schemeClr val="tx1">
                      <a:lumMod val="50000"/>
                      <a:lumOff val="50000"/>
                    </a:schemeClr>
                  </a:solidFill>
                  <a:latin typeface="微软雅黑" pitchFamily="34" charset="-122"/>
                  <a:ea typeface="微软雅黑" pitchFamily="34" charset="-122"/>
                </a:rPr>
                <a:t>例如</a:t>
              </a:r>
              <a:r>
                <a:rPr lang="en-US" altLang="zh-CN" sz="1100" dirty="0" smtClean="0">
                  <a:solidFill>
                    <a:schemeClr val="tx1">
                      <a:lumMod val="50000"/>
                      <a:lumOff val="50000"/>
                    </a:schemeClr>
                  </a:solidFill>
                  <a:latin typeface="微软雅黑" pitchFamily="34" charset="-122"/>
                  <a:ea typeface="微软雅黑" pitchFamily="34" charset="-122"/>
                </a:rPr>
                <a:t>:</a:t>
              </a:r>
              <a:r>
                <a:rPr lang="zh-CN" altLang="en-US" sz="1100" dirty="0" smtClean="0">
                  <a:solidFill>
                    <a:schemeClr val="tx1">
                      <a:lumMod val="50000"/>
                      <a:lumOff val="50000"/>
                    </a:schemeClr>
                  </a:solidFill>
                  <a:latin typeface="微软雅黑" pitchFamily="34" charset="-122"/>
                  <a:ea typeface="微软雅黑" pitchFamily="34" charset="-122"/>
                </a:rPr>
                <a:t>会员消费水平</a:t>
              </a:r>
              <a:r>
                <a:rPr lang="en-US" altLang="zh-CN" sz="1100" dirty="0" smtClean="0">
                  <a:solidFill>
                    <a:schemeClr val="tx1">
                      <a:lumMod val="50000"/>
                      <a:lumOff val="50000"/>
                    </a:schemeClr>
                  </a:solidFill>
                  <a:latin typeface="微软雅黑" pitchFamily="34" charset="-122"/>
                  <a:ea typeface="微软雅黑" pitchFamily="34" charset="-122"/>
                </a:rPr>
                <a:t>:</a:t>
              </a:r>
              <a:r>
                <a:rPr lang="zh-CN" altLang="en-US" sz="1100" dirty="0" smtClean="0">
                  <a:solidFill>
                    <a:schemeClr val="tx1">
                      <a:lumMod val="50000"/>
                      <a:lumOff val="50000"/>
                    </a:schemeClr>
                  </a:solidFill>
                  <a:latin typeface="微软雅黑" pitchFamily="34" charset="-122"/>
                  <a:ea typeface="微软雅黑" pitchFamily="34" charset="-122"/>
                </a:rPr>
                <a:t>高、中、低。外呼和电商就可能对这个标签存在不同的意见，但是最后设计的时候需要统一标准。</a:t>
              </a:r>
              <a:endParaRPr lang="zh-CN" altLang="en-US" sz="1100" dirty="0">
                <a:solidFill>
                  <a:schemeClr val="tx1">
                    <a:lumMod val="50000"/>
                    <a:lumOff val="50000"/>
                  </a:schemeClr>
                </a:solidFill>
                <a:latin typeface="微软雅黑" pitchFamily="34" charset="-122"/>
                <a:ea typeface="微软雅黑" pitchFamily="34" charset="-122"/>
              </a:endParaRPr>
            </a:p>
          </p:txBody>
        </p:sp>
        <p:sp>
          <p:nvSpPr>
            <p:cNvPr id="54" name="文本框 53"/>
            <p:cNvSpPr txBox="1"/>
            <p:nvPr/>
          </p:nvSpPr>
          <p:spPr>
            <a:xfrm>
              <a:off x="462333" y="1949614"/>
              <a:ext cx="1525803" cy="308199"/>
            </a:xfrm>
            <a:prstGeom prst="rect">
              <a:avLst/>
            </a:prstGeom>
            <a:noFill/>
          </p:spPr>
          <p:txBody>
            <a:bodyPr>
              <a:spAutoFit/>
            </a:bodyPr>
            <a:lstStyle/>
            <a:p>
              <a:pPr defTabSz="685754" eaLnBrk="1" fontAlgn="auto" hangingPunct="1">
                <a:spcBef>
                  <a:spcPts val="0"/>
                </a:spcBef>
                <a:spcAft>
                  <a:spcPts val="0"/>
                </a:spcAft>
                <a:defRPr/>
              </a:pPr>
              <a:r>
                <a:rPr lang="zh-CN" altLang="en-US" sz="1400" b="1" dirty="0" smtClean="0">
                  <a:solidFill>
                    <a:schemeClr val="tx1">
                      <a:lumMod val="50000"/>
                      <a:lumOff val="50000"/>
                    </a:schemeClr>
                  </a:solidFill>
                  <a:latin typeface="微软雅黑" pitchFamily="34" charset="-122"/>
                  <a:ea typeface="微软雅黑" pitchFamily="34" charset="-122"/>
                </a:rPr>
                <a:t>标准可统一</a:t>
              </a:r>
              <a:endParaRPr lang="zh-CN" altLang="en-US" sz="1400" b="1" dirty="0">
                <a:solidFill>
                  <a:schemeClr val="tx1">
                    <a:lumMod val="50000"/>
                    <a:lumOff val="50000"/>
                  </a:schemeClr>
                </a:solidFill>
                <a:latin typeface="微软雅黑" pitchFamily="34" charset="-122"/>
                <a:ea typeface="微软雅黑" pitchFamily="34" charset="-122"/>
              </a:endParaRPr>
            </a:p>
          </p:txBody>
        </p:sp>
      </p:grpSp>
      <p:sp>
        <p:nvSpPr>
          <p:cNvPr id="57" name="文本框 10"/>
          <p:cNvSpPr txBox="1">
            <a:spLocks noChangeArrowheads="1"/>
          </p:cNvSpPr>
          <p:nvPr/>
        </p:nvSpPr>
        <p:spPr bwMode="auto">
          <a:xfrm>
            <a:off x="130969" y="165497"/>
            <a:ext cx="4215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b="1" dirty="0" smtClean="0">
                <a:solidFill>
                  <a:srgbClr val="1C4885"/>
                </a:solidFill>
                <a:latin typeface="微软雅黑" pitchFamily="34" charset="-122"/>
                <a:ea typeface="微软雅黑" pitchFamily="34" charset="-122"/>
              </a:rPr>
              <a:t>如何搭建会员标签系统（会员标</a:t>
            </a:r>
            <a:r>
              <a:rPr lang="zh-CN" altLang="en-US" b="1" dirty="0">
                <a:solidFill>
                  <a:srgbClr val="1C4885"/>
                </a:solidFill>
                <a:latin typeface="微软雅黑" pitchFamily="34" charset="-122"/>
                <a:ea typeface="微软雅黑" pitchFamily="34" charset="-122"/>
              </a:rPr>
              <a:t>签体系）</a:t>
            </a:r>
          </a:p>
        </p:txBody>
      </p:sp>
    </p:spTree>
  </p:cSld>
  <p:clrMapOvr>
    <a:masterClrMapping/>
  </p:clrMapOvr>
  <mc:AlternateContent xmlns:mc="http://schemas.openxmlformats.org/markup-compatibility/2006">
    <mc:Choice xmlns:p14="http://schemas.microsoft.com/office/powerpoint/2010/main" xmlns=""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decel="100000"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25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500" fill="hold"/>
                                        <p:tgtEl>
                                          <p:spTgt spid="29"/>
                                        </p:tgtEl>
                                        <p:attrNameLst>
                                          <p:attrName>ppt_x</p:attrName>
                                        </p:attrNameLst>
                                      </p:cBhvr>
                                      <p:tavLst>
                                        <p:tav tm="0">
                                          <p:val>
                                            <p:strVal val="#ppt_x"/>
                                          </p:val>
                                        </p:tav>
                                        <p:tav tm="100000">
                                          <p:val>
                                            <p:strVal val="#ppt_x"/>
                                          </p:val>
                                        </p:tav>
                                      </p:tavLst>
                                    </p:anim>
                                    <p:anim calcmode="lin" valueType="num">
                                      <p:cBhvr additive="base">
                                        <p:cTn id="17" dur="500" fill="hold"/>
                                        <p:tgtEl>
                                          <p:spTgt spid="29"/>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500"/>
                                  </p:stCondLst>
                                  <p:childTnLst>
                                    <p:set>
                                      <p:cBhvr>
                                        <p:cTn id="19" dur="1" fill="hold">
                                          <p:stCondLst>
                                            <p:cond delay="0"/>
                                          </p:stCondLst>
                                        </p:cTn>
                                        <p:tgtEl>
                                          <p:spTgt spid="30"/>
                                        </p:tgtEl>
                                        <p:attrNameLst>
                                          <p:attrName>style.visibility</p:attrName>
                                        </p:attrNameLst>
                                      </p:cBhvr>
                                      <p:to>
                                        <p:strVal val="visible"/>
                                      </p:to>
                                    </p:set>
                                    <p:anim calcmode="lin" valueType="num">
                                      <p:cBhvr additive="base">
                                        <p:cTn id="20" dur="500" fill="hold"/>
                                        <p:tgtEl>
                                          <p:spTgt spid="30"/>
                                        </p:tgtEl>
                                        <p:attrNameLst>
                                          <p:attrName>ppt_x</p:attrName>
                                        </p:attrNameLst>
                                      </p:cBhvr>
                                      <p:tavLst>
                                        <p:tav tm="0">
                                          <p:val>
                                            <p:strVal val="#ppt_x"/>
                                          </p:val>
                                        </p:tav>
                                        <p:tav tm="100000">
                                          <p:val>
                                            <p:strVal val="#ppt_x"/>
                                          </p:val>
                                        </p:tav>
                                      </p:tavLst>
                                    </p:anim>
                                    <p:anim calcmode="lin" valueType="num">
                                      <p:cBhvr additive="base">
                                        <p:cTn id="21"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left)">
                                      <p:cBhvr>
                                        <p:cTn id="26" dur="500"/>
                                        <p:tgtEl>
                                          <p:spTgt spid="31"/>
                                        </p:tgtEl>
                                      </p:cBhvr>
                                    </p:animEffect>
                                  </p:childTnLst>
                                </p:cTn>
                              </p:par>
                            </p:childTnLst>
                          </p:cTn>
                        </p:par>
                        <p:par>
                          <p:cTn id="27" fill="hold">
                            <p:stCondLst>
                              <p:cond delay="500"/>
                            </p:stCondLst>
                            <p:childTnLst>
                              <p:par>
                                <p:cTn id="28" presetID="2" presetClass="entr" presetSubtype="2" decel="100000" fill="hold" nodeType="after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additive="base">
                                        <p:cTn id="30" dur="500" fill="hold"/>
                                        <p:tgtEl>
                                          <p:spTgt spid="34"/>
                                        </p:tgtEl>
                                        <p:attrNameLst>
                                          <p:attrName>ppt_x</p:attrName>
                                        </p:attrNameLst>
                                      </p:cBhvr>
                                      <p:tavLst>
                                        <p:tav tm="0">
                                          <p:val>
                                            <p:strVal val="1+#ppt_w/2"/>
                                          </p:val>
                                        </p:tav>
                                        <p:tav tm="100000">
                                          <p:val>
                                            <p:strVal val="#ppt_x"/>
                                          </p:val>
                                        </p:tav>
                                      </p:tavLst>
                                    </p:anim>
                                    <p:anim calcmode="lin" valueType="num">
                                      <p:cBhvr additive="base">
                                        <p:cTn id="31"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wipe(left)">
                                      <p:cBhvr>
                                        <p:cTn id="36" dur="500"/>
                                        <p:tgtEl>
                                          <p:spTgt spid="37"/>
                                        </p:tgtEl>
                                      </p:cBhvr>
                                    </p:animEffect>
                                  </p:childTnLst>
                                </p:cTn>
                              </p:par>
                            </p:childTnLst>
                          </p:cTn>
                        </p:par>
                        <p:par>
                          <p:cTn id="37" fill="hold">
                            <p:stCondLst>
                              <p:cond delay="500"/>
                            </p:stCondLst>
                            <p:childTnLst>
                              <p:par>
                                <p:cTn id="38" presetID="2" presetClass="entr" presetSubtype="2" decel="100000" fill="hold" nodeType="afterEffect">
                                  <p:stCondLst>
                                    <p:cond delay="0"/>
                                  </p:stCondLst>
                                  <p:childTnLst>
                                    <p:set>
                                      <p:cBhvr>
                                        <p:cTn id="39" dur="1" fill="hold">
                                          <p:stCondLst>
                                            <p:cond delay="0"/>
                                          </p:stCondLst>
                                        </p:cTn>
                                        <p:tgtEl>
                                          <p:spTgt spid="40"/>
                                        </p:tgtEl>
                                        <p:attrNameLst>
                                          <p:attrName>style.visibility</p:attrName>
                                        </p:attrNameLst>
                                      </p:cBhvr>
                                      <p:to>
                                        <p:strVal val="visible"/>
                                      </p:to>
                                    </p:set>
                                    <p:anim calcmode="lin" valueType="num">
                                      <p:cBhvr additive="base">
                                        <p:cTn id="40" dur="500" fill="hold"/>
                                        <p:tgtEl>
                                          <p:spTgt spid="40"/>
                                        </p:tgtEl>
                                        <p:attrNameLst>
                                          <p:attrName>ppt_x</p:attrName>
                                        </p:attrNameLst>
                                      </p:cBhvr>
                                      <p:tavLst>
                                        <p:tav tm="0">
                                          <p:val>
                                            <p:strVal val="1+#ppt_w/2"/>
                                          </p:val>
                                        </p:tav>
                                        <p:tav tm="100000">
                                          <p:val>
                                            <p:strVal val="#ppt_x"/>
                                          </p:val>
                                        </p:tav>
                                      </p:tavLst>
                                    </p:anim>
                                    <p:anim calcmode="lin" valueType="num">
                                      <p:cBhvr additive="base">
                                        <p:cTn id="41"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right)">
                                      <p:cBhvr>
                                        <p:cTn id="46" dur="500"/>
                                        <p:tgtEl>
                                          <p:spTgt spid="49"/>
                                        </p:tgtEl>
                                      </p:cBhvr>
                                    </p:animEffect>
                                  </p:childTnLst>
                                </p:cTn>
                              </p:par>
                            </p:childTnLst>
                          </p:cTn>
                        </p:par>
                        <p:par>
                          <p:cTn id="47" fill="hold">
                            <p:stCondLst>
                              <p:cond delay="500"/>
                            </p:stCondLst>
                            <p:childTnLst>
                              <p:par>
                                <p:cTn id="48" presetID="2" presetClass="entr" presetSubtype="8" decel="100000" fill="hold" nodeType="afterEffect">
                                  <p:stCondLst>
                                    <p:cond delay="0"/>
                                  </p:stCondLst>
                                  <p:childTnLst>
                                    <p:set>
                                      <p:cBhvr>
                                        <p:cTn id="49" dur="1" fill="hold">
                                          <p:stCondLst>
                                            <p:cond delay="0"/>
                                          </p:stCondLst>
                                        </p:cTn>
                                        <p:tgtEl>
                                          <p:spTgt spid="52"/>
                                        </p:tgtEl>
                                        <p:attrNameLst>
                                          <p:attrName>style.visibility</p:attrName>
                                        </p:attrNameLst>
                                      </p:cBhvr>
                                      <p:to>
                                        <p:strVal val="visible"/>
                                      </p:to>
                                    </p:set>
                                    <p:anim calcmode="lin" valueType="num">
                                      <p:cBhvr additive="base">
                                        <p:cTn id="50" dur="500" fill="hold"/>
                                        <p:tgtEl>
                                          <p:spTgt spid="52"/>
                                        </p:tgtEl>
                                        <p:attrNameLst>
                                          <p:attrName>ppt_x</p:attrName>
                                        </p:attrNameLst>
                                      </p:cBhvr>
                                      <p:tavLst>
                                        <p:tav tm="0">
                                          <p:val>
                                            <p:strVal val="0-#ppt_w/2"/>
                                          </p:val>
                                        </p:tav>
                                        <p:tav tm="100000">
                                          <p:val>
                                            <p:strVal val="#ppt_x"/>
                                          </p:val>
                                        </p:tav>
                                      </p:tavLst>
                                    </p:anim>
                                    <p:anim calcmode="lin" valueType="num">
                                      <p:cBhvr additive="base">
                                        <p:cTn id="51"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wipe(right)">
                                      <p:cBhvr>
                                        <p:cTn id="56" dur="500"/>
                                        <p:tgtEl>
                                          <p:spTgt spid="43"/>
                                        </p:tgtEl>
                                      </p:cBhvr>
                                    </p:animEffect>
                                  </p:childTnLst>
                                </p:cTn>
                              </p:par>
                            </p:childTnLst>
                          </p:cTn>
                        </p:par>
                        <p:par>
                          <p:cTn id="57" fill="hold">
                            <p:stCondLst>
                              <p:cond delay="500"/>
                            </p:stCondLst>
                            <p:childTnLst>
                              <p:par>
                                <p:cTn id="58" presetID="2" presetClass="entr" presetSubtype="8" decel="100000" fill="hold" nodeType="afterEffect">
                                  <p:stCondLst>
                                    <p:cond delay="0"/>
                                  </p:stCondLst>
                                  <p:childTnLst>
                                    <p:set>
                                      <p:cBhvr>
                                        <p:cTn id="59" dur="1" fill="hold">
                                          <p:stCondLst>
                                            <p:cond delay="0"/>
                                          </p:stCondLst>
                                        </p:cTn>
                                        <p:tgtEl>
                                          <p:spTgt spid="46"/>
                                        </p:tgtEl>
                                        <p:attrNameLst>
                                          <p:attrName>style.visibility</p:attrName>
                                        </p:attrNameLst>
                                      </p:cBhvr>
                                      <p:to>
                                        <p:strVal val="visible"/>
                                      </p:to>
                                    </p:set>
                                    <p:anim calcmode="lin" valueType="num">
                                      <p:cBhvr additive="base">
                                        <p:cTn id="60" dur="500" fill="hold"/>
                                        <p:tgtEl>
                                          <p:spTgt spid="46"/>
                                        </p:tgtEl>
                                        <p:attrNameLst>
                                          <p:attrName>ppt_x</p:attrName>
                                        </p:attrNameLst>
                                      </p:cBhvr>
                                      <p:tavLst>
                                        <p:tav tm="0">
                                          <p:val>
                                            <p:strVal val="0-#ppt_w/2"/>
                                          </p:val>
                                        </p:tav>
                                        <p:tav tm="100000">
                                          <p:val>
                                            <p:strVal val="#ppt_x"/>
                                          </p:val>
                                        </p:tav>
                                      </p:tavLst>
                                    </p:anim>
                                    <p:anim calcmode="lin" valueType="num">
                                      <p:cBhvr additive="base">
                                        <p:cTn id="61"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wipe(left)">
                                      <p:cBhvr>
                                        <p:cTn id="6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9" grpId="0" animBg="1"/>
      <p:bldP spid="30" grpId="0" animBg="1"/>
      <p:bldP spid="5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0"/>
          <p:cNvSpPr txBox="1">
            <a:spLocks noChangeArrowheads="1"/>
          </p:cNvSpPr>
          <p:nvPr/>
        </p:nvSpPr>
        <p:spPr bwMode="auto">
          <a:xfrm>
            <a:off x="130968" y="165497"/>
            <a:ext cx="484473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b="1" dirty="0" smtClean="0">
                <a:solidFill>
                  <a:srgbClr val="1C4885"/>
                </a:solidFill>
                <a:latin typeface="微软雅黑" pitchFamily="34" charset="-122"/>
                <a:ea typeface="微软雅黑" pitchFamily="34" charset="-122"/>
              </a:rPr>
              <a:t>如何搭建会员标签系统（实施篇）</a:t>
            </a:r>
            <a:endParaRPr lang="zh-CN" altLang="en-US" b="1" dirty="0">
              <a:solidFill>
                <a:srgbClr val="1C4885"/>
              </a:solidFill>
              <a:latin typeface="微软雅黑" pitchFamily="34" charset="-122"/>
              <a:ea typeface="微软雅黑" pitchFamily="34" charset="-122"/>
            </a:endParaRPr>
          </a:p>
        </p:txBody>
      </p:sp>
      <p:sp>
        <p:nvSpPr>
          <p:cNvPr id="21" name="矩形 1"/>
          <p:cNvSpPr>
            <a:spLocks noChangeArrowheads="1"/>
          </p:cNvSpPr>
          <p:nvPr/>
        </p:nvSpPr>
        <p:spPr bwMode="auto">
          <a:xfrm>
            <a:off x="1" y="141685"/>
            <a:ext cx="108347" cy="347663"/>
          </a:xfrm>
          <a:prstGeom prst="rect">
            <a:avLst/>
          </a:prstGeom>
          <a:solidFill>
            <a:srgbClr val="1C488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cxnSp>
        <p:nvCxnSpPr>
          <p:cNvPr id="27" name="Straight Connector 32"/>
          <p:cNvCxnSpPr/>
          <p:nvPr/>
        </p:nvCxnSpPr>
        <p:spPr>
          <a:xfrm>
            <a:off x="3725856" y="6451270"/>
            <a:ext cx="1729142" cy="0"/>
          </a:xfrm>
          <a:prstGeom prst="line">
            <a:avLst/>
          </a:prstGeom>
          <a:ln w="19050">
            <a:solidFill>
              <a:srgbClr val="1C4885"/>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32"/>
          <p:cNvCxnSpPr/>
          <p:nvPr/>
        </p:nvCxnSpPr>
        <p:spPr>
          <a:xfrm>
            <a:off x="804588" y="6461430"/>
            <a:ext cx="1729142" cy="0"/>
          </a:xfrm>
          <a:prstGeom prst="line">
            <a:avLst/>
          </a:prstGeom>
          <a:ln w="19050">
            <a:solidFill>
              <a:srgbClr val="1C4885"/>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32"/>
          <p:cNvCxnSpPr/>
          <p:nvPr/>
        </p:nvCxnSpPr>
        <p:spPr>
          <a:xfrm>
            <a:off x="6783481" y="6451270"/>
            <a:ext cx="1729142" cy="0"/>
          </a:xfrm>
          <a:prstGeom prst="line">
            <a:avLst/>
          </a:prstGeom>
          <a:ln w="19050">
            <a:solidFill>
              <a:srgbClr val="1C4885"/>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1" y="1625084"/>
            <a:ext cx="1479380" cy="338554"/>
          </a:xfrm>
          <a:prstGeom prst="rect">
            <a:avLst/>
          </a:prstGeom>
        </p:spPr>
        <p:txBody>
          <a:bodyPr wrap="square">
            <a:spAutoFit/>
          </a:bodyPr>
          <a:lstStyle/>
          <a:p>
            <a:pPr algn="ctr"/>
            <a:r>
              <a:rPr lang="zh-CN" altLang="en-US" sz="1600" b="1" dirty="0" smtClean="0">
                <a:latin typeface="微软雅黑" panose="020B0503020204020204" pitchFamily="34" charset="-122"/>
                <a:ea typeface="微软雅黑" panose="020B0503020204020204" pitchFamily="34" charset="-122"/>
              </a:rPr>
              <a:t>商品标签完善</a:t>
            </a:r>
            <a:endParaRPr lang="zh-CN" altLang="en-US" sz="1600" b="1" dirty="0">
              <a:latin typeface="微软雅黑" panose="020B0503020204020204" pitchFamily="34" charset="-122"/>
              <a:ea typeface="微软雅黑" panose="020B0503020204020204" pitchFamily="34" charset="-122"/>
            </a:endParaRPr>
          </a:p>
        </p:txBody>
      </p:sp>
      <p:sp>
        <p:nvSpPr>
          <p:cNvPr id="43" name="矩形 42"/>
          <p:cNvSpPr/>
          <p:nvPr/>
        </p:nvSpPr>
        <p:spPr>
          <a:xfrm>
            <a:off x="1" y="2902091"/>
            <a:ext cx="1479380" cy="338554"/>
          </a:xfrm>
          <a:prstGeom prst="rect">
            <a:avLst/>
          </a:prstGeom>
        </p:spPr>
        <p:txBody>
          <a:bodyPr wrap="square">
            <a:spAutoFit/>
          </a:bodyPr>
          <a:lstStyle/>
          <a:p>
            <a:pPr algn="ctr"/>
            <a:r>
              <a:rPr lang="zh-CN" altLang="en-US" sz="1600" b="1" dirty="0" smtClean="0">
                <a:latin typeface="微软雅黑" panose="020B0503020204020204" pitchFamily="34" charset="-122"/>
                <a:ea typeface="微软雅黑" panose="020B0503020204020204" pitchFamily="34" charset="-122"/>
              </a:rPr>
              <a:t>会员标签体系</a:t>
            </a:r>
            <a:endParaRPr lang="zh-CN" altLang="en-US" sz="1600" b="1" dirty="0">
              <a:latin typeface="微软雅黑" panose="020B0503020204020204" pitchFamily="34" charset="-122"/>
              <a:ea typeface="微软雅黑" panose="020B0503020204020204" pitchFamily="34" charset="-122"/>
            </a:endParaRPr>
          </a:p>
        </p:txBody>
      </p:sp>
      <p:sp>
        <p:nvSpPr>
          <p:cNvPr id="44" name="矩形 43"/>
          <p:cNvSpPr/>
          <p:nvPr/>
        </p:nvSpPr>
        <p:spPr>
          <a:xfrm>
            <a:off x="1" y="4229548"/>
            <a:ext cx="1479380" cy="338554"/>
          </a:xfrm>
          <a:prstGeom prst="rect">
            <a:avLst/>
          </a:prstGeom>
        </p:spPr>
        <p:txBody>
          <a:bodyPr wrap="square">
            <a:spAutoFit/>
          </a:bodyPr>
          <a:lstStyle/>
          <a:p>
            <a:pPr algn="ctr"/>
            <a:r>
              <a:rPr lang="zh-CN" altLang="en-US" sz="1600" b="1" dirty="0" smtClean="0">
                <a:latin typeface="微软雅黑" panose="020B0503020204020204" pitchFamily="34" charset="-122"/>
                <a:ea typeface="微软雅黑" panose="020B0503020204020204" pitchFamily="34" charset="-122"/>
              </a:rPr>
              <a:t>对会员打标签</a:t>
            </a:r>
            <a:endParaRPr lang="zh-CN" altLang="en-US" sz="1600" b="1" dirty="0">
              <a:latin typeface="微软雅黑" panose="020B0503020204020204" pitchFamily="34" charset="-122"/>
              <a:ea typeface="微软雅黑" panose="020B0503020204020204" pitchFamily="34" charset="-122"/>
            </a:endParaRPr>
          </a:p>
        </p:txBody>
      </p:sp>
      <p:graphicFrame>
        <p:nvGraphicFramePr>
          <p:cNvPr id="45" name="图示 44"/>
          <p:cNvGraphicFramePr/>
          <p:nvPr/>
        </p:nvGraphicFramePr>
        <p:xfrm>
          <a:off x="1808479" y="1310640"/>
          <a:ext cx="6309361" cy="10274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6" name="图示 45"/>
          <p:cNvGraphicFramePr/>
          <p:nvPr/>
        </p:nvGraphicFramePr>
        <p:xfrm>
          <a:off x="1818639" y="2580640"/>
          <a:ext cx="6309361" cy="10274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8" name="图示 47"/>
          <p:cNvGraphicFramePr/>
          <p:nvPr/>
        </p:nvGraphicFramePr>
        <p:xfrm>
          <a:off x="1808479" y="3911600"/>
          <a:ext cx="6309361" cy="102743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49" name="矩形标注 48"/>
          <p:cNvSpPr/>
          <p:nvPr/>
        </p:nvSpPr>
        <p:spPr bwMode="auto">
          <a:xfrm>
            <a:off x="2052319" y="1950720"/>
            <a:ext cx="947989" cy="508000"/>
          </a:xfrm>
          <a:prstGeom prst="wedgeRectCallout">
            <a:avLst>
              <a:gd name="adj1" fmla="val 3409"/>
              <a:gd name="adj2" fmla="val -6226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rPr>
              <a:t>商品主导、运营和数据协调</a:t>
            </a:r>
          </a:p>
        </p:txBody>
      </p:sp>
      <p:sp>
        <p:nvSpPr>
          <p:cNvPr id="50" name="矩形标注 49"/>
          <p:cNvSpPr/>
          <p:nvPr/>
        </p:nvSpPr>
        <p:spPr bwMode="auto">
          <a:xfrm>
            <a:off x="2021839" y="3291840"/>
            <a:ext cx="947989" cy="345440"/>
          </a:xfrm>
          <a:prstGeom prst="wedgeRectCallout">
            <a:avLst>
              <a:gd name="adj1" fmla="val 3409"/>
              <a:gd name="adj2" fmla="val -6226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rPr>
              <a:t>数据主导，运营协调</a:t>
            </a:r>
          </a:p>
        </p:txBody>
      </p:sp>
      <p:sp>
        <p:nvSpPr>
          <p:cNvPr id="51" name="矩形标注 50"/>
          <p:cNvSpPr/>
          <p:nvPr/>
        </p:nvSpPr>
        <p:spPr bwMode="auto">
          <a:xfrm>
            <a:off x="2123439" y="4612640"/>
            <a:ext cx="947989" cy="426720"/>
          </a:xfrm>
          <a:prstGeom prst="wedgeRectCallout">
            <a:avLst>
              <a:gd name="adj1" fmla="val 14126"/>
              <a:gd name="adj2" fmla="val -61805"/>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rPr>
              <a:t>技术主导，数据协调</a:t>
            </a:r>
          </a:p>
        </p:txBody>
      </p:sp>
      <p:sp>
        <p:nvSpPr>
          <p:cNvPr id="52" name="矩形标注 51"/>
          <p:cNvSpPr/>
          <p:nvPr/>
        </p:nvSpPr>
        <p:spPr bwMode="auto">
          <a:xfrm>
            <a:off x="3535679" y="2011680"/>
            <a:ext cx="947989" cy="406400"/>
          </a:xfrm>
          <a:prstGeom prst="wedgeRectCallout">
            <a:avLst>
              <a:gd name="adj1" fmla="val -10216"/>
              <a:gd name="adj2" fmla="val -6626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rPr>
              <a:t>技术主导，数据协调</a:t>
            </a:r>
          </a:p>
        </p:txBody>
      </p:sp>
      <p:sp>
        <p:nvSpPr>
          <p:cNvPr id="53" name="矩形标注 52"/>
          <p:cNvSpPr/>
          <p:nvPr/>
        </p:nvSpPr>
        <p:spPr bwMode="auto">
          <a:xfrm>
            <a:off x="3505199" y="3281680"/>
            <a:ext cx="947989" cy="375920"/>
          </a:xfrm>
          <a:prstGeom prst="wedgeRectCallout">
            <a:avLst>
              <a:gd name="adj1" fmla="val -2837"/>
              <a:gd name="adj2" fmla="val -69236"/>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rPr>
              <a:t>运营主导，数据协调</a:t>
            </a:r>
          </a:p>
        </p:txBody>
      </p:sp>
      <p:sp>
        <p:nvSpPr>
          <p:cNvPr id="54" name="矩形标注 53"/>
          <p:cNvSpPr/>
          <p:nvPr/>
        </p:nvSpPr>
        <p:spPr bwMode="auto">
          <a:xfrm>
            <a:off x="5039359" y="2011680"/>
            <a:ext cx="947989" cy="396240"/>
          </a:xfrm>
          <a:prstGeom prst="wedgeRectCallout">
            <a:avLst>
              <a:gd name="adj1" fmla="val 3409"/>
              <a:gd name="adj2" fmla="val -6226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rPr>
              <a:t>商品主导、运营和数据协调</a:t>
            </a:r>
          </a:p>
        </p:txBody>
      </p:sp>
      <p:sp>
        <p:nvSpPr>
          <p:cNvPr id="56" name="矩形标注 55"/>
          <p:cNvSpPr/>
          <p:nvPr/>
        </p:nvSpPr>
        <p:spPr bwMode="auto">
          <a:xfrm>
            <a:off x="5110479" y="3322320"/>
            <a:ext cx="947989" cy="355600"/>
          </a:xfrm>
          <a:prstGeom prst="wedgeRectCallout">
            <a:avLst>
              <a:gd name="adj1" fmla="val 3409"/>
              <a:gd name="adj2" fmla="val -6226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rPr>
              <a:t>数据主导、技术运营协调</a:t>
            </a:r>
          </a:p>
        </p:txBody>
      </p:sp>
      <p:sp>
        <p:nvSpPr>
          <p:cNvPr id="58" name="矩形标注 57"/>
          <p:cNvSpPr/>
          <p:nvPr/>
        </p:nvSpPr>
        <p:spPr bwMode="auto">
          <a:xfrm>
            <a:off x="4988559" y="4622800"/>
            <a:ext cx="947989" cy="386080"/>
          </a:xfrm>
          <a:prstGeom prst="wedgeRectCallout">
            <a:avLst>
              <a:gd name="adj1" fmla="val 1943"/>
              <a:gd name="adj2" fmla="val -7026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rPr>
              <a:t>技术主导，数据协调</a:t>
            </a:r>
          </a:p>
        </p:txBody>
      </p:sp>
      <p:sp>
        <p:nvSpPr>
          <p:cNvPr id="59" name="矩形标注 58"/>
          <p:cNvSpPr/>
          <p:nvPr/>
        </p:nvSpPr>
        <p:spPr bwMode="auto">
          <a:xfrm>
            <a:off x="6370319" y="3312160"/>
            <a:ext cx="947989" cy="345440"/>
          </a:xfrm>
          <a:prstGeom prst="wedgeRectCallout">
            <a:avLst>
              <a:gd name="adj1" fmla="val -5165"/>
              <a:gd name="adj2" fmla="val -69288"/>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rPr>
              <a:t>数据主导、技术运营协调</a:t>
            </a:r>
          </a:p>
        </p:txBody>
      </p:sp>
      <p:sp>
        <p:nvSpPr>
          <p:cNvPr id="61" name="矩形标注 60"/>
          <p:cNvSpPr/>
          <p:nvPr/>
        </p:nvSpPr>
        <p:spPr bwMode="auto">
          <a:xfrm>
            <a:off x="6380479" y="4592320"/>
            <a:ext cx="947989" cy="396240"/>
          </a:xfrm>
          <a:prstGeom prst="wedgeRectCallout">
            <a:avLst>
              <a:gd name="adj1" fmla="val -7703"/>
              <a:gd name="adj2" fmla="val -6426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rPr>
              <a:t>技术主导，数据协调</a:t>
            </a:r>
          </a:p>
        </p:txBody>
      </p:sp>
      <p:sp>
        <p:nvSpPr>
          <p:cNvPr id="62" name="矩形标注 61"/>
          <p:cNvSpPr/>
          <p:nvPr/>
        </p:nvSpPr>
        <p:spPr bwMode="auto">
          <a:xfrm>
            <a:off x="6339839" y="2032000"/>
            <a:ext cx="947989" cy="396240"/>
          </a:xfrm>
          <a:prstGeom prst="wedgeRectCallout">
            <a:avLst>
              <a:gd name="adj1" fmla="val 3409"/>
              <a:gd name="adj2" fmla="val -6226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rPr>
              <a:t>商品为主</a:t>
            </a:r>
          </a:p>
        </p:txBody>
      </p:sp>
      <p:cxnSp>
        <p:nvCxnSpPr>
          <p:cNvPr id="25" name="直接连接符 24"/>
          <p:cNvCxnSpPr/>
          <p:nvPr/>
        </p:nvCxnSpPr>
        <p:spPr bwMode="auto">
          <a:xfrm>
            <a:off x="1625600" y="1005840"/>
            <a:ext cx="0" cy="4137660"/>
          </a:xfrm>
          <a:prstGeom prst="line">
            <a:avLst/>
          </a:prstGeom>
          <a:ln>
            <a:prstDash val="dash"/>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auto">
          <a:xfrm>
            <a:off x="3144520" y="1005840"/>
            <a:ext cx="0" cy="4137660"/>
          </a:xfrm>
          <a:prstGeom prst="line">
            <a:avLst/>
          </a:prstGeom>
          <a:ln>
            <a:prstDash val="dash"/>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auto">
          <a:xfrm>
            <a:off x="4663440" y="1422400"/>
            <a:ext cx="0" cy="3721100"/>
          </a:xfrm>
          <a:prstGeom prst="line">
            <a:avLst/>
          </a:prstGeom>
          <a:ln>
            <a:prstDash val="dash"/>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bwMode="auto">
          <a:xfrm>
            <a:off x="6182360" y="1005840"/>
            <a:ext cx="0" cy="4137660"/>
          </a:xfrm>
          <a:prstGeom prst="line">
            <a:avLst/>
          </a:prstGeom>
          <a:ln>
            <a:prstDash val="dash"/>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auto">
          <a:xfrm>
            <a:off x="7701280" y="1005840"/>
            <a:ext cx="0" cy="4137660"/>
          </a:xfrm>
          <a:prstGeom prst="line">
            <a:avLst/>
          </a:prstGeom>
          <a:ln>
            <a:prstDash val="dash"/>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696721" y="731004"/>
            <a:ext cx="1479380" cy="338554"/>
          </a:xfrm>
          <a:prstGeom prst="rect">
            <a:avLst/>
          </a:prstGeom>
        </p:spPr>
        <p:txBody>
          <a:bodyPr wrap="square">
            <a:spAutoFit/>
          </a:bodyPr>
          <a:lstStyle/>
          <a:p>
            <a:pPr algn="ctr"/>
            <a:r>
              <a:rPr lang="zh-CN" altLang="en-US" sz="1600" b="1" dirty="0" smtClean="0">
                <a:latin typeface="微软雅黑" panose="020B0503020204020204" pitchFamily="34" charset="-122"/>
                <a:ea typeface="微软雅黑" panose="020B0503020204020204" pitchFamily="34" charset="-122"/>
              </a:rPr>
              <a:t>前期工作</a:t>
            </a:r>
            <a:endParaRPr lang="zh-CN" altLang="en-US" sz="1600" b="1" dirty="0">
              <a:latin typeface="微软雅黑" panose="020B0503020204020204" pitchFamily="34" charset="-122"/>
              <a:ea typeface="微软雅黑" panose="020B0503020204020204" pitchFamily="34" charset="-122"/>
            </a:endParaRPr>
          </a:p>
        </p:txBody>
      </p:sp>
      <p:sp>
        <p:nvSpPr>
          <p:cNvPr id="35" name="矩形 34"/>
          <p:cNvSpPr/>
          <p:nvPr/>
        </p:nvSpPr>
        <p:spPr>
          <a:xfrm>
            <a:off x="3931921" y="690364"/>
            <a:ext cx="1479380" cy="338554"/>
          </a:xfrm>
          <a:prstGeom prst="rect">
            <a:avLst/>
          </a:prstGeom>
        </p:spPr>
        <p:txBody>
          <a:bodyPr wrap="square">
            <a:spAutoFit/>
          </a:bodyPr>
          <a:lstStyle/>
          <a:p>
            <a:pPr algn="ctr"/>
            <a:r>
              <a:rPr lang="zh-CN" altLang="en-US" sz="1600" b="1" dirty="0" smtClean="0">
                <a:latin typeface="微软雅黑" panose="020B0503020204020204" pitchFamily="34" charset="-122"/>
                <a:ea typeface="微软雅黑" panose="020B0503020204020204" pitchFamily="34" charset="-122"/>
              </a:rPr>
              <a:t>实际开发阶段</a:t>
            </a:r>
            <a:endParaRPr lang="zh-CN" altLang="en-US" sz="1600" b="1" dirty="0">
              <a:latin typeface="微软雅黑" panose="020B0503020204020204" pitchFamily="34" charset="-122"/>
              <a:ea typeface="微软雅黑" panose="020B0503020204020204" pitchFamily="34" charset="-122"/>
            </a:endParaRPr>
          </a:p>
        </p:txBody>
      </p:sp>
      <p:sp>
        <p:nvSpPr>
          <p:cNvPr id="36" name="矩形 35"/>
          <p:cNvSpPr/>
          <p:nvPr/>
        </p:nvSpPr>
        <p:spPr>
          <a:xfrm>
            <a:off x="6187441" y="690364"/>
            <a:ext cx="1479380" cy="338554"/>
          </a:xfrm>
          <a:prstGeom prst="rect">
            <a:avLst/>
          </a:prstGeom>
        </p:spPr>
        <p:txBody>
          <a:bodyPr wrap="square">
            <a:spAutoFit/>
          </a:bodyPr>
          <a:lstStyle/>
          <a:p>
            <a:pPr algn="ctr"/>
            <a:r>
              <a:rPr lang="zh-CN" altLang="en-US" sz="1600" b="1" dirty="0" smtClean="0">
                <a:latin typeface="微软雅黑" panose="020B0503020204020204" pitchFamily="34" charset="-122"/>
                <a:ea typeface="微软雅黑" panose="020B0503020204020204" pitchFamily="34" charset="-122"/>
              </a:rPr>
              <a:t>运营应用阶段</a:t>
            </a:r>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812180178"/>
      </p:ext>
    </p:extLst>
  </p:cSld>
  <p:clrMapOvr>
    <a:masterClrMapping/>
  </p:clrMapOvr>
  <mc:AlternateContent xmlns:mc="http://schemas.openxmlformats.org/markup-compatibility/2006">
    <mc:Choice xmlns:p14="http://schemas.microsoft.com/office/powerpoint/2010/main" xmlns="" Requires="p14">
      <p:transition spd="slow" p14:dur="1600" advTm="0">
        <p14:prism isInverted="1"/>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ppt_x"/>
                                          </p:val>
                                        </p:tav>
                                        <p:tav tm="100000">
                                          <p:val>
                                            <p:strVal val="#ppt_x"/>
                                          </p:val>
                                        </p:tav>
                                      </p:tavLst>
                                    </p:anim>
                                    <p:anim calcmode="lin" valueType="num">
                                      <p:cBhvr additive="base">
                                        <p:cTn id="19"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fill="hold"/>
                                        <p:tgtEl>
                                          <p:spTgt spid="28"/>
                                        </p:tgtEl>
                                        <p:attrNameLst>
                                          <p:attrName>ppt_x</p:attrName>
                                        </p:attrNameLst>
                                      </p:cBhvr>
                                      <p:tavLst>
                                        <p:tav tm="0">
                                          <p:val>
                                            <p:strVal val="#ppt_x"/>
                                          </p:val>
                                        </p:tav>
                                        <p:tav tm="100000">
                                          <p:val>
                                            <p:strVal val="#ppt_x"/>
                                          </p:val>
                                        </p:tav>
                                      </p:tavLst>
                                    </p:anim>
                                    <p:anim calcmode="lin" valueType="num">
                                      <p:cBhvr additive="base">
                                        <p:cTn id="25"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9"/>
                                        </p:tgtEl>
                                        <p:attrNameLst>
                                          <p:attrName>style.visibility</p:attrName>
                                        </p:attrNameLst>
                                      </p:cBhvr>
                                      <p:to>
                                        <p:strVal val="visible"/>
                                      </p:to>
                                    </p:set>
                                    <p:anim calcmode="lin" valueType="num">
                                      <p:cBhvr additive="base">
                                        <p:cTn id="30" dur="500" fill="hold"/>
                                        <p:tgtEl>
                                          <p:spTgt spid="29"/>
                                        </p:tgtEl>
                                        <p:attrNameLst>
                                          <p:attrName>ppt_x</p:attrName>
                                        </p:attrNameLst>
                                      </p:cBhvr>
                                      <p:tavLst>
                                        <p:tav tm="0">
                                          <p:val>
                                            <p:strVal val="#ppt_x"/>
                                          </p:val>
                                        </p:tav>
                                        <p:tav tm="100000">
                                          <p:val>
                                            <p:strVal val="#ppt_x"/>
                                          </p:val>
                                        </p:tav>
                                      </p:tavLst>
                                    </p:anim>
                                    <p:anim calcmode="lin" valueType="num">
                                      <p:cBhvr additive="base">
                                        <p:cTn id="31"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图片 20"/>
          <p:cNvPicPr>
            <a:picLocks noChangeAspect="1" noChangeArrowheads="1"/>
          </p:cNvPicPr>
          <p:nvPr/>
        </p:nvPicPr>
        <p:blipFill>
          <a:blip r:embed="rId2" cstate="screen">
            <a:extLst>
              <a:ext uri="{28A0092B-C50C-407E-A947-70E740481C1C}">
                <a14:useLocalDpi xmlns:a14="http://schemas.microsoft.com/office/drawing/2010/main" xmlns=""/>
              </a:ext>
            </a:extLst>
          </a:blip>
          <a:srcRect/>
          <a:stretch>
            <a:fillRect/>
          </a:stretch>
        </p:blipFill>
        <p:spPr bwMode="auto">
          <a:xfrm>
            <a:off x="1974056" y="265510"/>
            <a:ext cx="5611416" cy="28074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747" name="矩形 6"/>
          <p:cNvSpPr>
            <a:spLocks noChangeArrowheads="1"/>
          </p:cNvSpPr>
          <p:nvPr/>
        </p:nvSpPr>
        <p:spPr bwMode="auto">
          <a:xfrm>
            <a:off x="0" y="3676650"/>
            <a:ext cx="9144000" cy="1466850"/>
          </a:xfrm>
          <a:prstGeom prst="rect">
            <a:avLst/>
          </a:prstGeom>
          <a:solidFill>
            <a:srgbClr val="1C488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31749" name="文本框 12"/>
          <p:cNvSpPr txBox="1">
            <a:spLocks noChangeArrowheads="1"/>
          </p:cNvSpPr>
          <p:nvPr/>
        </p:nvSpPr>
        <p:spPr bwMode="auto">
          <a:xfrm>
            <a:off x="1726111" y="2027199"/>
            <a:ext cx="675381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r>
              <a:rPr lang="zh-CN" altLang="en-US" sz="4000" b="1" dirty="0" smtClean="0">
                <a:solidFill>
                  <a:srgbClr val="1C4885"/>
                </a:solidFill>
                <a:latin typeface="微软雅黑" pitchFamily="34" charset="-122"/>
                <a:ea typeface="微软雅黑" pitchFamily="34" charset="-122"/>
              </a:rPr>
              <a:t>如何将数据应用到运营</a:t>
            </a:r>
            <a:endParaRPr lang="zh-CN" altLang="en-US" sz="4000" b="1" dirty="0">
              <a:solidFill>
                <a:srgbClr val="1C4885"/>
              </a:solidFill>
              <a:latin typeface="微软雅黑" pitchFamily="34" charset="-122"/>
              <a:ea typeface="微软雅黑" pitchFamily="34" charset="-122"/>
            </a:endParaRPr>
          </a:p>
        </p:txBody>
      </p:sp>
      <p:grpSp>
        <p:nvGrpSpPr>
          <p:cNvPr id="31750" name="组合 13"/>
          <p:cNvGrpSpPr>
            <a:grpSpLocks noChangeAspect="1"/>
          </p:cNvGrpSpPr>
          <p:nvPr/>
        </p:nvGrpSpPr>
        <p:grpSpPr bwMode="auto">
          <a:xfrm>
            <a:off x="5103019" y="2383631"/>
            <a:ext cx="4183856" cy="2611041"/>
            <a:chOff x="0" y="0"/>
            <a:chExt cx="5324473" cy="3322983"/>
          </a:xfrm>
        </p:grpSpPr>
        <p:pic>
          <p:nvPicPr>
            <p:cNvPr id="31753" name="图片 14"/>
            <p:cNvPicPr>
              <a:picLocks noChangeAspect="1" noChangeArrowheads="1"/>
            </p:cNvPicPr>
            <p:nvPr/>
          </p:nvPicPr>
          <p:blipFill>
            <a:blip r:embed="rId3" cstate="screen">
              <a:extLst>
                <a:ext uri="{28A0092B-C50C-407E-A947-70E740481C1C}">
                  <a14:useLocalDpi xmlns:a14="http://schemas.microsoft.com/office/drawing/2010/main" xmlns=""/>
                </a:ext>
              </a:extLst>
            </a:blip>
            <a:srcRect/>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754" name="图片 15"/>
            <p:cNvPicPr>
              <a:picLocks noChangeAspect="1" noChangeArrowheads="1"/>
            </p:cNvPicPr>
            <p:nvPr/>
          </p:nvPicPr>
          <p:blipFill>
            <a:blip r:embed="rId4" cstate="screen">
              <a:extLst>
                <a:ext uri="{28A0092B-C50C-407E-A947-70E740481C1C}">
                  <a14:useLocalDpi xmlns:a14="http://schemas.microsoft.com/office/drawing/2010/main" xmlns=""/>
                </a:ext>
              </a:extLst>
            </a:blip>
            <a:srcRect/>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 name="组合 1"/>
          <p:cNvGrpSpPr/>
          <p:nvPr/>
        </p:nvGrpSpPr>
        <p:grpSpPr>
          <a:xfrm>
            <a:off x="0" y="1178719"/>
            <a:ext cx="1989535" cy="4062651"/>
            <a:chOff x="0" y="1571625"/>
            <a:chExt cx="2652713" cy="5416868"/>
          </a:xfrm>
        </p:grpSpPr>
        <p:sp>
          <p:nvSpPr>
            <p:cNvPr id="31748" name="文本框 8"/>
            <p:cNvSpPr txBox="1">
              <a:spLocks noChangeArrowheads="1"/>
            </p:cNvSpPr>
            <p:nvPr/>
          </p:nvSpPr>
          <p:spPr bwMode="auto">
            <a:xfrm>
              <a:off x="0" y="1571625"/>
              <a:ext cx="1495425" cy="54168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25800" b="1" dirty="0">
                  <a:solidFill>
                    <a:srgbClr val="1C4885"/>
                  </a:solidFill>
                  <a:latin typeface="微软雅黑" pitchFamily="34" charset="-122"/>
                  <a:ea typeface="微软雅黑" pitchFamily="34" charset="-122"/>
                </a:rPr>
                <a:t>4</a:t>
              </a:r>
              <a:endParaRPr lang="zh-CN" altLang="en-US" sz="25800" b="1" dirty="0">
                <a:solidFill>
                  <a:srgbClr val="1C4885"/>
                </a:solidFill>
                <a:latin typeface="微软雅黑" pitchFamily="34" charset="-122"/>
                <a:ea typeface="微软雅黑" pitchFamily="34" charset="-122"/>
              </a:endParaRPr>
            </a:p>
          </p:txBody>
        </p:sp>
        <p:sp>
          <p:nvSpPr>
            <p:cNvPr id="31752" name="文本框 17"/>
            <p:cNvSpPr>
              <a:spLocks/>
            </p:cNvSpPr>
            <p:nvPr/>
          </p:nvSpPr>
          <p:spPr bwMode="auto">
            <a:xfrm>
              <a:off x="168275" y="4889500"/>
              <a:ext cx="2484438" cy="928688"/>
            </a:xfrm>
            <a:custGeom>
              <a:avLst/>
              <a:gdLst>
                <a:gd name="T0" fmla="*/ 0 w 2484854"/>
                <a:gd name="T1" fmla="*/ 0 h 929514"/>
                <a:gd name="T2" fmla="*/ 2481942 w 2484854"/>
                <a:gd name="T3" fmla="*/ 0 h 929514"/>
                <a:gd name="T4" fmla="*/ 2481942 w 2484854"/>
                <a:gd name="T5" fmla="*/ 206677 h 929514"/>
                <a:gd name="T6" fmla="*/ 2081078 w 2484854"/>
                <a:gd name="T7" fmla="*/ 206677 h 929514"/>
                <a:gd name="T8" fmla="*/ 2081078 w 2484854"/>
                <a:gd name="T9" fmla="*/ 923747 h 929514"/>
                <a:gd name="T10" fmla="*/ 1452066 w 2484854"/>
                <a:gd name="T11" fmla="*/ 923747 h 929514"/>
                <a:gd name="T12" fmla="*/ 1452066 w 2484854"/>
                <a:gd name="T13" fmla="*/ 206677 h 929514"/>
                <a:gd name="T14" fmla="*/ 0 w 2484854"/>
                <a:gd name="T15" fmla="*/ 206677 h 929514"/>
                <a:gd name="T16" fmla="*/ 0 w 2484854"/>
                <a:gd name="T17" fmla="*/ 0 h 9295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84854" h="929514">
                  <a:moveTo>
                    <a:pt x="0" y="0"/>
                  </a:moveTo>
                  <a:lnTo>
                    <a:pt x="2484854" y="0"/>
                  </a:lnTo>
                  <a:lnTo>
                    <a:pt x="2484854" y="207967"/>
                  </a:lnTo>
                  <a:lnTo>
                    <a:pt x="2083520" y="207967"/>
                  </a:lnTo>
                  <a:lnTo>
                    <a:pt x="2083520" y="929514"/>
                  </a:lnTo>
                  <a:lnTo>
                    <a:pt x="1453767" y="929514"/>
                  </a:lnTo>
                  <a:lnTo>
                    <a:pt x="1453767" y="207967"/>
                  </a:lnTo>
                  <a:lnTo>
                    <a:pt x="0" y="207967"/>
                  </a:lnTo>
                  <a:lnTo>
                    <a:pt x="0" y="0"/>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12" name="矩形 16"/>
          <p:cNvSpPr>
            <a:spLocks noChangeArrowheads="1"/>
          </p:cNvSpPr>
          <p:nvPr/>
        </p:nvSpPr>
        <p:spPr bwMode="auto">
          <a:xfrm>
            <a:off x="2500887" y="3745239"/>
            <a:ext cx="4169337" cy="7571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defTabSz="912019" eaLnBrk="1" hangingPunct="1">
              <a:lnSpc>
                <a:spcPct val="120000"/>
              </a:lnSpc>
              <a:spcBef>
                <a:spcPct val="20000"/>
              </a:spcBef>
            </a:pPr>
            <a:r>
              <a:rPr lang="zh-CN" altLang="en-US" sz="1200" dirty="0" smtClean="0">
                <a:solidFill>
                  <a:schemeClr val="bg1"/>
                </a:solidFill>
                <a:latin typeface="微软雅黑" pitchFamily="34" charset="-122"/>
                <a:ea typeface="微软雅黑" pitchFamily="34" charset="-122"/>
                <a:sym typeface="Arial" pitchFamily="34" charset="0"/>
              </a:rPr>
              <a:t>要完成上面的目的，肯定不是靠所谓的会员标签体系就能够完成的，最后的执行点肯定是在运营的动作上，而要到达好的效果肯定就是会员精准运营。</a:t>
            </a:r>
            <a:endParaRPr lang="en-US" sz="1200" dirty="0">
              <a:solidFill>
                <a:schemeClr val="bg1"/>
              </a:solidFill>
              <a:latin typeface="微软雅黑" pitchFamily="34" charset="-122"/>
              <a:ea typeface="微软雅黑" pitchFamily="34" charset="-122"/>
              <a:sym typeface="Arial"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2500" advTm="0">
        <p:checker/>
      </p:transition>
    </mc:Choice>
    <mc:Fallback>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750"/>
                                        </p:tgtEl>
                                        <p:attrNameLst>
                                          <p:attrName>style.visibility</p:attrName>
                                        </p:attrNameLst>
                                      </p:cBhvr>
                                      <p:to>
                                        <p:strVal val="visible"/>
                                      </p:to>
                                    </p:set>
                                    <p:animEffect transition="in" filter="fade">
                                      <p:cBhvr>
                                        <p:cTn id="7" dur="1000"/>
                                        <p:tgtEl>
                                          <p:spTgt spid="31750"/>
                                        </p:tgtEl>
                                      </p:cBhvr>
                                    </p:animEffect>
                                    <p:anim calcmode="lin" valueType="num">
                                      <p:cBhvr>
                                        <p:cTn id="8" dur="1000" fill="hold"/>
                                        <p:tgtEl>
                                          <p:spTgt spid="31750"/>
                                        </p:tgtEl>
                                        <p:attrNameLst>
                                          <p:attrName>ppt_x</p:attrName>
                                        </p:attrNameLst>
                                      </p:cBhvr>
                                      <p:tavLst>
                                        <p:tav tm="0">
                                          <p:val>
                                            <p:strVal val="#ppt_x"/>
                                          </p:val>
                                        </p:tav>
                                        <p:tav tm="100000">
                                          <p:val>
                                            <p:strVal val="#ppt_x"/>
                                          </p:val>
                                        </p:tav>
                                      </p:tavLst>
                                    </p:anim>
                                    <p:anim calcmode="lin" valueType="num">
                                      <p:cBhvr>
                                        <p:cTn id="9" dur="1000" fill="hold"/>
                                        <p:tgtEl>
                                          <p:spTgt spid="317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9" presetClass="entr" presetSubtype="0" decel="10000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 calcmode="lin" valueType="num">
                                      <p:cBhvr>
                                        <p:cTn id="16" dur="500" fill="hold"/>
                                        <p:tgtEl>
                                          <p:spTgt spid="2"/>
                                        </p:tgtEl>
                                        <p:attrNameLst>
                                          <p:attrName>style.rotation</p:attrName>
                                        </p:attrNameLst>
                                      </p:cBhvr>
                                      <p:tavLst>
                                        <p:tav tm="0">
                                          <p:val>
                                            <p:fltVal val="360"/>
                                          </p:val>
                                        </p:tav>
                                        <p:tav tm="100000">
                                          <p:val>
                                            <p:fltVal val="0"/>
                                          </p:val>
                                        </p:tav>
                                      </p:tavLst>
                                    </p:anim>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749"/>
                                        </p:tgtEl>
                                        <p:attrNameLst>
                                          <p:attrName>style.visibility</p:attrName>
                                        </p:attrNameLst>
                                      </p:cBhvr>
                                      <p:to>
                                        <p:strVal val="visible"/>
                                      </p:to>
                                    </p:set>
                                    <p:animEffect transition="in" filter="wipe(left)">
                                      <p:cBhvr>
                                        <p:cTn id="22" dur="500"/>
                                        <p:tgtEl>
                                          <p:spTgt spid="3174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iterate type="lt">
                                    <p:tmPct val="10000"/>
                                  </p:iterate>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Oval 13"/>
          <p:cNvSpPr>
            <a:spLocks noChangeAspect="1" noChangeArrowheads="1"/>
          </p:cNvSpPr>
          <p:nvPr/>
        </p:nvSpPr>
        <p:spPr bwMode="auto">
          <a:xfrm>
            <a:off x="842169" y="2189326"/>
            <a:ext cx="472658" cy="432197"/>
          </a:xfrm>
          <a:prstGeom prst="ellipse">
            <a:avLst/>
          </a:prstGeom>
          <a:solidFill>
            <a:srgbClr val="1C4885"/>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eaLnBrk="1" hangingPunct="1"/>
            <a:endParaRPr lang="en-US" altLang="zh-CN" sz="2400">
              <a:solidFill>
                <a:srgbClr val="FFFFFF"/>
              </a:solidFill>
            </a:endParaRPr>
          </a:p>
        </p:txBody>
      </p:sp>
      <p:sp>
        <p:nvSpPr>
          <p:cNvPr id="27652" name="Oval 10"/>
          <p:cNvSpPr>
            <a:spLocks noChangeAspect="1" noChangeArrowheads="1"/>
          </p:cNvSpPr>
          <p:nvPr/>
        </p:nvSpPr>
        <p:spPr bwMode="auto">
          <a:xfrm>
            <a:off x="858441" y="1087382"/>
            <a:ext cx="472658" cy="432197"/>
          </a:xfrm>
          <a:prstGeom prst="ellipse">
            <a:avLst/>
          </a:prstGeom>
          <a:solidFill>
            <a:srgbClr val="1C4885"/>
          </a:solidFill>
          <a:ln>
            <a:noFill/>
          </a:ln>
          <a:extLst/>
        </p:spPr>
        <p:txBody>
          <a:bodyPr anchor="ctr"/>
          <a:lstStyle/>
          <a:p>
            <a:pPr algn="ctr" eaLnBrk="1" hangingPunct="1"/>
            <a:endParaRPr lang="en-US" altLang="zh-CN" sz="2400">
              <a:solidFill>
                <a:srgbClr val="FFFFFF"/>
              </a:solidFill>
            </a:endParaRPr>
          </a:p>
        </p:txBody>
      </p:sp>
      <p:sp>
        <p:nvSpPr>
          <p:cNvPr id="27656" name="Oval 19"/>
          <p:cNvSpPr>
            <a:spLocks noChangeAspect="1" noChangeArrowheads="1"/>
          </p:cNvSpPr>
          <p:nvPr/>
        </p:nvSpPr>
        <p:spPr bwMode="auto">
          <a:xfrm>
            <a:off x="852329" y="3707831"/>
            <a:ext cx="472658" cy="432197"/>
          </a:xfrm>
          <a:prstGeom prst="ellipse">
            <a:avLst/>
          </a:prstGeom>
          <a:solidFill>
            <a:srgbClr val="1C4885"/>
          </a:solidFill>
          <a:ln>
            <a:noFill/>
          </a:ln>
          <a:extLst/>
        </p:spPr>
        <p:txBody>
          <a:bodyPr anchor="ctr"/>
          <a:lstStyle/>
          <a:p>
            <a:pPr algn="ctr" eaLnBrk="1" hangingPunct="1"/>
            <a:endParaRPr lang="en-US" altLang="zh-CN" sz="2400">
              <a:solidFill>
                <a:srgbClr val="FFFFFF"/>
              </a:solidFill>
            </a:endParaRPr>
          </a:p>
        </p:txBody>
      </p:sp>
      <p:grpSp>
        <p:nvGrpSpPr>
          <p:cNvPr id="27658" name="组合 9"/>
          <p:cNvGrpSpPr>
            <a:grpSpLocks noChangeAspect="1"/>
          </p:cNvGrpSpPr>
          <p:nvPr/>
        </p:nvGrpSpPr>
        <p:grpSpPr bwMode="auto">
          <a:xfrm>
            <a:off x="6124575" y="1497807"/>
            <a:ext cx="3019425" cy="3078956"/>
            <a:chOff x="0" y="0"/>
            <a:chExt cx="4025152" cy="4106791"/>
          </a:xfrm>
        </p:grpSpPr>
        <p:pic>
          <p:nvPicPr>
            <p:cNvPr id="27662" name="图片 11"/>
            <p:cNvPicPr>
              <a:picLocks noChangeAspect="1" noChangeArrowheads="1"/>
            </p:cNvPicPr>
            <p:nvPr/>
          </p:nvPicPr>
          <p:blipFill>
            <a:blip r:embed="rId2" cstate="screen">
              <a:extLst>
                <a:ext uri="{28A0092B-C50C-407E-A947-70E740481C1C}">
                  <a14:useLocalDpi xmlns:a14="http://schemas.microsoft.com/office/drawing/2010/main" xmlns=""/>
                </a:ext>
              </a:extLst>
            </a:blip>
            <a:srcRect/>
            <a:stretch>
              <a:fillRect/>
            </a:stretch>
          </p:blipFill>
          <p:spPr bwMode="auto">
            <a:xfrm>
              <a:off x="0" y="0"/>
              <a:ext cx="4025152" cy="41067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63" name="图片 12"/>
            <p:cNvPicPr>
              <a:picLocks noChangeAspect="1" noChangeArrowheads="1"/>
            </p:cNvPicPr>
            <p:nvPr/>
          </p:nvPicPr>
          <p:blipFill>
            <a:blip r:embed="rId3" cstate="screen">
              <a:extLst>
                <a:ext uri="{28A0092B-C50C-407E-A947-70E740481C1C}">
                  <a14:useLocalDpi xmlns:a14="http://schemas.microsoft.com/office/drawing/2010/main" xmlns=""/>
                </a:ext>
              </a:extLst>
            </a:blip>
            <a:srcRect/>
            <a:stretch>
              <a:fillRect/>
            </a:stretch>
          </p:blipFill>
          <p:spPr bwMode="auto">
            <a:xfrm>
              <a:off x="538859" y="432478"/>
              <a:ext cx="3486293" cy="23544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7659" name="矩形 13"/>
          <p:cNvSpPr>
            <a:spLocks noChangeArrowheads="1"/>
          </p:cNvSpPr>
          <p:nvPr/>
        </p:nvSpPr>
        <p:spPr bwMode="auto">
          <a:xfrm>
            <a:off x="1513285" y="1087382"/>
            <a:ext cx="4169058" cy="8125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912019" eaLnBrk="1" hangingPunct="1">
              <a:lnSpc>
                <a:spcPct val="120000"/>
              </a:lnSpc>
              <a:spcBef>
                <a:spcPct val="20000"/>
              </a:spcBef>
            </a:pPr>
            <a:r>
              <a:rPr lang="zh-CN" altLang="en-US" sz="1600" b="1" dirty="0" smtClean="0">
                <a:solidFill>
                  <a:srgbClr val="445469"/>
                </a:solidFill>
                <a:latin typeface="微软雅黑" pitchFamily="34" charset="-122"/>
                <a:ea typeface="微软雅黑" pitchFamily="34" charset="-122"/>
                <a:sym typeface="Arial" pitchFamily="34" charset="0"/>
              </a:rPr>
              <a:t>优化置入表</a:t>
            </a:r>
            <a:endParaRPr lang="en-US" altLang="zh-CN" sz="1600" b="1" dirty="0" smtClean="0">
              <a:solidFill>
                <a:srgbClr val="445469"/>
              </a:solidFill>
              <a:latin typeface="微软雅黑" pitchFamily="34" charset="-122"/>
              <a:ea typeface="微软雅黑" pitchFamily="34" charset="-122"/>
              <a:sym typeface="Arial" pitchFamily="34" charset="0"/>
            </a:endParaRPr>
          </a:p>
          <a:p>
            <a:pPr defTabSz="912019" eaLnBrk="1" hangingPunct="1">
              <a:lnSpc>
                <a:spcPct val="120000"/>
              </a:lnSpc>
              <a:spcBef>
                <a:spcPct val="20000"/>
              </a:spcBef>
            </a:pPr>
            <a:r>
              <a:rPr lang="zh-CN" altLang="en-US" sz="1200" dirty="0" smtClean="0">
                <a:solidFill>
                  <a:srgbClr val="445469"/>
                </a:solidFill>
                <a:latin typeface="微软雅黑" pitchFamily="34" charset="-122"/>
                <a:ea typeface="微软雅黑" pitchFamily="34" charset="-122"/>
                <a:sym typeface="Arial" pitchFamily="34" charset="0"/>
              </a:rPr>
              <a:t>如何在合适的时间给用户提供合适商品的电视节目？</a:t>
            </a:r>
            <a:endParaRPr lang="en-US" altLang="zh-CN" sz="1200" dirty="0" smtClean="0">
              <a:solidFill>
                <a:srgbClr val="445469"/>
              </a:solidFill>
              <a:latin typeface="微软雅黑" pitchFamily="34" charset="-122"/>
              <a:ea typeface="微软雅黑" pitchFamily="34" charset="-122"/>
              <a:sym typeface="Arial" pitchFamily="34" charset="0"/>
            </a:endParaRPr>
          </a:p>
          <a:p>
            <a:pPr defTabSz="912019" eaLnBrk="1" hangingPunct="1">
              <a:lnSpc>
                <a:spcPct val="120000"/>
              </a:lnSpc>
              <a:spcBef>
                <a:spcPct val="20000"/>
              </a:spcBef>
            </a:pPr>
            <a:r>
              <a:rPr lang="zh-CN" altLang="en-US" sz="1200" dirty="0" smtClean="0">
                <a:solidFill>
                  <a:srgbClr val="445469"/>
                </a:solidFill>
                <a:latin typeface="微软雅黑" pitchFamily="34" charset="-122"/>
                <a:ea typeface="微软雅黑" pitchFamily="34" charset="-122"/>
                <a:sym typeface="Arial" pitchFamily="34" charset="0"/>
              </a:rPr>
              <a:t>场景</a:t>
            </a:r>
            <a:r>
              <a:rPr lang="en-US" altLang="zh-CN" sz="1200" dirty="0" smtClean="0">
                <a:solidFill>
                  <a:srgbClr val="445469"/>
                </a:solidFill>
                <a:latin typeface="微软雅黑" pitchFamily="34" charset="-122"/>
                <a:ea typeface="微软雅黑" pitchFamily="34" charset="-122"/>
                <a:sym typeface="Arial" pitchFamily="34" charset="0"/>
              </a:rPr>
              <a:t>:</a:t>
            </a:r>
            <a:endParaRPr lang="en-US" sz="1200" dirty="0">
              <a:solidFill>
                <a:srgbClr val="445469"/>
              </a:solidFill>
              <a:latin typeface="微软雅黑" pitchFamily="34" charset="-122"/>
              <a:ea typeface="微软雅黑" pitchFamily="34" charset="-122"/>
              <a:sym typeface="Arial" pitchFamily="34" charset="0"/>
            </a:endParaRPr>
          </a:p>
        </p:txBody>
      </p:sp>
      <p:sp>
        <p:nvSpPr>
          <p:cNvPr id="27660" name="矩形 14"/>
          <p:cNvSpPr>
            <a:spLocks noChangeArrowheads="1"/>
          </p:cNvSpPr>
          <p:nvPr/>
        </p:nvSpPr>
        <p:spPr bwMode="auto">
          <a:xfrm>
            <a:off x="1492965" y="2189326"/>
            <a:ext cx="4169058" cy="12557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912019" eaLnBrk="1" hangingPunct="1">
              <a:lnSpc>
                <a:spcPct val="120000"/>
              </a:lnSpc>
              <a:spcBef>
                <a:spcPct val="20000"/>
              </a:spcBef>
            </a:pPr>
            <a:r>
              <a:rPr lang="zh-CN" altLang="en-US" sz="1600" b="1" dirty="0" smtClean="0">
                <a:solidFill>
                  <a:srgbClr val="445469"/>
                </a:solidFill>
                <a:latin typeface="微软雅黑" pitchFamily="34" charset="-122"/>
                <a:ea typeface="微软雅黑" pitchFamily="34" charset="-122"/>
                <a:sym typeface="Arial" pitchFamily="34" charset="0"/>
              </a:rPr>
              <a:t>话术优化</a:t>
            </a:r>
            <a:endParaRPr lang="en-US" altLang="zh-CN" sz="1600" b="1" dirty="0" smtClean="0">
              <a:solidFill>
                <a:srgbClr val="445469"/>
              </a:solidFill>
              <a:latin typeface="微软雅黑" pitchFamily="34" charset="-122"/>
              <a:ea typeface="微软雅黑" pitchFamily="34" charset="-122"/>
              <a:sym typeface="Arial" pitchFamily="34" charset="0"/>
            </a:endParaRPr>
          </a:p>
          <a:p>
            <a:pPr defTabSz="912019" eaLnBrk="1" hangingPunct="1">
              <a:lnSpc>
                <a:spcPct val="120000"/>
              </a:lnSpc>
              <a:spcBef>
                <a:spcPct val="20000"/>
              </a:spcBef>
            </a:pPr>
            <a:r>
              <a:rPr lang="zh-CN" altLang="en-US" sz="1200" dirty="0" smtClean="0">
                <a:solidFill>
                  <a:srgbClr val="445469"/>
                </a:solidFill>
                <a:latin typeface="微软雅黑" pitchFamily="34" charset="-122"/>
                <a:ea typeface="微软雅黑" pitchFamily="34" charset="-122"/>
                <a:sym typeface="Arial" pitchFamily="34" charset="0"/>
              </a:rPr>
              <a:t>买某个类型的商品的会员到底关心什么？</a:t>
            </a:r>
            <a:endParaRPr lang="en-US" altLang="zh-CN" sz="1200" dirty="0" smtClean="0">
              <a:solidFill>
                <a:srgbClr val="445469"/>
              </a:solidFill>
              <a:latin typeface="微软雅黑" pitchFamily="34" charset="-122"/>
              <a:ea typeface="微软雅黑" pitchFamily="34" charset="-122"/>
              <a:sym typeface="Arial" pitchFamily="34" charset="0"/>
            </a:endParaRPr>
          </a:p>
          <a:p>
            <a:pPr defTabSz="912019" eaLnBrk="1" hangingPunct="1">
              <a:lnSpc>
                <a:spcPct val="120000"/>
              </a:lnSpc>
              <a:spcBef>
                <a:spcPct val="20000"/>
              </a:spcBef>
            </a:pPr>
            <a:r>
              <a:rPr lang="zh-CN" altLang="en-US" sz="1200" dirty="0" smtClean="0">
                <a:solidFill>
                  <a:srgbClr val="445469"/>
                </a:solidFill>
                <a:latin typeface="微软雅黑" pitchFamily="34" charset="-122"/>
                <a:ea typeface="微软雅黑" pitchFamily="34" charset="-122"/>
                <a:sym typeface="Arial" pitchFamily="34" charset="0"/>
              </a:rPr>
              <a:t>场景：通过会员标签体系的标签发现</a:t>
            </a:r>
            <a:r>
              <a:rPr lang="en-US" altLang="zh-CN" sz="1200" dirty="0" smtClean="0">
                <a:solidFill>
                  <a:srgbClr val="445469"/>
                </a:solidFill>
                <a:latin typeface="微软雅黑" pitchFamily="34" charset="-122"/>
                <a:ea typeface="微软雅黑" pitchFamily="34" charset="-122"/>
                <a:sym typeface="Arial" pitchFamily="34" charset="0"/>
              </a:rPr>
              <a:t>:</a:t>
            </a:r>
            <a:r>
              <a:rPr lang="zh-CN" altLang="en-US" sz="1200" dirty="0" smtClean="0">
                <a:solidFill>
                  <a:srgbClr val="445469"/>
                </a:solidFill>
                <a:latin typeface="微软雅黑" pitchFamily="34" charset="-122"/>
                <a:ea typeface="微软雅黑" pitchFamily="34" charset="-122"/>
                <a:sym typeface="Arial" pitchFamily="34" charset="0"/>
              </a:rPr>
              <a:t>购买“方太、老板”油烟机的会员都带有</a:t>
            </a:r>
            <a:r>
              <a:rPr lang="en-US" altLang="zh-CN" sz="1200" dirty="0" smtClean="0">
                <a:solidFill>
                  <a:srgbClr val="445469"/>
                </a:solidFill>
                <a:latin typeface="微软雅黑" pitchFamily="34" charset="-122"/>
                <a:ea typeface="微软雅黑" pitchFamily="34" charset="-122"/>
                <a:sym typeface="Arial" pitchFamily="34" charset="0"/>
              </a:rPr>
              <a:t>”</a:t>
            </a:r>
            <a:r>
              <a:rPr lang="zh-CN" altLang="en-US" sz="1200" dirty="0" smtClean="0">
                <a:solidFill>
                  <a:srgbClr val="445469"/>
                </a:solidFill>
                <a:latin typeface="微软雅黑" pitchFamily="34" charset="-122"/>
                <a:ea typeface="微软雅黑" pitchFamily="34" charset="-122"/>
                <a:sym typeface="Arial" pitchFamily="34" charset="0"/>
              </a:rPr>
              <a:t>服务质量</a:t>
            </a:r>
            <a:r>
              <a:rPr lang="en-US" altLang="zh-CN" sz="1200" dirty="0" smtClean="0">
                <a:solidFill>
                  <a:srgbClr val="445469"/>
                </a:solidFill>
                <a:latin typeface="微软雅黑" pitchFamily="34" charset="-122"/>
                <a:ea typeface="微软雅黑" pitchFamily="34" charset="-122"/>
                <a:sym typeface="Arial" pitchFamily="34" charset="0"/>
              </a:rPr>
              <a:t>”</a:t>
            </a:r>
            <a:r>
              <a:rPr lang="zh-CN" altLang="en-US" sz="1200" dirty="0" smtClean="0">
                <a:solidFill>
                  <a:srgbClr val="445469"/>
                </a:solidFill>
                <a:latin typeface="微软雅黑" pitchFamily="34" charset="-122"/>
                <a:ea typeface="微软雅黑" pitchFamily="34" charset="-122"/>
                <a:sym typeface="Arial" pitchFamily="34" charset="0"/>
              </a:rPr>
              <a:t>，</a:t>
            </a:r>
            <a:r>
              <a:rPr lang="en-US" altLang="zh-CN" sz="1200" dirty="0" smtClean="0">
                <a:solidFill>
                  <a:srgbClr val="445469"/>
                </a:solidFill>
                <a:latin typeface="微软雅黑" pitchFamily="34" charset="-122"/>
                <a:ea typeface="微软雅黑" pitchFamily="34" charset="-122"/>
                <a:sym typeface="Arial" pitchFamily="34" charset="0"/>
              </a:rPr>
              <a:t>”</a:t>
            </a:r>
            <a:r>
              <a:rPr lang="zh-CN" altLang="en-US" sz="1200" dirty="0" smtClean="0">
                <a:solidFill>
                  <a:srgbClr val="445469"/>
                </a:solidFill>
                <a:latin typeface="微软雅黑" pitchFamily="34" charset="-122"/>
                <a:ea typeface="微软雅黑" pitchFamily="34" charset="-122"/>
                <a:sym typeface="Arial" pitchFamily="34" charset="0"/>
              </a:rPr>
              <a:t>重售后</a:t>
            </a:r>
            <a:r>
              <a:rPr lang="en-US" altLang="zh-CN" sz="1200" dirty="0" smtClean="0">
                <a:solidFill>
                  <a:srgbClr val="445469"/>
                </a:solidFill>
                <a:latin typeface="微软雅黑" pitchFamily="34" charset="-122"/>
                <a:ea typeface="微软雅黑" pitchFamily="34" charset="-122"/>
                <a:sym typeface="Arial" pitchFamily="34" charset="0"/>
              </a:rPr>
              <a:t>”</a:t>
            </a:r>
            <a:r>
              <a:rPr lang="zh-CN" altLang="en-US" sz="1200" dirty="0" smtClean="0">
                <a:solidFill>
                  <a:srgbClr val="445469"/>
                </a:solidFill>
                <a:latin typeface="微软雅黑" pitchFamily="34" charset="-122"/>
                <a:ea typeface="微软雅黑" pitchFamily="34" charset="-122"/>
                <a:sym typeface="Arial" pitchFamily="34" charset="0"/>
              </a:rPr>
              <a:t>，</a:t>
            </a:r>
            <a:r>
              <a:rPr lang="en-US" altLang="zh-CN" sz="1200" dirty="0" smtClean="0">
                <a:solidFill>
                  <a:srgbClr val="445469"/>
                </a:solidFill>
                <a:latin typeface="微软雅黑" pitchFamily="34" charset="-122"/>
                <a:ea typeface="微软雅黑" pitchFamily="34" charset="-122"/>
                <a:sym typeface="Arial" pitchFamily="34" charset="0"/>
              </a:rPr>
              <a:t>”</a:t>
            </a:r>
            <a:r>
              <a:rPr lang="zh-CN" altLang="en-US" sz="1200" dirty="0" smtClean="0">
                <a:solidFill>
                  <a:srgbClr val="445469"/>
                </a:solidFill>
                <a:latin typeface="微软雅黑" pitchFamily="34" charset="-122"/>
                <a:ea typeface="微软雅黑" pitchFamily="34" charset="-122"/>
                <a:sym typeface="Arial" pitchFamily="34" charset="0"/>
              </a:rPr>
              <a:t>发货延长</a:t>
            </a:r>
            <a:r>
              <a:rPr lang="en-US" altLang="zh-CN" sz="1200" dirty="0" smtClean="0">
                <a:solidFill>
                  <a:srgbClr val="445469"/>
                </a:solidFill>
                <a:latin typeface="微软雅黑" pitchFamily="34" charset="-122"/>
                <a:ea typeface="微软雅黑" pitchFamily="34" charset="-122"/>
                <a:sym typeface="Arial" pitchFamily="34" charset="0"/>
              </a:rPr>
              <a:t>”</a:t>
            </a:r>
            <a:r>
              <a:rPr lang="zh-CN" altLang="en-US" sz="1200" dirty="0" smtClean="0">
                <a:solidFill>
                  <a:srgbClr val="445469"/>
                </a:solidFill>
                <a:latin typeface="微软雅黑" pitchFamily="34" charset="-122"/>
                <a:ea typeface="微软雅黑" pitchFamily="34" charset="-122"/>
                <a:sym typeface="Arial" pitchFamily="34" charset="0"/>
              </a:rPr>
              <a:t>的需求，可以在话术上进行调整。</a:t>
            </a:r>
            <a:endParaRPr lang="en-US" sz="1200" dirty="0">
              <a:solidFill>
                <a:srgbClr val="445469"/>
              </a:solidFill>
              <a:latin typeface="微软雅黑" pitchFamily="34" charset="-122"/>
              <a:ea typeface="微软雅黑" pitchFamily="34" charset="-122"/>
              <a:sym typeface="Arial" pitchFamily="34" charset="0"/>
            </a:endParaRPr>
          </a:p>
        </p:txBody>
      </p:sp>
      <p:sp>
        <p:nvSpPr>
          <p:cNvPr id="27661" name="矩形 15"/>
          <p:cNvSpPr>
            <a:spLocks noChangeArrowheads="1"/>
          </p:cNvSpPr>
          <p:nvPr/>
        </p:nvSpPr>
        <p:spPr bwMode="auto">
          <a:xfrm>
            <a:off x="1472645" y="3707831"/>
            <a:ext cx="4169058" cy="997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912019" eaLnBrk="1" hangingPunct="1">
              <a:lnSpc>
                <a:spcPct val="120000"/>
              </a:lnSpc>
              <a:spcBef>
                <a:spcPct val="20000"/>
              </a:spcBef>
            </a:pPr>
            <a:r>
              <a:rPr lang="zh-CN" altLang="en-US" sz="1600" b="1" dirty="0">
                <a:solidFill>
                  <a:srgbClr val="445469"/>
                </a:solidFill>
                <a:latin typeface="微软雅黑" pitchFamily="34" charset="-122"/>
                <a:ea typeface="微软雅黑" pitchFamily="34" charset="-122"/>
                <a:sym typeface="Arial" pitchFamily="34" charset="0"/>
              </a:rPr>
              <a:t>精</a:t>
            </a:r>
            <a:r>
              <a:rPr lang="zh-CN" altLang="en-US" sz="1600" b="1" dirty="0" smtClean="0">
                <a:solidFill>
                  <a:srgbClr val="445469"/>
                </a:solidFill>
                <a:latin typeface="微软雅黑" pitchFamily="34" charset="-122"/>
                <a:ea typeface="微软雅黑" pitchFamily="34" charset="-122"/>
                <a:sym typeface="Arial" pitchFamily="34" charset="0"/>
              </a:rPr>
              <a:t>准会员经营</a:t>
            </a:r>
            <a:endParaRPr lang="en-US" altLang="zh-CN" sz="1600" b="1" dirty="0" smtClean="0">
              <a:solidFill>
                <a:srgbClr val="445469"/>
              </a:solidFill>
              <a:latin typeface="微软雅黑" pitchFamily="34" charset="-122"/>
              <a:ea typeface="微软雅黑" pitchFamily="34" charset="-122"/>
              <a:sym typeface="Arial" pitchFamily="34" charset="0"/>
            </a:endParaRPr>
          </a:p>
          <a:p>
            <a:pPr defTabSz="912019" eaLnBrk="1" hangingPunct="1">
              <a:lnSpc>
                <a:spcPct val="120000"/>
              </a:lnSpc>
              <a:spcBef>
                <a:spcPct val="20000"/>
              </a:spcBef>
            </a:pPr>
            <a:r>
              <a:rPr lang="zh-CN" altLang="en-US" sz="1200" dirty="0" smtClean="0">
                <a:solidFill>
                  <a:srgbClr val="445469"/>
                </a:solidFill>
                <a:latin typeface="微软雅黑" pitchFamily="34" charset="-122"/>
                <a:ea typeface="微软雅黑" pitchFamily="34" charset="-122"/>
                <a:sym typeface="Arial" pitchFamily="34" charset="0"/>
              </a:rPr>
              <a:t>场景： 某一天早上</a:t>
            </a:r>
            <a:r>
              <a:rPr lang="en-US" altLang="zh-CN" sz="1200" dirty="0" smtClean="0">
                <a:solidFill>
                  <a:srgbClr val="445469"/>
                </a:solidFill>
                <a:latin typeface="微软雅黑" pitchFamily="34" charset="-122"/>
                <a:ea typeface="微软雅黑" pitchFamily="34" charset="-122"/>
                <a:sym typeface="Arial" pitchFamily="34" charset="0"/>
              </a:rPr>
              <a:t>10</a:t>
            </a:r>
            <a:r>
              <a:rPr lang="zh-CN" altLang="en-US" sz="1200" dirty="0" smtClean="0">
                <a:solidFill>
                  <a:srgbClr val="445469"/>
                </a:solidFill>
                <a:latin typeface="微软雅黑" pitchFamily="34" charset="-122"/>
                <a:ea typeface="微软雅黑" pitchFamily="34" charset="-122"/>
                <a:sym typeface="Arial" pitchFamily="34" charset="0"/>
              </a:rPr>
              <a:t>点有一档性感内衣专场，我们可以在标签里面挑选“家庭主妇</a:t>
            </a:r>
            <a:r>
              <a:rPr lang="en-US" altLang="zh-CN" sz="1200" dirty="0" smtClean="0">
                <a:solidFill>
                  <a:srgbClr val="445469"/>
                </a:solidFill>
                <a:latin typeface="微软雅黑" pitchFamily="34" charset="-122"/>
                <a:ea typeface="微软雅黑" pitchFamily="34" charset="-122"/>
                <a:sym typeface="Arial" pitchFamily="34" charset="0"/>
              </a:rPr>
              <a:t>”</a:t>
            </a:r>
            <a:r>
              <a:rPr lang="zh-CN" altLang="en-US" sz="1200" dirty="0" smtClean="0">
                <a:solidFill>
                  <a:srgbClr val="445469"/>
                </a:solidFill>
                <a:latin typeface="微软雅黑" pitchFamily="34" charset="-122"/>
                <a:ea typeface="微软雅黑" pitchFamily="34" charset="-122"/>
                <a:sym typeface="Arial" pitchFamily="34" charset="0"/>
              </a:rPr>
              <a:t>、“性感</a:t>
            </a:r>
            <a:r>
              <a:rPr lang="en-US" altLang="zh-CN" sz="1200" dirty="0" smtClean="0">
                <a:solidFill>
                  <a:srgbClr val="445469"/>
                </a:solidFill>
                <a:latin typeface="微软雅黑" pitchFamily="34" charset="-122"/>
                <a:ea typeface="微软雅黑" pitchFamily="34" charset="-122"/>
                <a:sym typeface="Arial" pitchFamily="34" charset="0"/>
              </a:rPr>
              <a:t>”</a:t>
            </a:r>
            <a:r>
              <a:rPr lang="zh-CN" altLang="en-US" sz="1200" dirty="0" smtClean="0">
                <a:solidFill>
                  <a:srgbClr val="445469"/>
                </a:solidFill>
                <a:latin typeface="微软雅黑" pitchFamily="34" charset="-122"/>
                <a:ea typeface="微软雅黑" pitchFamily="34" charset="-122"/>
                <a:sym typeface="Arial" pitchFamily="34" charset="0"/>
              </a:rPr>
              <a:t>、</a:t>
            </a:r>
            <a:r>
              <a:rPr lang="en-US" altLang="zh-CN" sz="1200" dirty="0" smtClean="0">
                <a:solidFill>
                  <a:srgbClr val="445469"/>
                </a:solidFill>
                <a:latin typeface="微软雅黑" pitchFamily="34" charset="-122"/>
                <a:ea typeface="微软雅黑" pitchFamily="34" charset="-122"/>
                <a:sym typeface="Arial" pitchFamily="34" charset="0"/>
              </a:rPr>
              <a:t>”</a:t>
            </a:r>
            <a:r>
              <a:rPr lang="zh-CN" altLang="en-US" sz="1200" dirty="0" smtClean="0">
                <a:solidFill>
                  <a:srgbClr val="445469"/>
                </a:solidFill>
                <a:latin typeface="微软雅黑" pitchFamily="34" charset="-122"/>
                <a:ea typeface="微软雅黑" pitchFamily="34" charset="-122"/>
                <a:sym typeface="Arial" pitchFamily="34" charset="0"/>
              </a:rPr>
              <a:t>爱美丽</a:t>
            </a:r>
            <a:r>
              <a:rPr lang="en-US" altLang="zh-CN" sz="1200" dirty="0" smtClean="0">
                <a:solidFill>
                  <a:srgbClr val="445469"/>
                </a:solidFill>
                <a:latin typeface="微软雅黑" pitchFamily="34" charset="-122"/>
                <a:ea typeface="微软雅黑" pitchFamily="34" charset="-122"/>
                <a:sym typeface="Arial" pitchFamily="34" charset="0"/>
              </a:rPr>
              <a:t>”</a:t>
            </a:r>
            <a:r>
              <a:rPr lang="zh-CN" altLang="en-US" sz="1200" dirty="0" smtClean="0">
                <a:solidFill>
                  <a:srgbClr val="445469"/>
                </a:solidFill>
                <a:latin typeface="微软雅黑" pitchFamily="34" charset="-122"/>
                <a:ea typeface="微软雅黑" pitchFamily="34" charset="-122"/>
                <a:sym typeface="Arial" pitchFamily="34" charset="0"/>
              </a:rPr>
              <a:t>、“近期活跃</a:t>
            </a:r>
            <a:r>
              <a:rPr lang="en-US" altLang="zh-CN" sz="1200" dirty="0" smtClean="0">
                <a:solidFill>
                  <a:srgbClr val="445469"/>
                </a:solidFill>
                <a:latin typeface="微软雅黑" pitchFamily="34" charset="-122"/>
                <a:ea typeface="微软雅黑" pitchFamily="34" charset="-122"/>
                <a:sym typeface="Arial" pitchFamily="34" charset="0"/>
              </a:rPr>
              <a:t>”</a:t>
            </a:r>
            <a:r>
              <a:rPr lang="zh-CN" altLang="en-US" sz="1200" dirty="0" smtClean="0">
                <a:solidFill>
                  <a:srgbClr val="445469"/>
                </a:solidFill>
                <a:latin typeface="微软雅黑" pitchFamily="34" charset="-122"/>
                <a:ea typeface="微软雅黑" pitchFamily="34" charset="-122"/>
                <a:sym typeface="Arial" pitchFamily="34" charset="0"/>
              </a:rPr>
              <a:t>、</a:t>
            </a:r>
            <a:r>
              <a:rPr lang="en-US" altLang="zh-CN" sz="1200" dirty="0" smtClean="0">
                <a:solidFill>
                  <a:srgbClr val="445469"/>
                </a:solidFill>
                <a:latin typeface="微软雅黑" pitchFamily="34" charset="-122"/>
                <a:ea typeface="微软雅黑" pitchFamily="34" charset="-122"/>
                <a:sym typeface="Arial" pitchFamily="34" charset="0"/>
              </a:rPr>
              <a:t>”</a:t>
            </a:r>
            <a:r>
              <a:rPr lang="zh-CN" altLang="en-US" sz="1200" dirty="0" smtClean="0">
                <a:solidFill>
                  <a:srgbClr val="445469"/>
                </a:solidFill>
                <a:latin typeface="微软雅黑" pitchFamily="34" charset="-122"/>
                <a:ea typeface="微软雅黑" pitchFamily="34" charset="-122"/>
                <a:sym typeface="Arial" pitchFamily="34" charset="0"/>
              </a:rPr>
              <a:t>下单时间上午</a:t>
            </a:r>
            <a:r>
              <a:rPr lang="en-US" altLang="zh-CN" sz="1200" dirty="0" smtClean="0">
                <a:solidFill>
                  <a:srgbClr val="445469"/>
                </a:solidFill>
                <a:latin typeface="微软雅黑" pitchFamily="34" charset="-122"/>
                <a:ea typeface="微软雅黑" pitchFamily="34" charset="-122"/>
                <a:sym typeface="Arial" pitchFamily="34" charset="0"/>
              </a:rPr>
              <a:t>”</a:t>
            </a:r>
            <a:r>
              <a:rPr lang="zh-CN" altLang="en-US" sz="1200" dirty="0" smtClean="0">
                <a:solidFill>
                  <a:srgbClr val="445469"/>
                </a:solidFill>
                <a:latin typeface="微软雅黑" pitchFamily="34" charset="-122"/>
                <a:ea typeface="微软雅黑" pitchFamily="34" charset="-122"/>
                <a:sym typeface="Arial" pitchFamily="34" charset="0"/>
              </a:rPr>
              <a:t>的标签发送对应的提醒短信。</a:t>
            </a:r>
            <a:endParaRPr lang="en-US" sz="1200" dirty="0">
              <a:solidFill>
                <a:srgbClr val="445469"/>
              </a:solidFill>
              <a:latin typeface="微软雅黑" pitchFamily="34" charset="-122"/>
              <a:ea typeface="微软雅黑" pitchFamily="34" charset="-122"/>
              <a:sym typeface="Arial" pitchFamily="34" charset="0"/>
            </a:endParaRPr>
          </a:p>
        </p:txBody>
      </p:sp>
      <p:sp>
        <p:nvSpPr>
          <p:cNvPr id="16" name="文本框 10"/>
          <p:cNvSpPr txBox="1">
            <a:spLocks noChangeArrowheads="1"/>
          </p:cNvSpPr>
          <p:nvPr/>
        </p:nvSpPr>
        <p:spPr bwMode="auto">
          <a:xfrm>
            <a:off x="130969" y="165497"/>
            <a:ext cx="361909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b="1" dirty="0" smtClean="0">
                <a:solidFill>
                  <a:srgbClr val="1C4885"/>
                </a:solidFill>
                <a:latin typeface="微软雅黑" pitchFamily="34" charset="-122"/>
                <a:ea typeface="微软雅黑" pitchFamily="34" charset="-122"/>
              </a:rPr>
              <a:t>如何将数据应用到运营（</a:t>
            </a:r>
            <a:r>
              <a:rPr lang="en-US" altLang="zh-CN" b="1" dirty="0">
                <a:solidFill>
                  <a:srgbClr val="1C4885"/>
                </a:solidFill>
                <a:latin typeface="微软雅黑" pitchFamily="34" charset="-122"/>
                <a:ea typeface="微软雅黑" pitchFamily="34" charset="-122"/>
              </a:rPr>
              <a:t>TV</a:t>
            </a:r>
            <a:r>
              <a:rPr lang="zh-CN" altLang="en-US" b="1" dirty="0">
                <a:solidFill>
                  <a:srgbClr val="1C4885"/>
                </a:solidFill>
                <a:latin typeface="微软雅黑" pitchFamily="34" charset="-122"/>
                <a:ea typeface="微软雅黑" pitchFamily="34" charset="-122"/>
              </a:rPr>
              <a:t>）</a:t>
            </a:r>
          </a:p>
        </p:txBody>
      </p:sp>
      <p:sp>
        <p:nvSpPr>
          <p:cNvPr id="17" name="矩形 1"/>
          <p:cNvSpPr>
            <a:spLocks noChangeArrowheads="1"/>
          </p:cNvSpPr>
          <p:nvPr/>
        </p:nvSpPr>
        <p:spPr bwMode="auto">
          <a:xfrm>
            <a:off x="1" y="141685"/>
            <a:ext cx="108347" cy="347663"/>
          </a:xfrm>
          <a:prstGeom prst="rect">
            <a:avLst/>
          </a:prstGeom>
          <a:solidFill>
            <a:srgbClr val="1C488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27658"/>
                                        </p:tgtEl>
                                        <p:attrNameLst>
                                          <p:attrName>style.visibility</p:attrName>
                                        </p:attrNameLst>
                                      </p:cBhvr>
                                      <p:to>
                                        <p:strVal val="visible"/>
                                      </p:to>
                                    </p:set>
                                    <p:anim calcmode="lin" valueType="num">
                                      <p:cBhvr additive="base">
                                        <p:cTn id="18" dur="500" fill="hold"/>
                                        <p:tgtEl>
                                          <p:spTgt spid="27658"/>
                                        </p:tgtEl>
                                        <p:attrNameLst>
                                          <p:attrName>ppt_x</p:attrName>
                                        </p:attrNameLst>
                                      </p:cBhvr>
                                      <p:tavLst>
                                        <p:tav tm="0">
                                          <p:val>
                                            <p:strVal val="1+#ppt_w/2"/>
                                          </p:val>
                                        </p:tav>
                                        <p:tav tm="100000">
                                          <p:val>
                                            <p:strVal val="#ppt_x"/>
                                          </p:val>
                                        </p:tav>
                                      </p:tavLst>
                                    </p:anim>
                                    <p:anim calcmode="lin" valueType="num">
                                      <p:cBhvr additive="base">
                                        <p:cTn id="19" dur="500" fill="hold"/>
                                        <p:tgtEl>
                                          <p:spTgt spid="2765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7659"/>
                                        </p:tgtEl>
                                        <p:attrNameLst>
                                          <p:attrName>style.visibility</p:attrName>
                                        </p:attrNameLst>
                                      </p:cBhvr>
                                      <p:to>
                                        <p:strVal val="visible"/>
                                      </p:to>
                                    </p:set>
                                    <p:animEffect transition="in" filter="fade">
                                      <p:cBhvr>
                                        <p:cTn id="24" dur="1000"/>
                                        <p:tgtEl>
                                          <p:spTgt spid="27659"/>
                                        </p:tgtEl>
                                      </p:cBhvr>
                                    </p:animEffect>
                                    <p:anim calcmode="lin" valueType="num">
                                      <p:cBhvr>
                                        <p:cTn id="25" dur="1000" fill="hold"/>
                                        <p:tgtEl>
                                          <p:spTgt spid="27659"/>
                                        </p:tgtEl>
                                        <p:attrNameLst>
                                          <p:attrName>ppt_x</p:attrName>
                                        </p:attrNameLst>
                                      </p:cBhvr>
                                      <p:tavLst>
                                        <p:tav tm="0">
                                          <p:val>
                                            <p:strVal val="#ppt_x"/>
                                          </p:val>
                                        </p:tav>
                                        <p:tav tm="100000">
                                          <p:val>
                                            <p:strVal val="#ppt_x"/>
                                          </p:val>
                                        </p:tav>
                                      </p:tavLst>
                                    </p:anim>
                                    <p:anim calcmode="lin" valueType="num">
                                      <p:cBhvr>
                                        <p:cTn id="26" dur="1000" fill="hold"/>
                                        <p:tgtEl>
                                          <p:spTgt spid="2765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7660"/>
                                        </p:tgtEl>
                                        <p:attrNameLst>
                                          <p:attrName>style.visibility</p:attrName>
                                        </p:attrNameLst>
                                      </p:cBhvr>
                                      <p:to>
                                        <p:strVal val="visible"/>
                                      </p:to>
                                    </p:set>
                                    <p:animEffect transition="in" filter="fade">
                                      <p:cBhvr>
                                        <p:cTn id="31" dur="1000"/>
                                        <p:tgtEl>
                                          <p:spTgt spid="27660"/>
                                        </p:tgtEl>
                                      </p:cBhvr>
                                    </p:animEffect>
                                    <p:anim calcmode="lin" valueType="num">
                                      <p:cBhvr>
                                        <p:cTn id="32" dur="1000" fill="hold"/>
                                        <p:tgtEl>
                                          <p:spTgt spid="27660"/>
                                        </p:tgtEl>
                                        <p:attrNameLst>
                                          <p:attrName>ppt_x</p:attrName>
                                        </p:attrNameLst>
                                      </p:cBhvr>
                                      <p:tavLst>
                                        <p:tav tm="0">
                                          <p:val>
                                            <p:strVal val="#ppt_x"/>
                                          </p:val>
                                        </p:tav>
                                        <p:tav tm="100000">
                                          <p:val>
                                            <p:strVal val="#ppt_x"/>
                                          </p:val>
                                        </p:tav>
                                      </p:tavLst>
                                    </p:anim>
                                    <p:anim calcmode="lin" valueType="num">
                                      <p:cBhvr>
                                        <p:cTn id="33" dur="1000" fill="hold"/>
                                        <p:tgtEl>
                                          <p:spTgt spid="2766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7661"/>
                                        </p:tgtEl>
                                        <p:attrNameLst>
                                          <p:attrName>style.visibility</p:attrName>
                                        </p:attrNameLst>
                                      </p:cBhvr>
                                      <p:to>
                                        <p:strVal val="visible"/>
                                      </p:to>
                                    </p:set>
                                    <p:animEffect transition="in" filter="fade">
                                      <p:cBhvr>
                                        <p:cTn id="38" dur="1000"/>
                                        <p:tgtEl>
                                          <p:spTgt spid="27661"/>
                                        </p:tgtEl>
                                      </p:cBhvr>
                                    </p:animEffect>
                                    <p:anim calcmode="lin" valueType="num">
                                      <p:cBhvr>
                                        <p:cTn id="39" dur="1000" fill="hold"/>
                                        <p:tgtEl>
                                          <p:spTgt spid="27661"/>
                                        </p:tgtEl>
                                        <p:attrNameLst>
                                          <p:attrName>ppt_x</p:attrName>
                                        </p:attrNameLst>
                                      </p:cBhvr>
                                      <p:tavLst>
                                        <p:tav tm="0">
                                          <p:val>
                                            <p:strVal val="#ppt_x"/>
                                          </p:val>
                                        </p:tav>
                                        <p:tav tm="100000">
                                          <p:val>
                                            <p:strVal val="#ppt_x"/>
                                          </p:val>
                                        </p:tav>
                                      </p:tavLst>
                                    </p:anim>
                                    <p:anim calcmode="lin" valueType="num">
                                      <p:cBhvr>
                                        <p:cTn id="40" dur="1000" fill="hold"/>
                                        <p:tgtEl>
                                          <p:spTgt spid="276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9" grpId="0"/>
      <p:bldP spid="27660" grpId="0"/>
      <p:bldP spid="27661" grpId="0"/>
      <p:bldP spid="16" grpId="0"/>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10"/>
          <p:cNvSpPr txBox="1">
            <a:spLocks noChangeArrowheads="1"/>
          </p:cNvSpPr>
          <p:nvPr/>
        </p:nvSpPr>
        <p:spPr bwMode="auto">
          <a:xfrm>
            <a:off x="130968" y="165497"/>
            <a:ext cx="351635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b="1" dirty="0" smtClean="0">
                <a:solidFill>
                  <a:srgbClr val="1C4885"/>
                </a:solidFill>
                <a:latin typeface="微软雅黑" pitchFamily="34" charset="-122"/>
                <a:ea typeface="微软雅黑" pitchFamily="34" charset="-122"/>
              </a:rPr>
              <a:t>如何将数据应用到运营（</a:t>
            </a:r>
            <a:r>
              <a:rPr lang="zh-CN" altLang="en-US" b="1" dirty="0">
                <a:solidFill>
                  <a:srgbClr val="1C4885"/>
                </a:solidFill>
                <a:latin typeface="微软雅黑" pitchFamily="34" charset="-122"/>
                <a:ea typeface="微软雅黑" pitchFamily="34" charset="-122"/>
              </a:rPr>
              <a:t>电商）</a:t>
            </a:r>
          </a:p>
        </p:txBody>
      </p:sp>
      <p:sp>
        <p:nvSpPr>
          <p:cNvPr id="72" name="矩形 1"/>
          <p:cNvSpPr>
            <a:spLocks noChangeArrowheads="1"/>
          </p:cNvSpPr>
          <p:nvPr/>
        </p:nvSpPr>
        <p:spPr bwMode="auto">
          <a:xfrm>
            <a:off x="1" y="141685"/>
            <a:ext cx="108347" cy="347663"/>
          </a:xfrm>
          <a:prstGeom prst="rect">
            <a:avLst/>
          </a:prstGeom>
          <a:solidFill>
            <a:srgbClr val="1C488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73" name="Freeform 19"/>
          <p:cNvSpPr>
            <a:spLocks/>
          </p:cNvSpPr>
          <p:nvPr/>
        </p:nvSpPr>
        <p:spPr bwMode="auto">
          <a:xfrm>
            <a:off x="2673697" y="3686507"/>
            <a:ext cx="1924616" cy="1456994"/>
          </a:xfrm>
          <a:custGeom>
            <a:avLst/>
            <a:gdLst>
              <a:gd name="T0" fmla="*/ 476 w 542"/>
              <a:gd name="T1" fmla="*/ 410 h 410"/>
              <a:gd name="T2" fmla="*/ 476 w 542"/>
              <a:gd name="T3" fmla="*/ 121 h 410"/>
              <a:gd name="T4" fmla="*/ 422 w 542"/>
              <a:gd name="T5" fmla="*/ 67 h 410"/>
              <a:gd name="T6" fmla="*/ 0 w 542"/>
              <a:gd name="T7" fmla="*/ 67 h 410"/>
              <a:gd name="T8" fmla="*/ 0 w 542"/>
              <a:gd name="T9" fmla="*/ 0 h 410"/>
              <a:gd name="T10" fmla="*/ 422 w 542"/>
              <a:gd name="T11" fmla="*/ 0 h 410"/>
              <a:gd name="T12" fmla="*/ 542 w 542"/>
              <a:gd name="T13" fmla="*/ 121 h 410"/>
              <a:gd name="T14" fmla="*/ 542 w 542"/>
              <a:gd name="T15" fmla="*/ 41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2" h="410">
                <a:moveTo>
                  <a:pt x="476" y="410"/>
                </a:moveTo>
                <a:cubicBezTo>
                  <a:pt x="476" y="121"/>
                  <a:pt x="476" y="121"/>
                  <a:pt x="476" y="121"/>
                </a:cubicBezTo>
                <a:cubicBezTo>
                  <a:pt x="476" y="91"/>
                  <a:pt x="451" y="67"/>
                  <a:pt x="422" y="67"/>
                </a:cubicBezTo>
                <a:cubicBezTo>
                  <a:pt x="0" y="67"/>
                  <a:pt x="0" y="67"/>
                  <a:pt x="0" y="67"/>
                </a:cubicBezTo>
                <a:cubicBezTo>
                  <a:pt x="0" y="0"/>
                  <a:pt x="0" y="0"/>
                  <a:pt x="0" y="0"/>
                </a:cubicBezTo>
                <a:cubicBezTo>
                  <a:pt x="422" y="0"/>
                  <a:pt x="422" y="0"/>
                  <a:pt x="422" y="0"/>
                </a:cubicBezTo>
                <a:cubicBezTo>
                  <a:pt x="488" y="0"/>
                  <a:pt x="542" y="54"/>
                  <a:pt x="542" y="121"/>
                </a:cubicBezTo>
                <a:cubicBezTo>
                  <a:pt x="542" y="410"/>
                  <a:pt x="542" y="410"/>
                  <a:pt x="542" y="410"/>
                </a:cubicBezTo>
              </a:path>
            </a:pathLst>
          </a:custGeom>
          <a:solidFill>
            <a:srgbClr val="1C4885"/>
          </a:solidFill>
          <a:ln>
            <a:noFill/>
          </a:ln>
        </p:spPr>
        <p:txBody>
          <a:bodyPr vert="horz" wrap="square" lIns="68580" tIns="34290" rIns="68580" bIns="34290" numCol="1" anchor="t" anchorCtr="0" compatLnSpc="1">
            <a:prstTxWarp prst="textNoShape">
              <a:avLst/>
            </a:prstTxWarp>
          </a:bodyPr>
          <a:lstStyle/>
          <a:p>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4" name="Freeform 20"/>
          <p:cNvSpPr>
            <a:spLocks/>
          </p:cNvSpPr>
          <p:nvPr/>
        </p:nvSpPr>
        <p:spPr bwMode="auto">
          <a:xfrm>
            <a:off x="4481032" y="3733118"/>
            <a:ext cx="1399858" cy="550320"/>
          </a:xfrm>
          <a:custGeom>
            <a:avLst/>
            <a:gdLst>
              <a:gd name="T0" fmla="*/ 275 w 394"/>
              <a:gd name="T1" fmla="*/ 155 h 155"/>
              <a:gd name="T2" fmla="*/ 0 w 394"/>
              <a:gd name="T3" fmla="*/ 155 h 155"/>
              <a:gd name="T4" fmla="*/ 0 w 394"/>
              <a:gd name="T5" fmla="*/ 94 h 155"/>
              <a:gd name="T6" fmla="*/ 275 w 394"/>
              <a:gd name="T7" fmla="*/ 94 h 155"/>
              <a:gd name="T8" fmla="*/ 332 w 394"/>
              <a:gd name="T9" fmla="*/ 37 h 155"/>
              <a:gd name="T10" fmla="*/ 332 w 394"/>
              <a:gd name="T11" fmla="*/ 0 h 155"/>
              <a:gd name="T12" fmla="*/ 394 w 394"/>
              <a:gd name="T13" fmla="*/ 0 h 155"/>
              <a:gd name="T14" fmla="*/ 394 w 394"/>
              <a:gd name="T15" fmla="*/ 37 h 155"/>
              <a:gd name="T16" fmla="*/ 275 w 394"/>
              <a:gd name="T17"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155">
                <a:moveTo>
                  <a:pt x="275" y="155"/>
                </a:moveTo>
                <a:cubicBezTo>
                  <a:pt x="0" y="155"/>
                  <a:pt x="0" y="155"/>
                  <a:pt x="0" y="155"/>
                </a:cubicBezTo>
                <a:cubicBezTo>
                  <a:pt x="0" y="94"/>
                  <a:pt x="0" y="94"/>
                  <a:pt x="0" y="94"/>
                </a:cubicBezTo>
                <a:cubicBezTo>
                  <a:pt x="275" y="94"/>
                  <a:pt x="275" y="94"/>
                  <a:pt x="275" y="94"/>
                </a:cubicBezTo>
                <a:cubicBezTo>
                  <a:pt x="307" y="94"/>
                  <a:pt x="332" y="68"/>
                  <a:pt x="332" y="37"/>
                </a:cubicBezTo>
                <a:cubicBezTo>
                  <a:pt x="332" y="0"/>
                  <a:pt x="332" y="0"/>
                  <a:pt x="332" y="0"/>
                </a:cubicBezTo>
                <a:cubicBezTo>
                  <a:pt x="394" y="0"/>
                  <a:pt x="394" y="0"/>
                  <a:pt x="394" y="0"/>
                </a:cubicBezTo>
                <a:cubicBezTo>
                  <a:pt x="394" y="37"/>
                  <a:pt x="394" y="37"/>
                  <a:pt x="394" y="37"/>
                </a:cubicBezTo>
                <a:cubicBezTo>
                  <a:pt x="394" y="102"/>
                  <a:pt x="341" y="155"/>
                  <a:pt x="275" y="155"/>
                </a:cubicBezTo>
                <a:close/>
              </a:path>
            </a:pathLst>
          </a:custGeom>
          <a:solidFill>
            <a:srgbClr val="1C4885"/>
          </a:solidFill>
          <a:ln>
            <a:noFill/>
          </a:ln>
        </p:spPr>
        <p:txBody>
          <a:bodyPr vert="horz" wrap="square" lIns="68580" tIns="34290" rIns="68580" bIns="34290" numCol="1" anchor="t" anchorCtr="0" compatLnSpc="1">
            <a:prstTxWarp prst="textNoShape">
              <a:avLst/>
            </a:prstTxWarp>
          </a:bodyPr>
          <a:lstStyle/>
          <a:p>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5" name="Freeform 21"/>
          <p:cNvSpPr>
            <a:spLocks/>
          </p:cNvSpPr>
          <p:nvPr/>
        </p:nvSpPr>
        <p:spPr bwMode="auto">
          <a:xfrm>
            <a:off x="4662969" y="1889697"/>
            <a:ext cx="1278065" cy="521752"/>
          </a:xfrm>
          <a:custGeom>
            <a:avLst/>
            <a:gdLst>
              <a:gd name="T0" fmla="*/ 250 w 360"/>
              <a:gd name="T1" fmla="*/ 147 h 147"/>
              <a:gd name="T2" fmla="*/ 0 w 360"/>
              <a:gd name="T3" fmla="*/ 147 h 147"/>
              <a:gd name="T4" fmla="*/ 0 w 360"/>
              <a:gd name="T5" fmla="*/ 102 h 147"/>
              <a:gd name="T6" fmla="*/ 250 w 360"/>
              <a:gd name="T7" fmla="*/ 102 h 147"/>
              <a:gd name="T8" fmla="*/ 315 w 360"/>
              <a:gd name="T9" fmla="*/ 37 h 147"/>
              <a:gd name="T10" fmla="*/ 315 w 360"/>
              <a:gd name="T11" fmla="*/ 0 h 147"/>
              <a:gd name="T12" fmla="*/ 360 w 360"/>
              <a:gd name="T13" fmla="*/ 0 h 147"/>
              <a:gd name="T14" fmla="*/ 360 w 360"/>
              <a:gd name="T15" fmla="*/ 37 h 147"/>
              <a:gd name="T16" fmla="*/ 250 w 360"/>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0" h="147">
                <a:moveTo>
                  <a:pt x="250" y="147"/>
                </a:moveTo>
                <a:cubicBezTo>
                  <a:pt x="0" y="147"/>
                  <a:pt x="0" y="147"/>
                  <a:pt x="0" y="147"/>
                </a:cubicBezTo>
                <a:cubicBezTo>
                  <a:pt x="0" y="102"/>
                  <a:pt x="0" y="102"/>
                  <a:pt x="0" y="102"/>
                </a:cubicBezTo>
                <a:cubicBezTo>
                  <a:pt x="250" y="102"/>
                  <a:pt x="250" y="102"/>
                  <a:pt x="250" y="102"/>
                </a:cubicBezTo>
                <a:cubicBezTo>
                  <a:pt x="286" y="102"/>
                  <a:pt x="315" y="73"/>
                  <a:pt x="315" y="37"/>
                </a:cubicBezTo>
                <a:cubicBezTo>
                  <a:pt x="315" y="0"/>
                  <a:pt x="315" y="0"/>
                  <a:pt x="315" y="0"/>
                </a:cubicBezTo>
                <a:cubicBezTo>
                  <a:pt x="360" y="0"/>
                  <a:pt x="360" y="0"/>
                  <a:pt x="360" y="0"/>
                </a:cubicBezTo>
                <a:cubicBezTo>
                  <a:pt x="360" y="37"/>
                  <a:pt x="360" y="37"/>
                  <a:pt x="360" y="37"/>
                </a:cubicBezTo>
                <a:cubicBezTo>
                  <a:pt x="360" y="98"/>
                  <a:pt x="311" y="147"/>
                  <a:pt x="250" y="147"/>
                </a:cubicBezTo>
                <a:close/>
              </a:path>
            </a:pathLst>
          </a:custGeom>
          <a:solidFill>
            <a:srgbClr val="1C4885"/>
          </a:solidFill>
          <a:ln>
            <a:noFill/>
          </a:ln>
        </p:spPr>
        <p:txBody>
          <a:bodyPr vert="horz" wrap="square" lIns="68580" tIns="34290" rIns="68580" bIns="34290" numCol="1" anchor="t" anchorCtr="0" compatLnSpc="1">
            <a:prstTxWarp prst="textNoShape">
              <a:avLst/>
            </a:prstTxWarp>
          </a:bodyPr>
          <a:lstStyle/>
          <a:p>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6" name="Freeform 22"/>
          <p:cNvSpPr>
            <a:spLocks/>
          </p:cNvSpPr>
          <p:nvPr/>
        </p:nvSpPr>
        <p:spPr bwMode="auto">
          <a:xfrm>
            <a:off x="3745770" y="2528730"/>
            <a:ext cx="554831" cy="1282577"/>
          </a:xfrm>
          <a:custGeom>
            <a:avLst/>
            <a:gdLst>
              <a:gd name="T0" fmla="*/ 156 w 156"/>
              <a:gd name="T1" fmla="*/ 361 h 361"/>
              <a:gd name="T2" fmla="*/ 95 w 156"/>
              <a:gd name="T3" fmla="*/ 361 h 361"/>
              <a:gd name="T4" fmla="*/ 95 w 156"/>
              <a:gd name="T5" fmla="*/ 118 h 361"/>
              <a:gd name="T6" fmla="*/ 38 w 156"/>
              <a:gd name="T7" fmla="*/ 61 h 361"/>
              <a:gd name="T8" fmla="*/ 0 w 156"/>
              <a:gd name="T9" fmla="*/ 61 h 361"/>
              <a:gd name="T10" fmla="*/ 0 w 156"/>
              <a:gd name="T11" fmla="*/ 0 h 361"/>
              <a:gd name="T12" fmla="*/ 38 w 156"/>
              <a:gd name="T13" fmla="*/ 0 h 361"/>
              <a:gd name="T14" fmla="*/ 156 w 156"/>
              <a:gd name="T15" fmla="*/ 118 h 361"/>
              <a:gd name="T16" fmla="*/ 156 w 156"/>
              <a:gd name="T17"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61">
                <a:moveTo>
                  <a:pt x="156" y="361"/>
                </a:moveTo>
                <a:cubicBezTo>
                  <a:pt x="95" y="361"/>
                  <a:pt x="95" y="361"/>
                  <a:pt x="95" y="361"/>
                </a:cubicBezTo>
                <a:cubicBezTo>
                  <a:pt x="95" y="118"/>
                  <a:pt x="95" y="118"/>
                  <a:pt x="95" y="118"/>
                </a:cubicBezTo>
                <a:cubicBezTo>
                  <a:pt x="95" y="87"/>
                  <a:pt x="69" y="61"/>
                  <a:pt x="38" y="61"/>
                </a:cubicBezTo>
                <a:cubicBezTo>
                  <a:pt x="0" y="61"/>
                  <a:pt x="0" y="61"/>
                  <a:pt x="0" y="61"/>
                </a:cubicBezTo>
                <a:cubicBezTo>
                  <a:pt x="0" y="0"/>
                  <a:pt x="0" y="0"/>
                  <a:pt x="0" y="0"/>
                </a:cubicBezTo>
                <a:cubicBezTo>
                  <a:pt x="38" y="0"/>
                  <a:pt x="38" y="0"/>
                  <a:pt x="38" y="0"/>
                </a:cubicBezTo>
                <a:cubicBezTo>
                  <a:pt x="103" y="0"/>
                  <a:pt x="156" y="53"/>
                  <a:pt x="156" y="118"/>
                </a:cubicBezTo>
                <a:lnTo>
                  <a:pt x="156" y="361"/>
                </a:lnTo>
                <a:close/>
              </a:path>
            </a:pathLst>
          </a:custGeom>
          <a:solidFill>
            <a:srgbClr val="1C4885"/>
          </a:solidFill>
          <a:ln>
            <a:noFill/>
          </a:ln>
        </p:spPr>
        <p:txBody>
          <a:bodyPr vert="horz" wrap="square" lIns="68580" tIns="34290" rIns="68580" bIns="34290" numCol="1" anchor="t" anchorCtr="0" compatLnSpc="1">
            <a:prstTxWarp prst="textNoShape">
              <a:avLst/>
            </a:prstTxWarp>
          </a:bodyPr>
          <a:lstStyle/>
          <a:p>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7" name="Freeform 23"/>
          <p:cNvSpPr>
            <a:spLocks/>
          </p:cNvSpPr>
          <p:nvPr/>
        </p:nvSpPr>
        <p:spPr bwMode="auto">
          <a:xfrm>
            <a:off x="4915575" y="2969286"/>
            <a:ext cx="1554728" cy="1243483"/>
          </a:xfrm>
          <a:custGeom>
            <a:avLst/>
            <a:gdLst>
              <a:gd name="T0" fmla="*/ 54 w 438"/>
              <a:gd name="T1" fmla="*/ 350 h 350"/>
              <a:gd name="T2" fmla="*/ 0 w 438"/>
              <a:gd name="T3" fmla="*/ 350 h 350"/>
              <a:gd name="T4" fmla="*/ 0 w 438"/>
              <a:gd name="T5" fmla="*/ 114 h 350"/>
              <a:gd name="T6" fmla="*/ 115 w 438"/>
              <a:gd name="T7" fmla="*/ 0 h 350"/>
              <a:gd name="T8" fmla="*/ 438 w 438"/>
              <a:gd name="T9" fmla="*/ 0 h 350"/>
              <a:gd name="T10" fmla="*/ 438 w 438"/>
              <a:gd name="T11" fmla="*/ 53 h 350"/>
              <a:gd name="T12" fmla="*/ 115 w 438"/>
              <a:gd name="T13" fmla="*/ 53 h 350"/>
              <a:gd name="T14" fmla="*/ 54 w 438"/>
              <a:gd name="T15" fmla="*/ 114 h 350"/>
              <a:gd name="T16" fmla="*/ 54 w 438"/>
              <a:gd name="T17"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350">
                <a:moveTo>
                  <a:pt x="54" y="350"/>
                </a:moveTo>
                <a:cubicBezTo>
                  <a:pt x="0" y="350"/>
                  <a:pt x="0" y="350"/>
                  <a:pt x="0" y="350"/>
                </a:cubicBezTo>
                <a:cubicBezTo>
                  <a:pt x="0" y="114"/>
                  <a:pt x="0" y="114"/>
                  <a:pt x="0" y="114"/>
                </a:cubicBezTo>
                <a:cubicBezTo>
                  <a:pt x="0" y="51"/>
                  <a:pt x="52" y="0"/>
                  <a:pt x="115" y="0"/>
                </a:cubicBezTo>
                <a:cubicBezTo>
                  <a:pt x="438" y="0"/>
                  <a:pt x="438" y="0"/>
                  <a:pt x="438" y="0"/>
                </a:cubicBezTo>
                <a:cubicBezTo>
                  <a:pt x="438" y="53"/>
                  <a:pt x="438" y="53"/>
                  <a:pt x="438" y="53"/>
                </a:cubicBezTo>
                <a:cubicBezTo>
                  <a:pt x="115" y="53"/>
                  <a:pt x="115" y="53"/>
                  <a:pt x="115" y="53"/>
                </a:cubicBezTo>
                <a:cubicBezTo>
                  <a:pt x="81" y="53"/>
                  <a:pt x="54" y="80"/>
                  <a:pt x="54" y="114"/>
                </a:cubicBezTo>
                <a:lnTo>
                  <a:pt x="54" y="350"/>
                </a:lnTo>
                <a:close/>
              </a:path>
            </a:pathLst>
          </a:custGeom>
          <a:solidFill>
            <a:srgbClr val="1C4885"/>
          </a:solidFill>
          <a:ln>
            <a:noFill/>
          </a:ln>
        </p:spPr>
        <p:txBody>
          <a:bodyPr vert="horz" wrap="square" lIns="68580" tIns="34290" rIns="68580" bIns="34290" numCol="1" anchor="t" anchorCtr="0" compatLnSpc="1">
            <a:prstTxWarp prst="textNoShape">
              <a:avLst/>
            </a:prstTxWarp>
          </a:bodyPr>
          <a:lstStyle/>
          <a:p>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8" name="Freeform 24"/>
          <p:cNvSpPr>
            <a:spLocks/>
          </p:cNvSpPr>
          <p:nvPr/>
        </p:nvSpPr>
        <p:spPr bwMode="auto">
          <a:xfrm>
            <a:off x="3252587" y="1467185"/>
            <a:ext cx="1345727" cy="521752"/>
          </a:xfrm>
          <a:custGeom>
            <a:avLst/>
            <a:gdLst>
              <a:gd name="T0" fmla="*/ 379 w 379"/>
              <a:gd name="T1" fmla="*/ 147 h 147"/>
              <a:gd name="T2" fmla="*/ 110 w 379"/>
              <a:gd name="T3" fmla="*/ 147 h 147"/>
              <a:gd name="T4" fmla="*/ 0 w 379"/>
              <a:gd name="T5" fmla="*/ 37 h 147"/>
              <a:gd name="T6" fmla="*/ 0 w 379"/>
              <a:gd name="T7" fmla="*/ 0 h 147"/>
              <a:gd name="T8" fmla="*/ 45 w 379"/>
              <a:gd name="T9" fmla="*/ 0 h 147"/>
              <a:gd name="T10" fmla="*/ 45 w 379"/>
              <a:gd name="T11" fmla="*/ 37 h 147"/>
              <a:gd name="T12" fmla="*/ 110 w 379"/>
              <a:gd name="T13" fmla="*/ 102 h 147"/>
              <a:gd name="T14" fmla="*/ 379 w 379"/>
              <a:gd name="T15" fmla="*/ 102 h 147"/>
              <a:gd name="T16" fmla="*/ 379 w 379"/>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9" h="147">
                <a:moveTo>
                  <a:pt x="379" y="147"/>
                </a:moveTo>
                <a:cubicBezTo>
                  <a:pt x="110" y="147"/>
                  <a:pt x="110" y="147"/>
                  <a:pt x="110" y="147"/>
                </a:cubicBezTo>
                <a:cubicBezTo>
                  <a:pt x="49" y="147"/>
                  <a:pt x="0" y="98"/>
                  <a:pt x="0" y="37"/>
                </a:cubicBezTo>
                <a:cubicBezTo>
                  <a:pt x="0" y="0"/>
                  <a:pt x="0" y="0"/>
                  <a:pt x="0" y="0"/>
                </a:cubicBezTo>
                <a:cubicBezTo>
                  <a:pt x="45" y="0"/>
                  <a:pt x="45" y="0"/>
                  <a:pt x="45" y="0"/>
                </a:cubicBezTo>
                <a:cubicBezTo>
                  <a:pt x="45" y="37"/>
                  <a:pt x="45" y="37"/>
                  <a:pt x="45" y="37"/>
                </a:cubicBezTo>
                <a:cubicBezTo>
                  <a:pt x="45" y="73"/>
                  <a:pt x="74" y="102"/>
                  <a:pt x="110" y="102"/>
                </a:cubicBezTo>
                <a:cubicBezTo>
                  <a:pt x="379" y="102"/>
                  <a:pt x="379" y="102"/>
                  <a:pt x="379" y="102"/>
                </a:cubicBezTo>
                <a:lnTo>
                  <a:pt x="379" y="147"/>
                </a:lnTo>
                <a:close/>
              </a:path>
            </a:pathLst>
          </a:custGeom>
          <a:solidFill>
            <a:srgbClr val="1C4885"/>
          </a:solidFill>
          <a:ln>
            <a:noFill/>
          </a:ln>
        </p:spPr>
        <p:txBody>
          <a:bodyPr vert="horz" wrap="square" lIns="68580" tIns="34290" rIns="68580" bIns="34290" numCol="1" anchor="t" anchorCtr="0" compatLnSpc="1">
            <a:prstTxWarp prst="textNoShape">
              <a:avLst/>
            </a:prstTxWarp>
          </a:bodyPr>
          <a:lstStyle/>
          <a:p>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9" name="Freeform 25"/>
          <p:cNvSpPr>
            <a:spLocks/>
          </p:cNvSpPr>
          <p:nvPr/>
        </p:nvSpPr>
        <p:spPr bwMode="auto">
          <a:xfrm>
            <a:off x="3132298" y="2812911"/>
            <a:ext cx="1054028" cy="536788"/>
          </a:xfrm>
          <a:custGeom>
            <a:avLst/>
            <a:gdLst>
              <a:gd name="T0" fmla="*/ 297 w 297"/>
              <a:gd name="T1" fmla="*/ 151 h 151"/>
              <a:gd name="T2" fmla="*/ 114 w 297"/>
              <a:gd name="T3" fmla="*/ 151 h 151"/>
              <a:gd name="T4" fmla="*/ 0 w 297"/>
              <a:gd name="T5" fmla="*/ 37 h 151"/>
              <a:gd name="T6" fmla="*/ 0 w 297"/>
              <a:gd name="T7" fmla="*/ 0 h 151"/>
              <a:gd name="T8" fmla="*/ 53 w 297"/>
              <a:gd name="T9" fmla="*/ 0 h 151"/>
              <a:gd name="T10" fmla="*/ 53 w 297"/>
              <a:gd name="T11" fmla="*/ 37 h 151"/>
              <a:gd name="T12" fmla="*/ 114 w 297"/>
              <a:gd name="T13" fmla="*/ 98 h 151"/>
              <a:gd name="T14" fmla="*/ 297 w 297"/>
              <a:gd name="T15" fmla="*/ 98 h 151"/>
              <a:gd name="T16" fmla="*/ 297 w 297"/>
              <a:gd name="T17"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51">
                <a:moveTo>
                  <a:pt x="297" y="151"/>
                </a:moveTo>
                <a:cubicBezTo>
                  <a:pt x="114" y="151"/>
                  <a:pt x="114" y="151"/>
                  <a:pt x="114" y="151"/>
                </a:cubicBezTo>
                <a:cubicBezTo>
                  <a:pt x="51" y="151"/>
                  <a:pt x="0" y="100"/>
                  <a:pt x="0" y="37"/>
                </a:cubicBezTo>
                <a:cubicBezTo>
                  <a:pt x="0" y="0"/>
                  <a:pt x="0" y="0"/>
                  <a:pt x="0" y="0"/>
                </a:cubicBezTo>
                <a:cubicBezTo>
                  <a:pt x="53" y="0"/>
                  <a:pt x="53" y="0"/>
                  <a:pt x="53" y="0"/>
                </a:cubicBezTo>
                <a:cubicBezTo>
                  <a:pt x="53" y="37"/>
                  <a:pt x="53" y="37"/>
                  <a:pt x="53" y="37"/>
                </a:cubicBezTo>
                <a:cubicBezTo>
                  <a:pt x="53" y="71"/>
                  <a:pt x="81" y="98"/>
                  <a:pt x="114" y="98"/>
                </a:cubicBezTo>
                <a:cubicBezTo>
                  <a:pt x="297" y="98"/>
                  <a:pt x="297" y="98"/>
                  <a:pt x="297" y="98"/>
                </a:cubicBezTo>
                <a:lnTo>
                  <a:pt x="297" y="151"/>
                </a:lnTo>
                <a:close/>
              </a:path>
            </a:pathLst>
          </a:custGeom>
          <a:solidFill>
            <a:srgbClr val="1C4885"/>
          </a:solidFill>
          <a:ln>
            <a:noFill/>
          </a:ln>
        </p:spPr>
        <p:txBody>
          <a:bodyPr vert="horz" wrap="square" lIns="68580" tIns="34290" rIns="68580" bIns="34290" numCol="1" anchor="t" anchorCtr="0" compatLnSpc="1">
            <a:prstTxWarp prst="textNoShape">
              <a:avLst/>
            </a:prstTxWarp>
          </a:bodyPr>
          <a:lstStyle/>
          <a:p>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0" name="Freeform 26"/>
          <p:cNvSpPr>
            <a:spLocks/>
          </p:cNvSpPr>
          <p:nvPr/>
        </p:nvSpPr>
        <p:spPr bwMode="auto">
          <a:xfrm>
            <a:off x="4186326" y="2014498"/>
            <a:ext cx="536788" cy="1054028"/>
          </a:xfrm>
          <a:custGeom>
            <a:avLst/>
            <a:gdLst>
              <a:gd name="T0" fmla="*/ 37 w 151"/>
              <a:gd name="T1" fmla="*/ 297 h 297"/>
              <a:gd name="T2" fmla="*/ 0 w 151"/>
              <a:gd name="T3" fmla="*/ 297 h 297"/>
              <a:gd name="T4" fmla="*/ 0 w 151"/>
              <a:gd name="T5" fmla="*/ 244 h 297"/>
              <a:gd name="T6" fmla="*/ 37 w 151"/>
              <a:gd name="T7" fmla="*/ 244 h 297"/>
              <a:gd name="T8" fmla="*/ 98 w 151"/>
              <a:gd name="T9" fmla="*/ 183 h 297"/>
              <a:gd name="T10" fmla="*/ 98 w 151"/>
              <a:gd name="T11" fmla="*/ 0 h 297"/>
              <a:gd name="T12" fmla="*/ 151 w 151"/>
              <a:gd name="T13" fmla="*/ 0 h 297"/>
              <a:gd name="T14" fmla="*/ 151 w 151"/>
              <a:gd name="T15" fmla="*/ 183 h 297"/>
              <a:gd name="T16" fmla="*/ 37 w 151"/>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97">
                <a:moveTo>
                  <a:pt x="37" y="297"/>
                </a:moveTo>
                <a:cubicBezTo>
                  <a:pt x="0" y="297"/>
                  <a:pt x="0" y="297"/>
                  <a:pt x="0" y="297"/>
                </a:cubicBezTo>
                <a:cubicBezTo>
                  <a:pt x="0" y="244"/>
                  <a:pt x="0" y="244"/>
                  <a:pt x="0" y="244"/>
                </a:cubicBezTo>
                <a:cubicBezTo>
                  <a:pt x="37" y="244"/>
                  <a:pt x="37" y="244"/>
                  <a:pt x="37" y="244"/>
                </a:cubicBezTo>
                <a:cubicBezTo>
                  <a:pt x="71" y="244"/>
                  <a:pt x="98" y="216"/>
                  <a:pt x="98" y="183"/>
                </a:cubicBezTo>
                <a:cubicBezTo>
                  <a:pt x="98" y="0"/>
                  <a:pt x="98" y="0"/>
                  <a:pt x="98" y="0"/>
                </a:cubicBezTo>
                <a:cubicBezTo>
                  <a:pt x="151" y="0"/>
                  <a:pt x="151" y="0"/>
                  <a:pt x="151" y="0"/>
                </a:cubicBezTo>
                <a:cubicBezTo>
                  <a:pt x="151" y="183"/>
                  <a:pt x="151" y="183"/>
                  <a:pt x="151" y="183"/>
                </a:cubicBezTo>
                <a:cubicBezTo>
                  <a:pt x="151" y="246"/>
                  <a:pt x="100" y="297"/>
                  <a:pt x="37" y="297"/>
                </a:cubicBezTo>
                <a:close/>
              </a:path>
            </a:pathLst>
          </a:custGeom>
          <a:solidFill>
            <a:srgbClr val="1C4885"/>
          </a:solidFill>
          <a:ln>
            <a:noFill/>
          </a:ln>
        </p:spPr>
        <p:txBody>
          <a:bodyPr vert="horz" wrap="square" lIns="68580" tIns="34290" rIns="68580" bIns="34290" numCol="1" anchor="t" anchorCtr="0" compatLnSpc="1">
            <a:prstTxWarp prst="textNoShape">
              <a:avLst/>
            </a:prstTxWarp>
          </a:bodyPr>
          <a:lstStyle/>
          <a:p>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1" name="Freeform 27"/>
          <p:cNvSpPr>
            <a:spLocks/>
          </p:cNvSpPr>
          <p:nvPr/>
        </p:nvSpPr>
        <p:spPr bwMode="auto">
          <a:xfrm>
            <a:off x="4535162" y="1005577"/>
            <a:ext cx="539795" cy="1054028"/>
          </a:xfrm>
          <a:custGeom>
            <a:avLst/>
            <a:gdLst>
              <a:gd name="T0" fmla="*/ 53 w 152"/>
              <a:gd name="T1" fmla="*/ 297 h 297"/>
              <a:gd name="T2" fmla="*/ 0 w 152"/>
              <a:gd name="T3" fmla="*/ 297 h 297"/>
              <a:gd name="T4" fmla="*/ 0 w 152"/>
              <a:gd name="T5" fmla="*/ 114 h 297"/>
              <a:gd name="T6" fmla="*/ 114 w 152"/>
              <a:gd name="T7" fmla="*/ 0 h 297"/>
              <a:gd name="T8" fmla="*/ 152 w 152"/>
              <a:gd name="T9" fmla="*/ 0 h 297"/>
              <a:gd name="T10" fmla="*/ 152 w 152"/>
              <a:gd name="T11" fmla="*/ 53 h 297"/>
              <a:gd name="T12" fmla="*/ 114 w 152"/>
              <a:gd name="T13" fmla="*/ 53 h 297"/>
              <a:gd name="T14" fmla="*/ 53 w 152"/>
              <a:gd name="T15" fmla="*/ 114 h 297"/>
              <a:gd name="T16" fmla="*/ 53 w 152"/>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297">
                <a:moveTo>
                  <a:pt x="53" y="297"/>
                </a:moveTo>
                <a:cubicBezTo>
                  <a:pt x="0" y="297"/>
                  <a:pt x="0" y="297"/>
                  <a:pt x="0" y="297"/>
                </a:cubicBezTo>
                <a:cubicBezTo>
                  <a:pt x="0" y="114"/>
                  <a:pt x="0" y="114"/>
                  <a:pt x="0" y="114"/>
                </a:cubicBezTo>
                <a:cubicBezTo>
                  <a:pt x="0" y="51"/>
                  <a:pt x="51" y="0"/>
                  <a:pt x="114" y="0"/>
                </a:cubicBezTo>
                <a:cubicBezTo>
                  <a:pt x="152" y="0"/>
                  <a:pt x="152" y="0"/>
                  <a:pt x="152" y="0"/>
                </a:cubicBezTo>
                <a:cubicBezTo>
                  <a:pt x="152" y="53"/>
                  <a:pt x="152" y="53"/>
                  <a:pt x="152" y="53"/>
                </a:cubicBezTo>
                <a:cubicBezTo>
                  <a:pt x="114" y="53"/>
                  <a:pt x="114" y="53"/>
                  <a:pt x="114" y="53"/>
                </a:cubicBezTo>
                <a:cubicBezTo>
                  <a:pt x="81" y="53"/>
                  <a:pt x="53" y="80"/>
                  <a:pt x="53" y="114"/>
                </a:cubicBezTo>
                <a:lnTo>
                  <a:pt x="53" y="297"/>
                </a:lnTo>
                <a:close/>
              </a:path>
            </a:pathLst>
          </a:custGeom>
          <a:solidFill>
            <a:srgbClr val="1C4885"/>
          </a:solidFill>
          <a:ln>
            <a:noFill/>
          </a:ln>
        </p:spPr>
        <p:txBody>
          <a:bodyPr vert="horz" wrap="square" lIns="68580" tIns="34290" rIns="68580" bIns="34290" numCol="1" anchor="t" anchorCtr="0" compatLnSpc="1">
            <a:prstTxWarp prst="textNoShape">
              <a:avLst/>
            </a:prstTxWarp>
          </a:bodyPr>
          <a:lstStyle/>
          <a:p>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2" name="椭圆 81"/>
          <p:cNvSpPr/>
          <p:nvPr/>
        </p:nvSpPr>
        <p:spPr>
          <a:xfrm>
            <a:off x="2522037" y="3650421"/>
            <a:ext cx="321771" cy="321771"/>
          </a:xfrm>
          <a:prstGeom prst="ellipse">
            <a:avLst/>
          </a:prstGeom>
          <a:solidFill>
            <a:srgbClr val="1C4885"/>
          </a:solidFill>
          <a:ln w="76200">
            <a:noFill/>
          </a:ln>
          <a:effectLst>
            <a:outerShdw sx="1000" sy="1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3" name="椭圆 82"/>
          <p:cNvSpPr/>
          <p:nvPr/>
        </p:nvSpPr>
        <p:spPr>
          <a:xfrm>
            <a:off x="3063630" y="2574015"/>
            <a:ext cx="321771" cy="321771"/>
          </a:xfrm>
          <a:prstGeom prst="ellipse">
            <a:avLst/>
          </a:prstGeom>
          <a:solidFill>
            <a:srgbClr val="1C4885"/>
          </a:solidFill>
          <a:ln w="76200">
            <a:noFill/>
          </a:ln>
          <a:effectLst>
            <a:outerShdw sx="1000" sy="1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4" name="椭圆 83"/>
          <p:cNvSpPr/>
          <p:nvPr/>
        </p:nvSpPr>
        <p:spPr>
          <a:xfrm>
            <a:off x="6300192" y="2907640"/>
            <a:ext cx="321771" cy="321771"/>
          </a:xfrm>
          <a:prstGeom prst="ellipse">
            <a:avLst/>
          </a:prstGeom>
          <a:solidFill>
            <a:srgbClr val="1C4885"/>
          </a:solidFill>
          <a:ln w="76200">
            <a:noFill/>
          </a:ln>
          <a:effectLst>
            <a:outerShdw sx="1000" sy="1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5" name="椭圆 84"/>
          <p:cNvSpPr/>
          <p:nvPr/>
        </p:nvSpPr>
        <p:spPr>
          <a:xfrm>
            <a:off x="5700954" y="1674963"/>
            <a:ext cx="321771" cy="321771"/>
          </a:xfrm>
          <a:prstGeom prst="ellipse">
            <a:avLst/>
          </a:prstGeom>
          <a:solidFill>
            <a:srgbClr val="1C4885"/>
          </a:solidFill>
          <a:ln w="76200">
            <a:noFill/>
          </a:ln>
          <a:effectLst>
            <a:outerShdw sx="1000" sy="1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6" name="椭圆 85"/>
          <p:cNvSpPr/>
          <p:nvPr/>
        </p:nvSpPr>
        <p:spPr>
          <a:xfrm>
            <a:off x="3168593" y="1217915"/>
            <a:ext cx="321771" cy="321771"/>
          </a:xfrm>
          <a:prstGeom prst="ellipse">
            <a:avLst/>
          </a:prstGeom>
          <a:solidFill>
            <a:srgbClr val="1C4885"/>
          </a:solidFill>
          <a:ln w="76200">
            <a:noFill/>
          </a:ln>
          <a:effectLst>
            <a:outerShdw sx="1000" sy="1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8" name="TextBox 22"/>
          <p:cNvSpPr txBox="1"/>
          <p:nvPr/>
        </p:nvSpPr>
        <p:spPr>
          <a:xfrm>
            <a:off x="0" y="3315307"/>
            <a:ext cx="2801943" cy="1828193"/>
          </a:xfrm>
          <a:prstGeom prst="rect">
            <a:avLst/>
          </a:prstGeom>
          <a:noFill/>
        </p:spPr>
        <p:txBody>
          <a:bodyPr wrap="square" rtlCol="0">
            <a:spAutoFit/>
          </a:bodyPr>
          <a:lstStyle/>
          <a:p>
            <a:pPr lvl="0">
              <a:lnSpc>
                <a:spcPct val="150000"/>
              </a:lnSpc>
              <a:spcAft>
                <a:spcPct val="40000"/>
              </a:spcAft>
              <a:buClr>
                <a:srgbClr val="292929"/>
              </a:buClr>
            </a:pPr>
            <a:r>
              <a:rPr lang="zh-CN" altLang="en-US" sz="1200" b="1" noProof="1" smtClean="0">
                <a:solidFill>
                  <a:schemeClr val="tx1">
                    <a:lumMod val="50000"/>
                    <a:lumOff val="50000"/>
                  </a:schemeClr>
                </a:solidFill>
                <a:latin typeface="微软雅黑" pitchFamily="34" charset="-122"/>
                <a:ea typeface="微软雅黑" pitchFamily="34" charset="-122"/>
              </a:rPr>
              <a:t>短信、</a:t>
            </a:r>
            <a:r>
              <a:rPr lang="en-US" altLang="zh-CN" sz="1200" b="1" noProof="1" smtClean="0">
                <a:solidFill>
                  <a:schemeClr val="tx1">
                    <a:lumMod val="50000"/>
                    <a:lumOff val="50000"/>
                  </a:schemeClr>
                </a:solidFill>
                <a:latin typeface="微软雅黑" pitchFamily="34" charset="-122"/>
                <a:ea typeface="微软雅黑" pitchFamily="34" charset="-122"/>
              </a:rPr>
              <a:t>PUSH</a:t>
            </a:r>
            <a:r>
              <a:rPr lang="zh-CN" altLang="en-US" sz="1200" b="1" noProof="1" smtClean="0">
                <a:solidFill>
                  <a:schemeClr val="tx1">
                    <a:lumMod val="50000"/>
                    <a:lumOff val="50000"/>
                  </a:schemeClr>
                </a:solidFill>
                <a:latin typeface="微软雅黑" pitchFamily="34" charset="-122"/>
                <a:ea typeface="微软雅黑" pitchFamily="34" charset="-122"/>
              </a:rPr>
              <a:t>消息能够结合会员画像进行精准推送。</a:t>
            </a:r>
            <a:endParaRPr lang="en-US" altLang="zh-CN" sz="1200" b="1" noProof="1" smtClean="0">
              <a:solidFill>
                <a:schemeClr val="tx1">
                  <a:lumMod val="50000"/>
                  <a:lumOff val="50000"/>
                </a:schemeClr>
              </a:solidFill>
              <a:latin typeface="微软雅黑" pitchFamily="34" charset="-122"/>
              <a:ea typeface="微软雅黑" pitchFamily="34" charset="-122"/>
            </a:endParaRPr>
          </a:p>
          <a:p>
            <a:pPr lvl="0">
              <a:lnSpc>
                <a:spcPct val="150000"/>
              </a:lnSpc>
              <a:spcAft>
                <a:spcPct val="40000"/>
              </a:spcAft>
              <a:buClr>
                <a:srgbClr val="292929"/>
              </a:buClr>
            </a:pPr>
            <a:r>
              <a:rPr lang="zh-CN" altLang="en-US" sz="1200" noProof="1" smtClean="0">
                <a:solidFill>
                  <a:schemeClr val="tx1">
                    <a:lumMod val="50000"/>
                    <a:lumOff val="50000"/>
                  </a:schemeClr>
                </a:solidFill>
                <a:latin typeface="微软雅黑" pitchFamily="34" charset="-122"/>
                <a:ea typeface="微软雅黑" pitchFamily="34" charset="-122"/>
              </a:rPr>
              <a:t>场景</a:t>
            </a:r>
            <a:r>
              <a:rPr lang="en-US" altLang="zh-CN" sz="1200" noProof="1" smtClean="0">
                <a:solidFill>
                  <a:schemeClr val="tx1">
                    <a:lumMod val="50000"/>
                    <a:lumOff val="50000"/>
                  </a:schemeClr>
                </a:solidFill>
                <a:latin typeface="微软雅黑" pitchFamily="34" charset="-122"/>
                <a:ea typeface="微软雅黑" pitchFamily="34" charset="-122"/>
              </a:rPr>
              <a:t>:</a:t>
            </a:r>
            <a:r>
              <a:rPr lang="zh-CN" altLang="en-US" sz="1200" noProof="1" smtClean="0">
                <a:solidFill>
                  <a:schemeClr val="tx1">
                    <a:lumMod val="50000"/>
                    <a:lumOff val="50000"/>
                  </a:schemeClr>
                </a:solidFill>
                <a:latin typeface="微软雅黑" pitchFamily="34" charset="-122"/>
                <a:ea typeface="微软雅黑" pitchFamily="34" charset="-122"/>
              </a:rPr>
              <a:t>牛奶日，我们会对家中有</a:t>
            </a:r>
            <a:r>
              <a:rPr lang="en-US" altLang="zh-CN" sz="1200" noProof="1" smtClean="0">
                <a:solidFill>
                  <a:schemeClr val="tx1">
                    <a:lumMod val="50000"/>
                    <a:lumOff val="50000"/>
                  </a:schemeClr>
                </a:solidFill>
                <a:latin typeface="微软雅黑" pitchFamily="34" charset="-122"/>
                <a:ea typeface="微软雅黑" pitchFamily="34" charset="-122"/>
              </a:rPr>
              <a:t>5</a:t>
            </a:r>
            <a:r>
              <a:rPr lang="zh-CN" altLang="en-US" sz="1200" noProof="1" smtClean="0">
                <a:solidFill>
                  <a:schemeClr val="tx1">
                    <a:lumMod val="50000"/>
                    <a:lumOff val="50000"/>
                  </a:schemeClr>
                </a:solidFill>
                <a:latin typeface="微软雅黑" pitchFamily="34" charset="-122"/>
                <a:ea typeface="微软雅黑" pitchFamily="34" charset="-122"/>
              </a:rPr>
              <a:t>岁以上小孩的会员进行推送。并且会根据牛奶的消耗速度给上一段时间订购过的会员推送。</a:t>
            </a:r>
            <a:endParaRPr lang="en-US" altLang="zh-CN" sz="1200" noProof="1">
              <a:solidFill>
                <a:schemeClr val="tx1">
                  <a:lumMod val="50000"/>
                  <a:lumOff val="50000"/>
                </a:schemeClr>
              </a:solidFill>
              <a:latin typeface="微软雅黑" pitchFamily="34" charset="-122"/>
              <a:ea typeface="微软雅黑" pitchFamily="34" charset="-122"/>
            </a:endParaRPr>
          </a:p>
        </p:txBody>
      </p:sp>
      <p:sp>
        <p:nvSpPr>
          <p:cNvPr id="89" name="TextBox 22"/>
          <p:cNvSpPr txBox="1"/>
          <p:nvPr/>
        </p:nvSpPr>
        <p:spPr>
          <a:xfrm>
            <a:off x="6634480" y="2835199"/>
            <a:ext cx="2242820" cy="2105192"/>
          </a:xfrm>
          <a:prstGeom prst="rect">
            <a:avLst/>
          </a:prstGeom>
          <a:noFill/>
        </p:spPr>
        <p:txBody>
          <a:bodyPr wrap="square" rtlCol="0">
            <a:spAutoFit/>
          </a:bodyPr>
          <a:lstStyle/>
          <a:p>
            <a:pPr lvl="0">
              <a:lnSpc>
                <a:spcPct val="150000"/>
              </a:lnSpc>
              <a:spcAft>
                <a:spcPct val="40000"/>
              </a:spcAft>
              <a:buClr>
                <a:srgbClr val="292929"/>
              </a:buClr>
            </a:pPr>
            <a:r>
              <a:rPr lang="zh-CN" altLang="en-US" sz="1200" b="1" noProof="1" smtClean="0">
                <a:solidFill>
                  <a:schemeClr val="tx1">
                    <a:lumMod val="50000"/>
                    <a:lumOff val="50000"/>
                  </a:schemeClr>
                </a:solidFill>
                <a:latin typeface="微软雅黑" pitchFamily="34" charset="-122"/>
                <a:ea typeface="微软雅黑" pitchFamily="34" charset="-122"/>
              </a:rPr>
              <a:t>能够对会员生命周期的各个节点进行精准化自动化运营。</a:t>
            </a:r>
            <a:endParaRPr lang="en-US" altLang="zh-CN" sz="1200" b="1" noProof="1" smtClean="0">
              <a:solidFill>
                <a:schemeClr val="tx1">
                  <a:lumMod val="50000"/>
                  <a:lumOff val="50000"/>
                </a:schemeClr>
              </a:solidFill>
              <a:latin typeface="微软雅黑" pitchFamily="34" charset="-122"/>
              <a:ea typeface="微软雅黑" pitchFamily="34" charset="-122"/>
            </a:endParaRPr>
          </a:p>
          <a:p>
            <a:pPr lvl="0">
              <a:lnSpc>
                <a:spcPct val="150000"/>
              </a:lnSpc>
              <a:spcAft>
                <a:spcPct val="40000"/>
              </a:spcAft>
              <a:buClr>
                <a:srgbClr val="292929"/>
              </a:buClr>
            </a:pPr>
            <a:r>
              <a:rPr lang="zh-CN" altLang="en-US" sz="1200" noProof="1" smtClean="0">
                <a:solidFill>
                  <a:schemeClr val="tx1">
                    <a:lumMod val="50000"/>
                    <a:lumOff val="50000"/>
                  </a:schemeClr>
                </a:solidFill>
                <a:latin typeface="微软雅黑" pitchFamily="34" charset="-122"/>
                <a:ea typeface="微软雅黑" pitchFamily="34" charset="-122"/>
              </a:rPr>
              <a:t>场景：当我们的系统发现一个会员标注有接近沉睡水平线、并标注了近期有差评时，我们系统会自动发送对应的消息用于防止该会员沉睡。</a:t>
            </a:r>
            <a:endParaRPr lang="en-US" altLang="zh-CN" sz="1200" noProof="1">
              <a:solidFill>
                <a:schemeClr val="tx1">
                  <a:lumMod val="50000"/>
                  <a:lumOff val="50000"/>
                </a:schemeClr>
              </a:solidFill>
              <a:latin typeface="微软雅黑" pitchFamily="34" charset="-122"/>
              <a:ea typeface="微软雅黑" pitchFamily="34" charset="-122"/>
            </a:endParaRPr>
          </a:p>
        </p:txBody>
      </p:sp>
      <p:sp>
        <p:nvSpPr>
          <p:cNvPr id="90" name="TextBox 22"/>
          <p:cNvSpPr txBox="1"/>
          <p:nvPr/>
        </p:nvSpPr>
        <p:spPr>
          <a:xfrm>
            <a:off x="6100740" y="609398"/>
            <a:ext cx="2301580" cy="1828193"/>
          </a:xfrm>
          <a:prstGeom prst="rect">
            <a:avLst/>
          </a:prstGeom>
          <a:noFill/>
        </p:spPr>
        <p:txBody>
          <a:bodyPr wrap="square" rtlCol="0">
            <a:spAutoFit/>
          </a:bodyPr>
          <a:lstStyle/>
          <a:p>
            <a:pPr lvl="0">
              <a:lnSpc>
                <a:spcPct val="150000"/>
              </a:lnSpc>
              <a:spcAft>
                <a:spcPct val="40000"/>
              </a:spcAft>
              <a:buClr>
                <a:srgbClr val="292929"/>
              </a:buClr>
            </a:pPr>
            <a:r>
              <a:rPr lang="zh-CN" altLang="en-US" sz="1200" b="1" noProof="1" smtClean="0">
                <a:solidFill>
                  <a:schemeClr val="tx1">
                    <a:lumMod val="50000"/>
                    <a:lumOff val="50000"/>
                  </a:schemeClr>
                </a:solidFill>
                <a:latin typeface="微软雅黑" pitchFamily="34" charset="-122"/>
                <a:ea typeface="微软雅黑" pitchFamily="34" charset="-122"/>
              </a:rPr>
              <a:t>活动能够结合会员画像进行有效的规划并提高参与度。</a:t>
            </a:r>
            <a:endParaRPr lang="en-US" altLang="zh-CN" sz="1200" b="1" noProof="1" smtClean="0">
              <a:solidFill>
                <a:schemeClr val="tx1">
                  <a:lumMod val="50000"/>
                  <a:lumOff val="50000"/>
                </a:schemeClr>
              </a:solidFill>
              <a:latin typeface="微软雅黑" pitchFamily="34" charset="-122"/>
              <a:ea typeface="微软雅黑" pitchFamily="34" charset="-122"/>
            </a:endParaRPr>
          </a:p>
          <a:p>
            <a:pPr lvl="0">
              <a:lnSpc>
                <a:spcPct val="150000"/>
              </a:lnSpc>
              <a:spcAft>
                <a:spcPct val="40000"/>
              </a:spcAft>
              <a:buClr>
                <a:srgbClr val="292929"/>
              </a:buClr>
            </a:pPr>
            <a:r>
              <a:rPr lang="zh-CN" altLang="en-US" sz="1200" noProof="1" smtClean="0">
                <a:solidFill>
                  <a:schemeClr val="tx1">
                    <a:lumMod val="50000"/>
                    <a:lumOff val="50000"/>
                  </a:schemeClr>
                </a:solidFill>
                <a:latin typeface="微软雅黑" pitchFamily="34" charset="-122"/>
                <a:ea typeface="微软雅黑" pitchFamily="34" charset="-122"/>
              </a:rPr>
              <a:t>场景</a:t>
            </a:r>
            <a:r>
              <a:rPr lang="en-US" altLang="zh-CN" sz="1200" noProof="1" smtClean="0">
                <a:solidFill>
                  <a:schemeClr val="tx1">
                    <a:lumMod val="50000"/>
                    <a:lumOff val="50000"/>
                  </a:schemeClr>
                </a:solidFill>
                <a:latin typeface="微软雅黑" pitchFamily="34" charset="-122"/>
                <a:ea typeface="微软雅黑" pitchFamily="34" charset="-122"/>
              </a:rPr>
              <a:t>:</a:t>
            </a:r>
            <a:r>
              <a:rPr lang="zh-CN" altLang="en-US" sz="1200" noProof="1" smtClean="0">
                <a:solidFill>
                  <a:schemeClr val="tx1">
                    <a:lumMod val="50000"/>
                    <a:lumOff val="50000"/>
                  </a:schemeClr>
                </a:solidFill>
                <a:latin typeface="微软雅黑" pitchFamily="34" charset="-122"/>
                <a:ea typeface="微软雅黑" pitchFamily="34" charset="-122"/>
              </a:rPr>
              <a:t>一些会员订购性格比较急、一些会员喜欢对比。同一个活动两套模板，不同的性格用户进入不同的模板。</a:t>
            </a:r>
            <a:endParaRPr lang="en-US" altLang="zh-CN" sz="1200" noProof="1">
              <a:solidFill>
                <a:schemeClr val="tx1">
                  <a:lumMod val="50000"/>
                  <a:lumOff val="50000"/>
                </a:schemeClr>
              </a:solidFill>
              <a:latin typeface="微软雅黑" pitchFamily="34" charset="-122"/>
              <a:ea typeface="微软雅黑" pitchFamily="34" charset="-122"/>
            </a:endParaRPr>
          </a:p>
        </p:txBody>
      </p:sp>
      <p:sp>
        <p:nvSpPr>
          <p:cNvPr id="91" name="TextBox 22"/>
          <p:cNvSpPr txBox="1"/>
          <p:nvPr/>
        </p:nvSpPr>
        <p:spPr>
          <a:xfrm>
            <a:off x="172720" y="1044652"/>
            <a:ext cx="2890910" cy="1551194"/>
          </a:xfrm>
          <a:prstGeom prst="rect">
            <a:avLst/>
          </a:prstGeom>
          <a:noFill/>
        </p:spPr>
        <p:txBody>
          <a:bodyPr wrap="square" rtlCol="0">
            <a:spAutoFit/>
          </a:bodyPr>
          <a:lstStyle/>
          <a:p>
            <a:pPr lvl="0">
              <a:lnSpc>
                <a:spcPct val="150000"/>
              </a:lnSpc>
              <a:spcAft>
                <a:spcPct val="40000"/>
              </a:spcAft>
              <a:buClr>
                <a:srgbClr val="292929"/>
              </a:buClr>
            </a:pPr>
            <a:r>
              <a:rPr lang="en-US" altLang="zh-CN" sz="1200" b="1" noProof="1" smtClean="0">
                <a:solidFill>
                  <a:schemeClr val="tx1">
                    <a:lumMod val="50000"/>
                    <a:lumOff val="50000"/>
                  </a:schemeClr>
                </a:solidFill>
                <a:latin typeface="微软雅黑" pitchFamily="34" charset="-122"/>
                <a:ea typeface="微软雅黑" pitchFamily="34" charset="-122"/>
              </a:rPr>
              <a:t>APP</a:t>
            </a:r>
            <a:r>
              <a:rPr lang="zh-CN" altLang="en-US" sz="1200" b="1" noProof="1" smtClean="0">
                <a:solidFill>
                  <a:schemeClr val="tx1">
                    <a:lumMod val="50000"/>
                    <a:lumOff val="50000"/>
                  </a:schemeClr>
                </a:solidFill>
                <a:latin typeface="微软雅黑" pitchFamily="34" charset="-122"/>
                <a:ea typeface="微软雅黑" pitchFamily="34" charset="-122"/>
              </a:rPr>
              <a:t>实现千人千面的个性化商品展示</a:t>
            </a:r>
            <a:endParaRPr lang="en-US" altLang="zh-CN" sz="1200" b="1" noProof="1" smtClean="0">
              <a:solidFill>
                <a:schemeClr val="tx1">
                  <a:lumMod val="50000"/>
                  <a:lumOff val="50000"/>
                </a:schemeClr>
              </a:solidFill>
              <a:latin typeface="微软雅黑" pitchFamily="34" charset="-122"/>
              <a:ea typeface="微软雅黑" pitchFamily="34" charset="-122"/>
            </a:endParaRPr>
          </a:p>
          <a:p>
            <a:pPr lvl="0">
              <a:lnSpc>
                <a:spcPct val="150000"/>
              </a:lnSpc>
              <a:spcAft>
                <a:spcPct val="40000"/>
              </a:spcAft>
              <a:buClr>
                <a:srgbClr val="292929"/>
              </a:buClr>
            </a:pPr>
            <a:r>
              <a:rPr lang="zh-CN" altLang="en-US" sz="1200" noProof="1" smtClean="0">
                <a:solidFill>
                  <a:schemeClr val="tx1">
                    <a:lumMod val="50000"/>
                    <a:lumOff val="50000"/>
                  </a:schemeClr>
                </a:solidFill>
                <a:latin typeface="微软雅黑" pitchFamily="34" charset="-122"/>
                <a:ea typeface="微软雅黑" pitchFamily="34" charset="-122"/>
              </a:rPr>
              <a:t>场景</a:t>
            </a:r>
            <a:r>
              <a:rPr lang="en-US" altLang="zh-CN" sz="1200" noProof="1" smtClean="0">
                <a:solidFill>
                  <a:schemeClr val="tx1">
                    <a:lumMod val="50000"/>
                    <a:lumOff val="50000"/>
                  </a:schemeClr>
                </a:solidFill>
                <a:latin typeface="微软雅黑" pitchFamily="34" charset="-122"/>
                <a:ea typeface="微软雅黑" pitchFamily="34" charset="-122"/>
              </a:rPr>
              <a:t>:</a:t>
            </a:r>
            <a:r>
              <a:rPr lang="zh-CN" altLang="en-US" sz="1200" noProof="1" smtClean="0">
                <a:solidFill>
                  <a:schemeClr val="tx1">
                    <a:lumMod val="50000"/>
                    <a:lumOff val="50000"/>
                  </a:schemeClr>
                </a:solidFill>
                <a:latin typeface="微软雅黑" pitchFamily="34" charset="-122"/>
                <a:ea typeface="微软雅黑" pitchFamily="34" charset="-122"/>
              </a:rPr>
              <a:t>同样是一个美妆专题的内容，但是某一个会员的标签是油性皮肤，那么我们会将前面的几个展位留给专门适合有效皮肤的商品。</a:t>
            </a:r>
            <a:endParaRPr lang="en-US" altLang="zh-CN" sz="1200" noProof="1">
              <a:solidFill>
                <a:schemeClr val="tx1">
                  <a:lumMod val="50000"/>
                  <a:lumOff val="50000"/>
                </a:schemeClr>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0-#ppt_w/2"/>
                                          </p:val>
                                        </p:tav>
                                        <p:tav tm="100000">
                                          <p:val>
                                            <p:strVal val="#ppt_x"/>
                                          </p:val>
                                        </p:tav>
                                      </p:tavLst>
                                    </p:anim>
                                    <p:anim calcmode="lin" valueType="num">
                                      <p:cBhvr additive="base">
                                        <p:cTn id="8" dur="5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wipe(left)">
                                      <p:cBhvr>
                                        <p:cTn id="13" dur="500"/>
                                        <p:tgtEl>
                                          <p:spTgt spid="71"/>
                                        </p:tgtEl>
                                      </p:cBhvr>
                                    </p:animEffect>
                                  </p:childTnLst>
                                </p:cTn>
                              </p:par>
                              <p:par>
                                <p:cTn id="14" presetID="22" presetClass="entr" presetSubtype="2" fill="hold" grpId="0" nodeType="withEffect">
                                  <p:stCondLst>
                                    <p:cond delay="800"/>
                                  </p:stCondLst>
                                  <p:childTnLst>
                                    <p:set>
                                      <p:cBhvr>
                                        <p:cTn id="15" dur="1" fill="hold">
                                          <p:stCondLst>
                                            <p:cond delay="0"/>
                                          </p:stCondLst>
                                        </p:cTn>
                                        <p:tgtEl>
                                          <p:spTgt spid="73"/>
                                        </p:tgtEl>
                                        <p:attrNameLst>
                                          <p:attrName>style.visibility</p:attrName>
                                        </p:attrNameLst>
                                      </p:cBhvr>
                                      <p:to>
                                        <p:strVal val="visible"/>
                                      </p:to>
                                    </p:set>
                                    <p:animEffect transition="in" filter="wipe(right)">
                                      <p:cBhvr>
                                        <p:cTn id="16" dur="500"/>
                                        <p:tgtEl>
                                          <p:spTgt spid="73"/>
                                        </p:tgtEl>
                                      </p:cBhvr>
                                    </p:animEffect>
                                  </p:childTnLst>
                                </p:cTn>
                              </p:par>
                              <p:par>
                                <p:cTn id="17" presetID="22" presetClass="entr" presetSubtype="8" fill="hold" grpId="0" nodeType="withEffect">
                                  <p:stCondLst>
                                    <p:cond delay="900"/>
                                  </p:stCondLst>
                                  <p:childTnLst>
                                    <p:set>
                                      <p:cBhvr>
                                        <p:cTn id="18" dur="1" fill="hold">
                                          <p:stCondLst>
                                            <p:cond delay="0"/>
                                          </p:stCondLst>
                                        </p:cTn>
                                        <p:tgtEl>
                                          <p:spTgt spid="74"/>
                                        </p:tgtEl>
                                        <p:attrNameLst>
                                          <p:attrName>style.visibility</p:attrName>
                                        </p:attrNameLst>
                                      </p:cBhvr>
                                      <p:to>
                                        <p:strVal val="visible"/>
                                      </p:to>
                                    </p:set>
                                    <p:animEffect transition="in" filter="wipe(left)">
                                      <p:cBhvr>
                                        <p:cTn id="19" dur="500"/>
                                        <p:tgtEl>
                                          <p:spTgt spid="74"/>
                                        </p:tgtEl>
                                      </p:cBhvr>
                                    </p:animEffect>
                                  </p:childTnLst>
                                </p:cTn>
                              </p:par>
                              <p:par>
                                <p:cTn id="20" presetID="22" presetClass="entr" presetSubtype="8" fill="hold" grpId="0" nodeType="withEffect">
                                  <p:stCondLst>
                                    <p:cond delay="1300"/>
                                  </p:stCondLst>
                                  <p:childTnLst>
                                    <p:set>
                                      <p:cBhvr>
                                        <p:cTn id="21" dur="1" fill="hold">
                                          <p:stCondLst>
                                            <p:cond delay="0"/>
                                          </p:stCondLst>
                                        </p:cTn>
                                        <p:tgtEl>
                                          <p:spTgt spid="77"/>
                                        </p:tgtEl>
                                        <p:attrNameLst>
                                          <p:attrName>style.visibility</p:attrName>
                                        </p:attrNameLst>
                                      </p:cBhvr>
                                      <p:to>
                                        <p:strVal val="visible"/>
                                      </p:to>
                                    </p:set>
                                    <p:animEffect transition="in" filter="wipe(left)">
                                      <p:cBhvr>
                                        <p:cTn id="22" dur="500"/>
                                        <p:tgtEl>
                                          <p:spTgt spid="77"/>
                                        </p:tgtEl>
                                      </p:cBhvr>
                                    </p:animEffect>
                                  </p:childTnLst>
                                </p:cTn>
                              </p:par>
                              <p:par>
                                <p:cTn id="23" presetID="22" presetClass="entr" presetSubtype="4" fill="hold" grpId="0" nodeType="withEffect">
                                  <p:stCondLst>
                                    <p:cond delay="1000"/>
                                  </p:stCondLst>
                                  <p:childTnLst>
                                    <p:set>
                                      <p:cBhvr>
                                        <p:cTn id="24" dur="1" fill="hold">
                                          <p:stCondLst>
                                            <p:cond delay="0"/>
                                          </p:stCondLst>
                                        </p:cTn>
                                        <p:tgtEl>
                                          <p:spTgt spid="76"/>
                                        </p:tgtEl>
                                        <p:attrNameLst>
                                          <p:attrName>style.visibility</p:attrName>
                                        </p:attrNameLst>
                                      </p:cBhvr>
                                      <p:to>
                                        <p:strVal val="visible"/>
                                      </p:to>
                                    </p:set>
                                    <p:animEffect transition="in" filter="wipe(down)">
                                      <p:cBhvr>
                                        <p:cTn id="25" dur="500"/>
                                        <p:tgtEl>
                                          <p:spTgt spid="76"/>
                                        </p:tgtEl>
                                      </p:cBhvr>
                                    </p:animEffect>
                                  </p:childTnLst>
                                </p:cTn>
                              </p:par>
                              <p:par>
                                <p:cTn id="26" presetID="22" presetClass="entr" presetSubtype="2" fill="hold" grpId="0" nodeType="withEffect">
                                  <p:stCondLst>
                                    <p:cond delay="1200"/>
                                  </p:stCondLst>
                                  <p:childTnLst>
                                    <p:set>
                                      <p:cBhvr>
                                        <p:cTn id="27" dur="1" fill="hold">
                                          <p:stCondLst>
                                            <p:cond delay="0"/>
                                          </p:stCondLst>
                                        </p:cTn>
                                        <p:tgtEl>
                                          <p:spTgt spid="79"/>
                                        </p:tgtEl>
                                        <p:attrNameLst>
                                          <p:attrName>style.visibility</p:attrName>
                                        </p:attrNameLst>
                                      </p:cBhvr>
                                      <p:to>
                                        <p:strVal val="visible"/>
                                      </p:to>
                                    </p:set>
                                    <p:animEffect transition="in" filter="wipe(right)">
                                      <p:cBhvr>
                                        <p:cTn id="28" dur="500"/>
                                        <p:tgtEl>
                                          <p:spTgt spid="79"/>
                                        </p:tgtEl>
                                      </p:cBhvr>
                                    </p:animEffect>
                                  </p:childTnLst>
                                </p:cTn>
                              </p:par>
                              <p:par>
                                <p:cTn id="29" presetID="22" presetClass="entr" presetSubtype="4" fill="hold" grpId="0" nodeType="withEffect">
                                  <p:stCondLst>
                                    <p:cond delay="1400"/>
                                  </p:stCondLst>
                                  <p:childTnLst>
                                    <p:set>
                                      <p:cBhvr>
                                        <p:cTn id="30" dur="1" fill="hold">
                                          <p:stCondLst>
                                            <p:cond delay="0"/>
                                          </p:stCondLst>
                                        </p:cTn>
                                        <p:tgtEl>
                                          <p:spTgt spid="80"/>
                                        </p:tgtEl>
                                        <p:attrNameLst>
                                          <p:attrName>style.visibility</p:attrName>
                                        </p:attrNameLst>
                                      </p:cBhvr>
                                      <p:to>
                                        <p:strVal val="visible"/>
                                      </p:to>
                                    </p:set>
                                    <p:animEffect transition="in" filter="wipe(down)">
                                      <p:cBhvr>
                                        <p:cTn id="31" dur="500"/>
                                        <p:tgtEl>
                                          <p:spTgt spid="80"/>
                                        </p:tgtEl>
                                      </p:cBhvr>
                                    </p:animEffect>
                                  </p:childTnLst>
                                </p:cTn>
                              </p:par>
                              <p:par>
                                <p:cTn id="32" presetID="22" presetClass="entr" presetSubtype="8" fill="hold" grpId="0" nodeType="withEffect">
                                  <p:stCondLst>
                                    <p:cond delay="1700"/>
                                  </p:stCondLst>
                                  <p:childTnLst>
                                    <p:set>
                                      <p:cBhvr>
                                        <p:cTn id="33" dur="1" fill="hold">
                                          <p:stCondLst>
                                            <p:cond delay="0"/>
                                          </p:stCondLst>
                                        </p:cTn>
                                        <p:tgtEl>
                                          <p:spTgt spid="75"/>
                                        </p:tgtEl>
                                        <p:attrNameLst>
                                          <p:attrName>style.visibility</p:attrName>
                                        </p:attrNameLst>
                                      </p:cBhvr>
                                      <p:to>
                                        <p:strVal val="visible"/>
                                      </p:to>
                                    </p:set>
                                    <p:animEffect transition="in" filter="wipe(left)">
                                      <p:cBhvr>
                                        <p:cTn id="34" dur="500"/>
                                        <p:tgtEl>
                                          <p:spTgt spid="75"/>
                                        </p:tgtEl>
                                      </p:cBhvr>
                                    </p:animEffect>
                                  </p:childTnLst>
                                </p:cTn>
                              </p:par>
                              <p:par>
                                <p:cTn id="35" presetID="22" presetClass="entr" presetSubtype="4" fill="hold" grpId="0" nodeType="withEffect">
                                  <p:stCondLst>
                                    <p:cond delay="1800"/>
                                  </p:stCondLst>
                                  <p:childTnLst>
                                    <p:set>
                                      <p:cBhvr>
                                        <p:cTn id="36" dur="1" fill="hold">
                                          <p:stCondLst>
                                            <p:cond delay="0"/>
                                          </p:stCondLst>
                                        </p:cTn>
                                        <p:tgtEl>
                                          <p:spTgt spid="81"/>
                                        </p:tgtEl>
                                        <p:attrNameLst>
                                          <p:attrName>style.visibility</p:attrName>
                                        </p:attrNameLst>
                                      </p:cBhvr>
                                      <p:to>
                                        <p:strVal val="visible"/>
                                      </p:to>
                                    </p:set>
                                    <p:animEffect transition="in" filter="wipe(down)">
                                      <p:cBhvr>
                                        <p:cTn id="37" dur="500"/>
                                        <p:tgtEl>
                                          <p:spTgt spid="81"/>
                                        </p:tgtEl>
                                      </p:cBhvr>
                                    </p:animEffect>
                                  </p:childTnLst>
                                </p:cTn>
                              </p:par>
                              <p:par>
                                <p:cTn id="38" presetID="22" presetClass="entr" presetSubtype="2" fill="hold" grpId="0" nodeType="withEffect">
                                  <p:stCondLst>
                                    <p:cond delay="2000"/>
                                  </p:stCondLst>
                                  <p:childTnLst>
                                    <p:set>
                                      <p:cBhvr>
                                        <p:cTn id="39" dur="1" fill="hold">
                                          <p:stCondLst>
                                            <p:cond delay="0"/>
                                          </p:stCondLst>
                                        </p:cTn>
                                        <p:tgtEl>
                                          <p:spTgt spid="78"/>
                                        </p:tgtEl>
                                        <p:attrNameLst>
                                          <p:attrName>style.visibility</p:attrName>
                                        </p:attrNameLst>
                                      </p:cBhvr>
                                      <p:to>
                                        <p:strVal val="visible"/>
                                      </p:to>
                                    </p:set>
                                    <p:animEffect transition="in" filter="wipe(right)">
                                      <p:cBhvr>
                                        <p:cTn id="40" dur="500"/>
                                        <p:tgtEl>
                                          <p:spTgt spid="78"/>
                                        </p:tgtEl>
                                      </p:cBhvr>
                                    </p:animEffect>
                                  </p:childTnLst>
                                </p:cTn>
                              </p:par>
                              <p:par>
                                <p:cTn id="41" presetID="53" presetClass="entr" presetSubtype="16" fill="hold" grpId="0" nodeType="withEffect">
                                  <p:stCondLst>
                                    <p:cond delay="1000"/>
                                  </p:stCondLst>
                                  <p:childTnLst>
                                    <p:set>
                                      <p:cBhvr>
                                        <p:cTn id="42" dur="1" fill="hold">
                                          <p:stCondLst>
                                            <p:cond delay="0"/>
                                          </p:stCondLst>
                                        </p:cTn>
                                        <p:tgtEl>
                                          <p:spTgt spid="82"/>
                                        </p:tgtEl>
                                        <p:attrNameLst>
                                          <p:attrName>style.visibility</p:attrName>
                                        </p:attrNameLst>
                                      </p:cBhvr>
                                      <p:to>
                                        <p:strVal val="visible"/>
                                      </p:to>
                                    </p:set>
                                    <p:anim calcmode="lin" valueType="num">
                                      <p:cBhvr>
                                        <p:cTn id="43" dur="500" fill="hold"/>
                                        <p:tgtEl>
                                          <p:spTgt spid="82"/>
                                        </p:tgtEl>
                                        <p:attrNameLst>
                                          <p:attrName>ppt_w</p:attrName>
                                        </p:attrNameLst>
                                      </p:cBhvr>
                                      <p:tavLst>
                                        <p:tav tm="0">
                                          <p:val>
                                            <p:fltVal val="0"/>
                                          </p:val>
                                        </p:tav>
                                        <p:tav tm="100000">
                                          <p:val>
                                            <p:strVal val="#ppt_w"/>
                                          </p:val>
                                        </p:tav>
                                      </p:tavLst>
                                    </p:anim>
                                    <p:anim calcmode="lin" valueType="num">
                                      <p:cBhvr>
                                        <p:cTn id="44" dur="500" fill="hold"/>
                                        <p:tgtEl>
                                          <p:spTgt spid="82"/>
                                        </p:tgtEl>
                                        <p:attrNameLst>
                                          <p:attrName>ppt_h</p:attrName>
                                        </p:attrNameLst>
                                      </p:cBhvr>
                                      <p:tavLst>
                                        <p:tav tm="0">
                                          <p:val>
                                            <p:fltVal val="0"/>
                                          </p:val>
                                        </p:tav>
                                        <p:tav tm="100000">
                                          <p:val>
                                            <p:strVal val="#ppt_h"/>
                                          </p:val>
                                        </p:tav>
                                      </p:tavLst>
                                    </p:anim>
                                    <p:animEffect transition="in" filter="fade">
                                      <p:cBhvr>
                                        <p:cTn id="45" dur="500"/>
                                        <p:tgtEl>
                                          <p:spTgt spid="82"/>
                                        </p:tgtEl>
                                      </p:cBhvr>
                                    </p:animEffect>
                                  </p:childTnLst>
                                </p:cTn>
                              </p:par>
                              <p:par>
                                <p:cTn id="46" presetID="53" presetClass="entr" presetSubtype="16" fill="hold" grpId="0" nodeType="withEffect">
                                  <p:stCondLst>
                                    <p:cond delay="1500"/>
                                  </p:stCondLst>
                                  <p:childTnLst>
                                    <p:set>
                                      <p:cBhvr>
                                        <p:cTn id="47" dur="1" fill="hold">
                                          <p:stCondLst>
                                            <p:cond delay="0"/>
                                          </p:stCondLst>
                                        </p:cTn>
                                        <p:tgtEl>
                                          <p:spTgt spid="84"/>
                                        </p:tgtEl>
                                        <p:attrNameLst>
                                          <p:attrName>style.visibility</p:attrName>
                                        </p:attrNameLst>
                                      </p:cBhvr>
                                      <p:to>
                                        <p:strVal val="visible"/>
                                      </p:to>
                                    </p:set>
                                    <p:anim calcmode="lin" valueType="num">
                                      <p:cBhvr>
                                        <p:cTn id="48" dur="500" fill="hold"/>
                                        <p:tgtEl>
                                          <p:spTgt spid="84"/>
                                        </p:tgtEl>
                                        <p:attrNameLst>
                                          <p:attrName>ppt_w</p:attrName>
                                        </p:attrNameLst>
                                      </p:cBhvr>
                                      <p:tavLst>
                                        <p:tav tm="0">
                                          <p:val>
                                            <p:fltVal val="0"/>
                                          </p:val>
                                        </p:tav>
                                        <p:tav tm="100000">
                                          <p:val>
                                            <p:strVal val="#ppt_w"/>
                                          </p:val>
                                        </p:tav>
                                      </p:tavLst>
                                    </p:anim>
                                    <p:anim calcmode="lin" valueType="num">
                                      <p:cBhvr>
                                        <p:cTn id="49" dur="500" fill="hold"/>
                                        <p:tgtEl>
                                          <p:spTgt spid="84"/>
                                        </p:tgtEl>
                                        <p:attrNameLst>
                                          <p:attrName>ppt_h</p:attrName>
                                        </p:attrNameLst>
                                      </p:cBhvr>
                                      <p:tavLst>
                                        <p:tav tm="0">
                                          <p:val>
                                            <p:fltVal val="0"/>
                                          </p:val>
                                        </p:tav>
                                        <p:tav tm="100000">
                                          <p:val>
                                            <p:strVal val="#ppt_h"/>
                                          </p:val>
                                        </p:tav>
                                      </p:tavLst>
                                    </p:anim>
                                    <p:animEffect transition="in" filter="fade">
                                      <p:cBhvr>
                                        <p:cTn id="50" dur="500"/>
                                        <p:tgtEl>
                                          <p:spTgt spid="84"/>
                                        </p:tgtEl>
                                      </p:cBhvr>
                                    </p:animEffect>
                                  </p:childTnLst>
                                </p:cTn>
                              </p:par>
                              <p:par>
                                <p:cTn id="51" presetID="53" presetClass="entr" presetSubtype="16" fill="hold" grpId="0" nodeType="withEffect">
                                  <p:stCondLst>
                                    <p:cond delay="1900"/>
                                  </p:stCondLst>
                                  <p:childTnLst>
                                    <p:set>
                                      <p:cBhvr>
                                        <p:cTn id="52" dur="1" fill="hold">
                                          <p:stCondLst>
                                            <p:cond delay="0"/>
                                          </p:stCondLst>
                                        </p:cTn>
                                        <p:tgtEl>
                                          <p:spTgt spid="85"/>
                                        </p:tgtEl>
                                        <p:attrNameLst>
                                          <p:attrName>style.visibility</p:attrName>
                                        </p:attrNameLst>
                                      </p:cBhvr>
                                      <p:to>
                                        <p:strVal val="visible"/>
                                      </p:to>
                                    </p:set>
                                    <p:anim calcmode="lin" valueType="num">
                                      <p:cBhvr>
                                        <p:cTn id="53" dur="500" fill="hold"/>
                                        <p:tgtEl>
                                          <p:spTgt spid="85"/>
                                        </p:tgtEl>
                                        <p:attrNameLst>
                                          <p:attrName>ppt_w</p:attrName>
                                        </p:attrNameLst>
                                      </p:cBhvr>
                                      <p:tavLst>
                                        <p:tav tm="0">
                                          <p:val>
                                            <p:fltVal val="0"/>
                                          </p:val>
                                        </p:tav>
                                        <p:tav tm="100000">
                                          <p:val>
                                            <p:strVal val="#ppt_w"/>
                                          </p:val>
                                        </p:tav>
                                      </p:tavLst>
                                    </p:anim>
                                    <p:anim calcmode="lin" valueType="num">
                                      <p:cBhvr>
                                        <p:cTn id="54" dur="500" fill="hold"/>
                                        <p:tgtEl>
                                          <p:spTgt spid="85"/>
                                        </p:tgtEl>
                                        <p:attrNameLst>
                                          <p:attrName>ppt_h</p:attrName>
                                        </p:attrNameLst>
                                      </p:cBhvr>
                                      <p:tavLst>
                                        <p:tav tm="0">
                                          <p:val>
                                            <p:fltVal val="0"/>
                                          </p:val>
                                        </p:tav>
                                        <p:tav tm="100000">
                                          <p:val>
                                            <p:strVal val="#ppt_h"/>
                                          </p:val>
                                        </p:tav>
                                      </p:tavLst>
                                    </p:anim>
                                    <p:animEffect transition="in" filter="fade">
                                      <p:cBhvr>
                                        <p:cTn id="55" dur="500"/>
                                        <p:tgtEl>
                                          <p:spTgt spid="85"/>
                                        </p:tgtEl>
                                      </p:cBhvr>
                                    </p:animEffect>
                                  </p:childTnLst>
                                </p:cTn>
                              </p:par>
                              <p:par>
                                <p:cTn id="56" presetID="53" presetClass="entr" presetSubtype="16" fill="hold" grpId="0" nodeType="withEffect">
                                  <p:stCondLst>
                                    <p:cond delay="1400"/>
                                  </p:stCondLst>
                                  <p:childTnLst>
                                    <p:set>
                                      <p:cBhvr>
                                        <p:cTn id="57" dur="1" fill="hold">
                                          <p:stCondLst>
                                            <p:cond delay="0"/>
                                          </p:stCondLst>
                                        </p:cTn>
                                        <p:tgtEl>
                                          <p:spTgt spid="83"/>
                                        </p:tgtEl>
                                        <p:attrNameLst>
                                          <p:attrName>style.visibility</p:attrName>
                                        </p:attrNameLst>
                                      </p:cBhvr>
                                      <p:to>
                                        <p:strVal val="visible"/>
                                      </p:to>
                                    </p:set>
                                    <p:anim calcmode="lin" valueType="num">
                                      <p:cBhvr>
                                        <p:cTn id="58" dur="500" fill="hold"/>
                                        <p:tgtEl>
                                          <p:spTgt spid="83"/>
                                        </p:tgtEl>
                                        <p:attrNameLst>
                                          <p:attrName>ppt_w</p:attrName>
                                        </p:attrNameLst>
                                      </p:cBhvr>
                                      <p:tavLst>
                                        <p:tav tm="0">
                                          <p:val>
                                            <p:fltVal val="0"/>
                                          </p:val>
                                        </p:tav>
                                        <p:tav tm="100000">
                                          <p:val>
                                            <p:strVal val="#ppt_w"/>
                                          </p:val>
                                        </p:tav>
                                      </p:tavLst>
                                    </p:anim>
                                    <p:anim calcmode="lin" valueType="num">
                                      <p:cBhvr>
                                        <p:cTn id="59" dur="500" fill="hold"/>
                                        <p:tgtEl>
                                          <p:spTgt spid="83"/>
                                        </p:tgtEl>
                                        <p:attrNameLst>
                                          <p:attrName>ppt_h</p:attrName>
                                        </p:attrNameLst>
                                      </p:cBhvr>
                                      <p:tavLst>
                                        <p:tav tm="0">
                                          <p:val>
                                            <p:fltVal val="0"/>
                                          </p:val>
                                        </p:tav>
                                        <p:tav tm="100000">
                                          <p:val>
                                            <p:strVal val="#ppt_h"/>
                                          </p:val>
                                        </p:tav>
                                      </p:tavLst>
                                    </p:anim>
                                    <p:animEffect transition="in" filter="fade">
                                      <p:cBhvr>
                                        <p:cTn id="60" dur="500"/>
                                        <p:tgtEl>
                                          <p:spTgt spid="83"/>
                                        </p:tgtEl>
                                      </p:cBhvr>
                                    </p:animEffect>
                                  </p:childTnLst>
                                </p:cTn>
                              </p:par>
                              <p:par>
                                <p:cTn id="61" presetID="53" presetClass="entr" presetSubtype="16" fill="hold" grpId="0" nodeType="withEffect">
                                  <p:stCondLst>
                                    <p:cond delay="2200"/>
                                  </p:stCondLst>
                                  <p:childTnLst>
                                    <p:set>
                                      <p:cBhvr>
                                        <p:cTn id="62" dur="1" fill="hold">
                                          <p:stCondLst>
                                            <p:cond delay="0"/>
                                          </p:stCondLst>
                                        </p:cTn>
                                        <p:tgtEl>
                                          <p:spTgt spid="86"/>
                                        </p:tgtEl>
                                        <p:attrNameLst>
                                          <p:attrName>style.visibility</p:attrName>
                                        </p:attrNameLst>
                                      </p:cBhvr>
                                      <p:to>
                                        <p:strVal val="visible"/>
                                      </p:to>
                                    </p:set>
                                    <p:anim calcmode="lin" valueType="num">
                                      <p:cBhvr>
                                        <p:cTn id="63" dur="500" fill="hold"/>
                                        <p:tgtEl>
                                          <p:spTgt spid="86"/>
                                        </p:tgtEl>
                                        <p:attrNameLst>
                                          <p:attrName>ppt_w</p:attrName>
                                        </p:attrNameLst>
                                      </p:cBhvr>
                                      <p:tavLst>
                                        <p:tav tm="0">
                                          <p:val>
                                            <p:fltVal val="0"/>
                                          </p:val>
                                        </p:tav>
                                        <p:tav tm="100000">
                                          <p:val>
                                            <p:strVal val="#ppt_w"/>
                                          </p:val>
                                        </p:tav>
                                      </p:tavLst>
                                    </p:anim>
                                    <p:anim calcmode="lin" valueType="num">
                                      <p:cBhvr>
                                        <p:cTn id="64" dur="500" fill="hold"/>
                                        <p:tgtEl>
                                          <p:spTgt spid="86"/>
                                        </p:tgtEl>
                                        <p:attrNameLst>
                                          <p:attrName>ppt_h</p:attrName>
                                        </p:attrNameLst>
                                      </p:cBhvr>
                                      <p:tavLst>
                                        <p:tav tm="0">
                                          <p:val>
                                            <p:fltVal val="0"/>
                                          </p:val>
                                        </p:tav>
                                        <p:tav tm="100000">
                                          <p:val>
                                            <p:strVal val="#ppt_h"/>
                                          </p:val>
                                        </p:tav>
                                      </p:tavLst>
                                    </p:anim>
                                    <p:animEffect transition="in" filter="fade">
                                      <p:cBhvr>
                                        <p:cTn id="65" dur="500"/>
                                        <p:tgtEl>
                                          <p:spTgt spid="86"/>
                                        </p:tgtEl>
                                      </p:cBhvr>
                                    </p:animEffect>
                                  </p:childTnLst>
                                </p:cTn>
                              </p:par>
                              <p:par>
                                <p:cTn id="66" presetID="2" presetClass="entr" presetSubtype="8" decel="100000" fill="hold" grpId="0" nodeType="withEffect">
                                  <p:stCondLst>
                                    <p:cond delay="100"/>
                                  </p:stCondLst>
                                  <p:childTnLst>
                                    <p:set>
                                      <p:cBhvr>
                                        <p:cTn id="67" dur="1" fill="hold">
                                          <p:stCondLst>
                                            <p:cond delay="0"/>
                                          </p:stCondLst>
                                        </p:cTn>
                                        <p:tgtEl>
                                          <p:spTgt spid="88"/>
                                        </p:tgtEl>
                                        <p:attrNameLst>
                                          <p:attrName>style.visibility</p:attrName>
                                        </p:attrNameLst>
                                      </p:cBhvr>
                                      <p:to>
                                        <p:strVal val="visible"/>
                                      </p:to>
                                    </p:set>
                                    <p:anim calcmode="lin" valueType="num">
                                      <p:cBhvr additive="base">
                                        <p:cTn id="68" dur="500" fill="hold"/>
                                        <p:tgtEl>
                                          <p:spTgt spid="88"/>
                                        </p:tgtEl>
                                        <p:attrNameLst>
                                          <p:attrName>ppt_x</p:attrName>
                                        </p:attrNameLst>
                                      </p:cBhvr>
                                      <p:tavLst>
                                        <p:tav tm="0">
                                          <p:val>
                                            <p:strVal val="0-#ppt_w/2"/>
                                          </p:val>
                                        </p:tav>
                                        <p:tav tm="100000">
                                          <p:val>
                                            <p:strVal val="#ppt_x"/>
                                          </p:val>
                                        </p:tav>
                                      </p:tavLst>
                                    </p:anim>
                                    <p:anim calcmode="lin" valueType="num">
                                      <p:cBhvr additive="base">
                                        <p:cTn id="69" dur="500" fill="hold"/>
                                        <p:tgtEl>
                                          <p:spTgt spid="88"/>
                                        </p:tgtEl>
                                        <p:attrNameLst>
                                          <p:attrName>ppt_y</p:attrName>
                                        </p:attrNameLst>
                                      </p:cBhvr>
                                      <p:tavLst>
                                        <p:tav tm="0">
                                          <p:val>
                                            <p:strVal val="#ppt_y"/>
                                          </p:val>
                                        </p:tav>
                                        <p:tav tm="100000">
                                          <p:val>
                                            <p:strVal val="#ppt_y"/>
                                          </p:val>
                                        </p:tav>
                                      </p:tavLst>
                                    </p:anim>
                                  </p:childTnLst>
                                </p:cTn>
                              </p:par>
                              <p:par>
                                <p:cTn id="70" presetID="2" presetClass="entr" presetSubtype="2" decel="100000" fill="hold" grpId="0" nodeType="withEffect">
                                  <p:stCondLst>
                                    <p:cond delay="200"/>
                                  </p:stCondLst>
                                  <p:childTnLst>
                                    <p:set>
                                      <p:cBhvr>
                                        <p:cTn id="71" dur="1" fill="hold">
                                          <p:stCondLst>
                                            <p:cond delay="0"/>
                                          </p:stCondLst>
                                        </p:cTn>
                                        <p:tgtEl>
                                          <p:spTgt spid="89"/>
                                        </p:tgtEl>
                                        <p:attrNameLst>
                                          <p:attrName>style.visibility</p:attrName>
                                        </p:attrNameLst>
                                      </p:cBhvr>
                                      <p:to>
                                        <p:strVal val="visible"/>
                                      </p:to>
                                    </p:set>
                                    <p:anim calcmode="lin" valueType="num">
                                      <p:cBhvr additive="base">
                                        <p:cTn id="72" dur="500" fill="hold"/>
                                        <p:tgtEl>
                                          <p:spTgt spid="89"/>
                                        </p:tgtEl>
                                        <p:attrNameLst>
                                          <p:attrName>ppt_x</p:attrName>
                                        </p:attrNameLst>
                                      </p:cBhvr>
                                      <p:tavLst>
                                        <p:tav tm="0">
                                          <p:val>
                                            <p:strVal val="1+#ppt_w/2"/>
                                          </p:val>
                                        </p:tav>
                                        <p:tav tm="100000">
                                          <p:val>
                                            <p:strVal val="#ppt_x"/>
                                          </p:val>
                                        </p:tav>
                                      </p:tavLst>
                                    </p:anim>
                                    <p:anim calcmode="lin" valueType="num">
                                      <p:cBhvr additive="base">
                                        <p:cTn id="73" dur="500" fill="hold"/>
                                        <p:tgtEl>
                                          <p:spTgt spid="89"/>
                                        </p:tgtEl>
                                        <p:attrNameLst>
                                          <p:attrName>ppt_y</p:attrName>
                                        </p:attrNameLst>
                                      </p:cBhvr>
                                      <p:tavLst>
                                        <p:tav tm="0">
                                          <p:val>
                                            <p:strVal val="#ppt_y"/>
                                          </p:val>
                                        </p:tav>
                                        <p:tav tm="100000">
                                          <p:val>
                                            <p:strVal val="#ppt_y"/>
                                          </p:val>
                                        </p:tav>
                                      </p:tavLst>
                                    </p:anim>
                                  </p:childTnLst>
                                </p:cTn>
                              </p:par>
                              <p:par>
                                <p:cTn id="74" presetID="2" presetClass="entr" presetSubtype="2" decel="100000" fill="hold" grpId="0" nodeType="withEffect">
                                  <p:stCondLst>
                                    <p:cond delay="300"/>
                                  </p:stCondLst>
                                  <p:childTnLst>
                                    <p:set>
                                      <p:cBhvr>
                                        <p:cTn id="75" dur="1" fill="hold">
                                          <p:stCondLst>
                                            <p:cond delay="0"/>
                                          </p:stCondLst>
                                        </p:cTn>
                                        <p:tgtEl>
                                          <p:spTgt spid="90"/>
                                        </p:tgtEl>
                                        <p:attrNameLst>
                                          <p:attrName>style.visibility</p:attrName>
                                        </p:attrNameLst>
                                      </p:cBhvr>
                                      <p:to>
                                        <p:strVal val="visible"/>
                                      </p:to>
                                    </p:set>
                                    <p:anim calcmode="lin" valueType="num">
                                      <p:cBhvr additive="base">
                                        <p:cTn id="76" dur="500" fill="hold"/>
                                        <p:tgtEl>
                                          <p:spTgt spid="90"/>
                                        </p:tgtEl>
                                        <p:attrNameLst>
                                          <p:attrName>ppt_x</p:attrName>
                                        </p:attrNameLst>
                                      </p:cBhvr>
                                      <p:tavLst>
                                        <p:tav tm="0">
                                          <p:val>
                                            <p:strVal val="1+#ppt_w/2"/>
                                          </p:val>
                                        </p:tav>
                                        <p:tav tm="100000">
                                          <p:val>
                                            <p:strVal val="#ppt_x"/>
                                          </p:val>
                                        </p:tav>
                                      </p:tavLst>
                                    </p:anim>
                                    <p:anim calcmode="lin" valueType="num">
                                      <p:cBhvr additive="base">
                                        <p:cTn id="77" dur="500" fill="hold"/>
                                        <p:tgtEl>
                                          <p:spTgt spid="90"/>
                                        </p:tgtEl>
                                        <p:attrNameLst>
                                          <p:attrName>ppt_y</p:attrName>
                                        </p:attrNameLst>
                                      </p:cBhvr>
                                      <p:tavLst>
                                        <p:tav tm="0">
                                          <p:val>
                                            <p:strVal val="#ppt_y"/>
                                          </p:val>
                                        </p:tav>
                                        <p:tav tm="100000">
                                          <p:val>
                                            <p:strVal val="#ppt_y"/>
                                          </p:val>
                                        </p:tav>
                                      </p:tavLst>
                                    </p:anim>
                                  </p:childTnLst>
                                </p:cTn>
                              </p:par>
                              <p:par>
                                <p:cTn id="78" presetID="2" presetClass="entr" presetSubtype="8" decel="100000" fill="hold" grpId="0" nodeType="withEffect">
                                  <p:stCondLst>
                                    <p:cond delay="400"/>
                                  </p:stCondLst>
                                  <p:childTnLst>
                                    <p:set>
                                      <p:cBhvr>
                                        <p:cTn id="79" dur="1" fill="hold">
                                          <p:stCondLst>
                                            <p:cond delay="0"/>
                                          </p:stCondLst>
                                        </p:cTn>
                                        <p:tgtEl>
                                          <p:spTgt spid="91"/>
                                        </p:tgtEl>
                                        <p:attrNameLst>
                                          <p:attrName>style.visibility</p:attrName>
                                        </p:attrNameLst>
                                      </p:cBhvr>
                                      <p:to>
                                        <p:strVal val="visible"/>
                                      </p:to>
                                    </p:set>
                                    <p:anim calcmode="lin" valueType="num">
                                      <p:cBhvr additive="base">
                                        <p:cTn id="80" dur="500" fill="hold"/>
                                        <p:tgtEl>
                                          <p:spTgt spid="91"/>
                                        </p:tgtEl>
                                        <p:attrNameLst>
                                          <p:attrName>ppt_x</p:attrName>
                                        </p:attrNameLst>
                                      </p:cBhvr>
                                      <p:tavLst>
                                        <p:tav tm="0">
                                          <p:val>
                                            <p:strVal val="0-#ppt_w/2"/>
                                          </p:val>
                                        </p:tav>
                                        <p:tav tm="100000">
                                          <p:val>
                                            <p:strVal val="#ppt_x"/>
                                          </p:val>
                                        </p:tav>
                                      </p:tavLst>
                                    </p:anim>
                                    <p:anim calcmode="lin" valueType="num">
                                      <p:cBhvr additive="base">
                                        <p:cTn id="81" dur="500" fill="hold"/>
                                        <p:tgtEl>
                                          <p:spTgt spid="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8" grpId="0"/>
      <p:bldP spid="89" grpId="0"/>
      <p:bldP spid="90" grpId="0"/>
      <p:bldP spid="9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10"/>
          <p:cNvSpPr txBox="1">
            <a:spLocks noChangeArrowheads="1"/>
          </p:cNvSpPr>
          <p:nvPr/>
        </p:nvSpPr>
        <p:spPr bwMode="auto">
          <a:xfrm>
            <a:off x="130968" y="165497"/>
            <a:ext cx="381430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b="1" dirty="0" smtClean="0">
                <a:solidFill>
                  <a:srgbClr val="1C4885"/>
                </a:solidFill>
                <a:latin typeface="微软雅黑" pitchFamily="34" charset="-122"/>
                <a:ea typeface="微软雅黑" pitchFamily="34" charset="-122"/>
              </a:rPr>
              <a:t>如何将数据应用到运营（</a:t>
            </a:r>
            <a:r>
              <a:rPr lang="zh-CN" altLang="en-US" b="1" dirty="0">
                <a:solidFill>
                  <a:srgbClr val="1C4885"/>
                </a:solidFill>
                <a:latin typeface="微软雅黑" pitchFamily="34" charset="-122"/>
                <a:ea typeface="微软雅黑" pitchFamily="34" charset="-122"/>
              </a:rPr>
              <a:t>外呼）</a:t>
            </a:r>
          </a:p>
        </p:txBody>
      </p:sp>
      <p:sp>
        <p:nvSpPr>
          <p:cNvPr id="37" name="矩形 1"/>
          <p:cNvSpPr>
            <a:spLocks noChangeArrowheads="1"/>
          </p:cNvSpPr>
          <p:nvPr/>
        </p:nvSpPr>
        <p:spPr bwMode="auto">
          <a:xfrm>
            <a:off x="1" y="141685"/>
            <a:ext cx="108347" cy="347663"/>
          </a:xfrm>
          <a:prstGeom prst="rect">
            <a:avLst/>
          </a:prstGeom>
          <a:solidFill>
            <a:srgbClr val="1C488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38" name="Freeform 6"/>
          <p:cNvSpPr>
            <a:spLocks/>
          </p:cNvSpPr>
          <p:nvPr/>
        </p:nvSpPr>
        <p:spPr bwMode="auto">
          <a:xfrm flipH="1">
            <a:off x="6153383" y="4159889"/>
            <a:ext cx="670226" cy="144190"/>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solidFill>
            <a:srgbClr val="1C4885"/>
          </a:solidFill>
          <a:ln>
            <a:noFill/>
          </a:ln>
        </p:spPr>
        <p:txBody>
          <a:bodyPr vert="horz" wrap="square" lIns="68562" tIns="34281" rIns="68562" bIns="34281" numCol="1" anchor="t" anchorCtr="0" compatLnSpc="1">
            <a:prstTxWarp prst="textNoShape">
              <a:avLst/>
            </a:prstTxWarp>
          </a:bodyPr>
          <a:lstStyle/>
          <a:p>
            <a:endParaRPr lang="id-ID" sz="1013"/>
          </a:p>
        </p:txBody>
      </p:sp>
      <p:sp>
        <p:nvSpPr>
          <p:cNvPr id="39" name="Freeform 24"/>
          <p:cNvSpPr/>
          <p:nvPr/>
        </p:nvSpPr>
        <p:spPr>
          <a:xfrm flipH="1">
            <a:off x="5977713" y="3862085"/>
            <a:ext cx="1021563" cy="297804"/>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2"/>
          </a:p>
        </p:txBody>
      </p:sp>
      <p:sp>
        <p:nvSpPr>
          <p:cNvPr id="40" name="Freeform 25"/>
          <p:cNvSpPr/>
          <p:nvPr/>
        </p:nvSpPr>
        <p:spPr>
          <a:xfrm flipH="1">
            <a:off x="6260643" y="4364187"/>
            <a:ext cx="455706" cy="97281"/>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2"/>
          </a:p>
        </p:txBody>
      </p:sp>
      <p:sp>
        <p:nvSpPr>
          <p:cNvPr id="41" name="Freeform 5"/>
          <p:cNvSpPr>
            <a:spLocks/>
          </p:cNvSpPr>
          <p:nvPr/>
        </p:nvSpPr>
        <p:spPr bwMode="auto">
          <a:xfrm>
            <a:off x="6406517" y="3286673"/>
            <a:ext cx="133315" cy="393995"/>
          </a:xfrm>
          <a:custGeom>
            <a:avLst/>
            <a:gdLst>
              <a:gd name="T0" fmla="*/ 77 w 112"/>
              <a:gd name="T1" fmla="*/ 270 h 331"/>
              <a:gd name="T2" fmla="*/ 44 w 112"/>
              <a:gd name="T3" fmla="*/ 331 h 331"/>
              <a:gd name="T4" fmla="*/ 15 w 112"/>
              <a:gd name="T5" fmla="*/ 328 h 331"/>
              <a:gd name="T6" fmla="*/ 0 w 112"/>
              <a:gd name="T7" fmla="*/ 261 h 331"/>
              <a:gd name="T8" fmla="*/ 35 w 112"/>
              <a:gd name="T9" fmla="*/ 0 h 331"/>
              <a:gd name="T10" fmla="*/ 112 w 112"/>
              <a:gd name="T11" fmla="*/ 11 h 331"/>
              <a:gd name="T12" fmla="*/ 77 w 112"/>
              <a:gd name="T13" fmla="*/ 270 h 331"/>
            </a:gdLst>
            <a:ahLst/>
            <a:cxnLst>
              <a:cxn ang="0">
                <a:pos x="T0" y="T1"/>
              </a:cxn>
              <a:cxn ang="0">
                <a:pos x="T2" y="T3"/>
              </a:cxn>
              <a:cxn ang="0">
                <a:pos x="T4" y="T5"/>
              </a:cxn>
              <a:cxn ang="0">
                <a:pos x="T6" y="T7"/>
              </a:cxn>
              <a:cxn ang="0">
                <a:pos x="T8" y="T9"/>
              </a:cxn>
              <a:cxn ang="0">
                <a:pos x="T10" y="T11"/>
              </a:cxn>
              <a:cxn ang="0">
                <a:pos x="T12" y="T13"/>
              </a:cxn>
            </a:cxnLst>
            <a:rect l="0" t="0" r="r" b="b"/>
            <a:pathLst>
              <a:path w="112" h="331">
                <a:moveTo>
                  <a:pt x="77" y="270"/>
                </a:moveTo>
                <a:lnTo>
                  <a:pt x="44" y="331"/>
                </a:lnTo>
                <a:lnTo>
                  <a:pt x="15" y="328"/>
                </a:lnTo>
                <a:lnTo>
                  <a:pt x="0" y="261"/>
                </a:lnTo>
                <a:lnTo>
                  <a:pt x="35" y="0"/>
                </a:lnTo>
                <a:lnTo>
                  <a:pt x="112" y="11"/>
                </a:lnTo>
                <a:lnTo>
                  <a:pt x="77" y="270"/>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42" name="Freeform 6"/>
          <p:cNvSpPr>
            <a:spLocks/>
          </p:cNvSpPr>
          <p:nvPr/>
        </p:nvSpPr>
        <p:spPr bwMode="auto">
          <a:xfrm>
            <a:off x="6444606" y="3216444"/>
            <a:ext cx="104748" cy="121412"/>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2 w 64"/>
              <a:gd name="T15" fmla="*/ 22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3"/>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2" y="22"/>
                </a:cubicBezTo>
                <a:lnTo>
                  <a:pt x="58" y="48"/>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43" name="Freeform 7"/>
          <p:cNvSpPr>
            <a:spLocks/>
          </p:cNvSpPr>
          <p:nvPr/>
        </p:nvSpPr>
        <p:spPr bwMode="auto">
          <a:xfrm>
            <a:off x="6432704" y="3260485"/>
            <a:ext cx="114270" cy="110700"/>
          </a:xfrm>
          <a:custGeom>
            <a:avLst/>
            <a:gdLst>
              <a:gd name="T0" fmla="*/ 85 w 96"/>
              <a:gd name="T1" fmla="*/ 93 h 93"/>
              <a:gd name="T2" fmla="*/ 0 w 96"/>
              <a:gd name="T3" fmla="*/ 81 h 93"/>
              <a:gd name="T4" fmla="*/ 11 w 96"/>
              <a:gd name="T5" fmla="*/ 0 h 93"/>
              <a:gd name="T6" fmla="*/ 96 w 96"/>
              <a:gd name="T7" fmla="*/ 12 h 93"/>
              <a:gd name="T8" fmla="*/ 85 w 96"/>
              <a:gd name="T9" fmla="*/ 93 h 93"/>
            </a:gdLst>
            <a:ahLst/>
            <a:cxnLst>
              <a:cxn ang="0">
                <a:pos x="T0" y="T1"/>
              </a:cxn>
              <a:cxn ang="0">
                <a:pos x="T2" y="T3"/>
              </a:cxn>
              <a:cxn ang="0">
                <a:pos x="T4" y="T5"/>
              </a:cxn>
              <a:cxn ang="0">
                <a:pos x="T6" y="T7"/>
              </a:cxn>
              <a:cxn ang="0">
                <a:pos x="T8" y="T9"/>
              </a:cxn>
            </a:cxnLst>
            <a:rect l="0" t="0" r="r" b="b"/>
            <a:pathLst>
              <a:path w="96" h="93">
                <a:moveTo>
                  <a:pt x="85" y="93"/>
                </a:moveTo>
                <a:lnTo>
                  <a:pt x="0" y="81"/>
                </a:lnTo>
                <a:lnTo>
                  <a:pt x="11" y="0"/>
                </a:lnTo>
                <a:lnTo>
                  <a:pt x="96" y="12"/>
                </a:lnTo>
                <a:lnTo>
                  <a:pt x="85" y="93"/>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44" name="Freeform 8"/>
          <p:cNvSpPr>
            <a:spLocks/>
          </p:cNvSpPr>
          <p:nvPr/>
        </p:nvSpPr>
        <p:spPr bwMode="auto">
          <a:xfrm>
            <a:off x="6424371" y="3666383"/>
            <a:ext cx="34520" cy="57135"/>
          </a:xfrm>
          <a:custGeom>
            <a:avLst/>
            <a:gdLst>
              <a:gd name="T0" fmla="*/ 0 w 21"/>
              <a:gd name="T1" fmla="*/ 5 h 35"/>
              <a:gd name="T2" fmla="*/ 5 w 21"/>
              <a:gd name="T3" fmla="*/ 26 h 35"/>
              <a:gd name="T4" fmla="*/ 21 w 21"/>
              <a:gd name="T5" fmla="*/ 9 h 35"/>
              <a:gd name="T6" fmla="*/ 0 w 21"/>
              <a:gd name="T7" fmla="*/ 5 h 35"/>
            </a:gdLst>
            <a:ahLst/>
            <a:cxnLst>
              <a:cxn ang="0">
                <a:pos x="T0" y="T1"/>
              </a:cxn>
              <a:cxn ang="0">
                <a:pos x="T2" y="T3"/>
              </a:cxn>
              <a:cxn ang="0">
                <a:pos x="T4" y="T5"/>
              </a:cxn>
              <a:cxn ang="0">
                <a:pos x="T6" y="T7"/>
              </a:cxn>
            </a:cxnLst>
            <a:rect l="0" t="0" r="r" b="b"/>
            <a:pathLst>
              <a:path w="21" h="35">
                <a:moveTo>
                  <a:pt x="0" y="5"/>
                </a:moveTo>
                <a:cubicBezTo>
                  <a:pt x="0" y="5"/>
                  <a:pt x="3" y="22"/>
                  <a:pt x="5" y="26"/>
                </a:cubicBezTo>
                <a:cubicBezTo>
                  <a:pt x="6" y="31"/>
                  <a:pt x="9" y="35"/>
                  <a:pt x="21" y="9"/>
                </a:cubicBezTo>
                <a:cubicBezTo>
                  <a:pt x="21" y="9"/>
                  <a:pt x="13" y="0"/>
                  <a:pt x="0" y="5"/>
                </a:cubicBez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45" name="Freeform 9"/>
          <p:cNvSpPr>
            <a:spLocks/>
          </p:cNvSpPr>
          <p:nvPr/>
        </p:nvSpPr>
        <p:spPr bwMode="auto">
          <a:xfrm>
            <a:off x="6544594" y="3285482"/>
            <a:ext cx="132125" cy="393995"/>
          </a:xfrm>
          <a:custGeom>
            <a:avLst/>
            <a:gdLst>
              <a:gd name="T0" fmla="*/ 75 w 111"/>
              <a:gd name="T1" fmla="*/ 269 h 331"/>
              <a:gd name="T2" fmla="*/ 44 w 111"/>
              <a:gd name="T3" fmla="*/ 331 h 331"/>
              <a:gd name="T4" fmla="*/ 15 w 111"/>
              <a:gd name="T5" fmla="*/ 326 h 331"/>
              <a:gd name="T6" fmla="*/ 0 w 111"/>
              <a:gd name="T7" fmla="*/ 259 h 331"/>
              <a:gd name="T8" fmla="*/ 34 w 111"/>
              <a:gd name="T9" fmla="*/ 0 h 331"/>
              <a:gd name="T10" fmla="*/ 111 w 111"/>
              <a:gd name="T11" fmla="*/ 9 h 331"/>
              <a:gd name="T12" fmla="*/ 75 w 111"/>
              <a:gd name="T13" fmla="*/ 269 h 331"/>
            </a:gdLst>
            <a:ahLst/>
            <a:cxnLst>
              <a:cxn ang="0">
                <a:pos x="T0" y="T1"/>
              </a:cxn>
              <a:cxn ang="0">
                <a:pos x="T2" y="T3"/>
              </a:cxn>
              <a:cxn ang="0">
                <a:pos x="T4" y="T5"/>
              </a:cxn>
              <a:cxn ang="0">
                <a:pos x="T6" y="T7"/>
              </a:cxn>
              <a:cxn ang="0">
                <a:pos x="T8" y="T9"/>
              </a:cxn>
              <a:cxn ang="0">
                <a:pos x="T10" y="T11"/>
              </a:cxn>
              <a:cxn ang="0">
                <a:pos x="T12" y="T13"/>
              </a:cxn>
            </a:cxnLst>
            <a:rect l="0" t="0" r="r" b="b"/>
            <a:pathLst>
              <a:path w="111" h="331">
                <a:moveTo>
                  <a:pt x="75" y="269"/>
                </a:moveTo>
                <a:lnTo>
                  <a:pt x="44" y="331"/>
                </a:lnTo>
                <a:lnTo>
                  <a:pt x="15" y="326"/>
                </a:lnTo>
                <a:lnTo>
                  <a:pt x="0" y="259"/>
                </a:lnTo>
                <a:lnTo>
                  <a:pt x="34" y="0"/>
                </a:lnTo>
                <a:lnTo>
                  <a:pt x="111" y="9"/>
                </a:lnTo>
                <a:lnTo>
                  <a:pt x="75" y="269"/>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46" name="Freeform 10"/>
          <p:cNvSpPr>
            <a:spLocks/>
          </p:cNvSpPr>
          <p:nvPr/>
        </p:nvSpPr>
        <p:spPr bwMode="auto">
          <a:xfrm>
            <a:off x="6581493" y="3212873"/>
            <a:ext cx="104748" cy="121412"/>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1 w 64"/>
              <a:gd name="T15" fmla="*/ 23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4"/>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1" y="23"/>
                </a:cubicBezTo>
                <a:lnTo>
                  <a:pt x="58" y="48"/>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47" name="Freeform 11"/>
          <p:cNvSpPr>
            <a:spLocks/>
          </p:cNvSpPr>
          <p:nvPr/>
        </p:nvSpPr>
        <p:spPr bwMode="auto">
          <a:xfrm>
            <a:off x="6570780" y="3259295"/>
            <a:ext cx="114270" cy="109509"/>
          </a:xfrm>
          <a:custGeom>
            <a:avLst/>
            <a:gdLst>
              <a:gd name="T0" fmla="*/ 85 w 96"/>
              <a:gd name="T1" fmla="*/ 92 h 92"/>
              <a:gd name="T2" fmla="*/ 0 w 96"/>
              <a:gd name="T3" fmla="*/ 81 h 92"/>
              <a:gd name="T4" fmla="*/ 11 w 96"/>
              <a:gd name="T5" fmla="*/ 0 h 92"/>
              <a:gd name="T6" fmla="*/ 96 w 96"/>
              <a:gd name="T7" fmla="*/ 11 h 92"/>
              <a:gd name="T8" fmla="*/ 85 w 96"/>
              <a:gd name="T9" fmla="*/ 92 h 92"/>
            </a:gdLst>
            <a:ahLst/>
            <a:cxnLst>
              <a:cxn ang="0">
                <a:pos x="T0" y="T1"/>
              </a:cxn>
              <a:cxn ang="0">
                <a:pos x="T2" y="T3"/>
              </a:cxn>
              <a:cxn ang="0">
                <a:pos x="T4" y="T5"/>
              </a:cxn>
              <a:cxn ang="0">
                <a:pos x="T6" y="T7"/>
              </a:cxn>
              <a:cxn ang="0">
                <a:pos x="T8" y="T9"/>
              </a:cxn>
            </a:cxnLst>
            <a:rect l="0" t="0" r="r" b="b"/>
            <a:pathLst>
              <a:path w="96" h="92">
                <a:moveTo>
                  <a:pt x="85" y="92"/>
                </a:moveTo>
                <a:lnTo>
                  <a:pt x="0" y="81"/>
                </a:lnTo>
                <a:lnTo>
                  <a:pt x="11" y="0"/>
                </a:lnTo>
                <a:lnTo>
                  <a:pt x="96" y="11"/>
                </a:lnTo>
                <a:lnTo>
                  <a:pt x="85" y="92"/>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48" name="Freeform 12"/>
          <p:cNvSpPr>
            <a:spLocks/>
          </p:cNvSpPr>
          <p:nvPr/>
        </p:nvSpPr>
        <p:spPr bwMode="auto">
          <a:xfrm>
            <a:off x="6562448" y="3662812"/>
            <a:ext cx="34520" cy="57135"/>
          </a:xfrm>
          <a:custGeom>
            <a:avLst/>
            <a:gdLst>
              <a:gd name="T0" fmla="*/ 0 w 21"/>
              <a:gd name="T1" fmla="*/ 6 h 35"/>
              <a:gd name="T2" fmla="*/ 5 w 21"/>
              <a:gd name="T3" fmla="*/ 27 h 35"/>
              <a:gd name="T4" fmla="*/ 21 w 21"/>
              <a:gd name="T5" fmla="*/ 10 h 35"/>
              <a:gd name="T6" fmla="*/ 0 w 21"/>
              <a:gd name="T7" fmla="*/ 6 h 35"/>
            </a:gdLst>
            <a:ahLst/>
            <a:cxnLst>
              <a:cxn ang="0">
                <a:pos x="T0" y="T1"/>
              </a:cxn>
              <a:cxn ang="0">
                <a:pos x="T2" y="T3"/>
              </a:cxn>
              <a:cxn ang="0">
                <a:pos x="T4" y="T5"/>
              </a:cxn>
              <a:cxn ang="0">
                <a:pos x="T6" y="T7"/>
              </a:cxn>
            </a:cxnLst>
            <a:rect l="0" t="0" r="r" b="b"/>
            <a:pathLst>
              <a:path w="21" h="35">
                <a:moveTo>
                  <a:pt x="0" y="6"/>
                </a:moveTo>
                <a:cubicBezTo>
                  <a:pt x="0" y="6"/>
                  <a:pt x="3" y="22"/>
                  <a:pt x="5" y="27"/>
                </a:cubicBezTo>
                <a:cubicBezTo>
                  <a:pt x="6" y="31"/>
                  <a:pt x="9" y="35"/>
                  <a:pt x="21" y="10"/>
                </a:cubicBezTo>
                <a:cubicBezTo>
                  <a:pt x="21" y="10"/>
                  <a:pt x="13" y="0"/>
                  <a:pt x="0" y="6"/>
                </a:cubicBez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49" name="Freeform 13"/>
          <p:cNvSpPr>
            <a:spLocks/>
          </p:cNvSpPr>
          <p:nvPr/>
        </p:nvSpPr>
        <p:spPr bwMode="auto">
          <a:xfrm>
            <a:off x="6664816" y="3287862"/>
            <a:ext cx="30948" cy="199973"/>
          </a:xfrm>
          <a:custGeom>
            <a:avLst/>
            <a:gdLst>
              <a:gd name="T0" fmla="*/ 4 w 19"/>
              <a:gd name="T1" fmla="*/ 0 h 122"/>
              <a:gd name="T2" fmla="*/ 19 w 19"/>
              <a:gd name="T3" fmla="*/ 16 h 122"/>
              <a:gd name="T4" fmla="*/ 7 w 19"/>
              <a:gd name="T5" fmla="*/ 115 h 122"/>
              <a:gd name="T6" fmla="*/ 0 w 19"/>
              <a:gd name="T7" fmla="*/ 121 h 122"/>
              <a:gd name="T8" fmla="*/ 10 w 19"/>
              <a:gd name="T9" fmla="*/ 43 h 122"/>
              <a:gd name="T10" fmla="*/ 5 w 19"/>
              <a:gd name="T11" fmla="*/ 34 h 122"/>
              <a:gd name="T12" fmla="*/ 4 w 19"/>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19" h="122">
                <a:moveTo>
                  <a:pt x="4" y="0"/>
                </a:moveTo>
                <a:cubicBezTo>
                  <a:pt x="4" y="0"/>
                  <a:pt x="18" y="10"/>
                  <a:pt x="19" y="16"/>
                </a:cubicBezTo>
                <a:cubicBezTo>
                  <a:pt x="19" y="21"/>
                  <a:pt x="7" y="115"/>
                  <a:pt x="7" y="115"/>
                </a:cubicBezTo>
                <a:cubicBezTo>
                  <a:pt x="7" y="115"/>
                  <a:pt x="8" y="122"/>
                  <a:pt x="0" y="121"/>
                </a:cubicBezTo>
                <a:cubicBezTo>
                  <a:pt x="10" y="43"/>
                  <a:pt x="10" y="43"/>
                  <a:pt x="10" y="43"/>
                </a:cubicBezTo>
                <a:cubicBezTo>
                  <a:pt x="5" y="34"/>
                  <a:pt x="5" y="34"/>
                  <a:pt x="5" y="34"/>
                </a:cubicBezTo>
                <a:cubicBezTo>
                  <a:pt x="4" y="0"/>
                  <a:pt x="4" y="0"/>
                  <a:pt x="4" y="0"/>
                </a:cubicBez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grpSp>
        <p:nvGrpSpPr>
          <p:cNvPr id="50" name="Group 123"/>
          <p:cNvGrpSpPr/>
          <p:nvPr/>
        </p:nvGrpSpPr>
        <p:grpSpPr>
          <a:xfrm>
            <a:off x="5738750" y="3195912"/>
            <a:ext cx="613013" cy="465414"/>
            <a:chOff x="7170738" y="4168775"/>
            <a:chExt cx="817563" cy="620713"/>
          </a:xfrm>
          <a:solidFill>
            <a:srgbClr val="1C4885"/>
          </a:solidFill>
        </p:grpSpPr>
        <p:sp>
          <p:nvSpPr>
            <p:cNvPr id="51" name="Freeform 14"/>
            <p:cNvSpPr>
              <a:spLocks/>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52" name="Rectangle 15"/>
            <p:cNvSpPr>
              <a:spLocks noChangeArrowheads="1"/>
            </p:cNvSpPr>
            <p:nvPr/>
          </p:nvSpPr>
          <p:spPr bwMode="auto">
            <a:xfrm>
              <a:off x="7924800" y="4335463"/>
              <a:ext cx="23813" cy="25717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53" name="Oval 16"/>
            <p:cNvSpPr>
              <a:spLocks noChangeArrowheads="1"/>
            </p:cNvSpPr>
            <p:nvPr/>
          </p:nvSpPr>
          <p:spPr bwMode="auto">
            <a:xfrm>
              <a:off x="7897813" y="4564063"/>
              <a:ext cx="76200" cy="77788"/>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54" name="Freeform 17"/>
            <p:cNvSpPr>
              <a:spLocks/>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55" name="Freeform 18"/>
            <p:cNvSpPr>
              <a:spLocks/>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56" name="Freeform 19"/>
            <p:cNvSpPr>
              <a:spLocks/>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grpSp>
      <p:sp>
        <p:nvSpPr>
          <p:cNvPr id="57" name="Freeform 20"/>
          <p:cNvSpPr>
            <a:spLocks noEditPoints="1"/>
          </p:cNvSpPr>
          <p:nvPr/>
        </p:nvSpPr>
        <p:spPr bwMode="auto">
          <a:xfrm>
            <a:off x="5240008" y="1607138"/>
            <a:ext cx="358285" cy="377330"/>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58" name="Oval 21"/>
          <p:cNvSpPr>
            <a:spLocks noChangeArrowheads="1"/>
          </p:cNvSpPr>
          <p:nvPr/>
        </p:nvSpPr>
        <p:spPr bwMode="auto">
          <a:xfrm>
            <a:off x="7526604" y="1519054"/>
            <a:ext cx="105938" cy="105938"/>
          </a:xfrm>
          <a:prstGeom prst="ellipse">
            <a:avLst/>
          </a:pr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59" name="Freeform 22"/>
          <p:cNvSpPr>
            <a:spLocks/>
          </p:cNvSpPr>
          <p:nvPr/>
        </p:nvSpPr>
        <p:spPr bwMode="auto">
          <a:xfrm>
            <a:off x="7564693" y="1597615"/>
            <a:ext cx="166644" cy="347572"/>
          </a:xfrm>
          <a:custGeom>
            <a:avLst/>
            <a:gdLst>
              <a:gd name="T0" fmla="*/ 0 w 102"/>
              <a:gd name="T1" fmla="*/ 6 h 213"/>
              <a:gd name="T2" fmla="*/ 68 w 102"/>
              <a:gd name="T3" fmla="*/ 184 h 213"/>
              <a:gd name="T4" fmla="*/ 99 w 102"/>
              <a:gd name="T5" fmla="*/ 213 h 213"/>
              <a:gd name="T6" fmla="*/ 23 w 102"/>
              <a:gd name="T7" fmla="*/ 0 h 213"/>
              <a:gd name="T8" fmla="*/ 0 w 102"/>
              <a:gd name="T9" fmla="*/ 6 h 213"/>
            </a:gdLst>
            <a:ahLst/>
            <a:cxnLst>
              <a:cxn ang="0">
                <a:pos x="T0" y="T1"/>
              </a:cxn>
              <a:cxn ang="0">
                <a:pos x="T2" y="T3"/>
              </a:cxn>
              <a:cxn ang="0">
                <a:pos x="T4" y="T5"/>
              </a:cxn>
              <a:cxn ang="0">
                <a:pos x="T6" y="T7"/>
              </a:cxn>
              <a:cxn ang="0">
                <a:pos x="T8" y="T9"/>
              </a:cxn>
            </a:cxnLst>
            <a:rect l="0" t="0" r="r" b="b"/>
            <a:pathLst>
              <a:path w="102" h="213">
                <a:moveTo>
                  <a:pt x="0" y="6"/>
                </a:moveTo>
                <a:cubicBezTo>
                  <a:pt x="0" y="7"/>
                  <a:pt x="68" y="184"/>
                  <a:pt x="68" y="184"/>
                </a:cubicBezTo>
                <a:cubicBezTo>
                  <a:pt x="68" y="184"/>
                  <a:pt x="96" y="213"/>
                  <a:pt x="99" y="213"/>
                </a:cubicBezTo>
                <a:cubicBezTo>
                  <a:pt x="102" y="213"/>
                  <a:pt x="23" y="0"/>
                  <a:pt x="23" y="0"/>
                </a:cubicBezTo>
                <a:lnTo>
                  <a:pt x="0" y="6"/>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60" name="Freeform 23"/>
          <p:cNvSpPr>
            <a:spLocks/>
          </p:cNvSpPr>
          <p:nvPr/>
        </p:nvSpPr>
        <p:spPr bwMode="auto">
          <a:xfrm>
            <a:off x="7418285" y="1597615"/>
            <a:ext cx="178547" cy="342811"/>
          </a:xfrm>
          <a:custGeom>
            <a:avLst/>
            <a:gdLst>
              <a:gd name="T0" fmla="*/ 149 w 150"/>
              <a:gd name="T1" fmla="*/ 14 h 288"/>
              <a:gd name="T2" fmla="*/ 40 w 150"/>
              <a:gd name="T3" fmla="*/ 248 h 288"/>
              <a:gd name="T4" fmla="*/ 0 w 150"/>
              <a:gd name="T5" fmla="*/ 288 h 288"/>
              <a:gd name="T6" fmla="*/ 11 w 150"/>
              <a:gd name="T7" fmla="*/ 233 h 288"/>
              <a:gd name="T8" fmla="*/ 117 w 150"/>
              <a:gd name="T9" fmla="*/ 0 h 288"/>
              <a:gd name="T10" fmla="*/ 150 w 150"/>
              <a:gd name="T11" fmla="*/ 11 h 288"/>
              <a:gd name="T12" fmla="*/ 149 w 150"/>
              <a:gd name="T13" fmla="*/ 14 h 288"/>
            </a:gdLst>
            <a:ahLst/>
            <a:cxnLst>
              <a:cxn ang="0">
                <a:pos x="T0" y="T1"/>
              </a:cxn>
              <a:cxn ang="0">
                <a:pos x="T2" y="T3"/>
              </a:cxn>
              <a:cxn ang="0">
                <a:pos x="T4" y="T5"/>
              </a:cxn>
              <a:cxn ang="0">
                <a:pos x="T6" y="T7"/>
              </a:cxn>
              <a:cxn ang="0">
                <a:pos x="T8" y="T9"/>
              </a:cxn>
              <a:cxn ang="0">
                <a:pos x="T10" y="T11"/>
              </a:cxn>
              <a:cxn ang="0">
                <a:pos x="T12" y="T13"/>
              </a:cxn>
            </a:cxnLst>
            <a:rect l="0" t="0" r="r" b="b"/>
            <a:pathLst>
              <a:path w="150" h="288">
                <a:moveTo>
                  <a:pt x="149" y="14"/>
                </a:moveTo>
                <a:lnTo>
                  <a:pt x="40" y="248"/>
                </a:lnTo>
                <a:lnTo>
                  <a:pt x="0" y="288"/>
                </a:lnTo>
                <a:lnTo>
                  <a:pt x="11" y="233"/>
                </a:lnTo>
                <a:lnTo>
                  <a:pt x="117" y="0"/>
                </a:lnTo>
                <a:lnTo>
                  <a:pt x="150" y="11"/>
                </a:lnTo>
                <a:lnTo>
                  <a:pt x="149" y="14"/>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61" name="Freeform 24"/>
          <p:cNvSpPr>
            <a:spLocks/>
          </p:cNvSpPr>
          <p:nvPr/>
        </p:nvSpPr>
        <p:spPr bwMode="auto">
          <a:xfrm>
            <a:off x="7574216" y="1480964"/>
            <a:ext cx="19045" cy="59516"/>
          </a:xfrm>
          <a:custGeom>
            <a:avLst/>
            <a:gdLst>
              <a:gd name="T0" fmla="*/ 12 w 12"/>
              <a:gd name="T1" fmla="*/ 30 h 36"/>
              <a:gd name="T2" fmla="*/ 6 w 12"/>
              <a:gd name="T3" fmla="*/ 36 h 36"/>
              <a:gd name="T4" fmla="*/ 0 w 12"/>
              <a:gd name="T5" fmla="*/ 30 h 36"/>
              <a:gd name="T6" fmla="*/ 0 w 12"/>
              <a:gd name="T7" fmla="*/ 6 h 36"/>
              <a:gd name="T8" fmla="*/ 6 w 12"/>
              <a:gd name="T9" fmla="*/ 0 h 36"/>
              <a:gd name="T10" fmla="*/ 12 w 12"/>
              <a:gd name="T11" fmla="*/ 6 h 36"/>
              <a:gd name="T12" fmla="*/ 12 w 12"/>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12" y="30"/>
                </a:moveTo>
                <a:cubicBezTo>
                  <a:pt x="12" y="33"/>
                  <a:pt x="10" y="36"/>
                  <a:pt x="6" y="36"/>
                </a:cubicBezTo>
                <a:cubicBezTo>
                  <a:pt x="3" y="36"/>
                  <a:pt x="0" y="33"/>
                  <a:pt x="0" y="30"/>
                </a:cubicBezTo>
                <a:cubicBezTo>
                  <a:pt x="0" y="6"/>
                  <a:pt x="0" y="6"/>
                  <a:pt x="0" y="6"/>
                </a:cubicBezTo>
                <a:cubicBezTo>
                  <a:pt x="0" y="3"/>
                  <a:pt x="3" y="0"/>
                  <a:pt x="6" y="0"/>
                </a:cubicBezTo>
                <a:cubicBezTo>
                  <a:pt x="10" y="0"/>
                  <a:pt x="12" y="3"/>
                  <a:pt x="12" y="6"/>
                </a:cubicBezTo>
                <a:lnTo>
                  <a:pt x="12" y="30"/>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62" name="Freeform 25"/>
          <p:cNvSpPr>
            <a:spLocks noEditPoints="1"/>
          </p:cNvSpPr>
          <p:nvPr/>
        </p:nvSpPr>
        <p:spPr bwMode="auto">
          <a:xfrm>
            <a:off x="6721951" y="1225047"/>
            <a:ext cx="169025" cy="457081"/>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63" name="Freeform 26"/>
          <p:cNvSpPr>
            <a:spLocks noEditPoints="1"/>
          </p:cNvSpPr>
          <p:nvPr/>
        </p:nvSpPr>
        <p:spPr bwMode="auto">
          <a:xfrm>
            <a:off x="6576732" y="1369074"/>
            <a:ext cx="458272" cy="167835"/>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64" name="Freeform 27"/>
          <p:cNvSpPr>
            <a:spLocks noEditPoints="1"/>
          </p:cNvSpPr>
          <p:nvPr/>
        </p:nvSpPr>
        <p:spPr bwMode="auto">
          <a:xfrm>
            <a:off x="6611251" y="1265518"/>
            <a:ext cx="389233" cy="373759"/>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65" name="Freeform 28"/>
          <p:cNvSpPr>
            <a:spLocks noEditPoints="1"/>
          </p:cNvSpPr>
          <p:nvPr/>
        </p:nvSpPr>
        <p:spPr bwMode="auto">
          <a:xfrm>
            <a:off x="6611251" y="1265518"/>
            <a:ext cx="389233" cy="373759"/>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66" name="Oval 29"/>
          <p:cNvSpPr>
            <a:spLocks noChangeArrowheads="1"/>
          </p:cNvSpPr>
          <p:nvPr/>
        </p:nvSpPr>
        <p:spPr bwMode="auto">
          <a:xfrm>
            <a:off x="6771944" y="1417878"/>
            <a:ext cx="70229" cy="70229"/>
          </a:xfrm>
          <a:prstGeom prst="ellipse">
            <a:avLst/>
          </a:pr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67" name="Freeform 30"/>
          <p:cNvSpPr>
            <a:spLocks noEditPoints="1"/>
          </p:cNvSpPr>
          <p:nvPr/>
        </p:nvSpPr>
        <p:spPr bwMode="auto">
          <a:xfrm>
            <a:off x="7311156" y="1095302"/>
            <a:ext cx="192831" cy="365427"/>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68" name="Rectangle 31"/>
          <p:cNvSpPr>
            <a:spLocks noChangeArrowheads="1"/>
          </p:cNvSpPr>
          <p:nvPr/>
        </p:nvSpPr>
        <p:spPr bwMode="auto">
          <a:xfrm>
            <a:off x="7214741" y="1094112"/>
            <a:ext cx="48803" cy="355905"/>
          </a:xfrm>
          <a:prstGeom prst="rect">
            <a:avLst/>
          </a:pr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69" name="Freeform 32"/>
          <p:cNvSpPr>
            <a:spLocks noEditPoints="1"/>
          </p:cNvSpPr>
          <p:nvPr/>
        </p:nvSpPr>
        <p:spPr bwMode="auto">
          <a:xfrm>
            <a:off x="5634003" y="2886727"/>
            <a:ext cx="421372" cy="308292"/>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grpSp>
        <p:nvGrpSpPr>
          <p:cNvPr id="70" name="Group 127"/>
          <p:cNvGrpSpPr/>
          <p:nvPr/>
        </p:nvGrpSpPr>
        <p:grpSpPr>
          <a:xfrm>
            <a:off x="6818366" y="3195018"/>
            <a:ext cx="380902" cy="490410"/>
            <a:chOff x="8610600" y="4127500"/>
            <a:chExt cx="508001" cy="654050"/>
          </a:xfrm>
          <a:solidFill>
            <a:srgbClr val="1C4885"/>
          </a:solidFill>
        </p:grpSpPr>
        <p:sp>
          <p:nvSpPr>
            <p:cNvPr id="71" name="Freeform 33"/>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72" name="Freeform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73" name="Freeform 35"/>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74" name="Freeform 36"/>
            <p:cNvSpPr>
              <a:spLocks/>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75" name="Freeform 37"/>
            <p:cNvSpPr>
              <a:spLocks/>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76" name="Freeform 38"/>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77" name="Freeform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78" name="Freeform 40"/>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grpSp>
      <p:sp>
        <p:nvSpPr>
          <p:cNvPr id="79" name="Freeform 41"/>
          <p:cNvSpPr>
            <a:spLocks noEditPoints="1"/>
          </p:cNvSpPr>
          <p:nvPr/>
        </p:nvSpPr>
        <p:spPr bwMode="auto">
          <a:xfrm>
            <a:off x="7133800" y="2699847"/>
            <a:ext cx="321385" cy="292817"/>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80" name="Freeform 42"/>
          <p:cNvSpPr>
            <a:spLocks/>
          </p:cNvSpPr>
          <p:nvPr/>
        </p:nvSpPr>
        <p:spPr bwMode="auto">
          <a:xfrm>
            <a:off x="7217122" y="2970048"/>
            <a:ext cx="69038" cy="148790"/>
          </a:xfrm>
          <a:custGeom>
            <a:avLst/>
            <a:gdLst>
              <a:gd name="T0" fmla="*/ 33 w 58"/>
              <a:gd name="T1" fmla="*/ 125 h 125"/>
              <a:gd name="T2" fmla="*/ 0 w 58"/>
              <a:gd name="T3" fmla="*/ 118 h 125"/>
              <a:gd name="T4" fmla="*/ 25 w 58"/>
              <a:gd name="T5" fmla="*/ 0 h 125"/>
              <a:gd name="T6" fmla="*/ 58 w 58"/>
              <a:gd name="T7" fmla="*/ 7 h 125"/>
              <a:gd name="T8" fmla="*/ 33 w 58"/>
              <a:gd name="T9" fmla="*/ 125 h 125"/>
            </a:gdLst>
            <a:ahLst/>
            <a:cxnLst>
              <a:cxn ang="0">
                <a:pos x="T0" y="T1"/>
              </a:cxn>
              <a:cxn ang="0">
                <a:pos x="T2" y="T3"/>
              </a:cxn>
              <a:cxn ang="0">
                <a:pos x="T4" y="T5"/>
              </a:cxn>
              <a:cxn ang="0">
                <a:pos x="T6" y="T7"/>
              </a:cxn>
              <a:cxn ang="0">
                <a:pos x="T8" y="T9"/>
              </a:cxn>
            </a:cxnLst>
            <a:rect l="0" t="0" r="r" b="b"/>
            <a:pathLst>
              <a:path w="58" h="125">
                <a:moveTo>
                  <a:pt x="33" y="125"/>
                </a:moveTo>
                <a:lnTo>
                  <a:pt x="0" y="118"/>
                </a:lnTo>
                <a:lnTo>
                  <a:pt x="25" y="0"/>
                </a:lnTo>
                <a:lnTo>
                  <a:pt x="58" y="7"/>
                </a:lnTo>
                <a:lnTo>
                  <a:pt x="33" y="125"/>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81" name="Freeform 43"/>
          <p:cNvSpPr>
            <a:spLocks/>
          </p:cNvSpPr>
          <p:nvPr/>
        </p:nvSpPr>
        <p:spPr bwMode="auto">
          <a:xfrm>
            <a:off x="7188554" y="3015280"/>
            <a:ext cx="97606" cy="201164"/>
          </a:xfrm>
          <a:custGeom>
            <a:avLst/>
            <a:gdLst>
              <a:gd name="T0" fmla="*/ 40 w 60"/>
              <a:gd name="T1" fmla="*/ 106 h 123"/>
              <a:gd name="T2" fmla="*/ 18 w 60"/>
              <a:gd name="T3" fmla="*/ 121 h 123"/>
              <a:gd name="T4" fmla="*/ 3 w 60"/>
              <a:gd name="T5" fmla="*/ 98 h 123"/>
              <a:gd name="T6" fmla="*/ 20 w 60"/>
              <a:gd name="T7" fmla="*/ 17 h 123"/>
              <a:gd name="T8" fmla="*/ 42 w 60"/>
              <a:gd name="T9" fmla="*/ 2 h 123"/>
              <a:gd name="T10" fmla="*/ 57 w 60"/>
              <a:gd name="T11" fmla="*/ 25 h 123"/>
              <a:gd name="T12" fmla="*/ 40 w 60"/>
              <a:gd name="T13" fmla="*/ 106 h 123"/>
            </a:gdLst>
            <a:ahLst/>
            <a:cxnLst>
              <a:cxn ang="0">
                <a:pos x="T0" y="T1"/>
              </a:cxn>
              <a:cxn ang="0">
                <a:pos x="T2" y="T3"/>
              </a:cxn>
              <a:cxn ang="0">
                <a:pos x="T4" y="T5"/>
              </a:cxn>
              <a:cxn ang="0">
                <a:pos x="T6" y="T7"/>
              </a:cxn>
              <a:cxn ang="0">
                <a:pos x="T8" y="T9"/>
              </a:cxn>
              <a:cxn ang="0">
                <a:pos x="T10" y="T11"/>
              </a:cxn>
              <a:cxn ang="0">
                <a:pos x="T12" y="T13"/>
              </a:cxn>
            </a:cxnLst>
            <a:rect l="0" t="0" r="r" b="b"/>
            <a:pathLst>
              <a:path w="60" h="123">
                <a:moveTo>
                  <a:pt x="40" y="106"/>
                </a:moveTo>
                <a:cubicBezTo>
                  <a:pt x="38" y="116"/>
                  <a:pt x="28" y="123"/>
                  <a:pt x="18" y="121"/>
                </a:cubicBezTo>
                <a:cubicBezTo>
                  <a:pt x="7" y="118"/>
                  <a:pt x="0" y="108"/>
                  <a:pt x="3" y="98"/>
                </a:cubicBezTo>
                <a:cubicBezTo>
                  <a:pt x="20" y="17"/>
                  <a:pt x="20" y="17"/>
                  <a:pt x="20" y="17"/>
                </a:cubicBezTo>
                <a:cubicBezTo>
                  <a:pt x="22" y="6"/>
                  <a:pt x="32" y="0"/>
                  <a:pt x="42" y="2"/>
                </a:cubicBezTo>
                <a:cubicBezTo>
                  <a:pt x="53" y="4"/>
                  <a:pt x="60" y="14"/>
                  <a:pt x="57" y="25"/>
                </a:cubicBezTo>
                <a:lnTo>
                  <a:pt x="40" y="106"/>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82" name="Freeform 44"/>
          <p:cNvSpPr>
            <a:spLocks/>
          </p:cNvSpPr>
          <p:nvPr/>
        </p:nvSpPr>
        <p:spPr bwMode="auto">
          <a:xfrm>
            <a:off x="6297008" y="762014"/>
            <a:ext cx="392804" cy="359475"/>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solidFill>
            <a:srgbClr val="1C4885"/>
          </a:solidFill>
          <a:ln>
            <a:noFill/>
          </a:ln>
        </p:spPr>
        <p:txBody>
          <a:bodyPr vert="horz" wrap="square" lIns="68562" tIns="34281" rIns="68562" bIns="34281" numCol="1" anchor="t" anchorCtr="0" compatLnSpc="1">
            <a:prstTxWarp prst="textNoShape">
              <a:avLst/>
            </a:prstTxWarp>
          </a:bodyPr>
          <a:lstStyle/>
          <a:p>
            <a:endParaRPr lang="id-ID" sz="1012"/>
          </a:p>
        </p:txBody>
      </p:sp>
      <p:sp>
        <p:nvSpPr>
          <p:cNvPr id="83" name="Freeform 45"/>
          <p:cNvSpPr>
            <a:spLocks noEditPoints="1"/>
          </p:cNvSpPr>
          <p:nvPr/>
        </p:nvSpPr>
        <p:spPr bwMode="auto">
          <a:xfrm>
            <a:off x="6180357" y="2756982"/>
            <a:ext cx="478507" cy="396375"/>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84" name="Freeform 46"/>
          <p:cNvSpPr>
            <a:spLocks noEditPoints="1"/>
          </p:cNvSpPr>
          <p:nvPr/>
        </p:nvSpPr>
        <p:spPr bwMode="auto">
          <a:xfrm>
            <a:off x="7026671" y="1967803"/>
            <a:ext cx="614203" cy="716570"/>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solidFill>
            <a:srgbClr val="1C4885"/>
          </a:solidFill>
          <a:ln>
            <a:noFill/>
          </a:ln>
        </p:spPr>
        <p:txBody>
          <a:bodyPr vert="horz" wrap="square" lIns="68562" tIns="34281" rIns="68562" bIns="34281" numCol="1" anchor="t" anchorCtr="0" compatLnSpc="1">
            <a:prstTxWarp prst="textNoShape">
              <a:avLst/>
            </a:prstTxWarp>
          </a:bodyPr>
          <a:lstStyle/>
          <a:p>
            <a:endParaRPr lang="id-ID" sz="1012"/>
          </a:p>
        </p:txBody>
      </p:sp>
      <p:sp>
        <p:nvSpPr>
          <p:cNvPr id="85" name="Freeform 47"/>
          <p:cNvSpPr>
            <a:spLocks noEditPoints="1"/>
          </p:cNvSpPr>
          <p:nvPr/>
        </p:nvSpPr>
        <p:spPr bwMode="auto">
          <a:xfrm>
            <a:off x="7492084" y="2177299"/>
            <a:ext cx="265441" cy="521358"/>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solidFill>
            <a:srgbClr val="1C4885"/>
          </a:solidFill>
          <a:ln>
            <a:noFill/>
          </a:ln>
        </p:spPr>
        <p:txBody>
          <a:bodyPr vert="horz" wrap="square" lIns="68562" tIns="34281" rIns="68562" bIns="34281" numCol="1" anchor="t" anchorCtr="0" compatLnSpc="1">
            <a:prstTxWarp prst="textNoShape">
              <a:avLst/>
            </a:prstTxWarp>
          </a:bodyPr>
          <a:lstStyle/>
          <a:p>
            <a:endParaRPr lang="id-ID" sz="1012"/>
          </a:p>
        </p:txBody>
      </p:sp>
      <p:sp>
        <p:nvSpPr>
          <p:cNvPr id="86" name="Freeform 48"/>
          <p:cNvSpPr>
            <a:spLocks noEditPoints="1"/>
          </p:cNvSpPr>
          <p:nvPr/>
        </p:nvSpPr>
        <p:spPr bwMode="auto">
          <a:xfrm>
            <a:off x="6566019" y="2243957"/>
            <a:ext cx="434465" cy="434465"/>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87" name="Freeform 49"/>
          <p:cNvSpPr>
            <a:spLocks/>
          </p:cNvSpPr>
          <p:nvPr/>
        </p:nvSpPr>
        <p:spPr bwMode="auto">
          <a:xfrm>
            <a:off x="6645771" y="2382033"/>
            <a:ext cx="216637" cy="114270"/>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grpSp>
        <p:nvGrpSpPr>
          <p:cNvPr id="88" name="Group 126"/>
          <p:cNvGrpSpPr/>
          <p:nvPr/>
        </p:nvGrpSpPr>
        <p:grpSpPr>
          <a:xfrm>
            <a:off x="6739805" y="2803404"/>
            <a:ext cx="340430" cy="323766"/>
            <a:chOff x="8505825" y="3605213"/>
            <a:chExt cx="454025" cy="431800"/>
          </a:xfrm>
          <a:solidFill>
            <a:srgbClr val="1C4885"/>
          </a:solidFill>
        </p:grpSpPr>
        <p:sp>
          <p:nvSpPr>
            <p:cNvPr id="89" name="Freeform 50"/>
            <p:cNvSpPr>
              <a:spLocks/>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90" name="Freeform 51"/>
            <p:cNvSpPr>
              <a:spLocks/>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grpSp>
      <p:sp>
        <p:nvSpPr>
          <p:cNvPr id="91" name="Freeform 52"/>
          <p:cNvSpPr>
            <a:spLocks/>
          </p:cNvSpPr>
          <p:nvPr/>
        </p:nvSpPr>
        <p:spPr bwMode="auto">
          <a:xfrm>
            <a:off x="5689947" y="876284"/>
            <a:ext cx="509455" cy="414230"/>
          </a:xfrm>
          <a:custGeom>
            <a:avLst/>
            <a:gdLst>
              <a:gd name="T0" fmla="*/ 312 w 312"/>
              <a:gd name="T1" fmla="*/ 86 h 253"/>
              <a:gd name="T2" fmla="*/ 305 w 312"/>
              <a:gd name="T3" fmla="*/ 75 h 253"/>
              <a:gd name="T4" fmla="*/ 79 w 312"/>
              <a:gd name="T5" fmla="*/ 226 h 253"/>
              <a:gd name="T6" fmla="*/ 28 w 312"/>
              <a:gd name="T7" fmla="*/ 214 h 253"/>
              <a:gd name="T8" fmla="*/ 35 w 312"/>
              <a:gd name="T9" fmla="*/ 162 h 253"/>
              <a:gd name="T10" fmla="*/ 262 w 312"/>
              <a:gd name="T11" fmla="*/ 11 h 253"/>
              <a:gd name="T12" fmla="*/ 254 w 312"/>
              <a:gd name="T13" fmla="*/ 0 h 253"/>
              <a:gd name="T14" fmla="*/ 26 w 312"/>
              <a:gd name="T15" fmla="*/ 153 h 253"/>
              <a:gd name="T16" fmla="*/ 15 w 312"/>
              <a:gd name="T17" fmla="*/ 222 h 253"/>
              <a:gd name="T18" fmla="*/ 83 w 312"/>
              <a:gd name="T19" fmla="*/ 239 h 253"/>
              <a:gd name="T20" fmla="*/ 312 w 312"/>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253">
                <a:moveTo>
                  <a:pt x="312" y="86"/>
                </a:moveTo>
                <a:cubicBezTo>
                  <a:pt x="305" y="75"/>
                  <a:pt x="305" y="75"/>
                  <a:pt x="305" y="75"/>
                </a:cubicBezTo>
                <a:cubicBezTo>
                  <a:pt x="79" y="226"/>
                  <a:pt x="79" y="226"/>
                  <a:pt x="79" y="226"/>
                </a:cubicBezTo>
                <a:cubicBezTo>
                  <a:pt x="63" y="237"/>
                  <a:pt x="40" y="231"/>
                  <a:pt x="28" y="214"/>
                </a:cubicBezTo>
                <a:cubicBezTo>
                  <a:pt x="16" y="196"/>
                  <a:pt x="19" y="173"/>
                  <a:pt x="35" y="162"/>
                </a:cubicBezTo>
                <a:cubicBezTo>
                  <a:pt x="262" y="11"/>
                  <a:pt x="262" y="11"/>
                  <a:pt x="262" y="11"/>
                </a:cubicBezTo>
                <a:cubicBezTo>
                  <a:pt x="254" y="0"/>
                  <a:pt x="254" y="0"/>
                  <a:pt x="254" y="0"/>
                </a:cubicBezTo>
                <a:cubicBezTo>
                  <a:pt x="26" y="153"/>
                  <a:pt x="26" y="153"/>
                  <a:pt x="26" y="153"/>
                </a:cubicBezTo>
                <a:cubicBezTo>
                  <a:pt x="4" y="167"/>
                  <a:pt x="0" y="198"/>
                  <a:pt x="15" y="222"/>
                </a:cubicBezTo>
                <a:cubicBezTo>
                  <a:pt x="31" y="246"/>
                  <a:pt x="62" y="253"/>
                  <a:pt x="83" y="239"/>
                </a:cubicBezTo>
                <a:lnTo>
                  <a:pt x="312" y="86"/>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92" name="Freeform 53"/>
          <p:cNvSpPr>
            <a:spLocks/>
          </p:cNvSpPr>
          <p:nvPr/>
        </p:nvSpPr>
        <p:spPr bwMode="auto">
          <a:xfrm>
            <a:off x="6076800" y="853669"/>
            <a:ext cx="140457" cy="192831"/>
          </a:xfrm>
          <a:custGeom>
            <a:avLst/>
            <a:gdLst>
              <a:gd name="T0" fmla="*/ 80 w 86"/>
              <a:gd name="T1" fmla="*/ 115 h 118"/>
              <a:gd name="T2" fmla="*/ 68 w 86"/>
              <a:gd name="T3" fmla="*/ 113 h 118"/>
              <a:gd name="T4" fmla="*/ 3 w 86"/>
              <a:gd name="T5" fmla="*/ 16 h 118"/>
              <a:gd name="T6" fmla="*/ 6 w 86"/>
              <a:gd name="T7" fmla="*/ 3 h 118"/>
              <a:gd name="T8" fmla="*/ 19 w 86"/>
              <a:gd name="T9" fmla="*/ 6 h 118"/>
              <a:gd name="T10" fmla="*/ 83 w 86"/>
              <a:gd name="T11" fmla="*/ 102 h 118"/>
              <a:gd name="T12" fmla="*/ 80 w 86"/>
              <a:gd name="T13" fmla="*/ 115 h 118"/>
            </a:gdLst>
            <a:ahLst/>
            <a:cxnLst>
              <a:cxn ang="0">
                <a:pos x="T0" y="T1"/>
              </a:cxn>
              <a:cxn ang="0">
                <a:pos x="T2" y="T3"/>
              </a:cxn>
              <a:cxn ang="0">
                <a:pos x="T4" y="T5"/>
              </a:cxn>
              <a:cxn ang="0">
                <a:pos x="T6" y="T7"/>
              </a:cxn>
              <a:cxn ang="0">
                <a:pos x="T8" y="T9"/>
              </a:cxn>
              <a:cxn ang="0">
                <a:pos x="T10" y="T11"/>
              </a:cxn>
              <a:cxn ang="0">
                <a:pos x="T12" y="T13"/>
              </a:cxn>
            </a:cxnLst>
            <a:rect l="0" t="0" r="r" b="b"/>
            <a:pathLst>
              <a:path w="86" h="118">
                <a:moveTo>
                  <a:pt x="80" y="115"/>
                </a:moveTo>
                <a:cubicBezTo>
                  <a:pt x="76" y="118"/>
                  <a:pt x="70" y="117"/>
                  <a:pt x="68" y="113"/>
                </a:cubicBezTo>
                <a:cubicBezTo>
                  <a:pt x="3" y="16"/>
                  <a:pt x="3" y="16"/>
                  <a:pt x="3" y="16"/>
                </a:cubicBezTo>
                <a:cubicBezTo>
                  <a:pt x="0" y="12"/>
                  <a:pt x="1" y="6"/>
                  <a:pt x="6" y="3"/>
                </a:cubicBezTo>
                <a:cubicBezTo>
                  <a:pt x="10" y="0"/>
                  <a:pt x="16" y="2"/>
                  <a:pt x="19" y="6"/>
                </a:cubicBezTo>
                <a:cubicBezTo>
                  <a:pt x="83" y="102"/>
                  <a:pt x="83" y="102"/>
                  <a:pt x="83" y="102"/>
                </a:cubicBezTo>
                <a:cubicBezTo>
                  <a:pt x="86" y="107"/>
                  <a:pt x="85" y="112"/>
                  <a:pt x="80" y="115"/>
                </a:cubicBez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93" name="Freeform 54"/>
          <p:cNvSpPr>
            <a:spLocks/>
          </p:cNvSpPr>
          <p:nvPr/>
        </p:nvSpPr>
        <p:spPr bwMode="auto">
          <a:xfrm>
            <a:off x="5756605" y="985793"/>
            <a:ext cx="385662" cy="252347"/>
          </a:xfrm>
          <a:custGeom>
            <a:avLst/>
            <a:gdLst>
              <a:gd name="T0" fmla="*/ 236 w 236"/>
              <a:gd name="T1" fmla="*/ 13 h 154"/>
              <a:gd name="T2" fmla="*/ 227 w 236"/>
              <a:gd name="T3" fmla="*/ 0 h 154"/>
              <a:gd name="T4" fmla="*/ 25 w 236"/>
              <a:gd name="T5" fmla="*/ 135 h 154"/>
              <a:gd name="T6" fmla="*/ 0 w 236"/>
              <a:gd name="T7" fmla="*/ 136 h 154"/>
              <a:gd name="T8" fmla="*/ 1 w 236"/>
              <a:gd name="T9" fmla="*/ 138 h 154"/>
              <a:gd name="T10" fmla="*/ 36 w 236"/>
              <a:gd name="T11" fmla="*/ 146 h 154"/>
              <a:gd name="T12" fmla="*/ 236 w 236"/>
              <a:gd name="T13" fmla="*/ 13 h 154"/>
            </a:gdLst>
            <a:ahLst/>
            <a:cxnLst>
              <a:cxn ang="0">
                <a:pos x="T0" y="T1"/>
              </a:cxn>
              <a:cxn ang="0">
                <a:pos x="T2" y="T3"/>
              </a:cxn>
              <a:cxn ang="0">
                <a:pos x="T4" y="T5"/>
              </a:cxn>
              <a:cxn ang="0">
                <a:pos x="T6" y="T7"/>
              </a:cxn>
              <a:cxn ang="0">
                <a:pos x="T8" y="T9"/>
              </a:cxn>
              <a:cxn ang="0">
                <a:pos x="T10" y="T11"/>
              </a:cxn>
              <a:cxn ang="0">
                <a:pos x="T12" y="T13"/>
              </a:cxn>
            </a:cxnLst>
            <a:rect l="0" t="0" r="r" b="b"/>
            <a:pathLst>
              <a:path w="236" h="154">
                <a:moveTo>
                  <a:pt x="236" y="13"/>
                </a:moveTo>
                <a:cubicBezTo>
                  <a:pt x="227" y="0"/>
                  <a:pt x="227" y="0"/>
                  <a:pt x="227" y="0"/>
                </a:cubicBezTo>
                <a:cubicBezTo>
                  <a:pt x="25" y="135"/>
                  <a:pt x="25" y="135"/>
                  <a:pt x="25" y="135"/>
                </a:cubicBezTo>
                <a:cubicBezTo>
                  <a:pt x="17" y="140"/>
                  <a:pt x="8" y="140"/>
                  <a:pt x="0" y="136"/>
                </a:cubicBezTo>
                <a:cubicBezTo>
                  <a:pt x="0" y="137"/>
                  <a:pt x="0" y="137"/>
                  <a:pt x="1" y="138"/>
                </a:cubicBezTo>
                <a:cubicBezTo>
                  <a:pt x="9" y="150"/>
                  <a:pt x="25" y="154"/>
                  <a:pt x="36" y="146"/>
                </a:cubicBezTo>
                <a:lnTo>
                  <a:pt x="236" y="13"/>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94" name="Freeform 55"/>
          <p:cNvSpPr>
            <a:spLocks noEditPoints="1"/>
          </p:cNvSpPr>
          <p:nvPr/>
        </p:nvSpPr>
        <p:spPr bwMode="auto">
          <a:xfrm>
            <a:off x="5442362" y="1207192"/>
            <a:ext cx="222589" cy="390423"/>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solidFill>
            <a:srgbClr val="1C4885"/>
          </a:solidFill>
          <a:ln>
            <a:noFill/>
          </a:ln>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95" name="Freeform 56"/>
          <p:cNvSpPr>
            <a:spLocks noEditPoints="1"/>
          </p:cNvSpPr>
          <p:nvPr/>
        </p:nvSpPr>
        <p:spPr bwMode="auto">
          <a:xfrm>
            <a:off x="5240008" y="2024939"/>
            <a:ext cx="416610" cy="453510"/>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96" name="Freeform 57"/>
          <p:cNvSpPr>
            <a:spLocks noEditPoints="1"/>
          </p:cNvSpPr>
          <p:nvPr/>
        </p:nvSpPr>
        <p:spPr bwMode="auto">
          <a:xfrm>
            <a:off x="6776705" y="852478"/>
            <a:ext cx="396375" cy="389233"/>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97" name="Freeform 58"/>
          <p:cNvSpPr>
            <a:spLocks noEditPoints="1"/>
          </p:cNvSpPr>
          <p:nvPr/>
        </p:nvSpPr>
        <p:spPr bwMode="auto">
          <a:xfrm>
            <a:off x="5376514" y="2476273"/>
            <a:ext cx="385662" cy="390423"/>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98" name="Rectangle 59"/>
          <p:cNvSpPr>
            <a:spLocks noChangeArrowheads="1"/>
          </p:cNvSpPr>
          <p:nvPr/>
        </p:nvSpPr>
        <p:spPr bwMode="auto">
          <a:xfrm>
            <a:off x="6873120" y="2105880"/>
            <a:ext cx="470175" cy="23806"/>
          </a:xfrm>
          <a:prstGeom prst="rect">
            <a:avLst/>
          </a:pr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99" name="Rectangle 60"/>
          <p:cNvSpPr>
            <a:spLocks noChangeArrowheads="1"/>
          </p:cNvSpPr>
          <p:nvPr/>
        </p:nvSpPr>
        <p:spPr bwMode="auto">
          <a:xfrm>
            <a:off x="6892165" y="2058267"/>
            <a:ext cx="432085" cy="23806"/>
          </a:xfrm>
          <a:prstGeom prst="rect">
            <a:avLst/>
          </a:pr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00" name="Rectangle 61"/>
          <p:cNvSpPr>
            <a:spLocks noChangeArrowheads="1"/>
          </p:cNvSpPr>
          <p:nvPr/>
        </p:nvSpPr>
        <p:spPr bwMode="auto">
          <a:xfrm>
            <a:off x="7062380" y="2009464"/>
            <a:ext cx="91655" cy="23806"/>
          </a:xfrm>
          <a:prstGeom prst="rect">
            <a:avLst/>
          </a:pr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01" name="Rectangle 62"/>
          <p:cNvSpPr>
            <a:spLocks noChangeArrowheads="1"/>
          </p:cNvSpPr>
          <p:nvPr/>
        </p:nvSpPr>
        <p:spPr bwMode="auto">
          <a:xfrm>
            <a:off x="7079045" y="1834488"/>
            <a:ext cx="58326" cy="190450"/>
          </a:xfrm>
          <a:prstGeom prst="rect">
            <a:avLst/>
          </a:pr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02" name="Rectangle 63"/>
          <p:cNvSpPr>
            <a:spLocks noChangeArrowheads="1"/>
          </p:cNvSpPr>
          <p:nvPr/>
        </p:nvSpPr>
        <p:spPr bwMode="auto">
          <a:xfrm>
            <a:off x="7062380" y="1824966"/>
            <a:ext cx="91655" cy="23806"/>
          </a:xfrm>
          <a:prstGeom prst="rect">
            <a:avLst/>
          </a:pr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03" name="Rectangle 64"/>
          <p:cNvSpPr>
            <a:spLocks noChangeArrowheads="1"/>
          </p:cNvSpPr>
          <p:nvPr/>
        </p:nvSpPr>
        <p:spPr bwMode="auto">
          <a:xfrm>
            <a:off x="7201647" y="2009464"/>
            <a:ext cx="89274" cy="23806"/>
          </a:xfrm>
          <a:prstGeom prst="rect">
            <a:avLst/>
          </a:pr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04" name="Rectangle 65"/>
          <p:cNvSpPr>
            <a:spLocks noChangeArrowheads="1"/>
          </p:cNvSpPr>
          <p:nvPr/>
        </p:nvSpPr>
        <p:spPr bwMode="auto">
          <a:xfrm>
            <a:off x="7217121" y="1834488"/>
            <a:ext cx="57135" cy="190450"/>
          </a:xfrm>
          <a:prstGeom prst="rect">
            <a:avLst/>
          </a:pr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05" name="Rectangle 66"/>
          <p:cNvSpPr>
            <a:spLocks noChangeArrowheads="1"/>
          </p:cNvSpPr>
          <p:nvPr/>
        </p:nvSpPr>
        <p:spPr bwMode="auto">
          <a:xfrm>
            <a:off x="7201647" y="1824966"/>
            <a:ext cx="89274" cy="23806"/>
          </a:xfrm>
          <a:prstGeom prst="rect">
            <a:avLst/>
          </a:pr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06" name="Rectangle 67"/>
          <p:cNvSpPr>
            <a:spLocks noChangeArrowheads="1"/>
          </p:cNvSpPr>
          <p:nvPr/>
        </p:nvSpPr>
        <p:spPr bwMode="auto">
          <a:xfrm>
            <a:off x="6925494" y="2009464"/>
            <a:ext cx="91655" cy="23806"/>
          </a:xfrm>
          <a:prstGeom prst="rect">
            <a:avLst/>
          </a:pr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07" name="Rectangle 68"/>
          <p:cNvSpPr>
            <a:spLocks noChangeArrowheads="1"/>
          </p:cNvSpPr>
          <p:nvPr/>
        </p:nvSpPr>
        <p:spPr bwMode="auto">
          <a:xfrm>
            <a:off x="6940969" y="1834488"/>
            <a:ext cx="59516" cy="190450"/>
          </a:xfrm>
          <a:prstGeom prst="rect">
            <a:avLst/>
          </a:pr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08" name="Rectangle 69"/>
          <p:cNvSpPr>
            <a:spLocks noChangeArrowheads="1"/>
          </p:cNvSpPr>
          <p:nvPr/>
        </p:nvSpPr>
        <p:spPr bwMode="auto">
          <a:xfrm>
            <a:off x="6925494" y="1824966"/>
            <a:ext cx="91655" cy="23806"/>
          </a:xfrm>
          <a:prstGeom prst="rect">
            <a:avLst/>
          </a:pr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09" name="Rectangle 70"/>
          <p:cNvSpPr>
            <a:spLocks noChangeArrowheads="1"/>
          </p:cNvSpPr>
          <p:nvPr/>
        </p:nvSpPr>
        <p:spPr bwMode="auto">
          <a:xfrm>
            <a:off x="6892165" y="1772592"/>
            <a:ext cx="432085" cy="23806"/>
          </a:xfrm>
          <a:prstGeom prst="rect">
            <a:avLst/>
          </a:pr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10" name="Freeform 71"/>
          <p:cNvSpPr>
            <a:spLocks/>
          </p:cNvSpPr>
          <p:nvPr/>
        </p:nvSpPr>
        <p:spPr bwMode="auto">
          <a:xfrm>
            <a:off x="6892165" y="1634515"/>
            <a:ext cx="432085" cy="138077"/>
          </a:xfrm>
          <a:custGeom>
            <a:avLst/>
            <a:gdLst>
              <a:gd name="T0" fmla="*/ 181 w 363"/>
              <a:gd name="T1" fmla="*/ 0 h 116"/>
              <a:gd name="T2" fmla="*/ 363 w 363"/>
              <a:gd name="T3" fmla="*/ 116 h 116"/>
              <a:gd name="T4" fmla="*/ 0 w 363"/>
              <a:gd name="T5" fmla="*/ 116 h 116"/>
              <a:gd name="T6" fmla="*/ 181 w 363"/>
              <a:gd name="T7" fmla="*/ 0 h 116"/>
            </a:gdLst>
            <a:ahLst/>
            <a:cxnLst>
              <a:cxn ang="0">
                <a:pos x="T0" y="T1"/>
              </a:cxn>
              <a:cxn ang="0">
                <a:pos x="T2" y="T3"/>
              </a:cxn>
              <a:cxn ang="0">
                <a:pos x="T4" y="T5"/>
              </a:cxn>
              <a:cxn ang="0">
                <a:pos x="T6" y="T7"/>
              </a:cxn>
            </a:cxnLst>
            <a:rect l="0" t="0" r="r" b="b"/>
            <a:pathLst>
              <a:path w="363" h="116">
                <a:moveTo>
                  <a:pt x="181" y="0"/>
                </a:moveTo>
                <a:lnTo>
                  <a:pt x="363" y="116"/>
                </a:lnTo>
                <a:lnTo>
                  <a:pt x="0" y="116"/>
                </a:lnTo>
                <a:lnTo>
                  <a:pt x="181" y="0"/>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11" name="Freeform 72"/>
          <p:cNvSpPr>
            <a:spLocks noEditPoints="1"/>
          </p:cNvSpPr>
          <p:nvPr/>
        </p:nvSpPr>
        <p:spPr bwMode="auto">
          <a:xfrm>
            <a:off x="5704231" y="1759498"/>
            <a:ext cx="599919" cy="391614"/>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12" name="Freeform 73"/>
          <p:cNvSpPr>
            <a:spLocks noEditPoints="1"/>
          </p:cNvSpPr>
          <p:nvPr/>
        </p:nvSpPr>
        <p:spPr bwMode="auto">
          <a:xfrm>
            <a:off x="7027861" y="2189202"/>
            <a:ext cx="140457" cy="245205"/>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13" name="Freeform 74"/>
          <p:cNvSpPr>
            <a:spLocks noEditPoints="1"/>
          </p:cNvSpPr>
          <p:nvPr/>
        </p:nvSpPr>
        <p:spPr bwMode="auto">
          <a:xfrm>
            <a:off x="5801836" y="1348840"/>
            <a:ext cx="282105" cy="345191"/>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solidFill>
            <a:srgbClr val="1C4885"/>
          </a:solidFill>
          <a:ln>
            <a:noFill/>
          </a:ln>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14" name="Freeform 75"/>
          <p:cNvSpPr>
            <a:spLocks noEditPoints="1"/>
          </p:cNvSpPr>
          <p:nvPr/>
        </p:nvSpPr>
        <p:spPr bwMode="auto">
          <a:xfrm>
            <a:off x="6344621" y="1711885"/>
            <a:ext cx="427323" cy="428513"/>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solidFill>
            <a:srgbClr val="1C4885"/>
          </a:solidFill>
          <a:ln>
            <a:noFill/>
          </a:ln>
        </p:spPr>
        <p:txBody>
          <a:bodyPr vert="horz" wrap="square" lIns="68562" tIns="34281" rIns="68562" bIns="34281" numCol="1" anchor="t" anchorCtr="0" compatLnSpc="1">
            <a:prstTxWarp prst="textNoShape">
              <a:avLst/>
            </a:prstTxWarp>
          </a:bodyPr>
          <a:lstStyle/>
          <a:p>
            <a:endParaRPr lang="id-ID" sz="1012"/>
          </a:p>
        </p:txBody>
      </p:sp>
      <p:sp>
        <p:nvSpPr>
          <p:cNvPr id="115" name="Freeform 76"/>
          <p:cNvSpPr>
            <a:spLocks noEditPoints="1"/>
          </p:cNvSpPr>
          <p:nvPr/>
        </p:nvSpPr>
        <p:spPr bwMode="auto">
          <a:xfrm>
            <a:off x="5918487" y="2264192"/>
            <a:ext cx="482078" cy="365427"/>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solidFill>
            <a:srgbClr val="1C4885"/>
          </a:solidFill>
          <a:ln>
            <a:noFill/>
          </a:ln>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16" name="Freeform 77"/>
          <p:cNvSpPr>
            <a:spLocks/>
          </p:cNvSpPr>
          <p:nvPr/>
        </p:nvSpPr>
        <p:spPr bwMode="auto">
          <a:xfrm>
            <a:off x="6129174" y="1728550"/>
            <a:ext cx="160693" cy="120222"/>
          </a:xfrm>
          <a:custGeom>
            <a:avLst/>
            <a:gdLst>
              <a:gd name="T0" fmla="*/ 69 w 98"/>
              <a:gd name="T1" fmla="*/ 0 h 74"/>
              <a:gd name="T2" fmla="*/ 49 w 98"/>
              <a:gd name="T3" fmla="*/ 8 h 74"/>
              <a:gd name="T4" fmla="*/ 30 w 98"/>
              <a:gd name="T5" fmla="*/ 0 h 74"/>
              <a:gd name="T6" fmla="*/ 0 w 98"/>
              <a:gd name="T7" fmla="*/ 29 h 74"/>
              <a:gd name="T8" fmla="*/ 51 w 98"/>
              <a:gd name="T9" fmla="*/ 74 h 74"/>
              <a:gd name="T10" fmla="*/ 98 w 98"/>
              <a:gd name="T11" fmla="*/ 29 h 74"/>
              <a:gd name="T12" fmla="*/ 6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69" y="0"/>
                </a:moveTo>
                <a:cubicBezTo>
                  <a:pt x="61" y="0"/>
                  <a:pt x="54" y="3"/>
                  <a:pt x="49" y="8"/>
                </a:cubicBezTo>
                <a:cubicBezTo>
                  <a:pt x="44" y="3"/>
                  <a:pt x="37" y="0"/>
                  <a:pt x="30" y="0"/>
                </a:cubicBezTo>
                <a:cubicBezTo>
                  <a:pt x="13" y="0"/>
                  <a:pt x="0" y="13"/>
                  <a:pt x="0" y="29"/>
                </a:cubicBezTo>
                <a:cubicBezTo>
                  <a:pt x="0" y="47"/>
                  <a:pt x="15" y="74"/>
                  <a:pt x="51" y="74"/>
                </a:cubicBezTo>
                <a:cubicBezTo>
                  <a:pt x="88" y="74"/>
                  <a:pt x="98" y="45"/>
                  <a:pt x="98" y="29"/>
                </a:cubicBezTo>
                <a:cubicBezTo>
                  <a:pt x="98" y="13"/>
                  <a:pt x="85" y="0"/>
                  <a:pt x="69" y="0"/>
                </a:cubicBez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17" name="Freeform 78"/>
          <p:cNvSpPr>
            <a:spLocks/>
          </p:cNvSpPr>
          <p:nvPr/>
        </p:nvSpPr>
        <p:spPr bwMode="auto">
          <a:xfrm>
            <a:off x="6200592" y="1697602"/>
            <a:ext cx="44042" cy="54754"/>
          </a:xfrm>
          <a:custGeom>
            <a:avLst/>
            <a:gdLst>
              <a:gd name="T0" fmla="*/ 6 w 27"/>
              <a:gd name="T1" fmla="*/ 34 h 34"/>
              <a:gd name="T2" fmla="*/ 13 w 27"/>
              <a:gd name="T3" fmla="*/ 0 h 34"/>
              <a:gd name="T4" fmla="*/ 27 w 27"/>
              <a:gd name="T5" fmla="*/ 3 h 34"/>
              <a:gd name="T6" fmla="*/ 6 w 27"/>
              <a:gd name="T7" fmla="*/ 34 h 34"/>
            </a:gdLst>
            <a:ahLst/>
            <a:cxnLst>
              <a:cxn ang="0">
                <a:pos x="T0" y="T1"/>
              </a:cxn>
              <a:cxn ang="0">
                <a:pos x="T2" y="T3"/>
              </a:cxn>
              <a:cxn ang="0">
                <a:pos x="T4" y="T5"/>
              </a:cxn>
              <a:cxn ang="0">
                <a:pos x="T6" y="T7"/>
              </a:cxn>
            </a:cxnLst>
            <a:rect l="0" t="0" r="r" b="b"/>
            <a:pathLst>
              <a:path w="27" h="34">
                <a:moveTo>
                  <a:pt x="6" y="34"/>
                </a:moveTo>
                <a:cubicBezTo>
                  <a:pt x="0" y="22"/>
                  <a:pt x="4" y="9"/>
                  <a:pt x="13" y="0"/>
                </a:cubicBezTo>
                <a:cubicBezTo>
                  <a:pt x="27" y="3"/>
                  <a:pt x="27" y="3"/>
                  <a:pt x="27" y="3"/>
                </a:cubicBezTo>
                <a:cubicBezTo>
                  <a:pt x="14" y="10"/>
                  <a:pt x="6" y="18"/>
                  <a:pt x="6" y="34"/>
                </a:cubicBez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18" name="Freeform 79"/>
          <p:cNvSpPr>
            <a:spLocks noEditPoints="1"/>
          </p:cNvSpPr>
          <p:nvPr/>
        </p:nvSpPr>
        <p:spPr bwMode="auto">
          <a:xfrm>
            <a:off x="5950626" y="2699847"/>
            <a:ext cx="169025" cy="234492"/>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19" name="Freeform 80"/>
          <p:cNvSpPr>
            <a:spLocks noEditPoints="1"/>
          </p:cNvSpPr>
          <p:nvPr/>
        </p:nvSpPr>
        <p:spPr bwMode="auto">
          <a:xfrm>
            <a:off x="7249260" y="1497629"/>
            <a:ext cx="211876" cy="232112"/>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20" name="Freeform 81"/>
          <p:cNvSpPr>
            <a:spLocks noEditPoints="1"/>
          </p:cNvSpPr>
          <p:nvPr/>
        </p:nvSpPr>
        <p:spPr bwMode="auto">
          <a:xfrm>
            <a:off x="6189879" y="1185766"/>
            <a:ext cx="320195" cy="460652"/>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21" name="Freeform 82"/>
          <p:cNvSpPr>
            <a:spLocks noEditPoints="1"/>
          </p:cNvSpPr>
          <p:nvPr/>
        </p:nvSpPr>
        <p:spPr bwMode="auto">
          <a:xfrm>
            <a:off x="6075609" y="1120299"/>
            <a:ext cx="184499" cy="163074"/>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22" name="Freeform 83"/>
          <p:cNvSpPr>
            <a:spLocks/>
          </p:cNvSpPr>
          <p:nvPr/>
        </p:nvSpPr>
        <p:spPr bwMode="auto">
          <a:xfrm>
            <a:off x="6023235" y="1217905"/>
            <a:ext cx="80941" cy="51184"/>
          </a:xfrm>
          <a:custGeom>
            <a:avLst/>
            <a:gdLst>
              <a:gd name="T0" fmla="*/ 7 w 68"/>
              <a:gd name="T1" fmla="*/ 43 h 43"/>
              <a:gd name="T2" fmla="*/ 0 w 68"/>
              <a:gd name="T3" fmla="*/ 25 h 43"/>
              <a:gd name="T4" fmla="*/ 62 w 68"/>
              <a:gd name="T5" fmla="*/ 0 h 43"/>
              <a:gd name="T6" fmla="*/ 68 w 68"/>
              <a:gd name="T7" fmla="*/ 18 h 43"/>
              <a:gd name="T8" fmla="*/ 7 w 68"/>
              <a:gd name="T9" fmla="*/ 43 h 43"/>
            </a:gdLst>
            <a:ahLst/>
            <a:cxnLst>
              <a:cxn ang="0">
                <a:pos x="T0" y="T1"/>
              </a:cxn>
              <a:cxn ang="0">
                <a:pos x="T2" y="T3"/>
              </a:cxn>
              <a:cxn ang="0">
                <a:pos x="T4" y="T5"/>
              </a:cxn>
              <a:cxn ang="0">
                <a:pos x="T6" y="T7"/>
              </a:cxn>
              <a:cxn ang="0">
                <a:pos x="T8" y="T9"/>
              </a:cxn>
            </a:cxnLst>
            <a:rect l="0" t="0" r="r" b="b"/>
            <a:pathLst>
              <a:path w="68" h="43">
                <a:moveTo>
                  <a:pt x="7" y="43"/>
                </a:moveTo>
                <a:lnTo>
                  <a:pt x="0" y="25"/>
                </a:lnTo>
                <a:lnTo>
                  <a:pt x="62" y="0"/>
                </a:lnTo>
                <a:lnTo>
                  <a:pt x="68" y="18"/>
                </a:lnTo>
                <a:lnTo>
                  <a:pt x="7" y="43"/>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23" name="Freeform 84"/>
          <p:cNvSpPr>
            <a:spLocks/>
          </p:cNvSpPr>
          <p:nvPr/>
        </p:nvSpPr>
        <p:spPr bwMode="auto">
          <a:xfrm>
            <a:off x="5972052" y="1225047"/>
            <a:ext cx="109509" cy="66658"/>
          </a:xfrm>
          <a:custGeom>
            <a:avLst/>
            <a:gdLst>
              <a:gd name="T0" fmla="*/ 16 w 67"/>
              <a:gd name="T1" fmla="*/ 39 h 41"/>
              <a:gd name="T2" fmla="*/ 2 w 67"/>
              <a:gd name="T3" fmla="*/ 33 h 41"/>
              <a:gd name="T4" fmla="*/ 8 w 67"/>
              <a:gd name="T5" fmla="*/ 19 h 41"/>
              <a:gd name="T6" fmla="*/ 50 w 67"/>
              <a:gd name="T7" fmla="*/ 2 h 41"/>
              <a:gd name="T8" fmla="*/ 64 w 67"/>
              <a:gd name="T9" fmla="*/ 8 h 41"/>
              <a:gd name="T10" fmla="*/ 58 w 67"/>
              <a:gd name="T11" fmla="*/ 22 h 41"/>
              <a:gd name="T12" fmla="*/ 16 w 67"/>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67" h="41">
                <a:moveTo>
                  <a:pt x="16" y="39"/>
                </a:moveTo>
                <a:cubicBezTo>
                  <a:pt x="10" y="41"/>
                  <a:pt x="4" y="39"/>
                  <a:pt x="2" y="33"/>
                </a:cubicBezTo>
                <a:cubicBezTo>
                  <a:pt x="0" y="28"/>
                  <a:pt x="2" y="21"/>
                  <a:pt x="8" y="19"/>
                </a:cubicBezTo>
                <a:cubicBezTo>
                  <a:pt x="50" y="2"/>
                  <a:pt x="50" y="2"/>
                  <a:pt x="50" y="2"/>
                </a:cubicBezTo>
                <a:cubicBezTo>
                  <a:pt x="56" y="0"/>
                  <a:pt x="62" y="3"/>
                  <a:pt x="64" y="8"/>
                </a:cubicBezTo>
                <a:cubicBezTo>
                  <a:pt x="67" y="14"/>
                  <a:pt x="64" y="20"/>
                  <a:pt x="58" y="22"/>
                </a:cubicBezTo>
                <a:lnTo>
                  <a:pt x="16" y="39"/>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24" name="Freeform 85"/>
          <p:cNvSpPr>
            <a:spLocks noEditPoints="1"/>
          </p:cNvSpPr>
          <p:nvPr/>
        </p:nvSpPr>
        <p:spPr bwMode="auto">
          <a:xfrm>
            <a:off x="5908965" y="2093976"/>
            <a:ext cx="334479" cy="119032"/>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25" name="Freeform 86"/>
          <p:cNvSpPr>
            <a:spLocks/>
          </p:cNvSpPr>
          <p:nvPr/>
        </p:nvSpPr>
        <p:spPr bwMode="auto">
          <a:xfrm>
            <a:off x="7294492" y="2401078"/>
            <a:ext cx="184499" cy="236873"/>
          </a:xfrm>
          <a:custGeom>
            <a:avLst/>
            <a:gdLst>
              <a:gd name="T0" fmla="*/ 113 w 113"/>
              <a:gd name="T1" fmla="*/ 25 h 145"/>
              <a:gd name="T2" fmla="*/ 108 w 113"/>
              <a:gd name="T3" fmla="*/ 22 h 145"/>
              <a:gd name="T4" fmla="*/ 42 w 113"/>
              <a:gd name="T5" fmla="*/ 128 h 145"/>
              <a:gd name="T6" fmla="*/ 19 w 113"/>
              <a:gd name="T7" fmla="*/ 132 h 145"/>
              <a:gd name="T8" fmla="*/ 12 w 113"/>
              <a:gd name="T9" fmla="*/ 109 h 145"/>
              <a:gd name="T10" fmla="*/ 78 w 113"/>
              <a:gd name="T11" fmla="*/ 3 h 145"/>
              <a:gd name="T12" fmla="*/ 73 w 113"/>
              <a:gd name="T13" fmla="*/ 0 h 145"/>
              <a:gd name="T14" fmla="*/ 6 w 113"/>
              <a:gd name="T15" fmla="*/ 107 h 145"/>
              <a:gd name="T16" fmla="*/ 15 w 113"/>
              <a:gd name="T17" fmla="*/ 138 h 145"/>
              <a:gd name="T18" fmla="*/ 47 w 113"/>
              <a:gd name="T19" fmla="*/ 132 h 145"/>
              <a:gd name="T20" fmla="*/ 113 w 113"/>
              <a:gd name="T21"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5">
                <a:moveTo>
                  <a:pt x="113" y="25"/>
                </a:moveTo>
                <a:cubicBezTo>
                  <a:pt x="108" y="22"/>
                  <a:pt x="108" y="22"/>
                  <a:pt x="108" y="22"/>
                </a:cubicBezTo>
                <a:cubicBezTo>
                  <a:pt x="42" y="128"/>
                  <a:pt x="42" y="128"/>
                  <a:pt x="42" y="128"/>
                </a:cubicBezTo>
                <a:cubicBezTo>
                  <a:pt x="38" y="135"/>
                  <a:pt x="27" y="137"/>
                  <a:pt x="19" y="132"/>
                </a:cubicBezTo>
                <a:cubicBezTo>
                  <a:pt x="11" y="127"/>
                  <a:pt x="8" y="117"/>
                  <a:pt x="12" y="109"/>
                </a:cubicBezTo>
                <a:cubicBezTo>
                  <a:pt x="78" y="3"/>
                  <a:pt x="78" y="3"/>
                  <a:pt x="78" y="3"/>
                </a:cubicBezTo>
                <a:cubicBezTo>
                  <a:pt x="73" y="0"/>
                  <a:pt x="73" y="0"/>
                  <a:pt x="73" y="0"/>
                </a:cubicBezTo>
                <a:cubicBezTo>
                  <a:pt x="6" y="107"/>
                  <a:pt x="6" y="107"/>
                  <a:pt x="6" y="107"/>
                </a:cubicBezTo>
                <a:cubicBezTo>
                  <a:pt x="0" y="117"/>
                  <a:pt x="4" y="131"/>
                  <a:pt x="15" y="138"/>
                </a:cubicBezTo>
                <a:cubicBezTo>
                  <a:pt x="26" y="145"/>
                  <a:pt x="40" y="142"/>
                  <a:pt x="47" y="132"/>
                </a:cubicBezTo>
                <a:lnTo>
                  <a:pt x="113" y="25"/>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26" name="Freeform 87"/>
          <p:cNvSpPr>
            <a:spLocks/>
          </p:cNvSpPr>
          <p:nvPr/>
        </p:nvSpPr>
        <p:spPr bwMode="auto">
          <a:xfrm>
            <a:off x="7399240" y="2392746"/>
            <a:ext cx="89274" cy="61896"/>
          </a:xfrm>
          <a:custGeom>
            <a:avLst/>
            <a:gdLst>
              <a:gd name="T0" fmla="*/ 54 w 55"/>
              <a:gd name="T1" fmla="*/ 35 h 38"/>
              <a:gd name="T2" fmla="*/ 48 w 55"/>
              <a:gd name="T3" fmla="*/ 37 h 38"/>
              <a:gd name="T4" fmla="*/ 3 w 55"/>
              <a:gd name="T5" fmla="*/ 9 h 38"/>
              <a:gd name="T6" fmla="*/ 2 w 55"/>
              <a:gd name="T7" fmla="*/ 3 h 38"/>
              <a:gd name="T8" fmla="*/ 8 w 55"/>
              <a:gd name="T9" fmla="*/ 1 h 38"/>
              <a:gd name="T10" fmla="*/ 53 w 55"/>
              <a:gd name="T11" fmla="*/ 29 h 38"/>
              <a:gd name="T12" fmla="*/ 54 w 55"/>
              <a:gd name="T13" fmla="*/ 35 h 38"/>
            </a:gdLst>
            <a:ahLst/>
            <a:cxnLst>
              <a:cxn ang="0">
                <a:pos x="T0" y="T1"/>
              </a:cxn>
              <a:cxn ang="0">
                <a:pos x="T2" y="T3"/>
              </a:cxn>
              <a:cxn ang="0">
                <a:pos x="T4" y="T5"/>
              </a:cxn>
              <a:cxn ang="0">
                <a:pos x="T6" y="T7"/>
              </a:cxn>
              <a:cxn ang="0">
                <a:pos x="T8" y="T9"/>
              </a:cxn>
              <a:cxn ang="0">
                <a:pos x="T10" y="T11"/>
              </a:cxn>
              <a:cxn ang="0">
                <a:pos x="T12" y="T13"/>
              </a:cxn>
            </a:cxnLst>
            <a:rect l="0" t="0" r="r" b="b"/>
            <a:pathLst>
              <a:path w="55" h="38">
                <a:moveTo>
                  <a:pt x="54" y="35"/>
                </a:moveTo>
                <a:cubicBezTo>
                  <a:pt x="53" y="37"/>
                  <a:pt x="50" y="38"/>
                  <a:pt x="48" y="37"/>
                </a:cubicBezTo>
                <a:cubicBezTo>
                  <a:pt x="3" y="9"/>
                  <a:pt x="3" y="9"/>
                  <a:pt x="3" y="9"/>
                </a:cubicBezTo>
                <a:cubicBezTo>
                  <a:pt x="1" y="7"/>
                  <a:pt x="0" y="5"/>
                  <a:pt x="2" y="3"/>
                </a:cubicBezTo>
                <a:cubicBezTo>
                  <a:pt x="3" y="1"/>
                  <a:pt x="6" y="0"/>
                  <a:pt x="8" y="1"/>
                </a:cubicBezTo>
                <a:cubicBezTo>
                  <a:pt x="53" y="29"/>
                  <a:pt x="53" y="29"/>
                  <a:pt x="53" y="29"/>
                </a:cubicBezTo>
                <a:cubicBezTo>
                  <a:pt x="55" y="31"/>
                  <a:pt x="55" y="33"/>
                  <a:pt x="54" y="35"/>
                </a:cubicBez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27" name="Freeform 88"/>
          <p:cNvSpPr>
            <a:spLocks/>
          </p:cNvSpPr>
          <p:nvPr/>
        </p:nvSpPr>
        <p:spPr bwMode="auto">
          <a:xfrm>
            <a:off x="7330201" y="2441549"/>
            <a:ext cx="122603" cy="170215"/>
          </a:xfrm>
          <a:custGeom>
            <a:avLst/>
            <a:gdLst>
              <a:gd name="T0" fmla="*/ 75 w 75"/>
              <a:gd name="T1" fmla="*/ 4 h 104"/>
              <a:gd name="T2" fmla="*/ 69 w 75"/>
              <a:gd name="T3" fmla="*/ 0 h 104"/>
              <a:gd name="T4" fmla="*/ 10 w 75"/>
              <a:gd name="T5" fmla="*/ 95 h 104"/>
              <a:gd name="T6" fmla="*/ 0 w 75"/>
              <a:gd name="T7" fmla="*/ 100 h 104"/>
              <a:gd name="T8" fmla="*/ 1 w 75"/>
              <a:gd name="T9" fmla="*/ 101 h 104"/>
              <a:gd name="T10" fmla="*/ 17 w 75"/>
              <a:gd name="T11" fmla="*/ 98 h 104"/>
              <a:gd name="T12" fmla="*/ 75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75" y="4"/>
                </a:moveTo>
                <a:cubicBezTo>
                  <a:pt x="69" y="0"/>
                  <a:pt x="69" y="0"/>
                  <a:pt x="69" y="0"/>
                </a:cubicBezTo>
                <a:cubicBezTo>
                  <a:pt x="10" y="95"/>
                  <a:pt x="10" y="95"/>
                  <a:pt x="10" y="95"/>
                </a:cubicBezTo>
                <a:cubicBezTo>
                  <a:pt x="8" y="98"/>
                  <a:pt x="4" y="100"/>
                  <a:pt x="0" y="100"/>
                </a:cubicBezTo>
                <a:cubicBezTo>
                  <a:pt x="0" y="100"/>
                  <a:pt x="1" y="100"/>
                  <a:pt x="1" y="101"/>
                </a:cubicBezTo>
                <a:cubicBezTo>
                  <a:pt x="7" y="104"/>
                  <a:pt x="14" y="103"/>
                  <a:pt x="17" y="98"/>
                </a:cubicBezTo>
                <a:lnTo>
                  <a:pt x="75" y="4"/>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28" name="Freeform 89"/>
          <p:cNvSpPr>
            <a:spLocks noEditPoints="1"/>
          </p:cNvSpPr>
          <p:nvPr/>
        </p:nvSpPr>
        <p:spPr bwMode="auto">
          <a:xfrm>
            <a:off x="7044525" y="1472633"/>
            <a:ext cx="166644" cy="121412"/>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29" name="Freeform 90"/>
          <p:cNvSpPr>
            <a:spLocks/>
          </p:cNvSpPr>
          <p:nvPr/>
        </p:nvSpPr>
        <p:spPr bwMode="auto">
          <a:xfrm>
            <a:off x="5655428" y="2267763"/>
            <a:ext cx="154741" cy="199973"/>
          </a:xfrm>
          <a:custGeom>
            <a:avLst/>
            <a:gdLst>
              <a:gd name="T0" fmla="*/ 0 w 95"/>
              <a:gd name="T1" fmla="*/ 21 h 123"/>
              <a:gd name="T2" fmla="*/ 4 w 95"/>
              <a:gd name="T3" fmla="*/ 19 h 123"/>
              <a:gd name="T4" fmla="*/ 59 w 95"/>
              <a:gd name="T5" fmla="*/ 109 h 123"/>
              <a:gd name="T6" fmla="*/ 79 w 95"/>
              <a:gd name="T7" fmla="*/ 112 h 123"/>
              <a:gd name="T8" fmla="*/ 85 w 95"/>
              <a:gd name="T9" fmla="*/ 93 h 123"/>
              <a:gd name="T10" fmla="*/ 29 w 95"/>
              <a:gd name="T11" fmla="*/ 3 h 123"/>
              <a:gd name="T12" fmla="*/ 34 w 95"/>
              <a:gd name="T13" fmla="*/ 0 h 123"/>
              <a:gd name="T14" fmla="*/ 90 w 95"/>
              <a:gd name="T15" fmla="*/ 91 h 123"/>
              <a:gd name="T16" fmla="*/ 82 w 95"/>
              <a:gd name="T17" fmla="*/ 117 h 123"/>
              <a:gd name="T18" fmla="*/ 56 w 95"/>
              <a:gd name="T19" fmla="*/ 112 h 123"/>
              <a:gd name="T20" fmla="*/ 0 w 95"/>
              <a:gd name="T21" fmla="*/ 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123">
                <a:moveTo>
                  <a:pt x="0" y="21"/>
                </a:moveTo>
                <a:cubicBezTo>
                  <a:pt x="4" y="19"/>
                  <a:pt x="4" y="19"/>
                  <a:pt x="4" y="19"/>
                </a:cubicBezTo>
                <a:cubicBezTo>
                  <a:pt x="59" y="109"/>
                  <a:pt x="59" y="109"/>
                  <a:pt x="59" y="109"/>
                </a:cubicBezTo>
                <a:cubicBezTo>
                  <a:pt x="63" y="115"/>
                  <a:pt x="72" y="117"/>
                  <a:pt x="79" y="112"/>
                </a:cubicBezTo>
                <a:cubicBezTo>
                  <a:pt x="87" y="108"/>
                  <a:pt x="89" y="99"/>
                  <a:pt x="85" y="93"/>
                </a:cubicBezTo>
                <a:cubicBezTo>
                  <a:pt x="29" y="3"/>
                  <a:pt x="29" y="3"/>
                  <a:pt x="29" y="3"/>
                </a:cubicBezTo>
                <a:cubicBezTo>
                  <a:pt x="34" y="0"/>
                  <a:pt x="34" y="0"/>
                  <a:pt x="34" y="0"/>
                </a:cubicBezTo>
                <a:cubicBezTo>
                  <a:pt x="90" y="91"/>
                  <a:pt x="90" y="91"/>
                  <a:pt x="90" y="91"/>
                </a:cubicBezTo>
                <a:cubicBezTo>
                  <a:pt x="95" y="100"/>
                  <a:pt x="92" y="111"/>
                  <a:pt x="82" y="117"/>
                </a:cubicBezTo>
                <a:cubicBezTo>
                  <a:pt x="73" y="123"/>
                  <a:pt x="61" y="121"/>
                  <a:pt x="56" y="112"/>
                </a:cubicBezTo>
                <a:lnTo>
                  <a:pt x="0" y="21"/>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30" name="Freeform 91"/>
          <p:cNvSpPr>
            <a:spLocks/>
          </p:cNvSpPr>
          <p:nvPr/>
        </p:nvSpPr>
        <p:spPr bwMode="auto">
          <a:xfrm>
            <a:off x="5645906" y="2260621"/>
            <a:ext cx="76180" cy="52374"/>
          </a:xfrm>
          <a:custGeom>
            <a:avLst/>
            <a:gdLst>
              <a:gd name="T0" fmla="*/ 1 w 47"/>
              <a:gd name="T1" fmla="*/ 30 h 32"/>
              <a:gd name="T2" fmla="*/ 6 w 47"/>
              <a:gd name="T3" fmla="*/ 31 h 32"/>
              <a:gd name="T4" fmla="*/ 44 w 47"/>
              <a:gd name="T5" fmla="*/ 7 h 32"/>
              <a:gd name="T6" fmla="*/ 46 w 47"/>
              <a:gd name="T7" fmla="*/ 2 h 32"/>
              <a:gd name="T8" fmla="*/ 41 w 47"/>
              <a:gd name="T9" fmla="*/ 1 h 32"/>
              <a:gd name="T10" fmla="*/ 2 w 47"/>
              <a:gd name="T11" fmla="*/ 25 h 32"/>
              <a:gd name="T12" fmla="*/ 1 w 47"/>
              <a:gd name="T13" fmla="*/ 3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1" y="30"/>
                </a:moveTo>
                <a:cubicBezTo>
                  <a:pt x="2" y="32"/>
                  <a:pt x="4" y="32"/>
                  <a:pt x="6" y="31"/>
                </a:cubicBezTo>
                <a:cubicBezTo>
                  <a:pt x="44" y="7"/>
                  <a:pt x="44" y="7"/>
                  <a:pt x="44" y="7"/>
                </a:cubicBezTo>
                <a:cubicBezTo>
                  <a:pt x="46" y="6"/>
                  <a:pt x="47" y="4"/>
                  <a:pt x="46" y="2"/>
                </a:cubicBezTo>
                <a:cubicBezTo>
                  <a:pt x="45" y="1"/>
                  <a:pt x="42" y="0"/>
                  <a:pt x="41" y="1"/>
                </a:cubicBezTo>
                <a:cubicBezTo>
                  <a:pt x="2" y="25"/>
                  <a:pt x="2" y="25"/>
                  <a:pt x="2" y="25"/>
                </a:cubicBezTo>
                <a:cubicBezTo>
                  <a:pt x="1" y="26"/>
                  <a:pt x="0" y="28"/>
                  <a:pt x="1" y="30"/>
                </a:cubicBez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31" name="Freeform 92"/>
          <p:cNvSpPr>
            <a:spLocks/>
          </p:cNvSpPr>
          <p:nvPr/>
        </p:nvSpPr>
        <p:spPr bwMode="auto">
          <a:xfrm>
            <a:off x="5676854" y="2303472"/>
            <a:ext cx="104748" cy="144028"/>
          </a:xfrm>
          <a:custGeom>
            <a:avLst/>
            <a:gdLst>
              <a:gd name="T0" fmla="*/ 0 w 64"/>
              <a:gd name="T1" fmla="*/ 3 h 88"/>
              <a:gd name="T2" fmla="*/ 5 w 64"/>
              <a:gd name="T3" fmla="*/ 0 h 88"/>
              <a:gd name="T4" fmla="*/ 55 w 64"/>
              <a:gd name="T5" fmla="*/ 80 h 88"/>
              <a:gd name="T6" fmla="*/ 64 w 64"/>
              <a:gd name="T7" fmla="*/ 85 h 88"/>
              <a:gd name="T8" fmla="*/ 63 w 64"/>
              <a:gd name="T9" fmla="*/ 85 h 88"/>
              <a:gd name="T10" fmla="*/ 49 w 64"/>
              <a:gd name="T11" fmla="*/ 82 h 88"/>
              <a:gd name="T12" fmla="*/ 0 w 64"/>
              <a:gd name="T13" fmla="*/ 3 h 88"/>
            </a:gdLst>
            <a:ahLst/>
            <a:cxnLst>
              <a:cxn ang="0">
                <a:pos x="T0" y="T1"/>
              </a:cxn>
              <a:cxn ang="0">
                <a:pos x="T2" y="T3"/>
              </a:cxn>
              <a:cxn ang="0">
                <a:pos x="T4" y="T5"/>
              </a:cxn>
              <a:cxn ang="0">
                <a:pos x="T6" y="T7"/>
              </a:cxn>
              <a:cxn ang="0">
                <a:pos x="T8" y="T9"/>
              </a:cxn>
              <a:cxn ang="0">
                <a:pos x="T10" y="T11"/>
              </a:cxn>
              <a:cxn ang="0">
                <a:pos x="T12" y="T13"/>
              </a:cxn>
            </a:cxnLst>
            <a:rect l="0" t="0" r="r" b="b"/>
            <a:pathLst>
              <a:path w="64" h="88">
                <a:moveTo>
                  <a:pt x="0" y="3"/>
                </a:moveTo>
                <a:cubicBezTo>
                  <a:pt x="5" y="0"/>
                  <a:pt x="5" y="0"/>
                  <a:pt x="5" y="0"/>
                </a:cubicBezTo>
                <a:cubicBezTo>
                  <a:pt x="55" y="80"/>
                  <a:pt x="55" y="80"/>
                  <a:pt x="55" y="80"/>
                </a:cubicBezTo>
                <a:cubicBezTo>
                  <a:pt x="57" y="83"/>
                  <a:pt x="60" y="85"/>
                  <a:pt x="64" y="85"/>
                </a:cubicBezTo>
                <a:cubicBezTo>
                  <a:pt x="63" y="85"/>
                  <a:pt x="63" y="85"/>
                  <a:pt x="63" y="85"/>
                </a:cubicBezTo>
                <a:cubicBezTo>
                  <a:pt x="58" y="88"/>
                  <a:pt x="52" y="87"/>
                  <a:pt x="49" y="82"/>
                </a:cubicBezTo>
                <a:lnTo>
                  <a:pt x="0" y="3"/>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32" name="Freeform 93"/>
          <p:cNvSpPr>
            <a:spLocks noEditPoints="1"/>
          </p:cNvSpPr>
          <p:nvPr/>
        </p:nvSpPr>
        <p:spPr bwMode="auto">
          <a:xfrm>
            <a:off x="6675528" y="3505691"/>
            <a:ext cx="164263" cy="179738"/>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33" name="Freeform 94"/>
          <p:cNvSpPr>
            <a:spLocks/>
          </p:cNvSpPr>
          <p:nvPr/>
        </p:nvSpPr>
        <p:spPr bwMode="auto">
          <a:xfrm>
            <a:off x="6476745" y="2321327"/>
            <a:ext cx="47613" cy="45232"/>
          </a:xfrm>
          <a:custGeom>
            <a:avLst/>
            <a:gdLst>
              <a:gd name="T0" fmla="*/ 28 w 29"/>
              <a:gd name="T1" fmla="*/ 16 h 28"/>
              <a:gd name="T2" fmla="*/ 12 w 29"/>
              <a:gd name="T3" fmla="*/ 27 h 28"/>
              <a:gd name="T4" fmla="*/ 1 w 29"/>
              <a:gd name="T5" fmla="*/ 12 h 28"/>
              <a:gd name="T6" fmla="*/ 17 w 29"/>
              <a:gd name="T7" fmla="*/ 1 h 28"/>
              <a:gd name="T8" fmla="*/ 28 w 29"/>
              <a:gd name="T9" fmla="*/ 16 h 28"/>
            </a:gdLst>
            <a:ahLst/>
            <a:cxnLst>
              <a:cxn ang="0">
                <a:pos x="T0" y="T1"/>
              </a:cxn>
              <a:cxn ang="0">
                <a:pos x="T2" y="T3"/>
              </a:cxn>
              <a:cxn ang="0">
                <a:pos x="T4" y="T5"/>
              </a:cxn>
              <a:cxn ang="0">
                <a:pos x="T6" y="T7"/>
              </a:cxn>
              <a:cxn ang="0">
                <a:pos x="T8" y="T9"/>
              </a:cxn>
            </a:cxnLst>
            <a:rect l="0" t="0" r="r" b="b"/>
            <a:pathLst>
              <a:path w="29" h="28">
                <a:moveTo>
                  <a:pt x="28" y="16"/>
                </a:moveTo>
                <a:cubicBezTo>
                  <a:pt x="26" y="23"/>
                  <a:pt x="19" y="28"/>
                  <a:pt x="12" y="27"/>
                </a:cubicBezTo>
                <a:cubicBezTo>
                  <a:pt x="5" y="26"/>
                  <a:pt x="0" y="19"/>
                  <a:pt x="1" y="12"/>
                </a:cubicBezTo>
                <a:cubicBezTo>
                  <a:pt x="3" y="4"/>
                  <a:pt x="10" y="0"/>
                  <a:pt x="17" y="1"/>
                </a:cubicBezTo>
                <a:cubicBezTo>
                  <a:pt x="24" y="2"/>
                  <a:pt x="29" y="9"/>
                  <a:pt x="28" y="16"/>
                </a:cubicBez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34" name="Freeform 95"/>
          <p:cNvSpPr>
            <a:spLocks/>
          </p:cNvSpPr>
          <p:nvPr/>
        </p:nvSpPr>
        <p:spPr bwMode="auto">
          <a:xfrm>
            <a:off x="6466032" y="2184441"/>
            <a:ext cx="44042" cy="147599"/>
          </a:xfrm>
          <a:custGeom>
            <a:avLst/>
            <a:gdLst>
              <a:gd name="T0" fmla="*/ 27 w 27"/>
              <a:gd name="T1" fmla="*/ 90 h 91"/>
              <a:gd name="T2" fmla="*/ 12 w 27"/>
              <a:gd name="T3" fmla="*/ 14 h 91"/>
              <a:gd name="T4" fmla="*/ 1 w 27"/>
              <a:gd name="T5" fmla="*/ 0 h 91"/>
              <a:gd name="T6" fmla="*/ 17 w 27"/>
              <a:gd name="T7" fmla="*/ 91 h 91"/>
              <a:gd name="T8" fmla="*/ 27 w 27"/>
              <a:gd name="T9" fmla="*/ 90 h 91"/>
            </a:gdLst>
            <a:ahLst/>
            <a:cxnLst>
              <a:cxn ang="0">
                <a:pos x="T0" y="T1"/>
              </a:cxn>
              <a:cxn ang="0">
                <a:pos x="T2" y="T3"/>
              </a:cxn>
              <a:cxn ang="0">
                <a:pos x="T4" y="T5"/>
              </a:cxn>
              <a:cxn ang="0">
                <a:pos x="T6" y="T7"/>
              </a:cxn>
              <a:cxn ang="0">
                <a:pos x="T8" y="T9"/>
              </a:cxn>
            </a:cxnLst>
            <a:rect l="0" t="0" r="r" b="b"/>
            <a:pathLst>
              <a:path w="27" h="91">
                <a:moveTo>
                  <a:pt x="27" y="90"/>
                </a:moveTo>
                <a:cubicBezTo>
                  <a:pt x="27" y="90"/>
                  <a:pt x="12" y="14"/>
                  <a:pt x="12" y="14"/>
                </a:cubicBezTo>
                <a:cubicBezTo>
                  <a:pt x="12" y="14"/>
                  <a:pt x="3" y="0"/>
                  <a:pt x="1" y="0"/>
                </a:cubicBezTo>
                <a:cubicBezTo>
                  <a:pt x="0" y="0"/>
                  <a:pt x="17" y="91"/>
                  <a:pt x="17" y="91"/>
                </a:cubicBezTo>
                <a:lnTo>
                  <a:pt x="27" y="90"/>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35" name="Freeform 96"/>
          <p:cNvSpPr>
            <a:spLocks/>
          </p:cNvSpPr>
          <p:nvPr/>
        </p:nvSpPr>
        <p:spPr bwMode="auto">
          <a:xfrm>
            <a:off x="6496981" y="2208247"/>
            <a:ext cx="95225" cy="127364"/>
          </a:xfrm>
          <a:custGeom>
            <a:avLst/>
            <a:gdLst>
              <a:gd name="T0" fmla="*/ 1 w 80"/>
              <a:gd name="T1" fmla="*/ 99 h 107"/>
              <a:gd name="T2" fmla="*/ 60 w 80"/>
              <a:gd name="T3" fmla="*/ 13 h 107"/>
              <a:gd name="T4" fmla="*/ 80 w 80"/>
              <a:gd name="T5" fmla="*/ 0 h 107"/>
              <a:gd name="T6" fmla="*/ 71 w 80"/>
              <a:gd name="T7" fmla="*/ 21 h 107"/>
              <a:gd name="T8" fmla="*/ 12 w 80"/>
              <a:gd name="T9" fmla="*/ 107 h 107"/>
              <a:gd name="T10" fmla="*/ 0 w 80"/>
              <a:gd name="T11" fmla="*/ 100 h 107"/>
              <a:gd name="T12" fmla="*/ 1 w 80"/>
              <a:gd name="T13" fmla="*/ 99 h 107"/>
            </a:gdLst>
            <a:ahLst/>
            <a:cxnLst>
              <a:cxn ang="0">
                <a:pos x="T0" y="T1"/>
              </a:cxn>
              <a:cxn ang="0">
                <a:pos x="T2" y="T3"/>
              </a:cxn>
              <a:cxn ang="0">
                <a:pos x="T4" y="T5"/>
              </a:cxn>
              <a:cxn ang="0">
                <a:pos x="T6" y="T7"/>
              </a:cxn>
              <a:cxn ang="0">
                <a:pos x="T8" y="T9"/>
              </a:cxn>
              <a:cxn ang="0">
                <a:pos x="T10" y="T11"/>
              </a:cxn>
              <a:cxn ang="0">
                <a:pos x="T12" y="T13"/>
              </a:cxn>
            </a:cxnLst>
            <a:rect l="0" t="0" r="r" b="b"/>
            <a:pathLst>
              <a:path w="80" h="107">
                <a:moveTo>
                  <a:pt x="1" y="99"/>
                </a:moveTo>
                <a:lnTo>
                  <a:pt x="60" y="13"/>
                </a:lnTo>
                <a:lnTo>
                  <a:pt x="80" y="0"/>
                </a:lnTo>
                <a:lnTo>
                  <a:pt x="71" y="21"/>
                </a:lnTo>
                <a:lnTo>
                  <a:pt x="12" y="107"/>
                </a:lnTo>
                <a:lnTo>
                  <a:pt x="0" y="100"/>
                </a:lnTo>
                <a:lnTo>
                  <a:pt x="1" y="99"/>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36" name="Freeform 97"/>
          <p:cNvSpPr>
            <a:spLocks/>
          </p:cNvSpPr>
          <p:nvPr/>
        </p:nvSpPr>
        <p:spPr bwMode="auto">
          <a:xfrm>
            <a:off x="6488649" y="2355846"/>
            <a:ext cx="11903" cy="23806"/>
          </a:xfrm>
          <a:custGeom>
            <a:avLst/>
            <a:gdLst>
              <a:gd name="T0" fmla="*/ 2 w 7"/>
              <a:gd name="T1" fmla="*/ 3 h 15"/>
              <a:gd name="T2" fmla="*/ 5 w 7"/>
              <a:gd name="T3" fmla="*/ 1 h 15"/>
              <a:gd name="T4" fmla="*/ 7 w 7"/>
              <a:gd name="T5" fmla="*/ 3 h 15"/>
              <a:gd name="T6" fmla="*/ 5 w 7"/>
              <a:gd name="T7" fmla="*/ 13 h 15"/>
              <a:gd name="T8" fmla="*/ 3 w 7"/>
              <a:gd name="T9" fmla="*/ 15 h 15"/>
              <a:gd name="T10" fmla="*/ 1 w 7"/>
              <a:gd name="T11" fmla="*/ 12 h 15"/>
              <a:gd name="T12" fmla="*/ 2 w 7"/>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2" y="3"/>
                </a:moveTo>
                <a:cubicBezTo>
                  <a:pt x="3" y="1"/>
                  <a:pt x="4" y="0"/>
                  <a:pt x="5" y="1"/>
                </a:cubicBezTo>
                <a:cubicBezTo>
                  <a:pt x="6" y="1"/>
                  <a:pt x="7" y="2"/>
                  <a:pt x="7" y="3"/>
                </a:cubicBezTo>
                <a:cubicBezTo>
                  <a:pt x="5" y="13"/>
                  <a:pt x="5" y="13"/>
                  <a:pt x="5" y="13"/>
                </a:cubicBezTo>
                <a:cubicBezTo>
                  <a:pt x="5" y="14"/>
                  <a:pt x="4" y="15"/>
                  <a:pt x="3" y="15"/>
                </a:cubicBezTo>
                <a:cubicBezTo>
                  <a:pt x="1" y="15"/>
                  <a:pt x="0" y="13"/>
                  <a:pt x="1" y="12"/>
                </a:cubicBezTo>
                <a:lnTo>
                  <a:pt x="2" y="3"/>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37" name="Freeform 98"/>
          <p:cNvSpPr>
            <a:spLocks noEditPoints="1"/>
          </p:cNvSpPr>
          <p:nvPr/>
        </p:nvSpPr>
        <p:spPr bwMode="auto">
          <a:xfrm>
            <a:off x="6450559" y="1150057"/>
            <a:ext cx="165454" cy="177357"/>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38" name="燕尾形 137"/>
          <p:cNvSpPr/>
          <p:nvPr/>
        </p:nvSpPr>
        <p:spPr>
          <a:xfrm rot="5400000">
            <a:off x="1920005" y="1011359"/>
            <a:ext cx="269960" cy="431936"/>
          </a:xfrm>
          <a:prstGeom prst="chevron">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50000"/>
                  <a:lumOff val="50000"/>
                </a:schemeClr>
              </a:solidFill>
            </a:endParaRPr>
          </a:p>
        </p:txBody>
      </p:sp>
      <p:cxnSp>
        <p:nvCxnSpPr>
          <p:cNvPr id="139" name="直接连接符 138"/>
          <p:cNvCxnSpPr/>
          <p:nvPr/>
        </p:nvCxnSpPr>
        <p:spPr>
          <a:xfrm>
            <a:off x="2054985" y="1443294"/>
            <a:ext cx="2726593"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2307668" y="980645"/>
            <a:ext cx="1369555" cy="438557"/>
          </a:xfrm>
          <a:prstGeom prst="rect">
            <a:avLst/>
          </a:prstGeom>
        </p:spPr>
        <p:txBody>
          <a:bodyPr wrap="none" lIns="68555" tIns="34278" rIns="68555" bIns="34278">
            <a:spAutoFit/>
          </a:bodyPr>
          <a:lstStyle/>
          <a:p>
            <a:r>
              <a:rPr lang="zh-CN" altLang="en-US" sz="2400" b="1" dirty="0" smtClean="0">
                <a:solidFill>
                  <a:schemeClr val="tx1">
                    <a:lumMod val="50000"/>
                    <a:lumOff val="50000"/>
                  </a:schemeClr>
                </a:solidFill>
                <a:latin typeface="微软雅黑" pitchFamily="34" charset="-122"/>
                <a:ea typeface="微软雅黑" pitchFamily="34" charset="-122"/>
              </a:rPr>
              <a:t>精准匹配</a:t>
            </a:r>
            <a:endParaRPr lang="en-US" altLang="zh-CN" sz="2400" b="1" dirty="0">
              <a:solidFill>
                <a:schemeClr val="tx1">
                  <a:lumMod val="50000"/>
                  <a:lumOff val="50000"/>
                </a:schemeClr>
              </a:solidFill>
              <a:latin typeface="微软雅黑" pitchFamily="34" charset="-122"/>
              <a:ea typeface="微软雅黑" pitchFamily="34" charset="-122"/>
            </a:endParaRPr>
          </a:p>
        </p:txBody>
      </p:sp>
      <p:sp>
        <p:nvSpPr>
          <p:cNvPr id="142" name="燕尾形 141"/>
          <p:cNvSpPr/>
          <p:nvPr/>
        </p:nvSpPr>
        <p:spPr>
          <a:xfrm rot="5400000">
            <a:off x="1909118" y="2838509"/>
            <a:ext cx="269960" cy="431936"/>
          </a:xfrm>
          <a:prstGeom prst="chevron">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50000"/>
                  <a:lumOff val="50000"/>
                </a:schemeClr>
              </a:solidFill>
            </a:endParaRPr>
          </a:p>
        </p:txBody>
      </p:sp>
      <p:cxnSp>
        <p:nvCxnSpPr>
          <p:cNvPr id="143" name="直接连接符 142"/>
          <p:cNvCxnSpPr/>
          <p:nvPr/>
        </p:nvCxnSpPr>
        <p:spPr>
          <a:xfrm>
            <a:off x="2044098" y="3270444"/>
            <a:ext cx="2726593"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4" name="矩形 143"/>
          <p:cNvSpPr/>
          <p:nvPr/>
        </p:nvSpPr>
        <p:spPr>
          <a:xfrm>
            <a:off x="2296781" y="2786023"/>
            <a:ext cx="1369555" cy="438557"/>
          </a:xfrm>
          <a:prstGeom prst="rect">
            <a:avLst/>
          </a:prstGeom>
        </p:spPr>
        <p:txBody>
          <a:bodyPr wrap="none" lIns="68555" tIns="34278" rIns="68555" bIns="34278">
            <a:spAutoFit/>
          </a:bodyPr>
          <a:lstStyle/>
          <a:p>
            <a:r>
              <a:rPr lang="zh-CN" altLang="en-US" sz="2400" b="1" dirty="0" smtClean="0">
                <a:solidFill>
                  <a:schemeClr val="tx1">
                    <a:lumMod val="50000"/>
                    <a:lumOff val="50000"/>
                  </a:schemeClr>
                </a:solidFill>
                <a:latin typeface="微软雅黑" pitchFamily="34" charset="-122"/>
                <a:ea typeface="微软雅黑" pitchFamily="34" charset="-122"/>
              </a:rPr>
              <a:t>需求先知</a:t>
            </a:r>
            <a:endParaRPr lang="en-US" altLang="zh-CN" sz="2400" b="1" dirty="0">
              <a:solidFill>
                <a:schemeClr val="tx1">
                  <a:lumMod val="50000"/>
                  <a:lumOff val="50000"/>
                </a:schemeClr>
              </a:solidFill>
              <a:latin typeface="微软雅黑" pitchFamily="34" charset="-122"/>
              <a:ea typeface="微软雅黑" pitchFamily="34" charset="-122"/>
            </a:endParaRPr>
          </a:p>
        </p:txBody>
      </p:sp>
      <p:sp>
        <p:nvSpPr>
          <p:cNvPr id="145" name="矩形 47"/>
          <p:cNvSpPr>
            <a:spLocks noChangeArrowheads="1"/>
          </p:cNvSpPr>
          <p:nvPr/>
        </p:nvSpPr>
        <p:spPr bwMode="auto">
          <a:xfrm>
            <a:off x="1971040" y="3272555"/>
            <a:ext cx="2799651" cy="13988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55" tIns="34278" rIns="68555" bIns="34278">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smtClean="0">
                <a:solidFill>
                  <a:schemeClr val="tx1">
                    <a:lumMod val="50000"/>
                    <a:lumOff val="50000"/>
                  </a:schemeClr>
                </a:solidFill>
                <a:sym typeface="微软雅黑" pitchFamily="34" charset="-122"/>
              </a:rPr>
              <a:t>场景</a:t>
            </a:r>
            <a:r>
              <a:rPr lang="en-US" altLang="zh-CN" sz="1200" dirty="0" smtClean="0">
                <a:solidFill>
                  <a:schemeClr val="tx1">
                    <a:lumMod val="50000"/>
                    <a:lumOff val="50000"/>
                  </a:schemeClr>
                </a:solidFill>
                <a:sym typeface="微软雅黑" pitchFamily="34" charset="-122"/>
              </a:rPr>
              <a:t>:1.</a:t>
            </a:r>
            <a:r>
              <a:rPr lang="zh-CN" altLang="en-US" sz="1200" dirty="0" smtClean="0">
                <a:solidFill>
                  <a:schemeClr val="tx1">
                    <a:lumMod val="50000"/>
                    <a:lumOff val="50000"/>
                  </a:schemeClr>
                </a:solidFill>
                <a:sym typeface="微软雅黑" pitchFamily="34" charset="-122"/>
              </a:rPr>
              <a:t>通过和会员的通话或者会员在电商产生的行为，提前预判会员的需求，通过需求设计合理的商品推荐档期。</a:t>
            </a:r>
            <a:endParaRPr lang="en-US" altLang="zh-CN" sz="1200" dirty="0" smtClean="0">
              <a:solidFill>
                <a:schemeClr val="tx1">
                  <a:lumMod val="50000"/>
                  <a:lumOff val="50000"/>
                </a:schemeClr>
              </a:solidFill>
              <a:sym typeface="微软雅黑" pitchFamily="34" charset="-122"/>
            </a:endParaRPr>
          </a:p>
          <a:p>
            <a:pPr>
              <a:lnSpc>
                <a:spcPct val="120000"/>
              </a:lnSpc>
              <a:spcBef>
                <a:spcPct val="0"/>
              </a:spcBef>
              <a:buNone/>
            </a:pPr>
            <a:r>
              <a:rPr lang="en-US" altLang="zh-CN" sz="1200" dirty="0" smtClean="0">
                <a:solidFill>
                  <a:schemeClr val="tx1">
                    <a:lumMod val="50000"/>
                    <a:lumOff val="50000"/>
                  </a:schemeClr>
                </a:solidFill>
                <a:sym typeface="微软雅黑" pitchFamily="34" charset="-122"/>
              </a:rPr>
              <a:t>2.</a:t>
            </a:r>
            <a:r>
              <a:rPr lang="zh-CN" altLang="en-US" sz="1200" dirty="0" smtClean="0">
                <a:solidFill>
                  <a:schemeClr val="tx1">
                    <a:lumMod val="50000"/>
                    <a:lumOff val="50000"/>
                  </a:schemeClr>
                </a:solidFill>
                <a:sym typeface="微软雅黑" pitchFamily="34" charset="-122"/>
              </a:rPr>
              <a:t>通过商品间购买的前后因果关联，推断会员订购某类型产品的意向。并打上相应标签指导商品开发。</a:t>
            </a:r>
            <a:endParaRPr lang="zh-CN" altLang="en-US" sz="1200" dirty="0">
              <a:solidFill>
                <a:schemeClr val="tx1">
                  <a:lumMod val="50000"/>
                  <a:lumOff val="50000"/>
                </a:schemeClr>
              </a:solidFill>
              <a:sym typeface="微软雅黑" pitchFamily="34" charset="-122"/>
            </a:endParaRPr>
          </a:p>
        </p:txBody>
      </p:sp>
      <p:sp>
        <p:nvSpPr>
          <p:cNvPr id="150" name="矩形 47"/>
          <p:cNvSpPr>
            <a:spLocks noChangeArrowheads="1"/>
          </p:cNvSpPr>
          <p:nvPr/>
        </p:nvSpPr>
        <p:spPr bwMode="auto">
          <a:xfrm>
            <a:off x="1971040" y="1439843"/>
            <a:ext cx="2810537" cy="13988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55" tIns="34278" rIns="68555" bIns="34278">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smtClean="0">
                <a:solidFill>
                  <a:schemeClr val="tx1">
                    <a:lumMod val="50000"/>
                    <a:lumOff val="50000"/>
                  </a:schemeClr>
                </a:solidFill>
                <a:sym typeface="微软雅黑" pitchFamily="34" charset="-122"/>
              </a:rPr>
              <a:t>场景：</a:t>
            </a:r>
            <a:endParaRPr lang="en-US" altLang="zh-CN" sz="1200" dirty="0" smtClean="0">
              <a:solidFill>
                <a:schemeClr val="tx1">
                  <a:lumMod val="50000"/>
                  <a:lumOff val="50000"/>
                </a:schemeClr>
              </a:solidFill>
              <a:sym typeface="微软雅黑" pitchFamily="34" charset="-122"/>
            </a:endParaRPr>
          </a:p>
          <a:p>
            <a:pPr>
              <a:lnSpc>
                <a:spcPct val="120000"/>
              </a:lnSpc>
              <a:spcBef>
                <a:spcPct val="0"/>
              </a:spcBef>
              <a:buNone/>
            </a:pPr>
            <a:r>
              <a:rPr lang="en-US" altLang="zh-CN" sz="1200" dirty="0" smtClean="0">
                <a:solidFill>
                  <a:schemeClr val="tx1">
                    <a:lumMod val="50000"/>
                    <a:lumOff val="50000"/>
                  </a:schemeClr>
                </a:solidFill>
                <a:sym typeface="微软雅黑" pitchFamily="34" charset="-122"/>
              </a:rPr>
              <a:t>1.</a:t>
            </a:r>
            <a:r>
              <a:rPr lang="zh-CN" altLang="en-US" sz="1200" dirty="0" smtClean="0">
                <a:solidFill>
                  <a:schemeClr val="tx1">
                    <a:lumMod val="50000"/>
                    <a:lumOff val="50000"/>
                  </a:schemeClr>
                </a:solidFill>
                <a:sym typeface="微软雅黑" pitchFamily="34" charset="-122"/>
              </a:rPr>
              <a:t>外呼需要推一挡收藏品，那么就需要匹配到，消费水平较高、买过高档茶、酒属性的会员。</a:t>
            </a:r>
            <a:endParaRPr lang="en-US" altLang="zh-CN" sz="1200" dirty="0" smtClean="0">
              <a:solidFill>
                <a:schemeClr val="tx1">
                  <a:lumMod val="50000"/>
                  <a:lumOff val="50000"/>
                </a:schemeClr>
              </a:solidFill>
              <a:sym typeface="微软雅黑" pitchFamily="34" charset="-122"/>
            </a:endParaRPr>
          </a:p>
          <a:p>
            <a:pPr>
              <a:lnSpc>
                <a:spcPct val="120000"/>
              </a:lnSpc>
              <a:spcBef>
                <a:spcPct val="0"/>
              </a:spcBef>
              <a:buNone/>
            </a:pPr>
            <a:r>
              <a:rPr lang="en-US" altLang="zh-CN" sz="1200" dirty="0" smtClean="0">
                <a:solidFill>
                  <a:schemeClr val="tx1">
                    <a:lumMod val="50000"/>
                    <a:lumOff val="50000"/>
                  </a:schemeClr>
                </a:solidFill>
                <a:sym typeface="微软雅黑" pitchFamily="34" charset="-122"/>
              </a:rPr>
              <a:t>2.</a:t>
            </a:r>
            <a:r>
              <a:rPr lang="zh-CN" altLang="en-US" sz="1200" dirty="0" smtClean="0">
                <a:solidFill>
                  <a:schemeClr val="tx1">
                    <a:lumMod val="50000"/>
                    <a:lumOff val="50000"/>
                  </a:schemeClr>
                </a:solidFill>
                <a:sym typeface="微软雅黑" pitchFamily="34" charset="-122"/>
              </a:rPr>
              <a:t>推珠宝首饰，对应标签</a:t>
            </a:r>
            <a:r>
              <a:rPr lang="en-US" altLang="zh-CN" sz="1200" dirty="0" smtClean="0">
                <a:solidFill>
                  <a:schemeClr val="tx1">
                    <a:lumMod val="50000"/>
                    <a:lumOff val="50000"/>
                  </a:schemeClr>
                </a:solidFill>
                <a:sym typeface="微软雅黑" pitchFamily="34" charset="-122"/>
              </a:rPr>
              <a:t>:</a:t>
            </a:r>
            <a:r>
              <a:rPr lang="zh-CN" altLang="en-US" sz="1200" dirty="0" smtClean="0">
                <a:solidFill>
                  <a:schemeClr val="tx1">
                    <a:lumMod val="50000"/>
                    <a:lumOff val="50000"/>
                  </a:schemeClr>
                </a:solidFill>
                <a:sym typeface="微软雅黑" pitchFamily="34" charset="-122"/>
              </a:rPr>
              <a:t>家庭住址位于高档小区、女性、爱美、消费水平高。</a:t>
            </a:r>
            <a:endParaRPr lang="zh-CN" altLang="en-US" sz="1200" dirty="0">
              <a:solidFill>
                <a:schemeClr val="tx1">
                  <a:lumMod val="50000"/>
                  <a:lumOff val="50000"/>
                </a:schemeClr>
              </a:solidFill>
              <a:sym typeface="微软雅黑"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left)">
                                      <p:cBhvr>
                                        <p:cTn id="13" dur="500"/>
                                        <p:tgtEl>
                                          <p:spTgt spid="36"/>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500" fill="hold"/>
                                        <p:tgtEl>
                                          <p:spTgt spid="40"/>
                                        </p:tgtEl>
                                        <p:attrNameLst>
                                          <p:attrName>ppt_x</p:attrName>
                                        </p:attrNameLst>
                                      </p:cBhvr>
                                      <p:tavLst>
                                        <p:tav tm="0">
                                          <p:val>
                                            <p:strVal val="#ppt_x"/>
                                          </p:val>
                                        </p:tav>
                                        <p:tav tm="100000">
                                          <p:val>
                                            <p:strVal val="#ppt_x"/>
                                          </p:val>
                                        </p:tav>
                                      </p:tavLst>
                                    </p:anim>
                                    <p:anim calcmode="lin" valueType="num">
                                      <p:cBhvr additive="base">
                                        <p:cTn id="18" dur="500" fill="hold"/>
                                        <p:tgtEl>
                                          <p:spTgt spid="40"/>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500" fill="hold"/>
                                        <p:tgtEl>
                                          <p:spTgt spid="38"/>
                                        </p:tgtEl>
                                        <p:attrNameLst>
                                          <p:attrName>ppt_x</p:attrName>
                                        </p:attrNameLst>
                                      </p:cBhvr>
                                      <p:tavLst>
                                        <p:tav tm="0">
                                          <p:val>
                                            <p:strVal val="#ppt_x"/>
                                          </p:val>
                                        </p:tav>
                                        <p:tav tm="100000">
                                          <p:val>
                                            <p:strVal val="#ppt_x"/>
                                          </p:val>
                                        </p:tav>
                                      </p:tavLst>
                                    </p:anim>
                                    <p:anim calcmode="lin" valueType="num">
                                      <p:cBhvr additive="base">
                                        <p:cTn id="23" dur="500" fill="hold"/>
                                        <p:tgtEl>
                                          <p:spTgt spid="38"/>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 presetClass="entr" presetSubtype="4" fill="hold" grpId="0" nodeType="after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ppt_x"/>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2" presetClass="entr" presetSubtype="2" fill="hold" grpId="0" nodeType="afterEffect">
                                  <p:stCondLst>
                                    <p:cond delay="0"/>
                                  </p:stCondLst>
                                  <p:childTnLst>
                                    <p:set>
                                      <p:cBhvr>
                                        <p:cTn id="31" dur="1" fill="hold">
                                          <p:stCondLst>
                                            <p:cond delay="0"/>
                                          </p:stCondLst>
                                        </p:cTn>
                                        <p:tgtEl>
                                          <p:spTgt spid="41"/>
                                        </p:tgtEl>
                                        <p:attrNameLst>
                                          <p:attrName>style.visibility</p:attrName>
                                        </p:attrNameLst>
                                      </p:cBhvr>
                                      <p:to>
                                        <p:strVal val="visible"/>
                                      </p:to>
                                    </p:set>
                                    <p:anim calcmode="lin" valueType="num">
                                      <p:cBhvr additive="base">
                                        <p:cTn id="32" dur="500" fill="hold"/>
                                        <p:tgtEl>
                                          <p:spTgt spid="41"/>
                                        </p:tgtEl>
                                        <p:attrNameLst>
                                          <p:attrName>ppt_x</p:attrName>
                                        </p:attrNameLst>
                                      </p:cBhvr>
                                      <p:tavLst>
                                        <p:tav tm="0">
                                          <p:val>
                                            <p:strVal val="1+#ppt_w/2"/>
                                          </p:val>
                                        </p:tav>
                                        <p:tav tm="100000">
                                          <p:val>
                                            <p:strVal val="#ppt_x"/>
                                          </p:val>
                                        </p:tav>
                                      </p:tavLst>
                                    </p:anim>
                                    <p:anim calcmode="lin" valueType="num">
                                      <p:cBhvr additive="base">
                                        <p:cTn id="33" dur="500" fill="hold"/>
                                        <p:tgtEl>
                                          <p:spTgt spid="41"/>
                                        </p:tgtEl>
                                        <p:attrNameLst>
                                          <p:attrName>ppt_y</p:attrName>
                                        </p:attrNameLst>
                                      </p:cBhvr>
                                      <p:tavLst>
                                        <p:tav tm="0">
                                          <p:val>
                                            <p:strVal val="#ppt_y"/>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42"/>
                                        </p:tgtEl>
                                        <p:attrNameLst>
                                          <p:attrName>style.visibility</p:attrName>
                                        </p:attrNameLst>
                                      </p:cBhvr>
                                      <p:to>
                                        <p:strVal val="visible"/>
                                      </p:to>
                                    </p:set>
                                    <p:anim calcmode="lin" valueType="num">
                                      <p:cBhvr additive="base">
                                        <p:cTn id="36" dur="500" fill="hold"/>
                                        <p:tgtEl>
                                          <p:spTgt spid="42"/>
                                        </p:tgtEl>
                                        <p:attrNameLst>
                                          <p:attrName>ppt_x</p:attrName>
                                        </p:attrNameLst>
                                      </p:cBhvr>
                                      <p:tavLst>
                                        <p:tav tm="0">
                                          <p:val>
                                            <p:strVal val="#ppt_x"/>
                                          </p:val>
                                        </p:tav>
                                        <p:tav tm="100000">
                                          <p:val>
                                            <p:strVal val="#ppt_x"/>
                                          </p:val>
                                        </p:tav>
                                      </p:tavLst>
                                    </p:anim>
                                    <p:anim calcmode="lin" valueType="num">
                                      <p:cBhvr additive="base">
                                        <p:cTn id="37" dur="500" fill="hold"/>
                                        <p:tgtEl>
                                          <p:spTgt spid="42"/>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 calcmode="lin" valueType="num">
                                      <p:cBhvr additive="base">
                                        <p:cTn id="40" dur="500" fill="hold"/>
                                        <p:tgtEl>
                                          <p:spTgt spid="43"/>
                                        </p:tgtEl>
                                        <p:attrNameLst>
                                          <p:attrName>ppt_x</p:attrName>
                                        </p:attrNameLst>
                                      </p:cBhvr>
                                      <p:tavLst>
                                        <p:tav tm="0">
                                          <p:val>
                                            <p:strVal val="#ppt_x"/>
                                          </p:val>
                                        </p:tav>
                                        <p:tav tm="100000">
                                          <p:val>
                                            <p:strVal val="#ppt_x"/>
                                          </p:val>
                                        </p:tav>
                                      </p:tavLst>
                                    </p:anim>
                                    <p:anim calcmode="lin" valueType="num">
                                      <p:cBhvr additive="base">
                                        <p:cTn id="41" dur="500" fill="hold"/>
                                        <p:tgtEl>
                                          <p:spTgt spid="43"/>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 calcmode="lin" valueType="num">
                                      <p:cBhvr additive="base">
                                        <p:cTn id="44" dur="500" fill="hold"/>
                                        <p:tgtEl>
                                          <p:spTgt spid="44"/>
                                        </p:tgtEl>
                                        <p:attrNameLst>
                                          <p:attrName>ppt_x</p:attrName>
                                        </p:attrNameLst>
                                      </p:cBhvr>
                                      <p:tavLst>
                                        <p:tav tm="0">
                                          <p:val>
                                            <p:strVal val="#ppt_x"/>
                                          </p:val>
                                        </p:tav>
                                        <p:tav tm="100000">
                                          <p:val>
                                            <p:strVal val="#ppt_x"/>
                                          </p:val>
                                        </p:tav>
                                      </p:tavLst>
                                    </p:anim>
                                    <p:anim calcmode="lin" valueType="num">
                                      <p:cBhvr additive="base">
                                        <p:cTn id="45" dur="500" fill="hold"/>
                                        <p:tgtEl>
                                          <p:spTgt spid="44"/>
                                        </p:tgtEl>
                                        <p:attrNameLst>
                                          <p:attrName>ppt_y</p:attrName>
                                        </p:attrNameLst>
                                      </p:cBhvr>
                                      <p:tavLst>
                                        <p:tav tm="0">
                                          <p:val>
                                            <p:strVal val="1+#ppt_h/2"/>
                                          </p:val>
                                        </p:tav>
                                        <p:tav tm="100000">
                                          <p:val>
                                            <p:strVal val="#ppt_y"/>
                                          </p:val>
                                        </p:tav>
                                      </p:tavLst>
                                    </p:anim>
                                  </p:childTnLst>
                                </p:cTn>
                              </p:par>
                              <p:par>
                                <p:cTn id="46" presetID="2" presetClass="entr" presetSubtype="3" fill="hold" grpId="0" nodeType="withEffect">
                                  <p:stCondLst>
                                    <p:cond delay="0"/>
                                  </p:stCondLst>
                                  <p:childTnLst>
                                    <p:set>
                                      <p:cBhvr>
                                        <p:cTn id="47" dur="1" fill="hold">
                                          <p:stCondLst>
                                            <p:cond delay="0"/>
                                          </p:stCondLst>
                                        </p:cTn>
                                        <p:tgtEl>
                                          <p:spTgt spid="45"/>
                                        </p:tgtEl>
                                        <p:attrNameLst>
                                          <p:attrName>style.visibility</p:attrName>
                                        </p:attrNameLst>
                                      </p:cBhvr>
                                      <p:to>
                                        <p:strVal val="visible"/>
                                      </p:to>
                                    </p:set>
                                    <p:anim calcmode="lin" valueType="num">
                                      <p:cBhvr additive="base">
                                        <p:cTn id="48" dur="500" fill="hold"/>
                                        <p:tgtEl>
                                          <p:spTgt spid="45"/>
                                        </p:tgtEl>
                                        <p:attrNameLst>
                                          <p:attrName>ppt_x</p:attrName>
                                        </p:attrNameLst>
                                      </p:cBhvr>
                                      <p:tavLst>
                                        <p:tav tm="0">
                                          <p:val>
                                            <p:strVal val="1+#ppt_w/2"/>
                                          </p:val>
                                        </p:tav>
                                        <p:tav tm="100000">
                                          <p:val>
                                            <p:strVal val="#ppt_x"/>
                                          </p:val>
                                        </p:tav>
                                      </p:tavLst>
                                    </p:anim>
                                    <p:anim calcmode="lin" valueType="num">
                                      <p:cBhvr additive="base">
                                        <p:cTn id="49" dur="500" fill="hold"/>
                                        <p:tgtEl>
                                          <p:spTgt spid="45"/>
                                        </p:tgtEl>
                                        <p:attrNameLst>
                                          <p:attrName>ppt_y</p:attrName>
                                        </p:attrNameLst>
                                      </p:cBhvr>
                                      <p:tavLst>
                                        <p:tav tm="0">
                                          <p:val>
                                            <p:strVal val="0-#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anim calcmode="lin" valueType="num">
                                      <p:cBhvr additive="base">
                                        <p:cTn id="52" dur="500" fill="hold"/>
                                        <p:tgtEl>
                                          <p:spTgt spid="46"/>
                                        </p:tgtEl>
                                        <p:attrNameLst>
                                          <p:attrName>ppt_x</p:attrName>
                                        </p:attrNameLst>
                                      </p:cBhvr>
                                      <p:tavLst>
                                        <p:tav tm="0">
                                          <p:val>
                                            <p:strVal val="#ppt_x"/>
                                          </p:val>
                                        </p:tav>
                                        <p:tav tm="100000">
                                          <p:val>
                                            <p:strVal val="#ppt_x"/>
                                          </p:val>
                                        </p:tav>
                                      </p:tavLst>
                                    </p:anim>
                                    <p:anim calcmode="lin" valueType="num">
                                      <p:cBhvr additive="base">
                                        <p:cTn id="53" dur="500" fill="hold"/>
                                        <p:tgtEl>
                                          <p:spTgt spid="46"/>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47"/>
                                        </p:tgtEl>
                                        <p:attrNameLst>
                                          <p:attrName>style.visibility</p:attrName>
                                        </p:attrNameLst>
                                      </p:cBhvr>
                                      <p:to>
                                        <p:strVal val="visible"/>
                                      </p:to>
                                    </p:set>
                                    <p:anim calcmode="lin" valueType="num">
                                      <p:cBhvr additive="base">
                                        <p:cTn id="56" dur="500" fill="hold"/>
                                        <p:tgtEl>
                                          <p:spTgt spid="47"/>
                                        </p:tgtEl>
                                        <p:attrNameLst>
                                          <p:attrName>ppt_x</p:attrName>
                                        </p:attrNameLst>
                                      </p:cBhvr>
                                      <p:tavLst>
                                        <p:tav tm="0">
                                          <p:val>
                                            <p:strVal val="#ppt_x"/>
                                          </p:val>
                                        </p:tav>
                                        <p:tav tm="100000">
                                          <p:val>
                                            <p:strVal val="#ppt_x"/>
                                          </p:val>
                                        </p:tav>
                                      </p:tavLst>
                                    </p:anim>
                                    <p:anim calcmode="lin" valueType="num">
                                      <p:cBhvr additive="base">
                                        <p:cTn id="57" dur="500" fill="hold"/>
                                        <p:tgtEl>
                                          <p:spTgt spid="47"/>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48"/>
                                        </p:tgtEl>
                                        <p:attrNameLst>
                                          <p:attrName>style.visibility</p:attrName>
                                        </p:attrNameLst>
                                      </p:cBhvr>
                                      <p:to>
                                        <p:strVal val="visible"/>
                                      </p:to>
                                    </p:set>
                                    <p:anim calcmode="lin" valueType="num">
                                      <p:cBhvr additive="base">
                                        <p:cTn id="60" dur="500" fill="hold"/>
                                        <p:tgtEl>
                                          <p:spTgt spid="48"/>
                                        </p:tgtEl>
                                        <p:attrNameLst>
                                          <p:attrName>ppt_x</p:attrName>
                                        </p:attrNameLst>
                                      </p:cBhvr>
                                      <p:tavLst>
                                        <p:tav tm="0">
                                          <p:val>
                                            <p:strVal val="#ppt_x"/>
                                          </p:val>
                                        </p:tav>
                                        <p:tav tm="100000">
                                          <p:val>
                                            <p:strVal val="#ppt_x"/>
                                          </p:val>
                                        </p:tav>
                                      </p:tavLst>
                                    </p:anim>
                                    <p:anim calcmode="lin" valueType="num">
                                      <p:cBhvr additive="base">
                                        <p:cTn id="61" dur="500" fill="hold"/>
                                        <p:tgtEl>
                                          <p:spTgt spid="48"/>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49"/>
                                        </p:tgtEl>
                                        <p:attrNameLst>
                                          <p:attrName>style.visibility</p:attrName>
                                        </p:attrNameLst>
                                      </p:cBhvr>
                                      <p:to>
                                        <p:strVal val="visible"/>
                                      </p:to>
                                    </p:set>
                                    <p:anim calcmode="lin" valueType="num">
                                      <p:cBhvr additive="base">
                                        <p:cTn id="64" dur="500" fill="hold"/>
                                        <p:tgtEl>
                                          <p:spTgt spid="49"/>
                                        </p:tgtEl>
                                        <p:attrNameLst>
                                          <p:attrName>ppt_x</p:attrName>
                                        </p:attrNameLst>
                                      </p:cBhvr>
                                      <p:tavLst>
                                        <p:tav tm="0">
                                          <p:val>
                                            <p:strVal val="#ppt_x"/>
                                          </p:val>
                                        </p:tav>
                                        <p:tav tm="100000">
                                          <p:val>
                                            <p:strVal val="#ppt_x"/>
                                          </p:val>
                                        </p:tav>
                                      </p:tavLst>
                                    </p:anim>
                                    <p:anim calcmode="lin" valueType="num">
                                      <p:cBhvr additive="base">
                                        <p:cTn id="65" dur="500" fill="hold"/>
                                        <p:tgtEl>
                                          <p:spTgt spid="49"/>
                                        </p:tgtEl>
                                        <p:attrNameLst>
                                          <p:attrName>ppt_y</p:attrName>
                                        </p:attrNameLst>
                                      </p:cBhvr>
                                      <p:tavLst>
                                        <p:tav tm="0">
                                          <p:val>
                                            <p:strVal val="1+#ppt_h/2"/>
                                          </p:val>
                                        </p:tav>
                                        <p:tav tm="100000">
                                          <p:val>
                                            <p:strVal val="#ppt_y"/>
                                          </p:val>
                                        </p:tav>
                                      </p:tavLst>
                                    </p:anim>
                                  </p:childTnLst>
                                </p:cTn>
                              </p:par>
                              <p:par>
                                <p:cTn id="66" presetID="2" presetClass="entr" presetSubtype="6" fill="hold" nodeType="withEffect">
                                  <p:stCondLst>
                                    <p:cond delay="0"/>
                                  </p:stCondLst>
                                  <p:childTnLst>
                                    <p:set>
                                      <p:cBhvr>
                                        <p:cTn id="67" dur="1" fill="hold">
                                          <p:stCondLst>
                                            <p:cond delay="0"/>
                                          </p:stCondLst>
                                        </p:cTn>
                                        <p:tgtEl>
                                          <p:spTgt spid="50"/>
                                        </p:tgtEl>
                                        <p:attrNameLst>
                                          <p:attrName>style.visibility</p:attrName>
                                        </p:attrNameLst>
                                      </p:cBhvr>
                                      <p:to>
                                        <p:strVal val="visible"/>
                                      </p:to>
                                    </p:set>
                                    <p:anim calcmode="lin" valueType="num">
                                      <p:cBhvr additive="base">
                                        <p:cTn id="68" dur="500" fill="hold"/>
                                        <p:tgtEl>
                                          <p:spTgt spid="50"/>
                                        </p:tgtEl>
                                        <p:attrNameLst>
                                          <p:attrName>ppt_x</p:attrName>
                                        </p:attrNameLst>
                                      </p:cBhvr>
                                      <p:tavLst>
                                        <p:tav tm="0">
                                          <p:val>
                                            <p:strVal val="1+#ppt_w/2"/>
                                          </p:val>
                                        </p:tav>
                                        <p:tav tm="100000">
                                          <p:val>
                                            <p:strVal val="#ppt_x"/>
                                          </p:val>
                                        </p:tav>
                                      </p:tavLst>
                                    </p:anim>
                                    <p:anim calcmode="lin" valueType="num">
                                      <p:cBhvr additive="base">
                                        <p:cTn id="69" dur="500" fill="hold"/>
                                        <p:tgtEl>
                                          <p:spTgt spid="50"/>
                                        </p:tgtEl>
                                        <p:attrNameLst>
                                          <p:attrName>ppt_y</p:attrName>
                                        </p:attrNameLst>
                                      </p:cBhvr>
                                      <p:tavLst>
                                        <p:tav tm="0">
                                          <p:val>
                                            <p:strVal val="1+#ppt_h/2"/>
                                          </p:val>
                                        </p:tav>
                                        <p:tav tm="100000">
                                          <p:val>
                                            <p:strVal val="#ppt_y"/>
                                          </p:val>
                                        </p:tav>
                                      </p:tavLst>
                                    </p:anim>
                                  </p:childTnLst>
                                </p:cTn>
                              </p:par>
                              <p:par>
                                <p:cTn id="70" presetID="2" presetClass="entr" presetSubtype="6"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anim calcmode="lin" valueType="num">
                                      <p:cBhvr additive="base">
                                        <p:cTn id="72" dur="500" fill="hold"/>
                                        <p:tgtEl>
                                          <p:spTgt spid="57"/>
                                        </p:tgtEl>
                                        <p:attrNameLst>
                                          <p:attrName>ppt_x</p:attrName>
                                        </p:attrNameLst>
                                      </p:cBhvr>
                                      <p:tavLst>
                                        <p:tav tm="0">
                                          <p:val>
                                            <p:strVal val="1+#ppt_w/2"/>
                                          </p:val>
                                        </p:tav>
                                        <p:tav tm="100000">
                                          <p:val>
                                            <p:strVal val="#ppt_x"/>
                                          </p:val>
                                        </p:tav>
                                      </p:tavLst>
                                    </p:anim>
                                    <p:anim calcmode="lin" valueType="num">
                                      <p:cBhvr additive="base">
                                        <p:cTn id="73" dur="500" fill="hold"/>
                                        <p:tgtEl>
                                          <p:spTgt spid="57"/>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58"/>
                                        </p:tgtEl>
                                        <p:attrNameLst>
                                          <p:attrName>style.visibility</p:attrName>
                                        </p:attrNameLst>
                                      </p:cBhvr>
                                      <p:to>
                                        <p:strVal val="visible"/>
                                      </p:to>
                                    </p:set>
                                    <p:anim calcmode="lin" valueType="num">
                                      <p:cBhvr additive="base">
                                        <p:cTn id="76" dur="500" fill="hold"/>
                                        <p:tgtEl>
                                          <p:spTgt spid="58"/>
                                        </p:tgtEl>
                                        <p:attrNameLst>
                                          <p:attrName>ppt_x</p:attrName>
                                        </p:attrNameLst>
                                      </p:cBhvr>
                                      <p:tavLst>
                                        <p:tav tm="0">
                                          <p:val>
                                            <p:strVal val="#ppt_x"/>
                                          </p:val>
                                        </p:tav>
                                        <p:tav tm="100000">
                                          <p:val>
                                            <p:strVal val="#ppt_x"/>
                                          </p:val>
                                        </p:tav>
                                      </p:tavLst>
                                    </p:anim>
                                    <p:anim calcmode="lin" valueType="num">
                                      <p:cBhvr additive="base">
                                        <p:cTn id="77" dur="500" fill="hold"/>
                                        <p:tgtEl>
                                          <p:spTgt spid="58"/>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59"/>
                                        </p:tgtEl>
                                        <p:attrNameLst>
                                          <p:attrName>style.visibility</p:attrName>
                                        </p:attrNameLst>
                                      </p:cBhvr>
                                      <p:to>
                                        <p:strVal val="visible"/>
                                      </p:to>
                                    </p:set>
                                    <p:anim calcmode="lin" valueType="num">
                                      <p:cBhvr additive="base">
                                        <p:cTn id="80" dur="500" fill="hold"/>
                                        <p:tgtEl>
                                          <p:spTgt spid="59"/>
                                        </p:tgtEl>
                                        <p:attrNameLst>
                                          <p:attrName>ppt_x</p:attrName>
                                        </p:attrNameLst>
                                      </p:cBhvr>
                                      <p:tavLst>
                                        <p:tav tm="0">
                                          <p:val>
                                            <p:strVal val="#ppt_x"/>
                                          </p:val>
                                        </p:tav>
                                        <p:tav tm="100000">
                                          <p:val>
                                            <p:strVal val="#ppt_x"/>
                                          </p:val>
                                        </p:tav>
                                      </p:tavLst>
                                    </p:anim>
                                    <p:anim calcmode="lin" valueType="num">
                                      <p:cBhvr additive="base">
                                        <p:cTn id="81" dur="500" fill="hold"/>
                                        <p:tgtEl>
                                          <p:spTgt spid="59"/>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60"/>
                                        </p:tgtEl>
                                        <p:attrNameLst>
                                          <p:attrName>style.visibility</p:attrName>
                                        </p:attrNameLst>
                                      </p:cBhvr>
                                      <p:to>
                                        <p:strVal val="visible"/>
                                      </p:to>
                                    </p:set>
                                    <p:anim calcmode="lin" valueType="num">
                                      <p:cBhvr additive="base">
                                        <p:cTn id="84" dur="500" fill="hold"/>
                                        <p:tgtEl>
                                          <p:spTgt spid="60"/>
                                        </p:tgtEl>
                                        <p:attrNameLst>
                                          <p:attrName>ppt_x</p:attrName>
                                        </p:attrNameLst>
                                      </p:cBhvr>
                                      <p:tavLst>
                                        <p:tav tm="0">
                                          <p:val>
                                            <p:strVal val="#ppt_x"/>
                                          </p:val>
                                        </p:tav>
                                        <p:tav tm="100000">
                                          <p:val>
                                            <p:strVal val="#ppt_x"/>
                                          </p:val>
                                        </p:tav>
                                      </p:tavLst>
                                    </p:anim>
                                    <p:anim calcmode="lin" valueType="num">
                                      <p:cBhvr additive="base">
                                        <p:cTn id="85" dur="500" fill="hold"/>
                                        <p:tgtEl>
                                          <p:spTgt spid="60"/>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61"/>
                                        </p:tgtEl>
                                        <p:attrNameLst>
                                          <p:attrName>style.visibility</p:attrName>
                                        </p:attrNameLst>
                                      </p:cBhvr>
                                      <p:to>
                                        <p:strVal val="visible"/>
                                      </p:to>
                                    </p:set>
                                    <p:anim calcmode="lin" valueType="num">
                                      <p:cBhvr additive="base">
                                        <p:cTn id="88" dur="500" fill="hold"/>
                                        <p:tgtEl>
                                          <p:spTgt spid="61"/>
                                        </p:tgtEl>
                                        <p:attrNameLst>
                                          <p:attrName>ppt_x</p:attrName>
                                        </p:attrNameLst>
                                      </p:cBhvr>
                                      <p:tavLst>
                                        <p:tav tm="0">
                                          <p:val>
                                            <p:strVal val="#ppt_x"/>
                                          </p:val>
                                        </p:tav>
                                        <p:tav tm="100000">
                                          <p:val>
                                            <p:strVal val="#ppt_x"/>
                                          </p:val>
                                        </p:tav>
                                      </p:tavLst>
                                    </p:anim>
                                    <p:anim calcmode="lin" valueType="num">
                                      <p:cBhvr additive="base">
                                        <p:cTn id="89" dur="500" fill="hold"/>
                                        <p:tgtEl>
                                          <p:spTgt spid="61"/>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62"/>
                                        </p:tgtEl>
                                        <p:attrNameLst>
                                          <p:attrName>style.visibility</p:attrName>
                                        </p:attrNameLst>
                                      </p:cBhvr>
                                      <p:to>
                                        <p:strVal val="visible"/>
                                      </p:to>
                                    </p:set>
                                    <p:anim calcmode="lin" valueType="num">
                                      <p:cBhvr additive="base">
                                        <p:cTn id="92" dur="500" fill="hold"/>
                                        <p:tgtEl>
                                          <p:spTgt spid="62"/>
                                        </p:tgtEl>
                                        <p:attrNameLst>
                                          <p:attrName>ppt_x</p:attrName>
                                        </p:attrNameLst>
                                      </p:cBhvr>
                                      <p:tavLst>
                                        <p:tav tm="0">
                                          <p:val>
                                            <p:strVal val="#ppt_x"/>
                                          </p:val>
                                        </p:tav>
                                        <p:tav tm="100000">
                                          <p:val>
                                            <p:strVal val="#ppt_x"/>
                                          </p:val>
                                        </p:tav>
                                      </p:tavLst>
                                    </p:anim>
                                    <p:anim calcmode="lin" valueType="num">
                                      <p:cBhvr additive="base">
                                        <p:cTn id="93" dur="500" fill="hold"/>
                                        <p:tgtEl>
                                          <p:spTgt spid="62"/>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64"/>
                                        </p:tgtEl>
                                        <p:attrNameLst>
                                          <p:attrName>style.visibility</p:attrName>
                                        </p:attrNameLst>
                                      </p:cBhvr>
                                      <p:to>
                                        <p:strVal val="visible"/>
                                      </p:to>
                                    </p:set>
                                    <p:anim calcmode="lin" valueType="num">
                                      <p:cBhvr additive="base">
                                        <p:cTn id="100" dur="500" fill="hold"/>
                                        <p:tgtEl>
                                          <p:spTgt spid="64"/>
                                        </p:tgtEl>
                                        <p:attrNameLst>
                                          <p:attrName>ppt_x</p:attrName>
                                        </p:attrNameLst>
                                      </p:cBhvr>
                                      <p:tavLst>
                                        <p:tav tm="0">
                                          <p:val>
                                            <p:strVal val="#ppt_x"/>
                                          </p:val>
                                        </p:tav>
                                        <p:tav tm="100000">
                                          <p:val>
                                            <p:strVal val="#ppt_x"/>
                                          </p:val>
                                        </p:tav>
                                      </p:tavLst>
                                    </p:anim>
                                    <p:anim calcmode="lin" valueType="num">
                                      <p:cBhvr additive="base">
                                        <p:cTn id="101" dur="500" fill="hold"/>
                                        <p:tgtEl>
                                          <p:spTgt spid="64"/>
                                        </p:tgtEl>
                                        <p:attrNameLst>
                                          <p:attrName>ppt_y</p:attrName>
                                        </p:attrNameLst>
                                      </p:cBhvr>
                                      <p:tavLst>
                                        <p:tav tm="0">
                                          <p:val>
                                            <p:strVal val="1+#ppt_h/2"/>
                                          </p:val>
                                        </p:tav>
                                        <p:tav tm="100000">
                                          <p:val>
                                            <p:strVal val="#ppt_y"/>
                                          </p:val>
                                        </p:tav>
                                      </p:tavLst>
                                    </p:anim>
                                  </p:childTnLst>
                                </p:cTn>
                              </p:par>
                              <p:par>
                                <p:cTn id="102" presetID="2" presetClass="entr" presetSubtype="1" fill="hold" grpId="0" nodeType="withEffect">
                                  <p:stCondLst>
                                    <p:cond delay="0"/>
                                  </p:stCondLst>
                                  <p:childTnLst>
                                    <p:set>
                                      <p:cBhvr>
                                        <p:cTn id="103" dur="1" fill="hold">
                                          <p:stCondLst>
                                            <p:cond delay="0"/>
                                          </p:stCondLst>
                                        </p:cTn>
                                        <p:tgtEl>
                                          <p:spTgt spid="65"/>
                                        </p:tgtEl>
                                        <p:attrNameLst>
                                          <p:attrName>style.visibility</p:attrName>
                                        </p:attrNameLst>
                                      </p:cBhvr>
                                      <p:to>
                                        <p:strVal val="visible"/>
                                      </p:to>
                                    </p:set>
                                    <p:anim calcmode="lin" valueType="num">
                                      <p:cBhvr additive="base">
                                        <p:cTn id="104" dur="500" fill="hold"/>
                                        <p:tgtEl>
                                          <p:spTgt spid="65"/>
                                        </p:tgtEl>
                                        <p:attrNameLst>
                                          <p:attrName>ppt_x</p:attrName>
                                        </p:attrNameLst>
                                      </p:cBhvr>
                                      <p:tavLst>
                                        <p:tav tm="0">
                                          <p:val>
                                            <p:strVal val="#ppt_x"/>
                                          </p:val>
                                        </p:tav>
                                        <p:tav tm="100000">
                                          <p:val>
                                            <p:strVal val="#ppt_x"/>
                                          </p:val>
                                        </p:tav>
                                      </p:tavLst>
                                    </p:anim>
                                    <p:anim calcmode="lin" valueType="num">
                                      <p:cBhvr additive="base">
                                        <p:cTn id="105" dur="500" fill="hold"/>
                                        <p:tgtEl>
                                          <p:spTgt spid="65"/>
                                        </p:tgtEl>
                                        <p:attrNameLst>
                                          <p:attrName>ppt_y</p:attrName>
                                        </p:attrNameLst>
                                      </p:cBhvr>
                                      <p:tavLst>
                                        <p:tav tm="0">
                                          <p:val>
                                            <p:strVal val="0-#ppt_h/2"/>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66"/>
                                        </p:tgtEl>
                                        <p:attrNameLst>
                                          <p:attrName>style.visibility</p:attrName>
                                        </p:attrNameLst>
                                      </p:cBhvr>
                                      <p:to>
                                        <p:strVal val="visible"/>
                                      </p:to>
                                    </p:set>
                                    <p:anim calcmode="lin" valueType="num">
                                      <p:cBhvr additive="base">
                                        <p:cTn id="108" dur="500" fill="hold"/>
                                        <p:tgtEl>
                                          <p:spTgt spid="66"/>
                                        </p:tgtEl>
                                        <p:attrNameLst>
                                          <p:attrName>ppt_x</p:attrName>
                                        </p:attrNameLst>
                                      </p:cBhvr>
                                      <p:tavLst>
                                        <p:tav tm="0">
                                          <p:val>
                                            <p:strVal val="#ppt_x"/>
                                          </p:val>
                                        </p:tav>
                                        <p:tav tm="100000">
                                          <p:val>
                                            <p:strVal val="#ppt_x"/>
                                          </p:val>
                                        </p:tav>
                                      </p:tavLst>
                                    </p:anim>
                                    <p:anim calcmode="lin" valueType="num">
                                      <p:cBhvr additive="base">
                                        <p:cTn id="109" dur="500" fill="hold"/>
                                        <p:tgtEl>
                                          <p:spTgt spid="66"/>
                                        </p:tgtEl>
                                        <p:attrNameLst>
                                          <p:attrName>ppt_y</p:attrName>
                                        </p:attrNameLst>
                                      </p:cBhvr>
                                      <p:tavLst>
                                        <p:tav tm="0">
                                          <p:val>
                                            <p:strVal val="1+#ppt_h/2"/>
                                          </p:val>
                                        </p:tav>
                                        <p:tav tm="100000">
                                          <p:val>
                                            <p:strVal val="#ppt_y"/>
                                          </p:val>
                                        </p:tav>
                                      </p:tavLst>
                                    </p:anim>
                                  </p:childTnLst>
                                </p:cTn>
                              </p:par>
                              <p:par>
                                <p:cTn id="110" presetID="2" presetClass="entr" presetSubtype="9" fill="hold" grpId="0" nodeType="withEffect">
                                  <p:stCondLst>
                                    <p:cond delay="0"/>
                                  </p:stCondLst>
                                  <p:childTnLst>
                                    <p:set>
                                      <p:cBhvr>
                                        <p:cTn id="111" dur="1" fill="hold">
                                          <p:stCondLst>
                                            <p:cond delay="0"/>
                                          </p:stCondLst>
                                        </p:cTn>
                                        <p:tgtEl>
                                          <p:spTgt spid="67"/>
                                        </p:tgtEl>
                                        <p:attrNameLst>
                                          <p:attrName>style.visibility</p:attrName>
                                        </p:attrNameLst>
                                      </p:cBhvr>
                                      <p:to>
                                        <p:strVal val="visible"/>
                                      </p:to>
                                    </p:set>
                                    <p:anim calcmode="lin" valueType="num">
                                      <p:cBhvr additive="base">
                                        <p:cTn id="112" dur="500" fill="hold"/>
                                        <p:tgtEl>
                                          <p:spTgt spid="67"/>
                                        </p:tgtEl>
                                        <p:attrNameLst>
                                          <p:attrName>ppt_x</p:attrName>
                                        </p:attrNameLst>
                                      </p:cBhvr>
                                      <p:tavLst>
                                        <p:tav tm="0">
                                          <p:val>
                                            <p:strVal val="0-#ppt_w/2"/>
                                          </p:val>
                                        </p:tav>
                                        <p:tav tm="100000">
                                          <p:val>
                                            <p:strVal val="#ppt_x"/>
                                          </p:val>
                                        </p:tav>
                                      </p:tavLst>
                                    </p:anim>
                                    <p:anim calcmode="lin" valueType="num">
                                      <p:cBhvr additive="base">
                                        <p:cTn id="113" dur="500" fill="hold"/>
                                        <p:tgtEl>
                                          <p:spTgt spid="67"/>
                                        </p:tgtEl>
                                        <p:attrNameLst>
                                          <p:attrName>ppt_y</p:attrName>
                                        </p:attrNameLst>
                                      </p:cBhvr>
                                      <p:tavLst>
                                        <p:tav tm="0">
                                          <p:val>
                                            <p:strVal val="0-#ppt_h/2"/>
                                          </p:val>
                                        </p:tav>
                                        <p:tav tm="100000">
                                          <p:val>
                                            <p:strVal val="#ppt_y"/>
                                          </p:val>
                                        </p:tav>
                                      </p:tavLst>
                                    </p:anim>
                                  </p:childTnLst>
                                </p:cTn>
                              </p:par>
                              <p:par>
                                <p:cTn id="114" presetID="2" presetClass="entr" presetSubtype="4" fill="hold" grpId="0" nodeType="withEffect">
                                  <p:stCondLst>
                                    <p:cond delay="0"/>
                                  </p:stCondLst>
                                  <p:childTnLst>
                                    <p:set>
                                      <p:cBhvr>
                                        <p:cTn id="115" dur="1" fill="hold">
                                          <p:stCondLst>
                                            <p:cond delay="0"/>
                                          </p:stCondLst>
                                        </p:cTn>
                                        <p:tgtEl>
                                          <p:spTgt spid="68"/>
                                        </p:tgtEl>
                                        <p:attrNameLst>
                                          <p:attrName>style.visibility</p:attrName>
                                        </p:attrNameLst>
                                      </p:cBhvr>
                                      <p:to>
                                        <p:strVal val="visible"/>
                                      </p:to>
                                    </p:set>
                                    <p:anim calcmode="lin" valueType="num">
                                      <p:cBhvr additive="base">
                                        <p:cTn id="116" dur="500" fill="hold"/>
                                        <p:tgtEl>
                                          <p:spTgt spid="68"/>
                                        </p:tgtEl>
                                        <p:attrNameLst>
                                          <p:attrName>ppt_x</p:attrName>
                                        </p:attrNameLst>
                                      </p:cBhvr>
                                      <p:tavLst>
                                        <p:tav tm="0">
                                          <p:val>
                                            <p:strVal val="#ppt_x"/>
                                          </p:val>
                                        </p:tav>
                                        <p:tav tm="100000">
                                          <p:val>
                                            <p:strVal val="#ppt_x"/>
                                          </p:val>
                                        </p:tav>
                                      </p:tavLst>
                                    </p:anim>
                                    <p:anim calcmode="lin" valueType="num">
                                      <p:cBhvr additive="base">
                                        <p:cTn id="117" dur="500" fill="hold"/>
                                        <p:tgtEl>
                                          <p:spTgt spid="68"/>
                                        </p:tgtEl>
                                        <p:attrNameLst>
                                          <p:attrName>ppt_y</p:attrName>
                                        </p:attrNameLst>
                                      </p:cBhvr>
                                      <p:tavLst>
                                        <p:tav tm="0">
                                          <p:val>
                                            <p:strVal val="1+#ppt_h/2"/>
                                          </p:val>
                                        </p:tav>
                                        <p:tav tm="100000">
                                          <p:val>
                                            <p:strVal val="#ppt_y"/>
                                          </p:val>
                                        </p:tav>
                                      </p:tavLst>
                                    </p:anim>
                                  </p:childTnLst>
                                </p:cTn>
                              </p:par>
                              <p:par>
                                <p:cTn id="118" presetID="2" presetClass="entr" presetSubtype="9" fill="hold" grpId="0" nodeType="withEffect">
                                  <p:stCondLst>
                                    <p:cond delay="0"/>
                                  </p:stCondLst>
                                  <p:childTnLst>
                                    <p:set>
                                      <p:cBhvr>
                                        <p:cTn id="119" dur="1" fill="hold">
                                          <p:stCondLst>
                                            <p:cond delay="0"/>
                                          </p:stCondLst>
                                        </p:cTn>
                                        <p:tgtEl>
                                          <p:spTgt spid="69"/>
                                        </p:tgtEl>
                                        <p:attrNameLst>
                                          <p:attrName>style.visibility</p:attrName>
                                        </p:attrNameLst>
                                      </p:cBhvr>
                                      <p:to>
                                        <p:strVal val="visible"/>
                                      </p:to>
                                    </p:set>
                                    <p:anim calcmode="lin" valueType="num">
                                      <p:cBhvr additive="base">
                                        <p:cTn id="120" dur="500" fill="hold"/>
                                        <p:tgtEl>
                                          <p:spTgt spid="69"/>
                                        </p:tgtEl>
                                        <p:attrNameLst>
                                          <p:attrName>ppt_x</p:attrName>
                                        </p:attrNameLst>
                                      </p:cBhvr>
                                      <p:tavLst>
                                        <p:tav tm="0">
                                          <p:val>
                                            <p:strVal val="0-#ppt_w/2"/>
                                          </p:val>
                                        </p:tav>
                                        <p:tav tm="100000">
                                          <p:val>
                                            <p:strVal val="#ppt_x"/>
                                          </p:val>
                                        </p:tav>
                                      </p:tavLst>
                                    </p:anim>
                                    <p:anim calcmode="lin" valueType="num">
                                      <p:cBhvr additive="base">
                                        <p:cTn id="121" dur="500" fill="hold"/>
                                        <p:tgtEl>
                                          <p:spTgt spid="69"/>
                                        </p:tgtEl>
                                        <p:attrNameLst>
                                          <p:attrName>ppt_y</p:attrName>
                                        </p:attrNameLst>
                                      </p:cBhvr>
                                      <p:tavLst>
                                        <p:tav tm="0">
                                          <p:val>
                                            <p:strVal val="0-#ppt_h/2"/>
                                          </p:val>
                                        </p:tav>
                                        <p:tav tm="100000">
                                          <p:val>
                                            <p:strVal val="#ppt_y"/>
                                          </p:val>
                                        </p:tav>
                                      </p:tavLst>
                                    </p:anim>
                                  </p:childTnLst>
                                </p:cTn>
                              </p:par>
                              <p:par>
                                <p:cTn id="122" presetID="2" presetClass="entr" presetSubtype="12" fill="hold" nodeType="withEffect">
                                  <p:stCondLst>
                                    <p:cond delay="0"/>
                                  </p:stCondLst>
                                  <p:childTnLst>
                                    <p:set>
                                      <p:cBhvr>
                                        <p:cTn id="123" dur="1" fill="hold">
                                          <p:stCondLst>
                                            <p:cond delay="0"/>
                                          </p:stCondLst>
                                        </p:cTn>
                                        <p:tgtEl>
                                          <p:spTgt spid="70"/>
                                        </p:tgtEl>
                                        <p:attrNameLst>
                                          <p:attrName>style.visibility</p:attrName>
                                        </p:attrNameLst>
                                      </p:cBhvr>
                                      <p:to>
                                        <p:strVal val="visible"/>
                                      </p:to>
                                    </p:set>
                                    <p:anim calcmode="lin" valueType="num">
                                      <p:cBhvr additive="base">
                                        <p:cTn id="124" dur="500" fill="hold"/>
                                        <p:tgtEl>
                                          <p:spTgt spid="70"/>
                                        </p:tgtEl>
                                        <p:attrNameLst>
                                          <p:attrName>ppt_x</p:attrName>
                                        </p:attrNameLst>
                                      </p:cBhvr>
                                      <p:tavLst>
                                        <p:tav tm="0">
                                          <p:val>
                                            <p:strVal val="0-#ppt_w/2"/>
                                          </p:val>
                                        </p:tav>
                                        <p:tav tm="100000">
                                          <p:val>
                                            <p:strVal val="#ppt_x"/>
                                          </p:val>
                                        </p:tav>
                                      </p:tavLst>
                                    </p:anim>
                                    <p:anim calcmode="lin" valueType="num">
                                      <p:cBhvr additive="base">
                                        <p:cTn id="125" dur="500" fill="hold"/>
                                        <p:tgtEl>
                                          <p:spTgt spid="70"/>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0"/>
                                  </p:stCondLst>
                                  <p:childTnLst>
                                    <p:set>
                                      <p:cBhvr>
                                        <p:cTn id="127" dur="1" fill="hold">
                                          <p:stCondLst>
                                            <p:cond delay="0"/>
                                          </p:stCondLst>
                                        </p:cTn>
                                        <p:tgtEl>
                                          <p:spTgt spid="79"/>
                                        </p:tgtEl>
                                        <p:attrNameLst>
                                          <p:attrName>style.visibility</p:attrName>
                                        </p:attrNameLst>
                                      </p:cBhvr>
                                      <p:to>
                                        <p:strVal val="visible"/>
                                      </p:to>
                                    </p:set>
                                    <p:anim calcmode="lin" valueType="num">
                                      <p:cBhvr additive="base">
                                        <p:cTn id="128" dur="500" fill="hold"/>
                                        <p:tgtEl>
                                          <p:spTgt spid="79"/>
                                        </p:tgtEl>
                                        <p:attrNameLst>
                                          <p:attrName>ppt_x</p:attrName>
                                        </p:attrNameLst>
                                      </p:cBhvr>
                                      <p:tavLst>
                                        <p:tav tm="0">
                                          <p:val>
                                            <p:strVal val="#ppt_x"/>
                                          </p:val>
                                        </p:tav>
                                        <p:tav tm="100000">
                                          <p:val>
                                            <p:strVal val="#ppt_x"/>
                                          </p:val>
                                        </p:tav>
                                      </p:tavLst>
                                    </p:anim>
                                    <p:anim calcmode="lin" valueType="num">
                                      <p:cBhvr additive="base">
                                        <p:cTn id="129" dur="500" fill="hold"/>
                                        <p:tgtEl>
                                          <p:spTgt spid="79"/>
                                        </p:tgtEl>
                                        <p:attrNameLst>
                                          <p:attrName>ppt_y</p:attrName>
                                        </p:attrNameLst>
                                      </p:cBhvr>
                                      <p:tavLst>
                                        <p:tav tm="0">
                                          <p:val>
                                            <p:strVal val="1+#ppt_h/2"/>
                                          </p:val>
                                        </p:tav>
                                        <p:tav tm="100000">
                                          <p:val>
                                            <p:strVal val="#ppt_y"/>
                                          </p:val>
                                        </p:tav>
                                      </p:tavLst>
                                    </p:anim>
                                  </p:childTnLst>
                                </p:cTn>
                              </p:par>
                              <p:par>
                                <p:cTn id="130" presetID="2" presetClass="entr" presetSubtype="4" fill="hold" grpId="0" nodeType="withEffect">
                                  <p:stCondLst>
                                    <p:cond delay="0"/>
                                  </p:stCondLst>
                                  <p:childTnLst>
                                    <p:set>
                                      <p:cBhvr>
                                        <p:cTn id="131" dur="1" fill="hold">
                                          <p:stCondLst>
                                            <p:cond delay="0"/>
                                          </p:stCondLst>
                                        </p:cTn>
                                        <p:tgtEl>
                                          <p:spTgt spid="80"/>
                                        </p:tgtEl>
                                        <p:attrNameLst>
                                          <p:attrName>style.visibility</p:attrName>
                                        </p:attrNameLst>
                                      </p:cBhvr>
                                      <p:to>
                                        <p:strVal val="visible"/>
                                      </p:to>
                                    </p:set>
                                    <p:anim calcmode="lin" valueType="num">
                                      <p:cBhvr additive="base">
                                        <p:cTn id="132" dur="500" fill="hold"/>
                                        <p:tgtEl>
                                          <p:spTgt spid="80"/>
                                        </p:tgtEl>
                                        <p:attrNameLst>
                                          <p:attrName>ppt_x</p:attrName>
                                        </p:attrNameLst>
                                      </p:cBhvr>
                                      <p:tavLst>
                                        <p:tav tm="0">
                                          <p:val>
                                            <p:strVal val="#ppt_x"/>
                                          </p:val>
                                        </p:tav>
                                        <p:tav tm="100000">
                                          <p:val>
                                            <p:strVal val="#ppt_x"/>
                                          </p:val>
                                        </p:tav>
                                      </p:tavLst>
                                    </p:anim>
                                    <p:anim calcmode="lin" valueType="num">
                                      <p:cBhvr additive="base">
                                        <p:cTn id="133" dur="500" fill="hold"/>
                                        <p:tgtEl>
                                          <p:spTgt spid="80"/>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0"/>
                                  </p:stCondLst>
                                  <p:childTnLst>
                                    <p:set>
                                      <p:cBhvr>
                                        <p:cTn id="135" dur="1" fill="hold">
                                          <p:stCondLst>
                                            <p:cond delay="0"/>
                                          </p:stCondLst>
                                        </p:cTn>
                                        <p:tgtEl>
                                          <p:spTgt spid="81"/>
                                        </p:tgtEl>
                                        <p:attrNameLst>
                                          <p:attrName>style.visibility</p:attrName>
                                        </p:attrNameLst>
                                      </p:cBhvr>
                                      <p:to>
                                        <p:strVal val="visible"/>
                                      </p:to>
                                    </p:set>
                                    <p:anim calcmode="lin" valueType="num">
                                      <p:cBhvr additive="base">
                                        <p:cTn id="136" dur="500" fill="hold"/>
                                        <p:tgtEl>
                                          <p:spTgt spid="81"/>
                                        </p:tgtEl>
                                        <p:attrNameLst>
                                          <p:attrName>ppt_x</p:attrName>
                                        </p:attrNameLst>
                                      </p:cBhvr>
                                      <p:tavLst>
                                        <p:tav tm="0">
                                          <p:val>
                                            <p:strVal val="#ppt_x"/>
                                          </p:val>
                                        </p:tav>
                                        <p:tav tm="100000">
                                          <p:val>
                                            <p:strVal val="#ppt_x"/>
                                          </p:val>
                                        </p:tav>
                                      </p:tavLst>
                                    </p:anim>
                                    <p:anim calcmode="lin" valueType="num">
                                      <p:cBhvr additive="base">
                                        <p:cTn id="137" dur="500" fill="hold"/>
                                        <p:tgtEl>
                                          <p:spTgt spid="81"/>
                                        </p:tgtEl>
                                        <p:attrNameLst>
                                          <p:attrName>ppt_y</p:attrName>
                                        </p:attrNameLst>
                                      </p:cBhvr>
                                      <p:tavLst>
                                        <p:tav tm="0">
                                          <p:val>
                                            <p:strVal val="1+#ppt_h/2"/>
                                          </p:val>
                                        </p:tav>
                                        <p:tav tm="100000">
                                          <p:val>
                                            <p:strVal val="#ppt_y"/>
                                          </p:val>
                                        </p:tav>
                                      </p:tavLst>
                                    </p:anim>
                                  </p:childTnLst>
                                </p:cTn>
                              </p:par>
                              <p:par>
                                <p:cTn id="138" presetID="2" presetClass="entr" presetSubtype="12" fill="hold" grpId="0" nodeType="withEffect">
                                  <p:stCondLst>
                                    <p:cond delay="0"/>
                                  </p:stCondLst>
                                  <p:childTnLst>
                                    <p:set>
                                      <p:cBhvr>
                                        <p:cTn id="139" dur="1" fill="hold">
                                          <p:stCondLst>
                                            <p:cond delay="0"/>
                                          </p:stCondLst>
                                        </p:cTn>
                                        <p:tgtEl>
                                          <p:spTgt spid="82"/>
                                        </p:tgtEl>
                                        <p:attrNameLst>
                                          <p:attrName>style.visibility</p:attrName>
                                        </p:attrNameLst>
                                      </p:cBhvr>
                                      <p:to>
                                        <p:strVal val="visible"/>
                                      </p:to>
                                    </p:set>
                                    <p:anim calcmode="lin" valueType="num">
                                      <p:cBhvr additive="base">
                                        <p:cTn id="140" dur="500" fill="hold"/>
                                        <p:tgtEl>
                                          <p:spTgt spid="82"/>
                                        </p:tgtEl>
                                        <p:attrNameLst>
                                          <p:attrName>ppt_x</p:attrName>
                                        </p:attrNameLst>
                                      </p:cBhvr>
                                      <p:tavLst>
                                        <p:tav tm="0">
                                          <p:val>
                                            <p:strVal val="0-#ppt_w/2"/>
                                          </p:val>
                                        </p:tav>
                                        <p:tav tm="100000">
                                          <p:val>
                                            <p:strVal val="#ppt_x"/>
                                          </p:val>
                                        </p:tav>
                                      </p:tavLst>
                                    </p:anim>
                                    <p:anim calcmode="lin" valueType="num">
                                      <p:cBhvr additive="base">
                                        <p:cTn id="141" dur="500" fill="hold"/>
                                        <p:tgtEl>
                                          <p:spTgt spid="82"/>
                                        </p:tgtEl>
                                        <p:attrNameLst>
                                          <p:attrName>ppt_y</p:attrName>
                                        </p:attrNameLst>
                                      </p:cBhvr>
                                      <p:tavLst>
                                        <p:tav tm="0">
                                          <p:val>
                                            <p:strVal val="1+#ppt_h/2"/>
                                          </p:val>
                                        </p:tav>
                                        <p:tav tm="100000">
                                          <p:val>
                                            <p:strVal val="#ppt_y"/>
                                          </p:val>
                                        </p:tav>
                                      </p:tavLst>
                                    </p:anim>
                                  </p:childTnLst>
                                </p:cTn>
                              </p:par>
                              <p:par>
                                <p:cTn id="142" presetID="2" presetClass="entr" presetSubtype="4" fill="hold" grpId="0" nodeType="withEffect">
                                  <p:stCondLst>
                                    <p:cond delay="0"/>
                                  </p:stCondLst>
                                  <p:childTnLst>
                                    <p:set>
                                      <p:cBhvr>
                                        <p:cTn id="143" dur="1" fill="hold">
                                          <p:stCondLst>
                                            <p:cond delay="0"/>
                                          </p:stCondLst>
                                        </p:cTn>
                                        <p:tgtEl>
                                          <p:spTgt spid="83"/>
                                        </p:tgtEl>
                                        <p:attrNameLst>
                                          <p:attrName>style.visibility</p:attrName>
                                        </p:attrNameLst>
                                      </p:cBhvr>
                                      <p:to>
                                        <p:strVal val="visible"/>
                                      </p:to>
                                    </p:set>
                                    <p:anim calcmode="lin" valueType="num">
                                      <p:cBhvr additive="base">
                                        <p:cTn id="144" dur="500" fill="hold"/>
                                        <p:tgtEl>
                                          <p:spTgt spid="83"/>
                                        </p:tgtEl>
                                        <p:attrNameLst>
                                          <p:attrName>ppt_x</p:attrName>
                                        </p:attrNameLst>
                                      </p:cBhvr>
                                      <p:tavLst>
                                        <p:tav tm="0">
                                          <p:val>
                                            <p:strVal val="#ppt_x"/>
                                          </p:val>
                                        </p:tav>
                                        <p:tav tm="100000">
                                          <p:val>
                                            <p:strVal val="#ppt_x"/>
                                          </p:val>
                                        </p:tav>
                                      </p:tavLst>
                                    </p:anim>
                                    <p:anim calcmode="lin" valueType="num">
                                      <p:cBhvr additive="base">
                                        <p:cTn id="145" dur="500" fill="hold"/>
                                        <p:tgtEl>
                                          <p:spTgt spid="83"/>
                                        </p:tgtEl>
                                        <p:attrNameLst>
                                          <p:attrName>ppt_y</p:attrName>
                                        </p:attrNameLst>
                                      </p:cBhvr>
                                      <p:tavLst>
                                        <p:tav tm="0">
                                          <p:val>
                                            <p:strVal val="1+#ppt_h/2"/>
                                          </p:val>
                                        </p:tav>
                                        <p:tav tm="100000">
                                          <p:val>
                                            <p:strVal val="#ppt_y"/>
                                          </p:val>
                                        </p:tav>
                                      </p:tavLst>
                                    </p:anim>
                                  </p:childTnLst>
                                </p:cTn>
                              </p:par>
                              <p:par>
                                <p:cTn id="146" presetID="2" presetClass="entr" presetSubtype="12" fill="hold" grpId="0" nodeType="withEffect">
                                  <p:stCondLst>
                                    <p:cond delay="0"/>
                                  </p:stCondLst>
                                  <p:childTnLst>
                                    <p:set>
                                      <p:cBhvr>
                                        <p:cTn id="147" dur="1" fill="hold">
                                          <p:stCondLst>
                                            <p:cond delay="0"/>
                                          </p:stCondLst>
                                        </p:cTn>
                                        <p:tgtEl>
                                          <p:spTgt spid="84"/>
                                        </p:tgtEl>
                                        <p:attrNameLst>
                                          <p:attrName>style.visibility</p:attrName>
                                        </p:attrNameLst>
                                      </p:cBhvr>
                                      <p:to>
                                        <p:strVal val="visible"/>
                                      </p:to>
                                    </p:set>
                                    <p:anim calcmode="lin" valueType="num">
                                      <p:cBhvr additive="base">
                                        <p:cTn id="148" dur="500" fill="hold"/>
                                        <p:tgtEl>
                                          <p:spTgt spid="84"/>
                                        </p:tgtEl>
                                        <p:attrNameLst>
                                          <p:attrName>ppt_x</p:attrName>
                                        </p:attrNameLst>
                                      </p:cBhvr>
                                      <p:tavLst>
                                        <p:tav tm="0">
                                          <p:val>
                                            <p:strVal val="0-#ppt_w/2"/>
                                          </p:val>
                                        </p:tav>
                                        <p:tav tm="100000">
                                          <p:val>
                                            <p:strVal val="#ppt_x"/>
                                          </p:val>
                                        </p:tav>
                                      </p:tavLst>
                                    </p:anim>
                                    <p:anim calcmode="lin" valueType="num">
                                      <p:cBhvr additive="base">
                                        <p:cTn id="149" dur="500" fill="hold"/>
                                        <p:tgtEl>
                                          <p:spTgt spid="84"/>
                                        </p:tgtEl>
                                        <p:attrNameLst>
                                          <p:attrName>ppt_y</p:attrName>
                                        </p:attrNameLst>
                                      </p:cBhvr>
                                      <p:tavLst>
                                        <p:tav tm="0">
                                          <p:val>
                                            <p:strVal val="1+#ppt_h/2"/>
                                          </p:val>
                                        </p:tav>
                                        <p:tav tm="100000">
                                          <p:val>
                                            <p:strVal val="#ppt_y"/>
                                          </p:val>
                                        </p:tav>
                                      </p:tavLst>
                                    </p:anim>
                                  </p:childTnLst>
                                </p:cTn>
                              </p:par>
                              <p:par>
                                <p:cTn id="150" presetID="2" presetClass="entr" presetSubtype="4" fill="hold" grpId="0" nodeType="withEffect">
                                  <p:stCondLst>
                                    <p:cond delay="0"/>
                                  </p:stCondLst>
                                  <p:childTnLst>
                                    <p:set>
                                      <p:cBhvr>
                                        <p:cTn id="151" dur="1" fill="hold">
                                          <p:stCondLst>
                                            <p:cond delay="0"/>
                                          </p:stCondLst>
                                        </p:cTn>
                                        <p:tgtEl>
                                          <p:spTgt spid="85"/>
                                        </p:tgtEl>
                                        <p:attrNameLst>
                                          <p:attrName>style.visibility</p:attrName>
                                        </p:attrNameLst>
                                      </p:cBhvr>
                                      <p:to>
                                        <p:strVal val="visible"/>
                                      </p:to>
                                    </p:set>
                                    <p:anim calcmode="lin" valueType="num">
                                      <p:cBhvr additive="base">
                                        <p:cTn id="152" dur="500" fill="hold"/>
                                        <p:tgtEl>
                                          <p:spTgt spid="85"/>
                                        </p:tgtEl>
                                        <p:attrNameLst>
                                          <p:attrName>ppt_x</p:attrName>
                                        </p:attrNameLst>
                                      </p:cBhvr>
                                      <p:tavLst>
                                        <p:tav tm="0">
                                          <p:val>
                                            <p:strVal val="#ppt_x"/>
                                          </p:val>
                                        </p:tav>
                                        <p:tav tm="100000">
                                          <p:val>
                                            <p:strVal val="#ppt_x"/>
                                          </p:val>
                                        </p:tav>
                                      </p:tavLst>
                                    </p:anim>
                                    <p:anim calcmode="lin" valueType="num">
                                      <p:cBhvr additive="base">
                                        <p:cTn id="153" dur="500" fill="hold"/>
                                        <p:tgtEl>
                                          <p:spTgt spid="85"/>
                                        </p:tgtEl>
                                        <p:attrNameLst>
                                          <p:attrName>ppt_y</p:attrName>
                                        </p:attrNameLst>
                                      </p:cBhvr>
                                      <p:tavLst>
                                        <p:tav tm="0">
                                          <p:val>
                                            <p:strVal val="1+#ppt_h/2"/>
                                          </p:val>
                                        </p:tav>
                                        <p:tav tm="100000">
                                          <p:val>
                                            <p:strVal val="#ppt_y"/>
                                          </p:val>
                                        </p:tav>
                                      </p:tavLst>
                                    </p:anim>
                                  </p:childTnLst>
                                </p:cTn>
                              </p:par>
                              <p:par>
                                <p:cTn id="154" presetID="2" presetClass="entr" presetSubtype="4" fill="hold" grpId="0" nodeType="withEffect">
                                  <p:stCondLst>
                                    <p:cond delay="0"/>
                                  </p:stCondLst>
                                  <p:childTnLst>
                                    <p:set>
                                      <p:cBhvr>
                                        <p:cTn id="155" dur="1" fill="hold">
                                          <p:stCondLst>
                                            <p:cond delay="0"/>
                                          </p:stCondLst>
                                        </p:cTn>
                                        <p:tgtEl>
                                          <p:spTgt spid="86"/>
                                        </p:tgtEl>
                                        <p:attrNameLst>
                                          <p:attrName>style.visibility</p:attrName>
                                        </p:attrNameLst>
                                      </p:cBhvr>
                                      <p:to>
                                        <p:strVal val="visible"/>
                                      </p:to>
                                    </p:set>
                                    <p:anim calcmode="lin" valueType="num">
                                      <p:cBhvr additive="base">
                                        <p:cTn id="156" dur="500" fill="hold"/>
                                        <p:tgtEl>
                                          <p:spTgt spid="86"/>
                                        </p:tgtEl>
                                        <p:attrNameLst>
                                          <p:attrName>ppt_x</p:attrName>
                                        </p:attrNameLst>
                                      </p:cBhvr>
                                      <p:tavLst>
                                        <p:tav tm="0">
                                          <p:val>
                                            <p:strVal val="#ppt_x"/>
                                          </p:val>
                                        </p:tav>
                                        <p:tav tm="100000">
                                          <p:val>
                                            <p:strVal val="#ppt_x"/>
                                          </p:val>
                                        </p:tav>
                                      </p:tavLst>
                                    </p:anim>
                                    <p:anim calcmode="lin" valueType="num">
                                      <p:cBhvr additive="base">
                                        <p:cTn id="157" dur="500" fill="hold"/>
                                        <p:tgtEl>
                                          <p:spTgt spid="86"/>
                                        </p:tgtEl>
                                        <p:attrNameLst>
                                          <p:attrName>ppt_y</p:attrName>
                                        </p:attrNameLst>
                                      </p:cBhvr>
                                      <p:tavLst>
                                        <p:tav tm="0">
                                          <p:val>
                                            <p:strVal val="1+#ppt_h/2"/>
                                          </p:val>
                                        </p:tav>
                                        <p:tav tm="100000">
                                          <p:val>
                                            <p:strVal val="#ppt_y"/>
                                          </p:val>
                                        </p:tav>
                                      </p:tavLst>
                                    </p:anim>
                                  </p:childTnLst>
                                </p:cTn>
                              </p:par>
                              <p:par>
                                <p:cTn id="158" presetID="2" presetClass="entr" presetSubtype="4" fill="hold" grpId="0" nodeType="withEffect">
                                  <p:stCondLst>
                                    <p:cond delay="0"/>
                                  </p:stCondLst>
                                  <p:childTnLst>
                                    <p:set>
                                      <p:cBhvr>
                                        <p:cTn id="159" dur="1" fill="hold">
                                          <p:stCondLst>
                                            <p:cond delay="0"/>
                                          </p:stCondLst>
                                        </p:cTn>
                                        <p:tgtEl>
                                          <p:spTgt spid="87"/>
                                        </p:tgtEl>
                                        <p:attrNameLst>
                                          <p:attrName>style.visibility</p:attrName>
                                        </p:attrNameLst>
                                      </p:cBhvr>
                                      <p:to>
                                        <p:strVal val="visible"/>
                                      </p:to>
                                    </p:set>
                                    <p:anim calcmode="lin" valueType="num">
                                      <p:cBhvr additive="base">
                                        <p:cTn id="160" dur="500" fill="hold"/>
                                        <p:tgtEl>
                                          <p:spTgt spid="87"/>
                                        </p:tgtEl>
                                        <p:attrNameLst>
                                          <p:attrName>ppt_x</p:attrName>
                                        </p:attrNameLst>
                                      </p:cBhvr>
                                      <p:tavLst>
                                        <p:tav tm="0">
                                          <p:val>
                                            <p:strVal val="#ppt_x"/>
                                          </p:val>
                                        </p:tav>
                                        <p:tav tm="100000">
                                          <p:val>
                                            <p:strVal val="#ppt_x"/>
                                          </p:val>
                                        </p:tav>
                                      </p:tavLst>
                                    </p:anim>
                                    <p:anim calcmode="lin" valueType="num">
                                      <p:cBhvr additive="base">
                                        <p:cTn id="161" dur="500" fill="hold"/>
                                        <p:tgtEl>
                                          <p:spTgt spid="87"/>
                                        </p:tgtEl>
                                        <p:attrNameLst>
                                          <p:attrName>ppt_y</p:attrName>
                                        </p:attrNameLst>
                                      </p:cBhvr>
                                      <p:tavLst>
                                        <p:tav tm="0">
                                          <p:val>
                                            <p:strVal val="1+#ppt_h/2"/>
                                          </p:val>
                                        </p:tav>
                                        <p:tav tm="100000">
                                          <p:val>
                                            <p:strVal val="#ppt_y"/>
                                          </p:val>
                                        </p:tav>
                                      </p:tavLst>
                                    </p:anim>
                                  </p:childTnLst>
                                </p:cTn>
                              </p:par>
                              <p:par>
                                <p:cTn id="162" presetID="2" presetClass="entr" presetSubtype="8" fill="hold" nodeType="withEffect">
                                  <p:stCondLst>
                                    <p:cond delay="0"/>
                                  </p:stCondLst>
                                  <p:childTnLst>
                                    <p:set>
                                      <p:cBhvr>
                                        <p:cTn id="163" dur="1" fill="hold">
                                          <p:stCondLst>
                                            <p:cond delay="0"/>
                                          </p:stCondLst>
                                        </p:cTn>
                                        <p:tgtEl>
                                          <p:spTgt spid="88"/>
                                        </p:tgtEl>
                                        <p:attrNameLst>
                                          <p:attrName>style.visibility</p:attrName>
                                        </p:attrNameLst>
                                      </p:cBhvr>
                                      <p:to>
                                        <p:strVal val="visible"/>
                                      </p:to>
                                    </p:set>
                                    <p:anim calcmode="lin" valueType="num">
                                      <p:cBhvr additive="base">
                                        <p:cTn id="164" dur="500" fill="hold"/>
                                        <p:tgtEl>
                                          <p:spTgt spid="88"/>
                                        </p:tgtEl>
                                        <p:attrNameLst>
                                          <p:attrName>ppt_x</p:attrName>
                                        </p:attrNameLst>
                                      </p:cBhvr>
                                      <p:tavLst>
                                        <p:tav tm="0">
                                          <p:val>
                                            <p:strVal val="0-#ppt_w/2"/>
                                          </p:val>
                                        </p:tav>
                                        <p:tav tm="100000">
                                          <p:val>
                                            <p:strVal val="#ppt_x"/>
                                          </p:val>
                                        </p:tav>
                                      </p:tavLst>
                                    </p:anim>
                                    <p:anim calcmode="lin" valueType="num">
                                      <p:cBhvr additive="base">
                                        <p:cTn id="165" dur="500" fill="hold"/>
                                        <p:tgtEl>
                                          <p:spTgt spid="88"/>
                                        </p:tgtEl>
                                        <p:attrNameLst>
                                          <p:attrName>ppt_y</p:attrName>
                                        </p:attrNameLst>
                                      </p:cBhvr>
                                      <p:tavLst>
                                        <p:tav tm="0">
                                          <p:val>
                                            <p:strVal val="#ppt_y"/>
                                          </p:val>
                                        </p:tav>
                                        <p:tav tm="100000">
                                          <p:val>
                                            <p:strVal val="#ppt_y"/>
                                          </p:val>
                                        </p:tav>
                                      </p:tavLst>
                                    </p:anim>
                                  </p:childTnLst>
                                </p:cTn>
                              </p:par>
                              <p:par>
                                <p:cTn id="166" presetID="2" presetClass="entr" presetSubtype="4" fill="hold" grpId="0" nodeType="withEffect">
                                  <p:stCondLst>
                                    <p:cond delay="0"/>
                                  </p:stCondLst>
                                  <p:childTnLst>
                                    <p:set>
                                      <p:cBhvr>
                                        <p:cTn id="167" dur="1" fill="hold">
                                          <p:stCondLst>
                                            <p:cond delay="0"/>
                                          </p:stCondLst>
                                        </p:cTn>
                                        <p:tgtEl>
                                          <p:spTgt spid="91"/>
                                        </p:tgtEl>
                                        <p:attrNameLst>
                                          <p:attrName>style.visibility</p:attrName>
                                        </p:attrNameLst>
                                      </p:cBhvr>
                                      <p:to>
                                        <p:strVal val="visible"/>
                                      </p:to>
                                    </p:set>
                                    <p:anim calcmode="lin" valueType="num">
                                      <p:cBhvr additive="base">
                                        <p:cTn id="168" dur="500" fill="hold"/>
                                        <p:tgtEl>
                                          <p:spTgt spid="91"/>
                                        </p:tgtEl>
                                        <p:attrNameLst>
                                          <p:attrName>ppt_x</p:attrName>
                                        </p:attrNameLst>
                                      </p:cBhvr>
                                      <p:tavLst>
                                        <p:tav tm="0">
                                          <p:val>
                                            <p:strVal val="#ppt_x"/>
                                          </p:val>
                                        </p:tav>
                                        <p:tav tm="100000">
                                          <p:val>
                                            <p:strVal val="#ppt_x"/>
                                          </p:val>
                                        </p:tav>
                                      </p:tavLst>
                                    </p:anim>
                                    <p:anim calcmode="lin" valueType="num">
                                      <p:cBhvr additive="base">
                                        <p:cTn id="169" dur="500" fill="hold"/>
                                        <p:tgtEl>
                                          <p:spTgt spid="91"/>
                                        </p:tgtEl>
                                        <p:attrNameLst>
                                          <p:attrName>ppt_y</p:attrName>
                                        </p:attrNameLst>
                                      </p:cBhvr>
                                      <p:tavLst>
                                        <p:tav tm="0">
                                          <p:val>
                                            <p:strVal val="1+#ppt_h/2"/>
                                          </p:val>
                                        </p:tav>
                                        <p:tav tm="100000">
                                          <p:val>
                                            <p:strVal val="#ppt_y"/>
                                          </p:val>
                                        </p:tav>
                                      </p:tavLst>
                                    </p:anim>
                                  </p:childTnLst>
                                </p:cTn>
                              </p:par>
                              <p:par>
                                <p:cTn id="170" presetID="2" presetClass="entr" presetSubtype="4" fill="hold" grpId="0" nodeType="withEffect">
                                  <p:stCondLst>
                                    <p:cond delay="0"/>
                                  </p:stCondLst>
                                  <p:childTnLst>
                                    <p:set>
                                      <p:cBhvr>
                                        <p:cTn id="171" dur="1" fill="hold">
                                          <p:stCondLst>
                                            <p:cond delay="0"/>
                                          </p:stCondLst>
                                        </p:cTn>
                                        <p:tgtEl>
                                          <p:spTgt spid="92"/>
                                        </p:tgtEl>
                                        <p:attrNameLst>
                                          <p:attrName>style.visibility</p:attrName>
                                        </p:attrNameLst>
                                      </p:cBhvr>
                                      <p:to>
                                        <p:strVal val="visible"/>
                                      </p:to>
                                    </p:set>
                                    <p:anim calcmode="lin" valueType="num">
                                      <p:cBhvr additive="base">
                                        <p:cTn id="172" dur="500" fill="hold"/>
                                        <p:tgtEl>
                                          <p:spTgt spid="92"/>
                                        </p:tgtEl>
                                        <p:attrNameLst>
                                          <p:attrName>ppt_x</p:attrName>
                                        </p:attrNameLst>
                                      </p:cBhvr>
                                      <p:tavLst>
                                        <p:tav tm="0">
                                          <p:val>
                                            <p:strVal val="#ppt_x"/>
                                          </p:val>
                                        </p:tav>
                                        <p:tav tm="100000">
                                          <p:val>
                                            <p:strVal val="#ppt_x"/>
                                          </p:val>
                                        </p:tav>
                                      </p:tavLst>
                                    </p:anim>
                                    <p:anim calcmode="lin" valueType="num">
                                      <p:cBhvr additive="base">
                                        <p:cTn id="173" dur="500" fill="hold"/>
                                        <p:tgtEl>
                                          <p:spTgt spid="92"/>
                                        </p:tgtEl>
                                        <p:attrNameLst>
                                          <p:attrName>ppt_y</p:attrName>
                                        </p:attrNameLst>
                                      </p:cBhvr>
                                      <p:tavLst>
                                        <p:tav tm="0">
                                          <p:val>
                                            <p:strVal val="1+#ppt_h/2"/>
                                          </p:val>
                                        </p:tav>
                                        <p:tav tm="100000">
                                          <p:val>
                                            <p:strVal val="#ppt_y"/>
                                          </p:val>
                                        </p:tav>
                                      </p:tavLst>
                                    </p:anim>
                                  </p:childTnLst>
                                </p:cTn>
                              </p:par>
                              <p:par>
                                <p:cTn id="174" presetID="2" presetClass="entr" presetSubtype="4" fill="hold" grpId="0" nodeType="withEffect">
                                  <p:stCondLst>
                                    <p:cond delay="0"/>
                                  </p:stCondLst>
                                  <p:childTnLst>
                                    <p:set>
                                      <p:cBhvr>
                                        <p:cTn id="175" dur="1" fill="hold">
                                          <p:stCondLst>
                                            <p:cond delay="0"/>
                                          </p:stCondLst>
                                        </p:cTn>
                                        <p:tgtEl>
                                          <p:spTgt spid="93"/>
                                        </p:tgtEl>
                                        <p:attrNameLst>
                                          <p:attrName>style.visibility</p:attrName>
                                        </p:attrNameLst>
                                      </p:cBhvr>
                                      <p:to>
                                        <p:strVal val="visible"/>
                                      </p:to>
                                    </p:set>
                                    <p:anim calcmode="lin" valueType="num">
                                      <p:cBhvr additive="base">
                                        <p:cTn id="176" dur="500" fill="hold"/>
                                        <p:tgtEl>
                                          <p:spTgt spid="93"/>
                                        </p:tgtEl>
                                        <p:attrNameLst>
                                          <p:attrName>ppt_x</p:attrName>
                                        </p:attrNameLst>
                                      </p:cBhvr>
                                      <p:tavLst>
                                        <p:tav tm="0">
                                          <p:val>
                                            <p:strVal val="#ppt_x"/>
                                          </p:val>
                                        </p:tav>
                                        <p:tav tm="100000">
                                          <p:val>
                                            <p:strVal val="#ppt_x"/>
                                          </p:val>
                                        </p:tav>
                                      </p:tavLst>
                                    </p:anim>
                                    <p:anim calcmode="lin" valueType="num">
                                      <p:cBhvr additive="base">
                                        <p:cTn id="177" dur="500" fill="hold"/>
                                        <p:tgtEl>
                                          <p:spTgt spid="93"/>
                                        </p:tgtEl>
                                        <p:attrNameLst>
                                          <p:attrName>ppt_y</p:attrName>
                                        </p:attrNameLst>
                                      </p:cBhvr>
                                      <p:tavLst>
                                        <p:tav tm="0">
                                          <p:val>
                                            <p:strVal val="1+#ppt_h/2"/>
                                          </p:val>
                                        </p:tav>
                                        <p:tav tm="100000">
                                          <p:val>
                                            <p:strVal val="#ppt_y"/>
                                          </p:val>
                                        </p:tav>
                                      </p:tavLst>
                                    </p:anim>
                                  </p:childTnLst>
                                </p:cTn>
                              </p:par>
                              <p:par>
                                <p:cTn id="178" presetID="2" presetClass="entr" presetSubtype="4" fill="hold" grpId="0" nodeType="withEffect">
                                  <p:stCondLst>
                                    <p:cond delay="0"/>
                                  </p:stCondLst>
                                  <p:childTnLst>
                                    <p:set>
                                      <p:cBhvr>
                                        <p:cTn id="179" dur="1" fill="hold">
                                          <p:stCondLst>
                                            <p:cond delay="0"/>
                                          </p:stCondLst>
                                        </p:cTn>
                                        <p:tgtEl>
                                          <p:spTgt spid="94"/>
                                        </p:tgtEl>
                                        <p:attrNameLst>
                                          <p:attrName>style.visibility</p:attrName>
                                        </p:attrNameLst>
                                      </p:cBhvr>
                                      <p:to>
                                        <p:strVal val="visible"/>
                                      </p:to>
                                    </p:set>
                                    <p:anim calcmode="lin" valueType="num">
                                      <p:cBhvr additive="base">
                                        <p:cTn id="180" dur="500" fill="hold"/>
                                        <p:tgtEl>
                                          <p:spTgt spid="94"/>
                                        </p:tgtEl>
                                        <p:attrNameLst>
                                          <p:attrName>ppt_x</p:attrName>
                                        </p:attrNameLst>
                                      </p:cBhvr>
                                      <p:tavLst>
                                        <p:tav tm="0">
                                          <p:val>
                                            <p:strVal val="#ppt_x"/>
                                          </p:val>
                                        </p:tav>
                                        <p:tav tm="100000">
                                          <p:val>
                                            <p:strVal val="#ppt_x"/>
                                          </p:val>
                                        </p:tav>
                                      </p:tavLst>
                                    </p:anim>
                                    <p:anim calcmode="lin" valueType="num">
                                      <p:cBhvr additive="base">
                                        <p:cTn id="181" dur="500" fill="hold"/>
                                        <p:tgtEl>
                                          <p:spTgt spid="94"/>
                                        </p:tgtEl>
                                        <p:attrNameLst>
                                          <p:attrName>ppt_y</p:attrName>
                                        </p:attrNameLst>
                                      </p:cBhvr>
                                      <p:tavLst>
                                        <p:tav tm="0">
                                          <p:val>
                                            <p:strVal val="1+#ppt_h/2"/>
                                          </p:val>
                                        </p:tav>
                                        <p:tav tm="100000">
                                          <p:val>
                                            <p:strVal val="#ppt_y"/>
                                          </p:val>
                                        </p:tav>
                                      </p:tavLst>
                                    </p:anim>
                                  </p:childTnLst>
                                </p:cTn>
                              </p:par>
                              <p:par>
                                <p:cTn id="182" presetID="2" presetClass="entr" presetSubtype="4" fill="hold" grpId="0" nodeType="withEffect">
                                  <p:stCondLst>
                                    <p:cond delay="0"/>
                                  </p:stCondLst>
                                  <p:childTnLst>
                                    <p:set>
                                      <p:cBhvr>
                                        <p:cTn id="183" dur="1" fill="hold">
                                          <p:stCondLst>
                                            <p:cond delay="0"/>
                                          </p:stCondLst>
                                        </p:cTn>
                                        <p:tgtEl>
                                          <p:spTgt spid="95"/>
                                        </p:tgtEl>
                                        <p:attrNameLst>
                                          <p:attrName>style.visibility</p:attrName>
                                        </p:attrNameLst>
                                      </p:cBhvr>
                                      <p:to>
                                        <p:strVal val="visible"/>
                                      </p:to>
                                    </p:set>
                                    <p:anim calcmode="lin" valueType="num">
                                      <p:cBhvr additive="base">
                                        <p:cTn id="184" dur="500" fill="hold"/>
                                        <p:tgtEl>
                                          <p:spTgt spid="95"/>
                                        </p:tgtEl>
                                        <p:attrNameLst>
                                          <p:attrName>ppt_x</p:attrName>
                                        </p:attrNameLst>
                                      </p:cBhvr>
                                      <p:tavLst>
                                        <p:tav tm="0">
                                          <p:val>
                                            <p:strVal val="#ppt_x"/>
                                          </p:val>
                                        </p:tav>
                                        <p:tav tm="100000">
                                          <p:val>
                                            <p:strVal val="#ppt_x"/>
                                          </p:val>
                                        </p:tav>
                                      </p:tavLst>
                                    </p:anim>
                                    <p:anim calcmode="lin" valueType="num">
                                      <p:cBhvr additive="base">
                                        <p:cTn id="185" dur="500" fill="hold"/>
                                        <p:tgtEl>
                                          <p:spTgt spid="95"/>
                                        </p:tgtEl>
                                        <p:attrNameLst>
                                          <p:attrName>ppt_y</p:attrName>
                                        </p:attrNameLst>
                                      </p:cBhvr>
                                      <p:tavLst>
                                        <p:tav tm="0">
                                          <p:val>
                                            <p:strVal val="1+#ppt_h/2"/>
                                          </p:val>
                                        </p:tav>
                                        <p:tav tm="100000">
                                          <p:val>
                                            <p:strVal val="#ppt_y"/>
                                          </p:val>
                                        </p:tav>
                                      </p:tavLst>
                                    </p:anim>
                                  </p:childTnLst>
                                </p:cTn>
                              </p:par>
                              <p:par>
                                <p:cTn id="186" presetID="2" presetClass="entr" presetSubtype="8" fill="hold" grpId="0" nodeType="withEffect">
                                  <p:stCondLst>
                                    <p:cond delay="0"/>
                                  </p:stCondLst>
                                  <p:childTnLst>
                                    <p:set>
                                      <p:cBhvr>
                                        <p:cTn id="187" dur="1" fill="hold">
                                          <p:stCondLst>
                                            <p:cond delay="0"/>
                                          </p:stCondLst>
                                        </p:cTn>
                                        <p:tgtEl>
                                          <p:spTgt spid="96"/>
                                        </p:tgtEl>
                                        <p:attrNameLst>
                                          <p:attrName>style.visibility</p:attrName>
                                        </p:attrNameLst>
                                      </p:cBhvr>
                                      <p:to>
                                        <p:strVal val="visible"/>
                                      </p:to>
                                    </p:set>
                                    <p:anim calcmode="lin" valueType="num">
                                      <p:cBhvr additive="base">
                                        <p:cTn id="188" dur="500" fill="hold"/>
                                        <p:tgtEl>
                                          <p:spTgt spid="96"/>
                                        </p:tgtEl>
                                        <p:attrNameLst>
                                          <p:attrName>ppt_x</p:attrName>
                                        </p:attrNameLst>
                                      </p:cBhvr>
                                      <p:tavLst>
                                        <p:tav tm="0">
                                          <p:val>
                                            <p:strVal val="0-#ppt_w/2"/>
                                          </p:val>
                                        </p:tav>
                                        <p:tav tm="100000">
                                          <p:val>
                                            <p:strVal val="#ppt_x"/>
                                          </p:val>
                                        </p:tav>
                                      </p:tavLst>
                                    </p:anim>
                                    <p:anim calcmode="lin" valueType="num">
                                      <p:cBhvr additive="base">
                                        <p:cTn id="189" dur="500" fill="hold"/>
                                        <p:tgtEl>
                                          <p:spTgt spid="96"/>
                                        </p:tgtEl>
                                        <p:attrNameLst>
                                          <p:attrName>ppt_y</p:attrName>
                                        </p:attrNameLst>
                                      </p:cBhvr>
                                      <p:tavLst>
                                        <p:tav tm="0">
                                          <p:val>
                                            <p:strVal val="#ppt_y"/>
                                          </p:val>
                                        </p:tav>
                                        <p:tav tm="100000">
                                          <p:val>
                                            <p:strVal val="#ppt_y"/>
                                          </p:val>
                                        </p:tav>
                                      </p:tavLst>
                                    </p:anim>
                                  </p:childTnLst>
                                </p:cTn>
                              </p:par>
                              <p:par>
                                <p:cTn id="190" presetID="2" presetClass="entr" presetSubtype="4" fill="hold" grpId="0" nodeType="withEffect">
                                  <p:stCondLst>
                                    <p:cond delay="0"/>
                                  </p:stCondLst>
                                  <p:childTnLst>
                                    <p:set>
                                      <p:cBhvr>
                                        <p:cTn id="191" dur="1" fill="hold">
                                          <p:stCondLst>
                                            <p:cond delay="0"/>
                                          </p:stCondLst>
                                        </p:cTn>
                                        <p:tgtEl>
                                          <p:spTgt spid="97"/>
                                        </p:tgtEl>
                                        <p:attrNameLst>
                                          <p:attrName>style.visibility</p:attrName>
                                        </p:attrNameLst>
                                      </p:cBhvr>
                                      <p:to>
                                        <p:strVal val="visible"/>
                                      </p:to>
                                    </p:set>
                                    <p:anim calcmode="lin" valueType="num">
                                      <p:cBhvr additive="base">
                                        <p:cTn id="192" dur="500" fill="hold"/>
                                        <p:tgtEl>
                                          <p:spTgt spid="97"/>
                                        </p:tgtEl>
                                        <p:attrNameLst>
                                          <p:attrName>ppt_x</p:attrName>
                                        </p:attrNameLst>
                                      </p:cBhvr>
                                      <p:tavLst>
                                        <p:tav tm="0">
                                          <p:val>
                                            <p:strVal val="#ppt_x"/>
                                          </p:val>
                                        </p:tav>
                                        <p:tav tm="100000">
                                          <p:val>
                                            <p:strVal val="#ppt_x"/>
                                          </p:val>
                                        </p:tav>
                                      </p:tavLst>
                                    </p:anim>
                                    <p:anim calcmode="lin" valueType="num">
                                      <p:cBhvr additive="base">
                                        <p:cTn id="193" dur="500" fill="hold"/>
                                        <p:tgtEl>
                                          <p:spTgt spid="97"/>
                                        </p:tgtEl>
                                        <p:attrNameLst>
                                          <p:attrName>ppt_y</p:attrName>
                                        </p:attrNameLst>
                                      </p:cBhvr>
                                      <p:tavLst>
                                        <p:tav tm="0">
                                          <p:val>
                                            <p:strVal val="1+#ppt_h/2"/>
                                          </p:val>
                                        </p:tav>
                                        <p:tav tm="100000">
                                          <p:val>
                                            <p:strVal val="#ppt_y"/>
                                          </p:val>
                                        </p:tav>
                                      </p:tavLst>
                                    </p:anim>
                                  </p:childTnLst>
                                </p:cTn>
                              </p:par>
                              <p:par>
                                <p:cTn id="194" presetID="2" presetClass="entr" presetSubtype="4" fill="hold" grpId="0" nodeType="withEffect">
                                  <p:stCondLst>
                                    <p:cond delay="0"/>
                                  </p:stCondLst>
                                  <p:childTnLst>
                                    <p:set>
                                      <p:cBhvr>
                                        <p:cTn id="195" dur="1" fill="hold">
                                          <p:stCondLst>
                                            <p:cond delay="0"/>
                                          </p:stCondLst>
                                        </p:cTn>
                                        <p:tgtEl>
                                          <p:spTgt spid="98"/>
                                        </p:tgtEl>
                                        <p:attrNameLst>
                                          <p:attrName>style.visibility</p:attrName>
                                        </p:attrNameLst>
                                      </p:cBhvr>
                                      <p:to>
                                        <p:strVal val="visible"/>
                                      </p:to>
                                    </p:set>
                                    <p:anim calcmode="lin" valueType="num">
                                      <p:cBhvr additive="base">
                                        <p:cTn id="196" dur="500" fill="hold"/>
                                        <p:tgtEl>
                                          <p:spTgt spid="98"/>
                                        </p:tgtEl>
                                        <p:attrNameLst>
                                          <p:attrName>ppt_x</p:attrName>
                                        </p:attrNameLst>
                                      </p:cBhvr>
                                      <p:tavLst>
                                        <p:tav tm="0">
                                          <p:val>
                                            <p:strVal val="#ppt_x"/>
                                          </p:val>
                                        </p:tav>
                                        <p:tav tm="100000">
                                          <p:val>
                                            <p:strVal val="#ppt_x"/>
                                          </p:val>
                                        </p:tav>
                                      </p:tavLst>
                                    </p:anim>
                                    <p:anim calcmode="lin" valueType="num">
                                      <p:cBhvr additive="base">
                                        <p:cTn id="197" dur="500" fill="hold"/>
                                        <p:tgtEl>
                                          <p:spTgt spid="98"/>
                                        </p:tgtEl>
                                        <p:attrNameLst>
                                          <p:attrName>ppt_y</p:attrName>
                                        </p:attrNameLst>
                                      </p:cBhvr>
                                      <p:tavLst>
                                        <p:tav tm="0">
                                          <p:val>
                                            <p:strVal val="1+#ppt_h/2"/>
                                          </p:val>
                                        </p:tav>
                                        <p:tav tm="100000">
                                          <p:val>
                                            <p:strVal val="#ppt_y"/>
                                          </p:val>
                                        </p:tav>
                                      </p:tavLst>
                                    </p:anim>
                                  </p:childTnLst>
                                </p:cTn>
                              </p:par>
                              <p:par>
                                <p:cTn id="198" presetID="2" presetClass="entr" presetSubtype="4" fill="hold" grpId="0" nodeType="withEffect">
                                  <p:stCondLst>
                                    <p:cond delay="0"/>
                                  </p:stCondLst>
                                  <p:childTnLst>
                                    <p:set>
                                      <p:cBhvr>
                                        <p:cTn id="199" dur="1" fill="hold">
                                          <p:stCondLst>
                                            <p:cond delay="0"/>
                                          </p:stCondLst>
                                        </p:cTn>
                                        <p:tgtEl>
                                          <p:spTgt spid="99"/>
                                        </p:tgtEl>
                                        <p:attrNameLst>
                                          <p:attrName>style.visibility</p:attrName>
                                        </p:attrNameLst>
                                      </p:cBhvr>
                                      <p:to>
                                        <p:strVal val="visible"/>
                                      </p:to>
                                    </p:set>
                                    <p:anim calcmode="lin" valueType="num">
                                      <p:cBhvr additive="base">
                                        <p:cTn id="200" dur="500" fill="hold"/>
                                        <p:tgtEl>
                                          <p:spTgt spid="99"/>
                                        </p:tgtEl>
                                        <p:attrNameLst>
                                          <p:attrName>ppt_x</p:attrName>
                                        </p:attrNameLst>
                                      </p:cBhvr>
                                      <p:tavLst>
                                        <p:tav tm="0">
                                          <p:val>
                                            <p:strVal val="#ppt_x"/>
                                          </p:val>
                                        </p:tav>
                                        <p:tav tm="100000">
                                          <p:val>
                                            <p:strVal val="#ppt_x"/>
                                          </p:val>
                                        </p:tav>
                                      </p:tavLst>
                                    </p:anim>
                                    <p:anim calcmode="lin" valueType="num">
                                      <p:cBhvr additive="base">
                                        <p:cTn id="201" dur="500" fill="hold"/>
                                        <p:tgtEl>
                                          <p:spTgt spid="99"/>
                                        </p:tgtEl>
                                        <p:attrNameLst>
                                          <p:attrName>ppt_y</p:attrName>
                                        </p:attrNameLst>
                                      </p:cBhvr>
                                      <p:tavLst>
                                        <p:tav tm="0">
                                          <p:val>
                                            <p:strVal val="1+#ppt_h/2"/>
                                          </p:val>
                                        </p:tav>
                                        <p:tav tm="100000">
                                          <p:val>
                                            <p:strVal val="#ppt_y"/>
                                          </p:val>
                                        </p:tav>
                                      </p:tavLst>
                                    </p:anim>
                                  </p:childTnLst>
                                </p:cTn>
                              </p:par>
                              <p:par>
                                <p:cTn id="202" presetID="2" presetClass="entr" presetSubtype="4" fill="hold" grpId="0" nodeType="withEffect">
                                  <p:stCondLst>
                                    <p:cond delay="0"/>
                                  </p:stCondLst>
                                  <p:childTnLst>
                                    <p:set>
                                      <p:cBhvr>
                                        <p:cTn id="203" dur="1" fill="hold">
                                          <p:stCondLst>
                                            <p:cond delay="0"/>
                                          </p:stCondLst>
                                        </p:cTn>
                                        <p:tgtEl>
                                          <p:spTgt spid="100"/>
                                        </p:tgtEl>
                                        <p:attrNameLst>
                                          <p:attrName>style.visibility</p:attrName>
                                        </p:attrNameLst>
                                      </p:cBhvr>
                                      <p:to>
                                        <p:strVal val="visible"/>
                                      </p:to>
                                    </p:set>
                                    <p:anim calcmode="lin" valueType="num">
                                      <p:cBhvr additive="base">
                                        <p:cTn id="204" dur="500" fill="hold"/>
                                        <p:tgtEl>
                                          <p:spTgt spid="100"/>
                                        </p:tgtEl>
                                        <p:attrNameLst>
                                          <p:attrName>ppt_x</p:attrName>
                                        </p:attrNameLst>
                                      </p:cBhvr>
                                      <p:tavLst>
                                        <p:tav tm="0">
                                          <p:val>
                                            <p:strVal val="#ppt_x"/>
                                          </p:val>
                                        </p:tav>
                                        <p:tav tm="100000">
                                          <p:val>
                                            <p:strVal val="#ppt_x"/>
                                          </p:val>
                                        </p:tav>
                                      </p:tavLst>
                                    </p:anim>
                                    <p:anim calcmode="lin" valueType="num">
                                      <p:cBhvr additive="base">
                                        <p:cTn id="205" dur="500" fill="hold"/>
                                        <p:tgtEl>
                                          <p:spTgt spid="100"/>
                                        </p:tgtEl>
                                        <p:attrNameLst>
                                          <p:attrName>ppt_y</p:attrName>
                                        </p:attrNameLst>
                                      </p:cBhvr>
                                      <p:tavLst>
                                        <p:tav tm="0">
                                          <p:val>
                                            <p:strVal val="1+#ppt_h/2"/>
                                          </p:val>
                                        </p:tav>
                                        <p:tav tm="100000">
                                          <p:val>
                                            <p:strVal val="#ppt_y"/>
                                          </p:val>
                                        </p:tav>
                                      </p:tavLst>
                                    </p:anim>
                                  </p:childTnLst>
                                </p:cTn>
                              </p:par>
                              <p:par>
                                <p:cTn id="206" presetID="2" presetClass="entr" presetSubtype="4" fill="hold" grpId="0" nodeType="withEffect">
                                  <p:stCondLst>
                                    <p:cond delay="0"/>
                                  </p:stCondLst>
                                  <p:childTnLst>
                                    <p:set>
                                      <p:cBhvr>
                                        <p:cTn id="207" dur="1" fill="hold">
                                          <p:stCondLst>
                                            <p:cond delay="0"/>
                                          </p:stCondLst>
                                        </p:cTn>
                                        <p:tgtEl>
                                          <p:spTgt spid="101"/>
                                        </p:tgtEl>
                                        <p:attrNameLst>
                                          <p:attrName>style.visibility</p:attrName>
                                        </p:attrNameLst>
                                      </p:cBhvr>
                                      <p:to>
                                        <p:strVal val="visible"/>
                                      </p:to>
                                    </p:set>
                                    <p:anim calcmode="lin" valueType="num">
                                      <p:cBhvr additive="base">
                                        <p:cTn id="208" dur="500" fill="hold"/>
                                        <p:tgtEl>
                                          <p:spTgt spid="101"/>
                                        </p:tgtEl>
                                        <p:attrNameLst>
                                          <p:attrName>ppt_x</p:attrName>
                                        </p:attrNameLst>
                                      </p:cBhvr>
                                      <p:tavLst>
                                        <p:tav tm="0">
                                          <p:val>
                                            <p:strVal val="#ppt_x"/>
                                          </p:val>
                                        </p:tav>
                                        <p:tav tm="100000">
                                          <p:val>
                                            <p:strVal val="#ppt_x"/>
                                          </p:val>
                                        </p:tav>
                                      </p:tavLst>
                                    </p:anim>
                                    <p:anim calcmode="lin" valueType="num">
                                      <p:cBhvr additive="base">
                                        <p:cTn id="209" dur="500" fill="hold"/>
                                        <p:tgtEl>
                                          <p:spTgt spid="101"/>
                                        </p:tgtEl>
                                        <p:attrNameLst>
                                          <p:attrName>ppt_y</p:attrName>
                                        </p:attrNameLst>
                                      </p:cBhvr>
                                      <p:tavLst>
                                        <p:tav tm="0">
                                          <p:val>
                                            <p:strVal val="1+#ppt_h/2"/>
                                          </p:val>
                                        </p:tav>
                                        <p:tav tm="100000">
                                          <p:val>
                                            <p:strVal val="#ppt_y"/>
                                          </p:val>
                                        </p:tav>
                                      </p:tavLst>
                                    </p:anim>
                                  </p:childTnLst>
                                </p:cTn>
                              </p:par>
                              <p:par>
                                <p:cTn id="210" presetID="2" presetClass="entr" presetSubtype="4" fill="hold" grpId="0" nodeType="withEffect">
                                  <p:stCondLst>
                                    <p:cond delay="0"/>
                                  </p:stCondLst>
                                  <p:childTnLst>
                                    <p:set>
                                      <p:cBhvr>
                                        <p:cTn id="211" dur="1" fill="hold">
                                          <p:stCondLst>
                                            <p:cond delay="0"/>
                                          </p:stCondLst>
                                        </p:cTn>
                                        <p:tgtEl>
                                          <p:spTgt spid="102"/>
                                        </p:tgtEl>
                                        <p:attrNameLst>
                                          <p:attrName>style.visibility</p:attrName>
                                        </p:attrNameLst>
                                      </p:cBhvr>
                                      <p:to>
                                        <p:strVal val="visible"/>
                                      </p:to>
                                    </p:set>
                                    <p:anim calcmode="lin" valueType="num">
                                      <p:cBhvr additive="base">
                                        <p:cTn id="212" dur="500" fill="hold"/>
                                        <p:tgtEl>
                                          <p:spTgt spid="102"/>
                                        </p:tgtEl>
                                        <p:attrNameLst>
                                          <p:attrName>ppt_x</p:attrName>
                                        </p:attrNameLst>
                                      </p:cBhvr>
                                      <p:tavLst>
                                        <p:tav tm="0">
                                          <p:val>
                                            <p:strVal val="#ppt_x"/>
                                          </p:val>
                                        </p:tav>
                                        <p:tav tm="100000">
                                          <p:val>
                                            <p:strVal val="#ppt_x"/>
                                          </p:val>
                                        </p:tav>
                                      </p:tavLst>
                                    </p:anim>
                                    <p:anim calcmode="lin" valueType="num">
                                      <p:cBhvr additive="base">
                                        <p:cTn id="213" dur="500" fill="hold"/>
                                        <p:tgtEl>
                                          <p:spTgt spid="102"/>
                                        </p:tgtEl>
                                        <p:attrNameLst>
                                          <p:attrName>ppt_y</p:attrName>
                                        </p:attrNameLst>
                                      </p:cBhvr>
                                      <p:tavLst>
                                        <p:tav tm="0">
                                          <p:val>
                                            <p:strVal val="1+#ppt_h/2"/>
                                          </p:val>
                                        </p:tav>
                                        <p:tav tm="100000">
                                          <p:val>
                                            <p:strVal val="#ppt_y"/>
                                          </p:val>
                                        </p:tav>
                                      </p:tavLst>
                                    </p:anim>
                                  </p:childTnLst>
                                </p:cTn>
                              </p:par>
                              <p:par>
                                <p:cTn id="214" presetID="2" presetClass="entr" presetSubtype="4" fill="hold" grpId="0" nodeType="withEffect">
                                  <p:stCondLst>
                                    <p:cond delay="0"/>
                                  </p:stCondLst>
                                  <p:childTnLst>
                                    <p:set>
                                      <p:cBhvr>
                                        <p:cTn id="215" dur="1" fill="hold">
                                          <p:stCondLst>
                                            <p:cond delay="0"/>
                                          </p:stCondLst>
                                        </p:cTn>
                                        <p:tgtEl>
                                          <p:spTgt spid="103"/>
                                        </p:tgtEl>
                                        <p:attrNameLst>
                                          <p:attrName>style.visibility</p:attrName>
                                        </p:attrNameLst>
                                      </p:cBhvr>
                                      <p:to>
                                        <p:strVal val="visible"/>
                                      </p:to>
                                    </p:set>
                                    <p:anim calcmode="lin" valueType="num">
                                      <p:cBhvr additive="base">
                                        <p:cTn id="216" dur="500" fill="hold"/>
                                        <p:tgtEl>
                                          <p:spTgt spid="103"/>
                                        </p:tgtEl>
                                        <p:attrNameLst>
                                          <p:attrName>ppt_x</p:attrName>
                                        </p:attrNameLst>
                                      </p:cBhvr>
                                      <p:tavLst>
                                        <p:tav tm="0">
                                          <p:val>
                                            <p:strVal val="#ppt_x"/>
                                          </p:val>
                                        </p:tav>
                                        <p:tav tm="100000">
                                          <p:val>
                                            <p:strVal val="#ppt_x"/>
                                          </p:val>
                                        </p:tav>
                                      </p:tavLst>
                                    </p:anim>
                                    <p:anim calcmode="lin" valueType="num">
                                      <p:cBhvr additive="base">
                                        <p:cTn id="217" dur="500" fill="hold"/>
                                        <p:tgtEl>
                                          <p:spTgt spid="103"/>
                                        </p:tgtEl>
                                        <p:attrNameLst>
                                          <p:attrName>ppt_y</p:attrName>
                                        </p:attrNameLst>
                                      </p:cBhvr>
                                      <p:tavLst>
                                        <p:tav tm="0">
                                          <p:val>
                                            <p:strVal val="1+#ppt_h/2"/>
                                          </p:val>
                                        </p:tav>
                                        <p:tav tm="100000">
                                          <p:val>
                                            <p:strVal val="#ppt_y"/>
                                          </p:val>
                                        </p:tav>
                                      </p:tavLst>
                                    </p:anim>
                                  </p:childTnLst>
                                </p:cTn>
                              </p:par>
                              <p:par>
                                <p:cTn id="218" presetID="2" presetClass="entr" presetSubtype="4" fill="hold" grpId="0" nodeType="withEffect">
                                  <p:stCondLst>
                                    <p:cond delay="0"/>
                                  </p:stCondLst>
                                  <p:childTnLst>
                                    <p:set>
                                      <p:cBhvr>
                                        <p:cTn id="219" dur="1" fill="hold">
                                          <p:stCondLst>
                                            <p:cond delay="0"/>
                                          </p:stCondLst>
                                        </p:cTn>
                                        <p:tgtEl>
                                          <p:spTgt spid="104"/>
                                        </p:tgtEl>
                                        <p:attrNameLst>
                                          <p:attrName>style.visibility</p:attrName>
                                        </p:attrNameLst>
                                      </p:cBhvr>
                                      <p:to>
                                        <p:strVal val="visible"/>
                                      </p:to>
                                    </p:set>
                                    <p:anim calcmode="lin" valueType="num">
                                      <p:cBhvr additive="base">
                                        <p:cTn id="220" dur="500" fill="hold"/>
                                        <p:tgtEl>
                                          <p:spTgt spid="104"/>
                                        </p:tgtEl>
                                        <p:attrNameLst>
                                          <p:attrName>ppt_x</p:attrName>
                                        </p:attrNameLst>
                                      </p:cBhvr>
                                      <p:tavLst>
                                        <p:tav tm="0">
                                          <p:val>
                                            <p:strVal val="#ppt_x"/>
                                          </p:val>
                                        </p:tav>
                                        <p:tav tm="100000">
                                          <p:val>
                                            <p:strVal val="#ppt_x"/>
                                          </p:val>
                                        </p:tav>
                                      </p:tavLst>
                                    </p:anim>
                                    <p:anim calcmode="lin" valueType="num">
                                      <p:cBhvr additive="base">
                                        <p:cTn id="221" dur="500" fill="hold"/>
                                        <p:tgtEl>
                                          <p:spTgt spid="104"/>
                                        </p:tgtEl>
                                        <p:attrNameLst>
                                          <p:attrName>ppt_y</p:attrName>
                                        </p:attrNameLst>
                                      </p:cBhvr>
                                      <p:tavLst>
                                        <p:tav tm="0">
                                          <p:val>
                                            <p:strVal val="1+#ppt_h/2"/>
                                          </p:val>
                                        </p:tav>
                                        <p:tav tm="100000">
                                          <p:val>
                                            <p:strVal val="#ppt_y"/>
                                          </p:val>
                                        </p:tav>
                                      </p:tavLst>
                                    </p:anim>
                                  </p:childTnLst>
                                </p:cTn>
                              </p:par>
                              <p:par>
                                <p:cTn id="222" presetID="2" presetClass="entr" presetSubtype="4" fill="hold" grpId="0" nodeType="withEffect">
                                  <p:stCondLst>
                                    <p:cond delay="0"/>
                                  </p:stCondLst>
                                  <p:childTnLst>
                                    <p:set>
                                      <p:cBhvr>
                                        <p:cTn id="223" dur="1" fill="hold">
                                          <p:stCondLst>
                                            <p:cond delay="0"/>
                                          </p:stCondLst>
                                        </p:cTn>
                                        <p:tgtEl>
                                          <p:spTgt spid="105"/>
                                        </p:tgtEl>
                                        <p:attrNameLst>
                                          <p:attrName>style.visibility</p:attrName>
                                        </p:attrNameLst>
                                      </p:cBhvr>
                                      <p:to>
                                        <p:strVal val="visible"/>
                                      </p:to>
                                    </p:set>
                                    <p:anim calcmode="lin" valueType="num">
                                      <p:cBhvr additive="base">
                                        <p:cTn id="224" dur="500" fill="hold"/>
                                        <p:tgtEl>
                                          <p:spTgt spid="105"/>
                                        </p:tgtEl>
                                        <p:attrNameLst>
                                          <p:attrName>ppt_x</p:attrName>
                                        </p:attrNameLst>
                                      </p:cBhvr>
                                      <p:tavLst>
                                        <p:tav tm="0">
                                          <p:val>
                                            <p:strVal val="#ppt_x"/>
                                          </p:val>
                                        </p:tav>
                                        <p:tav tm="100000">
                                          <p:val>
                                            <p:strVal val="#ppt_x"/>
                                          </p:val>
                                        </p:tav>
                                      </p:tavLst>
                                    </p:anim>
                                    <p:anim calcmode="lin" valueType="num">
                                      <p:cBhvr additive="base">
                                        <p:cTn id="225" dur="500" fill="hold"/>
                                        <p:tgtEl>
                                          <p:spTgt spid="105"/>
                                        </p:tgtEl>
                                        <p:attrNameLst>
                                          <p:attrName>ppt_y</p:attrName>
                                        </p:attrNameLst>
                                      </p:cBhvr>
                                      <p:tavLst>
                                        <p:tav tm="0">
                                          <p:val>
                                            <p:strVal val="1+#ppt_h/2"/>
                                          </p:val>
                                        </p:tav>
                                        <p:tav tm="100000">
                                          <p:val>
                                            <p:strVal val="#ppt_y"/>
                                          </p:val>
                                        </p:tav>
                                      </p:tavLst>
                                    </p:anim>
                                  </p:childTnLst>
                                </p:cTn>
                              </p:par>
                              <p:par>
                                <p:cTn id="226" presetID="2" presetClass="entr" presetSubtype="4" fill="hold" grpId="0" nodeType="withEffect">
                                  <p:stCondLst>
                                    <p:cond delay="0"/>
                                  </p:stCondLst>
                                  <p:childTnLst>
                                    <p:set>
                                      <p:cBhvr>
                                        <p:cTn id="227" dur="1" fill="hold">
                                          <p:stCondLst>
                                            <p:cond delay="0"/>
                                          </p:stCondLst>
                                        </p:cTn>
                                        <p:tgtEl>
                                          <p:spTgt spid="106"/>
                                        </p:tgtEl>
                                        <p:attrNameLst>
                                          <p:attrName>style.visibility</p:attrName>
                                        </p:attrNameLst>
                                      </p:cBhvr>
                                      <p:to>
                                        <p:strVal val="visible"/>
                                      </p:to>
                                    </p:set>
                                    <p:anim calcmode="lin" valueType="num">
                                      <p:cBhvr additive="base">
                                        <p:cTn id="228" dur="500" fill="hold"/>
                                        <p:tgtEl>
                                          <p:spTgt spid="106"/>
                                        </p:tgtEl>
                                        <p:attrNameLst>
                                          <p:attrName>ppt_x</p:attrName>
                                        </p:attrNameLst>
                                      </p:cBhvr>
                                      <p:tavLst>
                                        <p:tav tm="0">
                                          <p:val>
                                            <p:strVal val="#ppt_x"/>
                                          </p:val>
                                        </p:tav>
                                        <p:tav tm="100000">
                                          <p:val>
                                            <p:strVal val="#ppt_x"/>
                                          </p:val>
                                        </p:tav>
                                      </p:tavLst>
                                    </p:anim>
                                    <p:anim calcmode="lin" valueType="num">
                                      <p:cBhvr additive="base">
                                        <p:cTn id="229" dur="500" fill="hold"/>
                                        <p:tgtEl>
                                          <p:spTgt spid="106"/>
                                        </p:tgtEl>
                                        <p:attrNameLst>
                                          <p:attrName>ppt_y</p:attrName>
                                        </p:attrNameLst>
                                      </p:cBhvr>
                                      <p:tavLst>
                                        <p:tav tm="0">
                                          <p:val>
                                            <p:strVal val="1+#ppt_h/2"/>
                                          </p:val>
                                        </p:tav>
                                        <p:tav tm="100000">
                                          <p:val>
                                            <p:strVal val="#ppt_y"/>
                                          </p:val>
                                        </p:tav>
                                      </p:tavLst>
                                    </p:anim>
                                  </p:childTnLst>
                                </p:cTn>
                              </p:par>
                              <p:par>
                                <p:cTn id="230" presetID="2" presetClass="entr" presetSubtype="4" fill="hold" grpId="0" nodeType="withEffect">
                                  <p:stCondLst>
                                    <p:cond delay="0"/>
                                  </p:stCondLst>
                                  <p:childTnLst>
                                    <p:set>
                                      <p:cBhvr>
                                        <p:cTn id="231" dur="1" fill="hold">
                                          <p:stCondLst>
                                            <p:cond delay="0"/>
                                          </p:stCondLst>
                                        </p:cTn>
                                        <p:tgtEl>
                                          <p:spTgt spid="107"/>
                                        </p:tgtEl>
                                        <p:attrNameLst>
                                          <p:attrName>style.visibility</p:attrName>
                                        </p:attrNameLst>
                                      </p:cBhvr>
                                      <p:to>
                                        <p:strVal val="visible"/>
                                      </p:to>
                                    </p:set>
                                    <p:anim calcmode="lin" valueType="num">
                                      <p:cBhvr additive="base">
                                        <p:cTn id="232" dur="500" fill="hold"/>
                                        <p:tgtEl>
                                          <p:spTgt spid="107"/>
                                        </p:tgtEl>
                                        <p:attrNameLst>
                                          <p:attrName>ppt_x</p:attrName>
                                        </p:attrNameLst>
                                      </p:cBhvr>
                                      <p:tavLst>
                                        <p:tav tm="0">
                                          <p:val>
                                            <p:strVal val="#ppt_x"/>
                                          </p:val>
                                        </p:tav>
                                        <p:tav tm="100000">
                                          <p:val>
                                            <p:strVal val="#ppt_x"/>
                                          </p:val>
                                        </p:tav>
                                      </p:tavLst>
                                    </p:anim>
                                    <p:anim calcmode="lin" valueType="num">
                                      <p:cBhvr additive="base">
                                        <p:cTn id="233" dur="500" fill="hold"/>
                                        <p:tgtEl>
                                          <p:spTgt spid="107"/>
                                        </p:tgtEl>
                                        <p:attrNameLst>
                                          <p:attrName>ppt_y</p:attrName>
                                        </p:attrNameLst>
                                      </p:cBhvr>
                                      <p:tavLst>
                                        <p:tav tm="0">
                                          <p:val>
                                            <p:strVal val="1+#ppt_h/2"/>
                                          </p:val>
                                        </p:tav>
                                        <p:tav tm="100000">
                                          <p:val>
                                            <p:strVal val="#ppt_y"/>
                                          </p:val>
                                        </p:tav>
                                      </p:tavLst>
                                    </p:anim>
                                  </p:childTnLst>
                                </p:cTn>
                              </p:par>
                              <p:par>
                                <p:cTn id="234" presetID="2" presetClass="entr" presetSubtype="4" fill="hold" grpId="0" nodeType="withEffect">
                                  <p:stCondLst>
                                    <p:cond delay="0"/>
                                  </p:stCondLst>
                                  <p:childTnLst>
                                    <p:set>
                                      <p:cBhvr>
                                        <p:cTn id="235" dur="1" fill="hold">
                                          <p:stCondLst>
                                            <p:cond delay="0"/>
                                          </p:stCondLst>
                                        </p:cTn>
                                        <p:tgtEl>
                                          <p:spTgt spid="108"/>
                                        </p:tgtEl>
                                        <p:attrNameLst>
                                          <p:attrName>style.visibility</p:attrName>
                                        </p:attrNameLst>
                                      </p:cBhvr>
                                      <p:to>
                                        <p:strVal val="visible"/>
                                      </p:to>
                                    </p:set>
                                    <p:anim calcmode="lin" valueType="num">
                                      <p:cBhvr additive="base">
                                        <p:cTn id="236" dur="500" fill="hold"/>
                                        <p:tgtEl>
                                          <p:spTgt spid="108"/>
                                        </p:tgtEl>
                                        <p:attrNameLst>
                                          <p:attrName>ppt_x</p:attrName>
                                        </p:attrNameLst>
                                      </p:cBhvr>
                                      <p:tavLst>
                                        <p:tav tm="0">
                                          <p:val>
                                            <p:strVal val="#ppt_x"/>
                                          </p:val>
                                        </p:tav>
                                        <p:tav tm="100000">
                                          <p:val>
                                            <p:strVal val="#ppt_x"/>
                                          </p:val>
                                        </p:tav>
                                      </p:tavLst>
                                    </p:anim>
                                    <p:anim calcmode="lin" valueType="num">
                                      <p:cBhvr additive="base">
                                        <p:cTn id="237" dur="500" fill="hold"/>
                                        <p:tgtEl>
                                          <p:spTgt spid="108"/>
                                        </p:tgtEl>
                                        <p:attrNameLst>
                                          <p:attrName>ppt_y</p:attrName>
                                        </p:attrNameLst>
                                      </p:cBhvr>
                                      <p:tavLst>
                                        <p:tav tm="0">
                                          <p:val>
                                            <p:strVal val="1+#ppt_h/2"/>
                                          </p:val>
                                        </p:tav>
                                        <p:tav tm="100000">
                                          <p:val>
                                            <p:strVal val="#ppt_y"/>
                                          </p:val>
                                        </p:tav>
                                      </p:tavLst>
                                    </p:anim>
                                  </p:childTnLst>
                                </p:cTn>
                              </p:par>
                              <p:par>
                                <p:cTn id="238" presetID="2" presetClass="entr" presetSubtype="4" fill="hold" grpId="0" nodeType="withEffect">
                                  <p:stCondLst>
                                    <p:cond delay="0"/>
                                  </p:stCondLst>
                                  <p:childTnLst>
                                    <p:set>
                                      <p:cBhvr>
                                        <p:cTn id="239" dur="1" fill="hold">
                                          <p:stCondLst>
                                            <p:cond delay="0"/>
                                          </p:stCondLst>
                                        </p:cTn>
                                        <p:tgtEl>
                                          <p:spTgt spid="109"/>
                                        </p:tgtEl>
                                        <p:attrNameLst>
                                          <p:attrName>style.visibility</p:attrName>
                                        </p:attrNameLst>
                                      </p:cBhvr>
                                      <p:to>
                                        <p:strVal val="visible"/>
                                      </p:to>
                                    </p:set>
                                    <p:anim calcmode="lin" valueType="num">
                                      <p:cBhvr additive="base">
                                        <p:cTn id="240" dur="500" fill="hold"/>
                                        <p:tgtEl>
                                          <p:spTgt spid="109"/>
                                        </p:tgtEl>
                                        <p:attrNameLst>
                                          <p:attrName>ppt_x</p:attrName>
                                        </p:attrNameLst>
                                      </p:cBhvr>
                                      <p:tavLst>
                                        <p:tav tm="0">
                                          <p:val>
                                            <p:strVal val="#ppt_x"/>
                                          </p:val>
                                        </p:tav>
                                        <p:tav tm="100000">
                                          <p:val>
                                            <p:strVal val="#ppt_x"/>
                                          </p:val>
                                        </p:tav>
                                      </p:tavLst>
                                    </p:anim>
                                    <p:anim calcmode="lin" valueType="num">
                                      <p:cBhvr additive="base">
                                        <p:cTn id="241" dur="500" fill="hold"/>
                                        <p:tgtEl>
                                          <p:spTgt spid="109"/>
                                        </p:tgtEl>
                                        <p:attrNameLst>
                                          <p:attrName>ppt_y</p:attrName>
                                        </p:attrNameLst>
                                      </p:cBhvr>
                                      <p:tavLst>
                                        <p:tav tm="0">
                                          <p:val>
                                            <p:strVal val="1+#ppt_h/2"/>
                                          </p:val>
                                        </p:tav>
                                        <p:tav tm="100000">
                                          <p:val>
                                            <p:strVal val="#ppt_y"/>
                                          </p:val>
                                        </p:tav>
                                      </p:tavLst>
                                    </p:anim>
                                  </p:childTnLst>
                                </p:cTn>
                              </p:par>
                              <p:par>
                                <p:cTn id="242" presetID="2" presetClass="entr" presetSubtype="4" fill="hold" grpId="0" nodeType="withEffect">
                                  <p:stCondLst>
                                    <p:cond delay="0"/>
                                  </p:stCondLst>
                                  <p:childTnLst>
                                    <p:set>
                                      <p:cBhvr>
                                        <p:cTn id="243" dur="1" fill="hold">
                                          <p:stCondLst>
                                            <p:cond delay="0"/>
                                          </p:stCondLst>
                                        </p:cTn>
                                        <p:tgtEl>
                                          <p:spTgt spid="110"/>
                                        </p:tgtEl>
                                        <p:attrNameLst>
                                          <p:attrName>style.visibility</p:attrName>
                                        </p:attrNameLst>
                                      </p:cBhvr>
                                      <p:to>
                                        <p:strVal val="visible"/>
                                      </p:to>
                                    </p:set>
                                    <p:anim calcmode="lin" valueType="num">
                                      <p:cBhvr additive="base">
                                        <p:cTn id="244" dur="500" fill="hold"/>
                                        <p:tgtEl>
                                          <p:spTgt spid="110"/>
                                        </p:tgtEl>
                                        <p:attrNameLst>
                                          <p:attrName>ppt_x</p:attrName>
                                        </p:attrNameLst>
                                      </p:cBhvr>
                                      <p:tavLst>
                                        <p:tav tm="0">
                                          <p:val>
                                            <p:strVal val="#ppt_x"/>
                                          </p:val>
                                        </p:tav>
                                        <p:tav tm="100000">
                                          <p:val>
                                            <p:strVal val="#ppt_x"/>
                                          </p:val>
                                        </p:tav>
                                      </p:tavLst>
                                    </p:anim>
                                    <p:anim calcmode="lin" valueType="num">
                                      <p:cBhvr additive="base">
                                        <p:cTn id="245" dur="500" fill="hold"/>
                                        <p:tgtEl>
                                          <p:spTgt spid="110"/>
                                        </p:tgtEl>
                                        <p:attrNameLst>
                                          <p:attrName>ppt_y</p:attrName>
                                        </p:attrNameLst>
                                      </p:cBhvr>
                                      <p:tavLst>
                                        <p:tav tm="0">
                                          <p:val>
                                            <p:strVal val="1+#ppt_h/2"/>
                                          </p:val>
                                        </p:tav>
                                        <p:tav tm="100000">
                                          <p:val>
                                            <p:strVal val="#ppt_y"/>
                                          </p:val>
                                        </p:tav>
                                      </p:tavLst>
                                    </p:anim>
                                  </p:childTnLst>
                                </p:cTn>
                              </p:par>
                              <p:par>
                                <p:cTn id="246" presetID="2" presetClass="entr" presetSubtype="1" fill="hold" grpId="0" nodeType="withEffect">
                                  <p:stCondLst>
                                    <p:cond delay="0"/>
                                  </p:stCondLst>
                                  <p:childTnLst>
                                    <p:set>
                                      <p:cBhvr>
                                        <p:cTn id="247" dur="1" fill="hold">
                                          <p:stCondLst>
                                            <p:cond delay="0"/>
                                          </p:stCondLst>
                                        </p:cTn>
                                        <p:tgtEl>
                                          <p:spTgt spid="111"/>
                                        </p:tgtEl>
                                        <p:attrNameLst>
                                          <p:attrName>style.visibility</p:attrName>
                                        </p:attrNameLst>
                                      </p:cBhvr>
                                      <p:to>
                                        <p:strVal val="visible"/>
                                      </p:to>
                                    </p:set>
                                    <p:anim calcmode="lin" valueType="num">
                                      <p:cBhvr additive="base">
                                        <p:cTn id="248" dur="500" fill="hold"/>
                                        <p:tgtEl>
                                          <p:spTgt spid="111"/>
                                        </p:tgtEl>
                                        <p:attrNameLst>
                                          <p:attrName>ppt_x</p:attrName>
                                        </p:attrNameLst>
                                      </p:cBhvr>
                                      <p:tavLst>
                                        <p:tav tm="0">
                                          <p:val>
                                            <p:strVal val="#ppt_x"/>
                                          </p:val>
                                        </p:tav>
                                        <p:tav tm="100000">
                                          <p:val>
                                            <p:strVal val="#ppt_x"/>
                                          </p:val>
                                        </p:tav>
                                      </p:tavLst>
                                    </p:anim>
                                    <p:anim calcmode="lin" valueType="num">
                                      <p:cBhvr additive="base">
                                        <p:cTn id="249" dur="500" fill="hold"/>
                                        <p:tgtEl>
                                          <p:spTgt spid="111"/>
                                        </p:tgtEl>
                                        <p:attrNameLst>
                                          <p:attrName>ppt_y</p:attrName>
                                        </p:attrNameLst>
                                      </p:cBhvr>
                                      <p:tavLst>
                                        <p:tav tm="0">
                                          <p:val>
                                            <p:strVal val="0-#ppt_h/2"/>
                                          </p:val>
                                        </p:tav>
                                        <p:tav tm="100000">
                                          <p:val>
                                            <p:strVal val="#ppt_y"/>
                                          </p:val>
                                        </p:tav>
                                      </p:tavLst>
                                    </p:anim>
                                  </p:childTnLst>
                                </p:cTn>
                              </p:par>
                              <p:par>
                                <p:cTn id="250" presetID="2" presetClass="entr" presetSubtype="4" fill="hold" grpId="0" nodeType="withEffect">
                                  <p:stCondLst>
                                    <p:cond delay="0"/>
                                  </p:stCondLst>
                                  <p:childTnLst>
                                    <p:set>
                                      <p:cBhvr>
                                        <p:cTn id="251" dur="1" fill="hold">
                                          <p:stCondLst>
                                            <p:cond delay="0"/>
                                          </p:stCondLst>
                                        </p:cTn>
                                        <p:tgtEl>
                                          <p:spTgt spid="112"/>
                                        </p:tgtEl>
                                        <p:attrNameLst>
                                          <p:attrName>style.visibility</p:attrName>
                                        </p:attrNameLst>
                                      </p:cBhvr>
                                      <p:to>
                                        <p:strVal val="visible"/>
                                      </p:to>
                                    </p:set>
                                    <p:anim calcmode="lin" valueType="num">
                                      <p:cBhvr additive="base">
                                        <p:cTn id="252" dur="500" fill="hold"/>
                                        <p:tgtEl>
                                          <p:spTgt spid="112"/>
                                        </p:tgtEl>
                                        <p:attrNameLst>
                                          <p:attrName>ppt_x</p:attrName>
                                        </p:attrNameLst>
                                      </p:cBhvr>
                                      <p:tavLst>
                                        <p:tav tm="0">
                                          <p:val>
                                            <p:strVal val="#ppt_x"/>
                                          </p:val>
                                        </p:tav>
                                        <p:tav tm="100000">
                                          <p:val>
                                            <p:strVal val="#ppt_x"/>
                                          </p:val>
                                        </p:tav>
                                      </p:tavLst>
                                    </p:anim>
                                    <p:anim calcmode="lin" valueType="num">
                                      <p:cBhvr additive="base">
                                        <p:cTn id="253" dur="500" fill="hold"/>
                                        <p:tgtEl>
                                          <p:spTgt spid="112"/>
                                        </p:tgtEl>
                                        <p:attrNameLst>
                                          <p:attrName>ppt_y</p:attrName>
                                        </p:attrNameLst>
                                      </p:cBhvr>
                                      <p:tavLst>
                                        <p:tav tm="0">
                                          <p:val>
                                            <p:strVal val="1+#ppt_h/2"/>
                                          </p:val>
                                        </p:tav>
                                        <p:tav tm="100000">
                                          <p:val>
                                            <p:strVal val="#ppt_y"/>
                                          </p:val>
                                        </p:tav>
                                      </p:tavLst>
                                    </p:anim>
                                  </p:childTnLst>
                                </p:cTn>
                              </p:par>
                              <p:par>
                                <p:cTn id="254" presetID="2" presetClass="entr" presetSubtype="4" fill="hold" grpId="0" nodeType="withEffect">
                                  <p:stCondLst>
                                    <p:cond delay="0"/>
                                  </p:stCondLst>
                                  <p:childTnLst>
                                    <p:set>
                                      <p:cBhvr>
                                        <p:cTn id="255" dur="1" fill="hold">
                                          <p:stCondLst>
                                            <p:cond delay="0"/>
                                          </p:stCondLst>
                                        </p:cTn>
                                        <p:tgtEl>
                                          <p:spTgt spid="113"/>
                                        </p:tgtEl>
                                        <p:attrNameLst>
                                          <p:attrName>style.visibility</p:attrName>
                                        </p:attrNameLst>
                                      </p:cBhvr>
                                      <p:to>
                                        <p:strVal val="visible"/>
                                      </p:to>
                                    </p:set>
                                    <p:anim calcmode="lin" valueType="num">
                                      <p:cBhvr additive="base">
                                        <p:cTn id="256" dur="500" fill="hold"/>
                                        <p:tgtEl>
                                          <p:spTgt spid="113"/>
                                        </p:tgtEl>
                                        <p:attrNameLst>
                                          <p:attrName>ppt_x</p:attrName>
                                        </p:attrNameLst>
                                      </p:cBhvr>
                                      <p:tavLst>
                                        <p:tav tm="0">
                                          <p:val>
                                            <p:strVal val="#ppt_x"/>
                                          </p:val>
                                        </p:tav>
                                        <p:tav tm="100000">
                                          <p:val>
                                            <p:strVal val="#ppt_x"/>
                                          </p:val>
                                        </p:tav>
                                      </p:tavLst>
                                    </p:anim>
                                    <p:anim calcmode="lin" valueType="num">
                                      <p:cBhvr additive="base">
                                        <p:cTn id="257" dur="500" fill="hold"/>
                                        <p:tgtEl>
                                          <p:spTgt spid="113"/>
                                        </p:tgtEl>
                                        <p:attrNameLst>
                                          <p:attrName>ppt_y</p:attrName>
                                        </p:attrNameLst>
                                      </p:cBhvr>
                                      <p:tavLst>
                                        <p:tav tm="0">
                                          <p:val>
                                            <p:strVal val="1+#ppt_h/2"/>
                                          </p:val>
                                        </p:tav>
                                        <p:tav tm="100000">
                                          <p:val>
                                            <p:strVal val="#ppt_y"/>
                                          </p:val>
                                        </p:tav>
                                      </p:tavLst>
                                    </p:anim>
                                  </p:childTnLst>
                                </p:cTn>
                              </p:par>
                              <p:par>
                                <p:cTn id="258" presetID="2" presetClass="entr" presetSubtype="3" fill="hold" grpId="0" nodeType="withEffect">
                                  <p:stCondLst>
                                    <p:cond delay="0"/>
                                  </p:stCondLst>
                                  <p:childTnLst>
                                    <p:set>
                                      <p:cBhvr>
                                        <p:cTn id="259" dur="1" fill="hold">
                                          <p:stCondLst>
                                            <p:cond delay="0"/>
                                          </p:stCondLst>
                                        </p:cTn>
                                        <p:tgtEl>
                                          <p:spTgt spid="114"/>
                                        </p:tgtEl>
                                        <p:attrNameLst>
                                          <p:attrName>style.visibility</p:attrName>
                                        </p:attrNameLst>
                                      </p:cBhvr>
                                      <p:to>
                                        <p:strVal val="visible"/>
                                      </p:to>
                                    </p:set>
                                    <p:anim calcmode="lin" valueType="num">
                                      <p:cBhvr additive="base">
                                        <p:cTn id="260" dur="500" fill="hold"/>
                                        <p:tgtEl>
                                          <p:spTgt spid="114"/>
                                        </p:tgtEl>
                                        <p:attrNameLst>
                                          <p:attrName>ppt_x</p:attrName>
                                        </p:attrNameLst>
                                      </p:cBhvr>
                                      <p:tavLst>
                                        <p:tav tm="0">
                                          <p:val>
                                            <p:strVal val="1+#ppt_w/2"/>
                                          </p:val>
                                        </p:tav>
                                        <p:tav tm="100000">
                                          <p:val>
                                            <p:strVal val="#ppt_x"/>
                                          </p:val>
                                        </p:tav>
                                      </p:tavLst>
                                    </p:anim>
                                    <p:anim calcmode="lin" valueType="num">
                                      <p:cBhvr additive="base">
                                        <p:cTn id="261" dur="500" fill="hold"/>
                                        <p:tgtEl>
                                          <p:spTgt spid="114"/>
                                        </p:tgtEl>
                                        <p:attrNameLst>
                                          <p:attrName>ppt_y</p:attrName>
                                        </p:attrNameLst>
                                      </p:cBhvr>
                                      <p:tavLst>
                                        <p:tav tm="0">
                                          <p:val>
                                            <p:strVal val="0-#ppt_h/2"/>
                                          </p:val>
                                        </p:tav>
                                        <p:tav tm="100000">
                                          <p:val>
                                            <p:strVal val="#ppt_y"/>
                                          </p:val>
                                        </p:tav>
                                      </p:tavLst>
                                    </p:anim>
                                  </p:childTnLst>
                                </p:cTn>
                              </p:par>
                              <p:par>
                                <p:cTn id="262" presetID="2" presetClass="entr" presetSubtype="2" fill="hold" grpId="0" nodeType="withEffect">
                                  <p:stCondLst>
                                    <p:cond delay="0"/>
                                  </p:stCondLst>
                                  <p:childTnLst>
                                    <p:set>
                                      <p:cBhvr>
                                        <p:cTn id="263" dur="1" fill="hold">
                                          <p:stCondLst>
                                            <p:cond delay="0"/>
                                          </p:stCondLst>
                                        </p:cTn>
                                        <p:tgtEl>
                                          <p:spTgt spid="115"/>
                                        </p:tgtEl>
                                        <p:attrNameLst>
                                          <p:attrName>style.visibility</p:attrName>
                                        </p:attrNameLst>
                                      </p:cBhvr>
                                      <p:to>
                                        <p:strVal val="visible"/>
                                      </p:to>
                                    </p:set>
                                    <p:anim calcmode="lin" valueType="num">
                                      <p:cBhvr additive="base">
                                        <p:cTn id="264" dur="500" fill="hold"/>
                                        <p:tgtEl>
                                          <p:spTgt spid="115"/>
                                        </p:tgtEl>
                                        <p:attrNameLst>
                                          <p:attrName>ppt_x</p:attrName>
                                        </p:attrNameLst>
                                      </p:cBhvr>
                                      <p:tavLst>
                                        <p:tav tm="0">
                                          <p:val>
                                            <p:strVal val="1+#ppt_w/2"/>
                                          </p:val>
                                        </p:tav>
                                        <p:tav tm="100000">
                                          <p:val>
                                            <p:strVal val="#ppt_x"/>
                                          </p:val>
                                        </p:tav>
                                      </p:tavLst>
                                    </p:anim>
                                    <p:anim calcmode="lin" valueType="num">
                                      <p:cBhvr additive="base">
                                        <p:cTn id="265" dur="500" fill="hold"/>
                                        <p:tgtEl>
                                          <p:spTgt spid="115"/>
                                        </p:tgtEl>
                                        <p:attrNameLst>
                                          <p:attrName>ppt_y</p:attrName>
                                        </p:attrNameLst>
                                      </p:cBhvr>
                                      <p:tavLst>
                                        <p:tav tm="0">
                                          <p:val>
                                            <p:strVal val="#ppt_y"/>
                                          </p:val>
                                        </p:tav>
                                        <p:tav tm="100000">
                                          <p:val>
                                            <p:strVal val="#ppt_y"/>
                                          </p:val>
                                        </p:tav>
                                      </p:tavLst>
                                    </p:anim>
                                  </p:childTnLst>
                                </p:cTn>
                              </p:par>
                              <p:par>
                                <p:cTn id="266" presetID="2" presetClass="entr" presetSubtype="12" fill="hold" grpId="0" nodeType="withEffect">
                                  <p:stCondLst>
                                    <p:cond delay="0"/>
                                  </p:stCondLst>
                                  <p:childTnLst>
                                    <p:set>
                                      <p:cBhvr>
                                        <p:cTn id="267" dur="1" fill="hold">
                                          <p:stCondLst>
                                            <p:cond delay="0"/>
                                          </p:stCondLst>
                                        </p:cTn>
                                        <p:tgtEl>
                                          <p:spTgt spid="116"/>
                                        </p:tgtEl>
                                        <p:attrNameLst>
                                          <p:attrName>style.visibility</p:attrName>
                                        </p:attrNameLst>
                                      </p:cBhvr>
                                      <p:to>
                                        <p:strVal val="visible"/>
                                      </p:to>
                                    </p:set>
                                    <p:anim calcmode="lin" valueType="num">
                                      <p:cBhvr additive="base">
                                        <p:cTn id="268" dur="500" fill="hold"/>
                                        <p:tgtEl>
                                          <p:spTgt spid="116"/>
                                        </p:tgtEl>
                                        <p:attrNameLst>
                                          <p:attrName>ppt_x</p:attrName>
                                        </p:attrNameLst>
                                      </p:cBhvr>
                                      <p:tavLst>
                                        <p:tav tm="0">
                                          <p:val>
                                            <p:strVal val="0-#ppt_w/2"/>
                                          </p:val>
                                        </p:tav>
                                        <p:tav tm="100000">
                                          <p:val>
                                            <p:strVal val="#ppt_x"/>
                                          </p:val>
                                        </p:tav>
                                      </p:tavLst>
                                    </p:anim>
                                    <p:anim calcmode="lin" valueType="num">
                                      <p:cBhvr additive="base">
                                        <p:cTn id="269" dur="500" fill="hold"/>
                                        <p:tgtEl>
                                          <p:spTgt spid="116"/>
                                        </p:tgtEl>
                                        <p:attrNameLst>
                                          <p:attrName>ppt_y</p:attrName>
                                        </p:attrNameLst>
                                      </p:cBhvr>
                                      <p:tavLst>
                                        <p:tav tm="0">
                                          <p:val>
                                            <p:strVal val="1+#ppt_h/2"/>
                                          </p:val>
                                        </p:tav>
                                        <p:tav tm="100000">
                                          <p:val>
                                            <p:strVal val="#ppt_y"/>
                                          </p:val>
                                        </p:tav>
                                      </p:tavLst>
                                    </p:anim>
                                  </p:childTnLst>
                                </p:cTn>
                              </p:par>
                              <p:par>
                                <p:cTn id="270" presetID="2" presetClass="entr" presetSubtype="4" fill="hold" grpId="0" nodeType="withEffect">
                                  <p:stCondLst>
                                    <p:cond delay="0"/>
                                  </p:stCondLst>
                                  <p:childTnLst>
                                    <p:set>
                                      <p:cBhvr>
                                        <p:cTn id="271" dur="1" fill="hold">
                                          <p:stCondLst>
                                            <p:cond delay="0"/>
                                          </p:stCondLst>
                                        </p:cTn>
                                        <p:tgtEl>
                                          <p:spTgt spid="117"/>
                                        </p:tgtEl>
                                        <p:attrNameLst>
                                          <p:attrName>style.visibility</p:attrName>
                                        </p:attrNameLst>
                                      </p:cBhvr>
                                      <p:to>
                                        <p:strVal val="visible"/>
                                      </p:to>
                                    </p:set>
                                    <p:anim calcmode="lin" valueType="num">
                                      <p:cBhvr additive="base">
                                        <p:cTn id="272" dur="500" fill="hold"/>
                                        <p:tgtEl>
                                          <p:spTgt spid="117"/>
                                        </p:tgtEl>
                                        <p:attrNameLst>
                                          <p:attrName>ppt_x</p:attrName>
                                        </p:attrNameLst>
                                      </p:cBhvr>
                                      <p:tavLst>
                                        <p:tav tm="0">
                                          <p:val>
                                            <p:strVal val="#ppt_x"/>
                                          </p:val>
                                        </p:tav>
                                        <p:tav tm="100000">
                                          <p:val>
                                            <p:strVal val="#ppt_x"/>
                                          </p:val>
                                        </p:tav>
                                      </p:tavLst>
                                    </p:anim>
                                    <p:anim calcmode="lin" valueType="num">
                                      <p:cBhvr additive="base">
                                        <p:cTn id="273" dur="500" fill="hold"/>
                                        <p:tgtEl>
                                          <p:spTgt spid="117"/>
                                        </p:tgtEl>
                                        <p:attrNameLst>
                                          <p:attrName>ppt_y</p:attrName>
                                        </p:attrNameLst>
                                      </p:cBhvr>
                                      <p:tavLst>
                                        <p:tav tm="0">
                                          <p:val>
                                            <p:strVal val="1+#ppt_h/2"/>
                                          </p:val>
                                        </p:tav>
                                        <p:tav tm="100000">
                                          <p:val>
                                            <p:strVal val="#ppt_y"/>
                                          </p:val>
                                        </p:tav>
                                      </p:tavLst>
                                    </p:anim>
                                  </p:childTnLst>
                                </p:cTn>
                              </p:par>
                              <p:par>
                                <p:cTn id="274" presetID="2" presetClass="entr" presetSubtype="4" fill="hold" grpId="0" nodeType="withEffect">
                                  <p:stCondLst>
                                    <p:cond delay="0"/>
                                  </p:stCondLst>
                                  <p:childTnLst>
                                    <p:set>
                                      <p:cBhvr>
                                        <p:cTn id="275" dur="1" fill="hold">
                                          <p:stCondLst>
                                            <p:cond delay="0"/>
                                          </p:stCondLst>
                                        </p:cTn>
                                        <p:tgtEl>
                                          <p:spTgt spid="118"/>
                                        </p:tgtEl>
                                        <p:attrNameLst>
                                          <p:attrName>style.visibility</p:attrName>
                                        </p:attrNameLst>
                                      </p:cBhvr>
                                      <p:to>
                                        <p:strVal val="visible"/>
                                      </p:to>
                                    </p:set>
                                    <p:anim calcmode="lin" valueType="num">
                                      <p:cBhvr additive="base">
                                        <p:cTn id="276" dur="500" fill="hold"/>
                                        <p:tgtEl>
                                          <p:spTgt spid="118"/>
                                        </p:tgtEl>
                                        <p:attrNameLst>
                                          <p:attrName>ppt_x</p:attrName>
                                        </p:attrNameLst>
                                      </p:cBhvr>
                                      <p:tavLst>
                                        <p:tav tm="0">
                                          <p:val>
                                            <p:strVal val="#ppt_x"/>
                                          </p:val>
                                        </p:tav>
                                        <p:tav tm="100000">
                                          <p:val>
                                            <p:strVal val="#ppt_x"/>
                                          </p:val>
                                        </p:tav>
                                      </p:tavLst>
                                    </p:anim>
                                    <p:anim calcmode="lin" valueType="num">
                                      <p:cBhvr additive="base">
                                        <p:cTn id="277" dur="500" fill="hold"/>
                                        <p:tgtEl>
                                          <p:spTgt spid="118"/>
                                        </p:tgtEl>
                                        <p:attrNameLst>
                                          <p:attrName>ppt_y</p:attrName>
                                        </p:attrNameLst>
                                      </p:cBhvr>
                                      <p:tavLst>
                                        <p:tav tm="0">
                                          <p:val>
                                            <p:strVal val="1+#ppt_h/2"/>
                                          </p:val>
                                        </p:tav>
                                        <p:tav tm="100000">
                                          <p:val>
                                            <p:strVal val="#ppt_y"/>
                                          </p:val>
                                        </p:tav>
                                      </p:tavLst>
                                    </p:anim>
                                  </p:childTnLst>
                                </p:cTn>
                              </p:par>
                              <p:par>
                                <p:cTn id="278" presetID="2" presetClass="entr" presetSubtype="4" fill="hold" grpId="0" nodeType="withEffect">
                                  <p:stCondLst>
                                    <p:cond delay="0"/>
                                  </p:stCondLst>
                                  <p:childTnLst>
                                    <p:set>
                                      <p:cBhvr>
                                        <p:cTn id="279" dur="1" fill="hold">
                                          <p:stCondLst>
                                            <p:cond delay="0"/>
                                          </p:stCondLst>
                                        </p:cTn>
                                        <p:tgtEl>
                                          <p:spTgt spid="119"/>
                                        </p:tgtEl>
                                        <p:attrNameLst>
                                          <p:attrName>style.visibility</p:attrName>
                                        </p:attrNameLst>
                                      </p:cBhvr>
                                      <p:to>
                                        <p:strVal val="visible"/>
                                      </p:to>
                                    </p:set>
                                    <p:anim calcmode="lin" valueType="num">
                                      <p:cBhvr additive="base">
                                        <p:cTn id="280" dur="500" fill="hold"/>
                                        <p:tgtEl>
                                          <p:spTgt spid="119"/>
                                        </p:tgtEl>
                                        <p:attrNameLst>
                                          <p:attrName>ppt_x</p:attrName>
                                        </p:attrNameLst>
                                      </p:cBhvr>
                                      <p:tavLst>
                                        <p:tav tm="0">
                                          <p:val>
                                            <p:strVal val="#ppt_x"/>
                                          </p:val>
                                        </p:tav>
                                        <p:tav tm="100000">
                                          <p:val>
                                            <p:strVal val="#ppt_x"/>
                                          </p:val>
                                        </p:tav>
                                      </p:tavLst>
                                    </p:anim>
                                    <p:anim calcmode="lin" valueType="num">
                                      <p:cBhvr additive="base">
                                        <p:cTn id="281" dur="500" fill="hold"/>
                                        <p:tgtEl>
                                          <p:spTgt spid="119"/>
                                        </p:tgtEl>
                                        <p:attrNameLst>
                                          <p:attrName>ppt_y</p:attrName>
                                        </p:attrNameLst>
                                      </p:cBhvr>
                                      <p:tavLst>
                                        <p:tav tm="0">
                                          <p:val>
                                            <p:strVal val="1+#ppt_h/2"/>
                                          </p:val>
                                        </p:tav>
                                        <p:tav tm="100000">
                                          <p:val>
                                            <p:strVal val="#ppt_y"/>
                                          </p:val>
                                        </p:tav>
                                      </p:tavLst>
                                    </p:anim>
                                  </p:childTnLst>
                                </p:cTn>
                              </p:par>
                              <p:par>
                                <p:cTn id="282" presetID="2" presetClass="entr" presetSubtype="8" fill="hold" grpId="0" nodeType="withEffect">
                                  <p:stCondLst>
                                    <p:cond delay="0"/>
                                  </p:stCondLst>
                                  <p:childTnLst>
                                    <p:set>
                                      <p:cBhvr>
                                        <p:cTn id="283" dur="1" fill="hold">
                                          <p:stCondLst>
                                            <p:cond delay="0"/>
                                          </p:stCondLst>
                                        </p:cTn>
                                        <p:tgtEl>
                                          <p:spTgt spid="120"/>
                                        </p:tgtEl>
                                        <p:attrNameLst>
                                          <p:attrName>style.visibility</p:attrName>
                                        </p:attrNameLst>
                                      </p:cBhvr>
                                      <p:to>
                                        <p:strVal val="visible"/>
                                      </p:to>
                                    </p:set>
                                    <p:anim calcmode="lin" valueType="num">
                                      <p:cBhvr additive="base">
                                        <p:cTn id="284" dur="500" fill="hold"/>
                                        <p:tgtEl>
                                          <p:spTgt spid="120"/>
                                        </p:tgtEl>
                                        <p:attrNameLst>
                                          <p:attrName>ppt_x</p:attrName>
                                        </p:attrNameLst>
                                      </p:cBhvr>
                                      <p:tavLst>
                                        <p:tav tm="0">
                                          <p:val>
                                            <p:strVal val="0-#ppt_w/2"/>
                                          </p:val>
                                        </p:tav>
                                        <p:tav tm="100000">
                                          <p:val>
                                            <p:strVal val="#ppt_x"/>
                                          </p:val>
                                        </p:tav>
                                      </p:tavLst>
                                    </p:anim>
                                    <p:anim calcmode="lin" valueType="num">
                                      <p:cBhvr additive="base">
                                        <p:cTn id="285" dur="500" fill="hold"/>
                                        <p:tgtEl>
                                          <p:spTgt spid="120"/>
                                        </p:tgtEl>
                                        <p:attrNameLst>
                                          <p:attrName>ppt_y</p:attrName>
                                        </p:attrNameLst>
                                      </p:cBhvr>
                                      <p:tavLst>
                                        <p:tav tm="0">
                                          <p:val>
                                            <p:strVal val="#ppt_y"/>
                                          </p:val>
                                        </p:tav>
                                        <p:tav tm="100000">
                                          <p:val>
                                            <p:strVal val="#ppt_y"/>
                                          </p:val>
                                        </p:tav>
                                      </p:tavLst>
                                    </p:anim>
                                  </p:childTnLst>
                                </p:cTn>
                              </p:par>
                              <p:par>
                                <p:cTn id="286" presetID="2" presetClass="entr" presetSubtype="4" fill="hold" grpId="0" nodeType="withEffect">
                                  <p:stCondLst>
                                    <p:cond delay="0"/>
                                  </p:stCondLst>
                                  <p:childTnLst>
                                    <p:set>
                                      <p:cBhvr>
                                        <p:cTn id="287" dur="1" fill="hold">
                                          <p:stCondLst>
                                            <p:cond delay="0"/>
                                          </p:stCondLst>
                                        </p:cTn>
                                        <p:tgtEl>
                                          <p:spTgt spid="121"/>
                                        </p:tgtEl>
                                        <p:attrNameLst>
                                          <p:attrName>style.visibility</p:attrName>
                                        </p:attrNameLst>
                                      </p:cBhvr>
                                      <p:to>
                                        <p:strVal val="visible"/>
                                      </p:to>
                                    </p:set>
                                    <p:anim calcmode="lin" valueType="num">
                                      <p:cBhvr additive="base">
                                        <p:cTn id="288" dur="500" fill="hold"/>
                                        <p:tgtEl>
                                          <p:spTgt spid="121"/>
                                        </p:tgtEl>
                                        <p:attrNameLst>
                                          <p:attrName>ppt_x</p:attrName>
                                        </p:attrNameLst>
                                      </p:cBhvr>
                                      <p:tavLst>
                                        <p:tav tm="0">
                                          <p:val>
                                            <p:strVal val="#ppt_x"/>
                                          </p:val>
                                        </p:tav>
                                        <p:tav tm="100000">
                                          <p:val>
                                            <p:strVal val="#ppt_x"/>
                                          </p:val>
                                        </p:tav>
                                      </p:tavLst>
                                    </p:anim>
                                    <p:anim calcmode="lin" valueType="num">
                                      <p:cBhvr additive="base">
                                        <p:cTn id="289" dur="500" fill="hold"/>
                                        <p:tgtEl>
                                          <p:spTgt spid="121"/>
                                        </p:tgtEl>
                                        <p:attrNameLst>
                                          <p:attrName>ppt_y</p:attrName>
                                        </p:attrNameLst>
                                      </p:cBhvr>
                                      <p:tavLst>
                                        <p:tav tm="0">
                                          <p:val>
                                            <p:strVal val="1+#ppt_h/2"/>
                                          </p:val>
                                        </p:tav>
                                        <p:tav tm="100000">
                                          <p:val>
                                            <p:strVal val="#ppt_y"/>
                                          </p:val>
                                        </p:tav>
                                      </p:tavLst>
                                    </p:anim>
                                  </p:childTnLst>
                                </p:cTn>
                              </p:par>
                              <p:par>
                                <p:cTn id="290" presetID="2" presetClass="entr" presetSubtype="4" fill="hold" grpId="0" nodeType="withEffect">
                                  <p:stCondLst>
                                    <p:cond delay="0"/>
                                  </p:stCondLst>
                                  <p:childTnLst>
                                    <p:set>
                                      <p:cBhvr>
                                        <p:cTn id="291" dur="1" fill="hold">
                                          <p:stCondLst>
                                            <p:cond delay="0"/>
                                          </p:stCondLst>
                                        </p:cTn>
                                        <p:tgtEl>
                                          <p:spTgt spid="122"/>
                                        </p:tgtEl>
                                        <p:attrNameLst>
                                          <p:attrName>style.visibility</p:attrName>
                                        </p:attrNameLst>
                                      </p:cBhvr>
                                      <p:to>
                                        <p:strVal val="visible"/>
                                      </p:to>
                                    </p:set>
                                    <p:anim calcmode="lin" valueType="num">
                                      <p:cBhvr additive="base">
                                        <p:cTn id="292" dur="500" fill="hold"/>
                                        <p:tgtEl>
                                          <p:spTgt spid="122"/>
                                        </p:tgtEl>
                                        <p:attrNameLst>
                                          <p:attrName>ppt_x</p:attrName>
                                        </p:attrNameLst>
                                      </p:cBhvr>
                                      <p:tavLst>
                                        <p:tav tm="0">
                                          <p:val>
                                            <p:strVal val="#ppt_x"/>
                                          </p:val>
                                        </p:tav>
                                        <p:tav tm="100000">
                                          <p:val>
                                            <p:strVal val="#ppt_x"/>
                                          </p:val>
                                        </p:tav>
                                      </p:tavLst>
                                    </p:anim>
                                    <p:anim calcmode="lin" valueType="num">
                                      <p:cBhvr additive="base">
                                        <p:cTn id="293" dur="500" fill="hold"/>
                                        <p:tgtEl>
                                          <p:spTgt spid="122"/>
                                        </p:tgtEl>
                                        <p:attrNameLst>
                                          <p:attrName>ppt_y</p:attrName>
                                        </p:attrNameLst>
                                      </p:cBhvr>
                                      <p:tavLst>
                                        <p:tav tm="0">
                                          <p:val>
                                            <p:strVal val="1+#ppt_h/2"/>
                                          </p:val>
                                        </p:tav>
                                        <p:tav tm="100000">
                                          <p:val>
                                            <p:strVal val="#ppt_y"/>
                                          </p:val>
                                        </p:tav>
                                      </p:tavLst>
                                    </p:anim>
                                  </p:childTnLst>
                                </p:cTn>
                              </p:par>
                              <p:par>
                                <p:cTn id="294" presetID="2" presetClass="entr" presetSubtype="4" fill="hold" grpId="0" nodeType="withEffect">
                                  <p:stCondLst>
                                    <p:cond delay="0"/>
                                  </p:stCondLst>
                                  <p:childTnLst>
                                    <p:set>
                                      <p:cBhvr>
                                        <p:cTn id="295" dur="1" fill="hold">
                                          <p:stCondLst>
                                            <p:cond delay="0"/>
                                          </p:stCondLst>
                                        </p:cTn>
                                        <p:tgtEl>
                                          <p:spTgt spid="123"/>
                                        </p:tgtEl>
                                        <p:attrNameLst>
                                          <p:attrName>style.visibility</p:attrName>
                                        </p:attrNameLst>
                                      </p:cBhvr>
                                      <p:to>
                                        <p:strVal val="visible"/>
                                      </p:to>
                                    </p:set>
                                    <p:anim calcmode="lin" valueType="num">
                                      <p:cBhvr additive="base">
                                        <p:cTn id="296" dur="500" fill="hold"/>
                                        <p:tgtEl>
                                          <p:spTgt spid="123"/>
                                        </p:tgtEl>
                                        <p:attrNameLst>
                                          <p:attrName>ppt_x</p:attrName>
                                        </p:attrNameLst>
                                      </p:cBhvr>
                                      <p:tavLst>
                                        <p:tav tm="0">
                                          <p:val>
                                            <p:strVal val="#ppt_x"/>
                                          </p:val>
                                        </p:tav>
                                        <p:tav tm="100000">
                                          <p:val>
                                            <p:strVal val="#ppt_x"/>
                                          </p:val>
                                        </p:tav>
                                      </p:tavLst>
                                    </p:anim>
                                    <p:anim calcmode="lin" valueType="num">
                                      <p:cBhvr additive="base">
                                        <p:cTn id="297" dur="500" fill="hold"/>
                                        <p:tgtEl>
                                          <p:spTgt spid="123"/>
                                        </p:tgtEl>
                                        <p:attrNameLst>
                                          <p:attrName>ppt_y</p:attrName>
                                        </p:attrNameLst>
                                      </p:cBhvr>
                                      <p:tavLst>
                                        <p:tav tm="0">
                                          <p:val>
                                            <p:strVal val="1+#ppt_h/2"/>
                                          </p:val>
                                        </p:tav>
                                        <p:tav tm="100000">
                                          <p:val>
                                            <p:strVal val="#ppt_y"/>
                                          </p:val>
                                        </p:tav>
                                      </p:tavLst>
                                    </p:anim>
                                  </p:childTnLst>
                                </p:cTn>
                              </p:par>
                              <p:par>
                                <p:cTn id="298" presetID="2" presetClass="entr" presetSubtype="4" fill="hold" grpId="0" nodeType="withEffect">
                                  <p:stCondLst>
                                    <p:cond delay="0"/>
                                  </p:stCondLst>
                                  <p:childTnLst>
                                    <p:set>
                                      <p:cBhvr>
                                        <p:cTn id="299" dur="1" fill="hold">
                                          <p:stCondLst>
                                            <p:cond delay="0"/>
                                          </p:stCondLst>
                                        </p:cTn>
                                        <p:tgtEl>
                                          <p:spTgt spid="124"/>
                                        </p:tgtEl>
                                        <p:attrNameLst>
                                          <p:attrName>style.visibility</p:attrName>
                                        </p:attrNameLst>
                                      </p:cBhvr>
                                      <p:to>
                                        <p:strVal val="visible"/>
                                      </p:to>
                                    </p:set>
                                    <p:anim calcmode="lin" valueType="num">
                                      <p:cBhvr additive="base">
                                        <p:cTn id="300" dur="500" fill="hold"/>
                                        <p:tgtEl>
                                          <p:spTgt spid="124"/>
                                        </p:tgtEl>
                                        <p:attrNameLst>
                                          <p:attrName>ppt_x</p:attrName>
                                        </p:attrNameLst>
                                      </p:cBhvr>
                                      <p:tavLst>
                                        <p:tav tm="0">
                                          <p:val>
                                            <p:strVal val="#ppt_x"/>
                                          </p:val>
                                        </p:tav>
                                        <p:tav tm="100000">
                                          <p:val>
                                            <p:strVal val="#ppt_x"/>
                                          </p:val>
                                        </p:tav>
                                      </p:tavLst>
                                    </p:anim>
                                    <p:anim calcmode="lin" valueType="num">
                                      <p:cBhvr additive="base">
                                        <p:cTn id="301" dur="500" fill="hold"/>
                                        <p:tgtEl>
                                          <p:spTgt spid="124"/>
                                        </p:tgtEl>
                                        <p:attrNameLst>
                                          <p:attrName>ppt_y</p:attrName>
                                        </p:attrNameLst>
                                      </p:cBhvr>
                                      <p:tavLst>
                                        <p:tav tm="0">
                                          <p:val>
                                            <p:strVal val="1+#ppt_h/2"/>
                                          </p:val>
                                        </p:tav>
                                        <p:tav tm="100000">
                                          <p:val>
                                            <p:strVal val="#ppt_y"/>
                                          </p:val>
                                        </p:tav>
                                      </p:tavLst>
                                    </p:anim>
                                  </p:childTnLst>
                                </p:cTn>
                              </p:par>
                              <p:par>
                                <p:cTn id="302" presetID="2" presetClass="entr" presetSubtype="4" fill="hold" grpId="0" nodeType="withEffect">
                                  <p:stCondLst>
                                    <p:cond delay="0"/>
                                  </p:stCondLst>
                                  <p:childTnLst>
                                    <p:set>
                                      <p:cBhvr>
                                        <p:cTn id="303" dur="1" fill="hold">
                                          <p:stCondLst>
                                            <p:cond delay="0"/>
                                          </p:stCondLst>
                                        </p:cTn>
                                        <p:tgtEl>
                                          <p:spTgt spid="125"/>
                                        </p:tgtEl>
                                        <p:attrNameLst>
                                          <p:attrName>style.visibility</p:attrName>
                                        </p:attrNameLst>
                                      </p:cBhvr>
                                      <p:to>
                                        <p:strVal val="visible"/>
                                      </p:to>
                                    </p:set>
                                    <p:anim calcmode="lin" valueType="num">
                                      <p:cBhvr additive="base">
                                        <p:cTn id="304" dur="500" fill="hold"/>
                                        <p:tgtEl>
                                          <p:spTgt spid="125"/>
                                        </p:tgtEl>
                                        <p:attrNameLst>
                                          <p:attrName>ppt_x</p:attrName>
                                        </p:attrNameLst>
                                      </p:cBhvr>
                                      <p:tavLst>
                                        <p:tav tm="0">
                                          <p:val>
                                            <p:strVal val="#ppt_x"/>
                                          </p:val>
                                        </p:tav>
                                        <p:tav tm="100000">
                                          <p:val>
                                            <p:strVal val="#ppt_x"/>
                                          </p:val>
                                        </p:tav>
                                      </p:tavLst>
                                    </p:anim>
                                    <p:anim calcmode="lin" valueType="num">
                                      <p:cBhvr additive="base">
                                        <p:cTn id="305" dur="500" fill="hold"/>
                                        <p:tgtEl>
                                          <p:spTgt spid="125"/>
                                        </p:tgtEl>
                                        <p:attrNameLst>
                                          <p:attrName>ppt_y</p:attrName>
                                        </p:attrNameLst>
                                      </p:cBhvr>
                                      <p:tavLst>
                                        <p:tav tm="0">
                                          <p:val>
                                            <p:strVal val="1+#ppt_h/2"/>
                                          </p:val>
                                        </p:tav>
                                        <p:tav tm="100000">
                                          <p:val>
                                            <p:strVal val="#ppt_y"/>
                                          </p:val>
                                        </p:tav>
                                      </p:tavLst>
                                    </p:anim>
                                  </p:childTnLst>
                                </p:cTn>
                              </p:par>
                              <p:par>
                                <p:cTn id="306" presetID="2" presetClass="entr" presetSubtype="4" fill="hold" grpId="0" nodeType="withEffect">
                                  <p:stCondLst>
                                    <p:cond delay="0"/>
                                  </p:stCondLst>
                                  <p:childTnLst>
                                    <p:set>
                                      <p:cBhvr>
                                        <p:cTn id="307" dur="1" fill="hold">
                                          <p:stCondLst>
                                            <p:cond delay="0"/>
                                          </p:stCondLst>
                                        </p:cTn>
                                        <p:tgtEl>
                                          <p:spTgt spid="126"/>
                                        </p:tgtEl>
                                        <p:attrNameLst>
                                          <p:attrName>style.visibility</p:attrName>
                                        </p:attrNameLst>
                                      </p:cBhvr>
                                      <p:to>
                                        <p:strVal val="visible"/>
                                      </p:to>
                                    </p:set>
                                    <p:anim calcmode="lin" valueType="num">
                                      <p:cBhvr additive="base">
                                        <p:cTn id="308" dur="500" fill="hold"/>
                                        <p:tgtEl>
                                          <p:spTgt spid="126"/>
                                        </p:tgtEl>
                                        <p:attrNameLst>
                                          <p:attrName>ppt_x</p:attrName>
                                        </p:attrNameLst>
                                      </p:cBhvr>
                                      <p:tavLst>
                                        <p:tav tm="0">
                                          <p:val>
                                            <p:strVal val="#ppt_x"/>
                                          </p:val>
                                        </p:tav>
                                        <p:tav tm="100000">
                                          <p:val>
                                            <p:strVal val="#ppt_x"/>
                                          </p:val>
                                        </p:tav>
                                      </p:tavLst>
                                    </p:anim>
                                    <p:anim calcmode="lin" valueType="num">
                                      <p:cBhvr additive="base">
                                        <p:cTn id="309" dur="500" fill="hold"/>
                                        <p:tgtEl>
                                          <p:spTgt spid="126"/>
                                        </p:tgtEl>
                                        <p:attrNameLst>
                                          <p:attrName>ppt_y</p:attrName>
                                        </p:attrNameLst>
                                      </p:cBhvr>
                                      <p:tavLst>
                                        <p:tav tm="0">
                                          <p:val>
                                            <p:strVal val="1+#ppt_h/2"/>
                                          </p:val>
                                        </p:tav>
                                        <p:tav tm="100000">
                                          <p:val>
                                            <p:strVal val="#ppt_y"/>
                                          </p:val>
                                        </p:tav>
                                      </p:tavLst>
                                    </p:anim>
                                  </p:childTnLst>
                                </p:cTn>
                              </p:par>
                              <p:par>
                                <p:cTn id="310" presetID="2" presetClass="entr" presetSubtype="4" fill="hold" grpId="0" nodeType="withEffect">
                                  <p:stCondLst>
                                    <p:cond delay="0"/>
                                  </p:stCondLst>
                                  <p:childTnLst>
                                    <p:set>
                                      <p:cBhvr>
                                        <p:cTn id="311" dur="1" fill="hold">
                                          <p:stCondLst>
                                            <p:cond delay="0"/>
                                          </p:stCondLst>
                                        </p:cTn>
                                        <p:tgtEl>
                                          <p:spTgt spid="127"/>
                                        </p:tgtEl>
                                        <p:attrNameLst>
                                          <p:attrName>style.visibility</p:attrName>
                                        </p:attrNameLst>
                                      </p:cBhvr>
                                      <p:to>
                                        <p:strVal val="visible"/>
                                      </p:to>
                                    </p:set>
                                    <p:anim calcmode="lin" valueType="num">
                                      <p:cBhvr additive="base">
                                        <p:cTn id="312" dur="500" fill="hold"/>
                                        <p:tgtEl>
                                          <p:spTgt spid="127"/>
                                        </p:tgtEl>
                                        <p:attrNameLst>
                                          <p:attrName>ppt_x</p:attrName>
                                        </p:attrNameLst>
                                      </p:cBhvr>
                                      <p:tavLst>
                                        <p:tav tm="0">
                                          <p:val>
                                            <p:strVal val="#ppt_x"/>
                                          </p:val>
                                        </p:tav>
                                        <p:tav tm="100000">
                                          <p:val>
                                            <p:strVal val="#ppt_x"/>
                                          </p:val>
                                        </p:tav>
                                      </p:tavLst>
                                    </p:anim>
                                    <p:anim calcmode="lin" valueType="num">
                                      <p:cBhvr additive="base">
                                        <p:cTn id="313" dur="500" fill="hold"/>
                                        <p:tgtEl>
                                          <p:spTgt spid="127"/>
                                        </p:tgtEl>
                                        <p:attrNameLst>
                                          <p:attrName>ppt_y</p:attrName>
                                        </p:attrNameLst>
                                      </p:cBhvr>
                                      <p:tavLst>
                                        <p:tav tm="0">
                                          <p:val>
                                            <p:strVal val="1+#ppt_h/2"/>
                                          </p:val>
                                        </p:tav>
                                        <p:tav tm="100000">
                                          <p:val>
                                            <p:strVal val="#ppt_y"/>
                                          </p:val>
                                        </p:tav>
                                      </p:tavLst>
                                    </p:anim>
                                  </p:childTnLst>
                                </p:cTn>
                              </p:par>
                              <p:par>
                                <p:cTn id="314" presetID="2" presetClass="entr" presetSubtype="4" fill="hold" grpId="0" nodeType="withEffect">
                                  <p:stCondLst>
                                    <p:cond delay="0"/>
                                  </p:stCondLst>
                                  <p:childTnLst>
                                    <p:set>
                                      <p:cBhvr>
                                        <p:cTn id="315" dur="1" fill="hold">
                                          <p:stCondLst>
                                            <p:cond delay="0"/>
                                          </p:stCondLst>
                                        </p:cTn>
                                        <p:tgtEl>
                                          <p:spTgt spid="128"/>
                                        </p:tgtEl>
                                        <p:attrNameLst>
                                          <p:attrName>style.visibility</p:attrName>
                                        </p:attrNameLst>
                                      </p:cBhvr>
                                      <p:to>
                                        <p:strVal val="visible"/>
                                      </p:to>
                                    </p:set>
                                    <p:anim calcmode="lin" valueType="num">
                                      <p:cBhvr additive="base">
                                        <p:cTn id="316" dur="500" fill="hold"/>
                                        <p:tgtEl>
                                          <p:spTgt spid="128"/>
                                        </p:tgtEl>
                                        <p:attrNameLst>
                                          <p:attrName>ppt_x</p:attrName>
                                        </p:attrNameLst>
                                      </p:cBhvr>
                                      <p:tavLst>
                                        <p:tav tm="0">
                                          <p:val>
                                            <p:strVal val="#ppt_x"/>
                                          </p:val>
                                        </p:tav>
                                        <p:tav tm="100000">
                                          <p:val>
                                            <p:strVal val="#ppt_x"/>
                                          </p:val>
                                        </p:tav>
                                      </p:tavLst>
                                    </p:anim>
                                    <p:anim calcmode="lin" valueType="num">
                                      <p:cBhvr additive="base">
                                        <p:cTn id="317" dur="500" fill="hold"/>
                                        <p:tgtEl>
                                          <p:spTgt spid="128"/>
                                        </p:tgtEl>
                                        <p:attrNameLst>
                                          <p:attrName>ppt_y</p:attrName>
                                        </p:attrNameLst>
                                      </p:cBhvr>
                                      <p:tavLst>
                                        <p:tav tm="0">
                                          <p:val>
                                            <p:strVal val="1+#ppt_h/2"/>
                                          </p:val>
                                        </p:tav>
                                        <p:tav tm="100000">
                                          <p:val>
                                            <p:strVal val="#ppt_y"/>
                                          </p:val>
                                        </p:tav>
                                      </p:tavLst>
                                    </p:anim>
                                  </p:childTnLst>
                                </p:cTn>
                              </p:par>
                              <p:par>
                                <p:cTn id="318" presetID="2" presetClass="entr" presetSubtype="4" fill="hold" grpId="0" nodeType="withEffect">
                                  <p:stCondLst>
                                    <p:cond delay="0"/>
                                  </p:stCondLst>
                                  <p:childTnLst>
                                    <p:set>
                                      <p:cBhvr>
                                        <p:cTn id="319" dur="1" fill="hold">
                                          <p:stCondLst>
                                            <p:cond delay="0"/>
                                          </p:stCondLst>
                                        </p:cTn>
                                        <p:tgtEl>
                                          <p:spTgt spid="129"/>
                                        </p:tgtEl>
                                        <p:attrNameLst>
                                          <p:attrName>style.visibility</p:attrName>
                                        </p:attrNameLst>
                                      </p:cBhvr>
                                      <p:to>
                                        <p:strVal val="visible"/>
                                      </p:to>
                                    </p:set>
                                    <p:anim calcmode="lin" valueType="num">
                                      <p:cBhvr additive="base">
                                        <p:cTn id="320" dur="500" fill="hold"/>
                                        <p:tgtEl>
                                          <p:spTgt spid="129"/>
                                        </p:tgtEl>
                                        <p:attrNameLst>
                                          <p:attrName>ppt_x</p:attrName>
                                        </p:attrNameLst>
                                      </p:cBhvr>
                                      <p:tavLst>
                                        <p:tav tm="0">
                                          <p:val>
                                            <p:strVal val="#ppt_x"/>
                                          </p:val>
                                        </p:tav>
                                        <p:tav tm="100000">
                                          <p:val>
                                            <p:strVal val="#ppt_x"/>
                                          </p:val>
                                        </p:tav>
                                      </p:tavLst>
                                    </p:anim>
                                    <p:anim calcmode="lin" valueType="num">
                                      <p:cBhvr additive="base">
                                        <p:cTn id="321" dur="500" fill="hold"/>
                                        <p:tgtEl>
                                          <p:spTgt spid="129"/>
                                        </p:tgtEl>
                                        <p:attrNameLst>
                                          <p:attrName>ppt_y</p:attrName>
                                        </p:attrNameLst>
                                      </p:cBhvr>
                                      <p:tavLst>
                                        <p:tav tm="0">
                                          <p:val>
                                            <p:strVal val="1+#ppt_h/2"/>
                                          </p:val>
                                        </p:tav>
                                        <p:tav tm="100000">
                                          <p:val>
                                            <p:strVal val="#ppt_y"/>
                                          </p:val>
                                        </p:tav>
                                      </p:tavLst>
                                    </p:anim>
                                  </p:childTnLst>
                                </p:cTn>
                              </p:par>
                              <p:par>
                                <p:cTn id="322" presetID="2" presetClass="entr" presetSubtype="4" fill="hold" grpId="0" nodeType="withEffect">
                                  <p:stCondLst>
                                    <p:cond delay="0"/>
                                  </p:stCondLst>
                                  <p:childTnLst>
                                    <p:set>
                                      <p:cBhvr>
                                        <p:cTn id="323" dur="1" fill="hold">
                                          <p:stCondLst>
                                            <p:cond delay="0"/>
                                          </p:stCondLst>
                                        </p:cTn>
                                        <p:tgtEl>
                                          <p:spTgt spid="130"/>
                                        </p:tgtEl>
                                        <p:attrNameLst>
                                          <p:attrName>style.visibility</p:attrName>
                                        </p:attrNameLst>
                                      </p:cBhvr>
                                      <p:to>
                                        <p:strVal val="visible"/>
                                      </p:to>
                                    </p:set>
                                    <p:anim calcmode="lin" valueType="num">
                                      <p:cBhvr additive="base">
                                        <p:cTn id="324" dur="500" fill="hold"/>
                                        <p:tgtEl>
                                          <p:spTgt spid="130"/>
                                        </p:tgtEl>
                                        <p:attrNameLst>
                                          <p:attrName>ppt_x</p:attrName>
                                        </p:attrNameLst>
                                      </p:cBhvr>
                                      <p:tavLst>
                                        <p:tav tm="0">
                                          <p:val>
                                            <p:strVal val="#ppt_x"/>
                                          </p:val>
                                        </p:tav>
                                        <p:tav tm="100000">
                                          <p:val>
                                            <p:strVal val="#ppt_x"/>
                                          </p:val>
                                        </p:tav>
                                      </p:tavLst>
                                    </p:anim>
                                    <p:anim calcmode="lin" valueType="num">
                                      <p:cBhvr additive="base">
                                        <p:cTn id="325" dur="500" fill="hold"/>
                                        <p:tgtEl>
                                          <p:spTgt spid="130"/>
                                        </p:tgtEl>
                                        <p:attrNameLst>
                                          <p:attrName>ppt_y</p:attrName>
                                        </p:attrNameLst>
                                      </p:cBhvr>
                                      <p:tavLst>
                                        <p:tav tm="0">
                                          <p:val>
                                            <p:strVal val="1+#ppt_h/2"/>
                                          </p:val>
                                        </p:tav>
                                        <p:tav tm="100000">
                                          <p:val>
                                            <p:strVal val="#ppt_y"/>
                                          </p:val>
                                        </p:tav>
                                      </p:tavLst>
                                    </p:anim>
                                  </p:childTnLst>
                                </p:cTn>
                              </p:par>
                              <p:par>
                                <p:cTn id="326" presetID="2" presetClass="entr" presetSubtype="4" fill="hold" grpId="0" nodeType="withEffect">
                                  <p:stCondLst>
                                    <p:cond delay="0"/>
                                  </p:stCondLst>
                                  <p:childTnLst>
                                    <p:set>
                                      <p:cBhvr>
                                        <p:cTn id="327" dur="1" fill="hold">
                                          <p:stCondLst>
                                            <p:cond delay="0"/>
                                          </p:stCondLst>
                                        </p:cTn>
                                        <p:tgtEl>
                                          <p:spTgt spid="131"/>
                                        </p:tgtEl>
                                        <p:attrNameLst>
                                          <p:attrName>style.visibility</p:attrName>
                                        </p:attrNameLst>
                                      </p:cBhvr>
                                      <p:to>
                                        <p:strVal val="visible"/>
                                      </p:to>
                                    </p:set>
                                    <p:anim calcmode="lin" valueType="num">
                                      <p:cBhvr additive="base">
                                        <p:cTn id="328" dur="500" fill="hold"/>
                                        <p:tgtEl>
                                          <p:spTgt spid="131"/>
                                        </p:tgtEl>
                                        <p:attrNameLst>
                                          <p:attrName>ppt_x</p:attrName>
                                        </p:attrNameLst>
                                      </p:cBhvr>
                                      <p:tavLst>
                                        <p:tav tm="0">
                                          <p:val>
                                            <p:strVal val="#ppt_x"/>
                                          </p:val>
                                        </p:tav>
                                        <p:tav tm="100000">
                                          <p:val>
                                            <p:strVal val="#ppt_x"/>
                                          </p:val>
                                        </p:tav>
                                      </p:tavLst>
                                    </p:anim>
                                    <p:anim calcmode="lin" valueType="num">
                                      <p:cBhvr additive="base">
                                        <p:cTn id="329" dur="500" fill="hold"/>
                                        <p:tgtEl>
                                          <p:spTgt spid="131"/>
                                        </p:tgtEl>
                                        <p:attrNameLst>
                                          <p:attrName>ppt_y</p:attrName>
                                        </p:attrNameLst>
                                      </p:cBhvr>
                                      <p:tavLst>
                                        <p:tav tm="0">
                                          <p:val>
                                            <p:strVal val="1+#ppt_h/2"/>
                                          </p:val>
                                        </p:tav>
                                        <p:tav tm="100000">
                                          <p:val>
                                            <p:strVal val="#ppt_y"/>
                                          </p:val>
                                        </p:tav>
                                      </p:tavLst>
                                    </p:anim>
                                  </p:childTnLst>
                                </p:cTn>
                              </p:par>
                              <p:par>
                                <p:cTn id="330" presetID="2" presetClass="entr" presetSubtype="4" fill="hold" grpId="0" nodeType="withEffect">
                                  <p:stCondLst>
                                    <p:cond delay="0"/>
                                  </p:stCondLst>
                                  <p:childTnLst>
                                    <p:set>
                                      <p:cBhvr>
                                        <p:cTn id="331" dur="1" fill="hold">
                                          <p:stCondLst>
                                            <p:cond delay="0"/>
                                          </p:stCondLst>
                                        </p:cTn>
                                        <p:tgtEl>
                                          <p:spTgt spid="132"/>
                                        </p:tgtEl>
                                        <p:attrNameLst>
                                          <p:attrName>style.visibility</p:attrName>
                                        </p:attrNameLst>
                                      </p:cBhvr>
                                      <p:to>
                                        <p:strVal val="visible"/>
                                      </p:to>
                                    </p:set>
                                    <p:anim calcmode="lin" valueType="num">
                                      <p:cBhvr additive="base">
                                        <p:cTn id="332" dur="500" fill="hold"/>
                                        <p:tgtEl>
                                          <p:spTgt spid="132"/>
                                        </p:tgtEl>
                                        <p:attrNameLst>
                                          <p:attrName>ppt_x</p:attrName>
                                        </p:attrNameLst>
                                      </p:cBhvr>
                                      <p:tavLst>
                                        <p:tav tm="0">
                                          <p:val>
                                            <p:strVal val="#ppt_x"/>
                                          </p:val>
                                        </p:tav>
                                        <p:tav tm="100000">
                                          <p:val>
                                            <p:strVal val="#ppt_x"/>
                                          </p:val>
                                        </p:tav>
                                      </p:tavLst>
                                    </p:anim>
                                    <p:anim calcmode="lin" valueType="num">
                                      <p:cBhvr additive="base">
                                        <p:cTn id="333" dur="500" fill="hold"/>
                                        <p:tgtEl>
                                          <p:spTgt spid="132"/>
                                        </p:tgtEl>
                                        <p:attrNameLst>
                                          <p:attrName>ppt_y</p:attrName>
                                        </p:attrNameLst>
                                      </p:cBhvr>
                                      <p:tavLst>
                                        <p:tav tm="0">
                                          <p:val>
                                            <p:strVal val="1+#ppt_h/2"/>
                                          </p:val>
                                        </p:tav>
                                        <p:tav tm="100000">
                                          <p:val>
                                            <p:strVal val="#ppt_y"/>
                                          </p:val>
                                        </p:tav>
                                      </p:tavLst>
                                    </p:anim>
                                  </p:childTnLst>
                                </p:cTn>
                              </p:par>
                              <p:par>
                                <p:cTn id="334" presetID="2" presetClass="entr" presetSubtype="4" fill="hold" grpId="0" nodeType="withEffect">
                                  <p:stCondLst>
                                    <p:cond delay="0"/>
                                  </p:stCondLst>
                                  <p:childTnLst>
                                    <p:set>
                                      <p:cBhvr>
                                        <p:cTn id="335" dur="1" fill="hold">
                                          <p:stCondLst>
                                            <p:cond delay="0"/>
                                          </p:stCondLst>
                                        </p:cTn>
                                        <p:tgtEl>
                                          <p:spTgt spid="133"/>
                                        </p:tgtEl>
                                        <p:attrNameLst>
                                          <p:attrName>style.visibility</p:attrName>
                                        </p:attrNameLst>
                                      </p:cBhvr>
                                      <p:to>
                                        <p:strVal val="visible"/>
                                      </p:to>
                                    </p:set>
                                    <p:anim calcmode="lin" valueType="num">
                                      <p:cBhvr additive="base">
                                        <p:cTn id="336" dur="500" fill="hold"/>
                                        <p:tgtEl>
                                          <p:spTgt spid="133"/>
                                        </p:tgtEl>
                                        <p:attrNameLst>
                                          <p:attrName>ppt_x</p:attrName>
                                        </p:attrNameLst>
                                      </p:cBhvr>
                                      <p:tavLst>
                                        <p:tav tm="0">
                                          <p:val>
                                            <p:strVal val="#ppt_x"/>
                                          </p:val>
                                        </p:tav>
                                        <p:tav tm="100000">
                                          <p:val>
                                            <p:strVal val="#ppt_x"/>
                                          </p:val>
                                        </p:tav>
                                      </p:tavLst>
                                    </p:anim>
                                    <p:anim calcmode="lin" valueType="num">
                                      <p:cBhvr additive="base">
                                        <p:cTn id="337" dur="500" fill="hold"/>
                                        <p:tgtEl>
                                          <p:spTgt spid="133"/>
                                        </p:tgtEl>
                                        <p:attrNameLst>
                                          <p:attrName>ppt_y</p:attrName>
                                        </p:attrNameLst>
                                      </p:cBhvr>
                                      <p:tavLst>
                                        <p:tav tm="0">
                                          <p:val>
                                            <p:strVal val="1+#ppt_h/2"/>
                                          </p:val>
                                        </p:tav>
                                        <p:tav tm="100000">
                                          <p:val>
                                            <p:strVal val="#ppt_y"/>
                                          </p:val>
                                        </p:tav>
                                      </p:tavLst>
                                    </p:anim>
                                  </p:childTnLst>
                                </p:cTn>
                              </p:par>
                              <p:par>
                                <p:cTn id="338" presetID="2" presetClass="entr" presetSubtype="4" fill="hold" grpId="0" nodeType="withEffect">
                                  <p:stCondLst>
                                    <p:cond delay="0"/>
                                  </p:stCondLst>
                                  <p:childTnLst>
                                    <p:set>
                                      <p:cBhvr>
                                        <p:cTn id="339" dur="1" fill="hold">
                                          <p:stCondLst>
                                            <p:cond delay="0"/>
                                          </p:stCondLst>
                                        </p:cTn>
                                        <p:tgtEl>
                                          <p:spTgt spid="134"/>
                                        </p:tgtEl>
                                        <p:attrNameLst>
                                          <p:attrName>style.visibility</p:attrName>
                                        </p:attrNameLst>
                                      </p:cBhvr>
                                      <p:to>
                                        <p:strVal val="visible"/>
                                      </p:to>
                                    </p:set>
                                    <p:anim calcmode="lin" valueType="num">
                                      <p:cBhvr additive="base">
                                        <p:cTn id="340" dur="500" fill="hold"/>
                                        <p:tgtEl>
                                          <p:spTgt spid="134"/>
                                        </p:tgtEl>
                                        <p:attrNameLst>
                                          <p:attrName>ppt_x</p:attrName>
                                        </p:attrNameLst>
                                      </p:cBhvr>
                                      <p:tavLst>
                                        <p:tav tm="0">
                                          <p:val>
                                            <p:strVal val="#ppt_x"/>
                                          </p:val>
                                        </p:tav>
                                        <p:tav tm="100000">
                                          <p:val>
                                            <p:strVal val="#ppt_x"/>
                                          </p:val>
                                        </p:tav>
                                      </p:tavLst>
                                    </p:anim>
                                    <p:anim calcmode="lin" valueType="num">
                                      <p:cBhvr additive="base">
                                        <p:cTn id="341" dur="500" fill="hold"/>
                                        <p:tgtEl>
                                          <p:spTgt spid="134"/>
                                        </p:tgtEl>
                                        <p:attrNameLst>
                                          <p:attrName>ppt_y</p:attrName>
                                        </p:attrNameLst>
                                      </p:cBhvr>
                                      <p:tavLst>
                                        <p:tav tm="0">
                                          <p:val>
                                            <p:strVal val="1+#ppt_h/2"/>
                                          </p:val>
                                        </p:tav>
                                        <p:tav tm="100000">
                                          <p:val>
                                            <p:strVal val="#ppt_y"/>
                                          </p:val>
                                        </p:tav>
                                      </p:tavLst>
                                    </p:anim>
                                  </p:childTnLst>
                                </p:cTn>
                              </p:par>
                              <p:par>
                                <p:cTn id="342" presetID="2" presetClass="entr" presetSubtype="4" fill="hold" grpId="0" nodeType="withEffect">
                                  <p:stCondLst>
                                    <p:cond delay="0"/>
                                  </p:stCondLst>
                                  <p:childTnLst>
                                    <p:set>
                                      <p:cBhvr>
                                        <p:cTn id="343" dur="1" fill="hold">
                                          <p:stCondLst>
                                            <p:cond delay="0"/>
                                          </p:stCondLst>
                                        </p:cTn>
                                        <p:tgtEl>
                                          <p:spTgt spid="135"/>
                                        </p:tgtEl>
                                        <p:attrNameLst>
                                          <p:attrName>style.visibility</p:attrName>
                                        </p:attrNameLst>
                                      </p:cBhvr>
                                      <p:to>
                                        <p:strVal val="visible"/>
                                      </p:to>
                                    </p:set>
                                    <p:anim calcmode="lin" valueType="num">
                                      <p:cBhvr additive="base">
                                        <p:cTn id="344" dur="500" fill="hold"/>
                                        <p:tgtEl>
                                          <p:spTgt spid="135"/>
                                        </p:tgtEl>
                                        <p:attrNameLst>
                                          <p:attrName>ppt_x</p:attrName>
                                        </p:attrNameLst>
                                      </p:cBhvr>
                                      <p:tavLst>
                                        <p:tav tm="0">
                                          <p:val>
                                            <p:strVal val="#ppt_x"/>
                                          </p:val>
                                        </p:tav>
                                        <p:tav tm="100000">
                                          <p:val>
                                            <p:strVal val="#ppt_x"/>
                                          </p:val>
                                        </p:tav>
                                      </p:tavLst>
                                    </p:anim>
                                    <p:anim calcmode="lin" valueType="num">
                                      <p:cBhvr additive="base">
                                        <p:cTn id="345" dur="500" fill="hold"/>
                                        <p:tgtEl>
                                          <p:spTgt spid="135"/>
                                        </p:tgtEl>
                                        <p:attrNameLst>
                                          <p:attrName>ppt_y</p:attrName>
                                        </p:attrNameLst>
                                      </p:cBhvr>
                                      <p:tavLst>
                                        <p:tav tm="0">
                                          <p:val>
                                            <p:strVal val="1+#ppt_h/2"/>
                                          </p:val>
                                        </p:tav>
                                        <p:tav tm="100000">
                                          <p:val>
                                            <p:strVal val="#ppt_y"/>
                                          </p:val>
                                        </p:tav>
                                      </p:tavLst>
                                    </p:anim>
                                  </p:childTnLst>
                                </p:cTn>
                              </p:par>
                              <p:par>
                                <p:cTn id="346" presetID="2" presetClass="entr" presetSubtype="4" fill="hold" grpId="0" nodeType="withEffect">
                                  <p:stCondLst>
                                    <p:cond delay="0"/>
                                  </p:stCondLst>
                                  <p:childTnLst>
                                    <p:set>
                                      <p:cBhvr>
                                        <p:cTn id="347" dur="1" fill="hold">
                                          <p:stCondLst>
                                            <p:cond delay="0"/>
                                          </p:stCondLst>
                                        </p:cTn>
                                        <p:tgtEl>
                                          <p:spTgt spid="136"/>
                                        </p:tgtEl>
                                        <p:attrNameLst>
                                          <p:attrName>style.visibility</p:attrName>
                                        </p:attrNameLst>
                                      </p:cBhvr>
                                      <p:to>
                                        <p:strVal val="visible"/>
                                      </p:to>
                                    </p:set>
                                    <p:anim calcmode="lin" valueType="num">
                                      <p:cBhvr additive="base">
                                        <p:cTn id="348" dur="500" fill="hold"/>
                                        <p:tgtEl>
                                          <p:spTgt spid="136"/>
                                        </p:tgtEl>
                                        <p:attrNameLst>
                                          <p:attrName>ppt_x</p:attrName>
                                        </p:attrNameLst>
                                      </p:cBhvr>
                                      <p:tavLst>
                                        <p:tav tm="0">
                                          <p:val>
                                            <p:strVal val="#ppt_x"/>
                                          </p:val>
                                        </p:tav>
                                        <p:tav tm="100000">
                                          <p:val>
                                            <p:strVal val="#ppt_x"/>
                                          </p:val>
                                        </p:tav>
                                      </p:tavLst>
                                    </p:anim>
                                    <p:anim calcmode="lin" valueType="num">
                                      <p:cBhvr additive="base">
                                        <p:cTn id="349" dur="500" fill="hold"/>
                                        <p:tgtEl>
                                          <p:spTgt spid="136"/>
                                        </p:tgtEl>
                                        <p:attrNameLst>
                                          <p:attrName>ppt_y</p:attrName>
                                        </p:attrNameLst>
                                      </p:cBhvr>
                                      <p:tavLst>
                                        <p:tav tm="0">
                                          <p:val>
                                            <p:strVal val="1+#ppt_h/2"/>
                                          </p:val>
                                        </p:tav>
                                        <p:tav tm="100000">
                                          <p:val>
                                            <p:strVal val="#ppt_y"/>
                                          </p:val>
                                        </p:tav>
                                      </p:tavLst>
                                    </p:anim>
                                  </p:childTnLst>
                                </p:cTn>
                              </p:par>
                              <p:par>
                                <p:cTn id="350" presetID="2" presetClass="entr" presetSubtype="4" fill="hold" grpId="0" nodeType="withEffect">
                                  <p:stCondLst>
                                    <p:cond delay="0"/>
                                  </p:stCondLst>
                                  <p:childTnLst>
                                    <p:set>
                                      <p:cBhvr>
                                        <p:cTn id="351" dur="1" fill="hold">
                                          <p:stCondLst>
                                            <p:cond delay="0"/>
                                          </p:stCondLst>
                                        </p:cTn>
                                        <p:tgtEl>
                                          <p:spTgt spid="137"/>
                                        </p:tgtEl>
                                        <p:attrNameLst>
                                          <p:attrName>style.visibility</p:attrName>
                                        </p:attrNameLst>
                                      </p:cBhvr>
                                      <p:to>
                                        <p:strVal val="visible"/>
                                      </p:to>
                                    </p:set>
                                    <p:anim calcmode="lin" valueType="num">
                                      <p:cBhvr additive="base">
                                        <p:cTn id="352" dur="500" fill="hold"/>
                                        <p:tgtEl>
                                          <p:spTgt spid="137"/>
                                        </p:tgtEl>
                                        <p:attrNameLst>
                                          <p:attrName>ppt_x</p:attrName>
                                        </p:attrNameLst>
                                      </p:cBhvr>
                                      <p:tavLst>
                                        <p:tav tm="0">
                                          <p:val>
                                            <p:strVal val="#ppt_x"/>
                                          </p:val>
                                        </p:tav>
                                        <p:tav tm="100000">
                                          <p:val>
                                            <p:strVal val="#ppt_x"/>
                                          </p:val>
                                        </p:tav>
                                      </p:tavLst>
                                    </p:anim>
                                    <p:anim calcmode="lin" valueType="num">
                                      <p:cBhvr additive="base">
                                        <p:cTn id="353" dur="500" fill="hold"/>
                                        <p:tgtEl>
                                          <p:spTgt spid="137"/>
                                        </p:tgtEl>
                                        <p:attrNameLst>
                                          <p:attrName>ppt_y</p:attrName>
                                        </p:attrNameLst>
                                      </p:cBhvr>
                                      <p:tavLst>
                                        <p:tav tm="0">
                                          <p:val>
                                            <p:strVal val="1+#ppt_h/2"/>
                                          </p:val>
                                        </p:tav>
                                        <p:tav tm="100000">
                                          <p:val>
                                            <p:strVal val="#ppt_y"/>
                                          </p:val>
                                        </p:tav>
                                      </p:tavLst>
                                    </p:anim>
                                  </p:childTnLst>
                                </p:cTn>
                              </p:par>
                            </p:childTnLst>
                          </p:cTn>
                        </p:par>
                        <p:par>
                          <p:cTn id="354" fill="hold">
                            <p:stCondLst>
                              <p:cond delay="2500"/>
                            </p:stCondLst>
                            <p:childTnLst>
                              <p:par>
                                <p:cTn id="355" presetID="47" presetClass="entr" presetSubtype="0" fill="hold" grpId="0" nodeType="afterEffect">
                                  <p:stCondLst>
                                    <p:cond delay="0"/>
                                  </p:stCondLst>
                                  <p:childTnLst>
                                    <p:set>
                                      <p:cBhvr>
                                        <p:cTn id="356" dur="1" fill="hold">
                                          <p:stCondLst>
                                            <p:cond delay="0"/>
                                          </p:stCondLst>
                                        </p:cTn>
                                        <p:tgtEl>
                                          <p:spTgt spid="138"/>
                                        </p:tgtEl>
                                        <p:attrNameLst>
                                          <p:attrName>style.visibility</p:attrName>
                                        </p:attrNameLst>
                                      </p:cBhvr>
                                      <p:to>
                                        <p:strVal val="visible"/>
                                      </p:to>
                                    </p:set>
                                    <p:animEffect transition="in" filter="fade">
                                      <p:cBhvr>
                                        <p:cTn id="357" dur="1000"/>
                                        <p:tgtEl>
                                          <p:spTgt spid="138"/>
                                        </p:tgtEl>
                                      </p:cBhvr>
                                    </p:animEffect>
                                    <p:anim calcmode="lin" valueType="num">
                                      <p:cBhvr>
                                        <p:cTn id="358" dur="1000" fill="hold"/>
                                        <p:tgtEl>
                                          <p:spTgt spid="138"/>
                                        </p:tgtEl>
                                        <p:attrNameLst>
                                          <p:attrName>ppt_x</p:attrName>
                                        </p:attrNameLst>
                                      </p:cBhvr>
                                      <p:tavLst>
                                        <p:tav tm="0">
                                          <p:val>
                                            <p:strVal val="#ppt_x"/>
                                          </p:val>
                                        </p:tav>
                                        <p:tav tm="100000">
                                          <p:val>
                                            <p:strVal val="#ppt_x"/>
                                          </p:val>
                                        </p:tav>
                                      </p:tavLst>
                                    </p:anim>
                                    <p:anim calcmode="lin" valueType="num">
                                      <p:cBhvr>
                                        <p:cTn id="359" dur="1000" fill="hold"/>
                                        <p:tgtEl>
                                          <p:spTgt spid="138"/>
                                        </p:tgtEl>
                                        <p:attrNameLst>
                                          <p:attrName>ppt_y</p:attrName>
                                        </p:attrNameLst>
                                      </p:cBhvr>
                                      <p:tavLst>
                                        <p:tav tm="0">
                                          <p:val>
                                            <p:strVal val="#ppt_y-.1"/>
                                          </p:val>
                                        </p:tav>
                                        <p:tav tm="100000">
                                          <p:val>
                                            <p:strVal val="#ppt_y"/>
                                          </p:val>
                                        </p:tav>
                                      </p:tavLst>
                                    </p:anim>
                                  </p:childTnLst>
                                </p:cTn>
                              </p:par>
                            </p:childTnLst>
                          </p:cTn>
                        </p:par>
                        <p:par>
                          <p:cTn id="360" fill="hold">
                            <p:stCondLst>
                              <p:cond delay="3500"/>
                            </p:stCondLst>
                            <p:childTnLst>
                              <p:par>
                                <p:cTn id="361" presetID="22" presetClass="entr" presetSubtype="8" fill="hold" nodeType="afterEffect">
                                  <p:stCondLst>
                                    <p:cond delay="0"/>
                                  </p:stCondLst>
                                  <p:childTnLst>
                                    <p:set>
                                      <p:cBhvr>
                                        <p:cTn id="362" dur="1" fill="hold">
                                          <p:stCondLst>
                                            <p:cond delay="0"/>
                                          </p:stCondLst>
                                        </p:cTn>
                                        <p:tgtEl>
                                          <p:spTgt spid="139"/>
                                        </p:tgtEl>
                                        <p:attrNameLst>
                                          <p:attrName>style.visibility</p:attrName>
                                        </p:attrNameLst>
                                      </p:cBhvr>
                                      <p:to>
                                        <p:strVal val="visible"/>
                                      </p:to>
                                    </p:set>
                                    <p:animEffect transition="in" filter="wipe(left)">
                                      <p:cBhvr>
                                        <p:cTn id="363" dur="500"/>
                                        <p:tgtEl>
                                          <p:spTgt spid="139"/>
                                        </p:tgtEl>
                                      </p:cBhvr>
                                    </p:animEffect>
                                  </p:childTnLst>
                                </p:cTn>
                              </p:par>
                            </p:childTnLst>
                          </p:cTn>
                        </p:par>
                        <p:par>
                          <p:cTn id="364" fill="hold">
                            <p:stCondLst>
                              <p:cond delay="4000"/>
                            </p:stCondLst>
                            <p:childTnLst>
                              <p:par>
                                <p:cTn id="365" presetID="22" presetClass="entr" presetSubtype="8" fill="hold" grpId="0" nodeType="afterEffect">
                                  <p:stCondLst>
                                    <p:cond delay="0"/>
                                  </p:stCondLst>
                                  <p:childTnLst>
                                    <p:set>
                                      <p:cBhvr>
                                        <p:cTn id="366" dur="1" fill="hold">
                                          <p:stCondLst>
                                            <p:cond delay="0"/>
                                          </p:stCondLst>
                                        </p:cTn>
                                        <p:tgtEl>
                                          <p:spTgt spid="140"/>
                                        </p:tgtEl>
                                        <p:attrNameLst>
                                          <p:attrName>style.visibility</p:attrName>
                                        </p:attrNameLst>
                                      </p:cBhvr>
                                      <p:to>
                                        <p:strVal val="visible"/>
                                      </p:to>
                                    </p:set>
                                    <p:animEffect transition="in" filter="wipe(left)">
                                      <p:cBhvr>
                                        <p:cTn id="367" dur="500"/>
                                        <p:tgtEl>
                                          <p:spTgt spid="140"/>
                                        </p:tgtEl>
                                      </p:cBhvr>
                                    </p:animEffect>
                                  </p:childTnLst>
                                </p:cTn>
                              </p:par>
                            </p:childTnLst>
                          </p:cTn>
                        </p:par>
                        <p:par>
                          <p:cTn id="368" fill="hold">
                            <p:stCondLst>
                              <p:cond delay="4500"/>
                            </p:stCondLst>
                            <p:childTnLst>
                              <p:par>
                                <p:cTn id="369" presetID="47" presetClass="entr" presetSubtype="0" fill="hold" grpId="0" nodeType="afterEffect">
                                  <p:stCondLst>
                                    <p:cond delay="0"/>
                                  </p:stCondLst>
                                  <p:childTnLst>
                                    <p:set>
                                      <p:cBhvr>
                                        <p:cTn id="370" dur="1" fill="hold">
                                          <p:stCondLst>
                                            <p:cond delay="0"/>
                                          </p:stCondLst>
                                        </p:cTn>
                                        <p:tgtEl>
                                          <p:spTgt spid="142"/>
                                        </p:tgtEl>
                                        <p:attrNameLst>
                                          <p:attrName>style.visibility</p:attrName>
                                        </p:attrNameLst>
                                      </p:cBhvr>
                                      <p:to>
                                        <p:strVal val="visible"/>
                                      </p:to>
                                    </p:set>
                                    <p:animEffect transition="in" filter="fade">
                                      <p:cBhvr>
                                        <p:cTn id="371" dur="1000"/>
                                        <p:tgtEl>
                                          <p:spTgt spid="142"/>
                                        </p:tgtEl>
                                      </p:cBhvr>
                                    </p:animEffect>
                                    <p:anim calcmode="lin" valueType="num">
                                      <p:cBhvr>
                                        <p:cTn id="372" dur="1000" fill="hold"/>
                                        <p:tgtEl>
                                          <p:spTgt spid="142"/>
                                        </p:tgtEl>
                                        <p:attrNameLst>
                                          <p:attrName>ppt_x</p:attrName>
                                        </p:attrNameLst>
                                      </p:cBhvr>
                                      <p:tavLst>
                                        <p:tav tm="0">
                                          <p:val>
                                            <p:strVal val="#ppt_x"/>
                                          </p:val>
                                        </p:tav>
                                        <p:tav tm="100000">
                                          <p:val>
                                            <p:strVal val="#ppt_x"/>
                                          </p:val>
                                        </p:tav>
                                      </p:tavLst>
                                    </p:anim>
                                    <p:anim calcmode="lin" valueType="num">
                                      <p:cBhvr>
                                        <p:cTn id="373" dur="1000" fill="hold"/>
                                        <p:tgtEl>
                                          <p:spTgt spid="142"/>
                                        </p:tgtEl>
                                        <p:attrNameLst>
                                          <p:attrName>ppt_y</p:attrName>
                                        </p:attrNameLst>
                                      </p:cBhvr>
                                      <p:tavLst>
                                        <p:tav tm="0">
                                          <p:val>
                                            <p:strVal val="#ppt_y-.1"/>
                                          </p:val>
                                        </p:tav>
                                        <p:tav tm="100000">
                                          <p:val>
                                            <p:strVal val="#ppt_y"/>
                                          </p:val>
                                        </p:tav>
                                      </p:tavLst>
                                    </p:anim>
                                  </p:childTnLst>
                                </p:cTn>
                              </p:par>
                            </p:childTnLst>
                          </p:cTn>
                        </p:par>
                        <p:par>
                          <p:cTn id="374" fill="hold">
                            <p:stCondLst>
                              <p:cond delay="5500"/>
                            </p:stCondLst>
                            <p:childTnLst>
                              <p:par>
                                <p:cTn id="375" presetID="22" presetClass="entr" presetSubtype="8" fill="hold" nodeType="afterEffect">
                                  <p:stCondLst>
                                    <p:cond delay="0"/>
                                  </p:stCondLst>
                                  <p:childTnLst>
                                    <p:set>
                                      <p:cBhvr>
                                        <p:cTn id="376" dur="1" fill="hold">
                                          <p:stCondLst>
                                            <p:cond delay="0"/>
                                          </p:stCondLst>
                                        </p:cTn>
                                        <p:tgtEl>
                                          <p:spTgt spid="143"/>
                                        </p:tgtEl>
                                        <p:attrNameLst>
                                          <p:attrName>style.visibility</p:attrName>
                                        </p:attrNameLst>
                                      </p:cBhvr>
                                      <p:to>
                                        <p:strVal val="visible"/>
                                      </p:to>
                                    </p:set>
                                    <p:animEffect transition="in" filter="wipe(left)">
                                      <p:cBhvr>
                                        <p:cTn id="377" dur="500"/>
                                        <p:tgtEl>
                                          <p:spTgt spid="143"/>
                                        </p:tgtEl>
                                      </p:cBhvr>
                                    </p:animEffect>
                                  </p:childTnLst>
                                </p:cTn>
                              </p:par>
                            </p:childTnLst>
                          </p:cTn>
                        </p:par>
                        <p:par>
                          <p:cTn id="378" fill="hold">
                            <p:stCondLst>
                              <p:cond delay="6000"/>
                            </p:stCondLst>
                            <p:childTnLst>
                              <p:par>
                                <p:cTn id="379" presetID="22" presetClass="entr" presetSubtype="8" fill="hold" grpId="0" nodeType="afterEffect">
                                  <p:stCondLst>
                                    <p:cond delay="0"/>
                                  </p:stCondLst>
                                  <p:childTnLst>
                                    <p:set>
                                      <p:cBhvr>
                                        <p:cTn id="380" dur="1" fill="hold">
                                          <p:stCondLst>
                                            <p:cond delay="0"/>
                                          </p:stCondLst>
                                        </p:cTn>
                                        <p:tgtEl>
                                          <p:spTgt spid="144"/>
                                        </p:tgtEl>
                                        <p:attrNameLst>
                                          <p:attrName>style.visibility</p:attrName>
                                        </p:attrNameLst>
                                      </p:cBhvr>
                                      <p:to>
                                        <p:strVal val="visible"/>
                                      </p:to>
                                    </p:set>
                                    <p:animEffect transition="in" filter="wipe(left)">
                                      <p:cBhvr>
                                        <p:cTn id="381" dur="500"/>
                                        <p:tgtEl>
                                          <p:spTgt spid="144"/>
                                        </p:tgtEl>
                                      </p:cBhvr>
                                    </p:animEffect>
                                  </p:childTnLst>
                                </p:cTn>
                              </p:par>
                              <p:par>
                                <p:cTn id="382" presetID="22" presetClass="entr" presetSubtype="8" fill="hold" grpId="0" nodeType="withEffect">
                                  <p:stCondLst>
                                    <p:cond delay="0"/>
                                  </p:stCondLst>
                                  <p:childTnLst>
                                    <p:set>
                                      <p:cBhvr>
                                        <p:cTn id="383" dur="1" fill="hold">
                                          <p:stCondLst>
                                            <p:cond delay="0"/>
                                          </p:stCondLst>
                                        </p:cTn>
                                        <p:tgtEl>
                                          <p:spTgt spid="145"/>
                                        </p:tgtEl>
                                        <p:attrNameLst>
                                          <p:attrName>style.visibility</p:attrName>
                                        </p:attrNameLst>
                                      </p:cBhvr>
                                      <p:to>
                                        <p:strVal val="visible"/>
                                      </p:to>
                                    </p:set>
                                    <p:animEffect transition="in" filter="wipe(left)">
                                      <p:cBhvr>
                                        <p:cTn id="384" dur="500"/>
                                        <p:tgtEl>
                                          <p:spTgt spid="145"/>
                                        </p:tgtEl>
                                      </p:cBhvr>
                                    </p:animEffect>
                                  </p:childTnLst>
                                </p:cTn>
                              </p:par>
                              <p:par>
                                <p:cTn id="385" presetID="22" presetClass="entr" presetSubtype="8" fill="hold" grpId="0" nodeType="withEffect">
                                  <p:stCondLst>
                                    <p:cond delay="0"/>
                                  </p:stCondLst>
                                  <p:childTnLst>
                                    <p:set>
                                      <p:cBhvr>
                                        <p:cTn id="386" dur="1" fill="hold">
                                          <p:stCondLst>
                                            <p:cond delay="0"/>
                                          </p:stCondLst>
                                        </p:cTn>
                                        <p:tgtEl>
                                          <p:spTgt spid="150"/>
                                        </p:tgtEl>
                                        <p:attrNameLst>
                                          <p:attrName>style.visibility</p:attrName>
                                        </p:attrNameLst>
                                      </p:cBhvr>
                                      <p:to>
                                        <p:strVal val="visible"/>
                                      </p:to>
                                    </p:set>
                                    <p:animEffect transition="in" filter="wipe(left)">
                                      <p:cBhvr>
                                        <p:cTn id="387"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9" grpId="0" animBg="1"/>
      <p:bldP spid="80" grpId="0" animBg="1"/>
      <p:bldP spid="81" grpId="0" animBg="1"/>
      <p:bldP spid="82" grpId="0" animBg="1"/>
      <p:bldP spid="83" grpId="0" animBg="1"/>
      <p:bldP spid="84" grpId="0" animBg="1"/>
      <p:bldP spid="85" grpId="0" animBg="1"/>
      <p:bldP spid="86" grpId="0" animBg="1"/>
      <p:bldP spid="87"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40" grpId="0"/>
      <p:bldP spid="142" grpId="0" animBg="1"/>
      <p:bldP spid="144" grpId="0"/>
      <p:bldP spid="145" grpId="0"/>
      <p:bldP spid="15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p:cNvSpPr>
          <p:nvPr/>
        </p:nvSpPr>
        <p:spPr bwMode="auto">
          <a:xfrm>
            <a:off x="4211241" y="0"/>
            <a:ext cx="4817269" cy="5143500"/>
          </a:xfrm>
          <a:custGeom>
            <a:avLst/>
            <a:gdLst>
              <a:gd name="T0" fmla="*/ 3993605 w 5769204"/>
              <a:gd name="T1" fmla="*/ 9427 h 6858000"/>
              <a:gd name="T2" fmla="*/ 12231561 w 5769204"/>
              <a:gd name="T3" fmla="*/ 0 h 6858000"/>
              <a:gd name="T4" fmla="*/ 12231561 w 5769204"/>
              <a:gd name="T5" fmla="*/ 6858000 h 6858000"/>
              <a:gd name="T6" fmla="*/ 0 w 5769204"/>
              <a:gd name="T7" fmla="*/ 6858000 h 6858000"/>
              <a:gd name="T8" fmla="*/ 3993605 w 5769204"/>
              <a:gd name="T9" fmla="*/ 9427 h 6858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9204" h="6858000">
                <a:moveTo>
                  <a:pt x="1883645" y="9427"/>
                </a:moveTo>
                <a:lnTo>
                  <a:pt x="5769204" y="0"/>
                </a:lnTo>
                <a:lnTo>
                  <a:pt x="5769204" y="6858000"/>
                </a:lnTo>
                <a:lnTo>
                  <a:pt x="0" y="6858000"/>
                </a:lnTo>
                <a:lnTo>
                  <a:pt x="1883645" y="9427"/>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dirty="0"/>
          </a:p>
        </p:txBody>
      </p:sp>
      <p:sp>
        <p:nvSpPr>
          <p:cNvPr id="16387" name="矩形 1"/>
          <p:cNvSpPr>
            <a:spLocks/>
          </p:cNvSpPr>
          <p:nvPr/>
        </p:nvSpPr>
        <p:spPr bwMode="auto">
          <a:xfrm>
            <a:off x="4326732" y="0"/>
            <a:ext cx="4817269" cy="5143500"/>
          </a:xfrm>
          <a:custGeom>
            <a:avLst/>
            <a:gdLst>
              <a:gd name="T0" fmla="*/ 3993605 w 5769204"/>
              <a:gd name="T1" fmla="*/ 9427 h 6858000"/>
              <a:gd name="T2" fmla="*/ 12231561 w 5769204"/>
              <a:gd name="T3" fmla="*/ 0 h 6858000"/>
              <a:gd name="T4" fmla="*/ 12231561 w 5769204"/>
              <a:gd name="T5" fmla="*/ 6858000 h 6858000"/>
              <a:gd name="T6" fmla="*/ 0 w 5769204"/>
              <a:gd name="T7" fmla="*/ 6858000 h 6858000"/>
              <a:gd name="T8" fmla="*/ 3993605 w 5769204"/>
              <a:gd name="T9" fmla="*/ 9427 h 6858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9204" h="6858000">
                <a:moveTo>
                  <a:pt x="1883645" y="9427"/>
                </a:moveTo>
                <a:lnTo>
                  <a:pt x="5769204" y="0"/>
                </a:lnTo>
                <a:lnTo>
                  <a:pt x="5769204" y="6858000"/>
                </a:lnTo>
                <a:lnTo>
                  <a:pt x="0" y="6858000"/>
                </a:lnTo>
                <a:lnTo>
                  <a:pt x="1883645" y="9427"/>
                </a:lnTo>
                <a:close/>
              </a:path>
            </a:pathLst>
          </a:custGeom>
          <a:solidFill>
            <a:srgbClr val="1C4885"/>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16388" name="等腰三角形 4"/>
          <p:cNvSpPr>
            <a:spLocks/>
          </p:cNvSpPr>
          <p:nvPr/>
        </p:nvSpPr>
        <p:spPr bwMode="auto">
          <a:xfrm rot="-344388">
            <a:off x="7442597" y="-110728"/>
            <a:ext cx="1827609" cy="2657476"/>
          </a:xfrm>
          <a:custGeom>
            <a:avLst/>
            <a:gdLst>
              <a:gd name="T0" fmla="*/ 0 w 2436495"/>
              <a:gd name="T1" fmla="*/ 0 h 3543376"/>
              <a:gd name="T2" fmla="*/ 2438714 w 2436495"/>
              <a:gd name="T3" fmla="*/ 249639 h 3543376"/>
              <a:gd name="T4" fmla="*/ 2095120 w 2436495"/>
              <a:gd name="T5" fmla="*/ 3542851 h 3543376"/>
              <a:gd name="T6" fmla="*/ 0 w 2436495"/>
              <a:gd name="T7" fmla="*/ 0 h 35433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36495" h="3543376">
                <a:moveTo>
                  <a:pt x="0" y="0"/>
                </a:moveTo>
                <a:lnTo>
                  <a:pt x="2436495" y="249674"/>
                </a:lnTo>
                <a:lnTo>
                  <a:pt x="2093214" y="3543376"/>
                </a:lnTo>
                <a:lnTo>
                  <a:pt x="0" y="0"/>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16389" name="等腰三角形 4"/>
          <p:cNvSpPr>
            <a:spLocks/>
          </p:cNvSpPr>
          <p:nvPr/>
        </p:nvSpPr>
        <p:spPr bwMode="auto">
          <a:xfrm rot="10452885">
            <a:off x="7378304" y="109538"/>
            <a:ext cx="801290" cy="1164431"/>
          </a:xfrm>
          <a:custGeom>
            <a:avLst/>
            <a:gdLst>
              <a:gd name="T0" fmla="*/ 0 w 2436495"/>
              <a:gd name="T1" fmla="*/ 0 h 3543376"/>
              <a:gd name="T2" fmla="*/ 7595 w 2436495"/>
              <a:gd name="T3" fmla="*/ 774 h 3543376"/>
              <a:gd name="T4" fmla="*/ 6525 w 2436495"/>
              <a:gd name="T5" fmla="*/ 10986 h 3543376"/>
              <a:gd name="T6" fmla="*/ 0 w 2436495"/>
              <a:gd name="T7" fmla="*/ 0 h 35433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36495" h="3543376">
                <a:moveTo>
                  <a:pt x="0" y="0"/>
                </a:moveTo>
                <a:lnTo>
                  <a:pt x="2436495" y="249674"/>
                </a:lnTo>
                <a:lnTo>
                  <a:pt x="2093214" y="3543376"/>
                </a:lnTo>
                <a:lnTo>
                  <a:pt x="0" y="0"/>
                </a:lnTo>
                <a:close/>
              </a:path>
            </a:pathLst>
          </a:custGeom>
          <a:solidFill>
            <a:srgbClr val="D9D9D9"/>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nvGrpSpPr>
          <p:cNvPr id="8" name="组合 7"/>
          <p:cNvGrpSpPr/>
          <p:nvPr/>
        </p:nvGrpSpPr>
        <p:grpSpPr>
          <a:xfrm>
            <a:off x="1656159" y="2043116"/>
            <a:ext cx="2555081" cy="600760"/>
            <a:chOff x="2208213" y="2940050"/>
            <a:chExt cx="2581275" cy="571069"/>
          </a:xfrm>
        </p:grpSpPr>
        <p:sp>
          <p:nvSpPr>
            <p:cNvPr id="16390" name="矩形 31"/>
            <p:cNvSpPr>
              <a:spLocks noChangeArrowheads="1"/>
            </p:cNvSpPr>
            <p:nvPr/>
          </p:nvSpPr>
          <p:spPr bwMode="auto">
            <a:xfrm>
              <a:off x="2208213" y="2940050"/>
              <a:ext cx="2581275" cy="369332"/>
            </a:xfrm>
            <a:prstGeom prst="rect">
              <a:avLst/>
            </a:prstGeom>
            <a:noFill/>
            <a:ln w="9525">
              <a:solidFill>
                <a:srgbClr val="40404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algn="ctr" eaLnBrk="1" hangingPunct="1">
                <a:spcBef>
                  <a:spcPct val="50000"/>
                </a:spcBef>
              </a:pPr>
              <a:endParaRPr lang="zh-CN" altLang="en-US" sz="1200" b="1">
                <a:solidFill>
                  <a:srgbClr val="000000"/>
                </a:solidFill>
                <a:latin typeface="Arial" pitchFamily="34" charset="0"/>
              </a:endParaRPr>
            </a:p>
          </p:txBody>
        </p:sp>
        <p:sp>
          <p:nvSpPr>
            <p:cNvPr id="16391" name="Rectangle 6"/>
            <p:cNvSpPr>
              <a:spLocks noChangeArrowheads="1"/>
            </p:cNvSpPr>
            <p:nvPr/>
          </p:nvSpPr>
          <p:spPr bwMode="auto">
            <a:xfrm>
              <a:off x="2208213" y="2984501"/>
              <a:ext cx="2470151" cy="5266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lang="zh-CN" altLang="en-US" sz="1500" b="1" dirty="0" smtClean="0">
                  <a:solidFill>
                    <a:srgbClr val="1C4885"/>
                  </a:solidFill>
                  <a:latin typeface="微软雅黑" pitchFamily="34" charset="-122"/>
                  <a:ea typeface="微软雅黑" pitchFamily="34" charset="-122"/>
                </a:rPr>
                <a:t>快乐购会员数据基本情况</a:t>
              </a:r>
              <a:endParaRPr lang="zh-CN" altLang="en-US" sz="1500" b="1" dirty="0">
                <a:solidFill>
                  <a:srgbClr val="1C4885"/>
                </a:solidFill>
                <a:latin typeface="微软雅黑" pitchFamily="34" charset="-122"/>
                <a:ea typeface="微软雅黑" pitchFamily="34" charset="-122"/>
              </a:endParaRPr>
            </a:p>
          </p:txBody>
        </p:sp>
      </p:grpSp>
      <p:grpSp>
        <p:nvGrpSpPr>
          <p:cNvPr id="3" name="组合 2"/>
          <p:cNvGrpSpPr/>
          <p:nvPr/>
        </p:nvGrpSpPr>
        <p:grpSpPr>
          <a:xfrm>
            <a:off x="521494" y="2043112"/>
            <a:ext cx="996554" cy="366713"/>
            <a:chOff x="695325" y="2940050"/>
            <a:chExt cx="1328738" cy="488950"/>
          </a:xfrm>
        </p:grpSpPr>
        <p:sp>
          <p:nvSpPr>
            <p:cNvPr id="16392" name="矩形 29"/>
            <p:cNvSpPr>
              <a:spLocks noChangeArrowheads="1"/>
            </p:cNvSpPr>
            <p:nvPr/>
          </p:nvSpPr>
          <p:spPr bwMode="auto">
            <a:xfrm>
              <a:off x="695325" y="2940050"/>
              <a:ext cx="1328738" cy="488950"/>
            </a:xfrm>
            <a:prstGeom prst="rect">
              <a:avLst/>
            </a:prstGeom>
            <a:solidFill>
              <a:srgbClr val="1C488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6393" name="文本框 30"/>
            <p:cNvSpPr txBox="1">
              <a:spLocks noChangeArrowheads="1"/>
            </p:cNvSpPr>
            <p:nvPr/>
          </p:nvSpPr>
          <p:spPr bwMode="auto">
            <a:xfrm>
              <a:off x="871538" y="2976563"/>
              <a:ext cx="1051517" cy="430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1500" b="1" dirty="0">
                  <a:solidFill>
                    <a:srgbClr val="FFFFFF"/>
                  </a:solidFill>
                  <a:latin typeface="微软雅黑" pitchFamily="34" charset="-122"/>
                  <a:ea typeface="微软雅黑" pitchFamily="34" charset="-122"/>
                </a:rPr>
                <a:t>第一章</a:t>
              </a:r>
            </a:p>
          </p:txBody>
        </p:sp>
      </p:grpSp>
      <p:grpSp>
        <p:nvGrpSpPr>
          <p:cNvPr id="9" name="组合 8"/>
          <p:cNvGrpSpPr/>
          <p:nvPr/>
        </p:nvGrpSpPr>
        <p:grpSpPr>
          <a:xfrm>
            <a:off x="1656160" y="2538421"/>
            <a:ext cx="2555080" cy="388533"/>
            <a:chOff x="2208213" y="3600450"/>
            <a:chExt cx="2581275" cy="369331"/>
          </a:xfrm>
        </p:grpSpPr>
        <p:sp>
          <p:nvSpPr>
            <p:cNvPr id="16394" name="矩形 38"/>
            <p:cNvSpPr>
              <a:spLocks noChangeArrowheads="1"/>
            </p:cNvSpPr>
            <p:nvPr/>
          </p:nvSpPr>
          <p:spPr bwMode="auto">
            <a:xfrm>
              <a:off x="2208213" y="3600450"/>
              <a:ext cx="2581275" cy="369331"/>
            </a:xfrm>
            <a:prstGeom prst="rect">
              <a:avLst/>
            </a:prstGeom>
            <a:noFill/>
            <a:ln w="9525">
              <a:solidFill>
                <a:srgbClr val="40404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algn="ctr" eaLnBrk="1" hangingPunct="1">
                <a:spcBef>
                  <a:spcPct val="50000"/>
                </a:spcBef>
              </a:pPr>
              <a:endParaRPr lang="zh-CN" altLang="en-US" sz="1200" b="1">
                <a:solidFill>
                  <a:srgbClr val="000000"/>
                </a:solidFill>
                <a:latin typeface="Arial" pitchFamily="34" charset="0"/>
              </a:endParaRPr>
            </a:p>
          </p:txBody>
        </p:sp>
        <p:sp>
          <p:nvSpPr>
            <p:cNvPr id="16395" name="Rectangle 6"/>
            <p:cNvSpPr>
              <a:spLocks noChangeArrowheads="1"/>
            </p:cNvSpPr>
            <p:nvPr/>
          </p:nvSpPr>
          <p:spPr bwMode="auto">
            <a:xfrm>
              <a:off x="2208213" y="3632198"/>
              <a:ext cx="2470151" cy="307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lang="zh-CN" altLang="en-US" sz="1500" b="1" dirty="0" smtClean="0">
                  <a:solidFill>
                    <a:srgbClr val="1C4885"/>
                  </a:solidFill>
                  <a:latin typeface="微软雅黑" pitchFamily="34" charset="-122"/>
                  <a:ea typeface="微软雅黑" pitchFamily="34" charset="-122"/>
                </a:rPr>
                <a:t>如何规范底层数据结构</a:t>
              </a:r>
              <a:endParaRPr lang="zh-CN" altLang="en-US" sz="1500" b="1" dirty="0">
                <a:solidFill>
                  <a:srgbClr val="1C4885"/>
                </a:solidFill>
                <a:latin typeface="微软雅黑" pitchFamily="34" charset="-122"/>
                <a:ea typeface="微软雅黑" pitchFamily="34" charset="-122"/>
              </a:endParaRPr>
            </a:p>
          </p:txBody>
        </p:sp>
      </p:grpSp>
      <p:grpSp>
        <p:nvGrpSpPr>
          <p:cNvPr id="4" name="组合 3"/>
          <p:cNvGrpSpPr/>
          <p:nvPr/>
        </p:nvGrpSpPr>
        <p:grpSpPr>
          <a:xfrm>
            <a:off x="521494" y="2538412"/>
            <a:ext cx="996554" cy="366713"/>
            <a:chOff x="695325" y="3600450"/>
            <a:chExt cx="1328738" cy="488950"/>
          </a:xfrm>
        </p:grpSpPr>
        <p:sp>
          <p:nvSpPr>
            <p:cNvPr id="16396" name="矩形 36"/>
            <p:cNvSpPr>
              <a:spLocks noChangeArrowheads="1"/>
            </p:cNvSpPr>
            <p:nvPr/>
          </p:nvSpPr>
          <p:spPr bwMode="auto">
            <a:xfrm>
              <a:off x="695325" y="3600450"/>
              <a:ext cx="1328738" cy="488950"/>
            </a:xfrm>
            <a:prstGeom prst="rect">
              <a:avLst/>
            </a:prstGeom>
            <a:solidFill>
              <a:srgbClr val="1C488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6397" name="文本框 37"/>
            <p:cNvSpPr txBox="1">
              <a:spLocks noChangeArrowheads="1"/>
            </p:cNvSpPr>
            <p:nvPr/>
          </p:nvSpPr>
          <p:spPr bwMode="auto">
            <a:xfrm>
              <a:off x="871538" y="3636963"/>
              <a:ext cx="1051517" cy="430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1500" b="1" dirty="0">
                  <a:solidFill>
                    <a:srgbClr val="FFFFFF"/>
                  </a:solidFill>
                  <a:latin typeface="微软雅黑" pitchFamily="34" charset="-122"/>
                  <a:ea typeface="微软雅黑" pitchFamily="34" charset="-122"/>
                </a:rPr>
                <a:t>第二章</a:t>
              </a:r>
            </a:p>
          </p:txBody>
        </p:sp>
      </p:grpSp>
      <p:grpSp>
        <p:nvGrpSpPr>
          <p:cNvPr id="10" name="组合 9"/>
          <p:cNvGrpSpPr/>
          <p:nvPr/>
        </p:nvGrpSpPr>
        <p:grpSpPr>
          <a:xfrm>
            <a:off x="1654969" y="3033714"/>
            <a:ext cx="2553890" cy="388534"/>
            <a:chOff x="2206625" y="4260850"/>
            <a:chExt cx="2581275" cy="369332"/>
          </a:xfrm>
        </p:grpSpPr>
        <p:sp>
          <p:nvSpPr>
            <p:cNvPr id="16398" name="矩形 45"/>
            <p:cNvSpPr>
              <a:spLocks noChangeArrowheads="1"/>
            </p:cNvSpPr>
            <p:nvPr/>
          </p:nvSpPr>
          <p:spPr bwMode="auto">
            <a:xfrm>
              <a:off x="2206625" y="4260850"/>
              <a:ext cx="2581275" cy="369332"/>
            </a:xfrm>
            <a:prstGeom prst="rect">
              <a:avLst/>
            </a:prstGeom>
            <a:noFill/>
            <a:ln w="9525">
              <a:solidFill>
                <a:srgbClr val="40404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algn="ctr" eaLnBrk="1" hangingPunct="1">
                <a:spcBef>
                  <a:spcPct val="50000"/>
                </a:spcBef>
              </a:pPr>
              <a:endParaRPr lang="zh-CN" altLang="en-US" sz="1200" b="1">
                <a:solidFill>
                  <a:srgbClr val="000000"/>
                </a:solidFill>
                <a:latin typeface="Arial" pitchFamily="34" charset="0"/>
              </a:endParaRPr>
            </a:p>
          </p:txBody>
        </p:sp>
        <p:sp>
          <p:nvSpPr>
            <p:cNvPr id="16399" name="Rectangle 6"/>
            <p:cNvSpPr>
              <a:spLocks noChangeArrowheads="1"/>
            </p:cNvSpPr>
            <p:nvPr/>
          </p:nvSpPr>
          <p:spPr bwMode="auto">
            <a:xfrm>
              <a:off x="2208213" y="4305301"/>
              <a:ext cx="2466975" cy="3071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lang="zh-CN" altLang="en-US" sz="1500" b="1" dirty="0" smtClean="0">
                  <a:solidFill>
                    <a:srgbClr val="1C4885"/>
                  </a:solidFill>
                  <a:latin typeface="微软雅黑" pitchFamily="34" charset="-122"/>
                  <a:ea typeface="微软雅黑" pitchFamily="34" charset="-122"/>
                </a:rPr>
                <a:t>如何搭建会员标签系统</a:t>
              </a:r>
              <a:endParaRPr lang="zh-CN" altLang="en-US" sz="1500" b="1" dirty="0">
                <a:solidFill>
                  <a:srgbClr val="1C4885"/>
                </a:solidFill>
                <a:latin typeface="微软雅黑" pitchFamily="34" charset="-122"/>
                <a:ea typeface="微软雅黑" pitchFamily="34" charset="-122"/>
              </a:endParaRPr>
            </a:p>
          </p:txBody>
        </p:sp>
      </p:grpSp>
      <p:grpSp>
        <p:nvGrpSpPr>
          <p:cNvPr id="11" name="组合 10"/>
          <p:cNvGrpSpPr/>
          <p:nvPr/>
        </p:nvGrpSpPr>
        <p:grpSpPr>
          <a:xfrm>
            <a:off x="1654969" y="3529015"/>
            <a:ext cx="2553890" cy="388534"/>
            <a:chOff x="2206625" y="4921250"/>
            <a:chExt cx="2581275" cy="369332"/>
          </a:xfrm>
        </p:grpSpPr>
        <p:sp>
          <p:nvSpPr>
            <p:cNvPr id="16402" name="矩形 52"/>
            <p:cNvSpPr>
              <a:spLocks noChangeArrowheads="1"/>
            </p:cNvSpPr>
            <p:nvPr/>
          </p:nvSpPr>
          <p:spPr bwMode="auto">
            <a:xfrm>
              <a:off x="2206625" y="4921250"/>
              <a:ext cx="2581275" cy="369332"/>
            </a:xfrm>
            <a:prstGeom prst="rect">
              <a:avLst/>
            </a:prstGeom>
            <a:noFill/>
            <a:ln w="9525">
              <a:solidFill>
                <a:srgbClr val="40404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algn="ctr" eaLnBrk="1" hangingPunct="1">
                <a:spcBef>
                  <a:spcPct val="50000"/>
                </a:spcBef>
              </a:pPr>
              <a:endParaRPr lang="zh-CN" altLang="en-US" sz="1200" b="1">
                <a:solidFill>
                  <a:srgbClr val="000000"/>
                </a:solidFill>
                <a:latin typeface="Arial" pitchFamily="34" charset="0"/>
              </a:endParaRPr>
            </a:p>
          </p:txBody>
        </p:sp>
        <p:sp>
          <p:nvSpPr>
            <p:cNvPr id="16403" name="Rectangle 6"/>
            <p:cNvSpPr>
              <a:spLocks noChangeArrowheads="1"/>
            </p:cNvSpPr>
            <p:nvPr/>
          </p:nvSpPr>
          <p:spPr bwMode="auto">
            <a:xfrm>
              <a:off x="2208213" y="4965697"/>
              <a:ext cx="2466975" cy="3071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lang="zh-CN" altLang="en-US" sz="1500" b="1" dirty="0" smtClean="0">
                  <a:solidFill>
                    <a:srgbClr val="1C4885"/>
                  </a:solidFill>
                  <a:latin typeface="微软雅黑" pitchFamily="34" charset="-122"/>
                  <a:ea typeface="微软雅黑" pitchFamily="34" charset="-122"/>
                </a:rPr>
                <a:t>如何将数据应用到运营</a:t>
              </a:r>
              <a:endParaRPr lang="zh-CN" altLang="en-US" sz="1500" b="1" dirty="0">
                <a:solidFill>
                  <a:srgbClr val="1C4885"/>
                </a:solidFill>
                <a:latin typeface="微软雅黑" pitchFamily="34" charset="-122"/>
                <a:ea typeface="微软雅黑" pitchFamily="34" charset="-122"/>
              </a:endParaRPr>
            </a:p>
          </p:txBody>
        </p:sp>
      </p:grpSp>
      <p:grpSp>
        <p:nvGrpSpPr>
          <p:cNvPr id="5" name="组合 4"/>
          <p:cNvGrpSpPr/>
          <p:nvPr/>
        </p:nvGrpSpPr>
        <p:grpSpPr>
          <a:xfrm>
            <a:off x="519112" y="3033712"/>
            <a:ext cx="996554" cy="366713"/>
            <a:chOff x="692150" y="4260850"/>
            <a:chExt cx="1328738" cy="488950"/>
          </a:xfrm>
        </p:grpSpPr>
        <p:sp>
          <p:nvSpPr>
            <p:cNvPr id="16400" name="矩形 43"/>
            <p:cNvSpPr>
              <a:spLocks noChangeArrowheads="1"/>
            </p:cNvSpPr>
            <p:nvPr/>
          </p:nvSpPr>
          <p:spPr bwMode="auto">
            <a:xfrm>
              <a:off x="692150" y="4260850"/>
              <a:ext cx="1328738" cy="488950"/>
            </a:xfrm>
            <a:prstGeom prst="rect">
              <a:avLst/>
            </a:prstGeom>
            <a:solidFill>
              <a:srgbClr val="1C488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6401" name="文本框 44"/>
            <p:cNvSpPr txBox="1">
              <a:spLocks noChangeArrowheads="1"/>
            </p:cNvSpPr>
            <p:nvPr/>
          </p:nvSpPr>
          <p:spPr bwMode="auto">
            <a:xfrm>
              <a:off x="868365" y="4297367"/>
              <a:ext cx="1054691" cy="430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1500" b="1" dirty="0">
                  <a:solidFill>
                    <a:srgbClr val="FFFFFF"/>
                  </a:solidFill>
                  <a:latin typeface="微软雅黑" pitchFamily="34" charset="-122"/>
                  <a:ea typeface="微软雅黑" pitchFamily="34" charset="-122"/>
                </a:rPr>
                <a:t>第三章</a:t>
              </a:r>
            </a:p>
          </p:txBody>
        </p:sp>
      </p:grpSp>
      <p:grpSp>
        <p:nvGrpSpPr>
          <p:cNvPr id="13" name="组合 12"/>
          <p:cNvGrpSpPr/>
          <p:nvPr/>
        </p:nvGrpSpPr>
        <p:grpSpPr>
          <a:xfrm>
            <a:off x="519112" y="3529012"/>
            <a:ext cx="996554" cy="366713"/>
            <a:chOff x="692150" y="4921250"/>
            <a:chExt cx="1328738" cy="488950"/>
          </a:xfrm>
        </p:grpSpPr>
        <p:sp>
          <p:nvSpPr>
            <p:cNvPr id="16404" name="矩形 50"/>
            <p:cNvSpPr>
              <a:spLocks noChangeArrowheads="1"/>
            </p:cNvSpPr>
            <p:nvPr/>
          </p:nvSpPr>
          <p:spPr bwMode="auto">
            <a:xfrm>
              <a:off x="692150" y="4921250"/>
              <a:ext cx="1328738" cy="488950"/>
            </a:xfrm>
            <a:prstGeom prst="rect">
              <a:avLst/>
            </a:prstGeom>
            <a:solidFill>
              <a:srgbClr val="1C488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6405" name="文本框 51"/>
            <p:cNvSpPr txBox="1">
              <a:spLocks noChangeArrowheads="1"/>
            </p:cNvSpPr>
            <p:nvPr/>
          </p:nvSpPr>
          <p:spPr bwMode="auto">
            <a:xfrm>
              <a:off x="868363" y="4957763"/>
              <a:ext cx="1054693" cy="430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1500" b="1" dirty="0">
                  <a:solidFill>
                    <a:srgbClr val="FFFFFF"/>
                  </a:solidFill>
                  <a:latin typeface="微软雅黑" pitchFamily="34" charset="-122"/>
                  <a:ea typeface="微软雅黑" pitchFamily="34" charset="-122"/>
                </a:rPr>
                <a:t>第四章</a:t>
              </a:r>
            </a:p>
          </p:txBody>
        </p:sp>
      </p:grpSp>
      <p:grpSp>
        <p:nvGrpSpPr>
          <p:cNvPr id="16406" name="组合 54"/>
          <p:cNvGrpSpPr>
            <a:grpSpLocks/>
          </p:cNvGrpSpPr>
          <p:nvPr/>
        </p:nvGrpSpPr>
        <p:grpSpPr bwMode="auto">
          <a:xfrm>
            <a:off x="367904" y="1288257"/>
            <a:ext cx="2026444" cy="697921"/>
            <a:chOff x="0" y="0"/>
            <a:chExt cx="2702007" cy="929797"/>
          </a:xfrm>
        </p:grpSpPr>
        <p:grpSp>
          <p:nvGrpSpPr>
            <p:cNvPr id="16412" name="组合 55"/>
            <p:cNvGrpSpPr>
              <a:grpSpLocks/>
            </p:cNvGrpSpPr>
            <p:nvPr/>
          </p:nvGrpSpPr>
          <p:grpSpPr bwMode="auto">
            <a:xfrm>
              <a:off x="0" y="0"/>
              <a:ext cx="2702007" cy="849531"/>
              <a:chOff x="0" y="0"/>
              <a:chExt cx="2702007" cy="849531"/>
            </a:xfrm>
          </p:grpSpPr>
          <p:sp>
            <p:nvSpPr>
              <p:cNvPr id="16414" name="文本框 57"/>
              <p:cNvSpPr txBox="1">
                <a:spLocks noChangeArrowheads="1"/>
              </p:cNvSpPr>
              <p:nvPr/>
            </p:nvSpPr>
            <p:spPr bwMode="auto">
              <a:xfrm>
                <a:off x="0" y="0"/>
                <a:ext cx="1432561" cy="676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700" b="1" dirty="0">
                    <a:solidFill>
                      <a:schemeClr val="accent1">
                        <a:lumMod val="50000"/>
                      </a:schemeClr>
                    </a:solidFill>
                    <a:latin typeface="微软雅黑" pitchFamily="34" charset="-122"/>
                    <a:ea typeface="微软雅黑" pitchFamily="34" charset="-122"/>
                  </a:rPr>
                  <a:t>目录</a:t>
                </a:r>
              </a:p>
            </p:txBody>
          </p:sp>
          <p:cxnSp>
            <p:nvCxnSpPr>
              <p:cNvPr id="16415" name="直接连接符 58"/>
              <p:cNvCxnSpPr>
                <a:cxnSpLocks noChangeShapeType="1"/>
              </p:cNvCxnSpPr>
              <p:nvPr/>
            </p:nvCxnSpPr>
            <p:spPr bwMode="auto">
              <a:xfrm>
                <a:off x="151331" y="849531"/>
                <a:ext cx="2550676" cy="0"/>
              </a:xfrm>
              <a:prstGeom prst="line">
                <a:avLst/>
              </a:prstGeom>
              <a:noFill/>
              <a:ln w="6350">
                <a:solidFill>
                  <a:srgbClr val="7F7F7F"/>
                </a:solidFill>
                <a:round/>
                <a:headEnd/>
                <a:tailEnd/>
              </a:ln>
              <a:extLst>
                <a:ext uri="{909E8E84-426E-40DD-AFC4-6F175D3DCCD1}">
                  <a14:hiddenFill xmlns:a14="http://schemas.microsoft.com/office/drawing/2010/main" xmlns="">
                    <a:noFill/>
                  </a14:hiddenFill>
                </a:ext>
              </a:extLst>
            </p:spPr>
          </p:cxnSp>
        </p:grpSp>
        <p:sp>
          <p:nvSpPr>
            <p:cNvPr id="16413" name="文本框 56"/>
            <p:cNvSpPr txBox="1">
              <a:spLocks noChangeArrowheads="1"/>
            </p:cNvSpPr>
            <p:nvPr/>
          </p:nvSpPr>
          <p:spPr bwMode="auto">
            <a:xfrm>
              <a:off x="527947" y="499264"/>
              <a:ext cx="1432561" cy="4305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1500" b="1">
                  <a:solidFill>
                    <a:srgbClr val="1C4885"/>
                  </a:solidFill>
                  <a:latin typeface="微软雅黑" pitchFamily="34" charset="-122"/>
                  <a:ea typeface="微软雅黑" pitchFamily="34" charset="-122"/>
                </a:rPr>
                <a:t>Contents</a:t>
              </a:r>
              <a:endParaRPr lang="zh-CN" altLang="en-US" sz="1500" b="1">
                <a:solidFill>
                  <a:srgbClr val="1C4885"/>
                </a:solidFill>
                <a:latin typeface="微软雅黑" pitchFamily="34" charset="-122"/>
                <a:ea typeface="微软雅黑" pitchFamily="34" charset="-122"/>
              </a:endParaRPr>
            </a:p>
          </p:txBody>
        </p:sp>
      </p:grpSp>
      <p:pic>
        <p:nvPicPr>
          <p:cNvPr id="16407" name="图片 5"/>
          <p:cNvPicPr>
            <a:picLocks noChangeAspect="1" noChangeArrowheads="1"/>
          </p:cNvPicPr>
          <p:nvPr/>
        </p:nvPicPr>
        <p:blipFill>
          <a:blip r:embed="rId2" cstate="print">
            <a:extLst>
              <a:ext uri="{28A0092B-C50C-407E-A947-70E740481C1C}">
                <a14:useLocalDpi xmlns:a14="http://schemas.microsoft.com/office/drawing/2010/main" xmlns=""/>
              </a:ext>
            </a:extLst>
          </a:blip>
          <a:srcRect/>
          <a:stretch>
            <a:fillRect/>
          </a:stretch>
        </p:blipFill>
        <p:spPr bwMode="auto">
          <a:xfrm>
            <a:off x="4399360" y="3009900"/>
            <a:ext cx="4744640" cy="213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xmlns="" Requires="p14">
      <p:transition spd="slow" p14:dur="900" advTm="0">
        <p14:warp dir="i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407"/>
                                        </p:tgtEl>
                                        <p:attrNameLst>
                                          <p:attrName>style.visibility</p:attrName>
                                        </p:attrNameLst>
                                      </p:cBhvr>
                                      <p:to>
                                        <p:strVal val="visible"/>
                                      </p:to>
                                    </p:set>
                                    <p:animEffect transition="in" filter="fade">
                                      <p:cBhvr>
                                        <p:cTn id="7" dur="1000"/>
                                        <p:tgtEl>
                                          <p:spTgt spid="16407"/>
                                        </p:tgtEl>
                                      </p:cBhvr>
                                    </p:animEffect>
                                    <p:anim calcmode="lin" valueType="num">
                                      <p:cBhvr>
                                        <p:cTn id="8" dur="1000" fill="hold"/>
                                        <p:tgtEl>
                                          <p:spTgt spid="16407"/>
                                        </p:tgtEl>
                                        <p:attrNameLst>
                                          <p:attrName>ppt_x</p:attrName>
                                        </p:attrNameLst>
                                      </p:cBhvr>
                                      <p:tavLst>
                                        <p:tav tm="0">
                                          <p:val>
                                            <p:strVal val="#ppt_x"/>
                                          </p:val>
                                        </p:tav>
                                        <p:tav tm="100000">
                                          <p:val>
                                            <p:strVal val="#ppt_x"/>
                                          </p:val>
                                        </p:tav>
                                      </p:tavLst>
                                    </p:anim>
                                    <p:anim calcmode="lin" valueType="num">
                                      <p:cBhvr>
                                        <p:cTn id="9" dur="1000" fill="hold"/>
                                        <p:tgtEl>
                                          <p:spTgt spid="1640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16406"/>
                                        </p:tgtEl>
                                        <p:attrNameLst>
                                          <p:attrName>style.visibility</p:attrName>
                                        </p:attrNameLst>
                                      </p:cBhvr>
                                      <p:to>
                                        <p:strVal val="visible"/>
                                      </p:to>
                                    </p:set>
                                    <p:anim calcmode="lin" valueType="num">
                                      <p:cBhvr additive="base">
                                        <p:cTn id="14" dur="500" fill="hold"/>
                                        <p:tgtEl>
                                          <p:spTgt spid="16406"/>
                                        </p:tgtEl>
                                        <p:attrNameLst>
                                          <p:attrName>ppt_x</p:attrName>
                                        </p:attrNameLst>
                                      </p:cBhvr>
                                      <p:tavLst>
                                        <p:tav tm="0">
                                          <p:val>
                                            <p:strVal val="0-#ppt_w/2"/>
                                          </p:val>
                                        </p:tav>
                                        <p:tav tm="100000">
                                          <p:val>
                                            <p:strVal val="#ppt_x"/>
                                          </p:val>
                                        </p:tav>
                                      </p:tavLst>
                                    </p:anim>
                                    <p:anim calcmode="lin" valueType="num">
                                      <p:cBhvr additive="base">
                                        <p:cTn id="15" dur="500" fill="hold"/>
                                        <p:tgtEl>
                                          <p:spTgt spid="16406"/>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0-#ppt_w/2"/>
                                          </p:val>
                                        </p:tav>
                                        <p:tav tm="100000">
                                          <p:val>
                                            <p:strVal val="#ppt_x"/>
                                          </p:val>
                                        </p:tav>
                                      </p:tavLst>
                                    </p:anim>
                                    <p:anim calcmode="lin" valueType="num">
                                      <p:cBhvr additive="base">
                                        <p:cTn id="3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fltVal val="0"/>
                                          </p:val>
                                        </p:tav>
                                        <p:tav tm="100000">
                                          <p:val>
                                            <p:strVal val="#ppt_h"/>
                                          </p:val>
                                        </p:tav>
                                      </p:tavLst>
                                    </p:anim>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0-#ppt_w/2"/>
                                          </p:val>
                                        </p:tav>
                                        <p:tav tm="100000">
                                          <p:val>
                                            <p:strVal val="#ppt_x"/>
                                          </p:val>
                                        </p:tav>
                                      </p:tavLst>
                                    </p:anim>
                                    <p:anim calcmode="lin" valueType="num">
                                      <p:cBhvr additive="base">
                                        <p:cTn id="47"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p:cTn id="52" dur="500" fill="hold"/>
                                        <p:tgtEl>
                                          <p:spTgt spid="10"/>
                                        </p:tgtEl>
                                        <p:attrNameLst>
                                          <p:attrName>ppt_w</p:attrName>
                                        </p:attrNameLst>
                                      </p:cBhvr>
                                      <p:tavLst>
                                        <p:tav tm="0">
                                          <p:val>
                                            <p:fltVal val="0"/>
                                          </p:val>
                                        </p:tav>
                                        <p:tav tm="100000">
                                          <p:val>
                                            <p:strVal val="#ppt_w"/>
                                          </p:val>
                                        </p:tav>
                                      </p:tavLst>
                                    </p:anim>
                                    <p:anim calcmode="lin" valueType="num">
                                      <p:cBhvr>
                                        <p:cTn id="53" dur="500" fill="hold"/>
                                        <p:tgtEl>
                                          <p:spTgt spid="10"/>
                                        </p:tgtEl>
                                        <p:attrNameLst>
                                          <p:attrName>ppt_h</p:attrName>
                                        </p:attrNameLst>
                                      </p:cBhvr>
                                      <p:tavLst>
                                        <p:tav tm="0">
                                          <p:val>
                                            <p:fltVal val="0"/>
                                          </p:val>
                                        </p:tav>
                                        <p:tav tm="100000">
                                          <p:val>
                                            <p:strVal val="#ppt_h"/>
                                          </p:val>
                                        </p:tav>
                                      </p:tavLst>
                                    </p:anim>
                                    <p:animEffect transition="in" filter="fade">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additive="base">
                                        <p:cTn id="59" dur="500" fill="hold"/>
                                        <p:tgtEl>
                                          <p:spTgt spid="13"/>
                                        </p:tgtEl>
                                        <p:attrNameLst>
                                          <p:attrName>ppt_x</p:attrName>
                                        </p:attrNameLst>
                                      </p:cBhvr>
                                      <p:tavLst>
                                        <p:tav tm="0">
                                          <p:val>
                                            <p:strVal val="0-#ppt_w/2"/>
                                          </p:val>
                                        </p:tav>
                                        <p:tav tm="100000">
                                          <p:val>
                                            <p:strVal val="#ppt_x"/>
                                          </p:val>
                                        </p:tav>
                                      </p:tavLst>
                                    </p:anim>
                                    <p:anim calcmode="lin" valueType="num">
                                      <p:cBhvr additive="base">
                                        <p:cTn id="6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nodeType="clickEffect">
                                  <p:stCondLst>
                                    <p:cond delay="0"/>
                                  </p:stCondLst>
                                  <p:childTnLst>
                                    <p:set>
                                      <p:cBhvr>
                                        <p:cTn id="64" dur="1" fill="hold">
                                          <p:stCondLst>
                                            <p:cond delay="0"/>
                                          </p:stCondLst>
                                        </p:cTn>
                                        <p:tgtEl>
                                          <p:spTgt spid="11"/>
                                        </p:tgtEl>
                                        <p:attrNameLst>
                                          <p:attrName>style.visibility</p:attrName>
                                        </p:attrNameLst>
                                      </p:cBhvr>
                                      <p:to>
                                        <p:strVal val="visible"/>
                                      </p:to>
                                    </p:set>
                                    <p:anim calcmode="lin" valueType="num">
                                      <p:cBhvr>
                                        <p:cTn id="65" dur="500" fill="hold"/>
                                        <p:tgtEl>
                                          <p:spTgt spid="11"/>
                                        </p:tgtEl>
                                        <p:attrNameLst>
                                          <p:attrName>ppt_w</p:attrName>
                                        </p:attrNameLst>
                                      </p:cBhvr>
                                      <p:tavLst>
                                        <p:tav tm="0">
                                          <p:val>
                                            <p:fltVal val="0"/>
                                          </p:val>
                                        </p:tav>
                                        <p:tav tm="100000">
                                          <p:val>
                                            <p:strVal val="#ppt_w"/>
                                          </p:val>
                                        </p:tav>
                                      </p:tavLst>
                                    </p:anim>
                                    <p:anim calcmode="lin" valueType="num">
                                      <p:cBhvr>
                                        <p:cTn id="66" dur="500" fill="hold"/>
                                        <p:tgtEl>
                                          <p:spTgt spid="11"/>
                                        </p:tgtEl>
                                        <p:attrNameLst>
                                          <p:attrName>ppt_h</p:attrName>
                                        </p:attrNameLst>
                                      </p:cBhvr>
                                      <p:tavLst>
                                        <p:tav tm="0">
                                          <p:val>
                                            <p:fltVal val="0"/>
                                          </p:val>
                                        </p:tav>
                                        <p:tav tm="100000">
                                          <p:val>
                                            <p:strVal val="#ppt_h"/>
                                          </p:val>
                                        </p:tav>
                                      </p:tavLst>
                                    </p:anim>
                                    <p:animEffect transition="in" filter="fade">
                                      <p:cBhvr>
                                        <p:cTn id="6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4080086"/>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9938" name="图片 20"/>
          <p:cNvPicPr>
            <a:picLocks noChangeAspect="1" noChangeArrowheads="1"/>
          </p:cNvPicPr>
          <p:nvPr/>
        </p:nvPicPr>
        <p:blipFill>
          <a:blip r:embed="rId2" cstate="screen">
            <a:extLst>
              <a:ext uri="{28A0092B-C50C-407E-A947-70E740481C1C}">
                <a14:useLocalDpi xmlns:a14="http://schemas.microsoft.com/office/drawing/2010/main" xmlns=""/>
              </a:ext>
            </a:extLst>
          </a:blip>
          <a:srcRect/>
          <a:stretch>
            <a:fillRect/>
          </a:stretch>
        </p:blipFill>
        <p:spPr bwMode="auto">
          <a:xfrm>
            <a:off x="1974056" y="265510"/>
            <a:ext cx="5611416" cy="28074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9939" name="矩形 6"/>
          <p:cNvSpPr>
            <a:spLocks noChangeArrowheads="1"/>
          </p:cNvSpPr>
          <p:nvPr/>
        </p:nvSpPr>
        <p:spPr bwMode="auto">
          <a:xfrm>
            <a:off x="0" y="3676650"/>
            <a:ext cx="9144000" cy="1466850"/>
          </a:xfrm>
          <a:prstGeom prst="rect">
            <a:avLst/>
          </a:prstGeom>
          <a:solidFill>
            <a:srgbClr val="1C488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grpSp>
        <p:nvGrpSpPr>
          <p:cNvPr id="39940" name="组合 13"/>
          <p:cNvGrpSpPr>
            <a:grpSpLocks noChangeAspect="1"/>
          </p:cNvGrpSpPr>
          <p:nvPr/>
        </p:nvGrpSpPr>
        <p:grpSpPr bwMode="auto">
          <a:xfrm>
            <a:off x="5103019" y="2383631"/>
            <a:ext cx="4183856" cy="2611041"/>
            <a:chOff x="0" y="0"/>
            <a:chExt cx="5324473" cy="3322983"/>
          </a:xfrm>
        </p:grpSpPr>
        <p:pic>
          <p:nvPicPr>
            <p:cNvPr id="39943" name="图片 14"/>
            <p:cNvPicPr>
              <a:picLocks noChangeAspect="1" noChangeArrowheads="1"/>
            </p:cNvPicPr>
            <p:nvPr/>
          </p:nvPicPr>
          <p:blipFill>
            <a:blip r:embed="rId3" cstate="screen">
              <a:extLst>
                <a:ext uri="{28A0092B-C50C-407E-A947-70E740481C1C}">
                  <a14:useLocalDpi xmlns:a14="http://schemas.microsoft.com/office/drawing/2010/main" xmlns=""/>
                </a:ext>
              </a:extLst>
            </a:blip>
            <a:srcRect/>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9944" name="图片 15"/>
            <p:cNvPicPr>
              <a:picLocks noChangeAspect="1" noChangeArrowheads="1"/>
            </p:cNvPicPr>
            <p:nvPr/>
          </p:nvPicPr>
          <p:blipFill>
            <a:blip r:embed="rId4" cstate="screen">
              <a:extLst>
                <a:ext uri="{28A0092B-C50C-407E-A947-70E740481C1C}">
                  <a14:useLocalDpi xmlns:a14="http://schemas.microsoft.com/office/drawing/2010/main" xmlns=""/>
                </a:ext>
              </a:extLst>
            </a:blip>
            <a:srcRect/>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9941" name="文本框 12"/>
          <p:cNvSpPr txBox="1">
            <a:spLocks noChangeArrowheads="1"/>
          </p:cNvSpPr>
          <p:nvPr/>
        </p:nvSpPr>
        <p:spPr bwMode="auto">
          <a:xfrm>
            <a:off x="2512219" y="2175272"/>
            <a:ext cx="4275535"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5400" b="1" dirty="0">
                <a:solidFill>
                  <a:srgbClr val="1C4885"/>
                </a:solidFill>
                <a:latin typeface="微软雅黑" pitchFamily="34" charset="-122"/>
                <a:ea typeface="微软雅黑" pitchFamily="34" charset="-122"/>
              </a:rPr>
              <a:t>Thank you</a:t>
            </a:r>
            <a:endParaRPr lang="zh-CN" altLang="en-US" sz="5400" b="1" dirty="0">
              <a:solidFill>
                <a:srgbClr val="1C4885"/>
              </a:solidFill>
              <a:latin typeface="微软雅黑" pitchFamily="34" charset="-122"/>
              <a:ea typeface="微软雅黑" pitchFamily="34" charset="-122"/>
            </a:endParaRPr>
          </a:p>
        </p:txBody>
      </p:sp>
      <p:cxnSp>
        <p:nvCxnSpPr>
          <p:cNvPr id="39942" name="直接连接符 58"/>
          <p:cNvCxnSpPr>
            <a:cxnSpLocks noChangeShapeType="1"/>
          </p:cNvCxnSpPr>
          <p:nvPr/>
        </p:nvCxnSpPr>
        <p:spPr bwMode="auto">
          <a:xfrm>
            <a:off x="2422922" y="3102769"/>
            <a:ext cx="3938588" cy="0"/>
          </a:xfrm>
          <a:prstGeom prst="line">
            <a:avLst/>
          </a:prstGeom>
          <a:noFill/>
          <a:ln w="6350">
            <a:solidFill>
              <a:srgbClr val="7F7F7F"/>
            </a:solidFill>
            <a:round/>
            <a:headEnd/>
            <a:tailEnd/>
          </a:ln>
          <a:extLst>
            <a:ext uri="{909E8E84-426E-40DD-AFC4-6F175D3DCCD1}">
              <a14:hiddenFill xmlns:a14="http://schemas.microsoft.com/office/drawing/2010/main" xmlns="">
                <a:noFill/>
              </a14:hiddenFill>
            </a:ext>
          </a:extLst>
        </p:spPr>
      </p:cxnSp>
      <p:sp>
        <p:nvSpPr>
          <p:cNvPr id="11" name="TextBox 10"/>
          <p:cNvSpPr txBox="1"/>
          <p:nvPr/>
        </p:nvSpPr>
        <p:spPr>
          <a:xfrm>
            <a:off x="3930324" y="4004785"/>
            <a:ext cx="862737" cy="307777"/>
          </a:xfrm>
          <a:prstGeom prst="rect">
            <a:avLst/>
          </a:prstGeom>
          <a:noFill/>
        </p:spPr>
        <p:txBody>
          <a:bodyPr wrap="none" rtlCol="0">
            <a:spAutoFit/>
          </a:bodyPr>
          <a:lstStyle/>
          <a:p>
            <a:r>
              <a:rPr lang="en-US" altLang="zh-CN" sz="1400" dirty="0" smtClean="0">
                <a:solidFill>
                  <a:schemeClr val="bg1"/>
                </a:solidFill>
                <a:latin typeface="微软雅黑" pitchFamily="34" charset="-122"/>
                <a:ea typeface="微软雅黑" pitchFamily="34" charset="-122"/>
              </a:rPr>
              <a:t>2017.05</a:t>
            </a:r>
            <a:endParaRPr lang="zh-CN" altLang="en-US" sz="1400" dirty="0">
              <a:solidFill>
                <a:schemeClr val="bg1"/>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4000" advTm="0">
        <p14:vortex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9940"/>
                                        </p:tgtEl>
                                        <p:attrNameLst>
                                          <p:attrName>style.visibility</p:attrName>
                                        </p:attrNameLst>
                                      </p:cBhvr>
                                      <p:to>
                                        <p:strVal val="visible"/>
                                      </p:to>
                                    </p:set>
                                    <p:animEffect transition="in" filter="fade">
                                      <p:cBhvr>
                                        <p:cTn id="7" dur="1000"/>
                                        <p:tgtEl>
                                          <p:spTgt spid="39940"/>
                                        </p:tgtEl>
                                      </p:cBhvr>
                                    </p:animEffect>
                                    <p:anim calcmode="lin" valueType="num">
                                      <p:cBhvr>
                                        <p:cTn id="8" dur="1000" fill="hold"/>
                                        <p:tgtEl>
                                          <p:spTgt spid="39940"/>
                                        </p:tgtEl>
                                        <p:attrNameLst>
                                          <p:attrName>ppt_x</p:attrName>
                                        </p:attrNameLst>
                                      </p:cBhvr>
                                      <p:tavLst>
                                        <p:tav tm="0">
                                          <p:val>
                                            <p:strVal val="#ppt_x"/>
                                          </p:val>
                                        </p:tav>
                                        <p:tav tm="100000">
                                          <p:val>
                                            <p:strVal val="#ppt_x"/>
                                          </p:val>
                                        </p:tav>
                                      </p:tavLst>
                                    </p:anim>
                                    <p:anim calcmode="lin" valueType="num">
                                      <p:cBhvr>
                                        <p:cTn id="9" dur="1000" fill="hold"/>
                                        <p:tgtEl>
                                          <p:spTgt spid="3994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9942"/>
                                        </p:tgtEl>
                                        <p:attrNameLst>
                                          <p:attrName>style.visibility</p:attrName>
                                        </p:attrNameLst>
                                      </p:cBhvr>
                                      <p:to>
                                        <p:strVal val="visible"/>
                                      </p:to>
                                    </p:set>
                                    <p:animEffect transition="in" filter="barn(inVertical)">
                                      <p:cBhvr>
                                        <p:cTn id="14" dur="500"/>
                                        <p:tgtEl>
                                          <p:spTgt spid="39942"/>
                                        </p:tgtEl>
                                      </p:cBhvr>
                                    </p:animEffect>
                                  </p:childTnLst>
                                </p:cTn>
                              </p:par>
                            </p:childTnLst>
                          </p:cTn>
                        </p:par>
                      </p:childTnLst>
                    </p:cTn>
                  </p:par>
                  <p:par>
                    <p:cTn id="15" fill="hold">
                      <p:stCondLst>
                        <p:cond delay="indefinite"/>
                      </p:stCondLst>
                      <p:childTnLst>
                        <p:par>
                          <p:cTn id="16" fill="hold">
                            <p:stCondLst>
                              <p:cond delay="0"/>
                            </p:stCondLst>
                            <p:childTnLst>
                              <p:par>
                                <p:cTn id="17" presetID="56" presetClass="entr" presetSubtype="0" fill="hold" grpId="0" nodeType="clickEffect">
                                  <p:stCondLst>
                                    <p:cond delay="0"/>
                                  </p:stCondLst>
                                  <p:iterate type="lt">
                                    <p:tmPct val="10000"/>
                                  </p:iterate>
                                  <p:childTnLst>
                                    <p:set>
                                      <p:cBhvr>
                                        <p:cTn id="18" dur="1" fill="hold">
                                          <p:stCondLst>
                                            <p:cond delay="0"/>
                                          </p:stCondLst>
                                        </p:cTn>
                                        <p:tgtEl>
                                          <p:spTgt spid="39941"/>
                                        </p:tgtEl>
                                        <p:attrNameLst>
                                          <p:attrName>style.visibility</p:attrName>
                                        </p:attrNameLst>
                                      </p:cBhvr>
                                      <p:to>
                                        <p:strVal val="visible"/>
                                      </p:to>
                                    </p:set>
                                    <p:anim by="(-#ppt_w*2)" calcmode="lin" valueType="num">
                                      <p:cBhvr rctx="PPT">
                                        <p:cTn id="19" dur="500" autoRev="1" fill="hold">
                                          <p:stCondLst>
                                            <p:cond delay="0"/>
                                          </p:stCondLst>
                                        </p:cTn>
                                        <p:tgtEl>
                                          <p:spTgt spid="39941"/>
                                        </p:tgtEl>
                                        <p:attrNameLst>
                                          <p:attrName>ppt_w</p:attrName>
                                        </p:attrNameLst>
                                      </p:cBhvr>
                                    </p:anim>
                                    <p:anim by="(#ppt_w*0.50)" calcmode="lin" valueType="num">
                                      <p:cBhvr>
                                        <p:cTn id="20" dur="500" decel="50000" autoRev="1" fill="hold">
                                          <p:stCondLst>
                                            <p:cond delay="0"/>
                                          </p:stCondLst>
                                        </p:cTn>
                                        <p:tgtEl>
                                          <p:spTgt spid="39941"/>
                                        </p:tgtEl>
                                        <p:attrNameLst>
                                          <p:attrName>ppt_x</p:attrName>
                                        </p:attrNameLst>
                                      </p:cBhvr>
                                    </p:anim>
                                    <p:anim from="(-#ppt_h/2)" to="(#ppt_y)" calcmode="lin" valueType="num">
                                      <p:cBhvr>
                                        <p:cTn id="21" dur="1000" fill="hold">
                                          <p:stCondLst>
                                            <p:cond delay="0"/>
                                          </p:stCondLst>
                                        </p:cTn>
                                        <p:tgtEl>
                                          <p:spTgt spid="39941"/>
                                        </p:tgtEl>
                                        <p:attrNameLst>
                                          <p:attrName>ppt_y</p:attrName>
                                        </p:attrNameLst>
                                      </p:cBhvr>
                                    </p:anim>
                                    <p:animRot by="21600000">
                                      <p:cBhvr>
                                        <p:cTn id="22" dur="1000" fill="hold">
                                          <p:stCondLst>
                                            <p:cond delay="0"/>
                                          </p:stCondLst>
                                        </p:cTn>
                                        <p:tgtEl>
                                          <p:spTgt spid="3994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20"/>
          <p:cNvPicPr>
            <a:picLocks noChangeAspect="1" noChangeArrowheads="1"/>
          </p:cNvPicPr>
          <p:nvPr/>
        </p:nvPicPr>
        <p:blipFill>
          <a:blip r:embed="rId2" cstate="screen">
            <a:extLst>
              <a:ext uri="{28A0092B-C50C-407E-A947-70E740481C1C}">
                <a14:useLocalDpi xmlns:a14="http://schemas.microsoft.com/office/drawing/2010/main" xmlns=""/>
              </a:ext>
            </a:extLst>
          </a:blip>
          <a:srcRect/>
          <a:stretch>
            <a:fillRect/>
          </a:stretch>
        </p:blipFill>
        <p:spPr bwMode="auto">
          <a:xfrm>
            <a:off x="1974056" y="265510"/>
            <a:ext cx="5611416" cy="28074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411" name="矩形 6"/>
          <p:cNvSpPr>
            <a:spLocks noChangeArrowheads="1"/>
          </p:cNvSpPr>
          <p:nvPr/>
        </p:nvSpPr>
        <p:spPr bwMode="auto">
          <a:xfrm>
            <a:off x="0" y="3676650"/>
            <a:ext cx="9144000" cy="1466850"/>
          </a:xfrm>
          <a:prstGeom prst="rect">
            <a:avLst/>
          </a:prstGeom>
          <a:solidFill>
            <a:srgbClr val="1C488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7413" name="文本框 12"/>
          <p:cNvSpPr txBox="1">
            <a:spLocks noChangeArrowheads="1"/>
          </p:cNvSpPr>
          <p:nvPr/>
        </p:nvSpPr>
        <p:spPr bwMode="auto">
          <a:xfrm>
            <a:off x="2007594" y="2027199"/>
            <a:ext cx="625038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4000" b="1" dirty="0">
                <a:solidFill>
                  <a:srgbClr val="1C4885"/>
                </a:solidFill>
                <a:latin typeface="微软雅黑" pitchFamily="34" charset="-122"/>
                <a:ea typeface="微软雅黑" pitchFamily="34" charset="-122"/>
              </a:rPr>
              <a:t>快乐购会员数据基本情况</a:t>
            </a:r>
          </a:p>
        </p:txBody>
      </p:sp>
      <p:grpSp>
        <p:nvGrpSpPr>
          <p:cNvPr id="17414" name="组合 13"/>
          <p:cNvGrpSpPr>
            <a:grpSpLocks noChangeAspect="1"/>
          </p:cNvGrpSpPr>
          <p:nvPr/>
        </p:nvGrpSpPr>
        <p:grpSpPr bwMode="auto">
          <a:xfrm>
            <a:off x="5103019" y="2383631"/>
            <a:ext cx="4183856" cy="2611041"/>
            <a:chOff x="0" y="0"/>
            <a:chExt cx="5324473" cy="3322983"/>
          </a:xfrm>
        </p:grpSpPr>
        <p:pic>
          <p:nvPicPr>
            <p:cNvPr id="17417" name="图片 14"/>
            <p:cNvPicPr>
              <a:picLocks noChangeAspect="1" noChangeArrowheads="1"/>
            </p:cNvPicPr>
            <p:nvPr/>
          </p:nvPicPr>
          <p:blipFill>
            <a:blip r:embed="rId3" cstate="screen">
              <a:extLst>
                <a:ext uri="{28A0092B-C50C-407E-A947-70E740481C1C}">
                  <a14:useLocalDpi xmlns:a14="http://schemas.microsoft.com/office/drawing/2010/main" xmlns=""/>
                </a:ext>
              </a:extLst>
            </a:blip>
            <a:srcRect/>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8" name="图片 15"/>
            <p:cNvPicPr>
              <a:picLocks noChangeAspect="1" noChangeArrowheads="1"/>
            </p:cNvPicPr>
            <p:nvPr/>
          </p:nvPicPr>
          <p:blipFill>
            <a:blip r:embed="rId4" cstate="screen">
              <a:extLst>
                <a:ext uri="{28A0092B-C50C-407E-A947-70E740481C1C}">
                  <a14:useLocalDpi xmlns:a14="http://schemas.microsoft.com/office/drawing/2010/main" xmlns=""/>
                </a:ext>
              </a:extLst>
            </a:blip>
            <a:srcRect/>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7415" name="矩形 16"/>
          <p:cNvSpPr>
            <a:spLocks noChangeArrowheads="1"/>
          </p:cNvSpPr>
          <p:nvPr/>
        </p:nvSpPr>
        <p:spPr bwMode="auto">
          <a:xfrm>
            <a:off x="2164556" y="3758804"/>
            <a:ext cx="5585542" cy="3139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defTabSz="912019" eaLnBrk="1" hangingPunct="1">
              <a:lnSpc>
                <a:spcPct val="120000"/>
              </a:lnSpc>
              <a:spcBef>
                <a:spcPct val="20000"/>
              </a:spcBef>
            </a:pPr>
            <a:r>
              <a:rPr lang="zh-CN" altLang="en-US" sz="1200" dirty="0" smtClean="0">
                <a:solidFill>
                  <a:schemeClr val="bg1"/>
                </a:solidFill>
                <a:latin typeface="微软雅黑" pitchFamily="34" charset="-122"/>
                <a:ea typeface="微软雅黑" pitchFamily="34" charset="-122"/>
                <a:sym typeface="Arial" pitchFamily="34" charset="0"/>
              </a:rPr>
              <a:t>说明公司现在关于会员这一块的现状，有哪些地方是需要去解决的。</a:t>
            </a:r>
            <a:endParaRPr lang="en-US" sz="1200" dirty="0">
              <a:solidFill>
                <a:schemeClr val="bg1"/>
              </a:solidFill>
              <a:latin typeface="微软雅黑" pitchFamily="34" charset="-122"/>
              <a:ea typeface="微软雅黑" pitchFamily="34" charset="-122"/>
              <a:sym typeface="Arial" pitchFamily="34" charset="0"/>
            </a:endParaRPr>
          </a:p>
        </p:txBody>
      </p:sp>
      <p:grpSp>
        <p:nvGrpSpPr>
          <p:cNvPr id="2" name="组合 1"/>
          <p:cNvGrpSpPr/>
          <p:nvPr/>
        </p:nvGrpSpPr>
        <p:grpSpPr>
          <a:xfrm>
            <a:off x="0" y="1178719"/>
            <a:ext cx="1915716" cy="4062651"/>
            <a:chOff x="0" y="1571625"/>
            <a:chExt cx="2554288" cy="5416868"/>
          </a:xfrm>
        </p:grpSpPr>
        <p:sp>
          <p:nvSpPr>
            <p:cNvPr id="17412" name="文本框 8"/>
            <p:cNvSpPr txBox="1">
              <a:spLocks noChangeArrowheads="1"/>
            </p:cNvSpPr>
            <p:nvPr/>
          </p:nvSpPr>
          <p:spPr bwMode="auto">
            <a:xfrm>
              <a:off x="0" y="1571625"/>
              <a:ext cx="1495425" cy="54168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25800" b="1" dirty="0">
                  <a:solidFill>
                    <a:srgbClr val="1C4885"/>
                  </a:solidFill>
                  <a:latin typeface="微软雅黑" pitchFamily="34" charset="-122"/>
                  <a:ea typeface="微软雅黑" pitchFamily="34" charset="-122"/>
                </a:rPr>
                <a:t>1</a:t>
              </a:r>
              <a:endParaRPr lang="zh-CN" altLang="en-US" sz="25800" b="1" dirty="0">
                <a:solidFill>
                  <a:srgbClr val="1C4885"/>
                </a:solidFill>
                <a:latin typeface="微软雅黑" pitchFamily="34" charset="-122"/>
                <a:ea typeface="微软雅黑" pitchFamily="34" charset="-122"/>
              </a:endParaRPr>
            </a:p>
          </p:txBody>
        </p:sp>
        <p:sp>
          <p:nvSpPr>
            <p:cNvPr id="17416" name="文本框 19"/>
            <p:cNvSpPr>
              <a:spLocks/>
            </p:cNvSpPr>
            <p:nvPr/>
          </p:nvSpPr>
          <p:spPr bwMode="auto">
            <a:xfrm>
              <a:off x="490538" y="4902200"/>
              <a:ext cx="2063750" cy="915988"/>
            </a:xfrm>
            <a:custGeom>
              <a:avLst/>
              <a:gdLst>
                <a:gd name="T0" fmla="*/ 688223 w 2064307"/>
                <a:gd name="T1" fmla="*/ 0 h 916126"/>
                <a:gd name="T2" fmla="*/ 1376448 w 2064307"/>
                <a:gd name="T3" fmla="*/ 0 h 916126"/>
                <a:gd name="T4" fmla="*/ 1376448 w 2064307"/>
                <a:gd name="T5" fmla="*/ 367109 h 916126"/>
                <a:gd name="T6" fmla="*/ 2060411 w 2064307"/>
                <a:gd name="T7" fmla="*/ 367109 h 916126"/>
                <a:gd name="T8" fmla="*/ 2060411 w 2064307"/>
                <a:gd name="T9" fmla="*/ 915160 h 916126"/>
                <a:gd name="T10" fmla="*/ 0 w 2064307"/>
                <a:gd name="T11" fmla="*/ 915160 h 916126"/>
                <a:gd name="T12" fmla="*/ 0 w 2064307"/>
                <a:gd name="T13" fmla="*/ 367109 h 916126"/>
                <a:gd name="T14" fmla="*/ 688223 w 2064307"/>
                <a:gd name="T15" fmla="*/ 367109 h 916126"/>
                <a:gd name="T16" fmla="*/ 688223 w 2064307"/>
                <a:gd name="T17" fmla="*/ 0 h 916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64307" h="916126">
                  <a:moveTo>
                    <a:pt x="689525" y="0"/>
                  </a:moveTo>
                  <a:lnTo>
                    <a:pt x="1379051" y="0"/>
                  </a:lnTo>
                  <a:lnTo>
                    <a:pt x="1379051" y="367494"/>
                  </a:lnTo>
                  <a:lnTo>
                    <a:pt x="2064307" y="367494"/>
                  </a:lnTo>
                  <a:lnTo>
                    <a:pt x="2064307" y="916126"/>
                  </a:lnTo>
                  <a:lnTo>
                    <a:pt x="0" y="916126"/>
                  </a:lnTo>
                  <a:lnTo>
                    <a:pt x="0" y="367494"/>
                  </a:lnTo>
                  <a:lnTo>
                    <a:pt x="689525" y="367494"/>
                  </a:lnTo>
                  <a:lnTo>
                    <a:pt x="689525" y="0"/>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Tree>
  </p:cSld>
  <p:clrMapOvr>
    <a:masterClrMapping/>
  </p:clrMapOvr>
  <mc:AlternateContent xmlns:mc="http://schemas.openxmlformats.org/markup-compatibility/2006">
    <mc:Choice xmlns:p14="http://schemas.microsoft.com/office/powerpoint/2010/main" xmlns="" Requires="p14">
      <p:transition spd="slow" p14:dur="2500" advTm="0">
        <p:checker/>
      </p:transition>
    </mc:Choice>
    <mc:Fallback>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414"/>
                                        </p:tgtEl>
                                        <p:attrNameLst>
                                          <p:attrName>style.visibility</p:attrName>
                                        </p:attrNameLst>
                                      </p:cBhvr>
                                      <p:to>
                                        <p:strVal val="visible"/>
                                      </p:to>
                                    </p:set>
                                    <p:animEffect transition="in" filter="fade">
                                      <p:cBhvr>
                                        <p:cTn id="7" dur="1000"/>
                                        <p:tgtEl>
                                          <p:spTgt spid="17414"/>
                                        </p:tgtEl>
                                      </p:cBhvr>
                                    </p:animEffect>
                                    <p:anim calcmode="lin" valueType="num">
                                      <p:cBhvr>
                                        <p:cTn id="8" dur="1000" fill="hold"/>
                                        <p:tgtEl>
                                          <p:spTgt spid="17414"/>
                                        </p:tgtEl>
                                        <p:attrNameLst>
                                          <p:attrName>ppt_x</p:attrName>
                                        </p:attrNameLst>
                                      </p:cBhvr>
                                      <p:tavLst>
                                        <p:tav tm="0">
                                          <p:val>
                                            <p:strVal val="#ppt_x"/>
                                          </p:val>
                                        </p:tav>
                                        <p:tav tm="100000">
                                          <p:val>
                                            <p:strVal val="#ppt_x"/>
                                          </p:val>
                                        </p:tav>
                                      </p:tavLst>
                                    </p:anim>
                                    <p:anim calcmode="lin" valueType="num">
                                      <p:cBhvr>
                                        <p:cTn id="9" dur="1000" fill="hold"/>
                                        <p:tgtEl>
                                          <p:spTgt spid="174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9" presetClass="entr" presetSubtype="0" decel="10000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 calcmode="lin" valueType="num">
                                      <p:cBhvr>
                                        <p:cTn id="16" dur="500" fill="hold"/>
                                        <p:tgtEl>
                                          <p:spTgt spid="2"/>
                                        </p:tgtEl>
                                        <p:attrNameLst>
                                          <p:attrName>style.rotation</p:attrName>
                                        </p:attrNameLst>
                                      </p:cBhvr>
                                      <p:tavLst>
                                        <p:tav tm="0">
                                          <p:val>
                                            <p:fltVal val="360"/>
                                          </p:val>
                                        </p:tav>
                                        <p:tav tm="100000">
                                          <p:val>
                                            <p:fltVal val="0"/>
                                          </p:val>
                                        </p:tav>
                                      </p:tavLst>
                                    </p:anim>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413"/>
                                        </p:tgtEl>
                                        <p:attrNameLst>
                                          <p:attrName>style.visibility</p:attrName>
                                        </p:attrNameLst>
                                      </p:cBhvr>
                                      <p:to>
                                        <p:strVal val="visible"/>
                                      </p:to>
                                    </p:set>
                                    <p:animEffect transition="in" filter="wipe(left)">
                                      <p:cBhvr>
                                        <p:cTn id="22" dur="500"/>
                                        <p:tgtEl>
                                          <p:spTgt spid="1741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iterate type="lt">
                                    <p:tmPct val="10000"/>
                                  </p:iterate>
                                  <p:childTnLst>
                                    <p:set>
                                      <p:cBhvr>
                                        <p:cTn id="26" dur="1" fill="hold">
                                          <p:stCondLst>
                                            <p:cond delay="0"/>
                                          </p:stCondLst>
                                        </p:cTn>
                                        <p:tgtEl>
                                          <p:spTgt spid="17415"/>
                                        </p:tgtEl>
                                        <p:attrNameLst>
                                          <p:attrName>style.visibility</p:attrName>
                                        </p:attrNameLst>
                                      </p:cBhvr>
                                      <p:to>
                                        <p:strVal val="visible"/>
                                      </p:to>
                                    </p:set>
                                    <p:animEffect transition="in" filter="barn(inVertical)">
                                      <p:cBhvr>
                                        <p:cTn id="27" dur="5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p:bldP spid="174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10"/>
          <p:cNvSpPr txBox="1">
            <a:spLocks noChangeArrowheads="1"/>
          </p:cNvSpPr>
          <p:nvPr/>
        </p:nvSpPr>
        <p:spPr bwMode="auto">
          <a:xfrm>
            <a:off x="130969" y="165497"/>
            <a:ext cx="439993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b="1" dirty="0">
                <a:solidFill>
                  <a:srgbClr val="1C4885"/>
                </a:solidFill>
                <a:latin typeface="微软雅黑" pitchFamily="34" charset="-122"/>
                <a:ea typeface="微软雅黑" pitchFamily="34" charset="-122"/>
              </a:rPr>
              <a:t>快乐购会员数据基本情况（数据部分）</a:t>
            </a:r>
          </a:p>
        </p:txBody>
      </p:sp>
      <p:sp>
        <p:nvSpPr>
          <p:cNvPr id="18435" name="矩形 1"/>
          <p:cNvSpPr>
            <a:spLocks noChangeArrowheads="1"/>
          </p:cNvSpPr>
          <p:nvPr/>
        </p:nvSpPr>
        <p:spPr bwMode="auto">
          <a:xfrm>
            <a:off x="1" y="141685"/>
            <a:ext cx="108347" cy="347663"/>
          </a:xfrm>
          <a:prstGeom prst="rect">
            <a:avLst/>
          </a:prstGeom>
          <a:solidFill>
            <a:srgbClr val="1C488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4" name="圆角矩形 3"/>
          <p:cNvSpPr>
            <a:spLocks noChangeArrowheads="1"/>
          </p:cNvSpPr>
          <p:nvPr/>
        </p:nvSpPr>
        <p:spPr bwMode="auto">
          <a:xfrm>
            <a:off x="1299639" y="1317464"/>
            <a:ext cx="2065849" cy="485522"/>
          </a:xfrm>
          <a:prstGeom prst="roundRect">
            <a:avLst>
              <a:gd name="adj" fmla="val 50000"/>
            </a:avLst>
          </a:prstGeom>
          <a:solidFill>
            <a:srgbClr val="1C4885"/>
          </a:solidFill>
          <a:ln>
            <a:noFil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574">
              <a:solidFill>
                <a:srgbClr val="FFFFFF"/>
              </a:solidFill>
              <a:latin typeface="Calibri" panose="020F0502020204030204" pitchFamily="34" charset="0"/>
              <a:sym typeface="Calibri" panose="020F0502020204030204" pitchFamily="34" charset="0"/>
            </a:endParaRPr>
          </a:p>
        </p:txBody>
      </p:sp>
      <p:sp>
        <p:nvSpPr>
          <p:cNvPr id="5" name="文本框 12"/>
          <p:cNvSpPr>
            <a:spLocks noChangeArrowheads="1"/>
          </p:cNvSpPr>
          <p:nvPr/>
        </p:nvSpPr>
        <p:spPr bwMode="auto">
          <a:xfrm>
            <a:off x="1682820" y="1384105"/>
            <a:ext cx="1194558" cy="3345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4"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数据完整度</a:t>
            </a:r>
            <a:endParaRPr lang="en-US" sz="1574"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圆角矩形 13"/>
          <p:cNvSpPr>
            <a:spLocks noChangeArrowheads="1"/>
          </p:cNvSpPr>
          <p:nvPr/>
        </p:nvSpPr>
        <p:spPr bwMode="auto">
          <a:xfrm>
            <a:off x="1334149" y="2638933"/>
            <a:ext cx="2065849" cy="483142"/>
          </a:xfrm>
          <a:prstGeom prst="roundRect">
            <a:avLst>
              <a:gd name="adj" fmla="val 50000"/>
            </a:avLst>
          </a:prstGeom>
          <a:solidFill>
            <a:srgbClr val="1C4885"/>
          </a:solidFill>
          <a:ln>
            <a:noFil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574">
              <a:solidFill>
                <a:srgbClr val="FFFFFF"/>
              </a:solidFill>
              <a:latin typeface="Calibri" panose="020F0502020204030204" pitchFamily="34" charset="0"/>
              <a:sym typeface="Calibri" panose="020F0502020204030204" pitchFamily="34" charset="0"/>
            </a:endParaRPr>
          </a:p>
        </p:txBody>
      </p:sp>
      <p:sp>
        <p:nvSpPr>
          <p:cNvPr id="7" name="圆角矩形 18"/>
          <p:cNvSpPr>
            <a:spLocks noChangeArrowheads="1"/>
          </p:cNvSpPr>
          <p:nvPr/>
        </p:nvSpPr>
        <p:spPr bwMode="auto">
          <a:xfrm>
            <a:off x="1342479" y="4112647"/>
            <a:ext cx="2064659" cy="483142"/>
          </a:xfrm>
          <a:prstGeom prst="roundRect">
            <a:avLst>
              <a:gd name="adj" fmla="val 50000"/>
            </a:avLst>
          </a:prstGeom>
          <a:solidFill>
            <a:srgbClr val="1C4885"/>
          </a:solidFill>
          <a:ln>
            <a:noFil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574">
              <a:solidFill>
                <a:srgbClr val="FFFFFF"/>
              </a:solidFill>
              <a:latin typeface="Calibri" panose="020F0502020204030204" pitchFamily="34" charset="0"/>
              <a:sym typeface="Calibri" panose="020F0502020204030204" pitchFamily="34" charset="0"/>
            </a:endParaRPr>
          </a:p>
        </p:txBody>
      </p:sp>
      <p:sp>
        <p:nvSpPr>
          <p:cNvPr id="8" name="文本框 12"/>
          <p:cNvSpPr>
            <a:spLocks noChangeArrowheads="1"/>
          </p:cNvSpPr>
          <p:nvPr/>
        </p:nvSpPr>
        <p:spPr bwMode="auto">
          <a:xfrm>
            <a:off x="1682820" y="2724613"/>
            <a:ext cx="1194558" cy="3345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4"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数据准确性</a:t>
            </a:r>
            <a:endParaRPr lang="en-US" sz="1574"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12"/>
          <p:cNvSpPr>
            <a:spLocks noChangeArrowheads="1"/>
          </p:cNvSpPr>
          <p:nvPr/>
        </p:nvSpPr>
        <p:spPr bwMode="auto">
          <a:xfrm>
            <a:off x="1655450" y="4193567"/>
            <a:ext cx="1194558" cy="3345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4"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定义标准化</a:t>
            </a:r>
            <a:endParaRPr lang="en-US" sz="1574"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TextBox 51"/>
          <p:cNvSpPr>
            <a:spLocks noChangeArrowheads="1"/>
          </p:cNvSpPr>
          <p:nvPr/>
        </p:nvSpPr>
        <p:spPr bwMode="auto">
          <a:xfrm>
            <a:off x="3822382" y="973442"/>
            <a:ext cx="4548731"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sz="1200" dirty="0" smtClean="0">
                <a:solidFill>
                  <a:schemeClr val="tx1">
                    <a:lumMod val="50000"/>
                    <a:lumOff val="50000"/>
                  </a:schemeClr>
                </a:solidFill>
                <a:latin typeface="微软雅黑" pitchFamily="34" charset="-122"/>
                <a:ea typeface="微软雅黑" pitchFamily="34" charset="-122"/>
                <a:sym typeface="宋体" panose="02010600030101010101" pitchFamily="2" charset="-122"/>
              </a:rPr>
              <a:t>1</a:t>
            </a:r>
            <a:r>
              <a:rPr lang="en-US" altLang="zh-CN" sz="1200" dirty="0" smtClean="0">
                <a:solidFill>
                  <a:schemeClr val="tx1">
                    <a:lumMod val="50000"/>
                    <a:lumOff val="50000"/>
                  </a:schemeClr>
                </a:solidFill>
                <a:latin typeface="微软雅黑" pitchFamily="34" charset="-122"/>
                <a:ea typeface="微软雅黑" pitchFamily="34" charset="-122"/>
                <a:sym typeface="宋体" panose="02010600030101010101" pitchFamily="2" charset="-122"/>
              </a:rPr>
              <a:t>.</a:t>
            </a:r>
            <a:r>
              <a:rPr lang="zh-CN" altLang="en-US" sz="1200" dirty="0" smtClean="0">
                <a:solidFill>
                  <a:schemeClr val="tx1">
                    <a:lumMod val="50000"/>
                    <a:lumOff val="50000"/>
                  </a:schemeClr>
                </a:solidFill>
                <a:latin typeface="微软雅黑" pitchFamily="34" charset="-122"/>
                <a:ea typeface="微软雅黑" pitchFamily="34" charset="-122"/>
                <a:sym typeface="宋体" panose="02010600030101010101" pitchFamily="2" charset="-122"/>
              </a:rPr>
              <a:t>数据孤岛依然存在，整体数据并没有完全打通，各个中心还是存在自己的数据仓库。</a:t>
            </a:r>
            <a:endParaRPr lang="en-US" altLang="zh-CN" sz="1200" dirty="0" smtClean="0">
              <a:solidFill>
                <a:schemeClr val="tx1">
                  <a:lumMod val="50000"/>
                  <a:lumOff val="50000"/>
                </a:schemeClr>
              </a:solidFill>
              <a:latin typeface="微软雅黑" pitchFamily="34" charset="-122"/>
              <a:ea typeface="微软雅黑" pitchFamily="34" charset="-122"/>
              <a:sym typeface="宋体" panose="02010600030101010101" pitchFamily="2" charset="-122"/>
            </a:endParaRPr>
          </a:p>
          <a:p>
            <a:pPr algn="just" eaLnBrk="1" hangingPunct="1">
              <a:lnSpc>
                <a:spcPct val="150000"/>
              </a:lnSpc>
            </a:pPr>
            <a:r>
              <a:rPr lang="en-US" altLang="zh-CN" sz="1200" dirty="0" smtClean="0">
                <a:solidFill>
                  <a:schemeClr val="tx1">
                    <a:lumMod val="50000"/>
                    <a:lumOff val="50000"/>
                  </a:schemeClr>
                </a:solidFill>
                <a:latin typeface="微软雅黑" pitchFamily="34" charset="-122"/>
                <a:ea typeface="微软雅黑" pitchFamily="34" charset="-122"/>
                <a:sym typeface="宋体" panose="02010600030101010101" pitchFamily="2" charset="-122"/>
              </a:rPr>
              <a:t>2.</a:t>
            </a:r>
            <a:r>
              <a:rPr lang="zh-CN" altLang="en-US" sz="1200" dirty="0" smtClean="0">
                <a:solidFill>
                  <a:schemeClr val="tx1">
                    <a:lumMod val="50000"/>
                    <a:lumOff val="50000"/>
                  </a:schemeClr>
                </a:solidFill>
                <a:latin typeface="微软雅黑" pitchFamily="34" charset="-122"/>
                <a:ea typeface="微软雅黑" pitchFamily="34" charset="-122"/>
                <a:sym typeface="宋体" panose="02010600030101010101" pitchFamily="2" charset="-122"/>
              </a:rPr>
              <a:t>大量会员基础信息缺失（电商注册尤为严重）。</a:t>
            </a:r>
            <a:endParaRPr lang="en-US" altLang="zh-CN" sz="1200" dirty="0" smtClean="0">
              <a:solidFill>
                <a:schemeClr val="tx1">
                  <a:lumMod val="50000"/>
                  <a:lumOff val="50000"/>
                </a:schemeClr>
              </a:solidFill>
              <a:latin typeface="微软雅黑" pitchFamily="34" charset="-122"/>
              <a:ea typeface="微软雅黑" pitchFamily="34" charset="-122"/>
              <a:sym typeface="宋体" panose="02010600030101010101" pitchFamily="2" charset="-122"/>
            </a:endParaRPr>
          </a:p>
          <a:p>
            <a:pPr algn="just" eaLnBrk="1" hangingPunct="1">
              <a:lnSpc>
                <a:spcPct val="150000"/>
              </a:lnSpc>
            </a:pPr>
            <a:r>
              <a:rPr lang="en-US" altLang="zh-CN" sz="1200" dirty="0" smtClean="0">
                <a:solidFill>
                  <a:schemeClr val="tx1">
                    <a:lumMod val="50000"/>
                    <a:lumOff val="50000"/>
                  </a:schemeClr>
                </a:solidFill>
                <a:latin typeface="微软雅黑" pitchFamily="34" charset="-122"/>
                <a:ea typeface="微软雅黑" pitchFamily="34" charset="-122"/>
                <a:sym typeface="宋体" panose="02010600030101010101" pitchFamily="2" charset="-122"/>
              </a:rPr>
              <a:t>3.</a:t>
            </a:r>
            <a:r>
              <a:rPr lang="zh-CN" altLang="en-US" sz="1200" dirty="0" smtClean="0">
                <a:solidFill>
                  <a:schemeClr val="tx1">
                    <a:lumMod val="50000"/>
                    <a:lumOff val="50000"/>
                  </a:schemeClr>
                </a:solidFill>
                <a:latin typeface="微软雅黑" pitchFamily="34" charset="-122"/>
                <a:ea typeface="微软雅黑" pitchFamily="34" charset="-122"/>
                <a:sym typeface="宋体" panose="02010600030101010101" pitchFamily="2" charset="-122"/>
              </a:rPr>
              <a:t>存在巨大数量的停用手机号段（造成短信发送资源浪费）。</a:t>
            </a:r>
            <a:endParaRPr lang="zh-CN" altLang="en-US" sz="1200" dirty="0">
              <a:solidFill>
                <a:schemeClr val="tx1">
                  <a:lumMod val="50000"/>
                  <a:lumOff val="50000"/>
                </a:schemeClr>
              </a:solidFill>
              <a:latin typeface="微软雅黑" pitchFamily="34" charset="-122"/>
              <a:ea typeface="微软雅黑" pitchFamily="34" charset="-122"/>
              <a:sym typeface="宋体" panose="02010600030101010101" pitchFamily="2" charset="-122"/>
            </a:endParaRPr>
          </a:p>
        </p:txBody>
      </p:sp>
      <p:sp>
        <p:nvSpPr>
          <p:cNvPr id="11" name="TextBox 51"/>
          <p:cNvSpPr>
            <a:spLocks noChangeArrowheads="1"/>
          </p:cNvSpPr>
          <p:nvPr/>
        </p:nvSpPr>
        <p:spPr bwMode="auto">
          <a:xfrm>
            <a:off x="3791902" y="2395842"/>
            <a:ext cx="4844098"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sz="1200" dirty="0" smtClean="0">
                <a:solidFill>
                  <a:schemeClr val="tx1">
                    <a:lumMod val="50000"/>
                    <a:lumOff val="50000"/>
                  </a:schemeClr>
                </a:solidFill>
                <a:latin typeface="微软雅黑" pitchFamily="34" charset="-122"/>
                <a:ea typeface="微软雅黑" pitchFamily="34" charset="-122"/>
                <a:sym typeface="宋体" panose="02010600030101010101" pitchFamily="2" charset="-122"/>
              </a:rPr>
              <a:t>1</a:t>
            </a:r>
            <a:r>
              <a:rPr lang="en-US" altLang="zh-CN" sz="1200" dirty="0" smtClean="0">
                <a:solidFill>
                  <a:schemeClr val="tx1">
                    <a:lumMod val="50000"/>
                    <a:lumOff val="50000"/>
                  </a:schemeClr>
                </a:solidFill>
                <a:latin typeface="微软雅黑" pitchFamily="34" charset="-122"/>
                <a:ea typeface="微软雅黑" pitchFamily="34" charset="-122"/>
                <a:sym typeface="宋体" panose="02010600030101010101" pitchFamily="2" charset="-122"/>
              </a:rPr>
              <a:t>.</a:t>
            </a:r>
            <a:r>
              <a:rPr lang="zh-CN" altLang="en-US" sz="1200" dirty="0" smtClean="0">
                <a:solidFill>
                  <a:schemeClr val="tx1">
                    <a:lumMod val="50000"/>
                    <a:lumOff val="50000"/>
                  </a:schemeClr>
                </a:solidFill>
                <a:latin typeface="微软雅黑" pitchFamily="34" charset="-122"/>
                <a:ea typeface="微软雅黑" pitchFamily="34" charset="-122"/>
                <a:sym typeface="宋体" panose="02010600030101010101" pitchFamily="2" charset="-122"/>
              </a:rPr>
              <a:t>商品分类混乱，并且频繁调动。（没有分离分析类目和应用类目）</a:t>
            </a:r>
            <a:endParaRPr lang="en-US" altLang="zh-CN" sz="1200" dirty="0" smtClean="0">
              <a:solidFill>
                <a:schemeClr val="tx1">
                  <a:lumMod val="50000"/>
                  <a:lumOff val="50000"/>
                </a:schemeClr>
              </a:solidFill>
              <a:latin typeface="微软雅黑" pitchFamily="34" charset="-122"/>
              <a:ea typeface="微软雅黑" pitchFamily="34" charset="-122"/>
              <a:sym typeface="宋体" panose="02010600030101010101" pitchFamily="2" charset="-122"/>
            </a:endParaRPr>
          </a:p>
          <a:p>
            <a:pPr algn="just" eaLnBrk="1" hangingPunct="1">
              <a:lnSpc>
                <a:spcPct val="150000"/>
              </a:lnSpc>
            </a:pPr>
            <a:r>
              <a:rPr lang="en-US" altLang="zh-CN" sz="1200" dirty="0" smtClean="0">
                <a:solidFill>
                  <a:schemeClr val="tx1">
                    <a:lumMod val="50000"/>
                    <a:lumOff val="50000"/>
                  </a:schemeClr>
                </a:solidFill>
                <a:latin typeface="微软雅黑" pitchFamily="34" charset="-122"/>
                <a:ea typeface="微软雅黑" pitchFamily="34" charset="-122"/>
                <a:sym typeface="宋体" panose="02010600030101010101" pitchFamily="2" charset="-122"/>
              </a:rPr>
              <a:t>2.</a:t>
            </a:r>
            <a:r>
              <a:rPr lang="zh-CN" altLang="en-US" sz="1200" dirty="0" smtClean="0">
                <a:solidFill>
                  <a:schemeClr val="tx1">
                    <a:lumMod val="50000"/>
                    <a:lumOff val="50000"/>
                  </a:schemeClr>
                </a:solidFill>
                <a:latin typeface="微软雅黑" pitchFamily="34" charset="-122"/>
                <a:ea typeface="微软雅黑" pitchFamily="34" charset="-122"/>
                <a:sym typeface="宋体" panose="02010600030101010101" pitchFamily="2" charset="-122"/>
              </a:rPr>
              <a:t>同一款商品多个编号，分析人员没办法进行统一分析。（没有设计实际编号和销售编号并行方式）</a:t>
            </a:r>
            <a:endParaRPr lang="en-US" altLang="zh-CN" sz="1200" dirty="0" smtClean="0">
              <a:solidFill>
                <a:schemeClr val="tx1">
                  <a:lumMod val="50000"/>
                  <a:lumOff val="50000"/>
                </a:schemeClr>
              </a:solidFill>
              <a:latin typeface="微软雅黑" pitchFamily="34" charset="-122"/>
              <a:ea typeface="微软雅黑" pitchFamily="34" charset="-122"/>
              <a:sym typeface="宋体" panose="02010600030101010101" pitchFamily="2" charset="-122"/>
            </a:endParaRPr>
          </a:p>
          <a:p>
            <a:pPr algn="just" eaLnBrk="1" hangingPunct="1">
              <a:lnSpc>
                <a:spcPct val="150000"/>
              </a:lnSpc>
            </a:pPr>
            <a:r>
              <a:rPr lang="en-US" altLang="zh-CN" sz="1200" dirty="0" smtClean="0">
                <a:solidFill>
                  <a:schemeClr val="tx1">
                    <a:lumMod val="50000"/>
                    <a:lumOff val="50000"/>
                  </a:schemeClr>
                </a:solidFill>
                <a:latin typeface="微软雅黑" pitchFamily="34" charset="-122"/>
                <a:ea typeface="微软雅黑" pitchFamily="34" charset="-122"/>
                <a:sym typeface="宋体" panose="02010600030101010101" pitchFamily="2" charset="-122"/>
              </a:rPr>
              <a:t>3.</a:t>
            </a:r>
            <a:r>
              <a:rPr lang="zh-CN" altLang="en-US" sz="1200" dirty="0" smtClean="0">
                <a:solidFill>
                  <a:schemeClr val="tx1">
                    <a:lumMod val="50000"/>
                    <a:lumOff val="50000"/>
                  </a:schemeClr>
                </a:solidFill>
                <a:latin typeface="微软雅黑" pitchFamily="34" charset="-122"/>
                <a:ea typeface="微软雅黑" pitchFamily="34" charset="-122"/>
                <a:sym typeface="宋体" panose="02010600030101010101" pitchFamily="2" charset="-122"/>
              </a:rPr>
              <a:t>商品属性信息缺失或者不准确。</a:t>
            </a:r>
            <a:endParaRPr lang="zh-CN" altLang="en-US" sz="1200" dirty="0">
              <a:solidFill>
                <a:schemeClr val="tx1">
                  <a:lumMod val="50000"/>
                  <a:lumOff val="50000"/>
                </a:schemeClr>
              </a:solidFill>
              <a:latin typeface="微软雅黑" pitchFamily="34" charset="-122"/>
              <a:ea typeface="微软雅黑" pitchFamily="34" charset="-122"/>
              <a:sym typeface="宋体" panose="02010600030101010101" pitchFamily="2" charset="-122"/>
            </a:endParaRPr>
          </a:p>
        </p:txBody>
      </p:sp>
      <p:sp>
        <p:nvSpPr>
          <p:cNvPr id="12" name="TextBox 51"/>
          <p:cNvSpPr>
            <a:spLocks noChangeArrowheads="1"/>
          </p:cNvSpPr>
          <p:nvPr/>
        </p:nvSpPr>
        <p:spPr bwMode="auto">
          <a:xfrm>
            <a:off x="3873182" y="3737292"/>
            <a:ext cx="4803458"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sz="1200" dirty="0" smtClean="0">
                <a:solidFill>
                  <a:schemeClr val="tx1">
                    <a:lumMod val="50000"/>
                    <a:lumOff val="50000"/>
                  </a:schemeClr>
                </a:solidFill>
                <a:latin typeface="微软雅黑" pitchFamily="34" charset="-122"/>
                <a:ea typeface="微软雅黑" pitchFamily="34" charset="-122"/>
                <a:sym typeface="宋体" panose="02010600030101010101" pitchFamily="2" charset="-122"/>
              </a:rPr>
              <a:t>1</a:t>
            </a:r>
            <a:r>
              <a:rPr lang="en-US" altLang="zh-CN" sz="1200" dirty="0" smtClean="0">
                <a:solidFill>
                  <a:schemeClr val="tx1">
                    <a:lumMod val="50000"/>
                    <a:lumOff val="50000"/>
                  </a:schemeClr>
                </a:solidFill>
                <a:latin typeface="微软雅黑" pitchFamily="34" charset="-122"/>
                <a:ea typeface="微软雅黑" pitchFamily="34" charset="-122"/>
                <a:sym typeface="宋体" panose="02010600030101010101" pitchFamily="2" charset="-122"/>
              </a:rPr>
              <a:t>.</a:t>
            </a:r>
            <a:r>
              <a:rPr lang="zh-CN" altLang="en-US" sz="1200" dirty="0" smtClean="0">
                <a:solidFill>
                  <a:schemeClr val="tx1">
                    <a:lumMod val="50000"/>
                    <a:lumOff val="50000"/>
                  </a:schemeClr>
                </a:solidFill>
                <a:latin typeface="微软雅黑" pitchFamily="34" charset="-122"/>
                <a:ea typeface="微软雅黑" pitchFamily="34" charset="-122"/>
                <a:sym typeface="宋体" panose="02010600030101010101" pitchFamily="2" charset="-122"/>
              </a:rPr>
              <a:t>没有将指标定义标准化并输出相关文档，造成指标定义完全靠问。</a:t>
            </a:r>
            <a:endParaRPr lang="en-US" altLang="zh-CN" sz="1200" dirty="0" smtClean="0">
              <a:solidFill>
                <a:schemeClr val="tx1">
                  <a:lumMod val="50000"/>
                  <a:lumOff val="50000"/>
                </a:schemeClr>
              </a:solidFill>
              <a:latin typeface="微软雅黑" pitchFamily="34" charset="-122"/>
              <a:ea typeface="微软雅黑" pitchFamily="34" charset="-122"/>
              <a:sym typeface="宋体" panose="02010600030101010101" pitchFamily="2" charset="-122"/>
            </a:endParaRPr>
          </a:p>
          <a:p>
            <a:pPr algn="just" eaLnBrk="1" hangingPunct="1">
              <a:lnSpc>
                <a:spcPct val="150000"/>
              </a:lnSpc>
            </a:pPr>
            <a:r>
              <a:rPr lang="en-US" altLang="zh-CN" sz="1200" dirty="0" smtClean="0">
                <a:solidFill>
                  <a:schemeClr val="tx1">
                    <a:lumMod val="50000"/>
                    <a:lumOff val="50000"/>
                  </a:schemeClr>
                </a:solidFill>
                <a:latin typeface="微软雅黑" pitchFamily="34" charset="-122"/>
                <a:ea typeface="微软雅黑" pitchFamily="34" charset="-122"/>
                <a:sym typeface="宋体" panose="02010600030101010101" pitchFamily="2" charset="-122"/>
              </a:rPr>
              <a:t>2.</a:t>
            </a:r>
            <a:r>
              <a:rPr lang="zh-CN" altLang="en-US" sz="1200" dirty="0" smtClean="0">
                <a:solidFill>
                  <a:schemeClr val="tx1">
                    <a:lumMod val="50000"/>
                    <a:lumOff val="50000"/>
                  </a:schemeClr>
                </a:solidFill>
                <a:latin typeface="微软雅黑" pitchFamily="34" charset="-122"/>
                <a:ea typeface="微软雅黑" pitchFamily="34" charset="-122"/>
                <a:sym typeface="宋体" panose="02010600030101010101" pitchFamily="2" charset="-122"/>
              </a:rPr>
              <a:t>指标计算由应用部门提交，最后造成一个指标多种含义，没有一个部门统一负责。</a:t>
            </a:r>
            <a:endParaRPr lang="en-US" altLang="zh-CN" sz="1200" dirty="0" smtClean="0">
              <a:solidFill>
                <a:schemeClr val="tx1">
                  <a:lumMod val="50000"/>
                  <a:lumOff val="50000"/>
                </a:schemeClr>
              </a:solidFill>
              <a:latin typeface="微软雅黑" pitchFamily="34" charset="-122"/>
              <a:ea typeface="微软雅黑" pitchFamily="34" charset="-122"/>
              <a:sym typeface="宋体" panose="02010600030101010101" pitchFamily="2" charset="-122"/>
            </a:endParaRPr>
          </a:p>
          <a:p>
            <a:pPr algn="just" eaLnBrk="1" hangingPunct="1">
              <a:lnSpc>
                <a:spcPct val="150000"/>
              </a:lnSpc>
            </a:pPr>
            <a:r>
              <a:rPr lang="en-US" altLang="zh-CN" sz="1200" dirty="0" smtClean="0">
                <a:solidFill>
                  <a:schemeClr val="tx1">
                    <a:lumMod val="50000"/>
                    <a:lumOff val="50000"/>
                  </a:schemeClr>
                </a:solidFill>
                <a:latin typeface="微软雅黑" pitchFamily="34" charset="-122"/>
                <a:ea typeface="微软雅黑" pitchFamily="34" charset="-122"/>
                <a:sym typeface="宋体" panose="02010600030101010101" pitchFamily="2" charset="-122"/>
              </a:rPr>
              <a:t>3.</a:t>
            </a:r>
            <a:r>
              <a:rPr lang="zh-CN" altLang="en-US" sz="1200" dirty="0" smtClean="0">
                <a:solidFill>
                  <a:schemeClr val="tx1">
                    <a:lumMod val="50000"/>
                    <a:lumOff val="50000"/>
                  </a:schemeClr>
                </a:solidFill>
                <a:latin typeface="微软雅黑" pitchFamily="34" charset="-122"/>
                <a:ea typeface="微软雅黑" pitchFamily="34" charset="-122"/>
                <a:sym typeface="宋体" panose="02010600030101010101" pitchFamily="2" charset="-122"/>
              </a:rPr>
              <a:t>各系统传值不统一，清洗数据时遗忘造成数据标准不统一。</a:t>
            </a:r>
            <a:endParaRPr lang="zh-CN" altLang="en-US" sz="1200" dirty="0">
              <a:solidFill>
                <a:schemeClr val="tx1">
                  <a:lumMod val="50000"/>
                  <a:lumOff val="50000"/>
                </a:schemeClr>
              </a:solidFill>
              <a:latin typeface="微软雅黑" pitchFamily="34" charset="-122"/>
              <a:ea typeface="微软雅黑" pitchFamily="34" charset="-122"/>
              <a:sym typeface="宋体" panose="02010600030101010101" pitchFamily="2" charset="-122"/>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additive="base">
                                        <p:cTn id="7" dur="500" fill="hold"/>
                                        <p:tgtEl>
                                          <p:spTgt spid="18435"/>
                                        </p:tgtEl>
                                        <p:attrNameLst>
                                          <p:attrName>ppt_x</p:attrName>
                                        </p:attrNameLst>
                                      </p:cBhvr>
                                      <p:tavLst>
                                        <p:tav tm="0">
                                          <p:val>
                                            <p:strVal val="0-#ppt_w/2"/>
                                          </p:val>
                                        </p:tav>
                                        <p:tav tm="100000">
                                          <p:val>
                                            <p:strVal val="#ppt_x"/>
                                          </p:val>
                                        </p:tav>
                                      </p:tavLst>
                                    </p:anim>
                                    <p:anim calcmode="lin" valueType="num">
                                      <p:cBhvr additive="base">
                                        <p:cTn id="8" dur="500" fill="hold"/>
                                        <p:tgtEl>
                                          <p:spTgt spid="184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8434"/>
                                        </p:tgtEl>
                                        <p:attrNameLst>
                                          <p:attrName>style.visibility</p:attrName>
                                        </p:attrNameLst>
                                      </p:cBhvr>
                                      <p:to>
                                        <p:strVal val="visible"/>
                                      </p:to>
                                    </p:set>
                                    <p:animEffect transition="in" filter="wipe(left)">
                                      <p:cBhvr>
                                        <p:cTn id="13" dur="500"/>
                                        <p:tgtEl>
                                          <p:spTgt spid="18434"/>
                                        </p:tgtEl>
                                      </p:cBhvr>
                                    </p:animEffect>
                                  </p:childTnLst>
                                </p:cTn>
                              </p:par>
                              <p:par>
                                <p:cTn id="14" presetID="2" presetClass="entr" presetSubtype="2"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ppt_x</p:attrName>
                                        </p:attrNameLst>
                                      </p:cBhvr>
                                      <p:tavLst>
                                        <p:tav tm="0">
                                          <p:val>
                                            <p:strVal val="1+#ppt_w/2"/>
                                          </p:val>
                                        </p:tav>
                                        <p:tav tm="100000">
                                          <p:val>
                                            <p:strVal val="#ppt_x"/>
                                          </p:val>
                                        </p:tav>
                                      </p:tavLst>
                                    </p:anim>
                                    <p:anim calcmode="lin" valueType="num">
                                      <p:cBhvr>
                                        <p:cTn id="17" dur="500" fill="hold"/>
                                        <p:tgtEl>
                                          <p:spTgt spid="4"/>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ppt_x</p:attrName>
                                        </p:attrNameLst>
                                      </p:cBhvr>
                                      <p:tavLst>
                                        <p:tav tm="0">
                                          <p:val>
                                            <p:strVal val="1+#ppt_w/2"/>
                                          </p:val>
                                        </p:tav>
                                        <p:tav tm="100000">
                                          <p:val>
                                            <p:strVal val="#ppt_x"/>
                                          </p:val>
                                        </p:tav>
                                      </p:tavLst>
                                    </p:anim>
                                    <p:anim calcmode="lin" valueType="num">
                                      <p:cBhvr>
                                        <p:cTn id="21" dur="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ppt_x</p:attrName>
                                        </p:attrNameLst>
                                      </p:cBhvr>
                                      <p:tavLst>
                                        <p:tav tm="0">
                                          <p:val>
                                            <p:strVal val="1+#ppt_w/2"/>
                                          </p:val>
                                        </p:tav>
                                        <p:tav tm="100000">
                                          <p:val>
                                            <p:strVal val="#ppt_x"/>
                                          </p:val>
                                        </p:tav>
                                      </p:tavLst>
                                    </p:anim>
                                    <p:anim calcmode="lin" valueType="num">
                                      <p:cBhvr>
                                        <p:cTn id="25" dur="500" fill="hold"/>
                                        <p:tgtEl>
                                          <p:spTgt spid="7"/>
                                        </p:tgtEl>
                                        <p:attrNameLst>
                                          <p:attrName>ppt_y</p:attrName>
                                        </p:attrNameLst>
                                      </p:cBhvr>
                                      <p:tavLst>
                                        <p:tav tm="0">
                                          <p:val>
                                            <p:strVal val="#ppt_y"/>
                                          </p:val>
                                        </p:tav>
                                        <p:tav tm="100000">
                                          <p:val>
                                            <p:strVal val="#ppt_y"/>
                                          </p:val>
                                        </p:tav>
                                      </p:tavLst>
                                    </p:anim>
                                  </p:childTnLst>
                                </p:cTn>
                              </p:par>
                              <p:par>
                                <p:cTn id="26" presetID="41" presetClass="entr" presetSubtype="0" fill="hold" grpId="0" nodeType="withEffect">
                                  <p:stCondLst>
                                    <p:cond delay="0"/>
                                  </p:stCondLst>
                                  <p:iterate type="lt">
                                    <p:tmPct val="10000"/>
                                  </p:iterate>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5"/>
                                        </p:tgtEl>
                                        <p:attrNameLst>
                                          <p:attrName>ppt_y</p:attrName>
                                        </p:attrNameLst>
                                      </p:cBhvr>
                                      <p:tavLst>
                                        <p:tav tm="0">
                                          <p:val>
                                            <p:strVal val="#ppt_y"/>
                                          </p:val>
                                        </p:tav>
                                        <p:tav tm="100000">
                                          <p:val>
                                            <p:strVal val="#ppt_y"/>
                                          </p:val>
                                        </p:tav>
                                      </p:tavLst>
                                    </p:anim>
                                    <p:anim calcmode="lin" valueType="num">
                                      <p:cBhvr>
                                        <p:cTn id="30"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5"/>
                                        </p:tgtEl>
                                        <p:attrNameLst>
                                          <p:attrName>ppt_w</p:attrName>
                                        </p:attrNameLst>
                                      </p:cBhvr>
                                      <p:tavLst>
                                        <p:tav tm="0">
                                          <p:val>
                                            <p:strVal val="#ppt_w/10"/>
                                          </p:val>
                                        </p:tav>
                                        <p:tav tm="50000">
                                          <p:val>
                                            <p:strVal val="#ppt_w+.01"/>
                                          </p:val>
                                        </p:tav>
                                        <p:tav tm="100000">
                                          <p:val>
                                            <p:strVal val="#ppt_w"/>
                                          </p:val>
                                        </p:tav>
                                      </p:tavLst>
                                    </p:anim>
                                    <p:animEffect>
                                      <p:cBhvr>
                                        <p:cTn id="32" dur="500" tmFilter="0,0; .5, 1; 1, 1"/>
                                        <p:tgtEl>
                                          <p:spTgt spid="5"/>
                                        </p:tgtEl>
                                      </p:cBhvr>
                                    </p:animEffect>
                                  </p:childTnLst>
                                </p:cTn>
                              </p:par>
                            </p:childTnLst>
                          </p:cTn>
                        </p:par>
                        <p:par>
                          <p:cTn id="33" fill="hold">
                            <p:stCondLst>
                              <p:cond delay="700"/>
                            </p:stCondLst>
                            <p:childTnLst>
                              <p:par>
                                <p:cTn id="34" presetID="41" presetClass="entr" presetSubtype="0" fill="hold" grpId="0" nodeType="afterEffect">
                                  <p:stCondLst>
                                    <p:cond delay="0"/>
                                  </p:stCondLst>
                                  <p:iterate type="lt">
                                    <p:tmPct val="10000"/>
                                  </p:iterate>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8"/>
                                        </p:tgtEl>
                                        <p:attrNameLst>
                                          <p:attrName>ppt_y</p:attrName>
                                        </p:attrNameLst>
                                      </p:cBhvr>
                                      <p:tavLst>
                                        <p:tav tm="0">
                                          <p:val>
                                            <p:strVal val="#ppt_y"/>
                                          </p:val>
                                        </p:tav>
                                        <p:tav tm="100000">
                                          <p:val>
                                            <p:strVal val="#ppt_y"/>
                                          </p:val>
                                        </p:tav>
                                      </p:tavLst>
                                    </p:anim>
                                    <p:anim calcmode="lin" valueType="num">
                                      <p:cBhvr>
                                        <p:cTn id="38"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8"/>
                                        </p:tgtEl>
                                        <p:attrNameLst>
                                          <p:attrName>ppt_w</p:attrName>
                                        </p:attrNameLst>
                                      </p:cBhvr>
                                      <p:tavLst>
                                        <p:tav tm="0">
                                          <p:val>
                                            <p:strVal val="#ppt_w/10"/>
                                          </p:val>
                                        </p:tav>
                                        <p:tav tm="50000">
                                          <p:val>
                                            <p:strVal val="#ppt_w+.01"/>
                                          </p:val>
                                        </p:tav>
                                        <p:tav tm="100000">
                                          <p:val>
                                            <p:strVal val="#ppt_w"/>
                                          </p:val>
                                        </p:tav>
                                      </p:tavLst>
                                    </p:anim>
                                    <p:animEffect>
                                      <p:cBhvr>
                                        <p:cTn id="40" dur="500" tmFilter="0,0; .5, 1; 1, 1"/>
                                        <p:tgtEl>
                                          <p:spTgt spid="8"/>
                                        </p:tgtEl>
                                      </p:cBhvr>
                                    </p:animEffect>
                                  </p:childTnLst>
                                </p:cTn>
                              </p:par>
                            </p:childTnLst>
                          </p:cTn>
                        </p:par>
                        <p:par>
                          <p:cTn id="41" fill="hold">
                            <p:stCondLst>
                              <p:cond delay="140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9"/>
                                        </p:tgtEl>
                                        <p:attrNameLst>
                                          <p:attrName>style.visibility</p:attrName>
                                        </p:attrNameLst>
                                      </p:cBhvr>
                                      <p:to>
                                        <p:strVal val="visible"/>
                                      </p:to>
                                    </p:set>
                                    <p:anim calcmode="lin" valueType="num">
                                      <p:cBhvr>
                                        <p:cTn id="44"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9"/>
                                        </p:tgtEl>
                                        <p:attrNameLst>
                                          <p:attrName>ppt_y</p:attrName>
                                        </p:attrNameLst>
                                      </p:cBhvr>
                                      <p:tavLst>
                                        <p:tav tm="0">
                                          <p:val>
                                            <p:strVal val="#ppt_y"/>
                                          </p:val>
                                        </p:tav>
                                        <p:tav tm="100000">
                                          <p:val>
                                            <p:strVal val="#ppt_y"/>
                                          </p:val>
                                        </p:tav>
                                      </p:tavLst>
                                    </p:anim>
                                    <p:anim calcmode="lin" valueType="num">
                                      <p:cBhvr>
                                        <p:cTn id="46"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9"/>
                                        </p:tgtEl>
                                        <p:attrNameLst>
                                          <p:attrName>ppt_w</p:attrName>
                                        </p:attrNameLst>
                                      </p:cBhvr>
                                      <p:tavLst>
                                        <p:tav tm="0">
                                          <p:val>
                                            <p:strVal val="#ppt_w/10"/>
                                          </p:val>
                                        </p:tav>
                                        <p:tav tm="50000">
                                          <p:val>
                                            <p:strVal val="#ppt_w+.01"/>
                                          </p:val>
                                        </p:tav>
                                        <p:tav tm="100000">
                                          <p:val>
                                            <p:strVal val="#ppt_w"/>
                                          </p:val>
                                        </p:tav>
                                      </p:tavLst>
                                    </p:anim>
                                    <p:animEffect>
                                      <p:cBhvr>
                                        <p:cTn id="48" dur="500" tmFilter="0,0; .5, 1; 1, 1"/>
                                        <p:tgtEl>
                                          <p:spTgt spid="9"/>
                                        </p:tgtEl>
                                      </p:cBhvr>
                                    </p:animEffect>
                                  </p:childTnLst>
                                </p:cTn>
                              </p:par>
                            </p:childTnLst>
                          </p:cTn>
                        </p:par>
                        <p:par>
                          <p:cTn id="49" fill="hold">
                            <p:stCondLst>
                              <p:cond delay="2100"/>
                            </p:stCondLst>
                            <p:childTnLst>
                              <p:par>
                                <p:cTn id="50" presetID="42" presetClass="entr" presetSubtype="0" fill="hold" grpId="0" nodeType="afterEffect">
                                  <p:stCondLst>
                                    <p:cond delay="0"/>
                                  </p:stCondLst>
                                  <p:childTnLst>
                                    <p:set>
                                      <p:cBhvr>
                                        <p:cTn id="51" dur="1" fill="hold">
                                          <p:stCondLst>
                                            <p:cond delay="0"/>
                                          </p:stCondLst>
                                        </p:cTn>
                                        <p:tgtEl>
                                          <p:spTgt spid="10"/>
                                        </p:tgtEl>
                                        <p:attrNameLst>
                                          <p:attrName>style.visibility</p:attrName>
                                        </p:attrNameLst>
                                      </p:cBhvr>
                                      <p:to>
                                        <p:strVal val="visible"/>
                                      </p:to>
                                    </p:set>
                                    <p:animEffect>
                                      <p:cBhvr>
                                        <p:cTn id="52" dur="1000"/>
                                        <p:tgtEl>
                                          <p:spTgt spid="10"/>
                                        </p:tgtEl>
                                      </p:cBhvr>
                                    </p:animEffect>
                                    <p:anim calcmode="lin" valueType="num">
                                      <p:cBhvr>
                                        <p:cTn id="53" dur="1000" fill="hold"/>
                                        <p:tgtEl>
                                          <p:spTgt spid="10"/>
                                        </p:tgtEl>
                                        <p:attrNameLst>
                                          <p:attrName>ppt_x</p:attrName>
                                        </p:attrNameLst>
                                      </p:cBhvr>
                                      <p:tavLst>
                                        <p:tav tm="0">
                                          <p:val>
                                            <p:strVal val="#ppt_x"/>
                                          </p:val>
                                        </p:tav>
                                        <p:tav tm="100000">
                                          <p:val>
                                            <p:strVal val="#ppt_x"/>
                                          </p:val>
                                        </p:tav>
                                      </p:tavLst>
                                    </p:anim>
                                    <p:anim calcmode="lin" valueType="num">
                                      <p:cBhvr>
                                        <p:cTn id="54" dur="1000" fill="hold"/>
                                        <p:tgtEl>
                                          <p:spTgt spid="10"/>
                                        </p:tgtEl>
                                        <p:attrNameLst>
                                          <p:attrName>ppt_y</p:attrName>
                                        </p:attrNameLst>
                                      </p:cBhvr>
                                      <p:tavLst>
                                        <p:tav tm="0">
                                          <p:val>
                                            <p:strVal val="#ppt_y+.1"/>
                                          </p:val>
                                        </p:tav>
                                        <p:tav tm="100000">
                                          <p:val>
                                            <p:strVal val="#ppt_y"/>
                                          </p:val>
                                        </p:tav>
                                      </p:tavLst>
                                    </p:anim>
                                  </p:childTnLst>
                                </p:cTn>
                              </p:par>
                            </p:childTnLst>
                          </p:cTn>
                        </p:par>
                        <p:par>
                          <p:cTn id="55" fill="hold">
                            <p:stCondLst>
                              <p:cond delay="3100"/>
                            </p:stCondLst>
                            <p:childTnLst>
                              <p:par>
                                <p:cTn id="56" presetID="42" presetClass="entr" presetSubtype="0" fill="hold" grpId="0"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p:cBhvr>
                                        <p:cTn id="58" dur="1000"/>
                                        <p:tgtEl>
                                          <p:spTgt spid="11"/>
                                        </p:tgtEl>
                                      </p:cBhvr>
                                    </p:animEffect>
                                    <p:anim calcmode="lin" valueType="num">
                                      <p:cBhvr>
                                        <p:cTn id="59" dur="1000" fill="hold"/>
                                        <p:tgtEl>
                                          <p:spTgt spid="11"/>
                                        </p:tgtEl>
                                        <p:attrNameLst>
                                          <p:attrName>ppt_x</p:attrName>
                                        </p:attrNameLst>
                                      </p:cBhvr>
                                      <p:tavLst>
                                        <p:tav tm="0">
                                          <p:val>
                                            <p:strVal val="#ppt_x"/>
                                          </p:val>
                                        </p:tav>
                                        <p:tav tm="100000">
                                          <p:val>
                                            <p:strVal val="#ppt_x"/>
                                          </p:val>
                                        </p:tav>
                                      </p:tavLst>
                                    </p:anim>
                                    <p:anim calcmode="lin" valueType="num">
                                      <p:cBhvr>
                                        <p:cTn id="60" dur="1000" fill="hold"/>
                                        <p:tgtEl>
                                          <p:spTgt spid="11"/>
                                        </p:tgtEl>
                                        <p:attrNameLst>
                                          <p:attrName>ppt_y</p:attrName>
                                        </p:attrNameLst>
                                      </p:cBhvr>
                                      <p:tavLst>
                                        <p:tav tm="0">
                                          <p:val>
                                            <p:strVal val="#ppt_y+.1"/>
                                          </p:val>
                                        </p:tav>
                                        <p:tav tm="100000">
                                          <p:val>
                                            <p:strVal val="#ppt_y"/>
                                          </p:val>
                                        </p:tav>
                                      </p:tavLst>
                                    </p:anim>
                                  </p:childTnLst>
                                </p:cTn>
                              </p:par>
                            </p:childTnLst>
                          </p:cTn>
                        </p:par>
                        <p:par>
                          <p:cTn id="61" fill="hold">
                            <p:stCondLst>
                              <p:cond delay="4100"/>
                            </p:stCondLst>
                            <p:childTnLst>
                              <p:par>
                                <p:cTn id="62" presetID="42" presetClass="entr" presetSubtype="0" fill="hold" grpId="0" nodeType="afterEffect">
                                  <p:stCondLst>
                                    <p:cond delay="0"/>
                                  </p:stCondLst>
                                  <p:childTnLst>
                                    <p:set>
                                      <p:cBhvr>
                                        <p:cTn id="63" dur="1" fill="hold">
                                          <p:stCondLst>
                                            <p:cond delay="0"/>
                                          </p:stCondLst>
                                        </p:cTn>
                                        <p:tgtEl>
                                          <p:spTgt spid="12"/>
                                        </p:tgtEl>
                                        <p:attrNameLst>
                                          <p:attrName>style.visibility</p:attrName>
                                        </p:attrNameLst>
                                      </p:cBhvr>
                                      <p:to>
                                        <p:strVal val="visible"/>
                                      </p:to>
                                    </p:set>
                                    <p:animEffect>
                                      <p:cBhvr>
                                        <p:cTn id="64" dur="1000"/>
                                        <p:tgtEl>
                                          <p:spTgt spid="12"/>
                                        </p:tgtEl>
                                      </p:cBhvr>
                                    </p:animEffect>
                                    <p:anim calcmode="lin" valueType="num">
                                      <p:cBhvr>
                                        <p:cTn id="65" dur="1000" fill="hold"/>
                                        <p:tgtEl>
                                          <p:spTgt spid="12"/>
                                        </p:tgtEl>
                                        <p:attrNameLst>
                                          <p:attrName>ppt_x</p:attrName>
                                        </p:attrNameLst>
                                      </p:cBhvr>
                                      <p:tavLst>
                                        <p:tav tm="0">
                                          <p:val>
                                            <p:strVal val="#ppt_x"/>
                                          </p:val>
                                        </p:tav>
                                        <p:tav tm="100000">
                                          <p:val>
                                            <p:strVal val="#ppt_x"/>
                                          </p:val>
                                        </p:tav>
                                      </p:tavLst>
                                    </p:anim>
                                    <p:anim calcmode="lin" valueType="num">
                                      <p:cBhvr>
                                        <p:cTn id="6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5" grpId="0" animBg="1"/>
      <p:bldP spid="4" grpId="0" bldLvl="0" animBg="1" autoUpdateAnimBg="0"/>
      <p:bldP spid="5" grpId="0" bldLvl="0" autoUpdateAnimBg="0"/>
      <p:bldP spid="6" grpId="0" bldLvl="0" animBg="1" autoUpdateAnimBg="0"/>
      <p:bldP spid="7" grpId="0" bldLvl="0" animBg="1" autoUpdateAnimBg="0"/>
      <p:bldP spid="8" grpId="0" bldLvl="0" autoUpdateAnimBg="0"/>
      <p:bldP spid="9" grpId="0" bldLvl="0" autoUpdateAnimBg="0"/>
      <p:bldP spid="10" grpId="0" bldLvl="0" autoUpdateAnimBg="0"/>
      <p:bldP spid="11" grpId="0" bldLvl="0" autoUpdateAnimBg="0"/>
      <p:bldP spid="12"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val 13"/>
          <p:cNvSpPr>
            <a:spLocks noChangeArrowheads="1"/>
          </p:cNvSpPr>
          <p:nvPr/>
        </p:nvSpPr>
        <p:spPr bwMode="auto">
          <a:xfrm>
            <a:off x="2240847" y="3642213"/>
            <a:ext cx="1344834" cy="827588"/>
          </a:xfrm>
          <a:prstGeom prst="ellipse">
            <a:avLst/>
          </a:prstGeom>
          <a:solidFill>
            <a:schemeClr val="bg1"/>
          </a:solidFill>
          <a:ln>
            <a:noFill/>
          </a:ln>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349" b="1" dirty="0" smtClean="0">
                <a:solidFill>
                  <a:schemeClr val="tx1">
                    <a:lumMod val="50000"/>
                    <a:lumOff val="50000"/>
                  </a:schemeClr>
                </a:solidFill>
                <a:latin typeface="微软雅黑" pitchFamily="34" charset="-122"/>
                <a:ea typeface="微软雅黑" pitchFamily="34" charset="-122"/>
              </a:rPr>
              <a:t>未订购会员</a:t>
            </a:r>
            <a:endParaRPr lang="zh-CN" altLang="zh-CN" sz="1349" b="1" dirty="0">
              <a:solidFill>
                <a:schemeClr val="tx1">
                  <a:lumMod val="50000"/>
                  <a:lumOff val="50000"/>
                </a:schemeClr>
              </a:solidFill>
              <a:latin typeface="微软雅黑" pitchFamily="34" charset="-122"/>
              <a:ea typeface="微软雅黑" pitchFamily="34" charset="-122"/>
            </a:endParaRPr>
          </a:p>
        </p:txBody>
      </p:sp>
      <p:sp>
        <p:nvSpPr>
          <p:cNvPr id="27" name="Oval 13"/>
          <p:cNvSpPr>
            <a:spLocks noChangeArrowheads="1"/>
          </p:cNvSpPr>
          <p:nvPr/>
        </p:nvSpPr>
        <p:spPr bwMode="auto">
          <a:xfrm>
            <a:off x="3265263" y="1977533"/>
            <a:ext cx="969267" cy="1806396"/>
          </a:xfrm>
          <a:prstGeom prst="ellipse">
            <a:avLst/>
          </a:prstGeom>
          <a:solidFill>
            <a:schemeClr val="bg1"/>
          </a:solidFill>
          <a:ln>
            <a:noFill/>
          </a:ln>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dirty="0"/>
          </a:p>
        </p:txBody>
      </p:sp>
      <p:sp>
        <p:nvSpPr>
          <p:cNvPr id="42" name="文本框 10"/>
          <p:cNvSpPr txBox="1">
            <a:spLocks noChangeArrowheads="1"/>
          </p:cNvSpPr>
          <p:nvPr/>
        </p:nvSpPr>
        <p:spPr bwMode="auto">
          <a:xfrm>
            <a:off x="130968" y="165497"/>
            <a:ext cx="456269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b="1" dirty="0">
                <a:solidFill>
                  <a:srgbClr val="1C4885"/>
                </a:solidFill>
                <a:latin typeface="微软雅黑" pitchFamily="34" charset="-122"/>
                <a:ea typeface="微软雅黑" pitchFamily="34" charset="-122"/>
              </a:rPr>
              <a:t>快乐购会员数据基本情况（会员部分）</a:t>
            </a:r>
          </a:p>
        </p:txBody>
      </p:sp>
      <p:sp>
        <p:nvSpPr>
          <p:cNvPr id="43" name="矩形 1"/>
          <p:cNvSpPr>
            <a:spLocks noChangeArrowheads="1"/>
          </p:cNvSpPr>
          <p:nvPr/>
        </p:nvSpPr>
        <p:spPr bwMode="auto">
          <a:xfrm>
            <a:off x="1" y="141685"/>
            <a:ext cx="108347" cy="347663"/>
          </a:xfrm>
          <a:prstGeom prst="rect">
            <a:avLst/>
          </a:prstGeom>
          <a:solidFill>
            <a:srgbClr val="1C488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44" name="椭圆 3"/>
          <p:cNvSpPr>
            <a:spLocks noChangeArrowheads="1"/>
          </p:cNvSpPr>
          <p:nvPr/>
        </p:nvSpPr>
        <p:spPr bwMode="auto">
          <a:xfrm>
            <a:off x="1108242" y="1265516"/>
            <a:ext cx="3330824" cy="3329635"/>
          </a:xfrm>
          <a:prstGeom prst="ellipse">
            <a:avLst/>
          </a:prstGeom>
          <a:noFill/>
          <a:ln w="9525">
            <a:solidFill>
              <a:srgbClr val="1C4885"/>
            </a:solidFill>
            <a:prstDash val="dash"/>
            <a:bevel/>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45" name="Oval 13"/>
          <p:cNvSpPr>
            <a:spLocks noChangeArrowheads="1"/>
          </p:cNvSpPr>
          <p:nvPr/>
        </p:nvSpPr>
        <p:spPr bwMode="auto">
          <a:xfrm>
            <a:off x="2111731" y="1300068"/>
            <a:ext cx="1024873" cy="1647758"/>
          </a:xfrm>
          <a:prstGeom prst="ellipse">
            <a:avLst/>
          </a:prstGeom>
          <a:solidFill>
            <a:srgbClr val="DCDADA"/>
          </a:solidFill>
          <a:ln>
            <a:noFill/>
          </a:ln>
          <a:extLst>
            <a:ext uri="{91240B29-F687-4F45-9708-019B960494DF}">
              <a14:hiddenLine xmlns:a14="http://schemas.microsoft.com/office/drawing/2010/main" xmlns="" w="9525">
                <a:solidFill>
                  <a:srgbClr val="000000"/>
                </a:solidFill>
                <a:bevel/>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dirty="0"/>
          </a:p>
        </p:txBody>
      </p:sp>
      <p:sp>
        <p:nvSpPr>
          <p:cNvPr id="46" name="Oval 14"/>
          <p:cNvSpPr>
            <a:spLocks noChangeArrowheads="1"/>
          </p:cNvSpPr>
          <p:nvPr/>
        </p:nvSpPr>
        <p:spPr bwMode="auto">
          <a:xfrm>
            <a:off x="1096916" y="2365292"/>
            <a:ext cx="1014815" cy="1040065"/>
          </a:xfrm>
          <a:prstGeom prst="ellipse">
            <a:avLst/>
          </a:prstGeom>
          <a:solidFill>
            <a:srgbClr val="1C4885"/>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51" name="TextBox 10"/>
          <p:cNvSpPr>
            <a:spLocks noChangeArrowheads="1"/>
          </p:cNvSpPr>
          <p:nvPr/>
        </p:nvSpPr>
        <p:spPr bwMode="auto">
          <a:xfrm>
            <a:off x="4693668" y="430458"/>
            <a:ext cx="166263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b="1" dirty="0" smtClean="0">
                <a:solidFill>
                  <a:schemeClr val="tx1">
                    <a:lumMod val="50000"/>
                    <a:lumOff val="50000"/>
                  </a:schemeClr>
                </a:solidFill>
                <a:latin typeface="微软雅黑" pitchFamily="34" charset="-122"/>
                <a:ea typeface="微软雅黑" pitchFamily="34" charset="-122"/>
              </a:rPr>
              <a:t>活跃会员（</a:t>
            </a:r>
            <a:r>
              <a:rPr lang="en-US" altLang="zh-CN" sz="1400" b="1" dirty="0" smtClean="0">
                <a:solidFill>
                  <a:schemeClr val="tx1">
                    <a:lumMod val="50000"/>
                    <a:lumOff val="50000"/>
                  </a:schemeClr>
                </a:solidFill>
                <a:latin typeface="微软雅黑" pitchFamily="34" charset="-122"/>
                <a:ea typeface="微软雅黑" pitchFamily="34" charset="-122"/>
              </a:rPr>
              <a:t>42</a:t>
            </a:r>
            <a:r>
              <a:rPr lang="zh-CN" altLang="en-US" sz="1400" b="1" dirty="0" smtClean="0">
                <a:solidFill>
                  <a:schemeClr val="tx1">
                    <a:lumMod val="50000"/>
                    <a:lumOff val="50000"/>
                  </a:schemeClr>
                </a:solidFill>
                <a:latin typeface="微软雅黑" pitchFamily="34" charset="-122"/>
                <a:ea typeface="微软雅黑" pitchFamily="34" charset="-122"/>
              </a:rPr>
              <a:t>万）</a:t>
            </a:r>
            <a:endParaRPr lang="zh-CN" altLang="en-US" sz="1400" b="1" dirty="0">
              <a:solidFill>
                <a:schemeClr val="tx1">
                  <a:lumMod val="50000"/>
                  <a:lumOff val="50000"/>
                </a:schemeClr>
              </a:solidFill>
              <a:latin typeface="微软雅黑" pitchFamily="34" charset="-122"/>
              <a:ea typeface="微软雅黑" pitchFamily="34" charset="-122"/>
            </a:endParaRPr>
          </a:p>
        </p:txBody>
      </p:sp>
      <p:sp>
        <p:nvSpPr>
          <p:cNvPr id="52" name="TextBox 11"/>
          <p:cNvSpPr>
            <a:spLocks noChangeArrowheads="1"/>
          </p:cNvSpPr>
          <p:nvPr/>
        </p:nvSpPr>
        <p:spPr bwMode="auto">
          <a:xfrm>
            <a:off x="4693668" y="705348"/>
            <a:ext cx="3671166"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通过对现有的数据进行分析，我们的活跃会员的群体属于一个不断下降的趋势，在电视屏带来的新增会员下降的情况下，如何防止活跃会员沉睡提高她们的复购是势在必行的事情。</a:t>
            </a:r>
            <a:endParaRPr 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TextBox 14"/>
          <p:cNvSpPr>
            <a:spLocks noChangeArrowheads="1"/>
          </p:cNvSpPr>
          <p:nvPr/>
        </p:nvSpPr>
        <p:spPr bwMode="auto">
          <a:xfrm>
            <a:off x="1230273" y="2585521"/>
            <a:ext cx="61474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dirty="0" smtClean="0">
                <a:solidFill>
                  <a:schemeClr val="bg1"/>
                </a:solidFill>
                <a:latin typeface="微软雅黑" pitchFamily="34" charset="-122"/>
                <a:ea typeface="微软雅黑" pitchFamily="34" charset="-122"/>
              </a:rPr>
              <a:t>活跃会员</a:t>
            </a:r>
            <a:endParaRPr lang="zh-CN" altLang="en-US" sz="1400" b="1" dirty="0">
              <a:solidFill>
                <a:schemeClr val="bg1"/>
              </a:solidFill>
              <a:latin typeface="微软雅黑" pitchFamily="34" charset="-122"/>
              <a:ea typeface="微软雅黑" pitchFamily="34" charset="-122"/>
            </a:endParaRPr>
          </a:p>
        </p:txBody>
      </p:sp>
      <p:sp>
        <p:nvSpPr>
          <p:cNvPr id="56" name="TextBox 16"/>
          <p:cNvSpPr>
            <a:spLocks noChangeArrowheads="1"/>
          </p:cNvSpPr>
          <p:nvPr/>
        </p:nvSpPr>
        <p:spPr bwMode="auto">
          <a:xfrm>
            <a:off x="4693668" y="1606183"/>
            <a:ext cx="166263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b="1" dirty="0" smtClean="0">
                <a:solidFill>
                  <a:schemeClr val="tx1">
                    <a:lumMod val="50000"/>
                    <a:lumOff val="50000"/>
                  </a:schemeClr>
                </a:solidFill>
                <a:latin typeface="微软雅黑" pitchFamily="34" charset="-122"/>
                <a:ea typeface="微软雅黑" pitchFamily="34" charset="-122"/>
              </a:rPr>
              <a:t>沉睡会员（</a:t>
            </a:r>
            <a:r>
              <a:rPr lang="en-US" altLang="zh-CN" sz="1400" b="1" dirty="0" smtClean="0">
                <a:solidFill>
                  <a:schemeClr val="tx1">
                    <a:lumMod val="50000"/>
                    <a:lumOff val="50000"/>
                  </a:schemeClr>
                </a:solidFill>
                <a:latin typeface="微软雅黑" pitchFamily="34" charset="-122"/>
                <a:ea typeface="微软雅黑" pitchFamily="34" charset="-122"/>
              </a:rPr>
              <a:t>82</a:t>
            </a:r>
            <a:r>
              <a:rPr lang="zh-CN" altLang="en-US" sz="1400" b="1" dirty="0" smtClean="0">
                <a:solidFill>
                  <a:schemeClr val="tx1">
                    <a:lumMod val="50000"/>
                    <a:lumOff val="50000"/>
                  </a:schemeClr>
                </a:solidFill>
                <a:latin typeface="微软雅黑" pitchFamily="34" charset="-122"/>
                <a:ea typeface="微软雅黑" pitchFamily="34" charset="-122"/>
              </a:rPr>
              <a:t>万）</a:t>
            </a:r>
            <a:endParaRPr lang="zh-CN" altLang="en-US" sz="1400" b="1" dirty="0">
              <a:solidFill>
                <a:schemeClr val="tx1">
                  <a:lumMod val="50000"/>
                  <a:lumOff val="50000"/>
                </a:schemeClr>
              </a:solidFill>
              <a:latin typeface="微软雅黑" pitchFamily="34" charset="-122"/>
              <a:ea typeface="微软雅黑" pitchFamily="34" charset="-122"/>
            </a:endParaRPr>
          </a:p>
        </p:txBody>
      </p:sp>
      <p:sp>
        <p:nvSpPr>
          <p:cNvPr id="58" name="TextBox 18"/>
          <p:cNvSpPr>
            <a:spLocks noChangeArrowheads="1"/>
          </p:cNvSpPr>
          <p:nvPr/>
        </p:nvSpPr>
        <p:spPr bwMode="auto">
          <a:xfrm>
            <a:off x="4693668" y="2772388"/>
            <a:ext cx="213231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b="1" dirty="0" smtClean="0">
                <a:solidFill>
                  <a:schemeClr val="tx1">
                    <a:lumMod val="50000"/>
                    <a:lumOff val="50000"/>
                  </a:schemeClr>
                </a:solidFill>
                <a:latin typeface="微软雅黑" pitchFamily="34" charset="-122"/>
                <a:ea typeface="微软雅黑" pitchFamily="34" charset="-122"/>
              </a:rPr>
              <a:t>订购流失会员（</a:t>
            </a:r>
            <a:r>
              <a:rPr lang="en-US" altLang="zh-CN" sz="1400" b="1" dirty="0" smtClean="0">
                <a:solidFill>
                  <a:schemeClr val="tx1">
                    <a:lumMod val="50000"/>
                    <a:lumOff val="50000"/>
                  </a:schemeClr>
                </a:solidFill>
                <a:latin typeface="微软雅黑" pitchFamily="34" charset="-122"/>
                <a:ea typeface="微软雅黑" pitchFamily="34" charset="-122"/>
              </a:rPr>
              <a:t>600</a:t>
            </a:r>
            <a:r>
              <a:rPr lang="zh-CN" altLang="en-US" sz="1400" b="1" dirty="0" smtClean="0">
                <a:solidFill>
                  <a:schemeClr val="tx1">
                    <a:lumMod val="50000"/>
                    <a:lumOff val="50000"/>
                  </a:schemeClr>
                </a:solidFill>
                <a:latin typeface="微软雅黑" pitchFamily="34" charset="-122"/>
                <a:ea typeface="微软雅黑" pitchFamily="34" charset="-122"/>
              </a:rPr>
              <a:t>万）</a:t>
            </a:r>
            <a:endParaRPr lang="zh-CN" altLang="en-US" sz="1400" b="1" dirty="0">
              <a:solidFill>
                <a:schemeClr val="tx1">
                  <a:lumMod val="50000"/>
                  <a:lumOff val="50000"/>
                </a:schemeClr>
              </a:solidFill>
              <a:latin typeface="微软雅黑" pitchFamily="34" charset="-122"/>
              <a:ea typeface="微软雅黑" pitchFamily="34" charset="-122"/>
            </a:endParaRPr>
          </a:p>
        </p:txBody>
      </p:sp>
      <p:sp>
        <p:nvSpPr>
          <p:cNvPr id="20" name="TextBox 14"/>
          <p:cNvSpPr>
            <a:spLocks noChangeArrowheads="1"/>
          </p:cNvSpPr>
          <p:nvPr/>
        </p:nvSpPr>
        <p:spPr bwMode="auto">
          <a:xfrm>
            <a:off x="2273201" y="1827788"/>
            <a:ext cx="61474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dirty="0" smtClean="0">
                <a:solidFill>
                  <a:schemeClr val="tx1">
                    <a:lumMod val="50000"/>
                    <a:lumOff val="50000"/>
                  </a:schemeClr>
                </a:solidFill>
                <a:latin typeface="微软雅黑" pitchFamily="34" charset="-122"/>
                <a:ea typeface="微软雅黑" pitchFamily="34" charset="-122"/>
              </a:rPr>
              <a:t>沉睡会员</a:t>
            </a:r>
            <a:endParaRPr lang="zh-CN" altLang="en-US" sz="1400" b="1" dirty="0">
              <a:solidFill>
                <a:schemeClr val="tx1">
                  <a:lumMod val="50000"/>
                  <a:lumOff val="50000"/>
                </a:schemeClr>
              </a:solidFill>
              <a:latin typeface="微软雅黑" pitchFamily="34" charset="-122"/>
              <a:ea typeface="微软雅黑" pitchFamily="34" charset="-122"/>
            </a:endParaRPr>
          </a:p>
        </p:txBody>
      </p:sp>
      <p:sp>
        <p:nvSpPr>
          <p:cNvPr id="21" name="TextBox 14"/>
          <p:cNvSpPr>
            <a:spLocks noChangeArrowheads="1"/>
          </p:cNvSpPr>
          <p:nvPr/>
        </p:nvSpPr>
        <p:spPr bwMode="auto">
          <a:xfrm>
            <a:off x="2273201" y="3033999"/>
            <a:ext cx="76716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dirty="0" smtClean="0">
                <a:solidFill>
                  <a:schemeClr val="tx1">
                    <a:lumMod val="50000"/>
                    <a:lumOff val="50000"/>
                  </a:schemeClr>
                </a:solidFill>
                <a:latin typeface="微软雅黑" pitchFamily="34" charset="-122"/>
                <a:ea typeface="微软雅黑" pitchFamily="34" charset="-122"/>
              </a:rPr>
              <a:t>会员池</a:t>
            </a:r>
            <a:endParaRPr lang="zh-CN" altLang="en-US" sz="1400" b="1" dirty="0">
              <a:solidFill>
                <a:schemeClr val="tx1">
                  <a:lumMod val="50000"/>
                  <a:lumOff val="50000"/>
                </a:schemeClr>
              </a:solidFill>
              <a:latin typeface="微软雅黑" pitchFamily="34" charset="-122"/>
              <a:ea typeface="微软雅黑" pitchFamily="34" charset="-122"/>
            </a:endParaRPr>
          </a:p>
        </p:txBody>
      </p:sp>
      <p:sp>
        <p:nvSpPr>
          <p:cNvPr id="2" name="上弧形箭头 1"/>
          <p:cNvSpPr/>
          <p:nvPr/>
        </p:nvSpPr>
        <p:spPr bwMode="auto">
          <a:xfrm rot="19675020">
            <a:off x="1449243" y="1834192"/>
            <a:ext cx="792241" cy="347216"/>
          </a:xfrm>
          <a:prstGeom prst="curvedDownArrow">
            <a:avLst/>
          </a:prstGeom>
          <a:solidFill>
            <a:schemeClr val="accent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3" name="上弧形箭头 2"/>
          <p:cNvSpPr/>
          <p:nvPr/>
        </p:nvSpPr>
        <p:spPr bwMode="auto">
          <a:xfrm rot="1880926">
            <a:off x="2879881" y="1892822"/>
            <a:ext cx="868188" cy="250645"/>
          </a:xfrm>
          <a:prstGeom prst="curvedDownArrow">
            <a:avLst/>
          </a:prstGeom>
          <a:solidFill>
            <a:schemeClr val="accent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4" name="上弧形箭头 3"/>
          <p:cNvSpPr/>
          <p:nvPr/>
        </p:nvSpPr>
        <p:spPr bwMode="auto">
          <a:xfrm rot="10800000">
            <a:off x="1973132" y="3080165"/>
            <a:ext cx="1479137" cy="239186"/>
          </a:xfrm>
          <a:prstGeom prst="curvedDownArrow">
            <a:avLst>
              <a:gd name="adj1" fmla="val 25000"/>
              <a:gd name="adj2" fmla="val 45994"/>
              <a:gd name="adj3" fmla="val 21065"/>
            </a:avLst>
          </a:prstGeom>
          <a:solidFill>
            <a:schemeClr val="accent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25" name="上弧形箭头 24"/>
          <p:cNvSpPr/>
          <p:nvPr/>
        </p:nvSpPr>
        <p:spPr bwMode="auto">
          <a:xfrm rot="10179124">
            <a:off x="1842383" y="2471092"/>
            <a:ext cx="524757" cy="231368"/>
          </a:xfrm>
          <a:prstGeom prst="curvedDownArrow">
            <a:avLst/>
          </a:prstGeom>
          <a:solidFill>
            <a:schemeClr val="accent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5" name="右箭头 4"/>
          <p:cNvSpPr/>
          <p:nvPr/>
        </p:nvSpPr>
        <p:spPr bwMode="auto">
          <a:xfrm>
            <a:off x="19051" y="2610107"/>
            <a:ext cx="1089192" cy="640451"/>
          </a:xfrm>
          <a:prstGeom prst="rightArrow">
            <a:avLst/>
          </a:prstGeom>
          <a:solidFill>
            <a:schemeClr val="accent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400" b="1" i="0" u="none" strike="noStrike" cap="none" normalizeH="0" baseline="0" dirty="0" smtClean="0">
                <a:ln>
                  <a:noFill/>
                </a:ln>
                <a:solidFill>
                  <a:schemeClr val="bg1"/>
                </a:solidFill>
                <a:effectLst/>
                <a:latin typeface="微软雅黑" pitchFamily="34" charset="-122"/>
                <a:ea typeface="微软雅黑" pitchFamily="34" charset="-122"/>
              </a:rPr>
              <a:t>新增会员</a:t>
            </a:r>
          </a:p>
        </p:txBody>
      </p:sp>
      <p:sp>
        <p:nvSpPr>
          <p:cNvPr id="28" name="TextBox 14"/>
          <p:cNvSpPr>
            <a:spLocks noChangeArrowheads="1"/>
          </p:cNvSpPr>
          <p:nvPr/>
        </p:nvSpPr>
        <p:spPr bwMode="auto">
          <a:xfrm>
            <a:off x="3452270" y="2556945"/>
            <a:ext cx="61474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dirty="0" smtClean="0">
                <a:solidFill>
                  <a:schemeClr val="tx1">
                    <a:lumMod val="50000"/>
                    <a:lumOff val="50000"/>
                  </a:schemeClr>
                </a:solidFill>
                <a:latin typeface="微软雅黑" pitchFamily="34" charset="-122"/>
                <a:ea typeface="微软雅黑" pitchFamily="34" charset="-122"/>
              </a:rPr>
              <a:t>流失会员</a:t>
            </a:r>
            <a:endParaRPr lang="zh-CN" altLang="en-US" sz="1400" b="1" dirty="0">
              <a:solidFill>
                <a:schemeClr val="tx1">
                  <a:lumMod val="50000"/>
                  <a:lumOff val="50000"/>
                </a:schemeClr>
              </a:solidFill>
              <a:latin typeface="微软雅黑" pitchFamily="34" charset="-122"/>
              <a:ea typeface="微软雅黑" pitchFamily="34" charset="-122"/>
            </a:endParaRPr>
          </a:p>
        </p:txBody>
      </p:sp>
      <p:sp>
        <p:nvSpPr>
          <p:cNvPr id="29" name="TextBox 18"/>
          <p:cNvSpPr>
            <a:spLocks noChangeArrowheads="1"/>
          </p:cNvSpPr>
          <p:nvPr/>
        </p:nvSpPr>
        <p:spPr bwMode="auto">
          <a:xfrm>
            <a:off x="4693668" y="3880569"/>
            <a:ext cx="1704313"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b="1" dirty="0" smtClean="0">
                <a:solidFill>
                  <a:schemeClr val="tx1">
                    <a:lumMod val="50000"/>
                    <a:lumOff val="50000"/>
                  </a:schemeClr>
                </a:solidFill>
                <a:latin typeface="微软雅黑" pitchFamily="34" charset="-122"/>
                <a:ea typeface="微软雅黑" pitchFamily="34" charset="-122"/>
              </a:rPr>
              <a:t>会员池（</a:t>
            </a:r>
            <a:r>
              <a:rPr lang="en-US" altLang="zh-CN" sz="1400" b="1" dirty="0" smtClean="0">
                <a:solidFill>
                  <a:schemeClr val="tx1">
                    <a:lumMod val="50000"/>
                    <a:lumOff val="50000"/>
                  </a:schemeClr>
                </a:solidFill>
                <a:latin typeface="微软雅黑" pitchFamily="34" charset="-122"/>
                <a:ea typeface="微软雅黑" pitchFamily="34" charset="-122"/>
              </a:rPr>
              <a:t>1000</a:t>
            </a:r>
            <a:r>
              <a:rPr lang="zh-CN" altLang="en-US" sz="1400" b="1" dirty="0" smtClean="0">
                <a:solidFill>
                  <a:schemeClr val="tx1">
                    <a:lumMod val="50000"/>
                    <a:lumOff val="50000"/>
                  </a:schemeClr>
                </a:solidFill>
                <a:latin typeface="微软雅黑" pitchFamily="34" charset="-122"/>
                <a:ea typeface="微软雅黑" pitchFamily="34" charset="-122"/>
              </a:rPr>
              <a:t>万）</a:t>
            </a:r>
            <a:endParaRPr lang="zh-CN" altLang="en-US" sz="1400" b="1" dirty="0">
              <a:solidFill>
                <a:schemeClr val="tx1">
                  <a:lumMod val="50000"/>
                  <a:lumOff val="50000"/>
                </a:schemeClr>
              </a:solidFill>
              <a:latin typeface="微软雅黑" pitchFamily="34" charset="-122"/>
              <a:ea typeface="微软雅黑" pitchFamily="34" charset="-122"/>
            </a:endParaRPr>
          </a:p>
        </p:txBody>
      </p:sp>
      <p:sp>
        <p:nvSpPr>
          <p:cNvPr id="32" name="TextBox 11"/>
          <p:cNvSpPr>
            <a:spLocks noChangeArrowheads="1"/>
          </p:cNvSpPr>
          <p:nvPr/>
        </p:nvSpPr>
        <p:spPr bwMode="auto">
          <a:xfrm>
            <a:off x="4760343" y="1895222"/>
            <a:ext cx="3671166"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通过对现有的数据进行分析，我们的活跃会员的群体属于一个不断下降的趋势，在电视屏带来的新增会员下降的情况下，如何防止活跃会员沉睡提高她们的复购是势在必行的事情。</a:t>
            </a:r>
            <a:endParaRPr 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TextBox 11"/>
          <p:cNvSpPr>
            <a:spLocks noChangeArrowheads="1"/>
          </p:cNvSpPr>
          <p:nvPr/>
        </p:nvSpPr>
        <p:spPr bwMode="auto">
          <a:xfrm>
            <a:off x="4760343" y="3080165"/>
            <a:ext cx="3671166"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订购流失会员的唤醒的难度明显高于沉睡会员，但是经过精准唤醒相对于外部买来会员的转化相对来说会高一点，并且相应的认知度也会高一点。</a:t>
            </a:r>
            <a:endParaRPr 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TextBox 11"/>
          <p:cNvSpPr>
            <a:spLocks noChangeArrowheads="1"/>
          </p:cNvSpPr>
          <p:nvPr/>
        </p:nvSpPr>
        <p:spPr bwMode="auto">
          <a:xfrm>
            <a:off x="4827018" y="4146965"/>
            <a:ext cx="3671166"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公司的整体会员池有</a:t>
            </a:r>
            <a:r>
              <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1000</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万，其中订购过的有</a:t>
            </a:r>
            <a:r>
              <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700</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万未订购的</a:t>
            </a:r>
            <a:r>
              <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300</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万左右。如何运营好整个会员池将会对公司业绩的提升有明显帮助。</a:t>
            </a:r>
            <a:endParaRPr 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5"/>
          <p:cNvSpPr/>
          <p:nvPr/>
        </p:nvSpPr>
        <p:spPr>
          <a:xfrm>
            <a:off x="1273234" y="3045869"/>
            <a:ext cx="623889" cy="307777"/>
          </a:xfrm>
          <a:prstGeom prst="rect">
            <a:avLst/>
          </a:prstGeom>
        </p:spPr>
        <p:txBody>
          <a:bodyPr wrap="none">
            <a:spAutoFit/>
          </a:bodyPr>
          <a:lstStyle/>
          <a:p>
            <a:r>
              <a:rPr lang="en-US" altLang="zh-CN" sz="1400" b="1" dirty="0">
                <a:solidFill>
                  <a:schemeClr val="bg1"/>
                </a:solidFill>
                <a:latin typeface="微软雅黑" pitchFamily="34" charset="-122"/>
                <a:ea typeface="微软雅黑" pitchFamily="34" charset="-122"/>
              </a:rPr>
              <a:t>4.2%</a:t>
            </a:r>
            <a:endParaRPr lang="zh-CN" altLang="en-US" sz="1400" dirty="0">
              <a:solidFill>
                <a:schemeClr val="bg1"/>
              </a:solidFill>
            </a:endParaRPr>
          </a:p>
        </p:txBody>
      </p:sp>
      <p:sp>
        <p:nvSpPr>
          <p:cNvPr id="7" name="矩形 6"/>
          <p:cNvSpPr/>
          <p:nvPr/>
        </p:nvSpPr>
        <p:spPr>
          <a:xfrm>
            <a:off x="2347221" y="2365292"/>
            <a:ext cx="750526" cy="369332"/>
          </a:xfrm>
          <a:prstGeom prst="rect">
            <a:avLst/>
          </a:prstGeom>
        </p:spPr>
        <p:txBody>
          <a:bodyPr wrap="none">
            <a:spAutoFit/>
          </a:bodyPr>
          <a:lstStyle/>
          <a:p>
            <a:r>
              <a:rPr lang="en-US" altLang="zh-CN" b="1" dirty="0">
                <a:solidFill>
                  <a:schemeClr val="tx1">
                    <a:lumMod val="50000"/>
                    <a:lumOff val="50000"/>
                  </a:schemeClr>
                </a:solidFill>
                <a:latin typeface="微软雅黑" pitchFamily="34" charset="-122"/>
                <a:ea typeface="微软雅黑" pitchFamily="34" charset="-122"/>
              </a:rPr>
              <a:t>8.2%</a:t>
            </a:r>
            <a:endParaRPr lang="zh-CN" altLang="en-US" dirty="0">
              <a:solidFill>
                <a:schemeClr val="tx1">
                  <a:lumMod val="50000"/>
                  <a:lumOff val="50000"/>
                </a:schemeClr>
              </a:solidFill>
            </a:endParaRPr>
          </a:p>
        </p:txBody>
      </p:sp>
      <p:sp>
        <p:nvSpPr>
          <p:cNvPr id="8" name="矩形 7"/>
          <p:cNvSpPr/>
          <p:nvPr/>
        </p:nvSpPr>
        <p:spPr>
          <a:xfrm>
            <a:off x="3438406" y="3134686"/>
            <a:ext cx="684803" cy="369332"/>
          </a:xfrm>
          <a:prstGeom prst="rect">
            <a:avLst/>
          </a:prstGeom>
        </p:spPr>
        <p:txBody>
          <a:bodyPr wrap="none">
            <a:spAutoFit/>
          </a:bodyPr>
          <a:lstStyle/>
          <a:p>
            <a:r>
              <a:rPr lang="en-US" altLang="zh-CN" b="1" dirty="0">
                <a:solidFill>
                  <a:schemeClr val="tx1">
                    <a:lumMod val="50000"/>
                    <a:lumOff val="50000"/>
                  </a:schemeClr>
                </a:solidFill>
                <a:latin typeface="微软雅黑" pitchFamily="34" charset="-122"/>
                <a:ea typeface="微软雅黑" pitchFamily="34" charset="-122"/>
              </a:rPr>
              <a:t>60</a:t>
            </a:r>
            <a:r>
              <a:rPr lang="en-US" altLang="zh-CN" b="1" dirty="0" smtClean="0">
                <a:solidFill>
                  <a:schemeClr val="tx1">
                    <a:lumMod val="50000"/>
                    <a:lumOff val="50000"/>
                  </a:schemeClr>
                </a:solidFill>
                <a:latin typeface="微软雅黑" pitchFamily="34" charset="-122"/>
                <a:ea typeface="微软雅黑" pitchFamily="34" charset="-122"/>
              </a:rPr>
              <a:t>%</a:t>
            </a:r>
            <a:endParaRPr lang="zh-CN" altLang="en-US" dirty="0">
              <a:solidFill>
                <a:schemeClr val="tx1">
                  <a:lumMod val="50000"/>
                  <a:lumOff val="50000"/>
                </a:schemeClr>
              </a:solidFill>
            </a:endParaRPr>
          </a:p>
        </p:txBody>
      </p:sp>
      <p:sp>
        <p:nvSpPr>
          <p:cNvPr id="9" name="矩形 8"/>
          <p:cNvSpPr/>
          <p:nvPr/>
        </p:nvSpPr>
        <p:spPr>
          <a:xfrm>
            <a:off x="2664861" y="4048509"/>
            <a:ext cx="684803" cy="369332"/>
          </a:xfrm>
          <a:prstGeom prst="rect">
            <a:avLst/>
          </a:prstGeom>
        </p:spPr>
        <p:txBody>
          <a:bodyPr wrap="none">
            <a:spAutoFit/>
          </a:bodyPr>
          <a:lstStyle/>
          <a:p>
            <a:r>
              <a:rPr lang="en-US" altLang="zh-CN" b="1" dirty="0" smtClean="0">
                <a:solidFill>
                  <a:schemeClr val="tx1">
                    <a:lumMod val="50000"/>
                    <a:lumOff val="50000"/>
                  </a:schemeClr>
                </a:solidFill>
                <a:latin typeface="微软雅黑" pitchFamily="34" charset="-122"/>
                <a:ea typeface="微软雅黑" pitchFamily="34" charset="-122"/>
              </a:rPr>
              <a:t>27%</a:t>
            </a:r>
            <a:endParaRPr lang="zh-CN" altLang="en-US" dirty="0">
              <a:solidFill>
                <a:schemeClr val="tx1">
                  <a:lumMod val="50000"/>
                  <a:lumOff val="50000"/>
                </a:schemeClr>
              </a:solidFill>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left)">
                                      <p:cBhvr>
                                        <p:cTn id="13" dur="500"/>
                                        <p:tgtEl>
                                          <p:spTgt spid="42"/>
                                        </p:tgtEl>
                                      </p:cBhvr>
                                    </p:animEffect>
                                  </p:childTnLst>
                                </p:cTn>
                              </p:par>
                            </p:childTnLst>
                          </p:cTn>
                        </p:par>
                        <p:par>
                          <p:cTn id="14" fill="hold">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44"/>
                                        </p:tgtEl>
                                        <p:attrNameLst>
                                          <p:attrName>style.visibility</p:attrName>
                                        </p:attrNameLst>
                                      </p:cBhvr>
                                      <p:to>
                                        <p:strVal val="visible"/>
                                      </p:to>
                                    </p:set>
                                    <p:animEffect>
                                      <p:cBhvr>
                                        <p:cTn id="17" dur="1000"/>
                                        <p:tgtEl>
                                          <p:spTgt spid="44"/>
                                        </p:tgtEl>
                                      </p:cBhvr>
                                    </p:animEffect>
                                  </p:childTnLst>
                                </p:cTn>
                              </p:par>
                            </p:childTnLst>
                          </p:cTn>
                        </p:par>
                        <p:par>
                          <p:cTn id="18" fill="hold">
                            <p:stCondLst>
                              <p:cond delay="1500"/>
                            </p:stCondLst>
                            <p:childTnLst>
                              <p:par>
                                <p:cTn id="19" presetID="52" presetClass="entr" presetSubtype="0" fill="hold" grpId="0" nodeType="afterEffect">
                                  <p:stCondLst>
                                    <p:cond delay="0"/>
                                  </p:stCondLst>
                                  <p:childTnLst>
                                    <p:set>
                                      <p:cBhvr>
                                        <p:cTn id="20" dur="1" fill="hold">
                                          <p:stCondLst>
                                            <p:cond delay="0"/>
                                          </p:stCondLst>
                                        </p:cTn>
                                        <p:tgtEl>
                                          <p:spTgt spid="45"/>
                                        </p:tgtEl>
                                        <p:attrNameLst>
                                          <p:attrName>style.visibility</p:attrName>
                                        </p:attrNameLst>
                                      </p:cBhvr>
                                      <p:to>
                                        <p:strVal val="visible"/>
                                      </p:to>
                                    </p:set>
                                    <p:animScale>
                                      <p:cBhvr>
                                        <p:cTn id="21" dur="1000" decel="50000" fill="hold">
                                          <p:stCondLst>
                                            <p:cond delay="0"/>
                                          </p:stCondLst>
                                        </p:cTn>
                                        <p:tgtEl>
                                          <p:spTgt spid="4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2" dur="1000" decel="50000" fill="hold">
                                          <p:stCondLst>
                                            <p:cond delay="0"/>
                                          </p:stCondLst>
                                        </p:cTn>
                                        <p:tgtEl>
                                          <p:spTgt spid="45"/>
                                        </p:tgtEl>
                                        <p:attrNameLst>
                                          <p:attrName>ppt_x,ppt_y</p:attrName>
                                        </p:attrNameLst>
                                      </p:cBhvr>
                                      <p:rCtr x="0" y="0"/>
                                    </p:animMotion>
                                    <p:animEffect>
                                      <p:cBhvr>
                                        <p:cTn id="23" dur="1000"/>
                                        <p:tgtEl>
                                          <p:spTgt spid="45"/>
                                        </p:tgtEl>
                                      </p:cBhvr>
                                    </p:animEffect>
                                  </p:childTnLst>
                                </p:cTn>
                              </p:par>
                              <p:par>
                                <p:cTn id="24" presetID="52" presetClass="entr"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Scale>
                                      <p:cBhvr>
                                        <p:cTn id="26" dur="1000" decel="50000" fill="hold">
                                          <p:stCondLst>
                                            <p:cond delay="0"/>
                                          </p:stCondLst>
                                        </p:cTn>
                                        <p:tgtEl>
                                          <p:spTgt spid="4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7" dur="1000" decel="50000" fill="hold">
                                          <p:stCondLst>
                                            <p:cond delay="0"/>
                                          </p:stCondLst>
                                        </p:cTn>
                                        <p:tgtEl>
                                          <p:spTgt spid="46"/>
                                        </p:tgtEl>
                                        <p:attrNameLst>
                                          <p:attrName>ppt_x,ppt_y</p:attrName>
                                        </p:attrNameLst>
                                      </p:cBhvr>
                                      <p:rCtr x="0" y="0"/>
                                    </p:animMotion>
                                    <p:animEffect>
                                      <p:cBhvr>
                                        <p:cTn id="28" dur="1000"/>
                                        <p:tgtEl>
                                          <p:spTgt spid="46"/>
                                        </p:tgtEl>
                                      </p:cBhvr>
                                    </p:animEffect>
                                  </p:childTnLst>
                                </p:cTn>
                              </p:par>
                              <p:par>
                                <p:cTn id="29" presetID="52"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Scale>
                                      <p:cBhvr>
                                        <p:cTn id="31" dur="1000" decel="50000" fill="hold">
                                          <p:stCondLst>
                                            <p:cond delay="0"/>
                                          </p:stCondLst>
                                        </p:cTn>
                                        <p:tgtEl>
                                          <p:spTgt spid="5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2" dur="1000" decel="50000" fill="hold">
                                          <p:stCondLst>
                                            <p:cond delay="0"/>
                                          </p:stCondLst>
                                        </p:cTn>
                                        <p:tgtEl>
                                          <p:spTgt spid="54"/>
                                        </p:tgtEl>
                                        <p:attrNameLst>
                                          <p:attrName>ppt_x,ppt_y</p:attrName>
                                        </p:attrNameLst>
                                      </p:cBhvr>
                                      <p:rCtr x="0" y="0"/>
                                    </p:animMotion>
                                    <p:animEffect>
                                      <p:cBhvr>
                                        <p:cTn id="33" dur="1000"/>
                                        <p:tgtEl>
                                          <p:spTgt spid="54"/>
                                        </p:tgtEl>
                                      </p:cBhvr>
                                    </p:animEffect>
                                  </p:childTnLst>
                                </p:cTn>
                              </p:par>
                            </p:childTnLst>
                          </p:cTn>
                        </p:par>
                        <p:par>
                          <p:cTn id="34" fill="hold">
                            <p:stCondLst>
                              <p:cond delay="2500"/>
                            </p:stCondLst>
                            <p:childTnLst>
                              <p:par>
                                <p:cTn id="35" presetID="2" presetClass="entr" presetSubtype="6" fill="hold" grpId="0" nodeType="after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p:cTn id="37" dur="500" fill="hold"/>
                                        <p:tgtEl>
                                          <p:spTgt spid="51"/>
                                        </p:tgtEl>
                                        <p:attrNameLst>
                                          <p:attrName>ppt_x</p:attrName>
                                        </p:attrNameLst>
                                      </p:cBhvr>
                                      <p:tavLst>
                                        <p:tav tm="0">
                                          <p:val>
                                            <p:strVal val="1+#ppt_w/2"/>
                                          </p:val>
                                        </p:tav>
                                        <p:tav tm="100000">
                                          <p:val>
                                            <p:strVal val="#ppt_x"/>
                                          </p:val>
                                        </p:tav>
                                      </p:tavLst>
                                    </p:anim>
                                    <p:anim calcmode="lin" valueType="num">
                                      <p:cBhvr>
                                        <p:cTn id="38" dur="500" fill="hold"/>
                                        <p:tgtEl>
                                          <p:spTgt spid="51"/>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 presetClass="entr" presetSubtype="6" fill="hold" grpId="0" nodeType="afterEffect">
                                  <p:stCondLst>
                                    <p:cond delay="0"/>
                                  </p:stCondLst>
                                  <p:childTnLst>
                                    <p:set>
                                      <p:cBhvr>
                                        <p:cTn id="41" dur="1" fill="hold">
                                          <p:stCondLst>
                                            <p:cond delay="0"/>
                                          </p:stCondLst>
                                        </p:cTn>
                                        <p:tgtEl>
                                          <p:spTgt spid="56"/>
                                        </p:tgtEl>
                                        <p:attrNameLst>
                                          <p:attrName>style.visibility</p:attrName>
                                        </p:attrNameLst>
                                      </p:cBhvr>
                                      <p:to>
                                        <p:strVal val="visible"/>
                                      </p:to>
                                    </p:set>
                                    <p:anim calcmode="lin" valueType="num">
                                      <p:cBhvr>
                                        <p:cTn id="42" dur="500" fill="hold"/>
                                        <p:tgtEl>
                                          <p:spTgt spid="56"/>
                                        </p:tgtEl>
                                        <p:attrNameLst>
                                          <p:attrName>ppt_x</p:attrName>
                                        </p:attrNameLst>
                                      </p:cBhvr>
                                      <p:tavLst>
                                        <p:tav tm="0">
                                          <p:val>
                                            <p:strVal val="1+#ppt_w/2"/>
                                          </p:val>
                                        </p:tav>
                                        <p:tav tm="100000">
                                          <p:val>
                                            <p:strVal val="#ppt_x"/>
                                          </p:val>
                                        </p:tav>
                                      </p:tavLst>
                                    </p:anim>
                                    <p:anim calcmode="lin" valueType="num">
                                      <p:cBhvr>
                                        <p:cTn id="43" dur="500" fill="hold"/>
                                        <p:tgtEl>
                                          <p:spTgt spid="56"/>
                                        </p:tgtEl>
                                        <p:attrNameLst>
                                          <p:attrName>ppt_y</p:attrName>
                                        </p:attrNameLst>
                                      </p:cBhvr>
                                      <p:tavLst>
                                        <p:tav tm="0">
                                          <p:val>
                                            <p:strVal val="1+#ppt_h/2"/>
                                          </p:val>
                                        </p:tav>
                                        <p:tav tm="100000">
                                          <p:val>
                                            <p:strVal val="#ppt_y"/>
                                          </p:val>
                                        </p:tav>
                                      </p:tavLst>
                                    </p:anim>
                                  </p:childTnLst>
                                </p:cTn>
                              </p:par>
                            </p:childTnLst>
                          </p:cTn>
                        </p:par>
                        <p:par>
                          <p:cTn id="44" fill="hold">
                            <p:stCondLst>
                              <p:cond delay="3500"/>
                            </p:stCondLst>
                            <p:childTnLst>
                              <p:par>
                                <p:cTn id="45" presetID="2" presetClass="entr" presetSubtype="6" fill="hold" grpId="0" nodeType="afterEffect">
                                  <p:stCondLst>
                                    <p:cond delay="0"/>
                                  </p:stCondLst>
                                  <p:childTnLst>
                                    <p:set>
                                      <p:cBhvr>
                                        <p:cTn id="46" dur="1" fill="hold">
                                          <p:stCondLst>
                                            <p:cond delay="0"/>
                                          </p:stCondLst>
                                        </p:cTn>
                                        <p:tgtEl>
                                          <p:spTgt spid="58"/>
                                        </p:tgtEl>
                                        <p:attrNameLst>
                                          <p:attrName>style.visibility</p:attrName>
                                        </p:attrNameLst>
                                      </p:cBhvr>
                                      <p:to>
                                        <p:strVal val="visible"/>
                                      </p:to>
                                    </p:set>
                                    <p:anim calcmode="lin" valueType="num">
                                      <p:cBhvr>
                                        <p:cTn id="47" dur="500" fill="hold"/>
                                        <p:tgtEl>
                                          <p:spTgt spid="58"/>
                                        </p:tgtEl>
                                        <p:attrNameLst>
                                          <p:attrName>ppt_x</p:attrName>
                                        </p:attrNameLst>
                                      </p:cBhvr>
                                      <p:tavLst>
                                        <p:tav tm="0">
                                          <p:val>
                                            <p:strVal val="1+#ppt_w/2"/>
                                          </p:val>
                                        </p:tav>
                                        <p:tav tm="100000">
                                          <p:val>
                                            <p:strVal val="#ppt_x"/>
                                          </p:val>
                                        </p:tav>
                                      </p:tavLst>
                                    </p:anim>
                                    <p:anim calcmode="lin" valueType="num">
                                      <p:cBhvr>
                                        <p:cTn id="48" dur="500" fill="hold"/>
                                        <p:tgtEl>
                                          <p:spTgt spid="58"/>
                                        </p:tgtEl>
                                        <p:attrNameLst>
                                          <p:attrName>ppt_y</p:attrName>
                                        </p:attrNameLst>
                                      </p:cBhvr>
                                      <p:tavLst>
                                        <p:tav tm="0">
                                          <p:val>
                                            <p:strVal val="1+#ppt_h/2"/>
                                          </p:val>
                                        </p:tav>
                                        <p:tav tm="100000">
                                          <p:val>
                                            <p:strVal val="#ppt_y"/>
                                          </p:val>
                                        </p:tav>
                                      </p:tavLst>
                                    </p:anim>
                                  </p:childTnLst>
                                </p:cTn>
                              </p:par>
                            </p:childTnLst>
                          </p:cTn>
                        </p:par>
                        <p:par>
                          <p:cTn id="49" fill="hold">
                            <p:stCondLst>
                              <p:cond delay="4000"/>
                            </p:stCondLst>
                            <p:childTnLst>
                              <p:par>
                                <p:cTn id="50" presetID="22" presetClass="entr" presetSubtype="1" fill="hold" grpId="0" nodeType="afterEffect">
                                  <p:stCondLst>
                                    <p:cond delay="0"/>
                                  </p:stCondLst>
                                  <p:childTnLst>
                                    <p:set>
                                      <p:cBhvr>
                                        <p:cTn id="51" dur="1" fill="hold">
                                          <p:stCondLst>
                                            <p:cond delay="0"/>
                                          </p:stCondLst>
                                        </p:cTn>
                                        <p:tgtEl>
                                          <p:spTgt spid="52"/>
                                        </p:tgtEl>
                                        <p:attrNameLst>
                                          <p:attrName>style.visibility</p:attrName>
                                        </p:attrNameLst>
                                      </p:cBhvr>
                                      <p:to>
                                        <p:strVal val="visible"/>
                                      </p:to>
                                    </p:set>
                                    <p:animEffect>
                                      <p:cBhvr>
                                        <p:cTn id="52" dur="500"/>
                                        <p:tgtEl>
                                          <p:spTgt spid="52"/>
                                        </p:tgtEl>
                                      </p:cBhvr>
                                    </p:animEffect>
                                  </p:childTnLst>
                                </p:cTn>
                              </p:par>
                              <p:par>
                                <p:cTn id="53" presetID="52"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Scale>
                                      <p:cBhvr>
                                        <p:cTn id="55"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6" dur="1000" decel="50000" fill="hold">
                                          <p:stCondLst>
                                            <p:cond delay="0"/>
                                          </p:stCondLst>
                                        </p:cTn>
                                        <p:tgtEl>
                                          <p:spTgt spid="20"/>
                                        </p:tgtEl>
                                        <p:attrNameLst>
                                          <p:attrName>ppt_x,ppt_y</p:attrName>
                                        </p:attrNameLst>
                                      </p:cBhvr>
                                      <p:rCtr x="0" y="0"/>
                                    </p:animMotion>
                                    <p:animEffect>
                                      <p:cBhvr>
                                        <p:cTn id="57" dur="1000"/>
                                        <p:tgtEl>
                                          <p:spTgt spid="20"/>
                                        </p:tgtEl>
                                      </p:cBhvr>
                                    </p:animEffect>
                                  </p:childTnLst>
                                </p:cTn>
                              </p:par>
                              <p:par>
                                <p:cTn id="58" presetID="52" presetClass="entr" presetSubtype="0"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Scale>
                                      <p:cBhvr>
                                        <p:cTn id="60"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1" dur="1000" decel="50000" fill="hold">
                                          <p:stCondLst>
                                            <p:cond delay="0"/>
                                          </p:stCondLst>
                                        </p:cTn>
                                        <p:tgtEl>
                                          <p:spTgt spid="21"/>
                                        </p:tgtEl>
                                        <p:attrNameLst>
                                          <p:attrName>ppt_x,ppt_y</p:attrName>
                                        </p:attrNameLst>
                                      </p:cBhvr>
                                      <p:rCtr x="0" y="0"/>
                                    </p:animMotion>
                                    <p:animEffect>
                                      <p:cBhvr>
                                        <p:cTn id="62" dur="1000"/>
                                        <p:tgtEl>
                                          <p:spTgt spid="21"/>
                                        </p:tgtEl>
                                      </p:cBhvr>
                                    </p:animEffect>
                                  </p:childTnLst>
                                </p:cTn>
                              </p:par>
                            </p:childTnLst>
                          </p:cTn>
                        </p:par>
                        <p:par>
                          <p:cTn id="63" fill="hold">
                            <p:stCondLst>
                              <p:cond delay="5000"/>
                            </p:stCondLst>
                            <p:childTnLst>
                              <p:par>
                                <p:cTn id="64" presetID="52" presetClass="entr" presetSubtype="0" fill="hold" grpId="0" nodeType="afterEffect">
                                  <p:stCondLst>
                                    <p:cond delay="0"/>
                                  </p:stCondLst>
                                  <p:childTnLst>
                                    <p:set>
                                      <p:cBhvr>
                                        <p:cTn id="65" dur="1" fill="hold">
                                          <p:stCondLst>
                                            <p:cond delay="0"/>
                                          </p:stCondLst>
                                        </p:cTn>
                                        <p:tgtEl>
                                          <p:spTgt spid="27"/>
                                        </p:tgtEl>
                                        <p:attrNameLst>
                                          <p:attrName>style.visibility</p:attrName>
                                        </p:attrNameLst>
                                      </p:cBhvr>
                                      <p:to>
                                        <p:strVal val="visible"/>
                                      </p:to>
                                    </p:set>
                                    <p:animScale>
                                      <p:cBhvr>
                                        <p:cTn id="66"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7" dur="1000" decel="50000" fill="hold">
                                          <p:stCondLst>
                                            <p:cond delay="0"/>
                                          </p:stCondLst>
                                        </p:cTn>
                                        <p:tgtEl>
                                          <p:spTgt spid="27"/>
                                        </p:tgtEl>
                                        <p:attrNameLst>
                                          <p:attrName>ppt_x,ppt_y</p:attrName>
                                        </p:attrNameLst>
                                      </p:cBhvr>
                                      <p:rCtr x="0" y="0"/>
                                    </p:animMotion>
                                    <p:animEffect>
                                      <p:cBhvr>
                                        <p:cTn id="68" dur="1000"/>
                                        <p:tgtEl>
                                          <p:spTgt spid="27"/>
                                        </p:tgtEl>
                                      </p:cBhvr>
                                    </p:animEffect>
                                  </p:childTnLst>
                                </p:cTn>
                              </p:par>
                              <p:par>
                                <p:cTn id="69" presetID="52"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Scale>
                                      <p:cBhvr>
                                        <p:cTn id="71" dur="10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72" dur="1000" decel="50000" fill="hold">
                                          <p:stCondLst>
                                            <p:cond delay="0"/>
                                          </p:stCondLst>
                                        </p:cTn>
                                        <p:tgtEl>
                                          <p:spTgt spid="28"/>
                                        </p:tgtEl>
                                        <p:attrNameLst>
                                          <p:attrName>ppt_x,ppt_y</p:attrName>
                                        </p:attrNameLst>
                                      </p:cBhvr>
                                      <p:rCtr x="0" y="0"/>
                                    </p:animMotion>
                                    <p:animEffect>
                                      <p:cBhvr>
                                        <p:cTn id="73" dur="1000"/>
                                        <p:tgtEl>
                                          <p:spTgt spid="28"/>
                                        </p:tgtEl>
                                      </p:cBhvr>
                                    </p:animEffect>
                                  </p:childTnLst>
                                </p:cTn>
                              </p:par>
                            </p:childTnLst>
                          </p:cTn>
                        </p:par>
                        <p:par>
                          <p:cTn id="74" fill="hold">
                            <p:stCondLst>
                              <p:cond delay="6000"/>
                            </p:stCondLst>
                            <p:childTnLst>
                              <p:par>
                                <p:cTn id="75" presetID="2" presetClass="entr" presetSubtype="6" fill="hold" grpId="0" nodeType="afterEffect">
                                  <p:stCondLst>
                                    <p:cond delay="0"/>
                                  </p:stCondLst>
                                  <p:childTnLst>
                                    <p:set>
                                      <p:cBhvr>
                                        <p:cTn id="76" dur="1" fill="hold">
                                          <p:stCondLst>
                                            <p:cond delay="0"/>
                                          </p:stCondLst>
                                        </p:cTn>
                                        <p:tgtEl>
                                          <p:spTgt spid="29"/>
                                        </p:tgtEl>
                                        <p:attrNameLst>
                                          <p:attrName>style.visibility</p:attrName>
                                        </p:attrNameLst>
                                      </p:cBhvr>
                                      <p:to>
                                        <p:strVal val="visible"/>
                                      </p:to>
                                    </p:set>
                                    <p:anim calcmode="lin" valueType="num">
                                      <p:cBhvr>
                                        <p:cTn id="77" dur="500" fill="hold"/>
                                        <p:tgtEl>
                                          <p:spTgt spid="29"/>
                                        </p:tgtEl>
                                        <p:attrNameLst>
                                          <p:attrName>ppt_x</p:attrName>
                                        </p:attrNameLst>
                                      </p:cBhvr>
                                      <p:tavLst>
                                        <p:tav tm="0">
                                          <p:val>
                                            <p:strVal val="1+#ppt_w/2"/>
                                          </p:val>
                                        </p:tav>
                                        <p:tav tm="100000">
                                          <p:val>
                                            <p:strVal val="#ppt_x"/>
                                          </p:val>
                                        </p:tav>
                                      </p:tavLst>
                                    </p:anim>
                                    <p:anim calcmode="lin" valueType="num">
                                      <p:cBhvr>
                                        <p:cTn id="78" dur="500" fill="hold"/>
                                        <p:tgtEl>
                                          <p:spTgt spid="29"/>
                                        </p:tgtEl>
                                        <p:attrNameLst>
                                          <p:attrName>ppt_y</p:attrName>
                                        </p:attrNameLst>
                                      </p:cBhvr>
                                      <p:tavLst>
                                        <p:tav tm="0">
                                          <p:val>
                                            <p:strVal val="1+#ppt_h/2"/>
                                          </p:val>
                                        </p:tav>
                                        <p:tav tm="100000">
                                          <p:val>
                                            <p:strVal val="#ppt_y"/>
                                          </p:val>
                                        </p:tav>
                                      </p:tavLst>
                                    </p:anim>
                                  </p:childTnLst>
                                </p:cTn>
                              </p:par>
                            </p:childTnLst>
                          </p:cTn>
                        </p:par>
                        <p:par>
                          <p:cTn id="79" fill="hold">
                            <p:stCondLst>
                              <p:cond delay="6500"/>
                            </p:stCondLst>
                            <p:childTnLst>
                              <p:par>
                                <p:cTn id="80" presetID="52" presetClass="entr" presetSubtype="0" fill="hold" grpId="0" nodeType="afterEffect">
                                  <p:stCondLst>
                                    <p:cond delay="0"/>
                                  </p:stCondLst>
                                  <p:childTnLst>
                                    <p:set>
                                      <p:cBhvr>
                                        <p:cTn id="81" dur="1" fill="hold">
                                          <p:stCondLst>
                                            <p:cond delay="0"/>
                                          </p:stCondLst>
                                        </p:cTn>
                                        <p:tgtEl>
                                          <p:spTgt spid="31"/>
                                        </p:tgtEl>
                                        <p:attrNameLst>
                                          <p:attrName>style.visibility</p:attrName>
                                        </p:attrNameLst>
                                      </p:cBhvr>
                                      <p:to>
                                        <p:strVal val="visible"/>
                                      </p:to>
                                    </p:set>
                                    <p:animScale>
                                      <p:cBhvr>
                                        <p:cTn id="82"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3" dur="1000" decel="50000" fill="hold">
                                          <p:stCondLst>
                                            <p:cond delay="0"/>
                                          </p:stCondLst>
                                        </p:cTn>
                                        <p:tgtEl>
                                          <p:spTgt spid="31"/>
                                        </p:tgtEl>
                                        <p:attrNameLst>
                                          <p:attrName>ppt_x,ppt_y</p:attrName>
                                        </p:attrNameLst>
                                      </p:cBhvr>
                                      <p:rCtr x="0" y="0"/>
                                    </p:animMotion>
                                    <p:animEffect>
                                      <p:cBhvr>
                                        <p:cTn id="84" dur="1000"/>
                                        <p:tgtEl>
                                          <p:spTgt spid="31"/>
                                        </p:tgtEl>
                                      </p:cBhvr>
                                    </p:animEffect>
                                  </p:childTnLst>
                                </p:cTn>
                              </p:par>
                            </p:childTnLst>
                          </p:cTn>
                        </p:par>
                        <p:par>
                          <p:cTn id="85" fill="hold">
                            <p:stCondLst>
                              <p:cond delay="7500"/>
                            </p:stCondLst>
                            <p:childTnLst>
                              <p:par>
                                <p:cTn id="86" presetID="22" presetClass="entr" presetSubtype="1" fill="hold" grpId="0" nodeType="afterEffect">
                                  <p:stCondLst>
                                    <p:cond delay="0"/>
                                  </p:stCondLst>
                                  <p:childTnLst>
                                    <p:set>
                                      <p:cBhvr>
                                        <p:cTn id="87" dur="1" fill="hold">
                                          <p:stCondLst>
                                            <p:cond delay="0"/>
                                          </p:stCondLst>
                                        </p:cTn>
                                        <p:tgtEl>
                                          <p:spTgt spid="32"/>
                                        </p:tgtEl>
                                        <p:attrNameLst>
                                          <p:attrName>style.visibility</p:attrName>
                                        </p:attrNameLst>
                                      </p:cBhvr>
                                      <p:to>
                                        <p:strVal val="visible"/>
                                      </p:to>
                                    </p:set>
                                    <p:animEffect>
                                      <p:cBhvr>
                                        <p:cTn id="88" dur="500"/>
                                        <p:tgtEl>
                                          <p:spTgt spid="32"/>
                                        </p:tgtEl>
                                      </p:cBhvr>
                                    </p:animEffect>
                                  </p:childTnLst>
                                </p:cTn>
                              </p:par>
                            </p:childTnLst>
                          </p:cTn>
                        </p:par>
                        <p:par>
                          <p:cTn id="89" fill="hold">
                            <p:stCondLst>
                              <p:cond delay="8000"/>
                            </p:stCondLst>
                            <p:childTnLst>
                              <p:par>
                                <p:cTn id="90" presetID="22" presetClass="entr" presetSubtype="1" fill="hold" grpId="0" nodeType="afterEffect">
                                  <p:stCondLst>
                                    <p:cond delay="0"/>
                                  </p:stCondLst>
                                  <p:childTnLst>
                                    <p:set>
                                      <p:cBhvr>
                                        <p:cTn id="91" dur="1" fill="hold">
                                          <p:stCondLst>
                                            <p:cond delay="0"/>
                                          </p:stCondLst>
                                        </p:cTn>
                                        <p:tgtEl>
                                          <p:spTgt spid="33"/>
                                        </p:tgtEl>
                                        <p:attrNameLst>
                                          <p:attrName>style.visibility</p:attrName>
                                        </p:attrNameLst>
                                      </p:cBhvr>
                                      <p:to>
                                        <p:strVal val="visible"/>
                                      </p:to>
                                    </p:set>
                                    <p:animEffect>
                                      <p:cBhvr>
                                        <p:cTn id="92" dur="500"/>
                                        <p:tgtEl>
                                          <p:spTgt spid="33"/>
                                        </p:tgtEl>
                                      </p:cBhvr>
                                    </p:animEffect>
                                  </p:childTnLst>
                                </p:cTn>
                              </p:par>
                            </p:childTnLst>
                          </p:cTn>
                        </p:par>
                        <p:par>
                          <p:cTn id="93" fill="hold">
                            <p:stCondLst>
                              <p:cond delay="8500"/>
                            </p:stCondLst>
                            <p:childTnLst>
                              <p:par>
                                <p:cTn id="94" presetID="22" presetClass="entr" presetSubtype="1" fill="hold" grpId="0" nodeType="afterEffect">
                                  <p:stCondLst>
                                    <p:cond delay="0"/>
                                  </p:stCondLst>
                                  <p:childTnLst>
                                    <p:set>
                                      <p:cBhvr>
                                        <p:cTn id="95" dur="1" fill="hold">
                                          <p:stCondLst>
                                            <p:cond delay="0"/>
                                          </p:stCondLst>
                                        </p:cTn>
                                        <p:tgtEl>
                                          <p:spTgt spid="34"/>
                                        </p:tgtEl>
                                        <p:attrNameLst>
                                          <p:attrName>style.visibility</p:attrName>
                                        </p:attrNameLst>
                                      </p:cBhvr>
                                      <p:to>
                                        <p:strVal val="visible"/>
                                      </p:to>
                                    </p:set>
                                    <p:animEffect>
                                      <p:cBhvr>
                                        <p:cTn id="9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autoUpdateAnimBg="0"/>
      <p:bldP spid="27" grpId="0" bldLvl="0" animBg="1" autoUpdateAnimBg="0"/>
      <p:bldP spid="42" grpId="0"/>
      <p:bldP spid="43" grpId="0" animBg="1"/>
      <p:bldP spid="44" grpId="0" bldLvl="0" animBg="1" autoUpdateAnimBg="0"/>
      <p:bldP spid="45" grpId="0" bldLvl="0" animBg="1" autoUpdateAnimBg="0"/>
      <p:bldP spid="46" grpId="0" bldLvl="0" animBg="1" autoUpdateAnimBg="0"/>
      <p:bldP spid="51" grpId="0" bldLvl="0" autoUpdateAnimBg="0"/>
      <p:bldP spid="52" grpId="0" bldLvl="0" autoUpdateAnimBg="0"/>
      <p:bldP spid="54" grpId="0" bldLvl="0" autoUpdateAnimBg="0"/>
      <p:bldP spid="56" grpId="0" bldLvl="0" autoUpdateAnimBg="0"/>
      <p:bldP spid="58" grpId="0" bldLvl="0" autoUpdateAnimBg="0"/>
      <p:bldP spid="20" grpId="0" bldLvl="0" autoUpdateAnimBg="0"/>
      <p:bldP spid="21" grpId="0" bldLvl="0" autoUpdateAnimBg="0"/>
      <p:bldP spid="28" grpId="0" bldLvl="0" autoUpdateAnimBg="0"/>
      <p:bldP spid="29" grpId="0" bldLvl="0" autoUpdateAnimBg="0"/>
      <p:bldP spid="32" grpId="0" bldLvl="0" autoUpdateAnimBg="0"/>
      <p:bldP spid="33" grpId="0" bldLvl="0" autoUpdateAnimBg="0"/>
      <p:bldP spid="34"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845969" y="1490663"/>
            <a:ext cx="2358629" cy="2805112"/>
            <a:chOff x="5845969" y="1490663"/>
            <a:chExt cx="2358629" cy="1494235"/>
          </a:xfrm>
        </p:grpSpPr>
        <p:sp>
          <p:nvSpPr>
            <p:cNvPr id="19462" name="Rectangle 6"/>
            <p:cNvSpPr>
              <a:spLocks noChangeArrowheads="1"/>
            </p:cNvSpPr>
            <p:nvPr/>
          </p:nvSpPr>
          <p:spPr bwMode="auto">
            <a:xfrm>
              <a:off x="5845969" y="1490663"/>
              <a:ext cx="2358629" cy="1494235"/>
            </a:xfrm>
            <a:prstGeom prst="rect">
              <a:avLst/>
            </a:prstGeom>
            <a:solidFill>
              <a:srgbClr val="1C488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just" eaLnBrk="1" hangingPunct="1"/>
              <a:endParaRPr lang="id-ID" altLang="en-US" sz="1200">
                <a:solidFill>
                  <a:srgbClr val="FFFFFF"/>
                </a:solidFill>
                <a:latin typeface="微软雅黑" panose="020B0503020204020204" pitchFamily="34" charset="-122"/>
                <a:ea typeface="微软雅黑" panose="020B0503020204020204" pitchFamily="34" charset="-122"/>
              </a:endParaRPr>
            </a:p>
          </p:txBody>
        </p:sp>
        <p:sp>
          <p:nvSpPr>
            <p:cNvPr id="19465" name="TextBox 13"/>
            <p:cNvSpPr txBox="1">
              <a:spLocks noChangeArrowheads="1"/>
            </p:cNvSpPr>
            <p:nvPr/>
          </p:nvSpPr>
          <p:spPr bwMode="auto">
            <a:xfrm>
              <a:off x="6138863" y="1677591"/>
              <a:ext cx="1753791" cy="1311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eaLnBrk="1" hangingPunct="1">
                <a:spcBef>
                  <a:spcPct val="20000"/>
                </a:spcBef>
              </a:pPr>
              <a:r>
                <a:rPr lang="zh-CN" altLang="en-US" sz="1600" b="1" dirty="0">
                  <a:solidFill>
                    <a:schemeClr val="bg1"/>
                  </a:solidFill>
                  <a:latin typeface="微软雅黑" panose="020B0503020204020204" pitchFamily="34" charset="-122"/>
                  <a:ea typeface="微软雅黑" panose="020B0503020204020204" pitchFamily="34" charset="-122"/>
                  <a:sym typeface="Arial" pitchFamily="34" charset="0"/>
                </a:rPr>
                <a:t>外</a:t>
              </a:r>
              <a:r>
                <a:rPr lang="zh-CN" altLang="en-US" sz="1600" b="1" dirty="0" smtClean="0">
                  <a:solidFill>
                    <a:schemeClr val="bg1"/>
                  </a:solidFill>
                  <a:latin typeface="微软雅黑" panose="020B0503020204020204" pitchFamily="34" charset="-122"/>
                  <a:ea typeface="微软雅黑" panose="020B0503020204020204" pitchFamily="34" charset="-122"/>
                  <a:sym typeface="Arial" pitchFamily="34" charset="0"/>
                </a:rPr>
                <a:t>呼会员运营</a:t>
              </a:r>
              <a:endParaRPr lang="en-US" sz="1600" b="1" dirty="0">
                <a:solidFill>
                  <a:schemeClr val="bg1"/>
                </a:solidFill>
                <a:latin typeface="微软雅黑" panose="020B0503020204020204" pitchFamily="34" charset="-122"/>
                <a:ea typeface="微软雅黑" panose="020B0503020204020204" pitchFamily="34" charset="-122"/>
                <a:sym typeface="Arial" pitchFamily="34" charset="0"/>
              </a:endParaRPr>
            </a:p>
          </p:txBody>
        </p:sp>
      </p:grpSp>
      <p:grpSp>
        <p:nvGrpSpPr>
          <p:cNvPr id="3" name="组合 2"/>
          <p:cNvGrpSpPr/>
          <p:nvPr/>
        </p:nvGrpSpPr>
        <p:grpSpPr>
          <a:xfrm>
            <a:off x="3458766" y="1490663"/>
            <a:ext cx="2359819" cy="2805112"/>
            <a:chOff x="3458766" y="1490663"/>
            <a:chExt cx="2359819" cy="1494235"/>
          </a:xfrm>
          <a:solidFill>
            <a:srgbClr val="1C4885"/>
          </a:solidFill>
        </p:grpSpPr>
        <p:sp>
          <p:nvSpPr>
            <p:cNvPr id="19461" name="Rectangle 5"/>
            <p:cNvSpPr>
              <a:spLocks noChangeArrowheads="1"/>
            </p:cNvSpPr>
            <p:nvPr/>
          </p:nvSpPr>
          <p:spPr bwMode="auto">
            <a:xfrm>
              <a:off x="3458766" y="1490663"/>
              <a:ext cx="2359819" cy="149423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just" eaLnBrk="1" hangingPunct="1"/>
              <a:endParaRPr lang="id-ID" altLang="en-US" sz="1200">
                <a:solidFill>
                  <a:srgbClr val="FFFFFF"/>
                </a:solidFill>
                <a:latin typeface="微软雅黑" panose="020B0503020204020204" pitchFamily="34" charset="-122"/>
                <a:ea typeface="微软雅黑" panose="020B0503020204020204" pitchFamily="34" charset="-122"/>
              </a:endParaRPr>
            </a:p>
          </p:txBody>
        </p:sp>
        <p:sp>
          <p:nvSpPr>
            <p:cNvPr id="19467" name="TextBox 13"/>
            <p:cNvSpPr txBox="1">
              <a:spLocks noChangeArrowheads="1"/>
            </p:cNvSpPr>
            <p:nvPr/>
          </p:nvSpPr>
          <p:spPr bwMode="auto">
            <a:xfrm>
              <a:off x="3713560" y="1677591"/>
              <a:ext cx="1753790" cy="13115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eaLnBrk="1" hangingPunct="1">
                <a:spcBef>
                  <a:spcPct val="20000"/>
                </a:spcBef>
              </a:pPr>
              <a:r>
                <a:rPr lang="zh-CN" altLang="en-US" sz="1600" b="1" dirty="0" smtClean="0">
                  <a:solidFill>
                    <a:schemeClr val="bg1"/>
                  </a:solidFill>
                  <a:latin typeface="微软雅黑" panose="020B0503020204020204" pitchFamily="34" charset="-122"/>
                  <a:ea typeface="微软雅黑" panose="020B0503020204020204" pitchFamily="34" charset="-122"/>
                  <a:sym typeface="Arial" pitchFamily="34" charset="0"/>
                </a:rPr>
                <a:t>电商会员运营</a:t>
              </a:r>
              <a:endParaRPr lang="en-US" sz="1600" b="1" dirty="0">
                <a:solidFill>
                  <a:schemeClr val="bg1"/>
                </a:solidFill>
                <a:latin typeface="微软雅黑" panose="020B0503020204020204" pitchFamily="34" charset="-122"/>
                <a:ea typeface="微软雅黑" panose="020B0503020204020204" pitchFamily="34" charset="-122"/>
                <a:sym typeface="Arial" pitchFamily="34" charset="0"/>
              </a:endParaRPr>
            </a:p>
          </p:txBody>
        </p:sp>
      </p:grpSp>
      <p:sp>
        <p:nvSpPr>
          <p:cNvPr id="16" name="文本框 10"/>
          <p:cNvSpPr txBox="1">
            <a:spLocks noChangeArrowheads="1"/>
          </p:cNvSpPr>
          <p:nvPr/>
        </p:nvSpPr>
        <p:spPr bwMode="auto">
          <a:xfrm>
            <a:off x="130969" y="165497"/>
            <a:ext cx="504720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b="1" dirty="0">
                <a:solidFill>
                  <a:srgbClr val="1C4885"/>
                </a:solidFill>
                <a:latin typeface="微软雅黑" pitchFamily="34" charset="-122"/>
                <a:ea typeface="微软雅黑" pitchFamily="34" charset="-122"/>
              </a:rPr>
              <a:t>快乐购会员数据基本情况（运营部分）</a:t>
            </a:r>
          </a:p>
        </p:txBody>
      </p:sp>
      <p:sp>
        <p:nvSpPr>
          <p:cNvPr id="17" name="矩形 1"/>
          <p:cNvSpPr>
            <a:spLocks noChangeArrowheads="1"/>
          </p:cNvSpPr>
          <p:nvPr/>
        </p:nvSpPr>
        <p:spPr bwMode="auto">
          <a:xfrm>
            <a:off x="1" y="141685"/>
            <a:ext cx="108347" cy="347663"/>
          </a:xfrm>
          <a:prstGeom prst="rect">
            <a:avLst/>
          </a:prstGeom>
          <a:solidFill>
            <a:srgbClr val="1C488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grpSp>
        <p:nvGrpSpPr>
          <p:cNvPr id="20" name="组合 19"/>
          <p:cNvGrpSpPr/>
          <p:nvPr/>
        </p:nvGrpSpPr>
        <p:grpSpPr>
          <a:xfrm>
            <a:off x="1040607" y="1500783"/>
            <a:ext cx="2359819" cy="2794992"/>
            <a:chOff x="3458766" y="1490663"/>
            <a:chExt cx="2359819" cy="1494235"/>
          </a:xfrm>
          <a:solidFill>
            <a:srgbClr val="1C4885"/>
          </a:solidFill>
        </p:grpSpPr>
        <p:sp>
          <p:nvSpPr>
            <p:cNvPr id="21" name="Rectangle 5"/>
            <p:cNvSpPr>
              <a:spLocks noChangeArrowheads="1"/>
            </p:cNvSpPr>
            <p:nvPr/>
          </p:nvSpPr>
          <p:spPr bwMode="auto">
            <a:xfrm>
              <a:off x="3458766" y="1490663"/>
              <a:ext cx="2359819" cy="149423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just" eaLnBrk="1" hangingPunct="1"/>
              <a:endParaRPr lang="id-ID" altLang="en-US" sz="1200">
                <a:solidFill>
                  <a:srgbClr val="FFFFFF"/>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3654233" y="1667471"/>
              <a:ext cx="1926226" cy="1091136"/>
              <a:chOff x="3654233" y="1667471"/>
              <a:chExt cx="1926226" cy="1091136"/>
            </a:xfrm>
            <a:grpFill/>
          </p:grpSpPr>
          <p:sp>
            <p:nvSpPr>
              <p:cNvPr id="23" name="TextBox 13"/>
              <p:cNvSpPr txBox="1">
                <a:spLocks noChangeArrowheads="1"/>
              </p:cNvSpPr>
              <p:nvPr/>
            </p:nvSpPr>
            <p:spPr bwMode="auto">
              <a:xfrm>
                <a:off x="3704630" y="1667471"/>
                <a:ext cx="1753790" cy="13163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eaLnBrk="1" hangingPunct="1">
                  <a:spcBef>
                    <a:spcPct val="20000"/>
                  </a:spcBef>
                </a:pPr>
                <a:r>
                  <a:rPr lang="en-US" altLang="zh-CN" sz="1600" b="1" dirty="0" smtClean="0">
                    <a:solidFill>
                      <a:schemeClr val="bg1"/>
                    </a:solidFill>
                    <a:latin typeface="微软雅黑" panose="020B0503020204020204" pitchFamily="34" charset="-122"/>
                    <a:ea typeface="微软雅黑" panose="020B0503020204020204" pitchFamily="34" charset="-122"/>
                    <a:sym typeface="Arial" pitchFamily="34" charset="0"/>
                  </a:rPr>
                  <a:t>TV</a:t>
                </a:r>
                <a:r>
                  <a:rPr lang="zh-CN" altLang="en-US" sz="1600" b="1" dirty="0" smtClean="0">
                    <a:solidFill>
                      <a:schemeClr val="bg1"/>
                    </a:solidFill>
                    <a:latin typeface="微软雅黑" panose="020B0503020204020204" pitchFamily="34" charset="-122"/>
                    <a:ea typeface="微软雅黑" panose="020B0503020204020204" pitchFamily="34" charset="-122"/>
                    <a:sym typeface="Arial" pitchFamily="34" charset="0"/>
                  </a:rPr>
                  <a:t>会员运营</a:t>
                </a:r>
                <a:endParaRPr lang="en-US" sz="1600" b="1"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24" name="TextBox 13"/>
              <p:cNvSpPr txBox="1">
                <a:spLocks noChangeArrowheads="1"/>
              </p:cNvSpPr>
              <p:nvPr/>
            </p:nvSpPr>
            <p:spPr bwMode="auto">
              <a:xfrm>
                <a:off x="3654233" y="2028045"/>
                <a:ext cx="1926226" cy="730562"/>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ctr">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marL="228600" indent="-228600" algn="just" eaLnBrk="1" hangingPunct="1">
                  <a:spcBef>
                    <a:spcPct val="20000"/>
                  </a:spcBef>
                  <a:buFont typeface="+mj-lt"/>
                  <a:buAutoNum type="arabicPeriod"/>
                </a:pPr>
                <a:r>
                  <a:rPr lang="zh-CN" altLang="en-US" sz="1200" dirty="0" smtClean="0">
                    <a:solidFill>
                      <a:schemeClr val="bg1"/>
                    </a:solidFill>
                    <a:latin typeface="微软雅黑" pitchFamily="34" charset="-122"/>
                    <a:ea typeface="微软雅黑" pitchFamily="34" charset="-122"/>
                    <a:sym typeface="Arial" pitchFamily="34" charset="0"/>
                  </a:rPr>
                  <a:t>没有较为完整的会员意向数据。</a:t>
                </a:r>
                <a:endParaRPr lang="en-US" altLang="zh-CN" sz="1200" dirty="0" smtClean="0">
                  <a:solidFill>
                    <a:schemeClr val="bg1"/>
                  </a:solidFill>
                  <a:latin typeface="微软雅黑" pitchFamily="34" charset="-122"/>
                  <a:ea typeface="微软雅黑" pitchFamily="34" charset="-122"/>
                  <a:sym typeface="Arial" pitchFamily="34" charset="0"/>
                </a:endParaRPr>
              </a:p>
              <a:p>
                <a:pPr marL="228600" indent="-228600" algn="just" eaLnBrk="1" hangingPunct="1">
                  <a:spcBef>
                    <a:spcPct val="20000"/>
                  </a:spcBef>
                  <a:buFont typeface="+mj-lt"/>
                  <a:buAutoNum type="arabicPeriod"/>
                </a:pPr>
                <a:r>
                  <a:rPr lang="zh-CN" altLang="en-US" sz="1200" dirty="0" smtClean="0">
                    <a:solidFill>
                      <a:schemeClr val="bg1"/>
                    </a:solidFill>
                    <a:latin typeface="微软雅黑" pitchFamily="34" charset="-122"/>
                    <a:ea typeface="微软雅黑" pitchFamily="34" charset="-122"/>
                    <a:sym typeface="Arial" pitchFamily="34" charset="0"/>
                  </a:rPr>
                  <a:t>没有办法主动和客户产生互动，因此</a:t>
                </a:r>
                <a:r>
                  <a:rPr lang="en-US" altLang="zh-CN" sz="1200" dirty="0" smtClean="0">
                    <a:solidFill>
                      <a:schemeClr val="bg1"/>
                    </a:solidFill>
                    <a:latin typeface="微软雅黑" pitchFamily="34" charset="-122"/>
                    <a:ea typeface="微软雅黑" pitchFamily="34" charset="-122"/>
                    <a:sym typeface="Arial" pitchFamily="34" charset="0"/>
                  </a:rPr>
                  <a:t>TV</a:t>
                </a:r>
                <a:r>
                  <a:rPr lang="zh-CN" altLang="en-US" sz="1200" dirty="0" smtClean="0">
                    <a:solidFill>
                      <a:schemeClr val="bg1"/>
                    </a:solidFill>
                    <a:latin typeface="微软雅黑" pitchFamily="34" charset="-122"/>
                    <a:ea typeface="微软雅黑" pitchFamily="34" charset="-122"/>
                    <a:sym typeface="Arial" pitchFamily="34" charset="0"/>
                  </a:rPr>
                  <a:t>的会员运营相对较为单一。</a:t>
                </a:r>
                <a:endParaRPr lang="en-US" altLang="zh-CN" sz="1200" dirty="0" smtClean="0">
                  <a:solidFill>
                    <a:schemeClr val="bg1"/>
                  </a:solidFill>
                  <a:latin typeface="微软雅黑" pitchFamily="34" charset="-122"/>
                  <a:ea typeface="微软雅黑" pitchFamily="34" charset="-122"/>
                  <a:sym typeface="Arial" pitchFamily="34" charset="0"/>
                </a:endParaRPr>
              </a:p>
              <a:p>
                <a:pPr marL="228600" indent="-228600" algn="just" eaLnBrk="1" hangingPunct="1">
                  <a:spcBef>
                    <a:spcPct val="20000"/>
                  </a:spcBef>
                  <a:buFont typeface="+mj-lt"/>
                  <a:buAutoNum type="arabicPeriod"/>
                </a:pPr>
                <a:r>
                  <a:rPr lang="zh-CN" altLang="en-US" sz="1200" dirty="0" smtClean="0">
                    <a:solidFill>
                      <a:schemeClr val="bg1"/>
                    </a:solidFill>
                    <a:latin typeface="微软雅黑" pitchFamily="34" charset="-122"/>
                    <a:ea typeface="微软雅黑" pitchFamily="34" charset="-122"/>
                    <a:sym typeface="Arial" pitchFamily="34" charset="0"/>
                  </a:rPr>
                  <a:t>所有的运营都是围绕着商品置入表。</a:t>
                </a:r>
                <a:endParaRPr lang="en-US" sz="1200" dirty="0">
                  <a:solidFill>
                    <a:schemeClr val="bg1"/>
                  </a:solidFill>
                  <a:latin typeface="微软雅黑" pitchFamily="34" charset="-122"/>
                  <a:ea typeface="微软雅黑" pitchFamily="34" charset="-122"/>
                  <a:sym typeface="Arial" pitchFamily="34" charset="0"/>
                </a:endParaRPr>
              </a:p>
            </p:txBody>
          </p:sp>
        </p:grpSp>
      </p:grpSp>
      <p:sp>
        <p:nvSpPr>
          <p:cNvPr id="26" name="TextBox 13"/>
          <p:cNvSpPr txBox="1">
            <a:spLocks noChangeArrowheads="1"/>
          </p:cNvSpPr>
          <p:nvPr/>
        </p:nvSpPr>
        <p:spPr bwMode="auto">
          <a:xfrm>
            <a:off x="3675562" y="2505966"/>
            <a:ext cx="1926226" cy="1366528"/>
          </a:xfrm>
          <a:prstGeom prst="rect">
            <a:avLst/>
          </a:prstGeom>
          <a:solidFill>
            <a:srgbClr val="1C488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ctr">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marL="228600" indent="-228600" algn="just" eaLnBrk="1" hangingPunct="1">
              <a:spcBef>
                <a:spcPct val="20000"/>
              </a:spcBef>
              <a:buAutoNum type="arabicPeriod"/>
            </a:pPr>
            <a:r>
              <a:rPr lang="zh-CN" altLang="en-US" sz="1200" dirty="0" smtClean="0">
                <a:solidFill>
                  <a:schemeClr val="bg1"/>
                </a:solidFill>
                <a:latin typeface="微软雅黑" pitchFamily="34" charset="-122"/>
                <a:ea typeface="微软雅黑" pitchFamily="34" charset="-122"/>
                <a:sym typeface="Arial" pitchFamily="34" charset="0"/>
              </a:rPr>
              <a:t>有了一套稍微成形的会员自动化运营系统，但是不能达到精准化运营的效果。</a:t>
            </a:r>
            <a:endParaRPr lang="en-US" altLang="zh-CN" sz="1200" dirty="0" smtClean="0">
              <a:solidFill>
                <a:schemeClr val="bg1"/>
              </a:solidFill>
              <a:latin typeface="微软雅黑" pitchFamily="34" charset="-122"/>
              <a:ea typeface="微软雅黑" pitchFamily="34" charset="-122"/>
              <a:sym typeface="Arial" pitchFamily="34" charset="0"/>
            </a:endParaRPr>
          </a:p>
          <a:p>
            <a:pPr marL="228600" indent="-228600" algn="just" eaLnBrk="1" hangingPunct="1">
              <a:spcBef>
                <a:spcPct val="20000"/>
              </a:spcBef>
              <a:buAutoNum type="arabicPeriod"/>
            </a:pPr>
            <a:r>
              <a:rPr lang="zh-CN" altLang="en-US" sz="1200" dirty="0" smtClean="0">
                <a:solidFill>
                  <a:schemeClr val="bg1"/>
                </a:solidFill>
                <a:latin typeface="微软雅黑" pitchFamily="34" charset="-122"/>
                <a:ea typeface="微软雅黑" pitchFamily="34" charset="-122"/>
                <a:sym typeface="Arial" pitchFamily="34" charset="0"/>
              </a:rPr>
              <a:t>智能商品推荐系统也是缺失的。</a:t>
            </a:r>
            <a:endParaRPr lang="en-US" altLang="zh-CN" sz="1200" dirty="0" smtClean="0">
              <a:solidFill>
                <a:schemeClr val="bg1"/>
              </a:solidFill>
              <a:latin typeface="微软雅黑" pitchFamily="34" charset="-122"/>
              <a:ea typeface="微软雅黑" pitchFamily="34" charset="-122"/>
              <a:sym typeface="Arial" pitchFamily="34" charset="0"/>
            </a:endParaRPr>
          </a:p>
          <a:p>
            <a:pPr marL="228600" indent="-228600" algn="just" eaLnBrk="1" hangingPunct="1">
              <a:spcBef>
                <a:spcPct val="20000"/>
              </a:spcBef>
              <a:buAutoNum type="arabicPeriod"/>
            </a:pPr>
            <a:r>
              <a:rPr lang="zh-CN" altLang="en-US" sz="1200" dirty="0" smtClean="0">
                <a:solidFill>
                  <a:schemeClr val="bg1"/>
                </a:solidFill>
                <a:latin typeface="微软雅黑" pitchFamily="34" charset="-122"/>
                <a:ea typeface="微软雅黑" pitchFamily="34" charset="-122"/>
                <a:sym typeface="Arial" pitchFamily="34" charset="0"/>
              </a:rPr>
              <a:t>资源位的利用不能够达到精准投放。</a:t>
            </a:r>
            <a:endParaRPr lang="en-US" sz="1200" dirty="0">
              <a:solidFill>
                <a:schemeClr val="bg1"/>
              </a:solidFill>
              <a:latin typeface="微软雅黑" pitchFamily="34" charset="-122"/>
              <a:ea typeface="微软雅黑" pitchFamily="34" charset="-122"/>
              <a:sym typeface="Arial" pitchFamily="34" charset="0"/>
            </a:endParaRPr>
          </a:p>
        </p:txBody>
      </p:sp>
      <p:sp>
        <p:nvSpPr>
          <p:cNvPr id="27" name="TextBox 13"/>
          <p:cNvSpPr txBox="1">
            <a:spLocks noChangeArrowheads="1"/>
          </p:cNvSpPr>
          <p:nvPr/>
        </p:nvSpPr>
        <p:spPr bwMode="auto">
          <a:xfrm>
            <a:off x="6062170" y="2490950"/>
            <a:ext cx="1926226" cy="1366528"/>
          </a:xfrm>
          <a:prstGeom prst="rect">
            <a:avLst/>
          </a:prstGeom>
          <a:solidFill>
            <a:srgbClr val="1C488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ctr">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marL="228600" indent="-228600" algn="just" eaLnBrk="1" hangingPunct="1">
              <a:spcBef>
                <a:spcPct val="20000"/>
              </a:spcBef>
              <a:buFont typeface="+mj-lt"/>
              <a:buAutoNum type="arabicPeriod"/>
            </a:pPr>
            <a:r>
              <a:rPr lang="zh-CN" altLang="en-US" sz="1200" dirty="0" smtClean="0">
                <a:solidFill>
                  <a:schemeClr val="bg1"/>
                </a:solidFill>
                <a:latin typeface="微软雅黑" pitchFamily="34" charset="-122"/>
                <a:ea typeface="微软雅黑" pitchFamily="34" charset="-122"/>
                <a:sym typeface="Arial" pitchFamily="34" charset="0"/>
              </a:rPr>
              <a:t>有自己的会员运营体系但精准度还可以提高。</a:t>
            </a:r>
            <a:endParaRPr lang="en-US" altLang="zh-CN" sz="1200" dirty="0" smtClean="0">
              <a:solidFill>
                <a:schemeClr val="bg1"/>
              </a:solidFill>
              <a:latin typeface="微软雅黑" pitchFamily="34" charset="-122"/>
              <a:ea typeface="微软雅黑" pitchFamily="34" charset="-122"/>
              <a:sym typeface="Arial" pitchFamily="34" charset="0"/>
            </a:endParaRPr>
          </a:p>
          <a:p>
            <a:pPr marL="228600" indent="-228600" algn="just" eaLnBrk="1" hangingPunct="1">
              <a:spcBef>
                <a:spcPct val="20000"/>
              </a:spcBef>
              <a:buFont typeface="+mj-lt"/>
              <a:buAutoNum type="arabicPeriod"/>
            </a:pPr>
            <a:r>
              <a:rPr lang="zh-CN" altLang="en-US" sz="1200" dirty="0" smtClean="0">
                <a:solidFill>
                  <a:schemeClr val="bg1"/>
                </a:solidFill>
                <a:latin typeface="微软雅黑" pitchFamily="34" charset="-122"/>
                <a:ea typeface="微软雅黑" pitchFamily="34" charset="-122"/>
                <a:sym typeface="Arial" pitchFamily="34" charset="0"/>
              </a:rPr>
              <a:t>会员维护体系比较成熟，同样付出的人力成本也较高。</a:t>
            </a:r>
            <a:endParaRPr lang="en-US" altLang="zh-CN" sz="1200" dirty="0" smtClean="0">
              <a:solidFill>
                <a:schemeClr val="bg1"/>
              </a:solidFill>
              <a:latin typeface="微软雅黑" pitchFamily="34" charset="-122"/>
              <a:ea typeface="微软雅黑" pitchFamily="34" charset="-122"/>
              <a:sym typeface="Arial" pitchFamily="34" charset="0"/>
            </a:endParaRPr>
          </a:p>
          <a:p>
            <a:pPr marL="228600" indent="-228600" algn="just" eaLnBrk="1" hangingPunct="1">
              <a:spcBef>
                <a:spcPct val="20000"/>
              </a:spcBef>
              <a:buFont typeface="+mj-lt"/>
              <a:buAutoNum type="arabicPeriod"/>
            </a:pPr>
            <a:r>
              <a:rPr lang="zh-CN" altLang="en-US" sz="1200" dirty="0" smtClean="0">
                <a:solidFill>
                  <a:schemeClr val="bg1"/>
                </a:solidFill>
                <a:latin typeface="微软雅黑" pitchFamily="34" charset="-122"/>
                <a:ea typeface="微软雅黑" pitchFamily="34" charset="-122"/>
                <a:sym typeface="Arial" pitchFamily="34" charset="0"/>
              </a:rPr>
              <a:t>会员池拓展较为困难了，会员池拓展不够精准。</a:t>
            </a:r>
            <a:endParaRPr lang="en-US" sz="1200" dirty="0">
              <a:solidFill>
                <a:schemeClr val="bg1"/>
              </a:solidFill>
              <a:latin typeface="微软雅黑" pitchFamily="34" charset="-122"/>
              <a:ea typeface="微软雅黑" pitchFamily="34" charset="-122"/>
              <a:sym typeface="Arial" pitchFamily="34" charset="0"/>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par>
                                <p:cTn id="14" presetID="2" presetClass="entr" presetSubtype="1"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0-#ppt_h/2"/>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1+#ppt_w/2"/>
                                          </p:val>
                                        </p:tav>
                                        <p:tav tm="100000">
                                          <p:val>
                                            <p:strVal val="#ppt_x"/>
                                          </p:val>
                                        </p:tav>
                                      </p:tavLst>
                                    </p:anim>
                                    <p:anim calcmode="lin" valueType="num">
                                      <p:cBhvr additive="base">
                                        <p:cTn id="21" dur="500" fill="hold"/>
                                        <p:tgtEl>
                                          <p:spTgt spid="4"/>
                                        </p:tgtEl>
                                        <p:attrNameLst>
                                          <p:attrName>ppt_y</p:attrName>
                                        </p:attrNameLst>
                                      </p:cBhvr>
                                      <p:tavLst>
                                        <p:tav tm="0">
                                          <p:val>
                                            <p:strVal val="#ppt_y"/>
                                          </p:val>
                                        </p:tav>
                                        <p:tav tm="100000">
                                          <p:val>
                                            <p:strVal val="#ppt_y"/>
                                          </p:val>
                                        </p:tav>
                                      </p:tavLst>
                                    </p:anim>
                                  </p:childTnLst>
                                </p:cTn>
                              </p:par>
                              <p:par>
                                <p:cTn id="22" presetID="2" presetClass="entr" presetSubtype="1"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ppt_x"/>
                                          </p:val>
                                        </p:tav>
                                        <p:tav tm="100000">
                                          <p:val>
                                            <p:strVal val="#ppt_x"/>
                                          </p:val>
                                        </p:tav>
                                      </p:tavLst>
                                    </p:anim>
                                    <p:anim calcmode="lin" valueType="num">
                                      <p:cBhvr additive="base">
                                        <p:cTn id="25"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0"/>
          <p:cNvSpPr txBox="1">
            <a:spLocks noChangeArrowheads="1"/>
          </p:cNvSpPr>
          <p:nvPr/>
        </p:nvSpPr>
        <p:spPr bwMode="auto">
          <a:xfrm>
            <a:off x="130969" y="165497"/>
            <a:ext cx="504720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b="1" dirty="0" smtClean="0">
                <a:solidFill>
                  <a:srgbClr val="1C4885"/>
                </a:solidFill>
                <a:latin typeface="微软雅黑" pitchFamily="34" charset="-122"/>
                <a:ea typeface="微软雅黑" pitchFamily="34" charset="-122"/>
              </a:rPr>
              <a:t>问</a:t>
            </a:r>
            <a:r>
              <a:rPr lang="zh-CN" altLang="en-US" b="1" dirty="0" smtClean="0">
                <a:solidFill>
                  <a:srgbClr val="1C4885"/>
                </a:solidFill>
                <a:latin typeface="微软雅黑" pitchFamily="34" charset="-122"/>
                <a:ea typeface="微软雅黑" pitchFamily="34" charset="-122"/>
              </a:rPr>
              <a:t>题点</a:t>
            </a:r>
            <a:endParaRPr lang="zh-CN" altLang="en-US" b="1" dirty="0">
              <a:solidFill>
                <a:srgbClr val="1C4885"/>
              </a:solidFill>
              <a:latin typeface="微软雅黑" pitchFamily="34" charset="-122"/>
              <a:ea typeface="微软雅黑" pitchFamily="34" charset="-122"/>
            </a:endParaRPr>
          </a:p>
        </p:txBody>
      </p:sp>
      <p:sp>
        <p:nvSpPr>
          <p:cNvPr id="17" name="矩形 1"/>
          <p:cNvSpPr>
            <a:spLocks noChangeArrowheads="1"/>
          </p:cNvSpPr>
          <p:nvPr/>
        </p:nvSpPr>
        <p:spPr bwMode="auto">
          <a:xfrm>
            <a:off x="1" y="141685"/>
            <a:ext cx="108347" cy="347663"/>
          </a:xfrm>
          <a:prstGeom prst="rect">
            <a:avLst/>
          </a:prstGeom>
          <a:solidFill>
            <a:srgbClr val="1C488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8" name="矩形 17"/>
          <p:cNvSpPr/>
          <p:nvPr/>
        </p:nvSpPr>
        <p:spPr>
          <a:xfrm>
            <a:off x="1752928" y="1106924"/>
            <a:ext cx="4134465" cy="523220"/>
          </a:xfrm>
          <a:prstGeom prst="rect">
            <a:avLst/>
          </a:prstGeom>
        </p:spPr>
        <p:txBody>
          <a:bodyPr wrap="none">
            <a:spAutoFit/>
          </a:bodyPr>
          <a:lstStyle/>
          <a:p>
            <a:pPr algn="ctr"/>
            <a:r>
              <a:rPr lang="zh-CN" altLang="en-US" sz="2800" b="1" dirty="0" smtClean="0">
                <a:solidFill>
                  <a:srgbClr val="1C4885"/>
                </a:solidFill>
                <a:latin typeface="微软雅黑" pitchFamily="34" charset="-122"/>
                <a:ea typeface="微软雅黑" pitchFamily="34" charset="-122"/>
              </a:rPr>
              <a:t>如何规范底层数</a:t>
            </a:r>
            <a:r>
              <a:rPr lang="zh-CN" altLang="en-US" sz="2800" b="1" dirty="0" smtClean="0">
                <a:solidFill>
                  <a:srgbClr val="1C4885"/>
                </a:solidFill>
                <a:latin typeface="微软雅黑" pitchFamily="34" charset="-122"/>
                <a:ea typeface="微软雅黑" pitchFamily="34" charset="-122"/>
              </a:rPr>
              <a:t>据结构？</a:t>
            </a:r>
            <a:endParaRPr lang="zh-CN" altLang="en-US" sz="2800" b="1" dirty="0">
              <a:solidFill>
                <a:srgbClr val="1C4885"/>
              </a:solidFill>
              <a:latin typeface="微软雅黑" pitchFamily="34" charset="-122"/>
              <a:ea typeface="微软雅黑" pitchFamily="34" charset="-122"/>
            </a:endParaRPr>
          </a:p>
        </p:txBody>
      </p:sp>
      <p:sp>
        <p:nvSpPr>
          <p:cNvPr id="19" name="矩形 18"/>
          <p:cNvSpPr/>
          <p:nvPr/>
        </p:nvSpPr>
        <p:spPr>
          <a:xfrm>
            <a:off x="2992448" y="2336284"/>
            <a:ext cx="4134465" cy="523220"/>
          </a:xfrm>
          <a:prstGeom prst="rect">
            <a:avLst/>
          </a:prstGeom>
        </p:spPr>
        <p:txBody>
          <a:bodyPr wrap="none">
            <a:spAutoFit/>
          </a:bodyPr>
          <a:lstStyle/>
          <a:p>
            <a:pPr algn="ctr"/>
            <a:r>
              <a:rPr lang="zh-CN" altLang="en-US" sz="2800" b="1" dirty="0" smtClean="0">
                <a:solidFill>
                  <a:srgbClr val="1C4885"/>
                </a:solidFill>
                <a:latin typeface="微软雅黑" pitchFamily="34" charset="-122"/>
                <a:ea typeface="微软雅黑" pitchFamily="34" charset="-122"/>
              </a:rPr>
              <a:t>如何搭建会员标签系</a:t>
            </a:r>
            <a:r>
              <a:rPr lang="zh-CN" altLang="en-US" sz="2800" b="1" dirty="0" smtClean="0">
                <a:solidFill>
                  <a:srgbClr val="1C4885"/>
                </a:solidFill>
                <a:latin typeface="微软雅黑" pitchFamily="34" charset="-122"/>
                <a:ea typeface="微软雅黑" pitchFamily="34" charset="-122"/>
              </a:rPr>
              <a:t>统？</a:t>
            </a:r>
            <a:endParaRPr lang="zh-CN" altLang="en-US" sz="2800" b="1" dirty="0">
              <a:solidFill>
                <a:srgbClr val="1C4885"/>
              </a:solidFill>
              <a:latin typeface="微软雅黑" pitchFamily="34" charset="-122"/>
              <a:ea typeface="微软雅黑" pitchFamily="34" charset="-122"/>
            </a:endParaRPr>
          </a:p>
        </p:txBody>
      </p:sp>
      <p:sp>
        <p:nvSpPr>
          <p:cNvPr id="20" name="矩形 19"/>
          <p:cNvSpPr/>
          <p:nvPr/>
        </p:nvSpPr>
        <p:spPr>
          <a:xfrm>
            <a:off x="4760288" y="3453884"/>
            <a:ext cx="4134465" cy="523220"/>
          </a:xfrm>
          <a:prstGeom prst="rect">
            <a:avLst/>
          </a:prstGeom>
        </p:spPr>
        <p:txBody>
          <a:bodyPr wrap="none">
            <a:spAutoFit/>
          </a:bodyPr>
          <a:lstStyle/>
          <a:p>
            <a:pPr algn="ctr"/>
            <a:r>
              <a:rPr lang="zh-CN" altLang="en-US" sz="2800" b="1" dirty="0" smtClean="0">
                <a:solidFill>
                  <a:srgbClr val="1C4885"/>
                </a:solidFill>
                <a:latin typeface="微软雅黑" pitchFamily="34" charset="-122"/>
                <a:ea typeface="微软雅黑" pitchFamily="34" charset="-122"/>
              </a:rPr>
              <a:t>如何将数据应用到运</a:t>
            </a:r>
            <a:r>
              <a:rPr lang="zh-CN" altLang="en-US" sz="2800" b="1" dirty="0" smtClean="0">
                <a:solidFill>
                  <a:srgbClr val="1C4885"/>
                </a:solidFill>
                <a:latin typeface="微软雅黑" pitchFamily="34" charset="-122"/>
                <a:ea typeface="微软雅黑" pitchFamily="34" charset="-122"/>
              </a:rPr>
              <a:t>营？</a:t>
            </a:r>
            <a:endParaRPr lang="zh-CN" altLang="en-US" sz="2800" b="1" dirty="0">
              <a:solidFill>
                <a:srgbClr val="1C4885"/>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cstate="print"/>
          <a:srcRect/>
          <a:stretch>
            <a:fillRect/>
          </a:stretch>
        </p:blipFill>
        <p:spPr bwMode="auto">
          <a:xfrm>
            <a:off x="181929" y="2491863"/>
            <a:ext cx="2530792" cy="2461455"/>
          </a:xfrm>
          <a:prstGeom prst="rect">
            <a:avLst/>
          </a:prstGeom>
          <a:noFill/>
          <a:ln w="9525">
            <a:noFill/>
            <a:miter lim="800000"/>
            <a:headEnd/>
            <a:tailEnd/>
          </a:ln>
        </p:spPr>
      </p:pic>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图片 20"/>
          <p:cNvPicPr>
            <a:picLocks noChangeAspect="1" noChangeArrowheads="1"/>
          </p:cNvPicPr>
          <p:nvPr/>
        </p:nvPicPr>
        <p:blipFill>
          <a:blip r:embed="rId2" cstate="screen">
            <a:extLst>
              <a:ext uri="{28A0092B-C50C-407E-A947-70E740481C1C}">
                <a14:useLocalDpi xmlns:a14="http://schemas.microsoft.com/office/drawing/2010/main" xmlns=""/>
              </a:ext>
            </a:extLst>
          </a:blip>
          <a:srcRect/>
          <a:stretch>
            <a:fillRect/>
          </a:stretch>
        </p:blipFill>
        <p:spPr bwMode="auto">
          <a:xfrm>
            <a:off x="1974056" y="265510"/>
            <a:ext cx="5611416" cy="28074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507" name="矩形 6"/>
          <p:cNvSpPr>
            <a:spLocks noChangeArrowheads="1"/>
          </p:cNvSpPr>
          <p:nvPr/>
        </p:nvSpPr>
        <p:spPr bwMode="auto">
          <a:xfrm>
            <a:off x="0" y="3676650"/>
            <a:ext cx="9144000" cy="1466850"/>
          </a:xfrm>
          <a:prstGeom prst="rect">
            <a:avLst/>
          </a:prstGeom>
          <a:solidFill>
            <a:srgbClr val="1C488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grpSp>
        <p:nvGrpSpPr>
          <p:cNvPr id="21510" name="组合 13"/>
          <p:cNvGrpSpPr>
            <a:grpSpLocks noChangeAspect="1"/>
          </p:cNvGrpSpPr>
          <p:nvPr/>
        </p:nvGrpSpPr>
        <p:grpSpPr bwMode="auto">
          <a:xfrm>
            <a:off x="5103019" y="2383631"/>
            <a:ext cx="4183856" cy="2611041"/>
            <a:chOff x="0" y="0"/>
            <a:chExt cx="5324473" cy="3322983"/>
          </a:xfrm>
        </p:grpSpPr>
        <p:pic>
          <p:nvPicPr>
            <p:cNvPr id="21513" name="图片 14"/>
            <p:cNvPicPr>
              <a:picLocks noChangeAspect="1" noChangeArrowheads="1"/>
            </p:cNvPicPr>
            <p:nvPr/>
          </p:nvPicPr>
          <p:blipFill>
            <a:blip r:embed="rId3" cstate="screen">
              <a:extLst>
                <a:ext uri="{28A0092B-C50C-407E-A947-70E740481C1C}">
                  <a14:useLocalDpi xmlns:a14="http://schemas.microsoft.com/office/drawing/2010/main" xmlns=""/>
                </a:ext>
              </a:extLst>
            </a:blip>
            <a:srcRect/>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14" name="图片 15"/>
            <p:cNvPicPr>
              <a:picLocks noChangeAspect="1" noChangeArrowheads="1"/>
            </p:cNvPicPr>
            <p:nvPr/>
          </p:nvPicPr>
          <p:blipFill>
            <a:blip r:embed="rId4" cstate="screen">
              <a:extLst>
                <a:ext uri="{28A0092B-C50C-407E-A947-70E740481C1C}">
                  <a14:useLocalDpi xmlns:a14="http://schemas.microsoft.com/office/drawing/2010/main" xmlns=""/>
                </a:ext>
              </a:extLst>
            </a:blip>
            <a:srcRect/>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511" name="矩形 16"/>
          <p:cNvSpPr>
            <a:spLocks noChangeArrowheads="1"/>
          </p:cNvSpPr>
          <p:nvPr/>
        </p:nvSpPr>
        <p:spPr bwMode="auto">
          <a:xfrm>
            <a:off x="2164556" y="3758804"/>
            <a:ext cx="4671142" cy="609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defTabSz="912019" eaLnBrk="1" hangingPunct="1">
              <a:lnSpc>
                <a:spcPct val="120000"/>
              </a:lnSpc>
              <a:spcBef>
                <a:spcPct val="20000"/>
              </a:spcBef>
            </a:pPr>
            <a:r>
              <a:rPr lang="zh-CN" altLang="en-US" sz="1400" dirty="0" smtClean="0">
                <a:solidFill>
                  <a:schemeClr val="bg1"/>
                </a:solidFill>
                <a:latin typeface="微软雅黑" pitchFamily="34" charset="-122"/>
                <a:ea typeface="微软雅黑" pitchFamily="34" charset="-122"/>
                <a:sym typeface="Arial" pitchFamily="34" charset="0"/>
              </a:rPr>
              <a:t>底层数据结构是任何大型项目的基石，因此敢于会员标签系统的底层数据需要重新规范化。</a:t>
            </a:r>
            <a:endParaRPr lang="en-US" sz="1400" dirty="0">
              <a:solidFill>
                <a:schemeClr val="bg1"/>
              </a:solidFill>
              <a:latin typeface="微软雅黑" pitchFamily="34" charset="-122"/>
              <a:ea typeface="微软雅黑" pitchFamily="34" charset="-122"/>
              <a:sym typeface="Arial" pitchFamily="34" charset="0"/>
            </a:endParaRPr>
          </a:p>
        </p:txBody>
      </p:sp>
      <p:grpSp>
        <p:nvGrpSpPr>
          <p:cNvPr id="2" name="组合 1"/>
          <p:cNvGrpSpPr/>
          <p:nvPr/>
        </p:nvGrpSpPr>
        <p:grpSpPr>
          <a:xfrm>
            <a:off x="0" y="1178719"/>
            <a:ext cx="1872854" cy="4062651"/>
            <a:chOff x="0" y="1571625"/>
            <a:chExt cx="2497138" cy="5416868"/>
          </a:xfrm>
        </p:grpSpPr>
        <p:sp>
          <p:nvSpPr>
            <p:cNvPr id="21508" name="文本框 8"/>
            <p:cNvSpPr txBox="1">
              <a:spLocks noChangeArrowheads="1"/>
            </p:cNvSpPr>
            <p:nvPr/>
          </p:nvSpPr>
          <p:spPr bwMode="auto">
            <a:xfrm>
              <a:off x="0" y="1571625"/>
              <a:ext cx="1495425" cy="54168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25800" b="1" dirty="0">
                  <a:solidFill>
                    <a:srgbClr val="1C4885"/>
                  </a:solidFill>
                  <a:latin typeface="微软雅黑" pitchFamily="34" charset="-122"/>
                  <a:ea typeface="微软雅黑" pitchFamily="34" charset="-122"/>
                </a:rPr>
                <a:t>2</a:t>
              </a:r>
              <a:endParaRPr lang="zh-CN" altLang="en-US" sz="25800" b="1" dirty="0">
                <a:solidFill>
                  <a:srgbClr val="1C4885"/>
                </a:solidFill>
                <a:latin typeface="微软雅黑" pitchFamily="34" charset="-122"/>
                <a:ea typeface="微软雅黑" pitchFamily="34" charset="-122"/>
              </a:endParaRPr>
            </a:p>
          </p:txBody>
        </p:sp>
        <p:sp>
          <p:nvSpPr>
            <p:cNvPr id="21512" name="文本框 17"/>
            <p:cNvSpPr>
              <a:spLocks/>
            </p:cNvSpPr>
            <p:nvPr/>
          </p:nvSpPr>
          <p:spPr bwMode="auto">
            <a:xfrm>
              <a:off x="341313" y="4933950"/>
              <a:ext cx="2155825" cy="881063"/>
            </a:xfrm>
            <a:custGeom>
              <a:avLst/>
              <a:gdLst>
                <a:gd name="T0" fmla="*/ 351871 w 2156102"/>
                <a:gd name="T1" fmla="*/ 0 h 880167"/>
                <a:gd name="T2" fmla="*/ 1116332 w 2156102"/>
                <a:gd name="T3" fmla="*/ 0 h 880167"/>
                <a:gd name="T4" fmla="*/ 791280 w 2156102"/>
                <a:gd name="T5" fmla="*/ 295205 h 880167"/>
                <a:gd name="T6" fmla="*/ 791280 w 2156102"/>
                <a:gd name="T7" fmla="*/ 308104 h 880167"/>
                <a:gd name="T8" fmla="*/ 2154163 w 2156102"/>
                <a:gd name="T9" fmla="*/ 308104 h 880167"/>
                <a:gd name="T10" fmla="*/ 2154163 w 2156102"/>
                <a:gd name="T11" fmla="*/ 886459 h 880167"/>
                <a:gd name="T12" fmla="*/ 0 w 2156102"/>
                <a:gd name="T13" fmla="*/ 886459 h 880167"/>
                <a:gd name="T14" fmla="*/ 0 w 2156102"/>
                <a:gd name="T15" fmla="*/ 340355 h 880167"/>
                <a:gd name="T16" fmla="*/ 351871 w 2156102"/>
                <a:gd name="T17" fmla="*/ 0 h 880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56102" h="880167">
                  <a:moveTo>
                    <a:pt x="352186" y="0"/>
                  </a:moveTo>
                  <a:lnTo>
                    <a:pt x="1117336" y="0"/>
                  </a:lnTo>
                  <a:lnTo>
                    <a:pt x="791994" y="293110"/>
                  </a:lnTo>
                  <a:lnTo>
                    <a:pt x="791994" y="305918"/>
                  </a:lnTo>
                  <a:lnTo>
                    <a:pt x="2156102" y="305918"/>
                  </a:lnTo>
                  <a:lnTo>
                    <a:pt x="2156102" y="880167"/>
                  </a:lnTo>
                  <a:lnTo>
                    <a:pt x="0" y="880167"/>
                  </a:lnTo>
                  <a:lnTo>
                    <a:pt x="0" y="337940"/>
                  </a:lnTo>
                  <a:lnTo>
                    <a:pt x="352186" y="0"/>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21509" name="文本框 12"/>
          <p:cNvSpPr txBox="1">
            <a:spLocks noChangeArrowheads="1"/>
          </p:cNvSpPr>
          <p:nvPr/>
        </p:nvSpPr>
        <p:spPr bwMode="auto">
          <a:xfrm>
            <a:off x="1799830" y="1991866"/>
            <a:ext cx="6366272"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r>
              <a:rPr lang="zh-CN" altLang="en-US" sz="4000" b="1" dirty="0" smtClean="0">
                <a:solidFill>
                  <a:srgbClr val="1C4885"/>
                </a:solidFill>
                <a:latin typeface="微软雅黑" pitchFamily="34" charset="-122"/>
                <a:ea typeface="微软雅黑" pitchFamily="34" charset="-122"/>
              </a:rPr>
              <a:t>如何规范底层数</a:t>
            </a:r>
            <a:r>
              <a:rPr lang="zh-CN" altLang="en-US" sz="4000" b="1" dirty="0" smtClean="0">
                <a:solidFill>
                  <a:srgbClr val="1C4885"/>
                </a:solidFill>
                <a:latin typeface="微软雅黑" pitchFamily="34" charset="-122"/>
                <a:ea typeface="微软雅黑" pitchFamily="34" charset="-122"/>
              </a:rPr>
              <a:t>据</a:t>
            </a:r>
            <a:endParaRPr lang="zh-CN" altLang="en-US" sz="4000" b="1" dirty="0">
              <a:solidFill>
                <a:srgbClr val="1C4885"/>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2500" advTm="0">
        <p:checker/>
      </p:transition>
    </mc:Choice>
    <mc:Fallback>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510"/>
                                        </p:tgtEl>
                                        <p:attrNameLst>
                                          <p:attrName>style.visibility</p:attrName>
                                        </p:attrNameLst>
                                      </p:cBhvr>
                                      <p:to>
                                        <p:strVal val="visible"/>
                                      </p:to>
                                    </p:set>
                                    <p:animEffect transition="in" filter="fade">
                                      <p:cBhvr>
                                        <p:cTn id="7" dur="1000"/>
                                        <p:tgtEl>
                                          <p:spTgt spid="21510"/>
                                        </p:tgtEl>
                                      </p:cBhvr>
                                    </p:animEffect>
                                    <p:anim calcmode="lin" valueType="num">
                                      <p:cBhvr>
                                        <p:cTn id="8" dur="1000" fill="hold"/>
                                        <p:tgtEl>
                                          <p:spTgt spid="21510"/>
                                        </p:tgtEl>
                                        <p:attrNameLst>
                                          <p:attrName>ppt_x</p:attrName>
                                        </p:attrNameLst>
                                      </p:cBhvr>
                                      <p:tavLst>
                                        <p:tav tm="0">
                                          <p:val>
                                            <p:strVal val="#ppt_x"/>
                                          </p:val>
                                        </p:tav>
                                        <p:tav tm="100000">
                                          <p:val>
                                            <p:strVal val="#ppt_x"/>
                                          </p:val>
                                        </p:tav>
                                      </p:tavLst>
                                    </p:anim>
                                    <p:anim calcmode="lin" valueType="num">
                                      <p:cBhvr>
                                        <p:cTn id="9" dur="1000" fill="hold"/>
                                        <p:tgtEl>
                                          <p:spTgt spid="215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9" presetClass="entr" presetSubtype="0" decel="10000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 calcmode="lin" valueType="num">
                                      <p:cBhvr>
                                        <p:cTn id="16" dur="500" fill="hold"/>
                                        <p:tgtEl>
                                          <p:spTgt spid="2"/>
                                        </p:tgtEl>
                                        <p:attrNameLst>
                                          <p:attrName>style.rotation</p:attrName>
                                        </p:attrNameLst>
                                      </p:cBhvr>
                                      <p:tavLst>
                                        <p:tav tm="0">
                                          <p:val>
                                            <p:fltVal val="360"/>
                                          </p:val>
                                        </p:tav>
                                        <p:tav tm="100000">
                                          <p:val>
                                            <p:fltVal val="0"/>
                                          </p:val>
                                        </p:tav>
                                      </p:tavLst>
                                    </p:anim>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9"/>
                                        </p:tgtEl>
                                        <p:attrNameLst>
                                          <p:attrName>style.visibility</p:attrName>
                                        </p:attrNameLst>
                                      </p:cBhvr>
                                      <p:to>
                                        <p:strVal val="visible"/>
                                      </p:to>
                                    </p:set>
                                    <p:animEffect transition="in" filter="wipe(left)">
                                      <p:cBhvr>
                                        <p:cTn id="22" dur="500"/>
                                        <p:tgtEl>
                                          <p:spTgt spid="2150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iterate type="lt">
                                    <p:tmPct val="10000"/>
                                  </p:iterate>
                                  <p:childTnLst>
                                    <p:set>
                                      <p:cBhvr>
                                        <p:cTn id="26" dur="1" fill="hold">
                                          <p:stCondLst>
                                            <p:cond delay="0"/>
                                          </p:stCondLst>
                                        </p:cTn>
                                        <p:tgtEl>
                                          <p:spTgt spid="21511"/>
                                        </p:tgtEl>
                                        <p:attrNameLst>
                                          <p:attrName>style.visibility</p:attrName>
                                        </p:attrNameLst>
                                      </p:cBhvr>
                                      <p:to>
                                        <p:strVal val="visible"/>
                                      </p:to>
                                    </p:set>
                                    <p:animEffect transition="in" filter="barn(inVertical)">
                                      <p:cBhvr>
                                        <p:cTn id="27"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p:bldP spid="2150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10"/>
          <p:cNvSpPr txBox="1">
            <a:spLocks noChangeArrowheads="1"/>
          </p:cNvSpPr>
          <p:nvPr/>
        </p:nvSpPr>
        <p:spPr bwMode="auto">
          <a:xfrm>
            <a:off x="130968" y="165497"/>
            <a:ext cx="478264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b="1" dirty="0" smtClean="0">
                <a:solidFill>
                  <a:srgbClr val="1C4885"/>
                </a:solidFill>
                <a:latin typeface="微软雅黑" panose="020B0503020204020204" pitchFamily="34" charset="-122"/>
                <a:ea typeface="微软雅黑" panose="020B0503020204020204" pitchFamily="34" charset="-122"/>
              </a:rPr>
              <a:t>如何规范底层数据结构（会员数据完整度）</a:t>
            </a:r>
            <a:endParaRPr lang="zh-CN" altLang="en-US" b="1" dirty="0">
              <a:solidFill>
                <a:srgbClr val="1C4885"/>
              </a:solidFill>
              <a:latin typeface="微软雅黑" panose="020B0503020204020204" pitchFamily="34" charset="-122"/>
              <a:ea typeface="微软雅黑" panose="020B0503020204020204" pitchFamily="34" charset="-122"/>
            </a:endParaRPr>
          </a:p>
        </p:txBody>
      </p:sp>
      <p:sp>
        <p:nvSpPr>
          <p:cNvPr id="38" name="矩形 1"/>
          <p:cNvSpPr>
            <a:spLocks noChangeArrowheads="1"/>
          </p:cNvSpPr>
          <p:nvPr/>
        </p:nvSpPr>
        <p:spPr bwMode="auto">
          <a:xfrm>
            <a:off x="1" y="141685"/>
            <a:ext cx="108347" cy="347663"/>
          </a:xfrm>
          <a:prstGeom prst="rect">
            <a:avLst/>
          </a:prstGeom>
          <a:solidFill>
            <a:srgbClr val="1C488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39" name="Oval 6"/>
          <p:cNvSpPr>
            <a:spLocks noChangeArrowheads="1"/>
          </p:cNvSpPr>
          <p:nvPr/>
        </p:nvSpPr>
        <p:spPr bwMode="auto">
          <a:xfrm>
            <a:off x="1228086" y="1069368"/>
            <a:ext cx="3767556" cy="3769936"/>
          </a:xfrm>
          <a:prstGeom prst="ellipse">
            <a:avLst/>
          </a:prstGeom>
          <a:noFill/>
          <a:ln w="9">
            <a:solidFill>
              <a:srgbClr val="1C4885"/>
            </a:solidFill>
            <a:prstDash val="dash"/>
            <a:bevel/>
          </a:ln>
          <a:extLst>
            <a:ext uri="{909E8E84-426E-40DD-AFC4-6F175D3DCCD1}">
              <a14:hiddenFill xmlns="" xmlns:a14="http://schemas.microsoft.com/office/drawing/2010/main">
                <a:solidFill>
                  <a:srgbClr val="FFFFFF"/>
                </a:solidFill>
              </a14:hiddenFill>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b="1">
              <a:latin typeface="微软雅黑" panose="020B0503020204020204" pitchFamily="34" charset="-122"/>
              <a:ea typeface="微软雅黑" panose="020B0503020204020204" pitchFamily="34" charset="-122"/>
            </a:endParaRPr>
          </a:p>
        </p:txBody>
      </p:sp>
      <p:sp>
        <p:nvSpPr>
          <p:cNvPr id="40" name="Oval 10"/>
          <p:cNvSpPr>
            <a:spLocks noChangeArrowheads="1"/>
          </p:cNvSpPr>
          <p:nvPr/>
        </p:nvSpPr>
        <p:spPr bwMode="auto">
          <a:xfrm>
            <a:off x="4051968" y="1240729"/>
            <a:ext cx="439112" cy="440302"/>
          </a:xfrm>
          <a:prstGeom prst="ellipse">
            <a:avLst/>
          </a:prstGeom>
          <a:solidFill>
            <a:srgbClr val="1C4885"/>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18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Oval 13"/>
          <p:cNvSpPr>
            <a:spLocks noChangeArrowheads="1"/>
          </p:cNvSpPr>
          <p:nvPr/>
        </p:nvSpPr>
        <p:spPr bwMode="auto">
          <a:xfrm>
            <a:off x="4800482" y="2779088"/>
            <a:ext cx="440302" cy="437922"/>
          </a:xfrm>
          <a:prstGeom prst="ellipse">
            <a:avLst/>
          </a:prstGeom>
          <a:solidFill>
            <a:srgbClr val="1C4885"/>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18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Oval 14"/>
          <p:cNvSpPr>
            <a:spLocks noChangeArrowheads="1"/>
          </p:cNvSpPr>
          <p:nvPr/>
        </p:nvSpPr>
        <p:spPr bwMode="auto">
          <a:xfrm>
            <a:off x="4167396" y="4126268"/>
            <a:ext cx="439112" cy="437922"/>
          </a:xfrm>
          <a:prstGeom prst="ellipse">
            <a:avLst/>
          </a:prstGeom>
          <a:solidFill>
            <a:srgbClr val="1C4885"/>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5" name="TextBox 19"/>
          <p:cNvSpPr>
            <a:spLocks noChangeArrowheads="1"/>
          </p:cNvSpPr>
          <p:nvPr/>
        </p:nvSpPr>
        <p:spPr bwMode="auto">
          <a:xfrm>
            <a:off x="4913617" y="1119728"/>
            <a:ext cx="2709641" cy="8887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5" b="1" dirty="0" smtClean="0">
                <a:solidFill>
                  <a:schemeClr val="tx1">
                    <a:lumMod val="50000"/>
                    <a:lumOff val="50000"/>
                  </a:schemeClr>
                </a:solidFill>
                <a:latin typeface="微软雅黑" panose="020B0503020204020204" pitchFamily="34" charset="-122"/>
                <a:ea typeface="微软雅黑" panose="020B0503020204020204" pitchFamily="34" charset="-122"/>
              </a:rPr>
              <a:t>数据中心</a:t>
            </a:r>
            <a:r>
              <a:rPr lang="en-US" altLang="zh-CN" sz="1575" b="1"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相对流失会员，沉睡会员的唤醒相对来说较为容易，但是如何更加有效的唤醒沉睡会员也是需要研究的</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6" name="TextBox 20"/>
          <p:cNvSpPr>
            <a:spLocks noChangeArrowheads="1"/>
          </p:cNvSpPr>
          <p:nvPr/>
        </p:nvSpPr>
        <p:spPr bwMode="auto">
          <a:xfrm>
            <a:off x="5350264" y="2700548"/>
            <a:ext cx="2710832" cy="8887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5" b="1" dirty="0" smtClean="0">
                <a:solidFill>
                  <a:schemeClr val="tx1">
                    <a:lumMod val="50000"/>
                    <a:lumOff val="50000"/>
                  </a:schemeClr>
                </a:solidFill>
                <a:latin typeface="微软雅黑" panose="020B0503020204020204" pitchFamily="34" charset="-122"/>
                <a:ea typeface="微软雅黑" panose="020B0503020204020204" pitchFamily="34" charset="-122"/>
              </a:rPr>
              <a:t>无效数据清洗</a:t>
            </a:r>
            <a:r>
              <a:rPr lang="en-US" altLang="zh-CN" sz="1575"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沉睡会员的唤醒</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只是能触动他再一次对快乐购产生印象，将适合的商品提供给他产生订购才是唤醒的目的。</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7" name="TextBox 21"/>
          <p:cNvSpPr>
            <a:spLocks noChangeArrowheads="1"/>
          </p:cNvSpPr>
          <p:nvPr/>
        </p:nvSpPr>
        <p:spPr bwMode="auto">
          <a:xfrm>
            <a:off x="4853681" y="4126268"/>
            <a:ext cx="2709641"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数据收集拓展</a:t>
            </a: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沉睡会员的唤醒只是第一步，如何保证这批会员的持续订购需要不断的培养。</a:t>
            </a:r>
          </a:p>
        </p:txBody>
      </p:sp>
      <p:sp>
        <p:nvSpPr>
          <p:cNvPr id="50" name="Oval 7"/>
          <p:cNvSpPr>
            <a:spLocks noChangeArrowheads="1"/>
          </p:cNvSpPr>
          <p:nvPr/>
        </p:nvSpPr>
        <p:spPr bwMode="auto">
          <a:xfrm>
            <a:off x="1145976" y="1274049"/>
            <a:ext cx="3337964" cy="3336775"/>
          </a:xfrm>
          <a:prstGeom prst="ellipse">
            <a:avLst/>
          </a:prstGeom>
          <a:solidFill>
            <a:schemeClr val="bg1"/>
          </a:solidFill>
          <a:ln>
            <a:noFill/>
          </a:ln>
          <a:extLst>
            <a:ext uri="{91240B29-F687-4F45-9708-019B960494DF}">
              <a14:hiddenLine xmlns=""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b="1">
              <a:latin typeface="微软雅黑" panose="020B0503020204020204" pitchFamily="34" charset="-122"/>
              <a:ea typeface="微软雅黑" panose="020B0503020204020204" pitchFamily="34" charset="-122"/>
            </a:endParaRPr>
          </a:p>
        </p:txBody>
      </p:sp>
      <p:sp>
        <p:nvSpPr>
          <p:cNvPr id="51" name="Oval 8"/>
          <p:cNvSpPr>
            <a:spLocks noChangeArrowheads="1"/>
          </p:cNvSpPr>
          <p:nvPr/>
        </p:nvSpPr>
        <p:spPr bwMode="auto">
          <a:xfrm>
            <a:off x="1374457" y="1471684"/>
            <a:ext cx="2881002" cy="2879813"/>
          </a:xfrm>
          <a:prstGeom prst="ellipse">
            <a:avLst/>
          </a:prstGeom>
          <a:blipFill dpi="0" rotWithShape="1">
            <a:blip r:embed="rId2" cstate="screen"/>
            <a:srcRect/>
            <a:stretch>
              <a:fillRect/>
            </a:stretch>
          </a:blipFill>
          <a:ln>
            <a:noFill/>
          </a:ln>
          <a:extLst>
            <a:ext uri="{91240B29-F687-4F45-9708-019B960494DF}">
              <a14:hiddenLine xmlns=""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b="1">
              <a:latin typeface="微软雅黑" panose="020B0503020204020204" pitchFamily="34" charset="-122"/>
              <a:ea typeface="微软雅黑" panose="020B0503020204020204" pitchFamily="34" charset="-122"/>
            </a:endParaRPr>
          </a:p>
        </p:txBody>
      </p:sp>
      <p:sp>
        <p:nvSpPr>
          <p:cNvPr id="52" name="Oval 9"/>
          <p:cNvSpPr>
            <a:spLocks noChangeArrowheads="1"/>
          </p:cNvSpPr>
          <p:nvPr/>
        </p:nvSpPr>
        <p:spPr bwMode="auto">
          <a:xfrm>
            <a:off x="1050819" y="3404459"/>
            <a:ext cx="1149456" cy="1094204"/>
          </a:xfrm>
          <a:prstGeom prst="ellipse">
            <a:avLst/>
          </a:prstGeom>
          <a:solidFill>
            <a:srgbClr val="1C4885"/>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b="1">
              <a:latin typeface="微软雅黑" panose="020B0503020204020204" pitchFamily="34" charset="-122"/>
              <a:ea typeface="微软雅黑" panose="020B0503020204020204" pitchFamily="34" charset="-122"/>
            </a:endParaRPr>
          </a:p>
        </p:txBody>
      </p:sp>
      <p:sp>
        <p:nvSpPr>
          <p:cNvPr id="53" name="TextBox 18"/>
          <p:cNvSpPr>
            <a:spLocks noChangeArrowheads="1"/>
          </p:cNvSpPr>
          <p:nvPr/>
        </p:nvSpPr>
        <p:spPr bwMode="auto">
          <a:xfrm>
            <a:off x="1125656" y="3776290"/>
            <a:ext cx="972189"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smtClean="0">
                <a:solidFill>
                  <a:schemeClr val="bg1"/>
                </a:solidFill>
                <a:latin typeface="微软雅黑" panose="020B0503020204020204" pitchFamily="34" charset="-122"/>
                <a:ea typeface="微软雅黑" panose="020B0503020204020204" pitchFamily="34" charset="-122"/>
              </a:rPr>
              <a:t>完整度</a:t>
            </a:r>
            <a:endParaRPr lang="en-US" sz="15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left)">
                                      <p:cBhvr>
                                        <p:cTn id="13" dur="500"/>
                                        <p:tgtEl>
                                          <p:spTgt spid="37"/>
                                        </p:tgtEl>
                                      </p:cBhvr>
                                    </p:animEffect>
                                  </p:childTnLst>
                                </p:cTn>
                              </p:par>
                            </p:childTnLst>
                          </p:cTn>
                        </p:par>
                        <p:par>
                          <p:cTn id="14" fill="hold">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51"/>
                                        </p:tgtEl>
                                        <p:attrNameLst>
                                          <p:attrName>style.visibility</p:attrName>
                                        </p:attrNameLst>
                                      </p:cBhvr>
                                      <p:to>
                                        <p:strVal val="visible"/>
                                      </p:to>
                                    </p:set>
                                    <p:animEffect>
                                      <p:cBhvr>
                                        <p:cTn id="17" dur="1000"/>
                                        <p:tgtEl>
                                          <p:spTgt spid="51"/>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50"/>
                                        </p:tgtEl>
                                        <p:attrNameLst>
                                          <p:attrName>style.visibility</p:attrName>
                                        </p:attrNameLst>
                                      </p:cBhvr>
                                      <p:to>
                                        <p:strVal val="visible"/>
                                      </p:to>
                                    </p:set>
                                    <p:animEffect>
                                      <p:cBhvr>
                                        <p:cTn id="20" dur="1000"/>
                                        <p:tgtEl>
                                          <p:spTgt spid="5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p:cTn id="25" dur="500" fill="hold"/>
                                        <p:tgtEl>
                                          <p:spTgt spid="39"/>
                                        </p:tgtEl>
                                        <p:attrNameLst>
                                          <p:attrName>ppt_w</p:attrName>
                                        </p:attrNameLst>
                                      </p:cBhvr>
                                      <p:tavLst>
                                        <p:tav tm="0">
                                          <p:val>
                                            <p:fltVal val="0"/>
                                          </p:val>
                                        </p:tav>
                                        <p:tav tm="100000">
                                          <p:val>
                                            <p:strVal val="#ppt_w"/>
                                          </p:val>
                                        </p:tav>
                                      </p:tavLst>
                                    </p:anim>
                                    <p:anim calcmode="lin" valueType="num">
                                      <p:cBhvr>
                                        <p:cTn id="26" dur="500" fill="hold"/>
                                        <p:tgtEl>
                                          <p:spTgt spid="39"/>
                                        </p:tgtEl>
                                        <p:attrNameLst>
                                          <p:attrName>ppt_h</p:attrName>
                                        </p:attrNameLst>
                                      </p:cBhvr>
                                      <p:tavLst>
                                        <p:tav tm="0">
                                          <p:val>
                                            <p:fltVal val="0"/>
                                          </p:val>
                                        </p:tav>
                                        <p:tav tm="100000">
                                          <p:val>
                                            <p:strVal val="#ppt_h"/>
                                          </p:val>
                                        </p:tav>
                                      </p:tavLst>
                                    </p:anim>
                                    <p:animEffect>
                                      <p:cBhvr>
                                        <p:cTn id="27" dur="500"/>
                                        <p:tgtEl>
                                          <p:spTgt spid="39"/>
                                        </p:tgtEl>
                                      </p:cBhvr>
                                    </p:animEffect>
                                  </p:childTnLst>
                                </p:cTn>
                              </p:par>
                            </p:childTnLst>
                          </p:cTn>
                        </p:par>
                        <p:par>
                          <p:cTn id="28" fill="hold">
                            <p:stCondLst>
                              <p:cond delay="500"/>
                            </p:stCondLst>
                            <p:childTnLst>
                              <p:par>
                                <p:cTn id="29" presetID="52" presetClass="entr" presetSubtype="0" fill="hold" grpId="0" nodeType="afterEffect">
                                  <p:stCondLst>
                                    <p:cond delay="0"/>
                                  </p:stCondLst>
                                  <p:childTnLst>
                                    <p:set>
                                      <p:cBhvr>
                                        <p:cTn id="30" dur="1" fill="hold">
                                          <p:stCondLst>
                                            <p:cond delay="0"/>
                                          </p:stCondLst>
                                        </p:cTn>
                                        <p:tgtEl>
                                          <p:spTgt spid="52"/>
                                        </p:tgtEl>
                                        <p:attrNameLst>
                                          <p:attrName>style.visibility</p:attrName>
                                        </p:attrNameLst>
                                      </p:cBhvr>
                                      <p:to>
                                        <p:strVal val="visible"/>
                                      </p:to>
                                    </p:set>
                                    <p:animScale>
                                      <p:cBhvr>
                                        <p:cTn id="31" dur="1000" decel="50000" fill="hold">
                                          <p:stCondLst>
                                            <p:cond delay="0"/>
                                          </p:stCondLst>
                                        </p:cTn>
                                        <p:tgtEl>
                                          <p:spTgt spid="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2" dur="1000" decel="50000" fill="hold">
                                          <p:stCondLst>
                                            <p:cond delay="0"/>
                                          </p:stCondLst>
                                        </p:cTn>
                                        <p:tgtEl>
                                          <p:spTgt spid="52"/>
                                        </p:tgtEl>
                                        <p:attrNameLst>
                                          <p:attrName>ppt_x</p:attrName>
                                          <p:attrName>ppt_y</p:attrName>
                                        </p:attrNameLst>
                                      </p:cBhvr>
                                      <p:rCtr x="0" y="0"/>
                                    </p:animMotion>
                                    <p:animEffect>
                                      <p:cBhvr>
                                        <p:cTn id="33" dur="1000"/>
                                        <p:tgtEl>
                                          <p:spTgt spid="52"/>
                                        </p:tgtEl>
                                      </p:cBhvr>
                                    </p:animEffect>
                                  </p:childTnLst>
                                </p:cTn>
                              </p:par>
                              <p:par>
                                <p:cTn id="34" presetID="52" presetClass="entr" presetSubtype="0" fill="hold" grpId="0" nodeType="withEffect">
                                  <p:stCondLst>
                                    <p:cond delay="0"/>
                                  </p:stCondLst>
                                  <p:childTnLst>
                                    <p:set>
                                      <p:cBhvr>
                                        <p:cTn id="35" dur="1" fill="hold">
                                          <p:stCondLst>
                                            <p:cond delay="0"/>
                                          </p:stCondLst>
                                        </p:cTn>
                                        <p:tgtEl>
                                          <p:spTgt spid="53"/>
                                        </p:tgtEl>
                                        <p:attrNameLst>
                                          <p:attrName>style.visibility</p:attrName>
                                        </p:attrNameLst>
                                      </p:cBhvr>
                                      <p:to>
                                        <p:strVal val="visible"/>
                                      </p:to>
                                    </p:set>
                                    <p:animScale>
                                      <p:cBhvr>
                                        <p:cTn id="36" dur="1000" decel="50000" fill="hold">
                                          <p:stCondLst>
                                            <p:cond delay="0"/>
                                          </p:stCondLst>
                                        </p:cTn>
                                        <p:tgtEl>
                                          <p:spTgt spid="5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7" dur="1000" decel="50000" fill="hold">
                                          <p:stCondLst>
                                            <p:cond delay="0"/>
                                          </p:stCondLst>
                                        </p:cTn>
                                        <p:tgtEl>
                                          <p:spTgt spid="53"/>
                                        </p:tgtEl>
                                        <p:attrNameLst>
                                          <p:attrName>ppt_x</p:attrName>
                                          <p:attrName>ppt_y</p:attrName>
                                        </p:attrNameLst>
                                      </p:cBhvr>
                                      <p:rCtr x="0" y="0"/>
                                    </p:animMotion>
                                    <p:animEffect>
                                      <p:cBhvr>
                                        <p:cTn id="38" dur="1000"/>
                                        <p:tgtEl>
                                          <p:spTgt spid="53"/>
                                        </p:tgtEl>
                                      </p:cBhvr>
                                    </p:animEffect>
                                  </p:childTnLst>
                                </p:cTn>
                              </p:par>
                            </p:childTnLst>
                          </p:cTn>
                        </p:par>
                        <p:par>
                          <p:cTn id="39" fill="hold">
                            <p:stCondLst>
                              <p:cond delay="1500"/>
                            </p:stCondLst>
                            <p:childTnLst>
                              <p:par>
                                <p:cTn id="40" presetID="1" presetClass="entr" presetSubtype="0" fill="hold" grpId="0" nodeType="afterEffect">
                                  <p:stCondLst>
                                    <p:cond delay="0"/>
                                  </p:stCondLst>
                                  <p:childTnLst>
                                    <p:set>
                                      <p:cBhvr>
                                        <p:cTn id="41" dur="1" fill="hold">
                                          <p:stCondLst>
                                            <p:cond delay="0"/>
                                          </p:stCondLst>
                                        </p:cTn>
                                        <p:tgtEl>
                                          <p:spTgt spid="4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childTnLst>
                                </p:cTn>
                              </p:par>
                              <p:par>
                                <p:cTn id="46" presetID="35" presetClass="path" presetSubtype="0" accel="50000" decel="50000" fill="hold" grpId="1" nodeType="withEffect">
                                  <p:stCondLst>
                                    <p:cond delay="0"/>
                                  </p:stCondLst>
                                  <p:childTnLst>
                                    <p:animMotion origin="layout" path="M 2.29608E-6 1.11111E-6 L -0.17354 0.29051 " pathEditMode="relative" rAng="0" ptsTypes="AA">
                                      <p:cBhvr>
                                        <p:cTn id="47" dur="500" spd="-99900" fill="hold"/>
                                        <p:tgtEl>
                                          <p:spTgt spid="40"/>
                                        </p:tgtEl>
                                        <p:attrNameLst>
                                          <p:attrName>ppt_x</p:attrName>
                                          <p:attrName>ppt_y</p:attrName>
                                        </p:attrNameLst>
                                      </p:cBhvr>
                                      <p:rCtr x="-860000" y="1450000"/>
                                    </p:animMotion>
                                  </p:childTnLst>
                                </p:cTn>
                              </p:par>
                              <p:par>
                                <p:cTn id="48" presetID="35" presetClass="path" presetSubtype="0" accel="50000" decel="50000" fill="hold" grpId="1" nodeType="withEffect">
                                  <p:stCondLst>
                                    <p:cond delay="0"/>
                                  </p:stCondLst>
                                  <p:childTnLst>
                                    <p:animMotion origin="layout" path="M 2.35202E-6 -2.59259E-6 L -0.23143 0.15556 " pathEditMode="relative" rAng="0" ptsTypes="AA">
                                      <p:cBhvr>
                                        <p:cTn id="49" dur="500" spd="-99900" fill="hold"/>
                                        <p:tgtEl>
                                          <p:spTgt spid="43"/>
                                        </p:tgtEl>
                                        <p:attrNameLst>
                                          <p:attrName>ppt_x</p:attrName>
                                          <p:attrName>ppt_y</p:attrName>
                                        </p:attrNameLst>
                                      </p:cBhvr>
                                      <p:rCtr x="-1150000" y="780000"/>
                                    </p:animMotion>
                                  </p:childTnLst>
                                </p:cTn>
                              </p:par>
                              <p:par>
                                <p:cTn id="50" presetID="35" presetClass="path" presetSubtype="0" accel="50000" decel="50000" fill="hold" grpId="1" nodeType="withEffect">
                                  <p:stCondLst>
                                    <p:cond delay="0"/>
                                  </p:stCondLst>
                                  <p:childTnLst>
                                    <p:animMotion origin="layout" path="M 0 0 L -0.25 0 E" pathEditMode="relative" rAng="0" ptsTypes="">
                                      <p:cBhvr>
                                        <p:cTn id="51" dur="500" spd="-99900" fill="hold"/>
                                        <p:tgtEl>
                                          <p:spTgt spid="44"/>
                                        </p:tgtEl>
                                        <p:attrNameLst>
                                          <p:attrName>ppt_x</p:attrName>
                                          <p:attrName>ppt_y</p:attrName>
                                        </p:attrNameLst>
                                      </p:cBhvr>
                                      <p:rCtr x="0" y="0"/>
                                    </p:animMotion>
                                  </p:childTnLst>
                                </p:cTn>
                              </p:par>
                            </p:childTnLst>
                          </p:cTn>
                        </p:par>
                        <p:par>
                          <p:cTn id="52" fill="hold">
                            <p:stCondLst>
                              <p:cond delay="1500"/>
                            </p:stCondLst>
                            <p:childTnLst>
                              <p:par>
                                <p:cTn id="53" presetID="22" presetClass="entr" presetSubtype="8" fill="hold" grpId="0" nodeType="afterEffect">
                                  <p:stCondLst>
                                    <p:cond delay="0"/>
                                  </p:stCondLst>
                                  <p:childTnLst>
                                    <p:set>
                                      <p:cBhvr>
                                        <p:cTn id="54" dur="1" fill="hold">
                                          <p:stCondLst>
                                            <p:cond delay="0"/>
                                          </p:stCondLst>
                                        </p:cTn>
                                        <p:tgtEl>
                                          <p:spTgt spid="45"/>
                                        </p:tgtEl>
                                        <p:attrNameLst>
                                          <p:attrName>style.visibility</p:attrName>
                                        </p:attrNameLst>
                                      </p:cBhvr>
                                      <p:to>
                                        <p:strVal val="visible"/>
                                      </p:to>
                                    </p:set>
                                    <p:animEffect>
                                      <p:cBhvr>
                                        <p:cTn id="55" dur="500"/>
                                        <p:tgtEl>
                                          <p:spTgt spid="45"/>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46"/>
                                        </p:tgtEl>
                                        <p:attrNameLst>
                                          <p:attrName>style.visibility</p:attrName>
                                        </p:attrNameLst>
                                      </p:cBhvr>
                                      <p:to>
                                        <p:strVal val="visible"/>
                                      </p:to>
                                    </p:set>
                                    <p:animEffect>
                                      <p:cBhvr>
                                        <p:cTn id="58" dur="500"/>
                                        <p:tgtEl>
                                          <p:spTgt spid="46"/>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47"/>
                                        </p:tgtEl>
                                        <p:attrNameLst>
                                          <p:attrName>style.visibility</p:attrName>
                                        </p:attrNameLst>
                                      </p:cBhvr>
                                      <p:to>
                                        <p:strVal val="visible"/>
                                      </p:to>
                                    </p:set>
                                    <p:animEffect>
                                      <p:cBhvr>
                                        <p:cTn id="6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P spid="39" grpId="0" bldLvl="0" animBg="1" autoUpdateAnimBg="0"/>
      <p:bldP spid="40" grpId="0" bldLvl="0" animBg="1" autoUpdateAnimBg="0"/>
      <p:bldP spid="40" grpId="1" bldLvl="0" animBg="1" autoUpdateAnimBg="0"/>
      <p:bldP spid="43" grpId="0" bldLvl="0" animBg="1" autoUpdateAnimBg="0"/>
      <p:bldP spid="43" grpId="1" bldLvl="0" animBg="1" autoUpdateAnimBg="0"/>
      <p:bldP spid="44" grpId="0" bldLvl="0" animBg="1" autoUpdateAnimBg="0"/>
      <p:bldP spid="44" grpId="1" bldLvl="0" animBg="1" autoUpdateAnimBg="0"/>
      <p:bldP spid="45" grpId="0" bldLvl="0" autoUpdateAnimBg="0"/>
      <p:bldP spid="46" grpId="0" bldLvl="0" autoUpdateAnimBg="0"/>
      <p:bldP spid="47" grpId="0" bldLvl="0" autoUpdateAnimBg="0"/>
      <p:bldP spid="50" grpId="0" bldLvl="0" animBg="1" autoUpdateAnimBg="0"/>
      <p:bldP spid="51" grpId="0" bldLvl="0" animBg="1" autoUpdateAnimBg="0"/>
      <p:bldP spid="52" grpId="0" bldLvl="0" animBg="1" autoUpdateAnimBg="0"/>
      <p:bldP spid="53" grpId="0" bldLvl="0" autoUpdateAnimBg="0"/>
    </p:bldLst>
  </p:timing>
</p:sld>
</file>

<file path=ppt/theme/theme1.xml><?xml version="1.0" encoding="utf-8"?>
<a:theme xmlns:a="http://schemas.openxmlformats.org/drawingml/2006/main" name="第一PPT，www.1ppt.com">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1174</TotalTime>
  <Pages>0</Pages>
  <Words>3484</Words>
  <Characters>0</Characters>
  <Application>Microsoft Office PowerPoint</Application>
  <DocSecurity>0</DocSecurity>
  <PresentationFormat>全屏显示(16:9)</PresentationFormat>
  <Lines>0</Lines>
  <Paragraphs>206</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vector>
  </TitlesOfParts>
  <LinksUpToDate>false</LinksUpToDate>
  <CharactersWithSpaces>0</CharactersWithSpaces>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700万会员运营方案</dc:title>
  <dc:subject>12sc.taobao.com</dc:subject>
  <dc:creator>张 全</dc:creator>
  <cp:keywords>V1.0.2</cp:keywords>
  <dc:description>12sc.taobao.com</dc:description>
  <cp:lastModifiedBy>Administrator</cp:lastModifiedBy>
  <cp:revision>124</cp:revision>
  <dcterms:created xsi:type="dcterms:W3CDTF">2015-07-17T02:38:59Z</dcterms:created>
  <dcterms:modified xsi:type="dcterms:W3CDTF">2017-05-16T09:29:01Z</dcterms:modified>
  <cp:category>初步方案类型</cp:category>
  <cp:contentStatus>www.1ppt.com</cp:contentStatus>
</cp:coreProperties>
</file>