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871ded65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871ded65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1871ded65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1871ded65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1871ded65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1871ded65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1871ded65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1871ded65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1871ded6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1871ded6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1871ded65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1871ded65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cd467e1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cd467e1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cd467e1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cd467e1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cd467e1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cd467e1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cd467e18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cd467e18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cd467e18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cd467e18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871ded65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871ded65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cd467e18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cd467e18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cd467e1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cd467e1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871ded65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871ded65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871ded65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871ded65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1871ded65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1871ded65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1871ded65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1871ded65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871ded6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1871ded6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1871ded6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1871ded6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1871ded65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1871ded65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Relationship Id="rId4" Type="http://schemas.openxmlformats.org/officeDocument/2006/relationships/image" Target="../media/image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gif"/><Relationship Id="rId4" Type="http://schemas.openxmlformats.org/officeDocument/2006/relationships/image" Target="../media/image12.gif"/><Relationship Id="rId5" Type="http://schemas.openxmlformats.org/officeDocument/2006/relationships/image" Target="../media/image1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</a:t>
            </a:r>
            <a:r>
              <a:rPr lang="en"/>
              <a:t>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2"/>
          <p:cNvCxnSpPr>
            <a:stCxn id="250" idx="3"/>
            <a:endCxn id="258" idx="0"/>
          </p:cNvCxnSpPr>
          <p:nvPr/>
        </p:nvCxnSpPr>
        <p:spPr>
          <a:xfrm flipH="1">
            <a:off x="4744032" y="3171573"/>
            <a:ext cx="732600" cy="96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525" y="4133073"/>
            <a:ext cx="73628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64" name="Google Shape;2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23"/>
          <p:cNvCxnSpPr>
            <a:stCxn id="278" idx="3"/>
            <a:endCxn id="286" idx="0"/>
          </p:cNvCxnSpPr>
          <p:nvPr/>
        </p:nvCxnSpPr>
        <p:spPr>
          <a:xfrm flipH="1">
            <a:off x="4572132" y="3171573"/>
            <a:ext cx="904500" cy="97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6" name="Google Shape;2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38" y="4149148"/>
            <a:ext cx="8020925" cy="70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</a:t>
            </a:r>
            <a:endParaRPr/>
          </a:p>
        </p:txBody>
      </p:sp>
      <p:sp>
        <p:nvSpPr>
          <p:cNvPr id="292" name="Google Shape;292;p24"/>
          <p:cNvSpPr txBox="1"/>
          <p:nvPr>
            <p:ph idx="1" type="body"/>
          </p:nvPr>
        </p:nvSpPr>
        <p:spPr>
          <a:xfrm>
            <a:off x="311700" y="1266325"/>
            <a:ext cx="85206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Gaussian Mixture Model (GMM) is a mixture model where</a:t>
            </a:r>
            <a:endParaRPr/>
          </a:p>
        </p:txBody>
      </p:sp>
      <p:pic>
        <p:nvPicPr>
          <p:cNvPr id="293" name="Google Shape;2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88" y="1872275"/>
            <a:ext cx="31718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299" name="Google Shape;29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Find the GMM that maximizes the probability of seeing the data we have.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the GMM means finding the parameters that uniquely characterize it. What are these parameters?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P(C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&amp;</a:t>
            </a:r>
            <a:r>
              <a:rPr lang="en"/>
              <a:t> </a:t>
            </a:r>
            <a:r>
              <a:rPr b="1" lang="en"/>
              <a:t>𝝻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&amp;</a:t>
            </a:r>
            <a:r>
              <a:rPr b="1" lang="en"/>
              <a:t> 𝞂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for all </a:t>
            </a:r>
            <a:r>
              <a:rPr b="1" lang="en"/>
              <a:t>k </a:t>
            </a:r>
            <a:r>
              <a:rPr lang="en"/>
              <a:t>components.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05" name="Google Shape;305;p26"/>
          <p:cNvSpPr txBox="1"/>
          <p:nvPr>
            <p:ph idx="1" type="body"/>
          </p:nvPr>
        </p:nvSpPr>
        <p:spPr>
          <a:xfrm>
            <a:off x="311700" y="1266325"/>
            <a:ext cx="85206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Goal</a:t>
            </a:r>
            <a:r>
              <a:rPr lang="en"/>
              <a:t>:</a:t>
            </a:r>
            <a:endParaRPr/>
          </a:p>
        </p:txBody>
      </p:sp>
      <p:pic>
        <p:nvPicPr>
          <p:cNvPr id="306" name="Google Shape;3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25" y="1936175"/>
            <a:ext cx="51149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6"/>
          <p:cNvSpPr txBox="1"/>
          <p:nvPr>
            <p:ph idx="1" type="body"/>
          </p:nvPr>
        </p:nvSpPr>
        <p:spPr>
          <a:xfrm>
            <a:off x="311700" y="3267775"/>
            <a:ext cx="8520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probability distribution of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Assuming our data are independent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311700" y="1266325"/>
            <a:ext cx="85206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find the critical points of this function?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Notice: taking the log-transform does not change the critical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Define:</a:t>
            </a:r>
            <a:endParaRPr/>
          </a:p>
        </p:txBody>
      </p:sp>
      <p:pic>
        <p:nvPicPr>
          <p:cNvPr id="314" name="Google Shape;3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2945425"/>
            <a:ext cx="4914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20" name="Google Shape;320;p28"/>
          <p:cNvSpPr txBox="1"/>
          <p:nvPr>
            <p:ph idx="1" type="body"/>
          </p:nvPr>
        </p:nvSpPr>
        <p:spPr>
          <a:xfrm>
            <a:off x="311700" y="1266325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𝝻 = [</a:t>
            </a:r>
            <a:r>
              <a:rPr lang="en"/>
              <a:t>𝝻</a:t>
            </a:r>
            <a:r>
              <a:rPr baseline="-25000" lang="en"/>
              <a:t>1</a:t>
            </a:r>
            <a:r>
              <a:rPr lang="en"/>
              <a:t>, …, 𝝻</a:t>
            </a:r>
            <a:r>
              <a:rPr baseline="-25000" lang="en"/>
              <a:t>k</a:t>
            </a:r>
            <a:r>
              <a:rPr lang="en"/>
              <a:t>]</a:t>
            </a:r>
            <a:r>
              <a:rPr baseline="30000" lang="en"/>
              <a:t>T</a:t>
            </a:r>
            <a:r>
              <a:rPr lang="en"/>
              <a:t> and 𝝨 = [𝝨</a:t>
            </a:r>
            <a:r>
              <a:rPr baseline="-25000" lang="en"/>
              <a:t>1</a:t>
            </a:r>
            <a:r>
              <a:rPr lang="en"/>
              <a:t>, …, 𝝨</a:t>
            </a:r>
            <a:r>
              <a:rPr baseline="-25000" lang="en"/>
              <a:t>k</a:t>
            </a:r>
            <a:r>
              <a:rPr lang="en"/>
              <a:t>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solve</a:t>
            </a:r>
            <a:endParaRPr/>
          </a:p>
        </p:txBody>
      </p:sp>
      <p:pic>
        <p:nvPicPr>
          <p:cNvPr id="321" name="Google Shape;3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800" y="2360025"/>
            <a:ext cx="14668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475" y="2360025"/>
            <a:ext cx="14287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28" name="Google Shape;328;p29"/>
          <p:cNvSpPr txBox="1"/>
          <p:nvPr>
            <p:ph idx="1" type="body"/>
          </p:nvPr>
        </p:nvSpPr>
        <p:spPr>
          <a:xfrm>
            <a:off x="311700" y="1266325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get</a:t>
            </a:r>
            <a:endParaRPr/>
          </a:p>
        </p:txBody>
      </p:sp>
      <p:pic>
        <p:nvPicPr>
          <p:cNvPr id="329" name="Google Shape;3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775" y="1327025"/>
            <a:ext cx="31242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775" y="3881425"/>
            <a:ext cx="32670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775" y="2634213"/>
            <a:ext cx="55245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</a:t>
            </a:r>
            <a:endParaRPr/>
          </a:p>
        </p:txBody>
      </p:sp>
      <p:sp>
        <p:nvSpPr>
          <p:cNvPr id="337" name="Google Shape;33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everything we need to solve this?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Still need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(i.e. the probability that X</a:t>
            </a:r>
            <a:r>
              <a:rPr baseline="-25000" lang="en"/>
              <a:t>i</a:t>
            </a:r>
            <a:r>
              <a:rPr lang="en"/>
              <a:t> was drawn from C</a:t>
            </a:r>
            <a:r>
              <a:rPr baseline="-25000" lang="en"/>
              <a:t>j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Clustering</a:t>
            </a:r>
            <a:endParaRPr/>
          </a:p>
        </p:txBody>
      </p:sp>
      <p:pic>
        <p:nvPicPr>
          <p:cNvPr id="343" name="Google Shape;3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1714500"/>
            <a:ext cx="45624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311700" y="3991075"/>
            <a:ext cx="8520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Looks like a loop! Seems we need P(C</a:t>
            </a:r>
            <a:r>
              <a:rPr baseline="-25000" lang="en"/>
              <a:t>j</a:t>
            </a:r>
            <a:r>
              <a:rPr lang="en"/>
              <a:t>) to get P(C</a:t>
            </a:r>
            <a:r>
              <a:rPr baseline="-25000" lang="en"/>
              <a:t>j</a:t>
            </a:r>
            <a:r>
              <a:rPr lang="en"/>
              <a:t> | X</a:t>
            </a:r>
            <a:r>
              <a:rPr baseline="-25000" lang="en"/>
              <a:t>i</a:t>
            </a:r>
            <a:r>
              <a:rPr lang="en"/>
              <a:t>) and </a:t>
            </a:r>
            <a:r>
              <a:rPr lang="en"/>
              <a:t>P(C</a:t>
            </a:r>
            <a:r>
              <a:rPr baseline="-25000" lang="en"/>
              <a:t>j</a:t>
            </a:r>
            <a:r>
              <a:rPr lang="en"/>
              <a:t> | X</a:t>
            </a:r>
            <a:r>
              <a:rPr baseline="-25000" lang="en"/>
              <a:t>i</a:t>
            </a:r>
            <a:r>
              <a:rPr lang="en"/>
              <a:t>) to get P(C</a:t>
            </a:r>
            <a:r>
              <a:rPr baseline="-25000" lang="en"/>
              <a:t>j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Clustering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clustering was done using </a:t>
            </a:r>
            <a:r>
              <a:rPr b="1" lang="en"/>
              <a:t>hard assignments</a:t>
            </a:r>
            <a:r>
              <a:rPr lang="en"/>
              <a:t> (1 point -&gt; 1 cluster)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Sometimes this doesn’t accurately represent the data: it seems reasonable to have overlapping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case, we can use </a:t>
            </a:r>
            <a:r>
              <a:rPr b="1" lang="en"/>
              <a:t>soft assignment</a:t>
            </a:r>
            <a:r>
              <a:rPr lang="en"/>
              <a:t> to assign points to every cluster with a certain probability.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Maximization Algorithm</a:t>
            </a:r>
            <a:endParaRPr/>
          </a:p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311700" y="1266325"/>
            <a:ext cx="85206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random </a:t>
            </a:r>
            <a:r>
              <a:rPr b="1" lang="en"/>
              <a:t>θ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r>
              <a:rPr lang="en"/>
              <a:t> for all </a:t>
            </a:r>
            <a:r>
              <a:rPr b="1" lang="en"/>
              <a:t>X</a:t>
            </a:r>
            <a:r>
              <a:rPr b="1" baseline="-25000" lang="en"/>
              <a:t>i</a:t>
            </a:r>
            <a:r>
              <a:rPr lang="en"/>
              <a:t> by using </a:t>
            </a:r>
            <a:r>
              <a:rPr b="1" lang="en"/>
              <a:t>θ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/ Update </a:t>
            </a:r>
            <a:r>
              <a:rPr b="1" lang="en"/>
              <a:t>θ</a:t>
            </a:r>
            <a:r>
              <a:rPr lang="en"/>
              <a:t> from </a:t>
            </a:r>
            <a:r>
              <a:rPr b="1" lang="en"/>
              <a:t>P(C</a:t>
            </a:r>
            <a:r>
              <a:rPr b="1" baseline="-25000" lang="en"/>
              <a:t>j</a:t>
            </a:r>
            <a:r>
              <a:rPr b="1" lang="en"/>
              <a:t> | X</a:t>
            </a:r>
            <a:r>
              <a:rPr b="1" baseline="-25000" lang="en"/>
              <a:t>I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 until convergence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</a:t>
            </a:r>
            <a:r>
              <a:rPr b="1" lang="en"/>
              <a:t>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31900" y="4293900"/>
            <a:ext cx="8680200" cy="5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we are given the weights of animals. Unknown to us these are weights from two different species.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Can we determine the species (group / assignment) from the height?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Any of these points could technically have been generated from either curve.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each point we can compute the probability of it being generated from either curve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Clustering - Example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 data using </a:t>
            </a:r>
            <a:r>
              <a:rPr b="1" lang="en"/>
              <a:t>N(𝝻</a:t>
            </a:r>
            <a:r>
              <a:rPr b="1" baseline="-25000" lang="en"/>
              <a:t>1</a:t>
            </a:r>
            <a:r>
              <a:rPr b="1" lang="en"/>
              <a:t>, 𝞂</a:t>
            </a:r>
            <a:r>
              <a:rPr b="1" baseline="-25000" lang="en"/>
              <a:t>1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N(𝝻</a:t>
            </a:r>
            <a:r>
              <a:rPr b="1" baseline="-25000" lang="en"/>
              <a:t>2</a:t>
            </a:r>
            <a:r>
              <a:rPr b="1" lang="en"/>
              <a:t>, 𝞂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522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/>
          <p:nvPr/>
        </p:nvSpPr>
        <p:spPr>
          <a:xfrm>
            <a:off x="2980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63492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59039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2774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6027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66712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3400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64725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41799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249863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37287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43020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30727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54585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56263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33547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48192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268407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7883925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6794550" y="380997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311850" y="4624425"/>
            <a:ext cx="852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can create soft assignments based on these probabilities.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Mixture Model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311700" y="1266325"/>
            <a:ext cx="8520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 comes from a mixture model with k mixture components if the probability distribution of X is: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1987475"/>
            <a:ext cx="48482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2925650" y="3303175"/>
            <a:ext cx="2464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Mixture proportion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Represents the probability of belonging to C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Google Shape;200;p20"/>
          <p:cNvCxnSpPr>
            <a:stCxn id="199" idx="0"/>
          </p:cNvCxnSpPr>
          <p:nvPr/>
        </p:nvCxnSpPr>
        <p:spPr>
          <a:xfrm flipH="1" rot="10800000">
            <a:off x="4157750" y="2674075"/>
            <a:ext cx="498300" cy="62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0"/>
          <p:cNvSpPr txBox="1"/>
          <p:nvPr/>
        </p:nvSpPr>
        <p:spPr>
          <a:xfrm>
            <a:off x="5867400" y="3303175"/>
            <a:ext cx="2464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Probability of seeing x when sampling from C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2" name="Google Shape;202;p20"/>
          <p:cNvCxnSpPr>
            <a:stCxn id="201" idx="0"/>
          </p:cNvCxnSpPr>
          <p:nvPr/>
        </p:nvCxnSpPr>
        <p:spPr>
          <a:xfrm rot="10800000">
            <a:off x="6186900" y="2674075"/>
            <a:ext cx="912600" cy="62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375"/>
            <a:ext cx="8839200" cy="27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2980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63492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59039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32774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6027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66712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3400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64725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41799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6249863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37287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143020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30727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54585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56263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33547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48192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68407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7883925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6794550" y="3047125"/>
            <a:ext cx="1233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3277425" y="3991075"/>
            <a:ext cx="3513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the probability distribution here?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0" name="Google Shape;230;p21"/>
          <p:cNvCxnSpPr>
            <a:stCxn id="222" idx="3"/>
            <a:endCxn id="229" idx="0"/>
          </p:cNvCxnSpPr>
          <p:nvPr/>
        </p:nvCxnSpPr>
        <p:spPr>
          <a:xfrm flipH="1">
            <a:off x="5033832" y="3171573"/>
            <a:ext cx="442800" cy="81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