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d39afa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d39afa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2d39afa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2d39afa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d39afa8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d39afa8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d39afa8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2d39afa8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2d39afa8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2d39afa8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2d39afa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2d39afa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d39afa8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d39afa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d39afa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d39afa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2d39afa8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2d39afa8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d39afa8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2d39afa8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cf8942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cf8942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2d39afa8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2d39afa8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2d39afa8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2d39afa8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2d39afa8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2d39afa8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2d39afa8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2d39afa8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2d39afa8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2d39afa8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2d39afa8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2d39afa8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2d39afa8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2d39afa8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2d39afa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2d39afa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2d39afa8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2d39afa8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2d39afa8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2d39afa8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2cf8942b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2cf8942b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2d39afa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2d39afa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d39afa8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d39afa8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2d39afa8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2d39afa8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2d39afa8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2d39afa8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2d39afa8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2d39afa8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2d39afa8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2d39afa8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2d39afa8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2d39afa8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cf8942b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cf8942b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cf8942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cf8942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cf8942b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cf8942b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d39afa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d39afa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d39afa8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d39afa8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d39afa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d39afa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gif"/><Relationship Id="rId4" Type="http://schemas.openxmlformats.org/officeDocument/2006/relationships/image" Target="../media/image1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gif"/><Relationship Id="rId4" Type="http://schemas.openxmlformats.org/officeDocument/2006/relationships/image" Target="../media/image16.gif"/><Relationship Id="rId5" Type="http://schemas.openxmlformats.org/officeDocument/2006/relationships/image" Target="../media/image24.gif"/><Relationship Id="rId6" Type="http://schemas.openxmlformats.org/officeDocument/2006/relationships/image" Target="../media/image18.gif"/><Relationship Id="rId7" Type="http://schemas.openxmlformats.org/officeDocument/2006/relationships/image" Target="../media/image21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66325"/>
            <a:ext cx="85206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by assuming our data was generated by a </a:t>
            </a:r>
            <a:r>
              <a:rPr b="1" lang="en"/>
              <a:t>linear function</a:t>
            </a:r>
            <a:r>
              <a:rPr lang="en"/>
              <a:t> plus some </a:t>
            </a:r>
            <a:r>
              <a:rPr b="1" lang="en"/>
              <a:t>noise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r>
              <a:rPr b="1" lang="en"/>
              <a:t>h</a:t>
            </a:r>
            <a:r>
              <a:rPr lang="en"/>
              <a:t> is linear in a parameter </a:t>
            </a:r>
            <a:r>
              <a:rPr b="1" lang="en"/>
              <a:t>𝜷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functions below are linear in </a:t>
            </a:r>
            <a:r>
              <a:rPr b="1" lang="en"/>
              <a:t>𝜷</a:t>
            </a:r>
            <a:r>
              <a:rPr lang="en"/>
              <a:t>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825" y="1951688"/>
            <a:ext cx="2112346" cy="3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971463" y="3109425"/>
            <a:ext cx="2213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h(x) =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548288" y="3112275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971463" y="3470625"/>
            <a:ext cx="2213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h(x) =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548288" y="3473475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971463" y="3834675"/>
            <a:ext cx="2455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h(x) =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548288" y="3837525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971463" y="4173150"/>
            <a:ext cx="2455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h(x) =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log(x) +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548288" y="4176000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969913" y="4534350"/>
            <a:ext cx="2455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h(x) =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𝜷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546738" y="4537200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relation between </a:t>
            </a:r>
            <a:r>
              <a:rPr b="1" lang="en"/>
              <a:t>x</a:t>
            </a:r>
            <a:r>
              <a:rPr lang="en"/>
              <a:t> (independent variable) and </a:t>
            </a:r>
            <a:r>
              <a:rPr b="1" lang="en"/>
              <a:t>y</a:t>
            </a:r>
            <a:r>
              <a:rPr lang="en"/>
              <a:t> (dependent variable) is linear in a parameter </a:t>
            </a:r>
            <a:r>
              <a:rPr b="1" lang="en"/>
              <a:t>𝜷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ϵ</a:t>
            </a:r>
            <a:r>
              <a:rPr b="1" baseline="-25000" lang="en"/>
              <a:t>i</a:t>
            </a:r>
            <a:r>
              <a:rPr lang="en"/>
              <a:t> are independent, identically distributed random variables following a </a:t>
            </a:r>
            <a:r>
              <a:rPr b="1" lang="en"/>
              <a:t>N(0, σ</a:t>
            </a:r>
            <a:r>
              <a:rPr b="1" baseline="30000" lang="en"/>
              <a:t>2</a:t>
            </a:r>
            <a:r>
              <a:rPr b="1" lang="en"/>
              <a:t>) </a:t>
            </a:r>
            <a:r>
              <a:rPr lang="en"/>
              <a:t>distribution. (Note: </a:t>
            </a:r>
            <a:r>
              <a:rPr b="1" lang="en"/>
              <a:t>σ</a:t>
            </a:r>
            <a:r>
              <a:rPr lang="en"/>
              <a:t> is constant)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0" y="-9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950" y="512600"/>
            <a:ext cx="5808101" cy="44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4"/>
          <p:cNvCxnSpPr/>
          <p:nvPr/>
        </p:nvCxnSpPr>
        <p:spPr>
          <a:xfrm flipH="1" rot="10800000">
            <a:off x="2817400" y="1513950"/>
            <a:ext cx="4181100" cy="2546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4"/>
          <p:cNvCxnSpPr/>
          <p:nvPr/>
        </p:nvCxnSpPr>
        <p:spPr>
          <a:xfrm>
            <a:off x="5223700" y="2396300"/>
            <a:ext cx="0" cy="18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4"/>
          <p:cNvCxnSpPr/>
          <p:nvPr/>
        </p:nvCxnSpPr>
        <p:spPr>
          <a:xfrm>
            <a:off x="4381500" y="2897600"/>
            <a:ext cx="0" cy="21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4"/>
          <p:cNvCxnSpPr/>
          <p:nvPr/>
        </p:nvCxnSpPr>
        <p:spPr>
          <a:xfrm rot="10800000">
            <a:off x="4411575" y="3008000"/>
            <a:ext cx="1333500" cy="5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4"/>
          <p:cNvCxnSpPr/>
          <p:nvPr/>
        </p:nvCxnSpPr>
        <p:spPr>
          <a:xfrm rot="10800000">
            <a:off x="5273975" y="2516600"/>
            <a:ext cx="511200" cy="102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4"/>
          <p:cNvSpPr txBox="1"/>
          <p:nvPr/>
        </p:nvSpPr>
        <p:spPr>
          <a:xfrm>
            <a:off x="5745075" y="3398925"/>
            <a:ext cx="1985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ϵ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~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N(0, σ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998500" y="1297650"/>
            <a:ext cx="1433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X𝜷 + 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these assumptions, let’s try to solve the max and min problems we defined earlier!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Q: What does solving these mean?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A: Finding </a:t>
            </a:r>
            <a:r>
              <a:rPr b="1" lang="en"/>
              <a:t>𝜷</a:t>
            </a:r>
            <a:r>
              <a:rPr lang="en"/>
              <a:t> is equivalent to finding </a:t>
            </a:r>
            <a:r>
              <a:rPr b="1" lang="en"/>
              <a:t>h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1295400"/>
            <a:ext cx="60864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3442500" y="1847050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3442500" y="2966775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3442500" y="3746925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550" y="485450"/>
            <a:ext cx="943207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25" y="1192850"/>
            <a:ext cx="7477344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5507300" y="4426025"/>
            <a:ext cx="2970900" cy="495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Likelihood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266325"/>
            <a:ext cx="84465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Since </a:t>
            </a:r>
            <a:r>
              <a:rPr b="1" lang="en"/>
              <a:t>ϵ ~</a:t>
            </a:r>
            <a:r>
              <a:rPr lang="en"/>
              <a:t> </a:t>
            </a:r>
            <a:r>
              <a:rPr b="1" lang="en"/>
              <a:t>N(0, σ</a:t>
            </a:r>
            <a:r>
              <a:rPr b="1" baseline="30000" lang="en"/>
              <a:t>2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Y</a:t>
            </a:r>
            <a:r>
              <a:rPr lang="en"/>
              <a:t> </a:t>
            </a:r>
            <a:r>
              <a:rPr b="1" lang="en"/>
              <a:t>= X𝜷 + ϵ </a:t>
            </a:r>
            <a:r>
              <a:rPr lang="en"/>
              <a:t>then </a:t>
            </a:r>
            <a:r>
              <a:rPr b="1" lang="en"/>
              <a:t>Y ~ N(X𝜷, σ</a:t>
            </a:r>
            <a:r>
              <a:rPr b="1" baseline="30000" lang="en"/>
              <a:t>2</a:t>
            </a:r>
            <a:r>
              <a:rPr b="1" lang="en"/>
              <a:t>)</a:t>
            </a:r>
            <a:r>
              <a:rPr lang="en"/>
              <a:t>.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00" y="1697126"/>
            <a:ext cx="6642001" cy="30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2824875" y="2221675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824875" y="3001488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2824875" y="3488000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2824875" y="4065650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Unbiased Estimator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266325"/>
            <a:ext cx="8520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𝜷</a:t>
            </a:r>
            <a:r>
              <a:rPr b="1" baseline="-25000" lang="en">
                <a:solidFill>
                  <a:srgbClr val="000000"/>
                </a:solidFill>
              </a:rPr>
              <a:t>LS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is an unbiased estimator of the true </a:t>
            </a:r>
            <a:r>
              <a:rPr b="1" lang="en">
                <a:solidFill>
                  <a:srgbClr val="000000"/>
                </a:solidFill>
              </a:rPr>
              <a:t>𝜷</a:t>
            </a:r>
            <a:r>
              <a:rPr lang="en">
                <a:solidFill>
                  <a:srgbClr val="000000"/>
                </a:solidFill>
              </a:rPr>
              <a:t>. That is </a:t>
            </a:r>
            <a:r>
              <a:rPr b="1" lang="en">
                <a:solidFill>
                  <a:srgbClr val="000000"/>
                </a:solidFill>
              </a:rPr>
              <a:t>E[𝜷</a:t>
            </a:r>
            <a:r>
              <a:rPr b="1" baseline="-25000" lang="en">
                <a:solidFill>
                  <a:srgbClr val="000000"/>
                </a:solidFill>
              </a:rPr>
              <a:t>LS</a:t>
            </a:r>
            <a:r>
              <a:rPr b="1" lang="en">
                <a:solidFill>
                  <a:srgbClr val="000000"/>
                </a:solidFill>
              </a:rPr>
              <a:t>]=𝜷</a:t>
            </a:r>
            <a:r>
              <a:rPr lang="en">
                <a:solidFill>
                  <a:srgbClr val="000000"/>
                </a:solidFill>
              </a:rPr>
              <a:t>.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713" y="1928650"/>
            <a:ext cx="5614575" cy="29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092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y</a:t>
            </a:r>
            <a:r>
              <a:rPr baseline="-25000" lang="en"/>
              <a:t>i</a:t>
            </a:r>
            <a:r>
              <a:rPr lang="en"/>
              <a:t> was a continuous variable. What if y</a:t>
            </a:r>
            <a:r>
              <a:rPr baseline="-25000" lang="en"/>
              <a:t>i </a:t>
            </a:r>
            <a:r>
              <a:rPr lang="en"/>
              <a:t>is categorical?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we have </a:t>
            </a:r>
            <a:r>
              <a:rPr b="1" lang="en"/>
              <a:t>2 classes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if we can make these classes numerical (i.e. translate labels such as “yes”/”no” into 1 / 0), these numbers don’t have a mathematical meaning in the context of linear models and what we learn will be as arbitrary as the numerical labels we assigned (i.e. using “yes” =2/”no”=7 instead of “yes”=1/”no”=0 might “fit” a better model…).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Maybe we can use the probability of belonging to a given class as a proxy for how confidently we can classify a given point? Maybe we can fit a linear model to the probability of being in a given class!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51" y="2243850"/>
            <a:ext cx="2617049" cy="20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50" y="2243850"/>
            <a:ext cx="2617051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-24023" l="0" r="-24023" t="0"/>
          <a:stretch/>
        </p:blipFill>
        <p:spPr>
          <a:xfrm>
            <a:off x="3292075" y="2243850"/>
            <a:ext cx="3329176" cy="2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11700" y="1331975"/>
            <a:ext cx="3514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Given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samples / data points (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266325"/>
            <a:ext cx="85206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output of our regression model could be a probability. But how can we enforce that </a:t>
            </a:r>
            <a:r>
              <a:rPr lang="en">
                <a:solidFill>
                  <a:srgbClr val="000000"/>
                </a:solidFill>
              </a:rPr>
              <a:t>X𝜷</a:t>
            </a:r>
            <a:r>
              <a:rPr baseline="-25000" lang="en">
                <a:solidFill>
                  <a:srgbClr val="000000"/>
                </a:solidFill>
              </a:rPr>
              <a:t>LS</a:t>
            </a:r>
            <a:r>
              <a:rPr lang="en"/>
              <a:t> from our model is always constrained to [0,1]? i.e. how can we learn a </a:t>
            </a:r>
            <a:r>
              <a:rPr lang="en">
                <a:solidFill>
                  <a:srgbClr val="000000"/>
                </a:solidFill>
              </a:rPr>
              <a:t>𝜷</a:t>
            </a:r>
            <a:r>
              <a:rPr baseline="-25000" lang="en">
                <a:solidFill>
                  <a:srgbClr val="000000"/>
                </a:solidFill>
              </a:rPr>
              <a:t>LS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/>
              <a:t>such that 0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≤ </a:t>
            </a:r>
            <a:r>
              <a:rPr lang="en">
                <a:solidFill>
                  <a:srgbClr val="000000"/>
                </a:solidFill>
              </a:rPr>
              <a:t>X𝜷</a:t>
            </a:r>
            <a:r>
              <a:rPr baseline="-25000" lang="en">
                <a:solidFill>
                  <a:srgbClr val="000000"/>
                </a:solidFill>
              </a:rPr>
              <a:t>LS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≤ 1 </a:t>
            </a:r>
            <a:r>
              <a:rPr lang="en">
                <a:highlight>
                  <a:srgbClr val="FFFFFF"/>
                </a:highlight>
              </a:rPr>
              <a:t>even for unseen X?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nstead define the odds = p / 1 - p where p = P(Y = class 1 | 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the range of </a:t>
            </a:r>
            <a:r>
              <a:rPr lang="en">
                <a:solidFill>
                  <a:srgbClr val="000000"/>
                </a:solidFill>
              </a:rPr>
              <a:t>X𝜷</a:t>
            </a:r>
            <a:r>
              <a:rPr baseline="-25000" lang="en">
                <a:solidFill>
                  <a:srgbClr val="000000"/>
                </a:solidFill>
              </a:rPr>
              <a:t>LS</a:t>
            </a:r>
            <a:r>
              <a:rPr lang="en"/>
              <a:t> is [0, </a:t>
            </a:r>
            <a:r>
              <a:rPr lang="en"/>
              <a:t>∞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again how can we enforce that the </a:t>
            </a:r>
            <a:r>
              <a:rPr lang="en">
                <a:solidFill>
                  <a:srgbClr val="000000"/>
                </a:solidFill>
              </a:rPr>
              <a:t>X𝜷</a:t>
            </a:r>
            <a:r>
              <a:rPr baseline="-25000" lang="en">
                <a:solidFill>
                  <a:srgbClr val="000000"/>
                </a:solidFill>
              </a:rPr>
              <a:t>LS </a:t>
            </a:r>
            <a:r>
              <a:rPr lang="en"/>
              <a:t>are constrained to </a:t>
            </a:r>
            <a:r>
              <a:rPr lang="en"/>
              <a:t>[0, ∞)? W</a:t>
            </a:r>
            <a:r>
              <a:rPr lang="en"/>
              <a:t>e need (-∞, ∞) - but how?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take the log! This is also convenient numerically because in the previous odds format, tiny variations in p have large effects on the odds!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goal is to fit a linear model to the log-odds of being in one of our classes (in the 2-class case) i.e.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113" y="2475749"/>
            <a:ext cx="6013775" cy="10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07582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have such a model. How do we recover the P(Y=1|X)?</a:t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187" y="1518350"/>
            <a:ext cx="3841618" cy="337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7018400" y="1973438"/>
            <a:ext cx="2025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function we apply to our probability to obtain the log odds is called the 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logit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function. The function used to retrieve our probability from the log odds is called 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logit</a:t>
            </a:r>
            <a:r>
              <a:rPr b="1" baseline="30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b="1" baseline="3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266325"/>
            <a:ext cx="8520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 we learn our model? I.e. the α  and </a:t>
            </a:r>
            <a:r>
              <a:rPr lang="en"/>
              <a:t>𝜷 parameters.</a:t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311700" y="1704325"/>
            <a:ext cx="6086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know: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7825"/>
            <a:ext cx="8839200" cy="151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311700" y="1266325"/>
            <a:ext cx="8520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define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try to maximize this quantity!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64" y="2218050"/>
            <a:ext cx="836746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/>
        </p:nvSpPr>
        <p:spPr>
          <a:xfrm>
            <a:off x="340900" y="4040600"/>
            <a:ext cx="8414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Unfortunately, there is no closed form solution here and we need to use numerical approximation methods to solve this optimization problem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Regression Model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</a:t>
            </a:r>
            <a:r>
              <a:rPr b="1" baseline="-25000" lang="en"/>
              <a:t>i</a:t>
            </a:r>
            <a:r>
              <a:rPr lang="en"/>
              <a:t> is the “true” value from our data set (i.e. </a:t>
            </a:r>
            <a:r>
              <a:rPr b="1" lang="en"/>
              <a:t>x</a:t>
            </a:r>
            <a:r>
              <a:rPr b="1" baseline="-25000" lang="en"/>
              <a:t>i </a:t>
            </a:r>
            <a:r>
              <a:rPr b="1" lang="en"/>
              <a:t>𝜷 + ϵ</a:t>
            </a:r>
            <a:r>
              <a:rPr b="1" baseline="-25000" lang="en"/>
              <a:t>i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ŷ</a:t>
            </a:r>
            <a:r>
              <a:rPr b="1" baseline="-25000" lang="en"/>
              <a:t>i</a:t>
            </a:r>
            <a:r>
              <a:rPr lang="en"/>
              <a:t> is the estimate of y</a:t>
            </a:r>
            <a:r>
              <a:rPr baseline="-25000" lang="en"/>
              <a:t>i</a:t>
            </a:r>
            <a:r>
              <a:rPr lang="en"/>
              <a:t> from our model (i.e. </a:t>
            </a:r>
            <a:r>
              <a:rPr b="1" lang="en"/>
              <a:t>x</a:t>
            </a:r>
            <a:r>
              <a:rPr b="1" baseline="-25000" lang="en"/>
              <a:t>i </a:t>
            </a:r>
            <a:r>
              <a:rPr b="1" lang="en"/>
              <a:t>𝜷</a:t>
            </a:r>
            <a:r>
              <a:rPr b="1" baseline="-25000" lang="en"/>
              <a:t>LS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ȳ</a:t>
            </a:r>
            <a:r>
              <a:rPr lang="en"/>
              <a:t> is the sample mean all </a:t>
            </a:r>
            <a:r>
              <a:rPr b="1" lang="en"/>
              <a:t>y</a:t>
            </a:r>
            <a:r>
              <a:rPr b="1" baseline="-25000" lang="en"/>
              <a:t>i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</a:t>
            </a:r>
            <a:r>
              <a:rPr b="1" baseline="-25000" lang="en"/>
              <a:t>i </a:t>
            </a:r>
            <a:r>
              <a:rPr b="1" lang="en"/>
              <a:t> - ŷ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are the estimates of </a:t>
            </a:r>
            <a:r>
              <a:rPr b="1" lang="en"/>
              <a:t>ϵ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and are referred to as residuals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Regression Model</a:t>
            </a:r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82534"/>
            <a:ext cx="3065275" cy="32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100" y="1374625"/>
            <a:ext cx="4293400" cy="9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4387600" y="3724025"/>
            <a:ext cx="3980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measures the fraction of variance that is explained by ŷ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311700" y="1266325"/>
            <a:ext cx="85206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 that TSS = ESS + RSS</a:t>
            </a:r>
            <a:endParaRPr/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5" y="1693823"/>
            <a:ext cx="5323974" cy="2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>
            <a:off x="5424225" y="481275"/>
            <a:ext cx="352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Assume for simplicity that 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ŷ</a:t>
            </a:r>
            <a:r>
              <a:rPr b="1"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𝜷</a:t>
            </a:r>
            <a:r>
              <a:rPr b="1"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Since 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𝜷</a:t>
            </a:r>
            <a:r>
              <a:rPr b="1"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are least squares estimates, we know they minimize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5420225" y="1807725"/>
            <a:ext cx="3378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 taking derivatives of the above with respect to 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𝜷</a:t>
            </a:r>
            <a:r>
              <a:rPr b="1"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discover that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025" y="1295479"/>
            <a:ext cx="1261300" cy="5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900" y="2420025"/>
            <a:ext cx="1343005" cy="4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9975" y="3954700"/>
            <a:ext cx="6413449" cy="10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7675" y="2377650"/>
            <a:ext cx="1812197" cy="5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6808925" y="2377651"/>
            <a:ext cx="480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and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Regression Model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parameter of an independent variable </a:t>
            </a:r>
            <a:r>
              <a:rPr b="1" lang="en"/>
              <a:t>x</a:t>
            </a:r>
            <a:r>
              <a:rPr lang="en"/>
              <a:t> has an associated confidence interval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parameter / coefficient is not significantly distinguishable from 0 then we cannot assume that there is a significant linear relationship between that independent variable and the observations </a:t>
            </a:r>
            <a:r>
              <a:rPr b="1" lang="en"/>
              <a:t>y</a:t>
            </a:r>
            <a:r>
              <a:rPr lang="en"/>
              <a:t> (i.e. if the interval includes 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17375" y="1289650"/>
            <a:ext cx="8643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Understand/explain how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varies as a function of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(i.e. find a function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 = h(x)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that best fits our data)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51" y="2243850"/>
            <a:ext cx="2617049" cy="20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50" y="2243850"/>
            <a:ext cx="2617051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-24023" l="0" r="-24023" t="0"/>
          <a:stretch/>
        </p:blipFill>
        <p:spPr>
          <a:xfrm>
            <a:off x="3292075" y="2243850"/>
            <a:ext cx="3329176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311700" y="1266325"/>
            <a:ext cx="85206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build a confidence interval?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</a:t>
            </a:r>
            <a:r>
              <a:rPr b="1" lang="en"/>
              <a:t>Y</a:t>
            </a:r>
            <a:r>
              <a:rPr b="1" baseline="-25000" lang="en"/>
              <a:t>i</a:t>
            </a:r>
            <a:r>
              <a:rPr b="1" lang="en"/>
              <a:t> ~ N(5, 25)</a:t>
            </a:r>
            <a:r>
              <a:rPr lang="en"/>
              <a:t> , for </a:t>
            </a:r>
            <a:r>
              <a:rPr b="1" lang="en"/>
              <a:t>1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≤</a:t>
            </a:r>
            <a:r>
              <a:rPr b="1" lang="en"/>
              <a:t> i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≤</a:t>
            </a:r>
            <a:r>
              <a:rPr b="1" lang="en"/>
              <a:t> 100 </a:t>
            </a:r>
            <a:r>
              <a:rPr lang="en"/>
              <a:t>and</a:t>
            </a:r>
            <a:r>
              <a:rPr lang="en"/>
              <a:t> </a:t>
            </a:r>
            <a:r>
              <a:rPr b="1" lang="en"/>
              <a:t>y</a:t>
            </a:r>
            <a:r>
              <a:rPr b="1" baseline="-25000" lang="en"/>
              <a:t>i</a:t>
            </a:r>
            <a:r>
              <a:rPr b="1" lang="en"/>
              <a:t> = μ + ϵ</a:t>
            </a:r>
            <a:r>
              <a:rPr lang="en"/>
              <a:t> where </a:t>
            </a:r>
            <a:r>
              <a:rPr b="1" lang="en"/>
              <a:t>ϵ</a:t>
            </a:r>
            <a:r>
              <a:rPr b="1" lang="en"/>
              <a:t> ~ N(0, 25)</a:t>
            </a:r>
            <a:r>
              <a:rPr lang="en"/>
              <a:t>. Then the Least Squares estimator of </a:t>
            </a:r>
            <a:r>
              <a:rPr b="1" lang="en"/>
              <a:t>μ</a:t>
            </a:r>
            <a:r>
              <a:rPr lang="en"/>
              <a:t> (</a:t>
            </a:r>
            <a:r>
              <a:rPr b="1" lang="en"/>
              <a:t>μ</a:t>
            </a:r>
            <a:r>
              <a:rPr b="1" baseline="-25000" lang="en"/>
              <a:t>LS</a:t>
            </a:r>
            <a:r>
              <a:rPr lang="en"/>
              <a:t>)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sample mean </a:t>
            </a:r>
            <a:r>
              <a:rPr b="1" lang="en"/>
              <a:t>ȳ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95% confidence interval for </a:t>
            </a:r>
            <a:r>
              <a:rPr b="1" lang="en"/>
              <a:t>μ</a:t>
            </a:r>
            <a:r>
              <a:rPr b="1" baseline="-25000" lang="en"/>
              <a:t>LS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</a:t>
            </a:r>
            <a:r>
              <a:rPr b="1" baseline="-25000" lang="en"/>
              <a:t>.95</a:t>
            </a:r>
            <a:r>
              <a:rPr b="1" lang="en"/>
              <a:t> = </a:t>
            </a:r>
            <a:r>
              <a:rPr b="1" lang="en"/>
              <a:t>[ȳ - 1.96 x SE(μ</a:t>
            </a:r>
            <a:r>
              <a:rPr b="1" baseline="-25000" lang="en"/>
              <a:t>LS</a:t>
            </a:r>
            <a:r>
              <a:rPr b="1" lang="en"/>
              <a:t>), ȳ + 1.96 x SE(μ</a:t>
            </a:r>
            <a:r>
              <a:rPr b="1" baseline="-25000" lang="en"/>
              <a:t>LS</a:t>
            </a:r>
            <a:r>
              <a:rPr b="1" lang="en"/>
              <a:t>)]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=</a:t>
            </a:r>
            <a:r>
              <a:rPr b="1" lang="en"/>
              <a:t> [ȳ - 1.96 x .5, </a:t>
            </a:r>
            <a:r>
              <a:rPr b="1" lang="en"/>
              <a:t>ȳ + 1.96 x .5]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2847475" y="3980450"/>
            <a:ext cx="551400" cy="5214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42"/>
          <p:cNvCxnSpPr>
            <a:stCxn id="307" idx="5"/>
            <a:endCxn id="309" idx="1"/>
          </p:cNvCxnSpPr>
          <p:nvPr/>
        </p:nvCxnSpPr>
        <p:spPr>
          <a:xfrm>
            <a:off x="3318124" y="4425493"/>
            <a:ext cx="3516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42"/>
          <p:cNvSpPr txBox="1"/>
          <p:nvPr/>
        </p:nvSpPr>
        <p:spPr>
          <a:xfrm>
            <a:off x="3669725" y="4501850"/>
            <a:ext cx="3168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Z-value for 95% Confidence Interval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4080750" y="3591450"/>
            <a:ext cx="762000" cy="7074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2"/>
          <p:cNvCxnSpPr>
            <a:stCxn id="310" idx="6"/>
            <a:endCxn id="312" idx="1"/>
          </p:cNvCxnSpPr>
          <p:nvPr/>
        </p:nvCxnSpPr>
        <p:spPr>
          <a:xfrm flipH="1" rot="10800000">
            <a:off x="4842750" y="3349650"/>
            <a:ext cx="1283400" cy="5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2"/>
          <p:cNvSpPr txBox="1"/>
          <p:nvPr/>
        </p:nvSpPr>
        <p:spPr>
          <a:xfrm>
            <a:off x="6126150" y="2859550"/>
            <a:ext cx="2578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SE(μ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LS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= σ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ϵ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/ √n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= 5 / √100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= .5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Z-values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311700" y="1266325"/>
            <a:ext cx="8520600" cy="18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number of standard deviations from the mean of a N(0,1) distribution required in order to contain a specific % of values were you to sample a large number of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find the .95 z-value (the number of standard deviations from the mean that contains 95% of values) you need to solve:</a:t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3387638"/>
            <a:ext cx="41719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check our assumption that our residuals / noise estimates are normally distributed.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can you check that a variable follows a specific distribution?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to check that our variable is </a:t>
            </a:r>
            <a:r>
              <a:rPr b="1" lang="en"/>
              <a:t>distributed</a:t>
            </a:r>
            <a:r>
              <a:rPr lang="en"/>
              <a:t> in the same way that a variable following our target distribution would be.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Plot the quantile of your target distribution against the quantiles of your data/ variable! If they match then your data probably comes from that distribution.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Quantiles are the values for which a particular % of values are contained below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 the 50% quantile of a N(0,1) distribution is 0 since 50% of samples would be contained below 0 were you to sample a large number of times.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</a:t>
            </a:r>
            <a:endParaRPr/>
          </a:p>
        </p:txBody>
      </p:sp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825" y="1214600"/>
            <a:ext cx="3564350" cy="31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Variance</a:t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367088" y="1065800"/>
            <a:ext cx="8520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our assumptions was that our noise had constant variance. How can we verify this?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plot our fitted values against our residuals (noise estimates)</a:t>
            </a:r>
            <a:endParaRPr/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525" y="1995275"/>
            <a:ext cx="6185724" cy="30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our Linear Model</a:t>
            </a:r>
            <a:endParaRPr/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assumptions we made can drastically change the problem we are solving. A few ways to extend the linear 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Non-constant variance - used in WLS (weighted least squares)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Distribution of error is not Normal - used in GLM (generalized linear models)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are given a curve </a:t>
            </a:r>
            <a:r>
              <a:rPr b="1" lang="en"/>
              <a:t>y = h(x)</a:t>
            </a:r>
            <a:r>
              <a:rPr lang="en"/>
              <a:t>, how can we evaluate whether it is a good fit to our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 </a:t>
            </a:r>
            <a:r>
              <a:rPr b="1" lang="en"/>
              <a:t>h(x</a:t>
            </a:r>
            <a:r>
              <a:rPr b="1" baseline="-25000" lang="en"/>
              <a:t>i</a:t>
            </a:r>
            <a:r>
              <a:rPr b="1" lang="en"/>
              <a:t>) </a:t>
            </a:r>
            <a:r>
              <a:rPr lang="en"/>
              <a:t>to</a:t>
            </a:r>
            <a:r>
              <a:rPr b="1" lang="en"/>
              <a:t> y</a:t>
            </a:r>
            <a:r>
              <a:rPr b="1" baseline="-25000" lang="en"/>
              <a:t>i</a:t>
            </a:r>
            <a:r>
              <a:rPr lang="en"/>
              <a:t> for all </a:t>
            </a:r>
            <a:r>
              <a:rPr b="1" lang="en"/>
              <a:t>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Goal: For a given distance function </a:t>
            </a:r>
            <a:r>
              <a:rPr b="1" lang="en"/>
              <a:t>d</a:t>
            </a:r>
            <a:r>
              <a:rPr lang="en"/>
              <a:t>, find </a:t>
            </a:r>
            <a:r>
              <a:rPr b="1" lang="en"/>
              <a:t>h</a:t>
            </a:r>
            <a:r>
              <a:rPr lang="en"/>
              <a:t> where </a:t>
            </a:r>
            <a:r>
              <a:rPr b="1" lang="en"/>
              <a:t>L</a:t>
            </a:r>
            <a:r>
              <a:rPr lang="en"/>
              <a:t> is smallest.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3240000"/>
            <a:ext cx="44767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51" y="2243850"/>
            <a:ext cx="2617049" cy="20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50" y="2243850"/>
            <a:ext cx="2617051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5">
            <a:alphaModFix/>
          </a:blip>
          <a:srcRect b="-24023" l="0" r="-24023" t="0"/>
          <a:stretch/>
        </p:blipFill>
        <p:spPr>
          <a:xfrm>
            <a:off x="3292075" y="2243850"/>
            <a:ext cx="3329176" cy="2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11700" y="1272375"/>
            <a:ext cx="8643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Should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be the curve that goes through the most samples? I.e. do we want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h(x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) = y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the maximum number of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44575" y="2687667"/>
            <a:ext cx="1900575" cy="1134175"/>
          </a:xfrm>
          <a:custGeom>
            <a:rect b="b" l="l" r="r" t="t"/>
            <a:pathLst>
              <a:path extrusionOk="0" h="45367" w="76023">
                <a:moveTo>
                  <a:pt x="0" y="42538"/>
                </a:moveTo>
                <a:cubicBezTo>
                  <a:pt x="1305" y="42973"/>
                  <a:pt x="6525" y="46019"/>
                  <a:pt x="7830" y="45149"/>
                </a:cubicBezTo>
                <a:cubicBezTo>
                  <a:pt x="9135" y="44279"/>
                  <a:pt x="6688" y="38134"/>
                  <a:pt x="7830" y="37318"/>
                </a:cubicBezTo>
                <a:cubicBezTo>
                  <a:pt x="8972" y="36502"/>
                  <a:pt x="13540" y="41015"/>
                  <a:pt x="14682" y="40254"/>
                </a:cubicBezTo>
                <a:cubicBezTo>
                  <a:pt x="15824" y="39493"/>
                  <a:pt x="13866" y="33348"/>
                  <a:pt x="14682" y="32750"/>
                </a:cubicBezTo>
                <a:cubicBezTo>
                  <a:pt x="15498" y="32152"/>
                  <a:pt x="17836" y="36448"/>
                  <a:pt x="19576" y="36665"/>
                </a:cubicBezTo>
                <a:cubicBezTo>
                  <a:pt x="21316" y="36883"/>
                  <a:pt x="23546" y="34816"/>
                  <a:pt x="25123" y="34055"/>
                </a:cubicBezTo>
                <a:cubicBezTo>
                  <a:pt x="26700" y="33294"/>
                  <a:pt x="28332" y="33620"/>
                  <a:pt x="29039" y="32097"/>
                </a:cubicBezTo>
                <a:cubicBezTo>
                  <a:pt x="29746" y="30574"/>
                  <a:pt x="27734" y="25680"/>
                  <a:pt x="29365" y="24919"/>
                </a:cubicBezTo>
                <a:cubicBezTo>
                  <a:pt x="30996" y="24158"/>
                  <a:pt x="36869" y="28399"/>
                  <a:pt x="38827" y="27529"/>
                </a:cubicBezTo>
                <a:cubicBezTo>
                  <a:pt x="40785" y="26659"/>
                  <a:pt x="40187" y="21711"/>
                  <a:pt x="41111" y="19699"/>
                </a:cubicBezTo>
                <a:cubicBezTo>
                  <a:pt x="42036" y="17687"/>
                  <a:pt x="42797" y="15294"/>
                  <a:pt x="44374" y="15457"/>
                </a:cubicBezTo>
                <a:cubicBezTo>
                  <a:pt x="45951" y="15620"/>
                  <a:pt x="48833" y="20569"/>
                  <a:pt x="50573" y="20678"/>
                </a:cubicBezTo>
                <a:cubicBezTo>
                  <a:pt x="52313" y="20787"/>
                  <a:pt x="53836" y="17905"/>
                  <a:pt x="54815" y="16110"/>
                </a:cubicBezTo>
                <a:cubicBezTo>
                  <a:pt x="55794" y="14315"/>
                  <a:pt x="55359" y="10889"/>
                  <a:pt x="56446" y="9910"/>
                </a:cubicBezTo>
                <a:cubicBezTo>
                  <a:pt x="57534" y="8931"/>
                  <a:pt x="59709" y="10074"/>
                  <a:pt x="61340" y="10237"/>
                </a:cubicBezTo>
                <a:cubicBezTo>
                  <a:pt x="62971" y="10400"/>
                  <a:pt x="65310" y="11542"/>
                  <a:pt x="66234" y="10889"/>
                </a:cubicBezTo>
                <a:cubicBezTo>
                  <a:pt x="67159" y="10236"/>
                  <a:pt x="66452" y="8116"/>
                  <a:pt x="66887" y="6321"/>
                </a:cubicBezTo>
                <a:cubicBezTo>
                  <a:pt x="67322" y="4527"/>
                  <a:pt x="67322" y="611"/>
                  <a:pt x="68845" y="122"/>
                </a:cubicBezTo>
                <a:cubicBezTo>
                  <a:pt x="70368" y="-367"/>
                  <a:pt x="74827" y="2841"/>
                  <a:pt x="76023" y="3385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7"/>
          <p:cNvSpPr/>
          <p:nvPr/>
        </p:nvSpPr>
        <p:spPr>
          <a:xfrm>
            <a:off x="3788825" y="2585284"/>
            <a:ext cx="1700400" cy="1114250"/>
          </a:xfrm>
          <a:custGeom>
            <a:rect b="b" l="l" r="r" t="t"/>
            <a:pathLst>
              <a:path extrusionOk="0" h="44570" w="68016">
                <a:moveTo>
                  <a:pt x="0" y="41369"/>
                </a:moveTo>
                <a:cubicBezTo>
                  <a:pt x="1035" y="40758"/>
                  <a:pt x="5456" y="39111"/>
                  <a:pt x="6209" y="37700"/>
                </a:cubicBezTo>
                <a:cubicBezTo>
                  <a:pt x="6962" y="36289"/>
                  <a:pt x="4986" y="34360"/>
                  <a:pt x="4516" y="32902"/>
                </a:cubicBezTo>
                <a:cubicBezTo>
                  <a:pt x="4046" y="31444"/>
                  <a:pt x="2635" y="29610"/>
                  <a:pt x="3387" y="28951"/>
                </a:cubicBezTo>
                <a:cubicBezTo>
                  <a:pt x="4140" y="28293"/>
                  <a:pt x="7526" y="29563"/>
                  <a:pt x="9031" y="28951"/>
                </a:cubicBezTo>
                <a:cubicBezTo>
                  <a:pt x="10536" y="28340"/>
                  <a:pt x="12042" y="26881"/>
                  <a:pt x="12418" y="25282"/>
                </a:cubicBezTo>
                <a:cubicBezTo>
                  <a:pt x="12794" y="23683"/>
                  <a:pt x="10913" y="20485"/>
                  <a:pt x="11289" y="19356"/>
                </a:cubicBezTo>
                <a:cubicBezTo>
                  <a:pt x="11665" y="18227"/>
                  <a:pt x="14112" y="19638"/>
                  <a:pt x="14676" y="18509"/>
                </a:cubicBezTo>
                <a:cubicBezTo>
                  <a:pt x="15241" y="17380"/>
                  <a:pt x="13829" y="13429"/>
                  <a:pt x="14676" y="12582"/>
                </a:cubicBezTo>
                <a:cubicBezTo>
                  <a:pt x="15523" y="11735"/>
                  <a:pt x="19286" y="14041"/>
                  <a:pt x="19756" y="13429"/>
                </a:cubicBezTo>
                <a:cubicBezTo>
                  <a:pt x="20226" y="12818"/>
                  <a:pt x="17639" y="10136"/>
                  <a:pt x="17498" y="8913"/>
                </a:cubicBezTo>
                <a:cubicBezTo>
                  <a:pt x="17357" y="7690"/>
                  <a:pt x="17686" y="6185"/>
                  <a:pt x="18909" y="6091"/>
                </a:cubicBezTo>
                <a:cubicBezTo>
                  <a:pt x="20132" y="5997"/>
                  <a:pt x="23660" y="9055"/>
                  <a:pt x="24836" y="8349"/>
                </a:cubicBezTo>
                <a:cubicBezTo>
                  <a:pt x="26012" y="7644"/>
                  <a:pt x="25260" y="2046"/>
                  <a:pt x="25965" y="1858"/>
                </a:cubicBezTo>
                <a:cubicBezTo>
                  <a:pt x="26671" y="1670"/>
                  <a:pt x="28552" y="7502"/>
                  <a:pt x="29069" y="7220"/>
                </a:cubicBezTo>
                <a:cubicBezTo>
                  <a:pt x="29586" y="6938"/>
                  <a:pt x="28552" y="824"/>
                  <a:pt x="29069" y="165"/>
                </a:cubicBezTo>
                <a:cubicBezTo>
                  <a:pt x="29587" y="-493"/>
                  <a:pt x="30951" y="3269"/>
                  <a:pt x="32174" y="3269"/>
                </a:cubicBezTo>
                <a:cubicBezTo>
                  <a:pt x="33397" y="3269"/>
                  <a:pt x="35655" y="-164"/>
                  <a:pt x="36407" y="165"/>
                </a:cubicBezTo>
                <a:cubicBezTo>
                  <a:pt x="37160" y="494"/>
                  <a:pt x="35936" y="4869"/>
                  <a:pt x="36689" y="5245"/>
                </a:cubicBezTo>
                <a:cubicBezTo>
                  <a:pt x="37442" y="5621"/>
                  <a:pt x="40312" y="2140"/>
                  <a:pt x="40923" y="2422"/>
                </a:cubicBezTo>
                <a:cubicBezTo>
                  <a:pt x="41535" y="2704"/>
                  <a:pt x="39935" y="7220"/>
                  <a:pt x="40358" y="6938"/>
                </a:cubicBezTo>
                <a:cubicBezTo>
                  <a:pt x="40781" y="6656"/>
                  <a:pt x="42899" y="729"/>
                  <a:pt x="43463" y="729"/>
                </a:cubicBezTo>
                <a:cubicBezTo>
                  <a:pt x="44028" y="729"/>
                  <a:pt x="43134" y="5762"/>
                  <a:pt x="43745" y="6938"/>
                </a:cubicBezTo>
                <a:cubicBezTo>
                  <a:pt x="44356" y="8114"/>
                  <a:pt x="45861" y="7456"/>
                  <a:pt x="47131" y="7785"/>
                </a:cubicBezTo>
                <a:cubicBezTo>
                  <a:pt x="48401" y="8114"/>
                  <a:pt x="51271" y="8019"/>
                  <a:pt x="51365" y="8913"/>
                </a:cubicBezTo>
                <a:cubicBezTo>
                  <a:pt x="51459" y="9807"/>
                  <a:pt x="47602" y="12347"/>
                  <a:pt x="47696" y="13147"/>
                </a:cubicBezTo>
                <a:cubicBezTo>
                  <a:pt x="47790" y="13947"/>
                  <a:pt x="50565" y="13194"/>
                  <a:pt x="51929" y="13711"/>
                </a:cubicBezTo>
                <a:cubicBezTo>
                  <a:pt x="53293" y="14228"/>
                  <a:pt x="55833" y="15122"/>
                  <a:pt x="55880" y="16251"/>
                </a:cubicBezTo>
                <a:cubicBezTo>
                  <a:pt x="55927" y="17380"/>
                  <a:pt x="51835" y="19921"/>
                  <a:pt x="52211" y="20485"/>
                </a:cubicBezTo>
                <a:cubicBezTo>
                  <a:pt x="52587" y="21050"/>
                  <a:pt x="57479" y="19027"/>
                  <a:pt x="58138" y="19638"/>
                </a:cubicBezTo>
                <a:cubicBezTo>
                  <a:pt x="58797" y="20249"/>
                  <a:pt x="55740" y="22930"/>
                  <a:pt x="56163" y="24153"/>
                </a:cubicBezTo>
                <a:cubicBezTo>
                  <a:pt x="56586" y="25376"/>
                  <a:pt x="59361" y="26129"/>
                  <a:pt x="60678" y="26976"/>
                </a:cubicBezTo>
                <a:cubicBezTo>
                  <a:pt x="61995" y="27823"/>
                  <a:pt x="64253" y="28528"/>
                  <a:pt x="64065" y="29233"/>
                </a:cubicBezTo>
                <a:cubicBezTo>
                  <a:pt x="63877" y="29939"/>
                  <a:pt x="59361" y="30268"/>
                  <a:pt x="59549" y="31209"/>
                </a:cubicBezTo>
                <a:cubicBezTo>
                  <a:pt x="59737" y="32150"/>
                  <a:pt x="64394" y="33326"/>
                  <a:pt x="65194" y="34878"/>
                </a:cubicBezTo>
                <a:cubicBezTo>
                  <a:pt x="65994" y="36430"/>
                  <a:pt x="65147" y="38970"/>
                  <a:pt x="64347" y="40522"/>
                </a:cubicBezTo>
                <a:cubicBezTo>
                  <a:pt x="63547" y="42074"/>
                  <a:pt x="59785" y="43533"/>
                  <a:pt x="60396" y="44191"/>
                </a:cubicBezTo>
                <a:cubicBezTo>
                  <a:pt x="61008" y="44850"/>
                  <a:pt x="66746" y="44426"/>
                  <a:pt x="68016" y="4447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7"/>
          <p:cNvSpPr/>
          <p:nvPr/>
        </p:nvSpPr>
        <p:spPr>
          <a:xfrm>
            <a:off x="6698366" y="2496499"/>
            <a:ext cx="2015225" cy="1398175"/>
          </a:xfrm>
          <a:custGeom>
            <a:rect b="b" l="l" r="r" t="t"/>
            <a:pathLst>
              <a:path extrusionOk="0" h="55927" w="80609">
                <a:moveTo>
                  <a:pt x="2152" y="55927"/>
                </a:moveTo>
                <a:cubicBezTo>
                  <a:pt x="1823" y="55127"/>
                  <a:pt x="-529" y="52258"/>
                  <a:pt x="176" y="51129"/>
                </a:cubicBezTo>
                <a:cubicBezTo>
                  <a:pt x="882" y="50000"/>
                  <a:pt x="5962" y="50000"/>
                  <a:pt x="6385" y="49153"/>
                </a:cubicBezTo>
                <a:cubicBezTo>
                  <a:pt x="6808" y="48306"/>
                  <a:pt x="2293" y="47037"/>
                  <a:pt x="2716" y="46049"/>
                </a:cubicBezTo>
                <a:cubicBezTo>
                  <a:pt x="3139" y="45061"/>
                  <a:pt x="8455" y="44121"/>
                  <a:pt x="8925" y="43227"/>
                </a:cubicBezTo>
                <a:cubicBezTo>
                  <a:pt x="9395" y="42333"/>
                  <a:pt x="6008" y="42004"/>
                  <a:pt x="5538" y="40687"/>
                </a:cubicBezTo>
                <a:cubicBezTo>
                  <a:pt x="5068" y="39370"/>
                  <a:pt x="5350" y="35842"/>
                  <a:pt x="6103" y="35324"/>
                </a:cubicBezTo>
                <a:cubicBezTo>
                  <a:pt x="6856" y="34807"/>
                  <a:pt x="9772" y="38429"/>
                  <a:pt x="10054" y="37582"/>
                </a:cubicBezTo>
                <a:cubicBezTo>
                  <a:pt x="10336" y="36735"/>
                  <a:pt x="7514" y="31044"/>
                  <a:pt x="7796" y="30244"/>
                </a:cubicBezTo>
                <a:cubicBezTo>
                  <a:pt x="8078" y="29444"/>
                  <a:pt x="11089" y="33348"/>
                  <a:pt x="11747" y="32784"/>
                </a:cubicBezTo>
                <a:cubicBezTo>
                  <a:pt x="12406" y="32220"/>
                  <a:pt x="11089" y="27093"/>
                  <a:pt x="11747" y="26858"/>
                </a:cubicBezTo>
                <a:cubicBezTo>
                  <a:pt x="12406" y="26623"/>
                  <a:pt x="15134" y="31702"/>
                  <a:pt x="15698" y="31373"/>
                </a:cubicBezTo>
                <a:cubicBezTo>
                  <a:pt x="16263" y="31044"/>
                  <a:pt x="14570" y="25635"/>
                  <a:pt x="15134" y="24882"/>
                </a:cubicBezTo>
                <a:cubicBezTo>
                  <a:pt x="15699" y="24130"/>
                  <a:pt x="18709" y="27658"/>
                  <a:pt x="19085" y="26858"/>
                </a:cubicBezTo>
                <a:cubicBezTo>
                  <a:pt x="19461" y="26058"/>
                  <a:pt x="16969" y="20696"/>
                  <a:pt x="17392" y="20084"/>
                </a:cubicBezTo>
                <a:cubicBezTo>
                  <a:pt x="17815" y="19473"/>
                  <a:pt x="20637" y="23753"/>
                  <a:pt x="21625" y="23189"/>
                </a:cubicBezTo>
                <a:cubicBezTo>
                  <a:pt x="22613" y="22625"/>
                  <a:pt x="22377" y="17074"/>
                  <a:pt x="23318" y="16698"/>
                </a:cubicBezTo>
                <a:cubicBezTo>
                  <a:pt x="24259" y="16322"/>
                  <a:pt x="26328" y="21119"/>
                  <a:pt x="27269" y="20931"/>
                </a:cubicBezTo>
                <a:cubicBezTo>
                  <a:pt x="28210" y="20743"/>
                  <a:pt x="28304" y="17121"/>
                  <a:pt x="28963" y="15569"/>
                </a:cubicBezTo>
                <a:cubicBezTo>
                  <a:pt x="29622" y="14017"/>
                  <a:pt x="30516" y="11195"/>
                  <a:pt x="31221" y="11618"/>
                </a:cubicBezTo>
                <a:cubicBezTo>
                  <a:pt x="31927" y="12041"/>
                  <a:pt x="32444" y="17733"/>
                  <a:pt x="33196" y="18109"/>
                </a:cubicBezTo>
                <a:cubicBezTo>
                  <a:pt x="33949" y="18485"/>
                  <a:pt x="35078" y="13923"/>
                  <a:pt x="35736" y="13876"/>
                </a:cubicBezTo>
                <a:cubicBezTo>
                  <a:pt x="36395" y="13829"/>
                  <a:pt x="36630" y="18627"/>
                  <a:pt x="37147" y="17827"/>
                </a:cubicBezTo>
                <a:cubicBezTo>
                  <a:pt x="37665" y="17027"/>
                  <a:pt x="38324" y="9878"/>
                  <a:pt x="38841" y="9078"/>
                </a:cubicBezTo>
                <a:cubicBezTo>
                  <a:pt x="39359" y="8278"/>
                  <a:pt x="39453" y="12559"/>
                  <a:pt x="40252" y="13029"/>
                </a:cubicBezTo>
                <a:cubicBezTo>
                  <a:pt x="41052" y="13499"/>
                  <a:pt x="42650" y="12888"/>
                  <a:pt x="43638" y="11900"/>
                </a:cubicBezTo>
                <a:cubicBezTo>
                  <a:pt x="44626" y="10912"/>
                  <a:pt x="45425" y="6914"/>
                  <a:pt x="46178" y="7102"/>
                </a:cubicBezTo>
                <a:cubicBezTo>
                  <a:pt x="46931" y="7290"/>
                  <a:pt x="47401" y="13029"/>
                  <a:pt x="48154" y="13029"/>
                </a:cubicBezTo>
                <a:cubicBezTo>
                  <a:pt x="48907" y="13029"/>
                  <a:pt x="49989" y="8607"/>
                  <a:pt x="50694" y="7102"/>
                </a:cubicBezTo>
                <a:cubicBezTo>
                  <a:pt x="51400" y="5597"/>
                  <a:pt x="51823" y="3387"/>
                  <a:pt x="52387" y="3998"/>
                </a:cubicBezTo>
                <a:cubicBezTo>
                  <a:pt x="52952" y="4610"/>
                  <a:pt x="53564" y="10865"/>
                  <a:pt x="54081" y="10771"/>
                </a:cubicBezTo>
                <a:cubicBezTo>
                  <a:pt x="54599" y="10677"/>
                  <a:pt x="55163" y="3903"/>
                  <a:pt x="55492" y="3433"/>
                </a:cubicBezTo>
                <a:cubicBezTo>
                  <a:pt x="55821" y="2963"/>
                  <a:pt x="55398" y="7902"/>
                  <a:pt x="56056" y="7949"/>
                </a:cubicBezTo>
                <a:cubicBezTo>
                  <a:pt x="56715" y="7996"/>
                  <a:pt x="58596" y="3528"/>
                  <a:pt x="59443" y="3716"/>
                </a:cubicBezTo>
                <a:cubicBezTo>
                  <a:pt x="60290" y="3904"/>
                  <a:pt x="60572" y="9313"/>
                  <a:pt x="61136" y="9078"/>
                </a:cubicBezTo>
                <a:cubicBezTo>
                  <a:pt x="61700" y="8843"/>
                  <a:pt x="61841" y="2774"/>
                  <a:pt x="62829" y="2304"/>
                </a:cubicBezTo>
                <a:cubicBezTo>
                  <a:pt x="63817" y="1834"/>
                  <a:pt x="65981" y="6444"/>
                  <a:pt x="67063" y="6256"/>
                </a:cubicBezTo>
                <a:cubicBezTo>
                  <a:pt x="68145" y="6068"/>
                  <a:pt x="68851" y="1082"/>
                  <a:pt x="69321" y="1176"/>
                </a:cubicBezTo>
                <a:cubicBezTo>
                  <a:pt x="69791" y="1270"/>
                  <a:pt x="69415" y="6350"/>
                  <a:pt x="69885" y="6820"/>
                </a:cubicBezTo>
                <a:cubicBezTo>
                  <a:pt x="70355" y="7290"/>
                  <a:pt x="71155" y="4045"/>
                  <a:pt x="72143" y="3998"/>
                </a:cubicBezTo>
                <a:cubicBezTo>
                  <a:pt x="73131" y="3951"/>
                  <a:pt x="75248" y="7197"/>
                  <a:pt x="75812" y="6538"/>
                </a:cubicBezTo>
                <a:cubicBezTo>
                  <a:pt x="76376" y="5880"/>
                  <a:pt x="74730" y="235"/>
                  <a:pt x="75529" y="47"/>
                </a:cubicBezTo>
                <a:cubicBezTo>
                  <a:pt x="76329" y="-141"/>
                  <a:pt x="79762" y="4515"/>
                  <a:pt x="80609" y="5409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p17"/>
          <p:cNvSpPr txBox="1"/>
          <p:nvPr/>
        </p:nvSpPr>
        <p:spPr>
          <a:xfrm>
            <a:off x="389100" y="4359875"/>
            <a:ext cx="5143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may be too complex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overfitting - may not perform well on unseen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51" y="2243850"/>
            <a:ext cx="2617049" cy="20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50" y="2243850"/>
            <a:ext cx="2617051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5">
            <a:alphaModFix/>
          </a:blip>
          <a:srcRect b="-24023" l="0" r="-24023" t="0"/>
          <a:stretch/>
        </p:blipFill>
        <p:spPr>
          <a:xfrm>
            <a:off x="3292075" y="2243850"/>
            <a:ext cx="3329176" cy="257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8"/>
          <p:cNvCxnSpPr/>
          <p:nvPr/>
        </p:nvCxnSpPr>
        <p:spPr>
          <a:xfrm flipH="1" rot="10800000">
            <a:off x="645500" y="2684475"/>
            <a:ext cx="1885200" cy="1209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/>
          <p:nvPr/>
        </p:nvSpPr>
        <p:spPr>
          <a:xfrm>
            <a:off x="3832000" y="2627355"/>
            <a:ext cx="1649625" cy="1194425"/>
          </a:xfrm>
          <a:custGeom>
            <a:rect b="b" l="l" r="r" t="t"/>
            <a:pathLst>
              <a:path extrusionOk="0" h="47777" w="65985">
                <a:moveTo>
                  <a:pt x="0" y="42449"/>
                </a:moveTo>
                <a:cubicBezTo>
                  <a:pt x="2732" y="36848"/>
                  <a:pt x="10588" y="15878"/>
                  <a:pt x="16394" y="8842"/>
                </a:cubicBezTo>
                <a:cubicBezTo>
                  <a:pt x="22200" y="1806"/>
                  <a:pt x="28894" y="-653"/>
                  <a:pt x="34837" y="235"/>
                </a:cubicBezTo>
                <a:cubicBezTo>
                  <a:pt x="40780" y="1123"/>
                  <a:pt x="46859" y="6246"/>
                  <a:pt x="52050" y="14170"/>
                </a:cubicBezTo>
                <a:cubicBezTo>
                  <a:pt x="57241" y="22094"/>
                  <a:pt x="63663" y="42176"/>
                  <a:pt x="65985" y="47777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18"/>
          <p:cNvSpPr/>
          <p:nvPr/>
        </p:nvSpPr>
        <p:spPr>
          <a:xfrm>
            <a:off x="6711150" y="2530775"/>
            <a:ext cx="2008200" cy="1403700"/>
          </a:xfrm>
          <a:custGeom>
            <a:rect b="b" l="l" r="r" t="t"/>
            <a:pathLst>
              <a:path extrusionOk="0" h="56148" w="80328">
                <a:moveTo>
                  <a:pt x="0" y="56148"/>
                </a:moveTo>
                <a:cubicBezTo>
                  <a:pt x="1298" y="52050"/>
                  <a:pt x="4508" y="37773"/>
                  <a:pt x="7787" y="31557"/>
                </a:cubicBezTo>
                <a:cubicBezTo>
                  <a:pt x="11066" y="25341"/>
                  <a:pt x="14139" y="22609"/>
                  <a:pt x="19672" y="18852"/>
                </a:cubicBezTo>
                <a:cubicBezTo>
                  <a:pt x="25205" y="15095"/>
                  <a:pt x="33265" y="11817"/>
                  <a:pt x="40984" y="9016"/>
                </a:cubicBezTo>
                <a:cubicBezTo>
                  <a:pt x="48703" y="6216"/>
                  <a:pt x="59427" y="3552"/>
                  <a:pt x="65984" y="2049"/>
                </a:cubicBezTo>
                <a:cubicBezTo>
                  <a:pt x="72541" y="546"/>
                  <a:pt x="77937" y="342"/>
                  <a:pt x="80328" y="0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18"/>
          <p:cNvSpPr txBox="1"/>
          <p:nvPr/>
        </p:nvSpPr>
        <p:spPr>
          <a:xfrm>
            <a:off x="311700" y="1272375"/>
            <a:ext cx="8643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following curves seem the most intuitive “best fit” to our samples. How can we define this best fit mathematically? Is it just about finding the right distance function?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to define this problem is in terms of probability.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Define </a:t>
            </a:r>
            <a:r>
              <a:rPr b="1" lang="en"/>
              <a:t>P(Y | h) </a:t>
            </a:r>
            <a:r>
              <a:rPr lang="en"/>
              <a:t>as the probability of observing </a:t>
            </a:r>
            <a:r>
              <a:rPr b="1" lang="en"/>
              <a:t>Y</a:t>
            </a:r>
            <a:r>
              <a:rPr lang="en"/>
              <a:t> given that it was sampled from </a:t>
            </a:r>
            <a:r>
              <a:rPr b="1" lang="en"/>
              <a:t>h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Goal: Find </a:t>
            </a:r>
            <a:r>
              <a:rPr b="1" lang="en"/>
              <a:t>h</a:t>
            </a:r>
            <a:r>
              <a:rPr lang="en"/>
              <a:t> that maximizes the probability of having observed our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sum up we can either: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Maximize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L(h) = P(Y | h)</a:t>
            </a:r>
            <a:endParaRPr b="1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325" y="2086975"/>
            <a:ext cx="3371350" cy="7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enough to get started?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Seems like there are too many possible </a:t>
            </a:r>
            <a:r>
              <a:rPr b="1" lang="en"/>
              <a:t>h</a:t>
            </a:r>
            <a:r>
              <a:rPr lang="en"/>
              <a:t> and our problem statements are still too vague to effectively find solutions.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can we do to constrain the problem?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make some assumptions!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