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Inter Tight Medium"/>
      <p:regular r:id="rId21"/>
      <p:bold r:id="rId22"/>
      <p:italic r:id="rId23"/>
      <p:boldItalic r:id="rId24"/>
    </p:embeddedFont>
    <p:embeddedFont>
      <p:font typeface="Inter Tight"/>
      <p:regular r:id="rId25"/>
      <p:bold r:id="rId26"/>
      <p:italic r:id="rId27"/>
      <p:boldItalic r:id="rId28"/>
    </p:embeddedFont>
    <p:embeddedFont>
      <p:font typeface="Inter Tight SemiBold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AB5E3E7-EFF6-4910-8950-7C6BFE273C32}">
  <a:tblStyle styleId="{7AB5E3E7-EFF6-4910-8950-7C6BFE273C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InterTightMedium-bold.fntdata"/><Relationship Id="rId21" Type="http://schemas.openxmlformats.org/officeDocument/2006/relationships/font" Target="fonts/InterTightMedium-regular.fntdata"/><Relationship Id="rId24" Type="http://schemas.openxmlformats.org/officeDocument/2006/relationships/font" Target="fonts/InterTightMedium-boldItalic.fntdata"/><Relationship Id="rId23" Type="http://schemas.openxmlformats.org/officeDocument/2006/relationships/font" Target="fonts/InterTight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InterTight-bold.fntdata"/><Relationship Id="rId25" Type="http://schemas.openxmlformats.org/officeDocument/2006/relationships/font" Target="fonts/InterTight-regular.fntdata"/><Relationship Id="rId28" Type="http://schemas.openxmlformats.org/officeDocument/2006/relationships/font" Target="fonts/InterTight-boldItalic.fntdata"/><Relationship Id="rId27" Type="http://schemas.openxmlformats.org/officeDocument/2006/relationships/font" Target="fonts/InterTigh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InterTightSemiBol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InterTightSemiBold-italic.fntdata"/><Relationship Id="rId30" Type="http://schemas.openxmlformats.org/officeDocument/2006/relationships/font" Target="fonts/InterTightSemiBold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InterTightSemiBold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04f1bc09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04f1bc09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04f1bc093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04f1bc093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51c5d514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51c5d514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04f1bc0939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04f1bc0939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04f1bc0939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04f1bc0939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04f1bc0939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04f1bc0939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04f1bc09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04f1bc09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04f1bc0939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04f1bc0939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04f1bc0939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04f1bc0939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04f1bc0939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04f1bc0939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04f1bc0939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04f1bc0939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04f1bc0939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04f1bc0939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04f1bc0939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04f1bc0939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04f1bc0939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04f1bc0939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299808">
            <a:off x="124383" y="-559521"/>
            <a:ext cx="8900029" cy="6258229"/>
            <a:chOff x="124223" y="-559280"/>
            <a:chExt cx="8900025" cy="6258226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124223" y="-78561"/>
              <a:ext cx="8900025" cy="5296800"/>
              <a:chOff x="124223" y="-78561"/>
              <a:chExt cx="8900025" cy="5296800"/>
            </a:xfrm>
          </p:grpSpPr>
          <p:sp>
            <p:nvSpPr>
              <p:cNvPr id="12" name="Google Shape;12;p2"/>
              <p:cNvSpPr/>
              <p:nvPr/>
            </p:nvSpPr>
            <p:spPr>
              <a:xfrm rot="-1623">
                <a:off x="7117071" y="2014308"/>
                <a:ext cx="1906200" cy="1875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 flipH="1" rot="-1487">
                <a:off x="124823" y="-77211"/>
                <a:ext cx="6242101" cy="5294100"/>
              </a:xfrm>
              <a:prstGeom prst="snip1Rect">
                <a:avLst>
                  <a:gd fmla="val 42486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flipH="1" rot="10798513">
                <a:off x="2781248" y="-76291"/>
                <a:ext cx="6242401" cy="5289900"/>
              </a:xfrm>
              <a:prstGeom prst="snip1Rect">
                <a:avLst>
                  <a:gd fmla="val 42496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-1623">
                <a:off x="125118" y="1250275"/>
                <a:ext cx="1906200" cy="1875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16" name="Google Shape;16;p2"/>
            <p:cNvSpPr/>
            <p:nvPr/>
          </p:nvSpPr>
          <p:spPr>
            <a:xfrm rot="-4516116">
              <a:off x="314265" y="-331820"/>
              <a:ext cx="1871106" cy="183798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 rot="6283884">
              <a:off x="6963097" y="3633506"/>
              <a:ext cx="1871106" cy="183798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826325" y="1559575"/>
            <a:ext cx="5494800" cy="15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826325" y="3252475"/>
            <a:ext cx="5494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1" name="Google Shape;61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3" name="Google Shape;63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4" name="Google Shape;64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5" name="Google Shape;65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69" name="Google Shape;69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7" name="Google Shape;77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4" name="Google Shape;84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5" name="Google Shape;85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6" name="Google Shape;86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4" name="Google Shape;94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5" name="Google Shape;95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6" name="Google Shape;96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" name="Google Shape;97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" name="Google Shape;110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3" name="Google Shape;113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6" name="Google Shape;116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1" name="Google Shape;121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2" name="Google Shape;122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Google Shape;133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Google Shape;134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 type="secHead">
  <p:cSld name="SECTION_HEADER"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23"/>
          <p:cNvGrpSpPr/>
          <p:nvPr/>
        </p:nvGrpSpPr>
        <p:grpSpPr>
          <a:xfrm>
            <a:off x="75" y="256675"/>
            <a:ext cx="3798141" cy="1190474"/>
            <a:chOff x="75" y="256675"/>
            <a:chExt cx="3798141" cy="1190474"/>
          </a:xfrm>
        </p:grpSpPr>
        <p:sp>
          <p:nvSpPr>
            <p:cNvPr id="140" name="Google Shape;140;p23"/>
            <p:cNvSpPr/>
            <p:nvPr/>
          </p:nvSpPr>
          <p:spPr>
            <a:xfrm flipH="1" rot="10800000">
              <a:off x="75" y="256675"/>
              <a:ext cx="3798000" cy="1190400"/>
            </a:xfrm>
            <a:prstGeom prst="snip1Rect">
              <a:avLst>
                <a:gd fmla="val 3510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141" name="Google Shape;141;p23"/>
            <p:cNvSpPr/>
            <p:nvPr/>
          </p:nvSpPr>
          <p:spPr>
            <a:xfrm flipH="1" rot="-10795068">
              <a:off x="3380016" y="1028349"/>
              <a:ext cx="418200" cy="4185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"/>
                  <a:ea typeface="Inter Tight"/>
                  <a:cs typeface="Inter Tight"/>
                  <a:sym typeface="Inter Tight"/>
                </a:rPr>
                <a:t> </a:t>
              </a:r>
              <a:endParaRPr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sp>
        <p:nvSpPr>
          <p:cNvPr id="142" name="Google Shape;142;p23"/>
          <p:cNvSpPr txBox="1"/>
          <p:nvPr>
            <p:ph type="title"/>
          </p:nvPr>
        </p:nvSpPr>
        <p:spPr>
          <a:xfrm>
            <a:off x="333925" y="544250"/>
            <a:ext cx="30399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1" type="subTitle"/>
          </p:nvPr>
        </p:nvSpPr>
        <p:spPr>
          <a:xfrm>
            <a:off x="1149126" y="2348550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44" name="Google Shape;144;p23"/>
          <p:cNvSpPr txBox="1"/>
          <p:nvPr>
            <p:ph idx="2" type="subTitle"/>
          </p:nvPr>
        </p:nvSpPr>
        <p:spPr>
          <a:xfrm>
            <a:off x="1149126" y="2802869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3" type="subTitle"/>
          </p:nvPr>
        </p:nvSpPr>
        <p:spPr>
          <a:xfrm>
            <a:off x="1149126" y="3257187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4" type="subTitle"/>
          </p:nvPr>
        </p:nvSpPr>
        <p:spPr>
          <a:xfrm>
            <a:off x="1149126" y="3711506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5" type="subTitle"/>
          </p:nvPr>
        </p:nvSpPr>
        <p:spPr>
          <a:xfrm>
            <a:off x="1149126" y="4165824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6" type="subTitle"/>
          </p:nvPr>
        </p:nvSpPr>
        <p:spPr>
          <a:xfrm>
            <a:off x="5327851" y="2348550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7" type="subTitle"/>
          </p:nvPr>
        </p:nvSpPr>
        <p:spPr>
          <a:xfrm>
            <a:off x="5327851" y="2802869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8" type="subTitle"/>
          </p:nvPr>
        </p:nvSpPr>
        <p:spPr>
          <a:xfrm>
            <a:off x="5327851" y="3257187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9" type="subTitle"/>
          </p:nvPr>
        </p:nvSpPr>
        <p:spPr>
          <a:xfrm>
            <a:off x="5327851" y="3711506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3" type="subTitle"/>
          </p:nvPr>
        </p:nvSpPr>
        <p:spPr>
          <a:xfrm>
            <a:off x="5327851" y="4165824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s" type="tx">
  <p:cSld name="TITLE_AND_BODY"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/>
          <p:nvPr>
            <p:ph idx="2" type="pic"/>
          </p:nvPr>
        </p:nvSpPr>
        <p:spPr>
          <a:xfrm rot="299990">
            <a:off x="716131" y="2331244"/>
            <a:ext cx="3686628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55" name="Google Shape;155;p24"/>
          <p:cNvSpPr/>
          <p:nvPr>
            <p:ph idx="3" type="pic"/>
          </p:nvPr>
        </p:nvSpPr>
        <p:spPr>
          <a:xfrm rot="-300269">
            <a:off x="4741294" y="2331368"/>
            <a:ext cx="3686654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56" name="Google Shape;156;p24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33925" y="1163150"/>
            <a:ext cx="84756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buNone/>
              <a:defRPr/>
            </a:lvl1pPr>
            <a:lvl2pPr lvl="1" rtl="0" algn="r">
              <a:buNone/>
              <a:defRPr/>
            </a:lvl2pPr>
            <a:lvl3pPr lvl="2" rtl="0" algn="r">
              <a:buNone/>
              <a:defRPr/>
            </a:lvl3pPr>
            <a:lvl4pPr lvl="3" rtl="0" algn="r">
              <a:buNone/>
              <a:defRPr/>
            </a:lvl4pPr>
            <a:lvl5pPr lvl="4" rtl="0" algn="r">
              <a:buNone/>
              <a:defRPr/>
            </a:lvl5pPr>
            <a:lvl6pPr lvl="5" rtl="0" algn="r">
              <a:buNone/>
              <a:defRPr/>
            </a:lvl6pPr>
            <a:lvl7pPr lvl="6" rtl="0" algn="r">
              <a:buNone/>
              <a:defRPr/>
            </a:lvl7pPr>
            <a:lvl8pPr lvl="7" rtl="0" algn="r">
              <a:buNone/>
              <a:defRPr/>
            </a:lvl8pPr>
            <a:lvl9pPr lvl="8" rtl="0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4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160" name="Google Shape;160;p24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">
  <p:cSld name="TITLE_AND_BODY_1"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/>
          <p:nvPr>
            <p:ph idx="2" type="pic"/>
          </p:nvPr>
        </p:nvSpPr>
        <p:spPr>
          <a:xfrm rot="299990">
            <a:off x="716131" y="2331244"/>
            <a:ext cx="3686628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3" name="Google Shape;163;p25"/>
          <p:cNvSpPr/>
          <p:nvPr>
            <p:ph idx="3" type="pic"/>
          </p:nvPr>
        </p:nvSpPr>
        <p:spPr>
          <a:xfrm rot="-300269">
            <a:off x="4741294" y="2331368"/>
            <a:ext cx="3686654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4" name="Google Shape;164;p25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buNone/>
              <a:defRPr/>
            </a:lvl1pPr>
            <a:lvl2pPr lvl="1" rtl="0" algn="r">
              <a:buNone/>
              <a:defRPr/>
            </a:lvl2pPr>
            <a:lvl3pPr lvl="2" rtl="0" algn="r">
              <a:buNone/>
              <a:defRPr/>
            </a:lvl3pPr>
            <a:lvl4pPr lvl="3" rtl="0" algn="r">
              <a:buNone/>
              <a:defRPr/>
            </a:lvl4pPr>
            <a:lvl5pPr lvl="4" rtl="0" algn="r">
              <a:buNone/>
              <a:defRPr/>
            </a:lvl5pPr>
            <a:lvl6pPr lvl="5" rtl="0" algn="r">
              <a:buNone/>
              <a:defRPr/>
            </a:lvl6pPr>
            <a:lvl7pPr lvl="6" rtl="0" algn="r">
              <a:buNone/>
              <a:defRPr/>
            </a:lvl7pPr>
            <a:lvl8pPr lvl="7" rtl="0" algn="r">
              <a:buNone/>
              <a:defRPr/>
            </a:lvl8pPr>
            <a:lvl9pPr lvl="8" rtl="0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5"/>
          <p:cNvSpPr txBox="1"/>
          <p:nvPr>
            <p:ph idx="1" type="subTitle"/>
          </p:nvPr>
        </p:nvSpPr>
        <p:spPr>
          <a:xfrm>
            <a:off x="381082" y="1182925"/>
            <a:ext cx="41490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167" name="Google Shape;167;p25"/>
          <p:cNvSpPr txBox="1"/>
          <p:nvPr>
            <p:ph idx="4" type="body"/>
          </p:nvPr>
        </p:nvSpPr>
        <p:spPr>
          <a:xfrm>
            <a:off x="381082" y="1521627"/>
            <a:ext cx="41490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68" name="Google Shape;168;p25"/>
          <p:cNvSpPr txBox="1"/>
          <p:nvPr>
            <p:ph idx="5" type="subTitle"/>
          </p:nvPr>
        </p:nvSpPr>
        <p:spPr>
          <a:xfrm>
            <a:off x="4566932" y="1182925"/>
            <a:ext cx="41490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169" name="Google Shape;169;p25"/>
          <p:cNvSpPr txBox="1"/>
          <p:nvPr>
            <p:ph idx="6" type="body"/>
          </p:nvPr>
        </p:nvSpPr>
        <p:spPr>
          <a:xfrm>
            <a:off x="4566932" y="1521627"/>
            <a:ext cx="41490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70" name="Google Shape;170;p25"/>
          <p:cNvSpPr txBox="1"/>
          <p:nvPr>
            <p:ph idx="7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171" name="Google Shape;171;p25"/>
          <p:cNvSpPr txBox="1"/>
          <p:nvPr>
            <p:ph idx="8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 type="twoColTx">
  <p:cSld name="TITLE_AND_TWO_COLUMNS"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6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grpSp>
          <p:nvGrpSpPr>
            <p:cNvPr id="174" name="Google Shape;174;p26"/>
            <p:cNvGrpSpPr/>
            <p:nvPr/>
          </p:nvGrpSpPr>
          <p:grpSpPr>
            <a:xfrm>
              <a:off x="0" y="100"/>
              <a:ext cx="9144000" cy="5143500"/>
              <a:chOff x="0" y="100"/>
              <a:chExt cx="9144000" cy="5143500"/>
            </a:xfrm>
          </p:grpSpPr>
          <p:sp>
            <p:nvSpPr>
              <p:cNvPr id="175" name="Google Shape;175;p26"/>
              <p:cNvSpPr/>
              <p:nvPr/>
            </p:nvSpPr>
            <p:spPr>
              <a:xfrm>
                <a:off x="0" y="100"/>
                <a:ext cx="9144000" cy="5143500"/>
              </a:xfrm>
              <a:prstGeom prst="snip1Rect">
                <a:avLst>
                  <a:gd fmla="val 40868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76" name="Google Shape;176;p26"/>
              <p:cNvSpPr/>
              <p:nvPr/>
            </p:nvSpPr>
            <p:spPr>
              <a:xfrm rot="10800000">
                <a:off x="7036475" y="1219850"/>
                <a:ext cx="2107500" cy="1861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177" name="Google Shape;177;p26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178" name="Google Shape;178;p26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6"/>
          <p:cNvSpPr txBox="1"/>
          <p:nvPr>
            <p:ph type="title"/>
          </p:nvPr>
        </p:nvSpPr>
        <p:spPr>
          <a:xfrm>
            <a:off x="2479675" y="1637413"/>
            <a:ext cx="418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2479675" y="2291377"/>
            <a:ext cx="4184700" cy="22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1" name="Google Shape;181;p26"/>
          <p:cNvSpPr txBox="1"/>
          <p:nvPr>
            <p:ph idx="2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182" name="Google Shape;182;p26"/>
          <p:cNvSpPr txBox="1"/>
          <p:nvPr>
            <p:ph idx="3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 type="titleOnly">
  <p:cSld name="TITLE_ONLY"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/>
          <p:nvPr>
            <p:ph idx="2" type="pic"/>
          </p:nvPr>
        </p:nvSpPr>
        <p:spPr>
          <a:xfrm rot="299866">
            <a:off x="764484" y="2679783"/>
            <a:ext cx="1938771" cy="1938771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85" name="Google Shape;185;p27"/>
          <p:cNvSpPr/>
          <p:nvPr>
            <p:ph idx="3" type="pic"/>
          </p:nvPr>
        </p:nvSpPr>
        <p:spPr>
          <a:xfrm rot="-299913">
            <a:off x="3602840" y="2620826"/>
            <a:ext cx="1938472" cy="1938472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86" name="Google Shape;186;p27"/>
          <p:cNvSpPr/>
          <p:nvPr>
            <p:ph idx="4" type="pic"/>
          </p:nvPr>
        </p:nvSpPr>
        <p:spPr>
          <a:xfrm rot="299913">
            <a:off x="6440891" y="2679947"/>
            <a:ext cx="1938472" cy="1938472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87" name="Google Shape;187;p27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27"/>
          <p:cNvSpPr txBox="1"/>
          <p:nvPr>
            <p:ph idx="1" type="subTitle"/>
          </p:nvPr>
        </p:nvSpPr>
        <p:spPr>
          <a:xfrm>
            <a:off x="381063" y="1182922"/>
            <a:ext cx="27054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189" name="Google Shape;189;p27"/>
          <p:cNvSpPr txBox="1"/>
          <p:nvPr>
            <p:ph idx="5" type="body"/>
          </p:nvPr>
        </p:nvSpPr>
        <p:spPr>
          <a:xfrm>
            <a:off x="381063" y="1521625"/>
            <a:ext cx="27054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90" name="Google Shape;190;p27"/>
          <p:cNvSpPr txBox="1"/>
          <p:nvPr>
            <p:ph idx="6" type="subTitle"/>
          </p:nvPr>
        </p:nvSpPr>
        <p:spPr>
          <a:xfrm>
            <a:off x="3219300" y="1182922"/>
            <a:ext cx="27054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191" name="Google Shape;191;p27"/>
          <p:cNvSpPr txBox="1"/>
          <p:nvPr>
            <p:ph idx="7" type="body"/>
          </p:nvPr>
        </p:nvSpPr>
        <p:spPr>
          <a:xfrm>
            <a:off x="3219300" y="1521625"/>
            <a:ext cx="27054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92" name="Google Shape;192;p27"/>
          <p:cNvSpPr txBox="1"/>
          <p:nvPr>
            <p:ph idx="8" type="subTitle"/>
          </p:nvPr>
        </p:nvSpPr>
        <p:spPr>
          <a:xfrm>
            <a:off x="6057538" y="1182922"/>
            <a:ext cx="27054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193" name="Google Shape;193;p27"/>
          <p:cNvSpPr txBox="1"/>
          <p:nvPr>
            <p:ph idx="9" type="body"/>
          </p:nvPr>
        </p:nvSpPr>
        <p:spPr>
          <a:xfrm>
            <a:off x="6057538" y="1521625"/>
            <a:ext cx="27054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94" name="Google Shape;194;p27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5" name="Google Shape;195;p27"/>
          <p:cNvSpPr txBox="1"/>
          <p:nvPr>
            <p:ph idx="1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196" name="Google Shape;196;p27"/>
          <p:cNvSpPr txBox="1"/>
          <p:nvPr>
            <p:ph idx="1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 1">
  <p:cSld name="ONE_COLUMN_TEXT"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/>
          <p:nvPr>
            <p:ph idx="2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199" name="Google Shape;199;p28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28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333925" y="1163150"/>
            <a:ext cx="84756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02" name="Google Shape;202;p28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03" name="Google Shape;203;p28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73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active pop-up left">
  <p:cSld name="ONE_COLUMN_TEXT_1"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29"/>
          <p:cNvGrpSpPr/>
          <p:nvPr/>
        </p:nvGrpSpPr>
        <p:grpSpPr>
          <a:xfrm>
            <a:off x="433788" y="1202208"/>
            <a:ext cx="2632899" cy="904617"/>
            <a:chOff x="433788" y="1202208"/>
            <a:chExt cx="2632899" cy="904617"/>
          </a:xfrm>
        </p:grpSpPr>
        <p:sp>
          <p:nvSpPr>
            <p:cNvPr id="206" name="Google Shape;206;p29"/>
            <p:cNvSpPr/>
            <p:nvPr/>
          </p:nvSpPr>
          <p:spPr>
            <a:xfrm>
              <a:off x="433788" y="1202325"/>
              <a:ext cx="2632800" cy="904500"/>
            </a:xfrm>
            <a:prstGeom prst="snip1Rect">
              <a:avLst>
                <a:gd fmla="val 3510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07" name="Google Shape;207;p29"/>
            <p:cNvSpPr/>
            <p:nvPr/>
          </p:nvSpPr>
          <p:spPr>
            <a:xfrm rot="-6523">
              <a:off x="2750486" y="1202508"/>
              <a:ext cx="316201" cy="3180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"/>
                  <a:ea typeface="Inter Tight"/>
                  <a:cs typeface="Inter Tight"/>
                  <a:sym typeface="Inter Tight"/>
                </a:rPr>
                <a:t> </a:t>
              </a:r>
              <a:endParaRPr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sp>
        <p:nvSpPr>
          <p:cNvPr id="208" name="Google Shape;208;p29"/>
          <p:cNvSpPr txBox="1"/>
          <p:nvPr>
            <p:ph idx="1" type="subTitle"/>
          </p:nvPr>
        </p:nvSpPr>
        <p:spPr>
          <a:xfrm>
            <a:off x="437000" y="1202200"/>
            <a:ext cx="23229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09" name="Google Shape;209;p29"/>
          <p:cNvSpPr txBox="1"/>
          <p:nvPr>
            <p:ph idx="2" type="body"/>
          </p:nvPr>
        </p:nvSpPr>
        <p:spPr>
          <a:xfrm>
            <a:off x="437000" y="1460325"/>
            <a:ext cx="26328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29"/>
          <p:cNvSpPr/>
          <p:nvPr>
            <p:ph idx="3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211" name="Google Shape;211;p29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29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3" name="Google Shape;213;p29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14" name="Google Shape;214;p29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73">
          <p15:clr>
            <a:srgbClr val="E46962"/>
          </p15:clr>
        </p15:guide>
        <p15:guide id="2" orient="horz" pos="1353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active pop-up middle">
  <p:cSld name="ONE_COLUMN_TEXT_1_2"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30"/>
          <p:cNvGrpSpPr/>
          <p:nvPr/>
        </p:nvGrpSpPr>
        <p:grpSpPr>
          <a:xfrm>
            <a:off x="3253950" y="1202208"/>
            <a:ext cx="2632899" cy="904617"/>
            <a:chOff x="3253950" y="1202208"/>
            <a:chExt cx="2632899" cy="904617"/>
          </a:xfrm>
        </p:grpSpPr>
        <p:sp>
          <p:nvSpPr>
            <p:cNvPr id="217" name="Google Shape;217;p30"/>
            <p:cNvSpPr/>
            <p:nvPr/>
          </p:nvSpPr>
          <p:spPr>
            <a:xfrm>
              <a:off x="3253950" y="1202325"/>
              <a:ext cx="2632800" cy="904500"/>
            </a:xfrm>
            <a:prstGeom prst="snip1Rect">
              <a:avLst>
                <a:gd fmla="val 351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18" name="Google Shape;218;p30"/>
            <p:cNvSpPr/>
            <p:nvPr/>
          </p:nvSpPr>
          <p:spPr>
            <a:xfrm rot="-6523">
              <a:off x="5570649" y="1202508"/>
              <a:ext cx="316201" cy="3180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"/>
                  <a:ea typeface="Inter Tight"/>
                  <a:cs typeface="Inter Tight"/>
                  <a:sym typeface="Inter Tight"/>
                </a:rPr>
                <a:t> </a:t>
              </a:r>
              <a:endParaRPr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sp>
        <p:nvSpPr>
          <p:cNvPr id="219" name="Google Shape;219;p30"/>
          <p:cNvSpPr txBox="1"/>
          <p:nvPr>
            <p:ph idx="1" type="subTitle"/>
          </p:nvPr>
        </p:nvSpPr>
        <p:spPr>
          <a:xfrm>
            <a:off x="3257163" y="1202200"/>
            <a:ext cx="23229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20" name="Google Shape;220;p30"/>
          <p:cNvSpPr txBox="1"/>
          <p:nvPr>
            <p:ph idx="2" type="body"/>
          </p:nvPr>
        </p:nvSpPr>
        <p:spPr>
          <a:xfrm>
            <a:off x="3257163" y="1460325"/>
            <a:ext cx="26328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1" name="Google Shape;221;p30"/>
          <p:cNvSpPr/>
          <p:nvPr>
            <p:ph idx="3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222" name="Google Shape;222;p30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30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4" name="Google Shape;224;p30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25" name="Google Shape;225;p30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active pop-up right, long text">
  <p:cSld name="ONE_COLUMN_TEXT_1_1"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/>
          <p:nvPr/>
        </p:nvSpPr>
        <p:spPr>
          <a:xfrm>
            <a:off x="3253825" y="1202325"/>
            <a:ext cx="5453100" cy="904500"/>
          </a:xfrm>
          <a:prstGeom prst="snip1Rect">
            <a:avLst>
              <a:gd fmla="val 3501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228" name="Google Shape;228;p31"/>
          <p:cNvSpPr txBox="1"/>
          <p:nvPr>
            <p:ph idx="1" type="subTitle"/>
          </p:nvPr>
        </p:nvSpPr>
        <p:spPr>
          <a:xfrm>
            <a:off x="3253950" y="1202200"/>
            <a:ext cx="51369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29" name="Google Shape;229;p31"/>
          <p:cNvSpPr/>
          <p:nvPr>
            <p:ph idx="2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230" name="Google Shape;230;p31"/>
          <p:cNvSpPr txBox="1"/>
          <p:nvPr>
            <p:ph idx="3" type="body"/>
          </p:nvPr>
        </p:nvSpPr>
        <p:spPr>
          <a:xfrm>
            <a:off x="3253950" y="1460325"/>
            <a:ext cx="54531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1" name="Google Shape;231;p31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31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3" name="Google Shape;233;p31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34" name="Google Shape;234;p31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35" name="Google Shape;235;p31"/>
          <p:cNvSpPr/>
          <p:nvPr/>
        </p:nvSpPr>
        <p:spPr>
          <a:xfrm rot="-6523">
            <a:off x="8390811" y="1202508"/>
            <a:ext cx="316201" cy="318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 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"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32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grpSp>
          <p:nvGrpSpPr>
            <p:cNvPr id="238" name="Google Shape;238;p32"/>
            <p:cNvGrpSpPr/>
            <p:nvPr/>
          </p:nvGrpSpPr>
          <p:grpSpPr>
            <a:xfrm>
              <a:off x="0" y="100"/>
              <a:ext cx="9144000" cy="5143500"/>
              <a:chOff x="0" y="100"/>
              <a:chExt cx="9144000" cy="5143500"/>
            </a:xfrm>
          </p:grpSpPr>
          <p:sp>
            <p:nvSpPr>
              <p:cNvPr id="239" name="Google Shape;239;p32"/>
              <p:cNvSpPr/>
              <p:nvPr/>
            </p:nvSpPr>
            <p:spPr>
              <a:xfrm>
                <a:off x="0" y="100"/>
                <a:ext cx="9144000" cy="5143500"/>
              </a:xfrm>
              <a:prstGeom prst="snip1Rect">
                <a:avLst>
                  <a:gd fmla="val 40868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40" name="Google Shape;240;p32"/>
              <p:cNvSpPr/>
              <p:nvPr/>
            </p:nvSpPr>
            <p:spPr>
              <a:xfrm rot="10800000">
                <a:off x="7036475" y="1219850"/>
                <a:ext cx="2107500" cy="1861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241" name="Google Shape;241;p32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242" name="Google Shape;242;p32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32"/>
          <p:cNvSpPr txBox="1"/>
          <p:nvPr>
            <p:ph type="title"/>
          </p:nvPr>
        </p:nvSpPr>
        <p:spPr>
          <a:xfrm>
            <a:off x="2479675" y="1637413"/>
            <a:ext cx="418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4" name="Google Shape;244;p32"/>
          <p:cNvSpPr txBox="1"/>
          <p:nvPr>
            <p:ph idx="1" type="body"/>
          </p:nvPr>
        </p:nvSpPr>
        <p:spPr>
          <a:xfrm>
            <a:off x="2479675" y="2291377"/>
            <a:ext cx="4184700" cy="22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5" name="Google Shape;245;p32"/>
          <p:cNvSpPr txBox="1"/>
          <p:nvPr>
            <p:ph idx="2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46" name="Google Shape;246;p32"/>
          <p:cNvSpPr txBox="1"/>
          <p:nvPr>
            <p:ph idx="3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 2">
  <p:cSld name="MAIN_POINT">
    <p:bg>
      <p:bgPr>
        <a:solidFill>
          <a:schemeClr val="lt1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/>
          <p:nvPr>
            <p:ph idx="2" type="pic"/>
          </p:nvPr>
        </p:nvSpPr>
        <p:spPr>
          <a:xfrm rot="300107">
            <a:off x="4903200" y="846465"/>
            <a:ext cx="3950142" cy="3456249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49" name="Google Shape;249;p33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33"/>
          <p:cNvSpPr txBox="1"/>
          <p:nvPr>
            <p:ph type="title"/>
          </p:nvPr>
        </p:nvSpPr>
        <p:spPr>
          <a:xfrm>
            <a:off x="333925" y="124953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1" name="Google Shape;251;p33"/>
          <p:cNvSpPr txBox="1"/>
          <p:nvPr>
            <p:ph idx="1" type="body"/>
          </p:nvPr>
        </p:nvSpPr>
        <p:spPr>
          <a:xfrm>
            <a:off x="333925" y="2291390"/>
            <a:ext cx="36621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52" name="Google Shape;252;p33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53" name="Google Shape;253;p33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 3">
  <p:cSld name="MAIN_POINT_1">
    <p:bg>
      <p:bgPr>
        <a:solidFill>
          <a:schemeClr val="lt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/>
          <p:nvPr>
            <p:ph idx="2" type="pic"/>
          </p:nvPr>
        </p:nvSpPr>
        <p:spPr>
          <a:xfrm rot="-300067">
            <a:off x="550589" y="883785"/>
            <a:ext cx="3630622" cy="3658027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6" name="Google Shape;256;p34"/>
          <p:cNvSpPr txBox="1"/>
          <p:nvPr>
            <p:ph idx="12" type="sldNum"/>
          </p:nvPr>
        </p:nvSpPr>
        <p:spPr>
          <a:xfrm>
            <a:off x="8318025" y="205550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4"/>
          <p:cNvSpPr txBox="1"/>
          <p:nvPr>
            <p:ph type="title"/>
          </p:nvPr>
        </p:nvSpPr>
        <p:spPr>
          <a:xfrm>
            <a:off x="5204625" y="124953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8" name="Google Shape;258;p34"/>
          <p:cNvSpPr txBox="1"/>
          <p:nvPr>
            <p:ph idx="1" type="body"/>
          </p:nvPr>
        </p:nvSpPr>
        <p:spPr>
          <a:xfrm>
            <a:off x="5204625" y="2291390"/>
            <a:ext cx="36621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59" name="Google Shape;259;p34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60" name="Google Shape;260;p34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descriptions">
  <p:cSld name="SECTION_TITLE_AND_DESCRIPTION">
    <p:bg>
      <p:bgPr>
        <a:solidFill>
          <a:schemeClr val="lt1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/>
          <p:nvPr>
            <p:ph idx="2" type="pic"/>
          </p:nvPr>
        </p:nvSpPr>
        <p:spPr>
          <a:xfrm>
            <a:off x="3544863" y="1543050"/>
            <a:ext cx="2057400" cy="2057400"/>
          </a:xfrm>
          <a:prstGeom prst="snip1Rect">
            <a:avLst>
              <a:gd fmla="val 24426" name="adj"/>
            </a:avLst>
          </a:prstGeom>
          <a:noFill/>
          <a:ln>
            <a:noFill/>
          </a:ln>
        </p:spPr>
      </p:sp>
      <p:sp>
        <p:nvSpPr>
          <p:cNvPr id="263" name="Google Shape;263;p35"/>
          <p:cNvSpPr/>
          <p:nvPr>
            <p:ph idx="3" type="pic"/>
          </p:nvPr>
        </p:nvSpPr>
        <p:spPr>
          <a:xfrm>
            <a:off x="6658538" y="1543050"/>
            <a:ext cx="2057400" cy="2057400"/>
          </a:xfrm>
          <a:prstGeom prst="snip1Rect">
            <a:avLst>
              <a:gd fmla="val 24426" name="adj"/>
            </a:avLst>
          </a:prstGeom>
          <a:noFill/>
          <a:ln>
            <a:noFill/>
          </a:ln>
        </p:spPr>
      </p:sp>
      <p:sp>
        <p:nvSpPr>
          <p:cNvPr id="264" name="Google Shape;264;p35"/>
          <p:cNvSpPr/>
          <p:nvPr>
            <p:ph idx="4" type="pic"/>
          </p:nvPr>
        </p:nvSpPr>
        <p:spPr>
          <a:xfrm>
            <a:off x="431200" y="1543050"/>
            <a:ext cx="2057400" cy="2057400"/>
          </a:xfrm>
          <a:prstGeom prst="snip1Rect">
            <a:avLst>
              <a:gd fmla="val 24426" name="adj"/>
            </a:avLst>
          </a:prstGeom>
          <a:noFill/>
          <a:ln>
            <a:noFill/>
          </a:ln>
        </p:spPr>
      </p:sp>
      <p:sp>
        <p:nvSpPr>
          <p:cNvPr id="265" name="Google Shape;265;p35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35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7" name="Google Shape;267;p35"/>
          <p:cNvSpPr txBox="1"/>
          <p:nvPr>
            <p:ph idx="1" type="subTitle"/>
          </p:nvPr>
        </p:nvSpPr>
        <p:spPr>
          <a:xfrm>
            <a:off x="381100" y="3676650"/>
            <a:ext cx="21075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68" name="Google Shape;268;p35"/>
          <p:cNvSpPr txBox="1"/>
          <p:nvPr>
            <p:ph idx="5" type="subTitle"/>
          </p:nvPr>
        </p:nvSpPr>
        <p:spPr>
          <a:xfrm>
            <a:off x="3494775" y="3676650"/>
            <a:ext cx="21075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69" name="Google Shape;269;p35"/>
          <p:cNvSpPr txBox="1"/>
          <p:nvPr>
            <p:ph idx="6" type="subTitle"/>
          </p:nvPr>
        </p:nvSpPr>
        <p:spPr>
          <a:xfrm>
            <a:off x="6608438" y="3676650"/>
            <a:ext cx="21075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70" name="Google Shape;270;p35"/>
          <p:cNvSpPr txBox="1"/>
          <p:nvPr>
            <p:ph idx="7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71" name="Google Shape;271;p35"/>
          <p:cNvSpPr txBox="1"/>
          <p:nvPr>
            <p:ph idx="8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wo column bullet points">
  <p:cSld name="CAPTION_ONLY">
    <p:bg>
      <p:bgPr>
        <a:solidFill>
          <a:schemeClr val="lt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36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grpSp>
          <p:nvGrpSpPr>
            <p:cNvPr id="274" name="Google Shape;274;p36"/>
            <p:cNvGrpSpPr/>
            <p:nvPr/>
          </p:nvGrpSpPr>
          <p:grpSpPr>
            <a:xfrm>
              <a:off x="0" y="100"/>
              <a:ext cx="9144000" cy="5143500"/>
              <a:chOff x="0" y="100"/>
              <a:chExt cx="9144000" cy="5143500"/>
            </a:xfrm>
          </p:grpSpPr>
          <p:sp>
            <p:nvSpPr>
              <p:cNvPr id="275" name="Google Shape;275;p36"/>
              <p:cNvSpPr/>
              <p:nvPr/>
            </p:nvSpPr>
            <p:spPr>
              <a:xfrm>
                <a:off x="0" y="100"/>
                <a:ext cx="9144000" cy="5143500"/>
              </a:xfrm>
              <a:prstGeom prst="snip1Rect">
                <a:avLst>
                  <a:gd fmla="val 40868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76" name="Google Shape;276;p36"/>
              <p:cNvSpPr/>
              <p:nvPr/>
            </p:nvSpPr>
            <p:spPr>
              <a:xfrm rot="10800000">
                <a:off x="7036475" y="1219850"/>
                <a:ext cx="2107500" cy="1861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277" name="Google Shape;277;p36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278" name="Google Shape;278;p36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36"/>
          <p:cNvSpPr txBox="1"/>
          <p:nvPr>
            <p:ph type="title"/>
          </p:nvPr>
        </p:nvSpPr>
        <p:spPr>
          <a:xfrm>
            <a:off x="333925" y="124951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0" name="Google Shape;280;p36"/>
          <p:cNvSpPr txBox="1"/>
          <p:nvPr>
            <p:ph idx="1" type="body"/>
          </p:nvPr>
        </p:nvSpPr>
        <p:spPr>
          <a:xfrm>
            <a:off x="333925" y="2291377"/>
            <a:ext cx="3662100" cy="20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1" name="Google Shape;281;p36"/>
          <p:cNvSpPr txBox="1"/>
          <p:nvPr>
            <p:ph idx="2" type="body"/>
          </p:nvPr>
        </p:nvSpPr>
        <p:spPr>
          <a:xfrm>
            <a:off x="4595076" y="2291377"/>
            <a:ext cx="3662100" cy="20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2" name="Google Shape;282;p36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83" name="Google Shape;283;p36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eck for understanding">
  <p:cSld name="CAPTION_ONLY_1">
    <p:bg>
      <p:bgPr>
        <a:solidFill>
          <a:schemeClr val="lt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37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sp>
          <p:nvSpPr>
            <p:cNvPr id="286" name="Google Shape;286;p37"/>
            <p:cNvSpPr/>
            <p:nvPr/>
          </p:nvSpPr>
          <p:spPr>
            <a:xfrm>
              <a:off x="0" y="100"/>
              <a:ext cx="9144000" cy="5143500"/>
            </a:xfrm>
            <a:prstGeom prst="snip1Rect">
              <a:avLst>
                <a:gd fmla="val 40868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87" name="Google Shape;287;p37"/>
            <p:cNvSpPr/>
            <p:nvPr/>
          </p:nvSpPr>
          <p:spPr>
            <a:xfrm rot="10800000">
              <a:off x="7036475" y="1219850"/>
              <a:ext cx="2107500" cy="1861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88" name="Google Shape;288;p37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289" name="Google Shape;289;p37"/>
          <p:cNvSpPr txBox="1"/>
          <p:nvPr>
            <p:ph idx="1" type="body"/>
          </p:nvPr>
        </p:nvSpPr>
        <p:spPr>
          <a:xfrm>
            <a:off x="333925" y="3630575"/>
            <a:ext cx="679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0" name="Google Shape;290;p37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1" name="Google Shape;291;p37"/>
          <p:cNvSpPr txBox="1"/>
          <p:nvPr>
            <p:ph type="title"/>
          </p:nvPr>
        </p:nvSpPr>
        <p:spPr>
          <a:xfrm>
            <a:off x="333925" y="124951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2" name="Google Shape;292;p37"/>
          <p:cNvSpPr txBox="1"/>
          <p:nvPr>
            <p:ph idx="2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93" name="Google Shape;293;p37"/>
          <p:cNvSpPr txBox="1"/>
          <p:nvPr>
            <p:ph idx="3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94" name="Google Shape;294;p37"/>
          <p:cNvSpPr txBox="1"/>
          <p:nvPr>
            <p:ph idx="4" type="body"/>
          </p:nvPr>
        </p:nvSpPr>
        <p:spPr>
          <a:xfrm>
            <a:off x="333925" y="3184176"/>
            <a:ext cx="679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5" name="Google Shape;295;p37"/>
          <p:cNvSpPr txBox="1"/>
          <p:nvPr>
            <p:ph idx="5" type="body"/>
          </p:nvPr>
        </p:nvSpPr>
        <p:spPr>
          <a:xfrm>
            <a:off x="333925" y="2737776"/>
            <a:ext cx="679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6" name="Google Shape;296;p37"/>
          <p:cNvSpPr txBox="1"/>
          <p:nvPr>
            <p:ph idx="6" type="body"/>
          </p:nvPr>
        </p:nvSpPr>
        <p:spPr>
          <a:xfrm>
            <a:off x="333925" y="2291377"/>
            <a:ext cx="679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ype">
  <p:cSld name="BIG_NUMBER">
    <p:bg>
      <p:bgPr>
        <a:solidFill>
          <a:schemeClr val="lt2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38"/>
          <p:cNvSpPr txBox="1"/>
          <p:nvPr/>
        </p:nvSpPr>
        <p:spPr>
          <a:xfrm>
            <a:off x="2479675" y="2285400"/>
            <a:ext cx="418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Questions?</a:t>
            </a:r>
            <a:endParaRPr sz="2800">
              <a:solidFill>
                <a:schemeClr val="lt1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grpSp>
        <p:nvGrpSpPr>
          <p:cNvPr id="300" name="Google Shape;300;p38"/>
          <p:cNvGrpSpPr/>
          <p:nvPr/>
        </p:nvGrpSpPr>
        <p:grpSpPr>
          <a:xfrm rot="300150">
            <a:off x="1277165" y="536719"/>
            <a:ext cx="6594752" cy="4068617"/>
            <a:chOff x="1277284" y="536521"/>
            <a:chExt cx="6594691" cy="4068580"/>
          </a:xfrm>
        </p:grpSpPr>
        <p:grpSp>
          <p:nvGrpSpPr>
            <p:cNvPr id="301" name="Google Shape;301;p38"/>
            <p:cNvGrpSpPr/>
            <p:nvPr/>
          </p:nvGrpSpPr>
          <p:grpSpPr>
            <a:xfrm>
              <a:off x="1277284" y="891662"/>
              <a:ext cx="6594077" cy="3357715"/>
              <a:chOff x="1277284" y="891662"/>
              <a:chExt cx="6594077" cy="3357715"/>
            </a:xfrm>
          </p:grpSpPr>
          <p:sp>
            <p:nvSpPr>
              <p:cNvPr id="302" name="Google Shape;302;p38"/>
              <p:cNvSpPr/>
              <p:nvPr/>
            </p:nvSpPr>
            <p:spPr>
              <a:xfrm rot="-2190">
                <a:off x="6458566" y="1876325"/>
                <a:ext cx="1412700" cy="1390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303" name="Google Shape;303;p38"/>
              <p:cNvSpPr/>
              <p:nvPr/>
            </p:nvSpPr>
            <p:spPr>
              <a:xfrm flipH="1" rot="-2453">
                <a:off x="1277283" y="893727"/>
                <a:ext cx="4625401" cy="3354000"/>
              </a:xfrm>
              <a:prstGeom prst="snip1Rect">
                <a:avLst>
                  <a:gd fmla="val 49693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304" name="Google Shape;304;p38"/>
              <p:cNvSpPr/>
              <p:nvPr/>
            </p:nvSpPr>
            <p:spPr>
              <a:xfrm flipH="1" rot="10797547">
                <a:off x="3245660" y="893312"/>
                <a:ext cx="4625701" cy="3354000"/>
              </a:xfrm>
              <a:prstGeom prst="snip1Rect">
                <a:avLst>
                  <a:gd fmla="val 49663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305" name="Google Shape;305;p38"/>
              <p:cNvSpPr/>
              <p:nvPr/>
            </p:nvSpPr>
            <p:spPr>
              <a:xfrm rot="-2190">
                <a:off x="1277395" y="1877958"/>
                <a:ext cx="1412700" cy="1390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306" name="Google Shape;306;p38"/>
            <p:cNvSpPr/>
            <p:nvPr/>
          </p:nvSpPr>
          <p:spPr>
            <a:xfrm rot="-4517241">
              <a:off x="1416960" y="705331"/>
              <a:ext cx="1386770" cy="136158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  <p:sp>
          <p:nvSpPr>
            <p:cNvPr id="307" name="Google Shape;307;p38"/>
            <p:cNvSpPr/>
            <p:nvPr/>
          </p:nvSpPr>
          <p:spPr>
            <a:xfrm rot="6281922">
              <a:off x="6346470" y="3074659"/>
              <a:ext cx="1384510" cy="1363185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308" name="Google Shape;308;p38"/>
          <p:cNvSpPr txBox="1"/>
          <p:nvPr>
            <p:ph type="title"/>
          </p:nvPr>
        </p:nvSpPr>
        <p:spPr>
          <a:xfrm>
            <a:off x="2479675" y="2285400"/>
            <a:ext cx="418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9" name="Google Shape;309;p38"/>
          <p:cNvSpPr txBox="1"/>
          <p:nvPr>
            <p:ph idx="1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310" name="Google Shape;310;p38"/>
          <p:cNvSpPr txBox="1"/>
          <p:nvPr>
            <p:ph idx="2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 type="blank">
  <p:cSld name="BLANK">
    <p:bg>
      <p:bgPr>
        <a:solidFill>
          <a:schemeClr val="lt1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idx="12" type="sldNum"/>
          </p:nvPr>
        </p:nvSpPr>
        <p:spPr>
          <a:xfrm>
            <a:off x="8318025" y="205550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39"/>
          <p:cNvSpPr txBox="1"/>
          <p:nvPr>
            <p:ph idx="1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314" name="Google Shape;314;p39"/>
          <p:cNvSpPr txBox="1"/>
          <p:nvPr>
            <p:ph idx="2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_3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47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475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○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■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○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■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○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■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Relationship Id="rId5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ctrTitle"/>
          </p:nvPr>
        </p:nvSpPr>
        <p:spPr>
          <a:xfrm>
            <a:off x="1153025" y="1559575"/>
            <a:ext cx="7058400" cy="15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Cell Perturbation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scPerturb</a:t>
            </a:r>
            <a:endParaRPr/>
          </a:p>
        </p:txBody>
      </p:sp>
      <p:sp>
        <p:nvSpPr>
          <p:cNvPr id="320" name="Google Shape;320;p40"/>
          <p:cNvSpPr txBox="1"/>
          <p:nvPr>
            <p:ph idx="1" type="subTitle"/>
          </p:nvPr>
        </p:nvSpPr>
        <p:spPr>
          <a:xfrm>
            <a:off x="1826325" y="3396925"/>
            <a:ext cx="54948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DS542 DL4DS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Sicheng Yi (Tiger Yi)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tigeryi@bu.edu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9"/>
          <p:cNvSpPr txBox="1"/>
          <p:nvPr>
            <p:ph type="title"/>
          </p:nvPr>
        </p:nvSpPr>
        <p:spPr>
          <a:xfrm>
            <a:off x="333925" y="510950"/>
            <a:ext cx="8475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Augmentation - mean, std of cell types, sm_name</a:t>
            </a:r>
            <a:endParaRPr/>
          </a:p>
        </p:txBody>
      </p:sp>
      <p:sp>
        <p:nvSpPr>
          <p:cNvPr id="410" name="Google Shape;410;p49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1" name="Google Shape;411;p49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/>
              <a:t>scPerturb</a:t>
            </a:r>
            <a:endParaRPr sz="1300"/>
          </a:p>
        </p:txBody>
      </p:sp>
      <p:pic>
        <p:nvPicPr>
          <p:cNvPr id="412" name="Google Shape;412;p49" title="Screenshot 2025-04-30 at 11.31.2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300" y="1438099"/>
            <a:ext cx="5702951" cy="12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49" title="Screenshot 2025-04-30 at 11.41.2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300" y="2997850"/>
            <a:ext cx="4100150" cy="150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49" title="Screenshot 2025-04-30 at 11.41.36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9484" y="2997849"/>
            <a:ext cx="2981665" cy="158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0"/>
          <p:cNvSpPr txBox="1"/>
          <p:nvPr>
            <p:ph type="title"/>
          </p:nvPr>
        </p:nvSpPr>
        <p:spPr>
          <a:xfrm>
            <a:off x="333925" y="510950"/>
            <a:ext cx="8475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Augmentation - SMILES</a:t>
            </a:r>
            <a:endParaRPr/>
          </a:p>
        </p:txBody>
      </p:sp>
      <p:sp>
        <p:nvSpPr>
          <p:cNvPr id="420" name="Google Shape;420;p50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Google Shape;421;p50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/>
              <a:t>scPerturb</a:t>
            </a:r>
            <a:endParaRPr sz="1300"/>
          </a:p>
        </p:txBody>
      </p:sp>
      <p:pic>
        <p:nvPicPr>
          <p:cNvPr id="422" name="Google Shape;422;p50" title="smiles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1618" y="2571750"/>
            <a:ext cx="2340656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50" title="smiles1-split1.png"/>
          <p:cNvPicPr preferRelativeResize="0"/>
          <p:nvPr/>
        </p:nvPicPr>
        <p:blipFill rotWithShape="1">
          <a:blip r:embed="rId4">
            <a:alphaModFix/>
          </a:blip>
          <a:srcRect b="0" l="21085" r="24219" t="0"/>
          <a:stretch/>
        </p:blipFill>
        <p:spPr>
          <a:xfrm>
            <a:off x="384050" y="2657850"/>
            <a:ext cx="1667650" cy="14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50" title="smiles1-split2.png"/>
          <p:cNvPicPr preferRelativeResize="0"/>
          <p:nvPr/>
        </p:nvPicPr>
        <p:blipFill rotWithShape="1">
          <a:blip r:embed="rId5">
            <a:alphaModFix/>
          </a:blip>
          <a:srcRect b="0" l="26060" r="26745" t="0"/>
          <a:stretch/>
        </p:blipFill>
        <p:spPr>
          <a:xfrm>
            <a:off x="2170825" y="2631775"/>
            <a:ext cx="1667650" cy="15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50"/>
          <p:cNvSpPr txBox="1"/>
          <p:nvPr/>
        </p:nvSpPr>
        <p:spPr>
          <a:xfrm>
            <a:off x="150400" y="4271200"/>
            <a:ext cx="40608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Clc1ccccc1C(c1ccccc1)(c1ccccc1)n1ccnc1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Element_Count:  {'Cl': 1, 'C': 22, 'N': 2}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426" name="Google Shape;426;p50" title="smiles_count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4050" y="1126550"/>
            <a:ext cx="8108224" cy="134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1"/>
          <p:cNvSpPr txBox="1"/>
          <p:nvPr>
            <p:ph type="title"/>
          </p:nvPr>
        </p:nvSpPr>
        <p:spPr>
          <a:xfrm>
            <a:off x="5644825" y="358550"/>
            <a:ext cx="3165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432" name="Google Shape;432;p51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3" name="Google Shape;433;p51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/>
              <a:t>scPerturb</a:t>
            </a:r>
            <a:endParaRPr sz="1300"/>
          </a:p>
        </p:txBody>
      </p:sp>
      <p:sp>
        <p:nvSpPr>
          <p:cNvPr id="434" name="Google Shape;434;p51"/>
          <p:cNvSpPr/>
          <p:nvPr/>
        </p:nvSpPr>
        <p:spPr>
          <a:xfrm>
            <a:off x="381000" y="3828050"/>
            <a:ext cx="1180200" cy="461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Cell Type </a:t>
            </a:r>
            <a:endParaRPr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Feature</a:t>
            </a:r>
            <a:endParaRPr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435" name="Google Shape;435;p51"/>
          <p:cNvSpPr/>
          <p:nvPr/>
        </p:nvSpPr>
        <p:spPr>
          <a:xfrm>
            <a:off x="1940150" y="3840075"/>
            <a:ext cx="1180200" cy="4611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Compound</a:t>
            </a:r>
            <a:r>
              <a:rPr lang="en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 </a:t>
            </a:r>
            <a:endParaRPr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Feature</a:t>
            </a:r>
            <a:endParaRPr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436" name="Google Shape;436;p51"/>
          <p:cNvSpPr txBox="1"/>
          <p:nvPr/>
        </p:nvSpPr>
        <p:spPr>
          <a:xfrm>
            <a:off x="381000" y="4431625"/>
            <a:ext cx="118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RNA-seq ATAC-seq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437" name="Google Shape;437;p51"/>
          <p:cNvSpPr txBox="1"/>
          <p:nvPr/>
        </p:nvSpPr>
        <p:spPr>
          <a:xfrm>
            <a:off x="1940150" y="4431625"/>
            <a:ext cx="135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s</a:t>
            </a: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m: SMILES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c</a:t>
            </a: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ontrols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438" name="Google Shape;438;p51"/>
          <p:cNvSpPr/>
          <p:nvPr/>
        </p:nvSpPr>
        <p:spPr>
          <a:xfrm>
            <a:off x="381000" y="3224500"/>
            <a:ext cx="1180200" cy="461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MLP</a:t>
            </a:r>
            <a:endParaRPr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439" name="Google Shape;439;p51"/>
          <p:cNvSpPr/>
          <p:nvPr/>
        </p:nvSpPr>
        <p:spPr>
          <a:xfrm>
            <a:off x="1940150" y="3200400"/>
            <a:ext cx="1180200" cy="461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MLP</a:t>
            </a:r>
            <a:endParaRPr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440" name="Google Shape;440;p51"/>
          <p:cNvSpPr/>
          <p:nvPr/>
        </p:nvSpPr>
        <p:spPr>
          <a:xfrm>
            <a:off x="294450" y="2478500"/>
            <a:ext cx="1353300" cy="461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Cell Type</a:t>
            </a:r>
            <a:endParaRPr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Representation</a:t>
            </a:r>
            <a:endParaRPr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441" name="Google Shape;441;p51"/>
          <p:cNvSpPr/>
          <p:nvPr/>
        </p:nvSpPr>
        <p:spPr>
          <a:xfrm>
            <a:off x="1865150" y="2478500"/>
            <a:ext cx="1353300" cy="4611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Compound </a:t>
            </a:r>
            <a:endParaRPr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Representation</a:t>
            </a:r>
            <a:endParaRPr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442" name="Google Shape;442;p51"/>
          <p:cNvSpPr/>
          <p:nvPr/>
        </p:nvSpPr>
        <p:spPr>
          <a:xfrm>
            <a:off x="294450" y="1756600"/>
            <a:ext cx="2826000" cy="461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MLP</a:t>
            </a:r>
            <a:endParaRPr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443" name="Google Shape;443;p51"/>
          <p:cNvSpPr/>
          <p:nvPr/>
        </p:nvSpPr>
        <p:spPr>
          <a:xfrm>
            <a:off x="294450" y="994600"/>
            <a:ext cx="2826000" cy="4611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Differential Expression</a:t>
            </a:r>
            <a:endParaRPr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cxnSp>
        <p:nvCxnSpPr>
          <p:cNvPr id="444" name="Google Shape;444;p51"/>
          <p:cNvCxnSpPr>
            <a:stCxn id="434" idx="0"/>
            <a:endCxn id="438" idx="2"/>
          </p:cNvCxnSpPr>
          <p:nvPr/>
        </p:nvCxnSpPr>
        <p:spPr>
          <a:xfrm rot="10800000">
            <a:off x="971100" y="3685550"/>
            <a:ext cx="0" cy="14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5" name="Google Shape;445;p51"/>
          <p:cNvCxnSpPr>
            <a:stCxn id="435" idx="0"/>
            <a:endCxn id="439" idx="2"/>
          </p:cNvCxnSpPr>
          <p:nvPr/>
        </p:nvCxnSpPr>
        <p:spPr>
          <a:xfrm rot="10800000">
            <a:off x="2530250" y="3661575"/>
            <a:ext cx="0" cy="17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6" name="Google Shape;446;p51"/>
          <p:cNvCxnSpPr>
            <a:stCxn id="438" idx="0"/>
            <a:endCxn id="440" idx="2"/>
          </p:cNvCxnSpPr>
          <p:nvPr/>
        </p:nvCxnSpPr>
        <p:spPr>
          <a:xfrm rot="10800000">
            <a:off x="971100" y="2939500"/>
            <a:ext cx="0" cy="28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7" name="Google Shape;447;p51"/>
          <p:cNvCxnSpPr>
            <a:stCxn id="439" idx="0"/>
            <a:endCxn id="441" idx="2"/>
          </p:cNvCxnSpPr>
          <p:nvPr/>
        </p:nvCxnSpPr>
        <p:spPr>
          <a:xfrm flipH="1" rot="10800000">
            <a:off x="2530250" y="2939700"/>
            <a:ext cx="11700" cy="26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8" name="Google Shape;448;p51"/>
          <p:cNvCxnSpPr>
            <a:stCxn id="440" idx="0"/>
            <a:endCxn id="442" idx="2"/>
          </p:cNvCxnSpPr>
          <p:nvPr/>
        </p:nvCxnSpPr>
        <p:spPr>
          <a:xfrm flipH="1" rot="10800000">
            <a:off x="971100" y="2217800"/>
            <a:ext cx="736500" cy="26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" name="Google Shape;449;p51"/>
          <p:cNvCxnSpPr>
            <a:stCxn id="441" idx="0"/>
            <a:endCxn id="442" idx="2"/>
          </p:cNvCxnSpPr>
          <p:nvPr/>
        </p:nvCxnSpPr>
        <p:spPr>
          <a:xfrm rot="10800000">
            <a:off x="1707500" y="2217800"/>
            <a:ext cx="834300" cy="26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0" name="Google Shape;450;p51"/>
          <p:cNvCxnSpPr>
            <a:stCxn id="442" idx="0"/>
            <a:endCxn id="443" idx="2"/>
          </p:cNvCxnSpPr>
          <p:nvPr/>
        </p:nvCxnSpPr>
        <p:spPr>
          <a:xfrm rot="10800000">
            <a:off x="1707450" y="1455700"/>
            <a:ext cx="0" cy="30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1" name="Google Shape;451;p51"/>
          <p:cNvSpPr/>
          <p:nvPr/>
        </p:nvSpPr>
        <p:spPr>
          <a:xfrm>
            <a:off x="4028250" y="3362813"/>
            <a:ext cx="1353300" cy="461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Cell Type</a:t>
            </a:r>
            <a:endParaRPr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Representation</a:t>
            </a:r>
            <a:endParaRPr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452" name="Google Shape;452;p51"/>
          <p:cNvSpPr/>
          <p:nvPr/>
        </p:nvSpPr>
        <p:spPr>
          <a:xfrm>
            <a:off x="5598950" y="3362813"/>
            <a:ext cx="1353300" cy="4611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Compound </a:t>
            </a:r>
            <a:endParaRPr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Representation</a:t>
            </a:r>
            <a:endParaRPr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453" name="Google Shape;453;p51"/>
          <p:cNvSpPr/>
          <p:nvPr/>
        </p:nvSpPr>
        <p:spPr>
          <a:xfrm>
            <a:off x="7249025" y="3354788"/>
            <a:ext cx="1483800" cy="46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Gene (1,2…,N) </a:t>
            </a:r>
            <a:endParaRPr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Representation</a:t>
            </a:r>
            <a:endParaRPr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454" name="Google Shape;454;p51"/>
          <p:cNvSpPr/>
          <p:nvPr/>
        </p:nvSpPr>
        <p:spPr>
          <a:xfrm>
            <a:off x="5018850" y="2640913"/>
            <a:ext cx="2826000" cy="4611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Transformer encoder</a:t>
            </a:r>
            <a:endParaRPr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455" name="Google Shape;455;p51"/>
          <p:cNvSpPr/>
          <p:nvPr/>
        </p:nvSpPr>
        <p:spPr>
          <a:xfrm>
            <a:off x="5018850" y="1070800"/>
            <a:ext cx="2826000" cy="4611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Differential Expression</a:t>
            </a:r>
            <a:endParaRPr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cxnSp>
        <p:nvCxnSpPr>
          <p:cNvPr id="456" name="Google Shape;456;p51"/>
          <p:cNvCxnSpPr>
            <a:stCxn id="454" idx="0"/>
            <a:endCxn id="457" idx="2"/>
          </p:cNvCxnSpPr>
          <p:nvPr/>
        </p:nvCxnSpPr>
        <p:spPr>
          <a:xfrm rot="10800000">
            <a:off x="6431850" y="2268613"/>
            <a:ext cx="0" cy="3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8" name="Google Shape;458;p51"/>
          <p:cNvCxnSpPr>
            <a:stCxn id="451" idx="0"/>
            <a:endCxn id="454" idx="2"/>
          </p:cNvCxnSpPr>
          <p:nvPr/>
        </p:nvCxnSpPr>
        <p:spPr>
          <a:xfrm flipH="1" rot="10800000">
            <a:off x="4704900" y="3102113"/>
            <a:ext cx="1727100" cy="26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9" name="Google Shape;459;p51"/>
          <p:cNvCxnSpPr>
            <a:stCxn id="452" idx="0"/>
            <a:endCxn id="454" idx="2"/>
          </p:cNvCxnSpPr>
          <p:nvPr/>
        </p:nvCxnSpPr>
        <p:spPr>
          <a:xfrm flipH="1" rot="10800000">
            <a:off x="6275600" y="3102113"/>
            <a:ext cx="156300" cy="26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0" name="Google Shape;460;p51"/>
          <p:cNvCxnSpPr>
            <a:stCxn id="453" idx="0"/>
            <a:endCxn id="454" idx="2"/>
          </p:cNvCxnSpPr>
          <p:nvPr/>
        </p:nvCxnSpPr>
        <p:spPr>
          <a:xfrm rot="10800000">
            <a:off x="6431825" y="3101888"/>
            <a:ext cx="1559100" cy="25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7" name="Google Shape;457;p51"/>
          <p:cNvSpPr/>
          <p:nvPr/>
        </p:nvSpPr>
        <p:spPr>
          <a:xfrm>
            <a:off x="5018850" y="1807463"/>
            <a:ext cx="2826000" cy="461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MLP</a:t>
            </a:r>
            <a:endParaRPr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cxnSp>
        <p:nvCxnSpPr>
          <p:cNvPr id="461" name="Google Shape;461;p51"/>
          <p:cNvCxnSpPr>
            <a:stCxn id="457" idx="0"/>
            <a:endCxn id="455" idx="2"/>
          </p:cNvCxnSpPr>
          <p:nvPr/>
        </p:nvCxnSpPr>
        <p:spPr>
          <a:xfrm rot="10800000">
            <a:off x="6431850" y="1531763"/>
            <a:ext cx="0" cy="2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2"/>
          <p:cNvSpPr txBox="1"/>
          <p:nvPr>
            <p:ph type="title"/>
          </p:nvPr>
        </p:nvSpPr>
        <p:spPr>
          <a:xfrm>
            <a:off x="333925" y="587150"/>
            <a:ext cx="8475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467" name="Google Shape;467;p52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8" name="Google Shape;468;p52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/>
              <a:t>scPerturb</a:t>
            </a:r>
            <a:endParaRPr sz="1300"/>
          </a:p>
        </p:txBody>
      </p:sp>
      <p:pic>
        <p:nvPicPr>
          <p:cNvPr id="469" name="Google Shape;469;p52" title="los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2850" y="769394"/>
            <a:ext cx="4616673" cy="14666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70" name="Google Shape;470;p52"/>
          <p:cNvGraphicFramePr/>
          <p:nvPr/>
        </p:nvGraphicFramePr>
        <p:xfrm>
          <a:off x="243700" y="16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{7AB5E3E7-EFF6-4910-8950-7C6BFE273C32}</a:tableStyleId>
              </a:tblPr>
              <a:tblGrid>
                <a:gridCol w="1189800"/>
                <a:gridCol w="1189800"/>
                <a:gridCol w="1189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MLP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Transformer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0.86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0.87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pic>
        <p:nvPicPr>
          <p:cNvPr id="471" name="Google Shape;471;p52" title="Screenshot 2025-04-30 at 13.15.2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0725" y="2421675"/>
            <a:ext cx="2636026" cy="200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52" title="Screenshot 2025-04-30 at 13.18.13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4950" y="2421675"/>
            <a:ext cx="2178675" cy="23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52"/>
          <p:cNvSpPr txBox="1"/>
          <p:nvPr/>
        </p:nvSpPr>
        <p:spPr>
          <a:xfrm>
            <a:off x="300800" y="3298650"/>
            <a:ext cx="34491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Transformer</a:t>
            </a: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 seems to generalize better on the unseen test set. 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3"/>
          <p:cNvSpPr txBox="1"/>
          <p:nvPr>
            <p:ph idx="2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scPerturb</a:t>
            </a:r>
            <a:endParaRPr/>
          </a:p>
        </p:txBody>
      </p:sp>
      <p:sp>
        <p:nvSpPr>
          <p:cNvPr id="479" name="Google Shape;479;p53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0" name="Google Shape;480;p53"/>
          <p:cNvSpPr txBox="1"/>
          <p:nvPr>
            <p:ph type="title"/>
          </p:nvPr>
        </p:nvSpPr>
        <p:spPr>
          <a:xfrm>
            <a:off x="2479675" y="2285400"/>
            <a:ext cx="41847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1"/>
          <p:cNvSpPr txBox="1"/>
          <p:nvPr>
            <p:ph type="title"/>
          </p:nvPr>
        </p:nvSpPr>
        <p:spPr>
          <a:xfrm>
            <a:off x="333925" y="544250"/>
            <a:ext cx="30399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26" name="Google Shape;326;p41"/>
          <p:cNvSpPr txBox="1"/>
          <p:nvPr>
            <p:ph idx="1" type="subTitle"/>
          </p:nvPr>
        </p:nvSpPr>
        <p:spPr>
          <a:xfrm>
            <a:off x="1149126" y="2043750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327" name="Google Shape;327;p41"/>
          <p:cNvSpPr txBox="1"/>
          <p:nvPr>
            <p:ph idx="2" type="subTitle"/>
          </p:nvPr>
        </p:nvSpPr>
        <p:spPr>
          <a:xfrm>
            <a:off x="1149126" y="2498069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328" name="Google Shape;328;p41"/>
          <p:cNvSpPr txBox="1"/>
          <p:nvPr>
            <p:ph idx="3" type="subTitle"/>
          </p:nvPr>
        </p:nvSpPr>
        <p:spPr>
          <a:xfrm>
            <a:off x="1149126" y="2952387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Augmentation</a:t>
            </a:r>
            <a:endParaRPr/>
          </a:p>
        </p:txBody>
      </p:sp>
      <p:sp>
        <p:nvSpPr>
          <p:cNvPr id="329" name="Google Shape;329;p41"/>
          <p:cNvSpPr txBox="1"/>
          <p:nvPr>
            <p:ph idx="4" type="subTitle"/>
          </p:nvPr>
        </p:nvSpPr>
        <p:spPr>
          <a:xfrm>
            <a:off x="1149126" y="3406706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330" name="Google Shape;330;p41"/>
          <p:cNvSpPr txBox="1"/>
          <p:nvPr>
            <p:ph idx="5" type="subTitle"/>
          </p:nvPr>
        </p:nvSpPr>
        <p:spPr>
          <a:xfrm>
            <a:off x="1149126" y="3861024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331" name="Google Shape;331;p41"/>
          <p:cNvSpPr txBox="1"/>
          <p:nvPr/>
        </p:nvSpPr>
        <p:spPr>
          <a:xfrm>
            <a:off x="365450" y="2043750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1</a:t>
            </a:r>
            <a:endParaRPr sz="1700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332" name="Google Shape;332;p41"/>
          <p:cNvSpPr txBox="1"/>
          <p:nvPr/>
        </p:nvSpPr>
        <p:spPr>
          <a:xfrm>
            <a:off x="365450" y="2498068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2</a:t>
            </a:r>
            <a:endParaRPr sz="1700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333" name="Google Shape;333;p41"/>
          <p:cNvSpPr txBox="1"/>
          <p:nvPr/>
        </p:nvSpPr>
        <p:spPr>
          <a:xfrm>
            <a:off x="365450" y="2952386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3</a:t>
            </a:r>
            <a:endParaRPr sz="1700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334" name="Google Shape;334;p41"/>
          <p:cNvSpPr txBox="1"/>
          <p:nvPr/>
        </p:nvSpPr>
        <p:spPr>
          <a:xfrm>
            <a:off x="365450" y="3406704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4</a:t>
            </a:r>
            <a:endParaRPr sz="1700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335" name="Google Shape;335;p41"/>
          <p:cNvSpPr txBox="1"/>
          <p:nvPr/>
        </p:nvSpPr>
        <p:spPr>
          <a:xfrm>
            <a:off x="365450" y="3861021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5</a:t>
            </a:r>
            <a:endParaRPr sz="1700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336" name="Google Shape;336;p41"/>
          <p:cNvSpPr txBox="1"/>
          <p:nvPr/>
        </p:nvSpPr>
        <p:spPr>
          <a:xfrm>
            <a:off x="4281225" y="2145625"/>
            <a:ext cx="39804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NeurIPS 2023 Kaggle </a:t>
            </a: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competition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/>
          <p:nvPr>
            <p:ph idx="12" type="sldNum"/>
          </p:nvPr>
        </p:nvSpPr>
        <p:spPr>
          <a:xfrm>
            <a:off x="8318025" y="205550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2" name="Google Shape;342;p42"/>
          <p:cNvSpPr txBox="1"/>
          <p:nvPr>
            <p:ph type="title"/>
          </p:nvPr>
        </p:nvSpPr>
        <p:spPr>
          <a:xfrm>
            <a:off x="4812525" y="341475"/>
            <a:ext cx="4054200" cy="72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343" name="Google Shape;343;p42"/>
          <p:cNvSpPr txBox="1"/>
          <p:nvPr>
            <p:ph idx="1" type="body"/>
          </p:nvPr>
        </p:nvSpPr>
        <p:spPr>
          <a:xfrm>
            <a:off x="4882725" y="1302075"/>
            <a:ext cx="4054200" cy="3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PBMC: peripheral blood molecular cell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T cells, NK cells, B cells, </a:t>
            </a:r>
            <a:r>
              <a:rPr lang="en"/>
              <a:t>myeloid</a:t>
            </a:r>
            <a:r>
              <a:rPr lang="en"/>
              <a:t> cells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144 compounds (drug, sm_names)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16 positive control: dabrafenib, belinostat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8 negative control: DMSO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scRNA-seq: raw RNA counts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scATAC-seq: chromatin peaks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 differential expression  </a:t>
            </a:r>
            <a:endParaRPr/>
          </a:p>
        </p:txBody>
      </p:sp>
      <p:sp>
        <p:nvSpPr>
          <p:cNvPr id="344" name="Google Shape;344;p42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scPerturb</a:t>
            </a:r>
            <a:endParaRPr sz="1000"/>
          </a:p>
        </p:txBody>
      </p:sp>
      <p:pic>
        <p:nvPicPr>
          <p:cNvPr id="345" name="Google Shape;345;p42" title="PBMC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75" y="1112925"/>
            <a:ext cx="4616699" cy="349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3"/>
          <p:cNvSpPr txBox="1"/>
          <p:nvPr>
            <p:ph idx="12" type="sldNum"/>
          </p:nvPr>
        </p:nvSpPr>
        <p:spPr>
          <a:xfrm>
            <a:off x="8318025" y="205550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1" name="Google Shape;351;p43"/>
          <p:cNvSpPr txBox="1"/>
          <p:nvPr>
            <p:ph type="title"/>
          </p:nvPr>
        </p:nvSpPr>
        <p:spPr>
          <a:xfrm>
            <a:off x="5040725" y="341475"/>
            <a:ext cx="4054200" cy="72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352" name="Google Shape;352;p43"/>
          <p:cNvSpPr txBox="1"/>
          <p:nvPr>
            <p:ph idx="1" type="body"/>
          </p:nvPr>
        </p:nvSpPr>
        <p:spPr>
          <a:xfrm>
            <a:off x="5040725" y="1302075"/>
            <a:ext cx="4054200" cy="3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/>
              <a:t>DE differential expression: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Identify change in gene expression level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Between control and perturbed cells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LIMMA: linear model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Calculate DE value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-log10(p-value) * sign(Log Fold Change)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144 drug compounds, 18000+ genes</a:t>
            </a:r>
            <a:endParaRPr/>
          </a:p>
        </p:txBody>
      </p:sp>
      <p:sp>
        <p:nvSpPr>
          <p:cNvPr id="353" name="Google Shape;353;p43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scPerturb</a:t>
            </a:r>
            <a:endParaRPr sz="1000"/>
          </a:p>
        </p:txBody>
      </p:sp>
      <p:pic>
        <p:nvPicPr>
          <p:cNvPr id="354" name="Google Shape;354;p43" title="Limm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75" y="1302075"/>
            <a:ext cx="4721749" cy="344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4"/>
          <p:cNvSpPr txBox="1"/>
          <p:nvPr>
            <p:ph idx="12" type="sldNum"/>
          </p:nvPr>
        </p:nvSpPr>
        <p:spPr>
          <a:xfrm>
            <a:off x="8318025" y="205550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44"/>
          <p:cNvSpPr txBox="1"/>
          <p:nvPr>
            <p:ph type="title"/>
          </p:nvPr>
        </p:nvSpPr>
        <p:spPr>
          <a:xfrm>
            <a:off x="849725" y="341475"/>
            <a:ext cx="4054200" cy="72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361" name="Google Shape;361;p44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scPerturb</a:t>
            </a:r>
            <a:endParaRPr sz="1000"/>
          </a:p>
        </p:txBody>
      </p:sp>
      <p:pic>
        <p:nvPicPr>
          <p:cNvPr id="362" name="Google Shape;362;p44" title="CD69-health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274" y="1136950"/>
            <a:ext cx="3482738" cy="3771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4" title="CD69-MPAL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2875" y="1185087"/>
            <a:ext cx="3302299" cy="367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5"/>
          <p:cNvSpPr txBox="1"/>
          <p:nvPr>
            <p:ph idx="12" type="sldNum"/>
          </p:nvPr>
        </p:nvSpPr>
        <p:spPr>
          <a:xfrm>
            <a:off x="8318025" y="205550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45"/>
          <p:cNvSpPr txBox="1"/>
          <p:nvPr>
            <p:ph type="title"/>
          </p:nvPr>
        </p:nvSpPr>
        <p:spPr>
          <a:xfrm>
            <a:off x="5040725" y="355125"/>
            <a:ext cx="3652200" cy="63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370" name="Google Shape;370;p45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scPerturb</a:t>
            </a:r>
            <a:endParaRPr sz="1000"/>
          </a:p>
        </p:txBody>
      </p:sp>
      <p:pic>
        <p:nvPicPr>
          <p:cNvPr id="371" name="Google Shape;371;p45" title="train-test-spli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9875"/>
            <a:ext cx="8839204" cy="1281857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5"/>
          <p:cNvSpPr txBox="1"/>
          <p:nvPr>
            <p:ph idx="1" type="body"/>
          </p:nvPr>
        </p:nvSpPr>
        <p:spPr>
          <a:xfrm>
            <a:off x="333925" y="2653975"/>
            <a:ext cx="7983900" cy="16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Test: Predict differential expression for majority of </a:t>
            </a:r>
            <a:r>
              <a:rPr lang="en"/>
              <a:t>Myeloid cells and B cells </a:t>
            </a: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Train: 144 compounds in T, NK cells. 15 compounds + controls in </a:t>
            </a:r>
            <a:r>
              <a:rPr lang="en"/>
              <a:t>Myeloid</a:t>
            </a:r>
            <a:r>
              <a:rPr lang="en"/>
              <a:t>, B cells.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 cells: CD4+ , CD8+, </a:t>
            </a:r>
            <a:r>
              <a:rPr lang="en"/>
              <a:t>regulatory</a:t>
            </a: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6"/>
          <p:cNvSpPr txBox="1"/>
          <p:nvPr>
            <p:ph idx="12" type="sldNum"/>
          </p:nvPr>
        </p:nvSpPr>
        <p:spPr>
          <a:xfrm>
            <a:off x="8318025" y="205550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8" name="Google Shape;378;p46"/>
          <p:cNvSpPr txBox="1"/>
          <p:nvPr>
            <p:ph idx="1" type="body"/>
          </p:nvPr>
        </p:nvSpPr>
        <p:spPr>
          <a:xfrm>
            <a:off x="517800" y="2827050"/>
            <a:ext cx="4054200" cy="21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 (614): cell type, sm compound pairs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Column (18216):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18211 genes of </a:t>
            </a:r>
            <a:r>
              <a:rPr lang="en"/>
              <a:t>DE value: -log10(p-value)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control: true or false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SMILES: single line 1D molecular structure</a:t>
            </a:r>
            <a:endParaRPr/>
          </a:p>
        </p:txBody>
      </p:sp>
      <p:sp>
        <p:nvSpPr>
          <p:cNvPr id="379" name="Google Shape;379;p46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scPerturb</a:t>
            </a:r>
            <a:endParaRPr sz="1000"/>
          </a:p>
        </p:txBody>
      </p:sp>
      <p:pic>
        <p:nvPicPr>
          <p:cNvPr descr="Output image" id="380" name="Google Shape;38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800" y="931550"/>
            <a:ext cx="8041901" cy="18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46"/>
          <p:cNvSpPr txBox="1"/>
          <p:nvPr>
            <p:ph type="title"/>
          </p:nvPr>
        </p:nvSpPr>
        <p:spPr>
          <a:xfrm>
            <a:off x="5040725" y="355125"/>
            <a:ext cx="3652200" cy="63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- de_train</a:t>
            </a:r>
            <a:endParaRPr/>
          </a:p>
        </p:txBody>
      </p:sp>
      <p:pic>
        <p:nvPicPr>
          <p:cNvPr id="382" name="Google Shape;382;p46" title="8a904381-b1c4-428a-9e15-88ea588d5528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4125" y="2924100"/>
            <a:ext cx="2011650" cy="201165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6"/>
          <p:cNvSpPr txBox="1"/>
          <p:nvPr/>
        </p:nvSpPr>
        <p:spPr>
          <a:xfrm>
            <a:off x="6827925" y="2997875"/>
            <a:ext cx="2011800" cy="20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+ up regulated 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- down regulated 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number: -log10(p)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Higher, more significant 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7"/>
          <p:cNvSpPr txBox="1"/>
          <p:nvPr>
            <p:ph idx="12" type="sldNum"/>
          </p:nvPr>
        </p:nvSpPr>
        <p:spPr>
          <a:xfrm>
            <a:off x="8318025" y="205550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47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scPerturb</a:t>
            </a:r>
            <a:endParaRPr sz="1000"/>
          </a:p>
        </p:txBody>
      </p:sp>
      <p:sp>
        <p:nvSpPr>
          <p:cNvPr id="390" name="Google Shape;390;p47"/>
          <p:cNvSpPr txBox="1"/>
          <p:nvPr>
            <p:ph type="title"/>
          </p:nvPr>
        </p:nvSpPr>
        <p:spPr>
          <a:xfrm>
            <a:off x="5040725" y="355125"/>
            <a:ext cx="3652200" cy="63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- adata</a:t>
            </a:r>
            <a:endParaRPr/>
          </a:p>
        </p:txBody>
      </p:sp>
      <p:sp>
        <p:nvSpPr>
          <p:cNvPr id="391" name="Google Shape;391;p47"/>
          <p:cNvSpPr txBox="1"/>
          <p:nvPr/>
        </p:nvSpPr>
        <p:spPr>
          <a:xfrm>
            <a:off x="6687550" y="1113750"/>
            <a:ext cx="2235600" cy="29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scRNA-seq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obs: individual cell 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g</a:t>
            </a: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ene: column detrain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c</a:t>
            </a: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ount: raw molecular counts of gene in cell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Norm: log(X+1)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392" name="Google Shape;392;p47" title="adata.png"/>
          <p:cNvPicPr preferRelativeResize="0"/>
          <p:nvPr/>
        </p:nvPicPr>
        <p:blipFill rotWithShape="1">
          <a:blip r:embed="rId3">
            <a:alphaModFix/>
          </a:blip>
          <a:srcRect b="0" l="0" r="0" t="31186"/>
          <a:stretch/>
        </p:blipFill>
        <p:spPr>
          <a:xfrm>
            <a:off x="333925" y="1192700"/>
            <a:ext cx="5101399" cy="16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47" title="adata_obs.png"/>
          <p:cNvPicPr preferRelativeResize="0"/>
          <p:nvPr/>
        </p:nvPicPr>
        <p:blipFill rotWithShape="1">
          <a:blip r:embed="rId4">
            <a:alphaModFix/>
          </a:blip>
          <a:srcRect b="0" l="0" r="0" t="23786"/>
          <a:stretch/>
        </p:blipFill>
        <p:spPr>
          <a:xfrm>
            <a:off x="333925" y="3073550"/>
            <a:ext cx="5534526" cy="1679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8"/>
          <p:cNvSpPr txBox="1"/>
          <p:nvPr>
            <p:ph idx="12" type="sldNum"/>
          </p:nvPr>
        </p:nvSpPr>
        <p:spPr>
          <a:xfrm>
            <a:off x="8318025" y="205550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9" name="Google Shape;399;p48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scPerturb</a:t>
            </a:r>
            <a:endParaRPr sz="1000"/>
          </a:p>
        </p:txBody>
      </p:sp>
      <p:sp>
        <p:nvSpPr>
          <p:cNvPr id="400" name="Google Shape;400;p48"/>
          <p:cNvSpPr txBox="1"/>
          <p:nvPr>
            <p:ph type="title"/>
          </p:nvPr>
        </p:nvSpPr>
        <p:spPr>
          <a:xfrm>
            <a:off x="5040725" y="355125"/>
            <a:ext cx="3652200" cy="63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- multiome</a:t>
            </a:r>
            <a:endParaRPr/>
          </a:p>
        </p:txBody>
      </p:sp>
      <p:sp>
        <p:nvSpPr>
          <p:cNvPr id="401" name="Google Shape;401;p48"/>
          <p:cNvSpPr txBox="1"/>
          <p:nvPr/>
        </p:nvSpPr>
        <p:spPr>
          <a:xfrm>
            <a:off x="6326625" y="2849050"/>
            <a:ext cx="2235600" cy="20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scRNA-seq: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gene expression 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scATAC-seq: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chormation peaks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402" name="Google Shape;402;p48" title="multiome_tra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3825"/>
            <a:ext cx="4269200" cy="150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48" title="multiome_va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06200"/>
            <a:ext cx="5619100" cy="208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48" title="multiome_obs_meta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4440" y="1143825"/>
            <a:ext cx="3508485" cy="15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esson 1">
  <a:themeElements>
    <a:clrScheme name="Simple Light">
      <a:dk1>
        <a:srgbClr val="137C3F"/>
      </a:dk1>
      <a:lt1>
        <a:srgbClr val="FFFCF5"/>
      </a:lt1>
      <a:dk2>
        <a:srgbClr val="146AEB"/>
      </a:dk2>
      <a:lt2>
        <a:srgbClr val="FBA084"/>
      </a:lt2>
      <a:accent1>
        <a:srgbClr val="000000"/>
      </a:accent1>
      <a:accent2>
        <a:srgbClr val="FFFFB3"/>
      </a:accent2>
      <a:accent3>
        <a:srgbClr val="B6D7A8"/>
      </a:accent3>
      <a:accent4>
        <a:srgbClr val="A4C2F4"/>
      </a:accent4>
      <a:accent5>
        <a:srgbClr val="B6D7A8"/>
      </a:accent5>
      <a:accent6>
        <a:srgbClr val="B4A7D6"/>
      </a:accent6>
      <a:hlink>
        <a:srgbClr val="146AE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