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928" r:id="rId2"/>
    <p:sldId id="929" r:id="rId3"/>
    <p:sldId id="930" r:id="rId4"/>
    <p:sldId id="1370" r:id="rId5"/>
    <p:sldId id="1371" r:id="rId6"/>
    <p:sldId id="932" r:id="rId7"/>
    <p:sldId id="1372" r:id="rId8"/>
    <p:sldId id="933" r:id="rId9"/>
    <p:sldId id="1373" r:id="rId10"/>
    <p:sldId id="934" r:id="rId11"/>
    <p:sldId id="1374" r:id="rId12"/>
    <p:sldId id="935" r:id="rId13"/>
    <p:sldId id="936" r:id="rId14"/>
    <p:sldId id="1375" r:id="rId15"/>
    <p:sldId id="937" r:id="rId16"/>
    <p:sldId id="1376" r:id="rId17"/>
    <p:sldId id="938" r:id="rId18"/>
    <p:sldId id="939" r:id="rId19"/>
    <p:sldId id="1377" r:id="rId20"/>
    <p:sldId id="940" r:id="rId21"/>
    <p:sldId id="1378" r:id="rId22"/>
    <p:sldId id="941" r:id="rId23"/>
    <p:sldId id="942" r:id="rId24"/>
    <p:sldId id="943" r:id="rId25"/>
    <p:sldId id="944" r:id="rId26"/>
    <p:sldId id="1358" r:id="rId27"/>
    <p:sldId id="1379" r:id="rId28"/>
    <p:sldId id="1359" r:id="rId29"/>
    <p:sldId id="1380" r:id="rId30"/>
    <p:sldId id="945" r:id="rId31"/>
    <p:sldId id="946" r:id="rId32"/>
    <p:sldId id="1381" r:id="rId33"/>
    <p:sldId id="947" r:id="rId34"/>
    <p:sldId id="1382" r:id="rId35"/>
    <p:sldId id="948" r:id="rId36"/>
    <p:sldId id="949" r:id="rId37"/>
    <p:sldId id="950" r:id="rId38"/>
    <p:sldId id="1383" r:id="rId39"/>
    <p:sldId id="952" r:id="rId40"/>
    <p:sldId id="1369" r:id="rId41"/>
    <p:sldId id="1200" r:id="rId42"/>
    <p:sldId id="954" r:id="rId43"/>
    <p:sldId id="1340" r:id="rId44"/>
    <p:sldId id="1333" r:id="rId45"/>
    <p:sldId id="1338" r:id="rId46"/>
    <p:sldId id="1339" r:id="rId47"/>
    <p:sldId id="1341" r:id="rId48"/>
    <p:sldId id="1342" r:id="rId49"/>
    <p:sldId id="1336" r:id="rId50"/>
    <p:sldId id="1331" r:id="rId51"/>
    <p:sldId id="1343" r:id="rId52"/>
    <p:sldId id="1368" r:id="rId53"/>
    <p:sldId id="1345" r:id="rId54"/>
    <p:sldId id="1346" r:id="rId55"/>
    <p:sldId id="1366" r:id="rId56"/>
    <p:sldId id="955" r:id="rId57"/>
    <p:sldId id="956" r:id="rId58"/>
    <p:sldId id="957" r:id="rId59"/>
    <p:sldId id="958" r:id="rId60"/>
    <p:sldId id="959" r:id="rId61"/>
    <p:sldId id="960" r:id="rId62"/>
    <p:sldId id="961" r:id="rId63"/>
    <p:sldId id="1367" r:id="rId64"/>
  </p:sldIdLst>
  <p:sldSz cx="9144000" cy="6858000" type="screen4x3"/>
  <p:notesSz cx="6858000" cy="95456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FF"/>
    <a:srgbClr val="009900"/>
    <a:srgbClr val="CC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Objects="1">
      <p:cViewPr>
        <p:scale>
          <a:sx n="50" d="100"/>
          <a:sy n="50" d="100"/>
        </p:scale>
        <p:origin x="-114" y="-72"/>
      </p:cViewPr>
      <p:guideLst>
        <p:guide orient="horz" pos="321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image" Target="../media/image20.wmf"/><Relationship Id="rId9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20.wmf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5" Type="http://schemas.openxmlformats.org/officeDocument/2006/relationships/image" Target="../media/image21.wmf"/><Relationship Id="rId4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5" Type="http://schemas.openxmlformats.org/officeDocument/2006/relationships/image" Target="../media/image21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22.wmf"/><Relationship Id="rId5" Type="http://schemas.openxmlformats.org/officeDocument/2006/relationships/image" Target="../media/image20.wmf"/><Relationship Id="rId4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5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9.wmf"/><Relationship Id="rId5" Type="http://schemas.openxmlformats.org/officeDocument/2006/relationships/image" Target="../media/image25.wmf"/><Relationship Id="rId4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5.wmf"/><Relationship Id="rId4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17.wmf"/><Relationship Id="rId7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1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18.wmf"/><Relationship Id="rId7" Type="http://schemas.openxmlformats.org/officeDocument/2006/relationships/image" Target="../media/image30.wmf"/><Relationship Id="rId2" Type="http://schemas.openxmlformats.org/officeDocument/2006/relationships/image" Target="../media/image17.wmf"/><Relationship Id="rId1" Type="http://schemas.openxmlformats.org/officeDocument/2006/relationships/image" Target="../media/image31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3.wmf"/><Relationship Id="rId7" Type="http://schemas.openxmlformats.org/officeDocument/2006/relationships/image" Target="../media/image1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3.wmf"/><Relationship Id="rId7" Type="http://schemas.openxmlformats.org/officeDocument/2006/relationships/image" Target="../media/image1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34.wmf"/><Relationship Id="rId9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3.wmf"/><Relationship Id="rId7" Type="http://schemas.openxmlformats.org/officeDocument/2006/relationships/image" Target="../media/image1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34.wmf"/><Relationship Id="rId9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6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4" Type="http://schemas.openxmlformats.org/officeDocument/2006/relationships/image" Target="../media/image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4" Type="http://schemas.openxmlformats.org/officeDocument/2006/relationships/image" Target="../media/image3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4" Type="http://schemas.openxmlformats.org/officeDocument/2006/relationships/image" Target="../media/image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9.wmf"/><Relationship Id="rId4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3.wmf"/><Relationship Id="rId4" Type="http://schemas.openxmlformats.org/officeDocument/2006/relationships/image" Target="../media/image4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3.wmf"/><Relationship Id="rId2" Type="http://schemas.openxmlformats.org/officeDocument/2006/relationships/image" Target="../media/image47.wmf"/><Relationship Id="rId1" Type="http://schemas.openxmlformats.org/officeDocument/2006/relationships/image" Target="../media/image41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8.wmf"/><Relationship Id="rId3" Type="http://schemas.openxmlformats.org/officeDocument/2006/relationships/image" Target="../media/image47.wmf"/><Relationship Id="rId7" Type="http://schemas.openxmlformats.org/officeDocument/2006/relationships/image" Target="../media/image54.wmf"/><Relationship Id="rId12" Type="http://schemas.openxmlformats.org/officeDocument/2006/relationships/image" Target="../media/image57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6.wmf"/><Relationship Id="rId5" Type="http://schemas.openxmlformats.org/officeDocument/2006/relationships/image" Target="../media/image52.wmf"/><Relationship Id="rId10" Type="http://schemas.openxmlformats.org/officeDocument/2006/relationships/image" Target="../media/image41.wmf"/><Relationship Id="rId4" Type="http://schemas.openxmlformats.org/officeDocument/2006/relationships/image" Target="../media/image51.wmf"/><Relationship Id="rId9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10.wmf"/><Relationship Id="rId5" Type="http://schemas.openxmlformats.org/officeDocument/2006/relationships/image" Target="../media/image12.wmf"/><Relationship Id="rId10" Type="http://schemas.openxmlformats.org/officeDocument/2006/relationships/image" Target="../media/image15.wmf"/><Relationship Id="rId4" Type="http://schemas.openxmlformats.org/officeDocument/2006/relationships/image" Target="../media/image11.wmf"/><Relationship Id="rId9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0.wmf"/><Relationship Id="rId6" Type="http://schemas.openxmlformats.org/officeDocument/2006/relationships/image" Target="../media/image56.wmf"/><Relationship Id="rId5" Type="http://schemas.openxmlformats.org/officeDocument/2006/relationships/image" Target="../media/image41.wmf"/><Relationship Id="rId4" Type="http://schemas.openxmlformats.org/officeDocument/2006/relationships/image" Target="../media/image4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6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8.wmf"/><Relationship Id="rId3" Type="http://schemas.openxmlformats.org/officeDocument/2006/relationships/image" Target="../media/image74.wmf"/><Relationship Id="rId21" Type="http://schemas.openxmlformats.org/officeDocument/2006/relationships/image" Target="../media/image91.wmf"/><Relationship Id="rId7" Type="http://schemas.openxmlformats.org/officeDocument/2006/relationships/image" Target="../media/image68.wmf"/><Relationship Id="rId12" Type="http://schemas.openxmlformats.org/officeDocument/2006/relationships/image" Target="../media/image82.wmf"/><Relationship Id="rId17" Type="http://schemas.openxmlformats.org/officeDocument/2006/relationships/image" Target="../media/image87.wmf"/><Relationship Id="rId2" Type="http://schemas.openxmlformats.org/officeDocument/2006/relationships/image" Target="../media/image73.wmf"/><Relationship Id="rId16" Type="http://schemas.openxmlformats.org/officeDocument/2006/relationships/image" Target="../media/image86.wmf"/><Relationship Id="rId20" Type="http://schemas.openxmlformats.org/officeDocument/2006/relationships/image" Target="../media/image90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1.wmf"/><Relationship Id="rId5" Type="http://schemas.openxmlformats.org/officeDocument/2006/relationships/image" Target="../media/image76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19" Type="http://schemas.openxmlformats.org/officeDocument/2006/relationships/image" Target="../media/image89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6.wmf"/><Relationship Id="rId1" Type="http://schemas.openxmlformats.org/officeDocument/2006/relationships/image" Target="../media/image9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3.wmf"/><Relationship Id="rId7" Type="http://schemas.openxmlformats.org/officeDocument/2006/relationships/image" Target="../media/image81.wmf"/><Relationship Id="rId12" Type="http://schemas.openxmlformats.org/officeDocument/2006/relationships/image" Target="../media/image91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95.wmf"/><Relationship Id="rId11" Type="http://schemas.openxmlformats.org/officeDocument/2006/relationships/image" Target="../media/image98.wmf"/><Relationship Id="rId5" Type="http://schemas.openxmlformats.org/officeDocument/2006/relationships/image" Target="../media/image68.wmf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image" Target="../media/image8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18" Type="http://schemas.openxmlformats.org/officeDocument/2006/relationships/image" Target="../media/image113.wmf"/><Relationship Id="rId3" Type="http://schemas.openxmlformats.org/officeDocument/2006/relationships/image" Target="../media/image99.wmf"/><Relationship Id="rId21" Type="http://schemas.openxmlformats.org/officeDocument/2006/relationships/image" Target="../media/image116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image" Target="../media/image73.wmf"/><Relationship Id="rId16" Type="http://schemas.openxmlformats.org/officeDocument/2006/relationships/image" Target="../media/image111.wmf"/><Relationship Id="rId20" Type="http://schemas.openxmlformats.org/officeDocument/2006/relationships/image" Target="../media/image115.wmf"/><Relationship Id="rId1" Type="http://schemas.openxmlformats.org/officeDocument/2006/relationships/image" Target="../media/image72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68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19" Type="http://schemas.openxmlformats.org/officeDocument/2006/relationships/image" Target="../media/image114.wmf"/><Relationship Id="rId4" Type="http://schemas.openxmlformats.org/officeDocument/2006/relationships/image" Target="../media/image100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3" Type="http://schemas.openxmlformats.org/officeDocument/2006/relationships/image" Target="../media/image117.wmf"/><Relationship Id="rId7" Type="http://schemas.openxmlformats.org/officeDocument/2006/relationships/image" Target="../media/image68.wmf"/><Relationship Id="rId12" Type="http://schemas.openxmlformats.org/officeDocument/2006/relationships/image" Target="../media/image125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120.wmf"/><Relationship Id="rId11" Type="http://schemas.openxmlformats.org/officeDocument/2006/relationships/image" Target="../media/image124.wmf"/><Relationship Id="rId5" Type="http://schemas.openxmlformats.org/officeDocument/2006/relationships/image" Target="../media/image119.wmf"/><Relationship Id="rId15" Type="http://schemas.openxmlformats.org/officeDocument/2006/relationships/image" Target="../media/image103.wmf"/><Relationship Id="rId10" Type="http://schemas.openxmlformats.org/officeDocument/2006/relationships/image" Target="../media/image123.wmf"/><Relationship Id="rId4" Type="http://schemas.openxmlformats.org/officeDocument/2006/relationships/image" Target="../media/image118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11" Type="http://schemas.openxmlformats.org/officeDocument/2006/relationships/image" Target="../media/image15.wmf"/><Relationship Id="rId5" Type="http://schemas.openxmlformats.org/officeDocument/2006/relationships/image" Target="../media/image18.wmf"/><Relationship Id="rId10" Type="http://schemas.openxmlformats.org/officeDocument/2006/relationships/image" Target="../media/image14.wmf"/><Relationship Id="rId4" Type="http://schemas.openxmlformats.org/officeDocument/2006/relationships/image" Target="../media/image17.wmf"/><Relationship Id="rId9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5.wmf"/><Relationship Id="rId3" Type="http://schemas.openxmlformats.org/officeDocument/2006/relationships/image" Target="../media/image128.wmf"/><Relationship Id="rId7" Type="http://schemas.openxmlformats.org/officeDocument/2006/relationships/image" Target="../media/image81.wmf"/><Relationship Id="rId12" Type="http://schemas.openxmlformats.org/officeDocument/2006/relationships/image" Target="../media/image13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130.wmf"/><Relationship Id="rId11" Type="http://schemas.openxmlformats.org/officeDocument/2006/relationships/image" Target="../media/image133.wmf"/><Relationship Id="rId5" Type="http://schemas.openxmlformats.org/officeDocument/2006/relationships/image" Target="../media/image68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image" Target="../media/image84.wmf"/><Relationship Id="rId14" Type="http://schemas.openxmlformats.org/officeDocument/2006/relationships/image" Target="../media/image13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8.wmf"/><Relationship Id="rId7" Type="http://schemas.openxmlformats.org/officeDocument/2006/relationships/image" Target="../media/image141.wmf"/><Relationship Id="rId12" Type="http://schemas.openxmlformats.org/officeDocument/2006/relationships/image" Target="../media/image81.wmf"/><Relationship Id="rId17" Type="http://schemas.openxmlformats.org/officeDocument/2006/relationships/image" Target="../media/image150.wmf"/><Relationship Id="rId2" Type="http://schemas.openxmlformats.org/officeDocument/2006/relationships/image" Target="../media/image73.wmf"/><Relationship Id="rId16" Type="http://schemas.openxmlformats.org/officeDocument/2006/relationships/image" Target="../media/image149.wmf"/><Relationship Id="rId1" Type="http://schemas.openxmlformats.org/officeDocument/2006/relationships/image" Target="../media/image72.wmf"/><Relationship Id="rId6" Type="http://schemas.openxmlformats.org/officeDocument/2006/relationships/image" Target="../media/image68.wmf"/><Relationship Id="rId11" Type="http://schemas.openxmlformats.org/officeDocument/2006/relationships/image" Target="../media/image145.wmf"/><Relationship Id="rId5" Type="http://schemas.openxmlformats.org/officeDocument/2006/relationships/image" Target="../media/image140.wmf"/><Relationship Id="rId15" Type="http://schemas.openxmlformats.org/officeDocument/2006/relationships/image" Target="../media/image148.wmf"/><Relationship Id="rId10" Type="http://schemas.openxmlformats.org/officeDocument/2006/relationships/image" Target="../media/image144.wmf"/><Relationship Id="rId19" Type="http://schemas.openxmlformats.org/officeDocument/2006/relationships/image" Target="../media/image152.wmf"/><Relationship Id="rId4" Type="http://schemas.openxmlformats.org/officeDocument/2006/relationships/image" Target="../media/image139.wmf"/><Relationship Id="rId9" Type="http://schemas.openxmlformats.org/officeDocument/2006/relationships/image" Target="../media/image143.wmf"/><Relationship Id="rId14" Type="http://schemas.openxmlformats.org/officeDocument/2006/relationships/image" Target="../media/image14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0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0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png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71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8.wmf"/><Relationship Id="rId7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20.wmf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8.wmf"/><Relationship Id="rId7" Type="http://schemas.openxmlformats.org/officeDocument/2006/relationships/image" Target="../media/image12.wmf"/><Relationship Id="rId12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image" Target="../media/image19.wmf"/><Relationship Id="rId10" Type="http://schemas.openxmlformats.org/officeDocument/2006/relationships/image" Target="../media/image13.wmf"/><Relationship Id="rId4" Type="http://schemas.openxmlformats.org/officeDocument/2006/relationships/image" Target="../media/image20.wmf"/><Relationship Id="rId9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12" Type="http://schemas.openxmlformats.org/officeDocument/2006/relationships/image" Target="../media/image15.wmf"/><Relationship Id="rId2" Type="http://schemas.openxmlformats.org/officeDocument/2006/relationships/image" Target="../media/image20.wmf"/><Relationship Id="rId1" Type="http://schemas.openxmlformats.org/officeDocument/2006/relationships/image" Target="../media/image9.wmf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image" Target="../media/image19.wmf"/><Relationship Id="rId10" Type="http://schemas.openxmlformats.org/officeDocument/2006/relationships/image" Target="../media/image13.wmf"/><Relationship Id="rId4" Type="http://schemas.openxmlformats.org/officeDocument/2006/relationships/image" Target="../media/image18.wmf"/><Relationship Id="rId9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D28B16-A5F2-4959-8DC6-5235010A38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113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CD073EF-B377-40FF-87A0-14BC52013F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9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B3C7F-551D-4B6E-9AC8-7595374264C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7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7ECBD-3056-499C-ADE2-CC79291BC44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0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C0E53-9F1D-4BBA-B5BA-E6BA28149D6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6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3982C-8054-4294-8997-CEC5DBC245C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76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0FE27-6294-40D1-B4A1-ACEAFFC8CA3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0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08EAE-DB59-41D3-A10D-361396C87F2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66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5E6B9-D64E-4DE4-A52D-BA0F45D9407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06402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42D92-C448-45AE-85C7-D2D55E51061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768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A81E2-6B22-4D66-AD7C-0E17C88D482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70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F3A4-B9FB-4943-AB26-479C31D7CF2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72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63ADF-FC71-4AE8-88A5-7F544AD13A2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78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A62D5-E711-447B-96DE-8C19F2A6B33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51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36B78-8BA0-476A-B3BF-AD7C2BB6D21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77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7D5D-01A8-4B38-8CD9-29554285271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79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7406-4B0A-4C40-855B-3BDF48B51AF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951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5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D55AB-6F22-4973-A718-6B3B119DDC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53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EECB5-A5B7-47EE-9291-4EDD74E29AC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97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1B38A-6AA3-4C06-B67F-2864D62472B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5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C6F58-CDED-4B89-B0E1-56CB66D6C77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99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71C19-B944-45B4-BD29-B029F671F9F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757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2E7F3-33A0-4E9A-82F7-6D33D30A1BB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76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99843-3789-4BB4-8081-0FEEF034F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32821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521B1-56B0-409F-90B9-A57072F026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78803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56DA-642A-46E1-8BB3-1CEDF0740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56638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29E7B-BCCA-4528-A777-93DC2056B3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91100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83587-8234-4A38-99E8-C7ADF2924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6442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B035D-769B-46B6-973C-846903FC68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58219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17121-9A71-464A-B8CA-01638AF59D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67723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0E85-B357-44A1-9C7E-E123619140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60138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8E0CB-E2D1-41E2-B7BE-C3E3AD5864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2668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5F41B-AC6F-4FBB-8B44-8F30810C6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52529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21F37-356E-4E21-8BBB-95319D47D9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78257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B2F44C-BC9F-446C-ADE2-BBCBBDE50A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08.bin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09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slide" Target="slide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20.wmf"/><Relationship Id="rId24" Type="http://schemas.openxmlformats.org/officeDocument/2006/relationships/image" Target="../media/image13.wmf"/><Relationship Id="rId5" Type="http://schemas.openxmlformats.org/officeDocument/2006/relationships/image" Target="../media/image9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5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06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21.bin"/><Relationship Id="rId26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.wmf"/><Relationship Id="rId24" Type="http://schemas.openxmlformats.org/officeDocument/2006/relationships/image" Target="../media/image16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4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8.bin"/><Relationship Id="rId22" Type="http://schemas.openxmlformats.org/officeDocument/2006/relationships/slide" Target="slide2.xml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9.wmf"/><Relationship Id="rId10" Type="http://schemas.openxmlformats.org/officeDocument/2006/relationships/slide" Target="slide2.xml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slide" Target="slide2.xml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35.bin"/><Relationship Id="rId21" Type="http://schemas.openxmlformats.org/officeDocument/2006/relationships/slide" Target="slide2.xml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163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7.bin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59.bin"/><Relationship Id="rId23" Type="http://schemas.openxmlformats.org/officeDocument/2006/relationships/slide" Target="slide2.xml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2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8.bin"/><Relationship Id="rId22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slide" Target="slide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24.wmf"/><Relationship Id="rId10" Type="http://schemas.openxmlformats.org/officeDocument/2006/relationships/slide" Target="slide2.xml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oleObject" Target="../embeddings/oleObject17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3.bin"/><Relationship Id="rId5" Type="http://schemas.openxmlformats.org/officeDocument/2006/relationships/image" Target="../media/image24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slide" Target="slide35.xml"/><Relationship Id="rId26" Type="http://schemas.openxmlformats.org/officeDocument/2006/relationships/slide" Target="slide47.xml"/><Relationship Id="rId3" Type="http://schemas.openxmlformats.org/officeDocument/2006/relationships/oleObject" Target="../embeddings/oleObject3.bin"/><Relationship Id="rId21" Type="http://schemas.openxmlformats.org/officeDocument/2006/relationships/slide" Target="slide2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slide" Target="slide25.xml"/><Relationship Id="rId25" Type="http://schemas.openxmlformats.org/officeDocument/2006/relationships/slide" Target="slide43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2.xml"/><Relationship Id="rId29" Type="http://schemas.openxmlformats.org/officeDocument/2006/relationships/slide" Target="slide4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24" Type="http://schemas.openxmlformats.org/officeDocument/2006/relationships/slide" Target="slide41.xml"/><Relationship Id="rId32" Type="http://schemas.openxmlformats.org/officeDocument/2006/relationships/slide" Target="slide56.xml"/><Relationship Id="rId5" Type="http://schemas.openxmlformats.org/officeDocument/2006/relationships/oleObject" Target="../embeddings/oleObject4.bin"/><Relationship Id="rId15" Type="http://schemas.openxmlformats.org/officeDocument/2006/relationships/slide" Target="slide3.xml"/><Relationship Id="rId23" Type="http://schemas.openxmlformats.org/officeDocument/2006/relationships/slide" Target="slide36.xml"/><Relationship Id="rId28" Type="http://schemas.openxmlformats.org/officeDocument/2006/relationships/slide" Target="slide53.xml"/><Relationship Id="rId10" Type="http://schemas.openxmlformats.org/officeDocument/2006/relationships/image" Target="../media/image6.wmf"/><Relationship Id="rId19" Type="http://schemas.openxmlformats.org/officeDocument/2006/relationships/slide" Target="slide39.xml"/><Relationship Id="rId31" Type="http://schemas.openxmlformats.org/officeDocument/2006/relationships/slide" Target="slide57.xml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slide" Target="slide30.xml"/><Relationship Id="rId27" Type="http://schemas.openxmlformats.org/officeDocument/2006/relationships/slide" Target="slide49.xml"/><Relationship Id="rId30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24.wmf"/><Relationship Id="rId10" Type="http://schemas.openxmlformats.org/officeDocument/2006/relationships/slide" Target="slide2.xml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24.wmf"/><Relationship Id="rId10" Type="http://schemas.openxmlformats.org/officeDocument/2006/relationships/slide" Target="slide2.xml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26.wmf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188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.wmf"/><Relationship Id="rId1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26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94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27.wmf"/><Relationship Id="rId1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26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27.wmf"/><Relationship Id="rId1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8.wmf"/><Relationship Id="rId19" Type="http://schemas.openxmlformats.org/officeDocument/2006/relationships/slide" Target="slide2.xml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32.wmf"/><Relationship Id="rId19" Type="http://schemas.openxmlformats.org/officeDocument/2006/relationships/slide" Target="slide2.xml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5.bin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7.bin"/><Relationship Id="rId29" Type="http://schemas.openxmlformats.org/officeDocument/2006/relationships/slide" Target="slide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35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29.bin"/><Relationship Id="rId27" Type="http://schemas.openxmlformats.org/officeDocument/2006/relationships/oleObject" Target="../embeddings/oleObject2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33.bin"/><Relationship Id="rId21" Type="http://schemas.openxmlformats.org/officeDocument/2006/relationships/slide" Target="slide2.xml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42.bin"/><Relationship Id="rId21" Type="http://schemas.openxmlformats.org/officeDocument/2006/relationships/slide" Target="slide2.xml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slide" Target="slide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wmf"/><Relationship Id="rId11" Type="http://schemas.openxmlformats.org/officeDocument/2006/relationships/slide" Target="slide2.xml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5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.wmf"/><Relationship Id="rId11" Type="http://schemas.openxmlformats.org/officeDocument/2006/relationships/slide" Target="slide2.xml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.wmf"/><Relationship Id="rId11" Type="http://schemas.openxmlformats.org/officeDocument/2006/relationships/slide" Target="slide2.xml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6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.wmf"/><Relationship Id="rId11" Type="http://schemas.openxmlformats.org/officeDocument/2006/relationships/slide" Target="slide2.xml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6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.wmf"/><Relationship Id="rId11" Type="http://schemas.openxmlformats.org/officeDocument/2006/relationships/slide" Target="slide2.xml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7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11.wmf"/><Relationship Id="rId18" Type="http://schemas.openxmlformats.org/officeDocument/2006/relationships/slide" Target="slide2.xml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7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39.wmf"/><Relationship Id="rId5" Type="http://schemas.openxmlformats.org/officeDocument/2006/relationships/image" Target="../media/image9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slide" Target="slide2.xml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slide" Target="slide2.xml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48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304.bin"/><Relationship Id="rId26" Type="http://schemas.openxmlformats.org/officeDocument/2006/relationships/oleObject" Target="../embeddings/oleObject308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42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01.bin"/><Relationship Id="rId17" Type="http://schemas.openxmlformats.org/officeDocument/2006/relationships/image" Target="../media/image54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20" Type="http://schemas.openxmlformats.org/officeDocument/2006/relationships/oleObject" Target="../embeddings/oleObject305.bin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307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309.bin"/><Relationship Id="rId10" Type="http://schemas.openxmlformats.org/officeDocument/2006/relationships/oleObject" Target="../embeddings/oleObject300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02.bin"/><Relationship Id="rId22" Type="http://schemas.openxmlformats.org/officeDocument/2006/relationships/oleObject" Target="../embeddings/oleObject306.bin"/><Relationship Id="rId27" Type="http://schemas.openxmlformats.org/officeDocument/2006/relationships/image" Target="../media/image57.wmf"/><Relationship Id="rId30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slide" Target="slide2.xml"/><Relationship Id="rId23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2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image" Target="../media/image41.wmf"/><Relationship Id="rId18" Type="http://schemas.openxmlformats.org/officeDocument/2006/relationships/slide" Target="slide2.xml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14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6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42.wmf"/><Relationship Id="rId5" Type="http://schemas.openxmlformats.org/officeDocument/2006/relationships/image" Target="../media/image50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13.bin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1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slide" Target="slide2.xml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0.wmf"/><Relationship Id="rId11" Type="http://schemas.openxmlformats.org/officeDocument/2006/relationships/slide" Target="slide2.xml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66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3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9" Type="http://schemas.openxmlformats.org/officeDocument/2006/relationships/image" Target="../media/image88.wmf"/><Relationship Id="rId3" Type="http://schemas.openxmlformats.org/officeDocument/2006/relationships/oleObject" Target="../embeddings/oleObject331.bin"/><Relationship Id="rId21" Type="http://schemas.openxmlformats.org/officeDocument/2006/relationships/oleObject" Target="../embeddings/oleObject340.bin"/><Relationship Id="rId34" Type="http://schemas.openxmlformats.org/officeDocument/2006/relationships/oleObject" Target="../embeddings/oleObject347.bin"/><Relationship Id="rId42" Type="http://schemas.openxmlformats.org/officeDocument/2006/relationships/oleObject" Target="../embeddings/oleObject351.bin"/><Relationship Id="rId47" Type="http://schemas.openxmlformats.org/officeDocument/2006/relationships/slide" Target="slide2.xml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33" Type="http://schemas.openxmlformats.org/officeDocument/2006/relationships/image" Target="../media/image85.wmf"/><Relationship Id="rId38" Type="http://schemas.openxmlformats.org/officeDocument/2006/relationships/oleObject" Target="../embeddings/oleObject349.bin"/><Relationship Id="rId46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9.wmf"/><Relationship Id="rId29" Type="http://schemas.openxmlformats.org/officeDocument/2006/relationships/image" Target="../media/image83.wmf"/><Relationship Id="rId41" Type="http://schemas.openxmlformats.org/officeDocument/2006/relationships/image" Target="../media/image8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81.wmf"/><Relationship Id="rId32" Type="http://schemas.openxmlformats.org/officeDocument/2006/relationships/oleObject" Target="../embeddings/oleObject346.bin"/><Relationship Id="rId37" Type="http://schemas.openxmlformats.org/officeDocument/2006/relationships/image" Target="../media/image87.wmf"/><Relationship Id="rId40" Type="http://schemas.openxmlformats.org/officeDocument/2006/relationships/oleObject" Target="../embeddings/oleObject350.bin"/><Relationship Id="rId45" Type="http://schemas.openxmlformats.org/officeDocument/2006/relationships/image" Target="../media/image91.wmf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oleObject" Target="../embeddings/oleObject344.bin"/><Relationship Id="rId36" Type="http://schemas.openxmlformats.org/officeDocument/2006/relationships/oleObject" Target="../embeddings/oleObject34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339.bin"/><Relationship Id="rId31" Type="http://schemas.openxmlformats.org/officeDocument/2006/relationships/image" Target="../media/image84.wmf"/><Relationship Id="rId44" Type="http://schemas.openxmlformats.org/officeDocument/2006/relationships/oleObject" Target="../embeddings/oleObject35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77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343.bin"/><Relationship Id="rId30" Type="http://schemas.openxmlformats.org/officeDocument/2006/relationships/oleObject" Target="../embeddings/oleObject345.bin"/><Relationship Id="rId35" Type="http://schemas.openxmlformats.org/officeDocument/2006/relationships/image" Target="../media/image86.wmf"/><Relationship Id="rId43" Type="http://schemas.openxmlformats.org/officeDocument/2006/relationships/image" Target="../media/image9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92.wmf"/><Relationship Id="rId9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96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371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28" Type="http://schemas.openxmlformats.org/officeDocument/2006/relationships/oleObject" Target="../embeddings/oleObject37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95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369.bin"/><Relationship Id="rId30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slide" Target="slide2.xml"/><Relationship Id="rId4" Type="http://schemas.openxmlformats.org/officeDocument/2006/relationships/image" Target="../media/image9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9" Type="http://schemas.openxmlformats.org/officeDocument/2006/relationships/oleObject" Target="../embeddings/oleObject391.bin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34" Type="http://schemas.openxmlformats.org/officeDocument/2006/relationships/image" Target="../media/image111.wmf"/><Relationship Id="rId42" Type="http://schemas.openxmlformats.org/officeDocument/2006/relationships/image" Target="../media/image115.wmf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380.bin"/><Relationship Id="rId25" Type="http://schemas.openxmlformats.org/officeDocument/2006/relationships/oleObject" Target="../embeddings/oleObject384.bin"/><Relationship Id="rId33" Type="http://schemas.openxmlformats.org/officeDocument/2006/relationships/oleObject" Target="../embeddings/oleObject388.bin"/><Relationship Id="rId38" Type="http://schemas.openxmlformats.org/officeDocument/2006/relationships/image" Target="../media/image113.wmf"/><Relationship Id="rId46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386.bin"/><Relationship Id="rId41" Type="http://schemas.openxmlformats.org/officeDocument/2006/relationships/oleObject" Target="../embeddings/oleObject392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106.wmf"/><Relationship Id="rId32" Type="http://schemas.openxmlformats.org/officeDocument/2006/relationships/image" Target="../media/image110.wmf"/><Relationship Id="rId37" Type="http://schemas.openxmlformats.org/officeDocument/2006/relationships/oleObject" Target="../embeddings/oleObject390.bin"/><Relationship Id="rId40" Type="http://schemas.openxmlformats.org/officeDocument/2006/relationships/image" Target="../media/image114.wmf"/><Relationship Id="rId45" Type="http://schemas.openxmlformats.org/officeDocument/2006/relationships/image" Target="../media/image116.wmf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3.bin"/><Relationship Id="rId28" Type="http://schemas.openxmlformats.org/officeDocument/2006/relationships/image" Target="../media/image108.wmf"/><Relationship Id="rId36" Type="http://schemas.openxmlformats.org/officeDocument/2006/relationships/image" Target="../media/image112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381.bin"/><Relationship Id="rId31" Type="http://schemas.openxmlformats.org/officeDocument/2006/relationships/oleObject" Target="../embeddings/oleObject387.bin"/><Relationship Id="rId44" Type="http://schemas.openxmlformats.org/officeDocument/2006/relationships/oleObject" Target="../embeddings/oleObject394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385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389.bin"/><Relationship Id="rId43" Type="http://schemas.openxmlformats.org/officeDocument/2006/relationships/oleObject" Target="../embeddings/oleObject39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slide" Target="slide2.xml"/><Relationship Id="rId4" Type="http://schemas.openxmlformats.org/officeDocument/2006/relationships/image" Target="../media/image10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396.bin"/><Relationship Id="rId21" Type="http://schemas.openxmlformats.org/officeDocument/2006/relationships/oleObject" Target="../embeddings/oleObject405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7.bin"/><Relationship Id="rId3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409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400.bin"/><Relationship Id="rId24" Type="http://schemas.openxmlformats.org/officeDocument/2006/relationships/image" Target="../media/image124.wmf"/><Relationship Id="rId32" Type="http://schemas.openxmlformats.org/officeDocument/2006/relationships/image" Target="../media/image103.wmf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28" Type="http://schemas.openxmlformats.org/officeDocument/2006/relationships/image" Target="../media/image126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404.bin"/><Relationship Id="rId31" Type="http://schemas.openxmlformats.org/officeDocument/2006/relationships/oleObject" Target="../embeddings/oleObject410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120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408.bin"/><Relationship Id="rId30" Type="http://schemas.openxmlformats.org/officeDocument/2006/relationships/image" Target="../media/image1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19.wmf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23" Type="http://schemas.openxmlformats.org/officeDocument/2006/relationships/slide" Target="slide2.xml"/><Relationship Id="rId28" Type="http://schemas.openxmlformats.org/officeDocument/2006/relationships/oleObject" Target="../embeddings/oleObject42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10.wmf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4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131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411.bin"/><Relationship Id="rId21" Type="http://schemas.openxmlformats.org/officeDocument/2006/relationships/oleObject" Target="../embeddings/oleObject420.bin"/><Relationship Id="rId34" Type="http://schemas.openxmlformats.org/officeDocument/2006/relationships/oleObject" Target="../embeddings/oleObject426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418.bin"/><Relationship Id="rId25" Type="http://schemas.openxmlformats.org/officeDocument/2006/relationships/oleObject" Target="../embeddings/oleObject422.bin"/><Relationship Id="rId3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424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415.bin"/><Relationship Id="rId24" Type="http://schemas.openxmlformats.org/officeDocument/2006/relationships/image" Target="../media/image133.wmf"/><Relationship Id="rId32" Type="http://schemas.openxmlformats.org/officeDocument/2006/relationships/image" Target="../media/image137.wmf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23" Type="http://schemas.openxmlformats.org/officeDocument/2006/relationships/oleObject" Target="../embeddings/oleObject421.bin"/><Relationship Id="rId28" Type="http://schemas.openxmlformats.org/officeDocument/2006/relationships/image" Target="../media/image135.wmf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419.bin"/><Relationship Id="rId31" Type="http://schemas.openxmlformats.org/officeDocument/2006/relationships/oleObject" Target="../embeddings/oleObject425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130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423.bin"/><Relationship Id="rId30" Type="http://schemas.openxmlformats.org/officeDocument/2006/relationships/image" Target="../media/image136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142.wmf"/><Relationship Id="rId26" Type="http://schemas.openxmlformats.org/officeDocument/2006/relationships/image" Target="../media/image81.wmf"/><Relationship Id="rId39" Type="http://schemas.openxmlformats.org/officeDocument/2006/relationships/oleObject" Target="../embeddings/oleObject445.bin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34" Type="http://schemas.openxmlformats.org/officeDocument/2006/relationships/image" Target="../media/image149.wmf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434.bin"/><Relationship Id="rId25" Type="http://schemas.openxmlformats.org/officeDocument/2006/relationships/oleObject" Target="../embeddings/oleObject438.bin"/><Relationship Id="rId33" Type="http://schemas.openxmlformats.org/officeDocument/2006/relationships/oleObject" Target="../embeddings/oleObject442.bin"/><Relationship Id="rId38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440.bin"/><Relationship Id="rId41" Type="http://schemas.openxmlformats.org/officeDocument/2006/relationships/slide" Target="slide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145.wmf"/><Relationship Id="rId32" Type="http://schemas.openxmlformats.org/officeDocument/2006/relationships/image" Target="../media/image148.wmf"/><Relationship Id="rId37" Type="http://schemas.openxmlformats.org/officeDocument/2006/relationships/oleObject" Target="../embeddings/oleObject444.bin"/><Relationship Id="rId40" Type="http://schemas.openxmlformats.org/officeDocument/2006/relationships/image" Target="../media/image152.wmf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7.bin"/><Relationship Id="rId28" Type="http://schemas.openxmlformats.org/officeDocument/2006/relationships/image" Target="../media/image146.wmf"/><Relationship Id="rId36" Type="http://schemas.openxmlformats.org/officeDocument/2006/relationships/image" Target="../media/image150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435.bin"/><Relationship Id="rId31" Type="http://schemas.openxmlformats.org/officeDocument/2006/relationships/oleObject" Target="../embeddings/oleObject441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68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439.bin"/><Relationship Id="rId30" Type="http://schemas.openxmlformats.org/officeDocument/2006/relationships/image" Target="../media/image147.wmf"/><Relationship Id="rId35" Type="http://schemas.openxmlformats.org/officeDocument/2006/relationships/oleObject" Target="../embeddings/oleObject44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slide" Target="slide2.xml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450.bin"/><Relationship Id="rId5" Type="http://schemas.openxmlformats.org/officeDocument/2006/relationships/oleObject" Target="../embeddings/oleObject447.bin"/><Relationship Id="rId10" Type="http://schemas.openxmlformats.org/officeDocument/2006/relationships/image" Target="../media/image155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44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451.bin"/><Relationship Id="rId21" Type="http://schemas.openxmlformats.org/officeDocument/2006/relationships/slide" Target="slide2.xml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4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15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slide" Target="slide2.xml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46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slide" Target="slide2.xml"/><Relationship Id="rId5" Type="http://schemas.openxmlformats.org/officeDocument/2006/relationships/image" Target="../media/image166.png"/><Relationship Id="rId4" Type="http://schemas.openxmlformats.org/officeDocument/2006/relationships/oleObject" Target="../embeddings/oleObject46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2.wmf"/><Relationship Id="rId18" Type="http://schemas.openxmlformats.org/officeDocument/2006/relationships/slide" Target="slide2.xml"/><Relationship Id="rId26" Type="http://schemas.openxmlformats.org/officeDocument/2006/relationships/image" Target="../media/image15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11.wmf"/><Relationship Id="rId24" Type="http://schemas.openxmlformats.org/officeDocument/2006/relationships/image" Target="../media/image14.wmf"/><Relationship Id="rId5" Type="http://schemas.openxmlformats.org/officeDocument/2006/relationships/image" Target="../media/image9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53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466.bin"/><Relationship Id="rId7" Type="http://schemas.openxmlformats.org/officeDocument/2006/relationships/oleObject" Target="../embeddings/oleObject4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8.wmf"/><Relationship Id="rId11" Type="http://schemas.openxmlformats.org/officeDocument/2006/relationships/slide" Target="slide2.xml"/><Relationship Id="rId5" Type="http://schemas.openxmlformats.org/officeDocument/2006/relationships/oleObject" Target="../embeddings/oleObject467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46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64.bin"/><Relationship Id="rId26" Type="http://schemas.openxmlformats.org/officeDocument/2006/relationships/slide" Target="slide2.xml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3.bin"/><Relationship Id="rId25" Type="http://schemas.openxmlformats.org/officeDocument/2006/relationships/image" Target="../media/image19.wmf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5.bin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14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10.wmf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20.wmf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80.bin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81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20" Type="http://schemas.openxmlformats.org/officeDocument/2006/relationships/slide" Target="slide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20.wmf"/><Relationship Id="rId24" Type="http://schemas.openxmlformats.org/officeDocument/2006/relationships/image" Target="../media/image13.wmf"/><Relationship Id="rId5" Type="http://schemas.openxmlformats.org/officeDocument/2006/relationships/image" Target="../media/image9.wmf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15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78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4.bin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8.wmf"/><Relationship Id="rId24" Type="http://schemas.openxmlformats.org/officeDocument/2006/relationships/slide" Target="slide2.xml"/><Relationship Id="rId32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92.bin"/><Relationship Id="rId23" Type="http://schemas.openxmlformats.org/officeDocument/2006/relationships/image" Target="../media/image10.wmf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11.wmf"/><Relationship Id="rId31" Type="http://schemas.openxmlformats.org/officeDocument/2006/relationships/oleObject" Target="../embeddings/oleObject100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6.bin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4900" name="Object 4"/>
          <p:cNvGraphicFramePr>
            <a:graphicFrameLocks noChangeAspect="1"/>
          </p:cNvGraphicFramePr>
          <p:nvPr/>
        </p:nvGraphicFramePr>
        <p:xfrm>
          <a:off x="492125" y="3810000"/>
          <a:ext cx="2068513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03" name="Clip" r:id="rId3" imgW="1403280" imgH="2539080" progId="MS_ClipArt_Gallery.2">
                  <p:embed/>
                </p:oleObj>
              </mc:Choice>
              <mc:Fallback>
                <p:oleObj name="Clip" r:id="rId3" imgW="1403280" imgH="25390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810000"/>
                        <a:ext cx="2068513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9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§1 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一元函数微分学</a:t>
            </a:r>
            <a:endParaRPr lang="zh-CN" altLang="en-US"/>
          </a:p>
        </p:txBody>
      </p:sp>
      <p:graphicFrame>
        <p:nvGraphicFramePr>
          <p:cNvPr id="1744902" name="Object 6"/>
          <p:cNvGraphicFramePr>
            <a:graphicFrameLocks noChangeAspect="1"/>
          </p:cNvGraphicFramePr>
          <p:nvPr/>
        </p:nvGraphicFramePr>
        <p:xfrm>
          <a:off x="6881813" y="5146675"/>
          <a:ext cx="15763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04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5146675"/>
                        <a:ext cx="15763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114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54115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4116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4117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18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19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4120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4121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754123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0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4125" name="Group 13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1754126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754127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28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29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4130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221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4131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222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4132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4133" name="Freeform 21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34" name="Line 22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35" name="Line 23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63" name="Oval 5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4169" name="Object 57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3" name="公式" r:id="rId10" imgW="139680" imgH="177480" progId="Equation.3">
                  <p:embed/>
                </p:oleObj>
              </mc:Choice>
              <mc:Fallback>
                <p:oleObj name="公式" r:id="rId10" imgW="139680" imgH="177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170" name="Object 58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4" name="公式" r:id="rId12" imgW="457200" imgH="228600" progId="Equation.3">
                  <p:embed/>
                </p:oleObj>
              </mc:Choice>
              <mc:Fallback>
                <p:oleObj name="公式" r:id="rId12" imgW="45720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171" name="Object 59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5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4178" name="Group 66"/>
          <p:cNvGrpSpPr>
            <a:grpSpLocks/>
          </p:cNvGrpSpPr>
          <p:nvPr/>
        </p:nvGrpSpPr>
        <p:grpSpPr bwMode="auto">
          <a:xfrm>
            <a:off x="4941888" y="2278063"/>
            <a:ext cx="749300" cy="3109912"/>
            <a:chOff x="3113" y="1435"/>
            <a:chExt cx="472" cy="1959"/>
          </a:xfrm>
        </p:grpSpPr>
        <p:grpSp>
          <p:nvGrpSpPr>
            <p:cNvPr id="1754179" name="Group 67"/>
            <p:cNvGrpSpPr>
              <a:grpSpLocks/>
            </p:cNvGrpSpPr>
            <p:nvPr/>
          </p:nvGrpSpPr>
          <p:grpSpPr bwMode="auto">
            <a:xfrm>
              <a:off x="3114" y="1435"/>
              <a:ext cx="469" cy="1956"/>
              <a:chOff x="3114" y="1435"/>
              <a:chExt cx="469" cy="1956"/>
            </a:xfrm>
          </p:grpSpPr>
          <p:sp>
            <p:nvSpPr>
              <p:cNvPr id="1754180" name="Line 68"/>
              <p:cNvSpPr>
                <a:spLocks noChangeShapeType="1"/>
              </p:cNvSpPr>
              <p:nvPr/>
            </p:nvSpPr>
            <p:spPr bwMode="auto">
              <a:xfrm>
                <a:off x="3583" y="1435"/>
                <a:ext cx="0" cy="195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81" name="Line 69"/>
              <p:cNvSpPr>
                <a:spLocks noChangeShapeType="1"/>
              </p:cNvSpPr>
              <p:nvPr/>
            </p:nvSpPr>
            <p:spPr bwMode="auto">
              <a:xfrm>
                <a:off x="3114" y="1717"/>
                <a:ext cx="0" cy="1674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4182" name="Line 70"/>
            <p:cNvSpPr>
              <a:spLocks noChangeShapeType="1"/>
            </p:cNvSpPr>
            <p:nvPr/>
          </p:nvSpPr>
          <p:spPr bwMode="auto">
            <a:xfrm>
              <a:off x="3113" y="3394"/>
              <a:ext cx="472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4183" name="Oval 71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84" name="Text Box 72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754193" name="Object 81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6" name="公式" r:id="rId16" imgW="1904760" imgH="291960" progId="Equation.3">
                  <p:embed/>
                </p:oleObj>
              </mc:Choice>
              <mc:Fallback>
                <p:oleObj name="公式" r:id="rId16" imgW="1904760" imgH="29196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95" name="Rectangle 8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6254750"/>
            <a:ext cx="463550" cy="2984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54200" name="Object 88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7" name="公式" r:id="rId18" imgW="126720" imgH="139680" progId="Equation.3">
                  <p:embed/>
                </p:oleObj>
              </mc:Choice>
              <mc:Fallback>
                <p:oleObj name="公式" r:id="rId18" imgW="126720" imgH="13968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202" name="Text Box 9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4205" name="AutoShape 93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4207" name="Rectangle 95"/>
          <p:cNvSpPr>
            <a:spLocks noChangeArrowheads="1"/>
          </p:cNvSpPr>
          <p:nvPr/>
        </p:nvSpPr>
        <p:spPr bwMode="auto">
          <a:xfrm>
            <a:off x="2438400" y="25003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4208" name="Rectangle 96"/>
          <p:cNvSpPr>
            <a:spLocks noChangeArrowheads="1"/>
          </p:cNvSpPr>
          <p:nvPr/>
        </p:nvSpPr>
        <p:spPr bwMode="auto">
          <a:xfrm>
            <a:off x="2636838" y="258286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4209" name="Rectangle 97"/>
          <p:cNvSpPr>
            <a:spLocks noChangeArrowheads="1"/>
          </p:cNvSpPr>
          <p:nvPr/>
        </p:nvSpPr>
        <p:spPr bwMode="auto">
          <a:xfrm>
            <a:off x="2438400" y="2268538"/>
            <a:ext cx="276225" cy="904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4210" name="Rectangle 98"/>
          <p:cNvSpPr>
            <a:spLocks noChangeArrowheads="1"/>
          </p:cNvSpPr>
          <p:nvPr/>
        </p:nvSpPr>
        <p:spPr bwMode="auto">
          <a:xfrm>
            <a:off x="2636838" y="22082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4211" name="Rectangle 99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54212" name="Text Box 100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54213" name="Text Box 101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1754214" name="Object 102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8" name="公式" r:id="rId21" imgW="1282680" imgH="241200" progId="Equation.3">
                  <p:embed/>
                </p:oleObj>
              </mc:Choice>
              <mc:Fallback>
                <p:oleObj name="公式" r:id="rId21" imgW="1282680" imgH="2412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215" name="Object 103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29" name="公式" r:id="rId23" imgW="520560" imgH="203040" progId="Equation.3">
                  <p:embed/>
                </p:oleObj>
              </mc:Choice>
              <mc:Fallback>
                <p:oleObj name="公式" r:id="rId23" imgW="520560" imgH="20304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216" name="Object 104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30" name="公式" r:id="rId25" imgW="507960" imgH="203040" progId="Equation.3">
                  <p:embed/>
                </p:oleObj>
              </mc:Choice>
              <mc:Fallback>
                <p:oleObj name="公式" r:id="rId25" imgW="507960" imgH="20304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218" name="Text Box 106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1754219" name="Object 107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31" name="公式" r:id="rId27" imgW="1193760" imgH="228600" progId="Equation.3">
                  <p:embed/>
                </p:oleObj>
              </mc:Choice>
              <mc:Fallback>
                <p:oleObj name="公式" r:id="rId27" imgW="1193760" imgH="2286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0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98211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398212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398213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8214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8215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8216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8217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98218" name="Object 10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79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8219" name="Group 11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2398220" name="Group 1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8221" name="Freeform 1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8222" name="Line 1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8223" name="Line 1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8224" name="Object 1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280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8225" name="Object 1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281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8226" name="Line 1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8227" name="Freeform 19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8" name="Line 20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9" name="Line 21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8230" name="Group 22"/>
          <p:cNvGrpSpPr>
            <a:grpSpLocks/>
          </p:cNvGrpSpPr>
          <p:nvPr/>
        </p:nvGrpSpPr>
        <p:grpSpPr bwMode="auto">
          <a:xfrm>
            <a:off x="4903788" y="2278063"/>
            <a:ext cx="835025" cy="3427412"/>
            <a:chOff x="3053" y="1435"/>
            <a:chExt cx="592" cy="2159"/>
          </a:xfrm>
        </p:grpSpPr>
        <p:sp>
          <p:nvSpPr>
            <p:cNvPr id="2398231" name="Line 23"/>
            <p:cNvSpPr>
              <a:spLocks noChangeShapeType="1"/>
            </p:cNvSpPr>
            <p:nvPr/>
          </p:nvSpPr>
          <p:spPr bwMode="auto">
            <a:xfrm>
              <a:off x="3583" y="1435"/>
              <a:ext cx="0" cy="19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8232" name="Object 24"/>
            <p:cNvGraphicFramePr>
              <a:graphicFrameLocks noChangeAspect="1"/>
            </p:cNvGraphicFramePr>
            <p:nvPr/>
          </p:nvGraphicFramePr>
          <p:xfrm>
            <a:off x="3053" y="3413"/>
            <a:ext cx="12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82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3413"/>
                          <a:ext cx="12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8233" name="Object 25"/>
            <p:cNvGraphicFramePr>
              <a:graphicFrameLocks noChangeAspect="1"/>
            </p:cNvGraphicFramePr>
            <p:nvPr/>
          </p:nvGraphicFramePr>
          <p:xfrm>
            <a:off x="3526" y="3405"/>
            <a:ext cx="11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83" name="公式" r:id="rId12" imgW="457200" imgH="228600" progId="Equation.3">
                    <p:embed/>
                  </p:oleObj>
                </mc:Choice>
                <mc:Fallback>
                  <p:oleObj name="公式" r:id="rId12" imgW="4572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3405"/>
                          <a:ext cx="11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8234" name="Line 26"/>
            <p:cNvSpPr>
              <a:spLocks noChangeShapeType="1"/>
            </p:cNvSpPr>
            <p:nvPr/>
          </p:nvSpPr>
          <p:spPr bwMode="auto">
            <a:xfrm>
              <a:off x="3113" y="3394"/>
              <a:ext cx="4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35" name="Line 27"/>
            <p:cNvSpPr>
              <a:spLocks noChangeShapeType="1"/>
            </p:cNvSpPr>
            <p:nvPr/>
          </p:nvSpPr>
          <p:spPr bwMode="auto">
            <a:xfrm>
              <a:off x="3114" y="1717"/>
              <a:ext cx="0" cy="167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8236" name="Group 28"/>
          <p:cNvGrpSpPr>
            <a:grpSpLocks/>
          </p:cNvGrpSpPr>
          <p:nvPr/>
        </p:nvGrpSpPr>
        <p:grpSpPr bwMode="auto">
          <a:xfrm>
            <a:off x="5008563" y="2352675"/>
            <a:ext cx="625475" cy="3352800"/>
            <a:chOff x="3155" y="1482"/>
            <a:chExt cx="394" cy="2112"/>
          </a:xfrm>
        </p:grpSpPr>
        <p:sp>
          <p:nvSpPr>
            <p:cNvPr id="2398237" name="Freeform 29"/>
            <p:cNvSpPr>
              <a:spLocks/>
            </p:cNvSpPr>
            <p:nvPr/>
          </p:nvSpPr>
          <p:spPr bwMode="auto">
            <a:xfrm>
              <a:off x="3509" y="1482"/>
              <a:ext cx="1" cy="1909"/>
            </a:xfrm>
            <a:custGeom>
              <a:avLst/>
              <a:gdLst>
                <a:gd name="T0" fmla="*/ 1 w 1"/>
                <a:gd name="T1" fmla="*/ 0 h 1909"/>
                <a:gd name="T2" fmla="*/ 0 w 1"/>
                <a:gd name="T3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09">
                  <a:moveTo>
                    <a:pt x="1" y="0"/>
                  </a:moveTo>
                  <a:lnTo>
                    <a:pt x="0" y="1909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8238" name="Object 30"/>
            <p:cNvGraphicFramePr>
              <a:graphicFrameLocks noChangeAspect="1"/>
            </p:cNvGraphicFramePr>
            <p:nvPr/>
          </p:nvGraphicFramePr>
          <p:xfrm>
            <a:off x="3155" y="3413"/>
            <a:ext cx="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84" name="公式" r:id="rId14" imgW="457200" imgH="228600" progId="Equation.3">
                    <p:embed/>
                  </p:oleObj>
                </mc:Choice>
                <mc:Fallback>
                  <p:oleObj name="公式" r:id="rId14" imgW="4572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3413"/>
                          <a:ext cx="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8239" name="Object 31"/>
            <p:cNvGraphicFramePr>
              <a:graphicFrameLocks noChangeAspect="1"/>
            </p:cNvGraphicFramePr>
            <p:nvPr/>
          </p:nvGraphicFramePr>
          <p:xfrm>
            <a:off x="3470" y="3405"/>
            <a:ext cx="7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85" name="公式" r:id="rId15" imgW="457200" imgH="228600" progId="Equation.3">
                    <p:embed/>
                  </p:oleObj>
                </mc:Choice>
                <mc:Fallback>
                  <p:oleObj name="公式" r:id="rId15" imgW="4572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405"/>
                          <a:ext cx="7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8240" name="Line 32"/>
            <p:cNvSpPr>
              <a:spLocks noChangeShapeType="1"/>
            </p:cNvSpPr>
            <p:nvPr/>
          </p:nvSpPr>
          <p:spPr bwMode="auto">
            <a:xfrm>
              <a:off x="3195" y="3394"/>
              <a:ext cx="314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41" name="Freeform 33"/>
            <p:cNvSpPr>
              <a:spLocks/>
            </p:cNvSpPr>
            <p:nvPr/>
          </p:nvSpPr>
          <p:spPr bwMode="auto">
            <a:xfrm>
              <a:off x="3197" y="1662"/>
              <a:ext cx="1" cy="1729"/>
            </a:xfrm>
            <a:custGeom>
              <a:avLst/>
              <a:gdLst>
                <a:gd name="T0" fmla="*/ 1 w 1"/>
                <a:gd name="T1" fmla="*/ 0 h 1729"/>
                <a:gd name="T2" fmla="*/ 0 w 1"/>
                <a:gd name="T3" fmla="*/ 1729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9">
                  <a:moveTo>
                    <a:pt x="1" y="0"/>
                  </a:moveTo>
                  <a:lnTo>
                    <a:pt x="0" y="1729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98242" name="Object 34"/>
          <p:cNvGraphicFramePr>
            <a:graphicFrameLocks noChangeAspect="1"/>
          </p:cNvGraphicFramePr>
          <p:nvPr/>
        </p:nvGraphicFramePr>
        <p:xfrm>
          <a:off x="5338763" y="5222875"/>
          <a:ext cx="12700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86" name="公式" r:id="rId16" imgW="139680" imgH="177480" progId="Equation.3">
                  <p:embed/>
                </p:oleObj>
              </mc:Choice>
              <mc:Fallback>
                <p:oleObj name="公式" r:id="rId16" imgW="13968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5222875"/>
                        <a:ext cx="127000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43" name="Freeform 35"/>
          <p:cNvSpPr>
            <a:spLocks/>
          </p:cNvSpPr>
          <p:nvPr/>
        </p:nvSpPr>
        <p:spPr bwMode="auto">
          <a:xfrm>
            <a:off x="5162550" y="2381250"/>
            <a:ext cx="298450" cy="190500"/>
          </a:xfrm>
          <a:custGeom>
            <a:avLst/>
            <a:gdLst>
              <a:gd name="T0" fmla="*/ 0 w 188"/>
              <a:gd name="T1" fmla="*/ 120 h 120"/>
              <a:gd name="T2" fmla="*/ 90 w 188"/>
              <a:gd name="T3" fmla="*/ 58 h 120"/>
              <a:gd name="T4" fmla="*/ 188 w 188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20">
                <a:moveTo>
                  <a:pt x="0" y="120"/>
                </a:moveTo>
                <a:cubicBezTo>
                  <a:pt x="15" y="110"/>
                  <a:pt x="59" y="78"/>
                  <a:pt x="90" y="58"/>
                </a:cubicBezTo>
                <a:cubicBezTo>
                  <a:pt x="121" y="38"/>
                  <a:pt x="168" y="12"/>
                  <a:pt x="18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44" name="Oval 36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8245" name="Group 37"/>
          <p:cNvGrpSpPr>
            <a:grpSpLocks/>
          </p:cNvGrpSpPr>
          <p:nvPr/>
        </p:nvGrpSpPr>
        <p:grpSpPr bwMode="auto">
          <a:xfrm>
            <a:off x="5159375" y="2392363"/>
            <a:ext cx="307975" cy="2995612"/>
            <a:chOff x="3250" y="1507"/>
            <a:chExt cx="194" cy="1887"/>
          </a:xfrm>
        </p:grpSpPr>
        <p:sp>
          <p:nvSpPr>
            <p:cNvPr id="2398246" name="Line 38"/>
            <p:cNvSpPr>
              <a:spLocks noChangeShapeType="1"/>
            </p:cNvSpPr>
            <p:nvPr/>
          </p:nvSpPr>
          <p:spPr bwMode="auto">
            <a:xfrm>
              <a:off x="3443" y="1507"/>
              <a:ext cx="0" cy="188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47" name="Line 39"/>
            <p:cNvSpPr>
              <a:spLocks noChangeShapeType="1"/>
            </p:cNvSpPr>
            <p:nvPr/>
          </p:nvSpPr>
          <p:spPr bwMode="auto">
            <a:xfrm>
              <a:off x="3250" y="3394"/>
              <a:ext cx="194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48" name="Line 40"/>
            <p:cNvSpPr>
              <a:spLocks noChangeShapeType="1"/>
            </p:cNvSpPr>
            <p:nvPr/>
          </p:nvSpPr>
          <p:spPr bwMode="auto">
            <a:xfrm>
              <a:off x="3250" y="1627"/>
              <a:ext cx="0" cy="176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8252" name="Text Box 44"/>
          <p:cNvSpPr txBox="1">
            <a:spLocks noChangeArrowheads="1"/>
          </p:cNvSpPr>
          <p:nvPr/>
        </p:nvSpPr>
        <p:spPr bwMode="auto">
          <a:xfrm>
            <a:off x="52388" y="4681538"/>
            <a:ext cx="25066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几何上：</a:t>
            </a:r>
            <a:r>
              <a:rPr lang="zh-CN" altLang="en-US" sz="2000" b="1">
                <a:solidFill>
                  <a:schemeClr val="tx1"/>
                </a:solidFill>
              </a:rPr>
              <a:t>函数有极限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等价于这种</a:t>
            </a:r>
            <a:r>
              <a:rPr lang="zh-CN" altLang="en-US" sz="2000" b="1" i="1">
                <a:solidFill>
                  <a:srgbClr val="009900"/>
                </a:solidFill>
                <a:sym typeface="Symbol" pitchFamily="18" charset="2"/>
              </a:rPr>
              <a:t>  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邻域</a:t>
            </a:r>
            <a:r>
              <a:rPr lang="zh-CN" altLang="en-US" sz="2000" b="1">
                <a:sym typeface="Symbol" pitchFamily="18" charset="2"/>
              </a:rPr>
              <a:t>与</a:t>
            </a:r>
            <a:endParaRPr lang="zh-CN" altLang="en-US" sz="2000" b="1">
              <a:solidFill>
                <a:srgbClr val="FF0000"/>
              </a:solidFill>
              <a:sym typeface="Symbol" pitchFamily="18" charset="2"/>
            </a:endParaRPr>
          </a:p>
          <a:p>
            <a:pPr algn="l"/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空心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 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之间</a:t>
            </a:r>
            <a:endParaRPr lang="zh-CN" altLang="en-US" sz="2000" b="1">
              <a:solidFill>
                <a:srgbClr val="FF0000"/>
              </a:solidFill>
              <a:sym typeface="Symbol" pitchFamily="18" charset="2"/>
            </a:endParaRPr>
          </a:p>
          <a:p>
            <a:pPr algn="l"/>
            <a:r>
              <a:rPr lang="zh-CN" altLang="en-US" sz="2000" b="1"/>
              <a:t>存</a:t>
            </a:r>
            <a:r>
              <a:rPr lang="zh-CN" altLang="en-US" sz="2000" b="1">
                <a:solidFill>
                  <a:schemeClr val="tx1"/>
                </a:solidFill>
              </a:rPr>
              <a:t>在着无限的对应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8258" name="Oval 50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59" name="Text Box 51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98260" name="Object 52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87" name="公式" r:id="rId18" imgW="1904760" imgH="291960" progId="Equation.3">
                  <p:embed/>
                </p:oleObj>
              </mc:Choice>
              <mc:Fallback>
                <p:oleObj name="公式" r:id="rId18" imgW="1904760" imgH="2919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61" name="Text Box 53"/>
          <p:cNvSpPr txBox="1">
            <a:spLocks noChangeArrowheads="1"/>
          </p:cNvSpPr>
          <p:nvPr/>
        </p:nvSpPr>
        <p:spPr bwMode="auto">
          <a:xfrm>
            <a:off x="1466850" y="6096000"/>
            <a:ext cx="677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因此，</a:t>
            </a:r>
            <a:r>
              <a:rPr lang="zh-CN" altLang="en-US" b="1">
                <a:solidFill>
                  <a:schemeClr val="tx1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的极限定义也称</a:t>
            </a:r>
            <a:r>
              <a:rPr lang="zh-CN" altLang="en-US" b="1">
                <a:solidFill>
                  <a:schemeClr val="tx1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极限的</a:t>
            </a:r>
            <a:r>
              <a:rPr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—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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定义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2398262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6254750"/>
            <a:ext cx="463550" cy="2984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98263" name="Object 55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88" name="公式" r:id="rId20" imgW="126720" imgH="139680" progId="Equation.3">
                  <p:embed/>
                </p:oleObj>
              </mc:Choice>
              <mc:Fallback>
                <p:oleObj name="公式" r:id="rId20" imgW="126720" imgH="1396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64" name="Text Box 5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8265" name="AutoShape 57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66" name="Rectangle 58"/>
          <p:cNvSpPr>
            <a:spLocks noChangeArrowheads="1"/>
          </p:cNvSpPr>
          <p:nvPr/>
        </p:nvSpPr>
        <p:spPr bwMode="auto">
          <a:xfrm>
            <a:off x="2438400" y="25003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67" name="Rectangle 59"/>
          <p:cNvSpPr>
            <a:spLocks noChangeArrowheads="1"/>
          </p:cNvSpPr>
          <p:nvPr/>
        </p:nvSpPr>
        <p:spPr bwMode="auto">
          <a:xfrm>
            <a:off x="2636838" y="258286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68" name="Rectangle 60"/>
          <p:cNvSpPr>
            <a:spLocks noChangeArrowheads="1"/>
          </p:cNvSpPr>
          <p:nvPr/>
        </p:nvSpPr>
        <p:spPr bwMode="auto">
          <a:xfrm>
            <a:off x="2438400" y="2268538"/>
            <a:ext cx="276225" cy="904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69" name="Rectangle 61"/>
          <p:cNvSpPr>
            <a:spLocks noChangeArrowheads="1"/>
          </p:cNvSpPr>
          <p:nvPr/>
        </p:nvSpPr>
        <p:spPr bwMode="auto">
          <a:xfrm>
            <a:off x="2636838" y="22082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70" name="Rectangle 62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8271" name="Text Box 63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398272" name="Text Box 64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398273" name="Object 65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89" name="公式" r:id="rId23" imgW="1282680" imgH="241200" progId="Equation.3">
                  <p:embed/>
                </p:oleObj>
              </mc:Choice>
              <mc:Fallback>
                <p:oleObj name="公式" r:id="rId23" imgW="1282680" imgH="241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74" name="Object 66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90" name="公式" r:id="rId25" imgW="520560" imgH="203040" progId="Equation.3">
                  <p:embed/>
                </p:oleObj>
              </mc:Choice>
              <mc:Fallback>
                <p:oleObj name="公式" r:id="rId25" imgW="520560" imgH="2030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75" name="Object 67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91" name="公式" r:id="rId27" imgW="507960" imgH="203040" progId="Equation.3">
                  <p:embed/>
                </p:oleObj>
              </mc:Choice>
              <mc:Fallback>
                <p:oleObj name="公式" r:id="rId27" imgW="507960" imgH="2030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77" name="Text Box 69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2398278" name="Object 70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92" name="公式" r:id="rId29" imgW="1193760" imgH="228600" progId="Equation.3">
                  <p:embed/>
                </p:oleObj>
              </mc:Choice>
              <mc:Fallback>
                <p:oleObj name="公式" r:id="rId29" imgW="119376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9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9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9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98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98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98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39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243" grpId="0" animBg="1"/>
      <p:bldP spid="2398252" grpId="0" build="p" autoUpdateAnimBg="0"/>
      <p:bldP spid="23982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201" name="Freeform 41"/>
          <p:cNvSpPr>
            <a:spLocks/>
          </p:cNvSpPr>
          <p:nvPr/>
        </p:nvSpPr>
        <p:spPr bwMode="auto">
          <a:xfrm>
            <a:off x="5314950" y="5348288"/>
            <a:ext cx="1588" cy="60325"/>
          </a:xfrm>
          <a:custGeom>
            <a:avLst/>
            <a:gdLst>
              <a:gd name="T0" fmla="*/ 0 w 1"/>
              <a:gd name="T1" fmla="*/ 0 h 38"/>
              <a:gd name="T2" fmla="*/ 0 w 1"/>
              <a:gd name="T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">
                <a:moveTo>
                  <a:pt x="0" y="0"/>
                </a:moveTo>
                <a:lnTo>
                  <a:pt x="0" y="3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162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6163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6164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6165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6166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6167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6168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6169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56170" name="Text Box 1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6171" name="Line 11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6173" name="Object 13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2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174" name="Text Box 14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6175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76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0" name="Line 20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6182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3"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183" name="Text Box 23"/>
          <p:cNvSpPr txBox="1">
            <a:spLocks noChangeArrowheads="1"/>
          </p:cNvSpPr>
          <p:nvPr/>
        </p:nvSpPr>
        <p:spPr bwMode="auto">
          <a:xfrm>
            <a:off x="219075" y="1968500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</a:p>
          <a:p>
            <a:pPr algn="l"/>
            <a:r>
              <a:rPr lang="zh-CN" altLang="en-US" sz="2000" b="1"/>
              <a:t>对应</a:t>
            </a:r>
            <a:r>
              <a:rPr lang="zh-CN" altLang="en-US" sz="2000" b="1">
                <a:solidFill>
                  <a:schemeClr val="tx1"/>
                </a:solidFill>
              </a:rPr>
              <a:t>的曲线上的点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6184" name="Freeform 24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684 h 684"/>
              <a:gd name="T2" fmla="*/ 846 w 1827"/>
              <a:gd name="T3" fmla="*/ 112 h 684"/>
              <a:gd name="T4" fmla="*/ 1827 w 1827"/>
              <a:gd name="T5" fmla="*/ 1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6" name="Freeform 26"/>
          <p:cNvSpPr>
            <a:spLocks/>
          </p:cNvSpPr>
          <p:nvPr/>
        </p:nvSpPr>
        <p:spPr bwMode="auto">
          <a:xfrm>
            <a:off x="5314950" y="1993900"/>
            <a:ext cx="1588" cy="3389313"/>
          </a:xfrm>
          <a:custGeom>
            <a:avLst/>
            <a:gdLst>
              <a:gd name="T0" fmla="*/ 0 w 1"/>
              <a:gd name="T1" fmla="*/ 0 h 2135"/>
              <a:gd name="T2" fmla="*/ 1 w 1"/>
              <a:gd name="T3" fmla="*/ 2135 h 21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35">
                <a:moveTo>
                  <a:pt x="0" y="0"/>
                </a:moveTo>
                <a:lnTo>
                  <a:pt x="1" y="2135"/>
                </a:lnTo>
              </a:path>
            </a:pathLst>
          </a:cu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7" name="Line 27"/>
          <p:cNvSpPr>
            <a:spLocks noChangeShapeType="1"/>
          </p:cNvSpPr>
          <p:nvPr/>
        </p:nvSpPr>
        <p:spPr bwMode="auto">
          <a:xfrm>
            <a:off x="4395788" y="5381625"/>
            <a:ext cx="9144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8" name="Oval 28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9" name="Freeform 29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1930 h 1930"/>
              <a:gd name="T2" fmla="*/ 755 w 1382"/>
              <a:gd name="T3" fmla="*/ 221 h 1930"/>
              <a:gd name="T4" fmla="*/ 1382 w 1382"/>
              <a:gd name="T5" fmla="*/ 603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0" name="Freeform 30"/>
          <p:cNvSpPr>
            <a:spLocks/>
          </p:cNvSpPr>
          <p:nvPr/>
        </p:nvSpPr>
        <p:spPr bwMode="auto">
          <a:xfrm>
            <a:off x="4395788" y="1773238"/>
            <a:ext cx="881062" cy="677862"/>
          </a:xfrm>
          <a:custGeom>
            <a:avLst/>
            <a:gdLst>
              <a:gd name="T0" fmla="*/ 0 w 555"/>
              <a:gd name="T1" fmla="*/ 17 h 427"/>
              <a:gd name="T2" fmla="*/ 65 w 555"/>
              <a:gd name="T3" fmla="*/ 2 h 427"/>
              <a:gd name="T4" fmla="*/ 134 w 555"/>
              <a:gd name="T5" fmla="*/ 13 h 427"/>
              <a:gd name="T6" fmla="*/ 239 w 555"/>
              <a:gd name="T7" fmla="*/ 80 h 427"/>
              <a:gd name="T8" fmla="*/ 368 w 555"/>
              <a:gd name="T9" fmla="*/ 209 h 427"/>
              <a:gd name="T10" fmla="*/ 480 w 555"/>
              <a:gd name="T11" fmla="*/ 343 h 427"/>
              <a:gd name="T12" fmla="*/ 555 w 555"/>
              <a:gd name="T1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427">
                <a:moveTo>
                  <a:pt x="0" y="17"/>
                </a:moveTo>
                <a:cubicBezTo>
                  <a:pt x="11" y="15"/>
                  <a:pt x="43" y="3"/>
                  <a:pt x="65" y="2"/>
                </a:cubicBezTo>
                <a:cubicBezTo>
                  <a:pt x="87" y="1"/>
                  <a:pt x="105" y="0"/>
                  <a:pt x="134" y="13"/>
                </a:cubicBezTo>
                <a:cubicBezTo>
                  <a:pt x="163" y="26"/>
                  <a:pt x="200" y="47"/>
                  <a:pt x="239" y="80"/>
                </a:cubicBezTo>
                <a:cubicBezTo>
                  <a:pt x="278" y="113"/>
                  <a:pt x="328" y="165"/>
                  <a:pt x="368" y="209"/>
                </a:cubicBezTo>
                <a:cubicBezTo>
                  <a:pt x="408" y="253"/>
                  <a:pt x="449" y="307"/>
                  <a:pt x="480" y="343"/>
                </a:cubicBezTo>
                <a:cubicBezTo>
                  <a:pt x="511" y="379"/>
                  <a:pt x="539" y="409"/>
                  <a:pt x="555" y="42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1" name="Oval 3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2" name="Line 32"/>
          <p:cNvSpPr>
            <a:spLocks noChangeShapeType="1"/>
          </p:cNvSpPr>
          <p:nvPr/>
        </p:nvSpPr>
        <p:spPr bwMode="auto">
          <a:xfrm>
            <a:off x="4403725" y="1771650"/>
            <a:ext cx="0" cy="3635375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3" name="Oval 33"/>
          <p:cNvSpPr>
            <a:spLocks noChangeArrowheads="1"/>
          </p:cNvSpPr>
          <p:nvPr/>
        </p:nvSpPr>
        <p:spPr bwMode="auto">
          <a:xfrm>
            <a:off x="4359275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304800"/>
            <a:ext cx="2344738" cy="59213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56198" name="Object 38"/>
          <p:cNvGraphicFramePr>
            <a:graphicFrameLocks noChangeAspect="1"/>
          </p:cNvGraphicFramePr>
          <p:nvPr/>
        </p:nvGraphicFramePr>
        <p:xfrm>
          <a:off x="2687638" y="409575"/>
          <a:ext cx="3560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14" name="公式" r:id="rId8" imgW="1917360" imgH="304560" progId="Equation.3">
                  <p:embed/>
                </p:oleObj>
              </mc:Choice>
              <mc:Fallback>
                <p:oleObj name="公式" r:id="rId8" imgW="191736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09575"/>
                        <a:ext cx="3560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207" name="Oval 47"/>
          <p:cNvSpPr>
            <a:spLocks noChangeArrowheads="1"/>
          </p:cNvSpPr>
          <p:nvPr/>
        </p:nvSpPr>
        <p:spPr bwMode="auto">
          <a:xfrm>
            <a:off x="5264150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08" name="Text Box 48"/>
          <p:cNvSpPr txBox="1">
            <a:spLocks noChangeArrowheads="1"/>
          </p:cNvSpPr>
          <p:nvPr/>
        </p:nvSpPr>
        <p:spPr bwMode="auto">
          <a:xfrm>
            <a:off x="219075" y="1027113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邻域，</a:t>
            </a:r>
            <a:endParaRPr lang="zh-CN" altLang="en-US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56209" name="Text Box 49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56210" name="Text Box 50"/>
          <p:cNvSpPr txBox="1">
            <a:spLocks noChangeArrowheads="1"/>
          </p:cNvSpPr>
          <p:nvPr/>
        </p:nvSpPr>
        <p:spPr bwMode="auto">
          <a:xfrm>
            <a:off x="2401888" y="14589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2000" b="1">
                <a:solidFill>
                  <a:srgbClr val="009900"/>
                </a:solidFill>
              </a:rPr>
              <a:t>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56211" name="Text Box 51"/>
          <p:cNvSpPr txBox="1">
            <a:spLocks noChangeArrowheads="1"/>
          </p:cNvSpPr>
          <p:nvPr/>
        </p:nvSpPr>
        <p:spPr bwMode="auto">
          <a:xfrm>
            <a:off x="2349500" y="300196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56185" name="Oval 25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14" name="AutoShape 54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5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5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5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5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75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75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75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5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5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5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5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1756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5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5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56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56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5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75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201" grpId="0" animBg="1"/>
      <p:bldP spid="1756162" grpId="0" animBg="1"/>
      <p:bldP spid="1756170" grpId="0" autoUpdateAnimBg="0"/>
      <p:bldP spid="1756171" grpId="0" animBg="1"/>
      <p:bldP spid="1756174" grpId="0" autoUpdateAnimBg="0"/>
      <p:bldP spid="1756175" grpId="0" animBg="1"/>
      <p:bldP spid="1756176" grpId="0" animBg="1"/>
      <p:bldP spid="1756180" grpId="0" animBg="1"/>
      <p:bldP spid="1756183" grpId="0" build="p" autoUpdateAnimBg="0"/>
      <p:bldP spid="1756184" grpId="0" animBg="1"/>
      <p:bldP spid="1756186" grpId="0" animBg="1"/>
      <p:bldP spid="1756187" grpId="0" animBg="1"/>
      <p:bldP spid="1756188" grpId="0" animBg="1"/>
      <p:bldP spid="1756189" grpId="0" animBg="1"/>
      <p:bldP spid="1756190" grpId="0" animBg="1"/>
      <p:bldP spid="1756191" grpId="0" animBg="1"/>
      <p:bldP spid="1756192" grpId="0" animBg="1"/>
      <p:bldP spid="1756193" grpId="0" animBg="1"/>
      <p:bldP spid="1756207" grpId="0" animBg="1"/>
      <p:bldP spid="1756208" grpId="0" autoUpdateAnimBg="0"/>
      <p:bldP spid="1756209" grpId="0" autoUpdateAnimBg="0"/>
      <p:bldP spid="1756210" grpId="0" autoUpdateAnimBg="0"/>
      <p:bldP spid="1756211" grpId="0" autoUpdateAnimBg="0"/>
      <p:bldP spid="17561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58211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8212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8213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8214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8215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8216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8217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58218" name="Text Box 10"/>
          <p:cNvSpPr txBox="1">
            <a:spLocks noChangeArrowheads="1"/>
          </p:cNvSpPr>
          <p:nvPr/>
        </p:nvSpPr>
        <p:spPr bwMode="auto">
          <a:xfrm>
            <a:off x="7626350" y="898525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/>
          </a:p>
        </p:txBody>
      </p:sp>
      <p:graphicFrame>
        <p:nvGraphicFramePr>
          <p:cNvPr id="1758219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63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8220" name="Group 12"/>
          <p:cNvGrpSpPr>
            <a:grpSpLocks/>
          </p:cNvGrpSpPr>
          <p:nvPr/>
        </p:nvGrpSpPr>
        <p:grpSpPr bwMode="auto">
          <a:xfrm>
            <a:off x="2462213" y="1562100"/>
            <a:ext cx="5243512" cy="1831975"/>
            <a:chOff x="1551" y="984"/>
            <a:chExt cx="3303" cy="1154"/>
          </a:xfrm>
        </p:grpSpPr>
        <p:grpSp>
          <p:nvGrpSpPr>
            <p:cNvPr id="1758221" name="Group 13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758222" name="Freeform 14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8223" name="Line 15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8224" name="Line 16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8225" name="Object 17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364" name="公式" r:id="rId5" imgW="393480" imgH="177480" progId="Equation.3">
                      <p:embed/>
                    </p:oleObj>
                  </mc:Choice>
                  <mc:Fallback>
                    <p:oleObj name="公式" r:id="rId5" imgW="393480" imgH="177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8226" name="Object 18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365" name="公式" r:id="rId7" imgW="393480" imgH="177480" progId="Equation.3">
                      <p:embed/>
                    </p:oleObj>
                  </mc:Choice>
                  <mc:Fallback>
                    <p:oleObj name="公式" r:id="rId7" imgW="39348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8227" name="Line 19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58228" name="Object 20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66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8326" name="Line 118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27" name="Line 119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29" name="Line 121"/>
          <p:cNvSpPr>
            <a:spLocks noChangeShapeType="1"/>
          </p:cNvSpPr>
          <p:nvPr/>
        </p:nvSpPr>
        <p:spPr bwMode="auto">
          <a:xfrm>
            <a:off x="4395788" y="5381625"/>
            <a:ext cx="9144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0" name="Oval 122"/>
          <p:cNvSpPr>
            <a:spLocks noChangeArrowheads="1"/>
          </p:cNvSpPr>
          <p:nvPr/>
        </p:nvSpPr>
        <p:spPr bwMode="auto">
          <a:xfrm>
            <a:off x="4359275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2" name="Oval 124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3" name="Freeform 125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684 h 684"/>
              <a:gd name="T2" fmla="*/ 846 w 1827"/>
              <a:gd name="T3" fmla="*/ 112 h 684"/>
              <a:gd name="T4" fmla="*/ 1827 w 1827"/>
              <a:gd name="T5" fmla="*/ 1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5" name="Oval 127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6" name="Line 128"/>
          <p:cNvSpPr>
            <a:spLocks noChangeShapeType="1"/>
          </p:cNvSpPr>
          <p:nvPr/>
        </p:nvSpPr>
        <p:spPr bwMode="auto">
          <a:xfrm>
            <a:off x="4403725" y="1758950"/>
            <a:ext cx="0" cy="362585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7" name="Freeform 129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1930 h 1930"/>
              <a:gd name="T2" fmla="*/ 755 w 1382"/>
              <a:gd name="T3" fmla="*/ 221 h 1930"/>
              <a:gd name="T4" fmla="*/ 1382 w 1382"/>
              <a:gd name="T5" fmla="*/ 603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38" name="Freeform 130"/>
          <p:cNvSpPr>
            <a:spLocks/>
          </p:cNvSpPr>
          <p:nvPr/>
        </p:nvSpPr>
        <p:spPr bwMode="auto">
          <a:xfrm>
            <a:off x="4395788" y="1773238"/>
            <a:ext cx="881062" cy="677862"/>
          </a:xfrm>
          <a:custGeom>
            <a:avLst/>
            <a:gdLst>
              <a:gd name="T0" fmla="*/ 0 w 555"/>
              <a:gd name="T1" fmla="*/ 17 h 427"/>
              <a:gd name="T2" fmla="*/ 65 w 555"/>
              <a:gd name="T3" fmla="*/ 2 h 427"/>
              <a:gd name="T4" fmla="*/ 134 w 555"/>
              <a:gd name="T5" fmla="*/ 13 h 427"/>
              <a:gd name="T6" fmla="*/ 239 w 555"/>
              <a:gd name="T7" fmla="*/ 80 h 427"/>
              <a:gd name="T8" fmla="*/ 362 w 555"/>
              <a:gd name="T9" fmla="*/ 206 h 427"/>
              <a:gd name="T10" fmla="*/ 555 w 555"/>
              <a:gd name="T11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427">
                <a:moveTo>
                  <a:pt x="0" y="17"/>
                </a:moveTo>
                <a:cubicBezTo>
                  <a:pt x="11" y="15"/>
                  <a:pt x="43" y="3"/>
                  <a:pt x="65" y="2"/>
                </a:cubicBezTo>
                <a:cubicBezTo>
                  <a:pt x="87" y="1"/>
                  <a:pt x="105" y="0"/>
                  <a:pt x="134" y="13"/>
                </a:cubicBezTo>
                <a:cubicBezTo>
                  <a:pt x="163" y="26"/>
                  <a:pt x="201" y="48"/>
                  <a:pt x="239" y="80"/>
                </a:cubicBezTo>
                <a:cubicBezTo>
                  <a:pt x="277" y="112"/>
                  <a:pt x="309" y="148"/>
                  <a:pt x="362" y="206"/>
                </a:cubicBezTo>
                <a:cubicBezTo>
                  <a:pt x="415" y="264"/>
                  <a:pt x="515" y="381"/>
                  <a:pt x="555" y="42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8350" name="Object 142"/>
          <p:cNvGraphicFramePr>
            <a:graphicFrameLocks noChangeAspect="1"/>
          </p:cNvGraphicFramePr>
          <p:nvPr/>
        </p:nvGraphicFramePr>
        <p:xfrm>
          <a:off x="2687638" y="409575"/>
          <a:ext cx="3560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67" name="公式" r:id="rId11" imgW="1917360" imgH="304560" progId="Equation.3">
                  <p:embed/>
                </p:oleObj>
              </mc:Choice>
              <mc:Fallback>
                <p:oleObj name="公式" r:id="rId11" imgW="1917360" imgH="30456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09575"/>
                        <a:ext cx="3560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8351" name="Rectangle 143"/>
          <p:cNvSpPr>
            <a:spLocks noChangeArrowheads="1"/>
          </p:cNvSpPr>
          <p:nvPr/>
        </p:nvSpPr>
        <p:spPr bwMode="auto">
          <a:xfrm>
            <a:off x="295275" y="381000"/>
            <a:ext cx="2344738" cy="592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58334" name="Oval 126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8358" name="Rectangle 150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400800"/>
            <a:ext cx="457200" cy="2524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58359" name="AutoShape 151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8360" name="Text Box 152"/>
          <p:cNvSpPr txBox="1">
            <a:spLocks noChangeArrowheads="1"/>
          </p:cNvSpPr>
          <p:nvPr/>
        </p:nvSpPr>
        <p:spPr bwMode="auto">
          <a:xfrm>
            <a:off x="219075" y="1968500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</a:p>
          <a:p>
            <a:pPr algn="l"/>
            <a:r>
              <a:rPr lang="zh-CN" altLang="en-US" sz="2000" b="1"/>
              <a:t>对应</a:t>
            </a:r>
            <a:r>
              <a:rPr lang="zh-CN" altLang="en-US" sz="2000" b="1">
                <a:solidFill>
                  <a:schemeClr val="tx1"/>
                </a:solidFill>
              </a:rPr>
              <a:t>的曲线上的点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8361" name="Text Box 153"/>
          <p:cNvSpPr txBox="1">
            <a:spLocks noChangeArrowheads="1"/>
          </p:cNvSpPr>
          <p:nvPr/>
        </p:nvSpPr>
        <p:spPr bwMode="auto">
          <a:xfrm>
            <a:off x="219075" y="1027113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邻域，</a:t>
            </a:r>
            <a:endParaRPr lang="zh-CN" altLang="en-US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58362" name="Text Box 154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0259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400260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400261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62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63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0264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0265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0266" name="Text Box 10"/>
          <p:cNvSpPr txBox="1">
            <a:spLocks noChangeArrowheads="1"/>
          </p:cNvSpPr>
          <p:nvPr/>
        </p:nvSpPr>
        <p:spPr bwMode="auto">
          <a:xfrm>
            <a:off x="7626350" y="898525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/>
          </a:p>
        </p:txBody>
      </p:sp>
      <p:graphicFrame>
        <p:nvGraphicFramePr>
          <p:cNvPr id="2400267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29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76" name="Object 20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30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0277" name="Group 21"/>
          <p:cNvGrpSpPr>
            <a:grpSpLocks/>
          </p:cNvGrpSpPr>
          <p:nvPr/>
        </p:nvGrpSpPr>
        <p:grpSpPr bwMode="auto">
          <a:xfrm>
            <a:off x="2455863" y="1612900"/>
            <a:ext cx="5243512" cy="1731963"/>
            <a:chOff x="1551" y="984"/>
            <a:chExt cx="3303" cy="1154"/>
          </a:xfrm>
        </p:grpSpPr>
        <p:grpSp>
          <p:nvGrpSpPr>
            <p:cNvPr id="2400278" name="Group 2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0279" name="Freeform 2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80" name="Line 2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81" name="Line 2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0282" name="Object 2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1" name="公式" r:id="rId7" imgW="393480" imgH="177480" progId="Equation.3">
                      <p:embed/>
                    </p:oleObj>
                  </mc:Choice>
                  <mc:Fallback>
                    <p:oleObj name="公式" r:id="rId7" imgW="393480" imgH="1774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0283" name="Object 2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2" name="公式" r:id="rId9" imgW="393480" imgH="177480" progId="Equation.3">
                      <p:embed/>
                    </p:oleObj>
                  </mc:Choice>
                  <mc:Fallback>
                    <p:oleObj name="公式" r:id="rId9" imgW="39348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0284" name="Line 2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0285" name="Group 29"/>
          <p:cNvGrpSpPr>
            <a:grpSpLocks/>
          </p:cNvGrpSpPr>
          <p:nvPr/>
        </p:nvGrpSpPr>
        <p:grpSpPr bwMode="auto">
          <a:xfrm>
            <a:off x="2449513" y="1752600"/>
            <a:ext cx="5243512" cy="1452563"/>
            <a:chOff x="1551" y="984"/>
            <a:chExt cx="3303" cy="1154"/>
          </a:xfrm>
        </p:grpSpPr>
        <p:grpSp>
          <p:nvGrpSpPr>
            <p:cNvPr id="2400286" name="Group 3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0287" name="Freeform 3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88" name="Line 3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89" name="Line 3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0290" name="Object 3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3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0291" name="Object 3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4" name="公式" r:id="rId12" imgW="393480" imgH="177480" progId="Equation.3">
                      <p:embed/>
                    </p:oleObj>
                  </mc:Choice>
                  <mc:Fallback>
                    <p:oleObj name="公式" r:id="rId12" imgW="393480" imgH="1774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0292" name="Line 3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0293" name="Group 37"/>
          <p:cNvGrpSpPr>
            <a:grpSpLocks/>
          </p:cNvGrpSpPr>
          <p:nvPr/>
        </p:nvGrpSpPr>
        <p:grpSpPr bwMode="auto">
          <a:xfrm>
            <a:off x="2449513" y="1924050"/>
            <a:ext cx="5243512" cy="1109663"/>
            <a:chOff x="1551" y="984"/>
            <a:chExt cx="3303" cy="1154"/>
          </a:xfrm>
        </p:grpSpPr>
        <p:grpSp>
          <p:nvGrpSpPr>
            <p:cNvPr id="2400294" name="Group 3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0295" name="Freeform 3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96" name="Line 4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297" name="Line 4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0298" name="Object 4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5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0299" name="Object 4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6" name="公式" r:id="rId14" imgW="393480" imgH="177480" progId="Equation.3">
                      <p:embed/>
                    </p:oleObj>
                  </mc:Choice>
                  <mc:Fallback>
                    <p:oleObj name="公式" r:id="rId14" imgW="393480" imgH="1774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0300" name="Line 4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0301" name="Group 45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2400302" name="Group 46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0303" name="Freeform 47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304" name="Line 48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305" name="Line 49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0306" name="Object 50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7" name="公式" r:id="rId15" imgW="393480" imgH="177480" progId="Equation.3">
                      <p:embed/>
                    </p:oleObj>
                  </mc:Choice>
                  <mc:Fallback>
                    <p:oleObj name="公式" r:id="rId15" imgW="393480" imgH="17748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0307" name="Object 51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38" name="公式" r:id="rId16" imgW="393480" imgH="177480" progId="Equation.3">
                      <p:embed/>
                    </p:oleObj>
                  </mc:Choice>
                  <mc:Fallback>
                    <p:oleObj name="公式" r:id="rId16" imgW="393480" imgH="17748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0308" name="Line 52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00309" name="Object 53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39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310" name="Line 54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1" name="Line 55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2" name="Line 56"/>
          <p:cNvSpPr>
            <a:spLocks noChangeShapeType="1"/>
          </p:cNvSpPr>
          <p:nvPr/>
        </p:nvSpPr>
        <p:spPr bwMode="auto">
          <a:xfrm>
            <a:off x="4395788" y="5381625"/>
            <a:ext cx="9144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3" name="Oval 57"/>
          <p:cNvSpPr>
            <a:spLocks noChangeArrowheads="1"/>
          </p:cNvSpPr>
          <p:nvPr/>
        </p:nvSpPr>
        <p:spPr bwMode="auto">
          <a:xfrm>
            <a:off x="4359275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4" name="Line 58"/>
          <p:cNvSpPr>
            <a:spLocks noChangeShapeType="1"/>
          </p:cNvSpPr>
          <p:nvPr/>
        </p:nvSpPr>
        <p:spPr bwMode="auto">
          <a:xfrm>
            <a:off x="5313363" y="2509838"/>
            <a:ext cx="0" cy="2871787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5" name="Oval 59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6" name="Freeform 60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684 h 684"/>
              <a:gd name="T2" fmla="*/ 846 w 1827"/>
              <a:gd name="T3" fmla="*/ 112 h 684"/>
              <a:gd name="T4" fmla="*/ 1827 w 1827"/>
              <a:gd name="T5" fmla="*/ 1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7" name="Oval 61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8" name="Line 62"/>
          <p:cNvSpPr>
            <a:spLocks noChangeShapeType="1"/>
          </p:cNvSpPr>
          <p:nvPr/>
        </p:nvSpPr>
        <p:spPr bwMode="auto">
          <a:xfrm>
            <a:off x="4403725" y="1758950"/>
            <a:ext cx="0" cy="362585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19" name="Freeform 63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1930 h 1930"/>
              <a:gd name="T2" fmla="*/ 755 w 1382"/>
              <a:gd name="T3" fmla="*/ 221 h 1930"/>
              <a:gd name="T4" fmla="*/ 1382 w 1382"/>
              <a:gd name="T5" fmla="*/ 603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20" name="Freeform 64"/>
          <p:cNvSpPr>
            <a:spLocks/>
          </p:cNvSpPr>
          <p:nvPr/>
        </p:nvSpPr>
        <p:spPr bwMode="auto">
          <a:xfrm>
            <a:off x="4395788" y="1773238"/>
            <a:ext cx="881062" cy="677862"/>
          </a:xfrm>
          <a:custGeom>
            <a:avLst/>
            <a:gdLst>
              <a:gd name="T0" fmla="*/ 0 w 555"/>
              <a:gd name="T1" fmla="*/ 17 h 427"/>
              <a:gd name="T2" fmla="*/ 65 w 555"/>
              <a:gd name="T3" fmla="*/ 2 h 427"/>
              <a:gd name="T4" fmla="*/ 134 w 555"/>
              <a:gd name="T5" fmla="*/ 13 h 427"/>
              <a:gd name="T6" fmla="*/ 239 w 555"/>
              <a:gd name="T7" fmla="*/ 80 h 427"/>
              <a:gd name="T8" fmla="*/ 362 w 555"/>
              <a:gd name="T9" fmla="*/ 206 h 427"/>
              <a:gd name="T10" fmla="*/ 555 w 555"/>
              <a:gd name="T11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427">
                <a:moveTo>
                  <a:pt x="0" y="17"/>
                </a:moveTo>
                <a:cubicBezTo>
                  <a:pt x="11" y="15"/>
                  <a:pt x="43" y="3"/>
                  <a:pt x="65" y="2"/>
                </a:cubicBezTo>
                <a:cubicBezTo>
                  <a:pt x="87" y="1"/>
                  <a:pt x="105" y="0"/>
                  <a:pt x="134" y="13"/>
                </a:cubicBezTo>
                <a:cubicBezTo>
                  <a:pt x="163" y="26"/>
                  <a:pt x="201" y="48"/>
                  <a:pt x="239" y="80"/>
                </a:cubicBezTo>
                <a:cubicBezTo>
                  <a:pt x="277" y="112"/>
                  <a:pt x="309" y="148"/>
                  <a:pt x="362" y="206"/>
                </a:cubicBezTo>
                <a:cubicBezTo>
                  <a:pt x="415" y="264"/>
                  <a:pt x="515" y="381"/>
                  <a:pt x="555" y="42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0321" name="Object 65"/>
          <p:cNvGraphicFramePr>
            <a:graphicFrameLocks noChangeAspect="1"/>
          </p:cNvGraphicFramePr>
          <p:nvPr/>
        </p:nvGraphicFramePr>
        <p:xfrm>
          <a:off x="2687638" y="409575"/>
          <a:ext cx="3560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40" name="公式" r:id="rId19" imgW="1917360" imgH="304560" progId="Equation.3">
                  <p:embed/>
                </p:oleObj>
              </mc:Choice>
              <mc:Fallback>
                <p:oleObj name="公式" r:id="rId19" imgW="1917360" imgH="304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09575"/>
                        <a:ext cx="3560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322" name="Rectangle 66"/>
          <p:cNvSpPr>
            <a:spLocks noChangeArrowheads="1"/>
          </p:cNvSpPr>
          <p:nvPr/>
        </p:nvSpPr>
        <p:spPr bwMode="auto">
          <a:xfrm>
            <a:off x="295275" y="381000"/>
            <a:ext cx="2344738" cy="592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0323" name="Oval 67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324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400800"/>
            <a:ext cx="457200" cy="2524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0325" name="AutoShape 69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0326" name="Text Box 70"/>
          <p:cNvSpPr txBox="1">
            <a:spLocks noChangeArrowheads="1"/>
          </p:cNvSpPr>
          <p:nvPr/>
        </p:nvSpPr>
        <p:spPr bwMode="auto">
          <a:xfrm>
            <a:off x="219075" y="1968500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</a:p>
          <a:p>
            <a:pPr algn="l"/>
            <a:r>
              <a:rPr lang="zh-CN" altLang="en-US" sz="2000" b="1"/>
              <a:t>对应</a:t>
            </a:r>
            <a:r>
              <a:rPr lang="zh-CN" altLang="en-US" sz="2000" b="1">
                <a:solidFill>
                  <a:schemeClr val="tx1"/>
                </a:solidFill>
              </a:rPr>
              <a:t>的曲线上的点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0327" name="Text Box 71"/>
          <p:cNvSpPr txBox="1">
            <a:spLocks noChangeArrowheads="1"/>
          </p:cNvSpPr>
          <p:nvPr/>
        </p:nvSpPr>
        <p:spPr bwMode="auto">
          <a:xfrm>
            <a:off x="219075" y="1027113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邻域，</a:t>
            </a:r>
            <a:endParaRPr lang="zh-CN" altLang="en-US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400328" name="Text Box 72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03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0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3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4" name="Text Box 1026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59235" name="Group 1027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9236" name="Group 1028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9237" name="Line 1029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238" name="Line 1030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239" name="Text Box 1031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9240" name="Text Box 1032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9241" name="Text Box 1033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59242" name="Text Box 1034"/>
          <p:cNvSpPr txBox="1">
            <a:spLocks noChangeArrowheads="1"/>
          </p:cNvSpPr>
          <p:nvPr/>
        </p:nvSpPr>
        <p:spPr bwMode="auto">
          <a:xfrm>
            <a:off x="7667625" y="94297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f 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000"/>
          </a:p>
        </p:txBody>
      </p:sp>
      <p:graphicFrame>
        <p:nvGraphicFramePr>
          <p:cNvPr id="1759243" name="Object 1035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36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9244" name="Group 1036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759245" name="Group 1037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759246" name="Freeform 1038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247" name="Line 1039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248" name="Line 1040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9249" name="Object 1041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0737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9250" name="Object 1042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0738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9251" name="Line 1043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9252" name="Group 1044"/>
          <p:cNvGrpSpPr>
            <a:grpSpLocks/>
          </p:cNvGrpSpPr>
          <p:nvPr/>
        </p:nvGrpSpPr>
        <p:grpSpPr bwMode="auto">
          <a:xfrm>
            <a:off x="4164013" y="1803400"/>
            <a:ext cx="1150937" cy="3903663"/>
            <a:chOff x="2623" y="1136"/>
            <a:chExt cx="725" cy="2459"/>
          </a:xfrm>
        </p:grpSpPr>
        <p:graphicFrame>
          <p:nvGraphicFramePr>
            <p:cNvPr id="1759253" name="Object 1045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739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9254" name="Line 1046"/>
            <p:cNvSpPr>
              <a:spLocks noChangeShapeType="1"/>
            </p:cNvSpPr>
            <p:nvPr/>
          </p:nvSpPr>
          <p:spPr bwMode="auto">
            <a:xfrm>
              <a:off x="2774" y="1136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255" name="Line 1047"/>
            <p:cNvSpPr>
              <a:spLocks noChangeShapeType="1"/>
            </p:cNvSpPr>
            <p:nvPr/>
          </p:nvSpPr>
          <p:spPr bwMode="auto">
            <a:xfrm>
              <a:off x="2772" y="3395"/>
              <a:ext cx="57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9262" name="Line 1054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263" name="Line 1055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265" name="Freeform 1057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684 h 684"/>
              <a:gd name="T2" fmla="*/ 846 w 1827"/>
              <a:gd name="T3" fmla="*/ 112 h 684"/>
              <a:gd name="T4" fmla="*/ 1827 w 1827"/>
              <a:gd name="T5" fmla="*/ 1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266" name="Oval 1058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59267" name="Freeform 1059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1930 h 1930"/>
              <a:gd name="T2" fmla="*/ 755 w 1382"/>
              <a:gd name="T3" fmla="*/ 221 h 1930"/>
              <a:gd name="T4" fmla="*/ 1382 w 1382"/>
              <a:gd name="T5" fmla="*/ 603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269" name="Oval 106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326" name="Oval 1118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9333" name="Rectangle 1125"/>
          <p:cNvSpPr>
            <a:spLocks noChangeArrowheads="1"/>
          </p:cNvSpPr>
          <p:nvPr/>
        </p:nvSpPr>
        <p:spPr bwMode="auto">
          <a:xfrm>
            <a:off x="295275" y="379413"/>
            <a:ext cx="2344738" cy="59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59336" name="Object 1128"/>
          <p:cNvGraphicFramePr>
            <a:graphicFrameLocks noChangeAspect="1"/>
          </p:cNvGraphicFramePr>
          <p:nvPr/>
        </p:nvGraphicFramePr>
        <p:xfrm>
          <a:off x="2687638" y="409575"/>
          <a:ext cx="3560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40" name="公式" r:id="rId12" imgW="1917360" imgH="304560" progId="Equation.3">
                  <p:embed/>
                </p:oleObj>
              </mc:Choice>
              <mc:Fallback>
                <p:oleObj name="公式" r:id="rId12" imgW="1917360" imgH="304560" progId="Equation.3">
                  <p:embed/>
                  <p:pic>
                    <p:nvPicPr>
                      <p:cNvPr id="0" name="Object 1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09575"/>
                        <a:ext cx="3560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9339" name="Object 1131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41" name="公式" r:id="rId14" imgW="126720" imgH="139680" progId="Equation.3">
                  <p:embed/>
                </p:oleObj>
              </mc:Choice>
              <mc:Fallback>
                <p:oleObj name="公式" r:id="rId14" imgW="126720" imgH="139680" progId="Equation.3">
                  <p:embed/>
                  <p:pic>
                    <p:nvPicPr>
                      <p:cNvPr id="0" name="Object 1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9344" name="Rectangle 1136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0" y="6400800"/>
            <a:ext cx="76200" cy="2524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59348" name="AutoShape 1140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9352" name="Text Box 1144"/>
          <p:cNvSpPr txBox="1">
            <a:spLocks noChangeArrowheads="1"/>
          </p:cNvSpPr>
          <p:nvPr/>
        </p:nvSpPr>
        <p:spPr bwMode="auto">
          <a:xfrm>
            <a:off x="219075" y="1968500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</a:p>
          <a:p>
            <a:pPr algn="l"/>
            <a:r>
              <a:rPr lang="zh-CN" altLang="en-US" sz="2000" b="1"/>
              <a:t>对应</a:t>
            </a:r>
            <a:r>
              <a:rPr lang="zh-CN" altLang="en-US" sz="2000" b="1">
                <a:solidFill>
                  <a:schemeClr val="tx1"/>
                </a:solidFill>
              </a:rPr>
              <a:t>的曲线上的点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9353" name="Text Box 1145"/>
          <p:cNvSpPr txBox="1">
            <a:spLocks noChangeArrowheads="1"/>
          </p:cNvSpPr>
          <p:nvPr/>
        </p:nvSpPr>
        <p:spPr bwMode="auto">
          <a:xfrm>
            <a:off x="219075" y="1027113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邻域，</a:t>
            </a:r>
            <a:endParaRPr lang="zh-CN" altLang="en-US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59354" name="Text Box 1146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1283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401284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401285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286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287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1288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1289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7667625" y="94297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f 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000"/>
          </a:p>
        </p:txBody>
      </p:sp>
      <p:graphicFrame>
        <p:nvGraphicFramePr>
          <p:cNvPr id="2401291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44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1292" name="Group 12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2401293" name="Group 13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1294" name="Freeform 14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295" name="Line 15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296" name="Line 16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1297" name="Object 17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1345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1298" name="Object 18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1346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1299" name="Line 19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1304" name="Group 24"/>
          <p:cNvGrpSpPr>
            <a:grpSpLocks/>
          </p:cNvGrpSpPr>
          <p:nvPr/>
        </p:nvGrpSpPr>
        <p:grpSpPr bwMode="auto">
          <a:xfrm>
            <a:off x="4249738" y="1801813"/>
            <a:ext cx="1073150" cy="3903662"/>
            <a:chOff x="2677" y="1135"/>
            <a:chExt cx="676" cy="2459"/>
          </a:xfrm>
        </p:grpSpPr>
        <p:graphicFrame>
          <p:nvGraphicFramePr>
            <p:cNvPr id="2401305" name="Object 25"/>
            <p:cNvGraphicFramePr>
              <a:graphicFrameLocks noChangeAspect="1"/>
            </p:cNvGraphicFramePr>
            <p:nvPr/>
          </p:nvGraphicFramePr>
          <p:xfrm>
            <a:off x="2677" y="3413"/>
            <a:ext cx="28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7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413"/>
                          <a:ext cx="28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06" name="Line 26"/>
            <p:cNvSpPr>
              <a:spLocks noChangeShapeType="1"/>
            </p:cNvSpPr>
            <p:nvPr/>
          </p:nvSpPr>
          <p:spPr bwMode="auto">
            <a:xfrm>
              <a:off x="2817" y="3394"/>
              <a:ext cx="53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07" name="Line 27"/>
            <p:cNvSpPr>
              <a:spLocks noChangeShapeType="1"/>
            </p:cNvSpPr>
            <p:nvPr/>
          </p:nvSpPr>
          <p:spPr bwMode="auto">
            <a:xfrm>
              <a:off x="2819" y="1135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01308" name="Object 28"/>
          <p:cNvGraphicFramePr>
            <a:graphicFrameLocks noChangeAspect="1"/>
          </p:cNvGraphicFramePr>
          <p:nvPr/>
        </p:nvGraphicFramePr>
        <p:xfrm>
          <a:off x="50546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48" name="公式" r:id="rId12" imgW="139680" imgH="177480" progId="Equation.3">
                  <p:embed/>
                </p:oleObj>
              </mc:Choice>
              <mc:Fallback>
                <p:oleObj name="公式" r:id="rId12" imgW="13968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09" name="Line 29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0" name="Line 30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1" name="Freeform 31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684 h 684"/>
              <a:gd name="T2" fmla="*/ 846 w 1827"/>
              <a:gd name="T3" fmla="*/ 112 h 684"/>
              <a:gd name="T4" fmla="*/ 1827 w 1827"/>
              <a:gd name="T5" fmla="*/ 1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2" name="Oval 32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01313" name="Freeform 33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1930 h 1930"/>
              <a:gd name="T2" fmla="*/ 755 w 1382"/>
              <a:gd name="T3" fmla="*/ 221 h 1930"/>
              <a:gd name="T4" fmla="*/ 1382 w 1382"/>
              <a:gd name="T5" fmla="*/ 603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4" name="Freeform 34"/>
          <p:cNvSpPr>
            <a:spLocks/>
          </p:cNvSpPr>
          <p:nvPr/>
        </p:nvSpPr>
        <p:spPr bwMode="auto">
          <a:xfrm>
            <a:off x="5014913" y="2152650"/>
            <a:ext cx="260350" cy="303213"/>
          </a:xfrm>
          <a:custGeom>
            <a:avLst/>
            <a:gdLst>
              <a:gd name="T0" fmla="*/ 0 w 164"/>
              <a:gd name="T1" fmla="*/ 0 h 191"/>
              <a:gd name="T2" fmla="*/ 164 w 164"/>
              <a:gd name="T3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4" h="191">
                <a:moveTo>
                  <a:pt x="0" y="0"/>
                </a:moveTo>
                <a:cubicBezTo>
                  <a:pt x="27" y="32"/>
                  <a:pt x="130" y="151"/>
                  <a:pt x="164" y="19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5" name="Oval 35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1316" name="Group 36"/>
          <p:cNvGrpSpPr>
            <a:grpSpLocks/>
          </p:cNvGrpSpPr>
          <p:nvPr/>
        </p:nvGrpSpPr>
        <p:grpSpPr bwMode="auto">
          <a:xfrm>
            <a:off x="4418013" y="1801813"/>
            <a:ext cx="939800" cy="3903662"/>
            <a:chOff x="2677" y="1135"/>
            <a:chExt cx="676" cy="2459"/>
          </a:xfrm>
        </p:grpSpPr>
        <p:graphicFrame>
          <p:nvGraphicFramePr>
            <p:cNvPr id="2401317" name="Object 37"/>
            <p:cNvGraphicFramePr>
              <a:graphicFrameLocks noChangeAspect="1"/>
            </p:cNvGraphicFramePr>
            <p:nvPr/>
          </p:nvGraphicFramePr>
          <p:xfrm>
            <a:off x="2677" y="3413"/>
            <a:ext cx="28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49" name="公式" r:id="rId14" imgW="457200" imgH="228600" progId="Equation.3">
                    <p:embed/>
                  </p:oleObj>
                </mc:Choice>
                <mc:Fallback>
                  <p:oleObj name="公式" r:id="rId14" imgW="45720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413"/>
                          <a:ext cx="28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18" name="Line 38"/>
            <p:cNvSpPr>
              <a:spLocks noChangeShapeType="1"/>
            </p:cNvSpPr>
            <p:nvPr/>
          </p:nvSpPr>
          <p:spPr bwMode="auto">
            <a:xfrm>
              <a:off x="2817" y="3394"/>
              <a:ext cx="53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19" name="Line 39"/>
            <p:cNvSpPr>
              <a:spLocks noChangeShapeType="1"/>
            </p:cNvSpPr>
            <p:nvPr/>
          </p:nvSpPr>
          <p:spPr bwMode="auto">
            <a:xfrm>
              <a:off x="2819" y="1135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1320" name="Group 40"/>
          <p:cNvGrpSpPr>
            <a:grpSpLocks/>
          </p:cNvGrpSpPr>
          <p:nvPr/>
        </p:nvGrpSpPr>
        <p:grpSpPr bwMode="auto">
          <a:xfrm>
            <a:off x="4614863" y="1930400"/>
            <a:ext cx="630237" cy="3776663"/>
            <a:chOff x="2953" y="1212"/>
            <a:chExt cx="397" cy="2379"/>
          </a:xfrm>
        </p:grpSpPr>
        <p:graphicFrame>
          <p:nvGraphicFramePr>
            <p:cNvPr id="2401321" name="Object 41"/>
            <p:cNvGraphicFramePr>
              <a:graphicFrameLocks noChangeAspect="1"/>
            </p:cNvGraphicFramePr>
            <p:nvPr/>
          </p:nvGraphicFramePr>
          <p:xfrm>
            <a:off x="2953" y="3410"/>
            <a:ext cx="16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50" name="公式" r:id="rId15" imgW="457200" imgH="228600" progId="Equation.3">
                    <p:embed/>
                  </p:oleObj>
                </mc:Choice>
                <mc:Fallback>
                  <p:oleObj name="公式" r:id="rId15" imgW="4572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410"/>
                          <a:ext cx="16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22" name="Line 42"/>
            <p:cNvSpPr>
              <a:spLocks noChangeShapeType="1"/>
            </p:cNvSpPr>
            <p:nvPr/>
          </p:nvSpPr>
          <p:spPr bwMode="auto">
            <a:xfrm>
              <a:off x="3035" y="3391"/>
              <a:ext cx="315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23" name="Freeform 43"/>
            <p:cNvSpPr>
              <a:spLocks/>
            </p:cNvSpPr>
            <p:nvPr/>
          </p:nvSpPr>
          <p:spPr bwMode="auto">
            <a:xfrm>
              <a:off x="3037" y="1212"/>
              <a:ext cx="5" cy="2176"/>
            </a:xfrm>
            <a:custGeom>
              <a:avLst/>
              <a:gdLst>
                <a:gd name="T0" fmla="*/ 5 w 5"/>
                <a:gd name="T1" fmla="*/ 0 h 2176"/>
                <a:gd name="T2" fmla="*/ 0 w 5"/>
                <a:gd name="T3" fmla="*/ 2176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176">
                  <a:moveTo>
                    <a:pt x="5" y="0"/>
                  </a:moveTo>
                  <a:lnTo>
                    <a:pt x="0" y="2176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1324" name="Group 44"/>
          <p:cNvGrpSpPr>
            <a:grpSpLocks/>
          </p:cNvGrpSpPr>
          <p:nvPr/>
        </p:nvGrpSpPr>
        <p:grpSpPr bwMode="auto">
          <a:xfrm>
            <a:off x="4787900" y="2038350"/>
            <a:ext cx="534988" cy="3668713"/>
            <a:chOff x="3016" y="1280"/>
            <a:chExt cx="337" cy="2311"/>
          </a:xfrm>
        </p:grpSpPr>
        <p:graphicFrame>
          <p:nvGraphicFramePr>
            <p:cNvPr id="2401325" name="Object 45"/>
            <p:cNvGraphicFramePr>
              <a:graphicFrameLocks noChangeAspect="1"/>
            </p:cNvGraphicFramePr>
            <p:nvPr/>
          </p:nvGraphicFramePr>
          <p:xfrm>
            <a:off x="3016" y="3410"/>
            <a:ext cx="14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351" name="公式" r:id="rId16" imgW="457200" imgH="228600" progId="Equation.3">
                    <p:embed/>
                  </p:oleObj>
                </mc:Choice>
                <mc:Fallback>
                  <p:oleObj name="公式" r:id="rId16" imgW="45720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410"/>
                          <a:ext cx="14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1326" name="Line 46"/>
            <p:cNvSpPr>
              <a:spLocks noChangeShapeType="1"/>
            </p:cNvSpPr>
            <p:nvPr/>
          </p:nvSpPr>
          <p:spPr bwMode="auto">
            <a:xfrm>
              <a:off x="3086" y="3391"/>
              <a:ext cx="267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27" name="Freeform 47"/>
            <p:cNvSpPr>
              <a:spLocks/>
            </p:cNvSpPr>
            <p:nvPr/>
          </p:nvSpPr>
          <p:spPr bwMode="auto">
            <a:xfrm>
              <a:off x="3088" y="1280"/>
              <a:ext cx="1" cy="2108"/>
            </a:xfrm>
            <a:custGeom>
              <a:avLst/>
              <a:gdLst>
                <a:gd name="T0" fmla="*/ 0 w 1"/>
                <a:gd name="T1" fmla="*/ 0 h 2108"/>
                <a:gd name="T2" fmla="*/ 0 w 1"/>
                <a:gd name="T3" fmla="*/ 2108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8">
                  <a:moveTo>
                    <a:pt x="0" y="0"/>
                  </a:moveTo>
                  <a:lnTo>
                    <a:pt x="0" y="2108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01328" name="Object 48"/>
          <p:cNvGraphicFramePr>
            <a:graphicFrameLocks noChangeAspect="1"/>
          </p:cNvGraphicFramePr>
          <p:nvPr/>
        </p:nvGraphicFramePr>
        <p:xfrm>
          <a:off x="4703763" y="5432425"/>
          <a:ext cx="4572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52" name="公式" r:id="rId17" imgW="457200" imgH="228600" progId="Equation.3">
                  <p:embed/>
                </p:oleObj>
              </mc:Choice>
              <mc:Fallback>
                <p:oleObj name="公式" r:id="rId17" imgW="4572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5432425"/>
                        <a:ext cx="4572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1329" name="Group 49"/>
          <p:cNvGrpSpPr>
            <a:grpSpLocks/>
          </p:cNvGrpSpPr>
          <p:nvPr/>
        </p:nvGrpSpPr>
        <p:grpSpPr bwMode="auto">
          <a:xfrm>
            <a:off x="5011738" y="2130425"/>
            <a:ext cx="311150" cy="3257550"/>
            <a:chOff x="3157" y="1342"/>
            <a:chExt cx="196" cy="2052"/>
          </a:xfrm>
        </p:grpSpPr>
        <p:sp>
          <p:nvSpPr>
            <p:cNvPr id="2401330" name="Line 50"/>
            <p:cNvSpPr>
              <a:spLocks noChangeShapeType="1"/>
            </p:cNvSpPr>
            <p:nvPr/>
          </p:nvSpPr>
          <p:spPr bwMode="auto">
            <a:xfrm>
              <a:off x="3157" y="3394"/>
              <a:ext cx="196" cy="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31" name="Line 51"/>
            <p:cNvSpPr>
              <a:spLocks noChangeShapeType="1"/>
            </p:cNvSpPr>
            <p:nvPr/>
          </p:nvSpPr>
          <p:spPr bwMode="auto">
            <a:xfrm>
              <a:off x="3158" y="1342"/>
              <a:ext cx="0" cy="204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1332" name="Text Box 52"/>
          <p:cNvSpPr txBox="1">
            <a:spLocks noChangeArrowheads="1"/>
          </p:cNvSpPr>
          <p:nvPr/>
        </p:nvSpPr>
        <p:spPr bwMode="auto">
          <a:xfrm>
            <a:off x="34925" y="3836988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函数有</a:t>
            </a:r>
            <a:r>
              <a:rPr lang="zh-CN" altLang="en-US" b="1"/>
              <a:t>左极限</a:t>
            </a:r>
            <a:r>
              <a:rPr lang="zh-CN" altLang="en-US" b="1">
                <a:solidFill>
                  <a:schemeClr val="tx1"/>
                </a:solidFill>
              </a:rPr>
              <a:t>等价于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01333" name="Oval 53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4" name="Text Box 54"/>
          <p:cNvSpPr txBox="1">
            <a:spLocks noChangeArrowheads="1"/>
          </p:cNvSpPr>
          <p:nvPr/>
        </p:nvSpPr>
        <p:spPr bwMode="auto">
          <a:xfrm>
            <a:off x="34925" y="4294188"/>
            <a:ext cx="3111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这种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与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左半</a:t>
            </a:r>
            <a:r>
              <a:rPr lang="zh-CN" altLang="en-US" b="1" i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邻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  <a:sym typeface="Symbol" pitchFamily="18" charset="2"/>
            </a:endParaRPr>
          </a:p>
          <a:p>
            <a:pPr algn="l"/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域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存在着无限的对应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2401335" name="Rectangle 55"/>
          <p:cNvSpPr>
            <a:spLocks noChangeArrowheads="1"/>
          </p:cNvSpPr>
          <p:nvPr/>
        </p:nvSpPr>
        <p:spPr bwMode="auto">
          <a:xfrm>
            <a:off x="295275" y="379413"/>
            <a:ext cx="2344738" cy="59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01336" name="Object 56"/>
          <p:cNvGraphicFramePr>
            <a:graphicFrameLocks noChangeAspect="1"/>
          </p:cNvGraphicFramePr>
          <p:nvPr/>
        </p:nvGraphicFramePr>
        <p:xfrm>
          <a:off x="2687638" y="409575"/>
          <a:ext cx="3560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53" name="公式" r:id="rId19" imgW="1917360" imgH="304560" progId="Equation.3">
                  <p:embed/>
                </p:oleObj>
              </mc:Choice>
              <mc:Fallback>
                <p:oleObj name="公式" r:id="rId19" imgW="1917360" imgH="304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09575"/>
                        <a:ext cx="3560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337" name="Object 57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54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38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0" y="6400800"/>
            <a:ext cx="76200" cy="2524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1339" name="AutoShape 59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1340" name="Text Box 60"/>
          <p:cNvSpPr txBox="1">
            <a:spLocks noChangeArrowheads="1"/>
          </p:cNvSpPr>
          <p:nvPr/>
        </p:nvSpPr>
        <p:spPr bwMode="auto">
          <a:xfrm>
            <a:off x="184150" y="345916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几何上：</a:t>
            </a:r>
          </a:p>
        </p:txBody>
      </p:sp>
      <p:sp>
        <p:nvSpPr>
          <p:cNvPr id="2401341" name="Text Box 61"/>
          <p:cNvSpPr txBox="1">
            <a:spLocks noChangeArrowheads="1"/>
          </p:cNvSpPr>
          <p:nvPr/>
        </p:nvSpPr>
        <p:spPr bwMode="auto">
          <a:xfrm>
            <a:off x="219075" y="1968500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</a:p>
          <a:p>
            <a:pPr algn="l"/>
            <a:r>
              <a:rPr lang="zh-CN" altLang="en-US" sz="2000" b="1"/>
              <a:t>对应</a:t>
            </a:r>
            <a:r>
              <a:rPr lang="zh-CN" altLang="en-US" sz="2000" b="1">
                <a:solidFill>
                  <a:schemeClr val="tx1"/>
                </a:solidFill>
              </a:rPr>
              <a:t>的曲线上的点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1342" name="Text Box 62"/>
          <p:cNvSpPr txBox="1">
            <a:spLocks noChangeArrowheads="1"/>
          </p:cNvSpPr>
          <p:nvPr/>
        </p:nvSpPr>
        <p:spPr bwMode="auto">
          <a:xfrm>
            <a:off x="219075" y="1027113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邻域，</a:t>
            </a:r>
            <a:endParaRPr lang="zh-CN" altLang="en-US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401343" name="Text Box 63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0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0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0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0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0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0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0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0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0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0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0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0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0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0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0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0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0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14" grpId="0" animBg="1"/>
      <p:bldP spid="2401332" grpId="0" build="p" autoUpdateAnimBg="0"/>
      <p:bldP spid="2401334" grpId="0" build="p" autoUpdateAnimBg="0"/>
      <p:bldP spid="24013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82" name="Freeform 2"/>
          <p:cNvSpPr>
            <a:spLocks/>
          </p:cNvSpPr>
          <p:nvPr/>
        </p:nvSpPr>
        <p:spPr bwMode="auto">
          <a:xfrm>
            <a:off x="806450" y="2817813"/>
            <a:ext cx="7721600" cy="1514475"/>
          </a:xfrm>
          <a:custGeom>
            <a:avLst/>
            <a:gdLst>
              <a:gd name="T0" fmla="*/ 0 w 4473"/>
              <a:gd name="T1" fmla="*/ 0 h 954"/>
              <a:gd name="T2" fmla="*/ 0 w 4473"/>
              <a:gd name="T3" fmla="*/ 954 h 954"/>
              <a:gd name="T4" fmla="*/ 4473 w 4473"/>
              <a:gd name="T5" fmla="*/ 945 h 954"/>
              <a:gd name="T6" fmla="*/ 4473 w 4473"/>
              <a:gd name="T7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73" h="954">
                <a:moveTo>
                  <a:pt x="0" y="0"/>
                </a:moveTo>
                <a:lnTo>
                  <a:pt x="0" y="954"/>
                </a:lnTo>
                <a:lnTo>
                  <a:pt x="4473" y="945"/>
                </a:lnTo>
                <a:lnTo>
                  <a:pt x="4473" y="0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99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284" name="Group 4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1761285" name="Line 5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286" name="Line 6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287" name="Text Box 7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1761288" name="Text Box 8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61289" name="Text Box 9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 i="1">
                <a:solidFill>
                  <a:schemeClr val="tx1"/>
                </a:solidFill>
              </a:endParaRPr>
            </a:p>
          </p:txBody>
        </p:sp>
      </p:grpSp>
      <p:sp>
        <p:nvSpPr>
          <p:cNvPr id="1761290" name="Text Box 10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1291" name="Line 11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2" name="Text Box 12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1293" name="Line 13"/>
          <p:cNvSpPr>
            <a:spLocks noChangeShapeType="1"/>
          </p:cNvSpPr>
          <p:nvPr/>
        </p:nvSpPr>
        <p:spPr bwMode="auto">
          <a:xfrm>
            <a:off x="725488" y="2813050"/>
            <a:ext cx="769302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4" name="Line 14"/>
          <p:cNvSpPr>
            <a:spLocks noChangeShapeType="1"/>
          </p:cNvSpPr>
          <p:nvPr/>
        </p:nvSpPr>
        <p:spPr bwMode="auto">
          <a:xfrm>
            <a:off x="692150" y="4329113"/>
            <a:ext cx="7748588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8" name="Line 18"/>
          <p:cNvSpPr>
            <a:spLocks noChangeShapeType="1"/>
          </p:cNvSpPr>
          <p:nvPr/>
        </p:nvSpPr>
        <p:spPr bwMode="auto">
          <a:xfrm>
            <a:off x="4549775" y="2814638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299" name="Group 19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1761300" name="Line 20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01" name="Line 21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302" name="Text Box 22"/>
          <p:cNvSpPr txBox="1">
            <a:spLocks noChangeArrowheads="1"/>
          </p:cNvSpPr>
          <p:nvPr/>
        </p:nvSpPr>
        <p:spPr bwMode="auto">
          <a:xfrm>
            <a:off x="5846763" y="60372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761303" name="Text Box 23"/>
          <p:cNvSpPr txBox="1">
            <a:spLocks noChangeArrowheads="1"/>
          </p:cNvSpPr>
          <p:nvPr/>
        </p:nvSpPr>
        <p:spPr bwMode="auto">
          <a:xfrm>
            <a:off x="2722563" y="60372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– 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761306" name="Rectangle 26"/>
          <p:cNvSpPr>
            <a:spLocks noChangeArrowheads="1"/>
          </p:cNvSpPr>
          <p:nvPr/>
        </p:nvSpPr>
        <p:spPr bwMode="auto">
          <a:xfrm>
            <a:off x="6210300" y="7667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其相应的曲线上的点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761307" name="Freeform 27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1230 h 1815"/>
              <a:gd name="T2" fmla="*/ 1236 w 4826"/>
              <a:gd name="T3" fmla="*/ 1040 h 1815"/>
              <a:gd name="T4" fmla="*/ 2045 w 4826"/>
              <a:gd name="T5" fmla="*/ 94 h 1815"/>
              <a:gd name="T6" fmla="*/ 3563 w 4826"/>
              <a:gd name="T7" fmla="*/ 1603 h 1815"/>
              <a:gd name="T8" fmla="*/ 3963 w 4826"/>
              <a:gd name="T9" fmla="*/ 1367 h 1815"/>
              <a:gd name="T10" fmla="*/ 4826 w 4826"/>
              <a:gd name="T11" fmla="*/ 126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08" name="Oval 28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09" name="Oval 29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326" name="Group 46"/>
          <p:cNvGrpSpPr>
            <a:grpSpLocks/>
          </p:cNvGrpSpPr>
          <p:nvPr/>
        </p:nvGrpSpPr>
        <p:grpSpPr bwMode="auto">
          <a:xfrm>
            <a:off x="741363" y="2857500"/>
            <a:ext cx="7669212" cy="1387475"/>
            <a:chOff x="467" y="1800"/>
            <a:chExt cx="4831" cy="874"/>
          </a:xfrm>
        </p:grpSpPr>
        <p:sp>
          <p:nvSpPr>
            <p:cNvPr id="1761312" name="Freeform 32"/>
            <p:cNvSpPr>
              <a:spLocks/>
            </p:cNvSpPr>
            <p:nvPr/>
          </p:nvSpPr>
          <p:spPr bwMode="auto">
            <a:xfrm>
              <a:off x="3801" y="2268"/>
              <a:ext cx="1497" cy="406"/>
            </a:xfrm>
            <a:custGeom>
              <a:avLst/>
              <a:gdLst>
                <a:gd name="T0" fmla="*/ 0 w 1497"/>
                <a:gd name="T1" fmla="*/ 114 h 406"/>
                <a:gd name="T2" fmla="*/ 164 w 1497"/>
                <a:gd name="T3" fmla="*/ 275 h 406"/>
                <a:gd name="T4" fmla="*/ 321 w 1497"/>
                <a:gd name="T5" fmla="*/ 380 h 406"/>
                <a:gd name="T6" fmla="*/ 441 w 1497"/>
                <a:gd name="T7" fmla="*/ 372 h 406"/>
                <a:gd name="T8" fmla="*/ 531 w 1497"/>
                <a:gd name="T9" fmla="*/ 179 h 406"/>
                <a:gd name="T10" fmla="*/ 600 w 1497"/>
                <a:gd name="T11" fmla="*/ 110 h 406"/>
                <a:gd name="T12" fmla="*/ 689 w 1497"/>
                <a:gd name="T13" fmla="*/ 84 h 406"/>
                <a:gd name="T14" fmla="*/ 852 w 1497"/>
                <a:gd name="T15" fmla="*/ 57 h 406"/>
                <a:gd name="T16" fmla="*/ 1016 w 1497"/>
                <a:gd name="T17" fmla="*/ 39 h 406"/>
                <a:gd name="T18" fmla="*/ 1173 w 1497"/>
                <a:gd name="T19" fmla="*/ 23 h 406"/>
                <a:gd name="T20" fmla="*/ 1355 w 1497"/>
                <a:gd name="T21" fmla="*/ 9 h 406"/>
                <a:gd name="T22" fmla="*/ 1497 w 1497"/>
                <a:gd name="T2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13" name="Freeform 33"/>
            <p:cNvSpPr>
              <a:spLocks/>
            </p:cNvSpPr>
            <p:nvPr/>
          </p:nvSpPr>
          <p:spPr bwMode="auto">
            <a:xfrm>
              <a:off x="467" y="1800"/>
              <a:ext cx="1458" cy="425"/>
            </a:xfrm>
            <a:custGeom>
              <a:avLst/>
              <a:gdLst>
                <a:gd name="T0" fmla="*/ 1458 w 1458"/>
                <a:gd name="T1" fmla="*/ 0 h 425"/>
                <a:gd name="T2" fmla="*/ 1266 w 1458"/>
                <a:gd name="T3" fmla="*/ 222 h 425"/>
                <a:gd name="T4" fmla="*/ 927 w 1458"/>
                <a:gd name="T5" fmla="*/ 344 h 425"/>
                <a:gd name="T6" fmla="*/ 573 w 1458"/>
                <a:gd name="T7" fmla="*/ 392 h 425"/>
                <a:gd name="T8" fmla="*/ 355 w 1458"/>
                <a:gd name="T9" fmla="*/ 404 h 425"/>
                <a:gd name="T10" fmla="*/ 153 w 1458"/>
                <a:gd name="T11" fmla="*/ 414 h 425"/>
                <a:gd name="T12" fmla="*/ 0 w 1458"/>
                <a:gd name="T1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61314" name="Group 34"/>
          <p:cNvGrpSpPr>
            <a:grpSpLocks/>
          </p:cNvGrpSpPr>
          <p:nvPr/>
        </p:nvGrpSpPr>
        <p:grpSpPr bwMode="auto">
          <a:xfrm>
            <a:off x="3062288" y="2781300"/>
            <a:ext cx="2965450" cy="3254375"/>
            <a:chOff x="1929" y="1752"/>
            <a:chExt cx="1868" cy="2050"/>
          </a:xfrm>
        </p:grpSpPr>
        <p:sp>
          <p:nvSpPr>
            <p:cNvPr id="1761315" name="Line 35"/>
            <p:cNvSpPr>
              <a:spLocks noChangeShapeType="1"/>
            </p:cNvSpPr>
            <p:nvPr/>
          </p:nvSpPr>
          <p:spPr bwMode="auto">
            <a:xfrm>
              <a:off x="3797" y="2377"/>
              <a:ext cx="0" cy="1425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16" name="Line 36"/>
            <p:cNvSpPr>
              <a:spLocks noChangeShapeType="1"/>
            </p:cNvSpPr>
            <p:nvPr/>
          </p:nvSpPr>
          <p:spPr bwMode="auto">
            <a:xfrm>
              <a:off x="1929" y="1752"/>
              <a:ext cx="0" cy="204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317" name="Text Box 37"/>
          <p:cNvSpPr txBox="1">
            <a:spLocks noChangeArrowheads="1"/>
          </p:cNvSpPr>
          <p:nvPr/>
        </p:nvSpPr>
        <p:spPr bwMode="auto">
          <a:xfrm>
            <a:off x="211138" y="1204913"/>
            <a:ext cx="203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761318" name="Object 38"/>
          <p:cNvGraphicFramePr>
            <a:graphicFrameLocks noChangeAspect="1"/>
          </p:cNvGraphicFramePr>
          <p:nvPr/>
        </p:nvGraphicFramePr>
        <p:xfrm>
          <a:off x="4210050" y="303213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60" name="公式" r:id="rId4" imgW="1879560" imgH="279360" progId="Equation.3">
                  <p:embed/>
                </p:oleObj>
              </mc:Choice>
              <mc:Fallback>
                <p:oleObj name="公式" r:id="rId4" imgW="187956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3213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258763" y="304800"/>
            <a:ext cx="3575050" cy="381000"/>
          </a:xfrm>
          <a:ln/>
        </p:spPr>
        <p:txBody>
          <a:bodyPr/>
          <a:lstStyle/>
          <a:p>
            <a:pPr algn="l"/>
            <a:r>
              <a:rPr lang="en-US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altLang="zh-CN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趋于无穷大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61321" name="Text Box 41"/>
          <p:cNvSpPr txBox="1">
            <a:spLocks noChangeArrowheads="1"/>
          </p:cNvSpPr>
          <p:nvPr/>
        </p:nvSpPr>
        <p:spPr bwMode="auto">
          <a:xfrm>
            <a:off x="434975" y="76676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61322" name="Text Box 42"/>
          <p:cNvSpPr txBox="1">
            <a:spLocks noChangeArrowheads="1"/>
          </p:cNvSpPr>
          <p:nvPr/>
        </p:nvSpPr>
        <p:spPr bwMode="auto">
          <a:xfrm>
            <a:off x="1973263" y="7667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1323" name="Text Box 43"/>
          <p:cNvSpPr txBox="1">
            <a:spLocks noChangeArrowheads="1"/>
          </p:cNvSpPr>
          <p:nvPr/>
        </p:nvSpPr>
        <p:spPr bwMode="auto">
          <a:xfrm>
            <a:off x="3886200" y="24701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2000" b="1">
                <a:solidFill>
                  <a:srgbClr val="009900"/>
                </a:solidFill>
              </a:rPr>
              <a:t>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61324" name="Text Box 44"/>
          <p:cNvSpPr txBox="1">
            <a:spLocks noChangeArrowheads="1"/>
          </p:cNvSpPr>
          <p:nvPr/>
        </p:nvSpPr>
        <p:spPr bwMode="auto">
          <a:xfrm>
            <a:off x="3833813" y="4244975"/>
            <a:ext cx="76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61327" name="Text Box 47"/>
          <p:cNvSpPr txBox="1">
            <a:spLocks noChangeArrowheads="1"/>
          </p:cNvSpPr>
          <p:nvPr/>
        </p:nvSpPr>
        <p:spPr bwMode="auto">
          <a:xfrm>
            <a:off x="3144838" y="762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>
                <a:solidFill>
                  <a:schemeClr val="accent2"/>
                </a:solidFill>
              </a:rPr>
              <a:t>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| &gt; </a:t>
            </a:r>
            <a:r>
              <a:rPr lang="en-US" altLang="zh-CN" sz="2000" b="1" i="1">
                <a:solidFill>
                  <a:schemeClr val="accent2"/>
                </a:solidFill>
              </a:rPr>
              <a:t>N </a:t>
            </a:r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1328" name="AutoShape 4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6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7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76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76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76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7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76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76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6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6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176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"/>
                                        <p:tgtEl>
                                          <p:spTgt spid="176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6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176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282" grpId="0" animBg="1"/>
      <p:bldP spid="1761290" grpId="0" autoUpdateAnimBg="0"/>
      <p:bldP spid="1761291" grpId="0" animBg="1"/>
      <p:bldP spid="1761292" grpId="0" autoUpdateAnimBg="0"/>
      <p:bldP spid="1761293" grpId="0" animBg="1"/>
      <p:bldP spid="1761294" grpId="0" animBg="1"/>
      <p:bldP spid="1761298" grpId="0" animBg="1"/>
      <p:bldP spid="1761302" grpId="0" autoUpdateAnimBg="0"/>
      <p:bldP spid="1761303" grpId="0" autoUpdateAnimBg="0"/>
      <p:bldP spid="1761306" grpId="0" autoUpdateAnimBg="0"/>
      <p:bldP spid="1761307" grpId="0" animBg="1"/>
      <p:bldP spid="1761308" grpId="0" animBg="1"/>
      <p:bldP spid="1761309" grpId="0" animBg="1"/>
      <p:bldP spid="1761317" grpId="0" autoUpdateAnimBg="0"/>
      <p:bldP spid="1761321" grpId="0" autoUpdateAnimBg="0"/>
      <p:bldP spid="1761322" grpId="0" autoUpdateAnimBg="0"/>
      <p:bldP spid="1761323" grpId="0" autoUpdateAnimBg="0"/>
      <p:bldP spid="1761324" grpId="0" autoUpdateAnimBg="0"/>
      <p:bldP spid="17613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3330" name="Group 2"/>
          <p:cNvGrpSpPr>
            <a:grpSpLocks/>
          </p:cNvGrpSpPr>
          <p:nvPr/>
        </p:nvGrpSpPr>
        <p:grpSpPr bwMode="auto">
          <a:xfrm>
            <a:off x="692150" y="2500313"/>
            <a:ext cx="7785100" cy="2120900"/>
            <a:chOff x="436" y="1575"/>
            <a:chExt cx="4904" cy="1336"/>
          </a:xfrm>
        </p:grpSpPr>
        <p:sp>
          <p:nvSpPr>
            <p:cNvPr id="1763331" name="Freeform 3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4473 w 4473"/>
                <a:gd name="T5" fmla="*/ 945 h 954"/>
                <a:gd name="T6" fmla="*/ 4473 w 4473"/>
                <a:gd name="T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63332" name="Group 4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1763333" name="Line 5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3334" name="Line 6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3335" name="Object 7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455" name="公式" r:id="rId4" imgW="393480" imgH="177480" progId="Equation.3">
                      <p:embed/>
                    </p:oleObj>
                  </mc:Choice>
                  <mc:Fallback>
                    <p:oleObj name="公式" r:id="rId4" imgW="3934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3336" name="Object 8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456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63337" name="Group 9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1763338" name="Line 10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3339" name="Line 11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3340" name="Text Box 12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1763341" name="Text Box 13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63342" name="Text Box 14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63343" name="Text Box 15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63345" name="Group 17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1763346" name="Line 18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3347" name="Line 19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3348" name="Text Box 20"/>
          <p:cNvSpPr txBox="1">
            <a:spLocks noChangeArrowheads="1"/>
          </p:cNvSpPr>
          <p:nvPr/>
        </p:nvSpPr>
        <p:spPr bwMode="auto">
          <a:xfrm>
            <a:off x="5846763" y="60372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763349" name="Text Box 21"/>
          <p:cNvSpPr txBox="1">
            <a:spLocks noChangeArrowheads="1"/>
          </p:cNvSpPr>
          <p:nvPr/>
        </p:nvSpPr>
        <p:spPr bwMode="auto">
          <a:xfrm>
            <a:off x="2722563" y="60372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– 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763350" name="Oval 22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3351" name="Oval 23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3412" name="Freeform 84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1230 h 1815"/>
              <a:gd name="T2" fmla="*/ 1236 w 4826"/>
              <a:gd name="T3" fmla="*/ 1040 h 1815"/>
              <a:gd name="T4" fmla="*/ 2045 w 4826"/>
              <a:gd name="T5" fmla="*/ 94 h 1815"/>
              <a:gd name="T6" fmla="*/ 3563 w 4826"/>
              <a:gd name="T7" fmla="*/ 1603 h 1815"/>
              <a:gd name="T8" fmla="*/ 3963 w 4826"/>
              <a:gd name="T9" fmla="*/ 1367 h 1815"/>
              <a:gd name="T10" fmla="*/ 4826 w 4826"/>
              <a:gd name="T11" fmla="*/ 126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3416" name="Text Box 88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3417" name="Line 89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3418" name="Line 90"/>
          <p:cNvSpPr>
            <a:spLocks noChangeShapeType="1"/>
          </p:cNvSpPr>
          <p:nvPr/>
        </p:nvSpPr>
        <p:spPr bwMode="auto">
          <a:xfrm>
            <a:off x="4549775" y="2814638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3422" name="Group 94"/>
          <p:cNvGrpSpPr>
            <a:grpSpLocks/>
          </p:cNvGrpSpPr>
          <p:nvPr/>
        </p:nvGrpSpPr>
        <p:grpSpPr bwMode="auto">
          <a:xfrm>
            <a:off x="3062288" y="2781300"/>
            <a:ext cx="2965450" cy="3254375"/>
            <a:chOff x="1929" y="1752"/>
            <a:chExt cx="1868" cy="2050"/>
          </a:xfrm>
        </p:grpSpPr>
        <p:sp>
          <p:nvSpPr>
            <p:cNvPr id="1763423" name="Line 95"/>
            <p:cNvSpPr>
              <a:spLocks noChangeShapeType="1"/>
            </p:cNvSpPr>
            <p:nvPr/>
          </p:nvSpPr>
          <p:spPr bwMode="auto">
            <a:xfrm>
              <a:off x="3797" y="2377"/>
              <a:ext cx="0" cy="1425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3424" name="Line 96"/>
            <p:cNvSpPr>
              <a:spLocks noChangeShapeType="1"/>
            </p:cNvSpPr>
            <p:nvPr/>
          </p:nvSpPr>
          <p:spPr bwMode="auto">
            <a:xfrm>
              <a:off x="1929" y="1752"/>
              <a:ext cx="0" cy="204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3438" name="Rectangle 110"/>
          <p:cNvSpPr>
            <a:spLocks noChangeArrowheads="1"/>
          </p:cNvSpPr>
          <p:nvPr/>
        </p:nvSpPr>
        <p:spPr bwMode="auto">
          <a:xfrm>
            <a:off x="6210300" y="7667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其相应的曲线上的点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763441" name="Text Box 113"/>
          <p:cNvSpPr txBox="1">
            <a:spLocks noChangeArrowheads="1"/>
          </p:cNvSpPr>
          <p:nvPr/>
        </p:nvSpPr>
        <p:spPr bwMode="auto">
          <a:xfrm>
            <a:off x="434975" y="76676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63444" name="Text Box 116"/>
          <p:cNvSpPr txBox="1">
            <a:spLocks noChangeArrowheads="1"/>
          </p:cNvSpPr>
          <p:nvPr/>
        </p:nvSpPr>
        <p:spPr bwMode="auto">
          <a:xfrm>
            <a:off x="1973263" y="7667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3445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8528050" y="6494463"/>
            <a:ext cx="381000" cy="2111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63446" name="Object 118"/>
          <p:cNvGraphicFramePr>
            <a:graphicFrameLocks noChangeAspect="1"/>
          </p:cNvGraphicFramePr>
          <p:nvPr/>
        </p:nvGraphicFramePr>
        <p:xfrm>
          <a:off x="4210050" y="303213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57" name="公式" r:id="rId8" imgW="1879560" imgH="279360" progId="Equation.3">
                  <p:embed/>
                </p:oleObj>
              </mc:Choice>
              <mc:Fallback>
                <p:oleObj name="公式" r:id="rId8" imgW="1879560" imgH="2793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3213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447" name="Rectangle 119"/>
          <p:cNvSpPr>
            <a:spLocks noChangeArrowheads="1"/>
          </p:cNvSpPr>
          <p:nvPr/>
        </p:nvSpPr>
        <p:spPr bwMode="auto">
          <a:xfrm>
            <a:off x="258763" y="304800"/>
            <a:ext cx="3575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763448" name="Group 120"/>
          <p:cNvGrpSpPr>
            <a:grpSpLocks/>
          </p:cNvGrpSpPr>
          <p:nvPr/>
        </p:nvGrpSpPr>
        <p:grpSpPr bwMode="auto">
          <a:xfrm>
            <a:off x="741363" y="2857500"/>
            <a:ext cx="7669212" cy="1387475"/>
            <a:chOff x="467" y="1800"/>
            <a:chExt cx="4831" cy="874"/>
          </a:xfrm>
        </p:grpSpPr>
        <p:sp>
          <p:nvSpPr>
            <p:cNvPr id="1763449" name="Freeform 121"/>
            <p:cNvSpPr>
              <a:spLocks/>
            </p:cNvSpPr>
            <p:nvPr/>
          </p:nvSpPr>
          <p:spPr bwMode="auto">
            <a:xfrm>
              <a:off x="3801" y="2268"/>
              <a:ext cx="1497" cy="406"/>
            </a:xfrm>
            <a:custGeom>
              <a:avLst/>
              <a:gdLst>
                <a:gd name="T0" fmla="*/ 0 w 1497"/>
                <a:gd name="T1" fmla="*/ 114 h 406"/>
                <a:gd name="T2" fmla="*/ 164 w 1497"/>
                <a:gd name="T3" fmla="*/ 275 h 406"/>
                <a:gd name="T4" fmla="*/ 321 w 1497"/>
                <a:gd name="T5" fmla="*/ 380 h 406"/>
                <a:gd name="T6" fmla="*/ 441 w 1497"/>
                <a:gd name="T7" fmla="*/ 372 h 406"/>
                <a:gd name="T8" fmla="*/ 531 w 1497"/>
                <a:gd name="T9" fmla="*/ 179 h 406"/>
                <a:gd name="T10" fmla="*/ 600 w 1497"/>
                <a:gd name="T11" fmla="*/ 110 h 406"/>
                <a:gd name="T12" fmla="*/ 689 w 1497"/>
                <a:gd name="T13" fmla="*/ 84 h 406"/>
                <a:gd name="T14" fmla="*/ 852 w 1497"/>
                <a:gd name="T15" fmla="*/ 57 h 406"/>
                <a:gd name="T16" fmla="*/ 1016 w 1497"/>
                <a:gd name="T17" fmla="*/ 39 h 406"/>
                <a:gd name="T18" fmla="*/ 1173 w 1497"/>
                <a:gd name="T19" fmla="*/ 23 h 406"/>
                <a:gd name="T20" fmla="*/ 1355 w 1497"/>
                <a:gd name="T21" fmla="*/ 9 h 406"/>
                <a:gd name="T22" fmla="*/ 1497 w 1497"/>
                <a:gd name="T2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3450" name="Freeform 122"/>
            <p:cNvSpPr>
              <a:spLocks/>
            </p:cNvSpPr>
            <p:nvPr/>
          </p:nvSpPr>
          <p:spPr bwMode="auto">
            <a:xfrm>
              <a:off x="467" y="1800"/>
              <a:ext cx="1458" cy="425"/>
            </a:xfrm>
            <a:custGeom>
              <a:avLst/>
              <a:gdLst>
                <a:gd name="T0" fmla="*/ 1458 w 1458"/>
                <a:gd name="T1" fmla="*/ 0 h 425"/>
                <a:gd name="T2" fmla="*/ 1266 w 1458"/>
                <a:gd name="T3" fmla="*/ 222 h 425"/>
                <a:gd name="T4" fmla="*/ 927 w 1458"/>
                <a:gd name="T5" fmla="*/ 344 h 425"/>
                <a:gd name="T6" fmla="*/ 573 w 1458"/>
                <a:gd name="T7" fmla="*/ 392 h 425"/>
                <a:gd name="T8" fmla="*/ 355 w 1458"/>
                <a:gd name="T9" fmla="*/ 404 h 425"/>
                <a:gd name="T10" fmla="*/ 153 w 1458"/>
                <a:gd name="T11" fmla="*/ 414 h 425"/>
                <a:gd name="T12" fmla="*/ 0 w 1458"/>
                <a:gd name="T1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3452" name="Text Box 124"/>
          <p:cNvSpPr txBox="1">
            <a:spLocks noChangeArrowheads="1"/>
          </p:cNvSpPr>
          <p:nvPr/>
        </p:nvSpPr>
        <p:spPr bwMode="auto">
          <a:xfrm>
            <a:off x="3144838" y="762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>
                <a:solidFill>
                  <a:schemeClr val="accent2"/>
                </a:solidFill>
              </a:rPr>
              <a:t>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| &gt; </a:t>
            </a:r>
            <a:r>
              <a:rPr lang="en-US" altLang="zh-CN" sz="2000" b="1" i="1">
                <a:solidFill>
                  <a:schemeClr val="accent2"/>
                </a:solidFill>
              </a:rPr>
              <a:t>N </a:t>
            </a:r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3453" name="AutoShape 125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63454" name="Text Box 126"/>
          <p:cNvSpPr txBox="1">
            <a:spLocks noChangeArrowheads="1"/>
          </p:cNvSpPr>
          <p:nvPr/>
        </p:nvSpPr>
        <p:spPr bwMode="auto">
          <a:xfrm>
            <a:off x="211138" y="1204913"/>
            <a:ext cx="203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4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337" name="Group 9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2403338" name="Line 10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39" name="Line 11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0" name="Text Box 12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3341" name="Text Box 13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3342" name="Text Box 14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3343" name="Text Box 15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3344" name="Group 16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2403345" name="Line 17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46" name="Line 18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47" name="Text Box 19"/>
          <p:cNvSpPr txBox="1">
            <a:spLocks noChangeArrowheads="1"/>
          </p:cNvSpPr>
          <p:nvPr/>
        </p:nvSpPr>
        <p:spPr bwMode="auto">
          <a:xfrm>
            <a:off x="5846763" y="60372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3348" name="Text Box 20"/>
          <p:cNvSpPr txBox="1">
            <a:spLocks noChangeArrowheads="1"/>
          </p:cNvSpPr>
          <p:nvPr/>
        </p:nvSpPr>
        <p:spPr bwMode="auto">
          <a:xfrm>
            <a:off x="2722563" y="60372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– N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03349" name="Oval 21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50" name="Oval 22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51" name="Group 23"/>
          <p:cNvGrpSpPr>
            <a:grpSpLocks/>
          </p:cNvGrpSpPr>
          <p:nvPr/>
        </p:nvGrpSpPr>
        <p:grpSpPr bwMode="auto">
          <a:xfrm>
            <a:off x="666750" y="2576513"/>
            <a:ext cx="7785100" cy="1968500"/>
            <a:chOff x="436" y="1575"/>
            <a:chExt cx="4904" cy="1336"/>
          </a:xfrm>
        </p:grpSpPr>
        <p:sp>
          <p:nvSpPr>
            <p:cNvPr id="2403352" name="Freeform 24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4473 w 4473"/>
                <a:gd name="T5" fmla="*/ 945 h 954"/>
                <a:gd name="T6" fmla="*/ 4473 w 4473"/>
                <a:gd name="T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3353" name="Group 25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2403354" name="Line 26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355" name="Line 27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3356" name="Object 28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399" name="公式" r:id="rId4" imgW="393480" imgH="177480" progId="Equation.3">
                      <p:embed/>
                    </p:oleObj>
                  </mc:Choice>
                  <mc:Fallback>
                    <p:oleObj name="公式" r:id="rId4" imgW="393480" imgH="1774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3357" name="Object 29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400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58" name="Group 30"/>
          <p:cNvGrpSpPr>
            <a:grpSpLocks/>
          </p:cNvGrpSpPr>
          <p:nvPr/>
        </p:nvGrpSpPr>
        <p:grpSpPr bwMode="auto">
          <a:xfrm>
            <a:off x="666750" y="2792413"/>
            <a:ext cx="7785100" cy="1498600"/>
            <a:chOff x="436" y="1575"/>
            <a:chExt cx="4904" cy="1336"/>
          </a:xfrm>
        </p:grpSpPr>
        <p:sp>
          <p:nvSpPr>
            <p:cNvPr id="2403359" name="Freeform 31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4473 w 4473"/>
                <a:gd name="T5" fmla="*/ 945 h 954"/>
                <a:gd name="T6" fmla="*/ 4473 w 4473"/>
                <a:gd name="T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3360" name="Group 32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2403361" name="Line 33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362" name="Line 34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3363" name="Object 35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401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3364" name="Object 36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402" name="公式" r:id="rId9" imgW="393480" imgH="177480" progId="Equation.3">
                      <p:embed/>
                    </p:oleObj>
                  </mc:Choice>
                  <mc:Fallback>
                    <p:oleObj name="公式" r:id="rId9" imgW="393480" imgH="1774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65" name="Group 37"/>
          <p:cNvGrpSpPr>
            <a:grpSpLocks/>
          </p:cNvGrpSpPr>
          <p:nvPr/>
        </p:nvGrpSpPr>
        <p:grpSpPr bwMode="auto">
          <a:xfrm>
            <a:off x="666750" y="2932113"/>
            <a:ext cx="7785100" cy="1219200"/>
            <a:chOff x="436" y="1575"/>
            <a:chExt cx="4904" cy="1336"/>
          </a:xfrm>
        </p:grpSpPr>
        <p:sp>
          <p:nvSpPr>
            <p:cNvPr id="2403366" name="Freeform 38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4473 w 4473"/>
                <a:gd name="T5" fmla="*/ 945 h 954"/>
                <a:gd name="T6" fmla="*/ 4473 w 4473"/>
                <a:gd name="T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3367" name="Group 39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2403368" name="Line 40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369" name="Line 41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3370" name="Object 42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403" name="公式" r:id="rId10" imgW="393480" imgH="177480" progId="Equation.3">
                      <p:embed/>
                    </p:oleObj>
                  </mc:Choice>
                  <mc:Fallback>
                    <p:oleObj name="公式" r:id="rId10" imgW="393480" imgH="1774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3371" name="Object 43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3404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72" name="Group 44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2403373" name="Freeform 45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4" name="Line 46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75" name="Line 47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76" name="Freeform 48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1230 h 1815"/>
              <a:gd name="T2" fmla="*/ 1236 w 4826"/>
              <a:gd name="T3" fmla="*/ 1040 h 1815"/>
              <a:gd name="T4" fmla="*/ 2045 w 4826"/>
              <a:gd name="T5" fmla="*/ 94 h 1815"/>
              <a:gd name="T6" fmla="*/ 3563 w 4826"/>
              <a:gd name="T7" fmla="*/ 1603 h 1815"/>
              <a:gd name="T8" fmla="*/ 3963 w 4826"/>
              <a:gd name="T9" fmla="*/ 1367 h 1815"/>
              <a:gd name="T10" fmla="*/ 4826 w 4826"/>
              <a:gd name="T11" fmla="*/ 126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77" name="Text Box 49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3378" name="Line 50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80" name="Line 52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3381" name="Object 53"/>
          <p:cNvGraphicFramePr>
            <a:graphicFrameLocks noChangeAspect="1"/>
          </p:cNvGraphicFramePr>
          <p:nvPr/>
        </p:nvGraphicFramePr>
        <p:xfrm>
          <a:off x="4098925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405" name="公式" r:id="rId12" imgW="393480" imgH="177480" progId="Equation.3">
                  <p:embed/>
                </p:oleObj>
              </mc:Choice>
              <mc:Fallback>
                <p:oleObj name="公式" r:id="rId12" imgW="393480" imgH="177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3382" name="Object 54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406" name="公式" r:id="rId13" imgW="393480" imgH="177480" progId="Equation.3">
                  <p:embed/>
                </p:oleObj>
              </mc:Choice>
              <mc:Fallback>
                <p:oleObj name="公式" r:id="rId13" imgW="393480" imgH="177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3383" name="Group 55"/>
          <p:cNvGrpSpPr>
            <a:grpSpLocks/>
          </p:cNvGrpSpPr>
          <p:nvPr/>
        </p:nvGrpSpPr>
        <p:grpSpPr bwMode="auto">
          <a:xfrm>
            <a:off x="3062288" y="2781300"/>
            <a:ext cx="2965450" cy="3254375"/>
            <a:chOff x="1929" y="1752"/>
            <a:chExt cx="1868" cy="2050"/>
          </a:xfrm>
        </p:grpSpPr>
        <p:sp>
          <p:nvSpPr>
            <p:cNvPr id="2403384" name="Line 56"/>
            <p:cNvSpPr>
              <a:spLocks noChangeShapeType="1"/>
            </p:cNvSpPr>
            <p:nvPr/>
          </p:nvSpPr>
          <p:spPr bwMode="auto">
            <a:xfrm>
              <a:off x="3797" y="2377"/>
              <a:ext cx="0" cy="1425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85" name="Line 57"/>
            <p:cNvSpPr>
              <a:spLocks noChangeShapeType="1"/>
            </p:cNvSpPr>
            <p:nvPr/>
          </p:nvSpPr>
          <p:spPr bwMode="auto">
            <a:xfrm>
              <a:off x="1929" y="1752"/>
              <a:ext cx="0" cy="204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86" name="Rectangle 58"/>
          <p:cNvSpPr>
            <a:spLocks noChangeArrowheads="1"/>
          </p:cNvSpPr>
          <p:nvPr/>
        </p:nvSpPr>
        <p:spPr bwMode="auto">
          <a:xfrm>
            <a:off x="6210300" y="7667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其相应的曲线上的点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2403388" name="Text Box 60"/>
          <p:cNvSpPr txBox="1">
            <a:spLocks noChangeArrowheads="1"/>
          </p:cNvSpPr>
          <p:nvPr/>
        </p:nvSpPr>
        <p:spPr bwMode="auto">
          <a:xfrm>
            <a:off x="434975" y="76676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403389" name="Text Box 61"/>
          <p:cNvSpPr txBox="1">
            <a:spLocks noChangeArrowheads="1"/>
          </p:cNvSpPr>
          <p:nvPr/>
        </p:nvSpPr>
        <p:spPr bwMode="auto">
          <a:xfrm>
            <a:off x="1973263" y="7667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403390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8528050" y="6494463"/>
            <a:ext cx="381000" cy="2111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403391" name="Object 63"/>
          <p:cNvGraphicFramePr>
            <a:graphicFrameLocks noChangeAspect="1"/>
          </p:cNvGraphicFramePr>
          <p:nvPr/>
        </p:nvGraphicFramePr>
        <p:xfrm>
          <a:off x="4210050" y="303213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407" name="公式" r:id="rId14" imgW="1879560" imgH="279360" progId="Equation.3">
                  <p:embed/>
                </p:oleObj>
              </mc:Choice>
              <mc:Fallback>
                <p:oleObj name="公式" r:id="rId14" imgW="1879560" imgH="279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3213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3392" name="Rectangle 64"/>
          <p:cNvSpPr>
            <a:spLocks noChangeArrowheads="1"/>
          </p:cNvSpPr>
          <p:nvPr/>
        </p:nvSpPr>
        <p:spPr bwMode="auto">
          <a:xfrm>
            <a:off x="258763" y="304800"/>
            <a:ext cx="3575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403393" name="Group 65"/>
          <p:cNvGrpSpPr>
            <a:grpSpLocks/>
          </p:cNvGrpSpPr>
          <p:nvPr/>
        </p:nvGrpSpPr>
        <p:grpSpPr bwMode="auto">
          <a:xfrm>
            <a:off x="741363" y="2857500"/>
            <a:ext cx="7669212" cy="1387475"/>
            <a:chOff x="467" y="1800"/>
            <a:chExt cx="4831" cy="874"/>
          </a:xfrm>
        </p:grpSpPr>
        <p:sp>
          <p:nvSpPr>
            <p:cNvPr id="2403394" name="Freeform 66"/>
            <p:cNvSpPr>
              <a:spLocks/>
            </p:cNvSpPr>
            <p:nvPr/>
          </p:nvSpPr>
          <p:spPr bwMode="auto">
            <a:xfrm>
              <a:off x="3801" y="2268"/>
              <a:ext cx="1497" cy="406"/>
            </a:xfrm>
            <a:custGeom>
              <a:avLst/>
              <a:gdLst>
                <a:gd name="T0" fmla="*/ 0 w 1497"/>
                <a:gd name="T1" fmla="*/ 114 h 406"/>
                <a:gd name="T2" fmla="*/ 164 w 1497"/>
                <a:gd name="T3" fmla="*/ 275 h 406"/>
                <a:gd name="T4" fmla="*/ 321 w 1497"/>
                <a:gd name="T5" fmla="*/ 380 h 406"/>
                <a:gd name="T6" fmla="*/ 441 w 1497"/>
                <a:gd name="T7" fmla="*/ 372 h 406"/>
                <a:gd name="T8" fmla="*/ 531 w 1497"/>
                <a:gd name="T9" fmla="*/ 179 h 406"/>
                <a:gd name="T10" fmla="*/ 600 w 1497"/>
                <a:gd name="T11" fmla="*/ 110 h 406"/>
                <a:gd name="T12" fmla="*/ 689 w 1497"/>
                <a:gd name="T13" fmla="*/ 84 h 406"/>
                <a:gd name="T14" fmla="*/ 852 w 1497"/>
                <a:gd name="T15" fmla="*/ 57 h 406"/>
                <a:gd name="T16" fmla="*/ 1016 w 1497"/>
                <a:gd name="T17" fmla="*/ 39 h 406"/>
                <a:gd name="T18" fmla="*/ 1173 w 1497"/>
                <a:gd name="T19" fmla="*/ 23 h 406"/>
                <a:gd name="T20" fmla="*/ 1355 w 1497"/>
                <a:gd name="T21" fmla="*/ 9 h 406"/>
                <a:gd name="T22" fmla="*/ 1497 w 1497"/>
                <a:gd name="T2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3395" name="Freeform 67"/>
            <p:cNvSpPr>
              <a:spLocks/>
            </p:cNvSpPr>
            <p:nvPr/>
          </p:nvSpPr>
          <p:spPr bwMode="auto">
            <a:xfrm>
              <a:off x="467" y="1800"/>
              <a:ext cx="1458" cy="425"/>
            </a:xfrm>
            <a:custGeom>
              <a:avLst/>
              <a:gdLst>
                <a:gd name="T0" fmla="*/ 1458 w 1458"/>
                <a:gd name="T1" fmla="*/ 0 h 425"/>
                <a:gd name="T2" fmla="*/ 1266 w 1458"/>
                <a:gd name="T3" fmla="*/ 222 h 425"/>
                <a:gd name="T4" fmla="*/ 927 w 1458"/>
                <a:gd name="T5" fmla="*/ 344 h 425"/>
                <a:gd name="T6" fmla="*/ 573 w 1458"/>
                <a:gd name="T7" fmla="*/ 392 h 425"/>
                <a:gd name="T8" fmla="*/ 355 w 1458"/>
                <a:gd name="T9" fmla="*/ 404 h 425"/>
                <a:gd name="T10" fmla="*/ 153 w 1458"/>
                <a:gd name="T11" fmla="*/ 414 h 425"/>
                <a:gd name="T12" fmla="*/ 0 w 1458"/>
                <a:gd name="T1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3396" name="Text Box 68"/>
          <p:cNvSpPr txBox="1">
            <a:spLocks noChangeArrowheads="1"/>
          </p:cNvSpPr>
          <p:nvPr/>
        </p:nvSpPr>
        <p:spPr bwMode="auto">
          <a:xfrm>
            <a:off x="3144838" y="762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>
                <a:solidFill>
                  <a:schemeClr val="accent2"/>
                </a:solidFill>
              </a:rPr>
              <a:t>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| &gt; </a:t>
            </a:r>
            <a:r>
              <a:rPr lang="en-US" altLang="zh-CN" sz="2000" b="1" i="1">
                <a:solidFill>
                  <a:schemeClr val="accent2"/>
                </a:solidFill>
              </a:rPr>
              <a:t>N </a:t>
            </a:r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403397" name="AutoShape 69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3398" name="Text Box 70"/>
          <p:cNvSpPr txBox="1">
            <a:spLocks noChangeArrowheads="1"/>
          </p:cNvSpPr>
          <p:nvPr/>
        </p:nvSpPr>
        <p:spPr bwMode="auto">
          <a:xfrm>
            <a:off x="211138" y="1204913"/>
            <a:ext cx="203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33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49" name="Rectangle 2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24" name="Text Box 4"/>
          <p:cNvSpPr txBox="1">
            <a:spLocks noChangeArrowheads="1"/>
          </p:cNvSpPr>
          <p:nvPr/>
        </p:nvSpPr>
        <p:spPr bwMode="auto">
          <a:xfrm>
            <a:off x="265113" y="1717675"/>
            <a:ext cx="8558212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  1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函数极限的几何解释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函数的左极限          </a:t>
            </a:r>
          </a:p>
          <a:p>
            <a:pPr algn="l">
              <a:lnSpc>
                <a:spcPct val="115000"/>
              </a:lnSpc>
            </a:pP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en-US" altLang="zh-CN" sz="1400">
                <a:solidFill>
                  <a:srgbClr val="FF0000"/>
                </a:solidFill>
                <a:latin typeface="楷体_GB2312" pitchFamily="49" charset="-122"/>
              </a:rPr>
              <a:t>  </a:t>
            </a:r>
            <a:r>
              <a:rPr lang="en-US" altLang="zh-CN" i="1"/>
              <a:t>x</a:t>
            </a:r>
            <a:r>
              <a:rPr lang="en-US" altLang="zh-CN" sz="2000">
                <a:latin typeface="楷体_GB2312" pitchFamily="49" charset="-122"/>
                <a:sym typeface="Symbol" pitchFamily="18" charset="2"/>
              </a:rPr>
              <a:t></a:t>
            </a:r>
            <a:r>
              <a:rPr lang="en-US" altLang="zh-CN" sz="2000" b="1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时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的极限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4  </a:t>
            </a:r>
            <a:r>
              <a:rPr lang="en-US" altLang="zh-CN" i="1"/>
              <a:t>x</a:t>
            </a:r>
            <a:r>
              <a:rPr lang="en-US" altLang="zh-CN" sz="2000">
                <a:latin typeface="楷体_GB2312" pitchFamily="49" charset="-122"/>
                <a:sym typeface="Symbol" pitchFamily="18" charset="2"/>
              </a:rPr>
              <a:t>+ 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时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的极限        </a:t>
            </a:r>
          </a:p>
          <a:p>
            <a:pPr algn="l">
              <a:lnSpc>
                <a:spcPct val="115000"/>
              </a:lnSpc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数列的极限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无穷大                         </a:t>
            </a:r>
          </a:p>
          <a:p>
            <a:pPr algn="l">
              <a:lnSpc>
                <a:spcPct val="115000"/>
              </a:lnSpc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函数的连续性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8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导数的几何意义         </a:t>
            </a:r>
          </a:p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9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微分的几何意义         </a:t>
            </a:r>
            <a:endParaRPr lang="zh-CN" altLang="en-US" sz="1800">
              <a:solidFill>
                <a:schemeClr val="tx1"/>
              </a:solidFill>
              <a:latin typeface="楷体_GB2312" pitchFamily="49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1745929" name="Object 9"/>
          <p:cNvGraphicFramePr>
            <a:graphicFrameLocks noChangeAspect="1"/>
          </p:cNvGraphicFramePr>
          <p:nvPr/>
        </p:nvGraphicFramePr>
        <p:xfrm>
          <a:off x="1079500" y="4241800"/>
          <a:ext cx="1012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4" name="公式" r:id="rId3" imgW="609480" imgH="228600" progId="Equation.3">
                  <p:embed/>
                </p:oleObj>
              </mc:Choice>
              <mc:Fallback>
                <p:oleObj name="公式" r:id="rId3" imgW="6094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241800"/>
                        <a:ext cx="1012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30" name="Text Box 10"/>
          <p:cNvSpPr txBox="1">
            <a:spLocks noChangeArrowheads="1"/>
          </p:cNvSpPr>
          <p:nvPr/>
        </p:nvSpPr>
        <p:spPr bwMode="auto">
          <a:xfrm>
            <a:off x="565150" y="4241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10</a:t>
            </a:r>
          </a:p>
        </p:txBody>
      </p:sp>
      <p:sp>
        <p:nvSpPr>
          <p:cNvPr id="1745931" name="Text Box 11"/>
          <p:cNvSpPr txBox="1">
            <a:spLocks noChangeArrowheads="1"/>
          </p:cNvSpPr>
          <p:nvPr/>
        </p:nvSpPr>
        <p:spPr bwMode="auto">
          <a:xfrm>
            <a:off x="2895600" y="569912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17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弧微分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d</a:t>
            </a:r>
            <a:r>
              <a:rPr lang="en-US" altLang="zh-CN" sz="2000" i="1">
                <a:solidFill>
                  <a:schemeClr val="tx1"/>
                </a:solidFill>
                <a:latin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的几何意义</a:t>
            </a:r>
          </a:p>
        </p:txBody>
      </p:sp>
      <p:sp>
        <p:nvSpPr>
          <p:cNvPr id="1745932" name="Rectangle 12"/>
          <p:cNvSpPr>
            <a:spLocks noChangeArrowheads="1"/>
          </p:cNvSpPr>
          <p:nvPr/>
        </p:nvSpPr>
        <p:spPr bwMode="auto">
          <a:xfrm>
            <a:off x="381000" y="3717925"/>
            <a:ext cx="348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对函数进行全面讨论并画图：</a:t>
            </a:r>
          </a:p>
        </p:txBody>
      </p:sp>
      <p:graphicFrame>
        <p:nvGraphicFramePr>
          <p:cNvPr id="1745933" name="Object 13"/>
          <p:cNvGraphicFramePr>
            <a:graphicFrameLocks noChangeAspect="1"/>
          </p:cNvGraphicFramePr>
          <p:nvPr/>
        </p:nvGraphicFramePr>
        <p:xfrm>
          <a:off x="4141788" y="4800600"/>
          <a:ext cx="11160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5" name="公式" r:id="rId5" imgW="711000" imgH="444240" progId="Equation.3">
                  <p:embed/>
                </p:oleObj>
              </mc:Choice>
              <mc:Fallback>
                <p:oleObj name="公式" r:id="rId5" imgW="711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800600"/>
                        <a:ext cx="11160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934" name="Object 14"/>
          <p:cNvGraphicFramePr>
            <a:graphicFrameLocks noChangeAspect="1"/>
          </p:cNvGraphicFramePr>
          <p:nvPr/>
        </p:nvGraphicFramePr>
        <p:xfrm>
          <a:off x="4121150" y="4178300"/>
          <a:ext cx="1060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6" name="公式" r:id="rId7" imgW="761760" imgH="393480" progId="Equation.3">
                  <p:embed/>
                </p:oleObj>
              </mc:Choice>
              <mc:Fallback>
                <p:oleObj name="公式" r:id="rId7" imgW="7617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178300"/>
                        <a:ext cx="10604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935" name="Object 15"/>
          <p:cNvGraphicFramePr>
            <a:graphicFrameLocks noChangeAspect="1"/>
          </p:cNvGraphicFramePr>
          <p:nvPr/>
        </p:nvGraphicFramePr>
        <p:xfrm>
          <a:off x="7061200" y="4170363"/>
          <a:ext cx="12446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7" name="公式" r:id="rId9" imgW="850680" imgH="431640" progId="Equation.3">
                  <p:embed/>
                </p:oleObj>
              </mc:Choice>
              <mc:Fallback>
                <p:oleObj name="公式" r:id="rId9" imgW="850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170363"/>
                        <a:ext cx="12446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936" name="Object 16"/>
          <p:cNvGraphicFramePr>
            <a:graphicFrameLocks noChangeAspect="1"/>
          </p:cNvGraphicFramePr>
          <p:nvPr/>
        </p:nvGraphicFramePr>
        <p:xfrm>
          <a:off x="1079500" y="4876800"/>
          <a:ext cx="1587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8" name="公式" r:id="rId11" imgW="1079280" imgH="419040" progId="Equation.3">
                  <p:embed/>
                </p:oleObj>
              </mc:Choice>
              <mc:Fallback>
                <p:oleObj name="公式" r:id="rId11" imgW="107928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76800"/>
                        <a:ext cx="15875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37" name="Text Box 17"/>
          <p:cNvSpPr txBox="1">
            <a:spLocks noChangeArrowheads="1"/>
          </p:cNvSpPr>
          <p:nvPr/>
        </p:nvSpPr>
        <p:spPr bwMode="auto">
          <a:xfrm>
            <a:off x="7005638" y="5027613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600" i="1">
                <a:solidFill>
                  <a:schemeClr val="tx1"/>
                </a:solidFill>
              </a:rPr>
              <a:t>y </a:t>
            </a:r>
            <a:r>
              <a:rPr lang="en-US" altLang="zh-CN" sz="1600">
                <a:solidFill>
                  <a:schemeClr val="tx1"/>
                </a:solidFill>
              </a:rPr>
              <a:t>= </a:t>
            </a:r>
            <a:r>
              <a:rPr lang="en-US" altLang="zh-CN" sz="1600" i="1">
                <a:solidFill>
                  <a:schemeClr val="tx1"/>
                </a:solidFill>
              </a:rPr>
              <a:t>x </a:t>
            </a:r>
            <a:r>
              <a:rPr lang="en-US" altLang="zh-CN" sz="1600">
                <a:solidFill>
                  <a:schemeClr val="tx1"/>
                </a:solidFill>
              </a:rPr>
              <a:t>– 2arctan </a:t>
            </a:r>
            <a:r>
              <a:rPr lang="en-US" altLang="zh-CN" sz="1600" i="1">
                <a:solidFill>
                  <a:schemeClr val="tx1"/>
                </a:solidFill>
              </a:rPr>
              <a:t>x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1745938" name="Object 18"/>
          <p:cNvGraphicFramePr>
            <a:graphicFrameLocks noChangeAspect="1"/>
          </p:cNvGraphicFramePr>
          <p:nvPr/>
        </p:nvGraphicFramePr>
        <p:xfrm>
          <a:off x="1079500" y="5562600"/>
          <a:ext cx="9826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9" name="公式" r:id="rId13" imgW="685800" imgH="393480" progId="Equation.3">
                  <p:embed/>
                </p:oleObj>
              </mc:Choice>
              <mc:Fallback>
                <p:oleObj name="公式" r:id="rId13" imgW="685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562600"/>
                        <a:ext cx="9826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39" name="Text Box 19"/>
          <p:cNvSpPr txBox="1">
            <a:spLocks noChangeArrowheads="1"/>
          </p:cNvSpPr>
          <p:nvPr/>
        </p:nvSpPr>
        <p:spPr bwMode="auto">
          <a:xfrm>
            <a:off x="3532188" y="4241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11</a:t>
            </a:r>
          </a:p>
        </p:txBody>
      </p:sp>
      <p:sp>
        <p:nvSpPr>
          <p:cNvPr id="1745940" name="Text Box 20"/>
          <p:cNvSpPr txBox="1">
            <a:spLocks noChangeArrowheads="1"/>
          </p:cNvSpPr>
          <p:nvPr/>
        </p:nvSpPr>
        <p:spPr bwMode="auto">
          <a:xfrm>
            <a:off x="6503988" y="4241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12</a:t>
            </a:r>
          </a:p>
        </p:txBody>
      </p:sp>
      <p:sp>
        <p:nvSpPr>
          <p:cNvPr id="1745941" name="Text Box 21"/>
          <p:cNvSpPr txBox="1">
            <a:spLocks noChangeArrowheads="1"/>
          </p:cNvSpPr>
          <p:nvPr/>
        </p:nvSpPr>
        <p:spPr bwMode="auto">
          <a:xfrm>
            <a:off x="565150" y="49799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13</a:t>
            </a:r>
          </a:p>
        </p:txBody>
      </p:sp>
      <p:sp>
        <p:nvSpPr>
          <p:cNvPr id="1745942" name="Text Box 22"/>
          <p:cNvSpPr txBox="1">
            <a:spLocks noChangeArrowheads="1"/>
          </p:cNvSpPr>
          <p:nvPr/>
        </p:nvSpPr>
        <p:spPr bwMode="auto">
          <a:xfrm>
            <a:off x="3532188" y="49799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14</a:t>
            </a:r>
          </a:p>
        </p:txBody>
      </p:sp>
      <p:sp>
        <p:nvSpPr>
          <p:cNvPr id="1745943" name="Text Box 23"/>
          <p:cNvSpPr txBox="1">
            <a:spLocks noChangeArrowheads="1"/>
          </p:cNvSpPr>
          <p:nvPr/>
        </p:nvSpPr>
        <p:spPr bwMode="auto">
          <a:xfrm>
            <a:off x="6503988" y="49799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15</a:t>
            </a:r>
          </a:p>
        </p:txBody>
      </p:sp>
      <p:sp>
        <p:nvSpPr>
          <p:cNvPr id="1745944" name="Text Box 24"/>
          <p:cNvSpPr txBox="1">
            <a:spLocks noChangeArrowheads="1"/>
          </p:cNvSpPr>
          <p:nvPr/>
        </p:nvSpPr>
        <p:spPr bwMode="auto">
          <a:xfrm>
            <a:off x="565150" y="5622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16</a:t>
            </a:r>
          </a:p>
        </p:txBody>
      </p:sp>
      <p:sp>
        <p:nvSpPr>
          <p:cNvPr id="1745946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574675"/>
            <a:ext cx="5003800" cy="720725"/>
          </a:xfrm>
        </p:spPr>
        <p:txBody>
          <a:bodyPr/>
          <a:lstStyle/>
          <a:p>
            <a:pPr algn="l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 目   录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 – 18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4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5948" name="Text Box 28"/>
          <p:cNvSpPr txBox="1">
            <a:spLocks noChangeArrowheads="1"/>
          </p:cNvSpPr>
          <p:nvPr/>
        </p:nvSpPr>
        <p:spPr bwMode="auto">
          <a:xfrm>
            <a:off x="6503988" y="56991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18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曲率</a:t>
            </a:r>
          </a:p>
        </p:txBody>
      </p:sp>
      <p:sp>
        <p:nvSpPr>
          <p:cNvPr id="1745974" name="AutoShape 54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27388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75" name="AutoShape 55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27388" y="2209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76" name="AutoShape 56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27388" y="2590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77" name="AutoShape 57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27388" y="2971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78" name="AutoShape 58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27388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79" name="AutoShape 59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66000" y="182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0" name="AutoShape 60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66000" y="2209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1" name="AutoShape 61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66000" y="2590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2" name="AutoShape 62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66000" y="2971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4" name="AutoShape 64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92325" y="433387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5" name="AutoShape 65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86400" y="43116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6" name="AutoShape 66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5029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7" name="AutoShape 67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86400" y="5029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8" name="AutoShape 68">
            <a:hlinkClick r:id="rId2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57594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89" name="AutoShape 69">
            <a:hlinkClick r:id="rId2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8525" y="43116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90" name="AutoShape 70">
            <a:hlinkClick r:id="rId3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8525" y="5029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91" name="AutoShape 71">
            <a:hlinkClick r:id="rId3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5791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992" name="AutoShape 72">
            <a:hlinkClick r:id="rId3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1200" y="575945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378" name="Group 2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1765379" name="Line 3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380" name="Line 4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381" name="Text Box 5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1765382" name="Text Box 6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65383" name="Text Box 7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65384" name="Text Box 8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65386" name="Group 10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1765387" name="Line 11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388" name="Line 12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5389" name="Oval 13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5390" name="Oval 14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5391" name="Group 15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1765392" name="Freeform 16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393" name="Line 17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394" name="Line 18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5395" name="Freeform 19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1230 h 1815"/>
              <a:gd name="T2" fmla="*/ 1236 w 4826"/>
              <a:gd name="T3" fmla="*/ 1040 h 1815"/>
              <a:gd name="T4" fmla="*/ 2045 w 4826"/>
              <a:gd name="T5" fmla="*/ 94 h 1815"/>
              <a:gd name="T6" fmla="*/ 3563 w 4826"/>
              <a:gd name="T7" fmla="*/ 1603 h 1815"/>
              <a:gd name="T8" fmla="*/ 3963 w 4826"/>
              <a:gd name="T9" fmla="*/ 1367 h 1815"/>
              <a:gd name="T10" fmla="*/ 4826 w 4826"/>
              <a:gd name="T11" fmla="*/ 126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5399" name="Text Box 23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5400" name="Line 24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5401" name="Line 25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5402" name="Object 26"/>
          <p:cNvGraphicFramePr>
            <a:graphicFrameLocks noChangeAspect="1"/>
          </p:cNvGraphicFramePr>
          <p:nvPr/>
        </p:nvGraphicFramePr>
        <p:xfrm>
          <a:off x="4113213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4" name="公式" r:id="rId4" imgW="393480" imgH="177480" progId="Equation.3">
                  <p:embed/>
                </p:oleObj>
              </mc:Choice>
              <mc:Fallback>
                <p:oleObj name="公式" r:id="rId4" imgW="39348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5403" name="Object 27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5" name="公式" r:id="rId6" imgW="393480" imgH="177480" progId="Equation.3">
                  <p:embed/>
                </p:oleObj>
              </mc:Choice>
              <mc:Fallback>
                <p:oleObj name="公式" r:id="rId6" imgW="39348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5513" name="Group 137"/>
          <p:cNvGrpSpPr>
            <a:grpSpLocks/>
          </p:cNvGrpSpPr>
          <p:nvPr/>
        </p:nvGrpSpPr>
        <p:grpSpPr bwMode="auto">
          <a:xfrm>
            <a:off x="2722563" y="2781300"/>
            <a:ext cx="3492500" cy="3652838"/>
            <a:chOff x="1715" y="1752"/>
            <a:chExt cx="2200" cy="2301"/>
          </a:xfrm>
        </p:grpSpPr>
        <p:sp>
          <p:nvSpPr>
            <p:cNvPr id="1765514" name="Text Box 138"/>
            <p:cNvSpPr txBox="1">
              <a:spLocks noChangeArrowheads="1"/>
            </p:cNvSpPr>
            <p:nvPr/>
          </p:nvSpPr>
          <p:spPr bwMode="auto">
            <a:xfrm>
              <a:off x="3683" y="380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1765515" name="Text Box 139"/>
            <p:cNvSpPr txBox="1">
              <a:spLocks noChangeArrowheads="1"/>
            </p:cNvSpPr>
            <p:nvPr/>
          </p:nvSpPr>
          <p:spPr bwMode="auto">
            <a:xfrm>
              <a:off x="1715" y="3803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765516" name="Group 140"/>
            <p:cNvGrpSpPr>
              <a:grpSpLocks/>
            </p:cNvGrpSpPr>
            <p:nvPr/>
          </p:nvGrpSpPr>
          <p:grpSpPr bwMode="auto">
            <a:xfrm>
              <a:off x="1929" y="1752"/>
              <a:ext cx="1868" cy="2050"/>
              <a:chOff x="1929" y="1752"/>
              <a:chExt cx="1868" cy="2050"/>
            </a:xfrm>
          </p:grpSpPr>
          <p:sp>
            <p:nvSpPr>
              <p:cNvPr id="1765517" name="Line 141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5518" name="Line 142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65534" name="Rectangle 158"/>
          <p:cNvSpPr>
            <a:spLocks noChangeArrowheads="1"/>
          </p:cNvSpPr>
          <p:nvPr/>
        </p:nvSpPr>
        <p:spPr bwMode="auto">
          <a:xfrm>
            <a:off x="6210300" y="7667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其相应的曲线上的点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765537" name="Text Box 161"/>
          <p:cNvSpPr txBox="1">
            <a:spLocks noChangeArrowheads="1"/>
          </p:cNvSpPr>
          <p:nvPr/>
        </p:nvSpPr>
        <p:spPr bwMode="auto">
          <a:xfrm>
            <a:off x="434975" y="76676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65540" name="Text Box 164"/>
          <p:cNvSpPr txBox="1">
            <a:spLocks noChangeArrowheads="1"/>
          </p:cNvSpPr>
          <p:nvPr/>
        </p:nvSpPr>
        <p:spPr bwMode="auto">
          <a:xfrm>
            <a:off x="1973263" y="7667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5541" name="Rectangle 165"/>
          <p:cNvSpPr>
            <a:spLocks noGrp="1" noChangeArrowheads="1"/>
          </p:cNvSpPr>
          <p:nvPr>
            <p:ph type="title" idx="4294967295"/>
          </p:nvPr>
        </p:nvSpPr>
        <p:spPr>
          <a:xfrm>
            <a:off x="8528050" y="6438900"/>
            <a:ext cx="166688" cy="2444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65542" name="Object 166"/>
          <p:cNvGraphicFramePr>
            <a:graphicFrameLocks noChangeAspect="1"/>
          </p:cNvGraphicFramePr>
          <p:nvPr/>
        </p:nvGraphicFramePr>
        <p:xfrm>
          <a:off x="4210050" y="303213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86" name="公式" r:id="rId8" imgW="1879560" imgH="279360" progId="Equation.3">
                  <p:embed/>
                </p:oleObj>
              </mc:Choice>
              <mc:Fallback>
                <p:oleObj name="公式" r:id="rId8" imgW="1879560" imgH="27936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3213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5543" name="Rectangle 167"/>
          <p:cNvSpPr>
            <a:spLocks noChangeArrowheads="1"/>
          </p:cNvSpPr>
          <p:nvPr/>
        </p:nvSpPr>
        <p:spPr bwMode="auto">
          <a:xfrm>
            <a:off x="258763" y="304800"/>
            <a:ext cx="3575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65546" name="Text Box 170"/>
          <p:cNvSpPr txBox="1">
            <a:spLocks noChangeArrowheads="1"/>
          </p:cNvSpPr>
          <p:nvPr/>
        </p:nvSpPr>
        <p:spPr bwMode="auto">
          <a:xfrm>
            <a:off x="3144838" y="762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>
                <a:solidFill>
                  <a:schemeClr val="accent2"/>
                </a:solidFill>
              </a:rPr>
              <a:t>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| &gt; </a:t>
            </a:r>
            <a:r>
              <a:rPr lang="en-US" altLang="zh-CN" sz="2000" b="1" i="1">
                <a:solidFill>
                  <a:schemeClr val="accent2"/>
                </a:solidFill>
              </a:rPr>
              <a:t>N </a:t>
            </a:r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5549" name="AutoShape 173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65550" name="Text Box 174"/>
          <p:cNvSpPr txBox="1">
            <a:spLocks noChangeArrowheads="1"/>
          </p:cNvSpPr>
          <p:nvPr/>
        </p:nvSpPr>
        <p:spPr bwMode="auto">
          <a:xfrm>
            <a:off x="211138" y="1204913"/>
            <a:ext cx="203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89" grpId="0" animBg="1"/>
      <p:bldP spid="17653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5378" name="Group 2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2405379" name="Line 3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380" name="Line 4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381" name="Text Box 5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382" name="Text Box 6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5383" name="Text Box 7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5384" name="Text Box 8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5390" name="Group 14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2405391" name="Freeform 15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392" name="Line 16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393" name="Line 17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5394" name="Freeform 18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1230 h 1815"/>
              <a:gd name="T2" fmla="*/ 1236 w 4826"/>
              <a:gd name="T3" fmla="*/ 1040 h 1815"/>
              <a:gd name="T4" fmla="*/ 2045 w 4826"/>
              <a:gd name="T5" fmla="*/ 94 h 1815"/>
              <a:gd name="T6" fmla="*/ 3563 w 4826"/>
              <a:gd name="T7" fmla="*/ 1603 h 1815"/>
              <a:gd name="T8" fmla="*/ 3963 w 4826"/>
              <a:gd name="T9" fmla="*/ 1367 h 1815"/>
              <a:gd name="T10" fmla="*/ 4826 w 4826"/>
              <a:gd name="T11" fmla="*/ 126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5395" name="Group 19"/>
          <p:cNvGrpSpPr>
            <a:grpSpLocks/>
          </p:cNvGrpSpPr>
          <p:nvPr/>
        </p:nvGrpSpPr>
        <p:grpSpPr bwMode="auto">
          <a:xfrm>
            <a:off x="741363" y="3427413"/>
            <a:ext cx="7669212" cy="349250"/>
            <a:chOff x="467" y="2159"/>
            <a:chExt cx="4831" cy="220"/>
          </a:xfrm>
        </p:grpSpPr>
        <p:sp>
          <p:nvSpPr>
            <p:cNvPr id="2405396" name="Freeform 20"/>
            <p:cNvSpPr>
              <a:spLocks/>
            </p:cNvSpPr>
            <p:nvPr/>
          </p:nvSpPr>
          <p:spPr bwMode="auto">
            <a:xfrm>
              <a:off x="4395" y="2268"/>
              <a:ext cx="903" cy="111"/>
            </a:xfrm>
            <a:custGeom>
              <a:avLst/>
              <a:gdLst>
                <a:gd name="T0" fmla="*/ 0 w 903"/>
                <a:gd name="T1" fmla="*/ 111 h 111"/>
                <a:gd name="T2" fmla="*/ 95 w 903"/>
                <a:gd name="T3" fmla="*/ 84 h 111"/>
                <a:gd name="T4" fmla="*/ 258 w 903"/>
                <a:gd name="T5" fmla="*/ 57 h 111"/>
                <a:gd name="T6" fmla="*/ 422 w 903"/>
                <a:gd name="T7" fmla="*/ 39 h 111"/>
                <a:gd name="T8" fmla="*/ 579 w 903"/>
                <a:gd name="T9" fmla="*/ 23 h 111"/>
                <a:gd name="T10" fmla="*/ 761 w 903"/>
                <a:gd name="T11" fmla="*/ 9 h 111"/>
                <a:gd name="T12" fmla="*/ 903 w 903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3" h="111">
                  <a:moveTo>
                    <a:pt x="0" y="111"/>
                  </a:moveTo>
                  <a:cubicBezTo>
                    <a:pt x="15" y="106"/>
                    <a:pt x="52" y="93"/>
                    <a:pt x="95" y="84"/>
                  </a:cubicBezTo>
                  <a:cubicBezTo>
                    <a:pt x="138" y="75"/>
                    <a:pt x="204" y="64"/>
                    <a:pt x="258" y="57"/>
                  </a:cubicBezTo>
                  <a:cubicBezTo>
                    <a:pt x="312" y="50"/>
                    <a:pt x="369" y="45"/>
                    <a:pt x="422" y="39"/>
                  </a:cubicBezTo>
                  <a:cubicBezTo>
                    <a:pt x="475" y="33"/>
                    <a:pt x="523" y="28"/>
                    <a:pt x="579" y="23"/>
                  </a:cubicBezTo>
                  <a:cubicBezTo>
                    <a:pt x="635" y="18"/>
                    <a:pt x="707" y="13"/>
                    <a:pt x="761" y="9"/>
                  </a:cubicBezTo>
                  <a:cubicBezTo>
                    <a:pt x="815" y="5"/>
                    <a:pt x="874" y="2"/>
                    <a:pt x="90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397" name="Freeform 21"/>
            <p:cNvSpPr>
              <a:spLocks/>
            </p:cNvSpPr>
            <p:nvPr/>
          </p:nvSpPr>
          <p:spPr bwMode="auto">
            <a:xfrm>
              <a:off x="467" y="2159"/>
              <a:ext cx="853" cy="66"/>
            </a:xfrm>
            <a:custGeom>
              <a:avLst/>
              <a:gdLst>
                <a:gd name="T0" fmla="*/ 853 w 853"/>
                <a:gd name="T1" fmla="*/ 0 h 66"/>
                <a:gd name="T2" fmla="*/ 576 w 853"/>
                <a:gd name="T3" fmla="*/ 31 h 66"/>
                <a:gd name="T4" fmla="*/ 352 w 853"/>
                <a:gd name="T5" fmla="*/ 46 h 66"/>
                <a:gd name="T6" fmla="*/ 154 w 853"/>
                <a:gd name="T7" fmla="*/ 54 h 66"/>
                <a:gd name="T8" fmla="*/ 0 w 853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66">
                  <a:moveTo>
                    <a:pt x="853" y="0"/>
                  </a:moveTo>
                  <a:cubicBezTo>
                    <a:pt x="807" y="5"/>
                    <a:pt x="659" y="23"/>
                    <a:pt x="576" y="31"/>
                  </a:cubicBezTo>
                  <a:cubicBezTo>
                    <a:pt x="493" y="39"/>
                    <a:pt x="422" y="42"/>
                    <a:pt x="352" y="46"/>
                  </a:cubicBezTo>
                  <a:cubicBezTo>
                    <a:pt x="282" y="50"/>
                    <a:pt x="213" y="51"/>
                    <a:pt x="154" y="54"/>
                  </a:cubicBezTo>
                  <a:cubicBezTo>
                    <a:pt x="95" y="57"/>
                    <a:pt x="32" y="64"/>
                    <a:pt x="0" y="6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5398" name="Text Box 22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5399" name="Line 23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00" name="Line 24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5401" name="Object 25"/>
          <p:cNvGraphicFramePr>
            <a:graphicFrameLocks noChangeAspect="1"/>
          </p:cNvGraphicFramePr>
          <p:nvPr/>
        </p:nvGraphicFramePr>
        <p:xfrm>
          <a:off x="4113213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63" name="公式" r:id="rId4" imgW="393480" imgH="177480" progId="Equation.3">
                  <p:embed/>
                </p:oleObj>
              </mc:Choice>
              <mc:Fallback>
                <p:oleObj name="公式" r:id="rId4" imgW="39348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5402" name="Object 26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64" name="公式" r:id="rId6" imgW="393480" imgH="177480" progId="Equation.3">
                  <p:embed/>
                </p:oleObj>
              </mc:Choice>
              <mc:Fallback>
                <p:oleObj name="公式" r:id="rId6" imgW="39348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5403" name="Group 27"/>
          <p:cNvGrpSpPr>
            <a:grpSpLocks/>
          </p:cNvGrpSpPr>
          <p:nvPr/>
        </p:nvGrpSpPr>
        <p:grpSpPr bwMode="auto">
          <a:xfrm>
            <a:off x="2379663" y="2779713"/>
            <a:ext cx="4162425" cy="3652837"/>
            <a:chOff x="1499" y="1745"/>
            <a:chExt cx="2622" cy="2301"/>
          </a:xfrm>
        </p:grpSpPr>
        <p:sp>
          <p:nvSpPr>
            <p:cNvPr id="2405404" name="Text Box 28"/>
            <p:cNvSpPr txBox="1">
              <a:spLocks noChangeArrowheads="1"/>
            </p:cNvSpPr>
            <p:nvPr/>
          </p:nvSpPr>
          <p:spPr bwMode="auto">
            <a:xfrm>
              <a:off x="3889" y="379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05" name="Text Box 29"/>
            <p:cNvSpPr txBox="1">
              <a:spLocks noChangeArrowheads="1"/>
            </p:cNvSpPr>
            <p:nvPr/>
          </p:nvSpPr>
          <p:spPr bwMode="auto">
            <a:xfrm>
              <a:off x="1499" y="3796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06" name="Group 30"/>
            <p:cNvGrpSpPr>
              <a:grpSpLocks/>
            </p:cNvGrpSpPr>
            <p:nvPr/>
          </p:nvGrpSpPr>
          <p:grpSpPr bwMode="auto">
            <a:xfrm>
              <a:off x="1723" y="1745"/>
              <a:ext cx="2280" cy="2050"/>
              <a:chOff x="1929" y="1752"/>
              <a:chExt cx="1868" cy="2050"/>
            </a:xfrm>
          </p:grpSpPr>
          <p:sp>
            <p:nvSpPr>
              <p:cNvPr id="2405407" name="Line 31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08" name="Line 32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09" name="Group 33"/>
          <p:cNvGrpSpPr>
            <a:grpSpLocks/>
          </p:cNvGrpSpPr>
          <p:nvPr/>
        </p:nvGrpSpPr>
        <p:grpSpPr bwMode="auto">
          <a:xfrm>
            <a:off x="2254250" y="2786063"/>
            <a:ext cx="4391025" cy="3652837"/>
            <a:chOff x="1420" y="1749"/>
            <a:chExt cx="2766" cy="2301"/>
          </a:xfrm>
        </p:grpSpPr>
        <p:sp>
          <p:nvSpPr>
            <p:cNvPr id="2405410" name="Text Box 34"/>
            <p:cNvSpPr txBox="1">
              <a:spLocks noChangeArrowheads="1"/>
            </p:cNvSpPr>
            <p:nvPr/>
          </p:nvSpPr>
          <p:spPr bwMode="auto">
            <a:xfrm>
              <a:off x="3954" y="380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11" name="Text Box 35"/>
            <p:cNvSpPr txBox="1">
              <a:spLocks noChangeArrowheads="1"/>
            </p:cNvSpPr>
            <p:nvPr/>
          </p:nvSpPr>
          <p:spPr bwMode="auto">
            <a:xfrm>
              <a:off x="1420" y="3800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12" name="Group 36"/>
            <p:cNvGrpSpPr>
              <a:grpSpLocks/>
            </p:cNvGrpSpPr>
            <p:nvPr/>
          </p:nvGrpSpPr>
          <p:grpSpPr bwMode="auto">
            <a:xfrm>
              <a:off x="1647" y="1749"/>
              <a:ext cx="2422" cy="2050"/>
              <a:chOff x="1929" y="1752"/>
              <a:chExt cx="1868" cy="2050"/>
            </a:xfrm>
          </p:grpSpPr>
          <p:sp>
            <p:nvSpPr>
              <p:cNvPr id="2405413" name="Line 37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14" name="Line 38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15" name="Group 39"/>
          <p:cNvGrpSpPr>
            <a:grpSpLocks/>
          </p:cNvGrpSpPr>
          <p:nvPr/>
        </p:nvGrpSpPr>
        <p:grpSpPr bwMode="auto">
          <a:xfrm>
            <a:off x="2028825" y="2786063"/>
            <a:ext cx="4821238" cy="3652837"/>
            <a:chOff x="1278" y="1743"/>
            <a:chExt cx="3037" cy="2301"/>
          </a:xfrm>
        </p:grpSpPr>
        <p:sp>
          <p:nvSpPr>
            <p:cNvPr id="2405416" name="Text Box 40"/>
            <p:cNvSpPr txBox="1">
              <a:spLocks noChangeArrowheads="1"/>
            </p:cNvSpPr>
            <p:nvPr/>
          </p:nvSpPr>
          <p:spPr bwMode="auto">
            <a:xfrm>
              <a:off x="4083" y="3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17" name="Text Box 41"/>
            <p:cNvSpPr txBox="1">
              <a:spLocks noChangeArrowheads="1"/>
            </p:cNvSpPr>
            <p:nvPr/>
          </p:nvSpPr>
          <p:spPr bwMode="auto">
            <a:xfrm>
              <a:off x="1278" y="3794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18" name="Group 42"/>
            <p:cNvGrpSpPr>
              <a:grpSpLocks/>
            </p:cNvGrpSpPr>
            <p:nvPr/>
          </p:nvGrpSpPr>
          <p:grpSpPr bwMode="auto">
            <a:xfrm>
              <a:off x="1514" y="1743"/>
              <a:ext cx="2686" cy="2050"/>
              <a:chOff x="1929" y="1752"/>
              <a:chExt cx="1868" cy="2050"/>
            </a:xfrm>
          </p:grpSpPr>
          <p:sp>
            <p:nvSpPr>
              <p:cNvPr id="2405419" name="Line 43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20" name="Line 44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21" name="Group 45"/>
          <p:cNvGrpSpPr>
            <a:grpSpLocks/>
          </p:cNvGrpSpPr>
          <p:nvPr/>
        </p:nvGrpSpPr>
        <p:grpSpPr bwMode="auto">
          <a:xfrm>
            <a:off x="1901825" y="2781300"/>
            <a:ext cx="5057775" cy="3652838"/>
            <a:chOff x="1198" y="1734"/>
            <a:chExt cx="3186" cy="2301"/>
          </a:xfrm>
        </p:grpSpPr>
        <p:sp>
          <p:nvSpPr>
            <p:cNvPr id="2405422" name="Text Box 46"/>
            <p:cNvSpPr txBox="1">
              <a:spLocks noChangeArrowheads="1"/>
            </p:cNvSpPr>
            <p:nvPr/>
          </p:nvSpPr>
          <p:spPr bwMode="auto">
            <a:xfrm>
              <a:off x="4152" y="378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23" name="Text Box 47"/>
            <p:cNvSpPr txBox="1">
              <a:spLocks noChangeArrowheads="1"/>
            </p:cNvSpPr>
            <p:nvPr/>
          </p:nvSpPr>
          <p:spPr bwMode="auto">
            <a:xfrm>
              <a:off x="1198" y="3785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24" name="Group 48"/>
            <p:cNvGrpSpPr>
              <a:grpSpLocks/>
            </p:cNvGrpSpPr>
            <p:nvPr/>
          </p:nvGrpSpPr>
          <p:grpSpPr bwMode="auto">
            <a:xfrm>
              <a:off x="1437" y="1734"/>
              <a:ext cx="2832" cy="2050"/>
              <a:chOff x="1929" y="1752"/>
              <a:chExt cx="1868" cy="2050"/>
            </a:xfrm>
          </p:grpSpPr>
          <p:sp>
            <p:nvSpPr>
              <p:cNvPr id="2405425" name="Line 49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26" name="Line 50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27" name="Group 51"/>
          <p:cNvGrpSpPr>
            <a:grpSpLocks/>
          </p:cNvGrpSpPr>
          <p:nvPr/>
        </p:nvGrpSpPr>
        <p:grpSpPr bwMode="auto">
          <a:xfrm>
            <a:off x="1708150" y="3413125"/>
            <a:ext cx="5445125" cy="2987675"/>
            <a:chOff x="1076" y="2150"/>
            <a:chExt cx="3430" cy="1882"/>
          </a:xfrm>
        </p:grpSpPr>
        <p:sp>
          <p:nvSpPr>
            <p:cNvPr id="2405428" name="Text Box 52"/>
            <p:cNvSpPr txBox="1">
              <a:spLocks noChangeArrowheads="1"/>
            </p:cNvSpPr>
            <p:nvPr/>
          </p:nvSpPr>
          <p:spPr bwMode="auto">
            <a:xfrm>
              <a:off x="4274" y="37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29" name="Text Box 53"/>
            <p:cNvSpPr txBox="1">
              <a:spLocks noChangeArrowheads="1"/>
            </p:cNvSpPr>
            <p:nvPr/>
          </p:nvSpPr>
          <p:spPr bwMode="auto">
            <a:xfrm>
              <a:off x="1076" y="3782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30" name="Group 54"/>
            <p:cNvGrpSpPr>
              <a:grpSpLocks/>
            </p:cNvGrpSpPr>
            <p:nvPr/>
          </p:nvGrpSpPr>
          <p:grpSpPr bwMode="auto">
            <a:xfrm>
              <a:off x="1319" y="2150"/>
              <a:ext cx="3073" cy="1631"/>
              <a:chOff x="1319" y="2150"/>
              <a:chExt cx="3073" cy="1631"/>
            </a:xfrm>
          </p:grpSpPr>
          <p:sp>
            <p:nvSpPr>
              <p:cNvPr id="2405431" name="Line 55"/>
              <p:cNvSpPr>
                <a:spLocks noChangeShapeType="1"/>
              </p:cNvSpPr>
              <p:nvPr/>
            </p:nvSpPr>
            <p:spPr bwMode="auto">
              <a:xfrm>
                <a:off x="4392" y="2392"/>
                <a:ext cx="0" cy="1389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32" name="Line 56"/>
              <p:cNvSpPr>
                <a:spLocks noChangeShapeType="1"/>
              </p:cNvSpPr>
              <p:nvPr/>
            </p:nvSpPr>
            <p:spPr bwMode="auto">
              <a:xfrm>
                <a:off x="1319" y="2150"/>
                <a:ext cx="0" cy="1621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5433" name="Oval 57"/>
          <p:cNvSpPr>
            <a:spLocks noChangeArrowheads="1"/>
          </p:cNvSpPr>
          <p:nvPr/>
        </p:nvSpPr>
        <p:spPr bwMode="auto">
          <a:xfrm>
            <a:off x="2019300" y="597058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34" name="Oval 58"/>
          <p:cNvSpPr>
            <a:spLocks noChangeArrowheads="1"/>
          </p:cNvSpPr>
          <p:nvPr/>
        </p:nvSpPr>
        <p:spPr bwMode="auto">
          <a:xfrm>
            <a:off x="6932613" y="5964238"/>
            <a:ext cx="87312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5435" name="Group 59"/>
          <p:cNvGrpSpPr>
            <a:grpSpLocks/>
          </p:cNvGrpSpPr>
          <p:nvPr/>
        </p:nvGrpSpPr>
        <p:grpSpPr bwMode="auto">
          <a:xfrm>
            <a:off x="635000" y="6018213"/>
            <a:ext cx="7893050" cy="0"/>
            <a:chOff x="400" y="3791"/>
            <a:chExt cx="4972" cy="0"/>
          </a:xfrm>
        </p:grpSpPr>
        <p:sp>
          <p:nvSpPr>
            <p:cNvPr id="2405436" name="Line 60"/>
            <p:cNvSpPr>
              <a:spLocks noChangeShapeType="1"/>
            </p:cNvSpPr>
            <p:nvPr/>
          </p:nvSpPr>
          <p:spPr bwMode="auto">
            <a:xfrm>
              <a:off x="4390" y="3791"/>
              <a:ext cx="98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5437" name="Line 61"/>
            <p:cNvSpPr>
              <a:spLocks noChangeShapeType="1"/>
            </p:cNvSpPr>
            <p:nvPr/>
          </p:nvSpPr>
          <p:spPr bwMode="auto">
            <a:xfrm flipH="1">
              <a:off x="400" y="3791"/>
              <a:ext cx="864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5438" name="Group 62"/>
          <p:cNvGrpSpPr>
            <a:grpSpLocks/>
          </p:cNvGrpSpPr>
          <p:nvPr/>
        </p:nvGrpSpPr>
        <p:grpSpPr bwMode="auto">
          <a:xfrm>
            <a:off x="2587625" y="2781300"/>
            <a:ext cx="3760788" cy="3652838"/>
            <a:chOff x="1695" y="1752"/>
            <a:chExt cx="2253" cy="2301"/>
          </a:xfrm>
        </p:grpSpPr>
        <p:sp>
          <p:nvSpPr>
            <p:cNvPr id="2405439" name="Text Box 63"/>
            <p:cNvSpPr txBox="1">
              <a:spLocks noChangeArrowheads="1"/>
            </p:cNvSpPr>
            <p:nvPr/>
          </p:nvSpPr>
          <p:spPr bwMode="auto">
            <a:xfrm>
              <a:off x="3727" y="3803"/>
              <a:ext cx="2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sp>
          <p:nvSpPr>
            <p:cNvPr id="2405440" name="Text Box 64"/>
            <p:cNvSpPr txBox="1">
              <a:spLocks noChangeArrowheads="1"/>
            </p:cNvSpPr>
            <p:nvPr/>
          </p:nvSpPr>
          <p:spPr bwMode="auto">
            <a:xfrm>
              <a:off x="1695" y="3803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– N</a:t>
              </a:r>
              <a:endParaRPr lang="en-US" altLang="zh-CN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405441" name="Group 65"/>
            <p:cNvGrpSpPr>
              <a:grpSpLocks/>
            </p:cNvGrpSpPr>
            <p:nvPr/>
          </p:nvGrpSpPr>
          <p:grpSpPr bwMode="auto">
            <a:xfrm>
              <a:off x="1900" y="1752"/>
              <a:ext cx="1935" cy="2050"/>
              <a:chOff x="1929" y="1752"/>
              <a:chExt cx="1868" cy="2050"/>
            </a:xfrm>
          </p:grpSpPr>
          <p:sp>
            <p:nvSpPr>
              <p:cNvPr id="2405442" name="Line 66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5443" name="Line 67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5444" name="Freeform 68"/>
          <p:cNvSpPr>
            <a:spLocks/>
          </p:cNvSpPr>
          <p:nvPr/>
        </p:nvSpPr>
        <p:spPr bwMode="auto">
          <a:xfrm>
            <a:off x="1130300" y="1155700"/>
            <a:ext cx="601663" cy="12700"/>
          </a:xfrm>
          <a:custGeom>
            <a:avLst/>
            <a:gdLst>
              <a:gd name="T0" fmla="*/ 0 w 379"/>
              <a:gd name="T1" fmla="*/ 0 h 8"/>
              <a:gd name="T2" fmla="*/ 379 w 379"/>
              <a:gd name="T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9" h="8">
                <a:moveTo>
                  <a:pt x="0" y="0"/>
                </a:moveTo>
                <a:lnTo>
                  <a:pt x="379" y="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51" name="Freeform 75"/>
          <p:cNvSpPr>
            <a:spLocks/>
          </p:cNvSpPr>
          <p:nvPr/>
        </p:nvSpPr>
        <p:spPr bwMode="auto">
          <a:xfrm>
            <a:off x="4057650" y="1155700"/>
            <a:ext cx="774700" cy="1588"/>
          </a:xfrm>
          <a:custGeom>
            <a:avLst/>
            <a:gdLst>
              <a:gd name="T0" fmla="*/ 0 w 488"/>
              <a:gd name="T1" fmla="*/ 0 h 1"/>
              <a:gd name="T2" fmla="*/ 488 w 48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8" h="1">
                <a:moveTo>
                  <a:pt x="0" y="0"/>
                </a:moveTo>
                <a:lnTo>
                  <a:pt x="4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52" name="Text Box 76"/>
          <p:cNvSpPr txBox="1">
            <a:spLocks noChangeArrowheads="1"/>
          </p:cNvSpPr>
          <p:nvPr/>
        </p:nvSpPr>
        <p:spPr bwMode="auto">
          <a:xfrm>
            <a:off x="6038850" y="1909763"/>
            <a:ext cx="2960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/>
              <a:t>  </a:t>
            </a:r>
            <a:r>
              <a:rPr lang="zh-CN" altLang="en-US" sz="2000" b="1"/>
              <a:t>此类极限定义也称</a:t>
            </a:r>
          </a:p>
          <a:p>
            <a:pPr algn="l"/>
            <a:r>
              <a:rPr lang="zh-CN" altLang="en-US" sz="2000" b="1"/>
              <a:t>函数极限的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 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— 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5453" name="Rectangle 77"/>
          <p:cNvSpPr>
            <a:spLocks noChangeArrowheads="1"/>
          </p:cNvSpPr>
          <p:nvPr/>
        </p:nvSpPr>
        <p:spPr bwMode="auto">
          <a:xfrm>
            <a:off x="6210300" y="7667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其相应的曲线上的点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2405455" name="Text Box 79"/>
          <p:cNvSpPr txBox="1">
            <a:spLocks noChangeArrowheads="1"/>
          </p:cNvSpPr>
          <p:nvPr/>
        </p:nvSpPr>
        <p:spPr bwMode="auto">
          <a:xfrm>
            <a:off x="434975" y="76676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000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000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405456" name="Text Box 80"/>
          <p:cNvSpPr txBox="1">
            <a:spLocks noChangeArrowheads="1"/>
          </p:cNvSpPr>
          <p:nvPr/>
        </p:nvSpPr>
        <p:spPr bwMode="auto">
          <a:xfrm>
            <a:off x="1973263" y="7667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405457" name="Rectangle 81"/>
          <p:cNvSpPr>
            <a:spLocks noGrp="1" noChangeArrowheads="1"/>
          </p:cNvSpPr>
          <p:nvPr>
            <p:ph type="title" idx="4294967295"/>
          </p:nvPr>
        </p:nvSpPr>
        <p:spPr>
          <a:xfrm>
            <a:off x="8528050" y="6438900"/>
            <a:ext cx="166688" cy="2444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405458" name="Object 82"/>
          <p:cNvGraphicFramePr>
            <a:graphicFrameLocks noChangeAspect="1"/>
          </p:cNvGraphicFramePr>
          <p:nvPr/>
        </p:nvGraphicFramePr>
        <p:xfrm>
          <a:off x="4210050" y="303213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65" name="公式" r:id="rId8" imgW="1879560" imgH="279360" progId="Equation.3">
                  <p:embed/>
                </p:oleObj>
              </mc:Choice>
              <mc:Fallback>
                <p:oleObj name="公式" r:id="rId8" imgW="1879560" imgH="2793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3213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5459" name="Rectangle 83"/>
          <p:cNvSpPr>
            <a:spLocks noChangeArrowheads="1"/>
          </p:cNvSpPr>
          <p:nvPr/>
        </p:nvSpPr>
        <p:spPr bwMode="auto">
          <a:xfrm>
            <a:off x="258763" y="304800"/>
            <a:ext cx="357505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5460" name="Text Box 84"/>
          <p:cNvSpPr txBox="1">
            <a:spLocks noChangeArrowheads="1"/>
          </p:cNvSpPr>
          <p:nvPr/>
        </p:nvSpPr>
        <p:spPr bwMode="auto">
          <a:xfrm>
            <a:off x="3144838" y="762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>
                <a:solidFill>
                  <a:schemeClr val="accent2"/>
                </a:solidFill>
              </a:rPr>
              <a:t>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| &gt; </a:t>
            </a:r>
            <a:r>
              <a:rPr lang="en-US" altLang="zh-CN" sz="2000" b="1" i="1">
                <a:solidFill>
                  <a:schemeClr val="accent2"/>
                </a:solidFill>
              </a:rPr>
              <a:t>N </a:t>
            </a:r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405461" name="AutoShape 85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5462" name="Text Box 86"/>
          <p:cNvSpPr txBox="1">
            <a:spLocks noChangeArrowheads="1"/>
          </p:cNvSpPr>
          <p:nvPr/>
        </p:nvSpPr>
        <p:spPr bwMode="auto">
          <a:xfrm>
            <a:off x="211138" y="1204913"/>
            <a:ext cx="203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0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0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40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0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0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33" grpId="0" animBg="1"/>
      <p:bldP spid="2405434" grpId="0" animBg="1"/>
      <p:bldP spid="2405444" grpId="0" animBg="1"/>
      <p:bldP spid="2405451" grpId="0" animBg="1"/>
      <p:bldP spid="240545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Freeform 2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7428" name="Group 4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67429" name="Group 5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67430" name="Line 6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7431" name="Line 7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7432" name="Text Box 8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67433" name="Text Box 9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7434" name="Text Box 10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67435" name="Text Box 11"/>
          <p:cNvSpPr txBox="1">
            <a:spLocks noChangeArrowheads="1"/>
          </p:cNvSpPr>
          <p:nvPr/>
        </p:nvSpPr>
        <p:spPr bwMode="auto">
          <a:xfrm>
            <a:off x="3525838" y="1085850"/>
            <a:ext cx="744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767436" name="Line 12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37" name="Text Box 13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7438" name="Line 14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39" name="Line 15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7440" name="Object 16"/>
          <p:cNvGraphicFramePr>
            <a:graphicFrameLocks noChangeAspect="1"/>
          </p:cNvGraphicFramePr>
          <p:nvPr/>
        </p:nvGraphicFramePr>
        <p:xfrm>
          <a:off x="4270375" y="431800"/>
          <a:ext cx="1822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4" name="公式" r:id="rId4" imgW="1015920" imgH="279360" progId="Equation.3">
                  <p:embed/>
                </p:oleObj>
              </mc:Choice>
              <mc:Fallback>
                <p:oleObj name="公式" r:id="rId4" imgW="101592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31800"/>
                        <a:ext cx="1822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7441" name="Object 17"/>
          <p:cNvGraphicFramePr>
            <a:graphicFrameLocks noChangeAspect="1"/>
          </p:cNvGraphicFramePr>
          <p:nvPr/>
        </p:nvGraphicFramePr>
        <p:xfrm>
          <a:off x="2468563" y="1562100"/>
          <a:ext cx="490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5" name="公式" r:id="rId6" imgW="393480" imgH="177480" progId="Equation.3">
                  <p:embed/>
                </p:oleObj>
              </mc:Choice>
              <mc:Fallback>
                <p:oleObj name="公式" r:id="rId6" imgW="39348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562100"/>
                        <a:ext cx="4905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7442" name="Object 18"/>
          <p:cNvGraphicFramePr>
            <a:graphicFrameLocks noChangeAspect="1"/>
          </p:cNvGraphicFramePr>
          <p:nvPr/>
        </p:nvGraphicFramePr>
        <p:xfrm>
          <a:off x="2462213" y="3084513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6" name="公式" r:id="rId8" imgW="393480" imgH="177480" progId="Equation.3">
                  <p:embed/>
                </p:oleObj>
              </mc:Choice>
              <mc:Fallback>
                <p:oleObj name="公式" r:id="rId8" imgW="39348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84513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7443" name="Line 19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44" name="Line 20"/>
          <p:cNvSpPr>
            <a:spLocks noChangeShapeType="1"/>
          </p:cNvSpPr>
          <p:nvPr/>
        </p:nvSpPr>
        <p:spPr bwMode="auto">
          <a:xfrm>
            <a:off x="5353050" y="5389563"/>
            <a:ext cx="297338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45" name="Oval 21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46" name="Text Box 22"/>
          <p:cNvSpPr txBox="1">
            <a:spLocks noChangeArrowheads="1"/>
          </p:cNvSpPr>
          <p:nvPr/>
        </p:nvSpPr>
        <p:spPr bwMode="auto">
          <a:xfrm>
            <a:off x="5029200" y="5414963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1767447" name="Freeform 23"/>
          <p:cNvSpPr>
            <a:spLocks/>
          </p:cNvSpPr>
          <p:nvPr/>
        </p:nvSpPr>
        <p:spPr bwMode="auto">
          <a:xfrm>
            <a:off x="3175000" y="1130300"/>
            <a:ext cx="5208588" cy="3019425"/>
          </a:xfrm>
          <a:custGeom>
            <a:avLst/>
            <a:gdLst>
              <a:gd name="T0" fmla="*/ 0 w 3281"/>
              <a:gd name="T1" fmla="*/ 415 h 1902"/>
              <a:gd name="T2" fmla="*/ 245 w 3281"/>
              <a:gd name="T3" fmla="*/ 224 h 1902"/>
              <a:gd name="T4" fmla="*/ 1100 w 3281"/>
              <a:gd name="T5" fmla="*/ 1761 h 1902"/>
              <a:gd name="T6" fmla="*/ 1545 w 3281"/>
              <a:gd name="T7" fmla="*/ 1070 h 1902"/>
              <a:gd name="T8" fmla="*/ 3281 w 3281"/>
              <a:gd name="T9" fmla="*/ 879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1" h="1902">
                <a:moveTo>
                  <a:pt x="0" y="415"/>
                </a:moveTo>
                <a:cubicBezTo>
                  <a:pt x="31" y="207"/>
                  <a:pt x="62" y="0"/>
                  <a:pt x="245" y="224"/>
                </a:cubicBezTo>
                <a:cubicBezTo>
                  <a:pt x="428" y="448"/>
                  <a:pt x="883" y="1620"/>
                  <a:pt x="1100" y="1761"/>
                </a:cubicBezTo>
                <a:cubicBezTo>
                  <a:pt x="1317" y="1902"/>
                  <a:pt x="1182" y="1217"/>
                  <a:pt x="1545" y="1070"/>
                </a:cubicBezTo>
                <a:cubicBezTo>
                  <a:pt x="1908" y="923"/>
                  <a:pt x="2919" y="919"/>
                  <a:pt x="3281" y="87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48" name="Line 24"/>
          <p:cNvSpPr>
            <a:spLocks noChangeShapeType="1"/>
          </p:cNvSpPr>
          <p:nvPr/>
        </p:nvSpPr>
        <p:spPr bwMode="auto">
          <a:xfrm>
            <a:off x="5316538" y="3103563"/>
            <a:ext cx="0" cy="22796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7449" name="Freeform 25"/>
          <p:cNvSpPr>
            <a:spLocks/>
          </p:cNvSpPr>
          <p:nvPr/>
        </p:nvSpPr>
        <p:spPr bwMode="auto">
          <a:xfrm>
            <a:off x="5324475" y="2524125"/>
            <a:ext cx="3071813" cy="593725"/>
          </a:xfrm>
          <a:custGeom>
            <a:avLst/>
            <a:gdLst>
              <a:gd name="T0" fmla="*/ 0 w 1935"/>
              <a:gd name="T1" fmla="*/ 374 h 374"/>
              <a:gd name="T2" fmla="*/ 56 w 1935"/>
              <a:gd name="T3" fmla="*/ 295 h 374"/>
              <a:gd name="T4" fmla="*/ 138 w 1935"/>
              <a:gd name="T5" fmla="*/ 222 h 374"/>
              <a:gd name="T6" fmla="*/ 285 w 1935"/>
              <a:gd name="T7" fmla="*/ 162 h 374"/>
              <a:gd name="T8" fmla="*/ 673 w 1935"/>
              <a:gd name="T9" fmla="*/ 92 h 374"/>
              <a:gd name="T10" fmla="*/ 1125 w 1935"/>
              <a:gd name="T11" fmla="*/ 51 h 374"/>
              <a:gd name="T12" fmla="*/ 1506 w 1935"/>
              <a:gd name="T13" fmla="*/ 30 h 374"/>
              <a:gd name="T14" fmla="*/ 1935 w 1935"/>
              <a:gd name="T1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5" h="374">
                <a:moveTo>
                  <a:pt x="0" y="374"/>
                </a:moveTo>
                <a:cubicBezTo>
                  <a:pt x="9" y="361"/>
                  <a:pt x="33" y="320"/>
                  <a:pt x="56" y="295"/>
                </a:cubicBezTo>
                <a:cubicBezTo>
                  <a:pt x="79" y="270"/>
                  <a:pt x="100" y="244"/>
                  <a:pt x="138" y="222"/>
                </a:cubicBezTo>
                <a:cubicBezTo>
                  <a:pt x="176" y="200"/>
                  <a:pt x="196" y="184"/>
                  <a:pt x="285" y="162"/>
                </a:cubicBezTo>
                <a:cubicBezTo>
                  <a:pt x="374" y="140"/>
                  <a:pt x="533" y="110"/>
                  <a:pt x="673" y="92"/>
                </a:cubicBezTo>
                <a:cubicBezTo>
                  <a:pt x="813" y="74"/>
                  <a:pt x="986" y="61"/>
                  <a:pt x="1125" y="51"/>
                </a:cubicBezTo>
                <a:cubicBezTo>
                  <a:pt x="1264" y="41"/>
                  <a:pt x="1371" y="38"/>
                  <a:pt x="1506" y="30"/>
                </a:cubicBezTo>
                <a:cubicBezTo>
                  <a:pt x="1641" y="22"/>
                  <a:pt x="1846" y="6"/>
                  <a:pt x="193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7451" name="Object 27"/>
          <p:cNvGraphicFramePr>
            <a:graphicFrameLocks noChangeAspect="1"/>
          </p:cNvGraphicFramePr>
          <p:nvPr/>
        </p:nvGraphicFramePr>
        <p:xfrm>
          <a:off x="346075" y="1379538"/>
          <a:ext cx="950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7" name="公式" r:id="rId10" imgW="571320" imgH="203040" progId="Equation.3">
                  <p:embed/>
                </p:oleObj>
              </mc:Choice>
              <mc:Fallback>
                <p:oleObj name="公式" r:id="rId10" imgW="57132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379538"/>
                        <a:ext cx="950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7452" name="Rectangle 28"/>
          <p:cNvSpPr>
            <a:spLocks noChangeArrowheads="1"/>
          </p:cNvSpPr>
          <p:nvPr/>
        </p:nvSpPr>
        <p:spPr bwMode="auto">
          <a:xfrm>
            <a:off x="161925" y="2482850"/>
            <a:ext cx="2036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其相应的曲线上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的点 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767456" name="Object 32"/>
          <p:cNvGraphicFramePr>
            <a:graphicFrameLocks noChangeAspect="1"/>
          </p:cNvGraphicFramePr>
          <p:nvPr/>
        </p:nvGraphicFramePr>
        <p:xfrm>
          <a:off x="346075" y="938213"/>
          <a:ext cx="1751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8" name="公式" r:id="rId12" imgW="952200" imgH="203040" progId="Equation.3">
                  <p:embed/>
                </p:oleObj>
              </mc:Choice>
              <mc:Fallback>
                <p:oleObj name="公式" r:id="rId12" imgW="95220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38213"/>
                        <a:ext cx="1751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745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407988" y="228600"/>
            <a:ext cx="3862387" cy="650875"/>
          </a:xfrm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4.</a:t>
            </a:r>
            <a:r>
              <a:rPr lang="en-US" altLang="zh-CN"/>
              <a:t> </a:t>
            </a:r>
            <a:r>
              <a:rPr lang="en-US" altLang="zh-CN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趋于正无穷大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/>
          </a:p>
        </p:txBody>
      </p:sp>
      <p:sp>
        <p:nvSpPr>
          <p:cNvPr id="1767460" name="Text Box 36"/>
          <p:cNvSpPr txBox="1">
            <a:spLocks noChangeArrowheads="1"/>
          </p:cNvSpPr>
          <p:nvPr/>
        </p:nvSpPr>
        <p:spPr bwMode="auto">
          <a:xfrm>
            <a:off x="346075" y="1716088"/>
            <a:ext cx="159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&gt; </a:t>
            </a:r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7461" name="AutoShape 37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67463" name="Group 39"/>
          <p:cNvGrpSpPr>
            <a:grpSpLocks/>
          </p:cNvGrpSpPr>
          <p:nvPr/>
        </p:nvGrpSpPr>
        <p:grpSpPr bwMode="auto">
          <a:xfrm>
            <a:off x="6092825" y="406400"/>
            <a:ext cx="2649538" cy="457200"/>
            <a:chOff x="3838" y="256"/>
            <a:chExt cx="1669" cy="288"/>
          </a:xfrm>
        </p:grpSpPr>
        <p:sp>
          <p:nvSpPr>
            <p:cNvPr id="1767458" name="Text Box 34"/>
            <p:cNvSpPr txBox="1">
              <a:spLocks noChangeArrowheads="1"/>
            </p:cNvSpPr>
            <p:nvPr/>
          </p:nvSpPr>
          <p:spPr bwMode="auto">
            <a:xfrm>
              <a:off x="3838" y="256"/>
              <a:ext cx="1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b="1">
                  <a:solidFill>
                    <a:schemeClr val="tx1"/>
                  </a:solidFill>
                </a:rPr>
                <a:t>( </a:t>
              </a:r>
              <a:r>
                <a:rPr lang="en-US" altLang="zh-CN" b="1" i="1">
                  <a:solidFill>
                    <a:schemeClr val="tx1"/>
                  </a:solidFill>
                </a:rPr>
                <a:t>f 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     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zh-CN" altLang="en-US" b="1">
                  <a:solidFill>
                    <a:schemeClr val="tx1"/>
                  </a:solidFill>
                </a:rPr>
                <a:t>的情况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</a:p>
          </p:txBody>
        </p:sp>
        <p:graphicFrame>
          <p:nvGraphicFramePr>
            <p:cNvPr id="1767462" name="Object 38"/>
            <p:cNvGraphicFramePr>
              <a:graphicFrameLocks noChangeAspect="1"/>
            </p:cNvGraphicFramePr>
            <p:nvPr/>
          </p:nvGraphicFramePr>
          <p:xfrm>
            <a:off x="4416" y="326"/>
            <a:ext cx="1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469" name="公式" r:id="rId15" imgW="139680" imgH="152280" progId="Equation.3">
                    <p:embed/>
                  </p:oleObj>
                </mc:Choice>
                <mc:Fallback>
                  <p:oleObj name="公式" r:id="rId15" imgW="139680" imgH="1522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6"/>
                          <a:ext cx="1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6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6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6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6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7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6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74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74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76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6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6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6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74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76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6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6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6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6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6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6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6" grpId="0" animBg="1"/>
      <p:bldP spid="1767435" grpId="0" autoUpdateAnimBg="0"/>
      <p:bldP spid="1767436" grpId="0" animBg="1"/>
      <p:bldP spid="1767437" grpId="0" autoUpdateAnimBg="0"/>
      <p:bldP spid="1767438" grpId="0" animBg="1"/>
      <p:bldP spid="1767439" grpId="0" animBg="1"/>
      <p:bldP spid="1767443" grpId="0" animBg="1"/>
      <p:bldP spid="1767444" grpId="0" animBg="1"/>
      <p:bldP spid="1767445" grpId="0" animBg="1"/>
      <p:bldP spid="1767446" grpId="0" autoUpdateAnimBg="0"/>
      <p:bldP spid="1767447" grpId="0" animBg="1"/>
      <p:bldP spid="1767448" grpId="0" animBg="1"/>
      <p:bldP spid="1767449" grpId="0" animBg="1"/>
      <p:bldP spid="1767452" grpId="0" autoUpdateAnimBg="0"/>
      <p:bldP spid="17674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Freeform 1026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9475" name="Group 1027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69476" name="Group 1028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69477" name="Line 1029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9478" name="Line 1030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9479" name="Text Box 1031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69480" name="Text Box 1032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9481" name="Text Box 1033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69482" name="Text Box 1034"/>
          <p:cNvSpPr txBox="1">
            <a:spLocks noChangeArrowheads="1"/>
          </p:cNvSpPr>
          <p:nvPr/>
        </p:nvSpPr>
        <p:spPr bwMode="auto">
          <a:xfrm>
            <a:off x="5199063" y="1041400"/>
            <a:ext cx="744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9483" name="Line 1035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84" name="Text Box 1036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69485" name="Line 1037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86" name="Line 1038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9488" name="Object 1040"/>
          <p:cNvGraphicFramePr>
            <a:graphicFrameLocks noChangeAspect="1"/>
          </p:cNvGraphicFramePr>
          <p:nvPr/>
        </p:nvGraphicFramePr>
        <p:xfrm>
          <a:off x="2468563" y="1562100"/>
          <a:ext cx="490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21" name="公式" r:id="rId4" imgW="393480" imgH="177480" progId="Equation.3">
                  <p:embed/>
                </p:oleObj>
              </mc:Choice>
              <mc:Fallback>
                <p:oleObj name="公式" r:id="rId4" imgW="393480" imgH="17748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562100"/>
                        <a:ext cx="4905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9489" name="Object 1041"/>
          <p:cNvGraphicFramePr>
            <a:graphicFrameLocks noChangeAspect="1"/>
          </p:cNvGraphicFramePr>
          <p:nvPr/>
        </p:nvGraphicFramePr>
        <p:xfrm>
          <a:off x="2462213" y="3084513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22" name="公式" r:id="rId6" imgW="393480" imgH="177480" progId="Equation.3">
                  <p:embed/>
                </p:oleObj>
              </mc:Choice>
              <mc:Fallback>
                <p:oleObj name="公式" r:id="rId6" imgW="393480" imgH="17748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84513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9490" name="Line 1042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91" name="Line 1043"/>
          <p:cNvSpPr>
            <a:spLocks noChangeShapeType="1"/>
          </p:cNvSpPr>
          <p:nvPr/>
        </p:nvSpPr>
        <p:spPr bwMode="auto">
          <a:xfrm>
            <a:off x="5656263" y="5389563"/>
            <a:ext cx="269875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92" name="Oval 1044"/>
          <p:cNvSpPr>
            <a:spLocks noChangeArrowheads="1"/>
          </p:cNvSpPr>
          <p:nvPr/>
        </p:nvSpPr>
        <p:spPr bwMode="auto">
          <a:xfrm>
            <a:off x="5595938" y="5334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93" name="Text Box 1045"/>
          <p:cNvSpPr txBox="1">
            <a:spLocks noChangeArrowheads="1"/>
          </p:cNvSpPr>
          <p:nvPr/>
        </p:nvSpPr>
        <p:spPr bwMode="auto">
          <a:xfrm>
            <a:off x="5457825" y="54006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>
              <a:solidFill>
                <a:srgbClr val="0099FF"/>
              </a:solidFill>
            </a:endParaRPr>
          </a:p>
        </p:txBody>
      </p:sp>
      <p:sp>
        <p:nvSpPr>
          <p:cNvPr id="1769494" name="Line 1046"/>
          <p:cNvSpPr>
            <a:spLocks noChangeShapeType="1"/>
          </p:cNvSpPr>
          <p:nvPr/>
        </p:nvSpPr>
        <p:spPr bwMode="auto">
          <a:xfrm>
            <a:off x="5662613" y="2006600"/>
            <a:ext cx="0" cy="3376613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95" name="Freeform 1047"/>
          <p:cNvSpPr>
            <a:spLocks/>
          </p:cNvSpPr>
          <p:nvPr/>
        </p:nvSpPr>
        <p:spPr bwMode="auto">
          <a:xfrm>
            <a:off x="3246438" y="941388"/>
            <a:ext cx="5165725" cy="3376612"/>
          </a:xfrm>
          <a:custGeom>
            <a:avLst/>
            <a:gdLst>
              <a:gd name="T0" fmla="*/ 0 w 3254"/>
              <a:gd name="T1" fmla="*/ 1671 h 2127"/>
              <a:gd name="T2" fmla="*/ 191 w 3254"/>
              <a:gd name="T3" fmla="*/ 1880 h 2127"/>
              <a:gd name="T4" fmla="*/ 855 w 3254"/>
              <a:gd name="T5" fmla="*/ 189 h 2127"/>
              <a:gd name="T6" fmla="*/ 1673 w 3254"/>
              <a:gd name="T7" fmla="*/ 743 h 2127"/>
              <a:gd name="T8" fmla="*/ 3254 w 3254"/>
              <a:gd name="T9" fmla="*/ 943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4" h="2127">
                <a:moveTo>
                  <a:pt x="0" y="1671"/>
                </a:moveTo>
                <a:cubicBezTo>
                  <a:pt x="30" y="1706"/>
                  <a:pt x="49" y="2127"/>
                  <a:pt x="191" y="1880"/>
                </a:cubicBezTo>
                <a:cubicBezTo>
                  <a:pt x="333" y="1633"/>
                  <a:pt x="608" y="378"/>
                  <a:pt x="855" y="189"/>
                </a:cubicBezTo>
                <a:cubicBezTo>
                  <a:pt x="1102" y="0"/>
                  <a:pt x="1273" y="617"/>
                  <a:pt x="1673" y="743"/>
                </a:cubicBezTo>
                <a:cubicBezTo>
                  <a:pt x="2073" y="869"/>
                  <a:pt x="2663" y="906"/>
                  <a:pt x="3254" y="94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9496" name="Freeform 1048"/>
          <p:cNvSpPr>
            <a:spLocks/>
          </p:cNvSpPr>
          <p:nvPr/>
        </p:nvSpPr>
        <p:spPr bwMode="auto">
          <a:xfrm>
            <a:off x="5662613" y="2005013"/>
            <a:ext cx="2746375" cy="431800"/>
          </a:xfrm>
          <a:custGeom>
            <a:avLst/>
            <a:gdLst>
              <a:gd name="T0" fmla="*/ 0 w 1730"/>
              <a:gd name="T1" fmla="*/ 0 h 272"/>
              <a:gd name="T2" fmla="*/ 149 w 1730"/>
              <a:gd name="T3" fmla="*/ 74 h 272"/>
              <a:gd name="T4" fmla="*/ 449 w 1730"/>
              <a:gd name="T5" fmla="*/ 144 h 272"/>
              <a:gd name="T6" fmla="*/ 854 w 1730"/>
              <a:gd name="T7" fmla="*/ 206 h 272"/>
              <a:gd name="T8" fmla="*/ 1173 w 1730"/>
              <a:gd name="T9" fmla="*/ 234 h 272"/>
              <a:gd name="T10" fmla="*/ 1416 w 1730"/>
              <a:gd name="T11" fmla="*/ 252 h 272"/>
              <a:gd name="T12" fmla="*/ 1730 w 1730"/>
              <a:gd name="T1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0" h="272">
                <a:moveTo>
                  <a:pt x="0" y="0"/>
                </a:moveTo>
                <a:cubicBezTo>
                  <a:pt x="25" y="12"/>
                  <a:pt x="74" y="50"/>
                  <a:pt x="149" y="74"/>
                </a:cubicBezTo>
                <a:cubicBezTo>
                  <a:pt x="224" y="98"/>
                  <a:pt x="332" y="122"/>
                  <a:pt x="449" y="144"/>
                </a:cubicBezTo>
                <a:cubicBezTo>
                  <a:pt x="566" y="166"/>
                  <a:pt x="733" y="191"/>
                  <a:pt x="854" y="206"/>
                </a:cubicBezTo>
                <a:cubicBezTo>
                  <a:pt x="975" y="221"/>
                  <a:pt x="1079" y="226"/>
                  <a:pt x="1173" y="234"/>
                </a:cubicBezTo>
                <a:cubicBezTo>
                  <a:pt x="1267" y="242"/>
                  <a:pt x="1323" y="246"/>
                  <a:pt x="1416" y="252"/>
                </a:cubicBezTo>
                <a:cubicBezTo>
                  <a:pt x="1509" y="258"/>
                  <a:pt x="1665" y="268"/>
                  <a:pt x="1730" y="27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9504" name="Object 1056"/>
          <p:cNvGraphicFramePr>
            <a:graphicFrameLocks noChangeAspect="1"/>
          </p:cNvGraphicFramePr>
          <p:nvPr/>
        </p:nvGraphicFramePr>
        <p:xfrm>
          <a:off x="346075" y="938213"/>
          <a:ext cx="1751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23" name="公式" r:id="rId8" imgW="952200" imgH="203040" progId="Equation.3">
                  <p:embed/>
                </p:oleObj>
              </mc:Choice>
              <mc:Fallback>
                <p:oleObj name="公式" r:id="rId8" imgW="952200" imgH="2030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38213"/>
                        <a:ext cx="1751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9509" name="Object 1061"/>
          <p:cNvGraphicFramePr>
            <a:graphicFrameLocks noChangeAspect="1"/>
          </p:cNvGraphicFramePr>
          <p:nvPr/>
        </p:nvGraphicFramePr>
        <p:xfrm>
          <a:off x="346075" y="1379538"/>
          <a:ext cx="950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24" name="公式" r:id="rId10" imgW="571320" imgH="203040" progId="Equation.3">
                  <p:embed/>
                </p:oleObj>
              </mc:Choice>
              <mc:Fallback>
                <p:oleObj name="公式" r:id="rId10" imgW="571320" imgH="20304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379538"/>
                        <a:ext cx="950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9511" name="Rectangle 1063"/>
          <p:cNvSpPr>
            <a:spLocks noGrp="1" noChangeArrowheads="1"/>
          </p:cNvSpPr>
          <p:nvPr>
            <p:ph type="title" idx="4294967295"/>
          </p:nvPr>
        </p:nvSpPr>
        <p:spPr>
          <a:xfrm>
            <a:off x="8610600" y="6264275"/>
            <a:ext cx="304800" cy="2968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69512" name="Object 1064"/>
          <p:cNvGraphicFramePr>
            <a:graphicFrameLocks noChangeAspect="1"/>
          </p:cNvGraphicFramePr>
          <p:nvPr/>
        </p:nvGraphicFramePr>
        <p:xfrm>
          <a:off x="4270375" y="431800"/>
          <a:ext cx="1822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25" name="公式" r:id="rId12" imgW="1015920" imgH="279360" progId="Equation.3">
                  <p:embed/>
                </p:oleObj>
              </mc:Choice>
              <mc:Fallback>
                <p:oleObj name="公式" r:id="rId12" imgW="1015920" imgH="27936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31800"/>
                        <a:ext cx="1822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9514" name="Rectangle 1066"/>
          <p:cNvSpPr>
            <a:spLocks noChangeArrowheads="1"/>
          </p:cNvSpPr>
          <p:nvPr/>
        </p:nvSpPr>
        <p:spPr bwMode="auto">
          <a:xfrm>
            <a:off x="407988" y="152400"/>
            <a:ext cx="3862387" cy="650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4.</a:t>
            </a:r>
            <a:r>
              <a:rPr lang="en-US" altLang="zh-CN" sz="4400"/>
              <a:t>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趋于正无穷大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/>
          </a:p>
        </p:txBody>
      </p:sp>
      <p:sp>
        <p:nvSpPr>
          <p:cNvPr id="1769516" name="Text Box 1068"/>
          <p:cNvSpPr txBox="1">
            <a:spLocks noChangeArrowheads="1"/>
          </p:cNvSpPr>
          <p:nvPr/>
        </p:nvSpPr>
        <p:spPr bwMode="auto">
          <a:xfrm>
            <a:off x="346075" y="1716088"/>
            <a:ext cx="159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&gt; </a:t>
            </a:r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69517" name="AutoShape 1069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69519" name="Group 1071"/>
          <p:cNvGrpSpPr>
            <a:grpSpLocks/>
          </p:cNvGrpSpPr>
          <p:nvPr/>
        </p:nvGrpSpPr>
        <p:grpSpPr bwMode="auto">
          <a:xfrm>
            <a:off x="6092825" y="406400"/>
            <a:ext cx="2649538" cy="457200"/>
            <a:chOff x="3838" y="256"/>
            <a:chExt cx="1669" cy="288"/>
          </a:xfrm>
        </p:grpSpPr>
        <p:sp>
          <p:nvSpPr>
            <p:cNvPr id="1769513" name="Text Box 1065"/>
            <p:cNvSpPr txBox="1">
              <a:spLocks noChangeArrowheads="1"/>
            </p:cNvSpPr>
            <p:nvPr/>
          </p:nvSpPr>
          <p:spPr bwMode="auto">
            <a:xfrm>
              <a:off x="3838" y="256"/>
              <a:ext cx="1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b="1">
                  <a:solidFill>
                    <a:schemeClr val="tx1"/>
                  </a:solidFill>
                </a:rPr>
                <a:t>( </a:t>
              </a:r>
              <a:r>
                <a:rPr lang="en-US" altLang="zh-CN" b="1" i="1">
                  <a:solidFill>
                    <a:schemeClr val="tx1"/>
                  </a:solidFill>
                </a:rPr>
                <a:t>f 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     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zh-CN" altLang="en-US" b="1">
                  <a:solidFill>
                    <a:schemeClr val="tx1"/>
                  </a:solidFill>
                </a:rPr>
                <a:t>的情况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</a:p>
          </p:txBody>
        </p:sp>
        <p:graphicFrame>
          <p:nvGraphicFramePr>
            <p:cNvPr id="1769518" name="Object 1070"/>
            <p:cNvGraphicFramePr>
              <a:graphicFrameLocks noChangeAspect="1"/>
            </p:cNvGraphicFramePr>
            <p:nvPr/>
          </p:nvGraphicFramePr>
          <p:xfrm>
            <a:off x="4440" y="304"/>
            <a:ext cx="1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526" name="公式" r:id="rId15" imgW="139680" imgH="152280" progId="Equation.3">
                    <p:embed/>
                  </p:oleObj>
                </mc:Choice>
                <mc:Fallback>
                  <p:oleObj name="公式" r:id="rId15" imgW="139680" imgH="152280" progId="Equation.3">
                    <p:embed/>
                    <p:pic>
                      <p:nvPicPr>
                        <p:cNvPr id="0" name="Object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304"/>
                          <a:ext cx="1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9520" name="Rectangle 1072"/>
          <p:cNvSpPr>
            <a:spLocks noChangeArrowheads="1"/>
          </p:cNvSpPr>
          <p:nvPr/>
        </p:nvSpPr>
        <p:spPr bwMode="auto">
          <a:xfrm>
            <a:off x="161925" y="2482850"/>
            <a:ext cx="2036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其相应的曲线上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的点 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6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6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6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6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95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6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94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94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76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6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6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6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9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76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6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6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6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6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6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6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6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4" grpId="0" animBg="1"/>
      <p:bldP spid="1769482" grpId="0" autoUpdateAnimBg="0"/>
      <p:bldP spid="1769483" grpId="0" animBg="1"/>
      <p:bldP spid="1769484" grpId="0" autoUpdateAnimBg="0"/>
      <p:bldP spid="1769485" grpId="0" animBg="1"/>
      <p:bldP spid="1769486" grpId="0" animBg="1"/>
      <p:bldP spid="1769490" grpId="0" animBg="1"/>
      <p:bldP spid="1769491" grpId="0" animBg="1"/>
      <p:bldP spid="1769492" grpId="0" animBg="1"/>
      <p:bldP spid="1769493" grpId="0" autoUpdateAnimBg="0"/>
      <p:bldP spid="1769494" grpId="0" animBg="1"/>
      <p:bldP spid="1769495" grpId="0" animBg="1"/>
      <p:bldP spid="1769496" grpId="0" animBg="1"/>
      <p:bldP spid="1769516" grpId="0" autoUpdateAnimBg="0"/>
      <p:bldP spid="17695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Freeform 2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1523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71524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71525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526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527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71528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1529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71530" name="Text Box 10"/>
          <p:cNvSpPr txBox="1">
            <a:spLocks noChangeArrowheads="1"/>
          </p:cNvSpPr>
          <p:nvPr/>
        </p:nvSpPr>
        <p:spPr bwMode="auto">
          <a:xfrm>
            <a:off x="3611563" y="1243013"/>
            <a:ext cx="744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1531" name="Line 11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32" name="Text Box 1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1533" name="Line 13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34" name="Line 14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1536" name="Object 16"/>
          <p:cNvGraphicFramePr>
            <a:graphicFrameLocks noChangeAspect="1"/>
          </p:cNvGraphicFramePr>
          <p:nvPr/>
        </p:nvGraphicFramePr>
        <p:xfrm>
          <a:off x="2468563" y="1562100"/>
          <a:ext cx="490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6" name="公式" r:id="rId4" imgW="393480" imgH="177480" progId="Equation.3">
                  <p:embed/>
                </p:oleObj>
              </mc:Choice>
              <mc:Fallback>
                <p:oleObj name="公式" r:id="rId4" imgW="39348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562100"/>
                        <a:ext cx="4905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37" name="Object 17"/>
          <p:cNvGraphicFramePr>
            <a:graphicFrameLocks noChangeAspect="1"/>
          </p:cNvGraphicFramePr>
          <p:nvPr/>
        </p:nvGraphicFramePr>
        <p:xfrm>
          <a:off x="2462213" y="3084513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7" name="公式" r:id="rId6" imgW="393480" imgH="177480" progId="Equation.3">
                  <p:embed/>
                </p:oleObj>
              </mc:Choice>
              <mc:Fallback>
                <p:oleObj name="公式" r:id="rId6" imgW="39348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84513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38" name="Line 18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39" name="Line 19"/>
          <p:cNvSpPr>
            <a:spLocks noChangeShapeType="1"/>
          </p:cNvSpPr>
          <p:nvPr/>
        </p:nvSpPr>
        <p:spPr bwMode="auto">
          <a:xfrm>
            <a:off x="4935538" y="5389563"/>
            <a:ext cx="3419475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0" name="Text Box 20"/>
          <p:cNvSpPr txBox="1">
            <a:spLocks noChangeArrowheads="1"/>
          </p:cNvSpPr>
          <p:nvPr/>
        </p:nvSpPr>
        <p:spPr bwMode="auto">
          <a:xfrm>
            <a:off x="4751388" y="53863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>
              <a:solidFill>
                <a:srgbClr val="0099FF"/>
              </a:solidFill>
            </a:endParaRPr>
          </a:p>
        </p:txBody>
      </p:sp>
      <p:sp>
        <p:nvSpPr>
          <p:cNvPr id="1771541" name="Line 21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2" name="Freeform 22"/>
          <p:cNvSpPr>
            <a:spLocks/>
          </p:cNvSpPr>
          <p:nvPr/>
        </p:nvSpPr>
        <p:spPr bwMode="auto">
          <a:xfrm>
            <a:off x="3090863" y="727075"/>
            <a:ext cx="5307012" cy="3128963"/>
          </a:xfrm>
          <a:custGeom>
            <a:avLst/>
            <a:gdLst>
              <a:gd name="T0" fmla="*/ 0 w 3343"/>
              <a:gd name="T1" fmla="*/ 433 h 1971"/>
              <a:gd name="T2" fmla="*/ 190 w 3343"/>
              <a:gd name="T3" fmla="*/ 242 h 1971"/>
              <a:gd name="T4" fmla="*/ 672 w 3343"/>
              <a:gd name="T5" fmla="*/ 1888 h 1971"/>
              <a:gd name="T6" fmla="*/ 1618 w 3343"/>
              <a:gd name="T7" fmla="*/ 742 h 1971"/>
              <a:gd name="T8" fmla="*/ 2018 w 3343"/>
              <a:gd name="T9" fmla="*/ 1497 h 1971"/>
              <a:gd name="T10" fmla="*/ 2399 w 3343"/>
              <a:gd name="T11" fmla="*/ 806 h 1971"/>
              <a:gd name="T12" fmla="*/ 2727 w 3343"/>
              <a:gd name="T13" fmla="*/ 1397 h 1971"/>
              <a:gd name="T14" fmla="*/ 2981 w 3343"/>
              <a:gd name="T15" fmla="*/ 851 h 1971"/>
              <a:gd name="T16" fmla="*/ 3135 w 3343"/>
              <a:gd name="T17" fmla="*/ 1240 h 1971"/>
              <a:gd name="T18" fmla="*/ 3280 w 3343"/>
              <a:gd name="T19" fmla="*/ 1006 h 1971"/>
              <a:gd name="T20" fmla="*/ 3343 w 3343"/>
              <a:gd name="T21" fmla="*/ 1169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3" h="1971">
                <a:moveTo>
                  <a:pt x="0" y="433"/>
                </a:moveTo>
                <a:cubicBezTo>
                  <a:pt x="39" y="216"/>
                  <a:pt x="78" y="0"/>
                  <a:pt x="190" y="242"/>
                </a:cubicBezTo>
                <a:cubicBezTo>
                  <a:pt x="302" y="484"/>
                  <a:pt x="434" y="1805"/>
                  <a:pt x="672" y="1888"/>
                </a:cubicBezTo>
                <a:cubicBezTo>
                  <a:pt x="910" y="1971"/>
                  <a:pt x="1394" y="807"/>
                  <a:pt x="1618" y="742"/>
                </a:cubicBezTo>
                <a:cubicBezTo>
                  <a:pt x="1842" y="677"/>
                  <a:pt x="1888" y="1486"/>
                  <a:pt x="2018" y="1497"/>
                </a:cubicBezTo>
                <a:cubicBezTo>
                  <a:pt x="2148" y="1508"/>
                  <a:pt x="2281" y="823"/>
                  <a:pt x="2399" y="806"/>
                </a:cubicBezTo>
                <a:cubicBezTo>
                  <a:pt x="2517" y="789"/>
                  <a:pt x="2630" y="1390"/>
                  <a:pt x="2727" y="1397"/>
                </a:cubicBezTo>
                <a:cubicBezTo>
                  <a:pt x="2824" y="1404"/>
                  <a:pt x="2913" y="877"/>
                  <a:pt x="2981" y="851"/>
                </a:cubicBezTo>
                <a:cubicBezTo>
                  <a:pt x="3049" y="825"/>
                  <a:pt x="3085" y="1214"/>
                  <a:pt x="3135" y="1240"/>
                </a:cubicBezTo>
                <a:cubicBezTo>
                  <a:pt x="3185" y="1266"/>
                  <a:pt x="3245" y="1018"/>
                  <a:pt x="3280" y="1006"/>
                </a:cubicBezTo>
                <a:cubicBezTo>
                  <a:pt x="3315" y="994"/>
                  <a:pt x="3330" y="1135"/>
                  <a:pt x="3343" y="116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3" name="Oval 23"/>
          <p:cNvSpPr>
            <a:spLocks noChangeArrowheads="1"/>
          </p:cNvSpPr>
          <p:nvPr/>
        </p:nvSpPr>
        <p:spPr bwMode="auto">
          <a:xfrm>
            <a:off x="4905375" y="534828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4" name="Freeform 24"/>
          <p:cNvSpPr>
            <a:spLocks/>
          </p:cNvSpPr>
          <p:nvPr/>
        </p:nvSpPr>
        <p:spPr bwMode="auto">
          <a:xfrm>
            <a:off x="4953000" y="1898650"/>
            <a:ext cx="3446463" cy="1216025"/>
          </a:xfrm>
          <a:custGeom>
            <a:avLst/>
            <a:gdLst>
              <a:gd name="T0" fmla="*/ 0 w 2171"/>
              <a:gd name="T1" fmla="*/ 598 h 766"/>
              <a:gd name="T2" fmla="*/ 246 w 2171"/>
              <a:gd name="T3" fmla="*/ 205 h 766"/>
              <a:gd name="T4" fmla="*/ 365 w 2171"/>
              <a:gd name="T5" fmla="*/ 61 h 766"/>
              <a:gd name="T6" fmla="*/ 447 w 2171"/>
              <a:gd name="T7" fmla="*/ 6 h 766"/>
              <a:gd name="T8" fmla="*/ 524 w 2171"/>
              <a:gd name="T9" fmla="*/ 22 h 766"/>
              <a:gd name="T10" fmla="*/ 603 w 2171"/>
              <a:gd name="T11" fmla="*/ 130 h 766"/>
              <a:gd name="T12" fmla="*/ 674 w 2171"/>
              <a:gd name="T13" fmla="*/ 334 h 766"/>
              <a:gd name="T14" fmla="*/ 738 w 2171"/>
              <a:gd name="T15" fmla="*/ 571 h 766"/>
              <a:gd name="T16" fmla="*/ 782 w 2171"/>
              <a:gd name="T17" fmla="*/ 690 h 766"/>
              <a:gd name="T18" fmla="*/ 833 w 2171"/>
              <a:gd name="T19" fmla="*/ 757 h 766"/>
              <a:gd name="T20" fmla="*/ 887 w 2171"/>
              <a:gd name="T21" fmla="*/ 742 h 766"/>
              <a:gd name="T22" fmla="*/ 956 w 2171"/>
              <a:gd name="T23" fmla="*/ 636 h 766"/>
              <a:gd name="T24" fmla="*/ 1056 w 2171"/>
              <a:gd name="T25" fmla="*/ 388 h 766"/>
              <a:gd name="T26" fmla="*/ 1122 w 2171"/>
              <a:gd name="T27" fmla="*/ 211 h 766"/>
              <a:gd name="T28" fmla="*/ 1182 w 2171"/>
              <a:gd name="T29" fmla="*/ 103 h 766"/>
              <a:gd name="T30" fmla="*/ 1215 w 2171"/>
              <a:gd name="T31" fmla="*/ 70 h 766"/>
              <a:gd name="T32" fmla="*/ 1239 w 2171"/>
              <a:gd name="T33" fmla="*/ 70 h 766"/>
              <a:gd name="T34" fmla="*/ 1269 w 2171"/>
              <a:gd name="T35" fmla="*/ 88 h 766"/>
              <a:gd name="T36" fmla="*/ 1308 w 2171"/>
              <a:gd name="T37" fmla="*/ 148 h 766"/>
              <a:gd name="T38" fmla="*/ 1356 w 2171"/>
              <a:gd name="T39" fmla="*/ 250 h 766"/>
              <a:gd name="T40" fmla="*/ 1410 w 2171"/>
              <a:gd name="T41" fmla="*/ 394 h 766"/>
              <a:gd name="T42" fmla="*/ 1485 w 2171"/>
              <a:gd name="T43" fmla="*/ 583 h 766"/>
              <a:gd name="T44" fmla="*/ 1535 w 2171"/>
              <a:gd name="T45" fmla="*/ 652 h 766"/>
              <a:gd name="T46" fmla="*/ 1578 w 2171"/>
              <a:gd name="T47" fmla="*/ 652 h 766"/>
              <a:gd name="T48" fmla="*/ 1632 w 2171"/>
              <a:gd name="T49" fmla="*/ 565 h 766"/>
              <a:gd name="T50" fmla="*/ 1698 w 2171"/>
              <a:gd name="T51" fmla="*/ 376 h 766"/>
              <a:gd name="T52" fmla="*/ 1746 w 2171"/>
              <a:gd name="T53" fmla="*/ 232 h 766"/>
              <a:gd name="T54" fmla="*/ 1794 w 2171"/>
              <a:gd name="T55" fmla="*/ 124 h 766"/>
              <a:gd name="T56" fmla="*/ 1836 w 2171"/>
              <a:gd name="T57" fmla="*/ 124 h 766"/>
              <a:gd name="T58" fmla="*/ 1877 w 2171"/>
              <a:gd name="T59" fmla="*/ 232 h 766"/>
              <a:gd name="T60" fmla="*/ 1919 w 2171"/>
              <a:gd name="T61" fmla="*/ 387 h 766"/>
              <a:gd name="T62" fmla="*/ 1950 w 2171"/>
              <a:gd name="T63" fmla="*/ 490 h 766"/>
              <a:gd name="T64" fmla="*/ 1994 w 2171"/>
              <a:gd name="T65" fmla="*/ 492 h 766"/>
              <a:gd name="T66" fmla="*/ 2052 w 2171"/>
              <a:gd name="T67" fmla="*/ 367 h 766"/>
              <a:gd name="T68" fmla="*/ 2099 w 2171"/>
              <a:gd name="T69" fmla="*/ 277 h 766"/>
              <a:gd name="T70" fmla="*/ 2132 w 2171"/>
              <a:gd name="T71" fmla="*/ 285 h 766"/>
              <a:gd name="T72" fmla="*/ 2159 w 2171"/>
              <a:gd name="T73" fmla="*/ 381 h 766"/>
              <a:gd name="T74" fmla="*/ 2171 w 2171"/>
              <a:gd name="T75" fmla="*/ 432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71" h="766">
                <a:moveTo>
                  <a:pt x="0" y="598"/>
                </a:moveTo>
                <a:cubicBezTo>
                  <a:pt x="41" y="533"/>
                  <a:pt x="185" y="294"/>
                  <a:pt x="246" y="205"/>
                </a:cubicBezTo>
                <a:cubicBezTo>
                  <a:pt x="307" y="116"/>
                  <a:pt x="332" y="94"/>
                  <a:pt x="365" y="61"/>
                </a:cubicBezTo>
                <a:cubicBezTo>
                  <a:pt x="398" y="28"/>
                  <a:pt x="421" y="12"/>
                  <a:pt x="447" y="6"/>
                </a:cubicBezTo>
                <a:cubicBezTo>
                  <a:pt x="473" y="0"/>
                  <a:pt x="498" y="1"/>
                  <a:pt x="524" y="22"/>
                </a:cubicBezTo>
                <a:cubicBezTo>
                  <a:pt x="550" y="43"/>
                  <a:pt x="578" y="78"/>
                  <a:pt x="603" y="130"/>
                </a:cubicBezTo>
                <a:cubicBezTo>
                  <a:pt x="628" y="182"/>
                  <a:pt x="651" y="260"/>
                  <a:pt x="674" y="334"/>
                </a:cubicBezTo>
                <a:cubicBezTo>
                  <a:pt x="697" y="408"/>
                  <a:pt x="720" y="512"/>
                  <a:pt x="738" y="571"/>
                </a:cubicBezTo>
                <a:cubicBezTo>
                  <a:pt x="756" y="630"/>
                  <a:pt x="766" y="659"/>
                  <a:pt x="782" y="690"/>
                </a:cubicBezTo>
                <a:cubicBezTo>
                  <a:pt x="798" y="721"/>
                  <a:pt x="816" y="748"/>
                  <a:pt x="833" y="757"/>
                </a:cubicBezTo>
                <a:cubicBezTo>
                  <a:pt x="850" y="766"/>
                  <a:pt x="867" y="762"/>
                  <a:pt x="887" y="742"/>
                </a:cubicBezTo>
                <a:cubicBezTo>
                  <a:pt x="907" y="722"/>
                  <a:pt x="928" y="695"/>
                  <a:pt x="956" y="636"/>
                </a:cubicBezTo>
                <a:cubicBezTo>
                  <a:pt x="984" y="577"/>
                  <a:pt x="1028" y="459"/>
                  <a:pt x="1056" y="388"/>
                </a:cubicBezTo>
                <a:cubicBezTo>
                  <a:pt x="1084" y="317"/>
                  <a:pt x="1101" y="258"/>
                  <a:pt x="1122" y="211"/>
                </a:cubicBezTo>
                <a:cubicBezTo>
                  <a:pt x="1143" y="164"/>
                  <a:pt x="1167" y="126"/>
                  <a:pt x="1182" y="103"/>
                </a:cubicBezTo>
                <a:cubicBezTo>
                  <a:pt x="1197" y="80"/>
                  <a:pt x="1206" y="75"/>
                  <a:pt x="1215" y="70"/>
                </a:cubicBezTo>
                <a:cubicBezTo>
                  <a:pt x="1224" y="65"/>
                  <a:pt x="1230" y="67"/>
                  <a:pt x="1239" y="70"/>
                </a:cubicBezTo>
                <a:cubicBezTo>
                  <a:pt x="1248" y="73"/>
                  <a:pt x="1258" y="75"/>
                  <a:pt x="1269" y="88"/>
                </a:cubicBezTo>
                <a:cubicBezTo>
                  <a:pt x="1280" y="101"/>
                  <a:pt x="1294" y="121"/>
                  <a:pt x="1308" y="148"/>
                </a:cubicBezTo>
                <a:cubicBezTo>
                  <a:pt x="1322" y="175"/>
                  <a:pt x="1339" y="209"/>
                  <a:pt x="1356" y="250"/>
                </a:cubicBezTo>
                <a:cubicBezTo>
                  <a:pt x="1373" y="291"/>
                  <a:pt x="1389" y="339"/>
                  <a:pt x="1410" y="394"/>
                </a:cubicBezTo>
                <a:cubicBezTo>
                  <a:pt x="1431" y="449"/>
                  <a:pt x="1464" y="540"/>
                  <a:pt x="1485" y="583"/>
                </a:cubicBezTo>
                <a:cubicBezTo>
                  <a:pt x="1506" y="626"/>
                  <a:pt x="1520" y="641"/>
                  <a:pt x="1535" y="652"/>
                </a:cubicBezTo>
                <a:cubicBezTo>
                  <a:pt x="1550" y="663"/>
                  <a:pt x="1562" y="666"/>
                  <a:pt x="1578" y="652"/>
                </a:cubicBezTo>
                <a:cubicBezTo>
                  <a:pt x="1594" y="638"/>
                  <a:pt x="1612" y="611"/>
                  <a:pt x="1632" y="565"/>
                </a:cubicBezTo>
                <a:cubicBezTo>
                  <a:pt x="1652" y="519"/>
                  <a:pt x="1679" y="431"/>
                  <a:pt x="1698" y="376"/>
                </a:cubicBezTo>
                <a:cubicBezTo>
                  <a:pt x="1717" y="321"/>
                  <a:pt x="1730" y="274"/>
                  <a:pt x="1746" y="232"/>
                </a:cubicBezTo>
                <a:cubicBezTo>
                  <a:pt x="1762" y="190"/>
                  <a:pt x="1779" y="142"/>
                  <a:pt x="1794" y="124"/>
                </a:cubicBezTo>
                <a:cubicBezTo>
                  <a:pt x="1809" y="106"/>
                  <a:pt x="1822" y="106"/>
                  <a:pt x="1836" y="124"/>
                </a:cubicBezTo>
                <a:cubicBezTo>
                  <a:pt x="1850" y="142"/>
                  <a:pt x="1863" y="188"/>
                  <a:pt x="1877" y="232"/>
                </a:cubicBezTo>
                <a:cubicBezTo>
                  <a:pt x="1891" y="276"/>
                  <a:pt x="1907" y="344"/>
                  <a:pt x="1919" y="387"/>
                </a:cubicBezTo>
                <a:cubicBezTo>
                  <a:pt x="1931" y="430"/>
                  <a:pt x="1938" y="473"/>
                  <a:pt x="1950" y="490"/>
                </a:cubicBezTo>
                <a:cubicBezTo>
                  <a:pt x="1962" y="507"/>
                  <a:pt x="1977" y="512"/>
                  <a:pt x="1994" y="492"/>
                </a:cubicBezTo>
                <a:cubicBezTo>
                  <a:pt x="2011" y="472"/>
                  <a:pt x="2035" y="403"/>
                  <a:pt x="2052" y="367"/>
                </a:cubicBezTo>
                <a:cubicBezTo>
                  <a:pt x="2069" y="331"/>
                  <a:pt x="2086" y="291"/>
                  <a:pt x="2099" y="277"/>
                </a:cubicBezTo>
                <a:cubicBezTo>
                  <a:pt x="2112" y="263"/>
                  <a:pt x="2122" y="268"/>
                  <a:pt x="2132" y="285"/>
                </a:cubicBezTo>
                <a:cubicBezTo>
                  <a:pt x="2142" y="302"/>
                  <a:pt x="2153" y="357"/>
                  <a:pt x="2159" y="381"/>
                </a:cubicBezTo>
                <a:cubicBezTo>
                  <a:pt x="2165" y="405"/>
                  <a:pt x="2169" y="422"/>
                  <a:pt x="2171" y="43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1552" name="Object 32"/>
          <p:cNvGraphicFramePr>
            <a:graphicFrameLocks noChangeAspect="1"/>
          </p:cNvGraphicFramePr>
          <p:nvPr/>
        </p:nvGraphicFramePr>
        <p:xfrm>
          <a:off x="346075" y="938213"/>
          <a:ext cx="1751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8" name="公式" r:id="rId8" imgW="952200" imgH="203040" progId="Equation.3">
                  <p:embed/>
                </p:oleObj>
              </mc:Choice>
              <mc:Fallback>
                <p:oleObj name="公式" r:id="rId8" imgW="95220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38213"/>
                        <a:ext cx="1751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6" name="Object 36"/>
          <p:cNvGraphicFramePr>
            <a:graphicFrameLocks noChangeAspect="1"/>
          </p:cNvGraphicFramePr>
          <p:nvPr/>
        </p:nvGraphicFramePr>
        <p:xfrm>
          <a:off x="346075" y="1379538"/>
          <a:ext cx="950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9" name="公式" r:id="rId10" imgW="571320" imgH="203040" progId="Equation.3">
                  <p:embed/>
                </p:oleObj>
              </mc:Choice>
              <mc:Fallback>
                <p:oleObj name="公式" r:id="rId10" imgW="571320" imgH="203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379538"/>
                        <a:ext cx="950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8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440738" y="6111875"/>
            <a:ext cx="381000" cy="3730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71559" name="Object 39"/>
          <p:cNvGraphicFramePr>
            <a:graphicFrameLocks noChangeAspect="1"/>
          </p:cNvGraphicFramePr>
          <p:nvPr/>
        </p:nvGraphicFramePr>
        <p:xfrm>
          <a:off x="4270375" y="431800"/>
          <a:ext cx="1822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70" name="公式" r:id="rId12" imgW="1015920" imgH="279360" progId="Equation.3">
                  <p:embed/>
                </p:oleObj>
              </mc:Choice>
              <mc:Fallback>
                <p:oleObj name="公式" r:id="rId12" imgW="1015920" imgH="279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31800"/>
                        <a:ext cx="1822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0" name="Text Box 40"/>
          <p:cNvSpPr txBox="1">
            <a:spLocks noChangeArrowheads="1"/>
          </p:cNvSpPr>
          <p:nvPr/>
        </p:nvSpPr>
        <p:spPr bwMode="auto">
          <a:xfrm>
            <a:off x="6092825" y="406400"/>
            <a:ext cx="264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</a:rPr>
              <a:t>( </a:t>
            </a:r>
            <a:r>
              <a:rPr lang="zh-CN" altLang="en-US" b="1">
                <a:solidFill>
                  <a:schemeClr val="tx1"/>
                </a:solidFill>
              </a:rPr>
              <a:t>一般情况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71561" name="Rectangle 41"/>
          <p:cNvSpPr>
            <a:spLocks noChangeArrowheads="1"/>
          </p:cNvSpPr>
          <p:nvPr/>
        </p:nvSpPr>
        <p:spPr bwMode="auto">
          <a:xfrm>
            <a:off x="407988" y="152400"/>
            <a:ext cx="3862387" cy="650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4.</a:t>
            </a:r>
            <a:r>
              <a:rPr lang="en-US" altLang="zh-CN" sz="4400"/>
              <a:t> 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趋于正无穷大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时的极限</a:t>
            </a:r>
            <a:endParaRPr lang="zh-CN" altLang="en-US" sz="4400"/>
          </a:p>
        </p:txBody>
      </p:sp>
      <p:sp>
        <p:nvSpPr>
          <p:cNvPr id="1771562" name="Text Box 42"/>
          <p:cNvSpPr txBox="1">
            <a:spLocks noChangeArrowheads="1"/>
          </p:cNvSpPr>
          <p:nvPr/>
        </p:nvSpPr>
        <p:spPr bwMode="auto">
          <a:xfrm>
            <a:off x="346075" y="1716088"/>
            <a:ext cx="159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对满足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&gt; </a:t>
            </a:r>
            <a:r>
              <a:rPr lang="en-US" altLang="zh-CN" sz="2000" b="1" i="1">
                <a:solidFill>
                  <a:schemeClr val="accent2"/>
                </a:solidFill>
              </a:rPr>
              <a:t>N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的一切点 </a:t>
            </a:r>
            <a:r>
              <a:rPr lang="en-US" altLang="zh-CN" sz="2000" b="1" i="1">
                <a:solidFill>
                  <a:schemeClr val="accent2"/>
                </a:solidFill>
              </a:rPr>
              <a:t>x,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71564" name="AutoShape 44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1565" name="Rectangle 45"/>
          <p:cNvSpPr>
            <a:spLocks noChangeArrowheads="1"/>
          </p:cNvSpPr>
          <p:nvPr/>
        </p:nvSpPr>
        <p:spPr bwMode="auto">
          <a:xfrm>
            <a:off x="161925" y="2482850"/>
            <a:ext cx="2036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其相应的曲线上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的点 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7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7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7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7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77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7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7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7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7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7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7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7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77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7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7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7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7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7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7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2" grpId="0" animBg="1"/>
      <p:bldP spid="1771530" grpId="0" autoUpdateAnimBg="0"/>
      <p:bldP spid="1771531" grpId="0" animBg="1"/>
      <p:bldP spid="1771532" grpId="0" autoUpdateAnimBg="0"/>
      <p:bldP spid="1771533" grpId="0" animBg="1"/>
      <p:bldP spid="1771534" grpId="0" animBg="1"/>
      <p:bldP spid="1771538" grpId="0" animBg="1"/>
      <p:bldP spid="1771539" grpId="0" animBg="1"/>
      <p:bldP spid="1771540" grpId="0" autoUpdateAnimBg="0"/>
      <p:bldP spid="1771541" grpId="0" animBg="1"/>
      <p:bldP spid="1771542" grpId="0" animBg="1"/>
      <p:bldP spid="1771543" grpId="0" animBg="1"/>
      <p:bldP spid="1771544" grpId="0" animBg="1"/>
      <p:bldP spid="1771560" grpId="0" autoUpdateAnimBg="0"/>
      <p:bldP spid="1771562" grpId="0" autoUpdateAnimBg="0"/>
      <p:bldP spid="17715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80" name="Freeform 12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76" name="Oval 108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70" name="Line 2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72" name="Text Box 4"/>
          <p:cNvSpPr txBox="1">
            <a:spLocks noChangeArrowheads="1"/>
          </p:cNvSpPr>
          <p:nvPr/>
        </p:nvSpPr>
        <p:spPr bwMode="auto">
          <a:xfrm>
            <a:off x="2762250" y="422275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当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 b="1">
                <a:solidFill>
                  <a:schemeClr val="tx1"/>
                </a:solidFill>
              </a:rPr>
              <a:t>则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1773573" name="Object 5"/>
          <p:cNvGraphicFramePr>
            <a:graphicFrameLocks noChangeAspect="1"/>
          </p:cNvGraphicFramePr>
          <p:nvPr/>
        </p:nvGraphicFramePr>
        <p:xfrm>
          <a:off x="4302125" y="42227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08" name="公式" r:id="rId3" imgW="698400" imgH="228600" progId="Equation.3">
                  <p:embed/>
                </p:oleObj>
              </mc:Choice>
              <mc:Fallback>
                <p:oleObj name="公式" r:id="rId3" imgW="698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2227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3574" name="Object 6"/>
          <p:cNvGraphicFramePr>
            <a:graphicFrameLocks noChangeAspect="1"/>
          </p:cNvGraphicFramePr>
          <p:nvPr/>
        </p:nvGraphicFramePr>
        <p:xfrm>
          <a:off x="544513" y="954088"/>
          <a:ext cx="1455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09" name="公式" r:id="rId5" imgW="812520" imgH="279360" progId="Equation.3">
                  <p:embed/>
                </p:oleObj>
              </mc:Choice>
              <mc:Fallback>
                <p:oleObj name="公式" r:id="rId5" imgW="81252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54088"/>
                        <a:ext cx="1455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3577" name="Rectangle 9"/>
          <p:cNvSpPr>
            <a:spLocks noChangeArrowheads="1"/>
          </p:cNvSpPr>
          <p:nvPr/>
        </p:nvSpPr>
        <p:spPr bwMode="auto">
          <a:xfrm>
            <a:off x="173038" y="2790825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相应的点</a:t>
            </a:r>
            <a:r>
              <a:rPr lang="zh-CN" altLang="en-US" b="1">
                <a:solidFill>
                  <a:schemeClr val="tx1"/>
                </a:solidFill>
              </a:rPr>
              <a:t>都落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zh-CN" altLang="en-US" b="1">
                <a:solidFill>
                  <a:srgbClr val="008000"/>
                </a:solidFill>
              </a:rPr>
              <a:t>绿色</a:t>
            </a:r>
            <a:r>
              <a:rPr lang="zh-CN" altLang="en-US" b="1">
                <a:solidFill>
                  <a:schemeClr val="tx1"/>
                </a:solidFill>
              </a:rPr>
              <a:t>区域内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3585" name="Text Box 17"/>
          <p:cNvSpPr txBox="1">
            <a:spLocks noChangeArrowheads="1"/>
          </p:cNvSpPr>
          <p:nvPr/>
        </p:nvSpPr>
        <p:spPr bwMode="auto">
          <a:xfrm>
            <a:off x="7954963" y="54324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73586" name="Text Box 18"/>
          <p:cNvSpPr txBox="1">
            <a:spLocks noChangeArrowheads="1"/>
          </p:cNvSpPr>
          <p:nvPr/>
        </p:nvSpPr>
        <p:spPr bwMode="auto">
          <a:xfrm>
            <a:off x="2343150" y="1014413"/>
            <a:ext cx="74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f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73677" name="Group 109"/>
          <p:cNvGrpSpPr>
            <a:grpSpLocks/>
          </p:cNvGrpSpPr>
          <p:nvPr/>
        </p:nvGrpSpPr>
        <p:grpSpPr bwMode="auto">
          <a:xfrm>
            <a:off x="2559050" y="1201738"/>
            <a:ext cx="5716588" cy="4435475"/>
            <a:chOff x="1612" y="757"/>
            <a:chExt cx="3601" cy="2794"/>
          </a:xfrm>
        </p:grpSpPr>
        <p:sp>
          <p:nvSpPr>
            <p:cNvPr id="1773583" name="Line 15"/>
            <p:cNvSpPr>
              <a:spLocks noChangeShapeType="1"/>
            </p:cNvSpPr>
            <p:nvPr/>
          </p:nvSpPr>
          <p:spPr bwMode="auto">
            <a:xfrm>
              <a:off x="1913" y="3394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3584" name="Line 16"/>
            <p:cNvSpPr>
              <a:spLocks noChangeShapeType="1"/>
            </p:cNvSpPr>
            <p:nvPr/>
          </p:nvSpPr>
          <p:spPr bwMode="auto">
            <a:xfrm flipV="1">
              <a:off x="1913" y="757"/>
              <a:ext cx="0" cy="27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3587" name="Text Box 19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73588" name="Line 20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89" name="Text Box 21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3590" name="Line 22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91" name="Line 23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3592" name="Object 24"/>
          <p:cNvGraphicFramePr>
            <a:graphicFrameLocks noChangeAspect="1"/>
          </p:cNvGraphicFramePr>
          <p:nvPr/>
        </p:nvGraphicFramePr>
        <p:xfrm>
          <a:off x="2468563" y="1562100"/>
          <a:ext cx="490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0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562100"/>
                        <a:ext cx="4905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3593" name="Object 25"/>
          <p:cNvGraphicFramePr>
            <a:graphicFrameLocks noChangeAspect="1"/>
          </p:cNvGraphicFramePr>
          <p:nvPr/>
        </p:nvGraphicFramePr>
        <p:xfrm>
          <a:off x="2462213" y="3084513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1" name="公式" r:id="rId9" imgW="393480" imgH="177480" progId="Equation.3">
                  <p:embed/>
                </p:oleObj>
              </mc:Choice>
              <mc:Fallback>
                <p:oleObj name="公式" r:id="rId9" imgW="39348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84513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3594" name="Line 26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95" name="Line 27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96" name="Oval 28"/>
          <p:cNvSpPr>
            <a:spLocks noChangeArrowheads="1"/>
          </p:cNvSpPr>
          <p:nvPr/>
        </p:nvSpPr>
        <p:spPr bwMode="auto">
          <a:xfrm>
            <a:off x="4905375" y="5345113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597" name="Rectangle 29"/>
          <p:cNvSpPr>
            <a:spLocks noChangeArrowheads="1"/>
          </p:cNvSpPr>
          <p:nvPr/>
        </p:nvSpPr>
        <p:spPr bwMode="auto">
          <a:xfrm>
            <a:off x="4776788" y="5394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</a:rPr>
              <a:t>N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1773600" name="Text Box 32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73601" name="Text Box 33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73602" name="Text Box 34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73603" name="Text Box 35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+1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1773604" name="Text Box 36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+2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1773605" name="Line 37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06" name="Oval 38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773607" name="Oval 39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08" name="Line 40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09" name="Oval 41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3610" name="Object 42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2" name="公式" r:id="rId11" imgW="190440" imgH="215640" progId="Equation.3">
                  <p:embed/>
                </p:oleObj>
              </mc:Choice>
              <mc:Fallback>
                <p:oleObj name="公式" r:id="rId11" imgW="19044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3611" name="Object 43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3" name="公式" r:id="rId13" imgW="190440" imgH="215640" progId="Equation.3">
                  <p:embed/>
                </p:oleObj>
              </mc:Choice>
              <mc:Fallback>
                <p:oleObj name="公式" r:id="rId13" imgW="190440" imgH="215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3612" name="Object 44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4" name="公式" r:id="rId15" imgW="190440" imgH="228600" progId="Equation.3">
                  <p:embed/>
                </p:oleObj>
              </mc:Choice>
              <mc:Fallback>
                <p:oleObj name="公式" r:id="rId15" imgW="19044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3613" name="Oval 45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4" name="Oval 46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5" name="Oval 47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6" name="Oval 48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7" name="Oval 49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8" name="Line 50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19" name="Line 51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0" name="Line 52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1" name="Line 53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2" name="Line 54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3" name="Line 55"/>
          <p:cNvSpPr>
            <a:spLocks noChangeShapeType="1"/>
          </p:cNvSpPr>
          <p:nvPr/>
        </p:nvSpPr>
        <p:spPr bwMode="auto">
          <a:xfrm flipV="1">
            <a:off x="6799263" y="2133600"/>
            <a:ext cx="0" cy="316706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4" name="Line 56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6" name="Line 58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7" name="Line 59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8" name="Oval 60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29" name="Oval 61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0" name="Oval 62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1" name="Oval 63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2" name="Oval 64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4" name="Oval 66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5" name="Oval 67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6" name="Oval 68"/>
          <p:cNvSpPr>
            <a:spLocks noChangeArrowheads="1"/>
          </p:cNvSpPr>
          <p:nvPr/>
        </p:nvSpPr>
        <p:spPr bwMode="auto">
          <a:xfrm>
            <a:off x="5194300" y="23050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7" name="Oval 69"/>
          <p:cNvSpPr>
            <a:spLocks noChangeArrowheads="1"/>
          </p:cNvSpPr>
          <p:nvPr/>
        </p:nvSpPr>
        <p:spPr bwMode="auto">
          <a:xfrm>
            <a:off x="5537200" y="19367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8" name="Oval 70"/>
          <p:cNvSpPr>
            <a:spLocks noChangeArrowheads="1"/>
          </p:cNvSpPr>
          <p:nvPr/>
        </p:nvSpPr>
        <p:spPr bwMode="auto">
          <a:xfrm>
            <a:off x="5854700" y="21082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39" name="Oval 71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40" name="Oval 72"/>
          <p:cNvSpPr>
            <a:spLocks noChangeArrowheads="1"/>
          </p:cNvSpPr>
          <p:nvPr/>
        </p:nvSpPr>
        <p:spPr bwMode="auto">
          <a:xfrm>
            <a:off x="6464300" y="2732088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41" name="Oval 73"/>
          <p:cNvSpPr>
            <a:spLocks noChangeArrowheads="1"/>
          </p:cNvSpPr>
          <p:nvPr/>
        </p:nvSpPr>
        <p:spPr bwMode="auto">
          <a:xfrm>
            <a:off x="6756400" y="210661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42" name="Oval 74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44" name="Oval 76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45" name="Oval 77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57" name="Oval 89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3658" name="Object 90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15" name="公式" r:id="rId17" imgW="203040" imgH="228600" progId="Equation.3">
                  <p:embed/>
                </p:oleObj>
              </mc:Choice>
              <mc:Fallback>
                <p:oleObj name="公式" r:id="rId17" imgW="203040" imgH="2286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3659" name="Oval 91"/>
          <p:cNvSpPr>
            <a:spLocks noChangeArrowheads="1"/>
          </p:cNvSpPr>
          <p:nvPr/>
        </p:nvSpPr>
        <p:spPr bwMode="auto">
          <a:xfrm>
            <a:off x="6151563" y="3014663"/>
            <a:ext cx="87312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60" name="Line 92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1" name="Line 93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2" name="Line 94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3" name="Line 95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4" name="Line 96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5" name="Line 97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6" name="Line 98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7" name="Line 99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8" name="Line 100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69" name="Line 101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70" name="Line 102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71" name="Line 103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72" name="Line 104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3673" name="Rectangle 105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1625"/>
            <a:ext cx="2401888" cy="6524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数列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的极限</a:t>
            </a:r>
            <a:endParaRPr lang="zh-CN" altLang="en-US"/>
          </a:p>
        </p:txBody>
      </p:sp>
      <p:sp>
        <p:nvSpPr>
          <p:cNvPr id="1773674" name="Oval 10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75" name="Freeform 107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1636 h 1636"/>
              <a:gd name="T2" fmla="*/ 1 w 1"/>
              <a:gd name="T3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680" name="Text Box 112"/>
          <p:cNvSpPr txBox="1">
            <a:spLocks noChangeArrowheads="1"/>
          </p:cNvSpPr>
          <p:nvPr/>
        </p:nvSpPr>
        <p:spPr bwMode="auto">
          <a:xfrm>
            <a:off x="173038" y="23336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</a:rPr>
              <a:t>对一切 </a:t>
            </a:r>
            <a:r>
              <a:rPr lang="en-US" altLang="zh-CN" b="1" i="1">
                <a:solidFill>
                  <a:schemeClr val="accent2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773681" name="Text Box 113"/>
          <p:cNvSpPr txBox="1">
            <a:spLocks noChangeArrowheads="1"/>
          </p:cNvSpPr>
          <p:nvPr/>
        </p:nvSpPr>
        <p:spPr bwMode="auto">
          <a:xfrm>
            <a:off x="173038" y="191293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自然数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773682" name="Text Box 114"/>
          <p:cNvSpPr txBox="1">
            <a:spLocks noChangeArrowheads="1"/>
          </p:cNvSpPr>
          <p:nvPr/>
        </p:nvSpPr>
        <p:spPr bwMode="auto">
          <a:xfrm>
            <a:off x="173038" y="14573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的</a:t>
            </a:r>
            <a:r>
              <a:rPr lang="en-US" altLang="en-US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邻域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1773683" name="AutoShape 115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7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77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77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7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77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7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77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7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77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7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77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7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77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7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77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7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7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7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7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7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7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7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7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7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7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7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7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7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7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7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7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177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7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7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73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73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7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7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7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7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7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7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77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77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7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7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7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7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77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7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77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3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77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77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3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2" dur="500"/>
                                        <p:tgtEl>
                                          <p:spTgt spid="177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7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7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7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77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77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7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77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1" dur="500"/>
                                        <p:tgtEl>
                                          <p:spTgt spid="177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7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77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773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77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1" dur="500"/>
                                        <p:tgtEl>
                                          <p:spTgt spid="177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77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0" dur="500"/>
                                        <p:tgtEl>
                                          <p:spTgt spid="177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77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77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77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77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77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77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7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77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77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77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77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773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77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77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77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77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77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77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177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77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177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177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80" grpId="0" animBg="1"/>
      <p:bldP spid="1773676" grpId="0" animBg="1"/>
      <p:bldP spid="1773570" grpId="0" animBg="1"/>
      <p:bldP spid="1773572" grpId="0" autoUpdateAnimBg="0"/>
      <p:bldP spid="1773577" grpId="0" build="p" autoUpdateAnimBg="0"/>
      <p:bldP spid="1773585" grpId="0" autoUpdateAnimBg="0"/>
      <p:bldP spid="1773586" grpId="0" autoUpdateAnimBg="0"/>
      <p:bldP spid="1773588" grpId="0" animBg="1"/>
      <p:bldP spid="1773589" grpId="0" autoUpdateAnimBg="0"/>
      <p:bldP spid="1773590" grpId="0" animBg="1"/>
      <p:bldP spid="1773591" grpId="0" animBg="1"/>
      <p:bldP spid="1773594" grpId="0" animBg="1"/>
      <p:bldP spid="1773595" grpId="0" animBg="1"/>
      <p:bldP spid="1773596" grpId="0" animBg="1"/>
      <p:bldP spid="1773597" grpId="0" autoUpdateAnimBg="0"/>
      <p:bldP spid="1773600" grpId="0" autoUpdateAnimBg="0"/>
      <p:bldP spid="1773601" grpId="0" autoUpdateAnimBg="0"/>
      <p:bldP spid="1773602" grpId="0" autoUpdateAnimBg="0"/>
      <p:bldP spid="1773603" grpId="0" autoUpdateAnimBg="0"/>
      <p:bldP spid="1773604" grpId="0" autoUpdateAnimBg="0"/>
      <p:bldP spid="1773605" grpId="0" animBg="1"/>
      <p:bldP spid="1773606" grpId="0" animBg="1" autoUpdateAnimBg="0"/>
      <p:bldP spid="1773607" grpId="0" animBg="1"/>
      <p:bldP spid="1773608" grpId="0" animBg="1"/>
      <p:bldP spid="1773609" grpId="0" animBg="1"/>
      <p:bldP spid="1773613" grpId="0" animBg="1"/>
      <p:bldP spid="1773614" grpId="0" animBg="1"/>
      <p:bldP spid="1773615" grpId="0" animBg="1"/>
      <p:bldP spid="1773616" grpId="0" animBg="1"/>
      <p:bldP spid="1773617" grpId="0" animBg="1"/>
      <p:bldP spid="1773618" grpId="0" animBg="1"/>
      <p:bldP spid="1773619" grpId="0" animBg="1"/>
      <p:bldP spid="1773620" grpId="0" animBg="1"/>
      <p:bldP spid="1773621" grpId="0" animBg="1"/>
      <p:bldP spid="1773622" grpId="0" animBg="1"/>
      <p:bldP spid="1773623" grpId="0" animBg="1"/>
      <p:bldP spid="1773624" grpId="0" animBg="1"/>
      <p:bldP spid="1773626" grpId="0" animBg="1"/>
      <p:bldP spid="1773627" grpId="0" animBg="1"/>
      <p:bldP spid="1773628" grpId="0" animBg="1"/>
      <p:bldP spid="1773629" grpId="0" animBg="1"/>
      <p:bldP spid="1773630" grpId="0" animBg="1"/>
      <p:bldP spid="1773631" grpId="0" animBg="1"/>
      <p:bldP spid="1773632" grpId="0" animBg="1"/>
      <p:bldP spid="1773634" grpId="0" animBg="1"/>
      <p:bldP spid="1773635" grpId="0" animBg="1"/>
      <p:bldP spid="1773636" grpId="0" animBg="1"/>
      <p:bldP spid="1773637" grpId="0" animBg="1"/>
      <p:bldP spid="1773638" grpId="0" animBg="1"/>
      <p:bldP spid="1773639" grpId="0" animBg="1"/>
      <p:bldP spid="1773640" grpId="0" animBg="1"/>
      <p:bldP spid="1773641" grpId="0" animBg="1"/>
      <p:bldP spid="1773642" grpId="0" animBg="1"/>
      <p:bldP spid="1773644" grpId="0" animBg="1"/>
      <p:bldP spid="1773645" grpId="0" animBg="1"/>
      <p:bldP spid="1773657" grpId="0" animBg="1"/>
      <p:bldP spid="1773659" grpId="0" animBg="1"/>
      <p:bldP spid="1773660" grpId="0" animBg="1"/>
      <p:bldP spid="1773661" grpId="0" animBg="1"/>
      <p:bldP spid="1773662" grpId="0" animBg="1"/>
      <p:bldP spid="1773663" grpId="0" animBg="1"/>
      <p:bldP spid="1773664" grpId="0" animBg="1"/>
      <p:bldP spid="1773665" grpId="0" animBg="1"/>
      <p:bldP spid="1773666" grpId="0" animBg="1"/>
      <p:bldP spid="1773667" grpId="0" animBg="1"/>
      <p:bldP spid="1773668" grpId="0" animBg="1"/>
      <p:bldP spid="1773669" grpId="0" animBg="1"/>
      <p:bldP spid="1773670" grpId="0" animBg="1"/>
      <p:bldP spid="1773671" grpId="0" animBg="1"/>
      <p:bldP spid="1773672" grpId="0" animBg="1"/>
      <p:bldP spid="1773674" grpId="0" animBg="1"/>
      <p:bldP spid="1773675" grpId="0" animBg="1"/>
      <p:bldP spid="1773680" grpId="0" autoUpdateAnimBg="0"/>
      <p:bldP spid="1773681" grpId="0" autoUpdateAnimBg="0"/>
      <p:bldP spid="17736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371" name="Text Box 3"/>
          <p:cNvSpPr txBox="1">
            <a:spLocks noChangeArrowheads="1"/>
          </p:cNvSpPr>
          <p:nvPr/>
        </p:nvSpPr>
        <p:spPr bwMode="auto">
          <a:xfrm>
            <a:off x="2762250" y="422275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当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 b="1">
                <a:solidFill>
                  <a:schemeClr val="tx1"/>
                </a:solidFill>
              </a:rPr>
              <a:t>则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362373" name="Object 5"/>
          <p:cNvGraphicFramePr>
            <a:graphicFrameLocks noChangeAspect="1"/>
          </p:cNvGraphicFramePr>
          <p:nvPr/>
        </p:nvGraphicFramePr>
        <p:xfrm>
          <a:off x="544513" y="954088"/>
          <a:ext cx="1455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3" name="公式" r:id="rId3" imgW="812520" imgH="279360" progId="Equation.3">
                  <p:embed/>
                </p:oleObj>
              </mc:Choice>
              <mc:Fallback>
                <p:oleObj name="公式" r:id="rId3" imgW="81252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54088"/>
                        <a:ext cx="1455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379" name="Freeform 11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2380" name="Group 12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2362381" name="Group 13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2362382" name="Line 14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383" name="Line 15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384" name="Text Box 16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362385" name="Text Box 17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2362386" name="Text Box 18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362388" name="Text Box 20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62389" name="Line 21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390" name="Line 22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2391" name="Object 23"/>
          <p:cNvGraphicFramePr>
            <a:graphicFrameLocks noChangeAspect="1"/>
          </p:cNvGraphicFramePr>
          <p:nvPr/>
        </p:nvGraphicFramePr>
        <p:xfrm>
          <a:off x="2468563" y="1562100"/>
          <a:ext cx="490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4" name="公式" r:id="rId5" imgW="393480" imgH="177480" progId="Equation.3">
                  <p:embed/>
                </p:oleObj>
              </mc:Choice>
              <mc:Fallback>
                <p:oleObj name="公式" r:id="rId5" imgW="3934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562100"/>
                        <a:ext cx="4905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92" name="Object 24"/>
          <p:cNvGraphicFramePr>
            <a:graphicFrameLocks noChangeAspect="1"/>
          </p:cNvGraphicFramePr>
          <p:nvPr/>
        </p:nvGraphicFramePr>
        <p:xfrm>
          <a:off x="2462213" y="3084513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5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84513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393" name="Line 25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394" name="Line 26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395" name="Oval 27"/>
          <p:cNvSpPr>
            <a:spLocks noChangeArrowheads="1"/>
          </p:cNvSpPr>
          <p:nvPr/>
        </p:nvSpPr>
        <p:spPr bwMode="auto">
          <a:xfrm>
            <a:off x="4905375" y="5345113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396" name="Rectangle 28"/>
          <p:cNvSpPr>
            <a:spLocks noChangeArrowheads="1"/>
          </p:cNvSpPr>
          <p:nvPr/>
        </p:nvSpPr>
        <p:spPr bwMode="auto">
          <a:xfrm>
            <a:off x="4776788" y="5394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362397" name="Text Box 29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362398" name="Text Box 30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362399" name="Text Box 31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62400" name="Text Box 32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+1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362401" name="Text Box 33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+2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362402" name="Line 34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03" name="Oval 35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2362404" name="Oval 36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05" name="Line 37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06" name="Oval 38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2407" name="Object 39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6" name="公式" r:id="rId9" imgW="190440" imgH="215640" progId="Equation.3">
                  <p:embed/>
                </p:oleObj>
              </mc:Choice>
              <mc:Fallback>
                <p:oleObj name="公式" r:id="rId9" imgW="19044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408" name="Object 40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7" name="公式" r:id="rId11" imgW="190440" imgH="215640" progId="Equation.3">
                  <p:embed/>
                </p:oleObj>
              </mc:Choice>
              <mc:Fallback>
                <p:oleObj name="公式" r:id="rId11" imgW="19044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409" name="Object 41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8" name="公式" r:id="rId13" imgW="190440" imgH="228600" progId="Equation.3">
                  <p:embed/>
                </p:oleObj>
              </mc:Choice>
              <mc:Fallback>
                <p:oleObj name="公式" r:id="rId13" imgW="19044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446" name="Line 78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47" name="Line 79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48" name="Line 80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49" name="Line 81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0" name="Line 82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1" name="Line 83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2" name="Line 84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3" name="Line 85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4" name="Line 86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5" name="Line 87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6" name="Line 88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7" name="Line 89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458" name="Line 90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387" name="Line 19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0" name="Oval 42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1" name="Oval 43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2" name="Oval 44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3" name="Oval 45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4" name="Oval 46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5" name="Line 47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6" name="Line 48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7" name="Line 49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8" name="Line 50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19" name="Line 51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0" name="Line 52"/>
          <p:cNvSpPr>
            <a:spLocks noChangeShapeType="1"/>
          </p:cNvSpPr>
          <p:nvPr/>
        </p:nvSpPr>
        <p:spPr bwMode="auto">
          <a:xfrm flipV="1">
            <a:off x="6799263" y="2133600"/>
            <a:ext cx="0" cy="316706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1" name="Line 53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3" name="Line 55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4" name="Line 56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5" name="Oval 57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6" name="Oval 58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7" name="Oval 59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8" name="Oval 60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29" name="Oval 61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1" name="Oval 63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2" name="Oval 64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3" name="Oval 65"/>
          <p:cNvSpPr>
            <a:spLocks noChangeArrowheads="1"/>
          </p:cNvSpPr>
          <p:nvPr/>
        </p:nvSpPr>
        <p:spPr bwMode="auto">
          <a:xfrm>
            <a:off x="5194300" y="23050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4" name="Oval 66"/>
          <p:cNvSpPr>
            <a:spLocks noChangeArrowheads="1"/>
          </p:cNvSpPr>
          <p:nvPr/>
        </p:nvSpPr>
        <p:spPr bwMode="auto">
          <a:xfrm>
            <a:off x="5537200" y="19367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5" name="Oval 67"/>
          <p:cNvSpPr>
            <a:spLocks noChangeArrowheads="1"/>
          </p:cNvSpPr>
          <p:nvPr/>
        </p:nvSpPr>
        <p:spPr bwMode="auto">
          <a:xfrm>
            <a:off x="5854700" y="21082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6" name="Oval 68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7" name="Oval 69"/>
          <p:cNvSpPr>
            <a:spLocks noChangeArrowheads="1"/>
          </p:cNvSpPr>
          <p:nvPr/>
        </p:nvSpPr>
        <p:spPr bwMode="auto">
          <a:xfrm>
            <a:off x="6464300" y="2732088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8" name="Oval 70"/>
          <p:cNvSpPr>
            <a:spLocks noChangeArrowheads="1"/>
          </p:cNvSpPr>
          <p:nvPr/>
        </p:nvSpPr>
        <p:spPr bwMode="auto">
          <a:xfrm>
            <a:off x="6756400" y="210661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39" name="Oval 71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41" name="Oval 73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42" name="Oval 74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43" name="Oval 75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45" name="Oval 77"/>
          <p:cNvSpPr>
            <a:spLocks noChangeArrowheads="1"/>
          </p:cNvSpPr>
          <p:nvPr/>
        </p:nvSpPr>
        <p:spPr bwMode="auto">
          <a:xfrm>
            <a:off x="6151563" y="3014663"/>
            <a:ext cx="87312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370" name="Line 2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510" name="Oval 142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511" name="Freeform 143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1636 h 1636"/>
              <a:gd name="T2" fmla="*/ 1 w 1"/>
              <a:gd name="T3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2515" name="Object 147"/>
          <p:cNvGraphicFramePr>
            <a:graphicFrameLocks noChangeAspect="1"/>
          </p:cNvGraphicFramePr>
          <p:nvPr/>
        </p:nvGraphicFramePr>
        <p:xfrm>
          <a:off x="4302125" y="42227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29" name="公式" r:id="rId15" imgW="698400" imgH="228600" progId="Equation.3">
                  <p:embed/>
                </p:oleObj>
              </mc:Choice>
              <mc:Fallback>
                <p:oleObj name="公式" r:id="rId15" imgW="698400" imgH="22860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2227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516" name="Rectangle 148"/>
          <p:cNvSpPr>
            <a:spLocks noChangeArrowheads="1"/>
          </p:cNvSpPr>
          <p:nvPr/>
        </p:nvSpPr>
        <p:spPr bwMode="auto">
          <a:xfrm>
            <a:off x="330200" y="414338"/>
            <a:ext cx="2401888" cy="652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数列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的极限</a:t>
            </a:r>
            <a:endParaRPr lang="zh-CN" altLang="en-US" sz="4400"/>
          </a:p>
        </p:txBody>
      </p:sp>
      <p:graphicFrame>
        <p:nvGraphicFramePr>
          <p:cNvPr id="2362444" name="Object 76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30" name="公式" r:id="rId17" imgW="203040" imgH="228600" progId="Equation.3">
                  <p:embed/>
                </p:oleObj>
              </mc:Choice>
              <mc:Fallback>
                <p:oleObj name="公式" r:id="rId17" imgW="203040" imgH="2286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517" name="Rectangle 149"/>
          <p:cNvSpPr>
            <a:spLocks noGrp="1" noChangeArrowheads="1"/>
          </p:cNvSpPr>
          <p:nvPr>
            <p:ph type="title" idx="4294967295"/>
          </p:nvPr>
        </p:nvSpPr>
        <p:spPr>
          <a:xfrm>
            <a:off x="8424863" y="6019800"/>
            <a:ext cx="381000" cy="3413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62518" name="Rectangle 150"/>
          <p:cNvSpPr>
            <a:spLocks noChangeArrowheads="1"/>
          </p:cNvSpPr>
          <p:nvPr/>
        </p:nvSpPr>
        <p:spPr bwMode="auto">
          <a:xfrm>
            <a:off x="173038" y="2790825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相应的点</a:t>
            </a:r>
            <a:r>
              <a:rPr lang="zh-CN" altLang="en-US" b="1">
                <a:solidFill>
                  <a:schemeClr val="tx1"/>
                </a:solidFill>
              </a:rPr>
              <a:t>都落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zh-CN" altLang="en-US" b="1">
                <a:solidFill>
                  <a:srgbClr val="008000"/>
                </a:solidFill>
              </a:rPr>
              <a:t>绿色</a:t>
            </a:r>
            <a:r>
              <a:rPr lang="zh-CN" altLang="en-US" b="1">
                <a:solidFill>
                  <a:schemeClr val="tx1"/>
                </a:solidFill>
              </a:rPr>
              <a:t>区域内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2519" name="Text Box 151"/>
          <p:cNvSpPr txBox="1">
            <a:spLocks noChangeArrowheads="1"/>
          </p:cNvSpPr>
          <p:nvPr/>
        </p:nvSpPr>
        <p:spPr bwMode="auto">
          <a:xfrm>
            <a:off x="173038" y="23336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</a:rPr>
              <a:t>对一切 </a:t>
            </a:r>
            <a:r>
              <a:rPr lang="en-US" altLang="zh-CN" b="1" i="1">
                <a:solidFill>
                  <a:schemeClr val="accent2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362520" name="Text Box 152"/>
          <p:cNvSpPr txBox="1">
            <a:spLocks noChangeArrowheads="1"/>
          </p:cNvSpPr>
          <p:nvPr/>
        </p:nvSpPr>
        <p:spPr bwMode="auto">
          <a:xfrm>
            <a:off x="173038" y="191293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自然数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362521" name="Text Box 153"/>
          <p:cNvSpPr txBox="1">
            <a:spLocks noChangeArrowheads="1"/>
          </p:cNvSpPr>
          <p:nvPr/>
        </p:nvSpPr>
        <p:spPr bwMode="auto">
          <a:xfrm>
            <a:off x="173038" y="14573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的</a:t>
            </a:r>
            <a:r>
              <a:rPr lang="en-US" altLang="en-US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邻域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362522" name="AutoShape 154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379" grpId="0" animBg="1"/>
      <p:bldP spid="2362389" grpId="0" animBg="1"/>
      <p:bldP spid="2362390" grpId="0" animBg="1"/>
      <p:bldP spid="23623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426" name="Text Box 2"/>
          <p:cNvSpPr txBox="1">
            <a:spLocks noChangeArrowheads="1"/>
          </p:cNvSpPr>
          <p:nvPr/>
        </p:nvSpPr>
        <p:spPr bwMode="auto">
          <a:xfrm>
            <a:off x="2762250" y="422275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当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 b="1">
                <a:solidFill>
                  <a:schemeClr val="tx1"/>
                </a:solidFill>
              </a:rPr>
              <a:t>则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407427" name="Object 3"/>
          <p:cNvGraphicFramePr>
            <a:graphicFrameLocks noChangeAspect="1"/>
          </p:cNvGraphicFramePr>
          <p:nvPr/>
        </p:nvGraphicFramePr>
        <p:xfrm>
          <a:off x="544513" y="954088"/>
          <a:ext cx="1455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57" name="公式" r:id="rId3" imgW="812520" imgH="279360" progId="Equation.3">
                  <p:embed/>
                </p:oleObj>
              </mc:Choice>
              <mc:Fallback>
                <p:oleObj name="公式" r:id="rId3" imgW="81252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54088"/>
                        <a:ext cx="1455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7429" name="Group 5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2407430" name="Group 6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2407431" name="Line 7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32" name="Line 8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33" name="Text Box 9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407434" name="Text Box 10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2407435" name="Text Box 11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7436" name="Text Box 1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7442" name="Line 18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443" name="Oval 19"/>
          <p:cNvSpPr>
            <a:spLocks noChangeArrowheads="1"/>
          </p:cNvSpPr>
          <p:nvPr/>
        </p:nvSpPr>
        <p:spPr bwMode="auto">
          <a:xfrm>
            <a:off x="4905375" y="5345113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444" name="Rectangle 20"/>
          <p:cNvSpPr>
            <a:spLocks noChangeArrowheads="1"/>
          </p:cNvSpPr>
          <p:nvPr/>
        </p:nvSpPr>
        <p:spPr bwMode="auto">
          <a:xfrm>
            <a:off x="4776788" y="5394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407445" name="Text Box 21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7446" name="Text Box 22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7447" name="Text Box 23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07448" name="Text Box 24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+1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407449" name="Text Box 25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+2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407450" name="Line 26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451" name="Oval 27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2407452" name="Oval 28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453" name="Line 29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454" name="Oval 30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7455" name="Object 31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58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56" name="Object 32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59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57" name="Object 33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60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458" name="Line 34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59" name="Line 35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0" name="Line 36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1" name="Line 37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2" name="Line 38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3" name="Line 39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4" name="Line 40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5" name="Line 41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6" name="Line 42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7" name="Line 43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8" name="Line 44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69" name="Line 45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470" name="Line 46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07471" name="Group 47"/>
          <p:cNvGrpSpPr>
            <a:grpSpLocks/>
          </p:cNvGrpSpPr>
          <p:nvPr/>
        </p:nvGrpSpPr>
        <p:grpSpPr bwMode="auto">
          <a:xfrm>
            <a:off x="2390775" y="1562100"/>
            <a:ext cx="6034088" cy="1831975"/>
            <a:chOff x="1551" y="984"/>
            <a:chExt cx="3303" cy="1154"/>
          </a:xfrm>
        </p:grpSpPr>
        <p:grpSp>
          <p:nvGrpSpPr>
            <p:cNvPr id="2407472" name="Group 4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7473" name="Freeform 4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74" name="Line 5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75" name="Line 5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7476" name="Object 5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1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7477" name="Object 5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2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7478" name="Line 5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479" name="Group 55"/>
          <p:cNvGrpSpPr>
            <a:grpSpLocks/>
          </p:cNvGrpSpPr>
          <p:nvPr/>
        </p:nvGrpSpPr>
        <p:grpSpPr bwMode="auto">
          <a:xfrm>
            <a:off x="2384425" y="1676400"/>
            <a:ext cx="6034088" cy="1636713"/>
            <a:chOff x="1551" y="984"/>
            <a:chExt cx="3303" cy="1154"/>
          </a:xfrm>
        </p:grpSpPr>
        <p:grpSp>
          <p:nvGrpSpPr>
            <p:cNvPr id="2407480" name="Group 56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7481" name="Freeform 57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82" name="Line 58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83" name="Line 59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7484" name="Object 60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3" name="公式" r:id="rId15" imgW="393480" imgH="177480" progId="Equation.3">
                      <p:embed/>
                    </p:oleObj>
                  </mc:Choice>
                  <mc:Fallback>
                    <p:oleObj name="公式" r:id="rId15" imgW="393480" imgH="17748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7485" name="Object 61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4" name="公式" r:id="rId16" imgW="393480" imgH="177480" progId="Equation.3">
                      <p:embed/>
                    </p:oleObj>
                  </mc:Choice>
                  <mc:Fallback>
                    <p:oleObj name="公式" r:id="rId16" imgW="393480" imgH="17748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7486" name="Line 62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487" name="Group 63"/>
          <p:cNvGrpSpPr>
            <a:grpSpLocks/>
          </p:cNvGrpSpPr>
          <p:nvPr/>
        </p:nvGrpSpPr>
        <p:grpSpPr bwMode="auto">
          <a:xfrm>
            <a:off x="2378075" y="1752600"/>
            <a:ext cx="6034088" cy="1452563"/>
            <a:chOff x="1551" y="984"/>
            <a:chExt cx="3303" cy="1154"/>
          </a:xfrm>
        </p:grpSpPr>
        <p:grpSp>
          <p:nvGrpSpPr>
            <p:cNvPr id="2407488" name="Group 6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7489" name="Freeform 6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90" name="Line 6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91" name="Line 6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7492" name="Object 6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5" name="公式" r:id="rId17" imgW="393480" imgH="177480" progId="Equation.3">
                      <p:embed/>
                    </p:oleObj>
                  </mc:Choice>
                  <mc:Fallback>
                    <p:oleObj name="公式" r:id="rId17" imgW="393480" imgH="17748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7493" name="Object 6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6" name="公式" r:id="rId18" imgW="393480" imgH="177480" progId="Equation.3">
                      <p:embed/>
                    </p:oleObj>
                  </mc:Choice>
                  <mc:Fallback>
                    <p:oleObj name="公式" r:id="rId18" imgW="393480" imgH="17748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7494" name="Line 7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495" name="Group 71"/>
          <p:cNvGrpSpPr>
            <a:grpSpLocks/>
          </p:cNvGrpSpPr>
          <p:nvPr/>
        </p:nvGrpSpPr>
        <p:grpSpPr bwMode="auto">
          <a:xfrm>
            <a:off x="2378075" y="1924050"/>
            <a:ext cx="6034088" cy="1109663"/>
            <a:chOff x="1551" y="984"/>
            <a:chExt cx="3303" cy="1154"/>
          </a:xfrm>
        </p:grpSpPr>
        <p:grpSp>
          <p:nvGrpSpPr>
            <p:cNvPr id="2407496" name="Group 7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7497" name="Freeform 7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98" name="Line 7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499" name="Line 7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7500" name="Object 7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7" name="公式" r:id="rId19" imgW="393480" imgH="177480" progId="Equation.3">
                      <p:embed/>
                    </p:oleObj>
                  </mc:Choice>
                  <mc:Fallback>
                    <p:oleObj name="公式" r:id="rId19" imgW="393480" imgH="17748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7501" name="Object 7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8" name="公式" r:id="rId20" imgW="393480" imgH="177480" progId="Equation.3">
                      <p:embed/>
                    </p:oleObj>
                  </mc:Choice>
                  <mc:Fallback>
                    <p:oleObj name="公式" r:id="rId20" imgW="393480" imgH="17748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7502" name="Line 7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503" name="Group 79"/>
          <p:cNvGrpSpPr>
            <a:grpSpLocks/>
          </p:cNvGrpSpPr>
          <p:nvPr/>
        </p:nvGrpSpPr>
        <p:grpSpPr bwMode="auto">
          <a:xfrm>
            <a:off x="2378075" y="2057400"/>
            <a:ext cx="6034088" cy="836613"/>
            <a:chOff x="1551" y="984"/>
            <a:chExt cx="3303" cy="1154"/>
          </a:xfrm>
        </p:grpSpPr>
        <p:grpSp>
          <p:nvGrpSpPr>
            <p:cNvPr id="2407504" name="Group 8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7505" name="Freeform 8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506" name="Line 8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7507" name="Line 8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7508" name="Object 8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69" name="公式" r:id="rId21" imgW="393480" imgH="177480" progId="Equation.3">
                      <p:embed/>
                    </p:oleObj>
                  </mc:Choice>
                  <mc:Fallback>
                    <p:oleObj name="公式" r:id="rId21" imgW="393480" imgH="17748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7509" name="Object 8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7570" name="公式" r:id="rId22" imgW="393480" imgH="177480" progId="Equation.3">
                      <p:embed/>
                    </p:oleObj>
                  </mc:Choice>
                  <mc:Fallback>
                    <p:oleObj name="公式" r:id="rId22" imgW="393480" imgH="177480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7510" name="Line 8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07511" name="Object 87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71" name="公式" r:id="rId23" imgW="126720" imgH="139680" progId="Equation.3">
                  <p:embed/>
                </p:oleObj>
              </mc:Choice>
              <mc:Fallback>
                <p:oleObj name="公式" r:id="rId23" imgW="126720" imgH="13968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512" name="Line 88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3" name="Oval 89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4" name="Oval 90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5" name="Oval 91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6" name="Oval 92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7" name="Oval 93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8" name="Line 94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19" name="Line 95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0" name="Line 96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1" name="Line 97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2" name="Line 98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3" name="Line 99"/>
          <p:cNvSpPr>
            <a:spLocks noChangeShapeType="1"/>
          </p:cNvSpPr>
          <p:nvPr/>
        </p:nvSpPr>
        <p:spPr bwMode="auto">
          <a:xfrm flipV="1">
            <a:off x="6799263" y="2133600"/>
            <a:ext cx="0" cy="316706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4" name="Line 100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5" name="Line 101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6" name="Line 102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7" name="Oval 103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8" name="Oval 104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29" name="Oval 105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0" name="Oval 106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1" name="Oval 107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2" name="Oval 108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3" name="Oval 109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4" name="Oval 110"/>
          <p:cNvSpPr>
            <a:spLocks noChangeArrowheads="1"/>
          </p:cNvSpPr>
          <p:nvPr/>
        </p:nvSpPr>
        <p:spPr bwMode="auto">
          <a:xfrm>
            <a:off x="5194300" y="23050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5" name="Oval 111"/>
          <p:cNvSpPr>
            <a:spLocks noChangeArrowheads="1"/>
          </p:cNvSpPr>
          <p:nvPr/>
        </p:nvSpPr>
        <p:spPr bwMode="auto">
          <a:xfrm>
            <a:off x="5537200" y="19367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6" name="Oval 112"/>
          <p:cNvSpPr>
            <a:spLocks noChangeArrowheads="1"/>
          </p:cNvSpPr>
          <p:nvPr/>
        </p:nvSpPr>
        <p:spPr bwMode="auto">
          <a:xfrm>
            <a:off x="5854700" y="21082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7" name="Oval 113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8" name="Oval 114"/>
          <p:cNvSpPr>
            <a:spLocks noChangeArrowheads="1"/>
          </p:cNvSpPr>
          <p:nvPr/>
        </p:nvSpPr>
        <p:spPr bwMode="auto">
          <a:xfrm>
            <a:off x="6464300" y="2732088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39" name="Oval 115"/>
          <p:cNvSpPr>
            <a:spLocks noChangeArrowheads="1"/>
          </p:cNvSpPr>
          <p:nvPr/>
        </p:nvSpPr>
        <p:spPr bwMode="auto">
          <a:xfrm>
            <a:off x="6756400" y="210661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0" name="Oval 116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1" name="Oval 117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2" name="Oval 118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3" name="Oval 119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4" name="Oval 120"/>
          <p:cNvSpPr>
            <a:spLocks noChangeArrowheads="1"/>
          </p:cNvSpPr>
          <p:nvPr/>
        </p:nvSpPr>
        <p:spPr bwMode="auto">
          <a:xfrm>
            <a:off x="6151563" y="3014663"/>
            <a:ext cx="87312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5" name="Line 121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6" name="Oval 122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47" name="Freeform 123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1636 h 1636"/>
              <a:gd name="T2" fmla="*/ 1 w 1"/>
              <a:gd name="T3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7548" name="Object 124"/>
          <p:cNvGraphicFramePr>
            <a:graphicFrameLocks noChangeAspect="1"/>
          </p:cNvGraphicFramePr>
          <p:nvPr/>
        </p:nvGraphicFramePr>
        <p:xfrm>
          <a:off x="4302125" y="42227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72" name="公式" r:id="rId25" imgW="698400" imgH="228600" progId="Equation.3">
                  <p:embed/>
                </p:oleObj>
              </mc:Choice>
              <mc:Fallback>
                <p:oleObj name="公式" r:id="rId25" imgW="698400" imgH="2286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2227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549" name="Rectangle 125"/>
          <p:cNvSpPr>
            <a:spLocks noChangeArrowheads="1"/>
          </p:cNvSpPr>
          <p:nvPr/>
        </p:nvSpPr>
        <p:spPr bwMode="auto">
          <a:xfrm>
            <a:off x="330200" y="414338"/>
            <a:ext cx="2401888" cy="652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数列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的极限</a:t>
            </a:r>
            <a:endParaRPr lang="zh-CN" altLang="en-US" sz="4400"/>
          </a:p>
        </p:txBody>
      </p:sp>
      <p:graphicFrame>
        <p:nvGraphicFramePr>
          <p:cNvPr id="2407550" name="Object 126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73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551" name="Rectangle 127"/>
          <p:cNvSpPr>
            <a:spLocks noGrp="1" noChangeArrowheads="1"/>
          </p:cNvSpPr>
          <p:nvPr>
            <p:ph type="title" idx="4294967295"/>
          </p:nvPr>
        </p:nvSpPr>
        <p:spPr>
          <a:xfrm>
            <a:off x="8424863" y="6019800"/>
            <a:ext cx="381000" cy="3413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7552" name="Rectangle 128"/>
          <p:cNvSpPr>
            <a:spLocks noChangeArrowheads="1"/>
          </p:cNvSpPr>
          <p:nvPr/>
        </p:nvSpPr>
        <p:spPr bwMode="auto">
          <a:xfrm>
            <a:off x="173038" y="2790825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相应的点</a:t>
            </a:r>
            <a:r>
              <a:rPr lang="zh-CN" altLang="en-US" b="1">
                <a:solidFill>
                  <a:schemeClr val="tx1"/>
                </a:solidFill>
              </a:rPr>
              <a:t>都落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zh-CN" altLang="en-US" b="1">
                <a:solidFill>
                  <a:srgbClr val="008000"/>
                </a:solidFill>
              </a:rPr>
              <a:t>绿色</a:t>
            </a:r>
            <a:r>
              <a:rPr lang="zh-CN" altLang="en-US" b="1">
                <a:solidFill>
                  <a:schemeClr val="tx1"/>
                </a:solidFill>
              </a:rPr>
              <a:t>区域内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7553" name="Text Box 129"/>
          <p:cNvSpPr txBox="1">
            <a:spLocks noChangeArrowheads="1"/>
          </p:cNvSpPr>
          <p:nvPr/>
        </p:nvSpPr>
        <p:spPr bwMode="auto">
          <a:xfrm>
            <a:off x="173038" y="23336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</a:rPr>
              <a:t>对一切 </a:t>
            </a:r>
            <a:r>
              <a:rPr lang="en-US" altLang="zh-CN" b="1" i="1">
                <a:solidFill>
                  <a:schemeClr val="accent2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407554" name="Text Box 130"/>
          <p:cNvSpPr txBox="1">
            <a:spLocks noChangeArrowheads="1"/>
          </p:cNvSpPr>
          <p:nvPr/>
        </p:nvSpPr>
        <p:spPr bwMode="auto">
          <a:xfrm>
            <a:off x="173038" y="191293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自然数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407555" name="Text Box 131"/>
          <p:cNvSpPr txBox="1">
            <a:spLocks noChangeArrowheads="1"/>
          </p:cNvSpPr>
          <p:nvPr/>
        </p:nvSpPr>
        <p:spPr bwMode="auto">
          <a:xfrm>
            <a:off x="173038" y="14573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的</a:t>
            </a:r>
            <a:r>
              <a:rPr lang="en-US" altLang="en-US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邻域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407556" name="AutoShape 132">
            <a:hlinkClick r:id="rId2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0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7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5" name="Text Box 3"/>
          <p:cNvSpPr txBox="1">
            <a:spLocks noChangeArrowheads="1"/>
          </p:cNvSpPr>
          <p:nvPr/>
        </p:nvSpPr>
        <p:spPr bwMode="auto">
          <a:xfrm>
            <a:off x="2762250" y="422275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当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 b="1">
                <a:solidFill>
                  <a:schemeClr val="tx1"/>
                </a:solidFill>
              </a:rPr>
              <a:t>则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363397" name="Object 5"/>
          <p:cNvGraphicFramePr>
            <a:graphicFrameLocks noChangeAspect="1"/>
          </p:cNvGraphicFramePr>
          <p:nvPr/>
        </p:nvGraphicFramePr>
        <p:xfrm>
          <a:off x="544513" y="954088"/>
          <a:ext cx="1455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2" name="公式" r:id="rId3" imgW="812520" imgH="279360" progId="Equation.3">
                  <p:embed/>
                </p:oleObj>
              </mc:Choice>
              <mc:Fallback>
                <p:oleObj name="公式" r:id="rId3" imgW="81252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54088"/>
                        <a:ext cx="1455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3404" name="Group 12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2363405" name="Group 13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2363406" name="Line 14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407" name="Line 15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408" name="Text Box 16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363409" name="Text Box 17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2363410" name="Text Box 18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363411" name="Text Box 19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63417" name="Line 25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3568" name="Group 176"/>
          <p:cNvGrpSpPr>
            <a:grpSpLocks/>
          </p:cNvGrpSpPr>
          <p:nvPr/>
        </p:nvGrpSpPr>
        <p:grpSpPr bwMode="auto">
          <a:xfrm>
            <a:off x="4776788" y="5345113"/>
            <a:ext cx="368300" cy="446087"/>
            <a:chOff x="3009" y="3367"/>
            <a:chExt cx="232" cy="281"/>
          </a:xfrm>
        </p:grpSpPr>
        <p:sp>
          <p:nvSpPr>
            <p:cNvPr id="2363418" name="Oval 26"/>
            <p:cNvSpPr>
              <a:spLocks noChangeArrowheads="1"/>
            </p:cNvSpPr>
            <p:nvPr/>
          </p:nvSpPr>
          <p:spPr bwMode="auto">
            <a:xfrm>
              <a:off x="3090" y="3367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19" name="Rectangle 27"/>
            <p:cNvSpPr>
              <a:spLocks noChangeArrowheads="1"/>
            </p:cNvSpPr>
            <p:nvPr/>
          </p:nvSpPr>
          <p:spPr bwMode="auto">
            <a:xfrm>
              <a:off x="3009" y="339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>
                <a:solidFill>
                  <a:srgbClr val="0099FF"/>
                </a:solidFill>
              </a:endParaRPr>
            </a:p>
          </p:txBody>
        </p:sp>
      </p:grpSp>
      <p:sp>
        <p:nvSpPr>
          <p:cNvPr id="2363420" name="Text Box 28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363421" name="Text Box 29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363422" name="Text Box 30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63425" name="Line 33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26" name="Oval 34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2363428" name="Line 36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29" name="Oval 37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3430" name="Object 38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3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31" name="Object 39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4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32" name="Object 40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5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469" name="Line 77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0" name="Line 78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1" name="Line 79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2" name="Line 80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3" name="Line 81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4" name="Line 82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5" name="Line 83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6" name="Line 84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7" name="Line 85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8" name="Line 86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79" name="Line 87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80" name="Line 88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481" name="Line 89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63523" name="Group 131"/>
          <p:cNvGrpSpPr>
            <a:grpSpLocks/>
          </p:cNvGrpSpPr>
          <p:nvPr/>
        </p:nvGrpSpPr>
        <p:grpSpPr bwMode="auto">
          <a:xfrm>
            <a:off x="2378075" y="2057400"/>
            <a:ext cx="6034088" cy="836613"/>
            <a:chOff x="1551" y="984"/>
            <a:chExt cx="3303" cy="1154"/>
          </a:xfrm>
        </p:grpSpPr>
        <p:grpSp>
          <p:nvGrpSpPr>
            <p:cNvPr id="2363524" name="Group 13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63525" name="Freeform 13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526" name="Line 13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527" name="Line 13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3528" name="Object 13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4836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3529" name="Object 13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4837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63530" name="Line 13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63531" name="Object 139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8" name="公式" r:id="rId15" imgW="126720" imgH="139680" progId="Equation.3">
                  <p:embed/>
                </p:oleObj>
              </mc:Choice>
              <mc:Fallback>
                <p:oleObj name="公式" r:id="rId15" imgW="126720" imgH="13968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532" name="Line 140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3" name="Oval 41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4" name="Oval 42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5" name="Oval 43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6" name="Oval 44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7" name="Oval 45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8" name="Line 46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39" name="Line 47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40" name="Line 48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41" name="Line 49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42" name="Line 50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48" name="Oval 56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49" name="Oval 57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0" name="Oval 58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2" name="Oval 60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4" name="Oval 62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5" name="Oval 63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9" name="Oval 67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66" name="Oval 74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3467" name="Object 75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39" name="公式" r:id="rId17" imgW="203040" imgH="228600" progId="Equation.3">
                  <p:embed/>
                </p:oleObj>
              </mc:Choice>
              <mc:Fallback>
                <p:oleObj name="公式" r:id="rId17" imgW="20304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394" name="Line 2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27" name="Oval 35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51" name="Oval 59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578" name="Oval 18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23" name="Text Box 31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+1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363424" name="Text Box 32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+2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graphicFrame>
        <p:nvGraphicFramePr>
          <p:cNvPr id="2363581" name="Object 189"/>
          <p:cNvGraphicFramePr>
            <a:graphicFrameLocks noChangeAspect="1"/>
          </p:cNvGraphicFramePr>
          <p:nvPr/>
        </p:nvGraphicFramePr>
        <p:xfrm>
          <a:off x="4302125" y="42227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40" name="公式" r:id="rId19" imgW="698400" imgH="228600" progId="Equation.3">
                  <p:embed/>
                </p:oleObj>
              </mc:Choice>
              <mc:Fallback>
                <p:oleObj name="公式" r:id="rId19" imgW="698400" imgH="2286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2227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583" name="Rectangle 191"/>
          <p:cNvSpPr>
            <a:spLocks noGrp="1" noChangeArrowheads="1"/>
          </p:cNvSpPr>
          <p:nvPr>
            <p:ph type="title" idx="4294967295"/>
          </p:nvPr>
        </p:nvSpPr>
        <p:spPr>
          <a:xfrm>
            <a:off x="8412163" y="5924550"/>
            <a:ext cx="457200" cy="3619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63584" name="Rectangle 192"/>
          <p:cNvSpPr>
            <a:spLocks noChangeArrowheads="1"/>
          </p:cNvSpPr>
          <p:nvPr/>
        </p:nvSpPr>
        <p:spPr bwMode="auto">
          <a:xfrm>
            <a:off x="173038" y="2790825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相应的点</a:t>
            </a:r>
            <a:r>
              <a:rPr lang="zh-CN" altLang="en-US" b="1">
                <a:solidFill>
                  <a:schemeClr val="tx1"/>
                </a:solidFill>
              </a:rPr>
              <a:t>都落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zh-CN" altLang="en-US" b="1">
                <a:solidFill>
                  <a:srgbClr val="008000"/>
                </a:solidFill>
              </a:rPr>
              <a:t>绿色</a:t>
            </a:r>
            <a:r>
              <a:rPr lang="zh-CN" altLang="en-US" b="1">
                <a:solidFill>
                  <a:schemeClr val="tx1"/>
                </a:solidFill>
              </a:rPr>
              <a:t>区域内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3585" name="Text Box 193"/>
          <p:cNvSpPr txBox="1">
            <a:spLocks noChangeArrowheads="1"/>
          </p:cNvSpPr>
          <p:nvPr/>
        </p:nvSpPr>
        <p:spPr bwMode="auto">
          <a:xfrm>
            <a:off x="173038" y="23336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</a:rPr>
              <a:t>对一切 </a:t>
            </a:r>
            <a:r>
              <a:rPr lang="en-US" altLang="zh-CN" b="1" i="1">
                <a:solidFill>
                  <a:schemeClr val="accent2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363586" name="Text Box 194"/>
          <p:cNvSpPr txBox="1">
            <a:spLocks noChangeArrowheads="1"/>
          </p:cNvSpPr>
          <p:nvPr/>
        </p:nvSpPr>
        <p:spPr bwMode="auto">
          <a:xfrm>
            <a:off x="173038" y="191293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自然数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363587" name="Text Box 195"/>
          <p:cNvSpPr txBox="1">
            <a:spLocks noChangeArrowheads="1"/>
          </p:cNvSpPr>
          <p:nvPr/>
        </p:nvSpPr>
        <p:spPr bwMode="auto">
          <a:xfrm>
            <a:off x="173038" y="14573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的</a:t>
            </a:r>
            <a:r>
              <a:rPr lang="en-US" altLang="en-US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邻域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363588" name="Rectangle 196"/>
          <p:cNvSpPr>
            <a:spLocks noChangeArrowheads="1"/>
          </p:cNvSpPr>
          <p:nvPr/>
        </p:nvSpPr>
        <p:spPr bwMode="auto">
          <a:xfrm>
            <a:off x="330200" y="414338"/>
            <a:ext cx="2401888" cy="652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数列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的极限</a:t>
            </a:r>
            <a:endParaRPr lang="zh-CN" altLang="en-US" sz="4400"/>
          </a:p>
        </p:txBody>
      </p:sp>
      <p:sp>
        <p:nvSpPr>
          <p:cNvPr id="2363591" name="AutoShape 199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17" grpId="0" animBg="1"/>
      <p:bldP spid="2363423" grpId="0" autoUpdateAnimBg="0"/>
      <p:bldP spid="23634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450" name="Text Box 2"/>
          <p:cNvSpPr txBox="1">
            <a:spLocks noChangeArrowheads="1"/>
          </p:cNvSpPr>
          <p:nvPr/>
        </p:nvSpPr>
        <p:spPr bwMode="auto">
          <a:xfrm>
            <a:off x="2762250" y="422275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当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b="1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 b="1">
                <a:solidFill>
                  <a:schemeClr val="tx1"/>
                </a:solidFill>
              </a:rPr>
              <a:t>则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408451" name="Object 3"/>
          <p:cNvGraphicFramePr>
            <a:graphicFrameLocks noChangeAspect="1"/>
          </p:cNvGraphicFramePr>
          <p:nvPr/>
        </p:nvGraphicFramePr>
        <p:xfrm>
          <a:off x="544513" y="954088"/>
          <a:ext cx="1455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57" name="公式" r:id="rId3" imgW="812520" imgH="279360" progId="Equation.3">
                  <p:embed/>
                </p:oleObj>
              </mc:Choice>
              <mc:Fallback>
                <p:oleObj name="公式" r:id="rId3" imgW="81252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54088"/>
                        <a:ext cx="1455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8452" name="Group 4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2408453" name="Group 5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2408454" name="Line 6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55" name="Line 7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56" name="Text Box 8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408457" name="Text Box 9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i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2408458" name="Text Box 10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08459" name="Text Box 11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8464" name="Text Box 16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8465" name="Text Box 17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2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8466" name="Text Box 18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08467" name="Line 19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468" name="Oval 20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2408469" name="Line 21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470" name="Oval 22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8471" name="Object 23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58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8472" name="Object 24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59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8473" name="Object 25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60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74" name="Line 26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75" name="Line 27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76" name="Line 28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77" name="Line 29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78" name="Line 30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79" name="Line 31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0" name="Line 32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1" name="Line 33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2" name="Line 34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3" name="Line 35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4" name="Line 36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5" name="Line 37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486" name="Line 38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08487" name="Group 39"/>
          <p:cNvGrpSpPr>
            <a:grpSpLocks/>
          </p:cNvGrpSpPr>
          <p:nvPr/>
        </p:nvGrpSpPr>
        <p:grpSpPr bwMode="auto">
          <a:xfrm>
            <a:off x="2378075" y="2057400"/>
            <a:ext cx="6034088" cy="836613"/>
            <a:chOff x="1551" y="984"/>
            <a:chExt cx="3303" cy="1154"/>
          </a:xfrm>
        </p:grpSpPr>
        <p:grpSp>
          <p:nvGrpSpPr>
            <p:cNvPr id="2408488" name="Group 4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408489" name="Freeform 4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90" name="Line 4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8491" name="Line 4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08492" name="Object 4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8561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08493" name="Object 4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8562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08494" name="Line 4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08495" name="Object 47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63" name="公式" r:id="rId15" imgW="126720" imgH="139680" progId="Equation.3">
                  <p:embed/>
                </p:oleObj>
              </mc:Choice>
              <mc:Fallback>
                <p:oleObj name="公式" r:id="rId15" imgW="126720" imgH="1396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496" name="Line 48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497" name="Oval 49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498" name="Oval 50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499" name="Oval 51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0" name="Oval 52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1" name="Oval 53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2" name="Line 54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3" name="Line 55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4" name="Line 56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5" name="Line 57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6" name="Line 58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7" name="Line 59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8" name="Freeform 60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1636 h 1636"/>
              <a:gd name="T2" fmla="*/ 1 w 1"/>
              <a:gd name="T3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09" name="Line 61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0" name="Line 62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1" name="Oval 63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2" name="Oval 64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3" name="Oval 65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4" name="Oval 66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5" name="Oval 67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6" name="Oval 68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7" name="Oval 69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8" name="Oval 70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19" name="Oval 71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20" name="Oval 72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21" name="Oval 73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8522" name="Object 74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64" name="公式" r:id="rId17" imgW="203040" imgH="228600" progId="Equation.3">
                  <p:embed/>
                </p:oleObj>
              </mc:Choice>
              <mc:Fallback>
                <p:oleObj name="公式" r:id="rId17" imgW="20304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523" name="Line 75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24" name="Oval 76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8525" name="Group 77"/>
          <p:cNvGrpSpPr>
            <a:grpSpLocks/>
          </p:cNvGrpSpPr>
          <p:nvPr/>
        </p:nvGrpSpPr>
        <p:grpSpPr bwMode="auto">
          <a:xfrm>
            <a:off x="5057775" y="5340350"/>
            <a:ext cx="368300" cy="446088"/>
            <a:chOff x="3186" y="3364"/>
            <a:chExt cx="232" cy="281"/>
          </a:xfrm>
        </p:grpSpPr>
        <p:sp>
          <p:nvSpPr>
            <p:cNvPr id="2408526" name="Oval 78"/>
            <p:cNvSpPr>
              <a:spLocks noChangeArrowheads="1"/>
            </p:cNvSpPr>
            <p:nvPr/>
          </p:nvSpPr>
          <p:spPr bwMode="auto">
            <a:xfrm>
              <a:off x="3267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527" name="Rectangle 79"/>
            <p:cNvSpPr>
              <a:spLocks noChangeArrowheads="1"/>
            </p:cNvSpPr>
            <p:nvPr/>
          </p:nvSpPr>
          <p:spPr bwMode="auto">
            <a:xfrm>
              <a:off x="3186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</a:p>
          </p:txBody>
        </p:sp>
      </p:grpSp>
      <p:grpSp>
        <p:nvGrpSpPr>
          <p:cNvPr id="2408528" name="Group 80"/>
          <p:cNvGrpSpPr>
            <a:grpSpLocks/>
          </p:cNvGrpSpPr>
          <p:nvPr/>
        </p:nvGrpSpPr>
        <p:grpSpPr bwMode="auto">
          <a:xfrm>
            <a:off x="5453063" y="5340350"/>
            <a:ext cx="368300" cy="446088"/>
            <a:chOff x="3407" y="3364"/>
            <a:chExt cx="232" cy="281"/>
          </a:xfrm>
        </p:grpSpPr>
        <p:sp>
          <p:nvSpPr>
            <p:cNvPr id="2408529" name="Oval 81"/>
            <p:cNvSpPr>
              <a:spLocks noChangeArrowheads="1"/>
            </p:cNvSpPr>
            <p:nvPr/>
          </p:nvSpPr>
          <p:spPr bwMode="auto">
            <a:xfrm>
              <a:off x="3488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530" name="Rectangle 82"/>
            <p:cNvSpPr>
              <a:spLocks noChangeArrowheads="1"/>
            </p:cNvSpPr>
            <p:nvPr/>
          </p:nvSpPr>
          <p:spPr bwMode="auto">
            <a:xfrm>
              <a:off x="3407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</a:p>
          </p:txBody>
        </p:sp>
      </p:grpSp>
      <p:grpSp>
        <p:nvGrpSpPr>
          <p:cNvPr id="2408531" name="Group 83"/>
          <p:cNvGrpSpPr>
            <a:grpSpLocks/>
          </p:cNvGrpSpPr>
          <p:nvPr/>
        </p:nvGrpSpPr>
        <p:grpSpPr bwMode="auto">
          <a:xfrm>
            <a:off x="5848350" y="5340350"/>
            <a:ext cx="368300" cy="446088"/>
            <a:chOff x="3590" y="3364"/>
            <a:chExt cx="232" cy="281"/>
          </a:xfrm>
        </p:grpSpPr>
        <p:sp>
          <p:nvSpPr>
            <p:cNvPr id="2408532" name="Oval 84"/>
            <p:cNvSpPr>
              <a:spLocks noChangeArrowheads="1"/>
            </p:cNvSpPr>
            <p:nvPr/>
          </p:nvSpPr>
          <p:spPr bwMode="auto">
            <a:xfrm>
              <a:off x="3671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533" name="Rectangle 85"/>
            <p:cNvSpPr>
              <a:spLocks noChangeArrowheads="1"/>
            </p:cNvSpPr>
            <p:nvPr/>
          </p:nvSpPr>
          <p:spPr bwMode="auto">
            <a:xfrm>
              <a:off x="3590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</a:p>
          </p:txBody>
        </p:sp>
      </p:grpSp>
      <p:grpSp>
        <p:nvGrpSpPr>
          <p:cNvPr id="2408534" name="Group 86"/>
          <p:cNvGrpSpPr>
            <a:grpSpLocks/>
          </p:cNvGrpSpPr>
          <p:nvPr/>
        </p:nvGrpSpPr>
        <p:grpSpPr bwMode="auto">
          <a:xfrm>
            <a:off x="6243638" y="5340350"/>
            <a:ext cx="368300" cy="446088"/>
            <a:chOff x="3798" y="3364"/>
            <a:chExt cx="232" cy="281"/>
          </a:xfrm>
        </p:grpSpPr>
        <p:sp>
          <p:nvSpPr>
            <p:cNvPr id="2408535" name="Oval 87"/>
            <p:cNvSpPr>
              <a:spLocks noChangeArrowheads="1"/>
            </p:cNvSpPr>
            <p:nvPr/>
          </p:nvSpPr>
          <p:spPr bwMode="auto">
            <a:xfrm>
              <a:off x="3879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536" name="Rectangle 88"/>
            <p:cNvSpPr>
              <a:spLocks noChangeArrowheads="1"/>
            </p:cNvSpPr>
            <p:nvPr/>
          </p:nvSpPr>
          <p:spPr bwMode="auto">
            <a:xfrm>
              <a:off x="3798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</a:p>
          </p:txBody>
        </p:sp>
      </p:grpSp>
      <p:grpSp>
        <p:nvGrpSpPr>
          <p:cNvPr id="2408537" name="Group 89"/>
          <p:cNvGrpSpPr>
            <a:grpSpLocks/>
          </p:cNvGrpSpPr>
          <p:nvPr/>
        </p:nvGrpSpPr>
        <p:grpSpPr bwMode="auto">
          <a:xfrm>
            <a:off x="6640513" y="5340350"/>
            <a:ext cx="368300" cy="446088"/>
            <a:chOff x="4183" y="3364"/>
            <a:chExt cx="232" cy="281"/>
          </a:xfrm>
        </p:grpSpPr>
        <p:sp>
          <p:nvSpPr>
            <p:cNvPr id="2408538" name="Oval 90"/>
            <p:cNvSpPr>
              <a:spLocks noChangeArrowheads="1"/>
            </p:cNvSpPr>
            <p:nvPr/>
          </p:nvSpPr>
          <p:spPr bwMode="auto">
            <a:xfrm>
              <a:off x="4264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8539" name="Rectangle 91"/>
            <p:cNvSpPr>
              <a:spLocks noChangeArrowheads="1"/>
            </p:cNvSpPr>
            <p:nvPr/>
          </p:nvSpPr>
          <p:spPr bwMode="auto">
            <a:xfrm>
              <a:off x="4183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lang="en-US" altLang="zh-CN" sz="2000" b="1" i="1">
                <a:solidFill>
                  <a:srgbClr val="0099FF"/>
                </a:solidFill>
              </a:endParaRPr>
            </a:p>
          </p:txBody>
        </p:sp>
      </p:grpSp>
      <p:sp>
        <p:nvSpPr>
          <p:cNvPr id="2408540" name="Text Box 92"/>
          <p:cNvSpPr txBox="1">
            <a:spLocks noChangeArrowheads="1"/>
          </p:cNvSpPr>
          <p:nvPr/>
        </p:nvSpPr>
        <p:spPr bwMode="auto">
          <a:xfrm>
            <a:off x="6904038" y="5426075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+1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408541" name="Text Box 93"/>
          <p:cNvSpPr txBox="1">
            <a:spLocks noChangeArrowheads="1"/>
          </p:cNvSpPr>
          <p:nvPr/>
        </p:nvSpPr>
        <p:spPr bwMode="auto">
          <a:xfrm>
            <a:off x="7269163" y="5414963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 i="1">
                <a:solidFill>
                  <a:srgbClr val="0099FF"/>
                </a:solidFill>
              </a:rPr>
              <a:t>N</a:t>
            </a:r>
            <a:r>
              <a:rPr lang="en-US" altLang="zh-CN" sz="1000" b="1">
                <a:solidFill>
                  <a:srgbClr val="0099FF"/>
                </a:solidFill>
              </a:rPr>
              <a:t>+2</a:t>
            </a:r>
            <a:endParaRPr lang="en-US" altLang="zh-CN" sz="2000" b="1">
              <a:solidFill>
                <a:srgbClr val="0099FF"/>
              </a:solidFill>
            </a:endParaRPr>
          </a:p>
        </p:txBody>
      </p:sp>
      <p:sp>
        <p:nvSpPr>
          <p:cNvPr id="2408542" name="Freeform 94"/>
          <p:cNvSpPr>
            <a:spLocks/>
          </p:cNvSpPr>
          <p:nvPr/>
        </p:nvSpPr>
        <p:spPr bwMode="auto">
          <a:xfrm>
            <a:off x="6810375" y="2181225"/>
            <a:ext cx="1588" cy="3248025"/>
          </a:xfrm>
          <a:custGeom>
            <a:avLst/>
            <a:gdLst>
              <a:gd name="T0" fmla="*/ 0 w 1"/>
              <a:gd name="T1" fmla="*/ 0 h 2046"/>
              <a:gd name="T2" fmla="*/ 0 w 1"/>
              <a:gd name="T3" fmla="*/ 2046 h 20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46">
                <a:moveTo>
                  <a:pt x="0" y="0"/>
                </a:moveTo>
                <a:lnTo>
                  <a:pt x="0" y="2046"/>
                </a:lnTo>
              </a:path>
            </a:pathLst>
          </a:custGeom>
          <a:noFill/>
          <a:ln w="38100" cap="flat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43" name="Oval 95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44" name="Oval 9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45" name="Oval 97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8546" name="Text Box 98"/>
          <p:cNvSpPr txBox="1">
            <a:spLocks noChangeArrowheads="1"/>
          </p:cNvSpPr>
          <p:nvPr/>
        </p:nvSpPr>
        <p:spPr bwMode="auto">
          <a:xfrm>
            <a:off x="454025" y="5829300"/>
            <a:ext cx="677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因此，</a:t>
            </a:r>
            <a:r>
              <a:rPr lang="zh-CN" altLang="en-US" b="1">
                <a:solidFill>
                  <a:schemeClr val="tx1"/>
                </a:solidFill>
              </a:rPr>
              <a:t>数列</a:t>
            </a:r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的极限定义也称</a:t>
            </a:r>
            <a:r>
              <a:rPr lang="zh-CN" altLang="en-US" b="1">
                <a:solidFill>
                  <a:schemeClr val="tx1"/>
                </a:solidFill>
              </a:rPr>
              <a:t>数列</a:t>
            </a:r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极限的</a:t>
            </a:r>
            <a:r>
              <a:rPr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—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定义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2408549" name="Object 101"/>
          <p:cNvGraphicFramePr>
            <a:graphicFrameLocks noChangeAspect="1"/>
          </p:cNvGraphicFramePr>
          <p:nvPr/>
        </p:nvGraphicFramePr>
        <p:xfrm>
          <a:off x="4302125" y="42227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65" name="公式" r:id="rId19" imgW="698400" imgH="228600" progId="Equation.3">
                  <p:embed/>
                </p:oleObj>
              </mc:Choice>
              <mc:Fallback>
                <p:oleObj name="公式" r:id="rId19" imgW="698400" imgH="2286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2227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8550" name="Rectangle 102"/>
          <p:cNvSpPr>
            <a:spLocks noGrp="1" noChangeArrowheads="1"/>
          </p:cNvSpPr>
          <p:nvPr>
            <p:ph type="title" idx="4294967295"/>
          </p:nvPr>
        </p:nvSpPr>
        <p:spPr>
          <a:xfrm>
            <a:off x="8412163" y="5924550"/>
            <a:ext cx="457200" cy="3619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8551" name="Rectangle 103"/>
          <p:cNvSpPr>
            <a:spLocks noChangeArrowheads="1"/>
          </p:cNvSpPr>
          <p:nvPr/>
        </p:nvSpPr>
        <p:spPr bwMode="auto">
          <a:xfrm>
            <a:off x="173038" y="2790825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相应的点</a:t>
            </a:r>
            <a:r>
              <a:rPr lang="zh-CN" altLang="en-US" b="1">
                <a:solidFill>
                  <a:schemeClr val="tx1"/>
                </a:solidFill>
              </a:rPr>
              <a:t>都落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zh-CN" altLang="en-US" b="1">
                <a:solidFill>
                  <a:srgbClr val="008000"/>
                </a:solidFill>
              </a:rPr>
              <a:t>绿色</a:t>
            </a:r>
            <a:r>
              <a:rPr lang="zh-CN" altLang="en-US" b="1">
                <a:solidFill>
                  <a:schemeClr val="tx1"/>
                </a:solidFill>
              </a:rPr>
              <a:t>区域内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8552" name="Text Box 104"/>
          <p:cNvSpPr txBox="1">
            <a:spLocks noChangeArrowheads="1"/>
          </p:cNvSpPr>
          <p:nvPr/>
        </p:nvSpPr>
        <p:spPr bwMode="auto">
          <a:xfrm>
            <a:off x="173038" y="23336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</a:rPr>
              <a:t>对一切 </a:t>
            </a:r>
            <a:r>
              <a:rPr lang="en-US" altLang="zh-CN" b="1" i="1">
                <a:solidFill>
                  <a:schemeClr val="accent2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408553" name="Text Box 105"/>
          <p:cNvSpPr txBox="1">
            <a:spLocks noChangeArrowheads="1"/>
          </p:cNvSpPr>
          <p:nvPr/>
        </p:nvSpPr>
        <p:spPr bwMode="auto">
          <a:xfrm>
            <a:off x="173038" y="191293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自然数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2408554" name="Text Box 106"/>
          <p:cNvSpPr txBox="1">
            <a:spLocks noChangeArrowheads="1"/>
          </p:cNvSpPr>
          <p:nvPr/>
        </p:nvSpPr>
        <p:spPr bwMode="auto">
          <a:xfrm>
            <a:off x="173038" y="1457325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的</a:t>
            </a:r>
            <a:r>
              <a:rPr lang="en-US" altLang="en-US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sym typeface="Symbol" pitchFamily="18" charset="2"/>
              </a:rPr>
              <a:t>邻域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408555" name="Rectangle 107"/>
          <p:cNvSpPr>
            <a:spLocks noChangeArrowheads="1"/>
          </p:cNvSpPr>
          <p:nvPr/>
        </p:nvSpPr>
        <p:spPr bwMode="auto">
          <a:xfrm>
            <a:off x="330200" y="414338"/>
            <a:ext cx="2401888" cy="652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数列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的极限</a:t>
            </a:r>
            <a:endParaRPr lang="zh-CN" altLang="en-US" sz="4400"/>
          </a:p>
        </p:txBody>
      </p:sp>
      <p:sp>
        <p:nvSpPr>
          <p:cNvPr id="2408556" name="AutoShape 10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0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0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40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0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0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40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0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0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0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0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0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4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507" grpId="0" animBg="1"/>
      <p:bldP spid="2408508" grpId="0" animBg="1"/>
      <p:bldP spid="2408509" grpId="0" animBg="1"/>
      <p:bldP spid="2408510" grpId="0" animBg="1"/>
      <p:bldP spid="2408518" grpId="0" animBg="1"/>
      <p:bldP spid="2408519" grpId="0" animBg="1"/>
      <p:bldP spid="2408520" grpId="0" animBg="1"/>
      <p:bldP spid="2408540" grpId="0" autoUpdateAnimBg="0"/>
      <p:bldP spid="2408541" grpId="0" autoUpdateAnimBg="0"/>
      <p:bldP spid="2408542" grpId="0" animBg="1"/>
      <p:bldP spid="2408545" grpId="0" animBg="1"/>
      <p:bldP spid="24085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47" name="Freeform 3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49" name="Line 5"/>
          <p:cNvSpPr>
            <a:spLocks noChangeShapeType="1"/>
          </p:cNvSpPr>
          <p:nvPr/>
        </p:nvSpPr>
        <p:spPr bwMode="auto">
          <a:xfrm>
            <a:off x="3036888" y="5387975"/>
            <a:ext cx="5238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50" name="Line 6"/>
          <p:cNvSpPr>
            <a:spLocks noChangeShapeType="1"/>
          </p:cNvSpPr>
          <p:nvPr/>
        </p:nvSpPr>
        <p:spPr bwMode="auto">
          <a:xfrm flipV="1">
            <a:off x="3036888" y="1201738"/>
            <a:ext cx="0" cy="4300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51" name="Text Box 7"/>
          <p:cNvSpPr txBox="1">
            <a:spLocks noChangeArrowheads="1"/>
          </p:cNvSpPr>
          <p:nvPr/>
        </p:nvSpPr>
        <p:spPr bwMode="auto">
          <a:xfrm>
            <a:off x="7954963" y="54022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46952" name="Text Box 8"/>
          <p:cNvSpPr txBox="1">
            <a:spLocks noChangeArrowheads="1"/>
          </p:cNvSpPr>
          <p:nvPr/>
        </p:nvSpPr>
        <p:spPr bwMode="auto">
          <a:xfrm>
            <a:off x="2559050" y="105727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746953" name="Text Box 9"/>
          <p:cNvSpPr txBox="1">
            <a:spLocks noChangeArrowheads="1"/>
          </p:cNvSpPr>
          <p:nvPr/>
        </p:nvSpPr>
        <p:spPr bwMode="auto">
          <a:xfrm>
            <a:off x="2559050" y="5240338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0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746954" name="Text Box 1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46955" name="Line 11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56" name="Line 12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6957" name="Object 13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68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58" name="Text Box 14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46959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60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6961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69" name="公式" r:id="rId6" imgW="1904760" imgH="291960" progId="Equation.3">
                  <p:embed/>
                </p:oleObj>
              </mc:Choice>
              <mc:Fallback>
                <p:oleObj name="公式" r:id="rId6" imgW="1904760" imgH="291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64" name="Line 20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65" name="Line 2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6966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0" name="公式" r:id="rId8" imgW="457200" imgH="228600" progId="Equation.3">
                  <p:embed/>
                </p:oleObj>
              </mc:Choice>
              <mc:Fallback>
                <p:oleObj name="公式" r:id="rId8" imgW="457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967" name="Object 23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1" name="公式" r:id="rId10" imgW="457200" imgH="228600" progId="Equation.3">
                  <p:embed/>
                </p:oleObj>
              </mc:Choice>
              <mc:Fallback>
                <p:oleObj name="公式" r:id="rId10" imgW="457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68" name="Line 24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69" name="Line 25"/>
          <p:cNvSpPr>
            <a:spLocks noChangeShapeType="1"/>
          </p:cNvSpPr>
          <p:nvPr/>
        </p:nvSpPr>
        <p:spPr bwMode="auto">
          <a:xfrm>
            <a:off x="4403725" y="3181350"/>
            <a:ext cx="0" cy="22034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70" name="Freeform 26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718 h 718"/>
              <a:gd name="T2" fmla="*/ 582 w 1182"/>
              <a:gd name="T3" fmla="*/ 273 h 718"/>
              <a:gd name="T4" fmla="*/ 1182 w 1182"/>
              <a:gd name="T5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71" name="Oval 27"/>
          <p:cNvSpPr>
            <a:spLocks noChangeArrowheads="1"/>
          </p:cNvSpPr>
          <p:nvPr/>
        </p:nvSpPr>
        <p:spPr bwMode="auto">
          <a:xfrm>
            <a:off x="5264150" y="5343525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72" name="Oval 2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6973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2" name="公式" r:id="rId12" imgW="520560" imgH="203040" progId="Equation.3">
                  <p:embed/>
                </p:oleObj>
              </mc:Choice>
              <mc:Fallback>
                <p:oleObj name="公式" r:id="rId12" imgW="520560" imgH="203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974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3" name="公式" r:id="rId14" imgW="507960" imgH="203040" progId="Equation.3">
                  <p:embed/>
                </p:oleObj>
              </mc:Choice>
              <mc:Fallback>
                <p:oleObj name="公式" r:id="rId14" imgW="50796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975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4" name="公式" r:id="rId16" imgW="1193760" imgH="228600" progId="Equation.3">
                  <p:embed/>
                </p:oleObj>
              </mc:Choice>
              <mc:Fallback>
                <p:oleObj name="公式" r:id="rId16" imgW="119376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76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1746977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75" name="公式" r:id="rId18" imgW="1282680" imgH="241200" progId="Equation.3">
                  <p:embed/>
                </p:oleObj>
              </mc:Choice>
              <mc:Fallback>
                <p:oleObj name="公式" r:id="rId18" imgW="128268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80" name="Rectangle 36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4698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473075"/>
            <a:ext cx="2203450" cy="2889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/>
          </a:p>
        </p:txBody>
      </p:sp>
      <p:sp>
        <p:nvSpPr>
          <p:cNvPr id="1746987" name="Oval 43"/>
          <p:cNvSpPr>
            <a:spLocks noChangeArrowheads="1"/>
          </p:cNvSpPr>
          <p:nvPr/>
        </p:nvSpPr>
        <p:spPr bwMode="auto">
          <a:xfrm>
            <a:off x="5264150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988" name="Text Box 44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46989" name="Text Box 45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746990" name="Text Box 46"/>
          <p:cNvSpPr txBox="1">
            <a:spLocks noChangeArrowheads="1"/>
          </p:cNvSpPr>
          <p:nvPr/>
        </p:nvSpPr>
        <p:spPr bwMode="auto">
          <a:xfrm>
            <a:off x="2401888" y="14589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2000" b="1">
                <a:solidFill>
                  <a:srgbClr val="009900"/>
                </a:solidFill>
              </a:rPr>
              <a:t>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46991" name="Text Box 47"/>
          <p:cNvSpPr txBox="1">
            <a:spLocks noChangeArrowheads="1"/>
          </p:cNvSpPr>
          <p:nvPr/>
        </p:nvSpPr>
        <p:spPr bwMode="auto">
          <a:xfrm>
            <a:off x="2349500" y="300196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46993" name="AutoShape 49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6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6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6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6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6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6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6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6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6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6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74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174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4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174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74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4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174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4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174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4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4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4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4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174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74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" dur="500"/>
                                        <p:tgtEl>
                                          <p:spTgt spid="174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4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4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4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4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4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46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46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500"/>
                                        <p:tgtEl>
                                          <p:spTgt spid="1746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6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2" dur="500"/>
                                        <p:tgtEl>
                                          <p:spTgt spid="1746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69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74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4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4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4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74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74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7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74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46" grpId="0" animBg="1"/>
      <p:bldP spid="1746947" grpId="0" animBg="1"/>
      <p:bldP spid="1746949" grpId="0" animBg="1"/>
      <p:bldP spid="1746950" grpId="0" animBg="1"/>
      <p:bldP spid="1746951" grpId="0" autoUpdateAnimBg="0"/>
      <p:bldP spid="1746952" grpId="0" autoUpdateAnimBg="0"/>
      <p:bldP spid="1746953" grpId="0" autoUpdateAnimBg="0"/>
      <p:bldP spid="1746954" grpId="0" autoUpdateAnimBg="0"/>
      <p:bldP spid="1746955" grpId="0" animBg="1"/>
      <p:bldP spid="1746956" grpId="0" animBg="1"/>
      <p:bldP spid="1746958" grpId="0" autoUpdateAnimBg="0"/>
      <p:bldP spid="1746959" grpId="0" animBg="1"/>
      <p:bldP spid="1746960" grpId="0" animBg="1"/>
      <p:bldP spid="1746964" grpId="0" animBg="1"/>
      <p:bldP spid="1746965" grpId="0" animBg="1"/>
      <p:bldP spid="1746968" grpId="0" animBg="1"/>
      <p:bldP spid="1746969" grpId="0" animBg="1"/>
      <p:bldP spid="1746970" grpId="0" animBg="1"/>
      <p:bldP spid="1746971" grpId="0" animBg="1"/>
      <p:bldP spid="1746972" grpId="0" animBg="1"/>
      <p:bldP spid="1746976" grpId="0" autoUpdateAnimBg="0"/>
      <p:bldP spid="1746980" grpId="0" build="p" autoUpdateAnimBg="0"/>
      <p:bldP spid="1746987" grpId="0" animBg="1"/>
      <p:bldP spid="1746988" grpId="0" autoUpdateAnimBg="0"/>
      <p:bldP spid="1746989" grpId="0" autoUpdateAnimBg="0"/>
      <p:bldP spid="1746990" grpId="0" autoUpdateAnimBg="0"/>
      <p:bldP spid="174699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4" name="Freeform 2"/>
          <p:cNvSpPr>
            <a:spLocks/>
          </p:cNvSpPr>
          <p:nvPr/>
        </p:nvSpPr>
        <p:spPr bwMode="auto">
          <a:xfrm>
            <a:off x="3009900" y="4351338"/>
            <a:ext cx="4883150" cy="1912937"/>
          </a:xfrm>
          <a:custGeom>
            <a:avLst/>
            <a:gdLst>
              <a:gd name="T0" fmla="*/ 4 w 3076"/>
              <a:gd name="T1" fmla="*/ 1205 h 1205"/>
              <a:gd name="T2" fmla="*/ 3076 w 3076"/>
              <a:gd name="T3" fmla="*/ 1205 h 1205"/>
              <a:gd name="T4" fmla="*/ 3072 w 3076"/>
              <a:gd name="T5" fmla="*/ 0 h 1205"/>
              <a:gd name="T6" fmla="*/ 0 w 3076"/>
              <a:gd name="T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6" h="1205">
                <a:moveTo>
                  <a:pt x="4" y="1205"/>
                </a:moveTo>
                <a:lnTo>
                  <a:pt x="3076" y="1205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5" name="Freeform 3"/>
          <p:cNvSpPr>
            <a:spLocks/>
          </p:cNvSpPr>
          <p:nvPr/>
        </p:nvSpPr>
        <p:spPr bwMode="auto">
          <a:xfrm>
            <a:off x="3016250" y="677863"/>
            <a:ext cx="4876800" cy="1887537"/>
          </a:xfrm>
          <a:custGeom>
            <a:avLst/>
            <a:gdLst>
              <a:gd name="T0" fmla="*/ 12 w 3072"/>
              <a:gd name="T1" fmla="*/ 1189 h 1189"/>
              <a:gd name="T2" fmla="*/ 3068 w 3072"/>
              <a:gd name="T3" fmla="*/ 1189 h 1189"/>
              <a:gd name="T4" fmla="*/ 3072 w 3072"/>
              <a:gd name="T5" fmla="*/ 0 h 1189"/>
              <a:gd name="T6" fmla="*/ 0 w 3072"/>
              <a:gd name="T7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2" h="1189">
                <a:moveTo>
                  <a:pt x="12" y="1189"/>
                </a:moveTo>
                <a:lnTo>
                  <a:pt x="3068" y="1189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6" name="Freeform 4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8" name="Line 6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9" name="Freeform 7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00" name="Rectangle 8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774601" name="Object 9"/>
          <p:cNvGraphicFramePr>
            <a:graphicFrameLocks noChangeAspect="1"/>
          </p:cNvGraphicFramePr>
          <p:nvPr/>
        </p:nvGraphicFramePr>
        <p:xfrm>
          <a:off x="5392738" y="340677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45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677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4602" name="Object 10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46" name="公式" r:id="rId5" imgW="1002960" imgH="291960" progId="Equation.3">
                  <p:embed/>
                </p:oleObj>
              </mc:Choice>
              <mc:Fallback>
                <p:oleObj name="公式" r:id="rId5" imgW="1002960" imgH="291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4603" name="Group 11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1774604" name="Line 12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4605" name="Text Box 13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4606" name="Text Box 14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4607" name="Text Box 15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774608" name="Line 16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10" name="Text Box 18"/>
          <p:cNvSpPr txBox="1">
            <a:spLocks noChangeArrowheads="1"/>
          </p:cNvSpPr>
          <p:nvPr/>
        </p:nvSpPr>
        <p:spPr bwMode="auto">
          <a:xfrm>
            <a:off x="2608263" y="23558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4611" name="Text Box 19"/>
          <p:cNvSpPr txBox="1">
            <a:spLocks noChangeArrowheads="1"/>
          </p:cNvSpPr>
          <p:nvPr/>
        </p:nvSpPr>
        <p:spPr bwMode="auto">
          <a:xfrm>
            <a:off x="2473325" y="416083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–M</a:t>
            </a:r>
            <a:endParaRPr lang="en-US" altLang="zh-CN" sz="2000" i="1">
              <a:solidFill>
                <a:schemeClr val="tx1"/>
              </a:solidFill>
            </a:endParaRPr>
          </a:p>
        </p:txBody>
      </p:sp>
      <p:grpSp>
        <p:nvGrpSpPr>
          <p:cNvPr id="1774612" name="Group 20"/>
          <p:cNvGrpSpPr>
            <a:grpSpLocks/>
          </p:cNvGrpSpPr>
          <p:nvPr/>
        </p:nvGrpSpPr>
        <p:grpSpPr bwMode="auto">
          <a:xfrm>
            <a:off x="3030538" y="2568575"/>
            <a:ext cx="4852987" cy="1784350"/>
            <a:chOff x="1909" y="1618"/>
            <a:chExt cx="3057" cy="1124"/>
          </a:xfrm>
        </p:grpSpPr>
        <p:sp>
          <p:nvSpPr>
            <p:cNvPr id="1774613" name="Line 21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4614" name="Line 22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4615" name="Group 23"/>
          <p:cNvGrpSpPr>
            <a:grpSpLocks/>
          </p:cNvGrpSpPr>
          <p:nvPr/>
        </p:nvGrpSpPr>
        <p:grpSpPr bwMode="auto">
          <a:xfrm>
            <a:off x="3028950" y="685800"/>
            <a:ext cx="6350" cy="5572125"/>
            <a:chOff x="1908" y="432"/>
            <a:chExt cx="4" cy="3510"/>
          </a:xfrm>
        </p:grpSpPr>
        <p:sp>
          <p:nvSpPr>
            <p:cNvPr id="1774616" name="Line 24"/>
            <p:cNvSpPr>
              <a:spLocks noChangeShapeType="1"/>
            </p:cNvSpPr>
            <p:nvPr/>
          </p:nvSpPr>
          <p:spPr bwMode="auto">
            <a:xfrm flipV="1">
              <a:off x="1912" y="432"/>
              <a:ext cx="0" cy="1186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4617" name="Line 25"/>
            <p:cNvSpPr>
              <a:spLocks noChangeShapeType="1"/>
            </p:cNvSpPr>
            <p:nvPr/>
          </p:nvSpPr>
          <p:spPr bwMode="auto">
            <a:xfrm flipV="1">
              <a:off x="1908" y="2756"/>
              <a:ext cx="0" cy="1186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18" name="Oval 26"/>
          <p:cNvSpPr>
            <a:spLocks noChangeArrowheads="1"/>
          </p:cNvSpPr>
          <p:nvPr/>
        </p:nvSpPr>
        <p:spPr bwMode="auto">
          <a:xfrm>
            <a:off x="2990850" y="2517775"/>
            <a:ext cx="87313" cy="80963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19" name="Oval 27"/>
          <p:cNvSpPr>
            <a:spLocks noChangeArrowheads="1"/>
          </p:cNvSpPr>
          <p:nvPr/>
        </p:nvSpPr>
        <p:spPr bwMode="auto">
          <a:xfrm>
            <a:off x="2989263" y="4314825"/>
            <a:ext cx="87312" cy="80963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4621" name="Object 29"/>
          <p:cNvGraphicFramePr>
            <a:graphicFrameLocks noChangeAspect="1"/>
          </p:cNvGraphicFramePr>
          <p:nvPr/>
        </p:nvGraphicFramePr>
        <p:xfrm>
          <a:off x="5014913" y="3471863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47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471863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4622" name="Object 30"/>
          <p:cNvGraphicFramePr>
            <a:graphicFrameLocks noChangeAspect="1"/>
          </p:cNvGraphicFramePr>
          <p:nvPr/>
        </p:nvGraphicFramePr>
        <p:xfrm>
          <a:off x="5872163" y="3198813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48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3198813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4623" name="Line 31"/>
          <p:cNvSpPr>
            <a:spLocks noChangeShapeType="1"/>
          </p:cNvSpPr>
          <p:nvPr/>
        </p:nvSpPr>
        <p:spPr bwMode="auto">
          <a:xfrm>
            <a:off x="5337175" y="3455988"/>
            <a:ext cx="7239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4625" name="Group 33"/>
          <p:cNvGrpSpPr>
            <a:grpSpLocks/>
          </p:cNvGrpSpPr>
          <p:nvPr/>
        </p:nvGrpSpPr>
        <p:grpSpPr bwMode="auto">
          <a:xfrm>
            <a:off x="5324475" y="2520950"/>
            <a:ext cx="722313" cy="2068513"/>
            <a:chOff x="3354" y="1588"/>
            <a:chExt cx="455" cy="1303"/>
          </a:xfrm>
        </p:grpSpPr>
        <p:sp>
          <p:nvSpPr>
            <p:cNvPr id="1774626" name="Line 34"/>
            <p:cNvSpPr>
              <a:spLocks noChangeShapeType="1"/>
            </p:cNvSpPr>
            <p:nvPr/>
          </p:nvSpPr>
          <p:spPr bwMode="auto">
            <a:xfrm>
              <a:off x="3809" y="2173"/>
              <a:ext cx="0" cy="71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4627" name="Line 35"/>
            <p:cNvSpPr>
              <a:spLocks noChangeShapeType="1"/>
            </p:cNvSpPr>
            <p:nvPr/>
          </p:nvSpPr>
          <p:spPr bwMode="auto">
            <a:xfrm flipV="1">
              <a:off x="3354" y="1588"/>
              <a:ext cx="0" cy="585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4630" name="Group 38"/>
          <p:cNvGrpSpPr>
            <a:grpSpLocks/>
          </p:cNvGrpSpPr>
          <p:nvPr/>
        </p:nvGrpSpPr>
        <p:grpSpPr bwMode="auto">
          <a:xfrm>
            <a:off x="5318125" y="1003300"/>
            <a:ext cx="733425" cy="4940300"/>
            <a:chOff x="3350" y="632"/>
            <a:chExt cx="462" cy="3112"/>
          </a:xfrm>
        </p:grpSpPr>
        <p:sp>
          <p:nvSpPr>
            <p:cNvPr id="1774631" name="Freeform 39"/>
            <p:cNvSpPr>
              <a:spLocks/>
            </p:cNvSpPr>
            <p:nvPr/>
          </p:nvSpPr>
          <p:spPr bwMode="auto">
            <a:xfrm>
              <a:off x="3350" y="632"/>
              <a:ext cx="201" cy="969"/>
            </a:xfrm>
            <a:custGeom>
              <a:avLst/>
              <a:gdLst>
                <a:gd name="T0" fmla="*/ 0 w 201"/>
                <a:gd name="T1" fmla="*/ 969 h 969"/>
                <a:gd name="T2" fmla="*/ 43 w 201"/>
                <a:gd name="T3" fmla="*/ 787 h 969"/>
                <a:gd name="T4" fmla="*/ 105 w 201"/>
                <a:gd name="T5" fmla="*/ 504 h 969"/>
                <a:gd name="T6" fmla="*/ 174 w 201"/>
                <a:gd name="T7" fmla="*/ 139 h 969"/>
                <a:gd name="T8" fmla="*/ 201 w 201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69">
                  <a:moveTo>
                    <a:pt x="0" y="969"/>
                  </a:moveTo>
                  <a:cubicBezTo>
                    <a:pt x="7" y="939"/>
                    <a:pt x="26" y="864"/>
                    <a:pt x="43" y="787"/>
                  </a:cubicBezTo>
                  <a:cubicBezTo>
                    <a:pt x="60" y="710"/>
                    <a:pt x="83" y="612"/>
                    <a:pt x="105" y="504"/>
                  </a:cubicBezTo>
                  <a:cubicBezTo>
                    <a:pt x="127" y="396"/>
                    <a:pt x="158" y="223"/>
                    <a:pt x="174" y="139"/>
                  </a:cubicBezTo>
                  <a:cubicBezTo>
                    <a:pt x="190" y="55"/>
                    <a:pt x="196" y="29"/>
                    <a:pt x="201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4632" name="Freeform 40"/>
            <p:cNvSpPr>
              <a:spLocks/>
            </p:cNvSpPr>
            <p:nvPr/>
          </p:nvSpPr>
          <p:spPr bwMode="auto">
            <a:xfrm>
              <a:off x="3628" y="2848"/>
              <a:ext cx="184" cy="896"/>
            </a:xfrm>
            <a:custGeom>
              <a:avLst/>
              <a:gdLst>
                <a:gd name="T0" fmla="*/ 184 w 184"/>
                <a:gd name="T1" fmla="*/ 0 h 896"/>
                <a:gd name="T2" fmla="*/ 117 w 184"/>
                <a:gd name="T3" fmla="*/ 307 h 896"/>
                <a:gd name="T4" fmla="*/ 52 w 184"/>
                <a:gd name="T5" fmla="*/ 624 h 896"/>
                <a:gd name="T6" fmla="*/ 17 w 184"/>
                <a:gd name="T7" fmla="*/ 816 h 896"/>
                <a:gd name="T8" fmla="*/ 0 w 184"/>
                <a:gd name="T9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96">
                  <a:moveTo>
                    <a:pt x="184" y="0"/>
                  </a:moveTo>
                  <a:cubicBezTo>
                    <a:pt x="173" y="51"/>
                    <a:pt x="139" y="203"/>
                    <a:pt x="117" y="307"/>
                  </a:cubicBezTo>
                  <a:cubicBezTo>
                    <a:pt x="95" y="411"/>
                    <a:pt x="69" y="539"/>
                    <a:pt x="52" y="624"/>
                  </a:cubicBezTo>
                  <a:cubicBezTo>
                    <a:pt x="35" y="709"/>
                    <a:pt x="26" y="771"/>
                    <a:pt x="17" y="816"/>
                  </a:cubicBezTo>
                  <a:cubicBezTo>
                    <a:pt x="8" y="861"/>
                    <a:pt x="4" y="879"/>
                    <a:pt x="0" y="89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35" name="Rectangle 4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>
                <a:solidFill>
                  <a:schemeClr val="tx1"/>
                </a:solidFill>
              </a:rPr>
              <a:t>相应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pPr algn="l"/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4636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384175" y="271463"/>
            <a:ext cx="1781175" cy="406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6.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4624" name="Oval 32"/>
          <p:cNvSpPr>
            <a:spLocks noChangeArrowheads="1"/>
          </p:cNvSpPr>
          <p:nvPr/>
        </p:nvSpPr>
        <p:spPr bwMode="auto">
          <a:xfrm>
            <a:off x="5638800" y="33861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37" name="Text Box 45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774638" name="Text Box 46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4639" name="Text Box 47"/>
          <p:cNvSpPr txBox="1">
            <a:spLocks noChangeArrowheads="1"/>
          </p:cNvSpPr>
          <p:nvPr/>
        </p:nvSpPr>
        <p:spPr bwMode="auto">
          <a:xfrm>
            <a:off x="192088" y="1600200"/>
            <a:ext cx="228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4640" name="Text Box 48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74642" name="Text Box 5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74643" name="Text Box 51"/>
          <p:cNvSpPr txBox="1">
            <a:spLocks noChangeArrowheads="1"/>
          </p:cNvSpPr>
          <p:nvPr/>
        </p:nvSpPr>
        <p:spPr bwMode="auto">
          <a:xfrm>
            <a:off x="136525" y="3038475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  <p:sp>
        <p:nvSpPr>
          <p:cNvPr id="1774644" name="AutoShape 5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7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7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7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77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774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77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77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177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7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177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7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77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7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177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1774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177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7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74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74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9" dur="500"/>
                                        <p:tgtEl>
                                          <p:spTgt spid="177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4" grpId="0" animBg="1"/>
      <p:bldP spid="1774595" grpId="0" animBg="1"/>
      <p:bldP spid="1774596" grpId="0" animBg="1"/>
      <p:bldP spid="1774598" grpId="0" animBg="1"/>
      <p:bldP spid="1774599" grpId="0" animBg="1"/>
      <p:bldP spid="1774600" grpId="0" autoUpdateAnimBg="0"/>
      <p:bldP spid="1774610" grpId="0" autoUpdateAnimBg="0"/>
      <p:bldP spid="1774611" grpId="0" autoUpdateAnimBg="0"/>
      <p:bldP spid="1774618" grpId="0" animBg="1"/>
      <p:bldP spid="1774619" grpId="0" animBg="1"/>
      <p:bldP spid="1774623" grpId="0" animBg="1"/>
      <p:bldP spid="1774635" grpId="0" build="p" autoUpdateAnimBg="0"/>
      <p:bldP spid="1774624" grpId="0" animBg="1"/>
      <p:bldP spid="1774637" grpId="0" autoUpdateAnimBg="0"/>
      <p:bldP spid="1774638" grpId="0" autoUpdateAnimBg="0"/>
      <p:bldP spid="1774639" grpId="0" autoUpdateAnimBg="0"/>
      <p:bldP spid="1774640" grpId="0" autoUpdateAnimBg="0"/>
      <p:bldP spid="1774642" grpId="0" autoUpdateAnimBg="0"/>
      <p:bldP spid="177464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829" name="Group 213"/>
          <p:cNvGrpSpPr>
            <a:grpSpLocks/>
          </p:cNvGrpSpPr>
          <p:nvPr/>
        </p:nvGrpSpPr>
        <p:grpSpPr bwMode="auto">
          <a:xfrm>
            <a:off x="2544763" y="649288"/>
            <a:ext cx="6111875" cy="5629275"/>
            <a:chOff x="1603" y="409"/>
            <a:chExt cx="3850" cy="3546"/>
          </a:xfrm>
        </p:grpSpPr>
        <p:sp>
          <p:nvSpPr>
            <p:cNvPr id="1775626" name="Line 10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5627" name="Text Box 11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5629" name="Text Box 13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775630" name="Line 14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5620" name="Freeform 4"/>
          <p:cNvSpPr>
            <a:spLocks/>
          </p:cNvSpPr>
          <p:nvPr/>
        </p:nvSpPr>
        <p:spPr bwMode="auto">
          <a:xfrm>
            <a:off x="3016250" y="677863"/>
            <a:ext cx="4876800" cy="1887537"/>
          </a:xfrm>
          <a:custGeom>
            <a:avLst/>
            <a:gdLst>
              <a:gd name="T0" fmla="*/ 12 w 3072"/>
              <a:gd name="T1" fmla="*/ 1189 h 1189"/>
              <a:gd name="T2" fmla="*/ 3068 w 3072"/>
              <a:gd name="T3" fmla="*/ 1189 h 1189"/>
              <a:gd name="T4" fmla="*/ 3072 w 3072"/>
              <a:gd name="T5" fmla="*/ 0 h 1189"/>
              <a:gd name="T6" fmla="*/ 0 w 3072"/>
              <a:gd name="T7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2" h="1189">
                <a:moveTo>
                  <a:pt x="12" y="1189"/>
                </a:moveTo>
                <a:lnTo>
                  <a:pt x="3068" y="1189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2" name="Rectangle 6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775623" name="Object 7"/>
          <p:cNvGraphicFramePr>
            <a:graphicFrameLocks noChangeAspect="1"/>
          </p:cNvGraphicFramePr>
          <p:nvPr/>
        </p:nvGraphicFramePr>
        <p:xfrm>
          <a:off x="5392738" y="340677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38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677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5632" name="Freeform 16"/>
          <p:cNvSpPr>
            <a:spLocks/>
          </p:cNvSpPr>
          <p:nvPr/>
        </p:nvSpPr>
        <p:spPr bwMode="auto">
          <a:xfrm>
            <a:off x="3009900" y="4351338"/>
            <a:ext cx="4883150" cy="1912937"/>
          </a:xfrm>
          <a:custGeom>
            <a:avLst/>
            <a:gdLst>
              <a:gd name="T0" fmla="*/ 4 w 3076"/>
              <a:gd name="T1" fmla="*/ 1205 h 1205"/>
              <a:gd name="T2" fmla="*/ 3076 w 3076"/>
              <a:gd name="T3" fmla="*/ 1205 h 1205"/>
              <a:gd name="T4" fmla="*/ 3072 w 3076"/>
              <a:gd name="T5" fmla="*/ 0 h 1205"/>
              <a:gd name="T6" fmla="*/ 0 w 3076"/>
              <a:gd name="T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6" h="1205">
                <a:moveTo>
                  <a:pt x="4" y="1205"/>
                </a:moveTo>
                <a:lnTo>
                  <a:pt x="3076" y="1205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5814" name="Group 198"/>
          <p:cNvGrpSpPr>
            <a:grpSpLocks/>
          </p:cNvGrpSpPr>
          <p:nvPr/>
        </p:nvGrpSpPr>
        <p:grpSpPr bwMode="auto">
          <a:xfrm>
            <a:off x="2473325" y="2355850"/>
            <a:ext cx="5410200" cy="2201863"/>
            <a:chOff x="1558" y="1484"/>
            <a:chExt cx="3408" cy="1387"/>
          </a:xfrm>
        </p:grpSpPr>
        <p:sp>
          <p:nvSpPr>
            <p:cNvPr id="1775634" name="Text Box 18"/>
            <p:cNvSpPr txBox="1">
              <a:spLocks noChangeArrowheads="1"/>
            </p:cNvSpPr>
            <p:nvPr/>
          </p:nvSpPr>
          <p:spPr bwMode="auto">
            <a:xfrm>
              <a:off x="1643" y="148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1775635" name="Group 19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1775636" name="Line 2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5637" name="Line 2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5638" name="Text Box 22"/>
            <p:cNvSpPr txBox="1">
              <a:spLocks noChangeArrowheads="1"/>
            </p:cNvSpPr>
            <p:nvPr/>
          </p:nvSpPr>
          <p:spPr bwMode="auto">
            <a:xfrm>
              <a:off x="1558" y="2621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775639" name="Oval 23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5640" name="Oval 24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75642" name="Object 26"/>
          <p:cNvGraphicFramePr>
            <a:graphicFrameLocks noChangeAspect="1"/>
          </p:cNvGraphicFramePr>
          <p:nvPr/>
        </p:nvGraphicFramePr>
        <p:xfrm>
          <a:off x="5014913" y="3471863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39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471863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5643" name="Object 27"/>
          <p:cNvGraphicFramePr>
            <a:graphicFrameLocks noChangeAspect="1"/>
          </p:cNvGraphicFramePr>
          <p:nvPr/>
        </p:nvGraphicFramePr>
        <p:xfrm>
          <a:off x="5872163" y="3198813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40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3198813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5644" name="Line 28"/>
          <p:cNvSpPr>
            <a:spLocks noChangeShapeType="1"/>
          </p:cNvSpPr>
          <p:nvPr/>
        </p:nvSpPr>
        <p:spPr bwMode="auto">
          <a:xfrm>
            <a:off x="5337175" y="3455988"/>
            <a:ext cx="7239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5646" name="Group 30"/>
          <p:cNvGrpSpPr>
            <a:grpSpLocks/>
          </p:cNvGrpSpPr>
          <p:nvPr/>
        </p:nvGrpSpPr>
        <p:grpSpPr bwMode="auto">
          <a:xfrm>
            <a:off x="5324475" y="2520950"/>
            <a:ext cx="722313" cy="2068513"/>
            <a:chOff x="3354" y="1588"/>
            <a:chExt cx="455" cy="1303"/>
          </a:xfrm>
        </p:grpSpPr>
        <p:sp>
          <p:nvSpPr>
            <p:cNvPr id="1775647" name="Line 31"/>
            <p:cNvSpPr>
              <a:spLocks noChangeShapeType="1"/>
            </p:cNvSpPr>
            <p:nvPr/>
          </p:nvSpPr>
          <p:spPr bwMode="auto">
            <a:xfrm>
              <a:off x="3809" y="2173"/>
              <a:ext cx="0" cy="71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5648" name="Line 32"/>
            <p:cNvSpPr>
              <a:spLocks noChangeShapeType="1"/>
            </p:cNvSpPr>
            <p:nvPr/>
          </p:nvSpPr>
          <p:spPr bwMode="auto">
            <a:xfrm flipV="1">
              <a:off x="3354" y="1588"/>
              <a:ext cx="0" cy="585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5795" name="Freeform 179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796" name="Freeform 180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5797" name="Group 181"/>
          <p:cNvGrpSpPr>
            <a:grpSpLocks/>
          </p:cNvGrpSpPr>
          <p:nvPr/>
        </p:nvGrpSpPr>
        <p:grpSpPr bwMode="auto">
          <a:xfrm>
            <a:off x="5318125" y="1003300"/>
            <a:ext cx="733425" cy="4940300"/>
            <a:chOff x="3350" y="632"/>
            <a:chExt cx="462" cy="3112"/>
          </a:xfrm>
        </p:grpSpPr>
        <p:sp>
          <p:nvSpPr>
            <p:cNvPr id="1775798" name="Freeform 182"/>
            <p:cNvSpPr>
              <a:spLocks/>
            </p:cNvSpPr>
            <p:nvPr/>
          </p:nvSpPr>
          <p:spPr bwMode="auto">
            <a:xfrm>
              <a:off x="3350" y="632"/>
              <a:ext cx="201" cy="969"/>
            </a:xfrm>
            <a:custGeom>
              <a:avLst/>
              <a:gdLst>
                <a:gd name="T0" fmla="*/ 0 w 201"/>
                <a:gd name="T1" fmla="*/ 969 h 969"/>
                <a:gd name="T2" fmla="*/ 43 w 201"/>
                <a:gd name="T3" fmla="*/ 787 h 969"/>
                <a:gd name="T4" fmla="*/ 105 w 201"/>
                <a:gd name="T5" fmla="*/ 504 h 969"/>
                <a:gd name="T6" fmla="*/ 174 w 201"/>
                <a:gd name="T7" fmla="*/ 139 h 969"/>
                <a:gd name="T8" fmla="*/ 201 w 201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69">
                  <a:moveTo>
                    <a:pt x="0" y="969"/>
                  </a:moveTo>
                  <a:cubicBezTo>
                    <a:pt x="7" y="939"/>
                    <a:pt x="26" y="864"/>
                    <a:pt x="43" y="787"/>
                  </a:cubicBezTo>
                  <a:cubicBezTo>
                    <a:pt x="60" y="710"/>
                    <a:pt x="83" y="612"/>
                    <a:pt x="105" y="504"/>
                  </a:cubicBezTo>
                  <a:cubicBezTo>
                    <a:pt x="127" y="396"/>
                    <a:pt x="158" y="223"/>
                    <a:pt x="174" y="139"/>
                  </a:cubicBezTo>
                  <a:cubicBezTo>
                    <a:pt x="190" y="55"/>
                    <a:pt x="196" y="29"/>
                    <a:pt x="201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5799" name="Freeform 183"/>
            <p:cNvSpPr>
              <a:spLocks/>
            </p:cNvSpPr>
            <p:nvPr/>
          </p:nvSpPr>
          <p:spPr bwMode="auto">
            <a:xfrm>
              <a:off x="3628" y="2848"/>
              <a:ext cx="184" cy="896"/>
            </a:xfrm>
            <a:custGeom>
              <a:avLst/>
              <a:gdLst>
                <a:gd name="T0" fmla="*/ 184 w 184"/>
                <a:gd name="T1" fmla="*/ 0 h 896"/>
                <a:gd name="T2" fmla="*/ 117 w 184"/>
                <a:gd name="T3" fmla="*/ 307 h 896"/>
                <a:gd name="T4" fmla="*/ 52 w 184"/>
                <a:gd name="T5" fmla="*/ 624 h 896"/>
                <a:gd name="T6" fmla="*/ 17 w 184"/>
                <a:gd name="T7" fmla="*/ 816 h 896"/>
                <a:gd name="T8" fmla="*/ 0 w 184"/>
                <a:gd name="T9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96">
                  <a:moveTo>
                    <a:pt x="184" y="0"/>
                  </a:moveTo>
                  <a:cubicBezTo>
                    <a:pt x="173" y="51"/>
                    <a:pt x="139" y="203"/>
                    <a:pt x="117" y="307"/>
                  </a:cubicBezTo>
                  <a:cubicBezTo>
                    <a:pt x="95" y="411"/>
                    <a:pt x="69" y="539"/>
                    <a:pt x="52" y="624"/>
                  </a:cubicBezTo>
                  <a:cubicBezTo>
                    <a:pt x="35" y="709"/>
                    <a:pt x="26" y="771"/>
                    <a:pt x="17" y="816"/>
                  </a:cubicBezTo>
                  <a:cubicBezTo>
                    <a:pt x="8" y="861"/>
                    <a:pt x="4" y="879"/>
                    <a:pt x="0" y="89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5621" name="Line 5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803" name="Rectangle 187"/>
          <p:cNvSpPr>
            <a:spLocks noChangeArrowheads="1"/>
          </p:cNvSpPr>
          <p:nvPr/>
        </p:nvSpPr>
        <p:spPr bwMode="auto">
          <a:xfrm>
            <a:off x="384175" y="271463"/>
            <a:ext cx="17811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6.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75804" name="Object 188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41" name="公式" r:id="rId9" imgW="1002960" imgH="291960" progId="Equation.3">
                  <p:embed/>
                </p:oleObj>
              </mc:Choice>
              <mc:Fallback>
                <p:oleObj name="公式" r:id="rId9" imgW="1002960" imgH="29196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5645" name="Oval 29"/>
          <p:cNvSpPr>
            <a:spLocks noChangeArrowheads="1"/>
          </p:cNvSpPr>
          <p:nvPr/>
        </p:nvSpPr>
        <p:spPr bwMode="auto">
          <a:xfrm>
            <a:off x="5638800" y="33861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812" name="Rectangle 196"/>
          <p:cNvSpPr>
            <a:spLocks noGrp="1" noChangeArrowheads="1"/>
          </p:cNvSpPr>
          <p:nvPr>
            <p:ph type="title" idx="4294967295"/>
          </p:nvPr>
        </p:nvSpPr>
        <p:spPr>
          <a:xfrm>
            <a:off x="8682038" y="5989638"/>
            <a:ext cx="304800" cy="349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75618" name="Line 2"/>
          <p:cNvSpPr>
            <a:spLocks noChangeShapeType="1"/>
          </p:cNvSpPr>
          <p:nvPr/>
        </p:nvSpPr>
        <p:spPr bwMode="auto">
          <a:xfrm flipV="1">
            <a:off x="3035300" y="685800"/>
            <a:ext cx="0" cy="188277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19" name="Line 3"/>
          <p:cNvSpPr>
            <a:spLocks noChangeShapeType="1"/>
          </p:cNvSpPr>
          <p:nvPr/>
        </p:nvSpPr>
        <p:spPr bwMode="auto">
          <a:xfrm flipV="1">
            <a:off x="3028950" y="4375150"/>
            <a:ext cx="0" cy="188277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8" name="Text Box 12"/>
          <p:cNvSpPr txBox="1">
            <a:spLocks noChangeArrowheads="1"/>
          </p:cNvSpPr>
          <p:nvPr/>
        </p:nvSpPr>
        <p:spPr bwMode="auto">
          <a:xfrm>
            <a:off x="2962275" y="47942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75830" name="AutoShape 21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5831" name="Rectangle 215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>
                <a:solidFill>
                  <a:schemeClr val="tx1"/>
                </a:solidFill>
              </a:rPr>
              <a:t>相应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pPr algn="l"/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5832" name="Text Box 216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775833" name="Text Box 217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5834" name="Text Box 218"/>
          <p:cNvSpPr txBox="1">
            <a:spLocks noChangeArrowheads="1"/>
          </p:cNvSpPr>
          <p:nvPr/>
        </p:nvSpPr>
        <p:spPr bwMode="auto">
          <a:xfrm>
            <a:off x="192088" y="1600200"/>
            <a:ext cx="228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5835" name="Text Box 219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75836" name="Text Box 22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75837" name="Text Box 221"/>
          <p:cNvSpPr txBox="1">
            <a:spLocks noChangeArrowheads="1"/>
          </p:cNvSpPr>
          <p:nvPr/>
        </p:nvSpPr>
        <p:spPr bwMode="auto">
          <a:xfrm>
            <a:off x="136525" y="3038475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20" grpId="0" animBg="1"/>
      <p:bldP spid="1775632" grpId="0" animBg="1"/>
      <p:bldP spid="1775618" grpId="0" animBg="1"/>
      <p:bldP spid="17756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9474" name="Group 2"/>
          <p:cNvGrpSpPr>
            <a:grpSpLocks/>
          </p:cNvGrpSpPr>
          <p:nvPr/>
        </p:nvGrpSpPr>
        <p:grpSpPr bwMode="auto">
          <a:xfrm>
            <a:off x="2544763" y="649288"/>
            <a:ext cx="6111875" cy="5629275"/>
            <a:chOff x="1603" y="409"/>
            <a:chExt cx="3850" cy="3546"/>
          </a:xfrm>
        </p:grpSpPr>
        <p:sp>
          <p:nvSpPr>
            <p:cNvPr id="2409475" name="Line 3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76" name="Text Box 4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09477" name="Text Box 5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2409478" name="Line 6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479" name="Group 7"/>
          <p:cNvGrpSpPr>
            <a:grpSpLocks/>
          </p:cNvGrpSpPr>
          <p:nvPr/>
        </p:nvGrpSpPr>
        <p:grpSpPr bwMode="auto">
          <a:xfrm>
            <a:off x="2471738" y="2316163"/>
            <a:ext cx="5410200" cy="2284412"/>
            <a:chOff x="1557" y="1459"/>
            <a:chExt cx="3408" cy="1439"/>
          </a:xfrm>
        </p:grpSpPr>
        <p:sp>
          <p:nvSpPr>
            <p:cNvPr id="2409480" name="Text Box 8"/>
            <p:cNvSpPr txBox="1">
              <a:spLocks noChangeArrowheads="1"/>
            </p:cNvSpPr>
            <p:nvPr/>
          </p:nvSpPr>
          <p:spPr bwMode="auto">
            <a:xfrm>
              <a:off x="1642" y="1459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481" name="Group 9"/>
            <p:cNvGrpSpPr>
              <a:grpSpLocks/>
            </p:cNvGrpSpPr>
            <p:nvPr/>
          </p:nvGrpSpPr>
          <p:grpSpPr bwMode="auto">
            <a:xfrm>
              <a:off x="1908" y="1593"/>
              <a:ext cx="3057" cy="1175"/>
              <a:chOff x="1909" y="1618"/>
              <a:chExt cx="3057" cy="1124"/>
            </a:xfrm>
          </p:grpSpPr>
          <p:sp>
            <p:nvSpPr>
              <p:cNvPr id="2409482" name="Line 1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483" name="Line 1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484" name="Text Box 12"/>
            <p:cNvSpPr txBox="1">
              <a:spLocks noChangeArrowheads="1"/>
            </p:cNvSpPr>
            <p:nvPr/>
          </p:nvSpPr>
          <p:spPr bwMode="auto">
            <a:xfrm>
              <a:off x="1557" y="2648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485" name="Oval 13"/>
            <p:cNvSpPr>
              <a:spLocks noChangeArrowheads="1"/>
            </p:cNvSpPr>
            <p:nvPr/>
          </p:nvSpPr>
          <p:spPr bwMode="auto">
            <a:xfrm>
              <a:off x="1883" y="1559"/>
              <a:ext cx="55" cy="54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486" name="Oval 14"/>
            <p:cNvSpPr>
              <a:spLocks noChangeArrowheads="1"/>
            </p:cNvSpPr>
            <p:nvPr/>
          </p:nvSpPr>
          <p:spPr bwMode="auto">
            <a:xfrm>
              <a:off x="1882" y="2743"/>
              <a:ext cx="55" cy="54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488" name="Rectangle 16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2409489" name="Object 17"/>
          <p:cNvGraphicFramePr>
            <a:graphicFrameLocks noChangeAspect="1"/>
          </p:cNvGraphicFramePr>
          <p:nvPr/>
        </p:nvGraphicFramePr>
        <p:xfrm>
          <a:off x="5392738" y="340677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71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677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9499" name="Object 27"/>
          <p:cNvGraphicFramePr>
            <a:graphicFrameLocks noChangeAspect="1"/>
          </p:cNvGraphicFramePr>
          <p:nvPr/>
        </p:nvGraphicFramePr>
        <p:xfrm>
          <a:off x="5014913" y="3471863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72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471863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9500" name="Object 28"/>
          <p:cNvGraphicFramePr>
            <a:graphicFrameLocks noChangeAspect="1"/>
          </p:cNvGraphicFramePr>
          <p:nvPr/>
        </p:nvGraphicFramePr>
        <p:xfrm>
          <a:off x="5872163" y="3198813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73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3198813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501" name="Line 29"/>
          <p:cNvSpPr>
            <a:spLocks noChangeShapeType="1"/>
          </p:cNvSpPr>
          <p:nvPr/>
        </p:nvSpPr>
        <p:spPr bwMode="auto">
          <a:xfrm>
            <a:off x="5337175" y="3455988"/>
            <a:ext cx="7239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02" name="Group 30"/>
          <p:cNvGrpSpPr>
            <a:grpSpLocks/>
          </p:cNvGrpSpPr>
          <p:nvPr/>
        </p:nvGrpSpPr>
        <p:grpSpPr bwMode="auto">
          <a:xfrm>
            <a:off x="5324475" y="2520950"/>
            <a:ext cx="722313" cy="2068513"/>
            <a:chOff x="3354" y="1588"/>
            <a:chExt cx="455" cy="1303"/>
          </a:xfrm>
        </p:grpSpPr>
        <p:sp>
          <p:nvSpPr>
            <p:cNvPr id="2409503" name="Line 31"/>
            <p:cNvSpPr>
              <a:spLocks noChangeShapeType="1"/>
            </p:cNvSpPr>
            <p:nvPr/>
          </p:nvSpPr>
          <p:spPr bwMode="auto">
            <a:xfrm>
              <a:off x="3809" y="2173"/>
              <a:ext cx="0" cy="71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04" name="Line 32"/>
            <p:cNvSpPr>
              <a:spLocks noChangeShapeType="1"/>
            </p:cNvSpPr>
            <p:nvPr/>
          </p:nvSpPr>
          <p:spPr bwMode="auto">
            <a:xfrm flipV="1">
              <a:off x="3354" y="1588"/>
              <a:ext cx="0" cy="585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05" name="Group 33"/>
          <p:cNvGrpSpPr>
            <a:grpSpLocks/>
          </p:cNvGrpSpPr>
          <p:nvPr/>
        </p:nvGrpSpPr>
        <p:grpSpPr bwMode="auto">
          <a:xfrm>
            <a:off x="2471738" y="2238375"/>
            <a:ext cx="5410200" cy="2451100"/>
            <a:chOff x="1557" y="1410"/>
            <a:chExt cx="3408" cy="1544"/>
          </a:xfrm>
        </p:grpSpPr>
        <p:sp>
          <p:nvSpPr>
            <p:cNvPr id="2409506" name="Text Box 34"/>
            <p:cNvSpPr txBox="1">
              <a:spLocks noChangeArrowheads="1"/>
            </p:cNvSpPr>
            <p:nvPr/>
          </p:nvSpPr>
          <p:spPr bwMode="auto">
            <a:xfrm>
              <a:off x="1642" y="1410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507" name="Group 35"/>
            <p:cNvGrpSpPr>
              <a:grpSpLocks/>
            </p:cNvGrpSpPr>
            <p:nvPr/>
          </p:nvGrpSpPr>
          <p:grpSpPr bwMode="auto">
            <a:xfrm>
              <a:off x="1908" y="1544"/>
              <a:ext cx="3057" cy="1279"/>
              <a:chOff x="1909" y="1618"/>
              <a:chExt cx="3057" cy="1124"/>
            </a:xfrm>
          </p:grpSpPr>
          <p:sp>
            <p:nvSpPr>
              <p:cNvPr id="2409508" name="Line 36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09" name="Line 37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10" name="Text Box 38"/>
            <p:cNvSpPr txBox="1">
              <a:spLocks noChangeArrowheads="1"/>
            </p:cNvSpPr>
            <p:nvPr/>
          </p:nvSpPr>
          <p:spPr bwMode="auto">
            <a:xfrm>
              <a:off x="1557" y="2704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511" name="Oval 39"/>
            <p:cNvSpPr>
              <a:spLocks noChangeArrowheads="1"/>
            </p:cNvSpPr>
            <p:nvPr/>
          </p:nvSpPr>
          <p:spPr bwMode="auto">
            <a:xfrm>
              <a:off x="1883" y="1508"/>
              <a:ext cx="55" cy="58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12" name="Oval 40"/>
            <p:cNvSpPr>
              <a:spLocks noChangeArrowheads="1"/>
            </p:cNvSpPr>
            <p:nvPr/>
          </p:nvSpPr>
          <p:spPr bwMode="auto">
            <a:xfrm>
              <a:off x="1882" y="2796"/>
              <a:ext cx="55" cy="58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13" name="Group 41"/>
          <p:cNvGrpSpPr>
            <a:grpSpLocks/>
          </p:cNvGrpSpPr>
          <p:nvPr/>
        </p:nvGrpSpPr>
        <p:grpSpPr bwMode="auto">
          <a:xfrm>
            <a:off x="2471738" y="2066925"/>
            <a:ext cx="5410200" cy="2779713"/>
            <a:chOff x="1558" y="1514"/>
            <a:chExt cx="3408" cy="1327"/>
          </a:xfrm>
        </p:grpSpPr>
        <p:sp>
          <p:nvSpPr>
            <p:cNvPr id="2409514" name="Text Box 42"/>
            <p:cNvSpPr txBox="1">
              <a:spLocks noChangeArrowheads="1"/>
            </p:cNvSpPr>
            <p:nvPr/>
          </p:nvSpPr>
          <p:spPr bwMode="auto">
            <a:xfrm>
              <a:off x="1643" y="1514"/>
              <a:ext cx="25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515" name="Group 43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2409516" name="Line 44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17" name="Line 45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18" name="Text Box 46"/>
            <p:cNvSpPr txBox="1">
              <a:spLocks noChangeArrowheads="1"/>
            </p:cNvSpPr>
            <p:nvPr/>
          </p:nvSpPr>
          <p:spPr bwMode="auto">
            <a:xfrm>
              <a:off x="1558" y="2652"/>
              <a:ext cx="33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519" name="Oval 47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20" name="Oval 48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21" name="Group 49"/>
          <p:cNvGrpSpPr>
            <a:grpSpLocks/>
          </p:cNvGrpSpPr>
          <p:nvPr/>
        </p:nvGrpSpPr>
        <p:grpSpPr bwMode="auto">
          <a:xfrm>
            <a:off x="2471738" y="1992313"/>
            <a:ext cx="5410200" cy="2960687"/>
            <a:chOff x="1558" y="1521"/>
            <a:chExt cx="3408" cy="1312"/>
          </a:xfrm>
        </p:grpSpPr>
        <p:sp>
          <p:nvSpPr>
            <p:cNvPr id="2409522" name="Text Box 50"/>
            <p:cNvSpPr txBox="1">
              <a:spLocks noChangeArrowheads="1"/>
            </p:cNvSpPr>
            <p:nvPr/>
          </p:nvSpPr>
          <p:spPr bwMode="auto">
            <a:xfrm>
              <a:off x="1643" y="1521"/>
              <a:ext cx="2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523" name="Group 51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2409524" name="Line 52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25" name="Line 53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26" name="Text Box 54"/>
            <p:cNvSpPr txBox="1">
              <a:spLocks noChangeArrowheads="1"/>
            </p:cNvSpPr>
            <p:nvPr/>
          </p:nvSpPr>
          <p:spPr bwMode="auto">
            <a:xfrm>
              <a:off x="1558" y="2657"/>
              <a:ext cx="33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527" name="Oval 55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28" name="Oval 56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29" name="Group 57"/>
          <p:cNvGrpSpPr>
            <a:grpSpLocks/>
          </p:cNvGrpSpPr>
          <p:nvPr/>
        </p:nvGrpSpPr>
        <p:grpSpPr bwMode="auto">
          <a:xfrm>
            <a:off x="2468563" y="1814513"/>
            <a:ext cx="5410200" cy="3279775"/>
            <a:chOff x="1558" y="1530"/>
            <a:chExt cx="3408" cy="1292"/>
          </a:xfrm>
        </p:grpSpPr>
        <p:sp>
          <p:nvSpPr>
            <p:cNvPr id="2409530" name="Text Box 58"/>
            <p:cNvSpPr txBox="1">
              <a:spLocks noChangeArrowheads="1"/>
            </p:cNvSpPr>
            <p:nvPr/>
          </p:nvSpPr>
          <p:spPr bwMode="auto">
            <a:xfrm>
              <a:off x="1647" y="1530"/>
              <a:ext cx="24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531" name="Group 59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2409532" name="Line 6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33" name="Line 6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34" name="Text Box 62"/>
            <p:cNvSpPr txBox="1">
              <a:spLocks noChangeArrowheads="1"/>
            </p:cNvSpPr>
            <p:nvPr/>
          </p:nvSpPr>
          <p:spPr bwMode="auto">
            <a:xfrm>
              <a:off x="1558" y="2665"/>
              <a:ext cx="33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535" name="Oval 63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36" name="Oval 64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537" name="Freeform 65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755 h 755"/>
              <a:gd name="T4" fmla="*/ 3081 w 3081"/>
              <a:gd name="T5" fmla="*/ 755 h 755"/>
              <a:gd name="T6" fmla="*/ 3081 w 3081"/>
              <a:gd name="T7" fmla="*/ 0 h 755"/>
              <a:gd name="T8" fmla="*/ 0 w 3081"/>
              <a:gd name="T9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38" name="Freeform 66"/>
          <p:cNvSpPr>
            <a:spLocks/>
          </p:cNvSpPr>
          <p:nvPr/>
        </p:nvSpPr>
        <p:spPr bwMode="auto">
          <a:xfrm>
            <a:off x="3016250" y="5051425"/>
            <a:ext cx="4876800" cy="1227138"/>
          </a:xfrm>
          <a:custGeom>
            <a:avLst/>
            <a:gdLst>
              <a:gd name="T0" fmla="*/ 0 w 3072"/>
              <a:gd name="T1" fmla="*/ 9 h 773"/>
              <a:gd name="T2" fmla="*/ 0 w 3072"/>
              <a:gd name="T3" fmla="*/ 773 h 773"/>
              <a:gd name="T4" fmla="*/ 3072 w 3072"/>
              <a:gd name="T5" fmla="*/ 773 h 773"/>
              <a:gd name="T6" fmla="*/ 3072 w 3072"/>
              <a:gd name="T7" fmla="*/ 0 h 773"/>
              <a:gd name="T8" fmla="*/ 0 w 3072"/>
              <a:gd name="T9" fmla="*/ 9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2" h="773">
                <a:moveTo>
                  <a:pt x="0" y="9"/>
                </a:moveTo>
                <a:lnTo>
                  <a:pt x="0" y="773"/>
                </a:lnTo>
                <a:lnTo>
                  <a:pt x="3072" y="773"/>
                </a:lnTo>
                <a:lnTo>
                  <a:pt x="3072" y="0"/>
                </a:lnTo>
                <a:lnTo>
                  <a:pt x="0" y="9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39" name="Group 67"/>
          <p:cNvGrpSpPr>
            <a:grpSpLocks/>
          </p:cNvGrpSpPr>
          <p:nvPr/>
        </p:nvGrpSpPr>
        <p:grpSpPr bwMode="auto">
          <a:xfrm>
            <a:off x="2468563" y="1655763"/>
            <a:ext cx="5410200" cy="3594100"/>
            <a:chOff x="1558" y="1538"/>
            <a:chExt cx="3408" cy="1275"/>
          </a:xfrm>
        </p:grpSpPr>
        <p:sp>
          <p:nvSpPr>
            <p:cNvPr id="2409540" name="Text Box 68"/>
            <p:cNvSpPr txBox="1">
              <a:spLocks noChangeArrowheads="1"/>
            </p:cNvSpPr>
            <p:nvPr/>
          </p:nvSpPr>
          <p:spPr bwMode="auto">
            <a:xfrm>
              <a:off x="1643" y="1538"/>
              <a:ext cx="25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409541" name="Group 69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2409542" name="Line 7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9543" name="Line 7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9544" name="Text Box 72"/>
            <p:cNvSpPr txBox="1">
              <a:spLocks noChangeArrowheads="1"/>
            </p:cNvSpPr>
            <p:nvPr/>
          </p:nvSpPr>
          <p:spPr bwMode="auto">
            <a:xfrm>
              <a:off x="1558" y="2672"/>
              <a:ext cx="33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09545" name="Oval 73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46" name="Oval 74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547" name="Freeform 75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48" name="Freeform 76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49" name="Group 77"/>
          <p:cNvGrpSpPr>
            <a:grpSpLocks/>
          </p:cNvGrpSpPr>
          <p:nvPr/>
        </p:nvGrpSpPr>
        <p:grpSpPr bwMode="auto">
          <a:xfrm>
            <a:off x="5318125" y="1003300"/>
            <a:ext cx="733425" cy="4940300"/>
            <a:chOff x="3350" y="632"/>
            <a:chExt cx="462" cy="3112"/>
          </a:xfrm>
        </p:grpSpPr>
        <p:sp>
          <p:nvSpPr>
            <p:cNvPr id="2409550" name="Freeform 78"/>
            <p:cNvSpPr>
              <a:spLocks/>
            </p:cNvSpPr>
            <p:nvPr/>
          </p:nvSpPr>
          <p:spPr bwMode="auto">
            <a:xfrm>
              <a:off x="3350" y="632"/>
              <a:ext cx="201" cy="969"/>
            </a:xfrm>
            <a:custGeom>
              <a:avLst/>
              <a:gdLst>
                <a:gd name="T0" fmla="*/ 0 w 201"/>
                <a:gd name="T1" fmla="*/ 969 h 969"/>
                <a:gd name="T2" fmla="*/ 43 w 201"/>
                <a:gd name="T3" fmla="*/ 787 h 969"/>
                <a:gd name="T4" fmla="*/ 105 w 201"/>
                <a:gd name="T5" fmla="*/ 504 h 969"/>
                <a:gd name="T6" fmla="*/ 174 w 201"/>
                <a:gd name="T7" fmla="*/ 139 h 969"/>
                <a:gd name="T8" fmla="*/ 201 w 201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69">
                  <a:moveTo>
                    <a:pt x="0" y="969"/>
                  </a:moveTo>
                  <a:cubicBezTo>
                    <a:pt x="7" y="939"/>
                    <a:pt x="26" y="864"/>
                    <a:pt x="43" y="787"/>
                  </a:cubicBezTo>
                  <a:cubicBezTo>
                    <a:pt x="60" y="710"/>
                    <a:pt x="83" y="612"/>
                    <a:pt x="105" y="504"/>
                  </a:cubicBezTo>
                  <a:cubicBezTo>
                    <a:pt x="127" y="396"/>
                    <a:pt x="158" y="223"/>
                    <a:pt x="174" y="139"/>
                  </a:cubicBezTo>
                  <a:cubicBezTo>
                    <a:pt x="190" y="55"/>
                    <a:pt x="196" y="29"/>
                    <a:pt x="201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51" name="Freeform 79"/>
            <p:cNvSpPr>
              <a:spLocks/>
            </p:cNvSpPr>
            <p:nvPr/>
          </p:nvSpPr>
          <p:spPr bwMode="auto">
            <a:xfrm>
              <a:off x="3628" y="2848"/>
              <a:ext cx="184" cy="896"/>
            </a:xfrm>
            <a:custGeom>
              <a:avLst/>
              <a:gdLst>
                <a:gd name="T0" fmla="*/ 184 w 184"/>
                <a:gd name="T1" fmla="*/ 0 h 896"/>
                <a:gd name="T2" fmla="*/ 117 w 184"/>
                <a:gd name="T3" fmla="*/ 307 h 896"/>
                <a:gd name="T4" fmla="*/ 52 w 184"/>
                <a:gd name="T5" fmla="*/ 624 h 896"/>
                <a:gd name="T6" fmla="*/ 17 w 184"/>
                <a:gd name="T7" fmla="*/ 816 h 896"/>
                <a:gd name="T8" fmla="*/ 0 w 184"/>
                <a:gd name="T9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96">
                  <a:moveTo>
                    <a:pt x="184" y="0"/>
                  </a:moveTo>
                  <a:cubicBezTo>
                    <a:pt x="173" y="51"/>
                    <a:pt x="139" y="203"/>
                    <a:pt x="117" y="307"/>
                  </a:cubicBezTo>
                  <a:cubicBezTo>
                    <a:pt x="95" y="411"/>
                    <a:pt x="69" y="539"/>
                    <a:pt x="52" y="624"/>
                  </a:cubicBezTo>
                  <a:cubicBezTo>
                    <a:pt x="35" y="709"/>
                    <a:pt x="26" y="771"/>
                    <a:pt x="17" y="816"/>
                  </a:cubicBezTo>
                  <a:cubicBezTo>
                    <a:pt x="8" y="861"/>
                    <a:pt x="4" y="879"/>
                    <a:pt x="0" y="89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552" name="Line 80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53" name="Rectangle 81"/>
          <p:cNvSpPr>
            <a:spLocks noChangeArrowheads="1"/>
          </p:cNvSpPr>
          <p:nvPr/>
        </p:nvSpPr>
        <p:spPr bwMode="auto">
          <a:xfrm>
            <a:off x="384175" y="271463"/>
            <a:ext cx="17811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6.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09554" name="Object 82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574" name="公式" r:id="rId9" imgW="1002960" imgH="291960" progId="Equation.3">
                  <p:embed/>
                </p:oleObj>
              </mc:Choice>
              <mc:Fallback>
                <p:oleObj name="公式" r:id="rId9" imgW="1002960" imgH="291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9555" name="Oval 83"/>
          <p:cNvSpPr>
            <a:spLocks noChangeArrowheads="1"/>
          </p:cNvSpPr>
          <p:nvPr/>
        </p:nvSpPr>
        <p:spPr bwMode="auto">
          <a:xfrm>
            <a:off x="5638800" y="33861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56" name="Rectangle 84"/>
          <p:cNvSpPr>
            <a:spLocks noGrp="1" noChangeArrowheads="1"/>
          </p:cNvSpPr>
          <p:nvPr>
            <p:ph type="title" idx="4294967295"/>
          </p:nvPr>
        </p:nvSpPr>
        <p:spPr>
          <a:xfrm>
            <a:off x="8682038" y="5989638"/>
            <a:ext cx="304800" cy="349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09559" name="Group 87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2409560" name="Line 88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9561" name="Line 89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562" name="Text Box 90"/>
          <p:cNvSpPr txBox="1">
            <a:spLocks noChangeArrowheads="1"/>
          </p:cNvSpPr>
          <p:nvPr/>
        </p:nvSpPr>
        <p:spPr bwMode="auto">
          <a:xfrm>
            <a:off x="2962275" y="47942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9563" name="AutoShape 9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564" name="Rectangle 92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>
                <a:solidFill>
                  <a:schemeClr val="tx1"/>
                </a:solidFill>
              </a:rPr>
              <a:t>相应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pPr algn="l"/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9565" name="Text Box 93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2409566" name="Text Box 94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409567" name="Text Box 95"/>
          <p:cNvSpPr txBox="1">
            <a:spLocks noChangeArrowheads="1"/>
          </p:cNvSpPr>
          <p:nvPr/>
        </p:nvSpPr>
        <p:spPr bwMode="auto">
          <a:xfrm>
            <a:off x="192088" y="1600200"/>
            <a:ext cx="228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409568" name="Text Box 96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409569" name="Text Box 97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2409570" name="Text Box 98"/>
          <p:cNvSpPr txBox="1">
            <a:spLocks noChangeArrowheads="1"/>
          </p:cNvSpPr>
          <p:nvPr/>
        </p:nvSpPr>
        <p:spPr bwMode="auto">
          <a:xfrm>
            <a:off x="136525" y="3038475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0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0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0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40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0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0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537" grpId="0" animBg="1"/>
      <p:bldP spid="24095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70" name="Freeform 30"/>
          <p:cNvSpPr>
            <a:spLocks/>
          </p:cNvSpPr>
          <p:nvPr/>
        </p:nvSpPr>
        <p:spPr bwMode="auto">
          <a:xfrm>
            <a:off x="3033713" y="5051425"/>
            <a:ext cx="4859337" cy="1227138"/>
          </a:xfrm>
          <a:custGeom>
            <a:avLst/>
            <a:gdLst>
              <a:gd name="T0" fmla="*/ 0 w 3061"/>
              <a:gd name="T1" fmla="*/ 4 h 773"/>
              <a:gd name="T2" fmla="*/ 0 w 3061"/>
              <a:gd name="T3" fmla="*/ 760 h 773"/>
              <a:gd name="T4" fmla="*/ 3061 w 3061"/>
              <a:gd name="T5" fmla="*/ 773 h 773"/>
              <a:gd name="T6" fmla="*/ 3061 w 3061"/>
              <a:gd name="T7" fmla="*/ 0 h 773"/>
              <a:gd name="T8" fmla="*/ 0 w 3061"/>
              <a:gd name="T9" fmla="*/ 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1" h="773">
                <a:moveTo>
                  <a:pt x="0" y="4"/>
                </a:moveTo>
                <a:lnTo>
                  <a:pt x="0" y="760"/>
                </a:lnTo>
                <a:lnTo>
                  <a:pt x="3061" y="773"/>
                </a:lnTo>
                <a:lnTo>
                  <a:pt x="3061" y="0"/>
                </a:lnTo>
                <a:lnTo>
                  <a:pt x="0" y="4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9" name="Freeform 29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755 h 755"/>
              <a:gd name="T4" fmla="*/ 3081 w 3081"/>
              <a:gd name="T5" fmla="*/ 755 h 755"/>
              <a:gd name="T6" fmla="*/ 3081 w 3081"/>
              <a:gd name="T7" fmla="*/ 0 h 755"/>
              <a:gd name="T8" fmla="*/ 0 w 3081"/>
              <a:gd name="T9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6646" name="Group 6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1776647" name="Line 7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48" name="Text Box 8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6649" name="Text Box 9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6650" name="Text Box 10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776651" name="Line 11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6643" name="Rectangle 3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776644" name="Object 4"/>
          <p:cNvGraphicFramePr>
            <a:graphicFrameLocks noChangeAspect="1"/>
          </p:cNvGraphicFramePr>
          <p:nvPr/>
        </p:nvGraphicFramePr>
        <p:xfrm>
          <a:off x="5456238" y="3400425"/>
          <a:ext cx="2587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6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400425"/>
                        <a:ext cx="2587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6654" name="Object 14"/>
          <p:cNvGraphicFramePr>
            <a:graphicFrameLocks noChangeAspect="1"/>
          </p:cNvGraphicFramePr>
          <p:nvPr/>
        </p:nvGraphicFramePr>
        <p:xfrm>
          <a:off x="5030788" y="3436938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7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436938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6655" name="Object 15"/>
          <p:cNvGraphicFramePr>
            <a:graphicFrameLocks noChangeAspect="1"/>
          </p:cNvGraphicFramePr>
          <p:nvPr/>
        </p:nvGraphicFramePr>
        <p:xfrm>
          <a:off x="5916613" y="3228975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8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228975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6656" name="Group 16"/>
          <p:cNvGrpSpPr>
            <a:grpSpLocks/>
          </p:cNvGrpSpPr>
          <p:nvPr/>
        </p:nvGrpSpPr>
        <p:grpSpPr bwMode="auto">
          <a:xfrm>
            <a:off x="5324475" y="2520950"/>
            <a:ext cx="736600" cy="2068513"/>
            <a:chOff x="3354" y="1588"/>
            <a:chExt cx="464" cy="1303"/>
          </a:xfrm>
        </p:grpSpPr>
        <p:sp>
          <p:nvSpPr>
            <p:cNvPr id="1776657" name="Line 17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76658" name="Group 18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1776659" name="Line 19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6660" name="Line 20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76666" name="Group 26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1776667" name="Line 27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68" name="Line 28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6672" name="Text Box 32"/>
          <p:cNvSpPr txBox="1">
            <a:spLocks noChangeArrowheads="1"/>
          </p:cNvSpPr>
          <p:nvPr/>
        </p:nvSpPr>
        <p:spPr bwMode="auto">
          <a:xfrm>
            <a:off x="2603500" y="16557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76673" name="Group 33"/>
          <p:cNvGrpSpPr>
            <a:grpSpLocks/>
          </p:cNvGrpSpPr>
          <p:nvPr/>
        </p:nvGrpSpPr>
        <p:grpSpPr bwMode="auto">
          <a:xfrm>
            <a:off x="3025775" y="1881188"/>
            <a:ext cx="4852988" cy="3168650"/>
            <a:chOff x="1909" y="1618"/>
            <a:chExt cx="3057" cy="1124"/>
          </a:xfrm>
        </p:grpSpPr>
        <p:sp>
          <p:nvSpPr>
            <p:cNvPr id="1776674" name="Line 34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75" name="Line 35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6676" name="Text Box 36"/>
          <p:cNvSpPr txBox="1">
            <a:spLocks noChangeArrowheads="1"/>
          </p:cNvSpPr>
          <p:nvPr/>
        </p:nvSpPr>
        <p:spPr bwMode="auto">
          <a:xfrm>
            <a:off x="2468563" y="4852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6679" name="Freeform 39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80" name="Freeform 40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42" name="Line 2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718" name="Rectangle 78"/>
          <p:cNvSpPr>
            <a:spLocks noChangeArrowheads="1"/>
          </p:cNvSpPr>
          <p:nvPr/>
        </p:nvSpPr>
        <p:spPr bwMode="auto">
          <a:xfrm>
            <a:off x="384175" y="271463"/>
            <a:ext cx="17811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6.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76719" name="Object 79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59" name="公式" r:id="rId9" imgW="1002960" imgH="291960" progId="Equation.3">
                  <p:embed/>
                </p:oleObj>
              </mc:Choice>
              <mc:Fallback>
                <p:oleObj name="公式" r:id="rId9" imgW="1002960" imgH="2919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6706" name="Oval 66"/>
          <p:cNvSpPr>
            <a:spLocks noChangeArrowheads="1"/>
          </p:cNvSpPr>
          <p:nvPr/>
        </p:nvSpPr>
        <p:spPr bwMode="auto">
          <a:xfrm>
            <a:off x="5638800" y="33988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728" name="Rectangle 88"/>
          <p:cNvSpPr>
            <a:spLocks noGrp="1" noChangeArrowheads="1"/>
          </p:cNvSpPr>
          <p:nvPr>
            <p:ph type="title" idx="4294967295"/>
          </p:nvPr>
        </p:nvSpPr>
        <p:spPr>
          <a:xfrm>
            <a:off x="8656638" y="5989638"/>
            <a:ext cx="304800" cy="349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76742" name="AutoShape 10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6743" name="Rectangle 10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>
                <a:solidFill>
                  <a:schemeClr val="tx1"/>
                </a:solidFill>
              </a:rPr>
              <a:t>相应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pPr algn="l"/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6744" name="Text Box 104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776745" name="Text Box 105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6746" name="Text Box 106"/>
          <p:cNvSpPr txBox="1">
            <a:spLocks noChangeArrowheads="1"/>
          </p:cNvSpPr>
          <p:nvPr/>
        </p:nvSpPr>
        <p:spPr bwMode="auto">
          <a:xfrm>
            <a:off x="192088" y="1600200"/>
            <a:ext cx="228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6747" name="Text Box 107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76748" name="Text Box 108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76749" name="Text Box 109"/>
          <p:cNvSpPr txBox="1">
            <a:spLocks noChangeArrowheads="1"/>
          </p:cNvSpPr>
          <p:nvPr/>
        </p:nvSpPr>
        <p:spPr bwMode="auto">
          <a:xfrm>
            <a:off x="136525" y="3038475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498" name="Freeform 2"/>
          <p:cNvSpPr>
            <a:spLocks/>
          </p:cNvSpPr>
          <p:nvPr/>
        </p:nvSpPr>
        <p:spPr bwMode="auto">
          <a:xfrm>
            <a:off x="3033713" y="5051425"/>
            <a:ext cx="4859337" cy="1227138"/>
          </a:xfrm>
          <a:custGeom>
            <a:avLst/>
            <a:gdLst>
              <a:gd name="T0" fmla="*/ 0 w 3061"/>
              <a:gd name="T1" fmla="*/ 4 h 773"/>
              <a:gd name="T2" fmla="*/ 0 w 3061"/>
              <a:gd name="T3" fmla="*/ 760 h 773"/>
              <a:gd name="T4" fmla="*/ 3061 w 3061"/>
              <a:gd name="T5" fmla="*/ 773 h 773"/>
              <a:gd name="T6" fmla="*/ 3061 w 3061"/>
              <a:gd name="T7" fmla="*/ 0 h 773"/>
              <a:gd name="T8" fmla="*/ 0 w 3061"/>
              <a:gd name="T9" fmla="*/ 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1" h="773">
                <a:moveTo>
                  <a:pt x="0" y="4"/>
                </a:moveTo>
                <a:lnTo>
                  <a:pt x="0" y="760"/>
                </a:lnTo>
                <a:lnTo>
                  <a:pt x="3061" y="773"/>
                </a:lnTo>
                <a:lnTo>
                  <a:pt x="3061" y="0"/>
                </a:lnTo>
                <a:lnTo>
                  <a:pt x="0" y="4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499" name="Freeform 3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755 h 755"/>
              <a:gd name="T4" fmla="*/ 3081 w 3081"/>
              <a:gd name="T5" fmla="*/ 755 h 755"/>
              <a:gd name="T6" fmla="*/ 3081 w 3081"/>
              <a:gd name="T7" fmla="*/ 0 h 755"/>
              <a:gd name="T8" fmla="*/ 0 w 3081"/>
              <a:gd name="T9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00" name="Group 4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2410501" name="Line 5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02" name="Text Box 6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3" name="Text Box 7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0504" name="Text Box 8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2410505" name="Line 9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06" name="Rectangle 10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2410507" name="Object 11"/>
          <p:cNvGraphicFramePr>
            <a:graphicFrameLocks noChangeAspect="1"/>
          </p:cNvGraphicFramePr>
          <p:nvPr/>
        </p:nvGraphicFramePr>
        <p:xfrm>
          <a:off x="5456238" y="3400425"/>
          <a:ext cx="2587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64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400425"/>
                        <a:ext cx="2587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0515" name="Group 19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2410516" name="Line 20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17" name="Line 21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18" name="Text Box 22"/>
          <p:cNvSpPr txBox="1">
            <a:spLocks noChangeArrowheads="1"/>
          </p:cNvSpPr>
          <p:nvPr/>
        </p:nvSpPr>
        <p:spPr bwMode="auto">
          <a:xfrm>
            <a:off x="2603500" y="16557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10519" name="Group 23"/>
          <p:cNvGrpSpPr>
            <a:grpSpLocks/>
          </p:cNvGrpSpPr>
          <p:nvPr/>
        </p:nvGrpSpPr>
        <p:grpSpPr bwMode="auto">
          <a:xfrm>
            <a:off x="3025775" y="1881188"/>
            <a:ext cx="4852988" cy="3168650"/>
            <a:chOff x="1909" y="1618"/>
            <a:chExt cx="3057" cy="1124"/>
          </a:xfrm>
        </p:grpSpPr>
        <p:sp>
          <p:nvSpPr>
            <p:cNvPr id="2410520" name="Line 24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21" name="Line 25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0522" name="Text Box 26"/>
          <p:cNvSpPr txBox="1">
            <a:spLocks noChangeArrowheads="1"/>
          </p:cNvSpPr>
          <p:nvPr/>
        </p:nvSpPr>
        <p:spPr bwMode="auto">
          <a:xfrm>
            <a:off x="2468563" y="4852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0523" name="Freeform 27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24" name="Freeform 28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202 h 2202"/>
              <a:gd name="T2" fmla="*/ 554 w 1509"/>
              <a:gd name="T3" fmla="*/ 329 h 2202"/>
              <a:gd name="T4" fmla="*/ 1509 w 1509"/>
              <a:gd name="T5" fmla="*/ 229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25" name="Group 29"/>
          <p:cNvGrpSpPr>
            <a:grpSpLocks/>
          </p:cNvGrpSpPr>
          <p:nvPr/>
        </p:nvGrpSpPr>
        <p:grpSpPr bwMode="auto">
          <a:xfrm>
            <a:off x="5359400" y="2520950"/>
            <a:ext cx="665163" cy="2068513"/>
            <a:chOff x="3354" y="1588"/>
            <a:chExt cx="464" cy="1303"/>
          </a:xfrm>
        </p:grpSpPr>
        <p:sp>
          <p:nvSpPr>
            <p:cNvPr id="2410526" name="Line 30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0527" name="Group 31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2410528" name="Line 32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0529" name="Line 33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30" name="Group 34"/>
          <p:cNvGrpSpPr>
            <a:grpSpLocks/>
          </p:cNvGrpSpPr>
          <p:nvPr/>
        </p:nvGrpSpPr>
        <p:grpSpPr bwMode="auto">
          <a:xfrm>
            <a:off x="5434013" y="2519363"/>
            <a:ext cx="515937" cy="2068512"/>
            <a:chOff x="3354" y="1588"/>
            <a:chExt cx="464" cy="1303"/>
          </a:xfrm>
        </p:grpSpPr>
        <p:sp>
          <p:nvSpPr>
            <p:cNvPr id="2410531" name="Line 35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0532" name="Group 36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2410533" name="Line 37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0534" name="Line 38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35" name="Group 39"/>
          <p:cNvGrpSpPr>
            <a:grpSpLocks/>
          </p:cNvGrpSpPr>
          <p:nvPr/>
        </p:nvGrpSpPr>
        <p:grpSpPr bwMode="auto">
          <a:xfrm>
            <a:off x="5470525" y="2520950"/>
            <a:ext cx="444500" cy="2068513"/>
            <a:chOff x="3354" y="1588"/>
            <a:chExt cx="464" cy="1303"/>
          </a:xfrm>
        </p:grpSpPr>
        <p:sp>
          <p:nvSpPr>
            <p:cNvPr id="2410536" name="Line 40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0537" name="Group 41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2410538" name="Line 42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0539" name="Line 43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40" name="Group 44"/>
          <p:cNvGrpSpPr>
            <a:grpSpLocks/>
          </p:cNvGrpSpPr>
          <p:nvPr/>
        </p:nvGrpSpPr>
        <p:grpSpPr bwMode="auto">
          <a:xfrm>
            <a:off x="5511800" y="1771650"/>
            <a:ext cx="377825" cy="3440113"/>
            <a:chOff x="3468" y="1116"/>
            <a:chExt cx="238" cy="2167"/>
          </a:xfrm>
        </p:grpSpPr>
        <p:sp>
          <p:nvSpPr>
            <p:cNvPr id="2410541" name="Line 45"/>
            <p:cNvSpPr>
              <a:spLocks noChangeShapeType="1"/>
            </p:cNvSpPr>
            <p:nvPr/>
          </p:nvSpPr>
          <p:spPr bwMode="auto">
            <a:xfrm>
              <a:off x="3468" y="2177"/>
              <a:ext cx="235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10542" name="Group 46"/>
            <p:cNvGrpSpPr>
              <a:grpSpLocks/>
            </p:cNvGrpSpPr>
            <p:nvPr/>
          </p:nvGrpSpPr>
          <p:grpSpPr bwMode="auto">
            <a:xfrm>
              <a:off x="3472" y="1116"/>
              <a:ext cx="234" cy="2167"/>
              <a:chOff x="3464" y="1116"/>
              <a:chExt cx="234" cy="2167"/>
            </a:xfrm>
          </p:grpSpPr>
          <p:sp>
            <p:nvSpPr>
              <p:cNvPr id="2410543" name="Line 47"/>
              <p:cNvSpPr>
                <a:spLocks noChangeShapeType="1"/>
              </p:cNvSpPr>
              <p:nvPr/>
            </p:nvSpPr>
            <p:spPr bwMode="auto">
              <a:xfrm>
                <a:off x="3698" y="2173"/>
                <a:ext cx="0" cy="1110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0544" name="Line 48"/>
              <p:cNvSpPr>
                <a:spLocks noChangeShapeType="1"/>
              </p:cNvSpPr>
              <p:nvPr/>
            </p:nvSpPr>
            <p:spPr bwMode="auto">
              <a:xfrm flipV="1">
                <a:off x="3464" y="1116"/>
                <a:ext cx="0" cy="1057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45" name="Group 49"/>
          <p:cNvGrpSpPr>
            <a:grpSpLocks/>
          </p:cNvGrpSpPr>
          <p:nvPr/>
        </p:nvGrpSpPr>
        <p:grpSpPr bwMode="auto">
          <a:xfrm>
            <a:off x="5494338" y="995363"/>
            <a:ext cx="411162" cy="4948237"/>
            <a:chOff x="3461" y="627"/>
            <a:chExt cx="259" cy="3117"/>
          </a:xfrm>
        </p:grpSpPr>
        <p:sp>
          <p:nvSpPr>
            <p:cNvPr id="2410546" name="Freeform 50"/>
            <p:cNvSpPr>
              <a:spLocks/>
            </p:cNvSpPr>
            <p:nvPr/>
          </p:nvSpPr>
          <p:spPr bwMode="auto">
            <a:xfrm>
              <a:off x="3461" y="627"/>
              <a:ext cx="93" cy="462"/>
            </a:xfrm>
            <a:custGeom>
              <a:avLst/>
              <a:gdLst>
                <a:gd name="T0" fmla="*/ 0 w 93"/>
                <a:gd name="T1" fmla="*/ 462 h 462"/>
                <a:gd name="T2" fmla="*/ 93 w 93"/>
                <a:gd name="T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" h="462">
                  <a:moveTo>
                    <a:pt x="0" y="462"/>
                  </a:moveTo>
                  <a:cubicBezTo>
                    <a:pt x="16" y="385"/>
                    <a:pt x="74" y="96"/>
                    <a:pt x="9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0547" name="Freeform 51"/>
            <p:cNvSpPr>
              <a:spLocks/>
            </p:cNvSpPr>
            <p:nvPr/>
          </p:nvSpPr>
          <p:spPr bwMode="auto">
            <a:xfrm flipH="1" flipV="1">
              <a:off x="3627" y="3282"/>
              <a:ext cx="93" cy="462"/>
            </a:xfrm>
            <a:custGeom>
              <a:avLst/>
              <a:gdLst>
                <a:gd name="T0" fmla="*/ 0 w 93"/>
                <a:gd name="T1" fmla="*/ 462 h 462"/>
                <a:gd name="T2" fmla="*/ 93 w 93"/>
                <a:gd name="T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" h="462">
                  <a:moveTo>
                    <a:pt x="0" y="462"/>
                  </a:moveTo>
                  <a:cubicBezTo>
                    <a:pt x="16" y="385"/>
                    <a:pt x="74" y="96"/>
                    <a:pt x="9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10548" name="Object 52"/>
          <p:cNvGraphicFramePr>
            <a:graphicFrameLocks noChangeAspect="1"/>
          </p:cNvGraphicFramePr>
          <p:nvPr/>
        </p:nvGraphicFramePr>
        <p:xfrm>
          <a:off x="5757863" y="3213100"/>
          <a:ext cx="3810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65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213100"/>
                        <a:ext cx="3810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0549" name="Object 53"/>
          <p:cNvGraphicFramePr>
            <a:graphicFrameLocks noChangeAspect="1"/>
          </p:cNvGraphicFramePr>
          <p:nvPr/>
        </p:nvGraphicFramePr>
        <p:xfrm>
          <a:off x="5083175" y="3228975"/>
          <a:ext cx="4111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66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228975"/>
                        <a:ext cx="411163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0550" name="Line 54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51" name="Rectangle 55"/>
          <p:cNvSpPr>
            <a:spLocks noChangeArrowheads="1"/>
          </p:cNvSpPr>
          <p:nvPr/>
        </p:nvSpPr>
        <p:spPr bwMode="auto">
          <a:xfrm>
            <a:off x="384175" y="271463"/>
            <a:ext cx="17811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6.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10552" name="Object 56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67" name="公式" r:id="rId9" imgW="1002960" imgH="291960" progId="Equation.3">
                  <p:embed/>
                </p:oleObj>
              </mc:Choice>
              <mc:Fallback>
                <p:oleObj name="公式" r:id="rId9" imgW="1002960" imgH="2919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0553" name="Text Box 57"/>
          <p:cNvSpPr txBox="1">
            <a:spLocks noChangeArrowheads="1"/>
          </p:cNvSpPr>
          <p:nvPr/>
        </p:nvSpPr>
        <p:spPr bwMode="auto">
          <a:xfrm>
            <a:off x="192088" y="4587875"/>
            <a:ext cx="2339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因此，无穷大</a:t>
            </a:r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的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定义也称</a:t>
            </a:r>
            <a:r>
              <a:rPr lang="zh-CN" altLang="en-US" b="1"/>
              <a:t>无穷大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—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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定义</a:t>
            </a:r>
            <a:endParaRPr lang="zh-CN" altLang="en-US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410554" name="Oval 58"/>
          <p:cNvSpPr>
            <a:spLocks noChangeArrowheads="1"/>
          </p:cNvSpPr>
          <p:nvPr/>
        </p:nvSpPr>
        <p:spPr bwMode="auto">
          <a:xfrm>
            <a:off x="5638800" y="33988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55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8656638" y="5989638"/>
            <a:ext cx="304800" cy="3492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0556" name="AutoShape 60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0557" name="Rectangle 61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>
                <a:solidFill>
                  <a:schemeClr val="tx1"/>
                </a:solidFill>
              </a:rPr>
              <a:t>相应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pPr algn="l"/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0558" name="Text Box 62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2410559" name="Text Box 63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410560" name="Text Box 64"/>
          <p:cNvSpPr txBox="1">
            <a:spLocks noChangeArrowheads="1"/>
          </p:cNvSpPr>
          <p:nvPr/>
        </p:nvSpPr>
        <p:spPr bwMode="auto">
          <a:xfrm>
            <a:off x="192088" y="1600200"/>
            <a:ext cx="228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410561" name="Text Box 65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410562" name="Text Box 66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2410563" name="Text Box 67"/>
          <p:cNvSpPr txBox="1">
            <a:spLocks noChangeArrowheads="1"/>
          </p:cNvSpPr>
          <p:nvPr/>
        </p:nvSpPr>
        <p:spPr bwMode="auto">
          <a:xfrm>
            <a:off x="136525" y="3038475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4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4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55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708" name="Freeform 44"/>
          <p:cNvSpPr>
            <a:spLocks/>
          </p:cNvSpPr>
          <p:nvPr/>
        </p:nvSpPr>
        <p:spPr bwMode="auto">
          <a:xfrm>
            <a:off x="5318125" y="5324475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9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7666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927 w 2936"/>
              <a:gd name="T1" fmla="*/ 0 h 960"/>
              <a:gd name="T2" fmla="*/ 2 w 2936"/>
              <a:gd name="T3" fmla="*/ 0 h 960"/>
              <a:gd name="T4" fmla="*/ 0 w 2936"/>
              <a:gd name="T5" fmla="*/ 960 h 960"/>
              <a:gd name="T6" fmla="*/ 2936 w 2936"/>
              <a:gd name="T7" fmla="*/ 960 h 960"/>
              <a:gd name="T8" fmla="*/ 2936 w 2936"/>
              <a:gd name="T9" fmla="*/ 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7667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77668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77669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7670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7671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77672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7673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77674" name="Freeform 10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75" name="Text Box 11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7676" name="Line 12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77" name="Line 13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78" name="Object 14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19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79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80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1" name="Object 17"/>
          <p:cNvGraphicFramePr>
            <a:graphicFrameLocks noChangeAspect="1"/>
          </p:cNvGraphicFramePr>
          <p:nvPr/>
        </p:nvGraphicFramePr>
        <p:xfrm>
          <a:off x="2770188" y="377825"/>
          <a:ext cx="3849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0" name="公式" r:id="rId6" imgW="2145960" imgH="291960" progId="Equation.3">
                  <p:embed/>
                </p:oleObj>
              </mc:Choice>
              <mc:Fallback>
                <p:oleObj name="公式" r:id="rId6" imgW="2145960" imgH="291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77825"/>
                        <a:ext cx="3849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82" name="Object 18"/>
          <p:cNvGraphicFramePr>
            <a:graphicFrameLocks noChangeAspect="1"/>
          </p:cNvGraphicFramePr>
          <p:nvPr/>
        </p:nvGraphicFramePr>
        <p:xfrm>
          <a:off x="206375" y="928688"/>
          <a:ext cx="2030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1" name="公式" r:id="rId8" imgW="1130040" imgH="228600" progId="Equation.3">
                  <p:embed/>
                </p:oleObj>
              </mc:Choice>
              <mc:Fallback>
                <p:oleObj name="公式" r:id="rId8" imgW="113004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928688"/>
                        <a:ext cx="2030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3" name="Line 19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4" name="Object 20"/>
          <p:cNvGraphicFramePr>
            <a:graphicFrameLocks noChangeAspect="1"/>
          </p:cNvGraphicFramePr>
          <p:nvPr/>
        </p:nvGraphicFramePr>
        <p:xfrm>
          <a:off x="206375" y="1441450"/>
          <a:ext cx="15906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2" name="公式" r:id="rId10" imgW="888840" imgH="228600" progId="Equation.3">
                  <p:embed/>
                </p:oleObj>
              </mc:Choice>
              <mc:Fallback>
                <p:oleObj name="公式" r:id="rId10" imgW="88884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441450"/>
                        <a:ext cx="15906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5" name="Line 2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6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3" name="公式" r:id="rId12" imgW="457200" imgH="228600" progId="Equation.3">
                  <p:embed/>
                </p:oleObj>
              </mc:Choice>
              <mc:Fallback>
                <p:oleObj name="公式" r:id="rId12" imgW="457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87" name="Object 23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4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8" name="Line 24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89" name="Line 25"/>
          <p:cNvSpPr>
            <a:spLocks noChangeShapeType="1"/>
          </p:cNvSpPr>
          <p:nvPr/>
        </p:nvSpPr>
        <p:spPr bwMode="auto">
          <a:xfrm>
            <a:off x="4403725" y="3181350"/>
            <a:ext cx="0" cy="22034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90" name="Text Box 26"/>
          <p:cNvSpPr txBox="1">
            <a:spLocks noChangeArrowheads="1"/>
          </p:cNvSpPr>
          <p:nvPr/>
        </p:nvSpPr>
        <p:spPr bwMode="auto">
          <a:xfrm>
            <a:off x="100013" y="1849438"/>
            <a:ext cx="2012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相应的曲线上的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点落在</a:t>
            </a:r>
            <a:r>
              <a:rPr lang="zh-CN" altLang="en-US" sz="2000" b="1">
                <a:solidFill>
                  <a:srgbClr val="0099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</a:t>
            </a: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内</a:t>
            </a:r>
          </a:p>
        </p:txBody>
      </p:sp>
      <p:sp>
        <p:nvSpPr>
          <p:cNvPr id="1777692" name="Oval 2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98" name="Object 34"/>
          <p:cNvGraphicFramePr>
            <a:graphicFrameLocks noChangeAspect="1"/>
          </p:cNvGraphicFramePr>
          <p:nvPr/>
        </p:nvGraphicFramePr>
        <p:xfrm>
          <a:off x="461963" y="4105275"/>
          <a:ext cx="1512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25" name="公式" r:id="rId16" imgW="914400" imgH="291960" progId="Equation.3">
                  <p:embed/>
                </p:oleObj>
              </mc:Choice>
              <mc:Fallback>
                <p:oleObj name="公式" r:id="rId16" imgW="914400" imgH="291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05275"/>
                        <a:ext cx="15128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701" name="Text Box 37"/>
          <p:cNvSpPr txBox="1">
            <a:spLocks noChangeArrowheads="1"/>
          </p:cNvSpPr>
          <p:nvPr/>
        </p:nvSpPr>
        <p:spPr bwMode="auto">
          <a:xfrm>
            <a:off x="206375" y="5270500"/>
            <a:ext cx="27447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问题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：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</a:rPr>
              <a:t>函数在点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latin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</a:rPr>
              <a:t>连续与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</a:rPr>
              <a:t>存在极限的区别</a:t>
            </a:r>
            <a:r>
              <a:rPr lang="zh-CN" altLang="en-US" b="1">
                <a:solidFill>
                  <a:schemeClr val="accent2"/>
                </a:solidFill>
              </a:rPr>
              <a:t>？</a:t>
            </a:r>
          </a:p>
        </p:txBody>
      </p:sp>
      <p:sp>
        <p:nvSpPr>
          <p:cNvPr id="1777703" name="Text Box 39"/>
          <p:cNvSpPr txBox="1">
            <a:spLocks noChangeArrowheads="1"/>
          </p:cNvSpPr>
          <p:nvPr/>
        </p:nvSpPr>
        <p:spPr bwMode="auto">
          <a:xfrm>
            <a:off x="3222625" y="60420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</a:rPr>
              <a:t>1   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=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</a:t>
            </a:r>
            <a:r>
              <a:rPr lang="zh-CN" altLang="en-US" b="1">
                <a:solidFill>
                  <a:schemeClr val="accent2"/>
                </a:solidFill>
              </a:rPr>
              <a:t>必须取到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77705" name="Text Box 41"/>
          <p:cNvSpPr txBox="1">
            <a:spLocks noChangeArrowheads="1"/>
          </p:cNvSpPr>
          <p:nvPr/>
        </p:nvSpPr>
        <p:spPr bwMode="auto">
          <a:xfrm>
            <a:off x="2141538" y="491807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7770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07975" y="306388"/>
            <a:ext cx="2462213" cy="5921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7. </a:t>
            </a:r>
            <a:r>
              <a:rPr lang="en-US" altLang="zh-CN" sz="2400" b="1"/>
              <a:t> </a:t>
            </a:r>
            <a:r>
              <a:rPr lang="zh-CN" altLang="en-US" sz="2400" b="1"/>
              <a:t>函数的连续性</a:t>
            </a:r>
          </a:p>
        </p:txBody>
      </p:sp>
      <p:sp>
        <p:nvSpPr>
          <p:cNvPr id="1777691" name="Freeform 27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718 h 718"/>
              <a:gd name="T2" fmla="*/ 582 w 1182"/>
              <a:gd name="T3" fmla="*/ 273 h 718"/>
              <a:gd name="T4" fmla="*/ 1182 w 1182"/>
              <a:gd name="T5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709" name="Text Box 45"/>
          <p:cNvSpPr txBox="1">
            <a:spLocks noChangeArrowheads="1"/>
          </p:cNvSpPr>
          <p:nvPr/>
        </p:nvSpPr>
        <p:spPr bwMode="auto">
          <a:xfrm>
            <a:off x="6226175" y="6042025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    </a:t>
            </a:r>
            <a:r>
              <a:rPr lang="en-US" altLang="zh-CN" b="1" i="1">
                <a:solidFill>
                  <a:schemeClr val="accent2"/>
                </a:solidFill>
              </a:rPr>
              <a:t>A= f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77710" name="Text Box 46"/>
          <p:cNvSpPr txBox="1">
            <a:spLocks noChangeArrowheads="1"/>
          </p:cNvSpPr>
          <p:nvPr/>
        </p:nvSpPr>
        <p:spPr bwMode="auto">
          <a:xfrm>
            <a:off x="2228850" y="2286000"/>
            <a:ext cx="89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25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1777711" name="Text Box 47"/>
          <p:cNvSpPr txBox="1">
            <a:spLocks noChangeArrowheads="1"/>
          </p:cNvSpPr>
          <p:nvPr/>
        </p:nvSpPr>
        <p:spPr bwMode="auto">
          <a:xfrm>
            <a:off x="2063750" y="1454150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25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77712" name="Text Box 48"/>
          <p:cNvSpPr txBox="1">
            <a:spLocks noChangeArrowheads="1"/>
          </p:cNvSpPr>
          <p:nvPr/>
        </p:nvSpPr>
        <p:spPr bwMode="auto">
          <a:xfrm>
            <a:off x="1984375" y="2971800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25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77713" name="Text Box 49"/>
          <p:cNvSpPr txBox="1">
            <a:spLocks noChangeArrowheads="1"/>
          </p:cNvSpPr>
          <p:nvPr/>
        </p:nvSpPr>
        <p:spPr bwMode="auto">
          <a:xfrm>
            <a:off x="347663" y="4586288"/>
            <a:ext cx="162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并且</a:t>
            </a:r>
            <a:r>
              <a:rPr lang="en-US" altLang="zh-CN" sz="2000" b="1" i="1">
                <a:solidFill>
                  <a:srgbClr val="FF0000"/>
                </a:solidFill>
              </a:rPr>
              <a:t>A= 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0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77714" name="Text Box 50"/>
          <p:cNvSpPr txBox="1">
            <a:spLocks noChangeArrowheads="1"/>
          </p:cNvSpPr>
          <p:nvPr/>
        </p:nvSpPr>
        <p:spPr bwMode="auto">
          <a:xfrm>
            <a:off x="307975" y="3581400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r>
              <a:rPr lang="zh-CN" altLang="en-US" sz="2000" b="1">
                <a:solidFill>
                  <a:srgbClr val="FF0000"/>
                </a:solidFill>
              </a:rPr>
              <a:t>在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0</a:t>
            </a:r>
            <a:r>
              <a:rPr lang="zh-CN" altLang="en-US" sz="2000" b="1">
                <a:solidFill>
                  <a:srgbClr val="FF0000"/>
                </a:solidFill>
              </a:rPr>
              <a:t>连续</a:t>
            </a:r>
            <a:endParaRPr lang="zh-CN" altLang="en-US" b="1" baseline="-25000">
              <a:solidFill>
                <a:srgbClr val="FF0000"/>
              </a:solidFill>
            </a:endParaRPr>
          </a:p>
        </p:txBody>
      </p:sp>
      <p:sp>
        <p:nvSpPr>
          <p:cNvPr id="1777716" name="Text Box 52"/>
          <p:cNvSpPr txBox="1">
            <a:spLocks noChangeArrowheads="1"/>
          </p:cNvSpPr>
          <p:nvPr/>
        </p:nvSpPr>
        <p:spPr bwMode="auto">
          <a:xfrm>
            <a:off x="1984375" y="3429000"/>
            <a:ext cx="66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777718" name="AutoShape 54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7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7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7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7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7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7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7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7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77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77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77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177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7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7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7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7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1777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1777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7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7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7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77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7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7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77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7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7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77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7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7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7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08" grpId="0" animBg="1"/>
      <p:bldP spid="1777666" grpId="0" animBg="1"/>
      <p:bldP spid="1777674" grpId="0" animBg="1"/>
      <p:bldP spid="1777675" grpId="0" autoUpdateAnimBg="0"/>
      <p:bldP spid="1777676" grpId="0" animBg="1"/>
      <p:bldP spid="1777677" grpId="0" animBg="1"/>
      <p:bldP spid="1777679" grpId="0" animBg="1"/>
      <p:bldP spid="1777680" grpId="0" animBg="1"/>
      <p:bldP spid="1777683" grpId="0" animBg="1"/>
      <p:bldP spid="1777685" grpId="0" animBg="1"/>
      <p:bldP spid="1777688" grpId="0" animBg="1"/>
      <p:bldP spid="1777689" grpId="0" animBg="1"/>
      <p:bldP spid="1777690" grpId="0" build="p" autoUpdateAnimBg="0"/>
      <p:bldP spid="1777692" grpId="0" animBg="1"/>
      <p:bldP spid="1777701" grpId="0" build="p" autoUpdateAnimBg="0"/>
      <p:bldP spid="1777703" grpId="0" autoUpdateAnimBg="0"/>
      <p:bldP spid="1777705" grpId="0" autoUpdateAnimBg="0"/>
      <p:bldP spid="1777691" grpId="0" animBg="1"/>
      <p:bldP spid="1777709" grpId="0" autoUpdateAnimBg="0"/>
      <p:bldP spid="1777710" grpId="0" autoUpdateAnimBg="0"/>
      <p:bldP spid="1777711" grpId="0" autoUpdateAnimBg="0"/>
      <p:bldP spid="1777712" grpId="0" autoUpdateAnimBg="0"/>
      <p:bldP spid="1777713" grpId="0" autoUpdateAnimBg="0"/>
      <p:bldP spid="1777714" grpId="0" autoUpdateAnimBg="0"/>
      <p:bldP spid="17777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750" name="Group 38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1779720" name="Line 8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9721" name="Line 9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9722" name="Text Box 10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9723" name="Text Box 11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79724" name="Text Box 12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79746" name="Freeform 34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9714" name="Line 2"/>
          <p:cNvSpPr>
            <a:spLocks noChangeShapeType="1"/>
          </p:cNvSpPr>
          <p:nvPr/>
        </p:nvSpPr>
        <p:spPr bwMode="auto">
          <a:xfrm>
            <a:off x="7010400" y="1320800"/>
            <a:ext cx="0" cy="4600575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5" name="Freeform 3"/>
          <p:cNvSpPr>
            <a:spLocks/>
          </p:cNvSpPr>
          <p:nvPr/>
        </p:nvSpPr>
        <p:spPr bwMode="auto">
          <a:xfrm>
            <a:off x="7010400" y="1323975"/>
            <a:ext cx="1588" cy="3338513"/>
          </a:xfrm>
          <a:custGeom>
            <a:avLst/>
            <a:gdLst>
              <a:gd name="T0" fmla="*/ 0 w 1"/>
              <a:gd name="T1" fmla="*/ 0 h 2103"/>
              <a:gd name="T2" fmla="*/ 0 w 1"/>
              <a:gd name="T3" fmla="*/ 2103 h 21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03">
                <a:moveTo>
                  <a:pt x="0" y="0"/>
                </a:moveTo>
                <a:lnTo>
                  <a:pt x="0" y="2103"/>
                </a:lnTo>
              </a:path>
            </a:pathLst>
          </a:custGeom>
          <a:noFill/>
          <a:ln w="57150" cap="rnd" cmpd="sng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6" name="Freeform 4"/>
          <p:cNvSpPr>
            <a:spLocks/>
          </p:cNvSpPr>
          <p:nvPr/>
        </p:nvSpPr>
        <p:spPr bwMode="auto">
          <a:xfrm>
            <a:off x="4198938" y="779463"/>
            <a:ext cx="3103562" cy="5830887"/>
          </a:xfrm>
          <a:custGeom>
            <a:avLst/>
            <a:gdLst>
              <a:gd name="T0" fmla="*/ 1955 w 1955"/>
              <a:gd name="T1" fmla="*/ 0 h 3673"/>
              <a:gd name="T2" fmla="*/ 0 w 1955"/>
              <a:gd name="T3" fmla="*/ 3673 h 36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5" h="3673">
                <a:moveTo>
                  <a:pt x="1955" y="0"/>
                </a:moveTo>
                <a:lnTo>
                  <a:pt x="0" y="3673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17" name="Rectangle 5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009900"/>
                </a:solidFill>
              </a:rPr>
              <a:t>y = 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1779725" name="Freeform 13"/>
          <p:cNvSpPr>
            <a:spLocks/>
          </p:cNvSpPr>
          <p:nvPr/>
        </p:nvSpPr>
        <p:spPr bwMode="auto">
          <a:xfrm>
            <a:off x="5253038" y="4676775"/>
            <a:ext cx="1587" cy="1270000"/>
          </a:xfrm>
          <a:custGeom>
            <a:avLst/>
            <a:gdLst>
              <a:gd name="T0" fmla="*/ 0 w 1"/>
              <a:gd name="T1" fmla="*/ 0 h 800"/>
              <a:gd name="T2" fmla="*/ 0 w 1"/>
              <a:gd name="T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00">
                <a:moveTo>
                  <a:pt x="0" y="0"/>
                </a:moveTo>
                <a:lnTo>
                  <a:pt x="0" y="8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26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779727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9728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54" name="公式" r:id="rId3" imgW="431640" imgH="228600" progId="Equation.3">
                  <p:embed/>
                </p:oleObj>
              </mc:Choice>
              <mc:Fallback>
                <p:oleObj name="公式" r:id="rId3" imgW="4316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9729" name="Rectangle 17"/>
          <p:cNvSpPr>
            <a:spLocks noChangeArrowheads="1"/>
          </p:cNvSpPr>
          <p:nvPr/>
        </p:nvSpPr>
        <p:spPr bwMode="auto">
          <a:xfrm>
            <a:off x="5884863" y="4556125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FF"/>
                </a:solidFill>
                <a:sym typeface="Symbol" pitchFamily="18" charset="2"/>
              </a:rPr>
              <a:t>x</a:t>
            </a:r>
            <a:endParaRPr lang="en-US" altLang="zh-CN" sz="2000" b="1" i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779730" name="Line 18"/>
          <p:cNvSpPr>
            <a:spLocks noChangeShapeType="1"/>
          </p:cNvSpPr>
          <p:nvPr/>
        </p:nvSpPr>
        <p:spPr bwMode="auto">
          <a:xfrm>
            <a:off x="5237163" y="4665663"/>
            <a:ext cx="1776412" cy="0"/>
          </a:xfrm>
          <a:prstGeom prst="line">
            <a:avLst/>
          </a:prstGeom>
          <a:noFill/>
          <a:ln w="57150" cap="rnd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31" name="Freeform 19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518 h 2518"/>
              <a:gd name="T2" fmla="*/ 855 w 1973"/>
              <a:gd name="T3" fmla="*/ 2255 h 2518"/>
              <a:gd name="T4" fmla="*/ 1646 w 1973"/>
              <a:gd name="T5" fmla="*/ 1436 h 2518"/>
              <a:gd name="T6" fmla="*/ 1973 w 1973"/>
              <a:gd name="T7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32" name="Text Box 20"/>
          <p:cNvSpPr txBox="1">
            <a:spLocks noChangeArrowheads="1"/>
          </p:cNvSpPr>
          <p:nvPr/>
        </p:nvSpPr>
        <p:spPr bwMode="auto">
          <a:xfrm>
            <a:off x="6657975" y="1069975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N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sp>
        <p:nvSpPr>
          <p:cNvPr id="1779733" name="Text Box 21"/>
          <p:cNvSpPr txBox="1">
            <a:spLocks noChangeArrowheads="1"/>
          </p:cNvSpPr>
          <p:nvPr/>
        </p:nvSpPr>
        <p:spPr bwMode="auto">
          <a:xfrm>
            <a:off x="7051675" y="295275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FF"/>
                </a:solidFill>
              </a:rPr>
              <a:t>y</a:t>
            </a:r>
            <a:endParaRPr lang="en-US" altLang="zh-CN">
              <a:solidFill>
                <a:srgbClr val="0099FF"/>
              </a:solidFill>
            </a:endParaRPr>
          </a:p>
        </p:txBody>
      </p:sp>
      <p:graphicFrame>
        <p:nvGraphicFramePr>
          <p:cNvPr id="1779734" name="Object 22"/>
          <p:cNvGraphicFramePr>
            <a:graphicFrameLocks noChangeAspect="1"/>
          </p:cNvGraphicFramePr>
          <p:nvPr/>
        </p:nvGraphicFramePr>
        <p:xfrm>
          <a:off x="6754813" y="5921375"/>
          <a:ext cx="700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55" name="公式" r:id="rId5" imgW="533160" imgH="228600" progId="Equation.3">
                  <p:embed/>
                </p:oleObj>
              </mc:Choice>
              <mc:Fallback>
                <p:oleObj name="公式" r:id="rId5" imgW="5331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21375"/>
                        <a:ext cx="7000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6" name="Object 24"/>
          <p:cNvGraphicFramePr>
            <a:graphicFrameLocks noChangeAspect="1"/>
          </p:cNvGraphicFramePr>
          <p:nvPr/>
        </p:nvGraphicFramePr>
        <p:xfrm>
          <a:off x="538163" y="1000125"/>
          <a:ext cx="1608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56" name="公式" r:id="rId7" imgW="850680" imgH="241200" progId="Equation.3">
                  <p:embed/>
                </p:oleObj>
              </mc:Choice>
              <mc:Fallback>
                <p:oleObj name="公式" r:id="rId7" imgW="8506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00125"/>
                        <a:ext cx="1608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7" name="Object 25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57" name="公式" r:id="rId9" imgW="1638000" imgH="228600" progId="Equation.3">
                  <p:embed/>
                </p:oleObj>
              </mc:Choice>
              <mc:Fallback>
                <p:oleObj name="公式" r:id="rId9" imgW="1638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738" name="Object 26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58" name="公式" r:id="rId11" imgW="711000" imgH="393480" progId="Equation.3">
                  <p:embed/>
                </p:oleObj>
              </mc:Choice>
              <mc:Fallback>
                <p:oleObj name="公式" r:id="rId11" imgW="7110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9751" name="Group 39"/>
          <p:cNvGrpSpPr>
            <a:grpSpLocks/>
          </p:cNvGrpSpPr>
          <p:nvPr/>
        </p:nvGrpSpPr>
        <p:grpSpPr bwMode="auto">
          <a:xfrm>
            <a:off x="5280025" y="1128713"/>
            <a:ext cx="1055688" cy="558800"/>
            <a:chOff x="3326" y="711"/>
            <a:chExt cx="665" cy="352"/>
          </a:xfrm>
        </p:grpSpPr>
        <p:graphicFrame>
          <p:nvGraphicFramePr>
            <p:cNvPr id="1779740" name="Object 28"/>
            <p:cNvGraphicFramePr>
              <a:graphicFrameLocks noChangeAspect="1"/>
            </p:cNvGraphicFramePr>
            <p:nvPr/>
          </p:nvGraphicFramePr>
          <p:xfrm>
            <a:off x="3344" y="711"/>
            <a:ext cx="62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759" name="公式" r:id="rId13" imgW="787320" imgH="406080" progId="Equation.3">
                    <p:embed/>
                  </p:oleObj>
                </mc:Choice>
                <mc:Fallback>
                  <p:oleObj name="公式" r:id="rId13" imgW="787320" imgH="4060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711"/>
                          <a:ext cx="62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9741" name="AutoShape 29"/>
            <p:cNvSpPr>
              <a:spLocks noChangeArrowheads="1"/>
            </p:cNvSpPr>
            <p:nvPr/>
          </p:nvSpPr>
          <p:spPr bwMode="auto">
            <a:xfrm>
              <a:off x="3326" y="711"/>
              <a:ext cx="665" cy="352"/>
            </a:xfrm>
            <a:prstGeom prst="wedgeRoundRectCallout">
              <a:avLst>
                <a:gd name="adj1" fmla="val 72556"/>
                <a:gd name="adj2" fmla="val 120171"/>
                <a:gd name="adj3" fmla="val 16667"/>
              </a:avLst>
            </a:prstGeom>
            <a:noFill/>
            <a:ln w="12700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779742" name="Text Box 30"/>
          <p:cNvSpPr txBox="1">
            <a:spLocks noChangeArrowheads="1"/>
          </p:cNvSpPr>
          <p:nvPr/>
        </p:nvSpPr>
        <p:spPr bwMode="auto">
          <a:xfrm>
            <a:off x="8085138" y="3556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9743" name="Text Box 31"/>
          <p:cNvSpPr txBox="1">
            <a:spLocks noChangeArrowheads="1"/>
          </p:cNvSpPr>
          <p:nvPr/>
        </p:nvSpPr>
        <p:spPr bwMode="auto">
          <a:xfrm>
            <a:off x="8237538" y="5080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79744" name="Text Box 32"/>
          <p:cNvSpPr txBox="1">
            <a:spLocks noChangeArrowheads="1"/>
          </p:cNvSpPr>
          <p:nvPr/>
        </p:nvSpPr>
        <p:spPr bwMode="auto">
          <a:xfrm>
            <a:off x="5048250" y="585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</a:rPr>
              <a:t>0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779745" name="Text Box 33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79748" name="Freeform 36"/>
          <p:cNvSpPr>
            <a:spLocks/>
          </p:cNvSpPr>
          <p:nvPr/>
        </p:nvSpPr>
        <p:spPr bwMode="auto">
          <a:xfrm>
            <a:off x="7007225" y="586898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9749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1625"/>
            <a:ext cx="2836863" cy="4603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8.</a:t>
            </a:r>
            <a:r>
              <a:rPr lang="en-US" altLang="zh-CN" sz="2400" b="1"/>
              <a:t>  </a:t>
            </a:r>
            <a:r>
              <a:rPr lang="zh-CN" altLang="en-US" sz="2400" b="1"/>
              <a:t>导数的几何意义</a:t>
            </a:r>
            <a:endParaRPr lang="zh-CN" altLang="en-US" b="1"/>
          </a:p>
        </p:txBody>
      </p:sp>
      <p:sp>
        <p:nvSpPr>
          <p:cNvPr id="1779753" name="AutoShape 4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97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7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77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77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7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7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7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77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77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7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77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7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177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177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77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97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177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7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79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7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46" grpId="0" animBg="1"/>
      <p:bldP spid="1779714" grpId="0" animBg="1"/>
      <p:bldP spid="1779715" grpId="0" animBg="1"/>
      <p:bldP spid="1779716" grpId="0" animBg="1"/>
      <p:bldP spid="1779717" grpId="0" autoUpdateAnimBg="0"/>
      <p:bldP spid="1779725" grpId="0" animBg="1"/>
      <p:bldP spid="1779726" grpId="0" autoUpdateAnimBg="0"/>
      <p:bldP spid="1779727" grpId="0" animBg="1"/>
      <p:bldP spid="1779729" grpId="0" autoUpdateAnimBg="0"/>
      <p:bldP spid="1779730" grpId="0" animBg="1"/>
      <p:bldP spid="1779731" grpId="0" animBg="1"/>
      <p:bldP spid="1779732" grpId="0" autoUpdateAnimBg="0"/>
      <p:bldP spid="1779733" grpId="0" autoUpdateAnimBg="0"/>
      <p:bldP spid="1779742" grpId="0" animBg="1" autoUpdateAnimBg="0"/>
      <p:bldP spid="1779743" grpId="0" animBg="1" autoUpdateAnimBg="0"/>
      <p:bldP spid="1779744" grpId="0" autoUpdateAnimBg="0"/>
      <p:bldP spid="1779745" grpId="0" autoUpdateAnimBg="0"/>
      <p:bldP spid="17797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794" name="Group 58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1780795" name="Line 59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0796" name="Line 60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0797" name="Text Box 61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80798" name="Text Box 62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80799" name="Text Box 63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780785" name="Freeform 49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0738" name="Line 2"/>
          <p:cNvSpPr>
            <a:spLocks noChangeShapeType="1"/>
          </p:cNvSpPr>
          <p:nvPr/>
        </p:nvSpPr>
        <p:spPr bwMode="auto">
          <a:xfrm>
            <a:off x="7010400" y="1320800"/>
            <a:ext cx="0" cy="4600575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39" name="Line 3"/>
          <p:cNvSpPr>
            <a:spLocks noChangeShapeType="1"/>
          </p:cNvSpPr>
          <p:nvPr/>
        </p:nvSpPr>
        <p:spPr bwMode="auto">
          <a:xfrm>
            <a:off x="7007225" y="1333500"/>
            <a:ext cx="0" cy="3343275"/>
          </a:xfrm>
          <a:prstGeom prst="line">
            <a:avLst/>
          </a:prstGeom>
          <a:noFill/>
          <a:ln w="57150" cap="rnd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40" name="Freeform 4"/>
          <p:cNvSpPr>
            <a:spLocks/>
          </p:cNvSpPr>
          <p:nvPr/>
        </p:nvSpPr>
        <p:spPr bwMode="auto">
          <a:xfrm>
            <a:off x="4198938" y="779463"/>
            <a:ext cx="3103562" cy="5830887"/>
          </a:xfrm>
          <a:custGeom>
            <a:avLst/>
            <a:gdLst>
              <a:gd name="T0" fmla="*/ 1955 w 1955"/>
              <a:gd name="T1" fmla="*/ 0 h 3673"/>
              <a:gd name="T2" fmla="*/ 0 w 1955"/>
              <a:gd name="T3" fmla="*/ 3673 h 36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5" h="3673">
                <a:moveTo>
                  <a:pt x="1955" y="0"/>
                </a:moveTo>
                <a:lnTo>
                  <a:pt x="0" y="3673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41" name="Rectangle 5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009900"/>
                </a:solidFill>
              </a:rPr>
              <a:t>y = 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1780749" name="Line 13"/>
          <p:cNvSpPr>
            <a:spLocks noChangeShapeType="1"/>
          </p:cNvSpPr>
          <p:nvPr/>
        </p:nvSpPr>
        <p:spPr bwMode="auto">
          <a:xfrm>
            <a:off x="5260975" y="4676775"/>
            <a:ext cx="0" cy="1223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50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780751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0752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06" name="公式" r:id="rId3" imgW="431640" imgH="228600" progId="Equation.3">
                  <p:embed/>
                </p:oleObj>
              </mc:Choice>
              <mc:Fallback>
                <p:oleObj name="公式" r:id="rId3" imgW="4316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0753" name="Rectangle 17"/>
          <p:cNvSpPr>
            <a:spLocks noChangeArrowheads="1"/>
          </p:cNvSpPr>
          <p:nvPr/>
        </p:nvSpPr>
        <p:spPr bwMode="auto">
          <a:xfrm>
            <a:off x="5884863" y="4556125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FF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1780754" name="Line 18"/>
          <p:cNvSpPr>
            <a:spLocks noChangeShapeType="1"/>
          </p:cNvSpPr>
          <p:nvPr/>
        </p:nvSpPr>
        <p:spPr bwMode="auto">
          <a:xfrm>
            <a:off x="5245100" y="4676775"/>
            <a:ext cx="1776413" cy="0"/>
          </a:xfrm>
          <a:prstGeom prst="line">
            <a:avLst/>
          </a:prstGeom>
          <a:noFill/>
          <a:ln w="57150" cap="rnd">
            <a:solidFill>
              <a:srgbClr val="00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55" name="Text Box 19"/>
          <p:cNvSpPr txBox="1">
            <a:spLocks noChangeArrowheads="1"/>
          </p:cNvSpPr>
          <p:nvPr/>
        </p:nvSpPr>
        <p:spPr bwMode="auto">
          <a:xfrm>
            <a:off x="6657975" y="1069975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N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sp>
        <p:nvSpPr>
          <p:cNvPr id="1780756" name="Text Box 20"/>
          <p:cNvSpPr txBox="1">
            <a:spLocks noChangeArrowheads="1"/>
          </p:cNvSpPr>
          <p:nvPr/>
        </p:nvSpPr>
        <p:spPr bwMode="auto">
          <a:xfrm>
            <a:off x="7050088" y="2952750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FF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FF"/>
                </a:solidFill>
              </a:rPr>
              <a:t>y</a:t>
            </a:r>
            <a:endParaRPr lang="en-US" altLang="zh-CN">
              <a:solidFill>
                <a:srgbClr val="0099FF"/>
              </a:solidFill>
            </a:endParaRPr>
          </a:p>
        </p:txBody>
      </p:sp>
      <p:graphicFrame>
        <p:nvGraphicFramePr>
          <p:cNvPr id="1780757" name="Object 21"/>
          <p:cNvGraphicFramePr>
            <a:graphicFrameLocks noChangeAspect="1"/>
          </p:cNvGraphicFramePr>
          <p:nvPr/>
        </p:nvGraphicFramePr>
        <p:xfrm>
          <a:off x="6754813" y="5921375"/>
          <a:ext cx="700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07" name="公式" r:id="rId5" imgW="533160" imgH="228600" progId="Equation.3">
                  <p:embed/>
                </p:oleObj>
              </mc:Choice>
              <mc:Fallback>
                <p:oleObj name="公式" r:id="rId5" imgW="53316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21375"/>
                        <a:ext cx="7000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0760" name="Object 24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08" name="公式" r:id="rId7" imgW="1638000" imgH="228600" progId="Equation.3">
                  <p:embed/>
                </p:oleObj>
              </mc:Choice>
              <mc:Fallback>
                <p:oleObj name="公式" r:id="rId7" imgW="16380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0761" name="Object 25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09" name="公式" r:id="rId9" imgW="711000" imgH="393480" progId="Equation.3">
                  <p:embed/>
                </p:oleObj>
              </mc:Choice>
              <mc:Fallback>
                <p:oleObj name="公式" r:id="rId9" imgW="7110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0768" name="Freeform 32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518 h 2518"/>
              <a:gd name="T2" fmla="*/ 855 w 1973"/>
              <a:gd name="T3" fmla="*/ 2255 h 2518"/>
              <a:gd name="T4" fmla="*/ 1646 w 1973"/>
              <a:gd name="T5" fmla="*/ 1436 h 2518"/>
              <a:gd name="T6" fmla="*/ 1973 w 1973"/>
              <a:gd name="T7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0770" name="Text Box 34"/>
          <p:cNvSpPr txBox="1">
            <a:spLocks noChangeArrowheads="1"/>
          </p:cNvSpPr>
          <p:nvPr/>
        </p:nvSpPr>
        <p:spPr bwMode="auto">
          <a:xfrm>
            <a:off x="5048250" y="585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</a:rPr>
              <a:t>0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780774" name="Text Box 38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1780786" name="Object 50"/>
          <p:cNvGraphicFramePr>
            <a:graphicFrameLocks noChangeAspect="1"/>
          </p:cNvGraphicFramePr>
          <p:nvPr/>
        </p:nvGraphicFramePr>
        <p:xfrm>
          <a:off x="538163" y="1000125"/>
          <a:ext cx="1608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10" name="公式" r:id="rId11" imgW="850680" imgH="241200" progId="Equation.3">
                  <p:embed/>
                </p:oleObj>
              </mc:Choice>
              <mc:Fallback>
                <p:oleObj name="公式" r:id="rId11" imgW="85068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00125"/>
                        <a:ext cx="1608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0790" name="Rectangle 54"/>
          <p:cNvSpPr>
            <a:spLocks noChangeArrowheads="1"/>
          </p:cNvSpPr>
          <p:nvPr/>
        </p:nvSpPr>
        <p:spPr bwMode="auto">
          <a:xfrm>
            <a:off x="330200" y="301625"/>
            <a:ext cx="283686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8.</a:t>
            </a:r>
            <a:r>
              <a:rPr lang="en-US" altLang="zh-CN" b="1"/>
              <a:t>  </a:t>
            </a:r>
            <a:r>
              <a:rPr lang="zh-CN" altLang="en-US" b="1"/>
              <a:t>导数的几何意义</a:t>
            </a:r>
            <a:endParaRPr lang="zh-CN" altLang="en-US" sz="4400" b="1"/>
          </a:p>
        </p:txBody>
      </p:sp>
      <p:sp>
        <p:nvSpPr>
          <p:cNvPr id="178079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8342313" y="6172200"/>
            <a:ext cx="504825" cy="1206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1780800" name="Group 64"/>
          <p:cNvGrpSpPr>
            <a:grpSpLocks/>
          </p:cNvGrpSpPr>
          <p:nvPr/>
        </p:nvGrpSpPr>
        <p:grpSpPr bwMode="auto">
          <a:xfrm>
            <a:off x="5280025" y="1128713"/>
            <a:ext cx="1055688" cy="558800"/>
            <a:chOff x="3326" y="711"/>
            <a:chExt cx="665" cy="352"/>
          </a:xfrm>
        </p:grpSpPr>
        <p:graphicFrame>
          <p:nvGraphicFramePr>
            <p:cNvPr id="1780801" name="Object 65"/>
            <p:cNvGraphicFramePr>
              <a:graphicFrameLocks noChangeAspect="1"/>
            </p:cNvGraphicFramePr>
            <p:nvPr/>
          </p:nvGraphicFramePr>
          <p:xfrm>
            <a:off x="3344" y="711"/>
            <a:ext cx="62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811" name="公式" r:id="rId13" imgW="787320" imgH="406080" progId="Equation.3">
                    <p:embed/>
                  </p:oleObj>
                </mc:Choice>
                <mc:Fallback>
                  <p:oleObj name="公式" r:id="rId13" imgW="787320" imgH="4060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711"/>
                          <a:ext cx="62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0802" name="AutoShape 66"/>
            <p:cNvSpPr>
              <a:spLocks noChangeArrowheads="1"/>
            </p:cNvSpPr>
            <p:nvPr/>
          </p:nvSpPr>
          <p:spPr bwMode="auto">
            <a:xfrm>
              <a:off x="3326" y="711"/>
              <a:ext cx="665" cy="352"/>
            </a:xfrm>
            <a:prstGeom prst="wedgeRoundRectCallout">
              <a:avLst>
                <a:gd name="adj1" fmla="val 72556"/>
                <a:gd name="adj2" fmla="val 120171"/>
                <a:gd name="adj3" fmla="val 16667"/>
              </a:avLst>
            </a:prstGeom>
            <a:noFill/>
            <a:ln w="12700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780805" name="AutoShape 69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0738" grpId="0" animBg="1"/>
      <p:bldP spid="1780739" grpId="0" animBg="1"/>
      <p:bldP spid="1780740" grpId="0" animBg="1"/>
      <p:bldP spid="1780753" grpId="0" autoUpdateAnimBg="0"/>
      <p:bldP spid="1780754" grpId="0" animBg="1"/>
      <p:bldP spid="1780755" grpId="0" autoUpdateAnimBg="0"/>
      <p:bldP spid="17807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1522" name="Group 2"/>
          <p:cNvGrpSpPr>
            <a:grpSpLocks/>
          </p:cNvGrpSpPr>
          <p:nvPr/>
        </p:nvGrpSpPr>
        <p:grpSpPr bwMode="auto">
          <a:xfrm>
            <a:off x="2770188" y="2028825"/>
            <a:ext cx="5194300" cy="4319588"/>
            <a:chOff x="1745" y="1278"/>
            <a:chExt cx="3272" cy="2721"/>
          </a:xfrm>
        </p:grpSpPr>
        <p:sp>
          <p:nvSpPr>
            <p:cNvPr id="2411523" name="Line 3"/>
            <p:cNvSpPr>
              <a:spLocks noChangeShapeType="1"/>
            </p:cNvSpPr>
            <p:nvPr/>
          </p:nvSpPr>
          <p:spPr bwMode="auto">
            <a:xfrm>
              <a:off x="1745" y="3717"/>
              <a:ext cx="3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24" name="Line 4"/>
            <p:cNvSpPr>
              <a:spLocks noChangeShapeType="1"/>
            </p:cNvSpPr>
            <p:nvPr/>
          </p:nvSpPr>
          <p:spPr bwMode="auto">
            <a:xfrm flipV="1">
              <a:off x="2219" y="1372"/>
              <a:ext cx="0" cy="2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1525" name="Text Box 5"/>
            <p:cNvSpPr txBox="1">
              <a:spLocks noChangeArrowheads="1"/>
            </p:cNvSpPr>
            <p:nvPr/>
          </p:nvSpPr>
          <p:spPr bwMode="auto">
            <a:xfrm>
              <a:off x="4821" y="371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1526" name="Text Box 6"/>
            <p:cNvSpPr txBox="1">
              <a:spLocks noChangeArrowheads="1"/>
            </p:cNvSpPr>
            <p:nvPr/>
          </p:nvSpPr>
          <p:spPr bwMode="auto">
            <a:xfrm>
              <a:off x="1966" y="1278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411527" name="Text Box 7"/>
            <p:cNvSpPr txBox="1">
              <a:spLocks noChangeArrowheads="1"/>
            </p:cNvSpPr>
            <p:nvPr/>
          </p:nvSpPr>
          <p:spPr bwMode="auto">
            <a:xfrm>
              <a:off x="1991" y="368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411528" name="Freeform 8"/>
          <p:cNvSpPr>
            <a:spLocks/>
          </p:cNvSpPr>
          <p:nvPr/>
        </p:nvSpPr>
        <p:spPr bwMode="auto">
          <a:xfrm>
            <a:off x="5253038" y="5868988"/>
            <a:ext cx="1587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1532" name="Rectangle 12"/>
          <p:cNvSpPr>
            <a:spLocks noChangeArrowheads="1"/>
          </p:cNvSpPr>
          <p:nvPr/>
        </p:nvSpPr>
        <p:spPr bwMode="auto">
          <a:xfrm>
            <a:off x="7096125" y="1235075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009900"/>
                </a:solidFill>
              </a:rPr>
              <a:t>y = 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 sz="2000" b="1" i="1">
              <a:solidFill>
                <a:srgbClr val="009900"/>
              </a:solidFill>
            </a:endParaRPr>
          </a:p>
        </p:txBody>
      </p:sp>
      <p:sp>
        <p:nvSpPr>
          <p:cNvPr id="2411533" name="Line 13"/>
          <p:cNvSpPr>
            <a:spLocks noChangeShapeType="1"/>
          </p:cNvSpPr>
          <p:nvPr/>
        </p:nvSpPr>
        <p:spPr bwMode="auto">
          <a:xfrm>
            <a:off x="5260975" y="4676775"/>
            <a:ext cx="0" cy="1223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34" name="Text Box 14"/>
          <p:cNvSpPr txBox="1">
            <a:spLocks noChangeArrowheads="1"/>
          </p:cNvSpPr>
          <p:nvPr/>
        </p:nvSpPr>
        <p:spPr bwMode="auto">
          <a:xfrm>
            <a:off x="4921250" y="4298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M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411535" name="Line 15"/>
          <p:cNvSpPr>
            <a:spLocks noChangeShapeType="1"/>
          </p:cNvSpPr>
          <p:nvPr/>
        </p:nvSpPr>
        <p:spPr bwMode="auto">
          <a:xfrm>
            <a:off x="3541713" y="4665663"/>
            <a:ext cx="17033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1536" name="Object 16"/>
          <p:cNvGraphicFramePr>
            <a:graphicFrameLocks noChangeAspect="1"/>
          </p:cNvGraphicFramePr>
          <p:nvPr/>
        </p:nvGraphicFramePr>
        <p:xfrm>
          <a:off x="2928938" y="4495800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0" name="公式" r:id="rId3" imgW="431640" imgH="228600" progId="Equation.3">
                  <p:embed/>
                </p:oleObj>
              </mc:Choice>
              <mc:Fallback>
                <p:oleObj name="公式" r:id="rId3" imgW="4316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95800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2" name="Object 22"/>
          <p:cNvGraphicFramePr>
            <a:graphicFrameLocks noChangeAspect="1"/>
          </p:cNvGraphicFramePr>
          <p:nvPr/>
        </p:nvGraphicFramePr>
        <p:xfrm>
          <a:off x="1200150" y="3917950"/>
          <a:ext cx="10969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1" name="公式" r:id="rId5" imgW="647640" imgH="406080" progId="Equation.3">
                  <p:embed/>
                </p:oleObj>
              </mc:Choice>
              <mc:Fallback>
                <p:oleObj name="公式" r:id="rId5" imgW="64764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917950"/>
                        <a:ext cx="10969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3" name="Object 23"/>
          <p:cNvGraphicFramePr>
            <a:graphicFrameLocks noChangeAspect="1"/>
          </p:cNvGraphicFramePr>
          <p:nvPr/>
        </p:nvGraphicFramePr>
        <p:xfrm>
          <a:off x="330200" y="165100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2" name="公式" r:id="rId7" imgW="1638000" imgH="228600" progId="Equation.3">
                  <p:embed/>
                </p:oleObj>
              </mc:Choice>
              <mc:Fallback>
                <p:oleObj name="公式" r:id="rId7" imgW="1638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51000"/>
                        <a:ext cx="27114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4" name="Object 24"/>
          <p:cNvGraphicFramePr>
            <a:graphicFrameLocks noChangeAspect="1"/>
          </p:cNvGraphicFramePr>
          <p:nvPr/>
        </p:nvGraphicFramePr>
        <p:xfrm>
          <a:off x="576263" y="2328863"/>
          <a:ext cx="120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3" name="公式" r:id="rId9" imgW="711000" imgH="393480" progId="Equation.3">
                  <p:embed/>
                </p:oleObj>
              </mc:Choice>
              <mc:Fallback>
                <p:oleObj name="公式" r:id="rId9" imgW="7110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28863"/>
                        <a:ext cx="1203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1545" name="Object 25"/>
          <p:cNvGraphicFramePr>
            <a:graphicFrameLocks noChangeAspect="1"/>
          </p:cNvGraphicFramePr>
          <p:nvPr/>
        </p:nvGraphicFramePr>
        <p:xfrm>
          <a:off x="280988" y="4037013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4" name="公式" r:id="rId11" imgW="482400" imgH="228600" progId="Equation.3">
                  <p:embed/>
                </p:oleObj>
              </mc:Choice>
              <mc:Fallback>
                <p:oleObj name="公式" r:id="rId11" imgW="4824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037013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46" name="Text Box 26"/>
          <p:cNvSpPr txBox="1">
            <a:spLocks noChangeArrowheads="1"/>
          </p:cNvSpPr>
          <p:nvPr/>
        </p:nvSpPr>
        <p:spPr bwMode="auto">
          <a:xfrm>
            <a:off x="349250" y="4676775"/>
            <a:ext cx="112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= </a:t>
            </a:r>
            <a:r>
              <a:rPr lang="en-US" altLang="zh-CN" sz="2800" b="1">
                <a:solidFill>
                  <a:srgbClr val="FF0000"/>
                </a:solidFill>
              </a:rPr>
              <a:t>tan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411547" name="Object 27"/>
          <p:cNvGraphicFramePr>
            <a:graphicFrameLocks noChangeAspect="1"/>
          </p:cNvGraphicFramePr>
          <p:nvPr/>
        </p:nvGraphicFramePr>
        <p:xfrm>
          <a:off x="3368675" y="257175"/>
          <a:ext cx="5775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5" name="公式" r:id="rId13" imgW="2730240" imgH="241200" progId="Equation.3">
                  <p:embed/>
                </p:oleObj>
              </mc:Choice>
              <mc:Fallback>
                <p:oleObj name="公式" r:id="rId13" imgW="273024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57175"/>
                        <a:ext cx="5775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48" name="Text Box 28"/>
          <p:cNvSpPr txBox="1">
            <a:spLocks noChangeArrowheads="1"/>
          </p:cNvSpPr>
          <p:nvPr/>
        </p:nvSpPr>
        <p:spPr bwMode="auto">
          <a:xfrm>
            <a:off x="8085138" y="3556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1549" name="Text Box 29"/>
          <p:cNvSpPr txBox="1">
            <a:spLocks noChangeArrowheads="1"/>
          </p:cNvSpPr>
          <p:nvPr/>
        </p:nvSpPr>
        <p:spPr bwMode="auto">
          <a:xfrm>
            <a:off x="3549650" y="54641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2411550" name="Text Box 30"/>
          <p:cNvSpPr txBox="1">
            <a:spLocks noChangeArrowheads="1"/>
          </p:cNvSpPr>
          <p:nvPr/>
        </p:nvSpPr>
        <p:spPr bwMode="auto">
          <a:xfrm>
            <a:off x="8237538" y="5080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1551" name="Freeform 31"/>
          <p:cNvSpPr>
            <a:spLocks/>
          </p:cNvSpPr>
          <p:nvPr/>
        </p:nvSpPr>
        <p:spPr bwMode="auto">
          <a:xfrm>
            <a:off x="3924300" y="1082675"/>
            <a:ext cx="3132138" cy="3997325"/>
          </a:xfrm>
          <a:custGeom>
            <a:avLst/>
            <a:gdLst>
              <a:gd name="T0" fmla="*/ 0 w 1973"/>
              <a:gd name="T1" fmla="*/ 2518 h 2518"/>
              <a:gd name="T2" fmla="*/ 855 w 1973"/>
              <a:gd name="T3" fmla="*/ 2255 h 2518"/>
              <a:gd name="T4" fmla="*/ 1646 w 1973"/>
              <a:gd name="T5" fmla="*/ 1436 h 2518"/>
              <a:gd name="T6" fmla="*/ 1973 w 1973"/>
              <a:gd name="T7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3" h="2518">
                <a:moveTo>
                  <a:pt x="0" y="2518"/>
                </a:moveTo>
                <a:cubicBezTo>
                  <a:pt x="142" y="2474"/>
                  <a:pt x="581" y="2435"/>
                  <a:pt x="855" y="2255"/>
                </a:cubicBezTo>
                <a:cubicBezTo>
                  <a:pt x="1129" y="2075"/>
                  <a:pt x="1460" y="1812"/>
                  <a:pt x="1646" y="1436"/>
                </a:cubicBezTo>
                <a:cubicBezTo>
                  <a:pt x="1832" y="1060"/>
                  <a:pt x="1905" y="299"/>
                  <a:pt x="1973" y="0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2" name="Freeform 32"/>
          <p:cNvSpPr>
            <a:spLocks/>
          </p:cNvSpPr>
          <p:nvPr/>
        </p:nvSpPr>
        <p:spPr bwMode="auto">
          <a:xfrm>
            <a:off x="2755900" y="2698750"/>
            <a:ext cx="5959475" cy="3421063"/>
          </a:xfrm>
          <a:custGeom>
            <a:avLst/>
            <a:gdLst>
              <a:gd name="T0" fmla="*/ 0 w 3754"/>
              <a:gd name="T1" fmla="*/ 2155 h 2155"/>
              <a:gd name="T2" fmla="*/ 3754 w 3754"/>
              <a:gd name="T3" fmla="*/ 0 h 21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54" h="2155">
                <a:moveTo>
                  <a:pt x="0" y="2155"/>
                </a:moveTo>
                <a:lnTo>
                  <a:pt x="3754" y="0"/>
                </a:lnTo>
              </a:path>
            </a:pathLst>
          </a:custGeom>
          <a:noFill/>
          <a:ln w="5715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3" name="Text Box 33"/>
          <p:cNvSpPr txBox="1">
            <a:spLocks noChangeArrowheads="1"/>
          </p:cNvSpPr>
          <p:nvPr/>
        </p:nvSpPr>
        <p:spPr bwMode="auto">
          <a:xfrm>
            <a:off x="5048250" y="585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</a:rPr>
              <a:t>0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411554" name="Text Box 34"/>
          <p:cNvSpPr txBox="1">
            <a:spLocks noChangeArrowheads="1"/>
          </p:cNvSpPr>
          <p:nvPr/>
        </p:nvSpPr>
        <p:spPr bwMode="auto">
          <a:xfrm>
            <a:off x="576263" y="334962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令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11555" name="Text Box 35"/>
          <p:cNvSpPr txBox="1">
            <a:spLocks noChangeArrowheads="1"/>
          </p:cNvSpPr>
          <p:nvPr/>
        </p:nvSpPr>
        <p:spPr bwMode="auto">
          <a:xfrm>
            <a:off x="8389938" y="6604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11556" name="Freeform 36"/>
          <p:cNvSpPr>
            <a:spLocks/>
          </p:cNvSpPr>
          <p:nvPr/>
        </p:nvSpPr>
        <p:spPr bwMode="auto">
          <a:xfrm rot="94848">
            <a:off x="3616325" y="1385888"/>
            <a:ext cx="4502150" cy="5267325"/>
          </a:xfrm>
          <a:custGeom>
            <a:avLst/>
            <a:gdLst>
              <a:gd name="T0" fmla="*/ 2836 w 2836"/>
              <a:gd name="T1" fmla="*/ 0 h 3318"/>
              <a:gd name="T2" fmla="*/ 0 w 2836"/>
              <a:gd name="T3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6" h="3318">
                <a:moveTo>
                  <a:pt x="2836" y="0"/>
                </a:moveTo>
                <a:lnTo>
                  <a:pt x="0" y="3318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7" name="Freeform 37"/>
          <p:cNvSpPr>
            <a:spLocks/>
          </p:cNvSpPr>
          <p:nvPr/>
        </p:nvSpPr>
        <p:spPr bwMode="auto">
          <a:xfrm>
            <a:off x="3217863" y="1727200"/>
            <a:ext cx="5102225" cy="4897438"/>
          </a:xfrm>
          <a:custGeom>
            <a:avLst/>
            <a:gdLst>
              <a:gd name="T0" fmla="*/ 3214 w 3214"/>
              <a:gd name="T1" fmla="*/ 0 h 3085"/>
              <a:gd name="T2" fmla="*/ 0 w 3214"/>
              <a:gd name="T3" fmla="*/ 3085 h 30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14" h="3085">
                <a:moveTo>
                  <a:pt x="3214" y="0"/>
                </a:moveTo>
                <a:lnTo>
                  <a:pt x="0" y="308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8" name="Freeform 38"/>
          <p:cNvSpPr>
            <a:spLocks/>
          </p:cNvSpPr>
          <p:nvPr/>
        </p:nvSpPr>
        <p:spPr bwMode="auto">
          <a:xfrm rot="-201465">
            <a:off x="2857500" y="2428875"/>
            <a:ext cx="5970588" cy="3690938"/>
          </a:xfrm>
          <a:custGeom>
            <a:avLst/>
            <a:gdLst>
              <a:gd name="T0" fmla="*/ 3761 w 3761"/>
              <a:gd name="T1" fmla="*/ 0 h 2325"/>
              <a:gd name="T2" fmla="*/ 0 w 3761"/>
              <a:gd name="T3" fmla="*/ 2325 h 23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61" h="2325">
                <a:moveTo>
                  <a:pt x="3761" y="0"/>
                </a:moveTo>
                <a:lnTo>
                  <a:pt x="0" y="232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59" name="Freeform 39"/>
          <p:cNvSpPr>
            <a:spLocks/>
          </p:cNvSpPr>
          <p:nvPr/>
        </p:nvSpPr>
        <p:spPr bwMode="auto">
          <a:xfrm rot="77184">
            <a:off x="4040188" y="1014413"/>
            <a:ext cx="3478212" cy="5691187"/>
          </a:xfrm>
          <a:custGeom>
            <a:avLst/>
            <a:gdLst>
              <a:gd name="T0" fmla="*/ 2191 w 2191"/>
              <a:gd name="T1" fmla="*/ 0 h 3585"/>
              <a:gd name="T2" fmla="*/ 0 w 2191"/>
              <a:gd name="T3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91" h="3585">
                <a:moveTo>
                  <a:pt x="2191" y="0"/>
                </a:moveTo>
                <a:lnTo>
                  <a:pt x="0" y="358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60" name="Freeform 40"/>
          <p:cNvSpPr>
            <a:spLocks/>
          </p:cNvSpPr>
          <p:nvPr/>
        </p:nvSpPr>
        <p:spPr bwMode="auto">
          <a:xfrm>
            <a:off x="3694113" y="1198563"/>
            <a:ext cx="4213225" cy="5468937"/>
          </a:xfrm>
          <a:custGeom>
            <a:avLst/>
            <a:gdLst>
              <a:gd name="T0" fmla="*/ 2654 w 2654"/>
              <a:gd name="T1" fmla="*/ 0 h 3445"/>
              <a:gd name="T2" fmla="*/ 0 w 2654"/>
              <a:gd name="T3" fmla="*/ 3445 h 34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54" h="3445">
                <a:moveTo>
                  <a:pt x="2654" y="0"/>
                </a:moveTo>
                <a:lnTo>
                  <a:pt x="0" y="3445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1561" name="Freeform 41"/>
          <p:cNvSpPr>
            <a:spLocks/>
          </p:cNvSpPr>
          <p:nvPr/>
        </p:nvSpPr>
        <p:spPr bwMode="auto">
          <a:xfrm>
            <a:off x="3116263" y="1962150"/>
            <a:ext cx="5368925" cy="4591050"/>
          </a:xfrm>
          <a:custGeom>
            <a:avLst/>
            <a:gdLst>
              <a:gd name="T0" fmla="*/ 3382 w 3382"/>
              <a:gd name="T1" fmla="*/ 0 h 2892"/>
              <a:gd name="T2" fmla="*/ 0 w 3382"/>
              <a:gd name="T3" fmla="*/ 2892 h 28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82" h="2892">
                <a:moveTo>
                  <a:pt x="3382" y="0"/>
                </a:moveTo>
                <a:lnTo>
                  <a:pt x="0" y="2892"/>
                </a:lnTo>
              </a:path>
            </a:pathLst>
          </a:custGeom>
          <a:noFill/>
          <a:ln w="571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1562" name="Object 42"/>
          <p:cNvGraphicFramePr>
            <a:graphicFrameLocks noChangeAspect="1"/>
          </p:cNvGraphicFramePr>
          <p:nvPr/>
        </p:nvGraphicFramePr>
        <p:xfrm>
          <a:off x="538163" y="1000125"/>
          <a:ext cx="1608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76" name="公式" r:id="rId15" imgW="850680" imgH="241200" progId="Equation.3">
                  <p:embed/>
                </p:oleObj>
              </mc:Choice>
              <mc:Fallback>
                <p:oleObj name="公式" r:id="rId15" imgW="85068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00125"/>
                        <a:ext cx="1608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1563" name="Rectangle 43"/>
          <p:cNvSpPr>
            <a:spLocks noChangeArrowheads="1"/>
          </p:cNvSpPr>
          <p:nvPr/>
        </p:nvSpPr>
        <p:spPr bwMode="auto">
          <a:xfrm>
            <a:off x="330200" y="301625"/>
            <a:ext cx="283686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8.</a:t>
            </a:r>
            <a:r>
              <a:rPr lang="en-US" altLang="zh-CN" b="1"/>
              <a:t>  </a:t>
            </a:r>
            <a:r>
              <a:rPr lang="zh-CN" altLang="en-US" b="1"/>
              <a:t>导数的几何意义</a:t>
            </a:r>
            <a:endParaRPr lang="zh-CN" altLang="en-US" sz="4400" b="1"/>
          </a:p>
        </p:txBody>
      </p:sp>
      <p:sp>
        <p:nvSpPr>
          <p:cNvPr id="2411564" name="Arc 44"/>
          <p:cNvSpPr>
            <a:spLocks/>
          </p:cNvSpPr>
          <p:nvPr/>
        </p:nvSpPr>
        <p:spPr bwMode="auto">
          <a:xfrm rot="2038611">
            <a:off x="3559175" y="5403850"/>
            <a:ext cx="644525" cy="547688"/>
          </a:xfrm>
          <a:custGeom>
            <a:avLst/>
            <a:gdLst>
              <a:gd name="G0" fmla="+- 0 0 0"/>
              <a:gd name="G1" fmla="+- 19996 0 0"/>
              <a:gd name="G2" fmla="+- 21600 0 0"/>
              <a:gd name="T0" fmla="*/ 8169 w 19981"/>
              <a:gd name="T1" fmla="*/ 0 h 19996"/>
              <a:gd name="T2" fmla="*/ 19981 w 19981"/>
              <a:gd name="T3" fmla="*/ 11791 h 19996"/>
              <a:gd name="T4" fmla="*/ 0 w 19981"/>
              <a:gd name="T5" fmla="*/ 19996 h 19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81" h="19996" fill="none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</a:path>
              <a:path w="19981" h="19996" stroke="0" extrusionOk="0">
                <a:moveTo>
                  <a:pt x="8168" y="0"/>
                </a:moveTo>
                <a:cubicBezTo>
                  <a:pt x="13526" y="2189"/>
                  <a:pt x="17782" y="6436"/>
                  <a:pt x="19980" y="11791"/>
                </a:cubicBezTo>
                <a:lnTo>
                  <a:pt x="0" y="19996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156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8342313" y="6172200"/>
            <a:ext cx="504825" cy="1206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1569" name="AutoShape 49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1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1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1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1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1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1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11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1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1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1546" grpId="0" autoUpdateAnimBg="0"/>
      <p:bldP spid="2411548" grpId="0" animBg="1" autoUpdateAnimBg="0"/>
      <p:bldP spid="2411549" grpId="0" autoUpdateAnimBg="0"/>
      <p:bldP spid="2411550" grpId="0" animBg="1" autoUpdateAnimBg="0"/>
      <p:bldP spid="2411552" grpId="0" animBg="1"/>
      <p:bldP spid="2411555" grpId="0" animBg="1" autoUpdateAnimBg="0"/>
      <p:bldP spid="2411556" grpId="0" animBg="1"/>
      <p:bldP spid="2411557" grpId="0" animBg="1"/>
      <p:bldP spid="2411558" grpId="0" animBg="1"/>
      <p:bldP spid="2411559" grpId="0" animBg="1"/>
      <p:bldP spid="2411560" grpId="0" animBg="1"/>
      <p:bldP spid="2411561" grpId="0" animBg="1"/>
      <p:bldP spid="24115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6" name="Freeform 2"/>
          <p:cNvSpPr>
            <a:spLocks/>
          </p:cNvSpPr>
          <p:nvPr/>
        </p:nvSpPr>
        <p:spPr bwMode="auto">
          <a:xfrm>
            <a:off x="7789863" y="2198688"/>
            <a:ext cx="1587" cy="3144837"/>
          </a:xfrm>
          <a:custGeom>
            <a:avLst/>
            <a:gdLst>
              <a:gd name="T0" fmla="*/ 0 w 1"/>
              <a:gd name="T1" fmla="*/ 0 h 1981"/>
              <a:gd name="T2" fmla="*/ 1 w 1"/>
              <a:gd name="T3" fmla="*/ 1981 h 19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81">
                <a:moveTo>
                  <a:pt x="0" y="0"/>
                </a:moveTo>
                <a:lnTo>
                  <a:pt x="1" y="1981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82862" name="Group 78"/>
          <p:cNvGrpSpPr>
            <a:grpSpLocks/>
          </p:cNvGrpSpPr>
          <p:nvPr/>
        </p:nvGrpSpPr>
        <p:grpSpPr bwMode="auto">
          <a:xfrm>
            <a:off x="2971800" y="1620838"/>
            <a:ext cx="6400800" cy="4152900"/>
            <a:chOff x="1872" y="1021"/>
            <a:chExt cx="4032" cy="2616"/>
          </a:xfrm>
        </p:grpSpPr>
        <p:sp>
          <p:nvSpPr>
            <p:cNvPr id="1782789" name="Line 5"/>
            <p:cNvSpPr>
              <a:spLocks noChangeShapeType="1"/>
            </p:cNvSpPr>
            <p:nvPr/>
          </p:nvSpPr>
          <p:spPr bwMode="auto">
            <a:xfrm flipV="1">
              <a:off x="2278" y="1121"/>
              <a:ext cx="0" cy="2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790" name="Line 6"/>
            <p:cNvSpPr>
              <a:spLocks noChangeShapeType="1"/>
            </p:cNvSpPr>
            <p:nvPr/>
          </p:nvSpPr>
          <p:spPr bwMode="auto">
            <a:xfrm>
              <a:off x="2271" y="3360"/>
              <a:ext cx="3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791" name="Text Box 7"/>
            <p:cNvSpPr txBox="1">
              <a:spLocks noChangeArrowheads="1"/>
            </p:cNvSpPr>
            <p:nvPr/>
          </p:nvSpPr>
          <p:spPr bwMode="auto">
            <a:xfrm>
              <a:off x="5385" y="338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782792" name="Text Box 8"/>
            <p:cNvSpPr txBox="1">
              <a:spLocks noChangeArrowheads="1"/>
            </p:cNvSpPr>
            <p:nvPr/>
          </p:nvSpPr>
          <p:spPr bwMode="auto">
            <a:xfrm>
              <a:off x="1872" y="102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782793" name="Text Box 9"/>
            <p:cNvSpPr txBox="1">
              <a:spLocks noChangeArrowheads="1"/>
            </p:cNvSpPr>
            <p:nvPr/>
          </p:nvSpPr>
          <p:spPr bwMode="auto">
            <a:xfrm>
              <a:off x="1919" y="3199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1782797" name="Freeform 13"/>
          <p:cNvSpPr>
            <a:spLocks/>
          </p:cNvSpPr>
          <p:nvPr/>
        </p:nvSpPr>
        <p:spPr bwMode="auto">
          <a:xfrm>
            <a:off x="5207000" y="4422775"/>
            <a:ext cx="1588" cy="898525"/>
          </a:xfrm>
          <a:custGeom>
            <a:avLst/>
            <a:gdLst>
              <a:gd name="T0" fmla="*/ 0 w 1"/>
              <a:gd name="T1" fmla="*/ 0 h 566"/>
              <a:gd name="T2" fmla="*/ 0 w 1"/>
              <a:gd name="T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66">
                <a:moveTo>
                  <a:pt x="0" y="0"/>
                </a:moveTo>
                <a:lnTo>
                  <a:pt x="0" y="566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798" name="Freeform 14"/>
          <p:cNvSpPr>
            <a:spLocks/>
          </p:cNvSpPr>
          <p:nvPr/>
        </p:nvSpPr>
        <p:spPr bwMode="auto">
          <a:xfrm>
            <a:off x="7785100" y="3308350"/>
            <a:ext cx="1588" cy="1111250"/>
          </a:xfrm>
          <a:custGeom>
            <a:avLst/>
            <a:gdLst>
              <a:gd name="T0" fmla="*/ 0 w 1"/>
              <a:gd name="T1" fmla="*/ 0 h 700"/>
              <a:gd name="T2" fmla="*/ 0 w 1"/>
              <a:gd name="T3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00">
                <a:moveTo>
                  <a:pt x="0" y="0"/>
                </a:moveTo>
                <a:lnTo>
                  <a:pt x="0" y="70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799" name="Text Box 15"/>
          <p:cNvSpPr txBox="1">
            <a:spLocks noChangeArrowheads="1"/>
          </p:cNvSpPr>
          <p:nvPr/>
        </p:nvSpPr>
        <p:spPr bwMode="auto">
          <a:xfrm>
            <a:off x="4953000" y="40528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chemeClr val="tx1"/>
                </a:solidFill>
              </a:rPr>
              <a:t>M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1782801" name="Text Box 17"/>
          <p:cNvSpPr txBox="1">
            <a:spLocks noChangeArrowheads="1"/>
          </p:cNvSpPr>
          <p:nvPr/>
        </p:nvSpPr>
        <p:spPr bwMode="auto">
          <a:xfrm>
            <a:off x="7500938" y="1847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chemeClr val="tx1"/>
                </a:solidFill>
              </a:rPr>
              <a:t>N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1782802" name="Text Box 18"/>
          <p:cNvSpPr txBox="1">
            <a:spLocks noChangeArrowheads="1"/>
          </p:cNvSpPr>
          <p:nvPr/>
        </p:nvSpPr>
        <p:spPr bwMode="auto">
          <a:xfrm>
            <a:off x="6535738" y="1390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782804" name="Text Box 20"/>
          <p:cNvSpPr txBox="1">
            <a:spLocks noChangeArrowheads="1"/>
          </p:cNvSpPr>
          <p:nvPr/>
        </p:nvSpPr>
        <p:spPr bwMode="auto">
          <a:xfrm>
            <a:off x="7472363" y="1085850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782806" name="Text Box 22"/>
          <p:cNvSpPr txBox="1">
            <a:spLocks noChangeArrowheads="1"/>
          </p:cNvSpPr>
          <p:nvPr/>
        </p:nvSpPr>
        <p:spPr bwMode="auto">
          <a:xfrm>
            <a:off x="7810500" y="3533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82809" name="Rectangle 25"/>
          <p:cNvSpPr>
            <a:spLocks noChangeArrowheads="1"/>
          </p:cNvSpPr>
          <p:nvPr/>
        </p:nvSpPr>
        <p:spPr bwMode="auto">
          <a:xfrm>
            <a:off x="6286500" y="43434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1782810" name="Text Box 26"/>
          <p:cNvSpPr txBox="1">
            <a:spLocks noChangeArrowheads="1"/>
          </p:cNvSpPr>
          <p:nvPr/>
        </p:nvSpPr>
        <p:spPr bwMode="auto">
          <a:xfrm>
            <a:off x="5562600" y="4098925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82811" name="Object 27"/>
          <p:cNvGraphicFramePr>
            <a:graphicFrameLocks noChangeAspect="1"/>
          </p:cNvGraphicFramePr>
          <p:nvPr/>
        </p:nvGraphicFramePr>
        <p:xfrm>
          <a:off x="357188" y="1166813"/>
          <a:ext cx="962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65" name="公式" r:id="rId4" imgW="482400" imgH="228600" progId="Equation.3">
                  <p:embed/>
                </p:oleObj>
              </mc:Choice>
              <mc:Fallback>
                <p:oleObj name="公式" r:id="rId4" imgW="4824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66813"/>
                        <a:ext cx="9620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3" name="Object 29"/>
          <p:cNvGraphicFramePr>
            <a:graphicFrameLocks noChangeAspect="1"/>
          </p:cNvGraphicFramePr>
          <p:nvPr/>
        </p:nvGraphicFramePr>
        <p:xfrm>
          <a:off x="454025" y="3683000"/>
          <a:ext cx="205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66" name="公式" r:id="rId6" imgW="1028520" imgH="203040" progId="Equation.3">
                  <p:embed/>
                </p:oleObj>
              </mc:Choice>
              <mc:Fallback>
                <p:oleObj name="公式" r:id="rId6" imgW="1028520" imgH="203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683000"/>
                        <a:ext cx="205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4" name="Object 30"/>
          <p:cNvGraphicFramePr>
            <a:graphicFrameLocks noChangeAspect="1"/>
          </p:cNvGraphicFramePr>
          <p:nvPr/>
        </p:nvGraphicFramePr>
        <p:xfrm>
          <a:off x="1276350" y="1041400"/>
          <a:ext cx="1079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67" name="公式" r:id="rId8" imgW="647640" imgH="406080" progId="Equation.3">
                  <p:embed/>
                </p:oleObj>
              </mc:Choice>
              <mc:Fallback>
                <p:oleObj name="公式" r:id="rId8" imgW="64764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041400"/>
                        <a:ext cx="10795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5" name="Object 31"/>
          <p:cNvGraphicFramePr>
            <a:graphicFrameLocks noChangeAspect="1"/>
          </p:cNvGraphicFramePr>
          <p:nvPr/>
        </p:nvGraphicFramePr>
        <p:xfrm>
          <a:off x="1128713" y="1847850"/>
          <a:ext cx="10890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68" name="公式" r:id="rId10" imgW="507960" imgH="164880" progId="Equation.3">
                  <p:embed/>
                </p:oleObj>
              </mc:Choice>
              <mc:Fallback>
                <p:oleObj name="公式" r:id="rId10" imgW="507960" imgH="164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47850"/>
                        <a:ext cx="10890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6" name="Object 32"/>
          <p:cNvGraphicFramePr>
            <a:graphicFrameLocks noChangeAspect="1"/>
          </p:cNvGraphicFramePr>
          <p:nvPr/>
        </p:nvGraphicFramePr>
        <p:xfrm>
          <a:off x="454025" y="4197350"/>
          <a:ext cx="1527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69" name="公式" r:id="rId12" imgW="888840" imgH="190440" progId="Equation.3">
                  <p:embed/>
                </p:oleObj>
              </mc:Choice>
              <mc:Fallback>
                <p:oleObj name="公式" r:id="rId12" imgW="88884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197350"/>
                        <a:ext cx="15271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7" name="Object 33"/>
          <p:cNvGraphicFramePr>
            <a:graphicFrameLocks noChangeAspect="1"/>
          </p:cNvGraphicFramePr>
          <p:nvPr/>
        </p:nvGraphicFramePr>
        <p:xfrm>
          <a:off x="193675" y="5773738"/>
          <a:ext cx="20240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0" name="公式" r:id="rId14" imgW="1257120" imgH="228600" progId="Equation.3">
                  <p:embed/>
                </p:oleObj>
              </mc:Choice>
              <mc:Fallback>
                <p:oleObj name="公式" r:id="rId14" imgW="125712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5773738"/>
                        <a:ext cx="202406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19" name="Object 35"/>
          <p:cNvGraphicFramePr>
            <a:graphicFrameLocks noChangeAspect="1"/>
          </p:cNvGraphicFramePr>
          <p:nvPr/>
        </p:nvGraphicFramePr>
        <p:xfrm>
          <a:off x="1049338" y="2292350"/>
          <a:ext cx="1138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1" name="公式" r:id="rId16" imgW="660240" imgH="228600" progId="Equation.3">
                  <p:embed/>
                </p:oleObj>
              </mc:Choice>
              <mc:Fallback>
                <p:oleObj name="公式" r:id="rId16" imgW="66024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292350"/>
                        <a:ext cx="11382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1" name="Object 37"/>
          <p:cNvGraphicFramePr>
            <a:graphicFrameLocks noChangeAspect="1"/>
          </p:cNvGraphicFramePr>
          <p:nvPr/>
        </p:nvGraphicFramePr>
        <p:xfrm>
          <a:off x="5057775" y="5275263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2" name="公式" r:id="rId18" imgW="177480" imgH="228600" progId="Equation.3">
                  <p:embed/>
                </p:oleObj>
              </mc:Choice>
              <mc:Fallback>
                <p:oleObj name="公式" r:id="rId18" imgW="1774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275263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2" name="Object 38"/>
          <p:cNvGraphicFramePr>
            <a:graphicFrameLocks noChangeAspect="1"/>
          </p:cNvGraphicFramePr>
          <p:nvPr/>
        </p:nvGraphicFramePr>
        <p:xfrm>
          <a:off x="7485063" y="5316538"/>
          <a:ext cx="7191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3" name="公式" r:id="rId20" imgW="533160" imgH="228600" progId="Equation.3">
                  <p:embed/>
                </p:oleObj>
              </mc:Choice>
              <mc:Fallback>
                <p:oleObj name="公式" r:id="rId20" imgW="53316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5316538"/>
                        <a:ext cx="7191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23" name="Freeform 39"/>
          <p:cNvSpPr>
            <a:spLocks/>
          </p:cNvSpPr>
          <p:nvPr/>
        </p:nvSpPr>
        <p:spPr bwMode="auto">
          <a:xfrm>
            <a:off x="3605213" y="4433888"/>
            <a:ext cx="1590675" cy="4762"/>
          </a:xfrm>
          <a:custGeom>
            <a:avLst/>
            <a:gdLst>
              <a:gd name="T0" fmla="*/ 0 w 1002"/>
              <a:gd name="T1" fmla="*/ 3 h 3"/>
              <a:gd name="T2" fmla="*/ 1002 w 1002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2" h="3">
                <a:moveTo>
                  <a:pt x="0" y="3"/>
                </a:moveTo>
                <a:lnTo>
                  <a:pt x="1002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2824" name="Object 40"/>
          <p:cNvGraphicFramePr>
            <a:graphicFrameLocks noChangeAspect="1"/>
          </p:cNvGraphicFramePr>
          <p:nvPr/>
        </p:nvGraphicFramePr>
        <p:xfrm>
          <a:off x="2971800" y="4267200"/>
          <a:ext cx="644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4" name="公式" r:id="rId22" imgW="431640" imgH="228600" progId="Equation.3">
                  <p:embed/>
                </p:oleObj>
              </mc:Choice>
              <mc:Fallback>
                <p:oleObj name="公式" r:id="rId22" imgW="43164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644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825" name="Object 41"/>
          <p:cNvGraphicFramePr>
            <a:graphicFrameLocks noChangeAspect="1"/>
          </p:cNvGraphicFramePr>
          <p:nvPr/>
        </p:nvGraphicFramePr>
        <p:xfrm>
          <a:off x="7794625" y="2719388"/>
          <a:ext cx="5302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5" name="公式" r:id="rId24" imgW="419040" imgH="203040" progId="Equation.3">
                  <p:embed/>
                </p:oleObj>
              </mc:Choice>
              <mc:Fallback>
                <p:oleObj name="公式" r:id="rId24" imgW="41904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2719388"/>
                        <a:ext cx="5302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26" name="Text Box 42"/>
          <p:cNvSpPr txBox="1">
            <a:spLocks noChangeArrowheads="1"/>
          </p:cNvSpPr>
          <p:nvPr/>
        </p:nvSpPr>
        <p:spPr bwMode="auto">
          <a:xfrm>
            <a:off x="3046413" y="2286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微分是函数的局部线性化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2831" name="Text Box 47"/>
          <p:cNvSpPr txBox="1">
            <a:spLocks noChangeArrowheads="1"/>
          </p:cNvSpPr>
          <p:nvPr/>
        </p:nvSpPr>
        <p:spPr bwMode="auto">
          <a:xfrm>
            <a:off x="7850188" y="45100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2832" name="Freeform 48"/>
          <p:cNvSpPr>
            <a:spLocks/>
          </p:cNvSpPr>
          <p:nvPr/>
        </p:nvSpPr>
        <p:spPr bwMode="auto">
          <a:xfrm>
            <a:off x="7788275" y="3302000"/>
            <a:ext cx="3175" cy="1117600"/>
          </a:xfrm>
          <a:custGeom>
            <a:avLst/>
            <a:gdLst>
              <a:gd name="T0" fmla="*/ 2 w 2"/>
              <a:gd name="T1" fmla="*/ 0 h 704"/>
              <a:gd name="T2" fmla="*/ 0 w 2"/>
              <a:gd name="T3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704">
                <a:moveTo>
                  <a:pt x="2" y="0"/>
                </a:moveTo>
                <a:lnTo>
                  <a:pt x="0" y="70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33" name="Freeform 49"/>
          <p:cNvSpPr>
            <a:spLocks/>
          </p:cNvSpPr>
          <p:nvPr/>
        </p:nvSpPr>
        <p:spPr bwMode="auto">
          <a:xfrm>
            <a:off x="7788275" y="3302000"/>
            <a:ext cx="3175" cy="1130300"/>
          </a:xfrm>
          <a:custGeom>
            <a:avLst/>
            <a:gdLst>
              <a:gd name="T0" fmla="*/ 0 w 2"/>
              <a:gd name="T1" fmla="*/ 0 h 712"/>
              <a:gd name="T2" fmla="*/ 2 w 2"/>
              <a:gd name="T3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712">
                <a:moveTo>
                  <a:pt x="0" y="0"/>
                </a:moveTo>
                <a:lnTo>
                  <a:pt x="2" y="71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34" name="Text Box 50"/>
          <p:cNvSpPr txBox="1">
            <a:spLocks noChangeArrowheads="1"/>
          </p:cNvSpPr>
          <p:nvPr/>
        </p:nvSpPr>
        <p:spPr bwMode="auto">
          <a:xfrm>
            <a:off x="161925" y="4954588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用切线增量近似曲线增量</a:t>
            </a:r>
          </a:p>
        </p:txBody>
      </p:sp>
      <p:sp>
        <p:nvSpPr>
          <p:cNvPr id="1782835" name="Text Box 51"/>
          <p:cNvSpPr txBox="1">
            <a:spLocks noChangeArrowheads="1"/>
          </p:cNvSpPr>
          <p:nvPr/>
        </p:nvSpPr>
        <p:spPr bwMode="auto">
          <a:xfrm>
            <a:off x="1128713" y="4495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782837" name="Text Box 53"/>
          <p:cNvSpPr txBox="1">
            <a:spLocks noChangeArrowheads="1"/>
          </p:cNvSpPr>
          <p:nvPr/>
        </p:nvSpPr>
        <p:spPr bwMode="auto">
          <a:xfrm>
            <a:off x="311150" y="2228850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 =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82839" name="Text Box 55"/>
          <p:cNvSpPr txBox="1">
            <a:spLocks noChangeArrowheads="1"/>
          </p:cNvSpPr>
          <p:nvPr/>
        </p:nvSpPr>
        <p:spPr bwMode="auto">
          <a:xfrm>
            <a:off x="377825" y="3200400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在图上是哪条线段？</a:t>
            </a:r>
          </a:p>
        </p:txBody>
      </p:sp>
      <p:sp>
        <p:nvSpPr>
          <p:cNvPr id="1782841" name="Text Box 57"/>
          <p:cNvSpPr txBox="1">
            <a:spLocks noChangeArrowheads="1"/>
          </p:cNvSpPr>
          <p:nvPr/>
        </p:nvSpPr>
        <p:spPr bwMode="auto">
          <a:xfrm>
            <a:off x="668338" y="2719388"/>
            <a:ext cx="1389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=</a:t>
            </a:r>
            <a:r>
              <a:rPr lang="en-US" altLang="zh-CN" b="1">
                <a:solidFill>
                  <a:srgbClr val="FF0000"/>
                </a:solidFill>
              </a:rPr>
              <a:t>tan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 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82842" name="Freeform 58"/>
          <p:cNvSpPr>
            <a:spLocks/>
          </p:cNvSpPr>
          <p:nvPr/>
        </p:nvSpPr>
        <p:spPr bwMode="auto">
          <a:xfrm>
            <a:off x="5205413" y="5275263"/>
            <a:ext cx="1587" cy="68262"/>
          </a:xfrm>
          <a:custGeom>
            <a:avLst/>
            <a:gdLst>
              <a:gd name="T0" fmla="*/ 0 w 1"/>
              <a:gd name="T1" fmla="*/ 0 h 43"/>
              <a:gd name="T2" fmla="*/ 0 w 1"/>
              <a:gd name="T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2843" name="Arc 59"/>
          <p:cNvSpPr>
            <a:spLocks/>
          </p:cNvSpPr>
          <p:nvPr/>
        </p:nvSpPr>
        <p:spPr bwMode="auto">
          <a:xfrm rot="1499789">
            <a:off x="5567363" y="4079875"/>
            <a:ext cx="523875" cy="523875"/>
          </a:xfrm>
          <a:custGeom>
            <a:avLst/>
            <a:gdLst>
              <a:gd name="G0" fmla="+- 0 0 0"/>
              <a:gd name="G1" fmla="+- 19076 0 0"/>
              <a:gd name="G2" fmla="+- 21600 0 0"/>
              <a:gd name="T0" fmla="*/ 10132 w 19020"/>
              <a:gd name="T1" fmla="*/ 0 h 19076"/>
              <a:gd name="T2" fmla="*/ 19020 w 19020"/>
              <a:gd name="T3" fmla="*/ 8839 h 19076"/>
              <a:gd name="T4" fmla="*/ 0 w 19020"/>
              <a:gd name="T5" fmla="*/ 19076 h 19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20" h="19076" fill="none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</a:path>
              <a:path w="19020" h="19076" stroke="0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  <a:lnTo>
                  <a:pt x="0" y="19076"/>
                </a:lnTo>
                <a:close/>
              </a:path>
            </a:pathLst>
          </a:custGeom>
          <a:noFill/>
          <a:ln w="28575">
            <a:solidFill>
              <a:srgbClr val="CC00FF"/>
            </a:solidFill>
            <a:round/>
            <a:headEnd type="stealth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44" name="Freeform 60"/>
          <p:cNvSpPr>
            <a:spLocks/>
          </p:cNvSpPr>
          <p:nvPr/>
        </p:nvSpPr>
        <p:spPr bwMode="auto">
          <a:xfrm>
            <a:off x="7791450" y="5284788"/>
            <a:ext cx="1588" cy="47625"/>
          </a:xfrm>
          <a:custGeom>
            <a:avLst/>
            <a:gdLst>
              <a:gd name="T0" fmla="*/ 0 w 1"/>
              <a:gd name="T1" fmla="*/ 0 h 30"/>
              <a:gd name="T2" fmla="*/ 0 w 1"/>
              <a:gd name="T3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0">
                <a:moveTo>
                  <a:pt x="0" y="0"/>
                </a:moveTo>
                <a:lnTo>
                  <a:pt x="0" y="3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2845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" y="254000"/>
            <a:ext cx="3074988" cy="4318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微分</a:t>
            </a:r>
            <a:r>
              <a:rPr lang="zh-CN" altLang="en-US" sz="2400" b="1"/>
              <a:t>的几何意义</a:t>
            </a:r>
            <a:endParaRPr lang="zh-CN" altLang="en-US" sz="2400"/>
          </a:p>
        </p:txBody>
      </p:sp>
      <p:graphicFrame>
        <p:nvGraphicFramePr>
          <p:cNvPr id="1782846" name="Object 62"/>
          <p:cNvGraphicFramePr>
            <a:graphicFrameLocks noChangeAspect="1"/>
          </p:cNvGraphicFramePr>
          <p:nvPr/>
        </p:nvGraphicFramePr>
        <p:xfrm>
          <a:off x="454025" y="4572000"/>
          <a:ext cx="6746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6" name="公式" r:id="rId26" imgW="342720" imgH="203040" progId="Equation.3">
                  <p:embed/>
                </p:oleObj>
              </mc:Choice>
              <mc:Fallback>
                <p:oleObj name="公式" r:id="rId26" imgW="342720" imgH="2030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572000"/>
                        <a:ext cx="6746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47" name="Text Box 63"/>
          <p:cNvSpPr txBox="1">
            <a:spLocks noChangeArrowheads="1"/>
          </p:cNvSpPr>
          <p:nvPr/>
        </p:nvSpPr>
        <p:spPr bwMode="auto">
          <a:xfrm>
            <a:off x="53975" y="53165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即：</a:t>
            </a:r>
          </a:p>
        </p:txBody>
      </p:sp>
      <p:sp>
        <p:nvSpPr>
          <p:cNvPr id="1782848" name="Text Box 64"/>
          <p:cNvSpPr txBox="1">
            <a:spLocks noChangeArrowheads="1"/>
          </p:cNvSpPr>
          <p:nvPr/>
        </p:nvSpPr>
        <p:spPr bwMode="auto">
          <a:xfrm>
            <a:off x="8002588" y="46624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2796" name="Freeform 12"/>
          <p:cNvSpPr>
            <a:spLocks/>
          </p:cNvSpPr>
          <p:nvPr/>
        </p:nvSpPr>
        <p:spPr bwMode="auto">
          <a:xfrm>
            <a:off x="5207000" y="4433888"/>
            <a:ext cx="3332163" cy="1587"/>
          </a:xfrm>
          <a:custGeom>
            <a:avLst/>
            <a:gdLst>
              <a:gd name="T0" fmla="*/ 0 w 2099"/>
              <a:gd name="T1" fmla="*/ 0 h 1"/>
              <a:gd name="T2" fmla="*/ 2099 w 209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9" h="1">
                <a:moveTo>
                  <a:pt x="0" y="0"/>
                </a:moveTo>
                <a:lnTo>
                  <a:pt x="2099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51" name="Line 67"/>
          <p:cNvSpPr>
            <a:spLocks noChangeShapeType="1"/>
          </p:cNvSpPr>
          <p:nvPr/>
        </p:nvSpPr>
        <p:spPr bwMode="auto">
          <a:xfrm>
            <a:off x="7785100" y="2198688"/>
            <a:ext cx="7493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54" name="Text Box 70"/>
          <p:cNvSpPr txBox="1">
            <a:spLocks noChangeArrowheads="1"/>
          </p:cNvSpPr>
          <p:nvPr/>
        </p:nvSpPr>
        <p:spPr bwMode="auto">
          <a:xfrm>
            <a:off x="8147050" y="3143250"/>
            <a:ext cx="40163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zh-CN" sz="2800">
              <a:solidFill>
                <a:schemeClr val="tx1"/>
              </a:solidFill>
            </a:endParaRPr>
          </a:p>
        </p:txBody>
      </p:sp>
      <p:sp>
        <p:nvSpPr>
          <p:cNvPr id="1782856" name="AutoShape 72"/>
          <p:cNvSpPr>
            <a:spLocks noChangeArrowheads="1"/>
          </p:cNvSpPr>
          <p:nvPr/>
        </p:nvSpPr>
        <p:spPr bwMode="auto">
          <a:xfrm>
            <a:off x="8224838" y="2227263"/>
            <a:ext cx="415925" cy="2192337"/>
          </a:xfrm>
          <a:prstGeom prst="upDownArrowCallout">
            <a:avLst>
              <a:gd name="adj1" fmla="val 0"/>
              <a:gd name="adj2" fmla="val 8333"/>
              <a:gd name="adj3" fmla="val 63179"/>
              <a:gd name="adj4" fmla="val 0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08" name="Rectangle 24"/>
          <p:cNvSpPr>
            <a:spLocks noChangeArrowheads="1"/>
          </p:cNvSpPr>
          <p:nvPr/>
        </p:nvSpPr>
        <p:spPr bwMode="auto">
          <a:xfrm>
            <a:off x="8096250" y="3124200"/>
            <a:ext cx="6254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1782858" name="Text Box 74"/>
          <p:cNvSpPr txBox="1">
            <a:spLocks noChangeArrowheads="1"/>
          </p:cNvSpPr>
          <p:nvPr/>
        </p:nvSpPr>
        <p:spPr bwMode="auto">
          <a:xfrm>
            <a:off x="5251450" y="5949950"/>
            <a:ext cx="290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问题：何时</a:t>
            </a:r>
            <a:r>
              <a:rPr lang="en-US" altLang="zh-CN" b="1"/>
              <a:t>d</a:t>
            </a:r>
            <a:r>
              <a:rPr lang="en-US" altLang="zh-CN" b="1" i="1"/>
              <a:t>y </a:t>
            </a:r>
            <a:r>
              <a:rPr lang="en-US" altLang="zh-CN" b="1"/>
              <a:t>&gt; </a:t>
            </a:r>
            <a:r>
              <a:rPr lang="en-US" altLang="zh-CN" b="1">
                <a:sym typeface="Symbol" pitchFamily="18" charset="2"/>
              </a:rPr>
              <a:t></a:t>
            </a:r>
            <a:r>
              <a:rPr lang="en-US" altLang="zh-CN" b="1" i="1">
                <a:sym typeface="Symbol" pitchFamily="18" charset="2"/>
              </a:rPr>
              <a:t>y</a:t>
            </a:r>
            <a:r>
              <a:rPr lang="en-US" altLang="zh-CN" b="1">
                <a:sym typeface="Symbol" pitchFamily="18" charset="2"/>
              </a:rPr>
              <a:t> ?</a:t>
            </a:r>
            <a:endParaRPr lang="en-US" altLang="zh-CN" b="1"/>
          </a:p>
        </p:txBody>
      </p:sp>
      <p:graphicFrame>
        <p:nvGraphicFramePr>
          <p:cNvPr id="1782860" name="Object 76"/>
          <p:cNvGraphicFramePr>
            <a:graphicFrameLocks noChangeAspect="1"/>
          </p:cNvGraphicFramePr>
          <p:nvPr/>
        </p:nvGraphicFramePr>
        <p:xfrm>
          <a:off x="2227263" y="5773738"/>
          <a:ext cx="22685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7" name="公式" r:id="rId28" imgW="1409400" imgH="228600" progId="Equation.3">
                  <p:embed/>
                </p:oleObj>
              </mc:Choice>
              <mc:Fallback>
                <p:oleObj name="公式" r:id="rId28" imgW="1409400" imgH="2286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773738"/>
                        <a:ext cx="22685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861" name="Freeform 77"/>
          <p:cNvSpPr>
            <a:spLocks/>
          </p:cNvSpPr>
          <p:nvPr/>
        </p:nvSpPr>
        <p:spPr bwMode="auto">
          <a:xfrm flipH="1" flipV="1">
            <a:off x="3849688" y="1717675"/>
            <a:ext cx="4152900" cy="3171825"/>
          </a:xfrm>
          <a:custGeom>
            <a:avLst/>
            <a:gdLst>
              <a:gd name="T0" fmla="*/ 2616 w 2616"/>
              <a:gd name="T1" fmla="*/ 0 h 1998"/>
              <a:gd name="T2" fmla="*/ 1828 w 2616"/>
              <a:gd name="T3" fmla="*/ 264 h 1998"/>
              <a:gd name="T4" fmla="*/ 1014 w 2616"/>
              <a:gd name="T5" fmla="*/ 726 h 1998"/>
              <a:gd name="T6" fmla="*/ 304 w 2616"/>
              <a:gd name="T7" fmla="*/ 1446 h 1998"/>
              <a:gd name="T8" fmla="*/ 0 w 2616"/>
              <a:gd name="T9" fmla="*/ 1998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1998">
                <a:moveTo>
                  <a:pt x="2616" y="0"/>
                </a:moveTo>
                <a:cubicBezTo>
                  <a:pt x="2485" y="44"/>
                  <a:pt x="2095" y="143"/>
                  <a:pt x="1828" y="264"/>
                </a:cubicBezTo>
                <a:cubicBezTo>
                  <a:pt x="1561" y="385"/>
                  <a:pt x="1268" y="529"/>
                  <a:pt x="1014" y="726"/>
                </a:cubicBezTo>
                <a:cubicBezTo>
                  <a:pt x="760" y="923"/>
                  <a:pt x="473" y="1234"/>
                  <a:pt x="304" y="1446"/>
                </a:cubicBezTo>
                <a:cubicBezTo>
                  <a:pt x="135" y="1658"/>
                  <a:pt x="63" y="1883"/>
                  <a:pt x="0" y="1998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2794" name="Freeform 10"/>
          <p:cNvSpPr>
            <a:spLocks/>
          </p:cNvSpPr>
          <p:nvPr/>
        </p:nvSpPr>
        <p:spPr bwMode="auto">
          <a:xfrm>
            <a:off x="4400550" y="3162300"/>
            <a:ext cx="3695700" cy="1627188"/>
          </a:xfrm>
          <a:custGeom>
            <a:avLst/>
            <a:gdLst>
              <a:gd name="T0" fmla="*/ 0 w 2328"/>
              <a:gd name="T1" fmla="*/ 1025 h 1025"/>
              <a:gd name="T2" fmla="*/ 1763 w 2328"/>
              <a:gd name="T3" fmla="*/ 252 h 1025"/>
              <a:gd name="T4" fmla="*/ 2328 w 2328"/>
              <a:gd name="T5" fmla="*/ 0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8" h="1025">
                <a:moveTo>
                  <a:pt x="0" y="1025"/>
                </a:moveTo>
                <a:lnTo>
                  <a:pt x="1763" y="252"/>
                </a:lnTo>
                <a:lnTo>
                  <a:pt x="2328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2864" name="AutoShape 80">
            <a:hlinkClick r:id="rId3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2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78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78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78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8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8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78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8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78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178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8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178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78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178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8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0" dur="500"/>
                                        <p:tgtEl>
                                          <p:spTgt spid="17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178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82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78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1"/>
                                            </p:cond>
                                          </p:stCondLst>
                                        </p:cTn>
                                        <p:tgtEl>
                                          <p:spTgt spid="178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178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78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78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8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0" dur="500"/>
                                        <p:tgtEl>
                                          <p:spTgt spid="178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8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78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8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82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782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8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0" fill="hold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0" fill="hold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5" dur="500"/>
                                        <p:tgtEl>
                                          <p:spTgt spid="178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86" grpId="0" animBg="1"/>
      <p:bldP spid="1782797" grpId="0" animBg="1"/>
      <p:bldP spid="1782798" grpId="0" animBg="1"/>
      <p:bldP spid="1782799" grpId="0" autoUpdateAnimBg="0"/>
      <p:bldP spid="1782801" grpId="0" autoUpdateAnimBg="0"/>
      <p:bldP spid="1782802" grpId="0" autoUpdateAnimBg="0"/>
      <p:bldP spid="1782804" grpId="0" autoUpdateAnimBg="0"/>
      <p:bldP spid="1782806" grpId="0" autoUpdateAnimBg="0"/>
      <p:bldP spid="1782809" grpId="0" autoUpdateAnimBg="0"/>
      <p:bldP spid="1782810" grpId="0" autoUpdateAnimBg="0"/>
      <p:bldP spid="1782823" grpId="0" animBg="1"/>
      <p:bldP spid="1782826" grpId="0" autoUpdateAnimBg="0"/>
      <p:bldP spid="1782831" grpId="0" autoUpdateAnimBg="0"/>
      <p:bldP spid="1782832" grpId="0" animBg="1"/>
      <p:bldP spid="1782833" grpId="0" animBg="1"/>
      <p:bldP spid="1782834" grpId="0" autoUpdateAnimBg="0"/>
      <p:bldP spid="1782835" grpId="0" autoUpdateAnimBg="0"/>
      <p:bldP spid="1782837" grpId="0" autoUpdateAnimBg="0"/>
      <p:bldP spid="1782839" grpId="0" autoUpdateAnimBg="0"/>
      <p:bldP spid="1782841" grpId="0" autoUpdateAnimBg="0"/>
      <p:bldP spid="1782842" grpId="0" animBg="1"/>
      <p:bldP spid="1782843" grpId="0" animBg="1"/>
      <p:bldP spid="1782844" grpId="0" animBg="1"/>
      <p:bldP spid="1782847" grpId="0" autoUpdateAnimBg="0"/>
      <p:bldP spid="1782848" grpId="0" autoUpdateAnimBg="0"/>
      <p:bldP spid="1782796" grpId="0" animBg="1"/>
      <p:bldP spid="1782851" grpId="0" animBg="1"/>
      <p:bldP spid="1782854" grpId="0" animBg="1" autoUpdateAnimBg="0"/>
      <p:bldP spid="1782856" grpId="0" animBg="1"/>
      <p:bldP spid="1782808" grpId="0" animBg="1" autoUpdateAnimBg="0"/>
      <p:bldP spid="1782858" grpId="0" autoUpdateAnimBg="0"/>
      <p:bldP spid="1782861" grpId="0" animBg="1"/>
      <p:bldP spid="1782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066" name="Text Box 4098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92067" name="Group 4099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392068" name="Group 4100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392069" name="Line 4101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2070" name="Line 4102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2071" name="Text Box 4103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2072" name="Text Box 4104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2073" name="Text Box 4105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92074" name="Object 4106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2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2075" name="Group 4107"/>
          <p:cNvGrpSpPr>
            <a:grpSpLocks/>
          </p:cNvGrpSpPr>
          <p:nvPr/>
        </p:nvGrpSpPr>
        <p:grpSpPr bwMode="auto">
          <a:xfrm>
            <a:off x="2462213" y="1562100"/>
            <a:ext cx="5243512" cy="1831975"/>
            <a:chOff x="1551" y="984"/>
            <a:chExt cx="3303" cy="1154"/>
          </a:xfrm>
        </p:grpSpPr>
        <p:grpSp>
          <p:nvGrpSpPr>
            <p:cNvPr id="2392076" name="Group 410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2077" name="Freeform 410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2078" name="Line 411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2079" name="Line 411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2080" name="Object 411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4593" name="公式" r:id="rId5" imgW="393480" imgH="177480" progId="Equation.3">
                      <p:embed/>
                    </p:oleObj>
                  </mc:Choice>
                  <mc:Fallback>
                    <p:oleObj name="公式" r:id="rId5" imgW="393480" imgH="177480" progId="Equation.3">
                      <p:embed/>
                      <p:pic>
                        <p:nvPicPr>
                          <p:cNvPr id="0" name="Object 4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2081" name="Object 411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4594" name="公式" r:id="rId7" imgW="393480" imgH="177480" progId="Equation.3">
                      <p:embed/>
                    </p:oleObj>
                  </mc:Choice>
                  <mc:Fallback>
                    <p:oleObj name="公式" r:id="rId7" imgW="393480" imgH="177480" progId="Equation.3">
                      <p:embed/>
                      <p:pic>
                        <p:nvPicPr>
                          <p:cNvPr id="0" name="Object 4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2082" name="Line 411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92083" name="Object 4115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5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4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2084" name="Object 4116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6" name="公式" r:id="rId11" imgW="457200" imgH="228600" progId="Equation.3">
                  <p:embed/>
                </p:oleObj>
              </mc:Choice>
              <mc:Fallback>
                <p:oleObj name="公式" r:id="rId11" imgW="457200" imgH="228600" progId="Equation.3">
                  <p:embed/>
                  <p:pic>
                    <p:nvPicPr>
                      <p:cNvPr id="0" name="Object 4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2085" name="Line 4117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086" name="Oval 4118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19" name="Freeform 4151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0" name="Freeform 4152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718 h 718"/>
              <a:gd name="T2" fmla="*/ 582 w 1182"/>
              <a:gd name="T3" fmla="*/ 273 h 718"/>
              <a:gd name="T4" fmla="*/ 1182 w 1182"/>
              <a:gd name="T5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2" name="Line 4154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3" name="Line 4155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4" name="Oval 4156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5" name="Line 4157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6" name="Line 4158"/>
          <p:cNvSpPr>
            <a:spLocks noChangeShapeType="1"/>
          </p:cNvSpPr>
          <p:nvPr/>
        </p:nvSpPr>
        <p:spPr bwMode="auto">
          <a:xfrm>
            <a:off x="4403725" y="3232150"/>
            <a:ext cx="0" cy="21526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2127" name="Text Box 4159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92133" name="Object 4165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7" name="公式" r:id="rId13" imgW="1904760" imgH="291960" progId="Equation.3">
                  <p:embed/>
                </p:oleObj>
              </mc:Choice>
              <mc:Fallback>
                <p:oleObj name="公式" r:id="rId13" imgW="1904760" imgH="291960" progId="Equation.3">
                  <p:embed/>
                  <p:pic>
                    <p:nvPicPr>
                      <p:cNvPr id="0" name="Object 4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2134" name="Rectangle 4166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400800"/>
            <a:ext cx="463550" cy="2889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2135" name="Text Box 4167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2136" name="AutoShape 416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2137" name="Rectangle 4169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2138" name="Text Box 4170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392139" name="Text Box 4171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392140" name="Object 4172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8" name="公式" r:id="rId16" imgW="1282680" imgH="241200" progId="Equation.3">
                  <p:embed/>
                </p:oleObj>
              </mc:Choice>
              <mc:Fallback>
                <p:oleObj name="公式" r:id="rId16" imgW="1282680" imgH="241200" progId="Equation.3">
                  <p:embed/>
                  <p:pic>
                    <p:nvPicPr>
                      <p:cNvPr id="0" name="Object 4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2141" name="Object 4173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99" name="公式" r:id="rId18" imgW="520560" imgH="203040" progId="Equation.3">
                  <p:embed/>
                </p:oleObj>
              </mc:Choice>
              <mc:Fallback>
                <p:oleObj name="公式" r:id="rId18" imgW="520560" imgH="203040" progId="Equation.3">
                  <p:embed/>
                  <p:pic>
                    <p:nvPicPr>
                      <p:cNvPr id="0" name="Object 4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2142" name="Object 4174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00" name="公式" r:id="rId20" imgW="507960" imgH="203040" progId="Equation.3">
                  <p:embed/>
                </p:oleObj>
              </mc:Choice>
              <mc:Fallback>
                <p:oleObj name="公式" r:id="rId20" imgW="507960" imgH="203040" progId="Equation.3">
                  <p:embed/>
                  <p:pic>
                    <p:nvPicPr>
                      <p:cNvPr id="0" name="Object 4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2144" name="Text Box 4176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2392145" name="Object 4177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01" name="公式" r:id="rId22" imgW="1193760" imgH="228600" progId="Equation.3">
                  <p:embed/>
                </p:oleObj>
              </mc:Choice>
              <mc:Fallback>
                <p:oleObj name="公式" r:id="rId22" imgW="1193760" imgH="228600" progId="Equation.3">
                  <p:embed/>
                  <p:pic>
                    <p:nvPicPr>
                      <p:cNvPr id="0" name="Object 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754" name="Freeform 1026"/>
          <p:cNvSpPr>
            <a:spLocks/>
          </p:cNvSpPr>
          <p:nvPr/>
        </p:nvSpPr>
        <p:spPr bwMode="auto">
          <a:xfrm>
            <a:off x="7789863" y="2198688"/>
            <a:ext cx="1587" cy="3144837"/>
          </a:xfrm>
          <a:custGeom>
            <a:avLst/>
            <a:gdLst>
              <a:gd name="T0" fmla="*/ 0 w 1"/>
              <a:gd name="T1" fmla="*/ 0 h 1981"/>
              <a:gd name="T2" fmla="*/ 1 w 1"/>
              <a:gd name="T3" fmla="*/ 1981 h 19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81">
                <a:moveTo>
                  <a:pt x="0" y="0"/>
                </a:moveTo>
                <a:lnTo>
                  <a:pt x="1" y="1981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56" name="Line 1028"/>
          <p:cNvSpPr>
            <a:spLocks noChangeShapeType="1"/>
          </p:cNvSpPr>
          <p:nvPr/>
        </p:nvSpPr>
        <p:spPr bwMode="auto">
          <a:xfrm flipV="1">
            <a:off x="3616325" y="1779588"/>
            <a:ext cx="0" cy="3695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8757" name="Line 1029"/>
          <p:cNvSpPr>
            <a:spLocks noChangeShapeType="1"/>
          </p:cNvSpPr>
          <p:nvPr/>
        </p:nvSpPr>
        <p:spPr bwMode="auto">
          <a:xfrm>
            <a:off x="3605213" y="5334000"/>
            <a:ext cx="542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8758" name="Text Box 1030"/>
          <p:cNvSpPr txBox="1">
            <a:spLocks noChangeArrowheads="1"/>
          </p:cNvSpPr>
          <p:nvPr/>
        </p:nvSpPr>
        <p:spPr bwMode="auto">
          <a:xfrm>
            <a:off x="8548688" y="5343525"/>
            <a:ext cx="823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78759" name="Text Box 1031"/>
          <p:cNvSpPr txBox="1">
            <a:spLocks noChangeArrowheads="1"/>
          </p:cNvSpPr>
          <p:nvPr/>
        </p:nvSpPr>
        <p:spPr bwMode="auto">
          <a:xfrm>
            <a:off x="2971800" y="1620838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78760" name="Text Box 1032"/>
          <p:cNvSpPr txBox="1">
            <a:spLocks noChangeArrowheads="1"/>
          </p:cNvSpPr>
          <p:nvPr/>
        </p:nvSpPr>
        <p:spPr bwMode="auto">
          <a:xfrm>
            <a:off x="3046413" y="5078413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o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78761" name="Freeform 1033"/>
          <p:cNvSpPr>
            <a:spLocks/>
          </p:cNvSpPr>
          <p:nvPr/>
        </p:nvSpPr>
        <p:spPr bwMode="auto">
          <a:xfrm>
            <a:off x="3943350" y="2103438"/>
            <a:ext cx="4152900" cy="3171825"/>
          </a:xfrm>
          <a:custGeom>
            <a:avLst/>
            <a:gdLst>
              <a:gd name="T0" fmla="*/ 2616 w 2616"/>
              <a:gd name="T1" fmla="*/ 0 h 1998"/>
              <a:gd name="T2" fmla="*/ 1828 w 2616"/>
              <a:gd name="T3" fmla="*/ 264 h 1998"/>
              <a:gd name="T4" fmla="*/ 1014 w 2616"/>
              <a:gd name="T5" fmla="*/ 726 h 1998"/>
              <a:gd name="T6" fmla="*/ 304 w 2616"/>
              <a:gd name="T7" fmla="*/ 1446 h 1998"/>
              <a:gd name="T8" fmla="*/ 0 w 2616"/>
              <a:gd name="T9" fmla="*/ 1998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1998">
                <a:moveTo>
                  <a:pt x="2616" y="0"/>
                </a:moveTo>
                <a:cubicBezTo>
                  <a:pt x="2485" y="44"/>
                  <a:pt x="2095" y="143"/>
                  <a:pt x="1828" y="264"/>
                </a:cubicBezTo>
                <a:cubicBezTo>
                  <a:pt x="1561" y="385"/>
                  <a:pt x="1268" y="529"/>
                  <a:pt x="1014" y="726"/>
                </a:cubicBezTo>
                <a:cubicBezTo>
                  <a:pt x="760" y="923"/>
                  <a:pt x="473" y="1234"/>
                  <a:pt x="304" y="1446"/>
                </a:cubicBezTo>
                <a:cubicBezTo>
                  <a:pt x="135" y="1658"/>
                  <a:pt x="63" y="1883"/>
                  <a:pt x="0" y="1998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762" name="Freeform 1034"/>
          <p:cNvSpPr>
            <a:spLocks/>
          </p:cNvSpPr>
          <p:nvPr/>
        </p:nvSpPr>
        <p:spPr bwMode="auto">
          <a:xfrm>
            <a:off x="5203825" y="3527425"/>
            <a:ext cx="3175" cy="1793875"/>
          </a:xfrm>
          <a:custGeom>
            <a:avLst/>
            <a:gdLst>
              <a:gd name="T0" fmla="*/ 0 w 2"/>
              <a:gd name="T1" fmla="*/ 0 h 1130"/>
              <a:gd name="T2" fmla="*/ 2 w 2"/>
              <a:gd name="T3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1130">
                <a:moveTo>
                  <a:pt x="0" y="0"/>
                </a:moveTo>
                <a:lnTo>
                  <a:pt x="2" y="113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68" name="Text Box 1040"/>
          <p:cNvSpPr txBox="1">
            <a:spLocks noChangeArrowheads="1"/>
          </p:cNvSpPr>
          <p:nvPr/>
        </p:nvSpPr>
        <p:spPr bwMode="auto">
          <a:xfrm>
            <a:off x="7361238" y="2262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378769" name="Rectangle 1041"/>
          <p:cNvSpPr>
            <a:spLocks noChangeArrowheads="1"/>
          </p:cNvSpPr>
          <p:nvPr/>
        </p:nvSpPr>
        <p:spPr bwMode="auto">
          <a:xfrm>
            <a:off x="6286500" y="34290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2378770" name="Text Box 1042"/>
          <p:cNvSpPr txBox="1">
            <a:spLocks noChangeArrowheads="1"/>
          </p:cNvSpPr>
          <p:nvPr/>
        </p:nvSpPr>
        <p:spPr bwMode="auto">
          <a:xfrm>
            <a:off x="5522913" y="3124200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3399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78772" name="Object 1044"/>
          <p:cNvGraphicFramePr>
            <a:graphicFrameLocks noChangeAspect="1"/>
          </p:cNvGraphicFramePr>
          <p:nvPr/>
        </p:nvGraphicFramePr>
        <p:xfrm>
          <a:off x="533400" y="2489200"/>
          <a:ext cx="205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4" name="公式" r:id="rId4" imgW="1028520" imgH="203040" progId="Equation.3">
                  <p:embed/>
                </p:oleObj>
              </mc:Choice>
              <mc:Fallback>
                <p:oleObj name="公式" r:id="rId4" imgW="1028520" imgH="20304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89200"/>
                        <a:ext cx="205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75" name="Object 1047"/>
          <p:cNvGraphicFramePr>
            <a:graphicFrameLocks noChangeAspect="1"/>
          </p:cNvGraphicFramePr>
          <p:nvPr/>
        </p:nvGraphicFramePr>
        <p:xfrm>
          <a:off x="533400" y="3032125"/>
          <a:ext cx="1527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5" name="公式" r:id="rId6" imgW="888840" imgH="190440" progId="Equation.3">
                  <p:embed/>
                </p:oleObj>
              </mc:Choice>
              <mc:Fallback>
                <p:oleObj name="公式" r:id="rId6" imgW="888840" imgH="19044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32125"/>
                        <a:ext cx="15271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78" name="Object 1050"/>
          <p:cNvGraphicFramePr>
            <a:graphicFrameLocks noChangeAspect="1"/>
          </p:cNvGraphicFramePr>
          <p:nvPr/>
        </p:nvGraphicFramePr>
        <p:xfrm>
          <a:off x="5057775" y="5275263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6" name="公式" r:id="rId8" imgW="177480" imgH="228600" progId="Equation.3">
                  <p:embed/>
                </p:oleObj>
              </mc:Choice>
              <mc:Fallback>
                <p:oleObj name="公式" r:id="rId8" imgW="177480" imgH="22860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275263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79" name="Object 1051"/>
          <p:cNvGraphicFramePr>
            <a:graphicFrameLocks noChangeAspect="1"/>
          </p:cNvGraphicFramePr>
          <p:nvPr/>
        </p:nvGraphicFramePr>
        <p:xfrm>
          <a:off x="7485063" y="5316538"/>
          <a:ext cx="7191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7" name="公式" r:id="rId10" imgW="533160" imgH="228600" progId="Equation.3">
                  <p:embed/>
                </p:oleObj>
              </mc:Choice>
              <mc:Fallback>
                <p:oleObj name="公式" r:id="rId10" imgW="533160" imgH="22860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5316538"/>
                        <a:ext cx="7191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780" name="Freeform 1052"/>
          <p:cNvSpPr>
            <a:spLocks/>
          </p:cNvSpPr>
          <p:nvPr/>
        </p:nvSpPr>
        <p:spPr bwMode="auto">
          <a:xfrm>
            <a:off x="3606800" y="3543300"/>
            <a:ext cx="1612900" cy="1588"/>
          </a:xfrm>
          <a:custGeom>
            <a:avLst/>
            <a:gdLst>
              <a:gd name="T0" fmla="*/ 0 w 1016"/>
              <a:gd name="T1" fmla="*/ 0 h 1"/>
              <a:gd name="T2" fmla="*/ 1016 w 101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6" h="1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78781" name="Object 1053"/>
          <p:cNvGraphicFramePr>
            <a:graphicFrameLocks noChangeAspect="1"/>
          </p:cNvGraphicFramePr>
          <p:nvPr/>
        </p:nvGraphicFramePr>
        <p:xfrm>
          <a:off x="2960688" y="3340100"/>
          <a:ext cx="644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8" name="公式" r:id="rId12" imgW="431640" imgH="228600" progId="Equation.3">
                  <p:embed/>
                </p:oleObj>
              </mc:Choice>
              <mc:Fallback>
                <p:oleObj name="公式" r:id="rId12" imgW="431640" imgH="2286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340100"/>
                        <a:ext cx="644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82" name="Object 1054"/>
          <p:cNvGraphicFramePr>
            <a:graphicFrameLocks noChangeAspect="1"/>
          </p:cNvGraphicFramePr>
          <p:nvPr/>
        </p:nvGraphicFramePr>
        <p:xfrm>
          <a:off x="7850188" y="1504950"/>
          <a:ext cx="5302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29" name="公式" r:id="rId14" imgW="419040" imgH="203040" progId="Equation.3">
                  <p:embed/>
                </p:oleObj>
              </mc:Choice>
              <mc:Fallback>
                <p:oleObj name="公式" r:id="rId14" imgW="419040" imgH="20304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1504950"/>
                        <a:ext cx="5302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788" name="Text Box 1060"/>
          <p:cNvSpPr txBox="1">
            <a:spLocks noChangeArrowheads="1"/>
          </p:cNvSpPr>
          <p:nvPr/>
        </p:nvSpPr>
        <p:spPr bwMode="auto">
          <a:xfrm>
            <a:off x="241300" y="41402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用切线增量近似曲线增量</a:t>
            </a:r>
          </a:p>
        </p:txBody>
      </p:sp>
      <p:sp>
        <p:nvSpPr>
          <p:cNvPr id="2378789" name="Text Box 1061"/>
          <p:cNvSpPr txBox="1">
            <a:spLocks noChangeArrowheads="1"/>
          </p:cNvSpPr>
          <p:nvPr/>
        </p:nvSpPr>
        <p:spPr bwMode="auto">
          <a:xfrm>
            <a:off x="1235075" y="342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378793" name="Freeform 1065"/>
          <p:cNvSpPr>
            <a:spLocks/>
          </p:cNvSpPr>
          <p:nvPr/>
        </p:nvSpPr>
        <p:spPr bwMode="auto">
          <a:xfrm>
            <a:off x="5205413" y="5275263"/>
            <a:ext cx="1587" cy="68262"/>
          </a:xfrm>
          <a:custGeom>
            <a:avLst/>
            <a:gdLst>
              <a:gd name="T0" fmla="*/ 0 w 1"/>
              <a:gd name="T1" fmla="*/ 0 h 43"/>
              <a:gd name="T2" fmla="*/ 0 w 1"/>
              <a:gd name="T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795" name="Freeform 1067"/>
          <p:cNvSpPr>
            <a:spLocks/>
          </p:cNvSpPr>
          <p:nvPr/>
        </p:nvSpPr>
        <p:spPr bwMode="auto">
          <a:xfrm>
            <a:off x="7791450" y="5267325"/>
            <a:ext cx="1588" cy="65088"/>
          </a:xfrm>
          <a:custGeom>
            <a:avLst/>
            <a:gdLst>
              <a:gd name="T0" fmla="*/ 0 w 1"/>
              <a:gd name="T1" fmla="*/ 0 h 41"/>
              <a:gd name="T2" fmla="*/ 0 w 1"/>
              <a:gd name="T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1">
                <a:moveTo>
                  <a:pt x="0" y="0"/>
                </a:moveTo>
                <a:lnTo>
                  <a:pt x="0" y="4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8797" name="Object 1069"/>
          <p:cNvGraphicFramePr>
            <a:graphicFrameLocks noChangeAspect="1"/>
          </p:cNvGraphicFramePr>
          <p:nvPr/>
        </p:nvGraphicFramePr>
        <p:xfrm>
          <a:off x="560388" y="3505200"/>
          <a:ext cx="6746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30" name="公式" r:id="rId16" imgW="342720" imgH="203040" progId="Equation.3">
                  <p:embed/>
                </p:oleObj>
              </mc:Choice>
              <mc:Fallback>
                <p:oleObj name="公式" r:id="rId16" imgW="342720" imgH="20304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505200"/>
                        <a:ext cx="6746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802" name="Line 1074"/>
          <p:cNvSpPr>
            <a:spLocks noChangeShapeType="1"/>
          </p:cNvSpPr>
          <p:nvPr/>
        </p:nvSpPr>
        <p:spPr bwMode="auto">
          <a:xfrm>
            <a:off x="7785100" y="2198688"/>
            <a:ext cx="595313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1" name="Freeform 1073"/>
          <p:cNvSpPr>
            <a:spLocks/>
          </p:cNvSpPr>
          <p:nvPr/>
        </p:nvSpPr>
        <p:spPr bwMode="auto">
          <a:xfrm>
            <a:off x="3960813" y="923925"/>
            <a:ext cx="4090987" cy="3721100"/>
          </a:xfrm>
          <a:custGeom>
            <a:avLst/>
            <a:gdLst>
              <a:gd name="T0" fmla="*/ 0 w 2577"/>
              <a:gd name="T1" fmla="*/ 2344 h 2344"/>
              <a:gd name="T2" fmla="*/ 2305 w 2577"/>
              <a:gd name="T3" fmla="*/ 247 h 2344"/>
              <a:gd name="T4" fmla="*/ 2577 w 2577"/>
              <a:gd name="T5" fmla="*/ 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7" h="2344">
                <a:moveTo>
                  <a:pt x="0" y="2344"/>
                </a:moveTo>
                <a:lnTo>
                  <a:pt x="2305" y="247"/>
                </a:lnTo>
                <a:lnTo>
                  <a:pt x="2577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87" name="Freeform 1059"/>
          <p:cNvSpPr>
            <a:spLocks/>
          </p:cNvSpPr>
          <p:nvPr/>
        </p:nvSpPr>
        <p:spPr bwMode="auto">
          <a:xfrm>
            <a:off x="7793038" y="1154113"/>
            <a:ext cx="1587" cy="2381250"/>
          </a:xfrm>
          <a:custGeom>
            <a:avLst/>
            <a:gdLst>
              <a:gd name="T0" fmla="*/ 0 w 1"/>
              <a:gd name="T1" fmla="*/ 0 h 1500"/>
              <a:gd name="T2" fmla="*/ 0 w 1"/>
              <a:gd name="T3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00">
                <a:moveTo>
                  <a:pt x="0" y="0"/>
                </a:moveTo>
                <a:lnTo>
                  <a:pt x="0" y="1500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9" name="AutoShape 1081"/>
          <p:cNvSpPr>
            <a:spLocks noChangeArrowheads="1"/>
          </p:cNvSpPr>
          <p:nvPr/>
        </p:nvSpPr>
        <p:spPr bwMode="auto">
          <a:xfrm>
            <a:off x="8023225" y="2198688"/>
            <a:ext cx="304800" cy="1322387"/>
          </a:xfrm>
          <a:prstGeom prst="upDownArrowCallout">
            <a:avLst>
              <a:gd name="adj1" fmla="val 6250"/>
              <a:gd name="adj2" fmla="val 12500"/>
              <a:gd name="adj3" fmla="val 90748"/>
              <a:gd name="adj4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05" name="Rectangle 1077"/>
          <p:cNvSpPr>
            <a:spLocks noChangeArrowheads="1"/>
          </p:cNvSpPr>
          <p:nvPr/>
        </p:nvSpPr>
        <p:spPr bwMode="auto">
          <a:xfrm>
            <a:off x="7850188" y="2665413"/>
            <a:ext cx="6254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 </a:t>
            </a:r>
            <a:r>
              <a:rPr lang="en-US" altLang="zh-CN" sz="1800" b="1" i="1">
                <a:solidFill>
                  <a:schemeClr val="accent2"/>
                </a:solidFill>
              </a:rPr>
              <a:t>y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378800" name="Freeform 1072"/>
          <p:cNvSpPr>
            <a:spLocks/>
          </p:cNvSpPr>
          <p:nvPr/>
        </p:nvSpPr>
        <p:spPr bwMode="auto">
          <a:xfrm>
            <a:off x="5219700" y="3543300"/>
            <a:ext cx="3016250" cy="1588"/>
          </a:xfrm>
          <a:custGeom>
            <a:avLst/>
            <a:gdLst>
              <a:gd name="T0" fmla="*/ 0 w 1900"/>
              <a:gd name="T1" fmla="*/ 0 h 1"/>
              <a:gd name="T2" fmla="*/ 1900 w 19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0" h="1">
                <a:moveTo>
                  <a:pt x="0" y="0"/>
                </a:moveTo>
                <a:lnTo>
                  <a:pt x="190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813" name="Rectangle 1085"/>
          <p:cNvSpPr>
            <a:spLocks noChangeArrowheads="1"/>
          </p:cNvSpPr>
          <p:nvPr/>
        </p:nvSpPr>
        <p:spPr bwMode="auto">
          <a:xfrm>
            <a:off x="161925" y="254000"/>
            <a:ext cx="307498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微分</a:t>
            </a:r>
            <a:r>
              <a:rPr lang="zh-CN" altLang="en-US" b="1"/>
              <a:t>的几何意义</a:t>
            </a:r>
            <a:endParaRPr lang="zh-CN" altLang="en-US"/>
          </a:p>
        </p:txBody>
      </p:sp>
      <p:sp>
        <p:nvSpPr>
          <p:cNvPr id="2378814" name="Rectangle 1086"/>
          <p:cNvSpPr>
            <a:spLocks noGrp="1" noChangeArrowheads="1"/>
          </p:cNvSpPr>
          <p:nvPr>
            <p:ph type="title" idx="4294967295"/>
          </p:nvPr>
        </p:nvSpPr>
        <p:spPr>
          <a:xfrm>
            <a:off x="8697913" y="4537075"/>
            <a:ext cx="168275" cy="2476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8815" name="Freeform 1087"/>
          <p:cNvSpPr>
            <a:spLocks/>
          </p:cNvSpPr>
          <p:nvPr/>
        </p:nvSpPr>
        <p:spPr bwMode="auto">
          <a:xfrm>
            <a:off x="7820025" y="1155700"/>
            <a:ext cx="1588" cy="1004888"/>
          </a:xfrm>
          <a:custGeom>
            <a:avLst/>
            <a:gdLst>
              <a:gd name="T0" fmla="*/ 0 w 1"/>
              <a:gd name="T1" fmla="*/ 0 h 633"/>
              <a:gd name="T2" fmla="*/ 0 w 1"/>
              <a:gd name="T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3">
                <a:moveTo>
                  <a:pt x="0" y="0"/>
                </a:moveTo>
                <a:lnTo>
                  <a:pt x="0" y="633"/>
                </a:lnTo>
              </a:path>
            </a:pathLst>
          </a:custGeom>
          <a:noFill/>
          <a:ln w="127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8816" name="Text Box 1088"/>
          <p:cNvSpPr txBox="1">
            <a:spLocks noChangeArrowheads="1"/>
          </p:cNvSpPr>
          <p:nvPr/>
        </p:nvSpPr>
        <p:spPr bwMode="auto">
          <a:xfrm>
            <a:off x="560388" y="1908175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d</a:t>
            </a:r>
            <a:r>
              <a:rPr lang="en-US" altLang="zh-CN" b="1" i="1">
                <a:solidFill>
                  <a:schemeClr val="accent2"/>
                </a:solidFill>
              </a:rPr>
              <a:t>y </a:t>
            </a:r>
            <a:r>
              <a:rPr lang="en-US" altLang="zh-CN" b="1">
                <a:solidFill>
                  <a:schemeClr val="accent2"/>
                </a:solidFill>
              </a:rPr>
              <a:t>&gt;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y</a:t>
            </a:r>
          </a:p>
        </p:txBody>
      </p:sp>
      <p:sp>
        <p:nvSpPr>
          <p:cNvPr id="2378817" name="Arc 1089"/>
          <p:cNvSpPr>
            <a:spLocks/>
          </p:cNvSpPr>
          <p:nvPr/>
        </p:nvSpPr>
        <p:spPr bwMode="auto">
          <a:xfrm>
            <a:off x="5203825" y="3000375"/>
            <a:ext cx="815975" cy="588963"/>
          </a:xfrm>
          <a:custGeom>
            <a:avLst/>
            <a:gdLst>
              <a:gd name="G0" fmla="+- 0 0 0"/>
              <a:gd name="G1" fmla="+- 15592 0 0"/>
              <a:gd name="G2" fmla="+- 21600 0 0"/>
              <a:gd name="T0" fmla="*/ 14948 w 21575"/>
              <a:gd name="T1" fmla="*/ 0 h 15592"/>
              <a:gd name="T2" fmla="*/ 21575 w 21575"/>
              <a:gd name="T3" fmla="*/ 14543 h 15592"/>
              <a:gd name="T4" fmla="*/ 0 w 21575"/>
              <a:gd name="T5" fmla="*/ 15592 h 15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75" h="15592" fill="none" extrusionOk="0">
                <a:moveTo>
                  <a:pt x="14948" y="-1"/>
                </a:moveTo>
                <a:cubicBezTo>
                  <a:pt x="18935" y="3822"/>
                  <a:pt x="21306" y="9026"/>
                  <a:pt x="21574" y="14543"/>
                </a:cubicBezTo>
              </a:path>
              <a:path w="21575" h="15592" stroke="0" extrusionOk="0">
                <a:moveTo>
                  <a:pt x="14948" y="-1"/>
                </a:moveTo>
                <a:cubicBezTo>
                  <a:pt x="18935" y="3822"/>
                  <a:pt x="21306" y="9026"/>
                  <a:pt x="21574" y="14543"/>
                </a:cubicBezTo>
                <a:lnTo>
                  <a:pt x="0" y="15592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8783" name="Text Box 1055"/>
          <p:cNvSpPr txBox="1">
            <a:spLocks noChangeArrowheads="1"/>
          </p:cNvSpPr>
          <p:nvPr/>
        </p:nvSpPr>
        <p:spPr bwMode="auto">
          <a:xfrm>
            <a:off x="2862263" y="242888"/>
            <a:ext cx="413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微分是函数的局部线性化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78818" name="Text Box 1090"/>
          <p:cNvSpPr txBox="1">
            <a:spLocks noChangeArrowheads="1"/>
          </p:cNvSpPr>
          <p:nvPr/>
        </p:nvSpPr>
        <p:spPr bwMode="auto">
          <a:xfrm>
            <a:off x="504825" y="1047750"/>
            <a:ext cx="208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哪条线段是</a:t>
            </a:r>
            <a:r>
              <a:rPr lang="en-US" altLang="zh-CN" b="1"/>
              <a:t>d</a:t>
            </a:r>
            <a:r>
              <a:rPr lang="en-US" altLang="zh-CN" b="1" i="1"/>
              <a:t>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2378821" name="Text Box 1093"/>
          <p:cNvSpPr txBox="1">
            <a:spLocks noChangeArrowheads="1"/>
          </p:cNvSpPr>
          <p:nvPr/>
        </p:nvSpPr>
        <p:spPr bwMode="auto">
          <a:xfrm>
            <a:off x="2941638" y="6064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8823" name="AutoShape 1095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7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7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37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7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237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37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7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237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7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237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37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7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37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37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7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237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7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87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7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7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7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78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78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7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7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8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7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7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7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7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7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7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7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7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7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7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78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78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4" grpId="0" animBg="1"/>
      <p:bldP spid="2378761" grpId="0" animBg="1"/>
      <p:bldP spid="2378762" grpId="0" animBg="1"/>
      <p:bldP spid="2378768" grpId="0" autoUpdateAnimBg="0"/>
      <p:bldP spid="2378769" grpId="0" autoUpdateAnimBg="0"/>
      <p:bldP spid="2378770" grpId="0" autoUpdateAnimBg="0"/>
      <p:bldP spid="2378780" grpId="0" animBg="1"/>
      <p:bldP spid="2378788" grpId="0" autoUpdateAnimBg="0"/>
      <p:bldP spid="2378789" grpId="0" autoUpdateAnimBg="0"/>
      <p:bldP spid="2378793" grpId="0" animBg="1"/>
      <p:bldP spid="2378795" grpId="0" animBg="1"/>
      <p:bldP spid="2378802" grpId="0" animBg="1"/>
      <p:bldP spid="2378801" grpId="0" animBg="1"/>
      <p:bldP spid="2378787" grpId="0" animBg="1"/>
      <p:bldP spid="2378809" grpId="0" animBg="1"/>
      <p:bldP spid="2378805" grpId="0" animBg="1" autoUpdateAnimBg="0"/>
      <p:bldP spid="2378800" grpId="0" animBg="1"/>
      <p:bldP spid="2378815" grpId="0" animBg="1"/>
      <p:bldP spid="2378816" grpId="0" autoUpdateAnimBg="0"/>
      <p:bldP spid="2378817" grpId="0" animBg="1"/>
      <p:bldP spid="2378783" grpId="0" autoUpdateAnimBg="0"/>
      <p:bldP spid="2378818" grpId="0" autoUpdateAnimBg="0"/>
      <p:bldP spid="23788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2274" name="Object 2"/>
          <p:cNvGraphicFramePr>
            <a:graphicFrameLocks noChangeAspect="1"/>
          </p:cNvGraphicFramePr>
          <p:nvPr/>
        </p:nvGraphicFramePr>
        <p:xfrm>
          <a:off x="1296988" y="381000"/>
          <a:ext cx="69802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46" name="公式" r:id="rId3" imgW="3479760" imgH="419040" progId="Equation.3">
                  <p:embed/>
                </p:oleObj>
              </mc:Choice>
              <mc:Fallback>
                <p:oleObj name="公式" r:id="rId3" imgW="34797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81000"/>
                        <a:ext cx="69802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275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02283" name="Object 11"/>
          <p:cNvGraphicFramePr>
            <a:graphicFrameLocks noChangeAspect="1"/>
          </p:cNvGraphicFramePr>
          <p:nvPr/>
        </p:nvGraphicFramePr>
        <p:xfrm>
          <a:off x="839788" y="1431925"/>
          <a:ext cx="34242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47" name="公式" r:id="rId5" imgW="1688760" imgH="215640" progId="Equation.3">
                  <p:embed/>
                </p:oleObj>
              </mc:Choice>
              <mc:Fallback>
                <p:oleObj name="公式" r:id="rId5" imgW="16887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431925"/>
                        <a:ext cx="34242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2284" name="Object 12"/>
          <p:cNvGraphicFramePr>
            <a:graphicFrameLocks noChangeAspect="1"/>
          </p:cNvGraphicFramePr>
          <p:nvPr/>
        </p:nvGraphicFramePr>
        <p:xfrm>
          <a:off x="1314450" y="2057400"/>
          <a:ext cx="28971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48" name="公式" r:id="rId7" imgW="1587240" imgH="228600" progId="Equation.3">
                  <p:embed/>
                </p:oleObj>
              </mc:Choice>
              <mc:Fallback>
                <p:oleObj name="公式" r:id="rId7" imgW="15872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057400"/>
                        <a:ext cx="28971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2286" name="Object 14"/>
          <p:cNvGraphicFramePr>
            <a:graphicFrameLocks noChangeAspect="1"/>
          </p:cNvGraphicFramePr>
          <p:nvPr/>
        </p:nvGraphicFramePr>
        <p:xfrm>
          <a:off x="1296988" y="5410200"/>
          <a:ext cx="12271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49" name="公式" r:id="rId9" imgW="672840" imgH="279360" progId="Equation.3">
                  <p:embed/>
                </p:oleObj>
              </mc:Choice>
              <mc:Fallback>
                <p:oleObj name="公式" r:id="rId9" imgW="67284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410200"/>
                        <a:ext cx="12271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288" name="Text Box 16"/>
          <p:cNvSpPr txBox="1">
            <a:spLocks noChangeArrowheads="1"/>
          </p:cNvSpPr>
          <p:nvPr/>
        </p:nvSpPr>
        <p:spPr bwMode="auto">
          <a:xfrm>
            <a:off x="4664075" y="1387475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曲线过点</a:t>
            </a:r>
            <a:r>
              <a:rPr lang="en-US" altLang="zh-CN" b="1"/>
              <a:t>(0,0)</a:t>
            </a:r>
            <a:endParaRPr lang="en-US" altLang="zh-CN"/>
          </a:p>
        </p:txBody>
      </p:sp>
      <p:graphicFrame>
        <p:nvGraphicFramePr>
          <p:cNvPr id="2102291" name="Object 19"/>
          <p:cNvGraphicFramePr>
            <a:graphicFrameLocks noChangeAspect="1"/>
          </p:cNvGraphicFramePr>
          <p:nvPr/>
        </p:nvGraphicFramePr>
        <p:xfrm>
          <a:off x="1314450" y="2590800"/>
          <a:ext cx="29225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0" name="公式" r:id="rId11" imgW="1600200" imgH="228600" progId="Equation.3">
                  <p:embed/>
                </p:oleObj>
              </mc:Choice>
              <mc:Fallback>
                <p:oleObj name="公式" r:id="rId11" imgW="1600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590800"/>
                        <a:ext cx="29225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292" name="Text Box 20"/>
          <p:cNvSpPr txBox="1">
            <a:spLocks noChangeArrowheads="1"/>
          </p:cNvSpPr>
          <p:nvPr/>
        </p:nvSpPr>
        <p:spPr bwMode="auto">
          <a:xfrm>
            <a:off x="3581400" y="31242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</a:p>
        </p:txBody>
      </p:sp>
      <p:sp>
        <p:nvSpPr>
          <p:cNvPr id="2102293" name="Text Box 21"/>
          <p:cNvSpPr txBox="1">
            <a:spLocks noChangeArrowheads="1"/>
          </p:cNvSpPr>
          <p:nvPr/>
        </p:nvSpPr>
        <p:spPr bwMode="auto">
          <a:xfrm>
            <a:off x="596265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/>
              <a:t>2</a:t>
            </a:r>
          </a:p>
        </p:txBody>
      </p:sp>
      <p:sp>
        <p:nvSpPr>
          <p:cNvPr id="2102294" name="Text Box 22"/>
          <p:cNvSpPr txBox="1">
            <a:spLocks noChangeArrowheads="1"/>
          </p:cNvSpPr>
          <p:nvPr/>
        </p:nvSpPr>
        <p:spPr bwMode="auto">
          <a:xfrm>
            <a:off x="4495800" y="3124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(1, 2)</a:t>
            </a:r>
          </a:p>
        </p:txBody>
      </p:sp>
      <p:graphicFrame>
        <p:nvGraphicFramePr>
          <p:cNvPr id="2102295" name="Object 23"/>
          <p:cNvGraphicFramePr>
            <a:graphicFrameLocks noChangeAspect="1"/>
          </p:cNvGraphicFramePr>
          <p:nvPr/>
        </p:nvGraphicFramePr>
        <p:xfrm>
          <a:off x="2314575" y="3209925"/>
          <a:ext cx="885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1" name="公式" r:id="rId13" imgW="469800" imgH="203040" progId="Equation.3">
                  <p:embed/>
                </p:oleObj>
              </mc:Choice>
              <mc:Fallback>
                <p:oleObj name="公式" r:id="rId13" imgW="46980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209925"/>
                        <a:ext cx="8858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2296" name="Object 24"/>
          <p:cNvGraphicFramePr>
            <a:graphicFrameLocks noChangeAspect="1"/>
          </p:cNvGraphicFramePr>
          <p:nvPr/>
        </p:nvGraphicFramePr>
        <p:xfrm>
          <a:off x="7162800" y="3184525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2" name="公式" r:id="rId15" imgW="520560" imgH="203040" progId="Equation.3">
                  <p:embed/>
                </p:oleObj>
              </mc:Choice>
              <mc:Fallback>
                <p:oleObj name="公式" r:id="rId15" imgW="52056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84525"/>
                        <a:ext cx="990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297" name="Text Box 25"/>
          <p:cNvSpPr txBox="1">
            <a:spLocks noChangeArrowheads="1"/>
          </p:cNvSpPr>
          <p:nvPr/>
        </p:nvSpPr>
        <p:spPr bwMode="auto">
          <a:xfrm>
            <a:off x="36576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02298" name="Text Box 26"/>
          <p:cNvSpPr txBox="1">
            <a:spLocks noChangeArrowheads="1"/>
          </p:cNvSpPr>
          <p:nvPr/>
        </p:nvSpPr>
        <p:spPr bwMode="auto">
          <a:xfrm>
            <a:off x="59436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02299" name="Text Box 27"/>
          <p:cNvSpPr txBox="1"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–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02300" name="Text Box 28"/>
          <p:cNvSpPr txBox="1">
            <a:spLocks noChangeArrowheads="1"/>
          </p:cNvSpPr>
          <p:nvPr/>
        </p:nvSpPr>
        <p:spPr bwMode="auto">
          <a:xfrm>
            <a:off x="7478713" y="4038600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2102301" name="Object 29"/>
          <p:cNvGraphicFramePr>
            <a:graphicFrameLocks noChangeAspect="1"/>
          </p:cNvGraphicFramePr>
          <p:nvPr/>
        </p:nvGraphicFramePr>
        <p:xfrm>
          <a:off x="3276600" y="4573588"/>
          <a:ext cx="2095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3" name="公式" r:id="rId17" imgW="139680" imgH="406080" progId="Equation.3">
                  <p:embed/>
                </p:oleObj>
              </mc:Choice>
              <mc:Fallback>
                <p:oleObj name="公式" r:id="rId17" imgW="13968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3588"/>
                        <a:ext cx="2095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2302" name="Object 30"/>
          <p:cNvGraphicFramePr>
            <a:graphicFrameLocks noChangeAspect="1"/>
          </p:cNvGraphicFramePr>
          <p:nvPr/>
        </p:nvGraphicFramePr>
        <p:xfrm>
          <a:off x="5638800" y="4557713"/>
          <a:ext cx="350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4" name="公式" r:id="rId19" imgW="228600" imgH="406080" progId="Equation.3">
                  <p:embed/>
                </p:oleObj>
              </mc:Choice>
              <mc:Fallback>
                <p:oleObj name="公式" r:id="rId19" imgW="22860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57713"/>
                        <a:ext cx="3508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303" name="Text Box 31"/>
          <p:cNvSpPr txBox="1">
            <a:spLocks noChangeArrowheads="1"/>
          </p:cNvSpPr>
          <p:nvPr/>
        </p:nvSpPr>
        <p:spPr bwMode="auto">
          <a:xfrm>
            <a:off x="1524000" y="30480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102304" name="Object 32"/>
          <p:cNvGraphicFramePr>
            <a:graphicFrameLocks noChangeAspect="1"/>
          </p:cNvGraphicFramePr>
          <p:nvPr/>
        </p:nvGraphicFramePr>
        <p:xfrm>
          <a:off x="1524000" y="358140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5" name="公式" r:id="rId21" imgW="177480" imgH="203040" progId="Equation.3">
                  <p:embed/>
                </p:oleObj>
              </mc:Choice>
              <mc:Fallback>
                <p:oleObj name="公式" r:id="rId21" imgW="17748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305" name="Text Box 33"/>
          <p:cNvSpPr txBox="1">
            <a:spLocks noChangeArrowheads="1"/>
          </p:cNvSpPr>
          <p:nvPr/>
        </p:nvSpPr>
        <p:spPr bwMode="auto">
          <a:xfrm>
            <a:off x="15240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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02306" name="Text Box 34"/>
          <p:cNvSpPr txBox="1">
            <a:spLocks noChangeArrowheads="1"/>
          </p:cNvSpPr>
          <p:nvPr/>
        </p:nvSpPr>
        <p:spPr bwMode="auto">
          <a:xfrm>
            <a:off x="1371600" y="45370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02307" name="Text Box 35"/>
          <p:cNvSpPr txBox="1">
            <a:spLocks noChangeArrowheads="1"/>
          </p:cNvSpPr>
          <p:nvPr/>
        </p:nvSpPr>
        <p:spPr bwMode="auto">
          <a:xfrm>
            <a:off x="4784725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102308" name="Rectangle 36"/>
          <p:cNvSpPr>
            <a:spLocks noChangeArrowheads="1"/>
          </p:cNvSpPr>
          <p:nvPr/>
        </p:nvSpPr>
        <p:spPr bwMode="auto">
          <a:xfrm>
            <a:off x="59436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102309" name="Rectangle 37"/>
          <p:cNvSpPr>
            <a:spLocks noChangeArrowheads="1"/>
          </p:cNvSpPr>
          <p:nvPr/>
        </p:nvSpPr>
        <p:spPr bwMode="auto">
          <a:xfrm>
            <a:off x="7478713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102310" name="Text Box 38"/>
          <p:cNvSpPr txBox="1">
            <a:spLocks noChangeArrowheads="1"/>
          </p:cNvSpPr>
          <p:nvPr/>
        </p:nvSpPr>
        <p:spPr bwMode="auto">
          <a:xfrm>
            <a:off x="25146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102311" name="Text Box 39"/>
          <p:cNvSpPr txBox="1">
            <a:spLocks noChangeArrowheads="1"/>
          </p:cNvSpPr>
          <p:nvPr/>
        </p:nvSpPr>
        <p:spPr bwMode="auto">
          <a:xfrm>
            <a:off x="36576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102312" name="Text Box 40"/>
          <p:cNvSpPr txBox="1">
            <a:spLocks noChangeArrowheads="1"/>
          </p:cNvSpPr>
          <p:nvPr/>
        </p:nvSpPr>
        <p:spPr bwMode="auto">
          <a:xfrm>
            <a:off x="2514600" y="3581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02323" name="Arc 51"/>
          <p:cNvSpPr>
            <a:spLocks/>
          </p:cNvSpPr>
          <p:nvPr/>
        </p:nvSpPr>
        <p:spPr bwMode="auto">
          <a:xfrm rot="231259">
            <a:off x="4664075" y="46228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2324" name="Arc 52"/>
          <p:cNvSpPr>
            <a:spLocks/>
          </p:cNvSpPr>
          <p:nvPr/>
        </p:nvSpPr>
        <p:spPr bwMode="auto">
          <a:xfrm rot="4886648" flipV="1">
            <a:off x="7386638" y="45799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2325" name="Arc 53"/>
          <p:cNvSpPr>
            <a:spLocks/>
          </p:cNvSpPr>
          <p:nvPr/>
        </p:nvSpPr>
        <p:spPr bwMode="auto">
          <a:xfrm rot="-5041209">
            <a:off x="2506663" y="4614862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2327" name="Text Box 55"/>
          <p:cNvSpPr txBox="1">
            <a:spLocks noChangeArrowheads="1"/>
          </p:cNvSpPr>
          <p:nvPr/>
        </p:nvSpPr>
        <p:spPr bwMode="auto">
          <a:xfrm>
            <a:off x="4305300" y="2057400"/>
            <a:ext cx="166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>
                <a:solidFill>
                  <a:srgbClr val="FF0000"/>
                </a:solidFill>
              </a:rPr>
              <a:t>驻点：</a:t>
            </a:r>
            <a:r>
              <a:rPr lang="en-US" altLang="zh-CN" b="1" i="1">
                <a:solidFill>
                  <a:srgbClr val="FF0000"/>
                </a:solidFill>
              </a:rPr>
              <a:t>x </a:t>
            </a:r>
            <a:r>
              <a:rPr lang="en-US" altLang="zh-CN" b="1">
                <a:solidFill>
                  <a:srgbClr val="FF0000"/>
                </a:solidFill>
              </a:rPr>
              <a:t>=1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02328" name="Text Box 56"/>
          <p:cNvSpPr txBox="1">
            <a:spLocks noChangeArrowheads="1"/>
          </p:cNvSpPr>
          <p:nvPr/>
        </p:nvSpPr>
        <p:spPr bwMode="auto">
          <a:xfrm>
            <a:off x="4381500" y="2514600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 </a:t>
            </a:r>
            <a:r>
              <a:rPr lang="en-US" altLang="zh-CN" b="1">
                <a:solidFill>
                  <a:srgbClr val="FF0000"/>
                </a:solidFill>
              </a:rPr>
              <a:t>=2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102342" name="Group 70"/>
          <p:cNvGrpSpPr>
            <a:grpSpLocks/>
          </p:cNvGrpSpPr>
          <p:nvPr/>
        </p:nvGrpSpPr>
        <p:grpSpPr bwMode="auto">
          <a:xfrm>
            <a:off x="1371600" y="3276600"/>
            <a:ext cx="6897688" cy="1828800"/>
            <a:chOff x="864" y="2064"/>
            <a:chExt cx="4345" cy="1152"/>
          </a:xfrm>
        </p:grpSpPr>
        <p:sp>
          <p:nvSpPr>
            <p:cNvPr id="2102277" name="Freeform 5"/>
            <p:cNvSpPr>
              <a:spLocks/>
            </p:cNvSpPr>
            <p:nvPr/>
          </p:nvSpPr>
          <p:spPr bwMode="auto">
            <a:xfrm>
              <a:off x="864" y="2255"/>
              <a:ext cx="4345" cy="1"/>
            </a:xfrm>
            <a:custGeom>
              <a:avLst/>
              <a:gdLst>
                <a:gd name="T0" fmla="*/ 0 w 4345"/>
                <a:gd name="T1" fmla="*/ 1 h 1"/>
                <a:gd name="T2" fmla="*/ 4345 w 434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45" h="1">
                  <a:moveTo>
                    <a:pt x="0" y="1"/>
                  </a:moveTo>
                  <a:lnTo>
                    <a:pt x="434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278" name="Line 6"/>
            <p:cNvSpPr>
              <a:spLocks noChangeShapeType="1"/>
            </p:cNvSpPr>
            <p:nvPr/>
          </p:nvSpPr>
          <p:spPr bwMode="auto">
            <a:xfrm>
              <a:off x="2016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281" name="Line 9"/>
            <p:cNvSpPr>
              <a:spLocks noChangeShapeType="1"/>
            </p:cNvSpPr>
            <p:nvPr/>
          </p:nvSpPr>
          <p:spPr bwMode="auto">
            <a:xfrm>
              <a:off x="1392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332" name="Line 60"/>
            <p:cNvSpPr>
              <a:spLocks noChangeShapeType="1"/>
            </p:cNvSpPr>
            <p:nvPr/>
          </p:nvSpPr>
          <p:spPr bwMode="auto">
            <a:xfrm>
              <a:off x="2832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333" name="Line 61"/>
            <p:cNvSpPr>
              <a:spLocks noChangeShapeType="1"/>
            </p:cNvSpPr>
            <p:nvPr/>
          </p:nvSpPr>
          <p:spPr bwMode="auto">
            <a:xfrm>
              <a:off x="3360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334" name="Line 62"/>
            <p:cNvSpPr>
              <a:spLocks noChangeShapeType="1"/>
            </p:cNvSpPr>
            <p:nvPr/>
          </p:nvSpPr>
          <p:spPr bwMode="auto">
            <a:xfrm>
              <a:off x="4406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2339" name="Rectangle 67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2157413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函数作图  </a:t>
            </a:r>
            <a:endParaRPr lang="zh-CN" altLang="en-US" sz="2400">
              <a:latin typeface="楷体_GB2312" pitchFamily="49" charset="-122"/>
            </a:endParaRPr>
          </a:p>
        </p:txBody>
      </p:sp>
      <p:sp>
        <p:nvSpPr>
          <p:cNvPr id="2102340" name="Text Box 68"/>
          <p:cNvSpPr txBox="1">
            <a:spLocks noChangeArrowheads="1"/>
          </p:cNvSpPr>
          <p:nvPr/>
        </p:nvSpPr>
        <p:spPr bwMode="auto">
          <a:xfrm>
            <a:off x="3581400" y="466725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极大值</a:t>
            </a:r>
          </a:p>
        </p:txBody>
      </p:sp>
      <p:sp>
        <p:nvSpPr>
          <p:cNvPr id="2102341" name="Text Box 69"/>
          <p:cNvSpPr txBox="1">
            <a:spLocks noChangeArrowheads="1"/>
          </p:cNvSpPr>
          <p:nvPr/>
        </p:nvSpPr>
        <p:spPr bwMode="auto">
          <a:xfrm>
            <a:off x="6064250" y="466725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拐点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02343" name="Text Box 71"/>
          <p:cNvSpPr txBox="1">
            <a:spLocks noChangeArrowheads="1"/>
          </p:cNvSpPr>
          <p:nvPr/>
        </p:nvSpPr>
        <p:spPr bwMode="auto">
          <a:xfrm>
            <a:off x="2955925" y="5408613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故  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 = 0</a:t>
            </a:r>
            <a:r>
              <a:rPr lang="zh-CN" altLang="zh-CN" b="1">
                <a:solidFill>
                  <a:srgbClr val="009900"/>
                </a:solidFill>
              </a:rPr>
              <a:t>为水平渐近线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102344" name="Text Box 72"/>
          <p:cNvSpPr txBox="1">
            <a:spLocks noChangeArrowheads="1"/>
          </p:cNvSpPr>
          <p:nvPr/>
        </p:nvSpPr>
        <p:spPr bwMode="auto">
          <a:xfrm>
            <a:off x="439738" y="54086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因</a:t>
            </a:r>
          </a:p>
        </p:txBody>
      </p:sp>
      <p:sp>
        <p:nvSpPr>
          <p:cNvPr id="2102345" name="AutoShape 73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0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0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0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0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0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0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0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0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10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10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10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10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10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10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210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0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0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0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0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0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0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0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0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0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0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0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0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0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0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0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0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210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210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210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23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210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210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6" dur="500"/>
                                        <p:tgtEl>
                                          <p:spTgt spid="2102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23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1" dur="500"/>
                                        <p:tgtEl>
                                          <p:spTgt spid="210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10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10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0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10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10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0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10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10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10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275" grpId="0" autoUpdateAnimBg="0"/>
      <p:bldP spid="2102288" grpId="0" autoUpdateAnimBg="0"/>
      <p:bldP spid="2102292" grpId="0" autoUpdateAnimBg="0"/>
      <p:bldP spid="2102293" grpId="0" autoUpdateAnimBg="0"/>
      <p:bldP spid="2102294" grpId="0" autoUpdateAnimBg="0"/>
      <p:bldP spid="2102297" grpId="0" autoUpdateAnimBg="0"/>
      <p:bldP spid="2102298" grpId="0" autoUpdateAnimBg="0"/>
      <p:bldP spid="2102299" grpId="0" autoUpdateAnimBg="0"/>
      <p:bldP spid="2102300" grpId="0" autoUpdateAnimBg="0"/>
      <p:bldP spid="2102303" grpId="0" autoUpdateAnimBg="0"/>
      <p:bldP spid="2102305" grpId="0" autoUpdateAnimBg="0"/>
      <p:bldP spid="2102306" grpId="0" autoUpdateAnimBg="0"/>
      <p:bldP spid="2102307" grpId="0" autoUpdateAnimBg="0"/>
      <p:bldP spid="2102308" grpId="0" autoUpdateAnimBg="0"/>
      <p:bldP spid="2102309" grpId="0" autoUpdateAnimBg="0"/>
      <p:bldP spid="2102310" grpId="0" autoUpdateAnimBg="0"/>
      <p:bldP spid="2102311" grpId="0" autoUpdateAnimBg="0"/>
      <p:bldP spid="2102312" grpId="0" autoUpdateAnimBg="0"/>
      <p:bldP spid="2102323" grpId="0" animBg="1"/>
      <p:bldP spid="2102324" grpId="0" animBg="1"/>
      <p:bldP spid="2102325" grpId="0" animBg="1"/>
      <p:bldP spid="2102327" grpId="0" autoUpdateAnimBg="0"/>
      <p:bldP spid="2102328" grpId="0" autoUpdateAnimBg="0"/>
      <p:bldP spid="2102340" grpId="0" autoUpdateAnimBg="0"/>
      <p:bldP spid="2102341" grpId="0" autoUpdateAnimBg="0"/>
      <p:bldP spid="2102343" grpId="0" autoUpdateAnimBg="0"/>
      <p:bldP spid="210234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881" name="Freeform 49"/>
          <p:cNvSpPr>
            <a:spLocks/>
          </p:cNvSpPr>
          <p:nvPr/>
        </p:nvSpPr>
        <p:spPr bwMode="auto">
          <a:xfrm>
            <a:off x="1800225" y="3248025"/>
            <a:ext cx="1117600" cy="3175"/>
          </a:xfrm>
          <a:custGeom>
            <a:avLst/>
            <a:gdLst>
              <a:gd name="T0" fmla="*/ 0 w 704"/>
              <a:gd name="T1" fmla="*/ 2 h 2"/>
              <a:gd name="T2" fmla="*/ 704 w 704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4" h="2">
                <a:moveTo>
                  <a:pt x="0" y="2"/>
                </a:moveTo>
                <a:lnTo>
                  <a:pt x="704" y="0"/>
                </a:lnTo>
              </a:path>
            </a:pathLst>
          </a:custGeom>
          <a:noFill/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4834" name="Text Box 2"/>
          <p:cNvSpPr txBox="1">
            <a:spLocks noChangeArrowheads="1"/>
          </p:cNvSpPr>
          <p:nvPr/>
        </p:nvSpPr>
        <p:spPr bwMode="auto">
          <a:xfrm>
            <a:off x="873125" y="4826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图形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</p:txBody>
      </p:sp>
      <p:grpSp>
        <p:nvGrpSpPr>
          <p:cNvPr id="1784835" name="Group 3"/>
          <p:cNvGrpSpPr>
            <a:grpSpLocks/>
          </p:cNvGrpSpPr>
          <p:nvPr/>
        </p:nvGrpSpPr>
        <p:grpSpPr bwMode="auto">
          <a:xfrm>
            <a:off x="1370013" y="1520825"/>
            <a:ext cx="7588250" cy="4471988"/>
            <a:chOff x="918" y="957"/>
            <a:chExt cx="4780" cy="2817"/>
          </a:xfrm>
        </p:grpSpPr>
        <p:sp>
          <p:nvSpPr>
            <p:cNvPr id="1784836" name="Rectangle 4"/>
            <p:cNvSpPr>
              <a:spLocks noChangeArrowheads="1"/>
            </p:cNvSpPr>
            <p:nvPr/>
          </p:nvSpPr>
          <p:spPr bwMode="auto">
            <a:xfrm>
              <a:off x="5205" y="2532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X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grpSp>
          <p:nvGrpSpPr>
            <p:cNvPr id="1784837" name="Group 5"/>
            <p:cNvGrpSpPr>
              <a:grpSpLocks/>
            </p:cNvGrpSpPr>
            <p:nvPr/>
          </p:nvGrpSpPr>
          <p:grpSpPr bwMode="auto">
            <a:xfrm>
              <a:off x="918" y="1273"/>
              <a:ext cx="4354" cy="2501"/>
              <a:chOff x="918" y="1273"/>
              <a:chExt cx="4354" cy="2501"/>
            </a:xfrm>
          </p:grpSpPr>
          <p:sp>
            <p:nvSpPr>
              <p:cNvPr id="1784838" name="Text Box 6"/>
              <p:cNvSpPr txBox="1">
                <a:spLocks noChangeArrowheads="1"/>
              </p:cNvSpPr>
              <p:nvPr/>
            </p:nvSpPr>
            <p:spPr bwMode="auto">
              <a:xfrm>
                <a:off x="1172" y="2603"/>
                <a:ext cx="2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 i="1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84839" name="Group 7"/>
              <p:cNvGrpSpPr>
                <a:grpSpLocks/>
              </p:cNvGrpSpPr>
              <p:nvPr/>
            </p:nvGrpSpPr>
            <p:grpSpPr bwMode="auto">
              <a:xfrm>
                <a:off x="918" y="1273"/>
                <a:ext cx="4354" cy="2501"/>
                <a:chOff x="918" y="1327"/>
                <a:chExt cx="4354" cy="2501"/>
              </a:xfrm>
            </p:grpSpPr>
            <p:sp>
              <p:nvSpPr>
                <p:cNvPr id="1784840" name="Line 8"/>
                <p:cNvSpPr>
                  <a:spLocks noChangeShapeType="1"/>
                </p:cNvSpPr>
                <p:nvPr/>
              </p:nvSpPr>
              <p:spPr bwMode="auto">
                <a:xfrm>
                  <a:off x="918" y="2691"/>
                  <a:ext cx="43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48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191" y="1327"/>
                  <a:ext cx="0" cy="250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84842" name="Text Box 10"/>
            <p:cNvSpPr txBox="1">
              <a:spLocks noChangeArrowheads="1"/>
            </p:cNvSpPr>
            <p:nvPr/>
          </p:nvSpPr>
          <p:spPr bwMode="auto">
            <a:xfrm>
              <a:off x="1056" y="957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1784843" name="Freeform 11"/>
          <p:cNvSpPr>
            <a:spLocks/>
          </p:cNvSpPr>
          <p:nvPr/>
        </p:nvSpPr>
        <p:spPr bwMode="auto">
          <a:xfrm>
            <a:off x="2914650" y="3257550"/>
            <a:ext cx="1588" cy="942975"/>
          </a:xfrm>
          <a:custGeom>
            <a:avLst/>
            <a:gdLst>
              <a:gd name="T0" fmla="*/ 0 w 1"/>
              <a:gd name="T1" fmla="*/ 594 h 594"/>
              <a:gd name="T2" fmla="*/ 0 w 1"/>
              <a:gd name="T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94">
                <a:moveTo>
                  <a:pt x="0" y="594"/>
                </a:move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4" name="Text Box 12"/>
          <p:cNvSpPr txBox="1">
            <a:spLocks noChangeArrowheads="1"/>
          </p:cNvSpPr>
          <p:nvPr/>
        </p:nvSpPr>
        <p:spPr bwMode="auto">
          <a:xfrm>
            <a:off x="2743200" y="417988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84845" name="Freeform 13"/>
          <p:cNvSpPr>
            <a:spLocks/>
          </p:cNvSpPr>
          <p:nvPr/>
        </p:nvSpPr>
        <p:spPr bwMode="auto">
          <a:xfrm>
            <a:off x="4038600" y="3562350"/>
            <a:ext cx="1588" cy="638175"/>
          </a:xfrm>
          <a:custGeom>
            <a:avLst/>
            <a:gdLst>
              <a:gd name="T0" fmla="*/ 0 w 1"/>
              <a:gd name="T1" fmla="*/ 402 h 402"/>
              <a:gd name="T2" fmla="*/ 0 w 1"/>
              <a:gd name="T3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2">
                <a:moveTo>
                  <a:pt x="0" y="402"/>
                </a:move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6" name="Freeform 14"/>
          <p:cNvSpPr>
            <a:spLocks/>
          </p:cNvSpPr>
          <p:nvPr/>
        </p:nvSpPr>
        <p:spPr bwMode="auto">
          <a:xfrm>
            <a:off x="1314450" y="4965700"/>
            <a:ext cx="230188" cy="858838"/>
          </a:xfrm>
          <a:custGeom>
            <a:avLst/>
            <a:gdLst>
              <a:gd name="T0" fmla="*/ 0 w 145"/>
              <a:gd name="T1" fmla="*/ 541 h 541"/>
              <a:gd name="T2" fmla="*/ 45 w 145"/>
              <a:gd name="T3" fmla="*/ 361 h 541"/>
              <a:gd name="T4" fmla="*/ 72 w 145"/>
              <a:gd name="T5" fmla="*/ 262 h 541"/>
              <a:gd name="T6" fmla="*/ 102 w 145"/>
              <a:gd name="T7" fmla="*/ 145 h 541"/>
              <a:gd name="T8" fmla="*/ 145 w 145"/>
              <a:gd name="T9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541">
                <a:moveTo>
                  <a:pt x="0" y="541"/>
                </a:moveTo>
                <a:lnTo>
                  <a:pt x="45" y="361"/>
                </a:lnTo>
                <a:lnTo>
                  <a:pt x="72" y="262"/>
                </a:lnTo>
                <a:lnTo>
                  <a:pt x="102" y="145"/>
                </a:lnTo>
                <a:lnTo>
                  <a:pt x="145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7" name="Freeform 15"/>
          <p:cNvSpPr>
            <a:spLocks/>
          </p:cNvSpPr>
          <p:nvPr/>
        </p:nvSpPr>
        <p:spPr bwMode="auto">
          <a:xfrm>
            <a:off x="1838325" y="3579813"/>
            <a:ext cx="355600" cy="558800"/>
          </a:xfrm>
          <a:custGeom>
            <a:avLst/>
            <a:gdLst>
              <a:gd name="T0" fmla="*/ 0 w 224"/>
              <a:gd name="T1" fmla="*/ 352 h 352"/>
              <a:gd name="T2" fmla="*/ 48 w 224"/>
              <a:gd name="T3" fmla="*/ 250 h 352"/>
              <a:gd name="T4" fmla="*/ 104 w 224"/>
              <a:gd name="T5" fmla="*/ 156 h 352"/>
              <a:gd name="T6" fmla="*/ 168 w 224"/>
              <a:gd name="T7" fmla="*/ 64 h 352"/>
              <a:gd name="T8" fmla="*/ 195 w 224"/>
              <a:gd name="T9" fmla="*/ 31 h 352"/>
              <a:gd name="T10" fmla="*/ 224 w 224"/>
              <a:gd name="T11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" h="352">
                <a:moveTo>
                  <a:pt x="0" y="352"/>
                </a:moveTo>
                <a:lnTo>
                  <a:pt x="48" y="250"/>
                </a:lnTo>
                <a:lnTo>
                  <a:pt x="104" y="156"/>
                </a:lnTo>
                <a:lnTo>
                  <a:pt x="168" y="64"/>
                </a:lnTo>
                <a:lnTo>
                  <a:pt x="195" y="31"/>
                </a:lnTo>
                <a:lnTo>
                  <a:pt x="224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8" name="Freeform 16"/>
          <p:cNvSpPr>
            <a:spLocks/>
          </p:cNvSpPr>
          <p:nvPr/>
        </p:nvSpPr>
        <p:spPr bwMode="auto">
          <a:xfrm>
            <a:off x="2179638" y="3243263"/>
            <a:ext cx="906462" cy="350837"/>
          </a:xfrm>
          <a:custGeom>
            <a:avLst/>
            <a:gdLst>
              <a:gd name="T0" fmla="*/ 0 w 571"/>
              <a:gd name="T1" fmla="*/ 221 h 221"/>
              <a:gd name="T2" fmla="*/ 28 w 571"/>
              <a:gd name="T3" fmla="*/ 192 h 221"/>
              <a:gd name="T4" fmla="*/ 61 w 571"/>
              <a:gd name="T5" fmla="*/ 159 h 221"/>
              <a:gd name="T6" fmla="*/ 91 w 571"/>
              <a:gd name="T7" fmla="*/ 135 h 221"/>
              <a:gd name="T8" fmla="*/ 142 w 571"/>
              <a:gd name="T9" fmla="*/ 102 h 221"/>
              <a:gd name="T10" fmla="*/ 190 w 571"/>
              <a:gd name="T11" fmla="*/ 75 h 221"/>
              <a:gd name="T12" fmla="*/ 232 w 571"/>
              <a:gd name="T13" fmla="*/ 54 h 221"/>
              <a:gd name="T14" fmla="*/ 280 w 571"/>
              <a:gd name="T15" fmla="*/ 39 h 221"/>
              <a:gd name="T16" fmla="*/ 319 w 571"/>
              <a:gd name="T17" fmla="*/ 27 h 221"/>
              <a:gd name="T18" fmla="*/ 394 w 571"/>
              <a:gd name="T19" fmla="*/ 9 h 221"/>
              <a:gd name="T20" fmla="*/ 460 w 571"/>
              <a:gd name="T21" fmla="*/ 0 h 221"/>
              <a:gd name="T22" fmla="*/ 505 w 571"/>
              <a:gd name="T23" fmla="*/ 6 h 221"/>
              <a:gd name="T24" fmla="*/ 571 w 571"/>
              <a:gd name="T25" fmla="*/ 18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1" h="221">
                <a:moveTo>
                  <a:pt x="0" y="221"/>
                </a:moveTo>
                <a:lnTo>
                  <a:pt x="28" y="192"/>
                </a:lnTo>
                <a:lnTo>
                  <a:pt x="61" y="159"/>
                </a:lnTo>
                <a:lnTo>
                  <a:pt x="91" y="135"/>
                </a:lnTo>
                <a:lnTo>
                  <a:pt x="142" y="102"/>
                </a:lnTo>
                <a:lnTo>
                  <a:pt x="190" y="75"/>
                </a:lnTo>
                <a:lnTo>
                  <a:pt x="232" y="54"/>
                </a:lnTo>
                <a:lnTo>
                  <a:pt x="280" y="39"/>
                </a:lnTo>
                <a:lnTo>
                  <a:pt x="319" y="27"/>
                </a:lnTo>
                <a:lnTo>
                  <a:pt x="394" y="9"/>
                </a:lnTo>
                <a:lnTo>
                  <a:pt x="460" y="0"/>
                </a:lnTo>
                <a:lnTo>
                  <a:pt x="505" y="6"/>
                </a:lnTo>
                <a:lnTo>
                  <a:pt x="571" y="18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9" name="Freeform 17"/>
          <p:cNvSpPr>
            <a:spLocks/>
          </p:cNvSpPr>
          <p:nvPr/>
        </p:nvSpPr>
        <p:spPr bwMode="auto">
          <a:xfrm>
            <a:off x="3019425" y="3257550"/>
            <a:ext cx="1524000" cy="461963"/>
          </a:xfrm>
          <a:custGeom>
            <a:avLst/>
            <a:gdLst>
              <a:gd name="T0" fmla="*/ 0 w 960"/>
              <a:gd name="T1" fmla="*/ 0 h 291"/>
              <a:gd name="T2" fmla="*/ 93 w 960"/>
              <a:gd name="T3" fmla="*/ 18 h 291"/>
              <a:gd name="T4" fmla="*/ 207 w 960"/>
              <a:gd name="T5" fmla="*/ 45 h 291"/>
              <a:gd name="T6" fmla="*/ 300 w 960"/>
              <a:gd name="T7" fmla="*/ 72 h 291"/>
              <a:gd name="T8" fmla="*/ 419 w 960"/>
              <a:gd name="T9" fmla="*/ 111 h 291"/>
              <a:gd name="T10" fmla="*/ 531 w 960"/>
              <a:gd name="T11" fmla="*/ 150 h 291"/>
              <a:gd name="T12" fmla="*/ 640 w 960"/>
              <a:gd name="T13" fmla="*/ 190 h 291"/>
              <a:gd name="T14" fmla="*/ 776 w 960"/>
              <a:gd name="T15" fmla="*/ 236 h 291"/>
              <a:gd name="T16" fmla="*/ 861 w 960"/>
              <a:gd name="T17" fmla="*/ 264 h 291"/>
              <a:gd name="T18" fmla="*/ 960 w 960"/>
              <a:gd name="T19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0" h="291">
                <a:moveTo>
                  <a:pt x="0" y="0"/>
                </a:moveTo>
                <a:lnTo>
                  <a:pt x="93" y="18"/>
                </a:lnTo>
                <a:lnTo>
                  <a:pt x="207" y="45"/>
                </a:lnTo>
                <a:lnTo>
                  <a:pt x="300" y="72"/>
                </a:lnTo>
                <a:lnTo>
                  <a:pt x="419" y="111"/>
                </a:lnTo>
                <a:lnTo>
                  <a:pt x="531" y="150"/>
                </a:lnTo>
                <a:lnTo>
                  <a:pt x="640" y="190"/>
                </a:lnTo>
                <a:lnTo>
                  <a:pt x="776" y="236"/>
                </a:lnTo>
                <a:lnTo>
                  <a:pt x="861" y="264"/>
                </a:lnTo>
                <a:lnTo>
                  <a:pt x="960" y="29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0" name="Freeform 18"/>
          <p:cNvSpPr>
            <a:spLocks/>
          </p:cNvSpPr>
          <p:nvPr/>
        </p:nvSpPr>
        <p:spPr bwMode="auto">
          <a:xfrm>
            <a:off x="4524375" y="3714750"/>
            <a:ext cx="1000125" cy="200025"/>
          </a:xfrm>
          <a:custGeom>
            <a:avLst/>
            <a:gdLst>
              <a:gd name="T0" fmla="*/ 0 w 630"/>
              <a:gd name="T1" fmla="*/ 0 h 126"/>
              <a:gd name="T2" fmla="*/ 120 w 630"/>
              <a:gd name="T3" fmla="*/ 30 h 126"/>
              <a:gd name="T4" fmla="*/ 182 w 630"/>
              <a:gd name="T5" fmla="*/ 44 h 126"/>
              <a:gd name="T6" fmla="*/ 254 w 630"/>
              <a:gd name="T7" fmla="*/ 60 h 126"/>
              <a:gd name="T8" fmla="*/ 339 w 630"/>
              <a:gd name="T9" fmla="*/ 75 h 126"/>
              <a:gd name="T10" fmla="*/ 441 w 630"/>
              <a:gd name="T11" fmla="*/ 93 h 126"/>
              <a:gd name="T12" fmla="*/ 543 w 630"/>
              <a:gd name="T13" fmla="*/ 111 h 126"/>
              <a:gd name="T14" fmla="*/ 630 w 630"/>
              <a:gd name="T1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0" h="126">
                <a:moveTo>
                  <a:pt x="0" y="0"/>
                </a:moveTo>
                <a:lnTo>
                  <a:pt x="120" y="30"/>
                </a:lnTo>
                <a:lnTo>
                  <a:pt x="182" y="44"/>
                </a:lnTo>
                <a:lnTo>
                  <a:pt x="254" y="60"/>
                </a:lnTo>
                <a:lnTo>
                  <a:pt x="339" y="75"/>
                </a:lnTo>
                <a:lnTo>
                  <a:pt x="441" y="93"/>
                </a:lnTo>
                <a:lnTo>
                  <a:pt x="543" y="111"/>
                </a:lnTo>
                <a:lnTo>
                  <a:pt x="630" y="12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1" name="Freeform 19"/>
          <p:cNvSpPr>
            <a:spLocks/>
          </p:cNvSpPr>
          <p:nvPr/>
        </p:nvSpPr>
        <p:spPr bwMode="auto">
          <a:xfrm>
            <a:off x="6391275" y="4002088"/>
            <a:ext cx="1427163" cy="85725"/>
          </a:xfrm>
          <a:custGeom>
            <a:avLst/>
            <a:gdLst>
              <a:gd name="T0" fmla="*/ 0 w 899"/>
              <a:gd name="T1" fmla="*/ 0 h 54"/>
              <a:gd name="T2" fmla="*/ 207 w 899"/>
              <a:gd name="T3" fmla="*/ 14 h 54"/>
              <a:gd name="T4" fmla="*/ 444 w 899"/>
              <a:gd name="T5" fmla="*/ 32 h 54"/>
              <a:gd name="T6" fmla="*/ 675 w 899"/>
              <a:gd name="T7" fmla="*/ 44 h 54"/>
              <a:gd name="T8" fmla="*/ 899 w 899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54">
                <a:moveTo>
                  <a:pt x="0" y="0"/>
                </a:moveTo>
                <a:lnTo>
                  <a:pt x="207" y="14"/>
                </a:lnTo>
                <a:lnTo>
                  <a:pt x="444" y="32"/>
                </a:lnTo>
                <a:lnTo>
                  <a:pt x="675" y="44"/>
                </a:lnTo>
                <a:lnTo>
                  <a:pt x="899" y="54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2" name="Freeform 20"/>
          <p:cNvSpPr>
            <a:spLocks/>
          </p:cNvSpPr>
          <p:nvPr/>
        </p:nvSpPr>
        <p:spPr bwMode="auto">
          <a:xfrm>
            <a:off x="5500688" y="3910013"/>
            <a:ext cx="890587" cy="93662"/>
          </a:xfrm>
          <a:custGeom>
            <a:avLst/>
            <a:gdLst>
              <a:gd name="T0" fmla="*/ 0 w 561"/>
              <a:gd name="T1" fmla="*/ 0 h 59"/>
              <a:gd name="T2" fmla="*/ 138 w 561"/>
              <a:gd name="T3" fmla="*/ 15 h 59"/>
              <a:gd name="T4" fmla="*/ 218 w 561"/>
              <a:gd name="T5" fmla="*/ 26 h 59"/>
              <a:gd name="T6" fmla="*/ 327 w 561"/>
              <a:gd name="T7" fmla="*/ 39 h 59"/>
              <a:gd name="T8" fmla="*/ 426 w 561"/>
              <a:gd name="T9" fmla="*/ 48 h 59"/>
              <a:gd name="T10" fmla="*/ 561 w 561"/>
              <a:gd name="T1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1" h="59">
                <a:moveTo>
                  <a:pt x="0" y="0"/>
                </a:moveTo>
                <a:lnTo>
                  <a:pt x="138" y="15"/>
                </a:lnTo>
                <a:lnTo>
                  <a:pt x="218" y="26"/>
                </a:lnTo>
                <a:lnTo>
                  <a:pt x="327" y="39"/>
                </a:lnTo>
                <a:lnTo>
                  <a:pt x="426" y="48"/>
                </a:lnTo>
                <a:lnTo>
                  <a:pt x="561" y="5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3" name="Oval 21"/>
          <p:cNvSpPr>
            <a:spLocks noChangeArrowheads="1"/>
          </p:cNvSpPr>
          <p:nvPr/>
        </p:nvSpPr>
        <p:spPr bwMode="auto">
          <a:xfrm>
            <a:off x="2873375" y="3206750"/>
            <a:ext cx="84138" cy="952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4" name="Oval 22"/>
          <p:cNvSpPr>
            <a:spLocks noChangeArrowheads="1"/>
          </p:cNvSpPr>
          <p:nvPr/>
        </p:nvSpPr>
        <p:spPr bwMode="auto">
          <a:xfrm>
            <a:off x="3997325" y="3516313"/>
            <a:ext cx="101600" cy="920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5" name="Line 23"/>
          <p:cNvSpPr>
            <a:spLocks noChangeShapeType="1"/>
          </p:cNvSpPr>
          <p:nvPr/>
        </p:nvSpPr>
        <p:spPr bwMode="auto">
          <a:xfrm flipV="1">
            <a:off x="274638" y="4186238"/>
            <a:ext cx="7921625" cy="0"/>
          </a:xfrm>
          <a:prstGeom prst="line">
            <a:avLst/>
          </a:prstGeom>
          <a:noFill/>
          <a:ln w="5715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56" name="Rectangle 24"/>
          <p:cNvSpPr>
            <a:spLocks noChangeArrowheads="1"/>
          </p:cNvSpPr>
          <p:nvPr/>
        </p:nvSpPr>
        <p:spPr bwMode="auto">
          <a:xfrm>
            <a:off x="5334000" y="685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b="1">
                <a:solidFill>
                  <a:srgbClr val="009900"/>
                </a:solidFill>
              </a:rPr>
              <a:t>渐进线</a:t>
            </a:r>
            <a:r>
              <a:rPr lang="zh-CN" altLang="zh-CN">
                <a:solidFill>
                  <a:srgbClr val="009900"/>
                </a:solidFill>
              </a:rPr>
              <a:t> </a:t>
            </a:r>
            <a:r>
              <a:rPr lang="zh-CN" altLang="zh-CN" b="1">
                <a:solidFill>
                  <a:srgbClr val="009900"/>
                </a:solidFill>
              </a:rPr>
              <a:t>：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 = 0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784858" name="Text Box 26"/>
          <p:cNvSpPr txBox="1">
            <a:spLocks noChangeArrowheads="1"/>
          </p:cNvSpPr>
          <p:nvPr/>
        </p:nvSpPr>
        <p:spPr bwMode="auto">
          <a:xfrm>
            <a:off x="1828800" y="53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(0,0)</a:t>
            </a:r>
          </a:p>
        </p:txBody>
      </p:sp>
      <p:graphicFrame>
        <p:nvGraphicFramePr>
          <p:cNvPr id="1784859" name="Object 27"/>
          <p:cNvGraphicFramePr>
            <a:graphicFrameLocks noChangeAspect="1"/>
          </p:cNvGraphicFramePr>
          <p:nvPr/>
        </p:nvGraphicFramePr>
        <p:xfrm>
          <a:off x="2792413" y="446088"/>
          <a:ext cx="7413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88" name="公式" r:id="rId3" imgW="368280" imgH="406080" progId="Equation.3">
                  <p:embed/>
                </p:oleObj>
              </mc:Choice>
              <mc:Fallback>
                <p:oleObj name="公式" r:id="rId3" imgW="36828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46088"/>
                        <a:ext cx="7413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4860" name="Object 28"/>
          <p:cNvGraphicFramePr>
            <a:graphicFrameLocks noChangeAspect="1"/>
          </p:cNvGraphicFramePr>
          <p:nvPr/>
        </p:nvGraphicFramePr>
        <p:xfrm>
          <a:off x="3810000" y="446088"/>
          <a:ext cx="838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89" name="公式" r:id="rId5" imgW="457200" imgH="406080" progId="Equation.3">
                  <p:embed/>
                </p:oleObj>
              </mc:Choice>
              <mc:Fallback>
                <p:oleObj name="公式" r:id="rId5" imgW="45720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6088"/>
                        <a:ext cx="838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4865" name="Freeform 33"/>
          <p:cNvSpPr>
            <a:spLocks/>
          </p:cNvSpPr>
          <p:nvPr/>
        </p:nvSpPr>
        <p:spPr bwMode="auto">
          <a:xfrm>
            <a:off x="1544638" y="4132263"/>
            <a:ext cx="288925" cy="836612"/>
          </a:xfrm>
          <a:custGeom>
            <a:avLst/>
            <a:gdLst>
              <a:gd name="T0" fmla="*/ 0 w 182"/>
              <a:gd name="T1" fmla="*/ 527 h 527"/>
              <a:gd name="T2" fmla="*/ 68 w 182"/>
              <a:gd name="T3" fmla="*/ 295 h 527"/>
              <a:gd name="T4" fmla="*/ 119 w 182"/>
              <a:gd name="T5" fmla="*/ 145 h 527"/>
              <a:gd name="T6" fmla="*/ 182 w 182"/>
              <a:gd name="T7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527">
                <a:moveTo>
                  <a:pt x="0" y="527"/>
                </a:moveTo>
                <a:lnTo>
                  <a:pt x="68" y="295"/>
                </a:lnTo>
                <a:lnTo>
                  <a:pt x="119" y="145"/>
                </a:lnTo>
                <a:lnTo>
                  <a:pt x="182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66" name="Oval 34"/>
          <p:cNvSpPr>
            <a:spLocks noChangeArrowheads="1"/>
          </p:cNvSpPr>
          <p:nvPr/>
        </p:nvSpPr>
        <p:spPr bwMode="auto">
          <a:xfrm>
            <a:off x="1766888" y="4146550"/>
            <a:ext cx="87312" cy="873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67" name="Text Box 35"/>
          <p:cNvSpPr txBox="1">
            <a:spLocks noChangeArrowheads="1"/>
          </p:cNvSpPr>
          <p:nvPr/>
        </p:nvSpPr>
        <p:spPr bwMode="auto">
          <a:xfrm>
            <a:off x="3886200" y="41671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84868" name="Freeform 36"/>
          <p:cNvSpPr>
            <a:spLocks/>
          </p:cNvSpPr>
          <p:nvPr/>
        </p:nvSpPr>
        <p:spPr bwMode="auto">
          <a:xfrm>
            <a:off x="7777163" y="4086225"/>
            <a:ext cx="390525" cy="26988"/>
          </a:xfrm>
          <a:custGeom>
            <a:avLst/>
            <a:gdLst>
              <a:gd name="T0" fmla="*/ 0 w 246"/>
              <a:gd name="T1" fmla="*/ 0 h 17"/>
              <a:gd name="T2" fmla="*/ 108 w 246"/>
              <a:gd name="T3" fmla="*/ 6 h 17"/>
              <a:gd name="T4" fmla="*/ 246 w 246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7">
                <a:moveTo>
                  <a:pt x="0" y="0"/>
                </a:moveTo>
                <a:cubicBezTo>
                  <a:pt x="18" y="1"/>
                  <a:pt x="67" y="3"/>
                  <a:pt x="108" y="6"/>
                </a:cubicBezTo>
                <a:cubicBezTo>
                  <a:pt x="149" y="9"/>
                  <a:pt x="217" y="15"/>
                  <a:pt x="246" y="1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4870" name="Object 38"/>
          <p:cNvGraphicFramePr>
            <a:graphicFrameLocks noChangeAspect="1"/>
          </p:cNvGraphicFramePr>
          <p:nvPr/>
        </p:nvGraphicFramePr>
        <p:xfrm>
          <a:off x="5334000" y="3195638"/>
          <a:ext cx="1355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90" name="公式" r:id="rId7" imgW="596880" imgH="228600" progId="Equation.3">
                  <p:embed/>
                </p:oleObj>
              </mc:Choice>
              <mc:Fallback>
                <p:oleObj name="公式" r:id="rId7" imgW="59688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95638"/>
                        <a:ext cx="13557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4871" name="Text Box 39"/>
          <p:cNvSpPr txBox="1">
            <a:spLocks noChangeArrowheads="1"/>
          </p:cNvSpPr>
          <p:nvPr/>
        </p:nvSpPr>
        <p:spPr bwMode="auto">
          <a:xfrm>
            <a:off x="6689725" y="34163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rgbClr val="FF00FF"/>
                </a:solidFill>
              </a:rPr>
              <a:t>.</a:t>
            </a:r>
          </a:p>
        </p:txBody>
      </p:sp>
      <p:sp>
        <p:nvSpPr>
          <p:cNvPr id="1784872" name="Text Box 40"/>
          <p:cNvSpPr txBox="1">
            <a:spLocks noChangeArrowheads="1"/>
          </p:cNvSpPr>
          <p:nvPr/>
        </p:nvSpPr>
        <p:spPr bwMode="auto">
          <a:xfrm>
            <a:off x="296863" y="4222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10. </a:t>
            </a:r>
          </a:p>
        </p:txBody>
      </p:sp>
      <p:sp>
        <p:nvSpPr>
          <p:cNvPr id="1784873" name="Arc 41"/>
          <p:cNvSpPr>
            <a:spLocks/>
          </p:cNvSpPr>
          <p:nvPr/>
        </p:nvSpPr>
        <p:spPr bwMode="auto">
          <a:xfrm rot="-5041209">
            <a:off x="1536701" y="887412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74" name="Arc 42"/>
          <p:cNvSpPr>
            <a:spLocks/>
          </p:cNvSpPr>
          <p:nvPr/>
        </p:nvSpPr>
        <p:spPr bwMode="auto">
          <a:xfrm rot="-5041209">
            <a:off x="2446338" y="887412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75" name="Arc 43"/>
          <p:cNvSpPr>
            <a:spLocks/>
          </p:cNvSpPr>
          <p:nvPr/>
        </p:nvSpPr>
        <p:spPr bwMode="auto">
          <a:xfrm rot="231259">
            <a:off x="3533775" y="879475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76" name="Arc 44"/>
          <p:cNvSpPr>
            <a:spLocks/>
          </p:cNvSpPr>
          <p:nvPr/>
        </p:nvSpPr>
        <p:spPr bwMode="auto">
          <a:xfrm rot="4886648" flipV="1">
            <a:off x="4640263" y="887412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77" name="Freeform 45"/>
          <p:cNvSpPr>
            <a:spLocks/>
          </p:cNvSpPr>
          <p:nvPr/>
        </p:nvSpPr>
        <p:spPr bwMode="auto">
          <a:xfrm>
            <a:off x="2914650" y="4162425"/>
            <a:ext cx="1588" cy="57150"/>
          </a:xfrm>
          <a:custGeom>
            <a:avLst/>
            <a:gdLst>
              <a:gd name="T0" fmla="*/ 0 w 1"/>
              <a:gd name="T1" fmla="*/ 0 h 36"/>
              <a:gd name="T2" fmla="*/ 0 w 1"/>
              <a:gd name="T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">
                <a:moveTo>
                  <a:pt x="0" y="0"/>
                </a:moveTo>
                <a:lnTo>
                  <a:pt x="0" y="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4878" name="Freeform 46"/>
          <p:cNvSpPr>
            <a:spLocks/>
          </p:cNvSpPr>
          <p:nvPr/>
        </p:nvSpPr>
        <p:spPr bwMode="auto">
          <a:xfrm>
            <a:off x="4038600" y="4157663"/>
            <a:ext cx="1588" cy="55562"/>
          </a:xfrm>
          <a:custGeom>
            <a:avLst/>
            <a:gdLst>
              <a:gd name="T0" fmla="*/ 0 w 1"/>
              <a:gd name="T1" fmla="*/ 0 h 35"/>
              <a:gd name="T2" fmla="*/ 0 w 1"/>
              <a:gd name="T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5">
                <a:moveTo>
                  <a:pt x="0" y="0"/>
                </a:moveTo>
                <a:lnTo>
                  <a:pt x="0" y="3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4879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8602663" y="6172200"/>
            <a:ext cx="214312" cy="2317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84880" name="Text Box 48"/>
          <p:cNvSpPr txBox="1">
            <a:spLocks noChangeArrowheads="1"/>
          </p:cNvSpPr>
          <p:nvPr/>
        </p:nvSpPr>
        <p:spPr bwMode="auto">
          <a:xfrm>
            <a:off x="7345363" y="685800"/>
            <a:ext cx="1255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 +</a:t>
            </a:r>
            <a:r>
              <a:rPr lang="en-US" altLang="zh-CN" sz="2000" b="1">
                <a:solidFill>
                  <a:srgbClr val="009900"/>
                </a:solidFill>
                <a:ea typeface="MingLiU" pitchFamily="49" charset="-120"/>
                <a:sym typeface="Symbol" pitchFamily="18" charset="2"/>
              </a:rPr>
              <a:t>∞)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graphicFrame>
        <p:nvGraphicFramePr>
          <p:cNvPr id="1784882" name="Object 50"/>
          <p:cNvGraphicFramePr>
            <a:graphicFrameLocks noChangeAspect="1"/>
          </p:cNvGraphicFramePr>
          <p:nvPr/>
        </p:nvGraphicFramePr>
        <p:xfrm>
          <a:off x="1544638" y="2982913"/>
          <a:ext cx="219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91" name="公式" r:id="rId9" imgW="139680" imgH="406080" progId="Equation.3">
                  <p:embed/>
                </p:oleObj>
              </mc:Choice>
              <mc:Fallback>
                <p:oleObj name="公式" r:id="rId9" imgW="1396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982913"/>
                        <a:ext cx="219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4884" name="Freeform 52"/>
          <p:cNvSpPr>
            <a:spLocks/>
          </p:cNvSpPr>
          <p:nvPr/>
        </p:nvSpPr>
        <p:spPr bwMode="auto">
          <a:xfrm>
            <a:off x="1803400" y="3251200"/>
            <a:ext cx="42863" cy="1588"/>
          </a:xfrm>
          <a:custGeom>
            <a:avLst/>
            <a:gdLst>
              <a:gd name="T0" fmla="*/ 0 w 27"/>
              <a:gd name="T1" fmla="*/ 0 h 1"/>
              <a:gd name="T2" fmla="*/ 27 w 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" h="1">
                <a:moveTo>
                  <a:pt x="0" y="0"/>
                </a:moveTo>
                <a:lnTo>
                  <a:pt x="2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4887" name="AutoShape 5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8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8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48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78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84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48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7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4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4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78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8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8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8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8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8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178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8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8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8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78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8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8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8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178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8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178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178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500"/>
                                        <p:tgtEl>
                                          <p:spTgt spid="178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178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5" dur="500"/>
                                        <p:tgtEl>
                                          <p:spTgt spid="178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78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178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78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78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178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8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78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48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881" grpId="0" animBg="1"/>
      <p:bldP spid="1784843" grpId="0" animBg="1"/>
      <p:bldP spid="1784844" grpId="0" autoUpdateAnimBg="0"/>
      <p:bldP spid="1784845" grpId="0" animBg="1"/>
      <p:bldP spid="1784846" grpId="0" animBg="1"/>
      <p:bldP spid="1784847" grpId="0" animBg="1"/>
      <p:bldP spid="1784848" grpId="0" animBg="1"/>
      <p:bldP spid="1784849" grpId="0" animBg="1"/>
      <p:bldP spid="1784850" grpId="0" animBg="1"/>
      <p:bldP spid="1784851" grpId="0" animBg="1"/>
      <p:bldP spid="1784852" grpId="0" animBg="1"/>
      <p:bldP spid="1784853" grpId="0" animBg="1"/>
      <p:bldP spid="1784854" grpId="0" animBg="1"/>
      <p:bldP spid="1784855" grpId="0" animBg="1"/>
      <p:bldP spid="1784856" grpId="0" autoUpdateAnimBg="0"/>
      <p:bldP spid="1784858" grpId="0" autoUpdateAnimBg="0"/>
      <p:bldP spid="1784865" grpId="0" animBg="1"/>
      <p:bldP spid="1784866" grpId="0" animBg="1"/>
      <p:bldP spid="1784867" grpId="0" autoUpdateAnimBg="0"/>
      <p:bldP spid="1784868" grpId="0" animBg="1"/>
      <p:bldP spid="1784871" grpId="0" autoUpdateAnimBg="0"/>
      <p:bldP spid="1784873" grpId="0" animBg="1"/>
      <p:bldP spid="1784874" grpId="0" animBg="1"/>
      <p:bldP spid="1784875" grpId="0" animBg="1"/>
      <p:bldP spid="1784876" grpId="0" animBg="1"/>
      <p:bldP spid="1784877" grpId="0" animBg="1"/>
      <p:bldP spid="1784878" grpId="0" animBg="1"/>
      <p:bldP spid="1784880" grpId="0" autoUpdateAnimBg="0"/>
      <p:bldP spid="17848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770" name="Text Box 2"/>
          <p:cNvSpPr txBox="1">
            <a:spLocks noChangeArrowheads="1"/>
          </p:cNvSpPr>
          <p:nvPr/>
        </p:nvSpPr>
        <p:spPr bwMode="auto">
          <a:xfrm>
            <a:off x="169863" y="343535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6771" name="Object 3"/>
          <p:cNvGraphicFramePr>
            <a:graphicFrameLocks noChangeAspect="1"/>
          </p:cNvGraphicFramePr>
          <p:nvPr/>
        </p:nvGraphicFramePr>
        <p:xfrm>
          <a:off x="1371600" y="1090613"/>
          <a:ext cx="1371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0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90613"/>
                        <a:ext cx="1371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2" name="Object 4"/>
          <p:cNvGraphicFramePr>
            <a:graphicFrameLocks noChangeAspect="1"/>
          </p:cNvGraphicFramePr>
          <p:nvPr/>
        </p:nvGraphicFramePr>
        <p:xfrm>
          <a:off x="990600" y="1828800"/>
          <a:ext cx="663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1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663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3" name="Object 5"/>
          <p:cNvGraphicFramePr>
            <a:graphicFrameLocks noChangeAspect="1"/>
          </p:cNvGraphicFramePr>
          <p:nvPr/>
        </p:nvGraphicFramePr>
        <p:xfrm>
          <a:off x="1406525" y="5749925"/>
          <a:ext cx="14128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2" name="公式" r:id="rId7" imgW="774360" imgH="279360" progId="Equation.3">
                  <p:embed/>
                </p:oleObj>
              </mc:Choice>
              <mc:Fallback>
                <p:oleObj name="公式" r:id="rId7" imgW="77436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749925"/>
                        <a:ext cx="14128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4" name="Object 6"/>
          <p:cNvGraphicFramePr>
            <a:graphicFrameLocks noChangeAspect="1"/>
          </p:cNvGraphicFramePr>
          <p:nvPr/>
        </p:nvGraphicFramePr>
        <p:xfrm>
          <a:off x="1066800" y="2438400"/>
          <a:ext cx="1555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3" name="公式" r:id="rId9" imgW="914400" imgH="419040" progId="Equation.3">
                  <p:embed/>
                </p:oleObj>
              </mc:Choice>
              <mc:Fallback>
                <p:oleObj name="公式" r:id="rId9" imgW="914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15557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5" name="Object 7"/>
          <p:cNvGraphicFramePr>
            <a:graphicFrameLocks noChangeAspect="1"/>
          </p:cNvGraphicFramePr>
          <p:nvPr/>
        </p:nvGraphicFramePr>
        <p:xfrm>
          <a:off x="1965325" y="3287713"/>
          <a:ext cx="1127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4" name="公式" r:id="rId11" imgW="761760" imgH="431640" progId="Equation.3">
                  <p:embed/>
                </p:oleObj>
              </mc:Choice>
              <mc:Fallback>
                <p:oleObj name="公式" r:id="rId11" imgW="7617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287713"/>
                        <a:ext cx="11271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6" name="Object 8"/>
          <p:cNvGraphicFramePr>
            <a:graphicFrameLocks noChangeAspect="1"/>
          </p:cNvGraphicFramePr>
          <p:nvPr/>
        </p:nvGraphicFramePr>
        <p:xfrm>
          <a:off x="6000750" y="3335338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5" name="公式" r:id="rId13" imgW="406080" imgH="406080" progId="Equation.3">
                  <p:embed/>
                </p:oleObj>
              </mc:Choice>
              <mc:Fallback>
                <p:oleObj name="公式" r:id="rId13" imgW="4060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335338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777" name="Text Box 9"/>
          <p:cNvSpPr txBox="1">
            <a:spLocks noChangeArrowheads="1"/>
          </p:cNvSpPr>
          <p:nvPr/>
        </p:nvSpPr>
        <p:spPr bwMode="auto">
          <a:xfrm>
            <a:off x="43275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pSp>
        <p:nvGrpSpPr>
          <p:cNvPr id="2336843" name="Group 75"/>
          <p:cNvGrpSpPr>
            <a:grpSpLocks/>
          </p:cNvGrpSpPr>
          <p:nvPr/>
        </p:nvGrpSpPr>
        <p:grpSpPr bwMode="auto">
          <a:xfrm>
            <a:off x="1050925" y="3359150"/>
            <a:ext cx="609600" cy="1946275"/>
            <a:chOff x="662" y="2116"/>
            <a:chExt cx="384" cy="1226"/>
          </a:xfrm>
        </p:grpSpPr>
        <p:sp>
          <p:nvSpPr>
            <p:cNvPr id="2336778" name="Text Box 10"/>
            <p:cNvSpPr txBox="1">
              <a:spLocks noChangeArrowheads="1"/>
            </p:cNvSpPr>
            <p:nvPr/>
          </p:nvSpPr>
          <p:spPr bwMode="auto">
            <a:xfrm>
              <a:off x="758" y="211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36779" name="Object 11"/>
            <p:cNvGraphicFramePr>
              <a:graphicFrameLocks noChangeAspect="1"/>
            </p:cNvGraphicFramePr>
            <p:nvPr/>
          </p:nvGraphicFramePr>
          <p:xfrm>
            <a:off x="758" y="2452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6886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2452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6780" name="Text Box 12"/>
            <p:cNvSpPr txBox="1">
              <a:spLocks noChangeArrowheads="1"/>
            </p:cNvSpPr>
            <p:nvPr/>
          </p:nvSpPr>
          <p:spPr bwMode="auto">
            <a:xfrm>
              <a:off x="758" y="27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6781" name="Text Box 13"/>
            <p:cNvSpPr txBox="1">
              <a:spLocks noChangeArrowheads="1"/>
            </p:cNvSpPr>
            <p:nvPr/>
          </p:nvSpPr>
          <p:spPr bwMode="auto">
            <a:xfrm>
              <a:off x="662" y="305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6782" name="Text Box 14"/>
          <p:cNvSpPr txBox="1">
            <a:spLocks noChangeArrowheads="1"/>
          </p:cNvSpPr>
          <p:nvPr/>
        </p:nvSpPr>
        <p:spPr bwMode="auto">
          <a:xfrm>
            <a:off x="457200" y="381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36783" name="Text Box 15"/>
          <p:cNvSpPr txBox="1">
            <a:spLocks noChangeArrowheads="1"/>
          </p:cNvSpPr>
          <p:nvPr/>
        </p:nvSpPr>
        <p:spPr bwMode="auto">
          <a:xfrm>
            <a:off x="7604125" y="58324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6784" name="Text Box 16"/>
          <p:cNvSpPr txBox="1">
            <a:spLocks noChangeArrowheads="1"/>
          </p:cNvSpPr>
          <p:nvPr/>
        </p:nvSpPr>
        <p:spPr bwMode="auto">
          <a:xfrm>
            <a:off x="7756525" y="59848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6785" name="Arc 17"/>
          <p:cNvSpPr>
            <a:spLocks/>
          </p:cNvSpPr>
          <p:nvPr/>
        </p:nvSpPr>
        <p:spPr bwMode="auto">
          <a:xfrm rot="271578">
            <a:off x="4251325" y="49530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6786" name="Arc 18"/>
          <p:cNvSpPr>
            <a:spLocks/>
          </p:cNvSpPr>
          <p:nvPr/>
        </p:nvSpPr>
        <p:spPr bwMode="auto">
          <a:xfrm rot="-143100" flipH="1" flipV="1">
            <a:off x="2346325" y="4887913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6787" name="Text Box 19"/>
          <p:cNvSpPr txBox="1">
            <a:spLocks noChangeArrowheads="1"/>
          </p:cNvSpPr>
          <p:nvPr/>
        </p:nvSpPr>
        <p:spPr bwMode="auto">
          <a:xfrm>
            <a:off x="838200" y="381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对函数进行全面讨论并画图：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6788" name="Object 20"/>
          <p:cNvGraphicFramePr>
            <a:graphicFrameLocks noChangeAspect="1"/>
          </p:cNvGraphicFramePr>
          <p:nvPr/>
        </p:nvGraphicFramePr>
        <p:xfrm>
          <a:off x="5181600" y="228600"/>
          <a:ext cx="14271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7" name="公式" r:id="rId17" imgW="825480" imgH="406080" progId="Equation.3">
                  <p:embed/>
                </p:oleObj>
              </mc:Choice>
              <mc:Fallback>
                <p:oleObj name="公式" r:id="rId17" imgW="8254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"/>
                        <a:ext cx="14271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89" name="Object 21"/>
          <p:cNvGraphicFramePr>
            <a:graphicFrameLocks noChangeAspect="1"/>
          </p:cNvGraphicFramePr>
          <p:nvPr/>
        </p:nvGraphicFramePr>
        <p:xfrm>
          <a:off x="1676400" y="1676400"/>
          <a:ext cx="8334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8" name="公式" r:id="rId19" imgW="520560" imgH="419040" progId="Equation.3">
                  <p:embed/>
                </p:oleObj>
              </mc:Choice>
              <mc:Fallback>
                <p:oleObj name="公式" r:id="rId19" imgW="5205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8334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790" name="Text Box 22"/>
          <p:cNvSpPr txBox="1">
            <a:spLocks noChangeArrowheads="1"/>
          </p:cNvSpPr>
          <p:nvPr/>
        </p:nvSpPr>
        <p:spPr bwMode="auto">
          <a:xfrm>
            <a:off x="531813" y="1054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36791" name="Object 23"/>
          <p:cNvGraphicFramePr>
            <a:graphicFrameLocks noChangeAspect="1"/>
          </p:cNvGraphicFramePr>
          <p:nvPr/>
        </p:nvGraphicFramePr>
        <p:xfrm>
          <a:off x="3048000" y="1090613"/>
          <a:ext cx="8731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89" name="公式" r:id="rId21" imgW="393480" imgH="177480" progId="Equation.3">
                  <p:embed/>
                </p:oleObj>
              </mc:Choice>
              <mc:Fallback>
                <p:oleObj name="公式" r:id="rId21" imgW="3934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90613"/>
                        <a:ext cx="8731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92" name="Object 24"/>
          <p:cNvGraphicFramePr>
            <a:graphicFrameLocks noChangeAspect="1"/>
          </p:cNvGraphicFramePr>
          <p:nvPr/>
        </p:nvGraphicFramePr>
        <p:xfrm>
          <a:off x="3429000" y="2659063"/>
          <a:ext cx="34131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0" name="公式" r:id="rId23" imgW="203040" imgH="139680" progId="Equation.3">
                  <p:embed/>
                </p:oleObj>
              </mc:Choice>
              <mc:Fallback>
                <p:oleObj name="公式" r:id="rId23" imgW="203040" imgH="139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59063"/>
                        <a:ext cx="341313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793" name="Text Box 25"/>
          <p:cNvSpPr txBox="1">
            <a:spLocks noChangeArrowheads="1"/>
          </p:cNvSpPr>
          <p:nvPr/>
        </p:nvSpPr>
        <p:spPr bwMode="auto">
          <a:xfrm>
            <a:off x="4724400" y="5749925"/>
            <a:ext cx="365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所以，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曲线有渐近线 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=0</a:t>
            </a:r>
            <a:endParaRPr lang="en-US" altLang="zh-CN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36794" name="Text Box 26"/>
          <p:cNvSpPr txBox="1">
            <a:spLocks noChangeArrowheads="1"/>
          </p:cNvSpPr>
          <p:nvPr/>
        </p:nvSpPr>
        <p:spPr bwMode="auto">
          <a:xfrm>
            <a:off x="3073400" y="4724400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拐点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36795" name="Text Box 27"/>
          <p:cNvSpPr txBox="1">
            <a:spLocks noChangeArrowheads="1"/>
          </p:cNvSpPr>
          <p:nvPr/>
        </p:nvSpPr>
        <p:spPr bwMode="auto">
          <a:xfrm>
            <a:off x="7981950" y="3886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6796" name="Text Box 28"/>
          <p:cNvSpPr txBox="1">
            <a:spLocks noChangeArrowheads="1"/>
          </p:cNvSpPr>
          <p:nvPr/>
        </p:nvSpPr>
        <p:spPr bwMode="auto">
          <a:xfrm>
            <a:off x="2270125" y="4343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6797" name="Text Box 29"/>
          <p:cNvSpPr txBox="1">
            <a:spLocks noChangeArrowheads="1"/>
          </p:cNvSpPr>
          <p:nvPr/>
        </p:nvSpPr>
        <p:spPr bwMode="auto">
          <a:xfrm>
            <a:off x="760413" y="56737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sp>
        <p:nvSpPr>
          <p:cNvPr id="2336798" name="Text Box 30"/>
          <p:cNvSpPr txBox="1">
            <a:spLocks noChangeArrowheads="1"/>
          </p:cNvSpPr>
          <p:nvPr/>
        </p:nvSpPr>
        <p:spPr bwMode="auto">
          <a:xfrm>
            <a:off x="6464300" y="3810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（牛顿三叉戟线）</a:t>
            </a:r>
          </a:p>
        </p:txBody>
      </p:sp>
      <p:graphicFrame>
        <p:nvGraphicFramePr>
          <p:cNvPr id="2336799" name="Object 31"/>
          <p:cNvGraphicFramePr>
            <a:graphicFrameLocks noChangeAspect="1"/>
          </p:cNvGraphicFramePr>
          <p:nvPr/>
        </p:nvGraphicFramePr>
        <p:xfrm>
          <a:off x="2514600" y="1828800"/>
          <a:ext cx="533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1" name="公式" r:id="rId25" imgW="253800" imgH="177480" progId="Equation.3">
                  <p:embed/>
                </p:oleObj>
              </mc:Choice>
              <mc:Fallback>
                <p:oleObj name="公式" r:id="rId25" imgW="25380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533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0" name="Object 32"/>
          <p:cNvGraphicFramePr>
            <a:graphicFrameLocks noChangeAspect="1"/>
          </p:cNvGraphicFramePr>
          <p:nvPr/>
        </p:nvGraphicFramePr>
        <p:xfrm>
          <a:off x="3429000" y="1863725"/>
          <a:ext cx="3810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2" name="公式" r:id="rId27" imgW="203040" imgH="139680" progId="Equation.3">
                  <p:embed/>
                </p:oleObj>
              </mc:Choice>
              <mc:Fallback>
                <p:oleObj name="公式" r:id="rId27" imgW="203040" imgH="139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63725"/>
                        <a:ext cx="3810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1" name="Object 33"/>
          <p:cNvGraphicFramePr>
            <a:graphicFrameLocks noChangeAspect="1"/>
          </p:cNvGraphicFramePr>
          <p:nvPr/>
        </p:nvGraphicFramePr>
        <p:xfrm>
          <a:off x="3962400" y="1589088"/>
          <a:ext cx="76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3" name="公式" r:id="rId28" imgW="419040" imgH="406080" progId="Equation.3">
                  <p:embed/>
                </p:oleObj>
              </mc:Choice>
              <mc:Fallback>
                <p:oleObj name="公式" r:id="rId28" imgW="41904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89088"/>
                        <a:ext cx="76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2" name="Object 34"/>
          <p:cNvGraphicFramePr>
            <a:graphicFrameLocks noChangeAspect="1"/>
          </p:cNvGraphicFramePr>
          <p:nvPr/>
        </p:nvGraphicFramePr>
        <p:xfrm>
          <a:off x="2667000" y="25908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4" name="公式" r:id="rId30" imgW="291960" imgH="177480" progId="Equation.3">
                  <p:embed/>
                </p:oleObj>
              </mc:Choice>
              <mc:Fallback>
                <p:oleObj name="公式" r:id="rId30" imgW="29196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609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3" name="Object 35"/>
          <p:cNvGraphicFramePr>
            <a:graphicFrameLocks noChangeAspect="1"/>
          </p:cNvGraphicFramePr>
          <p:nvPr/>
        </p:nvGraphicFramePr>
        <p:xfrm>
          <a:off x="4038600" y="2314575"/>
          <a:ext cx="1143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5" name="公式" r:id="rId32" imgW="634680" imgH="431640" progId="Equation.3">
                  <p:embed/>
                </p:oleObj>
              </mc:Choice>
              <mc:Fallback>
                <p:oleObj name="公式" r:id="rId32" imgW="634680" imgH="431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14575"/>
                        <a:ext cx="1143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4" name="Object 36"/>
          <p:cNvGraphicFramePr>
            <a:graphicFrameLocks noChangeAspect="1"/>
          </p:cNvGraphicFramePr>
          <p:nvPr/>
        </p:nvGraphicFramePr>
        <p:xfrm>
          <a:off x="3243263" y="3287713"/>
          <a:ext cx="5794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6" name="公式" r:id="rId34" imgW="393480" imgH="431640" progId="Equation.3">
                  <p:embed/>
                </p:oleObj>
              </mc:Choice>
              <mc:Fallback>
                <p:oleObj name="公式" r:id="rId34" imgW="39348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3287713"/>
                        <a:ext cx="5794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5" name="Object 37"/>
          <p:cNvGraphicFramePr>
            <a:graphicFrameLocks noChangeAspect="1"/>
          </p:cNvGraphicFramePr>
          <p:nvPr/>
        </p:nvGraphicFramePr>
        <p:xfrm>
          <a:off x="4022725" y="3287713"/>
          <a:ext cx="917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7" name="公式" r:id="rId36" imgW="622080" imgH="431640" progId="Equation.3">
                  <p:embed/>
                </p:oleObj>
              </mc:Choice>
              <mc:Fallback>
                <p:oleObj name="公式" r:id="rId36" imgW="62208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287713"/>
                        <a:ext cx="917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06" name="Object 38"/>
          <p:cNvGraphicFramePr>
            <a:graphicFrameLocks noChangeAspect="1"/>
          </p:cNvGraphicFramePr>
          <p:nvPr/>
        </p:nvGraphicFramePr>
        <p:xfrm>
          <a:off x="7146925" y="3276600"/>
          <a:ext cx="227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8" name="公式" r:id="rId38" imgW="152280" imgH="406080" progId="Equation.3">
                  <p:embed/>
                </p:oleObj>
              </mc:Choice>
              <mc:Fallback>
                <p:oleObj name="公式" r:id="rId38" imgW="15228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276600"/>
                        <a:ext cx="2270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15" name="Object 47"/>
          <p:cNvGraphicFramePr>
            <a:graphicFrameLocks noChangeAspect="1"/>
          </p:cNvGraphicFramePr>
          <p:nvPr/>
        </p:nvGraphicFramePr>
        <p:xfrm>
          <a:off x="7753350" y="3276600"/>
          <a:ext cx="838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899" name="公式" r:id="rId40" imgW="507960" imgH="406080" progId="Equation.3">
                  <p:embed/>
                </p:oleObj>
              </mc:Choice>
              <mc:Fallback>
                <p:oleObj name="公式" r:id="rId40" imgW="50796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3276600"/>
                        <a:ext cx="838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816" name="Text Box 48"/>
          <p:cNvSpPr txBox="1">
            <a:spLocks noChangeArrowheads="1"/>
          </p:cNvSpPr>
          <p:nvPr/>
        </p:nvSpPr>
        <p:spPr bwMode="auto">
          <a:xfrm>
            <a:off x="3336925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6817" name="Text Box 49"/>
          <p:cNvSpPr txBox="1">
            <a:spLocks noChangeArrowheads="1"/>
          </p:cNvSpPr>
          <p:nvPr/>
        </p:nvSpPr>
        <p:spPr bwMode="auto">
          <a:xfrm>
            <a:off x="61531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6818" name="Text Box 50"/>
          <p:cNvSpPr txBox="1">
            <a:spLocks noChangeArrowheads="1"/>
          </p:cNvSpPr>
          <p:nvPr/>
        </p:nvSpPr>
        <p:spPr bwMode="auto">
          <a:xfrm>
            <a:off x="4327525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6819" name="Text Box 51"/>
          <p:cNvSpPr txBox="1">
            <a:spLocks noChangeArrowheads="1"/>
          </p:cNvSpPr>
          <p:nvPr/>
        </p:nvSpPr>
        <p:spPr bwMode="auto">
          <a:xfrm>
            <a:off x="2270125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6820" name="Text Box 52"/>
          <p:cNvSpPr txBox="1">
            <a:spLocks noChangeArrowheads="1"/>
          </p:cNvSpPr>
          <p:nvPr/>
        </p:nvSpPr>
        <p:spPr bwMode="auto">
          <a:xfrm>
            <a:off x="707072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6821" name="Text Box 53"/>
          <p:cNvSpPr txBox="1">
            <a:spLocks noChangeArrowheads="1"/>
          </p:cNvSpPr>
          <p:nvPr/>
        </p:nvSpPr>
        <p:spPr bwMode="auto">
          <a:xfrm>
            <a:off x="33369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6822" name="Text Box 54"/>
          <p:cNvSpPr txBox="1">
            <a:spLocks noChangeArrowheads="1"/>
          </p:cNvSpPr>
          <p:nvPr/>
        </p:nvSpPr>
        <p:spPr bwMode="auto">
          <a:xfrm>
            <a:off x="7070725" y="4343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6823" name="Text Box 55"/>
          <p:cNvSpPr txBox="1">
            <a:spLocks noChangeArrowheads="1"/>
          </p:cNvSpPr>
          <p:nvPr/>
        </p:nvSpPr>
        <p:spPr bwMode="auto">
          <a:xfrm>
            <a:off x="6153150" y="4343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6824" name="Arc 56"/>
          <p:cNvSpPr>
            <a:spLocks/>
          </p:cNvSpPr>
          <p:nvPr/>
        </p:nvSpPr>
        <p:spPr bwMode="auto">
          <a:xfrm rot="101215" flipH="1" flipV="1">
            <a:off x="6153150" y="4945063"/>
            <a:ext cx="457200" cy="4429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74"/>
              <a:gd name="T2" fmla="*/ 21600 w 21600"/>
              <a:gd name="T3" fmla="*/ 21674 h 21674"/>
              <a:gd name="T4" fmla="*/ 0 w 21600"/>
              <a:gd name="T5" fmla="*/ 21600 h 2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7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24"/>
                  <a:pt x="21599" y="21649"/>
                  <a:pt x="21599" y="21673"/>
                </a:cubicBezTo>
              </a:path>
              <a:path w="21600" h="2167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24"/>
                  <a:pt x="21599" y="21649"/>
                  <a:pt x="21599" y="21673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6825" name="Text Box 57"/>
          <p:cNvSpPr txBox="1">
            <a:spLocks noChangeArrowheads="1"/>
          </p:cNvSpPr>
          <p:nvPr/>
        </p:nvSpPr>
        <p:spPr bwMode="auto">
          <a:xfrm>
            <a:off x="6762750" y="4783138"/>
            <a:ext cx="95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极小值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36826" name="Arc 58"/>
          <p:cNvSpPr>
            <a:spLocks/>
          </p:cNvSpPr>
          <p:nvPr/>
        </p:nvSpPr>
        <p:spPr bwMode="auto">
          <a:xfrm rot="21390436" flipV="1">
            <a:off x="7905750" y="4875213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6827" name="Text Box 59"/>
          <p:cNvSpPr txBox="1">
            <a:spLocks noChangeArrowheads="1"/>
          </p:cNvSpPr>
          <p:nvPr/>
        </p:nvSpPr>
        <p:spPr bwMode="auto">
          <a:xfrm>
            <a:off x="7981950" y="4343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2336828" name="Object 60"/>
          <p:cNvGraphicFramePr>
            <a:graphicFrameLocks noChangeAspect="1"/>
          </p:cNvGraphicFramePr>
          <p:nvPr/>
        </p:nvGraphicFramePr>
        <p:xfrm>
          <a:off x="2971800" y="5749925"/>
          <a:ext cx="14366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00" name="公式" r:id="rId42" imgW="787320" imgH="279360" progId="Equation.3">
                  <p:embed/>
                </p:oleObj>
              </mc:Choice>
              <mc:Fallback>
                <p:oleObj name="公式" r:id="rId42" imgW="787320" imgH="2793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49925"/>
                        <a:ext cx="14366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830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271463" y="381000"/>
            <a:ext cx="779462" cy="4445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336839" name="Group 71"/>
          <p:cNvGrpSpPr>
            <a:grpSpLocks/>
          </p:cNvGrpSpPr>
          <p:nvPr/>
        </p:nvGrpSpPr>
        <p:grpSpPr bwMode="auto">
          <a:xfrm>
            <a:off x="1050925" y="3500438"/>
            <a:ext cx="7483475" cy="1833562"/>
            <a:chOff x="662" y="2205"/>
            <a:chExt cx="4714" cy="1155"/>
          </a:xfrm>
        </p:grpSpPr>
        <p:grpSp>
          <p:nvGrpSpPr>
            <p:cNvPr id="2336833" name="Group 65"/>
            <p:cNvGrpSpPr>
              <a:grpSpLocks/>
            </p:cNvGrpSpPr>
            <p:nvPr/>
          </p:nvGrpSpPr>
          <p:grpSpPr bwMode="auto">
            <a:xfrm>
              <a:off x="662" y="2205"/>
              <a:ext cx="4714" cy="1155"/>
              <a:chOff x="662" y="2205"/>
              <a:chExt cx="4714" cy="1155"/>
            </a:xfrm>
          </p:grpSpPr>
          <p:sp>
            <p:nvSpPr>
              <p:cNvPr id="2336808" name="Line 40"/>
              <p:cNvSpPr>
                <a:spLocks noChangeShapeType="1"/>
              </p:cNvSpPr>
              <p:nvPr/>
            </p:nvSpPr>
            <p:spPr bwMode="auto">
              <a:xfrm>
                <a:off x="662" y="2452"/>
                <a:ext cx="47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09" name="Line 41"/>
              <p:cNvSpPr>
                <a:spLocks noChangeShapeType="1"/>
              </p:cNvSpPr>
              <p:nvPr/>
            </p:nvSpPr>
            <p:spPr bwMode="auto">
              <a:xfrm>
                <a:off x="1190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10" name="Line 42"/>
              <p:cNvSpPr>
                <a:spLocks noChangeShapeType="1"/>
              </p:cNvSpPr>
              <p:nvPr/>
            </p:nvSpPr>
            <p:spPr bwMode="auto">
              <a:xfrm>
                <a:off x="1958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11" name="Line 43"/>
              <p:cNvSpPr>
                <a:spLocks noChangeShapeType="1"/>
              </p:cNvSpPr>
              <p:nvPr/>
            </p:nvSpPr>
            <p:spPr bwMode="auto">
              <a:xfrm>
                <a:off x="2486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12" name="Line 44"/>
              <p:cNvSpPr>
                <a:spLocks noChangeShapeType="1"/>
              </p:cNvSpPr>
              <p:nvPr/>
            </p:nvSpPr>
            <p:spPr bwMode="auto">
              <a:xfrm>
                <a:off x="3158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13" name="Line 45"/>
              <p:cNvSpPr>
                <a:spLocks noChangeShapeType="1"/>
              </p:cNvSpPr>
              <p:nvPr/>
            </p:nvSpPr>
            <p:spPr bwMode="auto">
              <a:xfrm>
                <a:off x="3696" y="2205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814" name="Line 46"/>
              <p:cNvSpPr>
                <a:spLocks noChangeShapeType="1"/>
              </p:cNvSpPr>
              <p:nvPr/>
            </p:nvSpPr>
            <p:spPr bwMode="auto">
              <a:xfrm>
                <a:off x="4272" y="2205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36831" name="Line 63"/>
            <p:cNvSpPr>
              <a:spLocks noChangeShapeType="1"/>
            </p:cNvSpPr>
            <p:nvPr/>
          </p:nvSpPr>
          <p:spPr bwMode="auto">
            <a:xfrm>
              <a:off x="4848" y="2205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6832" name="Text Box 64"/>
          <p:cNvSpPr txBox="1">
            <a:spLocks noChangeArrowheads="1"/>
          </p:cNvSpPr>
          <p:nvPr/>
        </p:nvSpPr>
        <p:spPr bwMode="auto">
          <a:xfrm>
            <a:off x="5292725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0</a:t>
            </a:r>
          </a:p>
        </p:txBody>
      </p:sp>
      <p:graphicFrame>
        <p:nvGraphicFramePr>
          <p:cNvPr id="2336837" name="Object 69"/>
          <p:cNvGraphicFramePr>
            <a:graphicFrameLocks noChangeAspect="1"/>
          </p:cNvGraphicFramePr>
          <p:nvPr/>
        </p:nvGraphicFramePr>
        <p:xfrm>
          <a:off x="5254625" y="4056063"/>
          <a:ext cx="374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01" name="公式" r:id="rId44" imgW="164880" imgH="126720" progId="Equation.3">
                  <p:embed/>
                </p:oleObj>
              </mc:Choice>
              <mc:Fallback>
                <p:oleObj name="公式" r:id="rId44" imgW="164880" imgH="12672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056063"/>
                        <a:ext cx="374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838" name="Object 70"/>
          <p:cNvGraphicFramePr>
            <a:graphicFrameLocks noChangeAspect="1"/>
          </p:cNvGraphicFramePr>
          <p:nvPr/>
        </p:nvGraphicFramePr>
        <p:xfrm>
          <a:off x="5254625" y="4495800"/>
          <a:ext cx="3746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02" name="公式" r:id="rId46" imgW="164880" imgH="126720" progId="Equation.3">
                  <p:embed/>
                </p:oleObj>
              </mc:Choice>
              <mc:Fallback>
                <p:oleObj name="公式" r:id="rId46" imgW="164880" imgH="12672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495800"/>
                        <a:ext cx="3746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840" name="Text Box 72"/>
          <p:cNvSpPr txBox="1">
            <a:spLocks noChangeArrowheads="1"/>
          </p:cNvSpPr>
          <p:nvPr/>
        </p:nvSpPr>
        <p:spPr bwMode="auto">
          <a:xfrm>
            <a:off x="7908925" y="61372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6841" name="Text Box 73"/>
          <p:cNvSpPr txBox="1">
            <a:spLocks noChangeArrowheads="1"/>
          </p:cNvSpPr>
          <p:nvPr/>
        </p:nvSpPr>
        <p:spPr bwMode="auto">
          <a:xfrm>
            <a:off x="5013325" y="49530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间断点</a:t>
            </a:r>
          </a:p>
        </p:txBody>
      </p:sp>
      <p:sp>
        <p:nvSpPr>
          <p:cNvPr id="2336842" name="AutoShape 74">
            <a:hlinkClick r:id="rId4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6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36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7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3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3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3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3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36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6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36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3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36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6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3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3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36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36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3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3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3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3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36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36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3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3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8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3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3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233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233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3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3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3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3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3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233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3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233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233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233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233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33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33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33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3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336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336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3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3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33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33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3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3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33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33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3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3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3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3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33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1" dur="500"/>
                                        <p:tgtEl>
                                          <p:spTgt spid="233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6" dur="500"/>
                                        <p:tgtEl>
                                          <p:spTgt spid="233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1" dur="500"/>
                                        <p:tgtEl>
                                          <p:spTgt spid="233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6" dur="500"/>
                                        <p:tgtEl>
                                          <p:spTgt spid="2336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1" dur="500"/>
                                        <p:tgtEl>
                                          <p:spTgt spid="233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233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1" dur="500"/>
                                        <p:tgtEl>
                                          <p:spTgt spid="233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6" dur="500"/>
                                        <p:tgtEl>
                                          <p:spTgt spid="2336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3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3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33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33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33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33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33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33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33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33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33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33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0" grpId="0" autoUpdateAnimBg="0"/>
      <p:bldP spid="2336777" grpId="0" autoUpdateAnimBg="0"/>
      <p:bldP spid="2336783" grpId="0" autoUpdateAnimBg="0"/>
      <p:bldP spid="2336784" grpId="0" autoUpdateAnimBg="0"/>
      <p:bldP spid="2336785" grpId="0" animBg="1"/>
      <p:bldP spid="2336786" grpId="0" animBg="1"/>
      <p:bldP spid="2336790" grpId="0" autoUpdateAnimBg="0"/>
      <p:bldP spid="2336793" grpId="0" autoUpdateAnimBg="0"/>
      <p:bldP spid="2336794" grpId="0" build="p" autoUpdateAnimBg="0"/>
      <p:bldP spid="2336795" grpId="0" autoUpdateAnimBg="0"/>
      <p:bldP spid="2336796" grpId="0" autoUpdateAnimBg="0"/>
      <p:bldP spid="2336797" grpId="0" autoUpdateAnimBg="0"/>
      <p:bldP spid="2336816" grpId="0" autoUpdateAnimBg="0"/>
      <p:bldP spid="2336817" grpId="0" autoUpdateAnimBg="0"/>
      <p:bldP spid="2336818" grpId="0" autoUpdateAnimBg="0"/>
      <p:bldP spid="2336819" grpId="0" autoUpdateAnimBg="0"/>
      <p:bldP spid="2336820" grpId="0" autoUpdateAnimBg="0"/>
      <p:bldP spid="2336821" grpId="0" autoUpdateAnimBg="0"/>
      <p:bldP spid="2336822" grpId="0" autoUpdateAnimBg="0"/>
      <p:bldP spid="2336823" grpId="0" autoUpdateAnimBg="0"/>
      <p:bldP spid="2336824" grpId="0" animBg="1"/>
      <p:bldP spid="2336825" grpId="0" build="p" autoUpdateAnimBg="0"/>
      <p:bldP spid="2336826" grpId="0" animBg="1"/>
      <p:bldP spid="2336827" grpId="0" autoUpdateAnimBg="0"/>
      <p:bldP spid="2336832" grpId="0" autoUpdateAnimBg="0"/>
      <p:bldP spid="2336840" grpId="0" autoUpdateAnimBg="0"/>
      <p:bldP spid="233684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554" name="Freeform 2"/>
          <p:cNvSpPr>
            <a:spLocks/>
          </p:cNvSpPr>
          <p:nvPr/>
        </p:nvSpPr>
        <p:spPr bwMode="auto">
          <a:xfrm>
            <a:off x="4700588" y="1671638"/>
            <a:ext cx="1587" cy="2571750"/>
          </a:xfrm>
          <a:custGeom>
            <a:avLst/>
            <a:gdLst>
              <a:gd name="T0" fmla="*/ 0 w 1"/>
              <a:gd name="T1" fmla="*/ 0 h 1620"/>
              <a:gd name="T2" fmla="*/ 0 w 1"/>
              <a:gd name="T3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0">
                <a:moveTo>
                  <a:pt x="0" y="0"/>
                </a:moveTo>
                <a:lnTo>
                  <a:pt x="0" y="16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55" name="Freeform 3"/>
          <p:cNvSpPr>
            <a:spLocks/>
          </p:cNvSpPr>
          <p:nvPr/>
        </p:nvSpPr>
        <p:spPr bwMode="auto">
          <a:xfrm>
            <a:off x="4276725" y="1638300"/>
            <a:ext cx="425450" cy="9525"/>
          </a:xfrm>
          <a:custGeom>
            <a:avLst/>
            <a:gdLst>
              <a:gd name="T0" fmla="*/ 0 w 268"/>
              <a:gd name="T1" fmla="*/ 0 h 6"/>
              <a:gd name="T2" fmla="*/ 268 w 268"/>
              <a:gd name="T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8" h="6">
                <a:moveTo>
                  <a:pt x="0" y="0"/>
                </a:moveTo>
                <a:lnTo>
                  <a:pt x="268" y="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27579" name="Group 27"/>
          <p:cNvGrpSpPr>
            <a:grpSpLocks/>
          </p:cNvGrpSpPr>
          <p:nvPr/>
        </p:nvGrpSpPr>
        <p:grpSpPr bwMode="auto">
          <a:xfrm>
            <a:off x="457200" y="228600"/>
            <a:ext cx="8139113" cy="6445250"/>
            <a:chOff x="288" y="144"/>
            <a:chExt cx="5127" cy="4060"/>
          </a:xfrm>
        </p:grpSpPr>
        <p:sp>
          <p:nvSpPr>
            <p:cNvPr id="2327557" name="Freeform 5"/>
            <p:cNvSpPr>
              <a:spLocks/>
            </p:cNvSpPr>
            <p:nvPr/>
          </p:nvSpPr>
          <p:spPr bwMode="auto">
            <a:xfrm>
              <a:off x="288" y="2668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7558" name="Text Box 6"/>
            <p:cNvSpPr txBox="1">
              <a:spLocks noChangeArrowheads="1"/>
            </p:cNvSpPr>
            <p:nvPr/>
          </p:nvSpPr>
          <p:spPr bwMode="auto">
            <a:xfrm>
              <a:off x="2492" y="26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27559" name="Text Box 7"/>
            <p:cNvSpPr txBox="1">
              <a:spLocks noChangeArrowheads="1"/>
            </p:cNvSpPr>
            <p:nvPr/>
          </p:nvSpPr>
          <p:spPr bwMode="auto">
            <a:xfrm>
              <a:off x="5085" y="2622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27560" name="Freeform 8"/>
            <p:cNvSpPr>
              <a:spLocks/>
            </p:cNvSpPr>
            <p:nvPr/>
          </p:nvSpPr>
          <p:spPr bwMode="auto">
            <a:xfrm>
              <a:off x="2697" y="287"/>
              <a:ext cx="1" cy="3917"/>
            </a:xfrm>
            <a:custGeom>
              <a:avLst/>
              <a:gdLst>
                <a:gd name="T0" fmla="*/ 0 w 1"/>
                <a:gd name="T1" fmla="*/ 0 h 3917"/>
                <a:gd name="T2" fmla="*/ 0 w 1"/>
                <a:gd name="T3" fmla="*/ 3917 h 3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917">
                  <a:moveTo>
                    <a:pt x="0" y="0"/>
                  </a:moveTo>
                  <a:lnTo>
                    <a:pt x="0" y="391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7561" name="Text Box 9"/>
            <p:cNvSpPr txBox="1">
              <a:spLocks noChangeArrowheads="1"/>
            </p:cNvSpPr>
            <p:nvPr/>
          </p:nvSpPr>
          <p:spPr bwMode="auto">
            <a:xfrm>
              <a:off x="2459" y="14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27562" name="Object 10"/>
          <p:cNvGraphicFramePr>
            <a:graphicFrameLocks noChangeAspect="1"/>
          </p:cNvGraphicFramePr>
          <p:nvPr/>
        </p:nvGraphicFramePr>
        <p:xfrm>
          <a:off x="4581525" y="4267200"/>
          <a:ext cx="190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83" name="公式" r:id="rId3" imgW="190440" imgH="406080" progId="Equation.3">
                  <p:embed/>
                </p:oleObj>
              </mc:Choice>
              <mc:Fallback>
                <p:oleObj name="公式" r:id="rId3" imgW="1904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267200"/>
                        <a:ext cx="190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7563" name="Text Box 11"/>
          <p:cNvSpPr txBox="1">
            <a:spLocks noChangeArrowheads="1"/>
          </p:cNvSpPr>
          <p:nvPr/>
        </p:nvSpPr>
        <p:spPr bwMode="auto">
          <a:xfrm>
            <a:off x="3984625" y="1431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27564" name="Freeform 12"/>
          <p:cNvSpPr>
            <a:spLocks/>
          </p:cNvSpPr>
          <p:nvPr/>
        </p:nvSpPr>
        <p:spPr bwMode="auto">
          <a:xfrm>
            <a:off x="4357688" y="533400"/>
            <a:ext cx="166687" cy="892175"/>
          </a:xfrm>
          <a:custGeom>
            <a:avLst/>
            <a:gdLst>
              <a:gd name="T0" fmla="*/ 0 w 105"/>
              <a:gd name="T1" fmla="*/ 0 h 562"/>
              <a:gd name="T2" fmla="*/ 54 w 105"/>
              <a:gd name="T3" fmla="*/ 350 h 562"/>
              <a:gd name="T4" fmla="*/ 105 w 105"/>
              <a:gd name="T5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562">
                <a:moveTo>
                  <a:pt x="0" y="0"/>
                </a:moveTo>
                <a:cubicBezTo>
                  <a:pt x="9" y="58"/>
                  <a:pt x="37" y="256"/>
                  <a:pt x="54" y="350"/>
                </a:cubicBezTo>
                <a:cubicBezTo>
                  <a:pt x="71" y="444"/>
                  <a:pt x="95" y="518"/>
                  <a:pt x="105" y="56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65" name="Freeform 13"/>
          <p:cNvSpPr>
            <a:spLocks/>
          </p:cNvSpPr>
          <p:nvPr/>
        </p:nvSpPr>
        <p:spPr bwMode="auto">
          <a:xfrm>
            <a:off x="4843463" y="304800"/>
            <a:ext cx="1185862" cy="1304925"/>
          </a:xfrm>
          <a:custGeom>
            <a:avLst/>
            <a:gdLst>
              <a:gd name="T0" fmla="*/ 0 w 747"/>
              <a:gd name="T1" fmla="*/ 822 h 822"/>
              <a:gd name="T2" fmla="*/ 75 w 747"/>
              <a:gd name="T3" fmla="*/ 773 h 822"/>
              <a:gd name="T4" fmla="*/ 230 w 747"/>
              <a:gd name="T5" fmla="*/ 626 h 822"/>
              <a:gd name="T6" fmla="*/ 403 w 747"/>
              <a:gd name="T7" fmla="*/ 426 h 822"/>
              <a:gd name="T8" fmla="*/ 747 w 747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822">
                <a:moveTo>
                  <a:pt x="0" y="822"/>
                </a:moveTo>
                <a:cubicBezTo>
                  <a:pt x="12" y="814"/>
                  <a:pt x="37" y="806"/>
                  <a:pt x="75" y="773"/>
                </a:cubicBezTo>
                <a:cubicBezTo>
                  <a:pt x="113" y="740"/>
                  <a:pt x="175" y="684"/>
                  <a:pt x="230" y="626"/>
                </a:cubicBezTo>
                <a:cubicBezTo>
                  <a:pt x="285" y="568"/>
                  <a:pt x="317" y="530"/>
                  <a:pt x="403" y="426"/>
                </a:cubicBezTo>
                <a:cubicBezTo>
                  <a:pt x="489" y="322"/>
                  <a:pt x="675" y="89"/>
                  <a:pt x="747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66" name="Oval 14"/>
          <p:cNvSpPr>
            <a:spLocks noChangeArrowheads="1"/>
          </p:cNvSpPr>
          <p:nvPr/>
        </p:nvSpPr>
        <p:spPr bwMode="auto">
          <a:xfrm>
            <a:off x="4657725" y="1600200"/>
            <a:ext cx="76200" cy="762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27567" name="Freeform 15"/>
          <p:cNvSpPr>
            <a:spLocks/>
          </p:cNvSpPr>
          <p:nvPr/>
        </p:nvSpPr>
        <p:spPr bwMode="auto">
          <a:xfrm>
            <a:off x="4518025" y="1404938"/>
            <a:ext cx="333375" cy="258762"/>
          </a:xfrm>
          <a:custGeom>
            <a:avLst/>
            <a:gdLst>
              <a:gd name="T0" fmla="*/ 0 w 210"/>
              <a:gd name="T1" fmla="*/ 0 h 163"/>
              <a:gd name="T2" fmla="*/ 42 w 210"/>
              <a:gd name="T3" fmla="*/ 101 h 163"/>
              <a:gd name="T4" fmla="*/ 118 w 210"/>
              <a:gd name="T5" fmla="*/ 159 h 163"/>
              <a:gd name="T6" fmla="*/ 210 w 210"/>
              <a:gd name="T7" fmla="*/ 12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" h="163">
                <a:moveTo>
                  <a:pt x="0" y="0"/>
                </a:moveTo>
                <a:cubicBezTo>
                  <a:pt x="7" y="17"/>
                  <a:pt x="22" y="75"/>
                  <a:pt x="42" y="101"/>
                </a:cubicBezTo>
                <a:cubicBezTo>
                  <a:pt x="62" y="127"/>
                  <a:pt x="90" y="155"/>
                  <a:pt x="118" y="159"/>
                </a:cubicBezTo>
                <a:cubicBezTo>
                  <a:pt x="146" y="163"/>
                  <a:pt x="191" y="133"/>
                  <a:pt x="210" y="126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68" name="Freeform 16"/>
          <p:cNvSpPr>
            <a:spLocks/>
          </p:cNvSpPr>
          <p:nvPr/>
        </p:nvSpPr>
        <p:spPr bwMode="auto">
          <a:xfrm>
            <a:off x="4276725" y="609600"/>
            <a:ext cx="1588" cy="6218238"/>
          </a:xfrm>
          <a:custGeom>
            <a:avLst/>
            <a:gdLst>
              <a:gd name="T0" fmla="*/ 0 w 1"/>
              <a:gd name="T1" fmla="*/ 0 h 3917"/>
              <a:gd name="T2" fmla="*/ 0 w 1"/>
              <a:gd name="T3" fmla="*/ 3917 h 39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17">
                <a:moveTo>
                  <a:pt x="0" y="0"/>
                </a:moveTo>
                <a:lnTo>
                  <a:pt x="0" y="3917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69" name="Oval 17"/>
          <p:cNvSpPr>
            <a:spLocks noChangeArrowheads="1"/>
          </p:cNvSpPr>
          <p:nvPr/>
        </p:nvSpPr>
        <p:spPr bwMode="auto">
          <a:xfrm>
            <a:off x="3667125" y="4191000"/>
            <a:ext cx="76200" cy="762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27570" name="Freeform 18"/>
          <p:cNvSpPr>
            <a:spLocks/>
          </p:cNvSpPr>
          <p:nvPr/>
        </p:nvSpPr>
        <p:spPr bwMode="auto">
          <a:xfrm>
            <a:off x="2524125" y="609600"/>
            <a:ext cx="1209675" cy="3648075"/>
          </a:xfrm>
          <a:custGeom>
            <a:avLst/>
            <a:gdLst>
              <a:gd name="T0" fmla="*/ 0 w 762"/>
              <a:gd name="T1" fmla="*/ 0 h 2298"/>
              <a:gd name="T2" fmla="*/ 334 w 762"/>
              <a:gd name="T3" fmla="*/ 1849 h 2298"/>
              <a:gd name="T4" fmla="*/ 762 w 762"/>
              <a:gd name="T5" fmla="*/ 2298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2" h="2298">
                <a:moveTo>
                  <a:pt x="0" y="0"/>
                </a:moveTo>
                <a:cubicBezTo>
                  <a:pt x="56" y="308"/>
                  <a:pt x="207" y="1466"/>
                  <a:pt x="334" y="1849"/>
                </a:cubicBezTo>
                <a:cubicBezTo>
                  <a:pt x="461" y="2232"/>
                  <a:pt x="673" y="2205"/>
                  <a:pt x="762" y="229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71" name="Freeform 19"/>
          <p:cNvSpPr>
            <a:spLocks/>
          </p:cNvSpPr>
          <p:nvPr/>
        </p:nvSpPr>
        <p:spPr bwMode="auto">
          <a:xfrm>
            <a:off x="3709988" y="4233863"/>
            <a:ext cx="509587" cy="2509837"/>
          </a:xfrm>
          <a:custGeom>
            <a:avLst/>
            <a:gdLst>
              <a:gd name="T0" fmla="*/ 0 w 321"/>
              <a:gd name="T1" fmla="*/ 0 h 1581"/>
              <a:gd name="T2" fmla="*/ 213 w 321"/>
              <a:gd name="T3" fmla="*/ 309 h 1581"/>
              <a:gd name="T4" fmla="*/ 321 w 321"/>
              <a:gd name="T5" fmla="*/ 158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" h="1581">
                <a:moveTo>
                  <a:pt x="0" y="0"/>
                </a:moveTo>
                <a:cubicBezTo>
                  <a:pt x="36" y="52"/>
                  <a:pt x="159" y="45"/>
                  <a:pt x="213" y="309"/>
                </a:cubicBezTo>
                <a:cubicBezTo>
                  <a:pt x="267" y="573"/>
                  <a:pt x="299" y="1316"/>
                  <a:pt x="321" y="158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27572" name="Object 20"/>
          <p:cNvGraphicFramePr>
            <a:graphicFrameLocks noChangeAspect="1"/>
          </p:cNvGraphicFramePr>
          <p:nvPr/>
        </p:nvGraphicFramePr>
        <p:xfrm>
          <a:off x="3362325" y="4267200"/>
          <a:ext cx="417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84" name="公式" r:id="rId5" imgW="393480" imgH="431640" progId="Equation.3">
                  <p:embed/>
                </p:oleObj>
              </mc:Choice>
              <mc:Fallback>
                <p:oleObj name="公式" r:id="rId5" imgW="3934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267200"/>
                        <a:ext cx="417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7574" name="Text Box 22"/>
          <p:cNvSpPr txBox="1">
            <a:spLocks noChangeArrowheads="1"/>
          </p:cNvSpPr>
          <p:nvPr/>
        </p:nvSpPr>
        <p:spPr bwMode="auto">
          <a:xfrm>
            <a:off x="6705600" y="381000"/>
            <a:ext cx="210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牛顿三叉戟线</a:t>
            </a:r>
          </a:p>
        </p:txBody>
      </p:sp>
      <p:sp>
        <p:nvSpPr>
          <p:cNvPr id="2327575" name="Freeform 23"/>
          <p:cNvSpPr>
            <a:spLocks/>
          </p:cNvSpPr>
          <p:nvPr/>
        </p:nvSpPr>
        <p:spPr bwMode="auto">
          <a:xfrm>
            <a:off x="4252913" y="1636713"/>
            <a:ext cx="55562" cy="3175"/>
          </a:xfrm>
          <a:custGeom>
            <a:avLst/>
            <a:gdLst>
              <a:gd name="T0" fmla="*/ 0 w 35"/>
              <a:gd name="T1" fmla="*/ 0 h 2"/>
              <a:gd name="T2" fmla="*/ 35 w 35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" h="2">
                <a:moveTo>
                  <a:pt x="0" y="0"/>
                </a:moveTo>
                <a:lnTo>
                  <a:pt x="35" y="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76" name="Freeform 24"/>
          <p:cNvSpPr>
            <a:spLocks/>
          </p:cNvSpPr>
          <p:nvPr/>
        </p:nvSpPr>
        <p:spPr bwMode="auto">
          <a:xfrm>
            <a:off x="4700588" y="4213225"/>
            <a:ext cx="1587" cy="44450"/>
          </a:xfrm>
          <a:custGeom>
            <a:avLst/>
            <a:gdLst>
              <a:gd name="T0" fmla="*/ 0 w 1"/>
              <a:gd name="T1" fmla="*/ 0 h 28"/>
              <a:gd name="T2" fmla="*/ 0 w 1"/>
              <a:gd name="T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">
                <a:moveTo>
                  <a:pt x="0" y="0"/>
                </a:moveTo>
                <a:lnTo>
                  <a:pt x="0" y="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7577" name="Rectangle 25"/>
          <p:cNvSpPr>
            <a:spLocks noChangeArrowheads="1"/>
          </p:cNvSpPr>
          <p:nvPr/>
        </p:nvSpPr>
        <p:spPr bwMode="auto">
          <a:xfrm>
            <a:off x="271463" y="381000"/>
            <a:ext cx="871537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2327578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8432800" y="6096000"/>
            <a:ext cx="381000" cy="3206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27573" name="Object 21"/>
          <p:cNvGraphicFramePr>
            <a:graphicFrameLocks noChangeAspect="1"/>
          </p:cNvGraphicFramePr>
          <p:nvPr/>
        </p:nvGraphicFramePr>
        <p:xfrm>
          <a:off x="838200" y="228600"/>
          <a:ext cx="14271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85" name="公式" r:id="rId7" imgW="825480" imgH="406080" progId="Equation.3">
                  <p:embed/>
                </p:oleObj>
              </mc:Choice>
              <mc:Fallback>
                <p:oleObj name="公式" r:id="rId7" imgW="8254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14271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7582" name="AutoShape 3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2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2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3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2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2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32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2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2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2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2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32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2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32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2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2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3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32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32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7554" grpId="0" animBg="1"/>
      <p:bldP spid="2327555" grpId="0" animBg="1"/>
      <p:bldP spid="2327563" grpId="0" autoUpdateAnimBg="0"/>
      <p:bldP spid="2327564" grpId="0" animBg="1"/>
      <p:bldP spid="2327565" grpId="0" animBg="1"/>
      <p:bldP spid="2327566" grpId="0" animBg="1"/>
      <p:bldP spid="2327567" grpId="0" animBg="1"/>
      <p:bldP spid="2327568" grpId="0" animBg="1"/>
      <p:bldP spid="2327569" grpId="0" animBg="1"/>
      <p:bldP spid="2327570" grpId="0" animBg="1"/>
      <p:bldP spid="2327571" grpId="0" animBg="1"/>
      <p:bldP spid="2327575" grpId="0" animBg="1"/>
      <p:bldP spid="23275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22" name="Text Box 2"/>
          <p:cNvSpPr txBox="1">
            <a:spLocks noChangeArrowheads="1"/>
          </p:cNvSpPr>
          <p:nvPr/>
        </p:nvSpPr>
        <p:spPr bwMode="auto">
          <a:xfrm>
            <a:off x="441325" y="313055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4723" name="Object 3"/>
          <p:cNvGraphicFramePr>
            <a:graphicFrameLocks noChangeAspect="1"/>
          </p:cNvGraphicFramePr>
          <p:nvPr/>
        </p:nvGraphicFramePr>
        <p:xfrm>
          <a:off x="1219200" y="1089025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4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89025"/>
                        <a:ext cx="1371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24" name="Object 4"/>
          <p:cNvGraphicFramePr>
            <a:graphicFrameLocks noChangeAspect="1"/>
          </p:cNvGraphicFramePr>
          <p:nvPr/>
        </p:nvGraphicFramePr>
        <p:xfrm>
          <a:off x="685800" y="2339975"/>
          <a:ext cx="762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5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39975"/>
                        <a:ext cx="762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25" name="Object 5"/>
          <p:cNvGraphicFramePr>
            <a:graphicFrameLocks noChangeAspect="1"/>
          </p:cNvGraphicFramePr>
          <p:nvPr/>
        </p:nvGraphicFramePr>
        <p:xfrm>
          <a:off x="1371600" y="5562600"/>
          <a:ext cx="1133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6" name="公式" r:id="rId7" imgW="622080" imgH="279360" progId="Equation.3">
                  <p:embed/>
                </p:oleObj>
              </mc:Choice>
              <mc:Fallback>
                <p:oleObj name="公式" r:id="rId7" imgW="6220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11334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26" name="Object 6"/>
          <p:cNvGraphicFramePr>
            <a:graphicFrameLocks noChangeAspect="1"/>
          </p:cNvGraphicFramePr>
          <p:nvPr/>
        </p:nvGraphicFramePr>
        <p:xfrm flipH="1">
          <a:off x="3733800" y="2057400"/>
          <a:ext cx="25892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7" name="公式" r:id="rId9" imgW="1168200" imgH="457200" progId="Equation.3">
                  <p:embed/>
                </p:oleObj>
              </mc:Choice>
              <mc:Fallback>
                <p:oleObj name="公式" r:id="rId9" imgW="1168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733800" y="2057400"/>
                        <a:ext cx="25892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27" name="Text Box 7"/>
          <p:cNvSpPr txBox="1">
            <a:spLocks noChangeArrowheads="1"/>
          </p:cNvSpPr>
          <p:nvPr/>
        </p:nvSpPr>
        <p:spPr bwMode="auto">
          <a:xfrm>
            <a:off x="4114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pSp>
        <p:nvGrpSpPr>
          <p:cNvPr id="2334788" name="Group 68"/>
          <p:cNvGrpSpPr>
            <a:grpSpLocks/>
          </p:cNvGrpSpPr>
          <p:nvPr/>
        </p:nvGrpSpPr>
        <p:grpSpPr bwMode="auto">
          <a:xfrm>
            <a:off x="1295400" y="2971800"/>
            <a:ext cx="609600" cy="1946275"/>
            <a:chOff x="816" y="1872"/>
            <a:chExt cx="384" cy="1226"/>
          </a:xfrm>
        </p:grpSpPr>
        <p:sp>
          <p:nvSpPr>
            <p:cNvPr id="2334728" name="Text Box 8"/>
            <p:cNvSpPr txBox="1">
              <a:spLocks noChangeArrowheads="1"/>
            </p:cNvSpPr>
            <p:nvPr/>
          </p:nvSpPr>
          <p:spPr bwMode="auto">
            <a:xfrm>
              <a:off x="912" y="187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34729" name="Object 9"/>
            <p:cNvGraphicFramePr>
              <a:graphicFrameLocks noChangeAspect="1"/>
            </p:cNvGraphicFramePr>
            <p:nvPr/>
          </p:nvGraphicFramePr>
          <p:xfrm>
            <a:off x="912" y="2208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908" name="公式" r:id="rId11" imgW="177480" imgH="203040" progId="Equation.3">
                    <p:embed/>
                  </p:oleObj>
                </mc:Choice>
                <mc:Fallback>
                  <p:oleObj name="公式" r:id="rId11" imgW="1774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08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730" name="Text Box 10"/>
            <p:cNvSpPr txBox="1">
              <a:spLocks noChangeArrowheads="1"/>
            </p:cNvSpPr>
            <p:nvPr/>
          </p:nvSpPr>
          <p:spPr bwMode="auto">
            <a:xfrm>
              <a:off x="912" y="24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4731" name="Text Box 11"/>
            <p:cNvSpPr txBox="1">
              <a:spLocks noChangeArrowheads="1"/>
            </p:cNvSpPr>
            <p:nvPr/>
          </p:nvSpPr>
          <p:spPr bwMode="auto">
            <a:xfrm>
              <a:off x="816" y="281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4732" name="Text Box 12"/>
          <p:cNvSpPr txBox="1">
            <a:spLocks noChangeArrowheads="1"/>
          </p:cNvSpPr>
          <p:nvPr/>
        </p:nvSpPr>
        <p:spPr bwMode="auto">
          <a:xfrm>
            <a:off x="457200" y="381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34733" name="Text Box 13"/>
          <p:cNvSpPr txBox="1">
            <a:spLocks noChangeArrowheads="1"/>
          </p:cNvSpPr>
          <p:nvPr/>
        </p:nvSpPr>
        <p:spPr bwMode="auto">
          <a:xfrm>
            <a:off x="7604125" y="58324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4735" name="Arc 15"/>
          <p:cNvSpPr>
            <a:spLocks/>
          </p:cNvSpPr>
          <p:nvPr/>
        </p:nvSpPr>
        <p:spPr bwMode="auto">
          <a:xfrm rot="-5200555">
            <a:off x="4038601" y="44958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36" name="Arc 16"/>
          <p:cNvSpPr>
            <a:spLocks/>
          </p:cNvSpPr>
          <p:nvPr/>
        </p:nvSpPr>
        <p:spPr bwMode="auto">
          <a:xfrm rot="5717773" flipH="1">
            <a:off x="2125663" y="45037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37" name="Text Box 17"/>
          <p:cNvSpPr txBox="1">
            <a:spLocks noChangeArrowheads="1"/>
          </p:cNvSpPr>
          <p:nvPr/>
        </p:nvSpPr>
        <p:spPr bwMode="auto">
          <a:xfrm>
            <a:off x="838200" y="381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对函数进行全面讨论并画图：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4738" name="Object 18"/>
          <p:cNvGraphicFramePr>
            <a:graphicFrameLocks noChangeAspect="1"/>
          </p:cNvGraphicFramePr>
          <p:nvPr/>
        </p:nvGraphicFramePr>
        <p:xfrm>
          <a:off x="1371600" y="2133600"/>
          <a:ext cx="1143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9" name="公式" r:id="rId13" imgW="622080" imgH="457200" progId="Equation.3">
                  <p:embed/>
                </p:oleObj>
              </mc:Choice>
              <mc:Fallback>
                <p:oleObj name="公式" r:id="rId13" imgW="6220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143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39" name="Text Box 19"/>
          <p:cNvSpPr txBox="1">
            <a:spLocks noChangeArrowheads="1"/>
          </p:cNvSpPr>
          <p:nvPr/>
        </p:nvSpPr>
        <p:spPr bwMode="auto">
          <a:xfrm>
            <a:off x="531813" y="1054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34740" name="Object 20"/>
          <p:cNvGraphicFramePr>
            <a:graphicFrameLocks noChangeAspect="1"/>
          </p:cNvGraphicFramePr>
          <p:nvPr/>
        </p:nvGraphicFramePr>
        <p:xfrm flipH="1">
          <a:off x="7162800" y="2343150"/>
          <a:ext cx="609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0" name="公式" r:id="rId15" imgW="203040" imgH="139680" progId="Equation.3">
                  <p:embed/>
                </p:oleObj>
              </mc:Choice>
              <mc:Fallback>
                <p:oleObj name="公式" r:id="rId15" imgW="203040" imgH="139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162800" y="2343150"/>
                        <a:ext cx="609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41" name="Text Box 21"/>
          <p:cNvSpPr txBox="1">
            <a:spLocks noChangeArrowheads="1"/>
          </p:cNvSpPr>
          <p:nvPr/>
        </p:nvSpPr>
        <p:spPr bwMode="auto">
          <a:xfrm>
            <a:off x="2819400" y="5486400"/>
            <a:ext cx="394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所以，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曲线有渐近线 </a:t>
            </a:r>
            <a:r>
              <a:rPr lang="en-US" altLang="zh-CN" b="1" i="1">
                <a:solidFill>
                  <a:srgbClr val="009900"/>
                </a:solidFill>
              </a:rPr>
              <a:t>y 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=0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，</a:t>
            </a:r>
            <a:endParaRPr lang="zh-CN" altLang="en-US" b="1">
              <a:solidFill>
                <a:srgbClr val="009900"/>
              </a:solidFill>
            </a:endParaRPr>
          </a:p>
        </p:txBody>
      </p:sp>
      <p:sp>
        <p:nvSpPr>
          <p:cNvPr id="2334743" name="Text Box 23"/>
          <p:cNvSpPr txBox="1">
            <a:spLocks noChangeArrowheads="1"/>
          </p:cNvSpPr>
          <p:nvPr/>
        </p:nvSpPr>
        <p:spPr bwMode="auto">
          <a:xfrm>
            <a:off x="760413" y="54864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graphicFrame>
        <p:nvGraphicFramePr>
          <p:cNvPr id="2334744" name="Object 24"/>
          <p:cNvGraphicFramePr>
            <a:graphicFrameLocks noChangeAspect="1"/>
          </p:cNvGraphicFramePr>
          <p:nvPr/>
        </p:nvGraphicFramePr>
        <p:xfrm flipH="1">
          <a:off x="2590800" y="2286000"/>
          <a:ext cx="581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1" name="公式" r:id="rId17" imgW="317160" imgH="177480" progId="Equation.3">
                  <p:embed/>
                </p:oleObj>
              </mc:Choice>
              <mc:Fallback>
                <p:oleObj name="公式" r:id="rId17" imgW="31716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590800" y="2286000"/>
                        <a:ext cx="581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45" name="Object 25"/>
          <p:cNvGraphicFramePr>
            <a:graphicFrameLocks noChangeAspect="1"/>
          </p:cNvGraphicFramePr>
          <p:nvPr/>
        </p:nvGraphicFramePr>
        <p:xfrm flipH="1">
          <a:off x="6248400" y="2286000"/>
          <a:ext cx="914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2" name="公式" r:id="rId19" imgW="291960" imgH="177480" progId="Equation.3">
                  <p:embed/>
                </p:oleObj>
              </mc:Choice>
              <mc:Fallback>
                <p:oleObj name="公式" r:id="rId19" imgW="29196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248400" y="2286000"/>
                        <a:ext cx="914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48" name="Text Box 28"/>
          <p:cNvSpPr txBox="1">
            <a:spLocks noChangeArrowheads="1"/>
          </p:cNvSpPr>
          <p:nvPr/>
        </p:nvSpPr>
        <p:spPr bwMode="auto">
          <a:xfrm>
            <a:off x="5029200" y="3505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4749" name="Text Box 29"/>
          <p:cNvSpPr txBox="1">
            <a:spLocks noChangeArrowheads="1"/>
          </p:cNvSpPr>
          <p:nvPr/>
        </p:nvSpPr>
        <p:spPr bwMode="auto">
          <a:xfrm>
            <a:off x="4114800" y="3505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4750" name="Text Box 30"/>
          <p:cNvSpPr txBox="1">
            <a:spLocks noChangeArrowheads="1"/>
          </p:cNvSpPr>
          <p:nvPr/>
        </p:nvSpPr>
        <p:spPr bwMode="auto">
          <a:xfrm>
            <a:off x="2209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4751" name="Text Box 31"/>
          <p:cNvSpPr txBox="1">
            <a:spLocks noChangeArrowheads="1"/>
          </p:cNvSpPr>
          <p:nvPr/>
        </p:nvSpPr>
        <p:spPr bwMode="auto">
          <a:xfrm>
            <a:off x="6010275" y="3505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4753" name="Text Box 33"/>
          <p:cNvSpPr txBox="1">
            <a:spLocks noChangeArrowheads="1"/>
          </p:cNvSpPr>
          <p:nvPr/>
        </p:nvSpPr>
        <p:spPr bwMode="auto">
          <a:xfrm>
            <a:off x="6010275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4754" name="Text Box 34"/>
          <p:cNvSpPr txBox="1">
            <a:spLocks noChangeArrowheads="1"/>
          </p:cNvSpPr>
          <p:nvPr/>
        </p:nvSpPr>
        <p:spPr bwMode="auto">
          <a:xfrm>
            <a:off x="5038725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34755" name="Arc 35"/>
          <p:cNvSpPr>
            <a:spLocks/>
          </p:cNvSpPr>
          <p:nvPr/>
        </p:nvSpPr>
        <p:spPr bwMode="auto">
          <a:xfrm rot="5117557" flipV="1">
            <a:off x="7772401" y="44196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34757" name="Object 37"/>
          <p:cNvGraphicFramePr>
            <a:graphicFrameLocks noChangeAspect="1"/>
          </p:cNvGraphicFramePr>
          <p:nvPr/>
        </p:nvGraphicFramePr>
        <p:xfrm>
          <a:off x="4953000" y="152400"/>
          <a:ext cx="1752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3" name="公式" r:id="rId21" imgW="888840" imgH="444240" progId="Equation.3">
                  <p:embed/>
                </p:oleObj>
              </mc:Choice>
              <mc:Fallback>
                <p:oleObj name="公式" r:id="rId21" imgW="88884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1752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8" name="Object 38"/>
          <p:cNvGraphicFramePr>
            <a:graphicFrameLocks noChangeAspect="1"/>
          </p:cNvGraphicFramePr>
          <p:nvPr/>
        </p:nvGraphicFramePr>
        <p:xfrm>
          <a:off x="2743200" y="1066800"/>
          <a:ext cx="2362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4" name="公式" r:id="rId23" imgW="1028520" imgH="177480" progId="Equation.3">
                  <p:embed/>
                </p:oleObj>
              </mc:Choice>
              <mc:Fallback>
                <p:oleObj name="公式" r:id="rId23" imgW="102852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23622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59" name="Text Box 39"/>
          <p:cNvSpPr txBox="1">
            <a:spLocks noChangeArrowheads="1"/>
          </p:cNvSpPr>
          <p:nvPr/>
        </p:nvSpPr>
        <p:spPr bwMode="auto">
          <a:xfrm>
            <a:off x="1143000" y="1524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zh-CN" b="1">
                <a:solidFill>
                  <a:schemeClr val="tx1"/>
                </a:solidFill>
              </a:rPr>
              <a:t>因  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–x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en-US" altLang="zh-CN" b="1" i="1">
                <a:solidFill>
                  <a:schemeClr val="tx1"/>
                </a:solidFill>
              </a:rPr>
              <a:t>= – 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endParaRPr lang="zh-CN" altLang="en-US" b="1" i="1">
              <a:solidFill>
                <a:schemeClr val="tx1"/>
              </a:solidFill>
            </a:endParaRPr>
          </a:p>
        </p:txBody>
      </p:sp>
      <p:sp>
        <p:nvSpPr>
          <p:cNvPr id="2334760" name="Text Box 40"/>
          <p:cNvSpPr txBox="1">
            <a:spLocks noChangeArrowheads="1"/>
          </p:cNvSpPr>
          <p:nvPr/>
        </p:nvSpPr>
        <p:spPr bwMode="auto">
          <a:xfrm>
            <a:off x="3810000" y="15240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图形关于原点对称。</a:t>
            </a:r>
          </a:p>
        </p:txBody>
      </p:sp>
      <p:sp>
        <p:nvSpPr>
          <p:cNvPr id="2334761" name="Text Box 41"/>
          <p:cNvSpPr txBox="1">
            <a:spLocks noChangeArrowheads="1"/>
          </p:cNvSpPr>
          <p:nvPr/>
        </p:nvSpPr>
        <p:spPr bwMode="auto">
          <a:xfrm>
            <a:off x="3108325" y="3043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2334762" name="Text Box 42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334763" name="Group 43"/>
          <p:cNvGrpSpPr>
            <a:grpSpLocks/>
          </p:cNvGrpSpPr>
          <p:nvPr/>
        </p:nvGrpSpPr>
        <p:grpSpPr bwMode="auto">
          <a:xfrm>
            <a:off x="1447800" y="3124200"/>
            <a:ext cx="6934200" cy="1828800"/>
            <a:chOff x="912" y="2160"/>
            <a:chExt cx="4368" cy="1152"/>
          </a:xfrm>
        </p:grpSpPr>
        <p:sp>
          <p:nvSpPr>
            <p:cNvPr id="2334764" name="Line 44"/>
            <p:cNvSpPr>
              <a:spLocks noChangeShapeType="1"/>
            </p:cNvSpPr>
            <p:nvPr/>
          </p:nvSpPr>
          <p:spPr bwMode="auto">
            <a:xfrm>
              <a:off x="912" y="240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65" name="Line 45"/>
            <p:cNvSpPr>
              <a:spLocks noChangeShapeType="1"/>
            </p:cNvSpPr>
            <p:nvPr/>
          </p:nvSpPr>
          <p:spPr bwMode="auto">
            <a:xfrm>
              <a:off x="1200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66" name="Line 46"/>
            <p:cNvSpPr>
              <a:spLocks noChangeShapeType="1"/>
            </p:cNvSpPr>
            <p:nvPr/>
          </p:nvSpPr>
          <p:spPr bwMode="auto">
            <a:xfrm>
              <a:off x="179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67" name="Line 47"/>
            <p:cNvSpPr>
              <a:spLocks noChangeShapeType="1"/>
            </p:cNvSpPr>
            <p:nvPr/>
          </p:nvSpPr>
          <p:spPr bwMode="auto">
            <a:xfrm>
              <a:off x="2384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68" name="Line 48"/>
            <p:cNvSpPr>
              <a:spLocks noChangeShapeType="1"/>
            </p:cNvSpPr>
            <p:nvPr/>
          </p:nvSpPr>
          <p:spPr bwMode="auto">
            <a:xfrm>
              <a:off x="2976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69" name="Line 49"/>
            <p:cNvSpPr>
              <a:spLocks noChangeShapeType="1"/>
            </p:cNvSpPr>
            <p:nvPr/>
          </p:nvSpPr>
          <p:spPr bwMode="auto">
            <a:xfrm>
              <a:off x="3568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70" name="Line 50"/>
            <p:cNvSpPr>
              <a:spLocks noChangeShapeType="1"/>
            </p:cNvSpPr>
            <p:nvPr/>
          </p:nvSpPr>
          <p:spPr bwMode="auto">
            <a:xfrm>
              <a:off x="4160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71" name="Line 51"/>
            <p:cNvSpPr>
              <a:spLocks noChangeShapeType="1"/>
            </p:cNvSpPr>
            <p:nvPr/>
          </p:nvSpPr>
          <p:spPr bwMode="auto">
            <a:xfrm>
              <a:off x="475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4772" name="Text Box 52"/>
          <p:cNvSpPr txBox="1">
            <a:spLocks noChangeArrowheads="1"/>
          </p:cNvSpPr>
          <p:nvPr/>
        </p:nvSpPr>
        <p:spPr bwMode="auto">
          <a:xfrm>
            <a:off x="6934200" y="3043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34773" name="Text Box 53"/>
          <p:cNvSpPr txBox="1">
            <a:spLocks noChangeArrowheads="1"/>
          </p:cNvSpPr>
          <p:nvPr/>
        </p:nvSpPr>
        <p:spPr bwMode="auto">
          <a:xfrm>
            <a:off x="2209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4774" name="Text Box 54"/>
          <p:cNvSpPr txBox="1">
            <a:spLocks noChangeArrowheads="1"/>
          </p:cNvSpPr>
          <p:nvPr/>
        </p:nvSpPr>
        <p:spPr bwMode="auto">
          <a:xfrm>
            <a:off x="4800600" y="4343400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拐点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34775" name="Arc 55"/>
          <p:cNvSpPr>
            <a:spLocks/>
          </p:cNvSpPr>
          <p:nvPr/>
        </p:nvSpPr>
        <p:spPr bwMode="auto">
          <a:xfrm rot="21390436" flipV="1">
            <a:off x="5943600" y="44196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6" name="Text Box 56"/>
          <p:cNvSpPr txBox="1">
            <a:spLocks noChangeArrowheads="1"/>
          </p:cNvSpPr>
          <p:nvPr/>
        </p:nvSpPr>
        <p:spPr bwMode="auto">
          <a:xfrm>
            <a:off x="2819400" y="45720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间断点</a:t>
            </a:r>
          </a:p>
        </p:txBody>
      </p:sp>
      <p:sp>
        <p:nvSpPr>
          <p:cNvPr id="2334777" name="Text Box 57"/>
          <p:cNvSpPr txBox="1">
            <a:spLocks noChangeArrowheads="1"/>
          </p:cNvSpPr>
          <p:nvPr/>
        </p:nvSpPr>
        <p:spPr bwMode="auto">
          <a:xfrm>
            <a:off x="6629400" y="44958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间断点</a:t>
            </a:r>
          </a:p>
        </p:txBody>
      </p:sp>
      <p:sp>
        <p:nvSpPr>
          <p:cNvPr id="2334778" name="Text Box 58"/>
          <p:cNvSpPr txBox="1">
            <a:spLocks noChangeArrowheads="1"/>
          </p:cNvSpPr>
          <p:nvPr/>
        </p:nvSpPr>
        <p:spPr bwMode="auto">
          <a:xfrm>
            <a:off x="78486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4779" name="Text Box 59"/>
          <p:cNvSpPr txBox="1">
            <a:spLocks noChangeArrowheads="1"/>
          </p:cNvSpPr>
          <p:nvPr/>
        </p:nvSpPr>
        <p:spPr bwMode="auto">
          <a:xfrm>
            <a:off x="78486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4780" name="Text Box 60"/>
          <p:cNvSpPr txBox="1">
            <a:spLocks noChangeArrowheads="1"/>
          </p:cNvSpPr>
          <p:nvPr/>
        </p:nvSpPr>
        <p:spPr bwMode="auto">
          <a:xfrm>
            <a:off x="6556375" y="5486400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及 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</a:rPr>
              <a:t>=1</a:t>
            </a:r>
            <a:r>
              <a:rPr lang="zh-CN" altLang="en-US" b="1">
                <a:solidFill>
                  <a:srgbClr val="009900"/>
                </a:solidFill>
              </a:rPr>
              <a:t>，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</a:rPr>
              <a:t>= –1</a:t>
            </a:r>
          </a:p>
        </p:txBody>
      </p:sp>
      <p:sp>
        <p:nvSpPr>
          <p:cNvPr id="2334781" name="Text Box 61"/>
          <p:cNvSpPr txBox="1">
            <a:spLocks noChangeArrowheads="1"/>
          </p:cNvSpPr>
          <p:nvPr/>
        </p:nvSpPr>
        <p:spPr bwMode="auto">
          <a:xfrm>
            <a:off x="7613650" y="2203450"/>
            <a:ext cx="92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x </a:t>
            </a:r>
            <a:r>
              <a:rPr lang="en-US" altLang="zh-CN" sz="2800" b="1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2334782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441325" y="358775"/>
            <a:ext cx="685800" cy="4794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2334783" name="Object 63"/>
          <p:cNvGraphicFramePr>
            <a:graphicFrameLocks noChangeAspect="1"/>
          </p:cNvGraphicFramePr>
          <p:nvPr/>
        </p:nvGraphicFramePr>
        <p:xfrm>
          <a:off x="3171825" y="3614738"/>
          <a:ext cx="374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5" name="公式" r:id="rId25" imgW="164880" imgH="126720" progId="Equation.3">
                  <p:embed/>
                </p:oleObj>
              </mc:Choice>
              <mc:Fallback>
                <p:oleObj name="公式" r:id="rId25" imgW="164880" imgH="1267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614738"/>
                        <a:ext cx="374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4" name="Object 64"/>
          <p:cNvGraphicFramePr>
            <a:graphicFrameLocks noChangeAspect="1"/>
          </p:cNvGraphicFramePr>
          <p:nvPr/>
        </p:nvGraphicFramePr>
        <p:xfrm>
          <a:off x="3171825" y="4038600"/>
          <a:ext cx="3746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6" name="公式" r:id="rId27" imgW="164880" imgH="126720" progId="Equation.3">
                  <p:embed/>
                </p:oleObj>
              </mc:Choice>
              <mc:Fallback>
                <p:oleObj name="公式" r:id="rId27" imgW="164880" imgH="12672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038600"/>
                        <a:ext cx="3746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5" name="Object 65"/>
          <p:cNvGraphicFramePr>
            <a:graphicFrameLocks noChangeAspect="1"/>
          </p:cNvGraphicFramePr>
          <p:nvPr/>
        </p:nvGraphicFramePr>
        <p:xfrm>
          <a:off x="6934200" y="3614738"/>
          <a:ext cx="374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7" name="公式" r:id="rId28" imgW="164880" imgH="126720" progId="Equation.3">
                  <p:embed/>
                </p:oleObj>
              </mc:Choice>
              <mc:Fallback>
                <p:oleObj name="公式" r:id="rId28" imgW="164880" imgH="1267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614738"/>
                        <a:ext cx="374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6" name="Object 66"/>
          <p:cNvGraphicFramePr>
            <a:graphicFrameLocks noChangeAspect="1"/>
          </p:cNvGraphicFramePr>
          <p:nvPr/>
        </p:nvGraphicFramePr>
        <p:xfrm>
          <a:off x="6934200" y="4038600"/>
          <a:ext cx="3746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18" name="公式" r:id="rId29" imgW="164880" imgH="126720" progId="Equation.3">
                  <p:embed/>
                </p:oleObj>
              </mc:Choice>
              <mc:Fallback>
                <p:oleObj name="公式" r:id="rId29" imgW="164880" imgH="12672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3746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87" name="AutoShape 67">
            <a:hlinkClick r:id="rId3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34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3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3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3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3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3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3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3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3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34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34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34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34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34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3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3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3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3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3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3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3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3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3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3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3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3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233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3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233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34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34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3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3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3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3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1" dur="500"/>
                                        <p:tgtEl>
                                          <p:spTgt spid="233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3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33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33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33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33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33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3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3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3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3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3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3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3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3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33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33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2" dur="500"/>
                                        <p:tgtEl>
                                          <p:spTgt spid="233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233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233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7" dur="500"/>
                                        <p:tgtEl>
                                          <p:spTgt spid="233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2" dur="500"/>
                                        <p:tgtEl>
                                          <p:spTgt spid="2334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7" dur="500"/>
                                        <p:tgtEl>
                                          <p:spTgt spid="233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33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33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334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334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33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33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334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334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33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33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33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33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2" grpId="0" autoUpdateAnimBg="0"/>
      <p:bldP spid="2334727" grpId="0" autoUpdateAnimBg="0"/>
      <p:bldP spid="2334733" grpId="0" autoUpdateAnimBg="0"/>
      <p:bldP spid="2334735" grpId="0" animBg="1"/>
      <p:bldP spid="2334736" grpId="0" animBg="1"/>
      <p:bldP spid="2334739" grpId="0" autoUpdateAnimBg="0"/>
      <p:bldP spid="2334741" grpId="0" autoUpdateAnimBg="0"/>
      <p:bldP spid="2334743" grpId="0" autoUpdateAnimBg="0"/>
      <p:bldP spid="2334748" grpId="0" autoUpdateAnimBg="0"/>
      <p:bldP spid="2334749" grpId="0" autoUpdateAnimBg="0"/>
      <p:bldP spid="2334750" grpId="0" autoUpdateAnimBg="0"/>
      <p:bldP spid="2334751" grpId="0" autoUpdateAnimBg="0"/>
      <p:bldP spid="2334753" grpId="0" autoUpdateAnimBg="0"/>
      <p:bldP spid="2334754" grpId="0" autoUpdateAnimBg="0"/>
      <p:bldP spid="2334755" grpId="0" animBg="1"/>
      <p:bldP spid="2334759" grpId="0" autoUpdateAnimBg="0"/>
      <p:bldP spid="2334760" grpId="0" autoUpdateAnimBg="0"/>
      <p:bldP spid="2334761" grpId="0" autoUpdateAnimBg="0"/>
      <p:bldP spid="2334762" grpId="0" autoUpdateAnimBg="0"/>
      <p:bldP spid="2334772" grpId="0" autoUpdateAnimBg="0"/>
      <p:bldP spid="2334773" grpId="0" autoUpdateAnimBg="0"/>
      <p:bldP spid="2334774" grpId="0" build="p" autoUpdateAnimBg="0"/>
      <p:bldP spid="2334775" grpId="0" animBg="1"/>
      <p:bldP spid="2334776" grpId="0" autoUpdateAnimBg="0"/>
      <p:bldP spid="2334777" grpId="0" autoUpdateAnimBg="0"/>
      <p:bldP spid="2334778" grpId="0" autoUpdateAnimBg="0"/>
      <p:bldP spid="2334779" grpId="0" autoUpdateAnimBg="0"/>
      <p:bldP spid="2334780" grpId="0" autoUpdateAnimBg="0"/>
      <p:bldP spid="233478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5766" name="Group 22"/>
          <p:cNvGrpSpPr>
            <a:grpSpLocks/>
          </p:cNvGrpSpPr>
          <p:nvPr/>
        </p:nvGrpSpPr>
        <p:grpSpPr bwMode="auto">
          <a:xfrm>
            <a:off x="469900" y="76200"/>
            <a:ext cx="8131175" cy="6207125"/>
            <a:chOff x="296" y="48"/>
            <a:chExt cx="5122" cy="3910"/>
          </a:xfrm>
        </p:grpSpPr>
        <p:sp>
          <p:nvSpPr>
            <p:cNvPr id="2335747" name="Freeform 3"/>
            <p:cNvSpPr>
              <a:spLocks/>
            </p:cNvSpPr>
            <p:nvPr/>
          </p:nvSpPr>
          <p:spPr bwMode="auto">
            <a:xfrm>
              <a:off x="2697" y="204"/>
              <a:ext cx="3" cy="3754"/>
            </a:xfrm>
            <a:custGeom>
              <a:avLst/>
              <a:gdLst>
                <a:gd name="T0" fmla="*/ 3 w 3"/>
                <a:gd name="T1" fmla="*/ 0 h 3754"/>
                <a:gd name="T2" fmla="*/ 0 w 3"/>
                <a:gd name="T3" fmla="*/ 3754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754">
                  <a:moveTo>
                    <a:pt x="3" y="0"/>
                  </a:moveTo>
                  <a:lnTo>
                    <a:pt x="0" y="375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5749" name="Text Box 5"/>
            <p:cNvSpPr txBox="1">
              <a:spLocks noChangeArrowheads="1"/>
            </p:cNvSpPr>
            <p:nvPr/>
          </p:nvSpPr>
          <p:spPr bwMode="auto">
            <a:xfrm>
              <a:off x="2688" y="22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35750" name="Text Box 6"/>
            <p:cNvSpPr txBox="1">
              <a:spLocks noChangeArrowheads="1"/>
            </p:cNvSpPr>
            <p:nvPr/>
          </p:nvSpPr>
          <p:spPr bwMode="auto">
            <a:xfrm>
              <a:off x="5088" y="216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35751" name="Text Box 7"/>
            <p:cNvSpPr txBox="1">
              <a:spLocks noChangeArrowheads="1"/>
            </p:cNvSpPr>
            <p:nvPr/>
          </p:nvSpPr>
          <p:spPr bwMode="auto">
            <a:xfrm>
              <a:off x="2789" y="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5748" name="Freeform 4"/>
            <p:cNvSpPr>
              <a:spLocks/>
            </p:cNvSpPr>
            <p:nvPr/>
          </p:nvSpPr>
          <p:spPr bwMode="auto">
            <a:xfrm>
              <a:off x="296" y="2224"/>
              <a:ext cx="4888" cy="1"/>
            </a:xfrm>
            <a:custGeom>
              <a:avLst/>
              <a:gdLst>
                <a:gd name="T0" fmla="*/ 0 w 4888"/>
                <a:gd name="T1" fmla="*/ 0 h 1"/>
                <a:gd name="T2" fmla="*/ 4888 w 488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88" h="1">
                  <a:moveTo>
                    <a:pt x="0" y="0"/>
                  </a:moveTo>
                  <a:lnTo>
                    <a:pt x="488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5752" name="Line 8"/>
          <p:cNvSpPr>
            <a:spLocks noChangeShapeType="1"/>
          </p:cNvSpPr>
          <p:nvPr/>
        </p:nvSpPr>
        <p:spPr bwMode="auto">
          <a:xfrm>
            <a:off x="5562600" y="381000"/>
            <a:ext cx="0" cy="6324600"/>
          </a:xfrm>
          <a:prstGeom prst="line">
            <a:avLst/>
          </a:prstGeom>
          <a:noFill/>
          <a:ln w="5715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5753" name="Line 9"/>
          <p:cNvSpPr>
            <a:spLocks noChangeShapeType="1"/>
          </p:cNvSpPr>
          <p:nvPr/>
        </p:nvSpPr>
        <p:spPr bwMode="auto">
          <a:xfrm>
            <a:off x="2971800" y="381000"/>
            <a:ext cx="0" cy="6324600"/>
          </a:xfrm>
          <a:prstGeom prst="line">
            <a:avLst/>
          </a:prstGeom>
          <a:noFill/>
          <a:ln w="5715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5754" name="Freeform 10"/>
          <p:cNvSpPr>
            <a:spLocks/>
          </p:cNvSpPr>
          <p:nvPr/>
        </p:nvSpPr>
        <p:spPr bwMode="auto">
          <a:xfrm>
            <a:off x="4292600" y="381000"/>
            <a:ext cx="1193800" cy="3136900"/>
          </a:xfrm>
          <a:custGeom>
            <a:avLst/>
            <a:gdLst>
              <a:gd name="T0" fmla="*/ 0 w 752"/>
              <a:gd name="T1" fmla="*/ 1976 h 1976"/>
              <a:gd name="T2" fmla="*/ 532 w 752"/>
              <a:gd name="T3" fmla="*/ 1500 h 1976"/>
              <a:gd name="T4" fmla="*/ 752 w 752"/>
              <a:gd name="T5" fmla="*/ 0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2" h="1976">
                <a:moveTo>
                  <a:pt x="0" y="1976"/>
                </a:moveTo>
                <a:cubicBezTo>
                  <a:pt x="90" y="1897"/>
                  <a:pt x="407" y="1829"/>
                  <a:pt x="532" y="1500"/>
                </a:cubicBezTo>
                <a:cubicBezTo>
                  <a:pt x="657" y="1171"/>
                  <a:pt x="706" y="312"/>
                  <a:pt x="75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35755" name="Freeform 11"/>
          <p:cNvSpPr>
            <a:spLocks/>
          </p:cNvSpPr>
          <p:nvPr/>
        </p:nvSpPr>
        <p:spPr bwMode="auto">
          <a:xfrm flipH="1" flipV="1">
            <a:off x="3048000" y="3505200"/>
            <a:ext cx="1219200" cy="3124200"/>
          </a:xfrm>
          <a:custGeom>
            <a:avLst/>
            <a:gdLst>
              <a:gd name="T0" fmla="*/ 0 w 768"/>
              <a:gd name="T1" fmla="*/ 1968 h 1968"/>
              <a:gd name="T2" fmla="*/ 548 w 768"/>
              <a:gd name="T3" fmla="*/ 1500 h 1968"/>
              <a:gd name="T4" fmla="*/ 768 w 768"/>
              <a:gd name="T5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968">
                <a:moveTo>
                  <a:pt x="0" y="1968"/>
                </a:moveTo>
                <a:cubicBezTo>
                  <a:pt x="91" y="1890"/>
                  <a:pt x="420" y="1828"/>
                  <a:pt x="548" y="1500"/>
                </a:cubicBezTo>
                <a:cubicBezTo>
                  <a:pt x="676" y="1172"/>
                  <a:pt x="722" y="312"/>
                  <a:pt x="76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35756" name="Arc 12"/>
          <p:cNvSpPr>
            <a:spLocks/>
          </p:cNvSpPr>
          <p:nvPr/>
        </p:nvSpPr>
        <p:spPr bwMode="auto">
          <a:xfrm flipH="1" flipV="1">
            <a:off x="5638800" y="388938"/>
            <a:ext cx="3048000" cy="3041650"/>
          </a:xfrm>
          <a:custGeom>
            <a:avLst/>
            <a:gdLst>
              <a:gd name="G0" fmla="+- 0 0 0"/>
              <a:gd name="G1" fmla="+- 21268 0 0"/>
              <a:gd name="G2" fmla="+- 21600 0 0"/>
              <a:gd name="T0" fmla="*/ 3775 w 21600"/>
              <a:gd name="T1" fmla="*/ 0 h 21556"/>
              <a:gd name="T2" fmla="*/ 21598 w 21600"/>
              <a:gd name="T3" fmla="*/ 21556 h 21556"/>
              <a:gd name="T4" fmla="*/ 0 w 21600"/>
              <a:gd name="T5" fmla="*/ 21268 h 2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56" fill="none" extrusionOk="0">
                <a:moveTo>
                  <a:pt x="3774" y="0"/>
                </a:moveTo>
                <a:cubicBezTo>
                  <a:pt x="14086" y="1830"/>
                  <a:pt x="21600" y="10794"/>
                  <a:pt x="21600" y="21268"/>
                </a:cubicBezTo>
                <a:cubicBezTo>
                  <a:pt x="21600" y="21364"/>
                  <a:pt x="21599" y="21460"/>
                  <a:pt x="21598" y="21556"/>
                </a:cubicBezTo>
              </a:path>
              <a:path w="21600" h="21556" stroke="0" extrusionOk="0">
                <a:moveTo>
                  <a:pt x="3774" y="0"/>
                </a:moveTo>
                <a:cubicBezTo>
                  <a:pt x="14086" y="1830"/>
                  <a:pt x="21600" y="10794"/>
                  <a:pt x="21600" y="21268"/>
                </a:cubicBezTo>
                <a:cubicBezTo>
                  <a:pt x="21600" y="21364"/>
                  <a:pt x="21599" y="21460"/>
                  <a:pt x="21598" y="21556"/>
                </a:cubicBezTo>
                <a:lnTo>
                  <a:pt x="0" y="21268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5757" name="Arc 13"/>
          <p:cNvSpPr>
            <a:spLocks/>
          </p:cNvSpPr>
          <p:nvPr/>
        </p:nvSpPr>
        <p:spPr bwMode="auto">
          <a:xfrm>
            <a:off x="-152400" y="3629025"/>
            <a:ext cx="3048000" cy="3000375"/>
          </a:xfrm>
          <a:custGeom>
            <a:avLst/>
            <a:gdLst>
              <a:gd name="G0" fmla="+- 0 0 0"/>
              <a:gd name="G1" fmla="+- 21268 0 0"/>
              <a:gd name="G2" fmla="+- 21600 0 0"/>
              <a:gd name="T0" fmla="*/ 3775 w 21599"/>
              <a:gd name="T1" fmla="*/ 0 h 21268"/>
              <a:gd name="T2" fmla="*/ 21599 w 21599"/>
              <a:gd name="T3" fmla="*/ 21116 h 21268"/>
              <a:gd name="T4" fmla="*/ 0 w 21599"/>
              <a:gd name="T5" fmla="*/ 21268 h 2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268" fill="none" extrusionOk="0">
                <a:moveTo>
                  <a:pt x="3774" y="0"/>
                </a:moveTo>
                <a:cubicBezTo>
                  <a:pt x="14030" y="1820"/>
                  <a:pt x="21526" y="10700"/>
                  <a:pt x="21599" y="21115"/>
                </a:cubicBezTo>
              </a:path>
              <a:path w="21599" h="21268" stroke="0" extrusionOk="0">
                <a:moveTo>
                  <a:pt x="3774" y="0"/>
                </a:moveTo>
                <a:cubicBezTo>
                  <a:pt x="14030" y="1820"/>
                  <a:pt x="21526" y="10700"/>
                  <a:pt x="21599" y="21115"/>
                </a:cubicBezTo>
                <a:lnTo>
                  <a:pt x="0" y="21268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5758" name="Text Box 14"/>
          <p:cNvSpPr txBox="1">
            <a:spLocks noChangeArrowheads="1"/>
          </p:cNvSpPr>
          <p:nvPr/>
        </p:nvSpPr>
        <p:spPr bwMode="auto">
          <a:xfrm>
            <a:off x="55626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35759" name="Text Box 15"/>
          <p:cNvSpPr txBox="1">
            <a:spLocks noChangeArrowheads="1"/>
          </p:cNvSpPr>
          <p:nvPr/>
        </p:nvSpPr>
        <p:spPr bwMode="auto">
          <a:xfrm>
            <a:off x="248285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–1</a:t>
            </a:r>
          </a:p>
        </p:txBody>
      </p:sp>
      <p:graphicFrame>
        <p:nvGraphicFramePr>
          <p:cNvPr id="2335760" name="Object 16"/>
          <p:cNvGraphicFramePr>
            <a:graphicFrameLocks noChangeAspect="1"/>
          </p:cNvGraphicFramePr>
          <p:nvPr/>
        </p:nvGraphicFramePr>
        <p:xfrm>
          <a:off x="1127125" y="192088"/>
          <a:ext cx="1752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28" name="公式" r:id="rId3" imgW="888840" imgH="444240" progId="Equation.3">
                  <p:embed/>
                </p:oleObj>
              </mc:Choice>
              <mc:Fallback>
                <p:oleObj name="公式" r:id="rId3" imgW="8888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92088"/>
                        <a:ext cx="17526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761" name="Text Box 17"/>
          <p:cNvSpPr txBox="1">
            <a:spLocks noChangeArrowheads="1"/>
          </p:cNvSpPr>
          <p:nvPr/>
        </p:nvSpPr>
        <p:spPr bwMode="auto">
          <a:xfrm>
            <a:off x="381000" y="381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35762" name="Freeform 18"/>
          <p:cNvSpPr>
            <a:spLocks/>
          </p:cNvSpPr>
          <p:nvPr/>
        </p:nvSpPr>
        <p:spPr bwMode="auto">
          <a:xfrm>
            <a:off x="508000" y="3517900"/>
            <a:ext cx="7645400" cy="12700"/>
          </a:xfrm>
          <a:custGeom>
            <a:avLst/>
            <a:gdLst>
              <a:gd name="T0" fmla="*/ 0 w 4816"/>
              <a:gd name="T1" fmla="*/ 8 h 8"/>
              <a:gd name="T2" fmla="*/ 4816 w 4816"/>
              <a:gd name="T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16" h="8">
                <a:moveTo>
                  <a:pt x="0" y="8"/>
                </a:moveTo>
                <a:lnTo>
                  <a:pt x="4816" y="0"/>
                </a:lnTo>
              </a:path>
            </a:pathLst>
          </a:custGeom>
          <a:noFill/>
          <a:ln w="5715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35763" name="Oval 19"/>
          <p:cNvSpPr>
            <a:spLocks noChangeArrowheads="1"/>
          </p:cNvSpPr>
          <p:nvPr/>
        </p:nvSpPr>
        <p:spPr bwMode="auto">
          <a:xfrm>
            <a:off x="4191000" y="34290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5764" name="Rectangle 20"/>
          <p:cNvSpPr>
            <a:spLocks noChangeArrowheads="1"/>
          </p:cNvSpPr>
          <p:nvPr/>
        </p:nvSpPr>
        <p:spPr bwMode="auto">
          <a:xfrm>
            <a:off x="441325" y="358775"/>
            <a:ext cx="68580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12.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2335765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8245475" y="6477000"/>
            <a:ext cx="441325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35769" name="AutoShape 2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33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33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33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3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3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33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33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33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33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52" grpId="0" animBg="1"/>
      <p:bldP spid="2335753" grpId="0" animBg="1"/>
      <p:bldP spid="2335754" grpId="0" animBg="1"/>
      <p:bldP spid="2335755" grpId="0" animBg="1"/>
      <p:bldP spid="2335756" grpId="0" animBg="1"/>
      <p:bldP spid="2335757" grpId="0" animBg="1"/>
      <p:bldP spid="2335758" grpId="0" autoUpdateAnimBg="0"/>
      <p:bldP spid="2335759" grpId="0" autoUpdateAnimBg="0"/>
      <p:bldP spid="2335762" grpId="0" animBg="1"/>
      <p:bldP spid="233576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794" name="Text Box 1026"/>
          <p:cNvSpPr txBox="1">
            <a:spLocks noChangeArrowheads="1"/>
          </p:cNvSpPr>
          <p:nvPr/>
        </p:nvSpPr>
        <p:spPr bwMode="auto">
          <a:xfrm>
            <a:off x="3770313" y="358140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7795" name="Object 1027"/>
          <p:cNvGraphicFramePr>
            <a:graphicFrameLocks noChangeAspect="1"/>
          </p:cNvGraphicFramePr>
          <p:nvPr/>
        </p:nvGraphicFramePr>
        <p:xfrm>
          <a:off x="1371600" y="1014413"/>
          <a:ext cx="1371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0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14413"/>
                        <a:ext cx="1371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796" name="Object 1028"/>
          <p:cNvGraphicFramePr>
            <a:graphicFrameLocks noChangeAspect="1"/>
          </p:cNvGraphicFramePr>
          <p:nvPr/>
        </p:nvGraphicFramePr>
        <p:xfrm>
          <a:off x="2443163" y="1612900"/>
          <a:ext cx="663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1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1612900"/>
                        <a:ext cx="663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797" name="Object 1029"/>
          <p:cNvGraphicFramePr>
            <a:graphicFrameLocks noChangeAspect="1"/>
          </p:cNvGraphicFramePr>
          <p:nvPr/>
        </p:nvGraphicFramePr>
        <p:xfrm>
          <a:off x="509588" y="4852988"/>
          <a:ext cx="6270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2" name="公式" r:id="rId7" imgW="368280" imgH="203040" progId="Equation.3">
                  <p:embed/>
                </p:oleObj>
              </mc:Choice>
              <mc:Fallback>
                <p:oleObj name="公式" r:id="rId7" imgW="368280" imgH="203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852988"/>
                        <a:ext cx="6270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798" name="Object 1030"/>
          <p:cNvGraphicFramePr>
            <a:graphicFrameLocks noChangeAspect="1"/>
          </p:cNvGraphicFramePr>
          <p:nvPr/>
        </p:nvGraphicFramePr>
        <p:xfrm>
          <a:off x="7467600" y="3581400"/>
          <a:ext cx="1012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3" name="公式" r:id="rId9" imgW="533160" imgH="203040" progId="Equation.3">
                  <p:embed/>
                </p:oleObj>
              </mc:Choice>
              <mc:Fallback>
                <p:oleObj name="公式" r:id="rId9" imgW="533160" imgH="203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81400"/>
                        <a:ext cx="10128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799" name="Text Box 1031"/>
          <p:cNvSpPr txBox="1">
            <a:spLocks noChangeArrowheads="1"/>
          </p:cNvSpPr>
          <p:nvPr/>
        </p:nvSpPr>
        <p:spPr bwMode="auto">
          <a:xfrm>
            <a:off x="7720013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pSp>
        <p:nvGrpSpPr>
          <p:cNvPr id="2337859" name="Group 1091"/>
          <p:cNvGrpSpPr>
            <a:grpSpLocks/>
          </p:cNvGrpSpPr>
          <p:nvPr/>
        </p:nvGrpSpPr>
        <p:grpSpPr bwMode="auto">
          <a:xfrm>
            <a:off x="4724400" y="3435350"/>
            <a:ext cx="609600" cy="2051050"/>
            <a:chOff x="2976" y="2164"/>
            <a:chExt cx="384" cy="1292"/>
          </a:xfrm>
        </p:grpSpPr>
        <p:sp>
          <p:nvSpPr>
            <p:cNvPr id="2337800" name="Text Box 1032"/>
            <p:cNvSpPr txBox="1">
              <a:spLocks noChangeArrowheads="1"/>
            </p:cNvSpPr>
            <p:nvPr/>
          </p:nvSpPr>
          <p:spPr bwMode="auto">
            <a:xfrm>
              <a:off x="3072" y="216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37801" name="Object 1033"/>
            <p:cNvGraphicFramePr>
              <a:graphicFrameLocks noChangeAspect="1"/>
            </p:cNvGraphicFramePr>
            <p:nvPr/>
          </p:nvGraphicFramePr>
          <p:xfrm>
            <a:off x="3072" y="2500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7864" name="公式" r:id="rId11" imgW="177480" imgH="203040" progId="Equation.3">
                    <p:embed/>
                  </p:oleObj>
                </mc:Choice>
                <mc:Fallback>
                  <p:oleObj name="公式" r:id="rId11" imgW="177480" imgH="2030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00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7802" name="Text Box 1034"/>
            <p:cNvSpPr txBox="1">
              <a:spLocks noChangeArrowheads="1"/>
            </p:cNvSpPr>
            <p:nvPr/>
          </p:nvSpPr>
          <p:spPr bwMode="auto">
            <a:xfrm>
              <a:off x="3072" y="28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7803" name="Text Box 1035"/>
            <p:cNvSpPr txBox="1">
              <a:spLocks noChangeArrowheads="1"/>
            </p:cNvSpPr>
            <p:nvPr/>
          </p:nvSpPr>
          <p:spPr bwMode="auto">
            <a:xfrm>
              <a:off x="2976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7804" name="Text Box 1036"/>
          <p:cNvSpPr txBox="1">
            <a:spLocks noChangeArrowheads="1"/>
          </p:cNvSpPr>
          <p:nvPr/>
        </p:nvSpPr>
        <p:spPr bwMode="auto">
          <a:xfrm>
            <a:off x="457200" y="381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37807" name="Arc 1039"/>
          <p:cNvSpPr>
            <a:spLocks/>
          </p:cNvSpPr>
          <p:nvPr/>
        </p:nvSpPr>
        <p:spPr bwMode="auto">
          <a:xfrm rot="-4522387">
            <a:off x="7704138" y="51133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7808" name="Text Box 1040"/>
          <p:cNvSpPr txBox="1">
            <a:spLocks noChangeArrowheads="1"/>
          </p:cNvSpPr>
          <p:nvPr/>
        </p:nvSpPr>
        <p:spPr bwMode="auto">
          <a:xfrm>
            <a:off x="838200" y="381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对函数进行全面讨论并画图：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7809" name="Object 1041"/>
          <p:cNvGraphicFramePr>
            <a:graphicFrameLocks noChangeAspect="1"/>
          </p:cNvGraphicFramePr>
          <p:nvPr/>
        </p:nvGraphicFramePr>
        <p:xfrm>
          <a:off x="4724400" y="1470025"/>
          <a:ext cx="919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5" name="公式" r:id="rId13" imgW="647640" imgH="545760" progId="Equation.3">
                  <p:embed/>
                </p:oleObj>
              </mc:Choice>
              <mc:Fallback>
                <p:oleObj name="公式" r:id="rId13" imgW="647640" imgH="54576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70025"/>
                        <a:ext cx="919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11" name="Text Box 1043"/>
          <p:cNvSpPr txBox="1">
            <a:spLocks noChangeArrowheads="1"/>
          </p:cNvSpPr>
          <p:nvPr/>
        </p:nvSpPr>
        <p:spPr bwMode="auto">
          <a:xfrm>
            <a:off x="531813" y="9779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37812" name="Object 1044"/>
          <p:cNvGraphicFramePr>
            <a:graphicFrameLocks noChangeAspect="1"/>
          </p:cNvGraphicFramePr>
          <p:nvPr/>
        </p:nvGraphicFramePr>
        <p:xfrm>
          <a:off x="2673350" y="990600"/>
          <a:ext cx="1695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6" name="公式" r:id="rId15" imgW="761760" imgH="215640" progId="Equation.3">
                  <p:embed/>
                </p:oleObj>
              </mc:Choice>
              <mc:Fallback>
                <p:oleObj name="公式" r:id="rId15" imgW="761760" imgH="21564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990600"/>
                        <a:ext cx="1695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14" name="Text Box 1046"/>
          <p:cNvSpPr txBox="1">
            <a:spLocks noChangeArrowheads="1"/>
          </p:cNvSpPr>
          <p:nvPr/>
        </p:nvSpPr>
        <p:spPr bwMode="auto">
          <a:xfrm>
            <a:off x="4078288" y="5715000"/>
            <a:ext cx="373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所以，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曲线有渐近线 </a:t>
            </a:r>
            <a:r>
              <a:rPr lang="en-US" altLang="zh-CN" b="1" i="1">
                <a:solidFill>
                  <a:srgbClr val="009900"/>
                </a:solidFill>
              </a:rPr>
              <a:t>y </a:t>
            </a:r>
            <a:r>
              <a:rPr lang="en-US" altLang="zh-CN" b="1">
                <a:solidFill>
                  <a:srgbClr val="009900"/>
                </a:solidFill>
              </a:rPr>
              <a:t>= 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</a:t>
            </a:r>
            <a:endParaRPr lang="en-US" altLang="zh-CN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37819" name="Text Box 1051"/>
          <p:cNvSpPr txBox="1">
            <a:spLocks noChangeArrowheads="1"/>
          </p:cNvSpPr>
          <p:nvPr/>
        </p:nvSpPr>
        <p:spPr bwMode="auto">
          <a:xfrm>
            <a:off x="6172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7820" name="Text Box 1052"/>
          <p:cNvSpPr txBox="1">
            <a:spLocks noChangeArrowheads="1"/>
          </p:cNvSpPr>
          <p:nvPr/>
        </p:nvSpPr>
        <p:spPr bwMode="auto">
          <a:xfrm>
            <a:off x="5943600" y="4876800"/>
            <a:ext cx="95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最小值</a:t>
            </a:r>
          </a:p>
        </p:txBody>
      </p:sp>
      <p:sp>
        <p:nvSpPr>
          <p:cNvPr id="2337821" name="Text Box 1053"/>
          <p:cNvSpPr txBox="1">
            <a:spLocks noChangeArrowheads="1"/>
          </p:cNvSpPr>
          <p:nvPr/>
        </p:nvSpPr>
        <p:spPr bwMode="auto">
          <a:xfrm>
            <a:off x="7720013" y="4038600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7822" name="Text Box 1054"/>
          <p:cNvSpPr txBox="1">
            <a:spLocks noChangeArrowheads="1"/>
          </p:cNvSpPr>
          <p:nvPr/>
        </p:nvSpPr>
        <p:spPr bwMode="auto">
          <a:xfrm>
            <a:off x="381000" y="571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graphicFrame>
        <p:nvGraphicFramePr>
          <p:cNvPr id="2337823" name="Object 1055"/>
          <p:cNvGraphicFramePr>
            <a:graphicFrameLocks noChangeAspect="1"/>
          </p:cNvGraphicFramePr>
          <p:nvPr/>
        </p:nvGraphicFramePr>
        <p:xfrm>
          <a:off x="6096000" y="4595813"/>
          <a:ext cx="4445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7" name="公式" r:id="rId17" imgW="279360" imgH="177480" progId="Equation.3">
                  <p:embed/>
                </p:oleObj>
              </mc:Choice>
              <mc:Fallback>
                <p:oleObj name="公式" r:id="rId17" imgW="279360" imgH="17748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95813"/>
                        <a:ext cx="4445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24" name="Object 1056"/>
          <p:cNvGraphicFramePr>
            <a:graphicFrameLocks noChangeAspect="1"/>
          </p:cNvGraphicFramePr>
          <p:nvPr/>
        </p:nvGraphicFramePr>
        <p:xfrm>
          <a:off x="5257800" y="15240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8" name="公式" r:id="rId19" imgW="1143000" imgH="419040" progId="Equation.3">
                  <p:embed/>
                </p:oleObj>
              </mc:Choice>
              <mc:Fallback>
                <p:oleObj name="公式" r:id="rId19" imgW="1143000" imgH="41904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"/>
                        <a:ext cx="228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25" name="Text Box 1057"/>
          <p:cNvSpPr txBox="1">
            <a:spLocks noChangeArrowheads="1"/>
          </p:cNvSpPr>
          <p:nvPr/>
        </p:nvSpPr>
        <p:spPr bwMode="auto">
          <a:xfrm>
            <a:off x="4579938" y="990600"/>
            <a:ext cx="255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图形关于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zh-CN" altLang="en-US" b="1">
                <a:solidFill>
                  <a:schemeClr val="tx1"/>
                </a:solidFill>
              </a:rPr>
              <a:t>轴对称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337826" name="Object 1058"/>
          <p:cNvGraphicFramePr>
            <a:graphicFrameLocks noChangeAspect="1"/>
          </p:cNvGraphicFramePr>
          <p:nvPr/>
        </p:nvGraphicFramePr>
        <p:xfrm>
          <a:off x="990600" y="5486400"/>
          <a:ext cx="21018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69" name="公式" r:id="rId21" imgW="1117440" imgH="419040" progId="Equation.3">
                  <p:embed/>
                </p:oleObj>
              </mc:Choice>
              <mc:Fallback>
                <p:oleObj name="公式" r:id="rId21" imgW="1117440" imgH="41904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21018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27" name="Object 1059"/>
          <p:cNvGraphicFramePr>
            <a:graphicFrameLocks noChangeAspect="1"/>
          </p:cNvGraphicFramePr>
          <p:nvPr/>
        </p:nvGraphicFramePr>
        <p:xfrm>
          <a:off x="5643563" y="1460500"/>
          <a:ext cx="10398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0" name="公式" r:id="rId23" imgW="583920" imgH="406080" progId="Equation.3">
                  <p:embed/>
                </p:oleObj>
              </mc:Choice>
              <mc:Fallback>
                <p:oleObj name="公式" r:id="rId23" imgW="583920" imgH="40608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460500"/>
                        <a:ext cx="10398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30" name="Object 1062"/>
          <p:cNvGraphicFramePr>
            <a:graphicFrameLocks noChangeAspect="1"/>
          </p:cNvGraphicFramePr>
          <p:nvPr/>
        </p:nvGraphicFramePr>
        <p:xfrm>
          <a:off x="457200" y="3000375"/>
          <a:ext cx="958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1" name="公式" r:id="rId25" imgW="533160" imgH="215640" progId="Equation.3">
                  <p:embed/>
                </p:oleObj>
              </mc:Choice>
              <mc:Fallback>
                <p:oleObj name="公式" r:id="rId25" imgW="533160" imgH="21564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00375"/>
                        <a:ext cx="9588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35" name="Object 1067"/>
          <p:cNvGraphicFramePr>
            <a:graphicFrameLocks noChangeAspect="1"/>
          </p:cNvGraphicFramePr>
          <p:nvPr/>
        </p:nvGraphicFramePr>
        <p:xfrm>
          <a:off x="3092450" y="5791200"/>
          <a:ext cx="4984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2" name="公式" r:id="rId27" imgW="266400" imgH="152280" progId="Equation.3">
                  <p:embed/>
                </p:oleObj>
              </mc:Choice>
              <mc:Fallback>
                <p:oleObj name="公式" r:id="rId27" imgW="266400" imgH="15228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791200"/>
                        <a:ext cx="4984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36" name="Object 1068"/>
          <p:cNvGraphicFramePr>
            <a:graphicFrameLocks noChangeAspect="1"/>
          </p:cNvGraphicFramePr>
          <p:nvPr/>
        </p:nvGraphicFramePr>
        <p:xfrm>
          <a:off x="6172200" y="3989388"/>
          <a:ext cx="958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3" name="公式" r:id="rId29" imgW="774360" imgH="215640" progId="Equation.3">
                  <p:embed/>
                </p:oleObj>
              </mc:Choice>
              <mc:Fallback>
                <p:oleObj name="公式" r:id="rId29" imgW="774360" imgH="21564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89388"/>
                        <a:ext cx="9588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7838" name="Group 1070"/>
          <p:cNvGrpSpPr>
            <a:grpSpLocks/>
          </p:cNvGrpSpPr>
          <p:nvPr/>
        </p:nvGrpSpPr>
        <p:grpSpPr bwMode="auto">
          <a:xfrm>
            <a:off x="4724400" y="3657600"/>
            <a:ext cx="4038600" cy="1828800"/>
            <a:chOff x="2976" y="2304"/>
            <a:chExt cx="2544" cy="1152"/>
          </a:xfrm>
        </p:grpSpPr>
        <p:sp>
          <p:nvSpPr>
            <p:cNvPr id="2337816" name="Line 1048"/>
            <p:cNvSpPr>
              <a:spLocks noChangeShapeType="1"/>
            </p:cNvSpPr>
            <p:nvPr/>
          </p:nvSpPr>
          <p:spPr bwMode="auto">
            <a:xfrm>
              <a:off x="2976" y="250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7818" name="Line 1050"/>
            <p:cNvSpPr>
              <a:spLocks noChangeShapeType="1"/>
            </p:cNvSpPr>
            <p:nvPr/>
          </p:nvSpPr>
          <p:spPr bwMode="auto">
            <a:xfrm>
              <a:off x="3504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7837" name="Line 1069"/>
            <p:cNvSpPr>
              <a:spLocks noChangeShapeType="1"/>
            </p:cNvSpPr>
            <p:nvPr/>
          </p:nvSpPr>
          <p:spPr bwMode="auto">
            <a:xfrm>
              <a:off x="4512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7839" name="Text Box 1071"/>
          <p:cNvSpPr txBox="1">
            <a:spLocks noChangeArrowheads="1"/>
          </p:cNvSpPr>
          <p:nvPr/>
        </p:nvSpPr>
        <p:spPr bwMode="auto">
          <a:xfrm>
            <a:off x="5281613" y="2909888"/>
            <a:ext cx="65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2337841" name="Text Box 1073"/>
          <p:cNvSpPr txBox="1">
            <a:spLocks noChangeArrowheads="1"/>
          </p:cNvSpPr>
          <p:nvPr/>
        </p:nvSpPr>
        <p:spPr bwMode="auto">
          <a:xfrm>
            <a:off x="6753225" y="1582738"/>
            <a:ext cx="65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&gt; 0</a:t>
            </a:r>
          </a:p>
        </p:txBody>
      </p:sp>
      <p:sp>
        <p:nvSpPr>
          <p:cNvPr id="2337844" name="Text Box 1076"/>
          <p:cNvSpPr txBox="1">
            <a:spLocks noChangeArrowheads="1"/>
          </p:cNvSpPr>
          <p:nvPr/>
        </p:nvSpPr>
        <p:spPr bwMode="auto">
          <a:xfrm>
            <a:off x="2428875" y="4724400"/>
            <a:ext cx="65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&lt; 0</a:t>
            </a:r>
          </a:p>
        </p:txBody>
      </p:sp>
      <p:graphicFrame>
        <p:nvGraphicFramePr>
          <p:cNvPr id="2337845" name="Object 1077"/>
          <p:cNvGraphicFramePr>
            <a:graphicFrameLocks noChangeAspect="1"/>
          </p:cNvGraphicFramePr>
          <p:nvPr/>
        </p:nvGraphicFramePr>
        <p:xfrm>
          <a:off x="3073400" y="1528763"/>
          <a:ext cx="15509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4" name="公式" r:id="rId31" imgW="1193760" imgH="761760" progId="Equation.3">
                  <p:embed/>
                </p:oleObj>
              </mc:Choice>
              <mc:Fallback>
                <p:oleObj name="公式" r:id="rId31" imgW="1193760" imgH="76176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528763"/>
                        <a:ext cx="155098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46" name="Object 1078"/>
          <p:cNvGraphicFramePr>
            <a:graphicFrameLocks noChangeAspect="1"/>
          </p:cNvGraphicFramePr>
          <p:nvPr/>
        </p:nvGraphicFramePr>
        <p:xfrm>
          <a:off x="1441450" y="2438400"/>
          <a:ext cx="2108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5" name="公式" r:id="rId33" imgW="1168200" imgH="609480" progId="Equation.3">
                  <p:embed/>
                </p:oleObj>
              </mc:Choice>
              <mc:Fallback>
                <p:oleObj name="公式" r:id="rId33" imgW="1168200" imgH="60948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38400"/>
                        <a:ext cx="2108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47" name="Object 1079"/>
          <p:cNvGraphicFramePr>
            <a:graphicFrameLocks noChangeAspect="1"/>
          </p:cNvGraphicFramePr>
          <p:nvPr/>
        </p:nvGraphicFramePr>
        <p:xfrm>
          <a:off x="1087438" y="4656138"/>
          <a:ext cx="13414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6" name="公式" r:id="rId35" imgW="787320" imgH="444240" progId="Equation.3">
                  <p:embed/>
                </p:oleObj>
              </mc:Choice>
              <mc:Fallback>
                <p:oleObj name="公式" r:id="rId35" imgW="787320" imgH="44424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656138"/>
                        <a:ext cx="134143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48" name="Rectangle 1080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81000"/>
            <a:ext cx="782637" cy="4445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37849" name="Text Box 1081"/>
          <p:cNvSpPr txBox="1">
            <a:spLocks noChangeArrowheads="1"/>
          </p:cNvSpPr>
          <p:nvPr/>
        </p:nvSpPr>
        <p:spPr bwMode="auto">
          <a:xfrm>
            <a:off x="531813" y="1527175"/>
            <a:ext cx="1506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009900"/>
                </a:solidFill>
              </a:rPr>
              <a:t>考虑 </a:t>
            </a:r>
            <a:r>
              <a:rPr lang="en-US" altLang="zh-CN" b="1" i="1" u="sng">
                <a:solidFill>
                  <a:srgbClr val="009900"/>
                </a:solidFill>
              </a:rPr>
              <a:t>x </a:t>
            </a:r>
            <a:r>
              <a:rPr lang="en-US" altLang="zh-CN" b="1" u="sng">
                <a:solidFill>
                  <a:srgbClr val="009900"/>
                </a:solidFill>
              </a:rPr>
              <a:t>&gt; 0</a:t>
            </a:r>
          </a:p>
        </p:txBody>
      </p:sp>
      <p:graphicFrame>
        <p:nvGraphicFramePr>
          <p:cNvPr id="2337850" name="Object 1082"/>
          <p:cNvGraphicFramePr>
            <a:graphicFrameLocks noChangeAspect="1"/>
          </p:cNvGraphicFramePr>
          <p:nvPr/>
        </p:nvGraphicFramePr>
        <p:xfrm>
          <a:off x="3670300" y="2774950"/>
          <a:ext cx="15351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7" name="公式" r:id="rId37" imgW="850680" imgH="406080" progId="Equation.3">
                  <p:embed/>
                </p:oleObj>
              </mc:Choice>
              <mc:Fallback>
                <p:oleObj name="公式" r:id="rId37" imgW="850680" imgH="406080" progId="Equation.3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774950"/>
                        <a:ext cx="15351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51" name="Object 1083"/>
          <p:cNvGraphicFramePr>
            <a:graphicFrameLocks noChangeAspect="1"/>
          </p:cNvGraphicFramePr>
          <p:nvPr/>
        </p:nvGraphicFramePr>
        <p:xfrm>
          <a:off x="457200" y="3954463"/>
          <a:ext cx="958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8" name="公式" r:id="rId39" imgW="533160" imgH="215640" progId="Equation.3">
                  <p:embed/>
                </p:oleObj>
              </mc:Choice>
              <mc:Fallback>
                <p:oleObj name="公式" r:id="rId39" imgW="533160" imgH="215640" progId="Equation.3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54463"/>
                        <a:ext cx="9588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52" name="Object 1084"/>
          <p:cNvGraphicFramePr>
            <a:graphicFrameLocks noChangeAspect="1"/>
          </p:cNvGraphicFramePr>
          <p:nvPr/>
        </p:nvGraphicFramePr>
        <p:xfrm>
          <a:off x="1487488" y="3771900"/>
          <a:ext cx="13033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79" name="公式" r:id="rId41" imgW="723600" imgH="406080" progId="Equation.3">
                  <p:embed/>
                </p:oleObj>
              </mc:Choice>
              <mc:Fallback>
                <p:oleObj name="公式" r:id="rId41" imgW="723600" imgH="406080" progId="Equation.3">
                  <p:embed/>
                  <p:pic>
                    <p:nvPicPr>
                      <p:cNvPr id="0" name="Object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771900"/>
                        <a:ext cx="13033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53" name="Text Box 1085"/>
          <p:cNvSpPr txBox="1">
            <a:spLocks noChangeArrowheads="1"/>
          </p:cNvSpPr>
          <p:nvPr/>
        </p:nvSpPr>
        <p:spPr bwMode="auto">
          <a:xfrm>
            <a:off x="2689225" y="3933825"/>
            <a:ext cx="81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= – 2</a:t>
            </a:r>
            <a:endParaRPr lang="en-US" altLang="zh-CN"/>
          </a:p>
        </p:txBody>
      </p:sp>
      <p:graphicFrame>
        <p:nvGraphicFramePr>
          <p:cNvPr id="2337854" name="Object 1086"/>
          <p:cNvGraphicFramePr>
            <a:graphicFrameLocks noChangeAspect="1"/>
          </p:cNvGraphicFramePr>
          <p:nvPr/>
        </p:nvGraphicFramePr>
        <p:xfrm>
          <a:off x="5651500" y="4138613"/>
          <a:ext cx="4445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80" name="公式" r:id="rId43" imgW="279360" imgH="177480" progId="Equation.3">
                  <p:embed/>
                </p:oleObj>
              </mc:Choice>
              <mc:Fallback>
                <p:oleObj name="公式" r:id="rId43" imgW="279360" imgH="177480" progId="Equation.3">
                  <p:embed/>
                  <p:pic>
                    <p:nvPicPr>
                      <p:cNvPr id="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138613"/>
                        <a:ext cx="4445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7855" name="Object 1087"/>
          <p:cNvGraphicFramePr>
            <a:graphicFrameLocks noChangeAspect="1"/>
          </p:cNvGraphicFramePr>
          <p:nvPr/>
        </p:nvGraphicFramePr>
        <p:xfrm>
          <a:off x="6248400" y="4278313"/>
          <a:ext cx="8826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81" name="公式" r:id="rId44" imgW="723600" imgH="215640" progId="Equation.3">
                  <p:embed/>
                </p:oleObj>
              </mc:Choice>
              <mc:Fallback>
                <p:oleObj name="公式" r:id="rId44" imgW="723600" imgH="21564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278313"/>
                        <a:ext cx="88265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7856" name="Text Box 1088"/>
          <p:cNvSpPr txBox="1">
            <a:spLocks noChangeArrowheads="1"/>
          </p:cNvSpPr>
          <p:nvPr/>
        </p:nvSpPr>
        <p:spPr bwMode="auto">
          <a:xfrm>
            <a:off x="3973513" y="4851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/>
              <a:t>.</a:t>
            </a:r>
          </a:p>
        </p:txBody>
      </p:sp>
      <p:sp>
        <p:nvSpPr>
          <p:cNvPr id="2337857" name="Text Box 1089"/>
          <p:cNvSpPr txBox="1">
            <a:spLocks noChangeArrowheads="1"/>
          </p:cNvSpPr>
          <p:nvPr/>
        </p:nvSpPr>
        <p:spPr bwMode="auto">
          <a:xfrm>
            <a:off x="4125913" y="5003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/>
              <a:t>.</a:t>
            </a:r>
          </a:p>
        </p:txBody>
      </p:sp>
      <p:sp>
        <p:nvSpPr>
          <p:cNvPr id="2337858" name="AutoShape 1090">
            <a:hlinkClick r:id="rId4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3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7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7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3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3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37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37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3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3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37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37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3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3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3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3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3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3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37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37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3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3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3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3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3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3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3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3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3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3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3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3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3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3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37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37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3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3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37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7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3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3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3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3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3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37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37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3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3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3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3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3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3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3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233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33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33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233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6" dur="500"/>
                                        <p:tgtEl>
                                          <p:spTgt spid="233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500"/>
                                        <p:tgtEl>
                                          <p:spTgt spid="233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78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78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0" dur="500"/>
                                        <p:tgtEl>
                                          <p:spTgt spid="233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5" dur="500"/>
                                        <p:tgtEl>
                                          <p:spTgt spid="23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233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233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0" dur="500"/>
                                        <p:tgtEl>
                                          <p:spTgt spid="2337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5" dur="500"/>
                                        <p:tgtEl>
                                          <p:spTgt spid="2337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3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3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3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33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3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33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33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3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33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33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337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337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33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33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37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37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7794" grpId="0" autoUpdateAnimBg="0"/>
      <p:bldP spid="2337799" grpId="0" autoUpdateAnimBg="0"/>
      <p:bldP spid="2337807" grpId="0" animBg="1"/>
      <p:bldP spid="2337811" grpId="0" autoUpdateAnimBg="0"/>
      <p:bldP spid="2337814" grpId="0" autoUpdateAnimBg="0"/>
      <p:bldP spid="2337819" grpId="0" autoUpdateAnimBg="0"/>
      <p:bldP spid="2337820" grpId="0" build="p" autoUpdateAnimBg="0"/>
      <p:bldP spid="2337821" grpId="0" autoUpdateAnimBg="0"/>
      <p:bldP spid="2337822" grpId="0" autoUpdateAnimBg="0"/>
      <p:bldP spid="2337825" grpId="0" autoUpdateAnimBg="0"/>
      <p:bldP spid="2337839" grpId="0" autoUpdateAnimBg="0"/>
      <p:bldP spid="2337841" grpId="0" autoUpdateAnimBg="0"/>
      <p:bldP spid="2337844" grpId="0" autoUpdateAnimBg="0"/>
      <p:bldP spid="2337849" grpId="0" autoUpdateAnimBg="0"/>
      <p:bldP spid="2337853" grpId="0" autoUpdateAnimBg="0"/>
      <p:bldP spid="2337856" grpId="0" autoUpdateAnimBg="0"/>
      <p:bldP spid="233785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818" name="Group 2"/>
          <p:cNvGrpSpPr>
            <a:grpSpLocks/>
          </p:cNvGrpSpPr>
          <p:nvPr/>
        </p:nvGrpSpPr>
        <p:grpSpPr bwMode="auto">
          <a:xfrm>
            <a:off x="457200" y="1173163"/>
            <a:ext cx="8139113" cy="5380037"/>
            <a:chOff x="288" y="739"/>
            <a:chExt cx="5127" cy="3389"/>
          </a:xfrm>
        </p:grpSpPr>
        <p:sp>
          <p:nvSpPr>
            <p:cNvPr id="2338819" name="Freeform 3"/>
            <p:cNvSpPr>
              <a:spLocks/>
            </p:cNvSpPr>
            <p:nvPr/>
          </p:nvSpPr>
          <p:spPr bwMode="auto">
            <a:xfrm>
              <a:off x="288" y="3026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8820" name="Text Box 4"/>
            <p:cNvSpPr txBox="1">
              <a:spLocks noChangeArrowheads="1"/>
            </p:cNvSpPr>
            <p:nvPr/>
          </p:nvSpPr>
          <p:spPr bwMode="auto">
            <a:xfrm>
              <a:off x="2446" y="30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38821" name="Text Box 5"/>
            <p:cNvSpPr txBox="1">
              <a:spLocks noChangeArrowheads="1"/>
            </p:cNvSpPr>
            <p:nvPr/>
          </p:nvSpPr>
          <p:spPr bwMode="auto">
            <a:xfrm>
              <a:off x="5085" y="298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38822" name="Freeform 6"/>
            <p:cNvSpPr>
              <a:spLocks/>
            </p:cNvSpPr>
            <p:nvPr/>
          </p:nvSpPr>
          <p:spPr bwMode="auto">
            <a:xfrm>
              <a:off x="2691" y="791"/>
              <a:ext cx="1" cy="3337"/>
            </a:xfrm>
            <a:custGeom>
              <a:avLst/>
              <a:gdLst>
                <a:gd name="T0" fmla="*/ 0 w 1"/>
                <a:gd name="T1" fmla="*/ 0 h 3337"/>
                <a:gd name="T2" fmla="*/ 0 w 1"/>
                <a:gd name="T3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37">
                  <a:moveTo>
                    <a:pt x="0" y="0"/>
                  </a:moveTo>
                  <a:lnTo>
                    <a:pt x="0" y="33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8823" name="Text Box 7"/>
            <p:cNvSpPr txBox="1">
              <a:spLocks noChangeArrowheads="1"/>
            </p:cNvSpPr>
            <p:nvPr/>
          </p:nvSpPr>
          <p:spPr bwMode="auto">
            <a:xfrm>
              <a:off x="2745" y="73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8826" name="Freeform 10"/>
          <p:cNvSpPr>
            <a:spLocks/>
          </p:cNvSpPr>
          <p:nvPr/>
        </p:nvSpPr>
        <p:spPr bwMode="auto">
          <a:xfrm>
            <a:off x="577850" y="2684463"/>
            <a:ext cx="7423150" cy="1587"/>
          </a:xfrm>
          <a:custGeom>
            <a:avLst/>
            <a:gdLst>
              <a:gd name="T0" fmla="*/ 0 w 4676"/>
              <a:gd name="T1" fmla="*/ 0 h 1"/>
              <a:gd name="T2" fmla="*/ 4676 w 4676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76" h="1">
                <a:moveTo>
                  <a:pt x="0" y="0"/>
                </a:moveTo>
                <a:lnTo>
                  <a:pt x="4676" y="1"/>
                </a:lnTo>
              </a:path>
            </a:pathLst>
          </a:custGeom>
          <a:noFill/>
          <a:ln w="57150" cap="flat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38827" name="Arc 11"/>
          <p:cNvSpPr>
            <a:spLocks/>
          </p:cNvSpPr>
          <p:nvPr/>
        </p:nvSpPr>
        <p:spPr bwMode="auto">
          <a:xfrm rot="-5494491">
            <a:off x="5130007" y="1955006"/>
            <a:ext cx="2865438" cy="4594225"/>
          </a:xfrm>
          <a:custGeom>
            <a:avLst/>
            <a:gdLst>
              <a:gd name="G0" fmla="+- 0 0 0"/>
              <a:gd name="G1" fmla="+- 20416 0 0"/>
              <a:gd name="G2" fmla="+- 21600 0 0"/>
              <a:gd name="T0" fmla="*/ 7054 w 21283"/>
              <a:gd name="T1" fmla="*/ 0 h 20416"/>
              <a:gd name="T2" fmla="*/ 21283 w 21283"/>
              <a:gd name="T3" fmla="*/ 16728 h 20416"/>
              <a:gd name="T4" fmla="*/ 0 w 21283"/>
              <a:gd name="T5" fmla="*/ 20416 h 20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83" h="20416" fill="none" extrusionOk="0">
                <a:moveTo>
                  <a:pt x="7053" y="0"/>
                </a:moveTo>
                <a:cubicBezTo>
                  <a:pt x="14489" y="2569"/>
                  <a:pt x="19939" y="8977"/>
                  <a:pt x="21282" y="16728"/>
                </a:cubicBezTo>
              </a:path>
              <a:path w="21283" h="20416" stroke="0" extrusionOk="0">
                <a:moveTo>
                  <a:pt x="7053" y="0"/>
                </a:moveTo>
                <a:cubicBezTo>
                  <a:pt x="14489" y="2569"/>
                  <a:pt x="19939" y="8977"/>
                  <a:pt x="21282" y="16728"/>
                </a:cubicBezTo>
                <a:lnTo>
                  <a:pt x="0" y="20416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8828" name="Line 12"/>
          <p:cNvSpPr>
            <a:spLocks noChangeShapeType="1"/>
          </p:cNvSpPr>
          <p:nvPr/>
        </p:nvSpPr>
        <p:spPr bwMode="auto">
          <a:xfrm flipV="1">
            <a:off x="4267200" y="3276600"/>
            <a:ext cx="762000" cy="1524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8829" name="Arc 13"/>
          <p:cNvSpPr>
            <a:spLocks/>
          </p:cNvSpPr>
          <p:nvPr/>
        </p:nvSpPr>
        <p:spPr bwMode="auto">
          <a:xfrm rot="5494491" flipH="1">
            <a:off x="559594" y="1955006"/>
            <a:ext cx="2865438" cy="4594225"/>
          </a:xfrm>
          <a:custGeom>
            <a:avLst/>
            <a:gdLst>
              <a:gd name="G0" fmla="+- 0 0 0"/>
              <a:gd name="G1" fmla="+- 20416 0 0"/>
              <a:gd name="G2" fmla="+- 21600 0 0"/>
              <a:gd name="T0" fmla="*/ 7054 w 21283"/>
              <a:gd name="T1" fmla="*/ 0 h 20416"/>
              <a:gd name="T2" fmla="*/ 21283 w 21283"/>
              <a:gd name="T3" fmla="*/ 16728 h 20416"/>
              <a:gd name="T4" fmla="*/ 0 w 21283"/>
              <a:gd name="T5" fmla="*/ 20416 h 20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83" h="20416" fill="none" extrusionOk="0">
                <a:moveTo>
                  <a:pt x="7053" y="0"/>
                </a:moveTo>
                <a:cubicBezTo>
                  <a:pt x="14489" y="2569"/>
                  <a:pt x="19939" y="8977"/>
                  <a:pt x="21282" y="16728"/>
                </a:cubicBezTo>
              </a:path>
              <a:path w="21283" h="20416" stroke="0" extrusionOk="0">
                <a:moveTo>
                  <a:pt x="7053" y="0"/>
                </a:moveTo>
                <a:cubicBezTo>
                  <a:pt x="14489" y="2569"/>
                  <a:pt x="19939" y="8977"/>
                  <a:pt x="21282" y="16728"/>
                </a:cubicBezTo>
                <a:lnTo>
                  <a:pt x="0" y="20416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8830" name="Line 14"/>
          <p:cNvSpPr>
            <a:spLocks noChangeShapeType="1"/>
          </p:cNvSpPr>
          <p:nvPr/>
        </p:nvSpPr>
        <p:spPr bwMode="auto">
          <a:xfrm flipH="1" flipV="1">
            <a:off x="3505200" y="3276600"/>
            <a:ext cx="762000" cy="1524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8831" name="Text Box 15"/>
          <p:cNvSpPr txBox="1">
            <a:spLocks noChangeArrowheads="1"/>
          </p:cNvSpPr>
          <p:nvPr/>
        </p:nvSpPr>
        <p:spPr bwMode="auto">
          <a:xfrm>
            <a:off x="4267200" y="2209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8833" name="Oval 17"/>
          <p:cNvSpPr>
            <a:spLocks noChangeArrowheads="1"/>
          </p:cNvSpPr>
          <p:nvPr/>
        </p:nvSpPr>
        <p:spPr bwMode="auto">
          <a:xfrm flipH="1">
            <a:off x="4191000" y="47244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38834" name="Text Box 18"/>
          <p:cNvSpPr txBox="1">
            <a:spLocks noChangeArrowheads="1"/>
          </p:cNvSpPr>
          <p:nvPr/>
        </p:nvSpPr>
        <p:spPr bwMode="auto">
          <a:xfrm>
            <a:off x="4953000" y="41148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</a:rPr>
              <a:t>arctan2</a:t>
            </a:r>
          </a:p>
        </p:txBody>
      </p:sp>
      <p:sp>
        <p:nvSpPr>
          <p:cNvPr id="2338835" name="Arc 19"/>
          <p:cNvSpPr>
            <a:spLocks/>
          </p:cNvSpPr>
          <p:nvPr/>
        </p:nvSpPr>
        <p:spPr bwMode="auto">
          <a:xfrm>
            <a:off x="4267200" y="4121150"/>
            <a:ext cx="762000" cy="685800"/>
          </a:xfrm>
          <a:custGeom>
            <a:avLst/>
            <a:gdLst>
              <a:gd name="G0" fmla="+- 0 0 0"/>
              <a:gd name="G1" fmla="+- 19441 0 0"/>
              <a:gd name="G2" fmla="+- 21600 0 0"/>
              <a:gd name="T0" fmla="*/ 9413 w 21600"/>
              <a:gd name="T1" fmla="*/ 0 h 19441"/>
              <a:gd name="T2" fmla="*/ 21600 w 21600"/>
              <a:gd name="T3" fmla="*/ 19441 h 19441"/>
              <a:gd name="T4" fmla="*/ 0 w 21600"/>
              <a:gd name="T5" fmla="*/ 19441 h 19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441" fill="none" extrusionOk="0">
                <a:moveTo>
                  <a:pt x="9413" y="-1"/>
                </a:moveTo>
                <a:cubicBezTo>
                  <a:pt x="16866" y="3608"/>
                  <a:pt x="21600" y="11160"/>
                  <a:pt x="21600" y="19441"/>
                </a:cubicBezTo>
              </a:path>
              <a:path w="21600" h="19441" stroke="0" extrusionOk="0">
                <a:moveTo>
                  <a:pt x="9413" y="-1"/>
                </a:moveTo>
                <a:cubicBezTo>
                  <a:pt x="16866" y="3608"/>
                  <a:pt x="21600" y="11160"/>
                  <a:pt x="21600" y="19441"/>
                </a:cubicBezTo>
                <a:lnTo>
                  <a:pt x="0" y="1944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38838" name="Object 22"/>
          <p:cNvGraphicFramePr>
            <a:graphicFrameLocks noChangeAspect="1"/>
          </p:cNvGraphicFramePr>
          <p:nvPr/>
        </p:nvGraphicFramePr>
        <p:xfrm>
          <a:off x="5257800" y="15240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44" name="公式" r:id="rId3" imgW="1143000" imgH="419040" progId="Equation.3">
                  <p:embed/>
                </p:oleObj>
              </mc:Choice>
              <mc:Fallback>
                <p:oleObj name="公式" r:id="rId3" imgW="11430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"/>
                        <a:ext cx="228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8839" name="Rectangle 23"/>
          <p:cNvSpPr>
            <a:spLocks noChangeArrowheads="1"/>
          </p:cNvSpPr>
          <p:nvPr/>
        </p:nvSpPr>
        <p:spPr bwMode="auto">
          <a:xfrm>
            <a:off x="354013" y="381000"/>
            <a:ext cx="782637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233884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8408988" y="6096000"/>
            <a:ext cx="45085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38837" name="Text Box 21"/>
          <p:cNvSpPr txBox="1">
            <a:spLocks noChangeArrowheads="1"/>
          </p:cNvSpPr>
          <p:nvPr/>
        </p:nvSpPr>
        <p:spPr bwMode="auto">
          <a:xfrm>
            <a:off x="838200" y="381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对函数进行全面讨论并画图：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8843" name="AutoShape 2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33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33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3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33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33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33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33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233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8826" grpId="0" animBg="1"/>
      <p:bldP spid="2338827" grpId="0" animBg="1"/>
      <p:bldP spid="2338828" grpId="0" animBg="1"/>
      <p:bldP spid="2338829" grpId="0" animBg="1"/>
      <p:bldP spid="2338830" grpId="0" animBg="1"/>
      <p:bldP spid="2338831" grpId="0" autoUpdateAnimBg="0"/>
      <p:bldP spid="2338833" grpId="0" animBg="1"/>
      <p:bldP spid="2338834" grpId="0" autoUpdateAnimBg="0"/>
      <p:bldP spid="23388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674" name="Text Box 2"/>
          <p:cNvSpPr txBox="1">
            <a:spLocks noChangeArrowheads="1"/>
          </p:cNvSpPr>
          <p:nvPr/>
        </p:nvSpPr>
        <p:spPr bwMode="auto">
          <a:xfrm>
            <a:off x="517525" y="358775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2675" name="Object 3"/>
          <p:cNvGraphicFramePr>
            <a:graphicFrameLocks noChangeAspect="1"/>
          </p:cNvGraphicFramePr>
          <p:nvPr/>
        </p:nvGraphicFramePr>
        <p:xfrm>
          <a:off x="1371600" y="1090613"/>
          <a:ext cx="1371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4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90613"/>
                        <a:ext cx="1371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76" name="Object 4"/>
          <p:cNvGraphicFramePr>
            <a:graphicFrameLocks noChangeAspect="1"/>
          </p:cNvGraphicFramePr>
          <p:nvPr/>
        </p:nvGraphicFramePr>
        <p:xfrm>
          <a:off x="990600" y="1905000"/>
          <a:ext cx="663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5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663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77" name="Object 5"/>
          <p:cNvGraphicFramePr>
            <a:graphicFrameLocks noChangeAspect="1"/>
          </p:cNvGraphicFramePr>
          <p:nvPr/>
        </p:nvGraphicFramePr>
        <p:xfrm>
          <a:off x="715963" y="5791200"/>
          <a:ext cx="11826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6" name="公式" r:id="rId7" imgW="647640" imgH="279360" progId="Equation.3">
                  <p:embed/>
                </p:oleObj>
              </mc:Choice>
              <mc:Fallback>
                <p:oleObj name="公式" r:id="rId7" imgW="6476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1200"/>
                        <a:ext cx="11826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78" name="Object 6"/>
          <p:cNvGraphicFramePr>
            <a:graphicFrameLocks noChangeAspect="1"/>
          </p:cNvGraphicFramePr>
          <p:nvPr/>
        </p:nvGraphicFramePr>
        <p:xfrm>
          <a:off x="1066800" y="2438400"/>
          <a:ext cx="25733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7" name="公式" r:id="rId9" imgW="1511280" imgH="482400" progId="Equation.3">
                  <p:embed/>
                </p:oleObj>
              </mc:Choice>
              <mc:Fallback>
                <p:oleObj name="公式" r:id="rId9" imgW="15112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25733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79" name="Object 7"/>
          <p:cNvGraphicFramePr>
            <a:graphicFrameLocks noChangeAspect="1"/>
          </p:cNvGraphicFramePr>
          <p:nvPr/>
        </p:nvGraphicFramePr>
        <p:xfrm>
          <a:off x="2928938" y="3581400"/>
          <a:ext cx="11255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8" name="公式" r:id="rId11" imgW="596880" imgH="203040" progId="Equation.3">
                  <p:embed/>
                </p:oleObj>
              </mc:Choice>
              <mc:Fallback>
                <p:oleObj name="公式" r:id="rId11" imgW="596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581400"/>
                        <a:ext cx="11255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80" name="Object 8"/>
          <p:cNvGraphicFramePr>
            <a:graphicFrameLocks noChangeAspect="1"/>
          </p:cNvGraphicFramePr>
          <p:nvPr/>
        </p:nvGraphicFramePr>
        <p:xfrm>
          <a:off x="6096000" y="3581400"/>
          <a:ext cx="939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29" name="公式" r:id="rId13" imgW="495000" imgH="203040" progId="Equation.3">
                  <p:embed/>
                </p:oleObj>
              </mc:Choice>
              <mc:Fallback>
                <p:oleObj name="公式" r:id="rId13" imgW="4950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939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681" name="Text Box 9"/>
          <p:cNvSpPr txBox="1">
            <a:spLocks noChangeArrowheads="1"/>
          </p:cNvSpPr>
          <p:nvPr/>
        </p:nvSpPr>
        <p:spPr bwMode="auto">
          <a:xfrm>
            <a:off x="62992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pSp>
        <p:nvGrpSpPr>
          <p:cNvPr id="2332723" name="Group 51"/>
          <p:cNvGrpSpPr>
            <a:grpSpLocks/>
          </p:cNvGrpSpPr>
          <p:nvPr/>
        </p:nvGrpSpPr>
        <p:grpSpPr bwMode="auto">
          <a:xfrm>
            <a:off x="1524000" y="3435350"/>
            <a:ext cx="609600" cy="1946275"/>
            <a:chOff x="960" y="2164"/>
            <a:chExt cx="384" cy="1226"/>
          </a:xfrm>
        </p:grpSpPr>
        <p:sp>
          <p:nvSpPr>
            <p:cNvPr id="2332682" name="Text Box 10"/>
            <p:cNvSpPr txBox="1">
              <a:spLocks noChangeArrowheads="1"/>
            </p:cNvSpPr>
            <p:nvPr/>
          </p:nvSpPr>
          <p:spPr bwMode="auto">
            <a:xfrm>
              <a:off x="1056" y="216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32683" name="Object 11"/>
            <p:cNvGraphicFramePr>
              <a:graphicFrameLocks noChangeAspect="1"/>
            </p:cNvGraphicFramePr>
            <p:nvPr/>
          </p:nvGraphicFramePr>
          <p:xfrm>
            <a:off x="1056" y="2500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2730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0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2684" name="Text Box 12"/>
            <p:cNvSpPr txBox="1">
              <a:spLocks noChangeArrowheads="1"/>
            </p:cNvSpPr>
            <p:nvPr/>
          </p:nvSpPr>
          <p:spPr bwMode="auto">
            <a:xfrm>
              <a:off x="1056" y="27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2685" name="Text Box 13"/>
            <p:cNvSpPr txBox="1">
              <a:spLocks noChangeArrowheads="1"/>
            </p:cNvSpPr>
            <p:nvPr/>
          </p:nvSpPr>
          <p:spPr bwMode="auto">
            <a:xfrm>
              <a:off x="960" y="310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2686" name="Text Box 14"/>
          <p:cNvSpPr txBox="1">
            <a:spLocks noChangeArrowheads="1"/>
          </p:cNvSpPr>
          <p:nvPr/>
        </p:nvSpPr>
        <p:spPr bwMode="auto">
          <a:xfrm>
            <a:off x="31750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2687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32689" name="Text Box 17"/>
          <p:cNvSpPr txBox="1">
            <a:spLocks noChangeArrowheads="1"/>
          </p:cNvSpPr>
          <p:nvPr/>
        </p:nvSpPr>
        <p:spPr bwMode="auto">
          <a:xfrm>
            <a:off x="7756525" y="59848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2690" name="Arc 18"/>
          <p:cNvSpPr>
            <a:spLocks/>
          </p:cNvSpPr>
          <p:nvPr/>
        </p:nvSpPr>
        <p:spPr bwMode="auto">
          <a:xfrm rot="-4522387">
            <a:off x="6316663" y="50371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2691" name="Arc 19"/>
          <p:cNvSpPr>
            <a:spLocks/>
          </p:cNvSpPr>
          <p:nvPr/>
        </p:nvSpPr>
        <p:spPr bwMode="auto">
          <a:xfrm rot="-5041209" flipH="1" flipV="1">
            <a:off x="3190876" y="493395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2692" name="Text Box 20"/>
          <p:cNvSpPr txBox="1">
            <a:spLocks noChangeArrowheads="1"/>
          </p:cNvSpPr>
          <p:nvPr/>
        </p:nvSpPr>
        <p:spPr bwMode="auto">
          <a:xfrm>
            <a:off x="838200" y="381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对函数进行全面讨论并画图：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2693" name="Object 21"/>
          <p:cNvGraphicFramePr>
            <a:graphicFrameLocks noChangeAspect="1"/>
          </p:cNvGraphicFramePr>
          <p:nvPr/>
        </p:nvGraphicFramePr>
        <p:xfrm>
          <a:off x="5486400" y="225425"/>
          <a:ext cx="1295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1" name="公式" r:id="rId17" imgW="749160" imgH="444240" progId="Equation.3">
                  <p:embed/>
                </p:oleObj>
              </mc:Choice>
              <mc:Fallback>
                <p:oleObj name="公式" r:id="rId17" imgW="74916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5425"/>
                        <a:ext cx="1295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94" name="Object 22"/>
          <p:cNvGraphicFramePr>
            <a:graphicFrameLocks noChangeAspect="1"/>
          </p:cNvGraphicFramePr>
          <p:nvPr/>
        </p:nvGraphicFramePr>
        <p:xfrm>
          <a:off x="1752600" y="16764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2" name="公式" r:id="rId19" imgW="1079280" imgH="469800" progId="Equation.3">
                  <p:embed/>
                </p:oleObj>
              </mc:Choice>
              <mc:Fallback>
                <p:oleObj name="公式" r:id="rId19" imgW="107928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16525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95" name="Object 23"/>
          <p:cNvGraphicFramePr>
            <a:graphicFrameLocks noChangeAspect="1"/>
          </p:cNvGraphicFramePr>
          <p:nvPr/>
        </p:nvGraphicFramePr>
        <p:xfrm>
          <a:off x="3429000" y="1676400"/>
          <a:ext cx="2159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3" name="公式" r:id="rId21" imgW="1409400" imgH="482400" progId="Equation.3">
                  <p:embed/>
                </p:oleObj>
              </mc:Choice>
              <mc:Fallback>
                <p:oleObj name="公式" r:id="rId21" imgW="140940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159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696" name="Object 24"/>
          <p:cNvGraphicFramePr>
            <a:graphicFrameLocks noChangeAspect="1"/>
          </p:cNvGraphicFramePr>
          <p:nvPr/>
        </p:nvGraphicFramePr>
        <p:xfrm>
          <a:off x="5562600" y="1676400"/>
          <a:ext cx="1593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4" name="公式" r:id="rId23" imgW="1041120" imgH="495000" progId="Equation.3">
                  <p:embed/>
                </p:oleObj>
              </mc:Choice>
              <mc:Fallback>
                <p:oleObj name="公式" r:id="rId23" imgW="104112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1593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698" name="Text Box 26"/>
          <p:cNvSpPr txBox="1">
            <a:spLocks noChangeArrowheads="1"/>
          </p:cNvSpPr>
          <p:nvPr/>
        </p:nvSpPr>
        <p:spPr bwMode="auto">
          <a:xfrm>
            <a:off x="531813" y="1054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32699" name="Object 27"/>
          <p:cNvGraphicFramePr>
            <a:graphicFrameLocks noChangeAspect="1"/>
          </p:cNvGraphicFramePr>
          <p:nvPr/>
        </p:nvGraphicFramePr>
        <p:xfrm>
          <a:off x="3048000" y="1092200"/>
          <a:ext cx="274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5" name="公式" r:id="rId25" imgW="1231560" imgH="215640" progId="Equation.3">
                  <p:embed/>
                </p:oleObj>
              </mc:Choice>
              <mc:Fallback>
                <p:oleObj name="公式" r:id="rId25" imgW="123156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92200"/>
                        <a:ext cx="2743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2700" name="Object 28"/>
          <p:cNvGraphicFramePr>
            <a:graphicFrameLocks noChangeAspect="1"/>
          </p:cNvGraphicFramePr>
          <p:nvPr/>
        </p:nvGraphicFramePr>
        <p:xfrm>
          <a:off x="3657600" y="26670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6" name="公式" r:id="rId27" imgW="291960" imgH="177480" progId="Equation.3">
                  <p:embed/>
                </p:oleObj>
              </mc:Choice>
              <mc:Fallback>
                <p:oleObj name="公式" r:id="rId27" imgW="29196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609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701" name="Text Box 29"/>
          <p:cNvSpPr txBox="1">
            <a:spLocks noChangeArrowheads="1"/>
          </p:cNvSpPr>
          <p:nvPr/>
        </p:nvSpPr>
        <p:spPr bwMode="auto">
          <a:xfrm>
            <a:off x="4302125" y="2590800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在定义域内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32702" name="Object 30"/>
          <p:cNvGraphicFramePr>
            <a:graphicFrameLocks noChangeAspect="1"/>
          </p:cNvGraphicFramePr>
          <p:nvPr/>
        </p:nvGraphicFramePr>
        <p:xfrm>
          <a:off x="2108200" y="5791200"/>
          <a:ext cx="14112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7" name="公式" r:id="rId29" imgW="774360" imgH="279360" progId="Equation.3">
                  <p:embed/>
                </p:oleObj>
              </mc:Choice>
              <mc:Fallback>
                <p:oleObj name="公式" r:id="rId29" imgW="77436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791200"/>
                        <a:ext cx="14112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703" name="Text Box 31"/>
          <p:cNvSpPr txBox="1">
            <a:spLocks noChangeArrowheads="1"/>
          </p:cNvSpPr>
          <p:nvPr/>
        </p:nvSpPr>
        <p:spPr bwMode="auto">
          <a:xfrm>
            <a:off x="3551238" y="5715000"/>
            <a:ext cx="479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所以，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曲线有渐近线 </a:t>
            </a:r>
            <a:r>
              <a:rPr lang="en-US" altLang="zh-CN" b="1" i="1">
                <a:solidFill>
                  <a:srgbClr val="009900"/>
                </a:solidFill>
              </a:rPr>
              <a:t>y </a:t>
            </a:r>
            <a:r>
              <a:rPr lang="en-US" altLang="zh-CN" b="1">
                <a:solidFill>
                  <a:srgbClr val="009900"/>
                </a:solidFill>
              </a:rPr>
              <a:t>=1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及 </a:t>
            </a:r>
            <a:r>
              <a:rPr lang="en-US" altLang="zh-CN" b="1" i="1">
                <a:solidFill>
                  <a:srgbClr val="009900"/>
                </a:solidFill>
              </a:rPr>
              <a:t>x 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=-1</a:t>
            </a:r>
            <a:endParaRPr lang="en-US" altLang="zh-CN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32709" name="Text Box 37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32710" name="Text Box 38"/>
          <p:cNvSpPr txBox="1">
            <a:spLocks noChangeArrowheads="1"/>
          </p:cNvSpPr>
          <p:nvPr/>
        </p:nvSpPr>
        <p:spPr bwMode="auto">
          <a:xfrm>
            <a:off x="4535488" y="4800600"/>
            <a:ext cx="950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最小值</a:t>
            </a:r>
          </a:p>
        </p:txBody>
      </p:sp>
      <p:sp>
        <p:nvSpPr>
          <p:cNvPr id="2332711" name="Text Box 39"/>
          <p:cNvSpPr txBox="1">
            <a:spLocks noChangeArrowheads="1"/>
          </p:cNvSpPr>
          <p:nvPr/>
        </p:nvSpPr>
        <p:spPr bwMode="auto">
          <a:xfrm>
            <a:off x="62992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2712" name="Text Box 40"/>
          <p:cNvSpPr txBox="1">
            <a:spLocks noChangeArrowheads="1"/>
          </p:cNvSpPr>
          <p:nvPr/>
        </p:nvSpPr>
        <p:spPr bwMode="auto">
          <a:xfrm>
            <a:off x="3175000" y="44196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2713" name="Text Box 41"/>
          <p:cNvSpPr txBox="1">
            <a:spLocks noChangeArrowheads="1"/>
          </p:cNvSpPr>
          <p:nvPr/>
        </p:nvSpPr>
        <p:spPr bwMode="auto">
          <a:xfrm>
            <a:off x="228600" y="571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graphicFrame>
        <p:nvGraphicFramePr>
          <p:cNvPr id="2332714" name="Object 42"/>
          <p:cNvGraphicFramePr>
            <a:graphicFrameLocks noChangeAspect="1"/>
          </p:cNvGraphicFramePr>
          <p:nvPr/>
        </p:nvGraphicFramePr>
        <p:xfrm>
          <a:off x="4800600" y="4519613"/>
          <a:ext cx="4445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38" name="公式" r:id="rId31" imgW="279360" imgH="177480" progId="Equation.3">
                  <p:embed/>
                </p:oleObj>
              </mc:Choice>
              <mc:Fallback>
                <p:oleObj name="公式" r:id="rId31" imgW="279360" imgH="177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19613"/>
                        <a:ext cx="4445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715" name="Text Box 43"/>
          <p:cNvSpPr txBox="1">
            <a:spLocks noChangeArrowheads="1"/>
          </p:cNvSpPr>
          <p:nvPr/>
        </p:nvSpPr>
        <p:spPr bwMode="auto">
          <a:xfrm>
            <a:off x="48768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2716" name="Text Box 44"/>
          <p:cNvSpPr txBox="1">
            <a:spLocks noChangeArrowheads="1"/>
          </p:cNvSpPr>
          <p:nvPr/>
        </p:nvSpPr>
        <p:spPr bwMode="auto">
          <a:xfrm>
            <a:off x="7156450" y="1766888"/>
            <a:ext cx="65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&gt; 0</a:t>
            </a:r>
          </a:p>
        </p:txBody>
      </p:sp>
      <p:grpSp>
        <p:nvGrpSpPr>
          <p:cNvPr id="2332719" name="Group 47"/>
          <p:cNvGrpSpPr>
            <a:grpSpLocks/>
          </p:cNvGrpSpPr>
          <p:nvPr/>
        </p:nvGrpSpPr>
        <p:grpSpPr bwMode="auto">
          <a:xfrm>
            <a:off x="1524000" y="3663950"/>
            <a:ext cx="5715000" cy="1828800"/>
            <a:chOff x="960" y="2308"/>
            <a:chExt cx="3600" cy="1152"/>
          </a:xfrm>
        </p:grpSpPr>
        <p:sp>
          <p:nvSpPr>
            <p:cNvPr id="2332705" name="Line 33"/>
            <p:cNvSpPr>
              <a:spLocks noChangeShapeType="1"/>
            </p:cNvSpPr>
            <p:nvPr/>
          </p:nvSpPr>
          <p:spPr bwMode="auto">
            <a:xfrm>
              <a:off x="960" y="250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2707" name="Line 35"/>
            <p:cNvSpPr>
              <a:spLocks noChangeShapeType="1"/>
            </p:cNvSpPr>
            <p:nvPr/>
          </p:nvSpPr>
          <p:spPr bwMode="auto">
            <a:xfrm>
              <a:off x="1488" y="230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2717" name="Line 45"/>
            <p:cNvSpPr>
              <a:spLocks noChangeShapeType="1"/>
            </p:cNvSpPr>
            <p:nvPr/>
          </p:nvSpPr>
          <p:spPr bwMode="auto">
            <a:xfrm>
              <a:off x="3648" y="230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2718" name="Line 46"/>
            <p:cNvSpPr>
              <a:spLocks noChangeShapeType="1"/>
            </p:cNvSpPr>
            <p:nvPr/>
          </p:nvSpPr>
          <p:spPr bwMode="auto">
            <a:xfrm>
              <a:off x="2688" y="230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2720" name="Text Box 48"/>
          <p:cNvSpPr txBox="1">
            <a:spLocks noChangeArrowheads="1"/>
          </p:cNvSpPr>
          <p:nvPr/>
        </p:nvSpPr>
        <p:spPr bwMode="auto">
          <a:xfrm>
            <a:off x="2419350" y="50292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&gt;1</a:t>
            </a:r>
          </a:p>
        </p:txBody>
      </p:sp>
      <p:sp>
        <p:nvSpPr>
          <p:cNvPr id="2332721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68580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14.</a:t>
            </a:r>
          </a:p>
        </p:txBody>
      </p:sp>
      <p:sp>
        <p:nvSpPr>
          <p:cNvPr id="2332722" name="AutoShape 50">
            <a:hlinkClick r:id="rId3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3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2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2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2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3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2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2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3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3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32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32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3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3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32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32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27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3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3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32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32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3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3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3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3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33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233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233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3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3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3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3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3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3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3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3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3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33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3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3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233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3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3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3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3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233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9" dur="500"/>
                                        <p:tgtEl>
                                          <p:spTgt spid="233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233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33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33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33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33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32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32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32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2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33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33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332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32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674" grpId="0" autoUpdateAnimBg="0"/>
      <p:bldP spid="2332681" grpId="0" autoUpdateAnimBg="0"/>
      <p:bldP spid="2332686" grpId="0" autoUpdateAnimBg="0"/>
      <p:bldP spid="2332689" grpId="0" autoUpdateAnimBg="0"/>
      <p:bldP spid="2332690" grpId="0" animBg="1"/>
      <p:bldP spid="2332691" grpId="0" animBg="1"/>
      <p:bldP spid="2332698" grpId="0" autoUpdateAnimBg="0"/>
      <p:bldP spid="2332701" grpId="0" autoUpdateAnimBg="0"/>
      <p:bldP spid="2332703" grpId="0" autoUpdateAnimBg="0"/>
      <p:bldP spid="2332709" grpId="0" autoUpdateAnimBg="0"/>
      <p:bldP spid="2332710" grpId="0" build="p" autoUpdateAnimBg="0"/>
      <p:bldP spid="2332711" grpId="0" autoUpdateAnimBg="0"/>
      <p:bldP spid="2332712" grpId="0" autoUpdateAnimBg="0"/>
      <p:bldP spid="2332713" grpId="0" autoUpdateAnimBg="0"/>
      <p:bldP spid="2332715" grpId="0" autoUpdateAnimBg="0"/>
      <p:bldP spid="2332716" grpId="0" autoUpdateAnimBg="0"/>
      <p:bldP spid="23327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090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93091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393092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393093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094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095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3096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3097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93098" name="Object 10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6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107" name="Object 19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7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108" name="Object 20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18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09" name="Line 21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10" name="Oval 2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3111" name="Group 23"/>
          <p:cNvGrpSpPr>
            <a:grpSpLocks/>
          </p:cNvGrpSpPr>
          <p:nvPr/>
        </p:nvGrpSpPr>
        <p:grpSpPr bwMode="auto">
          <a:xfrm>
            <a:off x="2455863" y="1612900"/>
            <a:ext cx="5243512" cy="1731963"/>
            <a:chOff x="1551" y="984"/>
            <a:chExt cx="3303" cy="1154"/>
          </a:xfrm>
        </p:grpSpPr>
        <p:grpSp>
          <p:nvGrpSpPr>
            <p:cNvPr id="2393112" name="Group 2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3113" name="Freeform 2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14" name="Line 2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15" name="Line 2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3116" name="Object 2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19" name="公式" r:id="rId9" imgW="393480" imgH="177480" progId="Equation.3">
                      <p:embed/>
                    </p:oleObj>
                  </mc:Choice>
                  <mc:Fallback>
                    <p:oleObj name="公式" r:id="rId9" imgW="393480" imgH="1774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3117" name="Object 2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0" name="公式" r:id="rId11" imgW="393480" imgH="177480" progId="Equation.3">
                      <p:embed/>
                    </p:oleObj>
                  </mc:Choice>
                  <mc:Fallback>
                    <p:oleObj name="公式" r:id="rId11" imgW="393480" imgH="1774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3118" name="Line 3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3119" name="Group 31"/>
          <p:cNvGrpSpPr>
            <a:grpSpLocks/>
          </p:cNvGrpSpPr>
          <p:nvPr/>
        </p:nvGrpSpPr>
        <p:grpSpPr bwMode="auto">
          <a:xfrm>
            <a:off x="2462213" y="1752600"/>
            <a:ext cx="5243512" cy="1452563"/>
            <a:chOff x="1551" y="984"/>
            <a:chExt cx="3303" cy="1154"/>
          </a:xfrm>
        </p:grpSpPr>
        <p:grpSp>
          <p:nvGrpSpPr>
            <p:cNvPr id="2393120" name="Group 3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3121" name="Freeform 3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22" name="Line 3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23" name="Line 3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3124" name="Object 3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1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3125" name="Object 3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2" name="公式" r:id="rId14" imgW="393480" imgH="177480" progId="Equation.3">
                      <p:embed/>
                    </p:oleObj>
                  </mc:Choice>
                  <mc:Fallback>
                    <p:oleObj name="公式" r:id="rId14" imgW="393480" imgH="1774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3126" name="Line 3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3127" name="Group 39"/>
          <p:cNvGrpSpPr>
            <a:grpSpLocks/>
          </p:cNvGrpSpPr>
          <p:nvPr/>
        </p:nvGrpSpPr>
        <p:grpSpPr bwMode="auto">
          <a:xfrm>
            <a:off x="2462213" y="1924050"/>
            <a:ext cx="5243512" cy="1109663"/>
            <a:chOff x="1551" y="984"/>
            <a:chExt cx="3303" cy="1154"/>
          </a:xfrm>
        </p:grpSpPr>
        <p:grpSp>
          <p:nvGrpSpPr>
            <p:cNvPr id="2393128" name="Group 4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3129" name="Freeform 4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30" name="Line 4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31" name="Line 4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3132" name="Object 4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3" name="公式" r:id="rId15" imgW="393480" imgH="177480" progId="Equation.3">
                      <p:embed/>
                    </p:oleObj>
                  </mc:Choice>
                  <mc:Fallback>
                    <p:oleObj name="公式" r:id="rId15" imgW="393480" imgH="177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3133" name="Object 4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4" name="公式" r:id="rId16" imgW="393480" imgH="177480" progId="Equation.3">
                      <p:embed/>
                    </p:oleObj>
                  </mc:Choice>
                  <mc:Fallback>
                    <p:oleObj name="公式" r:id="rId16" imgW="393480" imgH="1774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3134" name="Line 4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3135" name="Group 47"/>
          <p:cNvGrpSpPr>
            <a:grpSpLocks/>
          </p:cNvGrpSpPr>
          <p:nvPr/>
        </p:nvGrpSpPr>
        <p:grpSpPr bwMode="auto">
          <a:xfrm>
            <a:off x="2462213" y="2057400"/>
            <a:ext cx="5243512" cy="836613"/>
            <a:chOff x="1551" y="984"/>
            <a:chExt cx="3303" cy="1154"/>
          </a:xfrm>
        </p:grpSpPr>
        <p:grpSp>
          <p:nvGrpSpPr>
            <p:cNvPr id="2393136" name="Group 4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3137" name="Freeform 4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38" name="Line 5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3139" name="Line 5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3140" name="Object 5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5" name="公式" r:id="rId17" imgW="393480" imgH="177480" progId="Equation.3">
                      <p:embed/>
                    </p:oleObj>
                  </mc:Choice>
                  <mc:Fallback>
                    <p:oleObj name="公式" r:id="rId17" imgW="393480" imgH="1774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3141" name="Object 5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5626" name="公式" r:id="rId18" imgW="393480" imgH="177480" progId="Equation.3">
                      <p:embed/>
                    </p:oleObj>
                  </mc:Choice>
                  <mc:Fallback>
                    <p:oleObj name="公式" r:id="rId18" imgW="393480" imgH="1774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3142" name="Line 5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3143" name="Freeform 55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44" name="Freeform 56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718 h 718"/>
              <a:gd name="T2" fmla="*/ 582 w 1182"/>
              <a:gd name="T3" fmla="*/ 273 h 718"/>
              <a:gd name="T4" fmla="*/ 1182 w 1182"/>
              <a:gd name="T5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3145" name="Object 57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7" name="公式" r:id="rId19" imgW="126720" imgH="139680" progId="Equation.3">
                  <p:embed/>
                </p:oleObj>
              </mc:Choice>
              <mc:Fallback>
                <p:oleObj name="公式" r:id="rId19" imgW="126720" imgH="1396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46" name="Line 58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47" name="Line 59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48" name="Oval 60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49" name="Line 6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50" name="Line 62"/>
          <p:cNvSpPr>
            <a:spLocks noChangeShapeType="1"/>
          </p:cNvSpPr>
          <p:nvPr/>
        </p:nvSpPr>
        <p:spPr bwMode="auto">
          <a:xfrm>
            <a:off x="4403725" y="3232150"/>
            <a:ext cx="0" cy="21526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51" name="Text Box 63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93152" name="Object 64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8" name="公式" r:id="rId21" imgW="1904760" imgH="291960" progId="Equation.3">
                  <p:embed/>
                </p:oleObj>
              </mc:Choice>
              <mc:Fallback>
                <p:oleObj name="公式" r:id="rId21" imgW="1904760" imgH="2919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53" name="Rectangle 65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400800"/>
            <a:ext cx="463550" cy="2889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3154" name="Text Box 6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3155" name="AutoShape 67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3156" name="Rectangle 68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3157" name="Text Box 69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393158" name="Text Box 70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393159" name="Object 71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29" name="公式" r:id="rId24" imgW="1282680" imgH="241200" progId="Equation.3">
                  <p:embed/>
                </p:oleObj>
              </mc:Choice>
              <mc:Fallback>
                <p:oleObj name="公式" r:id="rId24" imgW="1282680" imgH="241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160" name="Object 72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30" name="公式" r:id="rId26" imgW="520560" imgH="203040" progId="Equation.3">
                  <p:embed/>
                </p:oleObj>
              </mc:Choice>
              <mc:Fallback>
                <p:oleObj name="公式" r:id="rId26" imgW="520560" imgH="2030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161" name="Object 73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31" name="公式" r:id="rId28" imgW="507960" imgH="203040" progId="Equation.3">
                  <p:embed/>
                </p:oleObj>
              </mc:Choice>
              <mc:Fallback>
                <p:oleObj name="公式" r:id="rId28" imgW="507960" imgH="2030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63" name="Text Box 75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2393164" name="Object 76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632" name="公式" r:id="rId30" imgW="1193760" imgH="228600" progId="Equation.3">
                  <p:embed/>
                </p:oleObj>
              </mc:Choice>
              <mc:Fallback>
                <p:oleObj name="公式" r:id="rId30" imgW="1193760" imgH="2286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9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9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9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93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93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31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506" name="Group 2"/>
          <p:cNvGrpSpPr>
            <a:grpSpLocks/>
          </p:cNvGrpSpPr>
          <p:nvPr/>
        </p:nvGrpSpPr>
        <p:grpSpPr bwMode="auto">
          <a:xfrm>
            <a:off x="842963" y="1401763"/>
            <a:ext cx="8139112" cy="4865687"/>
            <a:chOff x="531" y="883"/>
            <a:chExt cx="5127" cy="3065"/>
          </a:xfrm>
        </p:grpSpPr>
        <p:sp>
          <p:nvSpPr>
            <p:cNvPr id="2325507" name="Freeform 3"/>
            <p:cNvSpPr>
              <a:spLocks/>
            </p:cNvSpPr>
            <p:nvPr/>
          </p:nvSpPr>
          <p:spPr bwMode="auto">
            <a:xfrm>
              <a:off x="531" y="3218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508" name="Text Box 4"/>
            <p:cNvSpPr txBox="1">
              <a:spLocks noChangeArrowheads="1"/>
            </p:cNvSpPr>
            <p:nvPr/>
          </p:nvSpPr>
          <p:spPr bwMode="auto">
            <a:xfrm>
              <a:off x="2689" y="32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25509" name="Text Box 5"/>
            <p:cNvSpPr txBox="1">
              <a:spLocks noChangeArrowheads="1"/>
            </p:cNvSpPr>
            <p:nvPr/>
          </p:nvSpPr>
          <p:spPr bwMode="auto">
            <a:xfrm>
              <a:off x="5328" y="3172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325510" name="Freeform 6"/>
            <p:cNvSpPr>
              <a:spLocks/>
            </p:cNvSpPr>
            <p:nvPr/>
          </p:nvSpPr>
          <p:spPr bwMode="auto">
            <a:xfrm>
              <a:off x="2934" y="993"/>
              <a:ext cx="3" cy="2955"/>
            </a:xfrm>
            <a:custGeom>
              <a:avLst/>
              <a:gdLst>
                <a:gd name="T0" fmla="*/ 3 w 3"/>
                <a:gd name="T1" fmla="*/ 0 h 2955"/>
                <a:gd name="T2" fmla="*/ 0 w 3"/>
                <a:gd name="T3" fmla="*/ 2955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55">
                  <a:moveTo>
                    <a:pt x="3" y="0"/>
                  </a:moveTo>
                  <a:lnTo>
                    <a:pt x="0" y="295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5511" name="Text Box 7"/>
            <p:cNvSpPr txBox="1">
              <a:spLocks noChangeArrowheads="1"/>
            </p:cNvSpPr>
            <p:nvPr/>
          </p:nvSpPr>
          <p:spPr bwMode="auto">
            <a:xfrm>
              <a:off x="2988" y="8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25512" name="Line 8"/>
          <p:cNvSpPr>
            <a:spLocks noChangeShapeType="1"/>
          </p:cNvSpPr>
          <p:nvPr/>
        </p:nvSpPr>
        <p:spPr bwMode="auto">
          <a:xfrm flipV="1">
            <a:off x="3810000" y="1371600"/>
            <a:ext cx="0" cy="4724400"/>
          </a:xfrm>
          <a:prstGeom prst="line">
            <a:avLst/>
          </a:prstGeom>
          <a:noFill/>
          <a:ln w="5715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513" name="Line 9"/>
          <p:cNvSpPr>
            <a:spLocks noChangeShapeType="1"/>
          </p:cNvSpPr>
          <p:nvPr/>
        </p:nvSpPr>
        <p:spPr bwMode="auto">
          <a:xfrm>
            <a:off x="914400" y="4267200"/>
            <a:ext cx="7467600" cy="0"/>
          </a:xfrm>
          <a:prstGeom prst="line">
            <a:avLst/>
          </a:prstGeom>
          <a:noFill/>
          <a:ln w="5715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514" name="Text Box 10"/>
          <p:cNvSpPr txBox="1">
            <a:spLocks noChangeArrowheads="1"/>
          </p:cNvSpPr>
          <p:nvPr/>
        </p:nvSpPr>
        <p:spPr bwMode="auto">
          <a:xfrm>
            <a:off x="4645025" y="3870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25515" name="Text Box 11"/>
          <p:cNvSpPr txBox="1">
            <a:spLocks noChangeArrowheads="1"/>
          </p:cNvSpPr>
          <p:nvPr/>
        </p:nvSpPr>
        <p:spPr bwMode="auto">
          <a:xfrm>
            <a:off x="3352800" y="51054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2325516" name="Text Box 12"/>
          <p:cNvSpPr txBox="1">
            <a:spLocks noChangeArrowheads="1"/>
          </p:cNvSpPr>
          <p:nvPr/>
        </p:nvSpPr>
        <p:spPr bwMode="auto">
          <a:xfrm>
            <a:off x="548640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25517" name="Arc 13"/>
          <p:cNvSpPr>
            <a:spLocks/>
          </p:cNvSpPr>
          <p:nvPr/>
        </p:nvSpPr>
        <p:spPr bwMode="auto">
          <a:xfrm rot="5516227">
            <a:off x="870744" y="1415257"/>
            <a:ext cx="2854325" cy="2738437"/>
          </a:xfrm>
          <a:custGeom>
            <a:avLst/>
            <a:gdLst>
              <a:gd name="G0" fmla="+- 317 0 0"/>
              <a:gd name="G1" fmla="+- 21600 0 0"/>
              <a:gd name="G2" fmla="+- 21600 0 0"/>
              <a:gd name="T0" fmla="*/ 0 w 21913"/>
              <a:gd name="T1" fmla="*/ 2 h 21600"/>
              <a:gd name="T2" fmla="*/ 21913 w 21913"/>
              <a:gd name="T3" fmla="*/ 21170 h 21600"/>
              <a:gd name="T4" fmla="*/ 317 w 219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13" h="21600" fill="none" extrusionOk="0">
                <a:moveTo>
                  <a:pt x="0" y="2"/>
                </a:moveTo>
                <a:cubicBezTo>
                  <a:pt x="105" y="0"/>
                  <a:pt x="211" y="-1"/>
                  <a:pt x="317" y="0"/>
                </a:cubicBezTo>
                <a:cubicBezTo>
                  <a:pt x="12078" y="0"/>
                  <a:pt x="21678" y="9410"/>
                  <a:pt x="21912" y="21170"/>
                </a:cubicBezTo>
              </a:path>
              <a:path w="21913" h="21600" stroke="0" extrusionOk="0">
                <a:moveTo>
                  <a:pt x="0" y="2"/>
                </a:moveTo>
                <a:cubicBezTo>
                  <a:pt x="105" y="0"/>
                  <a:pt x="211" y="-1"/>
                  <a:pt x="317" y="0"/>
                </a:cubicBezTo>
                <a:cubicBezTo>
                  <a:pt x="12078" y="0"/>
                  <a:pt x="21678" y="9410"/>
                  <a:pt x="21912" y="21170"/>
                </a:cubicBezTo>
                <a:lnTo>
                  <a:pt x="317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25518" name="Oval 14"/>
          <p:cNvSpPr>
            <a:spLocks noChangeArrowheads="1"/>
          </p:cNvSpPr>
          <p:nvPr/>
        </p:nvSpPr>
        <p:spPr bwMode="auto">
          <a:xfrm flipH="1">
            <a:off x="5486400" y="50292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25519" name="Freeform 15"/>
          <p:cNvSpPr>
            <a:spLocks/>
          </p:cNvSpPr>
          <p:nvPr/>
        </p:nvSpPr>
        <p:spPr bwMode="auto">
          <a:xfrm>
            <a:off x="5562600" y="4343400"/>
            <a:ext cx="2895600" cy="762000"/>
          </a:xfrm>
          <a:custGeom>
            <a:avLst/>
            <a:gdLst>
              <a:gd name="T0" fmla="*/ 0 w 1824"/>
              <a:gd name="T1" fmla="*/ 480 h 480"/>
              <a:gd name="T2" fmla="*/ 597 w 1824"/>
              <a:gd name="T3" fmla="*/ 123 h 480"/>
              <a:gd name="T4" fmla="*/ 1824 w 182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480">
                <a:moveTo>
                  <a:pt x="0" y="480"/>
                </a:moveTo>
                <a:cubicBezTo>
                  <a:pt x="100" y="420"/>
                  <a:pt x="293" y="203"/>
                  <a:pt x="597" y="123"/>
                </a:cubicBezTo>
                <a:cubicBezTo>
                  <a:pt x="901" y="43"/>
                  <a:pt x="1569" y="26"/>
                  <a:pt x="18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25524" name="Rectangle 20"/>
          <p:cNvSpPr>
            <a:spLocks noChangeArrowheads="1"/>
          </p:cNvSpPr>
          <p:nvPr/>
        </p:nvSpPr>
        <p:spPr bwMode="auto">
          <a:xfrm>
            <a:off x="6629400" y="457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b="1">
                <a:solidFill>
                  <a:srgbClr val="009900"/>
                </a:solidFill>
              </a:rPr>
              <a:t>渐进线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 =1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325527" name="Arc 23"/>
          <p:cNvSpPr>
            <a:spLocks/>
          </p:cNvSpPr>
          <p:nvPr/>
        </p:nvSpPr>
        <p:spPr bwMode="auto">
          <a:xfrm rot="-5041209" flipH="1" flipV="1">
            <a:off x="3132138" y="5413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528" name="Arc 24"/>
          <p:cNvSpPr>
            <a:spLocks/>
          </p:cNvSpPr>
          <p:nvPr/>
        </p:nvSpPr>
        <p:spPr bwMode="auto">
          <a:xfrm rot="-4522387">
            <a:off x="6094413" y="6937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529" name="Text Box 25"/>
          <p:cNvSpPr txBox="1">
            <a:spLocks noChangeArrowheads="1"/>
          </p:cNvSpPr>
          <p:nvPr/>
        </p:nvSpPr>
        <p:spPr bwMode="auto">
          <a:xfrm>
            <a:off x="4884738" y="482600"/>
            <a:ext cx="131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(1,0)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25530" name="Rectangle 26"/>
          <p:cNvSpPr>
            <a:spLocks noChangeArrowheads="1"/>
          </p:cNvSpPr>
          <p:nvPr/>
        </p:nvSpPr>
        <p:spPr bwMode="auto">
          <a:xfrm>
            <a:off x="1600200" y="457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b="1">
                <a:solidFill>
                  <a:srgbClr val="009900"/>
                </a:solidFill>
              </a:rPr>
              <a:t>渐进线</a:t>
            </a:r>
            <a:r>
              <a:rPr lang="zh-CN" altLang="zh-CN">
                <a:solidFill>
                  <a:srgbClr val="009900"/>
                </a:solidFill>
              </a:rPr>
              <a:t>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 =1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325531" name="Text Box 27"/>
          <p:cNvSpPr txBox="1">
            <a:spLocks noChangeArrowheads="1"/>
          </p:cNvSpPr>
          <p:nvPr/>
        </p:nvSpPr>
        <p:spPr bwMode="auto">
          <a:xfrm>
            <a:off x="717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图形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2553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8605838" y="6096000"/>
            <a:ext cx="338137" cy="1762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25536" name="Rectangle 32"/>
          <p:cNvSpPr>
            <a:spLocks noChangeArrowheads="1"/>
          </p:cNvSpPr>
          <p:nvPr/>
        </p:nvSpPr>
        <p:spPr bwMode="auto">
          <a:xfrm>
            <a:off x="228600" y="3810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14.</a:t>
            </a:r>
          </a:p>
        </p:txBody>
      </p:sp>
      <p:sp>
        <p:nvSpPr>
          <p:cNvPr id="2325539" name="AutoShape 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2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2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2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32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2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32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2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2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25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25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2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2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25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25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32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25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55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32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2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2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2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512" grpId="0" animBg="1"/>
      <p:bldP spid="2325513" grpId="0" animBg="1"/>
      <p:bldP spid="2325514" grpId="0" autoUpdateAnimBg="0"/>
      <p:bldP spid="2325515" grpId="0" autoUpdateAnimBg="0"/>
      <p:bldP spid="2325516" grpId="0" autoUpdateAnimBg="0"/>
      <p:bldP spid="2325517" grpId="0" animBg="1"/>
      <p:bldP spid="2325518" grpId="0" animBg="1"/>
      <p:bldP spid="2325519" grpId="0" animBg="1"/>
      <p:bldP spid="2325524" grpId="0" autoUpdateAnimBg="0"/>
      <p:bldP spid="2325527" grpId="0" animBg="1"/>
      <p:bldP spid="2325528" grpId="0" animBg="1"/>
      <p:bldP spid="2325529" grpId="0" autoUpdateAnimBg="0"/>
      <p:bldP spid="2325530" grpId="0" autoUpdateAnimBg="0"/>
      <p:bldP spid="232553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842" name="Text Box 2"/>
          <p:cNvSpPr txBox="1">
            <a:spLocks noChangeArrowheads="1"/>
          </p:cNvSpPr>
          <p:nvPr/>
        </p:nvSpPr>
        <p:spPr bwMode="auto">
          <a:xfrm>
            <a:off x="441325" y="313055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39843" name="Object 3"/>
          <p:cNvGraphicFramePr>
            <a:graphicFrameLocks noChangeAspect="1"/>
          </p:cNvGraphicFramePr>
          <p:nvPr/>
        </p:nvGraphicFramePr>
        <p:xfrm>
          <a:off x="1219200" y="1089025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2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89025"/>
                        <a:ext cx="1371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844" name="Object 4"/>
          <p:cNvGraphicFramePr>
            <a:graphicFrameLocks noChangeAspect="1"/>
          </p:cNvGraphicFramePr>
          <p:nvPr/>
        </p:nvGraphicFramePr>
        <p:xfrm>
          <a:off x="533400" y="2286000"/>
          <a:ext cx="762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3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762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845" name="Object 5"/>
          <p:cNvGraphicFramePr>
            <a:graphicFrameLocks noChangeAspect="1"/>
          </p:cNvGraphicFramePr>
          <p:nvPr/>
        </p:nvGraphicFramePr>
        <p:xfrm>
          <a:off x="1020763" y="5486400"/>
          <a:ext cx="12255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4" name="公式" r:id="rId7" imgW="672840" imgH="406080" progId="Equation.3">
                  <p:embed/>
                </p:oleObj>
              </mc:Choice>
              <mc:Fallback>
                <p:oleObj name="公式" r:id="rId7" imgW="672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486400"/>
                        <a:ext cx="12255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846" name="Object 6"/>
          <p:cNvGraphicFramePr>
            <a:graphicFrameLocks noChangeAspect="1"/>
          </p:cNvGraphicFramePr>
          <p:nvPr/>
        </p:nvGraphicFramePr>
        <p:xfrm flipH="1">
          <a:off x="4876800" y="2057400"/>
          <a:ext cx="19367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5" name="公式" r:id="rId9" imgW="990360" imgH="444240" progId="Equation.3">
                  <p:embed/>
                </p:oleObj>
              </mc:Choice>
              <mc:Fallback>
                <p:oleObj name="公式" r:id="rId9" imgW="9903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876800" y="2057400"/>
                        <a:ext cx="19367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47" name="Text Box 7"/>
          <p:cNvSpPr txBox="1">
            <a:spLocks noChangeArrowheads="1"/>
          </p:cNvSpPr>
          <p:nvPr/>
        </p:nvSpPr>
        <p:spPr bwMode="auto">
          <a:xfrm>
            <a:off x="4114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pSp>
        <p:nvGrpSpPr>
          <p:cNvPr id="2339910" name="Group 70"/>
          <p:cNvGrpSpPr>
            <a:grpSpLocks/>
          </p:cNvGrpSpPr>
          <p:nvPr/>
        </p:nvGrpSpPr>
        <p:grpSpPr bwMode="auto">
          <a:xfrm>
            <a:off x="1295400" y="2971800"/>
            <a:ext cx="609600" cy="1946275"/>
            <a:chOff x="816" y="1872"/>
            <a:chExt cx="384" cy="1226"/>
          </a:xfrm>
        </p:grpSpPr>
        <p:sp>
          <p:nvSpPr>
            <p:cNvPr id="2339848" name="Text Box 8"/>
            <p:cNvSpPr txBox="1">
              <a:spLocks noChangeArrowheads="1"/>
            </p:cNvSpPr>
            <p:nvPr/>
          </p:nvSpPr>
          <p:spPr bwMode="auto">
            <a:xfrm>
              <a:off x="912" y="187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39849" name="Object 9"/>
            <p:cNvGraphicFramePr>
              <a:graphicFrameLocks noChangeAspect="1"/>
            </p:cNvGraphicFramePr>
            <p:nvPr/>
          </p:nvGraphicFramePr>
          <p:xfrm>
            <a:off x="912" y="2208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9956" name="公式" r:id="rId11" imgW="177480" imgH="203040" progId="Equation.3">
                    <p:embed/>
                  </p:oleObj>
                </mc:Choice>
                <mc:Fallback>
                  <p:oleObj name="公式" r:id="rId11" imgW="1774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08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9850" name="Text Box 10"/>
            <p:cNvSpPr txBox="1">
              <a:spLocks noChangeArrowheads="1"/>
            </p:cNvSpPr>
            <p:nvPr/>
          </p:nvSpPr>
          <p:spPr bwMode="auto">
            <a:xfrm>
              <a:off x="912" y="24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39851" name="Text Box 11"/>
            <p:cNvSpPr txBox="1">
              <a:spLocks noChangeArrowheads="1"/>
            </p:cNvSpPr>
            <p:nvPr/>
          </p:nvSpPr>
          <p:spPr bwMode="auto">
            <a:xfrm>
              <a:off x="816" y="281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39852" name="Text Box 12"/>
          <p:cNvSpPr txBox="1">
            <a:spLocks noChangeArrowheads="1"/>
          </p:cNvSpPr>
          <p:nvPr/>
        </p:nvSpPr>
        <p:spPr bwMode="auto">
          <a:xfrm>
            <a:off x="7604125" y="58324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39854" name="Arc 14"/>
          <p:cNvSpPr>
            <a:spLocks/>
          </p:cNvSpPr>
          <p:nvPr/>
        </p:nvSpPr>
        <p:spPr bwMode="auto">
          <a:xfrm rot="383005">
            <a:off x="4038600" y="44958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9855" name="Arc 15"/>
          <p:cNvSpPr>
            <a:spLocks/>
          </p:cNvSpPr>
          <p:nvPr/>
        </p:nvSpPr>
        <p:spPr bwMode="auto">
          <a:xfrm rot="500359" flipH="1">
            <a:off x="2125663" y="4503738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39856" name="Object 16"/>
          <p:cNvGraphicFramePr>
            <a:graphicFrameLocks noChangeAspect="1"/>
          </p:cNvGraphicFramePr>
          <p:nvPr/>
        </p:nvGraphicFramePr>
        <p:xfrm>
          <a:off x="1371600" y="2057400"/>
          <a:ext cx="8143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7" name="公式" r:id="rId13" imgW="444240" imgH="419040" progId="Equation.3">
                  <p:embed/>
                </p:oleObj>
              </mc:Choice>
              <mc:Fallback>
                <p:oleObj name="公式" r:id="rId13" imgW="44424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8143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57" name="Text Box 17"/>
          <p:cNvSpPr txBox="1">
            <a:spLocks noChangeArrowheads="1"/>
          </p:cNvSpPr>
          <p:nvPr/>
        </p:nvSpPr>
        <p:spPr bwMode="auto">
          <a:xfrm>
            <a:off x="531813" y="1054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39858" name="Object 18"/>
          <p:cNvGraphicFramePr>
            <a:graphicFrameLocks noChangeAspect="1"/>
          </p:cNvGraphicFramePr>
          <p:nvPr/>
        </p:nvGraphicFramePr>
        <p:xfrm flipH="1">
          <a:off x="7467600" y="2286000"/>
          <a:ext cx="609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8" name="公式" r:id="rId15" imgW="203040" imgH="139680" progId="Equation.3">
                  <p:embed/>
                </p:oleObj>
              </mc:Choice>
              <mc:Fallback>
                <p:oleObj name="公式" r:id="rId15" imgW="203040" imgH="139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467600" y="2286000"/>
                        <a:ext cx="609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59" name="Text Box 19"/>
          <p:cNvSpPr txBox="1">
            <a:spLocks noChangeArrowheads="1"/>
          </p:cNvSpPr>
          <p:nvPr/>
        </p:nvSpPr>
        <p:spPr bwMode="auto">
          <a:xfrm>
            <a:off x="5105400" y="5334000"/>
            <a:ext cx="3478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故曲线有渐近线 </a:t>
            </a:r>
            <a:r>
              <a:rPr lang="en-US" altLang="zh-CN" b="1" i="1">
                <a:solidFill>
                  <a:srgbClr val="009900"/>
                </a:solidFill>
              </a:rPr>
              <a:t>y 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+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</a:t>
            </a:r>
          </a:p>
          <a:p>
            <a:pPr algn="l"/>
            <a:r>
              <a:rPr lang="en-US" altLang="zh-CN" b="1">
                <a:solidFill>
                  <a:srgbClr val="009900"/>
                </a:solidFill>
              </a:rPr>
              <a:t>                        </a:t>
            </a:r>
            <a:r>
              <a:rPr lang="zh-CN" altLang="zh-CN" b="1">
                <a:solidFill>
                  <a:srgbClr val="009900"/>
                </a:solidFill>
              </a:rPr>
              <a:t>和  </a:t>
            </a:r>
            <a:r>
              <a:rPr lang="en-US" altLang="zh-CN" b="1" i="1">
                <a:solidFill>
                  <a:srgbClr val="009900"/>
                </a:solidFill>
              </a:rPr>
              <a:t>y 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.</a:t>
            </a:r>
          </a:p>
        </p:txBody>
      </p:sp>
      <p:sp>
        <p:nvSpPr>
          <p:cNvPr id="2339860" name="Text Box 20"/>
          <p:cNvSpPr txBox="1">
            <a:spLocks noChangeArrowheads="1"/>
          </p:cNvSpPr>
          <p:nvPr/>
        </p:nvSpPr>
        <p:spPr bwMode="auto">
          <a:xfrm>
            <a:off x="457200" y="5638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graphicFrame>
        <p:nvGraphicFramePr>
          <p:cNvPr id="2339861" name="Object 21"/>
          <p:cNvGraphicFramePr>
            <a:graphicFrameLocks noChangeAspect="1"/>
          </p:cNvGraphicFramePr>
          <p:nvPr/>
        </p:nvGraphicFramePr>
        <p:xfrm flipH="1">
          <a:off x="2362200" y="2286000"/>
          <a:ext cx="3921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9" name="公式" r:id="rId17" imgW="279360" imgH="177480" progId="Equation.3">
                  <p:embed/>
                </p:oleObj>
              </mc:Choice>
              <mc:Fallback>
                <p:oleObj name="公式" r:id="rId17" imgW="27936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362200" y="2286000"/>
                        <a:ext cx="3921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862" name="Object 22"/>
          <p:cNvGraphicFramePr>
            <a:graphicFrameLocks noChangeAspect="1"/>
          </p:cNvGraphicFramePr>
          <p:nvPr/>
        </p:nvGraphicFramePr>
        <p:xfrm flipH="1">
          <a:off x="6781800" y="2227263"/>
          <a:ext cx="7620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0" name="公式" r:id="rId19" imgW="291960" imgH="177480" progId="Equation.3">
                  <p:embed/>
                </p:oleObj>
              </mc:Choice>
              <mc:Fallback>
                <p:oleObj name="公式" r:id="rId19" imgW="29196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781800" y="2227263"/>
                        <a:ext cx="7620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64" name="Text Box 24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9865" name="Text Box 25"/>
          <p:cNvSpPr txBox="1">
            <a:spLocks noChangeArrowheads="1"/>
          </p:cNvSpPr>
          <p:nvPr/>
        </p:nvSpPr>
        <p:spPr bwMode="auto">
          <a:xfrm>
            <a:off x="4114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9866" name="Text Box 26"/>
          <p:cNvSpPr txBox="1">
            <a:spLocks noChangeArrowheads="1"/>
          </p:cNvSpPr>
          <p:nvPr/>
        </p:nvSpPr>
        <p:spPr bwMode="auto">
          <a:xfrm>
            <a:off x="2209800" y="3505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9867" name="Text Box 27"/>
          <p:cNvSpPr txBox="1">
            <a:spLocks noChangeArrowheads="1"/>
          </p:cNvSpPr>
          <p:nvPr/>
        </p:nvSpPr>
        <p:spPr bwMode="auto">
          <a:xfrm>
            <a:off x="6019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–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39868" name="Text Box 28"/>
          <p:cNvSpPr txBox="1">
            <a:spLocks noChangeArrowheads="1"/>
          </p:cNvSpPr>
          <p:nvPr/>
        </p:nvSpPr>
        <p:spPr bwMode="auto">
          <a:xfrm>
            <a:off x="60198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9869" name="Text Box 29"/>
          <p:cNvSpPr txBox="1">
            <a:spLocks noChangeArrowheads="1"/>
          </p:cNvSpPr>
          <p:nvPr/>
        </p:nvSpPr>
        <p:spPr bwMode="auto">
          <a:xfrm>
            <a:off x="5038725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39870" name="Arc 30"/>
          <p:cNvSpPr>
            <a:spLocks/>
          </p:cNvSpPr>
          <p:nvPr/>
        </p:nvSpPr>
        <p:spPr bwMode="auto">
          <a:xfrm rot="21154601" flipV="1">
            <a:off x="7772400" y="44196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9871" name="Text Box 31"/>
          <p:cNvSpPr txBox="1">
            <a:spLocks noChangeArrowheads="1"/>
          </p:cNvSpPr>
          <p:nvPr/>
        </p:nvSpPr>
        <p:spPr bwMode="auto">
          <a:xfrm>
            <a:off x="1143000" y="1524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zh-CN" b="1">
                <a:solidFill>
                  <a:schemeClr val="tx1"/>
                </a:solidFill>
              </a:rPr>
              <a:t>因  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–x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en-US" altLang="zh-CN" b="1" i="1">
                <a:solidFill>
                  <a:schemeClr val="tx1"/>
                </a:solidFill>
              </a:rPr>
              <a:t>= – 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endParaRPr lang="zh-CN" altLang="en-US" b="1" i="1">
              <a:solidFill>
                <a:schemeClr val="tx1"/>
              </a:solidFill>
            </a:endParaRPr>
          </a:p>
        </p:txBody>
      </p:sp>
      <p:sp>
        <p:nvSpPr>
          <p:cNvPr id="2339872" name="Text Box 32"/>
          <p:cNvSpPr txBox="1">
            <a:spLocks noChangeArrowheads="1"/>
          </p:cNvSpPr>
          <p:nvPr/>
        </p:nvSpPr>
        <p:spPr bwMode="auto">
          <a:xfrm>
            <a:off x="3810000" y="15240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图形关于原点对称。</a:t>
            </a:r>
          </a:p>
        </p:txBody>
      </p:sp>
      <p:sp>
        <p:nvSpPr>
          <p:cNvPr id="2339873" name="Text Box 33"/>
          <p:cNvSpPr txBox="1">
            <a:spLocks noChangeArrowheads="1"/>
          </p:cNvSpPr>
          <p:nvPr/>
        </p:nvSpPr>
        <p:spPr bwMode="auto">
          <a:xfrm>
            <a:off x="3108325" y="3043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2339874" name="Text Box 34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339875" name="Group 35"/>
          <p:cNvGrpSpPr>
            <a:grpSpLocks/>
          </p:cNvGrpSpPr>
          <p:nvPr/>
        </p:nvGrpSpPr>
        <p:grpSpPr bwMode="auto">
          <a:xfrm>
            <a:off x="1447800" y="3124200"/>
            <a:ext cx="6934200" cy="1828800"/>
            <a:chOff x="912" y="2160"/>
            <a:chExt cx="4368" cy="1152"/>
          </a:xfrm>
        </p:grpSpPr>
        <p:sp>
          <p:nvSpPr>
            <p:cNvPr id="2339876" name="Line 36"/>
            <p:cNvSpPr>
              <a:spLocks noChangeShapeType="1"/>
            </p:cNvSpPr>
            <p:nvPr/>
          </p:nvSpPr>
          <p:spPr bwMode="auto">
            <a:xfrm>
              <a:off x="912" y="240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77" name="Line 37"/>
            <p:cNvSpPr>
              <a:spLocks noChangeShapeType="1"/>
            </p:cNvSpPr>
            <p:nvPr/>
          </p:nvSpPr>
          <p:spPr bwMode="auto">
            <a:xfrm>
              <a:off x="1200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78" name="Line 38"/>
            <p:cNvSpPr>
              <a:spLocks noChangeShapeType="1"/>
            </p:cNvSpPr>
            <p:nvPr/>
          </p:nvSpPr>
          <p:spPr bwMode="auto">
            <a:xfrm>
              <a:off x="179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79" name="Line 39"/>
            <p:cNvSpPr>
              <a:spLocks noChangeShapeType="1"/>
            </p:cNvSpPr>
            <p:nvPr/>
          </p:nvSpPr>
          <p:spPr bwMode="auto">
            <a:xfrm>
              <a:off x="2384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80" name="Line 40"/>
            <p:cNvSpPr>
              <a:spLocks noChangeShapeType="1"/>
            </p:cNvSpPr>
            <p:nvPr/>
          </p:nvSpPr>
          <p:spPr bwMode="auto">
            <a:xfrm>
              <a:off x="2976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81" name="Line 41"/>
            <p:cNvSpPr>
              <a:spLocks noChangeShapeType="1"/>
            </p:cNvSpPr>
            <p:nvPr/>
          </p:nvSpPr>
          <p:spPr bwMode="auto">
            <a:xfrm>
              <a:off x="3568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82" name="Line 42"/>
            <p:cNvSpPr>
              <a:spLocks noChangeShapeType="1"/>
            </p:cNvSpPr>
            <p:nvPr/>
          </p:nvSpPr>
          <p:spPr bwMode="auto">
            <a:xfrm>
              <a:off x="4160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9883" name="Line 43"/>
            <p:cNvSpPr>
              <a:spLocks noChangeShapeType="1"/>
            </p:cNvSpPr>
            <p:nvPr/>
          </p:nvSpPr>
          <p:spPr bwMode="auto">
            <a:xfrm>
              <a:off x="475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9884" name="Text Box 44"/>
          <p:cNvSpPr txBox="1">
            <a:spLocks noChangeArrowheads="1"/>
          </p:cNvSpPr>
          <p:nvPr/>
        </p:nvSpPr>
        <p:spPr bwMode="auto">
          <a:xfrm>
            <a:off x="6934200" y="3043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39885" name="Text Box 45"/>
          <p:cNvSpPr txBox="1">
            <a:spLocks noChangeArrowheads="1"/>
          </p:cNvSpPr>
          <p:nvPr/>
        </p:nvSpPr>
        <p:spPr bwMode="auto">
          <a:xfrm>
            <a:off x="2209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39886" name="Text Box 46"/>
          <p:cNvSpPr txBox="1">
            <a:spLocks noChangeArrowheads="1"/>
          </p:cNvSpPr>
          <p:nvPr/>
        </p:nvSpPr>
        <p:spPr bwMode="auto">
          <a:xfrm>
            <a:off x="4800600" y="4419600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拐点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39887" name="Arc 47"/>
          <p:cNvSpPr>
            <a:spLocks/>
          </p:cNvSpPr>
          <p:nvPr/>
        </p:nvSpPr>
        <p:spPr bwMode="auto">
          <a:xfrm rot="5155278" flipV="1">
            <a:off x="5943601" y="4419600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9888" name="Text Box 48"/>
          <p:cNvSpPr txBox="1">
            <a:spLocks noChangeArrowheads="1"/>
          </p:cNvSpPr>
          <p:nvPr/>
        </p:nvSpPr>
        <p:spPr bwMode="auto">
          <a:xfrm>
            <a:off x="2819400" y="48006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极大值</a:t>
            </a:r>
          </a:p>
        </p:txBody>
      </p:sp>
      <p:sp>
        <p:nvSpPr>
          <p:cNvPr id="2339889" name="Text Box 49"/>
          <p:cNvSpPr txBox="1">
            <a:spLocks noChangeArrowheads="1"/>
          </p:cNvSpPr>
          <p:nvPr/>
        </p:nvSpPr>
        <p:spPr bwMode="auto">
          <a:xfrm>
            <a:off x="6629400" y="48006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极小值</a:t>
            </a:r>
          </a:p>
        </p:txBody>
      </p:sp>
      <p:sp>
        <p:nvSpPr>
          <p:cNvPr id="2339890" name="Text Box 50"/>
          <p:cNvSpPr txBox="1">
            <a:spLocks noChangeArrowheads="1"/>
          </p:cNvSpPr>
          <p:nvPr/>
        </p:nvSpPr>
        <p:spPr bwMode="auto">
          <a:xfrm>
            <a:off x="7848600" y="35052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9891" name="Text Box 51"/>
          <p:cNvSpPr txBox="1">
            <a:spLocks noChangeArrowheads="1"/>
          </p:cNvSpPr>
          <p:nvPr/>
        </p:nvSpPr>
        <p:spPr bwMode="auto">
          <a:xfrm>
            <a:off x="78486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2339892" name="Object 52"/>
          <p:cNvGraphicFramePr>
            <a:graphicFrameLocks noChangeAspect="1"/>
          </p:cNvGraphicFramePr>
          <p:nvPr/>
        </p:nvGraphicFramePr>
        <p:xfrm>
          <a:off x="2819400" y="1066800"/>
          <a:ext cx="16081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1" name="公式" r:id="rId21" imgW="723600" imgH="203040" progId="Equation.3">
                  <p:embed/>
                </p:oleObj>
              </mc:Choice>
              <mc:Fallback>
                <p:oleObj name="公式" r:id="rId21" imgW="723600" imgH="2030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16081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893" name="Object 53"/>
          <p:cNvGraphicFramePr>
            <a:graphicFrameLocks noChangeAspect="1"/>
          </p:cNvGraphicFramePr>
          <p:nvPr/>
        </p:nvGraphicFramePr>
        <p:xfrm flipH="1">
          <a:off x="3327400" y="2273300"/>
          <a:ext cx="9858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2" name="公式" r:id="rId23" imgW="507960" imgH="190440" progId="Equation.3">
                  <p:embed/>
                </p:oleObj>
              </mc:Choice>
              <mc:Fallback>
                <p:oleObj name="公式" r:id="rId23" imgW="507960" imgH="1904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327400" y="2273300"/>
                        <a:ext cx="9858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94" name="Text Box 54"/>
          <p:cNvSpPr txBox="1">
            <a:spLocks noChangeArrowheads="1"/>
          </p:cNvSpPr>
          <p:nvPr/>
        </p:nvSpPr>
        <p:spPr bwMode="auto">
          <a:xfrm>
            <a:off x="3124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39895" name="Text Box 55"/>
          <p:cNvSpPr txBox="1">
            <a:spLocks noChangeArrowheads="1"/>
          </p:cNvSpPr>
          <p:nvPr/>
        </p:nvSpPr>
        <p:spPr bwMode="auto">
          <a:xfrm>
            <a:off x="6918325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39896" name="Text Box 56"/>
          <p:cNvSpPr txBox="1">
            <a:spLocks noChangeArrowheads="1"/>
          </p:cNvSpPr>
          <p:nvPr/>
        </p:nvSpPr>
        <p:spPr bwMode="auto">
          <a:xfrm>
            <a:off x="6934200" y="3962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39897" name="Text Box 57"/>
          <p:cNvSpPr txBox="1">
            <a:spLocks noChangeArrowheads="1"/>
          </p:cNvSpPr>
          <p:nvPr/>
        </p:nvSpPr>
        <p:spPr bwMode="auto">
          <a:xfrm>
            <a:off x="312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aphicFrame>
        <p:nvGraphicFramePr>
          <p:cNvPr id="2339898" name="Object 58"/>
          <p:cNvGraphicFramePr>
            <a:graphicFrameLocks noChangeAspect="1"/>
          </p:cNvGraphicFramePr>
          <p:nvPr/>
        </p:nvGraphicFramePr>
        <p:xfrm>
          <a:off x="2971800" y="4343400"/>
          <a:ext cx="628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3" name="公式" r:id="rId25" imgW="495000" imgH="406080" progId="Equation.3">
                  <p:embed/>
                </p:oleObj>
              </mc:Choice>
              <mc:Fallback>
                <p:oleObj name="公式" r:id="rId25" imgW="495000" imgH="4060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6286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899" name="Text Box 59"/>
          <p:cNvSpPr txBox="1">
            <a:spLocks noChangeArrowheads="1"/>
          </p:cNvSpPr>
          <p:nvPr/>
        </p:nvSpPr>
        <p:spPr bwMode="auto">
          <a:xfrm>
            <a:off x="8429625" y="49974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39900" name="Object 60"/>
          <p:cNvGraphicFramePr>
            <a:graphicFrameLocks noChangeAspect="1"/>
          </p:cNvGraphicFramePr>
          <p:nvPr/>
        </p:nvGraphicFramePr>
        <p:xfrm>
          <a:off x="6861175" y="4343400"/>
          <a:ext cx="468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4" name="公式" r:id="rId27" imgW="368280" imgH="406080" progId="Equation.3">
                  <p:embed/>
                </p:oleObj>
              </mc:Choice>
              <mc:Fallback>
                <p:oleObj name="公式" r:id="rId27" imgW="368280" imgH="406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4343400"/>
                        <a:ext cx="4683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901" name="Text Box 61"/>
          <p:cNvSpPr txBox="1">
            <a:spLocks noChangeArrowheads="1"/>
          </p:cNvSpPr>
          <p:nvPr/>
        </p:nvSpPr>
        <p:spPr bwMode="auto">
          <a:xfrm>
            <a:off x="8582025" y="5149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39902" name="Object 62"/>
          <p:cNvGraphicFramePr>
            <a:graphicFrameLocks noChangeAspect="1"/>
          </p:cNvGraphicFramePr>
          <p:nvPr/>
        </p:nvGraphicFramePr>
        <p:xfrm>
          <a:off x="2492375" y="5334000"/>
          <a:ext cx="19256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5" name="公式" r:id="rId29" imgW="1054080" imgH="279360" progId="Equation.3">
                  <p:embed/>
                </p:oleObj>
              </mc:Choice>
              <mc:Fallback>
                <p:oleObj name="公式" r:id="rId29" imgW="105408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334000"/>
                        <a:ext cx="19256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9903" name="Object 63"/>
          <p:cNvGraphicFramePr>
            <a:graphicFrameLocks noChangeAspect="1"/>
          </p:cNvGraphicFramePr>
          <p:nvPr/>
        </p:nvGraphicFramePr>
        <p:xfrm>
          <a:off x="2492375" y="5867400"/>
          <a:ext cx="2087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6" name="公式" r:id="rId31" imgW="1143000" imgH="279360" progId="Equation.3">
                  <p:embed/>
                </p:oleObj>
              </mc:Choice>
              <mc:Fallback>
                <p:oleObj name="公式" r:id="rId31" imgW="1143000" imgH="279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867400"/>
                        <a:ext cx="20875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9904" name="Text Box 64"/>
          <p:cNvSpPr txBox="1">
            <a:spLocks noChangeArrowheads="1"/>
          </p:cNvSpPr>
          <p:nvPr/>
        </p:nvSpPr>
        <p:spPr bwMode="auto">
          <a:xfrm>
            <a:off x="1023938" y="304800"/>
            <a:ext cx="452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对函数进行全面讨论并画图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/>
          </a:p>
        </p:txBody>
      </p:sp>
      <p:sp>
        <p:nvSpPr>
          <p:cNvPr id="2339905" name="Text Box 65"/>
          <p:cNvSpPr txBox="1">
            <a:spLocks noChangeArrowheads="1"/>
          </p:cNvSpPr>
          <p:nvPr/>
        </p:nvSpPr>
        <p:spPr bwMode="auto">
          <a:xfrm>
            <a:off x="5791200" y="2286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</a:rPr>
              <a:t>y </a:t>
            </a:r>
            <a:r>
              <a:rPr lang="en-US" altLang="zh-CN" sz="2800" b="1">
                <a:solidFill>
                  <a:schemeClr val="tx1"/>
                </a:solidFill>
              </a:rPr>
              <a:t>= </a:t>
            </a:r>
            <a:r>
              <a:rPr lang="en-US" altLang="zh-CN" sz="2800" b="1" i="1">
                <a:solidFill>
                  <a:schemeClr val="tx1"/>
                </a:solidFill>
              </a:rPr>
              <a:t>x </a:t>
            </a:r>
            <a:r>
              <a:rPr lang="en-US" altLang="zh-CN" sz="2800" b="1">
                <a:solidFill>
                  <a:schemeClr val="tx1"/>
                </a:solidFill>
              </a:rPr>
              <a:t>– 2arctan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339906" name="Text Box 66"/>
          <p:cNvSpPr txBox="1">
            <a:spLocks noChangeArrowheads="1"/>
          </p:cNvSpPr>
          <p:nvPr/>
        </p:nvSpPr>
        <p:spPr bwMode="auto">
          <a:xfrm>
            <a:off x="7848600" y="2133600"/>
            <a:ext cx="92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x </a:t>
            </a:r>
            <a:r>
              <a:rPr lang="en-US" altLang="zh-CN" sz="2800" b="1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2339907" name="Rectangle 67"/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303213"/>
            <a:ext cx="652462" cy="4445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</a:p>
        </p:txBody>
      </p:sp>
      <p:sp>
        <p:nvSpPr>
          <p:cNvPr id="2339908" name="AutoShape 68">
            <a:hlinkClick r:id="rId3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39909" name="Object 69"/>
          <p:cNvGraphicFramePr>
            <a:graphicFrameLocks noChangeAspect="1"/>
          </p:cNvGraphicFramePr>
          <p:nvPr/>
        </p:nvGraphicFramePr>
        <p:xfrm flipH="1">
          <a:off x="2851150" y="2341563"/>
          <a:ext cx="6096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7" name="公式" r:id="rId34" imgW="203040" imgH="139680" progId="Equation.3">
                  <p:embed/>
                </p:oleObj>
              </mc:Choice>
              <mc:Fallback>
                <p:oleObj name="公式" r:id="rId34" imgW="203040" imgH="1396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851150" y="2341563"/>
                        <a:ext cx="6096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9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9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9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9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9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9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3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3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3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39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39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3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3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39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39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98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3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3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39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39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3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3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3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3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3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3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3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3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3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3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3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3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3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39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39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39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39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3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3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3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3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3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3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233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33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33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3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33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33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33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3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3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33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3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33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33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3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33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4" dur="500"/>
                                        <p:tgtEl>
                                          <p:spTgt spid="233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9" dur="500"/>
                                        <p:tgtEl>
                                          <p:spTgt spid="233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98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33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33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3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33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33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9" dur="500"/>
                                        <p:tgtEl>
                                          <p:spTgt spid="2339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4" dur="500"/>
                                        <p:tgtEl>
                                          <p:spTgt spid="2339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9" dur="500"/>
                                        <p:tgtEl>
                                          <p:spTgt spid="233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99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33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33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33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3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33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33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33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33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33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33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33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339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339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33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9842" grpId="0" autoUpdateAnimBg="0"/>
      <p:bldP spid="2339847" grpId="0" autoUpdateAnimBg="0"/>
      <p:bldP spid="2339852" grpId="0" autoUpdateAnimBg="0"/>
      <p:bldP spid="2339854" grpId="0" animBg="1"/>
      <p:bldP spid="2339855" grpId="0" animBg="1"/>
      <p:bldP spid="2339857" grpId="0" autoUpdateAnimBg="0"/>
      <p:bldP spid="2339859" grpId="0" autoUpdateAnimBg="0"/>
      <p:bldP spid="2339860" grpId="0" autoUpdateAnimBg="0"/>
      <p:bldP spid="2339864" grpId="0" autoUpdateAnimBg="0"/>
      <p:bldP spid="2339865" grpId="0" autoUpdateAnimBg="0"/>
      <p:bldP spid="2339866" grpId="0" autoUpdateAnimBg="0"/>
      <p:bldP spid="2339867" grpId="0" autoUpdateAnimBg="0"/>
      <p:bldP spid="2339868" grpId="0" autoUpdateAnimBg="0"/>
      <p:bldP spid="2339869" grpId="0" autoUpdateAnimBg="0"/>
      <p:bldP spid="2339870" grpId="0" animBg="1"/>
      <p:bldP spid="2339871" grpId="0" autoUpdateAnimBg="0"/>
      <p:bldP spid="2339872" grpId="0" autoUpdateAnimBg="0"/>
      <p:bldP spid="2339873" grpId="0" autoUpdateAnimBg="0"/>
      <p:bldP spid="2339874" grpId="0" autoUpdateAnimBg="0"/>
      <p:bldP spid="2339884" grpId="0" autoUpdateAnimBg="0"/>
      <p:bldP spid="2339885" grpId="0" autoUpdateAnimBg="0"/>
      <p:bldP spid="2339886" grpId="0" build="p" autoUpdateAnimBg="0"/>
      <p:bldP spid="2339887" grpId="0" animBg="1"/>
      <p:bldP spid="2339888" grpId="0" autoUpdateAnimBg="0"/>
      <p:bldP spid="2339889" grpId="0" autoUpdateAnimBg="0"/>
      <p:bldP spid="2339890" grpId="0" autoUpdateAnimBg="0"/>
      <p:bldP spid="2339891" grpId="0" autoUpdateAnimBg="0"/>
      <p:bldP spid="2339894" grpId="0" autoUpdateAnimBg="0"/>
      <p:bldP spid="2339895" grpId="0" autoUpdateAnimBg="0"/>
      <p:bldP spid="2339896" grpId="0" autoUpdateAnimBg="0"/>
      <p:bldP spid="2339897" grpId="0" autoUpdateAnimBg="0"/>
      <p:bldP spid="2339899" grpId="0" autoUpdateAnimBg="0"/>
      <p:bldP spid="2339901" grpId="0" autoUpdateAnimBg="0"/>
      <p:bldP spid="233990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6706" name="Group 1026"/>
          <p:cNvGrpSpPr>
            <a:grpSpLocks/>
          </p:cNvGrpSpPr>
          <p:nvPr/>
        </p:nvGrpSpPr>
        <p:grpSpPr bwMode="auto">
          <a:xfrm>
            <a:off x="461963" y="1020763"/>
            <a:ext cx="8139112" cy="5414962"/>
            <a:chOff x="291" y="643"/>
            <a:chExt cx="5127" cy="3411"/>
          </a:xfrm>
        </p:grpSpPr>
        <p:sp>
          <p:nvSpPr>
            <p:cNvPr id="2376707" name="Freeform 1027"/>
            <p:cNvSpPr>
              <a:spLocks/>
            </p:cNvSpPr>
            <p:nvPr/>
          </p:nvSpPr>
          <p:spPr bwMode="auto">
            <a:xfrm>
              <a:off x="291" y="2303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708" name="Text Box 1028"/>
            <p:cNvSpPr txBox="1">
              <a:spLocks noChangeArrowheads="1"/>
            </p:cNvSpPr>
            <p:nvPr/>
          </p:nvSpPr>
          <p:spPr bwMode="auto">
            <a:xfrm>
              <a:off x="2688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76709" name="Text Box 1029"/>
            <p:cNvSpPr txBox="1">
              <a:spLocks noChangeArrowheads="1"/>
            </p:cNvSpPr>
            <p:nvPr/>
          </p:nvSpPr>
          <p:spPr bwMode="auto">
            <a:xfrm>
              <a:off x="5088" y="22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76710" name="Freeform 1030"/>
            <p:cNvSpPr>
              <a:spLocks/>
            </p:cNvSpPr>
            <p:nvPr/>
          </p:nvSpPr>
          <p:spPr bwMode="auto">
            <a:xfrm>
              <a:off x="2687" y="672"/>
              <a:ext cx="1" cy="3382"/>
            </a:xfrm>
            <a:custGeom>
              <a:avLst/>
              <a:gdLst>
                <a:gd name="T0" fmla="*/ 1 w 1"/>
                <a:gd name="T1" fmla="*/ 0 h 3382"/>
                <a:gd name="T2" fmla="*/ 0 w 1"/>
                <a:gd name="T3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82">
                  <a:moveTo>
                    <a:pt x="1" y="0"/>
                  </a:moveTo>
                  <a:lnTo>
                    <a:pt x="0" y="33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6711" name="Text Box 1031"/>
            <p:cNvSpPr txBox="1">
              <a:spLocks noChangeArrowheads="1"/>
            </p:cNvSpPr>
            <p:nvPr/>
          </p:nvSpPr>
          <p:spPr bwMode="auto">
            <a:xfrm>
              <a:off x="2460" y="64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76712" name="Freeform 1032"/>
          <p:cNvSpPr>
            <a:spLocks/>
          </p:cNvSpPr>
          <p:nvPr/>
        </p:nvSpPr>
        <p:spPr bwMode="auto">
          <a:xfrm>
            <a:off x="4770438" y="3656013"/>
            <a:ext cx="1587" cy="266700"/>
          </a:xfrm>
          <a:custGeom>
            <a:avLst/>
            <a:gdLst>
              <a:gd name="T0" fmla="*/ 0 w 1"/>
              <a:gd name="T1" fmla="*/ 0 h 168"/>
              <a:gd name="T2" fmla="*/ 0 w 1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8">
                <a:moveTo>
                  <a:pt x="0" y="0"/>
                </a:moveTo>
                <a:lnTo>
                  <a:pt x="0" y="168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13" name="Freeform 1033"/>
          <p:cNvSpPr>
            <a:spLocks/>
          </p:cNvSpPr>
          <p:nvPr/>
        </p:nvSpPr>
        <p:spPr bwMode="auto">
          <a:xfrm>
            <a:off x="3770313" y="3394075"/>
            <a:ext cx="1587" cy="268288"/>
          </a:xfrm>
          <a:custGeom>
            <a:avLst/>
            <a:gdLst>
              <a:gd name="T0" fmla="*/ 0 w 1"/>
              <a:gd name="T1" fmla="*/ 0 h 169"/>
              <a:gd name="T2" fmla="*/ 0 w 1"/>
              <a:gd name="T3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9">
                <a:moveTo>
                  <a:pt x="0" y="0"/>
                </a:moveTo>
                <a:lnTo>
                  <a:pt x="0" y="169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14" name="Freeform 1034"/>
          <p:cNvSpPr>
            <a:spLocks/>
          </p:cNvSpPr>
          <p:nvPr/>
        </p:nvSpPr>
        <p:spPr bwMode="auto">
          <a:xfrm>
            <a:off x="1046163" y="533400"/>
            <a:ext cx="4575175" cy="4575175"/>
          </a:xfrm>
          <a:custGeom>
            <a:avLst/>
            <a:gdLst>
              <a:gd name="T0" fmla="*/ 0 w 2882"/>
              <a:gd name="T1" fmla="*/ 2882 h 2882"/>
              <a:gd name="T2" fmla="*/ 2882 w 2882"/>
              <a:gd name="T3" fmla="*/ 0 h 28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2" h="2882">
                <a:moveTo>
                  <a:pt x="0" y="2882"/>
                </a:moveTo>
                <a:lnTo>
                  <a:pt x="2882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6715" name="Freeform 1035"/>
          <p:cNvSpPr>
            <a:spLocks/>
          </p:cNvSpPr>
          <p:nvPr/>
        </p:nvSpPr>
        <p:spPr bwMode="auto">
          <a:xfrm>
            <a:off x="3200400" y="2133600"/>
            <a:ext cx="4346575" cy="4343400"/>
          </a:xfrm>
          <a:custGeom>
            <a:avLst/>
            <a:gdLst>
              <a:gd name="T0" fmla="*/ 0 w 2738"/>
              <a:gd name="T1" fmla="*/ 2736 h 2736"/>
              <a:gd name="T2" fmla="*/ 2738 w 2738"/>
              <a:gd name="T3" fmla="*/ 0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38" h="2736">
                <a:moveTo>
                  <a:pt x="0" y="2736"/>
                </a:moveTo>
                <a:lnTo>
                  <a:pt x="2738" y="0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6717" name="Oval 1037"/>
          <p:cNvSpPr>
            <a:spLocks noChangeArrowheads="1"/>
          </p:cNvSpPr>
          <p:nvPr/>
        </p:nvSpPr>
        <p:spPr bwMode="auto">
          <a:xfrm flipH="1">
            <a:off x="3733800" y="3352800"/>
            <a:ext cx="76200" cy="76200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6718" name="Oval 1038"/>
          <p:cNvSpPr>
            <a:spLocks noChangeArrowheads="1"/>
          </p:cNvSpPr>
          <p:nvPr/>
        </p:nvSpPr>
        <p:spPr bwMode="auto">
          <a:xfrm flipH="1">
            <a:off x="4724400" y="3886200"/>
            <a:ext cx="76200" cy="76200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76720" name="Text Box 1040"/>
          <p:cNvSpPr txBox="1">
            <a:spLocks noChangeArrowheads="1"/>
          </p:cNvSpPr>
          <p:nvPr/>
        </p:nvSpPr>
        <p:spPr bwMode="auto">
          <a:xfrm>
            <a:off x="762000" y="304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76721" name="Text Box 1041"/>
          <p:cNvSpPr txBox="1">
            <a:spLocks noChangeArrowheads="1"/>
          </p:cNvSpPr>
          <p:nvPr/>
        </p:nvSpPr>
        <p:spPr bwMode="auto">
          <a:xfrm>
            <a:off x="4629150" y="3230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76722" name="Text Box 1042"/>
          <p:cNvSpPr txBox="1">
            <a:spLocks noChangeArrowheads="1"/>
          </p:cNvSpPr>
          <p:nvPr/>
        </p:nvSpPr>
        <p:spPr bwMode="auto">
          <a:xfrm>
            <a:off x="3590925" y="3611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2376723" name="Text Box 1043"/>
          <p:cNvSpPr txBox="1">
            <a:spLocks noChangeArrowheads="1"/>
          </p:cNvSpPr>
          <p:nvPr/>
        </p:nvSpPr>
        <p:spPr bwMode="auto">
          <a:xfrm>
            <a:off x="5943600" y="3581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76724" name="Text Box 1044"/>
          <p:cNvSpPr txBox="1">
            <a:spLocks noChangeArrowheads="1"/>
          </p:cNvSpPr>
          <p:nvPr/>
        </p:nvSpPr>
        <p:spPr bwMode="auto">
          <a:xfrm>
            <a:off x="4267200" y="1676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76725" name="Text Box 1045"/>
          <p:cNvSpPr txBox="1">
            <a:spLocks noChangeArrowheads="1"/>
          </p:cNvSpPr>
          <p:nvPr/>
        </p:nvSpPr>
        <p:spPr bwMode="auto">
          <a:xfrm>
            <a:off x="2133600" y="32004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–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76726" name="Text Box 1046"/>
          <p:cNvSpPr txBox="1">
            <a:spLocks noChangeArrowheads="1"/>
          </p:cNvSpPr>
          <p:nvPr/>
        </p:nvSpPr>
        <p:spPr bwMode="auto">
          <a:xfrm>
            <a:off x="4267200" y="51816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–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76727" name="Text Box 1047"/>
          <p:cNvSpPr txBox="1">
            <a:spLocks noChangeArrowheads="1"/>
          </p:cNvSpPr>
          <p:nvPr/>
        </p:nvSpPr>
        <p:spPr bwMode="auto">
          <a:xfrm>
            <a:off x="5791200" y="2286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</a:rPr>
              <a:t>y </a:t>
            </a:r>
            <a:r>
              <a:rPr lang="en-US" altLang="zh-CN" sz="2800" b="1">
                <a:solidFill>
                  <a:schemeClr val="tx1"/>
                </a:solidFill>
              </a:rPr>
              <a:t>= </a:t>
            </a:r>
            <a:r>
              <a:rPr lang="en-US" altLang="zh-CN" sz="2800" b="1" i="1">
                <a:solidFill>
                  <a:schemeClr val="tx1"/>
                </a:solidFill>
              </a:rPr>
              <a:t>x </a:t>
            </a:r>
            <a:r>
              <a:rPr lang="en-US" altLang="zh-CN" sz="2800" b="1">
                <a:solidFill>
                  <a:schemeClr val="tx1"/>
                </a:solidFill>
              </a:rPr>
              <a:t>– 2arctan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376728" name="Freeform 1048"/>
          <p:cNvSpPr>
            <a:spLocks/>
          </p:cNvSpPr>
          <p:nvPr/>
        </p:nvSpPr>
        <p:spPr bwMode="auto">
          <a:xfrm>
            <a:off x="4770438" y="3619500"/>
            <a:ext cx="1587" cy="61913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29" name="Freeform 1049"/>
          <p:cNvSpPr>
            <a:spLocks/>
          </p:cNvSpPr>
          <p:nvPr/>
        </p:nvSpPr>
        <p:spPr bwMode="auto">
          <a:xfrm>
            <a:off x="3770313" y="3627438"/>
            <a:ext cx="1587" cy="53975"/>
          </a:xfrm>
          <a:custGeom>
            <a:avLst/>
            <a:gdLst>
              <a:gd name="T0" fmla="*/ 0 w 1"/>
              <a:gd name="T1" fmla="*/ 0 h 34"/>
              <a:gd name="T2" fmla="*/ 0 w 1"/>
              <a:gd name="T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4">
                <a:moveTo>
                  <a:pt x="0" y="0"/>
                </a:moveTo>
                <a:lnTo>
                  <a:pt x="0" y="34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31" name="Rectangle 1051"/>
          <p:cNvSpPr>
            <a:spLocks noChangeArrowheads="1"/>
          </p:cNvSpPr>
          <p:nvPr/>
        </p:nvSpPr>
        <p:spPr bwMode="auto">
          <a:xfrm>
            <a:off x="490538" y="303213"/>
            <a:ext cx="804862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15.</a:t>
            </a:r>
          </a:p>
        </p:txBody>
      </p:sp>
      <p:sp>
        <p:nvSpPr>
          <p:cNvPr id="2376732" name="Rectangle 1052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638800"/>
            <a:ext cx="360363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6733" name="Freeform 1053"/>
          <p:cNvSpPr>
            <a:spLocks/>
          </p:cNvSpPr>
          <p:nvPr/>
        </p:nvSpPr>
        <p:spPr bwMode="auto">
          <a:xfrm>
            <a:off x="1076325" y="3381375"/>
            <a:ext cx="2700338" cy="1804988"/>
          </a:xfrm>
          <a:custGeom>
            <a:avLst/>
            <a:gdLst>
              <a:gd name="T0" fmla="*/ 0 w 1701"/>
              <a:gd name="T1" fmla="*/ 1137 h 1137"/>
              <a:gd name="T2" fmla="*/ 324 w 1701"/>
              <a:gd name="T3" fmla="*/ 890 h 1137"/>
              <a:gd name="T4" fmla="*/ 536 w 1701"/>
              <a:gd name="T5" fmla="*/ 726 h 1137"/>
              <a:gd name="T6" fmla="*/ 798 w 1701"/>
              <a:gd name="T7" fmla="*/ 527 h 1137"/>
              <a:gd name="T8" fmla="*/ 938 w 1701"/>
              <a:gd name="T9" fmla="*/ 422 h 1137"/>
              <a:gd name="T10" fmla="*/ 1085 w 1701"/>
              <a:gd name="T11" fmla="*/ 314 h 1137"/>
              <a:gd name="T12" fmla="*/ 1215 w 1701"/>
              <a:gd name="T13" fmla="*/ 222 h 1137"/>
              <a:gd name="T14" fmla="*/ 1305 w 1701"/>
              <a:gd name="T15" fmla="*/ 165 h 1137"/>
              <a:gd name="T16" fmla="*/ 1355 w 1701"/>
              <a:gd name="T17" fmla="*/ 134 h 1137"/>
              <a:gd name="T18" fmla="*/ 1406 w 1701"/>
              <a:gd name="T19" fmla="*/ 101 h 1137"/>
              <a:gd name="T20" fmla="*/ 1448 w 1701"/>
              <a:gd name="T21" fmla="*/ 77 h 1137"/>
              <a:gd name="T22" fmla="*/ 1485 w 1701"/>
              <a:gd name="T23" fmla="*/ 56 h 1137"/>
              <a:gd name="T24" fmla="*/ 1535 w 1701"/>
              <a:gd name="T25" fmla="*/ 35 h 1137"/>
              <a:gd name="T26" fmla="*/ 1574 w 1701"/>
              <a:gd name="T27" fmla="*/ 21 h 1137"/>
              <a:gd name="T28" fmla="*/ 1619 w 1701"/>
              <a:gd name="T29" fmla="*/ 11 h 1137"/>
              <a:gd name="T30" fmla="*/ 1658 w 1701"/>
              <a:gd name="T31" fmla="*/ 5 h 1137"/>
              <a:gd name="T32" fmla="*/ 1680 w 1701"/>
              <a:gd name="T33" fmla="*/ 2 h 1137"/>
              <a:gd name="T34" fmla="*/ 1701 w 1701"/>
              <a:gd name="T35" fmla="*/ 0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01" h="1137">
                <a:moveTo>
                  <a:pt x="0" y="1137"/>
                </a:moveTo>
                <a:lnTo>
                  <a:pt x="324" y="890"/>
                </a:lnTo>
                <a:lnTo>
                  <a:pt x="536" y="726"/>
                </a:lnTo>
                <a:lnTo>
                  <a:pt x="798" y="527"/>
                </a:lnTo>
                <a:lnTo>
                  <a:pt x="938" y="422"/>
                </a:lnTo>
                <a:lnTo>
                  <a:pt x="1085" y="314"/>
                </a:lnTo>
                <a:lnTo>
                  <a:pt x="1215" y="222"/>
                </a:lnTo>
                <a:lnTo>
                  <a:pt x="1305" y="165"/>
                </a:lnTo>
                <a:lnTo>
                  <a:pt x="1355" y="134"/>
                </a:lnTo>
                <a:lnTo>
                  <a:pt x="1406" y="101"/>
                </a:lnTo>
                <a:lnTo>
                  <a:pt x="1448" y="77"/>
                </a:lnTo>
                <a:lnTo>
                  <a:pt x="1485" y="56"/>
                </a:lnTo>
                <a:lnTo>
                  <a:pt x="1535" y="35"/>
                </a:lnTo>
                <a:lnTo>
                  <a:pt x="1574" y="21"/>
                </a:lnTo>
                <a:lnTo>
                  <a:pt x="1619" y="11"/>
                </a:lnTo>
                <a:lnTo>
                  <a:pt x="1658" y="5"/>
                </a:lnTo>
                <a:lnTo>
                  <a:pt x="1680" y="2"/>
                </a:lnTo>
                <a:lnTo>
                  <a:pt x="1701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34" name="Freeform 1054"/>
          <p:cNvSpPr>
            <a:spLocks/>
          </p:cNvSpPr>
          <p:nvPr/>
        </p:nvSpPr>
        <p:spPr bwMode="auto">
          <a:xfrm>
            <a:off x="3770313" y="3381375"/>
            <a:ext cx="496887" cy="276225"/>
          </a:xfrm>
          <a:custGeom>
            <a:avLst/>
            <a:gdLst>
              <a:gd name="T0" fmla="*/ 0 w 313"/>
              <a:gd name="T1" fmla="*/ 2 h 174"/>
              <a:gd name="T2" fmla="*/ 21 w 313"/>
              <a:gd name="T3" fmla="*/ 0 h 174"/>
              <a:gd name="T4" fmla="*/ 54 w 313"/>
              <a:gd name="T5" fmla="*/ 9 h 174"/>
              <a:gd name="T6" fmla="*/ 82 w 313"/>
              <a:gd name="T7" fmla="*/ 17 h 174"/>
              <a:gd name="T8" fmla="*/ 111 w 313"/>
              <a:gd name="T9" fmla="*/ 30 h 174"/>
              <a:gd name="T10" fmla="*/ 142 w 313"/>
              <a:gd name="T11" fmla="*/ 48 h 174"/>
              <a:gd name="T12" fmla="*/ 172 w 313"/>
              <a:gd name="T13" fmla="*/ 68 h 174"/>
              <a:gd name="T14" fmla="*/ 222 w 313"/>
              <a:gd name="T15" fmla="*/ 101 h 174"/>
              <a:gd name="T16" fmla="*/ 313 w 313"/>
              <a:gd name="T17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174">
                <a:moveTo>
                  <a:pt x="0" y="2"/>
                </a:moveTo>
                <a:lnTo>
                  <a:pt x="21" y="0"/>
                </a:lnTo>
                <a:lnTo>
                  <a:pt x="54" y="9"/>
                </a:lnTo>
                <a:lnTo>
                  <a:pt x="82" y="17"/>
                </a:lnTo>
                <a:lnTo>
                  <a:pt x="111" y="30"/>
                </a:lnTo>
                <a:lnTo>
                  <a:pt x="142" y="48"/>
                </a:lnTo>
                <a:lnTo>
                  <a:pt x="172" y="68"/>
                </a:lnTo>
                <a:lnTo>
                  <a:pt x="222" y="101"/>
                </a:lnTo>
                <a:lnTo>
                  <a:pt x="313" y="174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37" name="Freeform 1057"/>
          <p:cNvSpPr>
            <a:spLocks/>
          </p:cNvSpPr>
          <p:nvPr/>
        </p:nvSpPr>
        <p:spPr bwMode="auto">
          <a:xfrm>
            <a:off x="4757738" y="2133600"/>
            <a:ext cx="2700337" cy="1798638"/>
          </a:xfrm>
          <a:custGeom>
            <a:avLst/>
            <a:gdLst>
              <a:gd name="T0" fmla="*/ 1701 w 1701"/>
              <a:gd name="T1" fmla="*/ 0 h 1133"/>
              <a:gd name="T2" fmla="*/ 1377 w 1701"/>
              <a:gd name="T3" fmla="*/ 247 h 1133"/>
              <a:gd name="T4" fmla="*/ 1165 w 1701"/>
              <a:gd name="T5" fmla="*/ 411 h 1133"/>
              <a:gd name="T6" fmla="*/ 903 w 1701"/>
              <a:gd name="T7" fmla="*/ 610 h 1133"/>
              <a:gd name="T8" fmla="*/ 763 w 1701"/>
              <a:gd name="T9" fmla="*/ 715 h 1133"/>
              <a:gd name="T10" fmla="*/ 618 w 1701"/>
              <a:gd name="T11" fmla="*/ 821 h 1133"/>
              <a:gd name="T12" fmla="*/ 488 w 1701"/>
              <a:gd name="T13" fmla="*/ 911 h 1133"/>
              <a:gd name="T14" fmla="*/ 350 w 1701"/>
              <a:gd name="T15" fmla="*/ 1001 h 1133"/>
              <a:gd name="T16" fmla="*/ 324 w 1701"/>
              <a:gd name="T17" fmla="*/ 1017 h 1133"/>
              <a:gd name="T18" fmla="*/ 291 w 1701"/>
              <a:gd name="T19" fmla="*/ 1035 h 1133"/>
              <a:gd name="T20" fmla="*/ 257 w 1701"/>
              <a:gd name="T21" fmla="*/ 1055 h 1133"/>
              <a:gd name="T22" fmla="*/ 216 w 1701"/>
              <a:gd name="T23" fmla="*/ 1074 h 1133"/>
              <a:gd name="T24" fmla="*/ 180 w 1701"/>
              <a:gd name="T25" fmla="*/ 1089 h 1133"/>
              <a:gd name="T26" fmla="*/ 135 w 1701"/>
              <a:gd name="T27" fmla="*/ 1104 h 1133"/>
              <a:gd name="T28" fmla="*/ 89 w 1701"/>
              <a:gd name="T29" fmla="*/ 1116 h 1133"/>
              <a:gd name="T30" fmla="*/ 59 w 1701"/>
              <a:gd name="T31" fmla="*/ 1122 h 1133"/>
              <a:gd name="T32" fmla="*/ 30 w 1701"/>
              <a:gd name="T33" fmla="*/ 1128 h 1133"/>
              <a:gd name="T34" fmla="*/ 0 w 1701"/>
              <a:gd name="T35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01" h="1133">
                <a:moveTo>
                  <a:pt x="1701" y="0"/>
                </a:moveTo>
                <a:lnTo>
                  <a:pt x="1377" y="247"/>
                </a:lnTo>
                <a:lnTo>
                  <a:pt x="1165" y="411"/>
                </a:lnTo>
                <a:lnTo>
                  <a:pt x="903" y="610"/>
                </a:lnTo>
                <a:lnTo>
                  <a:pt x="763" y="715"/>
                </a:lnTo>
                <a:lnTo>
                  <a:pt x="618" y="821"/>
                </a:lnTo>
                <a:lnTo>
                  <a:pt x="488" y="911"/>
                </a:lnTo>
                <a:lnTo>
                  <a:pt x="350" y="1001"/>
                </a:lnTo>
                <a:lnTo>
                  <a:pt x="324" y="1017"/>
                </a:lnTo>
                <a:lnTo>
                  <a:pt x="291" y="1035"/>
                </a:lnTo>
                <a:lnTo>
                  <a:pt x="257" y="1055"/>
                </a:lnTo>
                <a:lnTo>
                  <a:pt x="216" y="1074"/>
                </a:lnTo>
                <a:lnTo>
                  <a:pt x="180" y="1089"/>
                </a:lnTo>
                <a:lnTo>
                  <a:pt x="135" y="1104"/>
                </a:lnTo>
                <a:lnTo>
                  <a:pt x="89" y="1116"/>
                </a:lnTo>
                <a:lnTo>
                  <a:pt x="59" y="1122"/>
                </a:lnTo>
                <a:lnTo>
                  <a:pt x="30" y="1128"/>
                </a:lnTo>
                <a:lnTo>
                  <a:pt x="0" y="1133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38" name="Freeform 1058"/>
          <p:cNvSpPr>
            <a:spLocks/>
          </p:cNvSpPr>
          <p:nvPr/>
        </p:nvSpPr>
        <p:spPr bwMode="auto">
          <a:xfrm>
            <a:off x="4262438" y="3652838"/>
            <a:ext cx="508000" cy="280987"/>
          </a:xfrm>
          <a:custGeom>
            <a:avLst/>
            <a:gdLst>
              <a:gd name="T0" fmla="*/ 320 w 320"/>
              <a:gd name="T1" fmla="*/ 177 h 177"/>
              <a:gd name="T2" fmla="*/ 294 w 320"/>
              <a:gd name="T3" fmla="*/ 176 h 177"/>
              <a:gd name="T4" fmla="*/ 257 w 320"/>
              <a:gd name="T5" fmla="*/ 162 h 177"/>
              <a:gd name="T6" fmla="*/ 216 w 320"/>
              <a:gd name="T7" fmla="*/ 143 h 177"/>
              <a:gd name="T8" fmla="*/ 180 w 320"/>
              <a:gd name="T9" fmla="*/ 125 h 177"/>
              <a:gd name="T10" fmla="*/ 135 w 320"/>
              <a:gd name="T11" fmla="*/ 98 h 177"/>
              <a:gd name="T12" fmla="*/ 78 w 320"/>
              <a:gd name="T13" fmla="*/ 57 h 177"/>
              <a:gd name="T14" fmla="*/ 0 w 320"/>
              <a:gd name="T15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177">
                <a:moveTo>
                  <a:pt x="320" y="177"/>
                </a:moveTo>
                <a:lnTo>
                  <a:pt x="294" y="176"/>
                </a:lnTo>
                <a:lnTo>
                  <a:pt x="257" y="162"/>
                </a:lnTo>
                <a:lnTo>
                  <a:pt x="216" y="143"/>
                </a:lnTo>
                <a:lnTo>
                  <a:pt x="180" y="125"/>
                </a:lnTo>
                <a:lnTo>
                  <a:pt x="135" y="98"/>
                </a:lnTo>
                <a:lnTo>
                  <a:pt x="78" y="57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6730" name="Text Box 1050"/>
          <p:cNvSpPr txBox="1">
            <a:spLocks noChangeArrowheads="1"/>
          </p:cNvSpPr>
          <p:nvPr/>
        </p:nvSpPr>
        <p:spPr bwMode="auto">
          <a:xfrm>
            <a:off x="1023938" y="304800"/>
            <a:ext cx="452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对函数进行全面讨论并画图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/>
          </a:p>
        </p:txBody>
      </p:sp>
      <p:sp>
        <p:nvSpPr>
          <p:cNvPr id="2376743" name="AutoShape 106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7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7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7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7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37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7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37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37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37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37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37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7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37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37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37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237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712" grpId="0" animBg="1"/>
      <p:bldP spid="2376713" grpId="0" animBg="1"/>
      <p:bldP spid="2376714" grpId="0" animBg="1"/>
      <p:bldP spid="2376715" grpId="0" animBg="1"/>
      <p:bldP spid="2376717" grpId="0" animBg="1"/>
      <p:bldP spid="2376718" grpId="0" animBg="1"/>
      <p:bldP spid="2376721" grpId="0" autoUpdateAnimBg="0"/>
      <p:bldP spid="2376722" grpId="0" autoUpdateAnimBg="0"/>
      <p:bldP spid="2376723" grpId="0" autoUpdateAnimBg="0"/>
      <p:bldP spid="2376724" grpId="0" autoUpdateAnimBg="0"/>
      <p:bldP spid="2376725" grpId="0" autoUpdateAnimBg="0"/>
      <p:bldP spid="2376726" grpId="0" autoUpdateAnimBg="0"/>
      <p:bldP spid="2376728" grpId="0" animBg="1"/>
      <p:bldP spid="2376729" grpId="0" animBg="1"/>
      <p:bldP spid="2376733" grpId="0" animBg="1"/>
      <p:bldP spid="2376734" grpId="0" animBg="1"/>
      <p:bldP spid="2376737" grpId="0" animBg="1"/>
      <p:bldP spid="23767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Text Box 2"/>
          <p:cNvSpPr txBox="1">
            <a:spLocks noChangeArrowheads="1"/>
          </p:cNvSpPr>
          <p:nvPr/>
        </p:nvSpPr>
        <p:spPr bwMode="auto">
          <a:xfrm>
            <a:off x="517525" y="3587750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CC00CC"/>
                </a:solidFill>
              </a:rPr>
              <a:t>列表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41891" name="Object 3"/>
          <p:cNvGraphicFramePr>
            <a:graphicFrameLocks noChangeAspect="1"/>
          </p:cNvGraphicFramePr>
          <p:nvPr/>
        </p:nvGraphicFramePr>
        <p:xfrm>
          <a:off x="1219200" y="1066800"/>
          <a:ext cx="1371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6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1371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2" name="Object 4"/>
          <p:cNvGraphicFramePr>
            <a:graphicFrameLocks noChangeAspect="1"/>
          </p:cNvGraphicFramePr>
          <p:nvPr/>
        </p:nvGraphicFramePr>
        <p:xfrm>
          <a:off x="1009650" y="2247900"/>
          <a:ext cx="663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7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247900"/>
                        <a:ext cx="663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3" name="Object 5"/>
          <p:cNvGraphicFramePr>
            <a:graphicFrameLocks noChangeAspect="1"/>
          </p:cNvGraphicFramePr>
          <p:nvPr/>
        </p:nvGraphicFramePr>
        <p:xfrm>
          <a:off x="755650" y="5638800"/>
          <a:ext cx="18351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8" name="公式" r:id="rId7" imgW="749160" imgH="393480" progId="Equation.3">
                  <p:embed/>
                </p:oleObj>
              </mc:Choice>
              <mc:Fallback>
                <p:oleObj name="公式" r:id="rId7" imgW="749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38800"/>
                        <a:ext cx="18351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4" name="Object 6"/>
          <p:cNvGraphicFramePr>
            <a:graphicFrameLocks noChangeAspect="1"/>
          </p:cNvGraphicFramePr>
          <p:nvPr/>
        </p:nvGraphicFramePr>
        <p:xfrm>
          <a:off x="990600" y="2819400"/>
          <a:ext cx="32226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9" name="公式" r:id="rId9" imgW="1892160" imgH="419040" progId="Equation.3">
                  <p:embed/>
                </p:oleObj>
              </mc:Choice>
              <mc:Fallback>
                <p:oleObj name="公式" r:id="rId9" imgW="18921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32226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5" name="Object 7"/>
          <p:cNvGraphicFramePr>
            <a:graphicFrameLocks noChangeAspect="1"/>
          </p:cNvGraphicFramePr>
          <p:nvPr/>
        </p:nvGraphicFramePr>
        <p:xfrm>
          <a:off x="4419600" y="33528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0" name="公式" r:id="rId11" imgW="419040" imgH="406080" progId="Equation.3">
                  <p:embed/>
                </p:oleObj>
              </mc:Choice>
              <mc:Fallback>
                <p:oleObj name="公式" r:id="rId11" imgW="4190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89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341949" name="Group 61"/>
          <p:cNvGrpSpPr>
            <a:grpSpLocks/>
          </p:cNvGrpSpPr>
          <p:nvPr/>
        </p:nvGrpSpPr>
        <p:grpSpPr bwMode="auto">
          <a:xfrm>
            <a:off x="1524000" y="3435350"/>
            <a:ext cx="609600" cy="1946275"/>
            <a:chOff x="960" y="2164"/>
            <a:chExt cx="384" cy="1226"/>
          </a:xfrm>
        </p:grpSpPr>
        <p:sp>
          <p:nvSpPr>
            <p:cNvPr id="2341897" name="Text Box 9"/>
            <p:cNvSpPr txBox="1">
              <a:spLocks noChangeArrowheads="1"/>
            </p:cNvSpPr>
            <p:nvPr/>
          </p:nvSpPr>
          <p:spPr bwMode="auto">
            <a:xfrm>
              <a:off x="1056" y="216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341898" name="Object 10"/>
            <p:cNvGraphicFramePr>
              <a:graphicFrameLocks noChangeAspect="1"/>
            </p:cNvGraphicFramePr>
            <p:nvPr/>
          </p:nvGraphicFramePr>
          <p:xfrm>
            <a:off x="1056" y="2500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81" name="公式" r:id="rId13" imgW="177480" imgH="203040" progId="Equation.3">
                    <p:embed/>
                  </p:oleObj>
                </mc:Choice>
                <mc:Fallback>
                  <p:oleObj name="公式" r:id="rId13" imgW="1774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0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1899" name="Text Box 11"/>
            <p:cNvSpPr txBox="1">
              <a:spLocks noChangeArrowheads="1"/>
            </p:cNvSpPr>
            <p:nvPr/>
          </p:nvSpPr>
          <p:spPr bwMode="auto">
            <a:xfrm>
              <a:off x="1056" y="27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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41900" name="Text Box 12"/>
            <p:cNvSpPr txBox="1">
              <a:spLocks noChangeArrowheads="1"/>
            </p:cNvSpPr>
            <p:nvPr/>
          </p:nvSpPr>
          <p:spPr bwMode="auto">
            <a:xfrm>
              <a:off x="960" y="310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41901" name="Text Box 13"/>
          <p:cNvSpPr txBox="1">
            <a:spLocks noChangeArrowheads="1"/>
          </p:cNvSpPr>
          <p:nvPr/>
        </p:nvSpPr>
        <p:spPr bwMode="auto">
          <a:xfrm>
            <a:off x="2971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1902" name="Arc 14"/>
          <p:cNvSpPr>
            <a:spLocks/>
          </p:cNvSpPr>
          <p:nvPr/>
        </p:nvSpPr>
        <p:spPr bwMode="auto">
          <a:xfrm rot="555899">
            <a:off x="4572000" y="4960938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1903" name="Object 15"/>
          <p:cNvGraphicFramePr>
            <a:graphicFrameLocks noChangeAspect="1"/>
          </p:cNvGraphicFramePr>
          <p:nvPr/>
        </p:nvGraphicFramePr>
        <p:xfrm>
          <a:off x="1676400" y="2057400"/>
          <a:ext cx="18430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2" name="公式" r:id="rId15" imgW="1104840" imgH="419040" progId="Equation.3">
                  <p:embed/>
                </p:oleObj>
              </mc:Choice>
              <mc:Fallback>
                <p:oleObj name="公式" r:id="rId15" imgW="110484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18430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04" name="Object 16"/>
          <p:cNvGraphicFramePr>
            <a:graphicFrameLocks noChangeAspect="1"/>
          </p:cNvGraphicFramePr>
          <p:nvPr/>
        </p:nvGraphicFramePr>
        <p:xfrm>
          <a:off x="3600450" y="2225675"/>
          <a:ext cx="4572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3" name="公式" r:id="rId17" imgW="253800" imgH="177480" progId="Equation.3">
                  <p:embed/>
                </p:oleObj>
              </mc:Choice>
              <mc:Fallback>
                <p:oleObj name="公式" r:id="rId17" imgW="25380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225675"/>
                        <a:ext cx="4572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05" name="Text Box 17"/>
          <p:cNvSpPr txBox="1">
            <a:spLocks noChangeArrowheads="1"/>
          </p:cNvSpPr>
          <p:nvPr/>
        </p:nvSpPr>
        <p:spPr bwMode="auto">
          <a:xfrm>
            <a:off x="531813" y="9906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</a:t>
            </a:r>
          </a:p>
        </p:txBody>
      </p:sp>
      <p:graphicFrame>
        <p:nvGraphicFramePr>
          <p:cNvPr id="2341906" name="Object 18"/>
          <p:cNvGraphicFramePr>
            <a:graphicFrameLocks noChangeAspect="1"/>
          </p:cNvGraphicFramePr>
          <p:nvPr/>
        </p:nvGraphicFramePr>
        <p:xfrm>
          <a:off x="2667000" y="914400"/>
          <a:ext cx="16144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4" name="公式" r:id="rId19" imgW="901440" imgH="406080" progId="Equation.3">
                  <p:embed/>
                </p:oleObj>
              </mc:Choice>
              <mc:Fallback>
                <p:oleObj name="公式" r:id="rId19" imgW="90144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16144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07" name="Object 19"/>
          <p:cNvGraphicFramePr>
            <a:graphicFrameLocks noChangeAspect="1"/>
          </p:cNvGraphicFramePr>
          <p:nvPr/>
        </p:nvGraphicFramePr>
        <p:xfrm>
          <a:off x="4267200" y="29718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5" name="公式" r:id="rId21" imgW="291960" imgH="177480" progId="Equation.3">
                  <p:embed/>
                </p:oleObj>
              </mc:Choice>
              <mc:Fallback>
                <p:oleObj name="公式" r:id="rId21" imgW="29196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609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08" name="Text Box 20"/>
          <p:cNvSpPr txBox="1">
            <a:spLocks noChangeArrowheads="1"/>
          </p:cNvSpPr>
          <p:nvPr/>
        </p:nvSpPr>
        <p:spPr bwMode="auto">
          <a:xfrm>
            <a:off x="5334000" y="288448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/>
              <a:t>无实根</a:t>
            </a:r>
          </a:p>
        </p:txBody>
      </p:sp>
      <p:sp>
        <p:nvSpPr>
          <p:cNvPr id="2341909" name="Text Box 21"/>
          <p:cNvSpPr txBox="1">
            <a:spLocks noChangeArrowheads="1"/>
          </p:cNvSpPr>
          <p:nvPr/>
        </p:nvSpPr>
        <p:spPr bwMode="auto">
          <a:xfrm>
            <a:off x="3276600" y="57150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所以，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</a:rPr>
              <a:t>曲线有渐近线 </a:t>
            </a:r>
            <a:endParaRPr lang="zh-CN" altLang="en-US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41910" name="Text Box 22"/>
          <p:cNvSpPr txBox="1">
            <a:spLocks noChangeArrowheads="1"/>
          </p:cNvSpPr>
          <p:nvPr/>
        </p:nvSpPr>
        <p:spPr bwMode="auto">
          <a:xfrm>
            <a:off x="7689850" y="3505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41911" name="Text Box 23"/>
          <p:cNvSpPr txBox="1">
            <a:spLocks noChangeArrowheads="1"/>
          </p:cNvSpPr>
          <p:nvPr/>
        </p:nvSpPr>
        <p:spPr bwMode="auto">
          <a:xfrm>
            <a:off x="2665413" y="4800600"/>
            <a:ext cx="950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极大值</a:t>
            </a:r>
          </a:p>
        </p:txBody>
      </p:sp>
      <p:sp>
        <p:nvSpPr>
          <p:cNvPr id="2341912" name="Text Box 24"/>
          <p:cNvSpPr txBox="1">
            <a:spLocks noChangeArrowheads="1"/>
          </p:cNvSpPr>
          <p:nvPr/>
        </p:nvSpPr>
        <p:spPr bwMode="auto">
          <a:xfrm>
            <a:off x="29718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41913" name="Text Box 25"/>
          <p:cNvSpPr txBox="1">
            <a:spLocks noChangeArrowheads="1"/>
          </p:cNvSpPr>
          <p:nvPr/>
        </p:nvSpPr>
        <p:spPr bwMode="auto">
          <a:xfrm>
            <a:off x="381000" y="5638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因</a:t>
            </a:r>
          </a:p>
        </p:txBody>
      </p:sp>
      <p:sp>
        <p:nvSpPr>
          <p:cNvPr id="2341914" name="Text Box 26"/>
          <p:cNvSpPr txBox="1">
            <a:spLocks noChangeArrowheads="1"/>
          </p:cNvSpPr>
          <p:nvPr/>
        </p:nvSpPr>
        <p:spPr bwMode="auto">
          <a:xfrm>
            <a:off x="4656138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graphicFrame>
        <p:nvGraphicFramePr>
          <p:cNvPr id="2341915" name="Object 27"/>
          <p:cNvGraphicFramePr>
            <a:graphicFrameLocks noChangeAspect="1"/>
          </p:cNvGraphicFramePr>
          <p:nvPr/>
        </p:nvGraphicFramePr>
        <p:xfrm>
          <a:off x="4284663" y="1166813"/>
          <a:ext cx="21161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6" name="公式" r:id="rId23" imgW="1269720" imgH="203040" progId="Equation.3">
                  <p:embed/>
                </p:oleObj>
              </mc:Choice>
              <mc:Fallback>
                <p:oleObj name="公式" r:id="rId23" imgW="126972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66813"/>
                        <a:ext cx="211613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16" name="Text Box 28"/>
          <p:cNvSpPr txBox="1">
            <a:spLocks noChangeArrowheads="1"/>
          </p:cNvSpPr>
          <p:nvPr/>
        </p:nvSpPr>
        <p:spPr bwMode="auto">
          <a:xfrm>
            <a:off x="6400800" y="10668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函数是周期函数，</a:t>
            </a:r>
          </a:p>
        </p:txBody>
      </p:sp>
      <p:sp>
        <p:nvSpPr>
          <p:cNvPr id="2341917" name="Text Box 29"/>
          <p:cNvSpPr txBox="1">
            <a:spLocks noChangeArrowheads="1"/>
          </p:cNvSpPr>
          <p:nvPr/>
        </p:nvSpPr>
        <p:spPr bwMode="auto">
          <a:xfrm>
            <a:off x="2516188" y="16002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而且是偶函数。</a:t>
            </a:r>
          </a:p>
        </p:txBody>
      </p:sp>
      <p:sp>
        <p:nvSpPr>
          <p:cNvPr id="2341918" name="Text Box 30"/>
          <p:cNvSpPr txBox="1">
            <a:spLocks noChangeArrowheads="1"/>
          </p:cNvSpPr>
          <p:nvPr/>
        </p:nvSpPr>
        <p:spPr bwMode="auto">
          <a:xfrm>
            <a:off x="838200" y="1600200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周期为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 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；</a:t>
            </a:r>
          </a:p>
        </p:txBody>
      </p:sp>
      <p:graphicFrame>
        <p:nvGraphicFramePr>
          <p:cNvPr id="2341919" name="Object 31"/>
          <p:cNvGraphicFramePr>
            <a:graphicFrameLocks noChangeAspect="1"/>
          </p:cNvGraphicFramePr>
          <p:nvPr/>
        </p:nvGraphicFramePr>
        <p:xfrm flipH="1">
          <a:off x="4343400" y="2265363"/>
          <a:ext cx="6096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7" name="公式" r:id="rId25" imgW="203040" imgH="139680" progId="Equation.3">
                  <p:embed/>
                </p:oleObj>
              </mc:Choice>
              <mc:Fallback>
                <p:oleObj name="公式" r:id="rId25" imgW="20304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343400" y="2265363"/>
                        <a:ext cx="6096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22" name="Object 34"/>
          <p:cNvGraphicFramePr>
            <a:graphicFrameLocks noChangeAspect="1"/>
          </p:cNvGraphicFramePr>
          <p:nvPr/>
        </p:nvGraphicFramePr>
        <p:xfrm>
          <a:off x="6324600" y="1811338"/>
          <a:ext cx="4921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8" name="公式" r:id="rId27" imgW="266400" imgH="139680" progId="Equation.3">
                  <p:embed/>
                </p:oleObj>
              </mc:Choice>
              <mc:Fallback>
                <p:oleObj name="公式" r:id="rId27" imgW="266400" imgH="139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11338"/>
                        <a:ext cx="49212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23" name="Text Box 35"/>
          <p:cNvSpPr txBox="1">
            <a:spLocks noChangeArrowheads="1"/>
          </p:cNvSpPr>
          <p:nvPr/>
        </p:nvSpPr>
        <p:spPr bwMode="auto">
          <a:xfrm>
            <a:off x="4724400" y="1600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只须讨论</a:t>
            </a:r>
          </a:p>
        </p:txBody>
      </p:sp>
      <p:grpSp>
        <p:nvGrpSpPr>
          <p:cNvPr id="2341924" name="Group 36"/>
          <p:cNvGrpSpPr>
            <a:grpSpLocks/>
          </p:cNvGrpSpPr>
          <p:nvPr/>
        </p:nvGrpSpPr>
        <p:grpSpPr bwMode="auto">
          <a:xfrm>
            <a:off x="1524000" y="3657600"/>
            <a:ext cx="6781800" cy="1828800"/>
            <a:chOff x="960" y="2304"/>
            <a:chExt cx="4272" cy="1152"/>
          </a:xfrm>
        </p:grpSpPr>
        <p:sp>
          <p:nvSpPr>
            <p:cNvPr id="2341925" name="Line 37"/>
            <p:cNvSpPr>
              <a:spLocks noChangeShapeType="1"/>
            </p:cNvSpPr>
            <p:nvPr/>
          </p:nvSpPr>
          <p:spPr bwMode="auto">
            <a:xfrm>
              <a:off x="960" y="2500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1926" name="Line 38"/>
            <p:cNvSpPr>
              <a:spLocks noChangeShapeType="1"/>
            </p:cNvSpPr>
            <p:nvPr/>
          </p:nvSpPr>
          <p:spPr bwMode="auto">
            <a:xfrm>
              <a:off x="2512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1927" name="Line 39"/>
            <p:cNvSpPr>
              <a:spLocks noChangeShapeType="1"/>
            </p:cNvSpPr>
            <p:nvPr/>
          </p:nvSpPr>
          <p:spPr bwMode="auto">
            <a:xfrm>
              <a:off x="1488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1928" name="Line 40"/>
            <p:cNvSpPr>
              <a:spLocks noChangeShapeType="1"/>
            </p:cNvSpPr>
            <p:nvPr/>
          </p:nvSpPr>
          <p:spPr bwMode="auto">
            <a:xfrm>
              <a:off x="3536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1929" name="Line 41"/>
            <p:cNvSpPr>
              <a:spLocks noChangeShapeType="1"/>
            </p:cNvSpPr>
            <p:nvPr/>
          </p:nvSpPr>
          <p:spPr bwMode="auto">
            <a:xfrm>
              <a:off x="4560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1930" name="Text Box 42"/>
          <p:cNvSpPr txBox="1">
            <a:spLocks noChangeArrowheads="1"/>
          </p:cNvSpPr>
          <p:nvPr/>
        </p:nvSpPr>
        <p:spPr bwMode="auto">
          <a:xfrm>
            <a:off x="2971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41931" name="Object 43"/>
          <p:cNvGraphicFramePr>
            <a:graphicFrameLocks noChangeAspect="1"/>
          </p:cNvGraphicFramePr>
          <p:nvPr/>
        </p:nvGraphicFramePr>
        <p:xfrm>
          <a:off x="5943600" y="33528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9" name="公式" r:id="rId29" imgW="457200" imgH="406080" progId="Equation.3">
                  <p:embed/>
                </p:oleObj>
              </mc:Choice>
              <mc:Fallback>
                <p:oleObj name="公式" r:id="rId29" imgW="45720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52800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32" name="Text Box 44"/>
          <p:cNvSpPr txBox="1">
            <a:spLocks noChangeArrowheads="1"/>
          </p:cNvSpPr>
          <p:nvPr/>
        </p:nvSpPr>
        <p:spPr bwMode="auto">
          <a:xfrm>
            <a:off x="6248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41933" name="Text Box 45"/>
          <p:cNvSpPr txBox="1">
            <a:spLocks noChangeArrowheads="1"/>
          </p:cNvSpPr>
          <p:nvPr/>
        </p:nvSpPr>
        <p:spPr bwMode="auto">
          <a:xfrm>
            <a:off x="7696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1934" name="Text Box 46"/>
          <p:cNvSpPr txBox="1">
            <a:spLocks noChangeArrowheads="1"/>
          </p:cNvSpPr>
          <p:nvPr/>
        </p:nvSpPr>
        <p:spPr bwMode="auto">
          <a:xfrm>
            <a:off x="4656138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–</a:t>
            </a:r>
          </a:p>
        </p:txBody>
      </p:sp>
      <p:sp>
        <p:nvSpPr>
          <p:cNvPr id="2341935" name="Text Box 47"/>
          <p:cNvSpPr txBox="1">
            <a:spLocks noChangeArrowheads="1"/>
          </p:cNvSpPr>
          <p:nvPr/>
        </p:nvSpPr>
        <p:spPr bwMode="auto">
          <a:xfrm>
            <a:off x="7696200" y="44196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41936" name="Arc 48"/>
          <p:cNvSpPr>
            <a:spLocks/>
          </p:cNvSpPr>
          <p:nvPr/>
        </p:nvSpPr>
        <p:spPr bwMode="auto">
          <a:xfrm rot="15709547" flipH="1">
            <a:off x="6240463" y="4960937"/>
            <a:ext cx="457200" cy="44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1937" name="Text Box 49"/>
          <p:cNvSpPr txBox="1">
            <a:spLocks noChangeArrowheads="1"/>
          </p:cNvSpPr>
          <p:nvPr/>
        </p:nvSpPr>
        <p:spPr bwMode="auto">
          <a:xfrm>
            <a:off x="7391400" y="4800600"/>
            <a:ext cx="950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–1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极小值</a:t>
            </a:r>
          </a:p>
        </p:txBody>
      </p:sp>
      <p:graphicFrame>
        <p:nvGraphicFramePr>
          <p:cNvPr id="2341938" name="Object 50"/>
          <p:cNvGraphicFramePr>
            <a:graphicFrameLocks noChangeAspect="1"/>
          </p:cNvGraphicFramePr>
          <p:nvPr/>
        </p:nvGraphicFramePr>
        <p:xfrm>
          <a:off x="6324600" y="5602288"/>
          <a:ext cx="15319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0" name="公式" r:id="rId31" imgW="863280" imgH="406080" progId="Equation.3">
                  <p:embed/>
                </p:oleObj>
              </mc:Choice>
              <mc:Fallback>
                <p:oleObj name="公式" r:id="rId31" imgW="8632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02288"/>
                        <a:ext cx="15319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39" name="Object 51"/>
          <p:cNvGraphicFramePr>
            <a:graphicFrameLocks noChangeAspect="1"/>
          </p:cNvGraphicFramePr>
          <p:nvPr/>
        </p:nvGraphicFramePr>
        <p:xfrm>
          <a:off x="6324600" y="6335713"/>
          <a:ext cx="2133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1" name="公式" r:id="rId33" imgW="1231560" imgH="203040" progId="Equation.3">
                  <p:embed/>
                </p:oleObj>
              </mc:Choice>
              <mc:Fallback>
                <p:oleObj name="公式" r:id="rId33" imgW="1231560" imgH="203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35713"/>
                        <a:ext cx="21336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40" name="Text Box 52"/>
          <p:cNvSpPr txBox="1">
            <a:spLocks noChangeArrowheads="1"/>
          </p:cNvSpPr>
          <p:nvPr/>
        </p:nvSpPr>
        <p:spPr bwMode="auto">
          <a:xfrm>
            <a:off x="8061325" y="62896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41941" name="Text Box 53"/>
          <p:cNvSpPr txBox="1">
            <a:spLocks noChangeArrowheads="1"/>
          </p:cNvSpPr>
          <p:nvPr/>
        </p:nvSpPr>
        <p:spPr bwMode="auto">
          <a:xfrm>
            <a:off x="990600" y="304800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对函数进行全面讨论并画图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2341942" name="Object 54"/>
          <p:cNvGraphicFramePr>
            <a:graphicFrameLocks noChangeAspect="1"/>
          </p:cNvGraphicFramePr>
          <p:nvPr/>
        </p:nvGraphicFramePr>
        <p:xfrm>
          <a:off x="5715000" y="15240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2" name="公式" r:id="rId35" imgW="698400" imgH="406080" progId="Equation.3">
                  <p:embed/>
                </p:oleObj>
              </mc:Choice>
              <mc:Fallback>
                <p:oleObj name="公式" r:id="rId35" imgW="698400" imgH="4060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43" name="Object 55"/>
          <p:cNvGraphicFramePr>
            <a:graphicFrameLocks noChangeAspect="1"/>
          </p:cNvGraphicFramePr>
          <p:nvPr/>
        </p:nvGraphicFramePr>
        <p:xfrm>
          <a:off x="6904038" y="1524000"/>
          <a:ext cx="1762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3" name="公式" r:id="rId37" imgW="952200" imgH="406080" progId="Equation.3">
                  <p:embed/>
                </p:oleObj>
              </mc:Choice>
              <mc:Fallback>
                <p:oleObj name="公式" r:id="rId37" imgW="95220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1524000"/>
                        <a:ext cx="17621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44" name="Text Box 56"/>
          <p:cNvSpPr txBox="1">
            <a:spLocks noChangeArrowheads="1"/>
          </p:cNvSpPr>
          <p:nvPr/>
        </p:nvSpPr>
        <p:spPr bwMode="auto">
          <a:xfrm>
            <a:off x="4953000" y="21717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 </a:t>
            </a:r>
            <a:r>
              <a:rPr lang="en-US" altLang="zh-CN" b="1">
                <a:solidFill>
                  <a:srgbClr val="FF0000"/>
                </a:solidFill>
              </a:rPr>
              <a:t>= 0</a:t>
            </a:r>
            <a:r>
              <a:rPr lang="en-US" altLang="zh-CN" b="1" i="1">
                <a:solidFill>
                  <a:srgbClr val="FF0000"/>
                </a:solidFill>
              </a:rPr>
              <a:t>,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 ,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41945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33375"/>
            <a:ext cx="838200" cy="3524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16.</a:t>
            </a:r>
          </a:p>
        </p:txBody>
      </p:sp>
      <p:sp>
        <p:nvSpPr>
          <p:cNvPr id="2341946" name="Text Box 58"/>
          <p:cNvSpPr txBox="1">
            <a:spLocks noChangeArrowheads="1"/>
          </p:cNvSpPr>
          <p:nvPr/>
        </p:nvSpPr>
        <p:spPr bwMode="auto">
          <a:xfrm>
            <a:off x="8607425" y="265112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41947" name="Object 59"/>
          <p:cNvGraphicFramePr>
            <a:graphicFrameLocks noChangeAspect="1"/>
          </p:cNvGraphicFramePr>
          <p:nvPr/>
        </p:nvGraphicFramePr>
        <p:xfrm>
          <a:off x="2544763" y="5803900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94" name="公式" r:id="rId39" imgW="203040" imgH="152280" progId="Equation.3">
                  <p:embed/>
                </p:oleObj>
              </mc:Choice>
              <mc:Fallback>
                <p:oleObj name="公式" r:id="rId39" imgW="203040" imgH="152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5803900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48" name="AutoShape 60">
            <a:hlinkClick r:id="rId4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4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4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4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4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4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34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34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234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500"/>
                                        <p:tgtEl>
                                          <p:spTgt spid="234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3" dur="500"/>
                                        <p:tgtEl>
                                          <p:spTgt spid="234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234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5" dur="500"/>
                                        <p:tgtEl>
                                          <p:spTgt spid="234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0" dur="500"/>
                                        <p:tgtEl>
                                          <p:spTgt spid="234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5" dur="500"/>
                                        <p:tgtEl>
                                          <p:spTgt spid="234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0" dur="500"/>
                                        <p:tgtEl>
                                          <p:spTgt spid="234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5" dur="500"/>
                                        <p:tgtEl>
                                          <p:spTgt spid="234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0" dur="500"/>
                                        <p:tgtEl>
                                          <p:spTgt spid="234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5" dur="500"/>
                                        <p:tgtEl>
                                          <p:spTgt spid="234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0" dur="500"/>
                                        <p:tgtEl>
                                          <p:spTgt spid="234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5" dur="500"/>
                                        <p:tgtEl>
                                          <p:spTgt spid="234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0" dur="500"/>
                                        <p:tgtEl>
                                          <p:spTgt spid="234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5" dur="500"/>
                                        <p:tgtEl>
                                          <p:spTgt spid="2341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0" grpId="0" autoUpdateAnimBg="0"/>
      <p:bldP spid="2341896" grpId="0" autoUpdateAnimBg="0"/>
      <p:bldP spid="2341901" grpId="0" autoUpdateAnimBg="0"/>
      <p:bldP spid="2341902" grpId="0" animBg="1"/>
      <p:bldP spid="2341905" grpId="0" autoUpdateAnimBg="0"/>
      <p:bldP spid="2341908" grpId="0" autoUpdateAnimBg="0"/>
      <p:bldP spid="2341909" grpId="0" autoUpdateAnimBg="0"/>
      <p:bldP spid="2341910" grpId="0" autoUpdateAnimBg="0"/>
      <p:bldP spid="2341911" grpId="0" build="p" autoUpdateAnimBg="0"/>
      <p:bldP spid="2341912" grpId="0" autoUpdateAnimBg="0"/>
      <p:bldP spid="2341913" grpId="0" autoUpdateAnimBg="0"/>
      <p:bldP spid="2341914" grpId="0" autoUpdateAnimBg="0"/>
      <p:bldP spid="2341916" grpId="0" autoUpdateAnimBg="0"/>
      <p:bldP spid="2341917" grpId="0" autoUpdateAnimBg="0"/>
      <p:bldP spid="2341918" grpId="0" autoUpdateAnimBg="0"/>
      <p:bldP spid="2341923" grpId="0" autoUpdateAnimBg="0"/>
      <p:bldP spid="2341930" grpId="0" autoUpdateAnimBg="0"/>
      <p:bldP spid="2341932" grpId="0" autoUpdateAnimBg="0"/>
      <p:bldP spid="2341933" grpId="0" autoUpdateAnimBg="0"/>
      <p:bldP spid="2341934" grpId="0" autoUpdateAnimBg="0"/>
      <p:bldP spid="2341935" grpId="0" autoUpdateAnimBg="0"/>
      <p:bldP spid="2341936" grpId="0" animBg="1"/>
      <p:bldP spid="2341937" grpId="0" build="p" autoUpdateAnimBg="0"/>
      <p:bldP spid="2341940" grpId="0" autoUpdateAnimBg="0"/>
      <p:bldP spid="2341944" grpId="0" autoUpdateAnimBg="0"/>
      <p:bldP spid="234194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914" name="Group 2"/>
          <p:cNvGrpSpPr>
            <a:grpSpLocks/>
          </p:cNvGrpSpPr>
          <p:nvPr/>
        </p:nvGrpSpPr>
        <p:grpSpPr bwMode="auto">
          <a:xfrm>
            <a:off x="461963" y="792163"/>
            <a:ext cx="8139112" cy="5543550"/>
            <a:chOff x="291" y="499"/>
            <a:chExt cx="5127" cy="3492"/>
          </a:xfrm>
        </p:grpSpPr>
        <p:sp>
          <p:nvSpPr>
            <p:cNvPr id="2342915" name="Freeform 3"/>
            <p:cNvSpPr>
              <a:spLocks/>
            </p:cNvSpPr>
            <p:nvPr/>
          </p:nvSpPr>
          <p:spPr bwMode="auto">
            <a:xfrm>
              <a:off x="291" y="2306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2916" name="Text Box 4"/>
            <p:cNvSpPr txBox="1">
              <a:spLocks noChangeArrowheads="1"/>
            </p:cNvSpPr>
            <p:nvPr/>
          </p:nvSpPr>
          <p:spPr bwMode="auto">
            <a:xfrm>
              <a:off x="2540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42917" name="Text Box 5"/>
            <p:cNvSpPr txBox="1">
              <a:spLocks noChangeArrowheads="1"/>
            </p:cNvSpPr>
            <p:nvPr/>
          </p:nvSpPr>
          <p:spPr bwMode="auto">
            <a:xfrm>
              <a:off x="5088" y="22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42918" name="Freeform 6"/>
            <p:cNvSpPr>
              <a:spLocks/>
            </p:cNvSpPr>
            <p:nvPr/>
          </p:nvSpPr>
          <p:spPr bwMode="auto">
            <a:xfrm>
              <a:off x="2711" y="673"/>
              <a:ext cx="1" cy="3318"/>
            </a:xfrm>
            <a:custGeom>
              <a:avLst/>
              <a:gdLst>
                <a:gd name="T0" fmla="*/ 0 w 1"/>
                <a:gd name="T1" fmla="*/ 0 h 3318"/>
                <a:gd name="T2" fmla="*/ 0 w 1"/>
                <a:gd name="T3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18">
                  <a:moveTo>
                    <a:pt x="0" y="0"/>
                  </a:moveTo>
                  <a:lnTo>
                    <a:pt x="0" y="33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2919" name="Text Box 7"/>
            <p:cNvSpPr txBox="1">
              <a:spLocks noChangeArrowheads="1"/>
            </p:cNvSpPr>
            <p:nvPr/>
          </p:nvSpPr>
          <p:spPr bwMode="auto">
            <a:xfrm>
              <a:off x="2748" y="4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42932" name="Freeform 20"/>
          <p:cNvSpPr>
            <a:spLocks/>
          </p:cNvSpPr>
          <p:nvPr/>
        </p:nvSpPr>
        <p:spPr bwMode="auto">
          <a:xfrm>
            <a:off x="3933825" y="3287713"/>
            <a:ext cx="742950" cy="2965450"/>
          </a:xfrm>
          <a:custGeom>
            <a:avLst/>
            <a:gdLst>
              <a:gd name="T0" fmla="*/ 0 w 468"/>
              <a:gd name="T1" fmla="*/ 1868 h 1868"/>
              <a:gd name="T2" fmla="*/ 84 w 468"/>
              <a:gd name="T3" fmla="*/ 266 h 1868"/>
              <a:gd name="T4" fmla="*/ 387 w 468"/>
              <a:gd name="T5" fmla="*/ 272 h 1868"/>
              <a:gd name="T6" fmla="*/ 468 w 468"/>
              <a:gd name="T7" fmla="*/ 1862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" h="1868">
                <a:moveTo>
                  <a:pt x="0" y="1868"/>
                </a:moveTo>
                <a:cubicBezTo>
                  <a:pt x="14" y="1601"/>
                  <a:pt x="20" y="532"/>
                  <a:pt x="84" y="266"/>
                </a:cubicBezTo>
                <a:cubicBezTo>
                  <a:pt x="148" y="0"/>
                  <a:pt x="323" y="6"/>
                  <a:pt x="387" y="272"/>
                </a:cubicBezTo>
                <a:cubicBezTo>
                  <a:pt x="451" y="538"/>
                  <a:pt x="451" y="1531"/>
                  <a:pt x="468" y="186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8" name="Freeform 36"/>
          <p:cNvSpPr>
            <a:spLocks/>
          </p:cNvSpPr>
          <p:nvPr/>
        </p:nvSpPr>
        <p:spPr bwMode="auto">
          <a:xfrm>
            <a:off x="4273550" y="3400425"/>
            <a:ext cx="50800" cy="1588"/>
          </a:xfrm>
          <a:custGeom>
            <a:avLst/>
            <a:gdLst>
              <a:gd name="T0" fmla="*/ 0 w 32"/>
              <a:gd name="T1" fmla="*/ 0 h 1"/>
              <a:gd name="T2" fmla="*/ 32 w 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2921" name="Object 9"/>
          <p:cNvGraphicFramePr>
            <a:graphicFrameLocks noChangeAspect="1"/>
          </p:cNvGraphicFramePr>
          <p:nvPr/>
        </p:nvGraphicFramePr>
        <p:xfrm>
          <a:off x="5715000" y="15240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0" name="公式" r:id="rId3" imgW="698400" imgH="406080" progId="Equation.3">
                  <p:embed/>
                </p:oleObj>
              </mc:Choice>
              <mc:Fallback>
                <p:oleObj name="公式" r:id="rId3" imgW="6984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22" name="Line 10"/>
          <p:cNvSpPr>
            <a:spLocks noChangeShapeType="1"/>
          </p:cNvSpPr>
          <p:nvPr/>
        </p:nvSpPr>
        <p:spPr bwMode="auto">
          <a:xfrm>
            <a:off x="474503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23" name="Line 11"/>
          <p:cNvSpPr>
            <a:spLocks noChangeShapeType="1"/>
          </p:cNvSpPr>
          <p:nvPr/>
        </p:nvSpPr>
        <p:spPr bwMode="auto">
          <a:xfrm>
            <a:off x="386397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24" name="Text Box 12"/>
          <p:cNvSpPr txBox="1">
            <a:spLocks noChangeArrowheads="1"/>
          </p:cNvSpPr>
          <p:nvPr/>
        </p:nvSpPr>
        <p:spPr bwMode="auto">
          <a:xfrm>
            <a:off x="49530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42925" name="Text Box 13"/>
          <p:cNvSpPr txBox="1">
            <a:spLocks noChangeArrowheads="1"/>
          </p:cNvSpPr>
          <p:nvPr/>
        </p:nvSpPr>
        <p:spPr bwMode="auto">
          <a:xfrm>
            <a:off x="4267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342926" name="Object 14"/>
          <p:cNvGraphicFramePr>
            <a:graphicFrameLocks noChangeAspect="1"/>
          </p:cNvGraphicFramePr>
          <p:nvPr/>
        </p:nvGraphicFramePr>
        <p:xfrm>
          <a:off x="4743450" y="3581400"/>
          <a:ext cx="209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1" name="公式" r:id="rId5" imgW="177480" imgH="406080" progId="Equation.3">
                  <p:embed/>
                </p:oleObj>
              </mc:Choice>
              <mc:Fallback>
                <p:oleObj name="公式" r:id="rId5" imgW="1774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581400"/>
                        <a:ext cx="209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2927" name="Object 15"/>
          <p:cNvGraphicFramePr>
            <a:graphicFrameLocks noChangeAspect="1"/>
          </p:cNvGraphicFramePr>
          <p:nvPr/>
        </p:nvGraphicFramePr>
        <p:xfrm>
          <a:off x="3581400" y="3581400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2" name="公式" r:id="rId7" imgW="291960" imgH="406080" progId="Equation.3">
                  <p:embed/>
                </p:oleObj>
              </mc:Choice>
              <mc:Fallback>
                <p:oleObj name="公式" r:id="rId7" imgW="2919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342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28" name="Text Box 16"/>
          <p:cNvSpPr txBox="1">
            <a:spLocks noChangeArrowheads="1"/>
          </p:cNvSpPr>
          <p:nvPr/>
        </p:nvSpPr>
        <p:spPr bwMode="auto">
          <a:xfrm>
            <a:off x="32004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–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42929" name="Freeform 17"/>
          <p:cNvSpPr>
            <a:spLocks/>
          </p:cNvSpPr>
          <p:nvPr/>
        </p:nvSpPr>
        <p:spPr bwMode="auto">
          <a:xfrm>
            <a:off x="5181600" y="3632200"/>
            <a:ext cx="1588" cy="68263"/>
          </a:xfrm>
          <a:custGeom>
            <a:avLst/>
            <a:gdLst>
              <a:gd name="T0" fmla="*/ 0 w 1"/>
              <a:gd name="T1" fmla="*/ 0 h 43"/>
              <a:gd name="T2" fmla="*/ 0 w 1"/>
              <a:gd name="T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0" name="Freeform 18"/>
          <p:cNvSpPr>
            <a:spLocks/>
          </p:cNvSpPr>
          <p:nvPr/>
        </p:nvSpPr>
        <p:spPr bwMode="auto">
          <a:xfrm>
            <a:off x="4294188" y="3400425"/>
            <a:ext cx="382587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1" name="Freeform 19"/>
          <p:cNvSpPr>
            <a:spLocks/>
          </p:cNvSpPr>
          <p:nvPr/>
        </p:nvSpPr>
        <p:spPr bwMode="auto">
          <a:xfrm flipH="1" flipV="1">
            <a:off x="4800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3" name="Freeform 21"/>
          <p:cNvSpPr>
            <a:spLocks/>
          </p:cNvSpPr>
          <p:nvPr/>
        </p:nvSpPr>
        <p:spPr bwMode="auto">
          <a:xfrm flipV="1">
            <a:off x="34290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4" name="Freeform 22"/>
          <p:cNvSpPr>
            <a:spLocks/>
          </p:cNvSpPr>
          <p:nvPr/>
        </p:nvSpPr>
        <p:spPr bwMode="auto">
          <a:xfrm>
            <a:off x="3429000" y="362743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5" name="Line 23"/>
          <p:cNvSpPr>
            <a:spLocks noChangeShapeType="1"/>
          </p:cNvSpPr>
          <p:nvPr/>
        </p:nvSpPr>
        <p:spPr bwMode="auto">
          <a:xfrm>
            <a:off x="562768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2936" name="Object 24"/>
          <p:cNvGraphicFramePr>
            <a:graphicFrameLocks noChangeAspect="1"/>
          </p:cNvGraphicFramePr>
          <p:nvPr/>
        </p:nvGraphicFramePr>
        <p:xfrm>
          <a:off x="5583238" y="3657600"/>
          <a:ext cx="284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3" name="公式" r:id="rId9" imgW="241200" imgH="406080" progId="Equation.3">
                  <p:embed/>
                </p:oleObj>
              </mc:Choice>
              <mc:Fallback>
                <p:oleObj name="公式" r:id="rId9" imgW="24120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657600"/>
                        <a:ext cx="284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37" name="Line 25"/>
          <p:cNvSpPr>
            <a:spLocks noChangeShapeType="1"/>
          </p:cNvSpPr>
          <p:nvPr/>
        </p:nvSpPr>
        <p:spPr bwMode="auto">
          <a:xfrm>
            <a:off x="650875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2938" name="Object 26"/>
          <p:cNvGraphicFramePr>
            <a:graphicFrameLocks noChangeAspect="1"/>
          </p:cNvGraphicFramePr>
          <p:nvPr/>
        </p:nvGraphicFramePr>
        <p:xfrm>
          <a:off x="6481763" y="3657600"/>
          <a:ext cx="300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004" name="公式" r:id="rId11" imgW="253800" imgH="406080" progId="Equation.3">
                  <p:embed/>
                </p:oleObj>
              </mc:Choice>
              <mc:Fallback>
                <p:oleObj name="公式" r:id="rId11" imgW="25380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657600"/>
                        <a:ext cx="300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39" name="Text Box 27"/>
          <p:cNvSpPr txBox="1">
            <a:spLocks noChangeArrowheads="1"/>
          </p:cNvSpPr>
          <p:nvPr/>
        </p:nvSpPr>
        <p:spPr bwMode="auto">
          <a:xfrm>
            <a:off x="67056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3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42940" name="Freeform 28"/>
          <p:cNvSpPr>
            <a:spLocks/>
          </p:cNvSpPr>
          <p:nvPr/>
        </p:nvSpPr>
        <p:spPr bwMode="auto">
          <a:xfrm>
            <a:off x="6946900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1" name="Freeform 29"/>
          <p:cNvSpPr>
            <a:spLocks/>
          </p:cNvSpPr>
          <p:nvPr/>
        </p:nvSpPr>
        <p:spPr bwMode="auto">
          <a:xfrm flipV="1">
            <a:off x="5181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2" name="Freeform 30"/>
          <p:cNvSpPr>
            <a:spLocks/>
          </p:cNvSpPr>
          <p:nvPr/>
        </p:nvSpPr>
        <p:spPr bwMode="auto">
          <a:xfrm>
            <a:off x="5695950" y="3270250"/>
            <a:ext cx="757238" cy="2982913"/>
          </a:xfrm>
          <a:custGeom>
            <a:avLst/>
            <a:gdLst>
              <a:gd name="T0" fmla="*/ 0 w 477"/>
              <a:gd name="T1" fmla="*/ 1879 h 1879"/>
              <a:gd name="T2" fmla="*/ 105 w 477"/>
              <a:gd name="T3" fmla="*/ 268 h 1879"/>
              <a:gd name="T4" fmla="*/ 369 w 477"/>
              <a:gd name="T5" fmla="*/ 274 h 1879"/>
              <a:gd name="T6" fmla="*/ 477 w 477"/>
              <a:gd name="T7" fmla="*/ 1876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" h="1879">
                <a:moveTo>
                  <a:pt x="0" y="1879"/>
                </a:moveTo>
                <a:cubicBezTo>
                  <a:pt x="17" y="1611"/>
                  <a:pt x="44" y="536"/>
                  <a:pt x="105" y="268"/>
                </a:cubicBezTo>
                <a:cubicBezTo>
                  <a:pt x="166" y="0"/>
                  <a:pt x="307" y="6"/>
                  <a:pt x="369" y="274"/>
                </a:cubicBezTo>
                <a:cubicBezTo>
                  <a:pt x="431" y="542"/>
                  <a:pt x="454" y="1542"/>
                  <a:pt x="477" y="1876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3" name="Freeform 31"/>
          <p:cNvSpPr>
            <a:spLocks/>
          </p:cNvSpPr>
          <p:nvPr/>
        </p:nvSpPr>
        <p:spPr bwMode="auto">
          <a:xfrm flipH="1" flipV="1">
            <a:off x="65532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4" name="Text Box 32"/>
          <p:cNvSpPr txBox="1">
            <a:spLocks noChangeArrowheads="1"/>
          </p:cNvSpPr>
          <p:nvPr/>
        </p:nvSpPr>
        <p:spPr bwMode="auto">
          <a:xfrm>
            <a:off x="5867400" y="3657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2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42945" name="Freeform 33"/>
          <p:cNvSpPr>
            <a:spLocks/>
          </p:cNvSpPr>
          <p:nvPr/>
        </p:nvSpPr>
        <p:spPr bwMode="auto">
          <a:xfrm>
            <a:off x="6067425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6" name="Text Box 34"/>
          <p:cNvSpPr txBox="1">
            <a:spLocks noChangeArrowheads="1"/>
          </p:cNvSpPr>
          <p:nvPr/>
        </p:nvSpPr>
        <p:spPr bwMode="auto">
          <a:xfrm>
            <a:off x="7543800" y="762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由对称性</a:t>
            </a:r>
          </a:p>
        </p:txBody>
      </p:sp>
      <p:sp>
        <p:nvSpPr>
          <p:cNvPr id="2342947" name="Text Box 35"/>
          <p:cNvSpPr txBox="1">
            <a:spLocks noChangeArrowheads="1"/>
          </p:cNvSpPr>
          <p:nvPr/>
        </p:nvSpPr>
        <p:spPr bwMode="auto">
          <a:xfrm>
            <a:off x="7543800" y="1143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由周期性</a:t>
            </a:r>
          </a:p>
        </p:txBody>
      </p:sp>
      <p:sp>
        <p:nvSpPr>
          <p:cNvPr id="2342950" name="Rectangle 38"/>
          <p:cNvSpPr>
            <a:spLocks noChangeArrowheads="1"/>
          </p:cNvSpPr>
          <p:nvPr/>
        </p:nvSpPr>
        <p:spPr bwMode="auto">
          <a:xfrm>
            <a:off x="381000" y="304800"/>
            <a:ext cx="91440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16.</a:t>
            </a:r>
          </a:p>
        </p:txBody>
      </p:sp>
      <p:sp>
        <p:nvSpPr>
          <p:cNvPr id="2342951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6335713"/>
            <a:ext cx="3048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42949" name="Text Box 37"/>
          <p:cNvSpPr txBox="1">
            <a:spLocks noChangeArrowheads="1"/>
          </p:cNvSpPr>
          <p:nvPr/>
        </p:nvSpPr>
        <p:spPr bwMode="auto">
          <a:xfrm>
            <a:off x="990600" y="304800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对函数进行全面讨论并画图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/>
          </a:p>
        </p:txBody>
      </p:sp>
      <p:sp>
        <p:nvSpPr>
          <p:cNvPr id="2342952" name="AutoShape 4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4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4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4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4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4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34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34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4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4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4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4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4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4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234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34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4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4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34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932" grpId="0" animBg="1"/>
      <p:bldP spid="2342948" grpId="0" animBg="1"/>
      <p:bldP spid="2342922" grpId="0" animBg="1"/>
      <p:bldP spid="2342923" grpId="0" animBg="1"/>
      <p:bldP spid="2342924" grpId="0" autoUpdateAnimBg="0"/>
      <p:bldP spid="2342925" grpId="0" autoUpdateAnimBg="0"/>
      <p:bldP spid="2342928" grpId="0" autoUpdateAnimBg="0"/>
      <p:bldP spid="2342929" grpId="0" animBg="1"/>
      <p:bldP spid="2342930" grpId="0" animBg="1"/>
      <p:bldP spid="2342931" grpId="0" animBg="1"/>
      <p:bldP spid="2342933" grpId="0" animBg="1"/>
      <p:bldP spid="2342934" grpId="0" animBg="1"/>
      <p:bldP spid="2342935" grpId="0" animBg="1"/>
      <p:bldP spid="2342937" grpId="0" animBg="1"/>
      <p:bldP spid="2342939" grpId="0" autoUpdateAnimBg="0"/>
      <p:bldP spid="2342940" grpId="0" animBg="1"/>
      <p:bldP spid="2342941" grpId="0" animBg="1"/>
      <p:bldP spid="2342942" grpId="0" animBg="1"/>
      <p:bldP spid="2342943" grpId="0" animBg="1"/>
      <p:bldP spid="2342944" grpId="0" autoUpdateAnimBg="0"/>
      <p:bldP spid="2342945" grpId="0" animBg="1"/>
      <p:bldP spid="2342946" grpId="0" autoUpdateAnimBg="0"/>
      <p:bldP spid="234294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635" name="Group 3"/>
          <p:cNvGrpSpPr>
            <a:grpSpLocks/>
          </p:cNvGrpSpPr>
          <p:nvPr/>
        </p:nvGrpSpPr>
        <p:grpSpPr bwMode="auto">
          <a:xfrm>
            <a:off x="461963" y="792163"/>
            <a:ext cx="8139112" cy="5543550"/>
            <a:chOff x="291" y="499"/>
            <a:chExt cx="5127" cy="3492"/>
          </a:xfrm>
        </p:grpSpPr>
        <p:sp>
          <p:nvSpPr>
            <p:cNvPr id="2373636" name="Freeform 4"/>
            <p:cNvSpPr>
              <a:spLocks/>
            </p:cNvSpPr>
            <p:nvPr/>
          </p:nvSpPr>
          <p:spPr bwMode="auto">
            <a:xfrm>
              <a:off x="291" y="2306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3637" name="Text Box 5"/>
            <p:cNvSpPr txBox="1">
              <a:spLocks noChangeArrowheads="1"/>
            </p:cNvSpPr>
            <p:nvPr/>
          </p:nvSpPr>
          <p:spPr bwMode="auto">
            <a:xfrm>
              <a:off x="2540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73638" name="Text Box 6"/>
            <p:cNvSpPr txBox="1">
              <a:spLocks noChangeArrowheads="1"/>
            </p:cNvSpPr>
            <p:nvPr/>
          </p:nvSpPr>
          <p:spPr bwMode="auto">
            <a:xfrm>
              <a:off x="5088" y="22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73639" name="Freeform 7"/>
            <p:cNvSpPr>
              <a:spLocks/>
            </p:cNvSpPr>
            <p:nvPr/>
          </p:nvSpPr>
          <p:spPr bwMode="auto">
            <a:xfrm>
              <a:off x="2711" y="673"/>
              <a:ext cx="1" cy="3318"/>
            </a:xfrm>
            <a:custGeom>
              <a:avLst/>
              <a:gdLst>
                <a:gd name="T0" fmla="*/ 0 w 1"/>
                <a:gd name="T1" fmla="*/ 0 h 3318"/>
                <a:gd name="T2" fmla="*/ 0 w 1"/>
                <a:gd name="T3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18">
                  <a:moveTo>
                    <a:pt x="0" y="0"/>
                  </a:moveTo>
                  <a:lnTo>
                    <a:pt x="0" y="33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3640" name="Text Box 8"/>
            <p:cNvSpPr txBox="1">
              <a:spLocks noChangeArrowheads="1"/>
            </p:cNvSpPr>
            <p:nvPr/>
          </p:nvSpPr>
          <p:spPr bwMode="auto">
            <a:xfrm>
              <a:off x="2748" y="4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73652" name="Freeform 20"/>
          <p:cNvSpPr>
            <a:spLocks/>
          </p:cNvSpPr>
          <p:nvPr/>
        </p:nvSpPr>
        <p:spPr bwMode="auto">
          <a:xfrm>
            <a:off x="3933825" y="3287713"/>
            <a:ext cx="742950" cy="2965450"/>
          </a:xfrm>
          <a:custGeom>
            <a:avLst/>
            <a:gdLst>
              <a:gd name="T0" fmla="*/ 0 w 468"/>
              <a:gd name="T1" fmla="*/ 1868 h 1868"/>
              <a:gd name="T2" fmla="*/ 84 w 468"/>
              <a:gd name="T3" fmla="*/ 266 h 1868"/>
              <a:gd name="T4" fmla="*/ 387 w 468"/>
              <a:gd name="T5" fmla="*/ 272 h 1868"/>
              <a:gd name="T6" fmla="*/ 468 w 468"/>
              <a:gd name="T7" fmla="*/ 1862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" h="1868">
                <a:moveTo>
                  <a:pt x="0" y="1868"/>
                </a:moveTo>
                <a:cubicBezTo>
                  <a:pt x="14" y="1601"/>
                  <a:pt x="20" y="532"/>
                  <a:pt x="84" y="266"/>
                </a:cubicBezTo>
                <a:cubicBezTo>
                  <a:pt x="148" y="0"/>
                  <a:pt x="323" y="6"/>
                  <a:pt x="387" y="272"/>
                </a:cubicBezTo>
                <a:cubicBezTo>
                  <a:pt x="451" y="538"/>
                  <a:pt x="451" y="1531"/>
                  <a:pt x="468" y="186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6" name="Freeform 44"/>
          <p:cNvSpPr>
            <a:spLocks/>
          </p:cNvSpPr>
          <p:nvPr/>
        </p:nvSpPr>
        <p:spPr bwMode="auto">
          <a:xfrm>
            <a:off x="3046413" y="1071563"/>
            <a:ext cx="763587" cy="2967037"/>
          </a:xfrm>
          <a:custGeom>
            <a:avLst/>
            <a:gdLst>
              <a:gd name="T0" fmla="*/ 0 w 481"/>
              <a:gd name="T1" fmla="*/ 0 h 1869"/>
              <a:gd name="T2" fmla="*/ 109 w 481"/>
              <a:gd name="T3" fmla="*/ 1605 h 1869"/>
              <a:gd name="T4" fmla="*/ 403 w 481"/>
              <a:gd name="T5" fmla="*/ 1581 h 1869"/>
              <a:gd name="T6" fmla="*/ 481 w 481"/>
              <a:gd name="T7" fmla="*/ 3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1" h="1869">
                <a:moveTo>
                  <a:pt x="0" y="0"/>
                </a:moveTo>
                <a:cubicBezTo>
                  <a:pt x="18" y="267"/>
                  <a:pt x="42" y="1341"/>
                  <a:pt x="109" y="1605"/>
                </a:cubicBezTo>
                <a:cubicBezTo>
                  <a:pt x="176" y="1869"/>
                  <a:pt x="341" y="1848"/>
                  <a:pt x="403" y="1581"/>
                </a:cubicBezTo>
                <a:cubicBezTo>
                  <a:pt x="465" y="1314"/>
                  <a:pt x="465" y="332"/>
                  <a:pt x="481" y="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5" name="Freeform 43"/>
          <p:cNvSpPr>
            <a:spLocks/>
          </p:cNvSpPr>
          <p:nvPr/>
        </p:nvSpPr>
        <p:spPr bwMode="auto">
          <a:xfrm>
            <a:off x="6553200" y="1066800"/>
            <a:ext cx="771525" cy="2974975"/>
          </a:xfrm>
          <a:custGeom>
            <a:avLst/>
            <a:gdLst>
              <a:gd name="T0" fmla="*/ 0 w 486"/>
              <a:gd name="T1" fmla="*/ 0 h 1874"/>
              <a:gd name="T2" fmla="*/ 84 w 486"/>
              <a:gd name="T3" fmla="*/ 1608 h 1874"/>
              <a:gd name="T4" fmla="*/ 389 w 486"/>
              <a:gd name="T5" fmla="*/ 1599 h 1874"/>
              <a:gd name="T6" fmla="*/ 486 w 486"/>
              <a:gd name="T7" fmla="*/ 3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6" h="1874">
                <a:moveTo>
                  <a:pt x="0" y="0"/>
                </a:moveTo>
                <a:cubicBezTo>
                  <a:pt x="13" y="268"/>
                  <a:pt x="19" y="1342"/>
                  <a:pt x="84" y="1608"/>
                </a:cubicBezTo>
                <a:cubicBezTo>
                  <a:pt x="149" y="1874"/>
                  <a:pt x="322" y="1866"/>
                  <a:pt x="389" y="1599"/>
                </a:cubicBezTo>
                <a:cubicBezTo>
                  <a:pt x="456" y="1332"/>
                  <a:pt x="466" y="335"/>
                  <a:pt x="486" y="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34" name="Freeform 2"/>
          <p:cNvSpPr>
            <a:spLocks/>
          </p:cNvSpPr>
          <p:nvPr/>
        </p:nvSpPr>
        <p:spPr bwMode="auto">
          <a:xfrm>
            <a:off x="4273550" y="3400425"/>
            <a:ext cx="50800" cy="1588"/>
          </a:xfrm>
          <a:custGeom>
            <a:avLst/>
            <a:gdLst>
              <a:gd name="T0" fmla="*/ 0 w 32"/>
              <a:gd name="T1" fmla="*/ 0 h 1"/>
              <a:gd name="T2" fmla="*/ 32 w 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3641" name="Object 9"/>
          <p:cNvGraphicFramePr>
            <a:graphicFrameLocks noChangeAspect="1"/>
          </p:cNvGraphicFramePr>
          <p:nvPr/>
        </p:nvGraphicFramePr>
        <p:xfrm>
          <a:off x="5715000" y="15240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88" name="公式" r:id="rId3" imgW="698400" imgH="406080" progId="Equation.3">
                  <p:embed/>
                </p:oleObj>
              </mc:Choice>
              <mc:Fallback>
                <p:oleObj name="公式" r:id="rId3" imgW="6984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42" name="Line 10"/>
          <p:cNvSpPr>
            <a:spLocks noChangeShapeType="1"/>
          </p:cNvSpPr>
          <p:nvPr/>
        </p:nvSpPr>
        <p:spPr bwMode="auto">
          <a:xfrm>
            <a:off x="474503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43" name="Line 11"/>
          <p:cNvSpPr>
            <a:spLocks noChangeShapeType="1"/>
          </p:cNvSpPr>
          <p:nvPr/>
        </p:nvSpPr>
        <p:spPr bwMode="auto">
          <a:xfrm>
            <a:off x="386397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44" name="Text Box 12"/>
          <p:cNvSpPr txBox="1">
            <a:spLocks noChangeArrowheads="1"/>
          </p:cNvSpPr>
          <p:nvPr/>
        </p:nvSpPr>
        <p:spPr bwMode="auto">
          <a:xfrm>
            <a:off x="49530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73645" name="Text Box 13"/>
          <p:cNvSpPr txBox="1">
            <a:spLocks noChangeArrowheads="1"/>
          </p:cNvSpPr>
          <p:nvPr/>
        </p:nvSpPr>
        <p:spPr bwMode="auto">
          <a:xfrm>
            <a:off x="4267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373646" name="Object 14"/>
          <p:cNvGraphicFramePr>
            <a:graphicFrameLocks noChangeAspect="1"/>
          </p:cNvGraphicFramePr>
          <p:nvPr/>
        </p:nvGraphicFramePr>
        <p:xfrm>
          <a:off x="4743450" y="3581400"/>
          <a:ext cx="209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89" name="公式" r:id="rId5" imgW="177480" imgH="406080" progId="Equation.3">
                  <p:embed/>
                </p:oleObj>
              </mc:Choice>
              <mc:Fallback>
                <p:oleObj name="公式" r:id="rId5" imgW="1774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581400"/>
                        <a:ext cx="209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47" name="Object 15"/>
          <p:cNvGraphicFramePr>
            <a:graphicFrameLocks noChangeAspect="1"/>
          </p:cNvGraphicFramePr>
          <p:nvPr/>
        </p:nvGraphicFramePr>
        <p:xfrm>
          <a:off x="3581400" y="3581400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0" name="公式" r:id="rId7" imgW="291960" imgH="406080" progId="Equation.3">
                  <p:embed/>
                </p:oleObj>
              </mc:Choice>
              <mc:Fallback>
                <p:oleObj name="公式" r:id="rId7" imgW="2919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342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48" name="Text Box 16"/>
          <p:cNvSpPr txBox="1">
            <a:spLocks noChangeArrowheads="1"/>
          </p:cNvSpPr>
          <p:nvPr/>
        </p:nvSpPr>
        <p:spPr bwMode="auto">
          <a:xfrm>
            <a:off x="32004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–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73649" name="Freeform 17"/>
          <p:cNvSpPr>
            <a:spLocks/>
          </p:cNvSpPr>
          <p:nvPr/>
        </p:nvSpPr>
        <p:spPr bwMode="auto">
          <a:xfrm>
            <a:off x="5181600" y="3632200"/>
            <a:ext cx="1588" cy="68263"/>
          </a:xfrm>
          <a:custGeom>
            <a:avLst/>
            <a:gdLst>
              <a:gd name="T0" fmla="*/ 0 w 1"/>
              <a:gd name="T1" fmla="*/ 0 h 43"/>
              <a:gd name="T2" fmla="*/ 0 w 1"/>
              <a:gd name="T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51" name="Freeform 19"/>
          <p:cNvSpPr>
            <a:spLocks/>
          </p:cNvSpPr>
          <p:nvPr/>
        </p:nvSpPr>
        <p:spPr bwMode="auto">
          <a:xfrm flipH="1" flipV="1">
            <a:off x="4800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53" name="Freeform 21"/>
          <p:cNvSpPr>
            <a:spLocks/>
          </p:cNvSpPr>
          <p:nvPr/>
        </p:nvSpPr>
        <p:spPr bwMode="auto">
          <a:xfrm flipV="1">
            <a:off x="34290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54" name="Freeform 22"/>
          <p:cNvSpPr>
            <a:spLocks/>
          </p:cNvSpPr>
          <p:nvPr/>
        </p:nvSpPr>
        <p:spPr bwMode="auto">
          <a:xfrm>
            <a:off x="3429000" y="362743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55" name="Line 23"/>
          <p:cNvSpPr>
            <a:spLocks noChangeShapeType="1"/>
          </p:cNvSpPr>
          <p:nvPr/>
        </p:nvSpPr>
        <p:spPr bwMode="auto">
          <a:xfrm>
            <a:off x="562768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3656" name="Object 24"/>
          <p:cNvGraphicFramePr>
            <a:graphicFrameLocks noChangeAspect="1"/>
          </p:cNvGraphicFramePr>
          <p:nvPr/>
        </p:nvGraphicFramePr>
        <p:xfrm>
          <a:off x="5583238" y="3657600"/>
          <a:ext cx="284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1" name="公式" r:id="rId9" imgW="241200" imgH="406080" progId="Equation.3">
                  <p:embed/>
                </p:oleObj>
              </mc:Choice>
              <mc:Fallback>
                <p:oleObj name="公式" r:id="rId9" imgW="24120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657600"/>
                        <a:ext cx="284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57" name="Line 25"/>
          <p:cNvSpPr>
            <a:spLocks noChangeShapeType="1"/>
          </p:cNvSpPr>
          <p:nvPr/>
        </p:nvSpPr>
        <p:spPr bwMode="auto">
          <a:xfrm>
            <a:off x="650875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3658" name="Object 26"/>
          <p:cNvGraphicFramePr>
            <a:graphicFrameLocks noChangeAspect="1"/>
          </p:cNvGraphicFramePr>
          <p:nvPr/>
        </p:nvGraphicFramePr>
        <p:xfrm>
          <a:off x="6481763" y="3657600"/>
          <a:ext cx="300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2" name="公式" r:id="rId11" imgW="253800" imgH="406080" progId="Equation.3">
                  <p:embed/>
                </p:oleObj>
              </mc:Choice>
              <mc:Fallback>
                <p:oleObj name="公式" r:id="rId11" imgW="25380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657600"/>
                        <a:ext cx="300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59" name="Text Box 27"/>
          <p:cNvSpPr txBox="1">
            <a:spLocks noChangeArrowheads="1"/>
          </p:cNvSpPr>
          <p:nvPr/>
        </p:nvSpPr>
        <p:spPr bwMode="auto">
          <a:xfrm>
            <a:off x="67056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3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73660" name="Freeform 28"/>
          <p:cNvSpPr>
            <a:spLocks/>
          </p:cNvSpPr>
          <p:nvPr/>
        </p:nvSpPr>
        <p:spPr bwMode="auto">
          <a:xfrm>
            <a:off x="6946900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1" name="Freeform 29"/>
          <p:cNvSpPr>
            <a:spLocks/>
          </p:cNvSpPr>
          <p:nvPr/>
        </p:nvSpPr>
        <p:spPr bwMode="auto">
          <a:xfrm flipV="1">
            <a:off x="5181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2" name="Freeform 30"/>
          <p:cNvSpPr>
            <a:spLocks/>
          </p:cNvSpPr>
          <p:nvPr/>
        </p:nvSpPr>
        <p:spPr bwMode="auto">
          <a:xfrm>
            <a:off x="5695950" y="3270250"/>
            <a:ext cx="757238" cy="2982913"/>
          </a:xfrm>
          <a:custGeom>
            <a:avLst/>
            <a:gdLst>
              <a:gd name="T0" fmla="*/ 0 w 477"/>
              <a:gd name="T1" fmla="*/ 1879 h 1879"/>
              <a:gd name="T2" fmla="*/ 105 w 477"/>
              <a:gd name="T3" fmla="*/ 268 h 1879"/>
              <a:gd name="T4" fmla="*/ 369 w 477"/>
              <a:gd name="T5" fmla="*/ 274 h 1879"/>
              <a:gd name="T6" fmla="*/ 477 w 477"/>
              <a:gd name="T7" fmla="*/ 1876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" h="1879">
                <a:moveTo>
                  <a:pt x="0" y="1879"/>
                </a:moveTo>
                <a:cubicBezTo>
                  <a:pt x="17" y="1611"/>
                  <a:pt x="44" y="536"/>
                  <a:pt x="105" y="268"/>
                </a:cubicBezTo>
                <a:cubicBezTo>
                  <a:pt x="166" y="0"/>
                  <a:pt x="307" y="6"/>
                  <a:pt x="369" y="274"/>
                </a:cubicBezTo>
                <a:cubicBezTo>
                  <a:pt x="431" y="542"/>
                  <a:pt x="454" y="1542"/>
                  <a:pt x="477" y="1876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3" name="Freeform 31"/>
          <p:cNvSpPr>
            <a:spLocks/>
          </p:cNvSpPr>
          <p:nvPr/>
        </p:nvSpPr>
        <p:spPr bwMode="auto">
          <a:xfrm flipH="1" flipV="1">
            <a:off x="65532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19 w 241"/>
              <a:gd name="T3" fmla="*/ 0 h 1796"/>
              <a:gd name="T4" fmla="*/ 40 w 241"/>
              <a:gd name="T5" fmla="*/ 6 h 1796"/>
              <a:gd name="T6" fmla="*/ 63 w 241"/>
              <a:gd name="T7" fmla="*/ 20 h 1796"/>
              <a:gd name="T8" fmla="*/ 81 w 241"/>
              <a:gd name="T9" fmla="*/ 36 h 1796"/>
              <a:gd name="T10" fmla="*/ 100 w 241"/>
              <a:gd name="T11" fmla="*/ 57 h 1796"/>
              <a:gd name="T12" fmla="*/ 115 w 241"/>
              <a:gd name="T13" fmla="*/ 80 h 1796"/>
              <a:gd name="T14" fmla="*/ 130 w 241"/>
              <a:gd name="T15" fmla="*/ 108 h 1796"/>
              <a:gd name="T16" fmla="*/ 145 w 241"/>
              <a:gd name="T17" fmla="*/ 147 h 1796"/>
              <a:gd name="T18" fmla="*/ 162 w 241"/>
              <a:gd name="T19" fmla="*/ 201 h 1796"/>
              <a:gd name="T20" fmla="*/ 172 w 241"/>
              <a:gd name="T21" fmla="*/ 258 h 1796"/>
              <a:gd name="T22" fmla="*/ 183 w 241"/>
              <a:gd name="T23" fmla="*/ 345 h 1796"/>
              <a:gd name="T24" fmla="*/ 195 w 241"/>
              <a:gd name="T25" fmla="*/ 455 h 1796"/>
              <a:gd name="T26" fmla="*/ 205 w 241"/>
              <a:gd name="T27" fmla="*/ 642 h 1796"/>
              <a:gd name="T28" fmla="*/ 211 w 241"/>
              <a:gd name="T29" fmla="*/ 767 h 1796"/>
              <a:gd name="T30" fmla="*/ 217 w 241"/>
              <a:gd name="T31" fmla="*/ 914 h 1796"/>
              <a:gd name="T32" fmla="*/ 222 w 241"/>
              <a:gd name="T33" fmla="*/ 1112 h 1796"/>
              <a:gd name="T34" fmla="*/ 228 w 241"/>
              <a:gd name="T35" fmla="*/ 1320 h 1796"/>
              <a:gd name="T36" fmla="*/ 232 w 241"/>
              <a:gd name="T37" fmla="*/ 1520 h 1796"/>
              <a:gd name="T38" fmla="*/ 241 w 241"/>
              <a:gd name="T39" fmla="*/ 179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4" name="Text Box 32"/>
          <p:cNvSpPr txBox="1">
            <a:spLocks noChangeArrowheads="1"/>
          </p:cNvSpPr>
          <p:nvPr/>
        </p:nvSpPr>
        <p:spPr bwMode="auto">
          <a:xfrm>
            <a:off x="5867400" y="3657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2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73665" name="Freeform 33"/>
          <p:cNvSpPr>
            <a:spLocks/>
          </p:cNvSpPr>
          <p:nvPr/>
        </p:nvSpPr>
        <p:spPr bwMode="auto">
          <a:xfrm>
            <a:off x="6067425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6" name="Text Box 34"/>
          <p:cNvSpPr txBox="1">
            <a:spLocks noChangeArrowheads="1"/>
          </p:cNvSpPr>
          <p:nvPr/>
        </p:nvSpPr>
        <p:spPr bwMode="auto">
          <a:xfrm>
            <a:off x="7543800" y="762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由对称性</a:t>
            </a:r>
          </a:p>
        </p:txBody>
      </p:sp>
      <p:sp>
        <p:nvSpPr>
          <p:cNvPr id="2373667" name="Text Box 35"/>
          <p:cNvSpPr txBox="1">
            <a:spLocks noChangeArrowheads="1"/>
          </p:cNvSpPr>
          <p:nvPr/>
        </p:nvSpPr>
        <p:spPr bwMode="auto">
          <a:xfrm>
            <a:off x="7543800" y="1143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由周期性</a:t>
            </a:r>
          </a:p>
        </p:txBody>
      </p:sp>
      <p:sp>
        <p:nvSpPr>
          <p:cNvPr id="2373669" name="Rectangle 37"/>
          <p:cNvSpPr>
            <a:spLocks noChangeArrowheads="1"/>
          </p:cNvSpPr>
          <p:nvPr/>
        </p:nvSpPr>
        <p:spPr bwMode="auto">
          <a:xfrm>
            <a:off x="381000" y="304800"/>
            <a:ext cx="83820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16.</a:t>
            </a:r>
          </a:p>
        </p:txBody>
      </p:sp>
      <p:sp>
        <p:nvSpPr>
          <p:cNvPr id="23736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6335713"/>
            <a:ext cx="3048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73671" name="Line 39"/>
          <p:cNvSpPr>
            <a:spLocks noChangeShapeType="1"/>
          </p:cNvSpPr>
          <p:nvPr/>
        </p:nvSpPr>
        <p:spPr bwMode="auto">
          <a:xfrm>
            <a:off x="298132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2" name="Line 40"/>
          <p:cNvSpPr>
            <a:spLocks noChangeShapeType="1"/>
          </p:cNvSpPr>
          <p:nvPr/>
        </p:nvSpPr>
        <p:spPr bwMode="auto">
          <a:xfrm>
            <a:off x="739140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3" name="Line 41"/>
          <p:cNvSpPr>
            <a:spLocks noChangeShapeType="1"/>
          </p:cNvSpPr>
          <p:nvPr/>
        </p:nvSpPr>
        <p:spPr bwMode="auto">
          <a:xfrm>
            <a:off x="2100263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4" name="Line 42"/>
          <p:cNvSpPr>
            <a:spLocks noChangeShapeType="1"/>
          </p:cNvSpPr>
          <p:nvPr/>
        </p:nvSpPr>
        <p:spPr bwMode="auto">
          <a:xfrm>
            <a:off x="121920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7" name="Freeform 45"/>
          <p:cNvSpPr>
            <a:spLocks/>
          </p:cNvSpPr>
          <p:nvPr/>
        </p:nvSpPr>
        <p:spPr bwMode="auto">
          <a:xfrm>
            <a:off x="1279525" y="1073150"/>
            <a:ext cx="758825" cy="2971800"/>
          </a:xfrm>
          <a:custGeom>
            <a:avLst/>
            <a:gdLst>
              <a:gd name="T0" fmla="*/ 0 w 478"/>
              <a:gd name="T1" fmla="*/ 1 h 1872"/>
              <a:gd name="T2" fmla="*/ 100 w 478"/>
              <a:gd name="T3" fmla="*/ 1605 h 1872"/>
              <a:gd name="T4" fmla="*/ 388 w 478"/>
              <a:gd name="T5" fmla="*/ 1605 h 1872"/>
              <a:gd name="T6" fmla="*/ 478 w 478"/>
              <a:gd name="T7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1872">
                <a:moveTo>
                  <a:pt x="0" y="1"/>
                </a:moveTo>
                <a:cubicBezTo>
                  <a:pt x="17" y="268"/>
                  <a:pt x="35" y="1338"/>
                  <a:pt x="100" y="1605"/>
                </a:cubicBezTo>
                <a:cubicBezTo>
                  <a:pt x="165" y="1872"/>
                  <a:pt x="325" y="1872"/>
                  <a:pt x="388" y="1605"/>
                </a:cubicBezTo>
                <a:cubicBezTo>
                  <a:pt x="451" y="1338"/>
                  <a:pt x="459" y="334"/>
                  <a:pt x="47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8" name="Freeform 46"/>
          <p:cNvSpPr>
            <a:spLocks/>
          </p:cNvSpPr>
          <p:nvPr/>
        </p:nvSpPr>
        <p:spPr bwMode="auto">
          <a:xfrm>
            <a:off x="2166938" y="3271838"/>
            <a:ext cx="752475" cy="2986087"/>
          </a:xfrm>
          <a:custGeom>
            <a:avLst/>
            <a:gdLst>
              <a:gd name="T0" fmla="*/ 0 w 474"/>
              <a:gd name="T1" fmla="*/ 1881 h 1881"/>
              <a:gd name="T2" fmla="*/ 96 w 474"/>
              <a:gd name="T3" fmla="*/ 267 h 1881"/>
              <a:gd name="T4" fmla="*/ 372 w 474"/>
              <a:gd name="T5" fmla="*/ 279 h 1881"/>
              <a:gd name="T6" fmla="*/ 474 w 474"/>
              <a:gd name="T7" fmla="*/ 1878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1881">
                <a:moveTo>
                  <a:pt x="0" y="1881"/>
                </a:moveTo>
                <a:cubicBezTo>
                  <a:pt x="16" y="1612"/>
                  <a:pt x="34" y="534"/>
                  <a:pt x="96" y="267"/>
                </a:cubicBezTo>
                <a:cubicBezTo>
                  <a:pt x="158" y="0"/>
                  <a:pt x="309" y="11"/>
                  <a:pt x="372" y="279"/>
                </a:cubicBezTo>
                <a:cubicBezTo>
                  <a:pt x="435" y="547"/>
                  <a:pt x="453" y="1545"/>
                  <a:pt x="474" y="187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3679" name="Object 47"/>
          <p:cNvGraphicFramePr>
            <a:graphicFrameLocks noChangeAspect="1"/>
          </p:cNvGraphicFramePr>
          <p:nvPr/>
        </p:nvGraphicFramePr>
        <p:xfrm>
          <a:off x="7385050" y="3657600"/>
          <a:ext cx="298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3" name="公式" r:id="rId13" imgW="253800" imgH="406080" progId="Equation.3">
                  <p:embed/>
                </p:oleObj>
              </mc:Choice>
              <mc:Fallback>
                <p:oleObj name="公式" r:id="rId13" imgW="25380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3657600"/>
                        <a:ext cx="298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0" name="Object 48"/>
          <p:cNvGraphicFramePr>
            <a:graphicFrameLocks noChangeAspect="1"/>
          </p:cNvGraphicFramePr>
          <p:nvPr/>
        </p:nvGraphicFramePr>
        <p:xfrm>
          <a:off x="28956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4" name="公式" r:id="rId15" imgW="368280" imgH="406080" progId="Equation.3">
                  <p:embed/>
                </p:oleObj>
              </mc:Choice>
              <mc:Fallback>
                <p:oleObj name="公式" r:id="rId15" imgW="368280" imgH="4060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1" name="Object 49"/>
          <p:cNvGraphicFramePr>
            <a:graphicFrameLocks noChangeAspect="1"/>
          </p:cNvGraphicFramePr>
          <p:nvPr/>
        </p:nvGraphicFramePr>
        <p:xfrm>
          <a:off x="17526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5" name="公式" r:id="rId17" imgW="368280" imgH="406080" progId="Equation.3">
                  <p:embed/>
                </p:oleObj>
              </mc:Choice>
              <mc:Fallback>
                <p:oleObj name="公式" r:id="rId17" imgW="36828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2" name="Object 50"/>
          <p:cNvGraphicFramePr>
            <a:graphicFrameLocks noChangeAspect="1"/>
          </p:cNvGraphicFramePr>
          <p:nvPr/>
        </p:nvGraphicFramePr>
        <p:xfrm>
          <a:off x="7620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96" name="公式" r:id="rId19" imgW="368280" imgH="406080" progId="Equation.3">
                  <p:embed/>
                </p:oleObj>
              </mc:Choice>
              <mc:Fallback>
                <p:oleObj name="公式" r:id="rId19" imgW="3682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83" name="Text Box 51"/>
          <p:cNvSpPr txBox="1">
            <a:spLocks noChangeArrowheads="1"/>
          </p:cNvSpPr>
          <p:nvPr/>
        </p:nvSpPr>
        <p:spPr bwMode="auto">
          <a:xfrm>
            <a:off x="1371600" y="3276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-3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373684" name="Freeform 52"/>
          <p:cNvSpPr>
            <a:spLocks/>
          </p:cNvSpPr>
          <p:nvPr/>
        </p:nvSpPr>
        <p:spPr bwMode="auto">
          <a:xfrm>
            <a:off x="1665288" y="3633788"/>
            <a:ext cx="1587" cy="60325"/>
          </a:xfrm>
          <a:custGeom>
            <a:avLst/>
            <a:gdLst>
              <a:gd name="T0" fmla="*/ 0 w 1"/>
              <a:gd name="T1" fmla="*/ 0 h 38"/>
              <a:gd name="T2" fmla="*/ 0 w 1"/>
              <a:gd name="T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8">
                <a:moveTo>
                  <a:pt x="0" y="0"/>
                </a:moveTo>
                <a:lnTo>
                  <a:pt x="0" y="3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68" name="Text Box 36"/>
          <p:cNvSpPr txBox="1">
            <a:spLocks noChangeArrowheads="1"/>
          </p:cNvSpPr>
          <p:nvPr/>
        </p:nvSpPr>
        <p:spPr bwMode="auto">
          <a:xfrm>
            <a:off x="990600" y="304800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对函数进行全面讨论并画图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/>
          </a:p>
        </p:txBody>
      </p:sp>
      <p:sp>
        <p:nvSpPr>
          <p:cNvPr id="2373687" name="AutoShape 55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37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7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7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37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7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37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7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237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37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7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7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7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76" grpId="0" animBg="1"/>
      <p:bldP spid="2373675" grpId="0" animBg="1"/>
      <p:bldP spid="2373671" grpId="0" animBg="1"/>
      <p:bldP spid="2373672" grpId="0" animBg="1"/>
      <p:bldP spid="2373673" grpId="0" animBg="1"/>
      <p:bldP spid="2373674" grpId="0" animBg="1"/>
      <p:bldP spid="2373677" grpId="0" animBg="1"/>
      <p:bldP spid="2373678" grpId="0" animBg="1"/>
      <p:bldP spid="2373683" grpId="0" autoUpdateAnimBg="0"/>
      <p:bldP spid="23736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64" name="Freeform 8"/>
          <p:cNvSpPr>
            <a:spLocks/>
          </p:cNvSpPr>
          <p:nvPr/>
        </p:nvSpPr>
        <p:spPr bwMode="auto">
          <a:xfrm rot="-475995">
            <a:off x="2871788" y="3103563"/>
            <a:ext cx="4953000" cy="1398587"/>
          </a:xfrm>
          <a:custGeom>
            <a:avLst/>
            <a:gdLst>
              <a:gd name="T0" fmla="*/ 0 w 2357"/>
              <a:gd name="T1" fmla="*/ 645 h 645"/>
              <a:gd name="T2" fmla="*/ 1400 w 2357"/>
              <a:gd name="T3" fmla="*/ 263 h 645"/>
              <a:gd name="T4" fmla="*/ 2357 w 2357"/>
              <a:gd name="T5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7" h="645">
                <a:moveTo>
                  <a:pt x="0" y="645"/>
                </a:moveTo>
                <a:lnTo>
                  <a:pt x="1400" y="263"/>
                </a:lnTo>
                <a:lnTo>
                  <a:pt x="2357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85858" name="Group 2"/>
          <p:cNvGrpSpPr>
            <a:grpSpLocks/>
          </p:cNvGrpSpPr>
          <p:nvPr/>
        </p:nvGrpSpPr>
        <p:grpSpPr bwMode="auto">
          <a:xfrm>
            <a:off x="1562100" y="1668463"/>
            <a:ext cx="6616700" cy="4725987"/>
            <a:chOff x="984" y="1051"/>
            <a:chExt cx="4168" cy="2977"/>
          </a:xfrm>
        </p:grpSpPr>
        <p:sp>
          <p:nvSpPr>
            <p:cNvPr id="1785859" name="Line 3"/>
            <p:cNvSpPr>
              <a:spLocks noChangeShapeType="1"/>
            </p:cNvSpPr>
            <p:nvPr/>
          </p:nvSpPr>
          <p:spPr bwMode="auto">
            <a:xfrm flipV="1">
              <a:off x="1390" y="1151"/>
              <a:ext cx="0" cy="26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860" name="Line 4"/>
            <p:cNvSpPr>
              <a:spLocks noChangeShapeType="1"/>
            </p:cNvSpPr>
            <p:nvPr/>
          </p:nvSpPr>
          <p:spPr bwMode="auto">
            <a:xfrm>
              <a:off x="1375" y="3842"/>
              <a:ext cx="3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861" name="Text Box 5"/>
            <p:cNvSpPr txBox="1">
              <a:spLocks noChangeArrowheads="1"/>
            </p:cNvSpPr>
            <p:nvPr/>
          </p:nvSpPr>
          <p:spPr bwMode="auto">
            <a:xfrm>
              <a:off x="4633" y="3778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785862" name="Text Box 6"/>
            <p:cNvSpPr txBox="1">
              <a:spLocks noChangeArrowheads="1"/>
            </p:cNvSpPr>
            <p:nvPr/>
          </p:nvSpPr>
          <p:spPr bwMode="auto">
            <a:xfrm>
              <a:off x="984" y="105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785863" name="Text Box 7"/>
            <p:cNvSpPr txBox="1">
              <a:spLocks noChangeArrowheads="1"/>
            </p:cNvSpPr>
            <p:nvPr/>
          </p:nvSpPr>
          <p:spPr bwMode="auto">
            <a:xfrm>
              <a:off x="1023" y="3670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1785865" name="Freeform 9"/>
          <p:cNvSpPr>
            <a:spLocks/>
          </p:cNvSpPr>
          <p:nvPr/>
        </p:nvSpPr>
        <p:spPr bwMode="auto">
          <a:xfrm>
            <a:off x="2486025" y="933450"/>
            <a:ext cx="4705350" cy="3838575"/>
          </a:xfrm>
          <a:custGeom>
            <a:avLst/>
            <a:gdLst>
              <a:gd name="T0" fmla="*/ 0 w 2964"/>
              <a:gd name="T1" fmla="*/ 2418 h 2418"/>
              <a:gd name="T2" fmla="*/ 836 w 2964"/>
              <a:gd name="T3" fmla="*/ 2217 h 2418"/>
              <a:gd name="T4" fmla="*/ 1716 w 2964"/>
              <a:gd name="T5" fmla="*/ 1644 h 2418"/>
              <a:gd name="T6" fmla="*/ 2372 w 2964"/>
              <a:gd name="T7" fmla="*/ 935 h 2418"/>
              <a:gd name="T8" fmla="*/ 2709 w 2964"/>
              <a:gd name="T9" fmla="*/ 435 h 2418"/>
              <a:gd name="T10" fmla="*/ 2964 w 2964"/>
              <a:gd name="T11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4" h="2418">
                <a:moveTo>
                  <a:pt x="0" y="2418"/>
                </a:moveTo>
                <a:cubicBezTo>
                  <a:pt x="140" y="2384"/>
                  <a:pt x="550" y="2346"/>
                  <a:pt x="836" y="2217"/>
                </a:cubicBezTo>
                <a:cubicBezTo>
                  <a:pt x="1122" y="2088"/>
                  <a:pt x="1460" y="1858"/>
                  <a:pt x="1716" y="1644"/>
                </a:cubicBezTo>
                <a:cubicBezTo>
                  <a:pt x="1972" y="1430"/>
                  <a:pt x="2206" y="1136"/>
                  <a:pt x="2372" y="935"/>
                </a:cubicBezTo>
                <a:cubicBezTo>
                  <a:pt x="2538" y="734"/>
                  <a:pt x="2610" y="591"/>
                  <a:pt x="2709" y="435"/>
                </a:cubicBezTo>
                <a:cubicBezTo>
                  <a:pt x="2808" y="279"/>
                  <a:pt x="2911" y="91"/>
                  <a:pt x="296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66" name="Line 10"/>
          <p:cNvSpPr>
            <a:spLocks noChangeShapeType="1"/>
          </p:cNvSpPr>
          <p:nvPr/>
        </p:nvSpPr>
        <p:spPr bwMode="auto">
          <a:xfrm>
            <a:off x="3797300" y="4481513"/>
            <a:ext cx="3003550" cy="1587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5867" name="Line 11"/>
          <p:cNvSpPr>
            <a:spLocks noChangeShapeType="1"/>
          </p:cNvSpPr>
          <p:nvPr/>
        </p:nvSpPr>
        <p:spPr bwMode="auto">
          <a:xfrm>
            <a:off x="3797300" y="4483100"/>
            <a:ext cx="0" cy="16160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5868" name="Line 12"/>
          <p:cNvSpPr>
            <a:spLocks noChangeShapeType="1"/>
          </p:cNvSpPr>
          <p:nvPr/>
        </p:nvSpPr>
        <p:spPr bwMode="auto">
          <a:xfrm>
            <a:off x="6786563" y="1668463"/>
            <a:ext cx="0" cy="44307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69" name="Freeform 13"/>
          <p:cNvSpPr>
            <a:spLocks/>
          </p:cNvSpPr>
          <p:nvPr/>
        </p:nvSpPr>
        <p:spPr bwMode="auto">
          <a:xfrm>
            <a:off x="6786563" y="3175000"/>
            <a:ext cx="1587" cy="1320800"/>
          </a:xfrm>
          <a:custGeom>
            <a:avLst/>
            <a:gdLst>
              <a:gd name="T0" fmla="*/ 0 w 1"/>
              <a:gd name="T1" fmla="*/ 0 h 832"/>
              <a:gd name="T2" fmla="*/ 0 w 1"/>
              <a:gd name="T3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2">
                <a:moveTo>
                  <a:pt x="0" y="0"/>
                </a:moveTo>
                <a:lnTo>
                  <a:pt x="0" y="832"/>
                </a:ln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85871" name="Object 15"/>
          <p:cNvGraphicFramePr>
            <a:graphicFrameLocks noChangeAspect="1"/>
          </p:cNvGraphicFramePr>
          <p:nvPr/>
        </p:nvGraphicFramePr>
        <p:xfrm>
          <a:off x="3624263" y="614203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4" name="公式" r:id="rId3" imgW="139680" imgH="139680" progId="Equation.3">
                  <p:embed/>
                </p:oleObj>
              </mc:Choice>
              <mc:Fallback>
                <p:oleObj name="公式" r:id="rId3" imgW="13968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614203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72" name="Text Box 16"/>
          <p:cNvSpPr txBox="1">
            <a:spLocks noChangeArrowheads="1"/>
          </p:cNvSpPr>
          <p:nvPr/>
        </p:nvSpPr>
        <p:spPr bwMode="auto">
          <a:xfrm>
            <a:off x="3487738" y="4100513"/>
            <a:ext cx="41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800" b="1" i="1"/>
              <a:t>M</a:t>
            </a:r>
            <a:endParaRPr lang="en-US" altLang="zh-CN" sz="1600" i="1"/>
          </a:p>
        </p:txBody>
      </p:sp>
      <p:graphicFrame>
        <p:nvGraphicFramePr>
          <p:cNvPr id="1785874" name="Object 18"/>
          <p:cNvGraphicFramePr>
            <a:graphicFrameLocks noChangeAspect="1"/>
          </p:cNvGraphicFramePr>
          <p:nvPr/>
        </p:nvGraphicFramePr>
        <p:xfrm>
          <a:off x="6457950" y="6153150"/>
          <a:ext cx="6286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5" name="公式" r:id="rId5" imgW="457200" imgH="177480" progId="Equation.3">
                  <p:embed/>
                </p:oleObj>
              </mc:Choice>
              <mc:Fallback>
                <p:oleObj name="公式" r:id="rId5" imgW="45720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6153150"/>
                        <a:ext cx="6286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75" name="Text Box 19"/>
          <p:cNvSpPr txBox="1">
            <a:spLocks noChangeArrowheads="1"/>
          </p:cNvSpPr>
          <p:nvPr/>
        </p:nvSpPr>
        <p:spPr bwMode="auto">
          <a:xfrm>
            <a:off x="6426200" y="14382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800" b="1" i="1"/>
              <a:t>N</a:t>
            </a:r>
            <a:endParaRPr lang="en-US" altLang="zh-CN" sz="1600" i="1"/>
          </a:p>
        </p:txBody>
      </p:sp>
      <p:grpSp>
        <p:nvGrpSpPr>
          <p:cNvPr id="1785876" name="Group 20"/>
          <p:cNvGrpSpPr>
            <a:grpSpLocks/>
          </p:cNvGrpSpPr>
          <p:nvPr/>
        </p:nvGrpSpPr>
        <p:grpSpPr bwMode="auto">
          <a:xfrm rot="-20986">
            <a:off x="2752725" y="798513"/>
            <a:ext cx="676275" cy="563562"/>
            <a:chOff x="431" y="1718"/>
            <a:chExt cx="426" cy="355"/>
          </a:xfrm>
        </p:grpSpPr>
        <p:sp>
          <p:nvSpPr>
            <p:cNvPr id="1785877" name="Text Box 21"/>
            <p:cNvSpPr txBox="1">
              <a:spLocks noChangeArrowheads="1"/>
            </p:cNvSpPr>
            <p:nvPr/>
          </p:nvSpPr>
          <p:spPr bwMode="auto">
            <a:xfrm>
              <a:off x="431" y="1750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>
                  <a:solidFill>
                    <a:schemeClr val="tx1"/>
                  </a:solidFill>
                </a:rPr>
                <a:t>MN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85878" name="Arc 22"/>
            <p:cNvSpPr>
              <a:spLocks/>
            </p:cNvSpPr>
            <p:nvPr/>
          </p:nvSpPr>
          <p:spPr bwMode="auto">
            <a:xfrm>
              <a:off x="547" y="1718"/>
              <a:ext cx="195" cy="355"/>
            </a:xfrm>
            <a:custGeom>
              <a:avLst/>
              <a:gdLst>
                <a:gd name="G0" fmla="+- 14132 0 0"/>
                <a:gd name="G1" fmla="+- 21600 0 0"/>
                <a:gd name="G2" fmla="+- 21600 0 0"/>
                <a:gd name="T0" fmla="*/ 0 w 27951"/>
                <a:gd name="T1" fmla="*/ 5265 h 21600"/>
                <a:gd name="T2" fmla="*/ 27951 w 27951"/>
                <a:gd name="T3" fmla="*/ 4999 h 21600"/>
                <a:gd name="T4" fmla="*/ 14132 w 2795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51" h="21600" fill="none" extrusionOk="0">
                  <a:moveTo>
                    <a:pt x="-1" y="5264"/>
                  </a:moveTo>
                  <a:cubicBezTo>
                    <a:pt x="3924" y="1868"/>
                    <a:pt x="8941" y="-1"/>
                    <a:pt x="14132" y="0"/>
                  </a:cubicBezTo>
                  <a:cubicBezTo>
                    <a:pt x="19181" y="0"/>
                    <a:pt x="24070" y="1768"/>
                    <a:pt x="27951" y="4998"/>
                  </a:cubicBezTo>
                </a:path>
                <a:path w="27951" h="21600" stroke="0" extrusionOk="0">
                  <a:moveTo>
                    <a:pt x="-1" y="5264"/>
                  </a:moveTo>
                  <a:cubicBezTo>
                    <a:pt x="3924" y="1868"/>
                    <a:pt x="8941" y="-1"/>
                    <a:pt x="14132" y="0"/>
                  </a:cubicBezTo>
                  <a:cubicBezTo>
                    <a:pt x="19181" y="0"/>
                    <a:pt x="24070" y="1768"/>
                    <a:pt x="27951" y="4998"/>
                  </a:cubicBezTo>
                  <a:lnTo>
                    <a:pt x="141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85879" name="Object 23"/>
          <p:cNvGraphicFramePr>
            <a:graphicFrameLocks noChangeAspect="1"/>
          </p:cNvGraphicFramePr>
          <p:nvPr/>
        </p:nvGraphicFramePr>
        <p:xfrm>
          <a:off x="4232275" y="785813"/>
          <a:ext cx="971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6" name="公式" r:id="rId7" imgW="317160" imgH="177480" progId="Equation.3">
                  <p:embed/>
                </p:oleObj>
              </mc:Choice>
              <mc:Fallback>
                <p:oleObj name="公式" r:id="rId7" imgW="31716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785813"/>
                        <a:ext cx="971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5880" name="Object 24"/>
          <p:cNvGraphicFramePr>
            <a:graphicFrameLocks noChangeAspect="1"/>
          </p:cNvGraphicFramePr>
          <p:nvPr/>
        </p:nvGraphicFramePr>
        <p:xfrm>
          <a:off x="2598738" y="1258888"/>
          <a:ext cx="24780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7" name="公式" r:id="rId9" imgW="1180800" imgH="279360" progId="Equation.3">
                  <p:embed/>
                </p:oleObj>
              </mc:Choice>
              <mc:Fallback>
                <p:oleObj name="公式" r:id="rId9" imgW="11808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258888"/>
                        <a:ext cx="24780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5881" name="Object 25"/>
          <p:cNvGraphicFramePr>
            <a:graphicFrameLocks noChangeAspect="1"/>
          </p:cNvGraphicFramePr>
          <p:nvPr/>
        </p:nvGraphicFramePr>
        <p:xfrm>
          <a:off x="2486025" y="1846263"/>
          <a:ext cx="29591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28" name="公式" r:id="rId11" imgW="1358640" imgH="228600" progId="Equation.3">
                  <p:embed/>
                </p:oleObj>
              </mc:Choice>
              <mc:Fallback>
                <p:oleObj name="公式" r:id="rId11" imgW="13586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846263"/>
                        <a:ext cx="29591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82" name="Text Box 26"/>
          <p:cNvSpPr txBox="1">
            <a:spLocks noChangeArrowheads="1"/>
          </p:cNvSpPr>
          <p:nvPr/>
        </p:nvSpPr>
        <p:spPr bwMode="auto">
          <a:xfrm>
            <a:off x="5126038" y="14382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4" name="Text Box 28"/>
          <p:cNvSpPr txBox="1">
            <a:spLocks noChangeArrowheads="1"/>
          </p:cNvSpPr>
          <p:nvPr/>
        </p:nvSpPr>
        <p:spPr bwMode="auto">
          <a:xfrm>
            <a:off x="7191375" y="10477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accent2"/>
                </a:solidFill>
              </a:rPr>
              <a:t>f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5" name="Text Box 29"/>
          <p:cNvSpPr txBox="1">
            <a:spLocks noChangeArrowheads="1"/>
          </p:cNvSpPr>
          <p:nvPr/>
        </p:nvSpPr>
        <p:spPr bwMode="auto">
          <a:xfrm>
            <a:off x="3930650" y="203200"/>
            <a:ext cx="364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用切线长</a:t>
            </a:r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近似曲线长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s</a:t>
            </a:r>
            <a:endParaRPr lang="en-US" altLang="zh-CN">
              <a:solidFill>
                <a:srgbClr val="FF00FF"/>
              </a:solidFill>
            </a:endParaRPr>
          </a:p>
        </p:txBody>
      </p:sp>
      <p:sp>
        <p:nvSpPr>
          <p:cNvPr id="1785886" name="Text Box 30"/>
          <p:cNvSpPr txBox="1">
            <a:spLocks noChangeArrowheads="1"/>
          </p:cNvSpPr>
          <p:nvPr/>
        </p:nvSpPr>
        <p:spPr bwMode="auto">
          <a:xfrm>
            <a:off x="2755900" y="4175125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solidFill>
                  <a:schemeClr val="tx1"/>
                </a:solidFill>
              </a:rPr>
              <a:t>s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7" name="Text Box 31"/>
          <p:cNvSpPr txBox="1">
            <a:spLocks noChangeArrowheads="1"/>
          </p:cNvSpPr>
          <p:nvPr/>
        </p:nvSpPr>
        <p:spPr bwMode="auto">
          <a:xfrm>
            <a:off x="544513" y="8493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chemeClr val="tx1"/>
                </a:solidFill>
              </a:rPr>
              <a:t>s=s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endParaRPr lang="en-US" altLang="zh-CN" sz="2800" b="1" i="1">
              <a:solidFill>
                <a:srgbClr val="FF00FF"/>
              </a:solidFill>
            </a:endParaRPr>
          </a:p>
        </p:txBody>
      </p:sp>
      <p:sp>
        <p:nvSpPr>
          <p:cNvPr id="1785888" name="Text Box 32"/>
          <p:cNvSpPr txBox="1">
            <a:spLocks noChangeArrowheads="1"/>
          </p:cNvSpPr>
          <p:nvPr/>
        </p:nvSpPr>
        <p:spPr bwMode="auto">
          <a:xfrm>
            <a:off x="2206625" y="47545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1785889" name="Text Box 33"/>
          <p:cNvSpPr txBox="1">
            <a:spLocks noChangeArrowheads="1"/>
          </p:cNvSpPr>
          <p:nvPr/>
        </p:nvSpPr>
        <p:spPr bwMode="auto">
          <a:xfrm>
            <a:off x="7191375" y="5905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accent2"/>
                </a:solidFill>
              </a:rPr>
              <a:t>B</a:t>
            </a:r>
            <a:endParaRPr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1785890" name="Text Box 34"/>
          <p:cNvSpPr txBox="1">
            <a:spLocks noChangeArrowheads="1"/>
          </p:cNvSpPr>
          <p:nvPr/>
        </p:nvSpPr>
        <p:spPr bwMode="auto">
          <a:xfrm>
            <a:off x="5983288" y="41005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5891" name="Text Box 35"/>
          <p:cNvSpPr txBox="1">
            <a:spLocks noChangeArrowheads="1"/>
          </p:cNvSpPr>
          <p:nvPr/>
        </p:nvSpPr>
        <p:spPr bwMode="auto">
          <a:xfrm>
            <a:off x="6800850" y="35814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endParaRPr lang="en-US" altLang="zh-CN" sz="2800" b="1" i="1">
              <a:solidFill>
                <a:srgbClr val="FF33CC"/>
              </a:solidFill>
            </a:endParaRPr>
          </a:p>
        </p:txBody>
      </p:sp>
      <p:sp>
        <p:nvSpPr>
          <p:cNvPr id="1785892" name="Text Box 36"/>
          <p:cNvSpPr txBox="1">
            <a:spLocks noChangeArrowheads="1"/>
          </p:cNvSpPr>
          <p:nvPr/>
        </p:nvSpPr>
        <p:spPr bwMode="auto">
          <a:xfrm>
            <a:off x="5170488" y="37099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endParaRPr lang="en-US" altLang="zh-CN">
              <a:solidFill>
                <a:srgbClr val="FF00FF"/>
              </a:solidFill>
            </a:endParaRPr>
          </a:p>
        </p:txBody>
      </p:sp>
      <p:sp>
        <p:nvSpPr>
          <p:cNvPr id="1785893" name="Text Box 37"/>
          <p:cNvSpPr txBox="1">
            <a:spLocks noChangeArrowheads="1"/>
          </p:cNvSpPr>
          <p:nvPr/>
        </p:nvSpPr>
        <p:spPr bwMode="auto">
          <a:xfrm>
            <a:off x="4637088" y="3063875"/>
            <a:ext cx="84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FF"/>
                </a:solidFill>
                <a:sym typeface="Symbol" pitchFamily="18" charset="2"/>
              </a:rPr>
              <a:t>s</a:t>
            </a:r>
            <a:endParaRPr lang="en-US" altLang="zh-CN" b="1" i="1">
              <a:solidFill>
                <a:srgbClr val="FF00FF"/>
              </a:solidFill>
            </a:endParaRPr>
          </a:p>
        </p:txBody>
      </p:sp>
      <p:sp>
        <p:nvSpPr>
          <p:cNvPr id="1785895" name="Text Box 39"/>
          <p:cNvSpPr txBox="1">
            <a:spLocks noChangeArrowheads="1"/>
          </p:cNvSpPr>
          <p:nvPr/>
        </p:nvSpPr>
        <p:spPr bwMode="auto">
          <a:xfrm>
            <a:off x="4964113" y="4411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endParaRPr lang="en-US" altLang="zh-CN" sz="1800">
              <a:solidFill>
                <a:srgbClr val="FF00FF"/>
              </a:solidFill>
            </a:endParaRPr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3382963" y="784225"/>
            <a:ext cx="84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= </a:t>
            </a:r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s</a:t>
            </a:r>
            <a:endParaRPr lang="en-US" altLang="zh-CN" sz="2800" b="1" i="1">
              <a:solidFill>
                <a:schemeClr val="accent2"/>
              </a:solidFill>
            </a:endParaRPr>
          </a:p>
        </p:txBody>
      </p:sp>
      <p:sp>
        <p:nvSpPr>
          <p:cNvPr id="1785898" name="Freeform 42"/>
          <p:cNvSpPr>
            <a:spLocks/>
          </p:cNvSpPr>
          <p:nvPr/>
        </p:nvSpPr>
        <p:spPr bwMode="auto">
          <a:xfrm>
            <a:off x="3798888" y="6072188"/>
            <a:ext cx="1587" cy="52387"/>
          </a:xfrm>
          <a:custGeom>
            <a:avLst/>
            <a:gdLst>
              <a:gd name="T0" fmla="*/ 0 w 1"/>
              <a:gd name="T1" fmla="*/ 0 h 33"/>
              <a:gd name="T2" fmla="*/ 0 w 1"/>
              <a:gd name="T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99" name="Freeform 43"/>
          <p:cNvSpPr>
            <a:spLocks/>
          </p:cNvSpPr>
          <p:nvPr/>
        </p:nvSpPr>
        <p:spPr bwMode="auto">
          <a:xfrm>
            <a:off x="6788150" y="6072188"/>
            <a:ext cx="1588" cy="52387"/>
          </a:xfrm>
          <a:custGeom>
            <a:avLst/>
            <a:gdLst>
              <a:gd name="T0" fmla="*/ 0 w 1"/>
              <a:gd name="T1" fmla="*/ 0 h 33"/>
              <a:gd name="T2" fmla="*/ 0 w 1"/>
              <a:gd name="T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900" name="Freeform 44"/>
          <p:cNvSpPr>
            <a:spLocks/>
          </p:cNvSpPr>
          <p:nvPr/>
        </p:nvSpPr>
        <p:spPr bwMode="auto">
          <a:xfrm>
            <a:off x="3813175" y="1624013"/>
            <a:ext cx="2973388" cy="2828925"/>
          </a:xfrm>
          <a:custGeom>
            <a:avLst/>
            <a:gdLst>
              <a:gd name="T0" fmla="*/ 0 w 1873"/>
              <a:gd name="T1" fmla="*/ 1782 h 1782"/>
              <a:gd name="T2" fmla="*/ 370 w 1873"/>
              <a:gd name="T3" fmla="*/ 1581 h 1782"/>
              <a:gd name="T4" fmla="*/ 910 w 1873"/>
              <a:gd name="T5" fmla="*/ 1185 h 1782"/>
              <a:gd name="T6" fmla="*/ 1536 w 1873"/>
              <a:gd name="T7" fmla="*/ 500 h 1782"/>
              <a:gd name="T8" fmla="*/ 1873 w 1873"/>
              <a:gd name="T9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3" h="1782">
                <a:moveTo>
                  <a:pt x="0" y="1782"/>
                </a:moveTo>
                <a:cubicBezTo>
                  <a:pt x="62" y="1749"/>
                  <a:pt x="218" y="1681"/>
                  <a:pt x="370" y="1581"/>
                </a:cubicBezTo>
                <a:cubicBezTo>
                  <a:pt x="522" y="1481"/>
                  <a:pt x="716" y="1365"/>
                  <a:pt x="910" y="1185"/>
                </a:cubicBezTo>
                <a:cubicBezTo>
                  <a:pt x="1104" y="1005"/>
                  <a:pt x="1376" y="697"/>
                  <a:pt x="1536" y="500"/>
                </a:cubicBezTo>
                <a:cubicBezTo>
                  <a:pt x="1696" y="303"/>
                  <a:pt x="1817" y="83"/>
                  <a:pt x="1873" y="0"/>
                </a:cubicBezTo>
              </a:path>
            </a:pathLst>
          </a:custGeom>
          <a:noFill/>
          <a:ln w="571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94" name="Freeform 38"/>
          <p:cNvSpPr>
            <a:spLocks/>
          </p:cNvSpPr>
          <p:nvPr/>
        </p:nvSpPr>
        <p:spPr bwMode="auto">
          <a:xfrm>
            <a:off x="3797300" y="3162300"/>
            <a:ext cx="3003550" cy="1320800"/>
          </a:xfrm>
          <a:custGeom>
            <a:avLst/>
            <a:gdLst>
              <a:gd name="T0" fmla="*/ 0 w 1892"/>
              <a:gd name="T1" fmla="*/ 832 h 832"/>
              <a:gd name="T2" fmla="*/ 1892 w 1892"/>
              <a:gd name="T3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92" h="832">
                <a:moveTo>
                  <a:pt x="0" y="832"/>
                </a:moveTo>
                <a:lnTo>
                  <a:pt x="1892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90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284163"/>
            <a:ext cx="3546475" cy="4381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弧微分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400" b="1">
                <a:latin typeface="楷体_GB2312" pitchFamily="49" charset="-122"/>
              </a:rPr>
              <a:t>的几何意义</a:t>
            </a:r>
          </a:p>
        </p:txBody>
      </p:sp>
      <p:sp>
        <p:nvSpPr>
          <p:cNvPr id="1785902" name="Text Box 46"/>
          <p:cNvSpPr txBox="1">
            <a:spLocks noChangeArrowheads="1"/>
          </p:cNvSpPr>
          <p:nvPr/>
        </p:nvSpPr>
        <p:spPr bwMode="auto">
          <a:xfrm>
            <a:off x="1422400" y="819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ea typeface="MingLiU" pitchFamily="49" charset="-120"/>
              </a:rPr>
              <a:t>↑</a:t>
            </a:r>
            <a:endParaRPr lang="en-US" altLang="zh-CN" sz="2800" b="1"/>
          </a:p>
        </p:txBody>
      </p:sp>
      <p:sp>
        <p:nvSpPr>
          <p:cNvPr id="1785904" name="AutoShape 4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8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8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8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8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8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8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8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8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78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8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78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8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78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785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178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8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178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8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78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78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8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6" dur="500"/>
                                        <p:tgtEl>
                                          <p:spTgt spid="178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0" fill="hold"/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0" fill="hold"/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64" grpId="0" animBg="1"/>
      <p:bldP spid="1785865" grpId="0" animBg="1"/>
      <p:bldP spid="1785866" grpId="0" animBg="1"/>
      <p:bldP spid="1785867" grpId="0" animBg="1"/>
      <p:bldP spid="1785868" grpId="0" animBg="1"/>
      <p:bldP spid="1785869" grpId="0" animBg="1"/>
      <p:bldP spid="1785872" grpId="0" autoUpdateAnimBg="0"/>
      <p:bldP spid="1785875" grpId="0" autoUpdateAnimBg="0"/>
      <p:bldP spid="1785882" grpId="0" autoUpdateAnimBg="0"/>
      <p:bldP spid="1785884" grpId="0" autoUpdateAnimBg="0"/>
      <p:bldP spid="1785885" grpId="0" autoUpdateAnimBg="0"/>
      <p:bldP spid="1785886" grpId="0" autoUpdateAnimBg="0"/>
      <p:bldP spid="1785887" grpId="0" autoUpdateAnimBg="0"/>
      <p:bldP spid="1785888" grpId="0" autoUpdateAnimBg="0"/>
      <p:bldP spid="1785889" grpId="0" autoUpdateAnimBg="0"/>
      <p:bldP spid="1785890" grpId="0" autoUpdateAnimBg="0"/>
      <p:bldP spid="1785891" grpId="0" autoUpdateAnimBg="0"/>
      <p:bldP spid="1785892" grpId="0" autoUpdateAnimBg="0"/>
      <p:bldP spid="1785893" grpId="0" autoUpdateAnimBg="0"/>
      <p:bldP spid="1785895" grpId="0" autoUpdateAnimBg="0"/>
      <p:bldP spid="1785896" grpId="0" autoUpdateAnimBg="0"/>
      <p:bldP spid="1785898" grpId="0" animBg="1"/>
      <p:bldP spid="1785899" grpId="0" animBg="1"/>
      <p:bldP spid="1785900" grpId="0" animBg="1"/>
      <p:bldP spid="1785894" grpId="0" animBg="1"/>
      <p:bldP spid="178590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6882" name="Object 2"/>
          <p:cNvGraphicFramePr>
            <a:graphicFrameLocks noChangeAspect="1"/>
          </p:cNvGraphicFramePr>
          <p:nvPr/>
        </p:nvGraphicFramePr>
        <p:xfrm>
          <a:off x="0" y="823913"/>
          <a:ext cx="9144000" cy="603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889" name="Clip" r:id="rId4" imgW="4857143" imgH="3266667" progId="MS_ClipArt_Gallery.2">
                  <p:embed/>
                </p:oleObj>
              </mc:Choice>
              <mc:Fallback>
                <p:oleObj name="Clip" r:id="rId4" imgW="4857143" imgH="326666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23913"/>
                        <a:ext cx="9144000" cy="603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6884" name="Text Box 4"/>
          <p:cNvSpPr txBox="1">
            <a:spLocks noChangeArrowheads="1"/>
          </p:cNvSpPr>
          <p:nvPr/>
        </p:nvSpPr>
        <p:spPr bwMode="auto">
          <a:xfrm>
            <a:off x="4616450" y="365125"/>
            <a:ext cx="426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/>
              <a:t>例如，铁轨的曲率就是个关键问题：</a:t>
            </a:r>
          </a:p>
        </p:txBody>
      </p:sp>
      <p:sp>
        <p:nvSpPr>
          <p:cNvPr id="17868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175260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sz="2400" b="1">
                <a:latin typeface="楷体_GB2312" pitchFamily="49" charset="-122"/>
              </a:rPr>
              <a:t>曲率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86887" name="Text Box 7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86888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86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6884" grpId="0" autoUpdateAnimBg="0"/>
      <p:bldP spid="178688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906" name="Line 2"/>
          <p:cNvSpPr>
            <a:spLocks noChangeShapeType="1"/>
          </p:cNvSpPr>
          <p:nvPr/>
        </p:nvSpPr>
        <p:spPr bwMode="auto">
          <a:xfrm>
            <a:off x="796925" y="5340350"/>
            <a:ext cx="74295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07" name="Freeform 3"/>
          <p:cNvSpPr>
            <a:spLocks/>
          </p:cNvSpPr>
          <p:nvPr/>
        </p:nvSpPr>
        <p:spPr bwMode="auto">
          <a:xfrm>
            <a:off x="1768475" y="3590925"/>
            <a:ext cx="5372100" cy="1741488"/>
          </a:xfrm>
          <a:custGeom>
            <a:avLst/>
            <a:gdLst>
              <a:gd name="T0" fmla="*/ 0 w 3054"/>
              <a:gd name="T1" fmla="*/ 902 h 902"/>
              <a:gd name="T2" fmla="*/ 1563 w 3054"/>
              <a:gd name="T3" fmla="*/ 0 h 902"/>
              <a:gd name="T4" fmla="*/ 3054 w 3054"/>
              <a:gd name="T5" fmla="*/ 902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4" h="902">
                <a:moveTo>
                  <a:pt x="0" y="902"/>
                </a:moveTo>
                <a:cubicBezTo>
                  <a:pt x="527" y="451"/>
                  <a:pt x="1054" y="0"/>
                  <a:pt x="1563" y="0"/>
                </a:cubicBezTo>
                <a:cubicBezTo>
                  <a:pt x="2072" y="0"/>
                  <a:pt x="2563" y="451"/>
                  <a:pt x="3054" y="902"/>
                </a:cubicBezTo>
              </a:path>
            </a:pathLst>
          </a:custGeom>
          <a:noFill/>
          <a:ln w="7620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08" name="Freeform 4"/>
          <p:cNvSpPr>
            <a:spLocks/>
          </p:cNvSpPr>
          <p:nvPr/>
        </p:nvSpPr>
        <p:spPr bwMode="auto">
          <a:xfrm>
            <a:off x="2597150" y="2073275"/>
            <a:ext cx="3665538" cy="3309938"/>
          </a:xfrm>
          <a:custGeom>
            <a:avLst/>
            <a:gdLst>
              <a:gd name="T0" fmla="*/ 0 w 2309"/>
              <a:gd name="T1" fmla="*/ 2085 h 2085"/>
              <a:gd name="T2" fmla="*/ 1218 w 2309"/>
              <a:gd name="T3" fmla="*/ 3 h 2085"/>
              <a:gd name="T4" fmla="*/ 2309 w 2309"/>
              <a:gd name="T5" fmla="*/ 2067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9" h="2085">
                <a:moveTo>
                  <a:pt x="0" y="2085"/>
                </a:moveTo>
                <a:cubicBezTo>
                  <a:pt x="204" y="1738"/>
                  <a:pt x="833" y="6"/>
                  <a:pt x="1218" y="3"/>
                </a:cubicBezTo>
                <a:cubicBezTo>
                  <a:pt x="1603" y="0"/>
                  <a:pt x="2082" y="1637"/>
                  <a:pt x="2309" y="206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09" name="Text Box 5"/>
          <p:cNvSpPr txBox="1">
            <a:spLocks noChangeArrowheads="1"/>
          </p:cNvSpPr>
          <p:nvPr/>
        </p:nvSpPr>
        <p:spPr bwMode="auto">
          <a:xfrm>
            <a:off x="2771775" y="4873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00FF"/>
                </a:solidFill>
              </a:rPr>
              <a:t> </a:t>
            </a:r>
          </a:p>
        </p:txBody>
      </p:sp>
      <p:sp>
        <p:nvSpPr>
          <p:cNvPr id="1787915" name="Rectangle 11"/>
          <p:cNvSpPr>
            <a:spLocks noChangeArrowheads="1"/>
          </p:cNvSpPr>
          <p:nvPr/>
        </p:nvSpPr>
        <p:spPr bwMode="auto">
          <a:xfrm>
            <a:off x="381000" y="304800"/>
            <a:ext cx="1752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b="1">
                <a:latin typeface="楷体_GB2312" pitchFamily="49" charset="-122"/>
              </a:rPr>
              <a:t>曲率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87916" name="Text Box 12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8791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096000"/>
            <a:ext cx="381000" cy="1587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87918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19" name="Text Box 15"/>
          <p:cNvSpPr txBox="1">
            <a:spLocks noChangeArrowheads="1"/>
          </p:cNvSpPr>
          <p:nvPr/>
        </p:nvSpPr>
        <p:spPr bwMode="auto">
          <a:xfrm>
            <a:off x="3019425" y="5802313"/>
            <a:ext cx="2698750" cy="522287"/>
          </a:xfrm>
          <a:prstGeom prst="rect">
            <a:avLst/>
          </a:prstGeom>
          <a:solidFill>
            <a:srgbClr val="66FF99"/>
          </a:solidFill>
          <a:ln w="3175">
            <a:solidFill>
              <a:srgbClr val="66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再看同一条曲线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87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8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06" grpId="0" animBg="1"/>
      <p:bldP spid="1787907" grpId="0" animBg="1"/>
      <p:bldP spid="1787908" grpId="0" animBg="1"/>
      <p:bldP spid="178791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930" name="Freeform 2050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828 h 2828"/>
              <a:gd name="T2" fmla="*/ 2100 w 2100"/>
              <a:gd name="T3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1" name="Freeform 2051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1662 h 1662"/>
              <a:gd name="T2" fmla="*/ 2427 w 2427"/>
              <a:gd name="T3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2" name="Freeform 2052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1500 h 1500"/>
              <a:gd name="T2" fmla="*/ 1240 w 3004"/>
              <a:gd name="T3" fmla="*/ 423 h 1500"/>
              <a:gd name="T4" fmla="*/ 2267 w 3004"/>
              <a:gd name="T5" fmla="*/ 77 h 1500"/>
              <a:gd name="T6" fmla="*/ 3004 w 3004"/>
              <a:gd name="T7" fmla="*/ 887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3" name="Oval 2053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4" name="Text Box 2054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5" name="Text Box 2055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6" name="Text Box 2056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7" name="Freeform 2057"/>
          <p:cNvSpPr>
            <a:spLocks/>
          </p:cNvSpPr>
          <p:nvPr/>
        </p:nvSpPr>
        <p:spPr bwMode="auto">
          <a:xfrm rot="180190">
            <a:off x="1946275" y="822325"/>
            <a:ext cx="3333750" cy="4489450"/>
          </a:xfrm>
          <a:custGeom>
            <a:avLst/>
            <a:gdLst>
              <a:gd name="T0" fmla="*/ 0 w 2100"/>
              <a:gd name="T1" fmla="*/ 2828 h 2828"/>
              <a:gd name="T2" fmla="*/ 2100 w 2100"/>
              <a:gd name="T3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8" name="Freeform 2058"/>
          <p:cNvSpPr>
            <a:spLocks/>
          </p:cNvSpPr>
          <p:nvPr/>
        </p:nvSpPr>
        <p:spPr bwMode="auto">
          <a:xfrm rot="381123">
            <a:off x="2057400" y="908050"/>
            <a:ext cx="3333750" cy="4489450"/>
          </a:xfrm>
          <a:custGeom>
            <a:avLst/>
            <a:gdLst>
              <a:gd name="T0" fmla="*/ 0 w 2100"/>
              <a:gd name="T1" fmla="*/ 2828 h 2828"/>
              <a:gd name="T2" fmla="*/ 2100 w 2100"/>
              <a:gd name="T3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9" name="Freeform 2059"/>
          <p:cNvSpPr>
            <a:spLocks/>
          </p:cNvSpPr>
          <p:nvPr/>
        </p:nvSpPr>
        <p:spPr bwMode="auto">
          <a:xfrm>
            <a:off x="2597150" y="1339850"/>
            <a:ext cx="3268663" cy="2860675"/>
          </a:xfrm>
          <a:custGeom>
            <a:avLst/>
            <a:gdLst>
              <a:gd name="T0" fmla="*/ 0 w 2059"/>
              <a:gd name="T1" fmla="*/ 1802 h 1802"/>
              <a:gd name="T2" fmla="*/ 2059 w 2059"/>
              <a:gd name="T3" fmla="*/ 0 h 18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59" h="1802">
                <a:moveTo>
                  <a:pt x="0" y="1802"/>
                </a:moveTo>
                <a:lnTo>
                  <a:pt x="2059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40" name="Oval 2060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41" name="Oval 2061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47" name="Rectangle 2067"/>
          <p:cNvSpPr>
            <a:spLocks noChangeArrowheads="1"/>
          </p:cNvSpPr>
          <p:nvPr/>
        </p:nvSpPr>
        <p:spPr bwMode="auto">
          <a:xfrm>
            <a:off x="381000" y="304800"/>
            <a:ext cx="1752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b="1">
                <a:latin typeface="楷体_GB2312" pitchFamily="49" charset="-122"/>
              </a:rPr>
              <a:t>曲率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88948" name="Text Box 2068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88949" name="Rectangle 2069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6553200"/>
            <a:ext cx="304800" cy="746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88950" name="AutoShape 207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8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8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8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78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78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78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8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0" grpId="0" animBg="1"/>
      <p:bldP spid="1788931" grpId="0" animBg="1"/>
      <p:bldP spid="1788932" grpId="0" animBg="1"/>
      <p:bldP spid="1788933" grpId="0" animBg="1"/>
      <p:bldP spid="1788934" grpId="0" autoUpdateAnimBg="0"/>
      <p:bldP spid="1788935" grpId="0" autoUpdateAnimBg="0"/>
      <p:bldP spid="1788936" grpId="0" autoUpdateAnimBg="0"/>
      <p:bldP spid="1788937" grpId="0" animBg="1"/>
      <p:bldP spid="1788938" grpId="0" animBg="1"/>
      <p:bldP spid="1788939" grpId="0" animBg="1"/>
      <p:bldP spid="1788940" grpId="0" animBg="1"/>
      <p:bldP spid="17889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50019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0020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0021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22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23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0024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0025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750027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0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0029" name="Group 13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750030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750031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32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33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0034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6641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0035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6642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0036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0037" name="Freeform 21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0038" name="Group 22"/>
          <p:cNvGrpSpPr>
            <a:grpSpLocks/>
          </p:cNvGrpSpPr>
          <p:nvPr/>
        </p:nvGrpSpPr>
        <p:grpSpPr bwMode="auto">
          <a:xfrm>
            <a:off x="4164013" y="2032000"/>
            <a:ext cx="2336800" cy="3675063"/>
            <a:chOff x="2623" y="1280"/>
            <a:chExt cx="1472" cy="2315"/>
          </a:xfrm>
        </p:grpSpPr>
        <p:sp>
          <p:nvSpPr>
            <p:cNvPr id="1750039" name="Line 23"/>
            <p:cNvSpPr>
              <a:spLocks noChangeShapeType="1"/>
            </p:cNvSpPr>
            <p:nvPr/>
          </p:nvSpPr>
          <p:spPr bwMode="auto">
            <a:xfrm>
              <a:off x="3942" y="1280"/>
              <a:ext cx="0" cy="211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0040" name="Object 24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643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0041" name="Object 25"/>
            <p:cNvGraphicFramePr>
              <a:graphicFrameLocks noChangeAspect="1"/>
            </p:cNvGraphicFramePr>
            <p:nvPr/>
          </p:nvGraphicFramePr>
          <p:xfrm>
            <a:off x="3799" y="3406"/>
            <a:ext cx="2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644" name="公式" r:id="rId12" imgW="457200" imgH="228600" progId="Equation.3">
                    <p:embed/>
                  </p:oleObj>
                </mc:Choice>
                <mc:Fallback>
                  <p:oleObj name="公式" r:id="rId12" imgW="4572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406"/>
                          <a:ext cx="29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0042" name="Line 26"/>
            <p:cNvSpPr>
              <a:spLocks noChangeShapeType="1"/>
            </p:cNvSpPr>
            <p:nvPr/>
          </p:nvSpPr>
          <p:spPr bwMode="auto">
            <a:xfrm>
              <a:off x="2772" y="3395"/>
              <a:ext cx="1173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043" name="Line 27"/>
            <p:cNvSpPr>
              <a:spLocks noChangeShapeType="1"/>
            </p:cNvSpPr>
            <p:nvPr/>
          </p:nvSpPr>
          <p:spPr bwMode="auto">
            <a:xfrm>
              <a:off x="2774" y="2036"/>
              <a:ext cx="0" cy="13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0106" name="Line 90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08" name="Oval 9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12" name="Line 96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13" name="Line 97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21" name="Text Box 105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750131" name="Object 115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5" name="公式" r:id="rId14" imgW="1904760" imgH="291960" progId="Equation.3">
                  <p:embed/>
                </p:oleObj>
              </mc:Choice>
              <mc:Fallback>
                <p:oleObj name="公式" r:id="rId14" imgW="1904760" imgH="29196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135" name="Rectangle 11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6248400"/>
            <a:ext cx="463550" cy="809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50139" name="Object 123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6" name="公式" r:id="rId16" imgW="126720" imgH="139680" progId="Equation.3">
                  <p:embed/>
                </p:oleObj>
              </mc:Choice>
              <mc:Fallback>
                <p:oleObj name="公式" r:id="rId16" imgW="126720" imgH="13968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142" name="Text Box 12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0143" name="AutoShape 127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0044" name="Freeform 28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718 h 718"/>
              <a:gd name="T2" fmla="*/ 582 w 1182"/>
              <a:gd name="T3" fmla="*/ 273 h 718"/>
              <a:gd name="T4" fmla="*/ 1182 w 1182"/>
              <a:gd name="T5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14" name="Oval 9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146" name="Rectangle 130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50147" name="Text Box 131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1750148" name="Text Box 132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1750149" name="Object 1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7" name="公式" r:id="rId19" imgW="1282680" imgH="241200" progId="Equation.3">
                  <p:embed/>
                </p:oleObj>
              </mc:Choice>
              <mc:Fallback>
                <p:oleObj name="公式" r:id="rId19" imgW="1282680" imgH="2412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150" name="Object 134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8" name="公式" r:id="rId21" imgW="520560" imgH="203040" progId="Equation.3">
                  <p:embed/>
                </p:oleObj>
              </mc:Choice>
              <mc:Fallback>
                <p:oleObj name="公式" r:id="rId21" imgW="520560" imgH="20304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151" name="Object 135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49" name="公式" r:id="rId23" imgW="507960" imgH="203040" progId="Equation.3">
                  <p:embed/>
                </p:oleObj>
              </mc:Choice>
              <mc:Fallback>
                <p:oleObj name="公式" r:id="rId23" imgW="507960" imgH="20304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153" name="Text Box 137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1750154" name="Object 138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50" name="公式" r:id="rId25" imgW="1193760" imgH="228600" progId="Equation.3">
                  <p:embed/>
                </p:oleObj>
              </mc:Choice>
              <mc:Fallback>
                <p:oleObj name="公式" r:id="rId25" imgW="1193760" imgH="2286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04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954" name="Freeform 2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828 h 2828"/>
              <a:gd name="T2" fmla="*/ 2100 w 2100"/>
              <a:gd name="T3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9955" name="Freeform 3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1662 h 1662"/>
              <a:gd name="T2" fmla="*/ 2427 w 2427"/>
              <a:gd name="T3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56" name="Line 4"/>
          <p:cNvSpPr>
            <a:spLocks noChangeShapeType="1"/>
          </p:cNvSpPr>
          <p:nvPr/>
        </p:nvSpPr>
        <p:spPr bwMode="auto">
          <a:xfrm rot="-460676">
            <a:off x="5867400" y="1828800"/>
            <a:ext cx="1676400" cy="42672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57" name="Oval 5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58" name="Oval 6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59" name="Text Box 7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9960" name="Text Box 8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9961" name="Text Box 9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9962" name="Line 10"/>
          <p:cNvSpPr>
            <a:spLocks noChangeShapeType="1"/>
          </p:cNvSpPr>
          <p:nvPr/>
        </p:nvSpPr>
        <p:spPr bwMode="auto">
          <a:xfrm rot="1189565" flipV="1">
            <a:off x="4016375" y="7620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3" name="Line 11"/>
          <p:cNvSpPr>
            <a:spLocks noChangeShapeType="1"/>
          </p:cNvSpPr>
          <p:nvPr/>
        </p:nvSpPr>
        <p:spPr bwMode="auto">
          <a:xfrm rot="1503073" flipV="1">
            <a:off x="4168775" y="7620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4" name="Line 12"/>
          <p:cNvSpPr>
            <a:spLocks noChangeShapeType="1"/>
          </p:cNvSpPr>
          <p:nvPr/>
        </p:nvSpPr>
        <p:spPr bwMode="auto">
          <a:xfrm rot="1806788" flipV="1">
            <a:off x="4244975" y="822325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5" name="Line 13"/>
          <p:cNvSpPr>
            <a:spLocks noChangeShapeType="1"/>
          </p:cNvSpPr>
          <p:nvPr/>
        </p:nvSpPr>
        <p:spPr bwMode="auto">
          <a:xfrm rot="2292600" flipV="1">
            <a:off x="4397375" y="8382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6" name="Line 14"/>
          <p:cNvSpPr>
            <a:spLocks noChangeShapeType="1"/>
          </p:cNvSpPr>
          <p:nvPr/>
        </p:nvSpPr>
        <p:spPr bwMode="auto">
          <a:xfrm rot="2754956" flipV="1">
            <a:off x="4549775" y="9017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7" name="Line 15"/>
          <p:cNvSpPr>
            <a:spLocks noChangeShapeType="1"/>
          </p:cNvSpPr>
          <p:nvPr/>
        </p:nvSpPr>
        <p:spPr bwMode="auto">
          <a:xfrm rot="3329346" flipV="1">
            <a:off x="4830763" y="10033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8" name="Freeform 16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1500 h 1500"/>
              <a:gd name="T2" fmla="*/ 1240 w 3004"/>
              <a:gd name="T3" fmla="*/ 423 h 1500"/>
              <a:gd name="T4" fmla="*/ 2267 w 3004"/>
              <a:gd name="T5" fmla="*/ 77 h 1500"/>
              <a:gd name="T6" fmla="*/ 3004 w 3004"/>
              <a:gd name="T7" fmla="*/ 887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9" name="Oval 17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0" name="Line 18"/>
          <p:cNvSpPr>
            <a:spLocks noChangeShapeType="1"/>
          </p:cNvSpPr>
          <p:nvPr/>
        </p:nvSpPr>
        <p:spPr bwMode="auto">
          <a:xfrm rot="3648739" flipV="1">
            <a:off x="4983163" y="10795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1" name="Line 19"/>
          <p:cNvSpPr>
            <a:spLocks noChangeShapeType="1"/>
          </p:cNvSpPr>
          <p:nvPr/>
        </p:nvSpPr>
        <p:spPr bwMode="auto">
          <a:xfrm rot="4034713" flipV="1">
            <a:off x="5135563" y="12319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2" name="Line 20"/>
          <p:cNvSpPr>
            <a:spLocks noChangeShapeType="1"/>
          </p:cNvSpPr>
          <p:nvPr/>
        </p:nvSpPr>
        <p:spPr bwMode="auto">
          <a:xfrm rot="4332558" flipV="1">
            <a:off x="5287963" y="13843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3" name="Line 21"/>
          <p:cNvSpPr>
            <a:spLocks noChangeShapeType="1"/>
          </p:cNvSpPr>
          <p:nvPr/>
        </p:nvSpPr>
        <p:spPr bwMode="auto">
          <a:xfrm rot="4661834" flipV="1">
            <a:off x="5440363" y="15367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4" name="Line 22"/>
          <p:cNvSpPr>
            <a:spLocks noChangeShapeType="1"/>
          </p:cNvSpPr>
          <p:nvPr/>
        </p:nvSpPr>
        <p:spPr bwMode="auto">
          <a:xfrm rot="5036061" flipV="1">
            <a:off x="5440363" y="16891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5" name="Line 23"/>
          <p:cNvSpPr>
            <a:spLocks noChangeShapeType="1"/>
          </p:cNvSpPr>
          <p:nvPr/>
        </p:nvSpPr>
        <p:spPr bwMode="auto">
          <a:xfrm rot="5482770" flipV="1">
            <a:off x="5349875" y="18415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6" name="Line 24"/>
          <p:cNvSpPr>
            <a:spLocks noChangeShapeType="1"/>
          </p:cNvSpPr>
          <p:nvPr/>
        </p:nvSpPr>
        <p:spPr bwMode="auto">
          <a:xfrm rot="6003990" flipV="1">
            <a:off x="5287963" y="19939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8" name="Text Box 26"/>
          <p:cNvSpPr txBox="1">
            <a:spLocks noChangeArrowheads="1"/>
          </p:cNvSpPr>
          <p:nvPr/>
        </p:nvSpPr>
        <p:spPr bwMode="auto">
          <a:xfrm rot="-2491185">
            <a:off x="3397250" y="2773363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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1789983" name="Rectangle 31"/>
          <p:cNvSpPr>
            <a:spLocks noChangeArrowheads="1"/>
          </p:cNvSpPr>
          <p:nvPr/>
        </p:nvSpPr>
        <p:spPr bwMode="auto">
          <a:xfrm>
            <a:off x="381000" y="304800"/>
            <a:ext cx="1752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b="1">
                <a:latin typeface="楷体_GB2312" pitchFamily="49" charset="-122"/>
              </a:rPr>
              <a:t>曲率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89984" name="Text Box 32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89985" name="Rectangle 33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8686800" y="6553200"/>
            <a:ext cx="228600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89986" name="AutoShape 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7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7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78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7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78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7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78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78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8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78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78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78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6" grpId="0" animBg="1"/>
      <p:bldP spid="1789962" grpId="0" animBg="1"/>
      <p:bldP spid="1789963" grpId="0" animBg="1"/>
      <p:bldP spid="1789964" grpId="0" animBg="1"/>
      <p:bldP spid="1789965" grpId="0" animBg="1"/>
      <p:bldP spid="1789966" grpId="0" animBg="1"/>
      <p:bldP spid="1789967" grpId="0" animBg="1"/>
      <p:bldP spid="1789970" grpId="0" animBg="1"/>
      <p:bldP spid="1789971" grpId="0" animBg="1"/>
      <p:bldP spid="1789972" grpId="0" animBg="1"/>
      <p:bldP spid="1789973" grpId="0" animBg="1"/>
      <p:bldP spid="1789974" grpId="0" animBg="1"/>
      <p:bldP spid="1789975" grpId="0" animBg="1"/>
      <p:bldP spid="1789976" grpId="0" animBg="1"/>
      <p:bldP spid="178997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8" name="Freeform 2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828 h 2828"/>
              <a:gd name="T2" fmla="*/ 2100 w 2100"/>
              <a:gd name="T3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90979" name="Freeform 3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1662 h 1662"/>
              <a:gd name="T2" fmla="*/ 2427 w 2427"/>
              <a:gd name="T3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0" name="Line 4"/>
          <p:cNvSpPr>
            <a:spLocks noChangeShapeType="1"/>
          </p:cNvSpPr>
          <p:nvPr/>
        </p:nvSpPr>
        <p:spPr bwMode="auto">
          <a:xfrm rot="-460676">
            <a:off x="5867400" y="1828800"/>
            <a:ext cx="1676400" cy="42672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1" name="Freeform 5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1500 h 1500"/>
              <a:gd name="T2" fmla="*/ 1240 w 3004"/>
              <a:gd name="T3" fmla="*/ 423 h 1500"/>
              <a:gd name="T4" fmla="*/ 2267 w 3004"/>
              <a:gd name="T5" fmla="*/ 77 h 1500"/>
              <a:gd name="T6" fmla="*/ 3004 w 3004"/>
              <a:gd name="T7" fmla="*/ 887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2" name="Oval 6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3" name="Oval 7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4" name="Oval 8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0985" name="Text Box 9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0986" name="Text Box 10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0987" name="Text Box 11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0988" name="Text Box 12"/>
          <p:cNvSpPr txBox="1">
            <a:spLocks noChangeArrowheads="1"/>
          </p:cNvSpPr>
          <p:nvPr/>
        </p:nvSpPr>
        <p:spPr bwMode="auto">
          <a:xfrm rot="-2491185">
            <a:off x="3397250" y="2773363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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90989" name="Text Box 13"/>
          <p:cNvSpPr txBox="1">
            <a:spLocks noChangeArrowheads="1"/>
          </p:cNvSpPr>
          <p:nvPr/>
        </p:nvSpPr>
        <p:spPr bwMode="auto">
          <a:xfrm rot="21534">
            <a:off x="5657850" y="17526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</a:t>
            </a:r>
            <a:r>
              <a:rPr lang="en-US" altLang="zh-CN" b="1" i="1" baseline="30000">
                <a:solidFill>
                  <a:srgbClr val="009900"/>
                </a:solidFill>
                <a:sym typeface="Symbol" pitchFamily="18" charset="2"/>
              </a:rPr>
              <a:t>´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90991" name="Text Box 15"/>
          <p:cNvSpPr txBox="1">
            <a:spLocks noChangeArrowheads="1"/>
          </p:cNvSpPr>
          <p:nvPr/>
        </p:nvSpPr>
        <p:spPr bwMode="auto">
          <a:xfrm>
            <a:off x="336550" y="1143000"/>
            <a:ext cx="347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与切线转角</a:t>
            </a:r>
            <a:r>
              <a:rPr lang="zh-CN" alt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成正比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90996" name="Rectangle 20"/>
          <p:cNvSpPr>
            <a:spLocks noChangeArrowheads="1"/>
          </p:cNvSpPr>
          <p:nvPr/>
        </p:nvSpPr>
        <p:spPr bwMode="auto">
          <a:xfrm>
            <a:off x="381000" y="304800"/>
            <a:ext cx="1752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b="1">
                <a:latin typeface="楷体_GB2312" pitchFamily="49" charset="-122"/>
              </a:rPr>
              <a:t>曲率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90997" name="Text Box 21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90998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8686800" y="6477000"/>
            <a:ext cx="228600" cy="904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90999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91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Oval 2"/>
          <p:cNvSpPr>
            <a:spLocks noChangeArrowheads="1"/>
          </p:cNvSpPr>
          <p:nvPr/>
        </p:nvSpPr>
        <p:spPr bwMode="auto">
          <a:xfrm>
            <a:off x="2979738" y="3429000"/>
            <a:ext cx="1333500" cy="1355725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3" name="Oval 3"/>
          <p:cNvSpPr>
            <a:spLocks noChangeArrowheads="1"/>
          </p:cNvSpPr>
          <p:nvPr/>
        </p:nvSpPr>
        <p:spPr bwMode="auto">
          <a:xfrm>
            <a:off x="4587875" y="1724025"/>
            <a:ext cx="3060700" cy="3060700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4" name="Line 4"/>
          <p:cNvSpPr>
            <a:spLocks noChangeShapeType="1"/>
          </p:cNvSpPr>
          <p:nvPr/>
        </p:nvSpPr>
        <p:spPr bwMode="auto">
          <a:xfrm>
            <a:off x="1600200" y="4810125"/>
            <a:ext cx="620395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5" name="Line 5"/>
          <p:cNvSpPr>
            <a:spLocks noChangeShapeType="1"/>
          </p:cNvSpPr>
          <p:nvPr/>
        </p:nvSpPr>
        <p:spPr bwMode="auto">
          <a:xfrm rot="21567385" flipH="1">
            <a:off x="688975" y="1908175"/>
            <a:ext cx="4646613" cy="3582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7" name="Line 7"/>
          <p:cNvSpPr>
            <a:spLocks noChangeShapeType="1"/>
          </p:cNvSpPr>
          <p:nvPr/>
        </p:nvSpPr>
        <p:spPr bwMode="auto">
          <a:xfrm rot="21226472" flipH="1">
            <a:off x="876300" y="18288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8" name="Line 8"/>
          <p:cNvSpPr>
            <a:spLocks noChangeShapeType="1"/>
          </p:cNvSpPr>
          <p:nvPr/>
        </p:nvSpPr>
        <p:spPr bwMode="auto">
          <a:xfrm rot="20845486" flipH="1">
            <a:off x="876300" y="1763713"/>
            <a:ext cx="4648200" cy="35575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9" name="Line 9"/>
          <p:cNvSpPr>
            <a:spLocks noChangeShapeType="1"/>
          </p:cNvSpPr>
          <p:nvPr/>
        </p:nvSpPr>
        <p:spPr bwMode="auto">
          <a:xfrm rot="20373531" flipH="1">
            <a:off x="876300" y="1724025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0" name="Line 10"/>
          <p:cNvSpPr>
            <a:spLocks noChangeShapeType="1"/>
          </p:cNvSpPr>
          <p:nvPr/>
        </p:nvSpPr>
        <p:spPr bwMode="auto">
          <a:xfrm rot="19810618" flipH="1">
            <a:off x="762000" y="18288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1" name="Line 11"/>
          <p:cNvSpPr>
            <a:spLocks noChangeShapeType="1"/>
          </p:cNvSpPr>
          <p:nvPr/>
        </p:nvSpPr>
        <p:spPr bwMode="auto">
          <a:xfrm rot="18833149" flipH="1">
            <a:off x="855663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2" name="Line 12"/>
          <p:cNvSpPr>
            <a:spLocks noChangeShapeType="1"/>
          </p:cNvSpPr>
          <p:nvPr/>
        </p:nvSpPr>
        <p:spPr bwMode="auto">
          <a:xfrm rot="18262491" flipH="1">
            <a:off x="795338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3" name="Line 13"/>
          <p:cNvSpPr>
            <a:spLocks noChangeShapeType="1"/>
          </p:cNvSpPr>
          <p:nvPr/>
        </p:nvSpPr>
        <p:spPr bwMode="auto">
          <a:xfrm rot="17808878" flipH="1">
            <a:off x="795338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4" name="Freeform 14"/>
          <p:cNvSpPr>
            <a:spLocks/>
          </p:cNvSpPr>
          <p:nvPr/>
        </p:nvSpPr>
        <p:spPr bwMode="auto">
          <a:xfrm>
            <a:off x="1865313" y="1595438"/>
            <a:ext cx="2058987" cy="4995862"/>
          </a:xfrm>
          <a:custGeom>
            <a:avLst/>
            <a:gdLst>
              <a:gd name="T0" fmla="*/ 0 w 1297"/>
              <a:gd name="T1" fmla="*/ 0 h 3147"/>
              <a:gd name="T2" fmla="*/ 1297 w 1297"/>
              <a:gd name="T3" fmla="*/ 3147 h 31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97" h="3147">
                <a:moveTo>
                  <a:pt x="0" y="0"/>
                </a:moveTo>
                <a:lnTo>
                  <a:pt x="1297" y="3147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5" name="Freeform 15"/>
          <p:cNvSpPr>
            <a:spLocks/>
          </p:cNvSpPr>
          <p:nvPr/>
        </p:nvSpPr>
        <p:spPr bwMode="auto">
          <a:xfrm>
            <a:off x="1457325" y="1862138"/>
            <a:ext cx="2752725" cy="4595812"/>
          </a:xfrm>
          <a:custGeom>
            <a:avLst/>
            <a:gdLst>
              <a:gd name="T0" fmla="*/ 0 w 1734"/>
              <a:gd name="T1" fmla="*/ 0 h 2895"/>
              <a:gd name="T2" fmla="*/ 1734 w 1734"/>
              <a:gd name="T3" fmla="*/ 2895 h 28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34" h="2895">
                <a:moveTo>
                  <a:pt x="0" y="0"/>
                </a:moveTo>
                <a:lnTo>
                  <a:pt x="1734" y="2895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6" name="Freeform 16"/>
          <p:cNvSpPr>
            <a:spLocks/>
          </p:cNvSpPr>
          <p:nvPr/>
        </p:nvSpPr>
        <p:spPr bwMode="auto">
          <a:xfrm>
            <a:off x="1238250" y="2400300"/>
            <a:ext cx="3333750" cy="3848100"/>
          </a:xfrm>
          <a:custGeom>
            <a:avLst/>
            <a:gdLst>
              <a:gd name="T0" fmla="*/ 0 w 2100"/>
              <a:gd name="T1" fmla="*/ 0 h 2424"/>
              <a:gd name="T2" fmla="*/ 2100 w 2100"/>
              <a:gd name="T3" fmla="*/ 2424 h 24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0" h="2424">
                <a:moveTo>
                  <a:pt x="0" y="0"/>
                </a:moveTo>
                <a:lnTo>
                  <a:pt x="2100" y="2424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7" name="Freeform 17"/>
          <p:cNvSpPr>
            <a:spLocks/>
          </p:cNvSpPr>
          <p:nvPr/>
        </p:nvSpPr>
        <p:spPr bwMode="auto">
          <a:xfrm>
            <a:off x="1219200" y="3009900"/>
            <a:ext cx="3638550" cy="3009900"/>
          </a:xfrm>
          <a:custGeom>
            <a:avLst/>
            <a:gdLst>
              <a:gd name="T0" fmla="*/ 0 w 2292"/>
              <a:gd name="T1" fmla="*/ 0 h 1896"/>
              <a:gd name="T2" fmla="*/ 2292 w 2292"/>
              <a:gd name="T3" fmla="*/ 1896 h 18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92" h="1896">
                <a:moveTo>
                  <a:pt x="0" y="0"/>
                </a:moveTo>
                <a:lnTo>
                  <a:pt x="2292" y="189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8" name="Line 18"/>
          <p:cNvSpPr>
            <a:spLocks noChangeShapeType="1"/>
          </p:cNvSpPr>
          <p:nvPr/>
        </p:nvSpPr>
        <p:spPr bwMode="auto">
          <a:xfrm rot="14727120" flipH="1">
            <a:off x="1639888" y="3332163"/>
            <a:ext cx="3646487" cy="2947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9" name="Line 19"/>
          <p:cNvSpPr>
            <a:spLocks noChangeShapeType="1"/>
          </p:cNvSpPr>
          <p:nvPr/>
        </p:nvSpPr>
        <p:spPr bwMode="auto">
          <a:xfrm rot="14080537" flipH="1">
            <a:off x="2027238" y="3416300"/>
            <a:ext cx="3646488" cy="2947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0" name="Freeform 20"/>
          <p:cNvSpPr>
            <a:spLocks/>
          </p:cNvSpPr>
          <p:nvPr/>
        </p:nvSpPr>
        <p:spPr bwMode="auto">
          <a:xfrm>
            <a:off x="2209800" y="4667250"/>
            <a:ext cx="4686300" cy="533400"/>
          </a:xfrm>
          <a:custGeom>
            <a:avLst/>
            <a:gdLst>
              <a:gd name="T0" fmla="*/ 0 w 2952"/>
              <a:gd name="T1" fmla="*/ 0 h 336"/>
              <a:gd name="T2" fmla="*/ 2952 w 2952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2" h="336">
                <a:moveTo>
                  <a:pt x="0" y="0"/>
                </a:moveTo>
                <a:lnTo>
                  <a:pt x="2952" y="33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1" name="Oval 21"/>
          <p:cNvSpPr>
            <a:spLocks noChangeArrowheads="1"/>
          </p:cNvSpPr>
          <p:nvPr/>
        </p:nvSpPr>
        <p:spPr bwMode="auto">
          <a:xfrm>
            <a:off x="5216525" y="18288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2" name="Oval 22"/>
          <p:cNvSpPr>
            <a:spLocks noChangeArrowheads="1"/>
          </p:cNvSpPr>
          <p:nvPr/>
        </p:nvSpPr>
        <p:spPr bwMode="auto">
          <a:xfrm>
            <a:off x="3176588" y="34290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3" name="Oval 23"/>
          <p:cNvSpPr>
            <a:spLocks noChangeArrowheads="1"/>
          </p:cNvSpPr>
          <p:nvPr/>
        </p:nvSpPr>
        <p:spPr bwMode="auto">
          <a:xfrm>
            <a:off x="3581400" y="46831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4" name="Oval 24"/>
          <p:cNvSpPr>
            <a:spLocks noChangeArrowheads="1"/>
          </p:cNvSpPr>
          <p:nvPr/>
        </p:nvSpPr>
        <p:spPr bwMode="auto">
          <a:xfrm>
            <a:off x="6119813" y="46831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5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92027" name="Text Box 27"/>
          <p:cNvSpPr txBox="1">
            <a:spLocks noChangeArrowheads="1"/>
          </p:cNvSpPr>
          <p:nvPr/>
        </p:nvSpPr>
        <p:spPr bwMode="auto">
          <a:xfrm>
            <a:off x="6013450" y="48641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B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28" name="Text Box 28"/>
          <p:cNvSpPr txBox="1">
            <a:spLocks noChangeArrowheads="1"/>
          </p:cNvSpPr>
          <p:nvPr/>
        </p:nvSpPr>
        <p:spPr bwMode="auto">
          <a:xfrm>
            <a:off x="3495675" y="4824413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´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29" name="Text Box 29"/>
          <p:cNvSpPr txBox="1">
            <a:spLocks noChangeArrowheads="1"/>
          </p:cNvSpPr>
          <p:nvPr/>
        </p:nvSpPr>
        <p:spPr bwMode="auto">
          <a:xfrm>
            <a:off x="336550" y="1143000"/>
            <a:ext cx="347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与切线转角</a:t>
            </a:r>
            <a:r>
              <a:rPr lang="zh-CN" alt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成正比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92030" name="Text Box 30"/>
          <p:cNvSpPr txBox="1">
            <a:spLocks noChangeArrowheads="1"/>
          </p:cNvSpPr>
          <p:nvPr/>
        </p:nvSpPr>
        <p:spPr bwMode="auto">
          <a:xfrm>
            <a:off x="2987675" y="3962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lang="en-US" altLang="zh-CN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´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792031" name="Text Box 31"/>
          <p:cNvSpPr txBox="1">
            <a:spLocks noChangeArrowheads="1"/>
          </p:cNvSpPr>
          <p:nvPr/>
        </p:nvSpPr>
        <p:spPr bwMode="auto">
          <a:xfrm>
            <a:off x="336550" y="1905000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与曲线弧长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成反比</a:t>
            </a:r>
            <a:endParaRPr lang="zh-CN" altLang="en-US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792032" name="Text Box 32"/>
          <p:cNvSpPr txBox="1">
            <a:spLocks noChangeArrowheads="1"/>
          </p:cNvSpPr>
          <p:nvPr/>
        </p:nvSpPr>
        <p:spPr bwMode="auto">
          <a:xfrm>
            <a:off x="4648200" y="32766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792033" name="Text Box 33"/>
          <p:cNvSpPr txBox="1">
            <a:spLocks noChangeArrowheads="1"/>
          </p:cNvSpPr>
          <p:nvPr/>
        </p:nvSpPr>
        <p:spPr bwMode="auto">
          <a:xfrm>
            <a:off x="574675" y="5821363"/>
            <a:ext cx="329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故定义曲线</a:t>
            </a:r>
            <a:r>
              <a:rPr lang="en-US" altLang="zh-CN" sz="2000" b="1" i="1">
                <a:solidFill>
                  <a:srgbClr val="FF0000"/>
                </a:solidFill>
              </a:rPr>
              <a:t>AB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平均曲率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graphicFrame>
        <p:nvGraphicFramePr>
          <p:cNvPr id="1792034" name="Object 34"/>
          <p:cNvGraphicFramePr>
            <a:graphicFrameLocks noChangeAspect="1"/>
          </p:cNvGraphicFramePr>
          <p:nvPr/>
        </p:nvGraphicFramePr>
        <p:xfrm>
          <a:off x="4181475" y="5661025"/>
          <a:ext cx="100806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48" name="公式" r:id="rId3" imgW="545760" imgH="406080" progId="Equation.3">
                  <p:embed/>
                </p:oleObj>
              </mc:Choice>
              <mc:Fallback>
                <p:oleObj name="公式" r:id="rId3" imgW="54576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5661025"/>
                        <a:ext cx="100806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5" name="Text Box 35"/>
          <p:cNvSpPr txBox="1">
            <a:spLocks noChangeArrowheads="1"/>
          </p:cNvSpPr>
          <p:nvPr/>
        </p:nvSpPr>
        <p:spPr bwMode="auto">
          <a:xfrm>
            <a:off x="8207375" y="60356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36" name="Freeform 36"/>
          <p:cNvSpPr>
            <a:spLocks/>
          </p:cNvSpPr>
          <p:nvPr/>
        </p:nvSpPr>
        <p:spPr bwMode="auto">
          <a:xfrm>
            <a:off x="2252663" y="5867400"/>
            <a:ext cx="261937" cy="61913"/>
          </a:xfrm>
          <a:custGeom>
            <a:avLst/>
            <a:gdLst>
              <a:gd name="T0" fmla="*/ 0 w 165"/>
              <a:gd name="T1" fmla="*/ 39 h 39"/>
              <a:gd name="T2" fmla="*/ 81 w 165"/>
              <a:gd name="T3" fmla="*/ 0 h 39"/>
              <a:gd name="T4" fmla="*/ 165 w 165"/>
              <a:gd name="T5" fmla="*/ 3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39">
                <a:moveTo>
                  <a:pt x="0" y="39"/>
                </a:moveTo>
                <a:cubicBezTo>
                  <a:pt x="14" y="33"/>
                  <a:pt x="54" y="0"/>
                  <a:pt x="81" y="0"/>
                </a:cubicBezTo>
                <a:cubicBezTo>
                  <a:pt x="108" y="0"/>
                  <a:pt x="147" y="28"/>
                  <a:pt x="165" y="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37" name="Object 37"/>
          <p:cNvGraphicFramePr>
            <a:graphicFrameLocks noChangeAspect="1"/>
          </p:cNvGraphicFramePr>
          <p:nvPr/>
        </p:nvGraphicFramePr>
        <p:xfrm>
          <a:off x="5780088" y="5732463"/>
          <a:ext cx="1663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49" name="公式" r:id="rId5" imgW="977760" imgH="444240" progId="Equation.3">
                  <p:embed/>
                </p:oleObj>
              </mc:Choice>
              <mc:Fallback>
                <p:oleObj name="公式" r:id="rId5" imgW="97776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732463"/>
                        <a:ext cx="1663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8" name="Object 38"/>
          <p:cNvGraphicFramePr>
            <a:graphicFrameLocks noChangeAspect="1"/>
          </p:cNvGraphicFramePr>
          <p:nvPr/>
        </p:nvGraphicFramePr>
        <p:xfrm>
          <a:off x="7937500" y="5670550"/>
          <a:ext cx="650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0" name="公式" r:id="rId7" imgW="355320" imgH="444240" progId="Equation.3">
                  <p:embed/>
                </p:oleObj>
              </mc:Choice>
              <mc:Fallback>
                <p:oleObj name="公式" r:id="rId7" imgW="355320" imgH="444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5670550"/>
                        <a:ext cx="6508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9" name="Text Box 39"/>
          <p:cNvSpPr txBox="1">
            <a:spLocks noChangeArrowheads="1"/>
          </p:cNvSpPr>
          <p:nvPr/>
        </p:nvSpPr>
        <p:spPr bwMode="auto">
          <a:xfrm>
            <a:off x="8359775" y="61880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40" name="Text Box 40"/>
          <p:cNvSpPr txBox="1">
            <a:spLocks noChangeArrowheads="1"/>
          </p:cNvSpPr>
          <p:nvPr/>
        </p:nvSpPr>
        <p:spPr bwMode="auto">
          <a:xfrm>
            <a:off x="8512175" y="63404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41" name="Arc 41"/>
          <p:cNvSpPr>
            <a:spLocks/>
          </p:cNvSpPr>
          <p:nvPr/>
        </p:nvSpPr>
        <p:spPr bwMode="auto">
          <a:xfrm>
            <a:off x="4591050" y="1954213"/>
            <a:ext cx="1557338" cy="2835275"/>
          </a:xfrm>
          <a:custGeom>
            <a:avLst/>
            <a:gdLst>
              <a:gd name="G0" fmla="+- 21600 0 0"/>
              <a:gd name="G1" fmla="+- 18421 0 0"/>
              <a:gd name="G2" fmla="+- 21600 0 0"/>
              <a:gd name="T0" fmla="*/ 21982 w 21982"/>
              <a:gd name="T1" fmla="*/ 40018 h 40021"/>
              <a:gd name="T2" fmla="*/ 10321 w 21982"/>
              <a:gd name="T3" fmla="*/ 0 h 40021"/>
              <a:gd name="T4" fmla="*/ 21600 w 21982"/>
              <a:gd name="T5" fmla="*/ 18421 h 40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82" h="40021" fill="none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</a:path>
              <a:path w="21982" h="40021" stroke="0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  <a:lnTo>
                  <a:pt x="21600" y="18421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42" name="Arc 42"/>
          <p:cNvSpPr>
            <a:spLocks/>
          </p:cNvSpPr>
          <p:nvPr/>
        </p:nvSpPr>
        <p:spPr bwMode="auto">
          <a:xfrm>
            <a:off x="2979738" y="3592513"/>
            <a:ext cx="611187" cy="1169987"/>
          </a:xfrm>
          <a:custGeom>
            <a:avLst/>
            <a:gdLst>
              <a:gd name="G0" fmla="+- 21600 0 0"/>
              <a:gd name="G1" fmla="+- 17037 0 0"/>
              <a:gd name="G2" fmla="+- 21600 0 0"/>
              <a:gd name="T0" fmla="*/ 21982 w 21982"/>
              <a:gd name="T1" fmla="*/ 38634 h 38637"/>
              <a:gd name="T2" fmla="*/ 8323 w 21982"/>
              <a:gd name="T3" fmla="*/ 0 h 38637"/>
              <a:gd name="T4" fmla="*/ 21600 w 21982"/>
              <a:gd name="T5" fmla="*/ 17037 h 38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82" h="38637" fill="none" extrusionOk="0">
                <a:moveTo>
                  <a:pt x="21981" y="38633"/>
                </a:moveTo>
                <a:cubicBezTo>
                  <a:pt x="21854" y="38635"/>
                  <a:pt x="21727" y="38636"/>
                  <a:pt x="21600" y="38637"/>
                </a:cubicBezTo>
                <a:cubicBezTo>
                  <a:pt x="9670" y="38637"/>
                  <a:pt x="0" y="28966"/>
                  <a:pt x="0" y="17037"/>
                </a:cubicBezTo>
                <a:cubicBezTo>
                  <a:pt x="-1" y="10378"/>
                  <a:pt x="3070" y="4092"/>
                  <a:pt x="8322" y="-1"/>
                </a:cubicBezTo>
              </a:path>
              <a:path w="21982" h="38637" stroke="0" extrusionOk="0">
                <a:moveTo>
                  <a:pt x="21981" y="38633"/>
                </a:moveTo>
                <a:cubicBezTo>
                  <a:pt x="21854" y="38635"/>
                  <a:pt x="21727" y="38636"/>
                  <a:pt x="21600" y="38637"/>
                </a:cubicBezTo>
                <a:cubicBezTo>
                  <a:pt x="9670" y="38637"/>
                  <a:pt x="0" y="28966"/>
                  <a:pt x="0" y="17037"/>
                </a:cubicBezTo>
                <a:cubicBezTo>
                  <a:pt x="-1" y="10378"/>
                  <a:pt x="3070" y="4092"/>
                  <a:pt x="8322" y="-1"/>
                </a:cubicBezTo>
                <a:lnTo>
                  <a:pt x="21600" y="1703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43" name="Text Box 43"/>
          <p:cNvSpPr txBox="1">
            <a:spLocks noChangeArrowheads="1"/>
          </p:cNvSpPr>
          <p:nvPr/>
        </p:nvSpPr>
        <p:spPr bwMode="auto">
          <a:xfrm>
            <a:off x="1371600" y="4724400"/>
            <a:ext cx="62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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792045" name="Text Box 45"/>
          <p:cNvSpPr txBox="1">
            <a:spLocks noChangeArrowheads="1"/>
          </p:cNvSpPr>
          <p:nvPr/>
        </p:nvSpPr>
        <p:spPr bwMode="auto">
          <a:xfrm>
            <a:off x="2130425" y="304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792048" name="Rectangle 48"/>
          <p:cNvSpPr>
            <a:spLocks noChangeArrowheads="1"/>
          </p:cNvSpPr>
          <p:nvPr/>
        </p:nvSpPr>
        <p:spPr bwMode="auto">
          <a:xfrm>
            <a:off x="381000" y="304800"/>
            <a:ext cx="1752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18.  </a:t>
            </a:r>
            <a:r>
              <a:rPr lang="zh-CN" altLang="en-US" b="1">
                <a:latin typeface="楷体_GB2312" pitchFamily="49" charset="-122"/>
              </a:rPr>
              <a:t>曲率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92049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8836025" y="6584950"/>
            <a:ext cx="190500" cy="1285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1792050" name="Object 50"/>
          <p:cNvGraphicFramePr>
            <a:graphicFrameLocks noChangeAspect="1"/>
          </p:cNvGraphicFramePr>
          <p:nvPr/>
        </p:nvGraphicFramePr>
        <p:xfrm>
          <a:off x="6834188" y="5059363"/>
          <a:ext cx="2011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051" name="公式" r:id="rId9" imgW="1523880" imgH="406080" progId="Equation.3">
                  <p:embed/>
                </p:oleObj>
              </mc:Choice>
              <mc:Fallback>
                <p:oleObj name="公式" r:id="rId9" imgW="15238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5059363"/>
                        <a:ext cx="2011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1" name="Text Box 51"/>
          <p:cNvSpPr txBox="1">
            <a:spLocks noChangeArrowheads="1"/>
          </p:cNvSpPr>
          <p:nvPr/>
        </p:nvSpPr>
        <p:spPr bwMode="auto">
          <a:xfrm>
            <a:off x="7566025" y="5826125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792052" name="AutoShape 52"/>
          <p:cNvSpPr>
            <a:spLocks noChangeArrowheads="1"/>
          </p:cNvSpPr>
          <p:nvPr/>
        </p:nvSpPr>
        <p:spPr bwMode="auto">
          <a:xfrm>
            <a:off x="6842125" y="5081588"/>
            <a:ext cx="1885950" cy="469900"/>
          </a:xfrm>
          <a:prstGeom prst="wedgeRectCallout">
            <a:avLst>
              <a:gd name="adj1" fmla="val -3787"/>
              <a:gd name="adj2" fmla="val 133880"/>
            </a:avLst>
          </a:prstGeom>
          <a:noFill/>
          <a:ln w="12700">
            <a:solidFill>
              <a:srgbClr val="CC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792053" name="Text Box 53"/>
          <p:cNvSpPr txBox="1">
            <a:spLocks noChangeArrowheads="1"/>
          </p:cNvSpPr>
          <p:nvPr/>
        </p:nvSpPr>
        <p:spPr bwMode="auto">
          <a:xfrm>
            <a:off x="8664575" y="64928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56" name="AutoShape 5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58" name="Text Box 58"/>
          <p:cNvSpPr txBox="1">
            <a:spLocks noChangeArrowheads="1"/>
          </p:cNvSpPr>
          <p:nvPr/>
        </p:nvSpPr>
        <p:spPr bwMode="auto">
          <a:xfrm>
            <a:off x="2778125" y="3165475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i="1" baseline="30000">
                <a:solidFill>
                  <a:srgbClr val="FF0000"/>
                </a:solidFill>
              </a:rPr>
              <a:t>´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9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79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79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9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79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79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9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79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179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79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79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179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79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79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79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79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2" grpId="0" animBg="1"/>
      <p:bldP spid="1792003" grpId="0" animBg="1"/>
      <p:bldP spid="1792004" grpId="0" animBg="1"/>
      <p:bldP spid="1792005" grpId="0" animBg="1"/>
      <p:bldP spid="1792007" grpId="0" animBg="1"/>
      <p:bldP spid="1792008" grpId="0" animBg="1"/>
      <p:bldP spid="1792009" grpId="0" animBg="1"/>
      <p:bldP spid="1792010" grpId="0" animBg="1"/>
      <p:bldP spid="1792011" grpId="0" animBg="1"/>
      <p:bldP spid="1792012" grpId="0" animBg="1"/>
      <p:bldP spid="1792013" grpId="0" animBg="1"/>
      <p:bldP spid="1792014" grpId="0" animBg="1"/>
      <p:bldP spid="1792015" grpId="0" animBg="1"/>
      <p:bldP spid="1792016" grpId="0" animBg="1"/>
      <p:bldP spid="1792017" grpId="0" animBg="1"/>
      <p:bldP spid="1792018" grpId="0" animBg="1"/>
      <p:bldP spid="1792019" grpId="0" animBg="1"/>
      <p:bldP spid="1792020" grpId="0" animBg="1"/>
      <p:bldP spid="1792021" grpId="0" animBg="1"/>
      <p:bldP spid="1792022" grpId="0" animBg="1"/>
      <p:bldP spid="1792023" grpId="0" animBg="1"/>
      <p:bldP spid="1792024" grpId="0" animBg="1"/>
      <p:bldP spid="1792025" grpId="0" autoUpdateAnimBg="0"/>
      <p:bldP spid="1792027" grpId="0" autoUpdateAnimBg="0"/>
      <p:bldP spid="1792028" grpId="0" autoUpdateAnimBg="0"/>
      <p:bldP spid="1792030" grpId="0" autoUpdateAnimBg="0"/>
      <p:bldP spid="1792031" grpId="0" autoUpdateAnimBg="0"/>
      <p:bldP spid="1792032" grpId="0" autoUpdateAnimBg="0"/>
      <p:bldP spid="1792033" grpId="0" autoUpdateAnimBg="0"/>
      <p:bldP spid="1792035" grpId="0" autoUpdateAnimBg="0"/>
      <p:bldP spid="1792036" grpId="0" animBg="1"/>
      <p:bldP spid="1792039" grpId="0" autoUpdateAnimBg="0"/>
      <p:bldP spid="1792040" grpId="0" autoUpdateAnimBg="0"/>
      <p:bldP spid="1792041" grpId="0" animBg="1"/>
      <p:bldP spid="1792042" grpId="0" animBg="1"/>
      <p:bldP spid="1792043" grpId="0" autoUpdateAnimBg="0"/>
      <p:bldP spid="1792051" grpId="0" autoUpdateAnimBg="0"/>
      <p:bldP spid="1792052" grpId="0" animBg="1" autoUpdateAnimBg="0"/>
      <p:bldP spid="1792053" grpId="0" autoUpdateAnimBg="0"/>
      <p:bldP spid="179205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682" name="Object 2"/>
          <p:cNvGraphicFramePr>
            <a:graphicFrameLocks noChangeAspect="1"/>
          </p:cNvGraphicFramePr>
          <p:nvPr/>
        </p:nvGraphicFramePr>
        <p:xfrm>
          <a:off x="0" y="0"/>
          <a:ext cx="7086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89" name="Clip" r:id="rId3" imgW="3238095" imgH="4047619" progId="MS_ClipArt_Gallery.2">
                  <p:embed/>
                </p:oleObj>
              </mc:Choice>
              <mc:Fallback>
                <p:oleObj name="Clip" r:id="rId3" imgW="3238095" imgH="404761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6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683" name="Text Box 3"/>
          <p:cNvSpPr txBox="1">
            <a:spLocks noChangeArrowheads="1"/>
          </p:cNvSpPr>
          <p:nvPr/>
        </p:nvSpPr>
        <p:spPr bwMode="auto">
          <a:xfrm>
            <a:off x="7770813" y="406400"/>
            <a:ext cx="915987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谢谢使用</a:t>
            </a:r>
            <a:endParaRPr lang="zh-CN" altLang="en-US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75684" name="Text Box 4"/>
          <p:cNvSpPr txBox="1">
            <a:spLocks noChangeArrowheads="1"/>
          </p:cNvSpPr>
          <p:nvPr/>
        </p:nvSpPr>
        <p:spPr bwMode="auto">
          <a:xfrm>
            <a:off x="7924800" y="36068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返回首页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75685" name="Object 5"/>
          <p:cNvGraphicFramePr>
            <a:graphicFrameLocks noChangeAspect="1"/>
          </p:cNvGraphicFramePr>
          <p:nvPr/>
        </p:nvGraphicFramePr>
        <p:xfrm>
          <a:off x="7375525" y="5562600"/>
          <a:ext cx="1616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90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5562600"/>
                        <a:ext cx="1616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6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5562600"/>
            <a:ext cx="304800" cy="304800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3756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47244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7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7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3" grpId="0" autoUpdateAnimBg="0"/>
      <p:bldP spid="2375684" grpId="0" autoUpdateAnimBg="0"/>
      <p:bldP spid="23756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114" name="Text Box 7170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94115" name="Group 7171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394116" name="Group 7172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394117" name="Line 7173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18" name="Line 7174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19" name="Text Box 7175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4120" name="Text Box 7176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4121" name="Text Box 7177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94122" name="Object 7178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64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7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4123" name="Group 7179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2394124" name="Group 718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4125" name="Freeform 718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26" name="Line 718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27" name="Line 718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4128" name="Object 718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665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7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4129" name="Object 718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666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7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4130" name="Line 718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4131" name="Freeform 7187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4138" name="Group 7194"/>
          <p:cNvGrpSpPr>
            <a:grpSpLocks/>
          </p:cNvGrpSpPr>
          <p:nvPr/>
        </p:nvGrpSpPr>
        <p:grpSpPr bwMode="auto">
          <a:xfrm>
            <a:off x="4249738" y="2030413"/>
            <a:ext cx="2197100" cy="3675062"/>
            <a:chOff x="2623" y="1280"/>
            <a:chExt cx="1472" cy="2315"/>
          </a:xfrm>
        </p:grpSpPr>
        <p:sp>
          <p:nvSpPr>
            <p:cNvPr id="2394139" name="Line 7195"/>
            <p:cNvSpPr>
              <a:spLocks noChangeShapeType="1"/>
            </p:cNvSpPr>
            <p:nvPr/>
          </p:nvSpPr>
          <p:spPr bwMode="auto">
            <a:xfrm>
              <a:off x="3942" y="1280"/>
              <a:ext cx="0" cy="211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4140" name="Object 7196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67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Object 7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4141" name="Object 7197"/>
            <p:cNvGraphicFramePr>
              <a:graphicFrameLocks noChangeAspect="1"/>
            </p:cNvGraphicFramePr>
            <p:nvPr/>
          </p:nvGraphicFramePr>
          <p:xfrm>
            <a:off x="3799" y="3406"/>
            <a:ext cx="2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68" name="公式" r:id="rId12" imgW="457200" imgH="228600" progId="Equation.3">
                    <p:embed/>
                  </p:oleObj>
                </mc:Choice>
                <mc:Fallback>
                  <p:oleObj name="公式" r:id="rId12" imgW="457200" imgH="228600" progId="Equation.3">
                    <p:embed/>
                    <p:pic>
                      <p:nvPicPr>
                        <p:cNvPr id="0" name="Object 7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406"/>
                          <a:ext cx="29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4142" name="Line 7198"/>
            <p:cNvSpPr>
              <a:spLocks noChangeShapeType="1"/>
            </p:cNvSpPr>
            <p:nvPr/>
          </p:nvSpPr>
          <p:spPr bwMode="auto">
            <a:xfrm>
              <a:off x="2772" y="3395"/>
              <a:ext cx="1173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4143" name="Line 7199"/>
            <p:cNvSpPr>
              <a:spLocks noChangeShapeType="1"/>
            </p:cNvSpPr>
            <p:nvPr/>
          </p:nvSpPr>
          <p:spPr bwMode="auto">
            <a:xfrm>
              <a:off x="2774" y="2036"/>
              <a:ext cx="0" cy="13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4144" name="Group 7200"/>
          <p:cNvGrpSpPr>
            <a:grpSpLocks/>
          </p:cNvGrpSpPr>
          <p:nvPr/>
        </p:nvGrpSpPr>
        <p:grpSpPr bwMode="auto">
          <a:xfrm>
            <a:off x="4503738" y="2139950"/>
            <a:ext cx="1695450" cy="3565525"/>
            <a:chOff x="2837" y="1348"/>
            <a:chExt cx="1068" cy="2246"/>
          </a:xfrm>
        </p:grpSpPr>
        <p:sp>
          <p:nvSpPr>
            <p:cNvPr id="2394145" name="Freeform 7201"/>
            <p:cNvSpPr>
              <a:spLocks/>
            </p:cNvSpPr>
            <p:nvPr/>
          </p:nvSpPr>
          <p:spPr bwMode="auto">
            <a:xfrm>
              <a:off x="3795" y="1348"/>
              <a:ext cx="1" cy="2043"/>
            </a:xfrm>
            <a:custGeom>
              <a:avLst/>
              <a:gdLst>
                <a:gd name="T0" fmla="*/ 1 w 1"/>
                <a:gd name="T1" fmla="*/ 0 h 2043"/>
                <a:gd name="T2" fmla="*/ 0 w 1"/>
                <a:gd name="T3" fmla="*/ 204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43">
                  <a:moveTo>
                    <a:pt x="1" y="0"/>
                  </a:moveTo>
                  <a:lnTo>
                    <a:pt x="0" y="204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4146" name="Object 7202"/>
            <p:cNvGraphicFramePr>
              <a:graphicFrameLocks noChangeAspect="1"/>
            </p:cNvGraphicFramePr>
            <p:nvPr/>
          </p:nvGraphicFramePr>
          <p:xfrm>
            <a:off x="2837" y="3413"/>
            <a:ext cx="22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69" name="公式" r:id="rId14" imgW="457200" imgH="228600" progId="Equation.3">
                    <p:embed/>
                  </p:oleObj>
                </mc:Choice>
                <mc:Fallback>
                  <p:oleObj name="公式" r:id="rId14" imgW="457200" imgH="228600" progId="Equation.3">
                    <p:embed/>
                    <p:pic>
                      <p:nvPicPr>
                        <p:cNvPr id="0" name="Object 7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3413"/>
                          <a:ext cx="22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4147" name="Object 7203"/>
            <p:cNvGraphicFramePr>
              <a:graphicFrameLocks noChangeAspect="1"/>
            </p:cNvGraphicFramePr>
            <p:nvPr/>
          </p:nvGraphicFramePr>
          <p:xfrm>
            <a:off x="3690" y="3405"/>
            <a:ext cx="21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70" name="公式" r:id="rId15" imgW="457200" imgH="228600" progId="Equation.3">
                    <p:embed/>
                  </p:oleObj>
                </mc:Choice>
                <mc:Fallback>
                  <p:oleObj name="公式" r:id="rId15" imgW="457200" imgH="228600" progId="Equation.3">
                    <p:embed/>
                    <p:pic>
                      <p:nvPicPr>
                        <p:cNvPr id="0" name="Object 7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405"/>
                          <a:ext cx="21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4148" name="Line 7204"/>
            <p:cNvSpPr>
              <a:spLocks noChangeShapeType="1"/>
            </p:cNvSpPr>
            <p:nvPr/>
          </p:nvSpPr>
          <p:spPr bwMode="auto">
            <a:xfrm>
              <a:off x="2945" y="3394"/>
              <a:ext cx="851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4149" name="Freeform 7205"/>
            <p:cNvSpPr>
              <a:spLocks/>
            </p:cNvSpPr>
            <p:nvPr/>
          </p:nvSpPr>
          <p:spPr bwMode="auto">
            <a:xfrm>
              <a:off x="2948" y="1836"/>
              <a:ext cx="1" cy="1555"/>
            </a:xfrm>
            <a:custGeom>
              <a:avLst/>
              <a:gdLst>
                <a:gd name="T0" fmla="*/ 0 w 1"/>
                <a:gd name="T1" fmla="*/ 0 h 1555"/>
                <a:gd name="T2" fmla="*/ 0 w 1"/>
                <a:gd name="T3" fmla="*/ 155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55">
                  <a:moveTo>
                    <a:pt x="0" y="0"/>
                  </a:moveTo>
                  <a:lnTo>
                    <a:pt x="0" y="1555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4150" name="Group 7206"/>
          <p:cNvGrpSpPr>
            <a:grpSpLocks/>
          </p:cNvGrpSpPr>
          <p:nvPr/>
        </p:nvGrpSpPr>
        <p:grpSpPr bwMode="auto">
          <a:xfrm>
            <a:off x="4724400" y="2219325"/>
            <a:ext cx="1200150" cy="3486150"/>
            <a:chOff x="2976" y="1398"/>
            <a:chExt cx="756" cy="2196"/>
          </a:xfrm>
        </p:grpSpPr>
        <p:sp>
          <p:nvSpPr>
            <p:cNvPr id="2394151" name="Freeform 7207"/>
            <p:cNvSpPr>
              <a:spLocks/>
            </p:cNvSpPr>
            <p:nvPr/>
          </p:nvSpPr>
          <p:spPr bwMode="auto">
            <a:xfrm>
              <a:off x="3654" y="1398"/>
              <a:ext cx="1" cy="1993"/>
            </a:xfrm>
            <a:custGeom>
              <a:avLst/>
              <a:gdLst>
                <a:gd name="T0" fmla="*/ 0 w 1"/>
                <a:gd name="T1" fmla="*/ 0 h 1993"/>
                <a:gd name="T2" fmla="*/ 0 w 1"/>
                <a:gd name="T3" fmla="*/ 1993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93">
                  <a:moveTo>
                    <a:pt x="0" y="0"/>
                  </a:moveTo>
                  <a:lnTo>
                    <a:pt x="0" y="199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4152" name="Object 7208"/>
            <p:cNvGraphicFramePr>
              <a:graphicFrameLocks noChangeAspect="1"/>
            </p:cNvGraphicFramePr>
            <p:nvPr/>
          </p:nvGraphicFramePr>
          <p:xfrm>
            <a:off x="2976" y="3413"/>
            <a:ext cx="15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71" name="公式" r:id="rId16" imgW="457200" imgH="228600" progId="Equation.3">
                    <p:embed/>
                  </p:oleObj>
                </mc:Choice>
                <mc:Fallback>
                  <p:oleObj name="公式" r:id="rId16" imgW="457200" imgH="228600" progId="Equation.3">
                    <p:embed/>
                    <p:pic>
                      <p:nvPicPr>
                        <p:cNvPr id="0" name="Object 7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413"/>
                          <a:ext cx="15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4153" name="Object 7209"/>
            <p:cNvGraphicFramePr>
              <a:graphicFrameLocks noChangeAspect="1"/>
            </p:cNvGraphicFramePr>
            <p:nvPr/>
          </p:nvGraphicFramePr>
          <p:xfrm>
            <a:off x="3580" y="3405"/>
            <a:ext cx="15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72" name="公式" r:id="rId17" imgW="457200" imgH="228600" progId="Equation.3">
                    <p:embed/>
                  </p:oleObj>
                </mc:Choice>
                <mc:Fallback>
                  <p:oleObj name="公式" r:id="rId17" imgW="457200" imgH="228600" progId="Equation.3">
                    <p:embed/>
                    <p:pic>
                      <p:nvPicPr>
                        <p:cNvPr id="0" name="Object 7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3405"/>
                          <a:ext cx="15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4154" name="Line 7210"/>
            <p:cNvSpPr>
              <a:spLocks noChangeShapeType="1"/>
            </p:cNvSpPr>
            <p:nvPr/>
          </p:nvSpPr>
          <p:spPr bwMode="auto">
            <a:xfrm>
              <a:off x="3053" y="3394"/>
              <a:ext cx="60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4155" name="Freeform 7211"/>
            <p:cNvSpPr>
              <a:spLocks/>
            </p:cNvSpPr>
            <p:nvPr/>
          </p:nvSpPr>
          <p:spPr bwMode="auto">
            <a:xfrm>
              <a:off x="3054" y="1758"/>
              <a:ext cx="1" cy="1633"/>
            </a:xfrm>
            <a:custGeom>
              <a:avLst/>
              <a:gdLst>
                <a:gd name="T0" fmla="*/ 0 w 1"/>
                <a:gd name="T1" fmla="*/ 0 h 1633"/>
                <a:gd name="T2" fmla="*/ 1 w 1"/>
                <a:gd name="T3" fmla="*/ 1633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3">
                  <a:moveTo>
                    <a:pt x="0" y="0"/>
                  </a:moveTo>
                  <a:lnTo>
                    <a:pt x="1" y="163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4156" name="Line 7212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57" name="Line 7213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58" name="Line 7214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59" name="Oval 7215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4160" name="Object 7216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3" name="公式" r:id="rId18" imgW="139680" imgH="177480" progId="Equation.3">
                  <p:embed/>
                </p:oleObj>
              </mc:Choice>
              <mc:Fallback>
                <p:oleObj name="公式" r:id="rId18" imgW="139680" imgH="177480" progId="Equation.3">
                  <p:embed/>
                  <p:pic>
                    <p:nvPicPr>
                      <p:cNvPr id="0" name="Object 7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61" name="Line 721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62" name="Line 7218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4163" name="Object 7219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4" name="公式" r:id="rId20" imgW="457200" imgH="228600" progId="Equation.3">
                  <p:embed/>
                </p:oleObj>
              </mc:Choice>
              <mc:Fallback>
                <p:oleObj name="公式" r:id="rId20" imgW="457200" imgH="228600" progId="Equation.3">
                  <p:embed/>
                  <p:pic>
                    <p:nvPicPr>
                      <p:cNvPr id="0" name="Object 7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4164" name="Object 7220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5" name="公式" r:id="rId21" imgW="457200" imgH="228600" progId="Equation.3">
                  <p:embed/>
                </p:oleObj>
              </mc:Choice>
              <mc:Fallback>
                <p:oleObj name="公式" r:id="rId21" imgW="457200" imgH="228600" progId="Equation.3">
                  <p:embed/>
                  <p:pic>
                    <p:nvPicPr>
                      <p:cNvPr id="0" name="Object 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65" name="Text Box 7221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94166" name="Object 7222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6" name="公式" r:id="rId22" imgW="1904760" imgH="291960" progId="Equation.3">
                  <p:embed/>
                </p:oleObj>
              </mc:Choice>
              <mc:Fallback>
                <p:oleObj name="公式" r:id="rId22" imgW="1904760" imgH="291960" progId="Equation.3">
                  <p:embed/>
                  <p:pic>
                    <p:nvPicPr>
                      <p:cNvPr id="0" name="Object 7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67" name="Rectangle 722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0" y="6248400"/>
            <a:ext cx="463550" cy="8096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394168" name="Object 7224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7" name="公式" r:id="rId24" imgW="126720" imgH="139680" progId="Equation.3">
                  <p:embed/>
                </p:oleObj>
              </mc:Choice>
              <mc:Fallback>
                <p:oleObj name="公式" r:id="rId24" imgW="126720" imgH="139680" progId="Equation.3">
                  <p:embed/>
                  <p:pic>
                    <p:nvPicPr>
                      <p:cNvPr id="0" name="Object 7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69" name="Freeform 7225"/>
          <p:cNvSpPr>
            <a:spLocks/>
          </p:cNvSpPr>
          <p:nvPr/>
        </p:nvSpPr>
        <p:spPr bwMode="auto">
          <a:xfrm>
            <a:off x="4937125" y="2270125"/>
            <a:ext cx="754063" cy="457200"/>
          </a:xfrm>
          <a:custGeom>
            <a:avLst/>
            <a:gdLst>
              <a:gd name="T0" fmla="*/ 0 w 475"/>
              <a:gd name="T1" fmla="*/ 288 h 288"/>
              <a:gd name="T2" fmla="*/ 207 w 475"/>
              <a:gd name="T3" fmla="*/ 147 h 288"/>
              <a:gd name="T4" fmla="*/ 382 w 475"/>
              <a:gd name="T5" fmla="*/ 46 h 288"/>
              <a:gd name="T6" fmla="*/ 475 w 475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5" h="288">
                <a:moveTo>
                  <a:pt x="0" y="288"/>
                </a:moveTo>
                <a:cubicBezTo>
                  <a:pt x="34" y="265"/>
                  <a:pt x="143" y="187"/>
                  <a:pt x="207" y="147"/>
                </a:cubicBezTo>
                <a:cubicBezTo>
                  <a:pt x="271" y="107"/>
                  <a:pt x="337" y="70"/>
                  <a:pt x="382" y="46"/>
                </a:cubicBezTo>
                <a:cubicBezTo>
                  <a:pt x="427" y="22"/>
                  <a:pt x="456" y="10"/>
                  <a:pt x="47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70" name="Text Box 722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4171" name="AutoShape 7227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4173" name="Oval 7229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74" name="Rectangle 7230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4175" name="Text Box 7231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2394176" name="Text Box 7232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394177" name="Object 72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8" name="公式" r:id="rId27" imgW="1282680" imgH="241200" progId="Equation.3">
                  <p:embed/>
                </p:oleObj>
              </mc:Choice>
              <mc:Fallback>
                <p:oleObj name="公式" r:id="rId27" imgW="1282680" imgH="241200" progId="Equation.3">
                  <p:embed/>
                  <p:pic>
                    <p:nvPicPr>
                      <p:cNvPr id="0" name="Object 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4178" name="Object 7234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9" name="公式" r:id="rId29" imgW="520560" imgH="203040" progId="Equation.3">
                  <p:embed/>
                </p:oleObj>
              </mc:Choice>
              <mc:Fallback>
                <p:oleObj name="公式" r:id="rId29" imgW="520560" imgH="203040" progId="Equation.3">
                  <p:embed/>
                  <p:pic>
                    <p:nvPicPr>
                      <p:cNvPr id="0" name="Object 7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4179" name="Object 7235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80" name="公式" r:id="rId31" imgW="507960" imgH="203040" progId="Equation.3">
                  <p:embed/>
                </p:oleObj>
              </mc:Choice>
              <mc:Fallback>
                <p:oleObj name="公式" r:id="rId31" imgW="507960" imgH="203040" progId="Equation.3">
                  <p:embed/>
                  <p:pic>
                    <p:nvPicPr>
                      <p:cNvPr id="0" name="Object 7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81" name="Text Box 7237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graphicFrame>
        <p:nvGraphicFramePr>
          <p:cNvPr id="2394182" name="Object 7238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81" name="公式" r:id="rId33" imgW="1193760" imgH="228600" progId="Equation.3">
                  <p:embed/>
                </p:oleObj>
              </mc:Choice>
              <mc:Fallback>
                <p:oleObj name="公式" r:id="rId33" imgW="1193760" imgH="228600" progId="Equation.3">
                  <p:embed/>
                  <p:pic>
                    <p:nvPicPr>
                      <p:cNvPr id="0" name="Object 7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9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9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9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4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4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9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9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4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9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4156" grpId="0" animBg="1"/>
      <p:bldP spid="2394158" grpId="0" animBg="1"/>
      <p:bldP spid="2394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6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752067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752068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752069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70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71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2072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2073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752075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88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2077" name="Group 13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752078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752079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80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81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2082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8689" name="公式" r:id="rId6" imgW="393480" imgH="177480" progId="Equation.3">
                      <p:embed/>
                    </p:oleObj>
                  </mc:Choice>
                  <mc:Fallback>
                    <p:oleObj name="公式" r:id="rId6" imgW="39348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083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8690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2084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2085" name="Line 21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086" name="Oval 2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2087" name="Object 23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1" name="公式" r:id="rId10" imgW="139680" imgH="177480" progId="Equation.3">
                  <p:embed/>
                </p:oleObj>
              </mc:Choice>
              <mc:Fallback>
                <p:oleObj name="公式" r:id="rId10" imgW="1396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128" name="Freeform 64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29" name="Freeform 65"/>
          <p:cNvSpPr>
            <a:spLocks/>
          </p:cNvSpPr>
          <p:nvPr/>
        </p:nvSpPr>
        <p:spPr bwMode="auto">
          <a:xfrm>
            <a:off x="4937125" y="2270125"/>
            <a:ext cx="754063" cy="457200"/>
          </a:xfrm>
          <a:custGeom>
            <a:avLst/>
            <a:gdLst>
              <a:gd name="T0" fmla="*/ 0 w 475"/>
              <a:gd name="T1" fmla="*/ 288 h 288"/>
              <a:gd name="T2" fmla="*/ 207 w 475"/>
              <a:gd name="T3" fmla="*/ 147 h 288"/>
              <a:gd name="T4" fmla="*/ 382 w 475"/>
              <a:gd name="T5" fmla="*/ 46 h 288"/>
              <a:gd name="T6" fmla="*/ 475 w 475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5" h="288">
                <a:moveTo>
                  <a:pt x="0" y="288"/>
                </a:moveTo>
                <a:cubicBezTo>
                  <a:pt x="34" y="265"/>
                  <a:pt x="143" y="187"/>
                  <a:pt x="207" y="147"/>
                </a:cubicBezTo>
                <a:cubicBezTo>
                  <a:pt x="271" y="107"/>
                  <a:pt x="337" y="70"/>
                  <a:pt x="382" y="46"/>
                </a:cubicBezTo>
                <a:cubicBezTo>
                  <a:pt x="427" y="22"/>
                  <a:pt x="456" y="10"/>
                  <a:pt x="47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30" name="Line 66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31" name="Line 6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32" name="Oval 6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2133" name="Object 69"/>
          <p:cNvGraphicFramePr>
            <a:graphicFrameLocks noChangeAspect="1"/>
          </p:cNvGraphicFramePr>
          <p:nvPr/>
        </p:nvGraphicFramePr>
        <p:xfrm>
          <a:off x="3076575" y="2193925"/>
          <a:ext cx="2047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2" name="公式" r:id="rId12" imgW="126720" imgH="139680" progId="Equation.3">
                  <p:embed/>
                </p:oleObj>
              </mc:Choice>
              <mc:Fallback>
                <p:oleObj name="公式" r:id="rId12" imgW="126720" imgH="1396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193925"/>
                        <a:ext cx="2047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135" name="Object 71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3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136" name="Object 72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4" name="公式" r:id="rId16" imgW="457200" imgH="228600" progId="Equation.3">
                  <p:embed/>
                </p:oleObj>
              </mc:Choice>
              <mc:Fallback>
                <p:oleObj name="公式" r:id="rId16" imgW="457200" imgH="228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141" name="Line 77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42" name="Line 78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43" name="Text Box 79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752153" name="Object 89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5" name="公式" r:id="rId18" imgW="1904760" imgH="291960" progId="Equation.3">
                  <p:embed/>
                </p:oleObj>
              </mc:Choice>
              <mc:Fallback>
                <p:oleObj name="公式" r:id="rId18" imgW="1904760" imgH="29196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157" name="Rectangle 93"/>
          <p:cNvSpPr>
            <a:spLocks noGrp="1" noChangeArrowheads="1"/>
          </p:cNvSpPr>
          <p:nvPr>
            <p:ph type="title" idx="4294967295"/>
          </p:nvPr>
        </p:nvSpPr>
        <p:spPr>
          <a:xfrm>
            <a:off x="8686800" y="6096000"/>
            <a:ext cx="228600" cy="2984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752162" name="Text Box 98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752163" name="AutoShape 99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2164" name="Rectangle 100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52165" name="Text Box 101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graphicFrame>
        <p:nvGraphicFramePr>
          <p:cNvPr id="1752167" name="Object 10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6" name="公式" r:id="rId21" imgW="1282680" imgH="241200" progId="Equation.3">
                  <p:embed/>
                </p:oleObj>
              </mc:Choice>
              <mc:Fallback>
                <p:oleObj name="公式" r:id="rId21" imgW="1282680" imgH="241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168" name="Object 104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7" name="公式" r:id="rId23" imgW="520560" imgH="203040" progId="Equation.3">
                  <p:embed/>
                </p:oleObj>
              </mc:Choice>
              <mc:Fallback>
                <p:oleObj name="公式" r:id="rId23" imgW="520560" imgH="20304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169" name="Object 105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8" name="公式" r:id="rId25" imgW="507960" imgH="203040" progId="Equation.3">
                  <p:embed/>
                </p:oleObj>
              </mc:Choice>
              <mc:Fallback>
                <p:oleObj name="公式" r:id="rId25" imgW="507960" imgH="2030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171" name="Text Box 107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sp>
        <p:nvSpPr>
          <p:cNvPr id="1752172" name="Rectangle 108"/>
          <p:cNvSpPr>
            <a:spLocks noChangeArrowheads="1"/>
          </p:cNvSpPr>
          <p:nvPr/>
        </p:nvSpPr>
        <p:spPr bwMode="auto">
          <a:xfrm>
            <a:off x="2330450" y="2000250"/>
            <a:ext cx="609600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2173" name="Rectangle 109"/>
          <p:cNvSpPr>
            <a:spLocks noChangeArrowheads="1"/>
          </p:cNvSpPr>
          <p:nvPr/>
        </p:nvSpPr>
        <p:spPr bwMode="auto">
          <a:xfrm>
            <a:off x="2420938" y="2579688"/>
            <a:ext cx="525462" cy="357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52166" name="Text Box 102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1752174" name="Object 110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99" name="公式" r:id="rId27" imgW="1193760" imgH="228600" progId="Equation.3">
                  <p:embed/>
                </p:oleObj>
              </mc:Choice>
              <mc:Fallback>
                <p:oleObj name="公式" r:id="rId27" imgW="1193760" imgH="2286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Text Box 2050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96163" name="Group 2051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396164" name="Group 2052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396165" name="Line 2053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66" name="Line 2054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67" name="Text Box 2055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6168" name="Text Box 2056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6169" name="Text Box 2057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96170" name="Object 2058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3" name="公式" r:id="rId4" imgW="190440" imgH="228600" progId="Equation.3">
                  <p:embed/>
                </p:oleObj>
              </mc:Choice>
              <mc:Fallback>
                <p:oleObj name="公式" r:id="rId4" imgW="190440" imgH="22860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179" name="Line 2067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180" name="Oval 2068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6181" name="Object 2069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4" name="公式" r:id="rId6" imgW="139680" imgH="177480" progId="Equation.3">
                  <p:embed/>
                </p:oleObj>
              </mc:Choice>
              <mc:Fallback>
                <p:oleObj name="公式" r:id="rId6" imgW="139680" imgH="17748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6182" name="Group 2070"/>
          <p:cNvGrpSpPr>
            <a:grpSpLocks/>
          </p:cNvGrpSpPr>
          <p:nvPr/>
        </p:nvGrpSpPr>
        <p:grpSpPr bwMode="auto">
          <a:xfrm>
            <a:off x="2449513" y="2124075"/>
            <a:ext cx="5243512" cy="706438"/>
            <a:chOff x="1551" y="984"/>
            <a:chExt cx="3303" cy="1154"/>
          </a:xfrm>
        </p:grpSpPr>
        <p:grpSp>
          <p:nvGrpSpPr>
            <p:cNvPr id="2396183" name="Group 2071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6184" name="Freeform 2072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85" name="Line 2073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86" name="Line 2074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187" name="Object 2075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35" name="公式" r:id="rId8" imgW="393480" imgH="177480" progId="Equation.3">
                      <p:embed/>
                    </p:oleObj>
                  </mc:Choice>
                  <mc:Fallback>
                    <p:oleObj name="公式" r:id="rId8" imgW="393480" imgH="177480" progId="Equation.3">
                      <p:embed/>
                      <p:pic>
                        <p:nvPicPr>
                          <p:cNvPr id="0" name="Object 2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6188" name="Object 2076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36" name="公式" r:id="rId10" imgW="393480" imgH="177480" progId="Equation.3">
                      <p:embed/>
                    </p:oleObj>
                  </mc:Choice>
                  <mc:Fallback>
                    <p:oleObj name="公式" r:id="rId10" imgW="393480" imgH="177480" progId="Equation.3">
                      <p:embed/>
                      <p:pic>
                        <p:nvPicPr>
                          <p:cNvPr id="0" name="Object 20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6189" name="Line 2077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6190" name="Group 2078"/>
          <p:cNvGrpSpPr>
            <a:grpSpLocks/>
          </p:cNvGrpSpPr>
          <p:nvPr/>
        </p:nvGrpSpPr>
        <p:grpSpPr bwMode="auto">
          <a:xfrm>
            <a:off x="2449513" y="2238375"/>
            <a:ext cx="5243512" cy="477838"/>
            <a:chOff x="1551" y="984"/>
            <a:chExt cx="3303" cy="1154"/>
          </a:xfrm>
        </p:grpSpPr>
        <p:grpSp>
          <p:nvGrpSpPr>
            <p:cNvPr id="2396191" name="Group 2079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6192" name="Freeform 2080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93" name="Line 2081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194" name="Line 2082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195" name="Object 2083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37" name="公式" r:id="rId12" imgW="393480" imgH="177480" progId="Equation.3">
                      <p:embed/>
                    </p:oleObj>
                  </mc:Choice>
                  <mc:Fallback>
                    <p:oleObj name="公式" r:id="rId12" imgW="393480" imgH="177480" progId="Equation.3">
                      <p:embed/>
                      <p:pic>
                        <p:nvPicPr>
                          <p:cNvPr id="0" name="Object 20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6196" name="Object 2084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38" name="公式" r:id="rId13" imgW="393480" imgH="177480" progId="Equation.3">
                      <p:embed/>
                    </p:oleObj>
                  </mc:Choice>
                  <mc:Fallback>
                    <p:oleObj name="公式" r:id="rId13" imgW="393480" imgH="177480" progId="Equation.3">
                      <p:embed/>
                      <p:pic>
                        <p:nvPicPr>
                          <p:cNvPr id="0" name="Object 20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6197" name="Line 2085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6198" name="Group 2086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2396199" name="Group 2087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2396200" name="Freeform 2088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01" name="Line 2089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202" name="Line 2090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203" name="Object 2091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39" name="公式" r:id="rId14" imgW="393480" imgH="177480" progId="Equation.3">
                      <p:embed/>
                    </p:oleObj>
                  </mc:Choice>
                  <mc:Fallback>
                    <p:oleObj name="公式" r:id="rId14" imgW="393480" imgH="177480" progId="Equation.3">
                      <p:embed/>
                      <p:pic>
                        <p:nvPicPr>
                          <p:cNvPr id="0" name="Object 20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6204" name="Object 2092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240" name="公式" r:id="rId15" imgW="393480" imgH="177480" progId="Equation.3">
                      <p:embed/>
                    </p:oleObj>
                  </mc:Choice>
                  <mc:Fallback>
                    <p:oleObj name="公式" r:id="rId15" imgW="393480" imgH="177480" progId="Equation.3">
                      <p:embed/>
                      <p:pic>
                        <p:nvPicPr>
                          <p:cNvPr id="0" name="Object 20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96205" name="Line 2093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6206" name="Freeform 2094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1989 h 1989"/>
              <a:gd name="T2" fmla="*/ 1375 w 3182"/>
              <a:gd name="T3" fmla="*/ 664 h 1989"/>
              <a:gd name="T4" fmla="*/ 3182 w 3182"/>
              <a:gd name="T5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08" name="Line 2096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09" name="Line 209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10" name="Oval 209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6212" name="Object 2100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1" name="公式" r:id="rId16" imgW="126720" imgH="139680" progId="Equation.3">
                  <p:embed/>
                </p:oleObj>
              </mc:Choice>
              <mc:Fallback>
                <p:oleObj name="公式" r:id="rId16" imgW="126720" imgH="139680" progId="Equation.3">
                  <p:embed/>
                  <p:pic>
                    <p:nvPicPr>
                      <p:cNvPr id="0" name="Object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3" name="Object 2101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2" name="公式" r:id="rId18" imgW="457200" imgH="228600" progId="Equation.3">
                  <p:embed/>
                </p:oleObj>
              </mc:Choice>
              <mc:Fallback>
                <p:oleObj name="公式" r:id="rId18" imgW="457200" imgH="228600" progId="Equation.3">
                  <p:embed/>
                  <p:pic>
                    <p:nvPicPr>
                      <p:cNvPr id="0" name="Object 2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4" name="Object 2102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3" name="公式" r:id="rId20" imgW="457200" imgH="228600" progId="Equation.3">
                  <p:embed/>
                </p:oleObj>
              </mc:Choice>
              <mc:Fallback>
                <p:oleObj name="公式" r:id="rId20" imgW="457200" imgH="228600" progId="Equation.3">
                  <p:embed/>
                  <p:pic>
                    <p:nvPicPr>
                      <p:cNvPr id="0" name="Object 2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5" name="Line 2103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16" name="Line 2104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17" name="Text Box 2105"/>
          <p:cNvSpPr txBox="1">
            <a:spLocks noChangeArrowheads="1"/>
          </p:cNvSpPr>
          <p:nvPr/>
        </p:nvSpPr>
        <p:spPr bwMode="auto">
          <a:xfrm>
            <a:off x="346075" y="4048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1.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96218" name="Object 2106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4" name="公式" r:id="rId22" imgW="1904760" imgH="291960" progId="Equation.3">
                  <p:embed/>
                </p:oleObj>
              </mc:Choice>
              <mc:Fallback>
                <p:oleObj name="公式" r:id="rId22" imgW="1904760" imgH="291960" progId="Equation.3">
                  <p:embed/>
                  <p:pic>
                    <p:nvPicPr>
                      <p:cNvPr id="0" name="Object 2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9" name="Rectangle 2107"/>
          <p:cNvSpPr>
            <a:spLocks noGrp="1" noChangeArrowheads="1"/>
          </p:cNvSpPr>
          <p:nvPr>
            <p:ph type="title" idx="4294967295"/>
          </p:nvPr>
        </p:nvSpPr>
        <p:spPr>
          <a:xfrm>
            <a:off x="8686800" y="6096000"/>
            <a:ext cx="228600" cy="29845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6220" name="Text Box 2108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6221" name="AutoShape 2109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6222" name="Rectangle 2110"/>
          <p:cNvSpPr>
            <a:spLocks noChangeArrowheads="1"/>
          </p:cNvSpPr>
          <p:nvPr/>
        </p:nvSpPr>
        <p:spPr bwMode="auto">
          <a:xfrm>
            <a:off x="212725" y="3084513"/>
            <a:ext cx="2346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</a:rPr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algn="l"/>
            <a:r>
              <a:rPr lang="zh-CN" altLang="en-US" sz="2000" b="1"/>
              <a:t>的纵坐标 </a:t>
            </a:r>
            <a:r>
              <a:rPr lang="en-US" altLang="zh-CN" sz="2000" b="1" i="1"/>
              <a:t>f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zh-CN" altLang="en-US" sz="2000" b="1">
                <a:solidFill>
                  <a:schemeClr val="tx1"/>
                </a:solidFill>
              </a:rPr>
              <a:t>落在</a:t>
            </a:r>
          </a:p>
          <a:p>
            <a:pPr algn="l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zh-CN" altLang="zh-CN" sz="2000" b="1">
                <a:solidFill>
                  <a:srgbClr val="009900"/>
                </a:solidFill>
              </a:rPr>
              <a:t>的 </a:t>
            </a:r>
            <a:r>
              <a:rPr lang="zh-CN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 邻域 </a:t>
            </a:r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内，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即相应的点(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x,f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))</a:t>
            </a:r>
          </a:p>
          <a:p>
            <a:pPr algn="l"/>
            <a:r>
              <a:rPr lang="zh-CN" altLang="zh-CN" sz="2000" b="1">
                <a:solidFill>
                  <a:schemeClr val="tx1"/>
                </a:solidFill>
                <a:sym typeface="Symbol" pitchFamily="18" charset="2"/>
              </a:rPr>
              <a:t>落在</a:t>
            </a:r>
            <a:r>
              <a:rPr lang="zh-CN" altLang="en-US" sz="2000" b="1">
                <a:solidFill>
                  <a:srgbClr val="008000"/>
                </a:solidFill>
              </a:rPr>
              <a:t>绿色</a:t>
            </a:r>
            <a:r>
              <a:rPr lang="zh-CN" altLang="en-US" sz="2000" b="1">
                <a:solidFill>
                  <a:schemeClr val="tx1"/>
                </a:solidFill>
              </a:rPr>
              <a:t>区域内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96223" name="Text Box 2111"/>
          <p:cNvSpPr txBox="1">
            <a:spLocks noChangeArrowheads="1"/>
          </p:cNvSpPr>
          <p:nvPr/>
        </p:nvSpPr>
        <p:spPr bwMode="auto">
          <a:xfrm>
            <a:off x="239713" y="22082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 i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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b="1">
              <a:solidFill>
                <a:srgbClr val="009900"/>
              </a:solidFill>
              <a:latin typeface="楷体_GB2312" pitchFamily="49" charset="-122"/>
            </a:endParaRPr>
          </a:p>
        </p:txBody>
      </p:sp>
      <p:graphicFrame>
        <p:nvGraphicFramePr>
          <p:cNvPr id="2396224" name="Object 2112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5" name="公式" r:id="rId25" imgW="1282680" imgH="241200" progId="Equation.3">
                  <p:embed/>
                </p:oleObj>
              </mc:Choice>
              <mc:Fallback>
                <p:oleObj name="公式" r:id="rId25" imgW="1282680" imgH="241200" progId="Equation.3">
                  <p:embed/>
                  <p:pic>
                    <p:nvPicPr>
                      <p:cNvPr id="0" name="Object 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5" name="Object 2113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6" name="公式" r:id="rId27" imgW="520560" imgH="203040" progId="Equation.3">
                  <p:embed/>
                </p:oleObj>
              </mc:Choice>
              <mc:Fallback>
                <p:oleObj name="公式" r:id="rId27" imgW="520560" imgH="203040" progId="Equation.3">
                  <p:embed/>
                  <p:pic>
                    <p:nvPicPr>
                      <p:cNvPr id="0" name="Object 2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6" name="Object 2114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7" name="公式" r:id="rId29" imgW="507960" imgH="203040" progId="Equation.3">
                  <p:embed/>
                </p:oleObj>
              </mc:Choice>
              <mc:Fallback>
                <p:oleObj name="公式" r:id="rId29" imgW="507960" imgH="203040" progId="Equation.3">
                  <p:embed/>
                  <p:pic>
                    <p:nvPicPr>
                      <p:cNvPr id="0" name="Object 2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8" name="Text Box 2116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当</a:t>
            </a:r>
          </a:p>
        </p:txBody>
      </p:sp>
      <p:sp>
        <p:nvSpPr>
          <p:cNvPr id="2396229" name="Rectangle 2117"/>
          <p:cNvSpPr>
            <a:spLocks noChangeArrowheads="1"/>
          </p:cNvSpPr>
          <p:nvPr/>
        </p:nvSpPr>
        <p:spPr bwMode="auto">
          <a:xfrm>
            <a:off x="2330450" y="2000250"/>
            <a:ext cx="609600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6230" name="Rectangle 2118"/>
          <p:cNvSpPr>
            <a:spLocks noChangeArrowheads="1"/>
          </p:cNvSpPr>
          <p:nvPr/>
        </p:nvSpPr>
        <p:spPr bwMode="auto">
          <a:xfrm>
            <a:off x="2420938" y="2579688"/>
            <a:ext cx="525462" cy="357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6231" name="Text Box 2119"/>
          <p:cNvSpPr txBox="1">
            <a:spLocks noChangeArrowheads="1"/>
          </p:cNvSpPr>
          <p:nvPr/>
        </p:nvSpPr>
        <p:spPr bwMode="auto">
          <a:xfrm>
            <a:off x="212725" y="2627313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b="1" i="1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396232" name="Object 2120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8" name="公式" r:id="rId31" imgW="1193760" imgH="228600" progId="Equation.3">
                  <p:embed/>
                </p:oleObj>
              </mc:Choice>
              <mc:Fallback>
                <p:oleObj name="公式" r:id="rId31" imgW="1193760" imgH="228600" progId="Equation.3">
                  <p:embed/>
                  <p:pic>
                    <p:nvPicPr>
                      <p:cNvPr id="0" name="Object 2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9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40996</TotalTime>
  <Words>3085</Words>
  <Application>Microsoft Office PowerPoint</Application>
  <PresentationFormat>全屏显示(4:3)</PresentationFormat>
  <Paragraphs>1021</Paragraphs>
  <Slides>63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Times New Roman</vt:lpstr>
      <vt:lpstr>楷体_GB2312</vt:lpstr>
      <vt:lpstr>Symbol</vt:lpstr>
      <vt:lpstr>MingLiU</vt:lpstr>
      <vt:lpstr>默认设计模板</vt:lpstr>
      <vt:lpstr>Microsoft Clip Gallery</vt:lpstr>
      <vt:lpstr>Microsoft Equation 3.0</vt:lpstr>
      <vt:lpstr>§1 一元函数微分学</vt:lpstr>
      <vt:lpstr>主   目   录（1 – 18）</vt:lpstr>
      <vt:lpstr>1.  函数的极限</vt:lpstr>
      <vt:lpstr>.</vt:lpstr>
      <vt:lpstr>.</vt:lpstr>
      <vt:lpstr>.</vt:lpstr>
      <vt:lpstr>.</vt:lpstr>
      <vt:lpstr>.</vt:lpstr>
      <vt:lpstr>.</vt:lpstr>
      <vt:lpstr>.</vt:lpstr>
      <vt:lpstr>.</vt:lpstr>
      <vt:lpstr>2. 函数的左极限</vt:lpstr>
      <vt:lpstr>.</vt:lpstr>
      <vt:lpstr>.</vt:lpstr>
      <vt:lpstr>.</vt:lpstr>
      <vt:lpstr>.</vt:lpstr>
      <vt:lpstr>3.  x 趋于无穷大时的极限</vt:lpstr>
      <vt:lpstr>.</vt:lpstr>
      <vt:lpstr>.</vt:lpstr>
      <vt:lpstr>.</vt:lpstr>
      <vt:lpstr>.</vt:lpstr>
      <vt:lpstr>4. x 趋于正无穷大时的极限</vt:lpstr>
      <vt:lpstr>.</vt:lpstr>
      <vt:lpstr>.</vt:lpstr>
      <vt:lpstr>5.  数列的极限</vt:lpstr>
      <vt:lpstr>.</vt:lpstr>
      <vt:lpstr>.</vt:lpstr>
      <vt:lpstr>.</vt:lpstr>
      <vt:lpstr>.</vt:lpstr>
      <vt:lpstr>6.  无穷大</vt:lpstr>
      <vt:lpstr>.</vt:lpstr>
      <vt:lpstr>.</vt:lpstr>
      <vt:lpstr>.</vt:lpstr>
      <vt:lpstr>.</vt:lpstr>
      <vt:lpstr>7.  函数的连续性</vt:lpstr>
      <vt:lpstr>8.  导数的几何意义</vt:lpstr>
      <vt:lpstr>.</vt:lpstr>
      <vt:lpstr>.</vt:lpstr>
      <vt:lpstr>9. 微分的几何意义</vt:lpstr>
      <vt:lpstr>.</vt:lpstr>
      <vt:lpstr>10. 函数作图  </vt:lpstr>
      <vt:lpstr>.</vt:lpstr>
      <vt:lpstr>11.</vt:lpstr>
      <vt:lpstr>.</vt:lpstr>
      <vt:lpstr>12.</vt:lpstr>
      <vt:lpstr>.</vt:lpstr>
      <vt:lpstr>13.</vt:lpstr>
      <vt:lpstr>.</vt:lpstr>
      <vt:lpstr>14.</vt:lpstr>
      <vt:lpstr>.</vt:lpstr>
      <vt:lpstr>15.</vt:lpstr>
      <vt:lpstr>.</vt:lpstr>
      <vt:lpstr>16.</vt:lpstr>
      <vt:lpstr>.</vt:lpstr>
      <vt:lpstr>.</vt:lpstr>
      <vt:lpstr>17. 弧微分ds的几何意义</vt:lpstr>
      <vt:lpstr>18.  曲率</vt:lpstr>
      <vt:lpstr>.</vt:lpstr>
      <vt:lpstr>.</vt:lpstr>
      <vt:lpstr>.</vt:lpstr>
      <vt:lpstr>.</vt:lpstr>
      <vt:lpstr>.</vt:lpstr>
      <vt:lpstr>.</vt:lpstr>
    </vt:vector>
  </TitlesOfParts>
  <Company>wecan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Dky</cp:lastModifiedBy>
  <cp:revision>4186</cp:revision>
  <cp:lastPrinted>2000-11-06T12:55:30Z</cp:lastPrinted>
  <dcterms:created xsi:type="dcterms:W3CDTF">2000-03-15T07:29:21Z</dcterms:created>
  <dcterms:modified xsi:type="dcterms:W3CDTF">2012-03-09T01:35:54Z</dcterms:modified>
</cp:coreProperties>
</file>