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962" r:id="rId2"/>
    <p:sldId id="1390" r:id="rId3"/>
    <p:sldId id="1381" r:id="rId4"/>
    <p:sldId id="1354" r:id="rId5"/>
    <p:sldId id="1371" r:id="rId6"/>
    <p:sldId id="1372" r:id="rId7"/>
    <p:sldId id="1384" r:id="rId8"/>
    <p:sldId id="1385" r:id="rId9"/>
    <p:sldId id="1388" r:id="rId10"/>
    <p:sldId id="1325" r:id="rId11"/>
    <p:sldId id="1393" r:id="rId12"/>
    <p:sldId id="1389" r:id="rId13"/>
    <p:sldId id="1391" r:id="rId14"/>
    <p:sldId id="1400" r:id="rId15"/>
    <p:sldId id="968" r:id="rId16"/>
    <p:sldId id="1401" r:id="rId17"/>
    <p:sldId id="969" r:id="rId18"/>
    <p:sldId id="1395" r:id="rId19"/>
    <p:sldId id="970" r:id="rId20"/>
    <p:sldId id="1394" r:id="rId21"/>
    <p:sldId id="1319" r:id="rId22"/>
    <p:sldId id="1396" r:id="rId23"/>
    <p:sldId id="1320" r:id="rId24"/>
    <p:sldId id="1382" r:id="rId25"/>
    <p:sldId id="1322" r:id="rId26"/>
    <p:sldId id="1397" r:id="rId27"/>
    <p:sldId id="1323" r:id="rId28"/>
    <p:sldId id="1324" r:id="rId29"/>
    <p:sldId id="976" r:id="rId30"/>
    <p:sldId id="1398" r:id="rId31"/>
    <p:sldId id="977" r:id="rId32"/>
    <p:sldId id="1399" r:id="rId33"/>
    <p:sldId id="978" r:id="rId34"/>
    <p:sldId id="979" r:id="rId35"/>
    <p:sldId id="980" r:id="rId36"/>
    <p:sldId id="981" r:id="rId37"/>
    <p:sldId id="982" r:id="rId38"/>
    <p:sldId id="1234" r:id="rId39"/>
    <p:sldId id="1235" r:id="rId40"/>
    <p:sldId id="1404" r:id="rId41"/>
    <p:sldId id="1238" r:id="rId42"/>
    <p:sldId id="1239" r:id="rId43"/>
    <p:sldId id="1405" r:id="rId44"/>
    <p:sldId id="1406" r:id="rId45"/>
    <p:sldId id="1242" r:id="rId46"/>
    <p:sldId id="1263" r:id="rId47"/>
    <p:sldId id="1264" r:id="rId48"/>
    <p:sldId id="1379" r:id="rId49"/>
    <p:sldId id="1377" r:id="rId50"/>
    <p:sldId id="1378" r:id="rId51"/>
    <p:sldId id="1376" r:id="rId52"/>
    <p:sldId id="985" r:id="rId53"/>
    <p:sldId id="1231" r:id="rId54"/>
    <p:sldId id="1229" r:id="rId55"/>
    <p:sldId id="1230" r:id="rId56"/>
    <p:sldId id="1232" r:id="rId57"/>
    <p:sldId id="1233" r:id="rId58"/>
    <p:sldId id="1317" r:id="rId59"/>
    <p:sldId id="1318" r:id="rId60"/>
    <p:sldId id="988" r:id="rId61"/>
    <p:sldId id="989" r:id="rId62"/>
    <p:sldId id="990" r:id="rId63"/>
    <p:sldId id="1402" r:id="rId64"/>
    <p:sldId id="991" r:id="rId65"/>
    <p:sldId id="992" r:id="rId66"/>
    <p:sldId id="993" r:id="rId67"/>
    <p:sldId id="994" r:id="rId68"/>
    <p:sldId id="995" r:id="rId69"/>
    <p:sldId id="996" r:id="rId70"/>
    <p:sldId id="1383" r:id="rId71"/>
    <p:sldId id="998" r:id="rId72"/>
    <p:sldId id="1403" r:id="rId73"/>
    <p:sldId id="1373" r:id="rId74"/>
  </p:sldIdLst>
  <p:sldSz cx="9144000" cy="6858000" type="screen4x3"/>
  <p:notesSz cx="6858000" cy="9545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99"/>
    <a:srgbClr val="FF0000"/>
    <a:srgbClr val="FF00FF"/>
    <a:srgbClr val="FF3399"/>
    <a:srgbClr val="0099FF"/>
    <a:srgbClr val="CC6600"/>
    <a:srgbClr val="FF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Objects="1">
      <p:cViewPr>
        <p:scale>
          <a:sx n="50" d="100"/>
          <a:sy n="50" d="100"/>
        </p:scale>
        <p:origin x="-114" y="-72"/>
      </p:cViewPr>
      <p:guideLst>
        <p:guide orient="horz" pos="2688"/>
        <p:guide pos="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726" y="1866"/>
      </p:cViewPr>
      <p:guideLst>
        <p:guide orient="horz" pos="300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18" Type="http://schemas.openxmlformats.org/officeDocument/2006/relationships/image" Target="../media/image56.emf"/><Relationship Id="rId26" Type="http://schemas.openxmlformats.org/officeDocument/2006/relationships/image" Target="../media/image64.emf"/><Relationship Id="rId3" Type="http://schemas.openxmlformats.org/officeDocument/2006/relationships/image" Target="../media/image41.emf"/><Relationship Id="rId21" Type="http://schemas.openxmlformats.org/officeDocument/2006/relationships/image" Target="../media/image59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17" Type="http://schemas.openxmlformats.org/officeDocument/2006/relationships/image" Target="../media/image55.emf"/><Relationship Id="rId25" Type="http://schemas.openxmlformats.org/officeDocument/2006/relationships/image" Target="../media/image63.emf"/><Relationship Id="rId2" Type="http://schemas.openxmlformats.org/officeDocument/2006/relationships/image" Target="../media/image40.emf"/><Relationship Id="rId16" Type="http://schemas.openxmlformats.org/officeDocument/2006/relationships/image" Target="../media/image54.emf"/><Relationship Id="rId20" Type="http://schemas.openxmlformats.org/officeDocument/2006/relationships/image" Target="../media/image58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24" Type="http://schemas.openxmlformats.org/officeDocument/2006/relationships/image" Target="../media/image62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23" Type="http://schemas.openxmlformats.org/officeDocument/2006/relationships/image" Target="../media/image61.emf"/><Relationship Id="rId10" Type="http://schemas.openxmlformats.org/officeDocument/2006/relationships/image" Target="../media/image48.emf"/><Relationship Id="rId19" Type="http://schemas.openxmlformats.org/officeDocument/2006/relationships/image" Target="../media/image57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Relationship Id="rId22" Type="http://schemas.openxmlformats.org/officeDocument/2006/relationships/image" Target="../media/image60.emf"/><Relationship Id="rId27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26" Type="http://schemas.openxmlformats.org/officeDocument/2006/relationships/image" Target="../media/image92.emf"/><Relationship Id="rId3" Type="http://schemas.openxmlformats.org/officeDocument/2006/relationships/image" Target="../media/image69.emf"/><Relationship Id="rId21" Type="http://schemas.openxmlformats.org/officeDocument/2006/relationships/image" Target="../media/image87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5" Type="http://schemas.openxmlformats.org/officeDocument/2006/relationships/image" Target="../media/image91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29" Type="http://schemas.openxmlformats.org/officeDocument/2006/relationships/image" Target="../media/image95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24" Type="http://schemas.openxmlformats.org/officeDocument/2006/relationships/image" Target="../media/image90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23" Type="http://schemas.openxmlformats.org/officeDocument/2006/relationships/image" Target="../media/image89.emf"/><Relationship Id="rId28" Type="http://schemas.openxmlformats.org/officeDocument/2006/relationships/image" Target="../media/image94.emf"/><Relationship Id="rId10" Type="http://schemas.openxmlformats.org/officeDocument/2006/relationships/image" Target="../media/image76.emf"/><Relationship Id="rId19" Type="http://schemas.openxmlformats.org/officeDocument/2006/relationships/image" Target="../media/image85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Relationship Id="rId22" Type="http://schemas.openxmlformats.org/officeDocument/2006/relationships/image" Target="../media/image88.emf"/><Relationship Id="rId27" Type="http://schemas.openxmlformats.org/officeDocument/2006/relationships/image" Target="../media/image93.emf"/><Relationship Id="rId30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" Type="http://schemas.openxmlformats.org/officeDocument/2006/relationships/image" Target="../media/image121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19" Type="http://schemas.openxmlformats.org/officeDocument/2006/relationships/image" Target="../media/image138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2.wmf"/><Relationship Id="rId1" Type="http://schemas.openxmlformats.org/officeDocument/2006/relationships/image" Target="../media/image121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7.wmf"/><Relationship Id="rId7" Type="http://schemas.openxmlformats.org/officeDocument/2006/relationships/image" Target="../media/image180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79.wmf"/><Relationship Id="rId11" Type="http://schemas.openxmlformats.org/officeDocument/2006/relationships/image" Target="../media/image167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66.wmf"/><Relationship Id="rId9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4.wmf"/><Relationship Id="rId4" Type="http://schemas.openxmlformats.org/officeDocument/2006/relationships/image" Target="../media/image18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21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2.wmf"/><Relationship Id="rId7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7.wmf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2B4D63-344F-41A6-93DA-7D7BA5EAC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739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2988" y="715963"/>
            <a:ext cx="4772025" cy="3579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33900"/>
            <a:ext cx="50292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67800"/>
            <a:ext cx="29718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6E3D2A-E213-4E2A-A24E-955D12849A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81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19.wmf"/><Relationship Id="rId3" Type="http://schemas.openxmlformats.org/officeDocument/2006/relationships/slide" Target="../slides/slide34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33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17.wmf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23ED6-78F9-49CB-9364-3F29B3C3656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35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25FE4-CEBD-4347-A358-4FE6AA21D37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719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1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en-US" sz="2400"/>
              <a:t>普通单摆的摆动周期与摆动幅度不是绝对没有关系的，为克服这个缺点，可以在摆动的平面内做两个旋轮线形状的挡板，这样，摆的运动轨迹将也是一条旋轮线，而摆动周期将与摆幅完全无关。</a:t>
            </a:r>
          </a:p>
          <a:p>
            <a:r>
              <a:rPr lang="zh-CN" altLang="en-US" sz="2400"/>
              <a:t>    在</a:t>
            </a:r>
            <a:r>
              <a:rPr lang="en-US" altLang="zh-CN" sz="2400"/>
              <a:t>17</a:t>
            </a:r>
            <a:r>
              <a:rPr lang="zh-CN" altLang="en-US" sz="2400"/>
              <a:t>世纪，旋轮线即以此性质出名，所以旋轮线又称摆线。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D5F98-61C5-451A-9503-771822BB37A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05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181600" cy="4295775"/>
          </a:xfrm>
        </p:spPr>
        <p:txBody>
          <a:bodyPr/>
          <a:lstStyle/>
          <a:p>
            <a:r>
              <a:rPr lang="zh-CN" altLang="en-US" sz="2800"/>
              <a:t>最速降线问题：</a:t>
            </a:r>
          </a:p>
          <a:p>
            <a:r>
              <a:rPr lang="zh-CN" altLang="en-US" sz="2800"/>
              <a:t>    质点在重力作用下沿曲线从固定点</a:t>
            </a:r>
            <a:r>
              <a:rPr lang="en-US" altLang="zh-CN" sz="2800"/>
              <a:t>A</a:t>
            </a:r>
            <a:r>
              <a:rPr lang="zh-CN" altLang="en-US" sz="2800"/>
              <a:t>滑到固定点</a:t>
            </a:r>
            <a:r>
              <a:rPr lang="en-US" altLang="zh-CN" sz="2800"/>
              <a:t>B</a:t>
            </a:r>
            <a:r>
              <a:rPr lang="zh-CN" altLang="en-US" sz="2800"/>
              <a:t>，当曲线是什么形状时所需的时间最短？</a:t>
            </a:r>
          </a:p>
          <a:p>
            <a:r>
              <a:rPr lang="zh-CN" altLang="en-US" sz="2800"/>
              <a:t>   答案是：当这曲线是一条翻转的旋轮线。</a:t>
            </a:r>
          </a:p>
          <a:p>
            <a:r>
              <a:rPr lang="zh-CN" altLang="en-US" sz="2800"/>
              <a:t>  应用广泛，如体育运动中滑板、高山滑雪等。</a:t>
            </a:r>
          </a:p>
          <a:p>
            <a:r>
              <a:rPr lang="zh-CN" altLang="en-US" sz="2800"/>
              <a:t>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8FBB3-CFE2-4E8D-B6B8-4B9E95966FE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461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181600" cy="4295775"/>
          </a:xfrm>
        </p:spPr>
        <p:txBody>
          <a:bodyPr/>
          <a:lstStyle/>
          <a:p>
            <a:r>
              <a:rPr lang="zh-CN" altLang="en-US" sz="2800"/>
              <a:t>最速降线问题：</a:t>
            </a:r>
          </a:p>
          <a:p>
            <a:r>
              <a:rPr lang="zh-CN" altLang="en-US" sz="2800"/>
              <a:t>    质点在重力作用下沿曲线从固定点</a:t>
            </a:r>
            <a:r>
              <a:rPr lang="en-US" altLang="zh-CN" sz="2800"/>
              <a:t>A</a:t>
            </a:r>
            <a:r>
              <a:rPr lang="zh-CN" altLang="en-US" sz="2800"/>
              <a:t>滑到固定点</a:t>
            </a:r>
            <a:r>
              <a:rPr lang="en-US" altLang="zh-CN" sz="2800"/>
              <a:t>B</a:t>
            </a:r>
            <a:r>
              <a:rPr lang="zh-CN" altLang="en-US" sz="2800"/>
              <a:t>，当曲线是什么形状时所需的时间最短？</a:t>
            </a:r>
          </a:p>
          <a:p>
            <a:r>
              <a:rPr lang="zh-CN" altLang="en-US" sz="2800"/>
              <a:t>   答案是：当这曲线是一条翻转的旋轮线。</a:t>
            </a:r>
          </a:p>
          <a:p>
            <a:r>
              <a:rPr lang="zh-CN" altLang="en-US" sz="2800"/>
              <a:t>  应用广泛，如体育运动中滑板、高山滑雪等。</a:t>
            </a:r>
          </a:p>
          <a:p>
            <a:r>
              <a:rPr lang="zh-CN" altLang="en-US" sz="2800"/>
              <a:t> 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8CAAA-671B-4EE0-B6F1-30443CDA675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07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181600" cy="4295775"/>
          </a:xfrm>
        </p:spPr>
        <p:txBody>
          <a:bodyPr/>
          <a:lstStyle/>
          <a:p>
            <a:r>
              <a:rPr lang="zh-CN" altLang="en-US" sz="2800"/>
              <a:t>最速降线问题：</a:t>
            </a:r>
          </a:p>
          <a:p>
            <a:r>
              <a:rPr lang="zh-CN" altLang="en-US" sz="2800"/>
              <a:t>    质点在重力作用下沿曲线从固定点</a:t>
            </a:r>
            <a:r>
              <a:rPr lang="en-US" altLang="zh-CN" sz="2800"/>
              <a:t>A</a:t>
            </a:r>
            <a:r>
              <a:rPr lang="zh-CN" altLang="en-US" sz="2800"/>
              <a:t>滑到固定点</a:t>
            </a:r>
            <a:r>
              <a:rPr lang="en-US" altLang="zh-CN" sz="2800"/>
              <a:t>B</a:t>
            </a:r>
            <a:r>
              <a:rPr lang="zh-CN" altLang="en-US" sz="2800"/>
              <a:t>，当曲线是什么形状时所需的时间最短？</a:t>
            </a:r>
          </a:p>
          <a:p>
            <a:r>
              <a:rPr lang="zh-CN" altLang="en-US" sz="2800"/>
              <a:t>   答案是：当这曲线是一条翻转的旋轮线。</a:t>
            </a:r>
          </a:p>
          <a:p>
            <a:r>
              <a:rPr lang="zh-CN" altLang="en-US" sz="2800"/>
              <a:t>  应用广泛，如体育运动中滑板、高山滑雪等。</a:t>
            </a:r>
          </a:p>
          <a:p>
            <a:r>
              <a:rPr lang="zh-CN" altLang="en-US" sz="2800"/>
              <a:t>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89675-2B59-4B00-8671-6E2A749BF18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9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33900"/>
            <a:ext cx="5181600" cy="4295775"/>
          </a:xfrm>
        </p:spPr>
        <p:txBody>
          <a:bodyPr/>
          <a:lstStyle/>
          <a:p>
            <a:r>
              <a:rPr lang="zh-CN" altLang="en-US" sz="2800"/>
              <a:t>最速降线问题：</a:t>
            </a:r>
          </a:p>
          <a:p>
            <a:r>
              <a:rPr lang="zh-CN" altLang="en-US" sz="2800"/>
              <a:t>    质点在重力作用下沿曲线从固定点</a:t>
            </a:r>
            <a:r>
              <a:rPr lang="en-US" altLang="zh-CN" sz="2800"/>
              <a:t>A</a:t>
            </a:r>
            <a:r>
              <a:rPr lang="zh-CN" altLang="en-US" sz="2800"/>
              <a:t>滑到固定点</a:t>
            </a:r>
            <a:r>
              <a:rPr lang="en-US" altLang="zh-CN" sz="2800"/>
              <a:t>B</a:t>
            </a:r>
            <a:r>
              <a:rPr lang="zh-CN" altLang="en-US" sz="2800"/>
              <a:t>，当曲线是什么形状时所需的时间最短？</a:t>
            </a:r>
          </a:p>
          <a:p>
            <a:r>
              <a:rPr lang="zh-CN" altLang="en-US" sz="2800"/>
              <a:t>   答案是：当这曲线是一条翻转的旋轮线。</a:t>
            </a:r>
          </a:p>
          <a:p>
            <a:r>
              <a:rPr lang="zh-CN" altLang="en-US" sz="2800"/>
              <a:t>  应用广泛，如体育运动中滑板、高山滑雪等。</a:t>
            </a:r>
          </a:p>
          <a:p>
            <a:r>
              <a:rPr lang="zh-CN" altLang="en-US" sz="2800"/>
              <a:t> 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74A5A-51F4-42D2-A22E-B776021AD7E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05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029AF-A19D-4DD3-9A7F-1829F63A741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463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4E941-3004-491B-9ACD-3D4FF44D06A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07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53C-DC62-4BE5-9D0E-729CD7F315F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28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F6F7B-259C-4839-BD11-58387338A6B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11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72318-DA63-4439-8722-C1C599F440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40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7D049-5343-461D-994A-1557C5190E9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65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C52C3-15A0-4953-8D67-793BADB21E8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13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8D815-A9C9-4B14-AB55-4A5A95DB045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15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97BF0-5BED-4CF2-9AE0-12CAC565104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822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分析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 </a:t>
            </a:r>
            <a:r>
              <a:rPr lang="zh-CN" altLang="en-US"/>
              <a:t>证明</a:t>
            </a:r>
          </a:p>
        </p:txBody>
      </p:sp>
      <p:grpSp>
        <p:nvGrpSpPr>
          <p:cNvPr id="1822724" name="Group 4"/>
          <p:cNvGrpSpPr>
            <a:grpSpLocks/>
          </p:cNvGrpSpPr>
          <p:nvPr/>
        </p:nvGrpSpPr>
        <p:grpSpPr bwMode="auto">
          <a:xfrm>
            <a:off x="990600" y="4800600"/>
            <a:ext cx="2641600" cy="3897313"/>
            <a:chOff x="968" y="2607"/>
            <a:chExt cx="2004" cy="2901"/>
          </a:xfrm>
        </p:grpSpPr>
        <p:sp>
          <p:nvSpPr>
            <p:cNvPr id="1822725" name="Text Box 5"/>
            <p:cNvSpPr txBox="1">
              <a:spLocks noChangeArrowheads="1"/>
            </p:cNvSpPr>
            <p:nvPr/>
          </p:nvSpPr>
          <p:spPr bwMode="auto">
            <a:xfrm>
              <a:off x="968" y="2607"/>
              <a:ext cx="525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证：</a:t>
              </a:r>
            </a:p>
          </p:txBody>
        </p:sp>
        <p:graphicFrame>
          <p:nvGraphicFramePr>
            <p:cNvPr id="1822726" name="Object 6"/>
            <p:cNvGraphicFramePr>
              <a:graphicFrameLocks noChangeAspect="1"/>
            </p:cNvGraphicFramePr>
            <p:nvPr/>
          </p:nvGraphicFramePr>
          <p:xfrm>
            <a:off x="1370" y="2658"/>
            <a:ext cx="1233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1" name="公式" r:id="rId4" imgW="1346040" imgH="711000" progId="Equation.3">
                    <p:embed/>
                  </p:oleObj>
                </mc:Choice>
                <mc:Fallback>
                  <p:oleObj name="公式" r:id="rId4" imgW="1346040" imgH="71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2658"/>
                          <a:ext cx="1233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727" name="Object 7"/>
            <p:cNvGraphicFramePr>
              <a:graphicFrameLocks noChangeAspect="1"/>
            </p:cNvGraphicFramePr>
            <p:nvPr/>
          </p:nvGraphicFramePr>
          <p:xfrm>
            <a:off x="1150" y="3356"/>
            <a:ext cx="124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2" name="公式" r:id="rId6" imgW="1358640" imgH="431640" progId="Equation.3">
                    <p:embed/>
                  </p:oleObj>
                </mc:Choice>
                <mc:Fallback>
                  <p:oleObj name="公式" r:id="rId6" imgW="13586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3356"/>
                          <a:ext cx="1244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728" name="Object 8"/>
            <p:cNvGraphicFramePr>
              <a:graphicFrameLocks noChangeAspect="1"/>
            </p:cNvGraphicFramePr>
            <p:nvPr/>
          </p:nvGraphicFramePr>
          <p:xfrm>
            <a:off x="1152" y="4128"/>
            <a:ext cx="126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3" name="公式" r:id="rId8" imgW="1384200" imgH="660240" progId="Equation.3">
                    <p:embed/>
                  </p:oleObj>
                </mc:Choice>
                <mc:Fallback>
                  <p:oleObj name="公式" r:id="rId8" imgW="1384200" imgH="660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4128"/>
                          <a:ext cx="1267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729" name="Object 9"/>
            <p:cNvGraphicFramePr>
              <a:graphicFrameLocks noChangeAspect="1"/>
            </p:cNvGraphicFramePr>
            <p:nvPr/>
          </p:nvGraphicFramePr>
          <p:xfrm>
            <a:off x="1065" y="4800"/>
            <a:ext cx="190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4" name="公式" r:id="rId10" imgW="2082600" imgH="774360" progId="Equation.3">
                    <p:embed/>
                  </p:oleObj>
                </mc:Choice>
                <mc:Fallback>
                  <p:oleObj name="公式" r:id="rId10" imgW="2082600" imgH="774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4800"/>
                          <a:ext cx="1907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730" name="Object 10"/>
            <p:cNvGraphicFramePr>
              <a:graphicFrameLocks noChangeAspect="1"/>
            </p:cNvGraphicFramePr>
            <p:nvPr/>
          </p:nvGraphicFramePr>
          <p:xfrm>
            <a:off x="1150" y="3696"/>
            <a:ext cx="144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735" name="公式" r:id="rId12" imgW="1574640" imgH="393480" progId="Equation.3">
                    <p:embed/>
                  </p:oleObj>
                </mc:Choice>
                <mc:Fallback>
                  <p:oleObj name="公式" r:id="rId12" imgW="157464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3696"/>
                          <a:ext cx="144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EC2A3-3ACD-4B08-997D-4A55684B92B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19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0372E-C065-4ED2-9055-192E31EA43E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415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C44B2-4E0A-4334-B910-F8731E52184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29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E5CCF-3846-46A8-9193-1E344CB4EDBE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30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05BBC-C1C9-4B52-9788-0E06B094D37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0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2ACF9-366F-4870-8500-F649481A43E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17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69DF6-0362-41FE-A800-418A68FBC9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57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F3CD9-E8DE-43D7-865B-0BA6C1C851F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46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14592-3B66-4EFB-AEF4-244CCEA423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514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1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en-US" sz="2400"/>
              <a:t>普通单摆的摆动周期与摆动幅度不是绝对没有关系的，为克服这个缺点，可以在摆动的平面内做两个旋轮线形状的挡板，这样，摆的运动轨迹将也是一条旋轮线，而摆动周期将与摆幅完全无关。</a:t>
            </a:r>
          </a:p>
          <a:p>
            <a:r>
              <a:rPr lang="zh-CN" altLang="en-US" sz="2400"/>
              <a:t>    在</a:t>
            </a:r>
            <a:r>
              <a:rPr lang="en-US" altLang="zh-CN" sz="2400"/>
              <a:t>17</a:t>
            </a:r>
            <a:r>
              <a:rPr lang="zh-CN" altLang="en-US" sz="2400"/>
              <a:t>世纪，旋轮线即以此性质出名，所以旋轮线又称摆线。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77A1C-1668-4EF5-B595-19252C6AE3E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69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en-US" sz="2400"/>
              <a:t>普通单摆的摆动周期与摆动幅度不是绝对没有关系的，为克服这个缺点，可以在摆动的平面内做两个旋轮线形状的挡板，这样，摆的运动轨迹将也是一条旋轮线，而摆动周期将与摆幅完全无关。</a:t>
            </a:r>
          </a:p>
          <a:p>
            <a:r>
              <a:rPr lang="zh-CN" altLang="en-US" sz="2400"/>
              <a:t>    在</a:t>
            </a:r>
            <a:r>
              <a:rPr lang="en-US" altLang="zh-CN" sz="2400"/>
              <a:t>17</a:t>
            </a:r>
            <a:r>
              <a:rPr lang="zh-CN" altLang="en-US" sz="2400"/>
              <a:t>世纪，旋轮线即以此性质出名，所以旋轮线又称摆线。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3E3BE-B573-4851-8F07-08D07985768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03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</a:t>
            </a:r>
            <a:r>
              <a:rPr lang="zh-CN" altLang="en-US" sz="2400"/>
              <a:t>普通单摆的摆动周期与摆动幅度不是绝对没有关系的，为克服这个缺点，可以在摆动的平面内做两个旋轮线形状的挡板，这样，摆的运动轨迹将也是一条旋轮线，而摆动周期将与摆幅完全无关。</a:t>
            </a:r>
          </a:p>
          <a:p>
            <a:r>
              <a:rPr lang="zh-CN" altLang="en-US" sz="2400"/>
              <a:t>    在</a:t>
            </a:r>
            <a:r>
              <a:rPr lang="en-US" altLang="zh-CN" sz="2400"/>
              <a:t>17</a:t>
            </a:r>
            <a:r>
              <a:rPr lang="zh-CN" altLang="en-US" sz="2400"/>
              <a:t>世纪，旋轮线即以此性质出名，所以旋轮线又称摆线。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20A15-6EFB-4F38-9665-A87E471627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07306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0C6B3-6A7F-46BD-8602-3C7DA0F213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39321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AD174-BB63-41FA-B1F0-22673DEC8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4072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E680A-F1D2-4578-A2D4-AA3EB69FD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2573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6EF0B-D6D2-47A2-AF30-0D2D70CC0E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6431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A05C3-86F5-4242-BE73-A30E51AA9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7681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8AC1B-3007-47BE-ACFB-E830DE9027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45851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0775-E490-42E1-875F-F140B3EE0C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5334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829C9-853D-459F-B363-FF872177AD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54555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AE18-FF8E-4491-995B-12D2DD5ED4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16584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09F4C-CFFF-491D-B139-49E116ACC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07900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769BFFF-8A02-4062-BD62-7ED0880252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2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9" Type="http://schemas.openxmlformats.org/officeDocument/2006/relationships/image" Target="../media/image56.emf"/><Relationship Id="rId21" Type="http://schemas.openxmlformats.org/officeDocument/2006/relationships/image" Target="../media/image47.emf"/><Relationship Id="rId34" Type="http://schemas.openxmlformats.org/officeDocument/2006/relationships/oleObject" Target="../embeddings/oleObject64.bin"/><Relationship Id="rId42" Type="http://schemas.openxmlformats.org/officeDocument/2006/relationships/oleObject" Target="../embeddings/oleObject68.bin"/><Relationship Id="rId47" Type="http://schemas.openxmlformats.org/officeDocument/2006/relationships/image" Target="../media/image60.emf"/><Relationship Id="rId50" Type="http://schemas.openxmlformats.org/officeDocument/2006/relationships/oleObject" Target="../embeddings/oleObject72.bin"/><Relationship Id="rId55" Type="http://schemas.openxmlformats.org/officeDocument/2006/relationships/image" Target="../media/image64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oleObject" Target="../embeddings/oleObject66.bin"/><Relationship Id="rId46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51.emf"/><Relationship Id="rId41" Type="http://schemas.openxmlformats.org/officeDocument/2006/relationships/image" Target="../media/image57.emf"/><Relationship Id="rId54" Type="http://schemas.openxmlformats.org/officeDocument/2006/relationships/oleObject" Target="../embeddings/oleObject7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3.bin"/><Relationship Id="rId37" Type="http://schemas.openxmlformats.org/officeDocument/2006/relationships/image" Target="../media/image55.emf"/><Relationship Id="rId40" Type="http://schemas.openxmlformats.org/officeDocument/2006/relationships/oleObject" Target="../embeddings/oleObject67.bin"/><Relationship Id="rId45" Type="http://schemas.openxmlformats.org/officeDocument/2006/relationships/image" Target="../media/image59.emf"/><Relationship Id="rId53" Type="http://schemas.openxmlformats.org/officeDocument/2006/relationships/image" Target="../media/image63.emf"/><Relationship Id="rId58" Type="http://schemas.openxmlformats.org/officeDocument/2006/relationships/slide" Target="slide2.xml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5.bin"/><Relationship Id="rId49" Type="http://schemas.openxmlformats.org/officeDocument/2006/relationships/image" Target="../media/image61.emf"/><Relationship Id="rId57" Type="http://schemas.openxmlformats.org/officeDocument/2006/relationships/image" Target="../media/image65.e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4" Type="http://schemas.openxmlformats.org/officeDocument/2006/relationships/oleObject" Target="../embeddings/oleObject69.bin"/><Relationship Id="rId52" Type="http://schemas.openxmlformats.org/officeDocument/2006/relationships/oleObject" Target="../embeddings/oleObject73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0.emf"/><Relationship Id="rId30" Type="http://schemas.openxmlformats.org/officeDocument/2006/relationships/oleObject" Target="../embeddings/oleObject62.bin"/><Relationship Id="rId35" Type="http://schemas.openxmlformats.org/officeDocument/2006/relationships/image" Target="../media/image54.emf"/><Relationship Id="rId43" Type="http://schemas.openxmlformats.org/officeDocument/2006/relationships/image" Target="../media/image58.emf"/><Relationship Id="rId48" Type="http://schemas.openxmlformats.org/officeDocument/2006/relationships/oleObject" Target="../embeddings/oleObject71.bin"/><Relationship Id="rId56" Type="http://schemas.openxmlformats.org/officeDocument/2006/relationships/oleObject" Target="../embeddings/oleObject75.bin"/><Relationship Id="rId8" Type="http://schemas.openxmlformats.org/officeDocument/2006/relationships/oleObject" Target="../embeddings/oleObject51.bin"/><Relationship Id="rId51" Type="http://schemas.openxmlformats.org/officeDocument/2006/relationships/image" Target="../media/image62.emf"/><Relationship Id="rId3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2.x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3.xml"/><Relationship Id="rId18" Type="http://schemas.openxmlformats.org/officeDocument/2006/relationships/slide" Target="slide49.xml"/><Relationship Id="rId26" Type="http://schemas.openxmlformats.org/officeDocument/2006/relationships/slide" Target="slide4.xml"/><Relationship Id="rId3" Type="http://schemas.openxmlformats.org/officeDocument/2006/relationships/oleObject" Target="../embeddings/oleObject3.bin"/><Relationship Id="rId21" Type="http://schemas.openxmlformats.org/officeDocument/2006/relationships/image" Target="../media/image5.wmf"/><Relationship Id="rId7" Type="http://schemas.openxmlformats.org/officeDocument/2006/relationships/slide" Target="slide10.xml"/><Relationship Id="rId12" Type="http://schemas.openxmlformats.org/officeDocument/2006/relationships/slide" Target="slide9.xml"/><Relationship Id="rId17" Type="http://schemas.openxmlformats.org/officeDocument/2006/relationships/slide" Target="slide46.xml"/><Relationship Id="rId25" Type="http://schemas.openxmlformats.org/officeDocument/2006/relationships/slide" Target="slide7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3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slide" Target="slide38.xml"/><Relationship Id="rId24" Type="http://schemas.openxmlformats.org/officeDocument/2006/relationships/slide" Target="slide8.xml"/><Relationship Id="rId5" Type="http://schemas.openxmlformats.org/officeDocument/2006/relationships/oleObject" Target="../embeddings/oleObject4.bin"/><Relationship Id="rId15" Type="http://schemas.openxmlformats.org/officeDocument/2006/relationships/slide" Target="slide29.xml"/><Relationship Id="rId23" Type="http://schemas.openxmlformats.org/officeDocument/2006/relationships/image" Target="../media/image6.wmf"/><Relationship Id="rId10" Type="http://schemas.openxmlformats.org/officeDocument/2006/relationships/slide" Target="slide34.xml"/><Relationship Id="rId19" Type="http://schemas.openxmlformats.org/officeDocument/2006/relationships/slide" Target="slide48.xml"/><Relationship Id="rId4" Type="http://schemas.openxmlformats.org/officeDocument/2006/relationships/image" Target="../media/image3.wmf"/><Relationship Id="rId9" Type="http://schemas.openxmlformats.org/officeDocument/2006/relationships/slide" Target="slide25.xml"/><Relationship Id="rId14" Type="http://schemas.openxmlformats.org/officeDocument/2006/relationships/slide" Target="slide21.xml"/><Relationship Id="rId22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e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9" Type="http://schemas.openxmlformats.org/officeDocument/2006/relationships/image" Target="../media/image84.emf"/><Relationship Id="rId21" Type="http://schemas.openxmlformats.org/officeDocument/2006/relationships/image" Target="../media/image75.emf"/><Relationship Id="rId34" Type="http://schemas.openxmlformats.org/officeDocument/2006/relationships/oleObject" Target="../embeddings/oleObject92.bin"/><Relationship Id="rId42" Type="http://schemas.openxmlformats.org/officeDocument/2006/relationships/oleObject" Target="../embeddings/oleObject96.bin"/><Relationship Id="rId47" Type="http://schemas.openxmlformats.org/officeDocument/2006/relationships/image" Target="../media/image88.emf"/><Relationship Id="rId50" Type="http://schemas.openxmlformats.org/officeDocument/2006/relationships/oleObject" Target="../embeddings/oleObject100.bin"/><Relationship Id="rId55" Type="http://schemas.openxmlformats.org/officeDocument/2006/relationships/image" Target="../media/image92.emf"/><Relationship Id="rId63" Type="http://schemas.openxmlformats.org/officeDocument/2006/relationships/image" Target="../media/image96.emf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79.emf"/><Relationship Id="rId41" Type="http://schemas.openxmlformats.org/officeDocument/2006/relationships/image" Target="../media/image85.emf"/><Relationship Id="rId54" Type="http://schemas.openxmlformats.org/officeDocument/2006/relationships/oleObject" Target="../embeddings/oleObject102.bin"/><Relationship Id="rId62" Type="http://schemas.openxmlformats.org/officeDocument/2006/relationships/oleObject" Target="../embeddings/oleObject10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0.emf"/><Relationship Id="rId24" Type="http://schemas.openxmlformats.org/officeDocument/2006/relationships/oleObject" Target="../embeddings/oleObject87.bin"/><Relationship Id="rId32" Type="http://schemas.openxmlformats.org/officeDocument/2006/relationships/oleObject" Target="../embeddings/oleObject91.bin"/><Relationship Id="rId37" Type="http://schemas.openxmlformats.org/officeDocument/2006/relationships/image" Target="../media/image83.emf"/><Relationship Id="rId40" Type="http://schemas.openxmlformats.org/officeDocument/2006/relationships/oleObject" Target="../embeddings/oleObject95.bin"/><Relationship Id="rId45" Type="http://schemas.openxmlformats.org/officeDocument/2006/relationships/image" Target="../media/image87.emf"/><Relationship Id="rId53" Type="http://schemas.openxmlformats.org/officeDocument/2006/relationships/image" Target="../media/image91.emf"/><Relationship Id="rId58" Type="http://schemas.openxmlformats.org/officeDocument/2006/relationships/oleObject" Target="../embeddings/oleObject104.bin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23" Type="http://schemas.openxmlformats.org/officeDocument/2006/relationships/image" Target="../media/image76.emf"/><Relationship Id="rId28" Type="http://schemas.openxmlformats.org/officeDocument/2006/relationships/oleObject" Target="../embeddings/oleObject89.bin"/><Relationship Id="rId36" Type="http://schemas.openxmlformats.org/officeDocument/2006/relationships/oleObject" Target="../embeddings/oleObject93.bin"/><Relationship Id="rId49" Type="http://schemas.openxmlformats.org/officeDocument/2006/relationships/image" Target="../media/image89.emf"/><Relationship Id="rId57" Type="http://schemas.openxmlformats.org/officeDocument/2006/relationships/image" Target="../media/image93.emf"/><Relationship Id="rId61" Type="http://schemas.openxmlformats.org/officeDocument/2006/relationships/image" Target="../media/image95.e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74.emf"/><Relationship Id="rId31" Type="http://schemas.openxmlformats.org/officeDocument/2006/relationships/image" Target="../media/image80.emf"/><Relationship Id="rId44" Type="http://schemas.openxmlformats.org/officeDocument/2006/relationships/oleObject" Target="../embeddings/oleObject97.bin"/><Relationship Id="rId52" Type="http://schemas.openxmlformats.org/officeDocument/2006/relationships/oleObject" Target="../embeddings/oleObject101.bin"/><Relationship Id="rId60" Type="http://schemas.openxmlformats.org/officeDocument/2006/relationships/oleObject" Target="../embeddings/oleObject105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78.emf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82.emf"/><Relationship Id="rId43" Type="http://schemas.openxmlformats.org/officeDocument/2006/relationships/image" Target="../media/image86.emf"/><Relationship Id="rId48" Type="http://schemas.openxmlformats.org/officeDocument/2006/relationships/oleObject" Target="../embeddings/oleObject99.bin"/><Relationship Id="rId56" Type="http://schemas.openxmlformats.org/officeDocument/2006/relationships/oleObject" Target="../embeddings/oleObject103.bin"/><Relationship Id="rId64" Type="http://schemas.openxmlformats.org/officeDocument/2006/relationships/slide" Target="slide2.xml"/><Relationship Id="rId8" Type="http://schemas.openxmlformats.org/officeDocument/2006/relationships/oleObject" Target="../embeddings/oleObject79.bin"/><Relationship Id="rId51" Type="http://schemas.openxmlformats.org/officeDocument/2006/relationships/image" Target="../media/image90.emf"/><Relationship Id="rId3" Type="http://schemas.openxmlformats.org/officeDocument/2006/relationships/notesSlide" Target="../notesSlides/notesSlide14.xml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3.emf"/><Relationship Id="rId25" Type="http://schemas.openxmlformats.org/officeDocument/2006/relationships/image" Target="../media/image77.emf"/><Relationship Id="rId33" Type="http://schemas.openxmlformats.org/officeDocument/2006/relationships/image" Target="../media/image81.emf"/><Relationship Id="rId38" Type="http://schemas.openxmlformats.org/officeDocument/2006/relationships/oleObject" Target="../embeddings/oleObject94.bin"/><Relationship Id="rId46" Type="http://schemas.openxmlformats.org/officeDocument/2006/relationships/oleObject" Target="../embeddings/oleObject98.bin"/><Relationship Id="rId59" Type="http://schemas.openxmlformats.org/officeDocument/2006/relationships/image" Target="../media/image9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slide" Target="slide2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slide" Target="slide2.xml"/><Relationship Id="rId4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51.xml"/><Relationship Id="rId3" Type="http://schemas.openxmlformats.org/officeDocument/2006/relationships/slide" Target="slide52.xml"/><Relationship Id="rId7" Type="http://schemas.openxmlformats.org/officeDocument/2006/relationships/image" Target="../media/image8.wmf"/><Relationship Id="rId12" Type="http://schemas.openxmlformats.org/officeDocument/2006/relationships/slide" Target="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slide" Target="slide65.xml"/><Relationship Id="rId5" Type="http://schemas.openxmlformats.org/officeDocument/2006/relationships/image" Target="../media/image7.wmf"/><Relationship Id="rId15" Type="http://schemas.openxmlformats.org/officeDocument/2006/relationships/slide" Target="slide58.xml"/><Relationship Id="rId10" Type="http://schemas.openxmlformats.org/officeDocument/2006/relationships/slide" Target="slide60.xml"/><Relationship Id="rId4" Type="http://schemas.openxmlformats.org/officeDocument/2006/relationships/oleObject" Target="../embeddings/oleObject7.bin"/><Relationship Id="rId9" Type="http://schemas.openxmlformats.org/officeDocument/2006/relationships/slide" Target="slide71.xml"/><Relationship Id="rId14" Type="http://schemas.openxmlformats.org/officeDocument/2006/relationships/slide" Target="slide5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slide" Target="slide2.xml"/><Relationship Id="rId4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slide" Target="slide2.xml"/><Relationship Id="rId4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slide" Target="slide2.xml"/><Relationship Id="rId4" Type="http://schemas.openxmlformats.org/officeDocument/2006/relationships/image" Target="../media/image10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slide" Target="slide2.xml"/><Relationship Id="rId4" Type="http://schemas.openxmlformats.org/officeDocument/2006/relationships/image" Target="../media/image10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26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29" Type="http://schemas.openxmlformats.org/officeDocument/2006/relationships/image" Target="../media/image113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25.bin"/><Relationship Id="rId32" Type="http://schemas.openxmlformats.org/officeDocument/2006/relationships/slide" Target="slide2.xml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127.bin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08.wmf"/><Relationship Id="rId31" Type="http://schemas.openxmlformats.org/officeDocument/2006/relationships/image" Target="../media/image114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Relationship Id="rId27" Type="http://schemas.openxmlformats.org/officeDocument/2006/relationships/image" Target="../media/image112.wmf"/><Relationship Id="rId30" Type="http://schemas.openxmlformats.org/officeDocument/2006/relationships/oleObject" Target="../embeddings/oleObject1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1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154.bin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35.wmf"/><Relationship Id="rId42" Type="http://schemas.openxmlformats.org/officeDocument/2006/relationships/image" Target="../media/image139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49.bin"/><Relationship Id="rId41" Type="http://schemas.openxmlformats.org/officeDocument/2006/relationships/oleObject" Target="../embeddings/oleObject15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37" Type="http://schemas.openxmlformats.org/officeDocument/2006/relationships/oleObject" Target="../embeddings/oleObject153.bin"/><Relationship Id="rId40" Type="http://schemas.openxmlformats.org/officeDocument/2006/relationships/image" Target="../media/image138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32.wmf"/><Relationship Id="rId36" Type="http://schemas.openxmlformats.org/officeDocument/2006/relationships/image" Target="../media/image136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152.bin"/><Relationship Id="rId43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slide" Target="slide2.xml"/><Relationship Id="rId10" Type="http://schemas.openxmlformats.org/officeDocument/2006/relationships/image" Target="../media/image141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43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slide" Target="slide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48.wmf"/><Relationship Id="rId1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4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slide" Target="slide2.xml"/><Relationship Id="rId4" Type="http://schemas.openxmlformats.org/officeDocument/2006/relationships/image" Target="../media/image14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55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7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64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83.bin"/><Relationship Id="rId25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80.bin"/><Relationship Id="rId24" Type="http://schemas.openxmlformats.org/officeDocument/2006/relationships/oleObject" Target="../embeddings/oleObject186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slide" Target="slide2.xml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2.wmf"/><Relationship Id="rId14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13" Type="http://schemas.openxmlformats.org/officeDocument/2006/relationships/image" Target="../media/image172.wmf"/><Relationship Id="rId18" Type="http://schemas.openxmlformats.org/officeDocument/2006/relationships/slide" Target="slide3.xml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9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201.bin"/><Relationship Id="rId25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67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slide" Target="slide3.xml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20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slide" Target="slide3.xml"/><Relationship Id="rId4" Type="http://schemas.openxmlformats.org/officeDocument/2006/relationships/image" Target="../media/image18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slide" Target="slide3.xml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1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slide" Target="slide3.xml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88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1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slide" Target="slide3.xml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0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slide" Target="slide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6.wmf"/><Relationship Id="rId5" Type="http://schemas.openxmlformats.org/officeDocument/2006/relationships/image" Target="../media/image9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01.wmf"/><Relationship Id="rId9" Type="http://schemas.openxmlformats.org/officeDocument/2006/relationships/slide" Target="slide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5.wmf"/><Relationship Id="rId11" Type="http://schemas.openxmlformats.org/officeDocument/2006/relationships/slide" Target="slide3.xml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9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5" Type="http://schemas.openxmlformats.org/officeDocument/2006/relationships/slide" Target="slide3.xml"/><Relationship Id="rId4" Type="http://schemas.openxmlformats.org/officeDocument/2006/relationships/image" Target="../media/image208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slide" Target="slide2.xml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slide" Target="slide3.xml"/><Relationship Id="rId5" Type="http://schemas.openxmlformats.org/officeDocument/2006/relationships/image" Target="../media/image209.wmf"/><Relationship Id="rId4" Type="http://schemas.openxmlformats.org/officeDocument/2006/relationships/oleObject" Target="../embeddings/oleObject231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7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10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41.bin"/><Relationship Id="rId25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5.wmf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026" name="Rectangle 307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93028" name="Object 3076"/>
          <p:cNvGraphicFramePr>
            <a:graphicFrameLocks noChangeAspect="1"/>
          </p:cNvGraphicFramePr>
          <p:nvPr/>
        </p:nvGraphicFramePr>
        <p:xfrm>
          <a:off x="709613" y="3962400"/>
          <a:ext cx="21526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31" name="Clip" r:id="rId3" imgW="3780000" imgH="4283280" progId="MS_ClipArt_Gallery.2">
                  <p:embed/>
                </p:oleObj>
              </mc:Choice>
              <mc:Fallback>
                <p:oleObj name="Clip" r:id="rId3" imgW="3780000" imgH="4283280" progId="MS_ClipArt_Gallery.2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962400"/>
                        <a:ext cx="21526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3029" name="Rectangle 3077"/>
          <p:cNvSpPr>
            <a:spLocks noGrp="1" noChangeArrowheads="1"/>
          </p:cNvSpPr>
          <p:nvPr>
            <p:ph type="title" idx="4294967295"/>
          </p:nvPr>
        </p:nvSpPr>
        <p:spPr>
          <a:xfrm>
            <a:off x="709613" y="1295400"/>
            <a:ext cx="7772400" cy="1143000"/>
          </a:xfrm>
        </p:spPr>
        <p:txBody>
          <a:bodyPr/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§2  </a:t>
            </a:r>
            <a:r>
              <a:rPr lang="zh-CN" altLang="en-US" sz="6000">
                <a:solidFill>
                  <a:schemeClr val="accent2"/>
                </a:solidFill>
              </a:rPr>
              <a:t>一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</a:t>
            </a:r>
            <a:r>
              <a:rPr lang="zh-CN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函数积分学</a:t>
            </a:r>
            <a:endParaRPr lang="zh-CN" altLang="en-US" sz="96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graphicFrame>
        <p:nvGraphicFramePr>
          <p:cNvPr id="1793030" name="Object 3078"/>
          <p:cNvGraphicFramePr>
            <a:graphicFrameLocks noChangeAspect="1"/>
          </p:cNvGraphicFramePr>
          <p:nvPr/>
        </p:nvGraphicFramePr>
        <p:xfrm>
          <a:off x="6934200" y="5334000"/>
          <a:ext cx="15478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32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0"/>
                        <a:ext cx="154781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293" name="Group 5"/>
          <p:cNvGrpSpPr>
            <a:grpSpLocks/>
          </p:cNvGrpSpPr>
          <p:nvPr/>
        </p:nvGrpSpPr>
        <p:grpSpPr bwMode="auto">
          <a:xfrm>
            <a:off x="-28575" y="5138738"/>
            <a:ext cx="9144000" cy="557212"/>
            <a:chOff x="0" y="2592"/>
            <a:chExt cx="5760" cy="351"/>
          </a:xfrm>
        </p:grpSpPr>
        <p:sp>
          <p:nvSpPr>
            <p:cNvPr id="2316294" name="Line 6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6295" name="Text Box 7"/>
            <p:cNvSpPr txBox="1">
              <a:spLocks noChangeArrowheads="1"/>
            </p:cNvSpPr>
            <p:nvPr/>
          </p:nvSpPr>
          <p:spPr bwMode="auto">
            <a:xfrm>
              <a:off x="5452" y="2655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grpSp>
        <p:nvGrpSpPr>
          <p:cNvPr id="2316297" name="Group 9"/>
          <p:cNvGrpSpPr>
            <a:grpSpLocks/>
          </p:cNvGrpSpPr>
          <p:nvPr/>
        </p:nvGrpSpPr>
        <p:grpSpPr bwMode="auto">
          <a:xfrm>
            <a:off x="-668338" y="3509963"/>
            <a:ext cx="1617663" cy="1593850"/>
            <a:chOff x="-430" y="2211"/>
            <a:chExt cx="1019" cy="1004"/>
          </a:xfrm>
        </p:grpSpPr>
        <p:sp>
          <p:nvSpPr>
            <p:cNvPr id="2316298" name="Oval 10"/>
            <p:cNvSpPr>
              <a:spLocks noChangeArrowheads="1"/>
            </p:cNvSpPr>
            <p:nvPr/>
          </p:nvSpPr>
          <p:spPr bwMode="auto">
            <a:xfrm rot="134171" flipH="1">
              <a:off x="-430" y="2211"/>
              <a:ext cx="1019" cy="1004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6299" name="Oval 11"/>
            <p:cNvSpPr>
              <a:spLocks noChangeArrowheads="1"/>
            </p:cNvSpPr>
            <p:nvPr/>
          </p:nvSpPr>
          <p:spPr bwMode="auto">
            <a:xfrm rot="541402">
              <a:off x="51" y="2689"/>
              <a:ext cx="51" cy="4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6402" name="Oval 114"/>
          <p:cNvSpPr>
            <a:spLocks noChangeArrowheads="1"/>
          </p:cNvSpPr>
          <p:nvPr/>
        </p:nvSpPr>
        <p:spPr bwMode="auto">
          <a:xfrm rot="1624816">
            <a:off x="7620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6403" name="Freeform 115"/>
          <p:cNvSpPr>
            <a:spLocks/>
          </p:cNvSpPr>
          <p:nvPr/>
        </p:nvSpPr>
        <p:spPr bwMode="auto">
          <a:xfrm>
            <a:off x="123825" y="3886200"/>
            <a:ext cx="714375" cy="433388"/>
          </a:xfrm>
          <a:custGeom>
            <a:avLst/>
            <a:gdLst>
              <a:gd name="T0" fmla="*/ 0 w 450"/>
              <a:gd name="T1" fmla="*/ 273 h 273"/>
              <a:gd name="T2" fmla="*/ 450 w 450"/>
              <a:gd name="T3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0" h="273">
                <a:moveTo>
                  <a:pt x="0" y="273"/>
                </a:moveTo>
                <a:lnTo>
                  <a:pt x="450" y="0"/>
                </a:lnTo>
              </a:path>
            </a:pathLst>
          </a:custGeom>
          <a:noFill/>
          <a:ln w="381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6404" name="Text Box 116"/>
          <p:cNvSpPr txBox="1">
            <a:spLocks noChangeArrowheads="1"/>
          </p:cNvSpPr>
          <p:nvPr/>
        </p:nvSpPr>
        <p:spPr bwMode="auto">
          <a:xfrm>
            <a:off x="381000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316406" name="Text Box 118"/>
          <p:cNvSpPr txBox="1">
            <a:spLocks noChangeArrowheads="1"/>
          </p:cNvSpPr>
          <p:nvPr/>
        </p:nvSpPr>
        <p:spPr bwMode="auto">
          <a:xfrm>
            <a:off x="4494213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圆上任一点所画出的曲线。</a:t>
            </a:r>
          </a:p>
        </p:txBody>
      </p:sp>
      <p:sp>
        <p:nvSpPr>
          <p:cNvPr id="2316407" name="Rectangle 119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304800"/>
            <a:ext cx="1812925" cy="609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旋轮线</a:t>
            </a:r>
            <a:endParaRPr lang="zh-CN" altLang="en-US" sz="2400" b="1"/>
          </a:p>
        </p:txBody>
      </p:sp>
      <p:sp>
        <p:nvSpPr>
          <p:cNvPr id="2316409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16405" name="Text Box 117"/>
          <p:cNvSpPr txBox="1">
            <a:spLocks noChangeArrowheads="1"/>
          </p:cNvSpPr>
          <p:nvPr/>
        </p:nvSpPr>
        <p:spPr bwMode="auto">
          <a:xfrm>
            <a:off x="852488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一圆沿直线无滑动地滚动，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31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31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1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3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1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1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402" grpId="0" animBg="1"/>
      <p:bldP spid="2316403" grpId="0" animBg="1"/>
      <p:bldP spid="2316404" grpId="0" autoUpdateAnimBg="0"/>
      <p:bldP spid="2316406" grpId="0" autoUpdateAnimBg="0"/>
      <p:bldP spid="231640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6581" name="Group 1029"/>
          <p:cNvGrpSpPr>
            <a:grpSpLocks/>
          </p:cNvGrpSpPr>
          <p:nvPr/>
        </p:nvGrpSpPr>
        <p:grpSpPr bwMode="auto">
          <a:xfrm>
            <a:off x="-28575" y="5138738"/>
            <a:ext cx="9144000" cy="557212"/>
            <a:chOff x="0" y="2592"/>
            <a:chExt cx="5760" cy="351"/>
          </a:xfrm>
        </p:grpSpPr>
        <p:sp>
          <p:nvSpPr>
            <p:cNvPr id="2456582" name="Line 1030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6583" name="Text Box 1031"/>
            <p:cNvSpPr txBox="1">
              <a:spLocks noChangeArrowheads="1"/>
            </p:cNvSpPr>
            <p:nvPr/>
          </p:nvSpPr>
          <p:spPr bwMode="auto">
            <a:xfrm>
              <a:off x="5452" y="2655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456584" name="Text Box 1032"/>
          <p:cNvSpPr txBox="1">
            <a:spLocks noChangeArrowheads="1"/>
          </p:cNvSpPr>
          <p:nvPr/>
        </p:nvSpPr>
        <p:spPr bwMode="auto">
          <a:xfrm>
            <a:off x="415925" y="5791200"/>
            <a:ext cx="3054350" cy="51911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来看动点的慢动作</a:t>
            </a:r>
            <a:endParaRPr lang="zh-CN" altLang="en-US" sz="2800">
              <a:solidFill>
                <a:schemeClr val="bg1"/>
              </a:solidFill>
            </a:endParaRPr>
          </a:p>
        </p:txBody>
      </p:sp>
      <p:grpSp>
        <p:nvGrpSpPr>
          <p:cNvPr id="2456585" name="Group 1033"/>
          <p:cNvGrpSpPr>
            <a:grpSpLocks/>
          </p:cNvGrpSpPr>
          <p:nvPr/>
        </p:nvGrpSpPr>
        <p:grpSpPr bwMode="auto">
          <a:xfrm rot="29138315">
            <a:off x="7273925" y="3546475"/>
            <a:ext cx="1676400" cy="1593850"/>
            <a:chOff x="144" y="2208"/>
            <a:chExt cx="1056" cy="1004"/>
          </a:xfrm>
        </p:grpSpPr>
        <p:grpSp>
          <p:nvGrpSpPr>
            <p:cNvPr id="2456586" name="Group 103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587" name="Oval 103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588" name="Oval 103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589" name="Oval 103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590" name="Group 1038"/>
          <p:cNvGrpSpPr>
            <a:grpSpLocks/>
          </p:cNvGrpSpPr>
          <p:nvPr/>
        </p:nvGrpSpPr>
        <p:grpSpPr bwMode="auto">
          <a:xfrm rot="26904983">
            <a:off x="6740525" y="3546475"/>
            <a:ext cx="1676400" cy="1593850"/>
            <a:chOff x="144" y="2208"/>
            <a:chExt cx="1056" cy="1004"/>
          </a:xfrm>
        </p:grpSpPr>
        <p:grpSp>
          <p:nvGrpSpPr>
            <p:cNvPr id="2456591" name="Group 103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592" name="Oval 104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593" name="Oval 104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594" name="Oval 104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595" name="Group 1043"/>
          <p:cNvGrpSpPr>
            <a:grpSpLocks/>
          </p:cNvGrpSpPr>
          <p:nvPr/>
        </p:nvGrpSpPr>
        <p:grpSpPr bwMode="auto">
          <a:xfrm rot="24697386">
            <a:off x="6207125" y="3546475"/>
            <a:ext cx="1676400" cy="1593850"/>
            <a:chOff x="144" y="2208"/>
            <a:chExt cx="1056" cy="1004"/>
          </a:xfrm>
        </p:grpSpPr>
        <p:grpSp>
          <p:nvGrpSpPr>
            <p:cNvPr id="2456596" name="Group 104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597" name="Oval 104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598" name="Oval 104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599" name="Oval 104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00" name="Group 1048"/>
          <p:cNvGrpSpPr>
            <a:grpSpLocks/>
          </p:cNvGrpSpPr>
          <p:nvPr/>
        </p:nvGrpSpPr>
        <p:grpSpPr bwMode="auto">
          <a:xfrm rot="22928551">
            <a:off x="5867400" y="3533775"/>
            <a:ext cx="1676400" cy="1593850"/>
            <a:chOff x="144" y="2208"/>
            <a:chExt cx="1056" cy="1004"/>
          </a:xfrm>
        </p:grpSpPr>
        <p:grpSp>
          <p:nvGrpSpPr>
            <p:cNvPr id="2456601" name="Group 104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02" name="Oval 105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03" name="Oval 105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04" name="Oval 105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05" name="Group 1053"/>
          <p:cNvGrpSpPr>
            <a:grpSpLocks/>
          </p:cNvGrpSpPr>
          <p:nvPr/>
        </p:nvGrpSpPr>
        <p:grpSpPr bwMode="auto">
          <a:xfrm rot="21481670">
            <a:off x="5486400" y="3505200"/>
            <a:ext cx="1676400" cy="1593850"/>
            <a:chOff x="144" y="2208"/>
            <a:chExt cx="1056" cy="1004"/>
          </a:xfrm>
        </p:grpSpPr>
        <p:grpSp>
          <p:nvGrpSpPr>
            <p:cNvPr id="2456606" name="Group 105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07" name="Oval 105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08" name="Oval 105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09" name="Oval 105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10" name="Group 1058"/>
          <p:cNvGrpSpPr>
            <a:grpSpLocks/>
          </p:cNvGrpSpPr>
          <p:nvPr/>
        </p:nvGrpSpPr>
        <p:grpSpPr bwMode="auto">
          <a:xfrm rot="19727040">
            <a:off x="5029200" y="3505200"/>
            <a:ext cx="1676400" cy="1593850"/>
            <a:chOff x="144" y="2208"/>
            <a:chExt cx="1056" cy="1004"/>
          </a:xfrm>
        </p:grpSpPr>
        <p:grpSp>
          <p:nvGrpSpPr>
            <p:cNvPr id="2456611" name="Group 105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12" name="Oval 106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13" name="Oval 106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14" name="Oval 106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15" name="Group 1063"/>
          <p:cNvGrpSpPr>
            <a:grpSpLocks/>
          </p:cNvGrpSpPr>
          <p:nvPr/>
        </p:nvGrpSpPr>
        <p:grpSpPr bwMode="auto">
          <a:xfrm rot="18415204">
            <a:off x="4648200" y="3505200"/>
            <a:ext cx="1676400" cy="1593850"/>
            <a:chOff x="144" y="2208"/>
            <a:chExt cx="1056" cy="1004"/>
          </a:xfrm>
        </p:grpSpPr>
        <p:grpSp>
          <p:nvGrpSpPr>
            <p:cNvPr id="2456616" name="Group 106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17" name="Oval 106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18" name="Oval 106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19" name="Oval 106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20" name="Group 1068"/>
          <p:cNvGrpSpPr>
            <a:grpSpLocks/>
          </p:cNvGrpSpPr>
          <p:nvPr/>
        </p:nvGrpSpPr>
        <p:grpSpPr bwMode="auto">
          <a:xfrm rot="15094320">
            <a:off x="4225925" y="3470275"/>
            <a:ext cx="1676400" cy="1593850"/>
            <a:chOff x="144" y="2208"/>
            <a:chExt cx="1056" cy="1004"/>
          </a:xfrm>
        </p:grpSpPr>
        <p:grpSp>
          <p:nvGrpSpPr>
            <p:cNvPr id="2456621" name="Group 106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22" name="Oval 107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23" name="Oval 107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24" name="Oval 107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25" name="Group 1073"/>
          <p:cNvGrpSpPr>
            <a:grpSpLocks/>
          </p:cNvGrpSpPr>
          <p:nvPr/>
        </p:nvGrpSpPr>
        <p:grpSpPr bwMode="auto">
          <a:xfrm rot="14672161">
            <a:off x="3698875" y="3470275"/>
            <a:ext cx="1676400" cy="1593850"/>
            <a:chOff x="144" y="2208"/>
            <a:chExt cx="1056" cy="1004"/>
          </a:xfrm>
        </p:grpSpPr>
        <p:grpSp>
          <p:nvGrpSpPr>
            <p:cNvPr id="2456626" name="Group 107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27" name="Oval 107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28" name="Oval 107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29" name="Oval 107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30" name="Group 1078"/>
          <p:cNvGrpSpPr>
            <a:grpSpLocks/>
          </p:cNvGrpSpPr>
          <p:nvPr/>
        </p:nvGrpSpPr>
        <p:grpSpPr bwMode="auto">
          <a:xfrm rot="14379453">
            <a:off x="3124200" y="3505200"/>
            <a:ext cx="1676400" cy="1593850"/>
            <a:chOff x="144" y="2208"/>
            <a:chExt cx="1056" cy="1004"/>
          </a:xfrm>
        </p:grpSpPr>
        <p:grpSp>
          <p:nvGrpSpPr>
            <p:cNvPr id="2456631" name="Group 107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32" name="Oval 108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33" name="Oval 108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34" name="Oval 108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35" name="Group 1083"/>
          <p:cNvGrpSpPr>
            <a:grpSpLocks/>
          </p:cNvGrpSpPr>
          <p:nvPr/>
        </p:nvGrpSpPr>
        <p:grpSpPr bwMode="auto">
          <a:xfrm rot="13036599">
            <a:off x="2667000" y="3505200"/>
            <a:ext cx="1676400" cy="1593850"/>
            <a:chOff x="144" y="2208"/>
            <a:chExt cx="1056" cy="1004"/>
          </a:xfrm>
        </p:grpSpPr>
        <p:grpSp>
          <p:nvGrpSpPr>
            <p:cNvPr id="2456636" name="Group 108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37" name="Oval 108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38" name="Oval 108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39" name="Oval 108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40" name="Group 1088"/>
          <p:cNvGrpSpPr>
            <a:grpSpLocks/>
          </p:cNvGrpSpPr>
          <p:nvPr/>
        </p:nvGrpSpPr>
        <p:grpSpPr bwMode="auto">
          <a:xfrm rot="11026025">
            <a:off x="2133600" y="3511550"/>
            <a:ext cx="1676400" cy="1593850"/>
            <a:chOff x="144" y="2208"/>
            <a:chExt cx="1056" cy="1004"/>
          </a:xfrm>
        </p:grpSpPr>
        <p:grpSp>
          <p:nvGrpSpPr>
            <p:cNvPr id="2456641" name="Group 108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42" name="Oval 109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43" name="Oval 109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44" name="Oval 109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45" name="Group 1093"/>
          <p:cNvGrpSpPr>
            <a:grpSpLocks/>
          </p:cNvGrpSpPr>
          <p:nvPr/>
        </p:nvGrpSpPr>
        <p:grpSpPr bwMode="auto">
          <a:xfrm rot="9044784">
            <a:off x="1711325" y="3546475"/>
            <a:ext cx="1676400" cy="1593850"/>
            <a:chOff x="144" y="2208"/>
            <a:chExt cx="1056" cy="1004"/>
          </a:xfrm>
        </p:grpSpPr>
        <p:grpSp>
          <p:nvGrpSpPr>
            <p:cNvPr id="2456646" name="Group 109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47" name="Oval 109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48" name="Oval 109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49" name="Oval 109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50" name="Group 1098"/>
          <p:cNvGrpSpPr>
            <a:grpSpLocks/>
          </p:cNvGrpSpPr>
          <p:nvPr/>
        </p:nvGrpSpPr>
        <p:grpSpPr bwMode="auto">
          <a:xfrm rot="7083016">
            <a:off x="1254125" y="3546475"/>
            <a:ext cx="1676400" cy="1593850"/>
            <a:chOff x="144" y="2208"/>
            <a:chExt cx="1056" cy="1004"/>
          </a:xfrm>
        </p:grpSpPr>
        <p:grpSp>
          <p:nvGrpSpPr>
            <p:cNvPr id="2456651" name="Group 109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52" name="Oval 110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53" name="Oval 110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54" name="Oval 110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55" name="Group 1103"/>
          <p:cNvGrpSpPr>
            <a:grpSpLocks/>
          </p:cNvGrpSpPr>
          <p:nvPr/>
        </p:nvGrpSpPr>
        <p:grpSpPr bwMode="auto">
          <a:xfrm rot="5150206">
            <a:off x="803275" y="3546475"/>
            <a:ext cx="1676400" cy="1593850"/>
            <a:chOff x="144" y="2208"/>
            <a:chExt cx="1056" cy="1004"/>
          </a:xfrm>
        </p:grpSpPr>
        <p:grpSp>
          <p:nvGrpSpPr>
            <p:cNvPr id="2456656" name="Group 1104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57" name="Oval 110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58" name="Oval 110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59" name="Oval 1107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60" name="Group 1108"/>
          <p:cNvGrpSpPr>
            <a:grpSpLocks/>
          </p:cNvGrpSpPr>
          <p:nvPr/>
        </p:nvGrpSpPr>
        <p:grpSpPr bwMode="auto">
          <a:xfrm rot="3281616">
            <a:off x="346075" y="3546475"/>
            <a:ext cx="1676400" cy="1593850"/>
            <a:chOff x="144" y="2208"/>
            <a:chExt cx="1056" cy="1004"/>
          </a:xfrm>
        </p:grpSpPr>
        <p:grpSp>
          <p:nvGrpSpPr>
            <p:cNvPr id="2456661" name="Group 110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62" name="Oval 111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63" name="Oval 111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64" name="Oval 111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65" name="Group 1113"/>
          <p:cNvGrpSpPr>
            <a:grpSpLocks/>
          </p:cNvGrpSpPr>
          <p:nvPr/>
        </p:nvGrpSpPr>
        <p:grpSpPr bwMode="auto">
          <a:xfrm>
            <a:off x="0" y="3509963"/>
            <a:ext cx="1617663" cy="1593850"/>
            <a:chOff x="-144" y="2211"/>
            <a:chExt cx="1019" cy="1004"/>
          </a:xfrm>
        </p:grpSpPr>
        <p:grpSp>
          <p:nvGrpSpPr>
            <p:cNvPr id="2456666" name="Group 1114"/>
            <p:cNvGrpSpPr>
              <a:grpSpLocks/>
            </p:cNvGrpSpPr>
            <p:nvPr/>
          </p:nvGrpSpPr>
          <p:grpSpPr bwMode="auto">
            <a:xfrm rot="1624816">
              <a:off x="-144" y="2211"/>
              <a:ext cx="1019" cy="1004"/>
              <a:chOff x="144" y="2208"/>
              <a:chExt cx="1019" cy="1004"/>
            </a:xfrm>
          </p:grpSpPr>
          <p:sp>
            <p:nvSpPr>
              <p:cNvPr id="2456667" name="Oval 1115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68" name="Oval 1116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69" name="Oval 1117"/>
            <p:cNvSpPr>
              <a:spLocks noChangeArrowheads="1"/>
            </p:cNvSpPr>
            <p:nvPr/>
          </p:nvSpPr>
          <p:spPr bwMode="auto">
            <a:xfrm rot="1624816">
              <a:off x="770" y="287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71" name="Group 1119"/>
          <p:cNvGrpSpPr>
            <a:grpSpLocks/>
          </p:cNvGrpSpPr>
          <p:nvPr/>
        </p:nvGrpSpPr>
        <p:grpSpPr bwMode="auto">
          <a:xfrm rot="-189355">
            <a:off x="-304800" y="3505200"/>
            <a:ext cx="1676400" cy="1593850"/>
            <a:chOff x="-432" y="2208"/>
            <a:chExt cx="1056" cy="1004"/>
          </a:xfrm>
        </p:grpSpPr>
        <p:grpSp>
          <p:nvGrpSpPr>
            <p:cNvPr id="2456672" name="Group 1120"/>
            <p:cNvGrpSpPr>
              <a:grpSpLocks/>
            </p:cNvGrpSpPr>
            <p:nvPr/>
          </p:nvGrpSpPr>
          <p:grpSpPr bwMode="auto">
            <a:xfrm rot="-2114970">
              <a:off x="-432" y="2208"/>
              <a:ext cx="1019" cy="1004"/>
              <a:chOff x="-430" y="2211"/>
              <a:chExt cx="1019" cy="1004"/>
            </a:xfrm>
          </p:grpSpPr>
          <p:sp>
            <p:nvSpPr>
              <p:cNvPr id="2456673" name="Oval 1121"/>
              <p:cNvSpPr>
                <a:spLocks noChangeArrowheads="1"/>
              </p:cNvSpPr>
              <p:nvPr/>
            </p:nvSpPr>
            <p:spPr bwMode="auto">
              <a:xfrm rot="134171" flipH="1">
                <a:off x="-430" y="2211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74" name="Oval 1122"/>
              <p:cNvSpPr>
                <a:spLocks noChangeArrowheads="1"/>
              </p:cNvSpPr>
              <p:nvPr/>
            </p:nvSpPr>
            <p:spPr bwMode="auto">
              <a:xfrm rot="541402">
                <a:off x="51" y="2689"/>
                <a:ext cx="51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75" name="Oval 1123"/>
            <p:cNvSpPr>
              <a:spLocks noChangeArrowheads="1"/>
            </p:cNvSpPr>
            <p:nvPr/>
          </p:nvSpPr>
          <p:spPr bwMode="auto">
            <a:xfrm rot="1624816">
              <a:off x="528" y="268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76" name="Group 1124"/>
          <p:cNvGrpSpPr>
            <a:grpSpLocks/>
          </p:cNvGrpSpPr>
          <p:nvPr/>
        </p:nvGrpSpPr>
        <p:grpSpPr bwMode="auto">
          <a:xfrm rot="-2060087">
            <a:off x="-685800" y="3505200"/>
            <a:ext cx="1676400" cy="1593850"/>
            <a:chOff x="-432" y="2208"/>
            <a:chExt cx="1056" cy="1004"/>
          </a:xfrm>
        </p:grpSpPr>
        <p:grpSp>
          <p:nvGrpSpPr>
            <p:cNvPr id="2456677" name="Group 1125"/>
            <p:cNvGrpSpPr>
              <a:grpSpLocks/>
            </p:cNvGrpSpPr>
            <p:nvPr/>
          </p:nvGrpSpPr>
          <p:grpSpPr bwMode="auto">
            <a:xfrm rot="-2114970">
              <a:off x="-432" y="2208"/>
              <a:ext cx="1019" cy="1004"/>
              <a:chOff x="-430" y="2211"/>
              <a:chExt cx="1019" cy="1004"/>
            </a:xfrm>
          </p:grpSpPr>
          <p:sp>
            <p:nvSpPr>
              <p:cNvPr id="2456678" name="Oval 1126"/>
              <p:cNvSpPr>
                <a:spLocks noChangeArrowheads="1"/>
              </p:cNvSpPr>
              <p:nvPr/>
            </p:nvSpPr>
            <p:spPr bwMode="auto">
              <a:xfrm rot="134171" flipH="1">
                <a:off x="-430" y="2211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79" name="Oval 1127"/>
              <p:cNvSpPr>
                <a:spLocks noChangeArrowheads="1"/>
              </p:cNvSpPr>
              <p:nvPr/>
            </p:nvSpPr>
            <p:spPr bwMode="auto">
              <a:xfrm rot="541402">
                <a:off x="51" y="2689"/>
                <a:ext cx="51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80" name="Oval 1128"/>
            <p:cNvSpPr>
              <a:spLocks noChangeArrowheads="1"/>
            </p:cNvSpPr>
            <p:nvPr/>
          </p:nvSpPr>
          <p:spPr bwMode="auto">
            <a:xfrm rot="1624816">
              <a:off x="528" y="268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6681" name="Text Box 1129"/>
          <p:cNvSpPr txBox="1">
            <a:spLocks noChangeArrowheads="1"/>
          </p:cNvSpPr>
          <p:nvPr/>
        </p:nvSpPr>
        <p:spPr bwMode="auto">
          <a:xfrm>
            <a:off x="4494213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圆上任一点所画出的曲线。</a:t>
            </a:r>
          </a:p>
        </p:txBody>
      </p:sp>
      <p:sp>
        <p:nvSpPr>
          <p:cNvPr id="2456682" name="Rectangle 1130"/>
          <p:cNvSpPr>
            <a:spLocks noGrp="1" noChangeArrowheads="1"/>
          </p:cNvSpPr>
          <p:nvPr>
            <p:ph type="title" idx="4294967295"/>
          </p:nvPr>
        </p:nvSpPr>
        <p:spPr>
          <a:xfrm>
            <a:off x="166688" y="1676400"/>
            <a:ext cx="220662" cy="3810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/>
          </a:p>
        </p:txBody>
      </p:sp>
      <p:sp>
        <p:nvSpPr>
          <p:cNvPr id="2456688" name="AutoShape 113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6689" name="Text Box 1137"/>
          <p:cNvSpPr txBox="1">
            <a:spLocks noChangeArrowheads="1"/>
          </p:cNvSpPr>
          <p:nvPr/>
        </p:nvSpPr>
        <p:spPr bwMode="auto">
          <a:xfrm>
            <a:off x="852488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一圆沿直线无滑动地滚动，</a:t>
            </a:r>
          </a:p>
        </p:txBody>
      </p:sp>
      <p:grpSp>
        <p:nvGrpSpPr>
          <p:cNvPr id="2456690" name="Group 1138"/>
          <p:cNvGrpSpPr>
            <a:grpSpLocks/>
          </p:cNvGrpSpPr>
          <p:nvPr/>
        </p:nvGrpSpPr>
        <p:grpSpPr bwMode="auto">
          <a:xfrm rot="31740945">
            <a:off x="7620000" y="3511550"/>
            <a:ext cx="1676400" cy="1593850"/>
            <a:chOff x="144" y="2208"/>
            <a:chExt cx="1056" cy="1004"/>
          </a:xfrm>
        </p:grpSpPr>
        <p:grpSp>
          <p:nvGrpSpPr>
            <p:cNvPr id="2456691" name="Group 1139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56692" name="Oval 1140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6693" name="Oval 1141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6694" name="Oval 1142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6696" name="Group 1144"/>
          <p:cNvGrpSpPr>
            <a:grpSpLocks/>
          </p:cNvGrpSpPr>
          <p:nvPr/>
        </p:nvGrpSpPr>
        <p:grpSpPr bwMode="auto">
          <a:xfrm rot="31740945">
            <a:off x="7675563" y="3503613"/>
            <a:ext cx="1617662" cy="1593850"/>
            <a:chOff x="144" y="2208"/>
            <a:chExt cx="1019" cy="1004"/>
          </a:xfrm>
        </p:grpSpPr>
        <p:sp>
          <p:nvSpPr>
            <p:cNvPr id="2456697" name="Oval 1145"/>
            <p:cNvSpPr>
              <a:spLocks noChangeArrowheads="1"/>
            </p:cNvSpPr>
            <p:nvPr/>
          </p:nvSpPr>
          <p:spPr bwMode="auto">
            <a:xfrm rot="10011622" flipH="1">
              <a:off x="144" y="2208"/>
              <a:ext cx="1019" cy="1004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6698" name="Oval 1146"/>
            <p:cNvSpPr>
              <a:spLocks noChangeArrowheads="1"/>
            </p:cNvSpPr>
            <p:nvPr/>
          </p:nvSpPr>
          <p:spPr bwMode="auto">
            <a:xfrm rot="10418852">
              <a:off x="632" y="268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6699" name="Oval 1147"/>
          <p:cNvSpPr>
            <a:spLocks noChangeArrowheads="1"/>
          </p:cNvSpPr>
          <p:nvPr/>
        </p:nvSpPr>
        <p:spPr bwMode="auto">
          <a:xfrm rot="31740945">
            <a:off x="7639050" y="44100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6700" name="Rectangle 1148"/>
          <p:cNvSpPr>
            <a:spLocks noChangeArrowheads="1"/>
          </p:cNvSpPr>
          <p:nvPr/>
        </p:nvSpPr>
        <p:spPr bwMode="auto">
          <a:xfrm>
            <a:off x="320675" y="304800"/>
            <a:ext cx="17478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56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56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5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456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6584" grpId="0" animBg="1" autoUpdateAnimBg="0"/>
      <p:bldP spid="24566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314" name="Freeform 2"/>
          <p:cNvSpPr>
            <a:spLocks/>
          </p:cNvSpPr>
          <p:nvPr/>
        </p:nvSpPr>
        <p:spPr bwMode="auto">
          <a:xfrm>
            <a:off x="476250" y="3868738"/>
            <a:ext cx="679450" cy="519112"/>
          </a:xfrm>
          <a:custGeom>
            <a:avLst/>
            <a:gdLst>
              <a:gd name="T0" fmla="*/ 428 w 428"/>
              <a:gd name="T1" fmla="*/ 327 h 327"/>
              <a:gd name="T2" fmla="*/ 372 w 428"/>
              <a:gd name="T3" fmla="*/ 271 h 327"/>
              <a:gd name="T4" fmla="*/ 327 w 428"/>
              <a:gd name="T5" fmla="*/ 229 h 327"/>
              <a:gd name="T6" fmla="*/ 222 w 428"/>
              <a:gd name="T7" fmla="*/ 142 h 327"/>
              <a:gd name="T8" fmla="*/ 99 w 428"/>
              <a:gd name="T9" fmla="*/ 61 h 327"/>
              <a:gd name="T10" fmla="*/ 0 w 428"/>
              <a:gd name="T11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" h="327">
                <a:moveTo>
                  <a:pt x="428" y="327"/>
                </a:moveTo>
                <a:cubicBezTo>
                  <a:pt x="419" y="318"/>
                  <a:pt x="389" y="287"/>
                  <a:pt x="372" y="271"/>
                </a:cubicBezTo>
                <a:cubicBezTo>
                  <a:pt x="355" y="255"/>
                  <a:pt x="352" y="250"/>
                  <a:pt x="327" y="229"/>
                </a:cubicBezTo>
                <a:cubicBezTo>
                  <a:pt x="302" y="208"/>
                  <a:pt x="260" y="170"/>
                  <a:pt x="222" y="142"/>
                </a:cubicBezTo>
                <a:cubicBezTo>
                  <a:pt x="184" y="114"/>
                  <a:pt x="136" y="85"/>
                  <a:pt x="99" y="61"/>
                </a:cubicBezTo>
                <a:cubicBezTo>
                  <a:pt x="62" y="37"/>
                  <a:pt x="21" y="13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15" name="Freeform 3"/>
          <p:cNvSpPr>
            <a:spLocks/>
          </p:cNvSpPr>
          <p:nvPr/>
        </p:nvSpPr>
        <p:spPr bwMode="auto">
          <a:xfrm>
            <a:off x="1514475" y="4432300"/>
            <a:ext cx="317500" cy="692150"/>
          </a:xfrm>
          <a:custGeom>
            <a:avLst/>
            <a:gdLst>
              <a:gd name="T0" fmla="*/ 0 w 200"/>
              <a:gd name="T1" fmla="*/ 436 h 436"/>
              <a:gd name="T2" fmla="*/ 96 w 200"/>
              <a:gd name="T3" fmla="*/ 190 h 436"/>
              <a:gd name="T4" fmla="*/ 200 w 200"/>
              <a:gd name="T5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436">
                <a:moveTo>
                  <a:pt x="0" y="436"/>
                </a:moveTo>
                <a:cubicBezTo>
                  <a:pt x="16" y="395"/>
                  <a:pt x="63" y="263"/>
                  <a:pt x="96" y="190"/>
                </a:cubicBezTo>
                <a:cubicBezTo>
                  <a:pt x="129" y="117"/>
                  <a:pt x="178" y="40"/>
                  <a:pt x="20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16" name="Freeform 4"/>
          <p:cNvSpPr>
            <a:spLocks/>
          </p:cNvSpPr>
          <p:nvPr/>
        </p:nvSpPr>
        <p:spPr bwMode="auto">
          <a:xfrm>
            <a:off x="2481263" y="3638550"/>
            <a:ext cx="881062" cy="288925"/>
          </a:xfrm>
          <a:custGeom>
            <a:avLst/>
            <a:gdLst>
              <a:gd name="T0" fmla="*/ 0 w 555"/>
              <a:gd name="T1" fmla="*/ 182 h 182"/>
              <a:gd name="T2" fmla="*/ 246 w 555"/>
              <a:gd name="T3" fmla="*/ 73 h 182"/>
              <a:gd name="T4" fmla="*/ 555 w 555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5" h="182">
                <a:moveTo>
                  <a:pt x="0" y="182"/>
                </a:moveTo>
                <a:cubicBezTo>
                  <a:pt x="41" y="164"/>
                  <a:pt x="154" y="103"/>
                  <a:pt x="246" y="73"/>
                </a:cubicBezTo>
                <a:cubicBezTo>
                  <a:pt x="338" y="43"/>
                  <a:pt x="491" y="15"/>
                  <a:pt x="55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17" name="Freeform 5"/>
          <p:cNvSpPr>
            <a:spLocks/>
          </p:cNvSpPr>
          <p:nvPr/>
        </p:nvSpPr>
        <p:spPr bwMode="auto">
          <a:xfrm>
            <a:off x="1817688" y="3913188"/>
            <a:ext cx="692150" cy="542925"/>
          </a:xfrm>
          <a:custGeom>
            <a:avLst/>
            <a:gdLst>
              <a:gd name="T0" fmla="*/ 0 w 436"/>
              <a:gd name="T1" fmla="*/ 342 h 342"/>
              <a:gd name="T2" fmla="*/ 45 w 436"/>
              <a:gd name="T3" fmla="*/ 286 h 342"/>
              <a:gd name="T4" fmla="*/ 111 w 436"/>
              <a:gd name="T5" fmla="*/ 217 h 342"/>
              <a:gd name="T6" fmla="*/ 202 w 436"/>
              <a:gd name="T7" fmla="*/ 147 h 342"/>
              <a:gd name="T8" fmla="*/ 318 w 436"/>
              <a:gd name="T9" fmla="*/ 69 h 342"/>
              <a:gd name="T10" fmla="*/ 399 w 436"/>
              <a:gd name="T11" fmla="*/ 19 h 342"/>
              <a:gd name="T12" fmla="*/ 436 w 436"/>
              <a:gd name="T13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6" h="342">
                <a:moveTo>
                  <a:pt x="0" y="342"/>
                </a:moveTo>
                <a:cubicBezTo>
                  <a:pt x="7" y="333"/>
                  <a:pt x="27" y="307"/>
                  <a:pt x="45" y="286"/>
                </a:cubicBezTo>
                <a:cubicBezTo>
                  <a:pt x="63" y="265"/>
                  <a:pt x="85" y="240"/>
                  <a:pt x="111" y="217"/>
                </a:cubicBezTo>
                <a:cubicBezTo>
                  <a:pt x="137" y="194"/>
                  <a:pt x="168" y="172"/>
                  <a:pt x="202" y="147"/>
                </a:cubicBezTo>
                <a:cubicBezTo>
                  <a:pt x="236" y="122"/>
                  <a:pt x="285" y="90"/>
                  <a:pt x="318" y="69"/>
                </a:cubicBezTo>
                <a:cubicBezTo>
                  <a:pt x="351" y="48"/>
                  <a:pt x="379" y="30"/>
                  <a:pt x="399" y="19"/>
                </a:cubicBezTo>
                <a:cubicBezTo>
                  <a:pt x="419" y="8"/>
                  <a:pt x="428" y="4"/>
                  <a:pt x="43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5318" name="Group 6"/>
          <p:cNvGrpSpPr>
            <a:grpSpLocks/>
          </p:cNvGrpSpPr>
          <p:nvPr/>
        </p:nvGrpSpPr>
        <p:grpSpPr bwMode="auto">
          <a:xfrm>
            <a:off x="1670050" y="3508375"/>
            <a:ext cx="1617663" cy="1593850"/>
            <a:chOff x="1052" y="2210"/>
            <a:chExt cx="1019" cy="1004"/>
          </a:xfrm>
        </p:grpSpPr>
        <p:grpSp>
          <p:nvGrpSpPr>
            <p:cNvPr id="2445319" name="Group 7"/>
            <p:cNvGrpSpPr>
              <a:grpSpLocks/>
            </p:cNvGrpSpPr>
            <p:nvPr/>
          </p:nvGrpSpPr>
          <p:grpSpPr bwMode="auto">
            <a:xfrm>
              <a:off x="1052" y="2210"/>
              <a:ext cx="1019" cy="1004"/>
              <a:chOff x="1052" y="2210"/>
              <a:chExt cx="1019" cy="1004"/>
            </a:xfrm>
          </p:grpSpPr>
          <p:sp>
            <p:nvSpPr>
              <p:cNvPr id="2445320" name="Oval 8"/>
              <p:cNvSpPr>
                <a:spLocks noChangeArrowheads="1"/>
              </p:cNvSpPr>
              <p:nvPr/>
            </p:nvSpPr>
            <p:spPr bwMode="auto">
              <a:xfrm rot="10011622" flipH="1">
                <a:off x="1052" y="2210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5321" name="Oval 9"/>
              <p:cNvSpPr>
                <a:spLocks noChangeArrowheads="1"/>
              </p:cNvSpPr>
              <p:nvPr/>
            </p:nvSpPr>
            <p:spPr bwMode="auto">
              <a:xfrm rot="10011622">
                <a:off x="1056" y="2845"/>
                <a:ext cx="78" cy="8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45322" name="Oval 10"/>
            <p:cNvSpPr>
              <a:spLocks noChangeArrowheads="1"/>
            </p:cNvSpPr>
            <p:nvPr/>
          </p:nvSpPr>
          <p:spPr bwMode="auto">
            <a:xfrm rot="10418852">
              <a:off x="1540" y="26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5323" name="Freeform 11"/>
          <p:cNvSpPr>
            <a:spLocks/>
          </p:cNvSpPr>
          <p:nvPr/>
        </p:nvSpPr>
        <p:spPr bwMode="auto">
          <a:xfrm>
            <a:off x="7042150" y="4397375"/>
            <a:ext cx="355600" cy="727075"/>
          </a:xfrm>
          <a:custGeom>
            <a:avLst/>
            <a:gdLst>
              <a:gd name="T0" fmla="*/ 224 w 224"/>
              <a:gd name="T1" fmla="*/ 458 h 458"/>
              <a:gd name="T2" fmla="*/ 170 w 224"/>
              <a:gd name="T3" fmla="*/ 322 h 458"/>
              <a:gd name="T4" fmla="*/ 150 w 224"/>
              <a:gd name="T5" fmla="*/ 268 h 458"/>
              <a:gd name="T6" fmla="*/ 128 w 224"/>
              <a:gd name="T7" fmla="*/ 210 h 458"/>
              <a:gd name="T8" fmla="*/ 98 w 224"/>
              <a:gd name="T9" fmla="*/ 148 h 458"/>
              <a:gd name="T10" fmla="*/ 56 w 224"/>
              <a:gd name="T11" fmla="*/ 78 h 458"/>
              <a:gd name="T12" fmla="*/ 0 w 224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458">
                <a:moveTo>
                  <a:pt x="224" y="458"/>
                </a:moveTo>
                <a:cubicBezTo>
                  <a:pt x="215" y="435"/>
                  <a:pt x="182" y="354"/>
                  <a:pt x="170" y="322"/>
                </a:cubicBezTo>
                <a:cubicBezTo>
                  <a:pt x="158" y="290"/>
                  <a:pt x="157" y="287"/>
                  <a:pt x="150" y="268"/>
                </a:cubicBezTo>
                <a:cubicBezTo>
                  <a:pt x="143" y="249"/>
                  <a:pt x="137" y="230"/>
                  <a:pt x="128" y="210"/>
                </a:cubicBezTo>
                <a:cubicBezTo>
                  <a:pt x="119" y="190"/>
                  <a:pt x="110" y="170"/>
                  <a:pt x="98" y="148"/>
                </a:cubicBezTo>
                <a:cubicBezTo>
                  <a:pt x="86" y="126"/>
                  <a:pt x="72" y="103"/>
                  <a:pt x="56" y="78"/>
                </a:cubicBezTo>
                <a:cubicBezTo>
                  <a:pt x="40" y="53"/>
                  <a:pt x="12" y="1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4" name="Freeform 12"/>
          <p:cNvSpPr>
            <a:spLocks/>
          </p:cNvSpPr>
          <p:nvPr/>
        </p:nvSpPr>
        <p:spPr bwMode="auto">
          <a:xfrm>
            <a:off x="6391275" y="3913188"/>
            <a:ext cx="679450" cy="519112"/>
          </a:xfrm>
          <a:custGeom>
            <a:avLst/>
            <a:gdLst>
              <a:gd name="T0" fmla="*/ 428 w 428"/>
              <a:gd name="T1" fmla="*/ 327 h 327"/>
              <a:gd name="T2" fmla="*/ 372 w 428"/>
              <a:gd name="T3" fmla="*/ 271 h 327"/>
              <a:gd name="T4" fmla="*/ 327 w 428"/>
              <a:gd name="T5" fmla="*/ 229 h 327"/>
              <a:gd name="T6" fmla="*/ 222 w 428"/>
              <a:gd name="T7" fmla="*/ 142 h 327"/>
              <a:gd name="T8" fmla="*/ 99 w 428"/>
              <a:gd name="T9" fmla="*/ 61 h 327"/>
              <a:gd name="T10" fmla="*/ 0 w 428"/>
              <a:gd name="T11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" h="327">
                <a:moveTo>
                  <a:pt x="428" y="327"/>
                </a:moveTo>
                <a:cubicBezTo>
                  <a:pt x="419" y="318"/>
                  <a:pt x="389" y="287"/>
                  <a:pt x="372" y="271"/>
                </a:cubicBezTo>
                <a:cubicBezTo>
                  <a:pt x="355" y="255"/>
                  <a:pt x="352" y="250"/>
                  <a:pt x="327" y="229"/>
                </a:cubicBezTo>
                <a:cubicBezTo>
                  <a:pt x="302" y="208"/>
                  <a:pt x="260" y="170"/>
                  <a:pt x="222" y="142"/>
                </a:cubicBezTo>
                <a:cubicBezTo>
                  <a:pt x="184" y="114"/>
                  <a:pt x="136" y="85"/>
                  <a:pt x="99" y="61"/>
                </a:cubicBezTo>
                <a:cubicBezTo>
                  <a:pt x="62" y="37"/>
                  <a:pt x="21" y="13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5" name="Freeform 13"/>
          <p:cNvSpPr>
            <a:spLocks/>
          </p:cNvSpPr>
          <p:nvPr/>
        </p:nvSpPr>
        <p:spPr bwMode="auto">
          <a:xfrm flipH="1">
            <a:off x="5540375" y="3638550"/>
            <a:ext cx="881063" cy="288925"/>
          </a:xfrm>
          <a:custGeom>
            <a:avLst/>
            <a:gdLst>
              <a:gd name="T0" fmla="*/ 0 w 555"/>
              <a:gd name="T1" fmla="*/ 182 h 182"/>
              <a:gd name="T2" fmla="*/ 246 w 555"/>
              <a:gd name="T3" fmla="*/ 73 h 182"/>
              <a:gd name="T4" fmla="*/ 555 w 555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5" h="182">
                <a:moveTo>
                  <a:pt x="0" y="182"/>
                </a:moveTo>
                <a:cubicBezTo>
                  <a:pt x="41" y="164"/>
                  <a:pt x="154" y="103"/>
                  <a:pt x="246" y="73"/>
                </a:cubicBezTo>
                <a:cubicBezTo>
                  <a:pt x="338" y="43"/>
                  <a:pt x="491" y="15"/>
                  <a:pt x="55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6" name="Freeform 14"/>
          <p:cNvSpPr>
            <a:spLocks/>
          </p:cNvSpPr>
          <p:nvPr/>
        </p:nvSpPr>
        <p:spPr bwMode="auto">
          <a:xfrm>
            <a:off x="4429125" y="3552825"/>
            <a:ext cx="1155700" cy="100013"/>
          </a:xfrm>
          <a:custGeom>
            <a:avLst/>
            <a:gdLst>
              <a:gd name="T0" fmla="*/ 728 w 728"/>
              <a:gd name="T1" fmla="*/ 63 h 63"/>
              <a:gd name="T2" fmla="*/ 547 w 728"/>
              <a:gd name="T3" fmla="*/ 36 h 63"/>
              <a:gd name="T4" fmla="*/ 438 w 728"/>
              <a:gd name="T5" fmla="*/ 27 h 63"/>
              <a:gd name="T6" fmla="*/ 310 w 728"/>
              <a:gd name="T7" fmla="*/ 18 h 63"/>
              <a:gd name="T8" fmla="*/ 192 w 728"/>
              <a:gd name="T9" fmla="*/ 9 h 63"/>
              <a:gd name="T10" fmla="*/ 0 w 728"/>
              <a:gd name="T1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8" h="63">
                <a:moveTo>
                  <a:pt x="728" y="63"/>
                </a:moveTo>
                <a:cubicBezTo>
                  <a:pt x="699" y="59"/>
                  <a:pt x="595" y="42"/>
                  <a:pt x="547" y="36"/>
                </a:cubicBezTo>
                <a:cubicBezTo>
                  <a:pt x="499" y="30"/>
                  <a:pt x="477" y="30"/>
                  <a:pt x="438" y="27"/>
                </a:cubicBezTo>
                <a:cubicBezTo>
                  <a:pt x="399" y="24"/>
                  <a:pt x="351" y="21"/>
                  <a:pt x="310" y="18"/>
                </a:cubicBezTo>
                <a:cubicBezTo>
                  <a:pt x="269" y="15"/>
                  <a:pt x="244" y="12"/>
                  <a:pt x="192" y="9"/>
                </a:cubicBezTo>
                <a:cubicBezTo>
                  <a:pt x="140" y="6"/>
                  <a:pt x="40" y="2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7" name="Freeform 15"/>
          <p:cNvSpPr>
            <a:spLocks/>
          </p:cNvSpPr>
          <p:nvPr/>
        </p:nvSpPr>
        <p:spPr bwMode="auto">
          <a:xfrm>
            <a:off x="3319463" y="3552825"/>
            <a:ext cx="1128712" cy="100013"/>
          </a:xfrm>
          <a:custGeom>
            <a:avLst/>
            <a:gdLst>
              <a:gd name="T0" fmla="*/ 0 w 711"/>
              <a:gd name="T1" fmla="*/ 63 h 63"/>
              <a:gd name="T2" fmla="*/ 181 w 711"/>
              <a:gd name="T3" fmla="*/ 36 h 63"/>
              <a:gd name="T4" fmla="*/ 324 w 711"/>
              <a:gd name="T5" fmla="*/ 24 h 63"/>
              <a:gd name="T6" fmla="*/ 411 w 711"/>
              <a:gd name="T7" fmla="*/ 18 h 63"/>
              <a:gd name="T8" fmla="*/ 456 w 711"/>
              <a:gd name="T9" fmla="*/ 15 h 63"/>
              <a:gd name="T10" fmla="*/ 536 w 711"/>
              <a:gd name="T11" fmla="*/ 9 h 63"/>
              <a:gd name="T12" fmla="*/ 711 w 711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1" h="63">
                <a:moveTo>
                  <a:pt x="0" y="63"/>
                </a:moveTo>
                <a:cubicBezTo>
                  <a:pt x="29" y="59"/>
                  <a:pt x="127" y="42"/>
                  <a:pt x="181" y="36"/>
                </a:cubicBezTo>
                <a:cubicBezTo>
                  <a:pt x="235" y="30"/>
                  <a:pt x="286" y="27"/>
                  <a:pt x="324" y="24"/>
                </a:cubicBezTo>
                <a:cubicBezTo>
                  <a:pt x="362" y="21"/>
                  <a:pt x="389" y="20"/>
                  <a:pt x="411" y="18"/>
                </a:cubicBezTo>
                <a:cubicBezTo>
                  <a:pt x="433" y="16"/>
                  <a:pt x="435" y="16"/>
                  <a:pt x="456" y="15"/>
                </a:cubicBezTo>
                <a:cubicBezTo>
                  <a:pt x="477" y="14"/>
                  <a:pt x="494" y="11"/>
                  <a:pt x="536" y="9"/>
                </a:cubicBezTo>
                <a:cubicBezTo>
                  <a:pt x="578" y="7"/>
                  <a:pt x="675" y="2"/>
                  <a:pt x="711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8" name="Freeform 16"/>
          <p:cNvSpPr>
            <a:spLocks/>
          </p:cNvSpPr>
          <p:nvPr/>
        </p:nvSpPr>
        <p:spPr bwMode="auto">
          <a:xfrm>
            <a:off x="7415213" y="3954463"/>
            <a:ext cx="957262" cy="1169987"/>
          </a:xfrm>
          <a:custGeom>
            <a:avLst/>
            <a:gdLst>
              <a:gd name="T0" fmla="*/ 0 w 603"/>
              <a:gd name="T1" fmla="*/ 737 h 737"/>
              <a:gd name="T2" fmla="*/ 72 w 603"/>
              <a:gd name="T3" fmla="*/ 557 h 737"/>
              <a:gd name="T4" fmla="*/ 230 w 603"/>
              <a:gd name="T5" fmla="*/ 292 h 737"/>
              <a:gd name="T6" fmla="*/ 603 w 603"/>
              <a:gd name="T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3" h="737">
                <a:moveTo>
                  <a:pt x="0" y="737"/>
                </a:moveTo>
                <a:cubicBezTo>
                  <a:pt x="12" y="707"/>
                  <a:pt x="34" y="631"/>
                  <a:pt x="72" y="557"/>
                </a:cubicBezTo>
                <a:cubicBezTo>
                  <a:pt x="110" y="483"/>
                  <a:pt x="142" y="385"/>
                  <a:pt x="230" y="292"/>
                </a:cubicBezTo>
                <a:cubicBezTo>
                  <a:pt x="318" y="199"/>
                  <a:pt x="525" y="61"/>
                  <a:pt x="603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29" name="Line 17"/>
          <p:cNvSpPr>
            <a:spLocks noChangeShapeType="1"/>
          </p:cNvSpPr>
          <p:nvPr/>
        </p:nvSpPr>
        <p:spPr bwMode="auto">
          <a:xfrm flipH="1">
            <a:off x="1509713" y="3525838"/>
            <a:ext cx="295275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30" name="Text Box 18"/>
          <p:cNvSpPr txBox="1">
            <a:spLocks noChangeArrowheads="1"/>
          </p:cNvSpPr>
          <p:nvPr/>
        </p:nvSpPr>
        <p:spPr bwMode="auto">
          <a:xfrm>
            <a:off x="936625" y="3279775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2</a:t>
            </a:r>
            <a:r>
              <a:rPr lang="en-US" altLang="zh-CN" b="1" i="1">
                <a:solidFill>
                  <a:srgbClr val="009900"/>
                </a:solidFill>
              </a:rPr>
              <a:t>a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2445331" name="Text Box 19"/>
          <p:cNvSpPr txBox="1">
            <a:spLocks noChangeArrowheads="1"/>
          </p:cNvSpPr>
          <p:nvPr/>
        </p:nvSpPr>
        <p:spPr bwMode="auto">
          <a:xfrm>
            <a:off x="6773863" y="5046663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2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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endParaRPr lang="en-US" altLang="zh-CN" sz="2000" b="1">
              <a:solidFill>
                <a:srgbClr val="FF3399"/>
              </a:solidFill>
            </a:endParaRPr>
          </a:p>
        </p:txBody>
      </p:sp>
      <p:grpSp>
        <p:nvGrpSpPr>
          <p:cNvPr id="2445332" name="Group 20"/>
          <p:cNvGrpSpPr>
            <a:grpSpLocks/>
          </p:cNvGrpSpPr>
          <p:nvPr/>
        </p:nvGrpSpPr>
        <p:grpSpPr bwMode="auto">
          <a:xfrm>
            <a:off x="1060450" y="1973263"/>
            <a:ext cx="682625" cy="3490912"/>
            <a:chOff x="674" y="597"/>
            <a:chExt cx="430" cy="2199"/>
          </a:xfrm>
        </p:grpSpPr>
        <p:sp>
          <p:nvSpPr>
            <p:cNvPr id="2445333" name="Text Box 21"/>
            <p:cNvSpPr txBox="1">
              <a:spLocks noChangeArrowheads="1"/>
            </p:cNvSpPr>
            <p:nvPr/>
          </p:nvSpPr>
          <p:spPr bwMode="auto">
            <a:xfrm>
              <a:off x="674" y="2565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grpSp>
          <p:nvGrpSpPr>
            <p:cNvPr id="2445334" name="Group 22"/>
            <p:cNvGrpSpPr>
              <a:grpSpLocks/>
            </p:cNvGrpSpPr>
            <p:nvPr/>
          </p:nvGrpSpPr>
          <p:grpSpPr bwMode="auto">
            <a:xfrm>
              <a:off x="722" y="597"/>
              <a:ext cx="238" cy="2187"/>
              <a:chOff x="722" y="597"/>
              <a:chExt cx="238" cy="2187"/>
            </a:xfrm>
          </p:grpSpPr>
          <p:sp>
            <p:nvSpPr>
              <p:cNvPr id="2445335" name="Line 23"/>
              <p:cNvSpPr>
                <a:spLocks noChangeShapeType="1"/>
              </p:cNvSpPr>
              <p:nvPr/>
            </p:nvSpPr>
            <p:spPr bwMode="auto">
              <a:xfrm flipV="1">
                <a:off x="960" y="720"/>
                <a:ext cx="0" cy="206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5336" name="Text Box 24"/>
              <p:cNvSpPr txBox="1">
                <a:spLocks noChangeArrowheads="1"/>
              </p:cNvSpPr>
              <p:nvPr/>
            </p:nvSpPr>
            <p:spPr bwMode="auto">
              <a:xfrm>
                <a:off x="722" y="597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b="1" i="1">
                    <a:solidFill>
                      <a:schemeClr val="tx1"/>
                    </a:solidFill>
                  </a:rPr>
                  <a:t>y</a:t>
                </a:r>
                <a:endParaRPr lang="en-US" altLang="zh-CN" sz="20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445337" name="Line 25"/>
          <p:cNvSpPr>
            <a:spLocks noChangeShapeType="1"/>
          </p:cNvSpPr>
          <p:nvPr/>
        </p:nvSpPr>
        <p:spPr bwMode="auto">
          <a:xfrm flipV="1">
            <a:off x="4462463" y="2886075"/>
            <a:ext cx="0" cy="22145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45338" name="Group 26"/>
          <p:cNvGrpSpPr>
            <a:grpSpLocks/>
          </p:cNvGrpSpPr>
          <p:nvPr/>
        </p:nvGrpSpPr>
        <p:grpSpPr bwMode="auto">
          <a:xfrm>
            <a:off x="-28575" y="5138738"/>
            <a:ext cx="9144000" cy="557212"/>
            <a:chOff x="0" y="2592"/>
            <a:chExt cx="5760" cy="351"/>
          </a:xfrm>
        </p:grpSpPr>
        <p:sp>
          <p:nvSpPr>
            <p:cNvPr id="2445339" name="Line 27"/>
            <p:cNvSpPr>
              <a:spLocks noChangeShapeType="1"/>
            </p:cNvSpPr>
            <p:nvPr/>
          </p:nvSpPr>
          <p:spPr bwMode="auto">
            <a:xfrm>
              <a:off x="0" y="2592"/>
              <a:ext cx="576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5340" name="Text Box 28"/>
            <p:cNvSpPr txBox="1">
              <a:spLocks noChangeArrowheads="1"/>
            </p:cNvSpPr>
            <p:nvPr/>
          </p:nvSpPr>
          <p:spPr bwMode="auto">
            <a:xfrm>
              <a:off x="5452" y="2655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445341" name="Rectangle 29"/>
          <p:cNvSpPr>
            <a:spLocks noChangeArrowheads="1"/>
          </p:cNvSpPr>
          <p:nvPr/>
        </p:nvSpPr>
        <p:spPr bwMode="auto">
          <a:xfrm>
            <a:off x="4002088" y="5048250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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a</a:t>
            </a:r>
            <a:endParaRPr lang="en-US" altLang="zh-CN" sz="2000" b="1" i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2445342" name="Rectangle 30"/>
          <p:cNvSpPr>
            <a:spLocks noChangeArrowheads="1"/>
          </p:cNvSpPr>
          <p:nvPr/>
        </p:nvSpPr>
        <p:spPr bwMode="auto">
          <a:xfrm>
            <a:off x="500063" y="1219200"/>
            <a:ext cx="2043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x = 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  <a:p>
            <a:r>
              <a:rPr lang="en-US" altLang="zh-CN" b="1" i="1">
                <a:solidFill>
                  <a:srgbClr val="FF0000"/>
                </a:solidFill>
              </a:rPr>
              <a:t>y = 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45343" name="AutoShape 31"/>
          <p:cNvSpPr>
            <a:spLocks/>
          </p:cNvSpPr>
          <p:nvPr/>
        </p:nvSpPr>
        <p:spPr bwMode="auto">
          <a:xfrm>
            <a:off x="320675" y="1419225"/>
            <a:ext cx="195263" cy="561975"/>
          </a:xfrm>
          <a:prstGeom prst="leftBrace">
            <a:avLst>
              <a:gd name="adj1" fmla="val 43903"/>
              <a:gd name="adj2" fmla="val 474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2445344" name="Rectangle 32"/>
          <p:cNvSpPr>
            <a:spLocks noChangeArrowheads="1"/>
          </p:cNvSpPr>
          <p:nvPr/>
        </p:nvSpPr>
        <p:spPr bwMode="auto">
          <a:xfrm>
            <a:off x="4462463" y="1357313"/>
            <a:ext cx="363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rgbClr val="009900"/>
                </a:solidFill>
                <a:latin typeface="楷体_GB2312" pitchFamily="49" charset="-122"/>
              </a:rPr>
              <a:t>t</a:t>
            </a:r>
            <a:r>
              <a:rPr lang="en-US" altLang="zh-CN" b="1">
                <a:solidFill>
                  <a:srgbClr val="009900"/>
                </a:solidFill>
                <a:latin typeface="楷体_GB2312" pitchFamily="49" charset="-122"/>
              </a:rPr>
              <a:t> </a:t>
            </a:r>
            <a:r>
              <a:rPr lang="zh-CN" altLang="zh-CN" b="1">
                <a:solidFill>
                  <a:srgbClr val="009900"/>
                </a:solidFill>
                <a:latin typeface="楷体_GB2312" pitchFamily="49" charset="-122"/>
              </a:rPr>
              <a:t>的几何意义如图示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45345" name="Line 33"/>
          <p:cNvSpPr>
            <a:spLocks noChangeShapeType="1"/>
          </p:cNvSpPr>
          <p:nvPr/>
        </p:nvSpPr>
        <p:spPr bwMode="auto">
          <a:xfrm>
            <a:off x="2481263" y="4314825"/>
            <a:ext cx="0" cy="808038"/>
          </a:xfrm>
          <a:prstGeom prst="line">
            <a:avLst/>
          </a:pr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46" name="Text Box 34"/>
          <p:cNvSpPr txBox="1">
            <a:spLocks noChangeArrowheads="1"/>
          </p:cNvSpPr>
          <p:nvPr/>
        </p:nvSpPr>
        <p:spPr bwMode="auto">
          <a:xfrm>
            <a:off x="2189163" y="42449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45347" name="Freeform 35"/>
          <p:cNvSpPr>
            <a:spLocks/>
          </p:cNvSpPr>
          <p:nvPr/>
        </p:nvSpPr>
        <p:spPr bwMode="auto">
          <a:xfrm>
            <a:off x="1743075" y="4314825"/>
            <a:ext cx="738188" cy="273050"/>
          </a:xfrm>
          <a:custGeom>
            <a:avLst/>
            <a:gdLst>
              <a:gd name="T0" fmla="*/ 0 w 465"/>
              <a:gd name="T1" fmla="*/ 172 h 172"/>
              <a:gd name="T2" fmla="*/ 465 w 465"/>
              <a:gd name="T3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5" h="172">
                <a:moveTo>
                  <a:pt x="0" y="172"/>
                </a:moveTo>
                <a:lnTo>
                  <a:pt x="465" y="0"/>
                </a:lnTo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48" name="Text Box 36"/>
          <p:cNvSpPr txBox="1">
            <a:spLocks noChangeArrowheads="1"/>
          </p:cNvSpPr>
          <p:nvPr/>
        </p:nvSpPr>
        <p:spPr bwMode="auto">
          <a:xfrm>
            <a:off x="1924050" y="4116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45349" name="Text Box 37"/>
          <p:cNvSpPr txBox="1">
            <a:spLocks noChangeArrowheads="1"/>
          </p:cNvSpPr>
          <p:nvPr/>
        </p:nvSpPr>
        <p:spPr bwMode="auto">
          <a:xfrm>
            <a:off x="4462463" y="1752600"/>
            <a:ext cx="426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>
                <a:solidFill>
                  <a:srgbClr val="009900"/>
                </a:solidFill>
              </a:rPr>
              <a:t>当</a:t>
            </a:r>
            <a:r>
              <a:rPr lang="zh-CN" altLang="en-US" sz="2000" b="1">
                <a:solidFill>
                  <a:srgbClr val="009900"/>
                </a:solidFill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</a:rPr>
              <a:t>t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zh-CN" b="1">
                <a:solidFill>
                  <a:srgbClr val="FF0000"/>
                </a:solidFill>
              </a:rPr>
              <a:t>从</a:t>
            </a:r>
            <a:r>
              <a:rPr lang="zh-CN" altLang="zh-CN" sz="2000" b="1">
                <a:solidFill>
                  <a:srgbClr val="FF0000"/>
                </a:solidFill>
              </a:rPr>
              <a:t> 0 </a:t>
            </a:r>
            <a:r>
              <a:rPr lang="zh-CN" altLang="zh-CN" sz="1800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sz="2000" b="1">
                <a:solidFill>
                  <a:srgbClr val="FF0000"/>
                </a:solidFill>
                <a:sym typeface="Symbol" pitchFamily="18" charset="2"/>
              </a:rPr>
              <a:t> 2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x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从</a:t>
            </a:r>
            <a:r>
              <a:rPr lang="zh-CN" altLang="zh-CN" sz="2000" b="1">
                <a:solidFill>
                  <a:srgbClr val="00990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0 </a:t>
            </a:r>
            <a:r>
              <a:rPr lang="en-US" altLang="zh-CN" sz="1800" b="1">
                <a:solidFill>
                  <a:srgbClr val="009900"/>
                </a:solidFill>
                <a:sym typeface="Symbol" pitchFamily="18" charset="2"/>
              </a:rPr>
              <a:t>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 2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a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445350" name="Freeform 38"/>
          <p:cNvSpPr>
            <a:spLocks/>
          </p:cNvSpPr>
          <p:nvPr/>
        </p:nvSpPr>
        <p:spPr bwMode="auto">
          <a:xfrm>
            <a:off x="1149350" y="4384675"/>
            <a:ext cx="355600" cy="727075"/>
          </a:xfrm>
          <a:custGeom>
            <a:avLst/>
            <a:gdLst>
              <a:gd name="T0" fmla="*/ 224 w 224"/>
              <a:gd name="T1" fmla="*/ 458 h 458"/>
              <a:gd name="T2" fmla="*/ 170 w 224"/>
              <a:gd name="T3" fmla="*/ 322 h 458"/>
              <a:gd name="T4" fmla="*/ 150 w 224"/>
              <a:gd name="T5" fmla="*/ 268 h 458"/>
              <a:gd name="T6" fmla="*/ 128 w 224"/>
              <a:gd name="T7" fmla="*/ 210 h 458"/>
              <a:gd name="T8" fmla="*/ 98 w 224"/>
              <a:gd name="T9" fmla="*/ 148 h 458"/>
              <a:gd name="T10" fmla="*/ 56 w 224"/>
              <a:gd name="T11" fmla="*/ 78 h 458"/>
              <a:gd name="T12" fmla="*/ 0 w 224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" h="458">
                <a:moveTo>
                  <a:pt x="224" y="458"/>
                </a:moveTo>
                <a:cubicBezTo>
                  <a:pt x="215" y="435"/>
                  <a:pt x="182" y="354"/>
                  <a:pt x="170" y="322"/>
                </a:cubicBezTo>
                <a:cubicBezTo>
                  <a:pt x="158" y="290"/>
                  <a:pt x="157" y="287"/>
                  <a:pt x="150" y="268"/>
                </a:cubicBezTo>
                <a:cubicBezTo>
                  <a:pt x="143" y="249"/>
                  <a:pt x="137" y="230"/>
                  <a:pt x="128" y="210"/>
                </a:cubicBezTo>
                <a:cubicBezTo>
                  <a:pt x="119" y="190"/>
                  <a:pt x="110" y="170"/>
                  <a:pt x="98" y="148"/>
                </a:cubicBezTo>
                <a:cubicBezTo>
                  <a:pt x="86" y="126"/>
                  <a:pt x="72" y="103"/>
                  <a:pt x="56" y="78"/>
                </a:cubicBezTo>
                <a:cubicBezTo>
                  <a:pt x="40" y="53"/>
                  <a:pt x="12" y="1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51" name="Text Box 39"/>
          <p:cNvSpPr txBox="1">
            <a:spLocks noChangeArrowheads="1"/>
          </p:cNvSpPr>
          <p:nvPr/>
        </p:nvSpPr>
        <p:spPr bwMode="auto">
          <a:xfrm>
            <a:off x="4462463" y="22098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即曲线走了一拱</a:t>
            </a:r>
            <a:endParaRPr lang="zh-CN" altLang="en-US" sz="1600">
              <a:solidFill>
                <a:srgbClr val="009900"/>
              </a:solidFill>
            </a:endParaRPr>
          </a:p>
        </p:txBody>
      </p:sp>
      <p:grpSp>
        <p:nvGrpSpPr>
          <p:cNvPr id="2445352" name="Group 40"/>
          <p:cNvGrpSpPr>
            <a:grpSpLocks/>
          </p:cNvGrpSpPr>
          <p:nvPr/>
        </p:nvGrpSpPr>
        <p:grpSpPr bwMode="auto">
          <a:xfrm rot="31740945">
            <a:off x="7620000" y="3511550"/>
            <a:ext cx="1676400" cy="1593850"/>
            <a:chOff x="144" y="2208"/>
            <a:chExt cx="1056" cy="1004"/>
          </a:xfrm>
        </p:grpSpPr>
        <p:grpSp>
          <p:nvGrpSpPr>
            <p:cNvPr id="2445353" name="Group 41"/>
            <p:cNvGrpSpPr>
              <a:grpSpLocks/>
            </p:cNvGrpSpPr>
            <p:nvPr/>
          </p:nvGrpSpPr>
          <p:grpSpPr bwMode="auto">
            <a:xfrm>
              <a:off x="144" y="2208"/>
              <a:ext cx="1019" cy="1004"/>
              <a:chOff x="144" y="2208"/>
              <a:chExt cx="1019" cy="1004"/>
            </a:xfrm>
          </p:grpSpPr>
          <p:sp>
            <p:nvSpPr>
              <p:cNvPr id="2445354" name="Oval 42"/>
              <p:cNvSpPr>
                <a:spLocks noChangeArrowheads="1"/>
              </p:cNvSpPr>
              <p:nvPr/>
            </p:nvSpPr>
            <p:spPr bwMode="auto">
              <a:xfrm rot="10011622" flipH="1">
                <a:off x="144" y="2208"/>
                <a:ext cx="1019" cy="1004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5355" name="Oval 43"/>
              <p:cNvSpPr>
                <a:spLocks noChangeArrowheads="1"/>
              </p:cNvSpPr>
              <p:nvPr/>
            </p:nvSpPr>
            <p:spPr bwMode="auto">
              <a:xfrm rot="10418852">
                <a:off x="632" y="268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45356" name="Oval 44"/>
            <p:cNvSpPr>
              <a:spLocks noChangeArrowheads="1"/>
            </p:cNvSpPr>
            <p:nvPr/>
          </p:nvSpPr>
          <p:spPr bwMode="auto">
            <a:xfrm>
              <a:off x="1104" y="26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45357" name="Freeform 45"/>
          <p:cNvSpPr>
            <a:spLocks/>
          </p:cNvSpPr>
          <p:nvPr/>
        </p:nvSpPr>
        <p:spPr bwMode="auto">
          <a:xfrm>
            <a:off x="8483600" y="4311650"/>
            <a:ext cx="1588" cy="800100"/>
          </a:xfrm>
          <a:custGeom>
            <a:avLst/>
            <a:gdLst>
              <a:gd name="T0" fmla="*/ 0 w 1"/>
              <a:gd name="T1" fmla="*/ 0 h 504"/>
              <a:gd name="T2" fmla="*/ 0 w 1"/>
              <a:gd name="T3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04">
                <a:moveTo>
                  <a:pt x="0" y="0"/>
                </a:moveTo>
                <a:lnTo>
                  <a:pt x="0" y="504"/>
                </a:lnTo>
              </a:path>
            </a:pathLst>
          </a:custGeom>
          <a:noFill/>
          <a:ln w="381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5358" name="Text Box 46"/>
          <p:cNvSpPr txBox="1">
            <a:spLocks noChangeArrowheads="1"/>
          </p:cNvSpPr>
          <p:nvPr/>
        </p:nvSpPr>
        <p:spPr bwMode="auto">
          <a:xfrm>
            <a:off x="8153400" y="4486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2445360" name="Text Box 48"/>
          <p:cNvSpPr txBox="1">
            <a:spLocks noChangeArrowheads="1"/>
          </p:cNvSpPr>
          <p:nvPr/>
        </p:nvSpPr>
        <p:spPr bwMode="auto">
          <a:xfrm>
            <a:off x="4494213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圆上任一点所画出的曲线。</a:t>
            </a:r>
          </a:p>
        </p:txBody>
      </p:sp>
      <p:sp>
        <p:nvSpPr>
          <p:cNvPr id="2445361" name="Rectangle 49"/>
          <p:cNvSpPr>
            <a:spLocks noChangeArrowheads="1"/>
          </p:cNvSpPr>
          <p:nvPr/>
        </p:nvSpPr>
        <p:spPr bwMode="auto">
          <a:xfrm>
            <a:off x="320675" y="304800"/>
            <a:ext cx="1868488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5.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</a:t>
            </a:r>
            <a:endParaRPr lang="zh-CN" altLang="en-US" b="1"/>
          </a:p>
        </p:txBody>
      </p:sp>
      <p:sp>
        <p:nvSpPr>
          <p:cNvPr id="244536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8828088" y="5943600"/>
            <a:ext cx="166687" cy="3794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45364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5359" name="Text Box 47"/>
          <p:cNvSpPr txBox="1">
            <a:spLocks noChangeArrowheads="1"/>
          </p:cNvSpPr>
          <p:nvPr/>
        </p:nvSpPr>
        <p:spPr bwMode="auto">
          <a:xfrm>
            <a:off x="852488" y="762000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一圆沿直线无滑动地滚动，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45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4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4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4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5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5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5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45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45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45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5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4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4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4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4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44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4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4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4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45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45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45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45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45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45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45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45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244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45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45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4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4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4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44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44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2" dur="500"/>
                                        <p:tgtEl>
                                          <p:spTgt spid="244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44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4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4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4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4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4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4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4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4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4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4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5314" grpId="0" animBg="1"/>
      <p:bldP spid="2445315" grpId="0" animBg="1"/>
      <p:bldP spid="2445316" grpId="0" animBg="1"/>
      <p:bldP spid="2445317" grpId="0" animBg="1"/>
      <p:bldP spid="2445323" grpId="0" animBg="1"/>
      <p:bldP spid="2445324" grpId="0" animBg="1"/>
      <p:bldP spid="2445325" grpId="0" animBg="1"/>
      <p:bldP spid="2445326" grpId="0" animBg="1"/>
      <p:bldP spid="2445327" grpId="0" animBg="1"/>
      <p:bldP spid="2445328" grpId="0" animBg="1"/>
      <p:bldP spid="2445329" grpId="0" animBg="1"/>
      <p:bldP spid="2445330" grpId="0" autoUpdateAnimBg="0"/>
      <p:bldP spid="2445331" grpId="0" autoUpdateAnimBg="0"/>
      <p:bldP spid="2445337" grpId="0" animBg="1"/>
      <p:bldP spid="2445341" grpId="0" autoUpdateAnimBg="0"/>
      <p:bldP spid="2445342" grpId="0" build="p" autoUpdateAnimBg="0"/>
      <p:bldP spid="2445343" grpId="0" animBg="1" autoUpdateAnimBg="0"/>
      <p:bldP spid="2445344" grpId="0" autoUpdateAnimBg="0"/>
      <p:bldP spid="2445345" grpId="0" animBg="1"/>
      <p:bldP spid="2445346" grpId="0" autoUpdateAnimBg="0"/>
      <p:bldP spid="2445347" grpId="0" animBg="1"/>
      <p:bldP spid="2445348" grpId="0" autoUpdateAnimBg="0"/>
      <p:bldP spid="2445349" grpId="0" autoUpdateAnimBg="0"/>
      <p:bldP spid="2445350" grpId="0" animBg="1"/>
      <p:bldP spid="2445351" grpId="0" autoUpdateAnimBg="0"/>
      <p:bldP spid="2445357" grpId="0" animBg="1"/>
      <p:bldP spid="24453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434" name="Rectangle 2"/>
          <p:cNvSpPr>
            <a:spLocks noChangeArrowheads="1"/>
          </p:cNvSpPr>
          <p:nvPr/>
        </p:nvSpPr>
        <p:spPr bwMode="auto">
          <a:xfrm>
            <a:off x="6427788" y="82073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  <a:p>
            <a:pPr algn="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2450435" name="Freeform 3" descr="宽上对角线"/>
          <p:cNvSpPr>
            <a:spLocks/>
          </p:cNvSpPr>
          <p:nvPr/>
        </p:nvSpPr>
        <p:spPr bwMode="auto">
          <a:xfrm>
            <a:off x="346075" y="1833563"/>
            <a:ext cx="8269288" cy="1746250"/>
          </a:xfrm>
          <a:custGeom>
            <a:avLst/>
            <a:gdLst>
              <a:gd name="T0" fmla="*/ 0 w 5209"/>
              <a:gd name="T1" fmla="*/ 1045 h 1100"/>
              <a:gd name="T2" fmla="*/ 0 w 5209"/>
              <a:gd name="T3" fmla="*/ 9 h 1100"/>
              <a:gd name="T4" fmla="*/ 5209 w 5209"/>
              <a:gd name="T5" fmla="*/ 0 h 1100"/>
              <a:gd name="T6" fmla="*/ 5209 w 5209"/>
              <a:gd name="T7" fmla="*/ 1036 h 1100"/>
              <a:gd name="T8" fmla="*/ 4938 w 5209"/>
              <a:gd name="T9" fmla="*/ 1089 h 1100"/>
              <a:gd name="T10" fmla="*/ 4363 w 5209"/>
              <a:gd name="T11" fmla="*/ 1091 h 1100"/>
              <a:gd name="T12" fmla="*/ 4045 w 5209"/>
              <a:gd name="T13" fmla="*/ 1072 h 1100"/>
              <a:gd name="T14" fmla="*/ 3754 w 5209"/>
              <a:gd name="T15" fmla="*/ 1045 h 1100"/>
              <a:gd name="T16" fmla="*/ 3454 w 5209"/>
              <a:gd name="T17" fmla="*/ 982 h 1100"/>
              <a:gd name="T18" fmla="*/ 3136 w 5209"/>
              <a:gd name="T19" fmla="*/ 827 h 1100"/>
              <a:gd name="T20" fmla="*/ 3018 w 5209"/>
              <a:gd name="T21" fmla="*/ 745 h 1100"/>
              <a:gd name="T22" fmla="*/ 2836 w 5209"/>
              <a:gd name="T23" fmla="*/ 591 h 1100"/>
              <a:gd name="T24" fmla="*/ 2754 w 5209"/>
              <a:gd name="T25" fmla="*/ 509 h 1100"/>
              <a:gd name="T26" fmla="*/ 2700 w 5209"/>
              <a:gd name="T27" fmla="*/ 381 h 1100"/>
              <a:gd name="T28" fmla="*/ 2636 w 5209"/>
              <a:gd name="T29" fmla="*/ 245 h 1100"/>
              <a:gd name="T30" fmla="*/ 2600 w 5209"/>
              <a:gd name="T31" fmla="*/ 81 h 1100"/>
              <a:gd name="T32" fmla="*/ 2545 w 5209"/>
              <a:gd name="T33" fmla="*/ 100 h 1100"/>
              <a:gd name="T34" fmla="*/ 2518 w 5209"/>
              <a:gd name="T35" fmla="*/ 227 h 1100"/>
              <a:gd name="T36" fmla="*/ 2427 w 5209"/>
              <a:gd name="T37" fmla="*/ 409 h 1100"/>
              <a:gd name="T38" fmla="*/ 2306 w 5209"/>
              <a:gd name="T39" fmla="*/ 585 h 1100"/>
              <a:gd name="T40" fmla="*/ 2109 w 5209"/>
              <a:gd name="T41" fmla="*/ 754 h 1100"/>
              <a:gd name="T42" fmla="*/ 1958 w 5209"/>
              <a:gd name="T43" fmla="*/ 849 h 1100"/>
              <a:gd name="T44" fmla="*/ 1964 w 5209"/>
              <a:gd name="T45" fmla="*/ 836 h 1100"/>
              <a:gd name="T46" fmla="*/ 1736 w 5209"/>
              <a:gd name="T47" fmla="*/ 963 h 1100"/>
              <a:gd name="T48" fmla="*/ 1418 w 5209"/>
              <a:gd name="T49" fmla="*/ 1036 h 1100"/>
              <a:gd name="T50" fmla="*/ 1073 w 5209"/>
              <a:gd name="T51" fmla="*/ 1072 h 1100"/>
              <a:gd name="T52" fmla="*/ 746 w 5209"/>
              <a:gd name="T53" fmla="*/ 1100 h 1100"/>
              <a:gd name="T54" fmla="*/ 500 w 5209"/>
              <a:gd name="T55" fmla="*/ 1091 h 1100"/>
              <a:gd name="T56" fmla="*/ 191 w 5209"/>
              <a:gd name="T57" fmla="*/ 1063 h 1100"/>
              <a:gd name="T58" fmla="*/ 0 w 5209"/>
              <a:gd name="T59" fmla="*/ 1045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09" h="1100">
                <a:moveTo>
                  <a:pt x="0" y="1045"/>
                </a:moveTo>
                <a:lnTo>
                  <a:pt x="0" y="9"/>
                </a:lnTo>
                <a:lnTo>
                  <a:pt x="5209" y="0"/>
                </a:lnTo>
                <a:lnTo>
                  <a:pt x="5209" y="1036"/>
                </a:lnTo>
                <a:lnTo>
                  <a:pt x="4938" y="1089"/>
                </a:lnTo>
                <a:lnTo>
                  <a:pt x="4363" y="1091"/>
                </a:lnTo>
                <a:lnTo>
                  <a:pt x="4045" y="1072"/>
                </a:lnTo>
                <a:lnTo>
                  <a:pt x="3754" y="1045"/>
                </a:lnTo>
                <a:lnTo>
                  <a:pt x="3454" y="982"/>
                </a:lnTo>
                <a:lnTo>
                  <a:pt x="3136" y="827"/>
                </a:lnTo>
                <a:lnTo>
                  <a:pt x="3018" y="745"/>
                </a:lnTo>
                <a:lnTo>
                  <a:pt x="2836" y="591"/>
                </a:lnTo>
                <a:lnTo>
                  <a:pt x="2754" y="509"/>
                </a:lnTo>
                <a:lnTo>
                  <a:pt x="2700" y="381"/>
                </a:lnTo>
                <a:lnTo>
                  <a:pt x="2636" y="245"/>
                </a:lnTo>
                <a:lnTo>
                  <a:pt x="2600" y="81"/>
                </a:lnTo>
                <a:lnTo>
                  <a:pt x="2545" y="100"/>
                </a:lnTo>
                <a:lnTo>
                  <a:pt x="2518" y="227"/>
                </a:lnTo>
                <a:lnTo>
                  <a:pt x="2427" y="409"/>
                </a:lnTo>
                <a:lnTo>
                  <a:pt x="2306" y="585"/>
                </a:lnTo>
                <a:lnTo>
                  <a:pt x="2109" y="754"/>
                </a:lnTo>
                <a:lnTo>
                  <a:pt x="1958" y="849"/>
                </a:lnTo>
                <a:lnTo>
                  <a:pt x="1964" y="836"/>
                </a:lnTo>
                <a:lnTo>
                  <a:pt x="1736" y="963"/>
                </a:lnTo>
                <a:lnTo>
                  <a:pt x="1418" y="1036"/>
                </a:lnTo>
                <a:lnTo>
                  <a:pt x="1073" y="1072"/>
                </a:lnTo>
                <a:lnTo>
                  <a:pt x="746" y="1100"/>
                </a:lnTo>
                <a:lnTo>
                  <a:pt x="500" y="1091"/>
                </a:lnTo>
                <a:lnTo>
                  <a:pt x="191" y="1063"/>
                </a:lnTo>
                <a:lnTo>
                  <a:pt x="0" y="1045"/>
                </a:lnTo>
                <a:close/>
              </a:path>
            </a:pathLst>
          </a:custGeom>
          <a:pattFill prst="wdUpDiag">
            <a:fgClr>
              <a:schemeClr val="hlink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0436" name="Group 4"/>
          <p:cNvGrpSpPr>
            <a:grpSpLocks/>
          </p:cNvGrpSpPr>
          <p:nvPr/>
        </p:nvGrpSpPr>
        <p:grpSpPr bwMode="auto">
          <a:xfrm>
            <a:off x="4306888" y="1978025"/>
            <a:ext cx="260350" cy="3275013"/>
            <a:chOff x="2713" y="1246"/>
            <a:chExt cx="164" cy="2063"/>
          </a:xfrm>
        </p:grpSpPr>
        <p:sp>
          <p:nvSpPr>
            <p:cNvPr id="2450437" name="Oval 5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0438" name="Line 6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0631" name="Freeform 199"/>
          <p:cNvSpPr>
            <a:spLocks/>
          </p:cNvSpPr>
          <p:nvPr/>
        </p:nvSpPr>
        <p:spPr bwMode="auto">
          <a:xfrm>
            <a:off x="404813" y="1965325"/>
            <a:ext cx="4041775" cy="1622425"/>
          </a:xfrm>
          <a:custGeom>
            <a:avLst/>
            <a:gdLst>
              <a:gd name="T0" fmla="*/ 0 w 2546"/>
              <a:gd name="T1" fmla="*/ 980 h 1022"/>
              <a:gd name="T2" fmla="*/ 499 w 2546"/>
              <a:gd name="T3" fmla="*/ 1008 h 1022"/>
              <a:gd name="T4" fmla="*/ 1618 w 2546"/>
              <a:gd name="T5" fmla="*/ 899 h 1022"/>
              <a:gd name="T6" fmla="*/ 2254 w 2546"/>
              <a:gd name="T7" fmla="*/ 508 h 1022"/>
              <a:gd name="T8" fmla="*/ 2546 w 2546"/>
              <a:gd name="T9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1022">
                <a:moveTo>
                  <a:pt x="0" y="980"/>
                </a:moveTo>
                <a:cubicBezTo>
                  <a:pt x="83" y="983"/>
                  <a:pt x="229" y="1022"/>
                  <a:pt x="499" y="1008"/>
                </a:cubicBezTo>
                <a:cubicBezTo>
                  <a:pt x="769" y="994"/>
                  <a:pt x="1326" y="982"/>
                  <a:pt x="1618" y="899"/>
                </a:cubicBezTo>
                <a:cubicBezTo>
                  <a:pt x="1910" y="816"/>
                  <a:pt x="2099" y="658"/>
                  <a:pt x="2254" y="508"/>
                </a:cubicBezTo>
                <a:cubicBezTo>
                  <a:pt x="2409" y="358"/>
                  <a:pt x="2485" y="106"/>
                  <a:pt x="254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632" name="Freeform 200"/>
          <p:cNvSpPr>
            <a:spLocks/>
          </p:cNvSpPr>
          <p:nvPr/>
        </p:nvSpPr>
        <p:spPr bwMode="auto">
          <a:xfrm>
            <a:off x="4438650" y="2001838"/>
            <a:ext cx="4165600" cy="1577975"/>
          </a:xfrm>
          <a:custGeom>
            <a:avLst/>
            <a:gdLst>
              <a:gd name="T0" fmla="*/ 2624 w 2624"/>
              <a:gd name="T1" fmla="*/ 955 h 994"/>
              <a:gd name="T2" fmla="*/ 2082 w 2624"/>
              <a:gd name="T3" fmla="*/ 985 h 994"/>
              <a:gd name="T4" fmla="*/ 935 w 2624"/>
              <a:gd name="T5" fmla="*/ 899 h 994"/>
              <a:gd name="T6" fmla="*/ 294 w 2624"/>
              <a:gd name="T7" fmla="*/ 508 h 994"/>
              <a:gd name="T8" fmla="*/ 0 w 2624"/>
              <a:gd name="T9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994">
                <a:moveTo>
                  <a:pt x="2624" y="955"/>
                </a:moveTo>
                <a:cubicBezTo>
                  <a:pt x="2534" y="960"/>
                  <a:pt x="2363" y="994"/>
                  <a:pt x="2082" y="985"/>
                </a:cubicBezTo>
                <a:cubicBezTo>
                  <a:pt x="1801" y="976"/>
                  <a:pt x="1233" y="979"/>
                  <a:pt x="935" y="899"/>
                </a:cubicBezTo>
                <a:cubicBezTo>
                  <a:pt x="636" y="819"/>
                  <a:pt x="450" y="658"/>
                  <a:pt x="294" y="508"/>
                </a:cubicBezTo>
                <a:cubicBezTo>
                  <a:pt x="138" y="358"/>
                  <a:pt x="61" y="10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633" name="Oval 201"/>
          <p:cNvSpPr>
            <a:spLocks noChangeArrowheads="1"/>
          </p:cNvSpPr>
          <p:nvPr/>
        </p:nvSpPr>
        <p:spPr bwMode="auto">
          <a:xfrm>
            <a:off x="4359275" y="1862138"/>
            <a:ext cx="149225" cy="1635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0634" name="Text Box 202"/>
          <p:cNvSpPr txBox="1">
            <a:spLocks noChangeArrowheads="1"/>
          </p:cNvSpPr>
          <p:nvPr/>
        </p:nvSpPr>
        <p:spPr bwMode="auto">
          <a:xfrm>
            <a:off x="439738" y="1052513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将旋轮线的一拱一分为二，并倒置成挡板</a:t>
            </a:r>
          </a:p>
        </p:txBody>
      </p:sp>
      <p:sp>
        <p:nvSpPr>
          <p:cNvPr id="2450635" name="Rectangle 203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377825"/>
            <a:ext cx="2908300" cy="4429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旋轮线也叫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</a:rPr>
              <a:t>摆线</a:t>
            </a:r>
            <a:endParaRPr lang="zh-CN" altLang="en-US"/>
          </a:p>
        </p:txBody>
      </p:sp>
      <p:sp>
        <p:nvSpPr>
          <p:cNvPr id="2450636" name="Text Box 204"/>
          <p:cNvSpPr txBox="1">
            <a:spLocks noChangeArrowheads="1"/>
          </p:cNvSpPr>
          <p:nvPr/>
        </p:nvSpPr>
        <p:spPr bwMode="auto">
          <a:xfrm>
            <a:off x="3986213" y="3778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单摆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2450637" name="AutoShape 2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50638" name="AutoShape 206"/>
          <p:cNvSpPr>
            <a:spLocks/>
          </p:cNvSpPr>
          <p:nvPr/>
        </p:nvSpPr>
        <p:spPr bwMode="auto">
          <a:xfrm>
            <a:off x="6357938" y="1038225"/>
            <a:ext cx="195262" cy="561975"/>
          </a:xfrm>
          <a:prstGeom prst="leftBrace">
            <a:avLst>
              <a:gd name="adj1" fmla="val 43904"/>
              <a:gd name="adj2" fmla="val 474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45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4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5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5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0434" grpId="0" autoUpdateAnimBg="0"/>
      <p:bldP spid="2450435" grpId="0" animBg="1"/>
      <p:bldP spid="2450631" grpId="0" animBg="1"/>
      <p:bldP spid="2450632" grpId="0" animBg="1"/>
      <p:bldP spid="2450633" grpId="0" animBg="1"/>
      <p:bldP spid="2450634" grpId="0" autoUpdateAnimBg="0"/>
      <p:bldP spid="2450636" grpId="0" autoUpdateAnimBg="0"/>
      <p:bldP spid="24506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866" name="Rectangle 1026"/>
          <p:cNvSpPr>
            <a:spLocks noChangeArrowheads="1"/>
          </p:cNvSpPr>
          <p:nvPr/>
        </p:nvSpPr>
        <p:spPr bwMode="auto">
          <a:xfrm>
            <a:off x="6427788" y="82073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  <a:p>
            <a:pPr algn="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2468867" name="Freeform 1027" descr="宽上对角线"/>
          <p:cNvSpPr>
            <a:spLocks/>
          </p:cNvSpPr>
          <p:nvPr/>
        </p:nvSpPr>
        <p:spPr bwMode="auto">
          <a:xfrm>
            <a:off x="346075" y="1833563"/>
            <a:ext cx="8269288" cy="1746250"/>
          </a:xfrm>
          <a:custGeom>
            <a:avLst/>
            <a:gdLst>
              <a:gd name="T0" fmla="*/ 0 w 5209"/>
              <a:gd name="T1" fmla="*/ 1045 h 1100"/>
              <a:gd name="T2" fmla="*/ 0 w 5209"/>
              <a:gd name="T3" fmla="*/ 9 h 1100"/>
              <a:gd name="T4" fmla="*/ 5209 w 5209"/>
              <a:gd name="T5" fmla="*/ 0 h 1100"/>
              <a:gd name="T6" fmla="*/ 5209 w 5209"/>
              <a:gd name="T7" fmla="*/ 1036 h 1100"/>
              <a:gd name="T8" fmla="*/ 4938 w 5209"/>
              <a:gd name="T9" fmla="*/ 1089 h 1100"/>
              <a:gd name="T10" fmla="*/ 4363 w 5209"/>
              <a:gd name="T11" fmla="*/ 1091 h 1100"/>
              <a:gd name="T12" fmla="*/ 4045 w 5209"/>
              <a:gd name="T13" fmla="*/ 1072 h 1100"/>
              <a:gd name="T14" fmla="*/ 3754 w 5209"/>
              <a:gd name="T15" fmla="*/ 1045 h 1100"/>
              <a:gd name="T16" fmla="*/ 3454 w 5209"/>
              <a:gd name="T17" fmla="*/ 982 h 1100"/>
              <a:gd name="T18" fmla="*/ 3136 w 5209"/>
              <a:gd name="T19" fmla="*/ 827 h 1100"/>
              <a:gd name="T20" fmla="*/ 3018 w 5209"/>
              <a:gd name="T21" fmla="*/ 745 h 1100"/>
              <a:gd name="T22" fmla="*/ 2836 w 5209"/>
              <a:gd name="T23" fmla="*/ 591 h 1100"/>
              <a:gd name="T24" fmla="*/ 2754 w 5209"/>
              <a:gd name="T25" fmla="*/ 509 h 1100"/>
              <a:gd name="T26" fmla="*/ 2700 w 5209"/>
              <a:gd name="T27" fmla="*/ 381 h 1100"/>
              <a:gd name="T28" fmla="*/ 2636 w 5209"/>
              <a:gd name="T29" fmla="*/ 245 h 1100"/>
              <a:gd name="T30" fmla="*/ 2600 w 5209"/>
              <a:gd name="T31" fmla="*/ 81 h 1100"/>
              <a:gd name="T32" fmla="*/ 2545 w 5209"/>
              <a:gd name="T33" fmla="*/ 100 h 1100"/>
              <a:gd name="T34" fmla="*/ 2518 w 5209"/>
              <a:gd name="T35" fmla="*/ 227 h 1100"/>
              <a:gd name="T36" fmla="*/ 2427 w 5209"/>
              <a:gd name="T37" fmla="*/ 409 h 1100"/>
              <a:gd name="T38" fmla="*/ 2306 w 5209"/>
              <a:gd name="T39" fmla="*/ 585 h 1100"/>
              <a:gd name="T40" fmla="*/ 2109 w 5209"/>
              <a:gd name="T41" fmla="*/ 754 h 1100"/>
              <a:gd name="T42" fmla="*/ 1958 w 5209"/>
              <a:gd name="T43" fmla="*/ 849 h 1100"/>
              <a:gd name="T44" fmla="*/ 1964 w 5209"/>
              <a:gd name="T45" fmla="*/ 836 h 1100"/>
              <a:gd name="T46" fmla="*/ 1736 w 5209"/>
              <a:gd name="T47" fmla="*/ 963 h 1100"/>
              <a:gd name="T48" fmla="*/ 1418 w 5209"/>
              <a:gd name="T49" fmla="*/ 1036 h 1100"/>
              <a:gd name="T50" fmla="*/ 1073 w 5209"/>
              <a:gd name="T51" fmla="*/ 1072 h 1100"/>
              <a:gd name="T52" fmla="*/ 746 w 5209"/>
              <a:gd name="T53" fmla="*/ 1100 h 1100"/>
              <a:gd name="T54" fmla="*/ 500 w 5209"/>
              <a:gd name="T55" fmla="*/ 1091 h 1100"/>
              <a:gd name="T56" fmla="*/ 191 w 5209"/>
              <a:gd name="T57" fmla="*/ 1063 h 1100"/>
              <a:gd name="T58" fmla="*/ 0 w 5209"/>
              <a:gd name="T59" fmla="*/ 1045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09" h="1100">
                <a:moveTo>
                  <a:pt x="0" y="1045"/>
                </a:moveTo>
                <a:lnTo>
                  <a:pt x="0" y="9"/>
                </a:lnTo>
                <a:lnTo>
                  <a:pt x="5209" y="0"/>
                </a:lnTo>
                <a:lnTo>
                  <a:pt x="5209" y="1036"/>
                </a:lnTo>
                <a:lnTo>
                  <a:pt x="4938" y="1089"/>
                </a:lnTo>
                <a:lnTo>
                  <a:pt x="4363" y="1091"/>
                </a:lnTo>
                <a:lnTo>
                  <a:pt x="4045" y="1072"/>
                </a:lnTo>
                <a:lnTo>
                  <a:pt x="3754" y="1045"/>
                </a:lnTo>
                <a:lnTo>
                  <a:pt x="3454" y="982"/>
                </a:lnTo>
                <a:lnTo>
                  <a:pt x="3136" y="827"/>
                </a:lnTo>
                <a:lnTo>
                  <a:pt x="3018" y="745"/>
                </a:lnTo>
                <a:lnTo>
                  <a:pt x="2836" y="591"/>
                </a:lnTo>
                <a:lnTo>
                  <a:pt x="2754" y="509"/>
                </a:lnTo>
                <a:lnTo>
                  <a:pt x="2700" y="381"/>
                </a:lnTo>
                <a:lnTo>
                  <a:pt x="2636" y="245"/>
                </a:lnTo>
                <a:lnTo>
                  <a:pt x="2600" y="81"/>
                </a:lnTo>
                <a:lnTo>
                  <a:pt x="2545" y="100"/>
                </a:lnTo>
                <a:lnTo>
                  <a:pt x="2518" y="227"/>
                </a:lnTo>
                <a:lnTo>
                  <a:pt x="2427" y="409"/>
                </a:lnTo>
                <a:lnTo>
                  <a:pt x="2306" y="585"/>
                </a:lnTo>
                <a:lnTo>
                  <a:pt x="2109" y="754"/>
                </a:lnTo>
                <a:lnTo>
                  <a:pt x="1958" y="849"/>
                </a:lnTo>
                <a:lnTo>
                  <a:pt x="1964" y="836"/>
                </a:lnTo>
                <a:lnTo>
                  <a:pt x="1736" y="963"/>
                </a:lnTo>
                <a:lnTo>
                  <a:pt x="1418" y="1036"/>
                </a:lnTo>
                <a:lnTo>
                  <a:pt x="1073" y="1072"/>
                </a:lnTo>
                <a:lnTo>
                  <a:pt x="746" y="1100"/>
                </a:lnTo>
                <a:lnTo>
                  <a:pt x="500" y="1091"/>
                </a:lnTo>
                <a:lnTo>
                  <a:pt x="191" y="1063"/>
                </a:lnTo>
                <a:lnTo>
                  <a:pt x="0" y="1045"/>
                </a:lnTo>
                <a:close/>
              </a:path>
            </a:pathLst>
          </a:custGeom>
          <a:pattFill prst="wdUpDiag">
            <a:fgClr>
              <a:schemeClr val="hlink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8871" name="Group 1031"/>
          <p:cNvGrpSpPr>
            <a:grpSpLocks/>
          </p:cNvGrpSpPr>
          <p:nvPr/>
        </p:nvGrpSpPr>
        <p:grpSpPr bwMode="auto">
          <a:xfrm rot="119861">
            <a:off x="4249738" y="1968500"/>
            <a:ext cx="260350" cy="3275013"/>
            <a:chOff x="2713" y="1246"/>
            <a:chExt cx="164" cy="2063"/>
          </a:xfrm>
        </p:grpSpPr>
        <p:sp>
          <p:nvSpPr>
            <p:cNvPr id="2468872" name="Oval 1032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73" name="Line 1033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74" name="Group 1034"/>
          <p:cNvGrpSpPr>
            <a:grpSpLocks/>
          </p:cNvGrpSpPr>
          <p:nvPr/>
        </p:nvGrpSpPr>
        <p:grpSpPr bwMode="auto">
          <a:xfrm rot="416922">
            <a:off x="4125913" y="1949450"/>
            <a:ext cx="260350" cy="3275013"/>
            <a:chOff x="2713" y="1246"/>
            <a:chExt cx="164" cy="2063"/>
          </a:xfrm>
        </p:grpSpPr>
        <p:sp>
          <p:nvSpPr>
            <p:cNvPr id="2468875" name="Oval 1035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76" name="Line 1036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80" name="Group 1040"/>
          <p:cNvGrpSpPr>
            <a:grpSpLocks/>
          </p:cNvGrpSpPr>
          <p:nvPr/>
        </p:nvGrpSpPr>
        <p:grpSpPr bwMode="auto">
          <a:xfrm rot="934232">
            <a:off x="3878263" y="1901825"/>
            <a:ext cx="260350" cy="3275013"/>
            <a:chOff x="2713" y="1246"/>
            <a:chExt cx="164" cy="2063"/>
          </a:xfrm>
        </p:grpSpPr>
        <p:sp>
          <p:nvSpPr>
            <p:cNvPr id="2468881" name="Oval 1041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82" name="Line 1042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83" name="Group 1043"/>
          <p:cNvGrpSpPr>
            <a:grpSpLocks/>
          </p:cNvGrpSpPr>
          <p:nvPr/>
        </p:nvGrpSpPr>
        <p:grpSpPr bwMode="auto">
          <a:xfrm rot="1107687">
            <a:off x="3783013" y="1892300"/>
            <a:ext cx="260350" cy="3275013"/>
            <a:chOff x="2713" y="1246"/>
            <a:chExt cx="164" cy="2063"/>
          </a:xfrm>
        </p:grpSpPr>
        <p:sp>
          <p:nvSpPr>
            <p:cNvPr id="2468884" name="Oval 1044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85" name="Line 1045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89" name="Group 1049"/>
          <p:cNvGrpSpPr>
            <a:grpSpLocks/>
          </p:cNvGrpSpPr>
          <p:nvPr/>
        </p:nvGrpSpPr>
        <p:grpSpPr bwMode="auto">
          <a:xfrm>
            <a:off x="2894013" y="2493963"/>
            <a:ext cx="727075" cy="2484437"/>
            <a:chOff x="1811" y="1583"/>
            <a:chExt cx="458" cy="1565"/>
          </a:xfrm>
        </p:grpSpPr>
        <p:sp>
          <p:nvSpPr>
            <p:cNvPr id="2468890" name="Oval 1050"/>
            <p:cNvSpPr>
              <a:spLocks noChangeArrowheads="1"/>
            </p:cNvSpPr>
            <p:nvPr/>
          </p:nvSpPr>
          <p:spPr bwMode="auto">
            <a:xfrm rot="2783643">
              <a:off x="1814" y="2981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91" name="Line 1051"/>
            <p:cNvSpPr>
              <a:spLocks noChangeShapeType="1"/>
            </p:cNvSpPr>
            <p:nvPr/>
          </p:nvSpPr>
          <p:spPr bwMode="auto">
            <a:xfrm rot="1638671" flipH="1" flipV="1">
              <a:off x="2252" y="1583"/>
              <a:ext cx="17" cy="14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92" name="Group 1052"/>
          <p:cNvGrpSpPr>
            <a:grpSpLocks/>
          </p:cNvGrpSpPr>
          <p:nvPr/>
        </p:nvGrpSpPr>
        <p:grpSpPr bwMode="auto">
          <a:xfrm>
            <a:off x="2732088" y="2538413"/>
            <a:ext cx="787400" cy="2382837"/>
            <a:chOff x="1715" y="1599"/>
            <a:chExt cx="496" cy="1501"/>
          </a:xfrm>
        </p:grpSpPr>
        <p:sp>
          <p:nvSpPr>
            <p:cNvPr id="2468893" name="Oval 1053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894" name="Line 1054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898" name="Group 1058"/>
          <p:cNvGrpSpPr>
            <a:grpSpLocks/>
          </p:cNvGrpSpPr>
          <p:nvPr/>
        </p:nvGrpSpPr>
        <p:grpSpPr bwMode="auto">
          <a:xfrm>
            <a:off x="2400300" y="2652713"/>
            <a:ext cx="881063" cy="2109787"/>
            <a:chOff x="1512" y="1671"/>
            <a:chExt cx="555" cy="1329"/>
          </a:xfrm>
        </p:grpSpPr>
        <p:sp>
          <p:nvSpPr>
            <p:cNvPr id="2468899" name="Oval 1059"/>
            <p:cNvSpPr>
              <a:spLocks noChangeArrowheads="1"/>
            </p:cNvSpPr>
            <p:nvPr/>
          </p:nvSpPr>
          <p:spPr bwMode="auto">
            <a:xfrm rot="3553984">
              <a:off x="1515" y="282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00" name="Line 1060"/>
            <p:cNvSpPr>
              <a:spLocks noChangeShapeType="1"/>
            </p:cNvSpPr>
            <p:nvPr/>
          </p:nvSpPr>
          <p:spPr bwMode="auto">
            <a:xfrm rot="2409012" flipH="1" flipV="1">
              <a:off x="2042" y="1671"/>
              <a:ext cx="25" cy="13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01" name="Group 1061"/>
          <p:cNvGrpSpPr>
            <a:grpSpLocks/>
          </p:cNvGrpSpPr>
          <p:nvPr/>
        </p:nvGrpSpPr>
        <p:grpSpPr bwMode="auto">
          <a:xfrm>
            <a:off x="2136775" y="3676650"/>
            <a:ext cx="1954213" cy="944563"/>
            <a:chOff x="1346" y="2316"/>
            <a:chExt cx="1231" cy="595"/>
          </a:xfrm>
        </p:grpSpPr>
        <p:sp>
          <p:nvSpPr>
            <p:cNvPr id="2468902" name="Oval 1062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03" name="Line 1063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07" name="Group 1067"/>
          <p:cNvGrpSpPr>
            <a:grpSpLocks/>
          </p:cNvGrpSpPr>
          <p:nvPr/>
        </p:nvGrpSpPr>
        <p:grpSpPr bwMode="auto">
          <a:xfrm>
            <a:off x="1916113" y="3632200"/>
            <a:ext cx="1608137" cy="647700"/>
            <a:chOff x="1207" y="2288"/>
            <a:chExt cx="1013" cy="408"/>
          </a:xfrm>
        </p:grpSpPr>
        <p:sp>
          <p:nvSpPr>
            <p:cNvPr id="2468908" name="Oval 1068"/>
            <p:cNvSpPr>
              <a:spLocks noChangeArrowheads="1"/>
            </p:cNvSpPr>
            <p:nvPr/>
          </p:nvSpPr>
          <p:spPr bwMode="auto">
            <a:xfrm rot="4648965">
              <a:off x="1210" y="252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09" name="Line 1069"/>
            <p:cNvSpPr>
              <a:spLocks noChangeShapeType="1"/>
            </p:cNvSpPr>
            <p:nvPr/>
          </p:nvSpPr>
          <p:spPr bwMode="auto">
            <a:xfrm rot="3503993" flipH="1" flipV="1">
              <a:off x="1724" y="1828"/>
              <a:ext cx="35" cy="9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10" name="Group 1070"/>
          <p:cNvGrpSpPr>
            <a:grpSpLocks/>
          </p:cNvGrpSpPr>
          <p:nvPr/>
        </p:nvGrpSpPr>
        <p:grpSpPr bwMode="auto">
          <a:xfrm>
            <a:off x="1844675" y="3636963"/>
            <a:ext cx="1271588" cy="479425"/>
            <a:chOff x="1162" y="2291"/>
            <a:chExt cx="801" cy="302"/>
          </a:xfrm>
        </p:grpSpPr>
        <p:sp>
          <p:nvSpPr>
            <p:cNvPr id="2468911" name="Oval 1071"/>
            <p:cNvSpPr>
              <a:spLocks noChangeArrowheads="1"/>
            </p:cNvSpPr>
            <p:nvPr/>
          </p:nvSpPr>
          <p:spPr bwMode="auto">
            <a:xfrm rot="4942728">
              <a:off x="1165" y="2426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12" name="Line 1072"/>
            <p:cNvSpPr>
              <a:spLocks noChangeShapeType="1"/>
            </p:cNvSpPr>
            <p:nvPr/>
          </p:nvSpPr>
          <p:spPr bwMode="auto">
            <a:xfrm rot="3797757" flipH="1" flipV="1">
              <a:off x="1599" y="1950"/>
              <a:ext cx="24" cy="7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16" name="Group 1076"/>
          <p:cNvGrpSpPr>
            <a:grpSpLocks/>
          </p:cNvGrpSpPr>
          <p:nvPr/>
        </p:nvGrpSpPr>
        <p:grpSpPr bwMode="auto">
          <a:xfrm>
            <a:off x="1689100" y="3556000"/>
            <a:ext cx="646113" cy="260350"/>
            <a:chOff x="1064" y="2240"/>
            <a:chExt cx="407" cy="164"/>
          </a:xfrm>
        </p:grpSpPr>
        <p:sp>
          <p:nvSpPr>
            <p:cNvPr id="2468917" name="Oval 1077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18" name="Line 1078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22" name="Group 1082"/>
          <p:cNvGrpSpPr>
            <a:grpSpLocks/>
          </p:cNvGrpSpPr>
          <p:nvPr/>
        </p:nvGrpSpPr>
        <p:grpSpPr bwMode="auto">
          <a:xfrm rot="536783">
            <a:off x="4056063" y="1957388"/>
            <a:ext cx="260350" cy="3275012"/>
            <a:chOff x="2713" y="1246"/>
            <a:chExt cx="164" cy="2063"/>
          </a:xfrm>
        </p:grpSpPr>
        <p:sp>
          <p:nvSpPr>
            <p:cNvPr id="2468923" name="Oval 1083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24" name="Line 1084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25" name="Group 1085"/>
          <p:cNvGrpSpPr>
            <a:grpSpLocks/>
          </p:cNvGrpSpPr>
          <p:nvPr/>
        </p:nvGrpSpPr>
        <p:grpSpPr bwMode="auto">
          <a:xfrm rot="851053">
            <a:off x="3941763" y="1938338"/>
            <a:ext cx="260350" cy="3275012"/>
            <a:chOff x="2713" y="1246"/>
            <a:chExt cx="164" cy="2063"/>
          </a:xfrm>
        </p:grpSpPr>
        <p:sp>
          <p:nvSpPr>
            <p:cNvPr id="2468926" name="Oval 1086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27" name="Line 1087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31" name="Group 1091"/>
          <p:cNvGrpSpPr>
            <a:grpSpLocks/>
          </p:cNvGrpSpPr>
          <p:nvPr/>
        </p:nvGrpSpPr>
        <p:grpSpPr bwMode="auto">
          <a:xfrm>
            <a:off x="3200400" y="2330450"/>
            <a:ext cx="620713" cy="2747963"/>
            <a:chOff x="2012" y="1463"/>
            <a:chExt cx="391" cy="1731"/>
          </a:xfrm>
        </p:grpSpPr>
        <p:sp>
          <p:nvSpPr>
            <p:cNvPr id="2468932" name="Oval 1092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33" name="Line 1093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34" name="Group 1094"/>
          <p:cNvGrpSpPr>
            <a:grpSpLocks/>
          </p:cNvGrpSpPr>
          <p:nvPr/>
        </p:nvGrpSpPr>
        <p:grpSpPr bwMode="auto">
          <a:xfrm rot="309453">
            <a:off x="3095625" y="2292350"/>
            <a:ext cx="620713" cy="2747963"/>
            <a:chOff x="2012" y="1463"/>
            <a:chExt cx="391" cy="1731"/>
          </a:xfrm>
        </p:grpSpPr>
        <p:sp>
          <p:nvSpPr>
            <p:cNvPr id="2468935" name="Oval 1095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36" name="Line 1096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40" name="Group 1100"/>
          <p:cNvGrpSpPr>
            <a:grpSpLocks/>
          </p:cNvGrpSpPr>
          <p:nvPr/>
        </p:nvGrpSpPr>
        <p:grpSpPr bwMode="auto">
          <a:xfrm rot="125329">
            <a:off x="2681288" y="2536825"/>
            <a:ext cx="787400" cy="2382838"/>
            <a:chOff x="1715" y="1599"/>
            <a:chExt cx="496" cy="1501"/>
          </a:xfrm>
        </p:grpSpPr>
        <p:sp>
          <p:nvSpPr>
            <p:cNvPr id="2468941" name="Oval 1101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42" name="Line 1102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43" name="Group 1103"/>
          <p:cNvGrpSpPr>
            <a:grpSpLocks/>
          </p:cNvGrpSpPr>
          <p:nvPr/>
        </p:nvGrpSpPr>
        <p:grpSpPr bwMode="auto">
          <a:xfrm>
            <a:off x="2500313" y="2616200"/>
            <a:ext cx="865187" cy="2201863"/>
            <a:chOff x="1559" y="1643"/>
            <a:chExt cx="545" cy="1387"/>
          </a:xfrm>
        </p:grpSpPr>
        <p:sp>
          <p:nvSpPr>
            <p:cNvPr id="2468944" name="Oval 1104"/>
            <p:cNvSpPr>
              <a:spLocks noChangeArrowheads="1"/>
            </p:cNvSpPr>
            <p:nvPr/>
          </p:nvSpPr>
          <p:spPr bwMode="auto">
            <a:xfrm rot="3390315">
              <a:off x="1562" y="286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45" name="Line 1105"/>
            <p:cNvSpPr>
              <a:spLocks noChangeShapeType="1"/>
            </p:cNvSpPr>
            <p:nvPr/>
          </p:nvSpPr>
          <p:spPr bwMode="auto">
            <a:xfrm rot="2245344" flipH="1" flipV="1">
              <a:off x="2075" y="1643"/>
              <a:ext cx="29" cy="1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49" name="Group 1109"/>
          <p:cNvGrpSpPr>
            <a:grpSpLocks/>
          </p:cNvGrpSpPr>
          <p:nvPr/>
        </p:nvGrpSpPr>
        <p:grpSpPr bwMode="auto">
          <a:xfrm rot="236358">
            <a:off x="2057400" y="3656013"/>
            <a:ext cx="1954213" cy="944562"/>
            <a:chOff x="1346" y="2316"/>
            <a:chExt cx="1231" cy="595"/>
          </a:xfrm>
        </p:grpSpPr>
        <p:sp>
          <p:nvSpPr>
            <p:cNvPr id="2468950" name="Oval 1110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51" name="Line 1111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52" name="Group 1112"/>
          <p:cNvGrpSpPr>
            <a:grpSpLocks/>
          </p:cNvGrpSpPr>
          <p:nvPr/>
        </p:nvGrpSpPr>
        <p:grpSpPr bwMode="auto">
          <a:xfrm>
            <a:off x="1992313" y="3619500"/>
            <a:ext cx="1778000" cy="742950"/>
            <a:chOff x="1239" y="2279"/>
            <a:chExt cx="1120" cy="468"/>
          </a:xfrm>
        </p:grpSpPr>
        <p:sp>
          <p:nvSpPr>
            <p:cNvPr id="2468953" name="Oval 1113"/>
            <p:cNvSpPr>
              <a:spLocks noChangeArrowheads="1"/>
            </p:cNvSpPr>
            <p:nvPr/>
          </p:nvSpPr>
          <p:spPr bwMode="auto">
            <a:xfrm rot="4460658">
              <a:off x="1242" y="2580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54" name="Line 1114"/>
            <p:cNvSpPr>
              <a:spLocks noChangeShapeType="1"/>
            </p:cNvSpPr>
            <p:nvPr/>
          </p:nvSpPr>
          <p:spPr bwMode="auto">
            <a:xfrm rot="3315687" flipH="1" flipV="1">
              <a:off x="1798" y="1749"/>
              <a:ext cx="32" cy="109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55" name="Group 1115"/>
          <p:cNvGrpSpPr>
            <a:grpSpLocks/>
          </p:cNvGrpSpPr>
          <p:nvPr/>
        </p:nvGrpSpPr>
        <p:grpSpPr bwMode="auto">
          <a:xfrm>
            <a:off x="1803400" y="3609975"/>
            <a:ext cx="1138238" cy="382588"/>
            <a:chOff x="1132" y="2269"/>
            <a:chExt cx="717" cy="241"/>
          </a:xfrm>
        </p:grpSpPr>
        <p:sp>
          <p:nvSpPr>
            <p:cNvPr id="2468956" name="Oval 1116"/>
            <p:cNvSpPr>
              <a:spLocks noChangeArrowheads="1"/>
            </p:cNvSpPr>
            <p:nvPr/>
          </p:nvSpPr>
          <p:spPr bwMode="auto">
            <a:xfrm rot="5267384">
              <a:off x="1135" y="234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57" name="Line 1117"/>
            <p:cNvSpPr>
              <a:spLocks noChangeShapeType="1"/>
            </p:cNvSpPr>
            <p:nvPr/>
          </p:nvSpPr>
          <p:spPr bwMode="auto">
            <a:xfrm rot="4122413" flipH="1" flipV="1">
              <a:off x="1541" y="1978"/>
              <a:ext cx="18" cy="5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58" name="Group 1118"/>
          <p:cNvGrpSpPr>
            <a:grpSpLocks/>
          </p:cNvGrpSpPr>
          <p:nvPr/>
        </p:nvGrpSpPr>
        <p:grpSpPr bwMode="auto">
          <a:xfrm>
            <a:off x="1695450" y="3563938"/>
            <a:ext cx="646113" cy="260350"/>
            <a:chOff x="1064" y="2240"/>
            <a:chExt cx="407" cy="164"/>
          </a:xfrm>
        </p:grpSpPr>
        <p:sp>
          <p:nvSpPr>
            <p:cNvPr id="2468959" name="Oval 1119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60" name="Line 1120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61" name="Group 1121"/>
          <p:cNvGrpSpPr>
            <a:grpSpLocks/>
          </p:cNvGrpSpPr>
          <p:nvPr/>
        </p:nvGrpSpPr>
        <p:grpSpPr bwMode="auto">
          <a:xfrm rot="21480139" flipH="1">
            <a:off x="4367213" y="1990725"/>
            <a:ext cx="260350" cy="3275013"/>
            <a:chOff x="2713" y="1246"/>
            <a:chExt cx="164" cy="2063"/>
          </a:xfrm>
        </p:grpSpPr>
        <p:sp>
          <p:nvSpPr>
            <p:cNvPr id="2468962" name="Oval 1122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63" name="Line 1123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64" name="Group 1124"/>
          <p:cNvGrpSpPr>
            <a:grpSpLocks/>
          </p:cNvGrpSpPr>
          <p:nvPr/>
        </p:nvGrpSpPr>
        <p:grpSpPr bwMode="auto">
          <a:xfrm rot="21183078" flipH="1">
            <a:off x="4491038" y="1971675"/>
            <a:ext cx="260350" cy="3275013"/>
            <a:chOff x="2713" y="1246"/>
            <a:chExt cx="164" cy="2063"/>
          </a:xfrm>
        </p:grpSpPr>
        <p:sp>
          <p:nvSpPr>
            <p:cNvPr id="2468965" name="Oval 1125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66" name="Line 1126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70" name="Group 1130"/>
          <p:cNvGrpSpPr>
            <a:grpSpLocks/>
          </p:cNvGrpSpPr>
          <p:nvPr/>
        </p:nvGrpSpPr>
        <p:grpSpPr bwMode="auto">
          <a:xfrm rot="20665768" flipH="1">
            <a:off x="4738688" y="1924050"/>
            <a:ext cx="260350" cy="3275013"/>
            <a:chOff x="2713" y="1246"/>
            <a:chExt cx="164" cy="2063"/>
          </a:xfrm>
        </p:grpSpPr>
        <p:sp>
          <p:nvSpPr>
            <p:cNvPr id="2468971" name="Oval 1131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72" name="Line 1132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73" name="Group 1133"/>
          <p:cNvGrpSpPr>
            <a:grpSpLocks/>
          </p:cNvGrpSpPr>
          <p:nvPr/>
        </p:nvGrpSpPr>
        <p:grpSpPr bwMode="auto">
          <a:xfrm rot="20492313" flipH="1">
            <a:off x="4833938" y="1914525"/>
            <a:ext cx="260350" cy="3275013"/>
            <a:chOff x="2713" y="1246"/>
            <a:chExt cx="164" cy="2063"/>
          </a:xfrm>
        </p:grpSpPr>
        <p:sp>
          <p:nvSpPr>
            <p:cNvPr id="2468974" name="Oval 1134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75" name="Line 1135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79" name="Group 1139"/>
          <p:cNvGrpSpPr>
            <a:grpSpLocks/>
          </p:cNvGrpSpPr>
          <p:nvPr/>
        </p:nvGrpSpPr>
        <p:grpSpPr bwMode="auto">
          <a:xfrm flipH="1">
            <a:off x="5256213" y="2516188"/>
            <a:ext cx="727075" cy="2484437"/>
            <a:chOff x="1811" y="1583"/>
            <a:chExt cx="458" cy="1565"/>
          </a:xfrm>
        </p:grpSpPr>
        <p:sp>
          <p:nvSpPr>
            <p:cNvPr id="2468980" name="Oval 1140"/>
            <p:cNvSpPr>
              <a:spLocks noChangeArrowheads="1"/>
            </p:cNvSpPr>
            <p:nvPr/>
          </p:nvSpPr>
          <p:spPr bwMode="auto">
            <a:xfrm rot="2783643">
              <a:off x="1814" y="2981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81" name="Line 1141"/>
            <p:cNvSpPr>
              <a:spLocks noChangeShapeType="1"/>
            </p:cNvSpPr>
            <p:nvPr/>
          </p:nvSpPr>
          <p:spPr bwMode="auto">
            <a:xfrm rot="1638671" flipH="1" flipV="1">
              <a:off x="2252" y="1583"/>
              <a:ext cx="17" cy="14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82" name="Group 1142"/>
          <p:cNvGrpSpPr>
            <a:grpSpLocks/>
          </p:cNvGrpSpPr>
          <p:nvPr/>
        </p:nvGrpSpPr>
        <p:grpSpPr bwMode="auto">
          <a:xfrm flipH="1">
            <a:off x="5357813" y="2560638"/>
            <a:ext cx="787400" cy="2382837"/>
            <a:chOff x="1715" y="1599"/>
            <a:chExt cx="496" cy="1501"/>
          </a:xfrm>
        </p:grpSpPr>
        <p:sp>
          <p:nvSpPr>
            <p:cNvPr id="2468983" name="Oval 1143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84" name="Line 1144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88" name="Group 1148"/>
          <p:cNvGrpSpPr>
            <a:grpSpLocks/>
          </p:cNvGrpSpPr>
          <p:nvPr/>
        </p:nvGrpSpPr>
        <p:grpSpPr bwMode="auto">
          <a:xfrm flipH="1">
            <a:off x="5595938" y="2674938"/>
            <a:ext cx="881062" cy="2109787"/>
            <a:chOff x="1512" y="1671"/>
            <a:chExt cx="555" cy="1329"/>
          </a:xfrm>
        </p:grpSpPr>
        <p:sp>
          <p:nvSpPr>
            <p:cNvPr id="2468989" name="Oval 1149"/>
            <p:cNvSpPr>
              <a:spLocks noChangeArrowheads="1"/>
            </p:cNvSpPr>
            <p:nvPr/>
          </p:nvSpPr>
          <p:spPr bwMode="auto">
            <a:xfrm rot="3553984">
              <a:off x="1515" y="282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90" name="Line 1150"/>
            <p:cNvSpPr>
              <a:spLocks noChangeShapeType="1"/>
            </p:cNvSpPr>
            <p:nvPr/>
          </p:nvSpPr>
          <p:spPr bwMode="auto">
            <a:xfrm rot="2409012" flipH="1" flipV="1">
              <a:off x="2042" y="1671"/>
              <a:ext cx="25" cy="13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91" name="Group 1151"/>
          <p:cNvGrpSpPr>
            <a:grpSpLocks/>
          </p:cNvGrpSpPr>
          <p:nvPr/>
        </p:nvGrpSpPr>
        <p:grpSpPr bwMode="auto">
          <a:xfrm flipH="1">
            <a:off x="4786313" y="3698875"/>
            <a:ext cx="1954212" cy="944563"/>
            <a:chOff x="1346" y="2316"/>
            <a:chExt cx="1231" cy="595"/>
          </a:xfrm>
        </p:grpSpPr>
        <p:sp>
          <p:nvSpPr>
            <p:cNvPr id="2468992" name="Oval 1152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93" name="Line 1153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8997" name="Group 1157"/>
          <p:cNvGrpSpPr>
            <a:grpSpLocks/>
          </p:cNvGrpSpPr>
          <p:nvPr/>
        </p:nvGrpSpPr>
        <p:grpSpPr bwMode="auto">
          <a:xfrm flipH="1">
            <a:off x="5353050" y="3654425"/>
            <a:ext cx="1608138" cy="647700"/>
            <a:chOff x="1207" y="2288"/>
            <a:chExt cx="1013" cy="408"/>
          </a:xfrm>
        </p:grpSpPr>
        <p:sp>
          <p:nvSpPr>
            <p:cNvPr id="2468998" name="Oval 1158"/>
            <p:cNvSpPr>
              <a:spLocks noChangeArrowheads="1"/>
            </p:cNvSpPr>
            <p:nvPr/>
          </p:nvSpPr>
          <p:spPr bwMode="auto">
            <a:xfrm rot="4648965">
              <a:off x="1210" y="252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999" name="Line 1159"/>
            <p:cNvSpPr>
              <a:spLocks noChangeShapeType="1"/>
            </p:cNvSpPr>
            <p:nvPr/>
          </p:nvSpPr>
          <p:spPr bwMode="auto">
            <a:xfrm rot="3503993" flipH="1" flipV="1">
              <a:off x="1724" y="1828"/>
              <a:ext cx="35" cy="9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00" name="Group 1160"/>
          <p:cNvGrpSpPr>
            <a:grpSpLocks/>
          </p:cNvGrpSpPr>
          <p:nvPr/>
        </p:nvGrpSpPr>
        <p:grpSpPr bwMode="auto">
          <a:xfrm flipH="1">
            <a:off x="5761038" y="3659188"/>
            <a:ext cx="1271587" cy="479425"/>
            <a:chOff x="1162" y="2291"/>
            <a:chExt cx="801" cy="302"/>
          </a:xfrm>
        </p:grpSpPr>
        <p:sp>
          <p:nvSpPr>
            <p:cNvPr id="2469001" name="Oval 1161"/>
            <p:cNvSpPr>
              <a:spLocks noChangeArrowheads="1"/>
            </p:cNvSpPr>
            <p:nvPr/>
          </p:nvSpPr>
          <p:spPr bwMode="auto">
            <a:xfrm rot="4942728">
              <a:off x="1165" y="2426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02" name="Line 1162"/>
            <p:cNvSpPr>
              <a:spLocks noChangeShapeType="1"/>
            </p:cNvSpPr>
            <p:nvPr/>
          </p:nvSpPr>
          <p:spPr bwMode="auto">
            <a:xfrm rot="3797757" flipH="1" flipV="1">
              <a:off x="1599" y="1950"/>
              <a:ext cx="24" cy="7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03" name="Group 1163"/>
          <p:cNvGrpSpPr>
            <a:grpSpLocks/>
          </p:cNvGrpSpPr>
          <p:nvPr/>
        </p:nvGrpSpPr>
        <p:grpSpPr bwMode="auto">
          <a:xfrm flipH="1">
            <a:off x="6119813" y="3600450"/>
            <a:ext cx="1022350" cy="325438"/>
            <a:chOff x="1093" y="2254"/>
            <a:chExt cx="644" cy="205"/>
          </a:xfrm>
        </p:grpSpPr>
        <p:sp>
          <p:nvSpPr>
            <p:cNvPr id="2469004" name="Oval 1164"/>
            <p:cNvSpPr>
              <a:spLocks noChangeArrowheads="1"/>
            </p:cNvSpPr>
            <p:nvPr/>
          </p:nvSpPr>
          <p:spPr bwMode="auto">
            <a:xfrm rot="5597685">
              <a:off x="1096" y="2292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05" name="Line 1165"/>
            <p:cNvSpPr>
              <a:spLocks noChangeShapeType="1"/>
            </p:cNvSpPr>
            <p:nvPr/>
          </p:nvSpPr>
          <p:spPr bwMode="auto">
            <a:xfrm rot="4452714" flipH="1" flipV="1">
              <a:off x="1468" y="2010"/>
              <a:ext cx="26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06" name="Group 1166"/>
          <p:cNvGrpSpPr>
            <a:grpSpLocks/>
          </p:cNvGrpSpPr>
          <p:nvPr/>
        </p:nvGrpSpPr>
        <p:grpSpPr bwMode="auto">
          <a:xfrm flipH="1">
            <a:off x="6542088" y="3578225"/>
            <a:ext cx="646112" cy="260350"/>
            <a:chOff x="1064" y="2240"/>
            <a:chExt cx="407" cy="164"/>
          </a:xfrm>
        </p:grpSpPr>
        <p:sp>
          <p:nvSpPr>
            <p:cNvPr id="2469007" name="Oval 1167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08" name="Line 1168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09" name="Group 1169"/>
          <p:cNvGrpSpPr>
            <a:grpSpLocks/>
          </p:cNvGrpSpPr>
          <p:nvPr/>
        </p:nvGrpSpPr>
        <p:grpSpPr bwMode="auto">
          <a:xfrm rot="21480139" flipH="1">
            <a:off x="4373563" y="1985963"/>
            <a:ext cx="260350" cy="3275012"/>
            <a:chOff x="2713" y="1246"/>
            <a:chExt cx="164" cy="2063"/>
          </a:xfrm>
        </p:grpSpPr>
        <p:sp>
          <p:nvSpPr>
            <p:cNvPr id="2469010" name="Oval 1170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11" name="Line 1171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12" name="Group 1172"/>
          <p:cNvGrpSpPr>
            <a:grpSpLocks/>
          </p:cNvGrpSpPr>
          <p:nvPr/>
        </p:nvGrpSpPr>
        <p:grpSpPr bwMode="auto">
          <a:xfrm rot="21320403" flipH="1">
            <a:off x="4421188" y="1976438"/>
            <a:ext cx="260350" cy="3275012"/>
            <a:chOff x="2713" y="1246"/>
            <a:chExt cx="164" cy="2063"/>
          </a:xfrm>
        </p:grpSpPr>
        <p:sp>
          <p:nvSpPr>
            <p:cNvPr id="2469013" name="Oval 1173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14" name="Line 1174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15" name="Group 1175"/>
          <p:cNvGrpSpPr>
            <a:grpSpLocks/>
          </p:cNvGrpSpPr>
          <p:nvPr/>
        </p:nvGrpSpPr>
        <p:grpSpPr bwMode="auto">
          <a:xfrm rot="21183078" flipH="1">
            <a:off x="4497388" y="1966913"/>
            <a:ext cx="260350" cy="3275012"/>
            <a:chOff x="2713" y="1246"/>
            <a:chExt cx="164" cy="2063"/>
          </a:xfrm>
        </p:grpSpPr>
        <p:sp>
          <p:nvSpPr>
            <p:cNvPr id="2469016" name="Oval 1176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17" name="Line 1177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18" name="Group 1178"/>
          <p:cNvGrpSpPr>
            <a:grpSpLocks/>
          </p:cNvGrpSpPr>
          <p:nvPr/>
        </p:nvGrpSpPr>
        <p:grpSpPr bwMode="auto">
          <a:xfrm rot="21063217" flipH="1">
            <a:off x="4573588" y="1966913"/>
            <a:ext cx="260350" cy="3275012"/>
            <a:chOff x="2713" y="1246"/>
            <a:chExt cx="164" cy="2063"/>
          </a:xfrm>
        </p:grpSpPr>
        <p:sp>
          <p:nvSpPr>
            <p:cNvPr id="2469019" name="Oval 1179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20" name="Line 1180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21" name="Group 1181"/>
          <p:cNvGrpSpPr>
            <a:grpSpLocks/>
          </p:cNvGrpSpPr>
          <p:nvPr/>
        </p:nvGrpSpPr>
        <p:grpSpPr bwMode="auto">
          <a:xfrm rot="20748947" flipH="1">
            <a:off x="4687888" y="1947863"/>
            <a:ext cx="260350" cy="3275012"/>
            <a:chOff x="2713" y="1246"/>
            <a:chExt cx="164" cy="2063"/>
          </a:xfrm>
        </p:grpSpPr>
        <p:sp>
          <p:nvSpPr>
            <p:cNvPr id="2469022" name="Oval 1182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23" name="Line 1183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27" name="Group 1187"/>
          <p:cNvGrpSpPr>
            <a:grpSpLocks/>
          </p:cNvGrpSpPr>
          <p:nvPr/>
        </p:nvGrpSpPr>
        <p:grpSpPr bwMode="auto">
          <a:xfrm flipH="1">
            <a:off x="5068888" y="2339975"/>
            <a:ext cx="620712" cy="2747963"/>
            <a:chOff x="2012" y="1463"/>
            <a:chExt cx="391" cy="1731"/>
          </a:xfrm>
        </p:grpSpPr>
        <p:sp>
          <p:nvSpPr>
            <p:cNvPr id="2469028" name="Oval 1188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29" name="Line 1189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30" name="Group 1190"/>
          <p:cNvGrpSpPr>
            <a:grpSpLocks/>
          </p:cNvGrpSpPr>
          <p:nvPr/>
        </p:nvGrpSpPr>
        <p:grpSpPr bwMode="auto">
          <a:xfrm rot="21290547" flipH="1">
            <a:off x="5173663" y="2301875"/>
            <a:ext cx="620712" cy="2747963"/>
            <a:chOff x="2012" y="1463"/>
            <a:chExt cx="391" cy="1731"/>
          </a:xfrm>
        </p:grpSpPr>
        <p:sp>
          <p:nvSpPr>
            <p:cNvPr id="2469031" name="Oval 1191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32" name="Line 1192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36" name="Group 1196"/>
          <p:cNvGrpSpPr>
            <a:grpSpLocks/>
          </p:cNvGrpSpPr>
          <p:nvPr/>
        </p:nvGrpSpPr>
        <p:grpSpPr bwMode="auto">
          <a:xfrm rot="21474671" flipH="1">
            <a:off x="5421313" y="2546350"/>
            <a:ext cx="787400" cy="2382838"/>
            <a:chOff x="1715" y="1599"/>
            <a:chExt cx="496" cy="1501"/>
          </a:xfrm>
        </p:grpSpPr>
        <p:sp>
          <p:nvSpPr>
            <p:cNvPr id="2469037" name="Oval 1197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38" name="Line 1198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39" name="Group 1199"/>
          <p:cNvGrpSpPr>
            <a:grpSpLocks/>
          </p:cNvGrpSpPr>
          <p:nvPr/>
        </p:nvGrpSpPr>
        <p:grpSpPr bwMode="auto">
          <a:xfrm flipH="1">
            <a:off x="5524500" y="2625725"/>
            <a:ext cx="865188" cy="2201863"/>
            <a:chOff x="1559" y="1643"/>
            <a:chExt cx="545" cy="1387"/>
          </a:xfrm>
        </p:grpSpPr>
        <p:sp>
          <p:nvSpPr>
            <p:cNvPr id="2469040" name="Oval 1200"/>
            <p:cNvSpPr>
              <a:spLocks noChangeArrowheads="1"/>
            </p:cNvSpPr>
            <p:nvPr/>
          </p:nvSpPr>
          <p:spPr bwMode="auto">
            <a:xfrm rot="3390315">
              <a:off x="1562" y="286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41" name="Line 1201"/>
            <p:cNvSpPr>
              <a:spLocks noChangeShapeType="1"/>
            </p:cNvSpPr>
            <p:nvPr/>
          </p:nvSpPr>
          <p:spPr bwMode="auto">
            <a:xfrm rot="2245344" flipH="1" flipV="1">
              <a:off x="2075" y="1643"/>
              <a:ext cx="29" cy="1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45" name="Group 1205"/>
          <p:cNvGrpSpPr>
            <a:grpSpLocks/>
          </p:cNvGrpSpPr>
          <p:nvPr/>
        </p:nvGrpSpPr>
        <p:grpSpPr bwMode="auto">
          <a:xfrm rot="21363642" flipH="1">
            <a:off x="4878388" y="3665538"/>
            <a:ext cx="1954212" cy="944562"/>
            <a:chOff x="1346" y="2316"/>
            <a:chExt cx="1231" cy="595"/>
          </a:xfrm>
        </p:grpSpPr>
        <p:sp>
          <p:nvSpPr>
            <p:cNvPr id="2469046" name="Oval 1206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47" name="Line 1207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48" name="Group 1208"/>
          <p:cNvGrpSpPr>
            <a:grpSpLocks/>
          </p:cNvGrpSpPr>
          <p:nvPr/>
        </p:nvGrpSpPr>
        <p:grpSpPr bwMode="auto">
          <a:xfrm flipH="1">
            <a:off x="5119688" y="3629025"/>
            <a:ext cx="1778000" cy="742950"/>
            <a:chOff x="1239" y="2279"/>
            <a:chExt cx="1120" cy="468"/>
          </a:xfrm>
        </p:grpSpPr>
        <p:sp>
          <p:nvSpPr>
            <p:cNvPr id="2469049" name="Oval 1209"/>
            <p:cNvSpPr>
              <a:spLocks noChangeArrowheads="1"/>
            </p:cNvSpPr>
            <p:nvPr/>
          </p:nvSpPr>
          <p:spPr bwMode="auto">
            <a:xfrm rot="4460658">
              <a:off x="1242" y="2580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50" name="Line 1210"/>
            <p:cNvSpPr>
              <a:spLocks noChangeShapeType="1"/>
            </p:cNvSpPr>
            <p:nvPr/>
          </p:nvSpPr>
          <p:spPr bwMode="auto">
            <a:xfrm rot="3315687" flipH="1" flipV="1">
              <a:off x="1798" y="1749"/>
              <a:ext cx="32" cy="109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54" name="Group 1214"/>
          <p:cNvGrpSpPr>
            <a:grpSpLocks/>
          </p:cNvGrpSpPr>
          <p:nvPr/>
        </p:nvGrpSpPr>
        <p:grpSpPr bwMode="auto">
          <a:xfrm flipH="1">
            <a:off x="5948363" y="3619500"/>
            <a:ext cx="1138237" cy="382588"/>
            <a:chOff x="1132" y="2269"/>
            <a:chExt cx="717" cy="241"/>
          </a:xfrm>
        </p:grpSpPr>
        <p:sp>
          <p:nvSpPr>
            <p:cNvPr id="2469055" name="Oval 1215"/>
            <p:cNvSpPr>
              <a:spLocks noChangeArrowheads="1"/>
            </p:cNvSpPr>
            <p:nvPr/>
          </p:nvSpPr>
          <p:spPr bwMode="auto">
            <a:xfrm rot="5267384">
              <a:off x="1135" y="234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56" name="Line 1216"/>
            <p:cNvSpPr>
              <a:spLocks noChangeShapeType="1"/>
            </p:cNvSpPr>
            <p:nvPr/>
          </p:nvSpPr>
          <p:spPr bwMode="auto">
            <a:xfrm rot="4122413" flipH="1" flipV="1">
              <a:off x="1541" y="1978"/>
              <a:ext cx="18" cy="5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57" name="Group 1217"/>
          <p:cNvGrpSpPr>
            <a:grpSpLocks/>
          </p:cNvGrpSpPr>
          <p:nvPr/>
        </p:nvGrpSpPr>
        <p:grpSpPr bwMode="auto">
          <a:xfrm flipH="1">
            <a:off x="6548438" y="3573463"/>
            <a:ext cx="646112" cy="260350"/>
            <a:chOff x="1064" y="2240"/>
            <a:chExt cx="407" cy="164"/>
          </a:xfrm>
        </p:grpSpPr>
        <p:sp>
          <p:nvSpPr>
            <p:cNvPr id="2469058" name="Oval 1218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59" name="Line 1219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9060" name="Group 1220"/>
          <p:cNvGrpSpPr>
            <a:grpSpLocks/>
          </p:cNvGrpSpPr>
          <p:nvPr/>
        </p:nvGrpSpPr>
        <p:grpSpPr bwMode="auto">
          <a:xfrm>
            <a:off x="4300538" y="1971675"/>
            <a:ext cx="260350" cy="3275013"/>
            <a:chOff x="2713" y="1246"/>
            <a:chExt cx="164" cy="2063"/>
          </a:xfrm>
        </p:grpSpPr>
        <p:sp>
          <p:nvSpPr>
            <p:cNvPr id="2469061" name="Oval 1221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062" name="Line 1222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9063" name="Freeform 1223"/>
          <p:cNvSpPr>
            <a:spLocks/>
          </p:cNvSpPr>
          <p:nvPr/>
        </p:nvSpPr>
        <p:spPr bwMode="auto">
          <a:xfrm>
            <a:off x="404813" y="1965325"/>
            <a:ext cx="4041775" cy="1622425"/>
          </a:xfrm>
          <a:custGeom>
            <a:avLst/>
            <a:gdLst>
              <a:gd name="T0" fmla="*/ 0 w 2546"/>
              <a:gd name="T1" fmla="*/ 980 h 1022"/>
              <a:gd name="T2" fmla="*/ 499 w 2546"/>
              <a:gd name="T3" fmla="*/ 1008 h 1022"/>
              <a:gd name="T4" fmla="*/ 1618 w 2546"/>
              <a:gd name="T5" fmla="*/ 899 h 1022"/>
              <a:gd name="T6" fmla="*/ 2254 w 2546"/>
              <a:gd name="T7" fmla="*/ 508 h 1022"/>
              <a:gd name="T8" fmla="*/ 2546 w 2546"/>
              <a:gd name="T9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1022">
                <a:moveTo>
                  <a:pt x="0" y="980"/>
                </a:moveTo>
                <a:cubicBezTo>
                  <a:pt x="83" y="983"/>
                  <a:pt x="229" y="1022"/>
                  <a:pt x="499" y="1008"/>
                </a:cubicBezTo>
                <a:cubicBezTo>
                  <a:pt x="769" y="994"/>
                  <a:pt x="1326" y="982"/>
                  <a:pt x="1618" y="899"/>
                </a:cubicBezTo>
                <a:cubicBezTo>
                  <a:pt x="1910" y="816"/>
                  <a:pt x="2099" y="658"/>
                  <a:pt x="2254" y="508"/>
                </a:cubicBezTo>
                <a:cubicBezTo>
                  <a:pt x="2409" y="358"/>
                  <a:pt x="2485" y="106"/>
                  <a:pt x="254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064" name="Freeform 1224"/>
          <p:cNvSpPr>
            <a:spLocks/>
          </p:cNvSpPr>
          <p:nvPr/>
        </p:nvSpPr>
        <p:spPr bwMode="auto">
          <a:xfrm>
            <a:off x="4438650" y="2001838"/>
            <a:ext cx="4165600" cy="1577975"/>
          </a:xfrm>
          <a:custGeom>
            <a:avLst/>
            <a:gdLst>
              <a:gd name="T0" fmla="*/ 2624 w 2624"/>
              <a:gd name="T1" fmla="*/ 955 h 994"/>
              <a:gd name="T2" fmla="*/ 2082 w 2624"/>
              <a:gd name="T3" fmla="*/ 985 h 994"/>
              <a:gd name="T4" fmla="*/ 935 w 2624"/>
              <a:gd name="T5" fmla="*/ 899 h 994"/>
              <a:gd name="T6" fmla="*/ 294 w 2624"/>
              <a:gd name="T7" fmla="*/ 508 h 994"/>
              <a:gd name="T8" fmla="*/ 0 w 2624"/>
              <a:gd name="T9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994">
                <a:moveTo>
                  <a:pt x="2624" y="955"/>
                </a:moveTo>
                <a:cubicBezTo>
                  <a:pt x="2534" y="960"/>
                  <a:pt x="2363" y="994"/>
                  <a:pt x="2082" y="985"/>
                </a:cubicBezTo>
                <a:cubicBezTo>
                  <a:pt x="1801" y="976"/>
                  <a:pt x="1233" y="979"/>
                  <a:pt x="935" y="899"/>
                </a:cubicBezTo>
                <a:cubicBezTo>
                  <a:pt x="636" y="819"/>
                  <a:pt x="450" y="658"/>
                  <a:pt x="294" y="508"/>
                </a:cubicBezTo>
                <a:cubicBezTo>
                  <a:pt x="138" y="358"/>
                  <a:pt x="61" y="10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065" name="Oval 1225"/>
          <p:cNvSpPr>
            <a:spLocks noChangeArrowheads="1"/>
          </p:cNvSpPr>
          <p:nvPr/>
        </p:nvSpPr>
        <p:spPr bwMode="auto">
          <a:xfrm>
            <a:off x="4359275" y="1862138"/>
            <a:ext cx="149225" cy="1635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066" name="Text Box 1226"/>
          <p:cNvSpPr txBox="1">
            <a:spLocks noChangeArrowheads="1"/>
          </p:cNvSpPr>
          <p:nvPr/>
        </p:nvSpPr>
        <p:spPr bwMode="auto">
          <a:xfrm>
            <a:off x="439738" y="1052513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将旋轮线的一拱一分为二，并倒置成挡板</a:t>
            </a:r>
          </a:p>
        </p:txBody>
      </p:sp>
      <p:sp>
        <p:nvSpPr>
          <p:cNvPr id="2469067" name="Rectangle 1227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683125"/>
            <a:ext cx="147637" cy="217488"/>
          </a:xfrm>
        </p:spPr>
        <p:txBody>
          <a:bodyPr/>
          <a:lstStyle/>
          <a:p>
            <a:pPr algn="l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/>
          </a:p>
        </p:txBody>
      </p:sp>
      <p:sp>
        <p:nvSpPr>
          <p:cNvPr id="2469068" name="Text Box 1228"/>
          <p:cNvSpPr txBox="1">
            <a:spLocks noChangeArrowheads="1"/>
          </p:cNvSpPr>
          <p:nvPr/>
        </p:nvSpPr>
        <p:spPr bwMode="auto">
          <a:xfrm>
            <a:off x="3986213" y="3778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单摆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2469069" name="AutoShape 12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9070" name="AutoShape 1230"/>
          <p:cNvSpPr>
            <a:spLocks/>
          </p:cNvSpPr>
          <p:nvPr/>
        </p:nvSpPr>
        <p:spPr bwMode="auto">
          <a:xfrm>
            <a:off x="6357938" y="1038225"/>
            <a:ext cx="195262" cy="561975"/>
          </a:xfrm>
          <a:prstGeom prst="leftBrace">
            <a:avLst>
              <a:gd name="adj1" fmla="val 43904"/>
              <a:gd name="adj2" fmla="val 474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2469071" name="Rectangle 1231"/>
          <p:cNvSpPr>
            <a:spLocks noChangeArrowheads="1"/>
          </p:cNvSpPr>
          <p:nvPr/>
        </p:nvSpPr>
        <p:spPr bwMode="auto">
          <a:xfrm>
            <a:off x="292100" y="377825"/>
            <a:ext cx="2908300" cy="442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旋轮线也叫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摆线</a:t>
            </a:r>
            <a:endParaRPr lang="zh-CN" altLang="en-US"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4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4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4" name="Freeform 4" descr="宽上对角线"/>
          <p:cNvSpPr>
            <a:spLocks/>
          </p:cNvSpPr>
          <p:nvPr/>
        </p:nvSpPr>
        <p:spPr bwMode="auto">
          <a:xfrm>
            <a:off x="346075" y="1833563"/>
            <a:ext cx="8269288" cy="1746250"/>
          </a:xfrm>
          <a:custGeom>
            <a:avLst/>
            <a:gdLst>
              <a:gd name="T0" fmla="*/ 0 w 5209"/>
              <a:gd name="T1" fmla="*/ 1045 h 1100"/>
              <a:gd name="T2" fmla="*/ 0 w 5209"/>
              <a:gd name="T3" fmla="*/ 9 h 1100"/>
              <a:gd name="T4" fmla="*/ 5209 w 5209"/>
              <a:gd name="T5" fmla="*/ 0 h 1100"/>
              <a:gd name="T6" fmla="*/ 5209 w 5209"/>
              <a:gd name="T7" fmla="*/ 1036 h 1100"/>
              <a:gd name="T8" fmla="*/ 4938 w 5209"/>
              <a:gd name="T9" fmla="*/ 1089 h 1100"/>
              <a:gd name="T10" fmla="*/ 4363 w 5209"/>
              <a:gd name="T11" fmla="*/ 1091 h 1100"/>
              <a:gd name="T12" fmla="*/ 4045 w 5209"/>
              <a:gd name="T13" fmla="*/ 1072 h 1100"/>
              <a:gd name="T14" fmla="*/ 3754 w 5209"/>
              <a:gd name="T15" fmla="*/ 1045 h 1100"/>
              <a:gd name="T16" fmla="*/ 3454 w 5209"/>
              <a:gd name="T17" fmla="*/ 982 h 1100"/>
              <a:gd name="T18" fmla="*/ 3136 w 5209"/>
              <a:gd name="T19" fmla="*/ 827 h 1100"/>
              <a:gd name="T20" fmla="*/ 3018 w 5209"/>
              <a:gd name="T21" fmla="*/ 745 h 1100"/>
              <a:gd name="T22" fmla="*/ 2836 w 5209"/>
              <a:gd name="T23" fmla="*/ 591 h 1100"/>
              <a:gd name="T24" fmla="*/ 2754 w 5209"/>
              <a:gd name="T25" fmla="*/ 509 h 1100"/>
              <a:gd name="T26" fmla="*/ 2700 w 5209"/>
              <a:gd name="T27" fmla="*/ 381 h 1100"/>
              <a:gd name="T28" fmla="*/ 2636 w 5209"/>
              <a:gd name="T29" fmla="*/ 245 h 1100"/>
              <a:gd name="T30" fmla="*/ 2600 w 5209"/>
              <a:gd name="T31" fmla="*/ 81 h 1100"/>
              <a:gd name="T32" fmla="*/ 2545 w 5209"/>
              <a:gd name="T33" fmla="*/ 100 h 1100"/>
              <a:gd name="T34" fmla="*/ 2518 w 5209"/>
              <a:gd name="T35" fmla="*/ 227 h 1100"/>
              <a:gd name="T36" fmla="*/ 2427 w 5209"/>
              <a:gd name="T37" fmla="*/ 409 h 1100"/>
              <a:gd name="T38" fmla="*/ 2309 w 5209"/>
              <a:gd name="T39" fmla="*/ 600 h 1100"/>
              <a:gd name="T40" fmla="*/ 2109 w 5209"/>
              <a:gd name="T41" fmla="*/ 754 h 1100"/>
              <a:gd name="T42" fmla="*/ 1964 w 5209"/>
              <a:gd name="T43" fmla="*/ 836 h 1100"/>
              <a:gd name="T44" fmla="*/ 1736 w 5209"/>
              <a:gd name="T45" fmla="*/ 963 h 1100"/>
              <a:gd name="T46" fmla="*/ 1418 w 5209"/>
              <a:gd name="T47" fmla="*/ 1036 h 1100"/>
              <a:gd name="T48" fmla="*/ 1073 w 5209"/>
              <a:gd name="T49" fmla="*/ 1072 h 1100"/>
              <a:gd name="T50" fmla="*/ 746 w 5209"/>
              <a:gd name="T51" fmla="*/ 1100 h 1100"/>
              <a:gd name="T52" fmla="*/ 500 w 5209"/>
              <a:gd name="T53" fmla="*/ 1091 h 1100"/>
              <a:gd name="T54" fmla="*/ 191 w 5209"/>
              <a:gd name="T55" fmla="*/ 1063 h 1100"/>
              <a:gd name="T56" fmla="*/ 0 w 5209"/>
              <a:gd name="T57" fmla="*/ 1045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09" h="1100">
                <a:moveTo>
                  <a:pt x="0" y="1045"/>
                </a:moveTo>
                <a:lnTo>
                  <a:pt x="0" y="9"/>
                </a:lnTo>
                <a:lnTo>
                  <a:pt x="5209" y="0"/>
                </a:lnTo>
                <a:lnTo>
                  <a:pt x="5209" y="1036"/>
                </a:lnTo>
                <a:lnTo>
                  <a:pt x="4938" y="1089"/>
                </a:lnTo>
                <a:lnTo>
                  <a:pt x="4363" y="1091"/>
                </a:lnTo>
                <a:lnTo>
                  <a:pt x="4045" y="1072"/>
                </a:lnTo>
                <a:lnTo>
                  <a:pt x="3754" y="1045"/>
                </a:lnTo>
                <a:lnTo>
                  <a:pt x="3454" y="982"/>
                </a:lnTo>
                <a:lnTo>
                  <a:pt x="3136" y="827"/>
                </a:lnTo>
                <a:lnTo>
                  <a:pt x="3018" y="745"/>
                </a:lnTo>
                <a:lnTo>
                  <a:pt x="2836" y="591"/>
                </a:lnTo>
                <a:lnTo>
                  <a:pt x="2754" y="509"/>
                </a:lnTo>
                <a:lnTo>
                  <a:pt x="2700" y="381"/>
                </a:lnTo>
                <a:lnTo>
                  <a:pt x="2636" y="245"/>
                </a:lnTo>
                <a:lnTo>
                  <a:pt x="2600" y="81"/>
                </a:lnTo>
                <a:lnTo>
                  <a:pt x="2545" y="100"/>
                </a:lnTo>
                <a:lnTo>
                  <a:pt x="2518" y="227"/>
                </a:lnTo>
                <a:lnTo>
                  <a:pt x="2427" y="409"/>
                </a:lnTo>
                <a:lnTo>
                  <a:pt x="2309" y="600"/>
                </a:lnTo>
                <a:lnTo>
                  <a:pt x="2109" y="754"/>
                </a:lnTo>
                <a:lnTo>
                  <a:pt x="1964" y="836"/>
                </a:lnTo>
                <a:lnTo>
                  <a:pt x="1736" y="963"/>
                </a:lnTo>
                <a:lnTo>
                  <a:pt x="1418" y="1036"/>
                </a:lnTo>
                <a:lnTo>
                  <a:pt x="1073" y="1072"/>
                </a:lnTo>
                <a:lnTo>
                  <a:pt x="746" y="1100"/>
                </a:lnTo>
                <a:lnTo>
                  <a:pt x="500" y="1091"/>
                </a:lnTo>
                <a:lnTo>
                  <a:pt x="191" y="1063"/>
                </a:lnTo>
                <a:lnTo>
                  <a:pt x="0" y="1045"/>
                </a:lnTo>
                <a:close/>
              </a:path>
            </a:pathLst>
          </a:custGeom>
          <a:pattFill prst="wdUpDiag">
            <a:fgClr>
              <a:schemeClr val="hlink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02245" name="Group 5"/>
          <p:cNvGrpSpPr>
            <a:grpSpLocks/>
          </p:cNvGrpSpPr>
          <p:nvPr/>
        </p:nvGrpSpPr>
        <p:grpSpPr bwMode="auto">
          <a:xfrm>
            <a:off x="4306888" y="1978025"/>
            <a:ext cx="260350" cy="3275013"/>
            <a:chOff x="2713" y="1246"/>
            <a:chExt cx="164" cy="2063"/>
          </a:xfrm>
        </p:grpSpPr>
        <p:sp>
          <p:nvSpPr>
            <p:cNvPr id="1802246" name="Oval 6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247" name="Line 7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02440" name="Freeform 200"/>
          <p:cNvSpPr>
            <a:spLocks/>
          </p:cNvSpPr>
          <p:nvPr/>
        </p:nvSpPr>
        <p:spPr bwMode="auto">
          <a:xfrm>
            <a:off x="404813" y="1965325"/>
            <a:ext cx="4041775" cy="1622425"/>
          </a:xfrm>
          <a:custGeom>
            <a:avLst/>
            <a:gdLst>
              <a:gd name="T0" fmla="*/ 0 w 2546"/>
              <a:gd name="T1" fmla="*/ 980 h 1022"/>
              <a:gd name="T2" fmla="*/ 499 w 2546"/>
              <a:gd name="T3" fmla="*/ 1008 h 1022"/>
              <a:gd name="T4" fmla="*/ 1618 w 2546"/>
              <a:gd name="T5" fmla="*/ 899 h 1022"/>
              <a:gd name="T6" fmla="*/ 2254 w 2546"/>
              <a:gd name="T7" fmla="*/ 508 h 1022"/>
              <a:gd name="T8" fmla="*/ 2546 w 2546"/>
              <a:gd name="T9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1022">
                <a:moveTo>
                  <a:pt x="0" y="980"/>
                </a:moveTo>
                <a:cubicBezTo>
                  <a:pt x="83" y="983"/>
                  <a:pt x="229" y="1022"/>
                  <a:pt x="499" y="1008"/>
                </a:cubicBezTo>
                <a:cubicBezTo>
                  <a:pt x="769" y="994"/>
                  <a:pt x="1326" y="982"/>
                  <a:pt x="1618" y="899"/>
                </a:cubicBezTo>
                <a:cubicBezTo>
                  <a:pt x="1910" y="816"/>
                  <a:pt x="2099" y="658"/>
                  <a:pt x="2254" y="508"/>
                </a:cubicBezTo>
                <a:cubicBezTo>
                  <a:pt x="2409" y="358"/>
                  <a:pt x="2485" y="106"/>
                  <a:pt x="254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41" name="Freeform 201"/>
          <p:cNvSpPr>
            <a:spLocks/>
          </p:cNvSpPr>
          <p:nvPr/>
        </p:nvSpPr>
        <p:spPr bwMode="auto">
          <a:xfrm>
            <a:off x="4438650" y="2001838"/>
            <a:ext cx="4165600" cy="1577975"/>
          </a:xfrm>
          <a:custGeom>
            <a:avLst/>
            <a:gdLst>
              <a:gd name="T0" fmla="*/ 2624 w 2624"/>
              <a:gd name="T1" fmla="*/ 955 h 994"/>
              <a:gd name="T2" fmla="*/ 2082 w 2624"/>
              <a:gd name="T3" fmla="*/ 985 h 994"/>
              <a:gd name="T4" fmla="*/ 935 w 2624"/>
              <a:gd name="T5" fmla="*/ 899 h 994"/>
              <a:gd name="T6" fmla="*/ 294 w 2624"/>
              <a:gd name="T7" fmla="*/ 508 h 994"/>
              <a:gd name="T8" fmla="*/ 0 w 2624"/>
              <a:gd name="T9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994">
                <a:moveTo>
                  <a:pt x="2624" y="955"/>
                </a:moveTo>
                <a:cubicBezTo>
                  <a:pt x="2534" y="960"/>
                  <a:pt x="2363" y="994"/>
                  <a:pt x="2082" y="985"/>
                </a:cubicBezTo>
                <a:cubicBezTo>
                  <a:pt x="1801" y="976"/>
                  <a:pt x="1233" y="979"/>
                  <a:pt x="935" y="899"/>
                </a:cubicBezTo>
                <a:cubicBezTo>
                  <a:pt x="636" y="819"/>
                  <a:pt x="450" y="658"/>
                  <a:pt x="294" y="508"/>
                </a:cubicBezTo>
                <a:cubicBezTo>
                  <a:pt x="138" y="358"/>
                  <a:pt x="61" y="10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43" name="Oval 203"/>
          <p:cNvSpPr>
            <a:spLocks noChangeArrowheads="1"/>
          </p:cNvSpPr>
          <p:nvPr/>
        </p:nvSpPr>
        <p:spPr bwMode="auto">
          <a:xfrm>
            <a:off x="4359275" y="1862138"/>
            <a:ext cx="149225" cy="1635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47" name="Text Box 207"/>
          <p:cNvSpPr txBox="1">
            <a:spLocks noChangeArrowheads="1"/>
          </p:cNvSpPr>
          <p:nvPr/>
        </p:nvSpPr>
        <p:spPr bwMode="auto">
          <a:xfrm>
            <a:off x="3986213" y="3778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单摆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1802449" name="Rectangle 209"/>
          <p:cNvSpPr>
            <a:spLocks noGrp="1" noChangeArrowheads="1"/>
          </p:cNvSpPr>
          <p:nvPr>
            <p:ph type="title" idx="4294967295"/>
          </p:nvPr>
        </p:nvSpPr>
        <p:spPr>
          <a:xfrm>
            <a:off x="8615363" y="5943600"/>
            <a:ext cx="304800" cy="2428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02450" name="Rectangle 210"/>
          <p:cNvSpPr>
            <a:spLocks noChangeArrowheads="1"/>
          </p:cNvSpPr>
          <p:nvPr/>
        </p:nvSpPr>
        <p:spPr bwMode="auto">
          <a:xfrm>
            <a:off x="292100" y="377825"/>
            <a:ext cx="2908300" cy="442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旋轮线也叫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摆线</a:t>
            </a:r>
            <a:endParaRPr lang="zh-CN" altLang="en-US" sz="4400"/>
          </a:p>
        </p:txBody>
      </p:sp>
      <p:sp>
        <p:nvSpPr>
          <p:cNvPr id="1802452" name="AutoShape 2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02454" name="Rectangle 214"/>
          <p:cNvSpPr>
            <a:spLocks noChangeArrowheads="1"/>
          </p:cNvSpPr>
          <p:nvPr/>
        </p:nvSpPr>
        <p:spPr bwMode="auto">
          <a:xfrm>
            <a:off x="6427788" y="82073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  <a:p>
            <a:pPr algn="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1802455" name="AutoShape 215"/>
          <p:cNvSpPr>
            <a:spLocks/>
          </p:cNvSpPr>
          <p:nvPr/>
        </p:nvSpPr>
        <p:spPr bwMode="auto">
          <a:xfrm>
            <a:off x="6357938" y="1038225"/>
            <a:ext cx="195262" cy="561975"/>
          </a:xfrm>
          <a:prstGeom prst="leftBrace">
            <a:avLst>
              <a:gd name="adj1" fmla="val 43904"/>
              <a:gd name="adj2" fmla="val 474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1802456" name="Text Box 216"/>
          <p:cNvSpPr txBox="1">
            <a:spLocks noChangeArrowheads="1"/>
          </p:cNvSpPr>
          <p:nvPr/>
        </p:nvSpPr>
        <p:spPr bwMode="auto">
          <a:xfrm>
            <a:off x="439738" y="1052513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将旋轮线的一拱一分为二，并倒置成挡板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Freeform 3074" descr="宽上对角线"/>
          <p:cNvSpPr>
            <a:spLocks/>
          </p:cNvSpPr>
          <p:nvPr/>
        </p:nvSpPr>
        <p:spPr bwMode="auto">
          <a:xfrm>
            <a:off x="346075" y="1833563"/>
            <a:ext cx="8269288" cy="1746250"/>
          </a:xfrm>
          <a:custGeom>
            <a:avLst/>
            <a:gdLst>
              <a:gd name="T0" fmla="*/ 0 w 5209"/>
              <a:gd name="T1" fmla="*/ 1045 h 1100"/>
              <a:gd name="T2" fmla="*/ 0 w 5209"/>
              <a:gd name="T3" fmla="*/ 9 h 1100"/>
              <a:gd name="T4" fmla="*/ 5209 w 5209"/>
              <a:gd name="T5" fmla="*/ 0 h 1100"/>
              <a:gd name="T6" fmla="*/ 5209 w 5209"/>
              <a:gd name="T7" fmla="*/ 1036 h 1100"/>
              <a:gd name="T8" fmla="*/ 4938 w 5209"/>
              <a:gd name="T9" fmla="*/ 1089 h 1100"/>
              <a:gd name="T10" fmla="*/ 4363 w 5209"/>
              <a:gd name="T11" fmla="*/ 1091 h 1100"/>
              <a:gd name="T12" fmla="*/ 4045 w 5209"/>
              <a:gd name="T13" fmla="*/ 1072 h 1100"/>
              <a:gd name="T14" fmla="*/ 3754 w 5209"/>
              <a:gd name="T15" fmla="*/ 1045 h 1100"/>
              <a:gd name="T16" fmla="*/ 3454 w 5209"/>
              <a:gd name="T17" fmla="*/ 982 h 1100"/>
              <a:gd name="T18" fmla="*/ 3136 w 5209"/>
              <a:gd name="T19" fmla="*/ 827 h 1100"/>
              <a:gd name="T20" fmla="*/ 3018 w 5209"/>
              <a:gd name="T21" fmla="*/ 745 h 1100"/>
              <a:gd name="T22" fmla="*/ 2836 w 5209"/>
              <a:gd name="T23" fmla="*/ 591 h 1100"/>
              <a:gd name="T24" fmla="*/ 2754 w 5209"/>
              <a:gd name="T25" fmla="*/ 509 h 1100"/>
              <a:gd name="T26" fmla="*/ 2700 w 5209"/>
              <a:gd name="T27" fmla="*/ 381 h 1100"/>
              <a:gd name="T28" fmla="*/ 2636 w 5209"/>
              <a:gd name="T29" fmla="*/ 245 h 1100"/>
              <a:gd name="T30" fmla="*/ 2600 w 5209"/>
              <a:gd name="T31" fmla="*/ 81 h 1100"/>
              <a:gd name="T32" fmla="*/ 2545 w 5209"/>
              <a:gd name="T33" fmla="*/ 100 h 1100"/>
              <a:gd name="T34" fmla="*/ 2518 w 5209"/>
              <a:gd name="T35" fmla="*/ 227 h 1100"/>
              <a:gd name="T36" fmla="*/ 2427 w 5209"/>
              <a:gd name="T37" fmla="*/ 409 h 1100"/>
              <a:gd name="T38" fmla="*/ 2309 w 5209"/>
              <a:gd name="T39" fmla="*/ 600 h 1100"/>
              <a:gd name="T40" fmla="*/ 2109 w 5209"/>
              <a:gd name="T41" fmla="*/ 754 h 1100"/>
              <a:gd name="T42" fmla="*/ 1964 w 5209"/>
              <a:gd name="T43" fmla="*/ 836 h 1100"/>
              <a:gd name="T44" fmla="*/ 1736 w 5209"/>
              <a:gd name="T45" fmla="*/ 963 h 1100"/>
              <a:gd name="T46" fmla="*/ 1418 w 5209"/>
              <a:gd name="T47" fmla="*/ 1036 h 1100"/>
              <a:gd name="T48" fmla="*/ 1073 w 5209"/>
              <a:gd name="T49" fmla="*/ 1072 h 1100"/>
              <a:gd name="T50" fmla="*/ 746 w 5209"/>
              <a:gd name="T51" fmla="*/ 1100 h 1100"/>
              <a:gd name="T52" fmla="*/ 500 w 5209"/>
              <a:gd name="T53" fmla="*/ 1091 h 1100"/>
              <a:gd name="T54" fmla="*/ 191 w 5209"/>
              <a:gd name="T55" fmla="*/ 1063 h 1100"/>
              <a:gd name="T56" fmla="*/ 0 w 5209"/>
              <a:gd name="T57" fmla="*/ 1045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209" h="1100">
                <a:moveTo>
                  <a:pt x="0" y="1045"/>
                </a:moveTo>
                <a:lnTo>
                  <a:pt x="0" y="9"/>
                </a:lnTo>
                <a:lnTo>
                  <a:pt x="5209" y="0"/>
                </a:lnTo>
                <a:lnTo>
                  <a:pt x="5209" y="1036"/>
                </a:lnTo>
                <a:lnTo>
                  <a:pt x="4938" y="1089"/>
                </a:lnTo>
                <a:lnTo>
                  <a:pt x="4363" y="1091"/>
                </a:lnTo>
                <a:lnTo>
                  <a:pt x="4045" y="1072"/>
                </a:lnTo>
                <a:lnTo>
                  <a:pt x="3754" y="1045"/>
                </a:lnTo>
                <a:lnTo>
                  <a:pt x="3454" y="982"/>
                </a:lnTo>
                <a:lnTo>
                  <a:pt x="3136" y="827"/>
                </a:lnTo>
                <a:lnTo>
                  <a:pt x="3018" y="745"/>
                </a:lnTo>
                <a:lnTo>
                  <a:pt x="2836" y="591"/>
                </a:lnTo>
                <a:lnTo>
                  <a:pt x="2754" y="509"/>
                </a:lnTo>
                <a:lnTo>
                  <a:pt x="2700" y="381"/>
                </a:lnTo>
                <a:lnTo>
                  <a:pt x="2636" y="245"/>
                </a:lnTo>
                <a:lnTo>
                  <a:pt x="2600" y="81"/>
                </a:lnTo>
                <a:lnTo>
                  <a:pt x="2545" y="100"/>
                </a:lnTo>
                <a:lnTo>
                  <a:pt x="2518" y="227"/>
                </a:lnTo>
                <a:lnTo>
                  <a:pt x="2427" y="409"/>
                </a:lnTo>
                <a:lnTo>
                  <a:pt x="2309" y="600"/>
                </a:lnTo>
                <a:lnTo>
                  <a:pt x="2109" y="754"/>
                </a:lnTo>
                <a:lnTo>
                  <a:pt x="1964" y="836"/>
                </a:lnTo>
                <a:lnTo>
                  <a:pt x="1736" y="963"/>
                </a:lnTo>
                <a:lnTo>
                  <a:pt x="1418" y="1036"/>
                </a:lnTo>
                <a:lnTo>
                  <a:pt x="1073" y="1072"/>
                </a:lnTo>
                <a:lnTo>
                  <a:pt x="746" y="1100"/>
                </a:lnTo>
                <a:lnTo>
                  <a:pt x="500" y="1091"/>
                </a:lnTo>
                <a:lnTo>
                  <a:pt x="191" y="1063"/>
                </a:lnTo>
                <a:lnTo>
                  <a:pt x="0" y="1045"/>
                </a:lnTo>
                <a:close/>
              </a:path>
            </a:pathLst>
          </a:custGeom>
          <a:pattFill prst="wdUpDiag">
            <a:fgClr>
              <a:schemeClr val="hlink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0918" name="Group 3078"/>
          <p:cNvGrpSpPr>
            <a:grpSpLocks/>
          </p:cNvGrpSpPr>
          <p:nvPr/>
        </p:nvGrpSpPr>
        <p:grpSpPr bwMode="auto">
          <a:xfrm rot="119861">
            <a:off x="4249738" y="1968500"/>
            <a:ext cx="260350" cy="3275013"/>
            <a:chOff x="2713" y="1246"/>
            <a:chExt cx="164" cy="2063"/>
          </a:xfrm>
        </p:grpSpPr>
        <p:sp>
          <p:nvSpPr>
            <p:cNvPr id="2470919" name="Oval 3079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20" name="Line 3080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21" name="Group 3081"/>
          <p:cNvGrpSpPr>
            <a:grpSpLocks/>
          </p:cNvGrpSpPr>
          <p:nvPr/>
        </p:nvGrpSpPr>
        <p:grpSpPr bwMode="auto">
          <a:xfrm rot="416922">
            <a:off x="4125913" y="1949450"/>
            <a:ext cx="260350" cy="3275013"/>
            <a:chOff x="2713" y="1246"/>
            <a:chExt cx="164" cy="2063"/>
          </a:xfrm>
        </p:grpSpPr>
        <p:sp>
          <p:nvSpPr>
            <p:cNvPr id="2470922" name="Oval 3082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23" name="Line 3083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27" name="Group 3087"/>
          <p:cNvGrpSpPr>
            <a:grpSpLocks/>
          </p:cNvGrpSpPr>
          <p:nvPr/>
        </p:nvGrpSpPr>
        <p:grpSpPr bwMode="auto">
          <a:xfrm rot="934232">
            <a:off x="3878263" y="1901825"/>
            <a:ext cx="260350" cy="3275013"/>
            <a:chOff x="2713" y="1246"/>
            <a:chExt cx="164" cy="2063"/>
          </a:xfrm>
        </p:grpSpPr>
        <p:sp>
          <p:nvSpPr>
            <p:cNvPr id="2470928" name="Oval 3088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29" name="Line 3089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30" name="Group 3090"/>
          <p:cNvGrpSpPr>
            <a:grpSpLocks/>
          </p:cNvGrpSpPr>
          <p:nvPr/>
        </p:nvGrpSpPr>
        <p:grpSpPr bwMode="auto">
          <a:xfrm rot="1107687">
            <a:off x="3783013" y="1892300"/>
            <a:ext cx="260350" cy="3275013"/>
            <a:chOff x="2713" y="1246"/>
            <a:chExt cx="164" cy="2063"/>
          </a:xfrm>
        </p:grpSpPr>
        <p:sp>
          <p:nvSpPr>
            <p:cNvPr id="2470931" name="Oval 3091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32" name="Line 3092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36" name="Group 3096"/>
          <p:cNvGrpSpPr>
            <a:grpSpLocks/>
          </p:cNvGrpSpPr>
          <p:nvPr/>
        </p:nvGrpSpPr>
        <p:grpSpPr bwMode="auto">
          <a:xfrm>
            <a:off x="2894013" y="2493963"/>
            <a:ext cx="727075" cy="2484437"/>
            <a:chOff x="1811" y="1583"/>
            <a:chExt cx="458" cy="1565"/>
          </a:xfrm>
        </p:grpSpPr>
        <p:sp>
          <p:nvSpPr>
            <p:cNvPr id="2470937" name="Oval 3097"/>
            <p:cNvSpPr>
              <a:spLocks noChangeArrowheads="1"/>
            </p:cNvSpPr>
            <p:nvPr/>
          </p:nvSpPr>
          <p:spPr bwMode="auto">
            <a:xfrm rot="2783643">
              <a:off x="1814" y="2981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38" name="Line 3098"/>
            <p:cNvSpPr>
              <a:spLocks noChangeShapeType="1"/>
            </p:cNvSpPr>
            <p:nvPr/>
          </p:nvSpPr>
          <p:spPr bwMode="auto">
            <a:xfrm rot="1638671" flipH="1" flipV="1">
              <a:off x="2252" y="1583"/>
              <a:ext cx="17" cy="14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39" name="Group 3099"/>
          <p:cNvGrpSpPr>
            <a:grpSpLocks/>
          </p:cNvGrpSpPr>
          <p:nvPr/>
        </p:nvGrpSpPr>
        <p:grpSpPr bwMode="auto">
          <a:xfrm>
            <a:off x="2732088" y="2538413"/>
            <a:ext cx="787400" cy="2382837"/>
            <a:chOff x="1715" y="1599"/>
            <a:chExt cx="496" cy="1501"/>
          </a:xfrm>
        </p:grpSpPr>
        <p:sp>
          <p:nvSpPr>
            <p:cNvPr id="2470940" name="Oval 3100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41" name="Line 3101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45" name="Group 3105"/>
          <p:cNvGrpSpPr>
            <a:grpSpLocks/>
          </p:cNvGrpSpPr>
          <p:nvPr/>
        </p:nvGrpSpPr>
        <p:grpSpPr bwMode="auto">
          <a:xfrm>
            <a:off x="2400300" y="2652713"/>
            <a:ext cx="881063" cy="2109787"/>
            <a:chOff x="1512" y="1671"/>
            <a:chExt cx="555" cy="1329"/>
          </a:xfrm>
        </p:grpSpPr>
        <p:sp>
          <p:nvSpPr>
            <p:cNvPr id="2470946" name="Oval 3106"/>
            <p:cNvSpPr>
              <a:spLocks noChangeArrowheads="1"/>
            </p:cNvSpPr>
            <p:nvPr/>
          </p:nvSpPr>
          <p:spPr bwMode="auto">
            <a:xfrm rot="3553984">
              <a:off x="1515" y="282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47" name="Line 3107"/>
            <p:cNvSpPr>
              <a:spLocks noChangeShapeType="1"/>
            </p:cNvSpPr>
            <p:nvPr/>
          </p:nvSpPr>
          <p:spPr bwMode="auto">
            <a:xfrm rot="2409012" flipH="1" flipV="1">
              <a:off x="2042" y="1671"/>
              <a:ext cx="25" cy="13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48" name="Group 3108"/>
          <p:cNvGrpSpPr>
            <a:grpSpLocks/>
          </p:cNvGrpSpPr>
          <p:nvPr/>
        </p:nvGrpSpPr>
        <p:grpSpPr bwMode="auto">
          <a:xfrm>
            <a:off x="2136775" y="3676650"/>
            <a:ext cx="1954213" cy="944563"/>
            <a:chOff x="1346" y="2316"/>
            <a:chExt cx="1231" cy="595"/>
          </a:xfrm>
        </p:grpSpPr>
        <p:sp>
          <p:nvSpPr>
            <p:cNvPr id="2470949" name="Oval 3109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50" name="Line 3110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54" name="Group 3114"/>
          <p:cNvGrpSpPr>
            <a:grpSpLocks/>
          </p:cNvGrpSpPr>
          <p:nvPr/>
        </p:nvGrpSpPr>
        <p:grpSpPr bwMode="auto">
          <a:xfrm>
            <a:off x="1916113" y="3632200"/>
            <a:ext cx="1608137" cy="647700"/>
            <a:chOff x="1207" y="2288"/>
            <a:chExt cx="1013" cy="408"/>
          </a:xfrm>
        </p:grpSpPr>
        <p:sp>
          <p:nvSpPr>
            <p:cNvPr id="2470955" name="Oval 3115"/>
            <p:cNvSpPr>
              <a:spLocks noChangeArrowheads="1"/>
            </p:cNvSpPr>
            <p:nvPr/>
          </p:nvSpPr>
          <p:spPr bwMode="auto">
            <a:xfrm rot="4648965">
              <a:off x="1210" y="252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56" name="Line 3116"/>
            <p:cNvSpPr>
              <a:spLocks noChangeShapeType="1"/>
            </p:cNvSpPr>
            <p:nvPr/>
          </p:nvSpPr>
          <p:spPr bwMode="auto">
            <a:xfrm rot="3503993" flipH="1" flipV="1">
              <a:off x="1724" y="1828"/>
              <a:ext cx="35" cy="9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57" name="Group 3117"/>
          <p:cNvGrpSpPr>
            <a:grpSpLocks/>
          </p:cNvGrpSpPr>
          <p:nvPr/>
        </p:nvGrpSpPr>
        <p:grpSpPr bwMode="auto">
          <a:xfrm>
            <a:off x="1844675" y="3636963"/>
            <a:ext cx="1271588" cy="479425"/>
            <a:chOff x="1162" y="2291"/>
            <a:chExt cx="801" cy="302"/>
          </a:xfrm>
        </p:grpSpPr>
        <p:sp>
          <p:nvSpPr>
            <p:cNvPr id="2470958" name="Oval 3118"/>
            <p:cNvSpPr>
              <a:spLocks noChangeArrowheads="1"/>
            </p:cNvSpPr>
            <p:nvPr/>
          </p:nvSpPr>
          <p:spPr bwMode="auto">
            <a:xfrm rot="4942728">
              <a:off x="1165" y="2426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59" name="Line 3119"/>
            <p:cNvSpPr>
              <a:spLocks noChangeShapeType="1"/>
            </p:cNvSpPr>
            <p:nvPr/>
          </p:nvSpPr>
          <p:spPr bwMode="auto">
            <a:xfrm rot="3797757" flipH="1" flipV="1">
              <a:off x="1599" y="1950"/>
              <a:ext cx="24" cy="7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60" name="Group 3120"/>
          <p:cNvGrpSpPr>
            <a:grpSpLocks/>
          </p:cNvGrpSpPr>
          <p:nvPr/>
        </p:nvGrpSpPr>
        <p:grpSpPr bwMode="auto">
          <a:xfrm>
            <a:off x="1735138" y="3578225"/>
            <a:ext cx="1022350" cy="325438"/>
            <a:chOff x="1093" y="2254"/>
            <a:chExt cx="644" cy="205"/>
          </a:xfrm>
        </p:grpSpPr>
        <p:sp>
          <p:nvSpPr>
            <p:cNvPr id="2470961" name="Oval 3121"/>
            <p:cNvSpPr>
              <a:spLocks noChangeArrowheads="1"/>
            </p:cNvSpPr>
            <p:nvPr/>
          </p:nvSpPr>
          <p:spPr bwMode="auto">
            <a:xfrm rot="5597685">
              <a:off x="1096" y="2292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62" name="Line 3122"/>
            <p:cNvSpPr>
              <a:spLocks noChangeShapeType="1"/>
            </p:cNvSpPr>
            <p:nvPr/>
          </p:nvSpPr>
          <p:spPr bwMode="auto">
            <a:xfrm rot="4452714" flipH="1" flipV="1">
              <a:off x="1468" y="2010"/>
              <a:ext cx="26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63" name="Group 3123"/>
          <p:cNvGrpSpPr>
            <a:grpSpLocks/>
          </p:cNvGrpSpPr>
          <p:nvPr/>
        </p:nvGrpSpPr>
        <p:grpSpPr bwMode="auto">
          <a:xfrm>
            <a:off x="1689100" y="3556000"/>
            <a:ext cx="646113" cy="260350"/>
            <a:chOff x="1064" y="2240"/>
            <a:chExt cx="407" cy="164"/>
          </a:xfrm>
        </p:grpSpPr>
        <p:sp>
          <p:nvSpPr>
            <p:cNvPr id="2470964" name="Oval 3124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65" name="Line 3125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69" name="Group 3129"/>
          <p:cNvGrpSpPr>
            <a:grpSpLocks/>
          </p:cNvGrpSpPr>
          <p:nvPr/>
        </p:nvGrpSpPr>
        <p:grpSpPr bwMode="auto">
          <a:xfrm rot="536783">
            <a:off x="4056063" y="1957388"/>
            <a:ext cx="260350" cy="3275012"/>
            <a:chOff x="2713" y="1246"/>
            <a:chExt cx="164" cy="2063"/>
          </a:xfrm>
        </p:grpSpPr>
        <p:sp>
          <p:nvSpPr>
            <p:cNvPr id="2470970" name="Oval 3130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71" name="Line 3131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72" name="Group 3132"/>
          <p:cNvGrpSpPr>
            <a:grpSpLocks/>
          </p:cNvGrpSpPr>
          <p:nvPr/>
        </p:nvGrpSpPr>
        <p:grpSpPr bwMode="auto">
          <a:xfrm rot="851053">
            <a:off x="3941763" y="1938338"/>
            <a:ext cx="260350" cy="3275012"/>
            <a:chOff x="2713" y="1246"/>
            <a:chExt cx="164" cy="2063"/>
          </a:xfrm>
        </p:grpSpPr>
        <p:sp>
          <p:nvSpPr>
            <p:cNvPr id="2470973" name="Oval 3133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74" name="Line 3134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78" name="Group 3138"/>
          <p:cNvGrpSpPr>
            <a:grpSpLocks/>
          </p:cNvGrpSpPr>
          <p:nvPr/>
        </p:nvGrpSpPr>
        <p:grpSpPr bwMode="auto">
          <a:xfrm>
            <a:off x="3200400" y="2330450"/>
            <a:ext cx="620713" cy="2747963"/>
            <a:chOff x="2012" y="1463"/>
            <a:chExt cx="391" cy="1731"/>
          </a:xfrm>
        </p:grpSpPr>
        <p:sp>
          <p:nvSpPr>
            <p:cNvPr id="2470979" name="Oval 3139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80" name="Line 3140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81" name="Group 3141"/>
          <p:cNvGrpSpPr>
            <a:grpSpLocks/>
          </p:cNvGrpSpPr>
          <p:nvPr/>
        </p:nvGrpSpPr>
        <p:grpSpPr bwMode="auto">
          <a:xfrm rot="309453">
            <a:off x="3095625" y="2292350"/>
            <a:ext cx="620713" cy="2747963"/>
            <a:chOff x="2012" y="1463"/>
            <a:chExt cx="391" cy="1731"/>
          </a:xfrm>
        </p:grpSpPr>
        <p:sp>
          <p:nvSpPr>
            <p:cNvPr id="2470982" name="Oval 3142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83" name="Line 3143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87" name="Group 3147"/>
          <p:cNvGrpSpPr>
            <a:grpSpLocks/>
          </p:cNvGrpSpPr>
          <p:nvPr/>
        </p:nvGrpSpPr>
        <p:grpSpPr bwMode="auto">
          <a:xfrm rot="125329">
            <a:off x="2681288" y="2536825"/>
            <a:ext cx="787400" cy="2382838"/>
            <a:chOff x="1715" y="1599"/>
            <a:chExt cx="496" cy="1501"/>
          </a:xfrm>
        </p:grpSpPr>
        <p:sp>
          <p:nvSpPr>
            <p:cNvPr id="2470988" name="Oval 3148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89" name="Line 3149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90" name="Group 3150"/>
          <p:cNvGrpSpPr>
            <a:grpSpLocks/>
          </p:cNvGrpSpPr>
          <p:nvPr/>
        </p:nvGrpSpPr>
        <p:grpSpPr bwMode="auto">
          <a:xfrm>
            <a:off x="2500313" y="2616200"/>
            <a:ext cx="865187" cy="2201863"/>
            <a:chOff x="1559" y="1643"/>
            <a:chExt cx="545" cy="1387"/>
          </a:xfrm>
        </p:grpSpPr>
        <p:sp>
          <p:nvSpPr>
            <p:cNvPr id="2470991" name="Oval 3151"/>
            <p:cNvSpPr>
              <a:spLocks noChangeArrowheads="1"/>
            </p:cNvSpPr>
            <p:nvPr/>
          </p:nvSpPr>
          <p:spPr bwMode="auto">
            <a:xfrm rot="3390315">
              <a:off x="1562" y="286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92" name="Line 3152"/>
            <p:cNvSpPr>
              <a:spLocks noChangeShapeType="1"/>
            </p:cNvSpPr>
            <p:nvPr/>
          </p:nvSpPr>
          <p:spPr bwMode="auto">
            <a:xfrm rot="2245344" flipH="1" flipV="1">
              <a:off x="2075" y="1643"/>
              <a:ext cx="29" cy="1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96" name="Group 3156"/>
          <p:cNvGrpSpPr>
            <a:grpSpLocks/>
          </p:cNvGrpSpPr>
          <p:nvPr/>
        </p:nvGrpSpPr>
        <p:grpSpPr bwMode="auto">
          <a:xfrm rot="236358">
            <a:off x="2057400" y="3656013"/>
            <a:ext cx="1954213" cy="944562"/>
            <a:chOff x="1346" y="2316"/>
            <a:chExt cx="1231" cy="595"/>
          </a:xfrm>
        </p:grpSpPr>
        <p:sp>
          <p:nvSpPr>
            <p:cNvPr id="2470997" name="Oval 3157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998" name="Line 3158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999" name="Group 3159"/>
          <p:cNvGrpSpPr>
            <a:grpSpLocks/>
          </p:cNvGrpSpPr>
          <p:nvPr/>
        </p:nvGrpSpPr>
        <p:grpSpPr bwMode="auto">
          <a:xfrm>
            <a:off x="1992313" y="3619500"/>
            <a:ext cx="1778000" cy="742950"/>
            <a:chOff x="1239" y="2279"/>
            <a:chExt cx="1120" cy="468"/>
          </a:xfrm>
        </p:grpSpPr>
        <p:sp>
          <p:nvSpPr>
            <p:cNvPr id="2471000" name="Oval 3160"/>
            <p:cNvSpPr>
              <a:spLocks noChangeArrowheads="1"/>
            </p:cNvSpPr>
            <p:nvPr/>
          </p:nvSpPr>
          <p:spPr bwMode="auto">
            <a:xfrm rot="4460658">
              <a:off x="1242" y="2580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01" name="Line 3161"/>
            <p:cNvSpPr>
              <a:spLocks noChangeShapeType="1"/>
            </p:cNvSpPr>
            <p:nvPr/>
          </p:nvSpPr>
          <p:spPr bwMode="auto">
            <a:xfrm rot="3315687" flipH="1" flipV="1">
              <a:off x="1798" y="1749"/>
              <a:ext cx="32" cy="109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02" name="Group 3162"/>
          <p:cNvGrpSpPr>
            <a:grpSpLocks/>
          </p:cNvGrpSpPr>
          <p:nvPr/>
        </p:nvGrpSpPr>
        <p:grpSpPr bwMode="auto">
          <a:xfrm>
            <a:off x="1803400" y="3609975"/>
            <a:ext cx="1138238" cy="382588"/>
            <a:chOff x="1132" y="2269"/>
            <a:chExt cx="717" cy="241"/>
          </a:xfrm>
        </p:grpSpPr>
        <p:sp>
          <p:nvSpPr>
            <p:cNvPr id="2471003" name="Oval 3163"/>
            <p:cNvSpPr>
              <a:spLocks noChangeArrowheads="1"/>
            </p:cNvSpPr>
            <p:nvPr/>
          </p:nvSpPr>
          <p:spPr bwMode="auto">
            <a:xfrm rot="5267384">
              <a:off x="1135" y="234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04" name="Line 3164"/>
            <p:cNvSpPr>
              <a:spLocks noChangeShapeType="1"/>
            </p:cNvSpPr>
            <p:nvPr/>
          </p:nvSpPr>
          <p:spPr bwMode="auto">
            <a:xfrm rot="4122413" flipH="1" flipV="1">
              <a:off x="1541" y="1978"/>
              <a:ext cx="18" cy="5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08" name="Group 3168"/>
          <p:cNvGrpSpPr>
            <a:grpSpLocks/>
          </p:cNvGrpSpPr>
          <p:nvPr/>
        </p:nvGrpSpPr>
        <p:grpSpPr bwMode="auto">
          <a:xfrm rot="21480139" flipH="1">
            <a:off x="4367213" y="1990725"/>
            <a:ext cx="260350" cy="3275013"/>
            <a:chOff x="2713" y="1246"/>
            <a:chExt cx="164" cy="2063"/>
          </a:xfrm>
        </p:grpSpPr>
        <p:sp>
          <p:nvSpPr>
            <p:cNvPr id="2471009" name="Oval 3169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10" name="Line 3170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11" name="Group 3171"/>
          <p:cNvGrpSpPr>
            <a:grpSpLocks/>
          </p:cNvGrpSpPr>
          <p:nvPr/>
        </p:nvGrpSpPr>
        <p:grpSpPr bwMode="auto">
          <a:xfrm rot="21183078" flipH="1">
            <a:off x="4491038" y="1971675"/>
            <a:ext cx="260350" cy="3275013"/>
            <a:chOff x="2713" y="1246"/>
            <a:chExt cx="164" cy="2063"/>
          </a:xfrm>
        </p:grpSpPr>
        <p:sp>
          <p:nvSpPr>
            <p:cNvPr id="2471012" name="Oval 3172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13" name="Line 3173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17" name="Group 3177"/>
          <p:cNvGrpSpPr>
            <a:grpSpLocks/>
          </p:cNvGrpSpPr>
          <p:nvPr/>
        </p:nvGrpSpPr>
        <p:grpSpPr bwMode="auto">
          <a:xfrm rot="20665768" flipH="1">
            <a:off x="4738688" y="1924050"/>
            <a:ext cx="260350" cy="3275013"/>
            <a:chOff x="2713" y="1246"/>
            <a:chExt cx="164" cy="2063"/>
          </a:xfrm>
        </p:grpSpPr>
        <p:sp>
          <p:nvSpPr>
            <p:cNvPr id="2471018" name="Oval 3178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19" name="Line 3179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20" name="Group 3180"/>
          <p:cNvGrpSpPr>
            <a:grpSpLocks/>
          </p:cNvGrpSpPr>
          <p:nvPr/>
        </p:nvGrpSpPr>
        <p:grpSpPr bwMode="auto">
          <a:xfrm rot="20492313" flipH="1">
            <a:off x="4833938" y="1914525"/>
            <a:ext cx="260350" cy="3275013"/>
            <a:chOff x="2713" y="1246"/>
            <a:chExt cx="164" cy="2063"/>
          </a:xfrm>
        </p:grpSpPr>
        <p:sp>
          <p:nvSpPr>
            <p:cNvPr id="2471021" name="Oval 3181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22" name="Line 3182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26" name="Group 3186"/>
          <p:cNvGrpSpPr>
            <a:grpSpLocks/>
          </p:cNvGrpSpPr>
          <p:nvPr/>
        </p:nvGrpSpPr>
        <p:grpSpPr bwMode="auto">
          <a:xfrm flipH="1">
            <a:off x="5256213" y="2516188"/>
            <a:ext cx="727075" cy="2484437"/>
            <a:chOff x="1811" y="1583"/>
            <a:chExt cx="458" cy="1565"/>
          </a:xfrm>
        </p:grpSpPr>
        <p:sp>
          <p:nvSpPr>
            <p:cNvPr id="2471027" name="Oval 3187"/>
            <p:cNvSpPr>
              <a:spLocks noChangeArrowheads="1"/>
            </p:cNvSpPr>
            <p:nvPr/>
          </p:nvSpPr>
          <p:spPr bwMode="auto">
            <a:xfrm rot="2783643">
              <a:off x="1814" y="2981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28" name="Line 3188"/>
            <p:cNvSpPr>
              <a:spLocks noChangeShapeType="1"/>
            </p:cNvSpPr>
            <p:nvPr/>
          </p:nvSpPr>
          <p:spPr bwMode="auto">
            <a:xfrm rot="1638671" flipH="1" flipV="1">
              <a:off x="2252" y="1583"/>
              <a:ext cx="17" cy="14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29" name="Group 3189"/>
          <p:cNvGrpSpPr>
            <a:grpSpLocks/>
          </p:cNvGrpSpPr>
          <p:nvPr/>
        </p:nvGrpSpPr>
        <p:grpSpPr bwMode="auto">
          <a:xfrm flipH="1">
            <a:off x="5357813" y="2560638"/>
            <a:ext cx="787400" cy="2382837"/>
            <a:chOff x="1715" y="1599"/>
            <a:chExt cx="496" cy="1501"/>
          </a:xfrm>
        </p:grpSpPr>
        <p:sp>
          <p:nvSpPr>
            <p:cNvPr id="2471030" name="Oval 3190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31" name="Line 3191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35" name="Group 3195"/>
          <p:cNvGrpSpPr>
            <a:grpSpLocks/>
          </p:cNvGrpSpPr>
          <p:nvPr/>
        </p:nvGrpSpPr>
        <p:grpSpPr bwMode="auto">
          <a:xfrm flipH="1">
            <a:off x="5595938" y="2674938"/>
            <a:ext cx="881062" cy="2109787"/>
            <a:chOff x="1512" y="1671"/>
            <a:chExt cx="555" cy="1329"/>
          </a:xfrm>
        </p:grpSpPr>
        <p:sp>
          <p:nvSpPr>
            <p:cNvPr id="2471036" name="Oval 3196"/>
            <p:cNvSpPr>
              <a:spLocks noChangeArrowheads="1"/>
            </p:cNvSpPr>
            <p:nvPr/>
          </p:nvSpPr>
          <p:spPr bwMode="auto">
            <a:xfrm rot="3553984">
              <a:off x="1515" y="282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37" name="Line 3197"/>
            <p:cNvSpPr>
              <a:spLocks noChangeShapeType="1"/>
            </p:cNvSpPr>
            <p:nvPr/>
          </p:nvSpPr>
          <p:spPr bwMode="auto">
            <a:xfrm rot="2409012" flipH="1" flipV="1">
              <a:off x="2042" y="1671"/>
              <a:ext cx="25" cy="13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38" name="Group 3198"/>
          <p:cNvGrpSpPr>
            <a:grpSpLocks/>
          </p:cNvGrpSpPr>
          <p:nvPr/>
        </p:nvGrpSpPr>
        <p:grpSpPr bwMode="auto">
          <a:xfrm flipH="1">
            <a:off x="4786313" y="3698875"/>
            <a:ext cx="1954212" cy="944563"/>
            <a:chOff x="1346" y="2316"/>
            <a:chExt cx="1231" cy="595"/>
          </a:xfrm>
        </p:grpSpPr>
        <p:sp>
          <p:nvSpPr>
            <p:cNvPr id="2471039" name="Oval 3199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40" name="Line 3200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44" name="Group 3204"/>
          <p:cNvGrpSpPr>
            <a:grpSpLocks/>
          </p:cNvGrpSpPr>
          <p:nvPr/>
        </p:nvGrpSpPr>
        <p:grpSpPr bwMode="auto">
          <a:xfrm flipH="1">
            <a:off x="5353050" y="3654425"/>
            <a:ext cx="1608138" cy="647700"/>
            <a:chOff x="1207" y="2288"/>
            <a:chExt cx="1013" cy="408"/>
          </a:xfrm>
        </p:grpSpPr>
        <p:sp>
          <p:nvSpPr>
            <p:cNvPr id="2471045" name="Oval 3205"/>
            <p:cNvSpPr>
              <a:spLocks noChangeArrowheads="1"/>
            </p:cNvSpPr>
            <p:nvPr/>
          </p:nvSpPr>
          <p:spPr bwMode="auto">
            <a:xfrm rot="4648965">
              <a:off x="1210" y="252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46" name="Line 3206"/>
            <p:cNvSpPr>
              <a:spLocks noChangeShapeType="1"/>
            </p:cNvSpPr>
            <p:nvPr/>
          </p:nvSpPr>
          <p:spPr bwMode="auto">
            <a:xfrm rot="3503993" flipH="1" flipV="1">
              <a:off x="1724" y="1828"/>
              <a:ext cx="35" cy="9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47" name="Group 3207"/>
          <p:cNvGrpSpPr>
            <a:grpSpLocks/>
          </p:cNvGrpSpPr>
          <p:nvPr/>
        </p:nvGrpSpPr>
        <p:grpSpPr bwMode="auto">
          <a:xfrm flipH="1">
            <a:off x="5761038" y="3659188"/>
            <a:ext cx="1271587" cy="479425"/>
            <a:chOff x="1162" y="2291"/>
            <a:chExt cx="801" cy="302"/>
          </a:xfrm>
        </p:grpSpPr>
        <p:sp>
          <p:nvSpPr>
            <p:cNvPr id="2471048" name="Oval 3208"/>
            <p:cNvSpPr>
              <a:spLocks noChangeArrowheads="1"/>
            </p:cNvSpPr>
            <p:nvPr/>
          </p:nvSpPr>
          <p:spPr bwMode="auto">
            <a:xfrm rot="4942728">
              <a:off x="1165" y="2426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49" name="Line 3209"/>
            <p:cNvSpPr>
              <a:spLocks noChangeShapeType="1"/>
            </p:cNvSpPr>
            <p:nvPr/>
          </p:nvSpPr>
          <p:spPr bwMode="auto">
            <a:xfrm rot="3797757" flipH="1" flipV="1">
              <a:off x="1599" y="1950"/>
              <a:ext cx="24" cy="7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50" name="Group 3210"/>
          <p:cNvGrpSpPr>
            <a:grpSpLocks/>
          </p:cNvGrpSpPr>
          <p:nvPr/>
        </p:nvGrpSpPr>
        <p:grpSpPr bwMode="auto">
          <a:xfrm flipH="1">
            <a:off x="6119813" y="3600450"/>
            <a:ext cx="1022350" cy="325438"/>
            <a:chOff x="1093" y="2254"/>
            <a:chExt cx="644" cy="205"/>
          </a:xfrm>
        </p:grpSpPr>
        <p:sp>
          <p:nvSpPr>
            <p:cNvPr id="2471051" name="Oval 3211"/>
            <p:cNvSpPr>
              <a:spLocks noChangeArrowheads="1"/>
            </p:cNvSpPr>
            <p:nvPr/>
          </p:nvSpPr>
          <p:spPr bwMode="auto">
            <a:xfrm rot="5597685">
              <a:off x="1096" y="2292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52" name="Line 3212"/>
            <p:cNvSpPr>
              <a:spLocks noChangeShapeType="1"/>
            </p:cNvSpPr>
            <p:nvPr/>
          </p:nvSpPr>
          <p:spPr bwMode="auto">
            <a:xfrm rot="4452714" flipH="1" flipV="1">
              <a:off x="1468" y="2010"/>
              <a:ext cx="26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53" name="Group 3213"/>
          <p:cNvGrpSpPr>
            <a:grpSpLocks/>
          </p:cNvGrpSpPr>
          <p:nvPr/>
        </p:nvGrpSpPr>
        <p:grpSpPr bwMode="auto">
          <a:xfrm flipH="1">
            <a:off x="6542088" y="3578225"/>
            <a:ext cx="646112" cy="260350"/>
            <a:chOff x="1064" y="2240"/>
            <a:chExt cx="407" cy="164"/>
          </a:xfrm>
        </p:grpSpPr>
        <p:sp>
          <p:nvSpPr>
            <p:cNvPr id="2471054" name="Oval 3214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55" name="Line 3215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56" name="Group 3216"/>
          <p:cNvGrpSpPr>
            <a:grpSpLocks/>
          </p:cNvGrpSpPr>
          <p:nvPr/>
        </p:nvGrpSpPr>
        <p:grpSpPr bwMode="auto">
          <a:xfrm rot="21480139" flipH="1">
            <a:off x="4373563" y="1985963"/>
            <a:ext cx="260350" cy="3275012"/>
            <a:chOff x="2713" y="1246"/>
            <a:chExt cx="164" cy="2063"/>
          </a:xfrm>
        </p:grpSpPr>
        <p:sp>
          <p:nvSpPr>
            <p:cNvPr id="2471057" name="Oval 3217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58" name="Line 3218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59" name="Group 3219"/>
          <p:cNvGrpSpPr>
            <a:grpSpLocks/>
          </p:cNvGrpSpPr>
          <p:nvPr/>
        </p:nvGrpSpPr>
        <p:grpSpPr bwMode="auto">
          <a:xfrm rot="21320403" flipH="1">
            <a:off x="4421188" y="1976438"/>
            <a:ext cx="260350" cy="3275012"/>
            <a:chOff x="2713" y="1246"/>
            <a:chExt cx="164" cy="2063"/>
          </a:xfrm>
        </p:grpSpPr>
        <p:sp>
          <p:nvSpPr>
            <p:cNvPr id="2471060" name="Oval 3220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61" name="Line 3221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62" name="Group 3222"/>
          <p:cNvGrpSpPr>
            <a:grpSpLocks/>
          </p:cNvGrpSpPr>
          <p:nvPr/>
        </p:nvGrpSpPr>
        <p:grpSpPr bwMode="auto">
          <a:xfrm rot="21183078" flipH="1">
            <a:off x="4497388" y="1966913"/>
            <a:ext cx="260350" cy="3275012"/>
            <a:chOff x="2713" y="1246"/>
            <a:chExt cx="164" cy="2063"/>
          </a:xfrm>
        </p:grpSpPr>
        <p:sp>
          <p:nvSpPr>
            <p:cNvPr id="2471063" name="Oval 3223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64" name="Line 3224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65" name="Group 3225"/>
          <p:cNvGrpSpPr>
            <a:grpSpLocks/>
          </p:cNvGrpSpPr>
          <p:nvPr/>
        </p:nvGrpSpPr>
        <p:grpSpPr bwMode="auto">
          <a:xfrm rot="21063217" flipH="1">
            <a:off x="4573588" y="1966913"/>
            <a:ext cx="260350" cy="3275012"/>
            <a:chOff x="2713" y="1246"/>
            <a:chExt cx="164" cy="2063"/>
          </a:xfrm>
        </p:grpSpPr>
        <p:sp>
          <p:nvSpPr>
            <p:cNvPr id="2471066" name="Oval 3226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67" name="Line 3227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68" name="Group 3228"/>
          <p:cNvGrpSpPr>
            <a:grpSpLocks/>
          </p:cNvGrpSpPr>
          <p:nvPr/>
        </p:nvGrpSpPr>
        <p:grpSpPr bwMode="auto">
          <a:xfrm rot="20748947" flipH="1">
            <a:off x="4687888" y="1947863"/>
            <a:ext cx="260350" cy="3275012"/>
            <a:chOff x="2713" y="1246"/>
            <a:chExt cx="164" cy="2063"/>
          </a:xfrm>
        </p:grpSpPr>
        <p:sp>
          <p:nvSpPr>
            <p:cNvPr id="2471069" name="Oval 3229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70" name="Line 3230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74" name="Group 3234"/>
          <p:cNvGrpSpPr>
            <a:grpSpLocks/>
          </p:cNvGrpSpPr>
          <p:nvPr/>
        </p:nvGrpSpPr>
        <p:grpSpPr bwMode="auto">
          <a:xfrm flipH="1">
            <a:off x="5068888" y="2339975"/>
            <a:ext cx="620712" cy="2747963"/>
            <a:chOff x="2012" y="1463"/>
            <a:chExt cx="391" cy="1731"/>
          </a:xfrm>
        </p:grpSpPr>
        <p:sp>
          <p:nvSpPr>
            <p:cNvPr id="2471075" name="Oval 3235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76" name="Line 3236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77" name="Group 3237"/>
          <p:cNvGrpSpPr>
            <a:grpSpLocks/>
          </p:cNvGrpSpPr>
          <p:nvPr/>
        </p:nvGrpSpPr>
        <p:grpSpPr bwMode="auto">
          <a:xfrm rot="21290547" flipH="1">
            <a:off x="5173663" y="2301875"/>
            <a:ext cx="620712" cy="2747963"/>
            <a:chOff x="2012" y="1463"/>
            <a:chExt cx="391" cy="1731"/>
          </a:xfrm>
        </p:grpSpPr>
        <p:sp>
          <p:nvSpPr>
            <p:cNvPr id="2471078" name="Oval 3238"/>
            <p:cNvSpPr>
              <a:spLocks noChangeArrowheads="1"/>
            </p:cNvSpPr>
            <p:nvPr/>
          </p:nvSpPr>
          <p:spPr bwMode="auto">
            <a:xfrm rot="2385807">
              <a:off x="2012" y="302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79" name="Line 3239"/>
            <p:cNvSpPr>
              <a:spLocks noChangeShapeType="1"/>
            </p:cNvSpPr>
            <p:nvPr/>
          </p:nvSpPr>
          <p:spPr bwMode="auto">
            <a:xfrm rot="1240836" flipH="1" flipV="1">
              <a:off x="2393" y="1463"/>
              <a:ext cx="10" cy="163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83" name="Group 3243"/>
          <p:cNvGrpSpPr>
            <a:grpSpLocks/>
          </p:cNvGrpSpPr>
          <p:nvPr/>
        </p:nvGrpSpPr>
        <p:grpSpPr bwMode="auto">
          <a:xfrm rot="21474671" flipH="1">
            <a:off x="5421313" y="2546350"/>
            <a:ext cx="787400" cy="2382838"/>
            <a:chOff x="1715" y="1599"/>
            <a:chExt cx="496" cy="1501"/>
          </a:xfrm>
        </p:grpSpPr>
        <p:sp>
          <p:nvSpPr>
            <p:cNvPr id="2471084" name="Oval 3244"/>
            <p:cNvSpPr>
              <a:spLocks noChangeArrowheads="1"/>
            </p:cNvSpPr>
            <p:nvPr/>
          </p:nvSpPr>
          <p:spPr bwMode="auto">
            <a:xfrm rot="3018495">
              <a:off x="1718" y="293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85" name="Line 3245"/>
            <p:cNvSpPr>
              <a:spLocks noChangeShapeType="1"/>
            </p:cNvSpPr>
            <p:nvPr/>
          </p:nvSpPr>
          <p:spPr bwMode="auto">
            <a:xfrm rot="1873524" flipH="1" flipV="1">
              <a:off x="2197" y="1599"/>
              <a:ext cx="14" cy="145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86" name="Group 3246"/>
          <p:cNvGrpSpPr>
            <a:grpSpLocks/>
          </p:cNvGrpSpPr>
          <p:nvPr/>
        </p:nvGrpSpPr>
        <p:grpSpPr bwMode="auto">
          <a:xfrm flipH="1">
            <a:off x="5524500" y="2625725"/>
            <a:ext cx="865188" cy="2201863"/>
            <a:chOff x="1559" y="1643"/>
            <a:chExt cx="545" cy="1387"/>
          </a:xfrm>
        </p:grpSpPr>
        <p:sp>
          <p:nvSpPr>
            <p:cNvPr id="2471087" name="Oval 3247"/>
            <p:cNvSpPr>
              <a:spLocks noChangeArrowheads="1"/>
            </p:cNvSpPr>
            <p:nvPr/>
          </p:nvSpPr>
          <p:spPr bwMode="auto">
            <a:xfrm rot="3390315">
              <a:off x="1562" y="286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88" name="Line 3248"/>
            <p:cNvSpPr>
              <a:spLocks noChangeShapeType="1"/>
            </p:cNvSpPr>
            <p:nvPr/>
          </p:nvSpPr>
          <p:spPr bwMode="auto">
            <a:xfrm rot="2245344" flipH="1" flipV="1">
              <a:off x="2075" y="1643"/>
              <a:ext cx="29" cy="138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92" name="Group 3252"/>
          <p:cNvGrpSpPr>
            <a:grpSpLocks/>
          </p:cNvGrpSpPr>
          <p:nvPr/>
        </p:nvGrpSpPr>
        <p:grpSpPr bwMode="auto">
          <a:xfrm rot="21363642" flipH="1">
            <a:off x="4878388" y="3665538"/>
            <a:ext cx="1954212" cy="944562"/>
            <a:chOff x="1346" y="2316"/>
            <a:chExt cx="1231" cy="595"/>
          </a:xfrm>
        </p:grpSpPr>
        <p:sp>
          <p:nvSpPr>
            <p:cNvPr id="2471093" name="Oval 3253"/>
            <p:cNvSpPr>
              <a:spLocks noChangeArrowheads="1"/>
            </p:cNvSpPr>
            <p:nvPr/>
          </p:nvSpPr>
          <p:spPr bwMode="auto">
            <a:xfrm rot="3853257">
              <a:off x="1411" y="2744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94" name="Line 3254"/>
            <p:cNvSpPr>
              <a:spLocks noChangeShapeType="1"/>
            </p:cNvSpPr>
            <p:nvPr/>
          </p:nvSpPr>
          <p:spPr bwMode="auto">
            <a:xfrm rot="2708286" flipH="1" flipV="1">
              <a:off x="1947" y="1715"/>
              <a:ext cx="30" cy="123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095" name="Group 3255"/>
          <p:cNvGrpSpPr>
            <a:grpSpLocks/>
          </p:cNvGrpSpPr>
          <p:nvPr/>
        </p:nvGrpSpPr>
        <p:grpSpPr bwMode="auto">
          <a:xfrm flipH="1">
            <a:off x="5119688" y="3629025"/>
            <a:ext cx="1778000" cy="742950"/>
            <a:chOff x="1239" y="2279"/>
            <a:chExt cx="1120" cy="468"/>
          </a:xfrm>
        </p:grpSpPr>
        <p:sp>
          <p:nvSpPr>
            <p:cNvPr id="2471096" name="Oval 3256"/>
            <p:cNvSpPr>
              <a:spLocks noChangeArrowheads="1"/>
            </p:cNvSpPr>
            <p:nvPr/>
          </p:nvSpPr>
          <p:spPr bwMode="auto">
            <a:xfrm rot="4460658">
              <a:off x="1242" y="2580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097" name="Line 3257"/>
            <p:cNvSpPr>
              <a:spLocks noChangeShapeType="1"/>
            </p:cNvSpPr>
            <p:nvPr/>
          </p:nvSpPr>
          <p:spPr bwMode="auto">
            <a:xfrm rot="3315687" flipH="1" flipV="1">
              <a:off x="1798" y="1749"/>
              <a:ext cx="32" cy="109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101" name="Group 3261"/>
          <p:cNvGrpSpPr>
            <a:grpSpLocks/>
          </p:cNvGrpSpPr>
          <p:nvPr/>
        </p:nvGrpSpPr>
        <p:grpSpPr bwMode="auto">
          <a:xfrm flipH="1">
            <a:off x="5948363" y="3619500"/>
            <a:ext cx="1138237" cy="382588"/>
            <a:chOff x="1132" y="2269"/>
            <a:chExt cx="717" cy="241"/>
          </a:xfrm>
        </p:grpSpPr>
        <p:sp>
          <p:nvSpPr>
            <p:cNvPr id="2471102" name="Oval 3262"/>
            <p:cNvSpPr>
              <a:spLocks noChangeArrowheads="1"/>
            </p:cNvSpPr>
            <p:nvPr/>
          </p:nvSpPr>
          <p:spPr bwMode="auto">
            <a:xfrm rot="5267384">
              <a:off x="1135" y="2343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103" name="Line 3263"/>
            <p:cNvSpPr>
              <a:spLocks noChangeShapeType="1"/>
            </p:cNvSpPr>
            <p:nvPr/>
          </p:nvSpPr>
          <p:spPr bwMode="auto">
            <a:xfrm rot="4122413" flipH="1" flipV="1">
              <a:off x="1541" y="1978"/>
              <a:ext cx="18" cy="5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104" name="Group 3264"/>
          <p:cNvGrpSpPr>
            <a:grpSpLocks/>
          </p:cNvGrpSpPr>
          <p:nvPr/>
        </p:nvGrpSpPr>
        <p:grpSpPr bwMode="auto">
          <a:xfrm flipH="1">
            <a:off x="6548438" y="3573463"/>
            <a:ext cx="646112" cy="260350"/>
            <a:chOff x="1064" y="2240"/>
            <a:chExt cx="407" cy="164"/>
          </a:xfrm>
        </p:grpSpPr>
        <p:sp>
          <p:nvSpPr>
            <p:cNvPr id="2471105" name="Oval 3265"/>
            <p:cNvSpPr>
              <a:spLocks noChangeArrowheads="1"/>
            </p:cNvSpPr>
            <p:nvPr/>
          </p:nvSpPr>
          <p:spPr bwMode="auto">
            <a:xfrm rot="5861931">
              <a:off x="1067" y="2237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106" name="Line 3266"/>
            <p:cNvSpPr>
              <a:spLocks noChangeShapeType="1"/>
            </p:cNvSpPr>
            <p:nvPr/>
          </p:nvSpPr>
          <p:spPr bwMode="auto">
            <a:xfrm rot="4716960" flipH="1" flipV="1">
              <a:off x="1326" y="2128"/>
              <a:ext cx="23" cy="26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1107" name="Group 3267"/>
          <p:cNvGrpSpPr>
            <a:grpSpLocks/>
          </p:cNvGrpSpPr>
          <p:nvPr/>
        </p:nvGrpSpPr>
        <p:grpSpPr bwMode="auto">
          <a:xfrm>
            <a:off x="4300538" y="1971675"/>
            <a:ext cx="260350" cy="3275013"/>
            <a:chOff x="2713" y="1246"/>
            <a:chExt cx="164" cy="2063"/>
          </a:xfrm>
        </p:grpSpPr>
        <p:sp>
          <p:nvSpPr>
            <p:cNvPr id="2471108" name="Oval 3268"/>
            <p:cNvSpPr>
              <a:spLocks noChangeArrowheads="1"/>
            </p:cNvSpPr>
            <p:nvPr/>
          </p:nvSpPr>
          <p:spPr bwMode="auto">
            <a:xfrm rot="1144971">
              <a:off x="2713" y="3139"/>
              <a:ext cx="164" cy="17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1109" name="Line 3269"/>
            <p:cNvSpPr>
              <a:spLocks noChangeShapeType="1"/>
            </p:cNvSpPr>
            <p:nvPr/>
          </p:nvSpPr>
          <p:spPr bwMode="auto">
            <a:xfrm flipV="1">
              <a:off x="2791" y="1246"/>
              <a:ext cx="0" cy="19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1110" name="Freeform 3270"/>
          <p:cNvSpPr>
            <a:spLocks/>
          </p:cNvSpPr>
          <p:nvPr/>
        </p:nvSpPr>
        <p:spPr bwMode="auto">
          <a:xfrm>
            <a:off x="404813" y="1965325"/>
            <a:ext cx="4041775" cy="1622425"/>
          </a:xfrm>
          <a:custGeom>
            <a:avLst/>
            <a:gdLst>
              <a:gd name="T0" fmla="*/ 0 w 2546"/>
              <a:gd name="T1" fmla="*/ 980 h 1022"/>
              <a:gd name="T2" fmla="*/ 499 w 2546"/>
              <a:gd name="T3" fmla="*/ 1008 h 1022"/>
              <a:gd name="T4" fmla="*/ 1618 w 2546"/>
              <a:gd name="T5" fmla="*/ 899 h 1022"/>
              <a:gd name="T6" fmla="*/ 2254 w 2546"/>
              <a:gd name="T7" fmla="*/ 508 h 1022"/>
              <a:gd name="T8" fmla="*/ 2546 w 2546"/>
              <a:gd name="T9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1022">
                <a:moveTo>
                  <a:pt x="0" y="980"/>
                </a:moveTo>
                <a:cubicBezTo>
                  <a:pt x="83" y="983"/>
                  <a:pt x="229" y="1022"/>
                  <a:pt x="499" y="1008"/>
                </a:cubicBezTo>
                <a:cubicBezTo>
                  <a:pt x="769" y="994"/>
                  <a:pt x="1326" y="982"/>
                  <a:pt x="1618" y="899"/>
                </a:cubicBezTo>
                <a:cubicBezTo>
                  <a:pt x="1910" y="816"/>
                  <a:pt x="2099" y="658"/>
                  <a:pt x="2254" y="508"/>
                </a:cubicBezTo>
                <a:cubicBezTo>
                  <a:pt x="2409" y="358"/>
                  <a:pt x="2485" y="106"/>
                  <a:pt x="254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111" name="Freeform 3271"/>
          <p:cNvSpPr>
            <a:spLocks/>
          </p:cNvSpPr>
          <p:nvPr/>
        </p:nvSpPr>
        <p:spPr bwMode="auto">
          <a:xfrm>
            <a:off x="4438650" y="2001838"/>
            <a:ext cx="4165600" cy="1577975"/>
          </a:xfrm>
          <a:custGeom>
            <a:avLst/>
            <a:gdLst>
              <a:gd name="T0" fmla="*/ 2624 w 2624"/>
              <a:gd name="T1" fmla="*/ 955 h 994"/>
              <a:gd name="T2" fmla="*/ 2082 w 2624"/>
              <a:gd name="T3" fmla="*/ 985 h 994"/>
              <a:gd name="T4" fmla="*/ 935 w 2624"/>
              <a:gd name="T5" fmla="*/ 899 h 994"/>
              <a:gd name="T6" fmla="*/ 294 w 2624"/>
              <a:gd name="T7" fmla="*/ 508 h 994"/>
              <a:gd name="T8" fmla="*/ 0 w 2624"/>
              <a:gd name="T9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4" h="994">
                <a:moveTo>
                  <a:pt x="2624" y="955"/>
                </a:moveTo>
                <a:cubicBezTo>
                  <a:pt x="2534" y="960"/>
                  <a:pt x="2363" y="994"/>
                  <a:pt x="2082" y="985"/>
                </a:cubicBezTo>
                <a:cubicBezTo>
                  <a:pt x="1801" y="976"/>
                  <a:pt x="1233" y="979"/>
                  <a:pt x="935" y="899"/>
                </a:cubicBezTo>
                <a:cubicBezTo>
                  <a:pt x="636" y="819"/>
                  <a:pt x="450" y="658"/>
                  <a:pt x="294" y="508"/>
                </a:cubicBezTo>
                <a:cubicBezTo>
                  <a:pt x="138" y="358"/>
                  <a:pt x="61" y="10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112" name="Text Box 3272"/>
          <p:cNvSpPr txBox="1">
            <a:spLocks noChangeArrowheads="1"/>
          </p:cNvSpPr>
          <p:nvPr/>
        </p:nvSpPr>
        <p:spPr bwMode="auto">
          <a:xfrm>
            <a:off x="679450" y="5451475"/>
            <a:ext cx="7931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两个旋轮线形状的挡板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,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使摆动周期与摆幅完全无关。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在</a:t>
            </a:r>
            <a:r>
              <a:rPr lang="en-US" altLang="zh-CN" b="1">
                <a:solidFill>
                  <a:schemeClr val="tx1"/>
                </a:solidFill>
                <a:latin typeface="楷体_GB2312" pitchFamily="49" charset="-122"/>
              </a:rPr>
              <a:t>17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世纪，旋轮线即以此性质出名，所以旋轮线又称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摆线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71113" name="Oval 3273"/>
          <p:cNvSpPr>
            <a:spLocks noChangeArrowheads="1"/>
          </p:cNvSpPr>
          <p:nvPr/>
        </p:nvSpPr>
        <p:spPr bwMode="auto">
          <a:xfrm>
            <a:off x="4359275" y="1862138"/>
            <a:ext cx="149225" cy="1635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115" name="Text Box 3275"/>
          <p:cNvSpPr txBox="1">
            <a:spLocks noChangeArrowheads="1"/>
          </p:cNvSpPr>
          <p:nvPr/>
        </p:nvSpPr>
        <p:spPr bwMode="auto">
          <a:xfrm>
            <a:off x="3986213" y="3778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单摆</a:t>
            </a:r>
            <a:endParaRPr lang="zh-CN" altLang="en-US">
              <a:solidFill>
                <a:srgbClr val="FF00FF"/>
              </a:solidFill>
            </a:endParaRPr>
          </a:p>
        </p:txBody>
      </p:sp>
      <p:sp>
        <p:nvSpPr>
          <p:cNvPr id="2471116" name="Rectangle 3276"/>
          <p:cNvSpPr>
            <a:spLocks noGrp="1" noChangeArrowheads="1"/>
          </p:cNvSpPr>
          <p:nvPr>
            <p:ph type="title" idx="4294967295"/>
          </p:nvPr>
        </p:nvSpPr>
        <p:spPr>
          <a:xfrm>
            <a:off x="8615363" y="5943600"/>
            <a:ext cx="304800" cy="24288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71117" name="Rectangle 3277"/>
          <p:cNvSpPr>
            <a:spLocks noChangeArrowheads="1"/>
          </p:cNvSpPr>
          <p:nvPr/>
        </p:nvSpPr>
        <p:spPr bwMode="auto">
          <a:xfrm>
            <a:off x="292100" y="377825"/>
            <a:ext cx="2908300" cy="442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6.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旋轮线也叫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摆线</a:t>
            </a:r>
            <a:endParaRPr lang="zh-CN" altLang="en-US" sz="4400"/>
          </a:p>
        </p:txBody>
      </p:sp>
      <p:sp>
        <p:nvSpPr>
          <p:cNvPr id="2471118" name="AutoShape 327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1119" name="Rectangle 3279"/>
          <p:cNvSpPr>
            <a:spLocks noChangeArrowheads="1"/>
          </p:cNvSpPr>
          <p:nvPr/>
        </p:nvSpPr>
        <p:spPr bwMode="auto">
          <a:xfrm>
            <a:off x="6427788" y="820738"/>
            <a:ext cx="1920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  <a:p>
            <a:pPr algn="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2471120" name="AutoShape 3280"/>
          <p:cNvSpPr>
            <a:spLocks/>
          </p:cNvSpPr>
          <p:nvPr/>
        </p:nvSpPr>
        <p:spPr bwMode="auto">
          <a:xfrm>
            <a:off x="6357938" y="1038225"/>
            <a:ext cx="195262" cy="561975"/>
          </a:xfrm>
          <a:prstGeom prst="leftBrace">
            <a:avLst>
              <a:gd name="adj1" fmla="val 43904"/>
              <a:gd name="adj2" fmla="val 47458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2471121" name="Text Box 3281"/>
          <p:cNvSpPr txBox="1">
            <a:spLocks noChangeArrowheads="1"/>
          </p:cNvSpPr>
          <p:nvPr/>
        </p:nvSpPr>
        <p:spPr bwMode="auto">
          <a:xfrm>
            <a:off x="439738" y="1052513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将旋轮线的一拱一分为二，并倒置成挡板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7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7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7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7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7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7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7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7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7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7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7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7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7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7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7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7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7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7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7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7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4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47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4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4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4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4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4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2471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300"/>
                                        <p:tgtEl>
                                          <p:spTgt spid="2471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1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4290" name="Group 2"/>
          <p:cNvGrpSpPr>
            <a:grpSpLocks/>
          </p:cNvGrpSpPr>
          <p:nvPr/>
        </p:nvGrpSpPr>
        <p:grpSpPr bwMode="auto">
          <a:xfrm>
            <a:off x="3000375" y="2771775"/>
            <a:ext cx="4792663" cy="2047875"/>
            <a:chOff x="1890" y="1746"/>
            <a:chExt cx="3019" cy="1290"/>
          </a:xfrm>
        </p:grpSpPr>
        <p:sp>
          <p:nvSpPr>
            <p:cNvPr id="1804291" name="Freeform 3"/>
            <p:cNvSpPr>
              <a:spLocks/>
            </p:cNvSpPr>
            <p:nvPr/>
          </p:nvSpPr>
          <p:spPr bwMode="auto">
            <a:xfrm>
              <a:off x="1890" y="1746"/>
              <a:ext cx="3019" cy="1290"/>
            </a:xfrm>
            <a:custGeom>
              <a:avLst/>
              <a:gdLst>
                <a:gd name="T0" fmla="*/ 0 w 3019"/>
                <a:gd name="T1" fmla="*/ 1290 h 1290"/>
                <a:gd name="T2" fmla="*/ 1591 w 3019"/>
                <a:gd name="T3" fmla="*/ 1036 h 1290"/>
                <a:gd name="T4" fmla="*/ 2710 w 3019"/>
                <a:gd name="T5" fmla="*/ 381 h 1290"/>
                <a:gd name="T6" fmla="*/ 3019 w 3019"/>
                <a:gd name="T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9" h="1290">
                  <a:moveTo>
                    <a:pt x="0" y="1290"/>
                  </a:moveTo>
                  <a:cubicBezTo>
                    <a:pt x="265" y="1247"/>
                    <a:pt x="1139" y="1188"/>
                    <a:pt x="1591" y="1036"/>
                  </a:cubicBezTo>
                  <a:cubicBezTo>
                    <a:pt x="2043" y="884"/>
                    <a:pt x="2472" y="554"/>
                    <a:pt x="2710" y="381"/>
                  </a:cubicBezTo>
                  <a:cubicBezTo>
                    <a:pt x="2948" y="208"/>
                    <a:pt x="2983" y="104"/>
                    <a:pt x="301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292" name="Line 4"/>
            <p:cNvSpPr>
              <a:spLocks noChangeShapeType="1"/>
            </p:cNvSpPr>
            <p:nvPr/>
          </p:nvSpPr>
          <p:spPr bwMode="auto">
            <a:xfrm flipH="1">
              <a:off x="3763" y="2618"/>
              <a:ext cx="82" cy="4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4293" name="Group 5"/>
          <p:cNvGrpSpPr>
            <a:grpSpLocks/>
          </p:cNvGrpSpPr>
          <p:nvPr/>
        </p:nvGrpSpPr>
        <p:grpSpPr bwMode="auto">
          <a:xfrm>
            <a:off x="3009900" y="2773363"/>
            <a:ext cx="4767263" cy="2036762"/>
            <a:chOff x="1896" y="1747"/>
            <a:chExt cx="3003" cy="1283"/>
          </a:xfrm>
        </p:grpSpPr>
        <p:sp>
          <p:nvSpPr>
            <p:cNvPr id="1804294" name="Freeform 6"/>
            <p:cNvSpPr>
              <a:spLocks/>
            </p:cNvSpPr>
            <p:nvPr/>
          </p:nvSpPr>
          <p:spPr bwMode="auto">
            <a:xfrm>
              <a:off x="1896" y="1747"/>
              <a:ext cx="3003" cy="1283"/>
            </a:xfrm>
            <a:custGeom>
              <a:avLst/>
              <a:gdLst>
                <a:gd name="T0" fmla="*/ 0 w 3003"/>
                <a:gd name="T1" fmla="*/ 1283 h 1283"/>
                <a:gd name="T2" fmla="*/ 3003 w 3003"/>
                <a:gd name="T3" fmla="*/ 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3" h="1283">
                  <a:moveTo>
                    <a:pt x="0" y="1283"/>
                  </a:moveTo>
                  <a:lnTo>
                    <a:pt x="3003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295" name="Line 7"/>
            <p:cNvSpPr>
              <a:spLocks noChangeShapeType="1"/>
            </p:cNvSpPr>
            <p:nvPr/>
          </p:nvSpPr>
          <p:spPr bwMode="auto">
            <a:xfrm rot="377396" flipH="1">
              <a:off x="3637" y="2228"/>
              <a:ext cx="127" cy="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4296" name="Group 8"/>
          <p:cNvGrpSpPr>
            <a:grpSpLocks/>
          </p:cNvGrpSpPr>
          <p:nvPr/>
        </p:nvGrpSpPr>
        <p:grpSpPr bwMode="auto">
          <a:xfrm>
            <a:off x="1208088" y="2744788"/>
            <a:ext cx="6600825" cy="2278062"/>
            <a:chOff x="761" y="1729"/>
            <a:chExt cx="4158" cy="1435"/>
          </a:xfrm>
        </p:grpSpPr>
        <p:sp>
          <p:nvSpPr>
            <p:cNvPr id="1804297" name="Freeform 9"/>
            <p:cNvSpPr>
              <a:spLocks/>
            </p:cNvSpPr>
            <p:nvPr/>
          </p:nvSpPr>
          <p:spPr bwMode="auto">
            <a:xfrm>
              <a:off x="4672" y="1729"/>
              <a:ext cx="247" cy="662"/>
            </a:xfrm>
            <a:custGeom>
              <a:avLst/>
              <a:gdLst>
                <a:gd name="T0" fmla="*/ 247 w 247"/>
                <a:gd name="T1" fmla="*/ 0 h 662"/>
                <a:gd name="T2" fmla="*/ 185 w 247"/>
                <a:gd name="T3" fmla="*/ 290 h 662"/>
                <a:gd name="T4" fmla="*/ 113 w 247"/>
                <a:gd name="T5" fmla="*/ 479 h 662"/>
                <a:gd name="T6" fmla="*/ 60 w 247"/>
                <a:gd name="T7" fmla="*/ 571 h 662"/>
                <a:gd name="T8" fmla="*/ 0 w 247"/>
                <a:gd name="T9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2">
                  <a:moveTo>
                    <a:pt x="247" y="0"/>
                  </a:moveTo>
                  <a:cubicBezTo>
                    <a:pt x="237" y="48"/>
                    <a:pt x="207" y="210"/>
                    <a:pt x="185" y="290"/>
                  </a:cubicBezTo>
                  <a:cubicBezTo>
                    <a:pt x="163" y="370"/>
                    <a:pt x="134" y="432"/>
                    <a:pt x="113" y="479"/>
                  </a:cubicBezTo>
                  <a:cubicBezTo>
                    <a:pt x="92" y="526"/>
                    <a:pt x="79" y="541"/>
                    <a:pt x="60" y="571"/>
                  </a:cubicBezTo>
                  <a:cubicBezTo>
                    <a:pt x="41" y="601"/>
                    <a:pt x="12" y="643"/>
                    <a:pt x="0" y="662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298" name="Freeform 10"/>
            <p:cNvSpPr>
              <a:spLocks/>
            </p:cNvSpPr>
            <p:nvPr/>
          </p:nvSpPr>
          <p:spPr bwMode="auto">
            <a:xfrm>
              <a:off x="4213" y="2382"/>
              <a:ext cx="468" cy="453"/>
            </a:xfrm>
            <a:custGeom>
              <a:avLst/>
              <a:gdLst>
                <a:gd name="T0" fmla="*/ 468 w 468"/>
                <a:gd name="T1" fmla="*/ 0 h 453"/>
                <a:gd name="T2" fmla="*/ 266 w 468"/>
                <a:gd name="T3" fmla="*/ 230 h 453"/>
                <a:gd name="T4" fmla="*/ 0 w 468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53">
                  <a:moveTo>
                    <a:pt x="468" y="0"/>
                  </a:moveTo>
                  <a:cubicBezTo>
                    <a:pt x="436" y="38"/>
                    <a:pt x="344" y="155"/>
                    <a:pt x="266" y="230"/>
                  </a:cubicBezTo>
                  <a:cubicBezTo>
                    <a:pt x="188" y="305"/>
                    <a:pt x="55" y="407"/>
                    <a:pt x="0" y="4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299" name="Freeform 11"/>
            <p:cNvSpPr>
              <a:spLocks/>
            </p:cNvSpPr>
            <p:nvPr/>
          </p:nvSpPr>
          <p:spPr bwMode="auto">
            <a:xfrm>
              <a:off x="2818" y="3074"/>
              <a:ext cx="823" cy="90"/>
            </a:xfrm>
            <a:custGeom>
              <a:avLst/>
              <a:gdLst>
                <a:gd name="T0" fmla="*/ 823 w 823"/>
                <a:gd name="T1" fmla="*/ 0 h 90"/>
                <a:gd name="T2" fmla="*/ 620 w 823"/>
                <a:gd name="T3" fmla="*/ 39 h 90"/>
                <a:gd name="T4" fmla="*/ 461 w 823"/>
                <a:gd name="T5" fmla="*/ 61 h 90"/>
                <a:gd name="T6" fmla="*/ 353 w 823"/>
                <a:gd name="T7" fmla="*/ 70 h 90"/>
                <a:gd name="T8" fmla="*/ 221 w 823"/>
                <a:gd name="T9" fmla="*/ 78 h 90"/>
                <a:gd name="T10" fmla="*/ 0 w 823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90">
                  <a:moveTo>
                    <a:pt x="823" y="0"/>
                  </a:moveTo>
                  <a:cubicBezTo>
                    <a:pt x="790" y="6"/>
                    <a:pt x="680" y="29"/>
                    <a:pt x="620" y="39"/>
                  </a:cubicBezTo>
                  <a:cubicBezTo>
                    <a:pt x="560" y="49"/>
                    <a:pt x="506" y="56"/>
                    <a:pt x="461" y="61"/>
                  </a:cubicBezTo>
                  <a:cubicBezTo>
                    <a:pt x="416" y="66"/>
                    <a:pt x="393" y="67"/>
                    <a:pt x="353" y="70"/>
                  </a:cubicBezTo>
                  <a:cubicBezTo>
                    <a:pt x="313" y="73"/>
                    <a:pt x="280" y="75"/>
                    <a:pt x="221" y="78"/>
                  </a:cubicBezTo>
                  <a:cubicBezTo>
                    <a:pt x="162" y="81"/>
                    <a:pt x="46" y="88"/>
                    <a:pt x="0" y="9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300" name="Freeform 12"/>
            <p:cNvSpPr>
              <a:spLocks/>
            </p:cNvSpPr>
            <p:nvPr/>
          </p:nvSpPr>
          <p:spPr bwMode="auto">
            <a:xfrm>
              <a:off x="761" y="1729"/>
              <a:ext cx="246" cy="653"/>
            </a:xfrm>
            <a:custGeom>
              <a:avLst/>
              <a:gdLst>
                <a:gd name="T0" fmla="*/ 0 w 246"/>
                <a:gd name="T1" fmla="*/ 0 h 653"/>
                <a:gd name="T2" fmla="*/ 97 w 246"/>
                <a:gd name="T3" fmla="*/ 345 h 653"/>
                <a:gd name="T4" fmla="*/ 175 w 246"/>
                <a:gd name="T5" fmla="*/ 519 h 653"/>
                <a:gd name="T6" fmla="*/ 246 w 246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53">
                  <a:moveTo>
                    <a:pt x="0" y="0"/>
                  </a:moveTo>
                  <a:cubicBezTo>
                    <a:pt x="16" y="57"/>
                    <a:pt x="68" y="259"/>
                    <a:pt x="97" y="345"/>
                  </a:cubicBezTo>
                  <a:cubicBezTo>
                    <a:pt x="126" y="431"/>
                    <a:pt x="150" y="468"/>
                    <a:pt x="175" y="519"/>
                  </a:cubicBezTo>
                  <a:cubicBezTo>
                    <a:pt x="200" y="570"/>
                    <a:pt x="231" y="625"/>
                    <a:pt x="246" y="6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301" name="Freeform 13"/>
            <p:cNvSpPr>
              <a:spLocks/>
            </p:cNvSpPr>
            <p:nvPr/>
          </p:nvSpPr>
          <p:spPr bwMode="auto">
            <a:xfrm>
              <a:off x="998" y="2362"/>
              <a:ext cx="470" cy="473"/>
            </a:xfrm>
            <a:custGeom>
              <a:avLst/>
              <a:gdLst>
                <a:gd name="T0" fmla="*/ 0 w 470"/>
                <a:gd name="T1" fmla="*/ 0 h 473"/>
                <a:gd name="T2" fmla="*/ 42 w 470"/>
                <a:gd name="T3" fmla="*/ 66 h 473"/>
                <a:gd name="T4" fmla="*/ 204 w 470"/>
                <a:gd name="T5" fmla="*/ 250 h 473"/>
                <a:gd name="T6" fmla="*/ 470 w 470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73">
                  <a:moveTo>
                    <a:pt x="0" y="0"/>
                  </a:moveTo>
                  <a:cubicBezTo>
                    <a:pt x="7" y="11"/>
                    <a:pt x="8" y="24"/>
                    <a:pt x="42" y="66"/>
                  </a:cubicBezTo>
                  <a:cubicBezTo>
                    <a:pt x="76" y="108"/>
                    <a:pt x="133" y="182"/>
                    <a:pt x="204" y="250"/>
                  </a:cubicBezTo>
                  <a:cubicBezTo>
                    <a:pt x="275" y="318"/>
                    <a:pt x="415" y="427"/>
                    <a:pt x="470" y="47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302" name="Freeform 14"/>
            <p:cNvSpPr>
              <a:spLocks/>
            </p:cNvSpPr>
            <p:nvPr/>
          </p:nvSpPr>
          <p:spPr bwMode="auto">
            <a:xfrm flipV="1">
              <a:off x="1447" y="2822"/>
              <a:ext cx="623" cy="264"/>
            </a:xfrm>
            <a:custGeom>
              <a:avLst/>
              <a:gdLst>
                <a:gd name="T0" fmla="*/ 0 w 555"/>
                <a:gd name="T1" fmla="*/ 182 h 182"/>
                <a:gd name="T2" fmla="*/ 246 w 555"/>
                <a:gd name="T3" fmla="*/ 73 h 182"/>
                <a:gd name="T4" fmla="*/ 555 w 555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82">
                  <a:moveTo>
                    <a:pt x="0" y="182"/>
                  </a:moveTo>
                  <a:cubicBezTo>
                    <a:pt x="41" y="164"/>
                    <a:pt x="154" y="103"/>
                    <a:pt x="246" y="73"/>
                  </a:cubicBezTo>
                  <a:cubicBezTo>
                    <a:pt x="338" y="43"/>
                    <a:pt x="491" y="15"/>
                    <a:pt x="555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4303" name="Freeform 15"/>
            <p:cNvSpPr>
              <a:spLocks/>
            </p:cNvSpPr>
            <p:nvPr/>
          </p:nvSpPr>
          <p:spPr bwMode="auto">
            <a:xfrm flipV="1">
              <a:off x="2040" y="3073"/>
              <a:ext cx="796" cy="91"/>
            </a:xfrm>
            <a:custGeom>
              <a:avLst/>
              <a:gdLst>
                <a:gd name="T0" fmla="*/ 0 w 709"/>
                <a:gd name="T1" fmla="*/ 63 h 63"/>
                <a:gd name="T2" fmla="*/ 181 w 709"/>
                <a:gd name="T3" fmla="*/ 36 h 63"/>
                <a:gd name="T4" fmla="*/ 327 w 709"/>
                <a:gd name="T5" fmla="*/ 27 h 63"/>
                <a:gd name="T6" fmla="*/ 418 w 709"/>
                <a:gd name="T7" fmla="*/ 18 h 63"/>
                <a:gd name="T8" fmla="*/ 536 w 709"/>
                <a:gd name="T9" fmla="*/ 9 h 63"/>
                <a:gd name="T10" fmla="*/ 709 w 70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63">
                  <a:moveTo>
                    <a:pt x="0" y="63"/>
                  </a:moveTo>
                  <a:cubicBezTo>
                    <a:pt x="29" y="59"/>
                    <a:pt x="127" y="42"/>
                    <a:pt x="181" y="36"/>
                  </a:cubicBezTo>
                  <a:cubicBezTo>
                    <a:pt x="235" y="30"/>
                    <a:pt x="288" y="30"/>
                    <a:pt x="327" y="27"/>
                  </a:cubicBezTo>
                  <a:cubicBezTo>
                    <a:pt x="366" y="24"/>
                    <a:pt x="383" y="21"/>
                    <a:pt x="418" y="18"/>
                  </a:cubicBezTo>
                  <a:cubicBezTo>
                    <a:pt x="453" y="15"/>
                    <a:pt x="488" y="12"/>
                    <a:pt x="536" y="9"/>
                  </a:cubicBezTo>
                  <a:cubicBezTo>
                    <a:pt x="584" y="6"/>
                    <a:pt x="673" y="2"/>
                    <a:pt x="709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4304" name="Group 16"/>
            <p:cNvGrpSpPr>
              <a:grpSpLocks/>
            </p:cNvGrpSpPr>
            <p:nvPr/>
          </p:nvGrpSpPr>
          <p:grpSpPr bwMode="auto">
            <a:xfrm>
              <a:off x="3606" y="2822"/>
              <a:ext cx="629" cy="262"/>
              <a:chOff x="3606" y="2822"/>
              <a:chExt cx="629" cy="262"/>
            </a:xfrm>
          </p:grpSpPr>
          <p:sp>
            <p:nvSpPr>
              <p:cNvPr id="1804305" name="Freeform 17"/>
              <p:cNvSpPr>
                <a:spLocks/>
              </p:cNvSpPr>
              <p:nvPr/>
            </p:nvSpPr>
            <p:spPr bwMode="auto">
              <a:xfrm>
                <a:off x="3606" y="2822"/>
                <a:ext cx="629" cy="262"/>
              </a:xfrm>
              <a:custGeom>
                <a:avLst/>
                <a:gdLst>
                  <a:gd name="T0" fmla="*/ 629 w 629"/>
                  <a:gd name="T1" fmla="*/ 0 h 262"/>
                  <a:gd name="T2" fmla="*/ 353 w 629"/>
                  <a:gd name="T3" fmla="*/ 158 h 262"/>
                  <a:gd name="T4" fmla="*/ 0 w 629"/>
                  <a:gd name="T5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9" h="262">
                    <a:moveTo>
                      <a:pt x="629" y="0"/>
                    </a:moveTo>
                    <a:cubicBezTo>
                      <a:pt x="583" y="26"/>
                      <a:pt x="458" y="114"/>
                      <a:pt x="353" y="158"/>
                    </a:cubicBezTo>
                    <a:cubicBezTo>
                      <a:pt x="248" y="202"/>
                      <a:pt x="74" y="240"/>
                      <a:pt x="0" y="262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306" name="Line 18"/>
              <p:cNvSpPr>
                <a:spLocks noChangeShapeType="1"/>
              </p:cNvSpPr>
              <p:nvPr/>
            </p:nvSpPr>
            <p:spPr bwMode="auto">
              <a:xfrm flipH="1">
                <a:off x="4045" y="2891"/>
                <a:ext cx="73" cy="4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04307" name="Rectangle 19"/>
          <p:cNvSpPr>
            <a:spLocks noChangeArrowheads="1"/>
          </p:cNvSpPr>
          <p:nvPr/>
        </p:nvSpPr>
        <p:spPr bwMode="auto">
          <a:xfrm>
            <a:off x="4127500" y="157163"/>
            <a:ext cx="183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804308" name="AutoShape 20"/>
          <p:cNvSpPr>
            <a:spLocks/>
          </p:cNvSpPr>
          <p:nvPr/>
        </p:nvSpPr>
        <p:spPr bwMode="auto">
          <a:xfrm>
            <a:off x="3913188" y="377825"/>
            <a:ext cx="263525" cy="561975"/>
          </a:xfrm>
          <a:prstGeom prst="leftBrace">
            <a:avLst>
              <a:gd name="adj1" fmla="val 1777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4309" name="Line 21"/>
          <p:cNvSpPr>
            <a:spLocks noChangeShapeType="1"/>
          </p:cNvSpPr>
          <p:nvPr/>
        </p:nvSpPr>
        <p:spPr bwMode="auto">
          <a:xfrm>
            <a:off x="1212850" y="2755900"/>
            <a:ext cx="6608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4310" name="Text Box 22"/>
          <p:cNvSpPr txBox="1">
            <a:spLocks noChangeArrowheads="1"/>
          </p:cNvSpPr>
          <p:nvPr/>
        </p:nvSpPr>
        <p:spPr bwMode="auto">
          <a:xfrm>
            <a:off x="2708275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B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804311" name="Text Box 23"/>
          <p:cNvSpPr txBox="1">
            <a:spLocks noChangeArrowheads="1"/>
          </p:cNvSpPr>
          <p:nvPr/>
        </p:nvSpPr>
        <p:spPr bwMode="auto">
          <a:xfrm>
            <a:off x="7772400" y="2273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tx1"/>
              </a:solidFill>
            </a:endParaRPr>
          </a:p>
        </p:txBody>
      </p:sp>
      <p:sp>
        <p:nvSpPr>
          <p:cNvPr id="1804312" name="Rectangle 24"/>
          <p:cNvSpPr>
            <a:spLocks noChangeArrowheads="1"/>
          </p:cNvSpPr>
          <p:nvPr/>
        </p:nvSpPr>
        <p:spPr bwMode="auto">
          <a:xfrm>
            <a:off x="614363" y="5607050"/>
            <a:ext cx="755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答案是：</a:t>
            </a:r>
            <a:r>
              <a:rPr lang="zh-CN" altLang="en-US" sz="3200" b="1">
                <a:solidFill>
                  <a:srgbClr val="FF0000"/>
                </a:solidFill>
              </a:rPr>
              <a:t>当这曲线是一条翻转的旋轮线。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04313" name="Text Box 25"/>
          <p:cNvSpPr txBox="1">
            <a:spLocks noChangeArrowheads="1"/>
          </p:cNvSpPr>
          <p:nvPr/>
        </p:nvSpPr>
        <p:spPr bwMode="auto">
          <a:xfrm>
            <a:off x="614363" y="1016000"/>
            <a:ext cx="80787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最速降线问题</a:t>
            </a:r>
            <a:r>
              <a:rPr lang="en-US" altLang="zh-CN" sz="2800" b="1">
                <a:solidFill>
                  <a:srgbClr val="009900"/>
                </a:solidFill>
                <a:latin typeface="楷体_GB2312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质点在重力作用下沿曲线从固定点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滑到固定点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，</a:t>
            </a:r>
          </a:p>
          <a:p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当曲线是什么形状时所需要的时间最短？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04314" name="Oval 26"/>
          <p:cNvSpPr>
            <a:spLocks noChangeArrowheads="1"/>
          </p:cNvSpPr>
          <p:nvPr/>
        </p:nvSpPr>
        <p:spPr bwMode="auto">
          <a:xfrm>
            <a:off x="7751763" y="2641600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4315" name="Text Box 27"/>
          <p:cNvSpPr txBox="1">
            <a:spLocks noChangeArrowheads="1"/>
          </p:cNvSpPr>
          <p:nvPr/>
        </p:nvSpPr>
        <p:spPr bwMode="auto">
          <a:xfrm>
            <a:off x="4127500" y="6143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04316" name="Oval 28"/>
          <p:cNvSpPr>
            <a:spLocks noChangeArrowheads="1"/>
          </p:cNvSpPr>
          <p:nvPr/>
        </p:nvSpPr>
        <p:spPr bwMode="auto">
          <a:xfrm>
            <a:off x="2887663" y="4733925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04318" name="Object 30"/>
          <p:cNvGraphicFramePr>
            <a:graphicFrameLocks noChangeAspect="1"/>
          </p:cNvGraphicFramePr>
          <p:nvPr/>
        </p:nvGraphicFramePr>
        <p:xfrm>
          <a:off x="33686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368" name="Clip" r:id="rId4" imgW="741240" imgH="700920" progId="MS_ClipArt_Gallery.2">
                  <p:embed/>
                </p:oleObj>
              </mc:Choice>
              <mc:Fallback>
                <p:oleObj name="Clip" r:id="rId4" imgW="741240" imgH="700920" progId="MS_ClipArt_Gallery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4347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96863" y="377825"/>
            <a:ext cx="3111500" cy="4619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7. </a:t>
            </a:r>
            <a:r>
              <a:rPr lang="zh-CN" altLang="en-US" sz="2400" b="1">
                <a:latin typeface="楷体_GB2312" pitchFamily="49" charset="-122"/>
              </a:rPr>
              <a:t>旋轮线是最速降线</a:t>
            </a:r>
            <a:endParaRPr lang="zh-CN" altLang="en-US"/>
          </a:p>
        </p:txBody>
      </p:sp>
      <p:sp>
        <p:nvSpPr>
          <p:cNvPr id="1804348" name="Text Box 60"/>
          <p:cNvSpPr txBox="1">
            <a:spLocks noChangeArrowheads="1"/>
          </p:cNvSpPr>
          <p:nvPr/>
        </p:nvSpPr>
        <p:spPr bwMode="auto">
          <a:xfrm>
            <a:off x="4502150" y="6186488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9900"/>
                </a:solidFill>
              </a:rPr>
              <a:t>生活中见过这条曲线吗？</a:t>
            </a:r>
          </a:p>
        </p:txBody>
      </p:sp>
      <p:sp>
        <p:nvSpPr>
          <p:cNvPr id="1804349" name="AutoShape 6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0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0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4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04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04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04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4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0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0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0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04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80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0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0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80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80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0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0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0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0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0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0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0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0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0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0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80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307" grpId="0" autoUpdateAnimBg="0"/>
      <p:bldP spid="1804308" grpId="0" animBg="1"/>
      <p:bldP spid="1804309" grpId="0" animBg="1"/>
      <p:bldP spid="1804310" grpId="0" autoUpdateAnimBg="0"/>
      <p:bldP spid="1804311" grpId="0" autoUpdateAnimBg="0"/>
      <p:bldP spid="1804312" grpId="0" build="p" autoUpdateAnimBg="0"/>
      <p:bldP spid="1804313" grpId="0" build="p" autoUpdateAnimBg="0"/>
      <p:bldP spid="1804314" grpId="0" animBg="1"/>
      <p:bldP spid="1804315" grpId="0" autoUpdateAnimBg="0"/>
      <p:bldP spid="1804316" grpId="0" animBg="1"/>
      <p:bldP spid="180434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0674" name="Group 1026"/>
          <p:cNvGrpSpPr>
            <a:grpSpLocks/>
          </p:cNvGrpSpPr>
          <p:nvPr/>
        </p:nvGrpSpPr>
        <p:grpSpPr bwMode="auto">
          <a:xfrm>
            <a:off x="3000375" y="2771775"/>
            <a:ext cx="4792663" cy="2047875"/>
            <a:chOff x="1890" y="1746"/>
            <a:chExt cx="3019" cy="1290"/>
          </a:xfrm>
        </p:grpSpPr>
        <p:sp>
          <p:nvSpPr>
            <p:cNvPr id="2460675" name="Freeform 1027"/>
            <p:cNvSpPr>
              <a:spLocks/>
            </p:cNvSpPr>
            <p:nvPr/>
          </p:nvSpPr>
          <p:spPr bwMode="auto">
            <a:xfrm>
              <a:off x="1890" y="1746"/>
              <a:ext cx="3019" cy="1290"/>
            </a:xfrm>
            <a:custGeom>
              <a:avLst/>
              <a:gdLst>
                <a:gd name="T0" fmla="*/ 0 w 3019"/>
                <a:gd name="T1" fmla="*/ 1290 h 1290"/>
                <a:gd name="T2" fmla="*/ 1591 w 3019"/>
                <a:gd name="T3" fmla="*/ 1036 h 1290"/>
                <a:gd name="T4" fmla="*/ 2710 w 3019"/>
                <a:gd name="T5" fmla="*/ 381 h 1290"/>
                <a:gd name="T6" fmla="*/ 3019 w 3019"/>
                <a:gd name="T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9" h="1290">
                  <a:moveTo>
                    <a:pt x="0" y="1290"/>
                  </a:moveTo>
                  <a:cubicBezTo>
                    <a:pt x="265" y="1247"/>
                    <a:pt x="1139" y="1188"/>
                    <a:pt x="1591" y="1036"/>
                  </a:cubicBezTo>
                  <a:cubicBezTo>
                    <a:pt x="2043" y="884"/>
                    <a:pt x="2472" y="554"/>
                    <a:pt x="2710" y="381"/>
                  </a:cubicBezTo>
                  <a:cubicBezTo>
                    <a:pt x="2948" y="208"/>
                    <a:pt x="2983" y="104"/>
                    <a:pt x="301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76" name="Line 1028"/>
            <p:cNvSpPr>
              <a:spLocks noChangeShapeType="1"/>
            </p:cNvSpPr>
            <p:nvPr/>
          </p:nvSpPr>
          <p:spPr bwMode="auto">
            <a:xfrm flipH="1">
              <a:off x="3763" y="2618"/>
              <a:ext cx="82" cy="4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677" name="Group 1029"/>
          <p:cNvGrpSpPr>
            <a:grpSpLocks/>
          </p:cNvGrpSpPr>
          <p:nvPr/>
        </p:nvGrpSpPr>
        <p:grpSpPr bwMode="auto">
          <a:xfrm>
            <a:off x="3009900" y="2773363"/>
            <a:ext cx="4767263" cy="2036762"/>
            <a:chOff x="1896" y="1747"/>
            <a:chExt cx="3003" cy="1283"/>
          </a:xfrm>
        </p:grpSpPr>
        <p:sp>
          <p:nvSpPr>
            <p:cNvPr id="2460678" name="Freeform 1030"/>
            <p:cNvSpPr>
              <a:spLocks/>
            </p:cNvSpPr>
            <p:nvPr/>
          </p:nvSpPr>
          <p:spPr bwMode="auto">
            <a:xfrm>
              <a:off x="1896" y="1747"/>
              <a:ext cx="3003" cy="1283"/>
            </a:xfrm>
            <a:custGeom>
              <a:avLst/>
              <a:gdLst>
                <a:gd name="T0" fmla="*/ 0 w 3003"/>
                <a:gd name="T1" fmla="*/ 1283 h 1283"/>
                <a:gd name="T2" fmla="*/ 3003 w 3003"/>
                <a:gd name="T3" fmla="*/ 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3" h="1283">
                  <a:moveTo>
                    <a:pt x="0" y="1283"/>
                  </a:moveTo>
                  <a:lnTo>
                    <a:pt x="3003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79" name="Line 1031"/>
            <p:cNvSpPr>
              <a:spLocks noChangeShapeType="1"/>
            </p:cNvSpPr>
            <p:nvPr/>
          </p:nvSpPr>
          <p:spPr bwMode="auto">
            <a:xfrm rot="377396" flipH="1">
              <a:off x="3637" y="2228"/>
              <a:ext cx="127" cy="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680" name="Group 1032"/>
          <p:cNvGrpSpPr>
            <a:grpSpLocks/>
          </p:cNvGrpSpPr>
          <p:nvPr/>
        </p:nvGrpSpPr>
        <p:grpSpPr bwMode="auto">
          <a:xfrm>
            <a:off x="1208088" y="2744788"/>
            <a:ext cx="6600825" cy="2278062"/>
            <a:chOff x="761" y="1729"/>
            <a:chExt cx="4158" cy="1435"/>
          </a:xfrm>
        </p:grpSpPr>
        <p:sp>
          <p:nvSpPr>
            <p:cNvPr id="2460681" name="Freeform 1033"/>
            <p:cNvSpPr>
              <a:spLocks/>
            </p:cNvSpPr>
            <p:nvPr/>
          </p:nvSpPr>
          <p:spPr bwMode="auto">
            <a:xfrm>
              <a:off x="4672" y="1729"/>
              <a:ext cx="247" cy="662"/>
            </a:xfrm>
            <a:custGeom>
              <a:avLst/>
              <a:gdLst>
                <a:gd name="T0" fmla="*/ 247 w 247"/>
                <a:gd name="T1" fmla="*/ 0 h 662"/>
                <a:gd name="T2" fmla="*/ 185 w 247"/>
                <a:gd name="T3" fmla="*/ 290 h 662"/>
                <a:gd name="T4" fmla="*/ 113 w 247"/>
                <a:gd name="T5" fmla="*/ 479 h 662"/>
                <a:gd name="T6" fmla="*/ 60 w 247"/>
                <a:gd name="T7" fmla="*/ 571 h 662"/>
                <a:gd name="T8" fmla="*/ 0 w 247"/>
                <a:gd name="T9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2">
                  <a:moveTo>
                    <a:pt x="247" y="0"/>
                  </a:moveTo>
                  <a:cubicBezTo>
                    <a:pt x="237" y="48"/>
                    <a:pt x="207" y="210"/>
                    <a:pt x="185" y="290"/>
                  </a:cubicBezTo>
                  <a:cubicBezTo>
                    <a:pt x="163" y="370"/>
                    <a:pt x="134" y="432"/>
                    <a:pt x="113" y="479"/>
                  </a:cubicBezTo>
                  <a:cubicBezTo>
                    <a:pt x="92" y="526"/>
                    <a:pt x="79" y="541"/>
                    <a:pt x="60" y="571"/>
                  </a:cubicBezTo>
                  <a:cubicBezTo>
                    <a:pt x="41" y="601"/>
                    <a:pt x="12" y="643"/>
                    <a:pt x="0" y="662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2" name="Freeform 1034"/>
            <p:cNvSpPr>
              <a:spLocks/>
            </p:cNvSpPr>
            <p:nvPr/>
          </p:nvSpPr>
          <p:spPr bwMode="auto">
            <a:xfrm>
              <a:off x="4213" y="2382"/>
              <a:ext cx="468" cy="453"/>
            </a:xfrm>
            <a:custGeom>
              <a:avLst/>
              <a:gdLst>
                <a:gd name="T0" fmla="*/ 468 w 468"/>
                <a:gd name="T1" fmla="*/ 0 h 453"/>
                <a:gd name="T2" fmla="*/ 266 w 468"/>
                <a:gd name="T3" fmla="*/ 230 h 453"/>
                <a:gd name="T4" fmla="*/ 0 w 468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53">
                  <a:moveTo>
                    <a:pt x="468" y="0"/>
                  </a:moveTo>
                  <a:cubicBezTo>
                    <a:pt x="436" y="38"/>
                    <a:pt x="344" y="155"/>
                    <a:pt x="266" y="230"/>
                  </a:cubicBezTo>
                  <a:cubicBezTo>
                    <a:pt x="188" y="305"/>
                    <a:pt x="55" y="407"/>
                    <a:pt x="0" y="4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3" name="Freeform 1035"/>
            <p:cNvSpPr>
              <a:spLocks/>
            </p:cNvSpPr>
            <p:nvPr/>
          </p:nvSpPr>
          <p:spPr bwMode="auto">
            <a:xfrm>
              <a:off x="2818" y="3074"/>
              <a:ext cx="823" cy="90"/>
            </a:xfrm>
            <a:custGeom>
              <a:avLst/>
              <a:gdLst>
                <a:gd name="T0" fmla="*/ 823 w 823"/>
                <a:gd name="T1" fmla="*/ 0 h 90"/>
                <a:gd name="T2" fmla="*/ 620 w 823"/>
                <a:gd name="T3" fmla="*/ 39 h 90"/>
                <a:gd name="T4" fmla="*/ 461 w 823"/>
                <a:gd name="T5" fmla="*/ 61 h 90"/>
                <a:gd name="T6" fmla="*/ 353 w 823"/>
                <a:gd name="T7" fmla="*/ 70 h 90"/>
                <a:gd name="T8" fmla="*/ 221 w 823"/>
                <a:gd name="T9" fmla="*/ 78 h 90"/>
                <a:gd name="T10" fmla="*/ 0 w 823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90">
                  <a:moveTo>
                    <a:pt x="823" y="0"/>
                  </a:moveTo>
                  <a:cubicBezTo>
                    <a:pt x="790" y="6"/>
                    <a:pt x="680" y="29"/>
                    <a:pt x="620" y="39"/>
                  </a:cubicBezTo>
                  <a:cubicBezTo>
                    <a:pt x="560" y="49"/>
                    <a:pt x="506" y="56"/>
                    <a:pt x="461" y="61"/>
                  </a:cubicBezTo>
                  <a:cubicBezTo>
                    <a:pt x="416" y="66"/>
                    <a:pt x="393" y="67"/>
                    <a:pt x="353" y="70"/>
                  </a:cubicBezTo>
                  <a:cubicBezTo>
                    <a:pt x="313" y="73"/>
                    <a:pt x="280" y="75"/>
                    <a:pt x="221" y="78"/>
                  </a:cubicBezTo>
                  <a:cubicBezTo>
                    <a:pt x="162" y="81"/>
                    <a:pt x="46" y="88"/>
                    <a:pt x="0" y="9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4" name="Freeform 1036"/>
            <p:cNvSpPr>
              <a:spLocks/>
            </p:cNvSpPr>
            <p:nvPr/>
          </p:nvSpPr>
          <p:spPr bwMode="auto">
            <a:xfrm>
              <a:off x="761" y="1729"/>
              <a:ext cx="246" cy="653"/>
            </a:xfrm>
            <a:custGeom>
              <a:avLst/>
              <a:gdLst>
                <a:gd name="T0" fmla="*/ 0 w 246"/>
                <a:gd name="T1" fmla="*/ 0 h 653"/>
                <a:gd name="T2" fmla="*/ 97 w 246"/>
                <a:gd name="T3" fmla="*/ 345 h 653"/>
                <a:gd name="T4" fmla="*/ 175 w 246"/>
                <a:gd name="T5" fmla="*/ 519 h 653"/>
                <a:gd name="T6" fmla="*/ 246 w 246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53">
                  <a:moveTo>
                    <a:pt x="0" y="0"/>
                  </a:moveTo>
                  <a:cubicBezTo>
                    <a:pt x="16" y="57"/>
                    <a:pt x="68" y="259"/>
                    <a:pt x="97" y="345"/>
                  </a:cubicBezTo>
                  <a:cubicBezTo>
                    <a:pt x="126" y="431"/>
                    <a:pt x="150" y="468"/>
                    <a:pt x="175" y="519"/>
                  </a:cubicBezTo>
                  <a:cubicBezTo>
                    <a:pt x="200" y="570"/>
                    <a:pt x="231" y="625"/>
                    <a:pt x="246" y="6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5" name="Freeform 1037"/>
            <p:cNvSpPr>
              <a:spLocks/>
            </p:cNvSpPr>
            <p:nvPr/>
          </p:nvSpPr>
          <p:spPr bwMode="auto">
            <a:xfrm>
              <a:off x="998" y="2362"/>
              <a:ext cx="470" cy="473"/>
            </a:xfrm>
            <a:custGeom>
              <a:avLst/>
              <a:gdLst>
                <a:gd name="T0" fmla="*/ 0 w 470"/>
                <a:gd name="T1" fmla="*/ 0 h 473"/>
                <a:gd name="T2" fmla="*/ 42 w 470"/>
                <a:gd name="T3" fmla="*/ 66 h 473"/>
                <a:gd name="T4" fmla="*/ 204 w 470"/>
                <a:gd name="T5" fmla="*/ 250 h 473"/>
                <a:gd name="T6" fmla="*/ 470 w 470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73">
                  <a:moveTo>
                    <a:pt x="0" y="0"/>
                  </a:moveTo>
                  <a:cubicBezTo>
                    <a:pt x="7" y="11"/>
                    <a:pt x="8" y="24"/>
                    <a:pt x="42" y="66"/>
                  </a:cubicBezTo>
                  <a:cubicBezTo>
                    <a:pt x="76" y="108"/>
                    <a:pt x="133" y="182"/>
                    <a:pt x="204" y="250"/>
                  </a:cubicBezTo>
                  <a:cubicBezTo>
                    <a:pt x="275" y="318"/>
                    <a:pt x="415" y="427"/>
                    <a:pt x="470" y="47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6" name="Freeform 1038"/>
            <p:cNvSpPr>
              <a:spLocks/>
            </p:cNvSpPr>
            <p:nvPr/>
          </p:nvSpPr>
          <p:spPr bwMode="auto">
            <a:xfrm flipV="1">
              <a:off x="1447" y="2822"/>
              <a:ext cx="623" cy="264"/>
            </a:xfrm>
            <a:custGeom>
              <a:avLst/>
              <a:gdLst>
                <a:gd name="T0" fmla="*/ 0 w 555"/>
                <a:gd name="T1" fmla="*/ 182 h 182"/>
                <a:gd name="T2" fmla="*/ 246 w 555"/>
                <a:gd name="T3" fmla="*/ 73 h 182"/>
                <a:gd name="T4" fmla="*/ 555 w 555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82">
                  <a:moveTo>
                    <a:pt x="0" y="182"/>
                  </a:moveTo>
                  <a:cubicBezTo>
                    <a:pt x="41" y="164"/>
                    <a:pt x="154" y="103"/>
                    <a:pt x="246" y="73"/>
                  </a:cubicBezTo>
                  <a:cubicBezTo>
                    <a:pt x="338" y="43"/>
                    <a:pt x="491" y="15"/>
                    <a:pt x="555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87" name="Freeform 1039"/>
            <p:cNvSpPr>
              <a:spLocks/>
            </p:cNvSpPr>
            <p:nvPr/>
          </p:nvSpPr>
          <p:spPr bwMode="auto">
            <a:xfrm flipV="1">
              <a:off x="2040" y="3073"/>
              <a:ext cx="796" cy="91"/>
            </a:xfrm>
            <a:custGeom>
              <a:avLst/>
              <a:gdLst>
                <a:gd name="T0" fmla="*/ 0 w 709"/>
                <a:gd name="T1" fmla="*/ 63 h 63"/>
                <a:gd name="T2" fmla="*/ 181 w 709"/>
                <a:gd name="T3" fmla="*/ 36 h 63"/>
                <a:gd name="T4" fmla="*/ 327 w 709"/>
                <a:gd name="T5" fmla="*/ 27 h 63"/>
                <a:gd name="T6" fmla="*/ 418 w 709"/>
                <a:gd name="T7" fmla="*/ 18 h 63"/>
                <a:gd name="T8" fmla="*/ 536 w 709"/>
                <a:gd name="T9" fmla="*/ 9 h 63"/>
                <a:gd name="T10" fmla="*/ 709 w 70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63">
                  <a:moveTo>
                    <a:pt x="0" y="63"/>
                  </a:moveTo>
                  <a:cubicBezTo>
                    <a:pt x="29" y="59"/>
                    <a:pt x="127" y="42"/>
                    <a:pt x="181" y="36"/>
                  </a:cubicBezTo>
                  <a:cubicBezTo>
                    <a:pt x="235" y="30"/>
                    <a:pt x="288" y="30"/>
                    <a:pt x="327" y="27"/>
                  </a:cubicBezTo>
                  <a:cubicBezTo>
                    <a:pt x="366" y="24"/>
                    <a:pt x="383" y="21"/>
                    <a:pt x="418" y="18"/>
                  </a:cubicBezTo>
                  <a:cubicBezTo>
                    <a:pt x="453" y="15"/>
                    <a:pt x="488" y="12"/>
                    <a:pt x="536" y="9"/>
                  </a:cubicBezTo>
                  <a:cubicBezTo>
                    <a:pt x="584" y="6"/>
                    <a:pt x="673" y="2"/>
                    <a:pt x="709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688" name="Group 1040"/>
            <p:cNvGrpSpPr>
              <a:grpSpLocks/>
            </p:cNvGrpSpPr>
            <p:nvPr/>
          </p:nvGrpSpPr>
          <p:grpSpPr bwMode="auto">
            <a:xfrm>
              <a:off x="3606" y="2822"/>
              <a:ext cx="629" cy="262"/>
              <a:chOff x="3606" y="2822"/>
              <a:chExt cx="629" cy="262"/>
            </a:xfrm>
          </p:grpSpPr>
          <p:sp>
            <p:nvSpPr>
              <p:cNvPr id="2460689" name="Freeform 1041"/>
              <p:cNvSpPr>
                <a:spLocks/>
              </p:cNvSpPr>
              <p:nvPr/>
            </p:nvSpPr>
            <p:spPr bwMode="auto">
              <a:xfrm>
                <a:off x="3606" y="2822"/>
                <a:ext cx="629" cy="262"/>
              </a:xfrm>
              <a:custGeom>
                <a:avLst/>
                <a:gdLst>
                  <a:gd name="T0" fmla="*/ 629 w 629"/>
                  <a:gd name="T1" fmla="*/ 0 h 262"/>
                  <a:gd name="T2" fmla="*/ 353 w 629"/>
                  <a:gd name="T3" fmla="*/ 158 h 262"/>
                  <a:gd name="T4" fmla="*/ 0 w 629"/>
                  <a:gd name="T5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9" h="262">
                    <a:moveTo>
                      <a:pt x="629" y="0"/>
                    </a:moveTo>
                    <a:cubicBezTo>
                      <a:pt x="583" y="26"/>
                      <a:pt x="458" y="114"/>
                      <a:pt x="353" y="158"/>
                    </a:cubicBezTo>
                    <a:cubicBezTo>
                      <a:pt x="248" y="202"/>
                      <a:pt x="74" y="240"/>
                      <a:pt x="0" y="262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90" name="Line 1042"/>
              <p:cNvSpPr>
                <a:spLocks noChangeShapeType="1"/>
              </p:cNvSpPr>
              <p:nvPr/>
            </p:nvSpPr>
            <p:spPr bwMode="auto">
              <a:xfrm flipH="1">
                <a:off x="4045" y="2891"/>
                <a:ext cx="73" cy="4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60691" name="Rectangle 1043"/>
          <p:cNvSpPr>
            <a:spLocks noChangeArrowheads="1"/>
          </p:cNvSpPr>
          <p:nvPr/>
        </p:nvSpPr>
        <p:spPr bwMode="auto">
          <a:xfrm>
            <a:off x="4127500" y="157163"/>
            <a:ext cx="183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2460692" name="AutoShape 1044"/>
          <p:cNvSpPr>
            <a:spLocks/>
          </p:cNvSpPr>
          <p:nvPr/>
        </p:nvSpPr>
        <p:spPr bwMode="auto">
          <a:xfrm>
            <a:off x="3913188" y="377825"/>
            <a:ext cx="263525" cy="561975"/>
          </a:xfrm>
          <a:prstGeom prst="leftBrace">
            <a:avLst>
              <a:gd name="adj1" fmla="val 1777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93" name="Line 1045"/>
          <p:cNvSpPr>
            <a:spLocks noChangeShapeType="1"/>
          </p:cNvSpPr>
          <p:nvPr/>
        </p:nvSpPr>
        <p:spPr bwMode="auto">
          <a:xfrm>
            <a:off x="1212850" y="2755900"/>
            <a:ext cx="6608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94" name="Text Box 1046"/>
          <p:cNvSpPr txBox="1">
            <a:spLocks noChangeArrowheads="1"/>
          </p:cNvSpPr>
          <p:nvPr/>
        </p:nvSpPr>
        <p:spPr bwMode="auto">
          <a:xfrm>
            <a:off x="2708275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B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2460695" name="Text Box 1047"/>
          <p:cNvSpPr txBox="1">
            <a:spLocks noChangeArrowheads="1"/>
          </p:cNvSpPr>
          <p:nvPr/>
        </p:nvSpPr>
        <p:spPr bwMode="auto">
          <a:xfrm>
            <a:off x="7772400" y="2273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tx1"/>
              </a:solidFill>
            </a:endParaRPr>
          </a:p>
        </p:txBody>
      </p:sp>
      <p:sp>
        <p:nvSpPr>
          <p:cNvPr id="2460696" name="Rectangle 1048"/>
          <p:cNvSpPr>
            <a:spLocks noChangeArrowheads="1"/>
          </p:cNvSpPr>
          <p:nvPr/>
        </p:nvSpPr>
        <p:spPr bwMode="auto">
          <a:xfrm>
            <a:off x="614363" y="5607050"/>
            <a:ext cx="755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答案是：</a:t>
            </a:r>
            <a:r>
              <a:rPr lang="zh-CN" altLang="en-US" sz="3200" b="1">
                <a:solidFill>
                  <a:srgbClr val="FF0000"/>
                </a:solidFill>
              </a:rPr>
              <a:t>当这曲线是一条翻转的旋轮线。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60697" name="Text Box 1049"/>
          <p:cNvSpPr txBox="1">
            <a:spLocks noChangeArrowheads="1"/>
          </p:cNvSpPr>
          <p:nvPr/>
        </p:nvSpPr>
        <p:spPr bwMode="auto">
          <a:xfrm>
            <a:off x="614363" y="1016000"/>
            <a:ext cx="80787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最速降线问题</a:t>
            </a:r>
            <a:r>
              <a:rPr lang="en-US" altLang="zh-CN" sz="2800" b="1">
                <a:solidFill>
                  <a:srgbClr val="009900"/>
                </a:solidFill>
                <a:latin typeface="楷体_GB2312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质点在重力作用下沿曲线从固定点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滑到固定点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，</a:t>
            </a:r>
          </a:p>
          <a:p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当曲线是什么形状时所需要的时间最短？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60698" name="Oval 1050"/>
          <p:cNvSpPr>
            <a:spLocks noChangeArrowheads="1"/>
          </p:cNvSpPr>
          <p:nvPr/>
        </p:nvSpPr>
        <p:spPr bwMode="auto">
          <a:xfrm>
            <a:off x="7751763" y="2641600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99" name="Text Box 1051"/>
          <p:cNvSpPr txBox="1">
            <a:spLocks noChangeArrowheads="1"/>
          </p:cNvSpPr>
          <p:nvPr/>
        </p:nvSpPr>
        <p:spPr bwMode="auto">
          <a:xfrm>
            <a:off x="4127500" y="6143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60700" name="Oval 1052"/>
          <p:cNvSpPr>
            <a:spLocks noChangeArrowheads="1"/>
          </p:cNvSpPr>
          <p:nvPr/>
        </p:nvSpPr>
        <p:spPr bwMode="auto">
          <a:xfrm>
            <a:off x="2887663" y="4733925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0702" name="Object 1054"/>
          <p:cNvGraphicFramePr>
            <a:graphicFrameLocks noChangeAspect="1"/>
          </p:cNvGraphicFramePr>
          <p:nvPr/>
        </p:nvGraphicFramePr>
        <p:xfrm>
          <a:off x="3962400" y="331311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2" name="Clip" r:id="rId4" imgW="741240" imgH="700920" progId="MS_ClipArt_Gallery.2">
                  <p:embed/>
                </p:oleObj>
              </mc:Choice>
              <mc:Fallback>
                <p:oleObj name="Clip" r:id="rId4" imgW="741240" imgH="700920" progId="MS_ClipArt_Gallery.2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1311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3" name="Object 1055"/>
          <p:cNvGraphicFramePr>
            <a:graphicFrameLocks noChangeAspect="1"/>
          </p:cNvGraphicFramePr>
          <p:nvPr/>
        </p:nvGraphicFramePr>
        <p:xfrm>
          <a:off x="4210050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3" name="Clip" r:id="rId6" imgW="741240" imgH="700920" progId="MS_ClipArt_Gallery.2">
                  <p:embed/>
                </p:oleObj>
              </mc:Choice>
              <mc:Fallback>
                <p:oleObj name="Clip" r:id="rId6" imgW="741240" imgH="700920" progId="MS_ClipArt_Gallery.2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4" name="Object 1056"/>
          <p:cNvGraphicFramePr>
            <a:graphicFrameLocks noChangeAspect="1"/>
          </p:cNvGraphicFramePr>
          <p:nvPr/>
        </p:nvGraphicFramePr>
        <p:xfrm>
          <a:off x="44735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4" name="Clip" r:id="rId8" imgW="741240" imgH="700920" progId="MS_ClipArt_Gallery.2">
                  <p:embed/>
                </p:oleObj>
              </mc:Choice>
              <mc:Fallback>
                <p:oleObj name="Clip" r:id="rId8" imgW="741240" imgH="700920" progId="MS_ClipArt_Gallery.2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5" name="Object 1057"/>
          <p:cNvGraphicFramePr>
            <a:graphicFrameLocks noChangeAspect="1"/>
          </p:cNvGraphicFramePr>
          <p:nvPr/>
        </p:nvGraphicFramePr>
        <p:xfrm>
          <a:off x="4878388" y="317023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5" name="Clip" r:id="rId10" imgW="741240" imgH="700920" progId="MS_ClipArt_Gallery.2">
                  <p:embed/>
                </p:oleObj>
              </mc:Choice>
              <mc:Fallback>
                <p:oleObj name="Clip" r:id="rId10" imgW="741240" imgH="700920" progId="MS_ClipArt_Gallery.2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17023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6" name="Object 1058"/>
          <p:cNvGraphicFramePr>
            <a:graphicFrameLocks noChangeAspect="1"/>
          </p:cNvGraphicFramePr>
          <p:nvPr/>
        </p:nvGraphicFramePr>
        <p:xfrm>
          <a:off x="5178425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6" name="Clip" r:id="rId12" imgW="741240" imgH="700920" progId="MS_ClipArt_Gallery.2">
                  <p:embed/>
                </p:oleObj>
              </mc:Choice>
              <mc:Fallback>
                <p:oleObj name="Clip" r:id="rId12" imgW="741240" imgH="700920" progId="MS_ClipArt_Gallery.2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7" name="Object 1059"/>
          <p:cNvGraphicFramePr>
            <a:graphicFrameLocks noChangeAspect="1"/>
          </p:cNvGraphicFramePr>
          <p:nvPr/>
        </p:nvGraphicFramePr>
        <p:xfrm>
          <a:off x="5607050" y="28209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7" name="Clip" r:id="rId14" imgW="741240" imgH="700920" progId="MS_ClipArt_Gallery.2">
                  <p:embed/>
                </p:oleObj>
              </mc:Choice>
              <mc:Fallback>
                <p:oleObj name="Clip" r:id="rId14" imgW="741240" imgH="700920" progId="MS_ClipArt_Gallery.2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8209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8" name="Object 1060"/>
          <p:cNvGraphicFramePr>
            <a:graphicFrameLocks noChangeAspect="1"/>
          </p:cNvGraphicFramePr>
          <p:nvPr/>
        </p:nvGraphicFramePr>
        <p:xfrm>
          <a:off x="5973763" y="25193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8" name="Clip" r:id="rId16" imgW="741240" imgH="700920" progId="MS_ClipArt_Gallery.2">
                  <p:embed/>
                </p:oleObj>
              </mc:Choice>
              <mc:Fallback>
                <p:oleObj name="Clip" r:id="rId16" imgW="741240" imgH="700920" progId="MS_ClipArt_Gallery.2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5193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09" name="Object 1061"/>
          <p:cNvGraphicFramePr>
            <a:graphicFrameLocks noChangeAspect="1"/>
          </p:cNvGraphicFramePr>
          <p:nvPr/>
        </p:nvGraphicFramePr>
        <p:xfrm>
          <a:off x="6283325" y="21764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99" name="Clip" r:id="rId18" imgW="741240" imgH="700920" progId="MS_ClipArt_Gallery.2">
                  <p:embed/>
                </p:oleObj>
              </mc:Choice>
              <mc:Fallback>
                <p:oleObj name="Clip" r:id="rId18" imgW="741240" imgH="700920" progId="MS_ClipArt_Gallery.2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1764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0" name="Object 1062"/>
          <p:cNvGraphicFramePr>
            <a:graphicFrameLocks noChangeAspect="1"/>
          </p:cNvGraphicFramePr>
          <p:nvPr/>
        </p:nvGraphicFramePr>
        <p:xfrm>
          <a:off x="5942013" y="25193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0" name="Clip" r:id="rId20" imgW="741240" imgH="700920" progId="MS_ClipArt_Gallery.2">
                  <p:embed/>
                </p:oleObj>
              </mc:Choice>
              <mc:Fallback>
                <p:oleObj name="Clip" r:id="rId20" imgW="741240" imgH="700920" progId="MS_ClipArt_Gallery.2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25193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1" name="Object 1063"/>
          <p:cNvGraphicFramePr>
            <a:graphicFrameLocks noChangeAspect="1"/>
          </p:cNvGraphicFramePr>
          <p:nvPr/>
        </p:nvGraphicFramePr>
        <p:xfrm>
          <a:off x="5607050" y="28209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1" name="Clip" r:id="rId22" imgW="741240" imgH="700920" progId="MS_ClipArt_Gallery.2">
                  <p:embed/>
                </p:oleObj>
              </mc:Choice>
              <mc:Fallback>
                <p:oleObj name="Clip" r:id="rId22" imgW="741240" imgH="700920" progId="MS_ClipArt_Gallery.2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8209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2" name="Object 1064"/>
          <p:cNvGraphicFramePr>
            <a:graphicFrameLocks noChangeAspect="1"/>
          </p:cNvGraphicFramePr>
          <p:nvPr/>
        </p:nvGraphicFramePr>
        <p:xfrm>
          <a:off x="5178425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2" name="Clip" r:id="rId24" imgW="741240" imgH="700920" progId="MS_ClipArt_Gallery.2">
                  <p:embed/>
                </p:oleObj>
              </mc:Choice>
              <mc:Fallback>
                <p:oleObj name="Clip" r:id="rId24" imgW="741240" imgH="700920" progId="MS_ClipArt_Gallery.2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3" name="Object 1065"/>
          <p:cNvGraphicFramePr>
            <a:graphicFrameLocks noChangeAspect="1"/>
          </p:cNvGraphicFramePr>
          <p:nvPr/>
        </p:nvGraphicFramePr>
        <p:xfrm>
          <a:off x="4878388" y="316865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3" name="Clip" r:id="rId26" imgW="741240" imgH="700920" progId="MS_ClipArt_Gallery.2">
                  <p:embed/>
                </p:oleObj>
              </mc:Choice>
              <mc:Fallback>
                <p:oleObj name="Clip" r:id="rId26" imgW="741240" imgH="700920" progId="MS_ClipArt_Gallery.2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16865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4" name="Object 1066"/>
          <p:cNvGraphicFramePr>
            <a:graphicFrameLocks noChangeAspect="1"/>
          </p:cNvGraphicFramePr>
          <p:nvPr/>
        </p:nvGraphicFramePr>
        <p:xfrm>
          <a:off x="44735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4" name="Clip" r:id="rId28" imgW="741240" imgH="700920" progId="MS_ClipArt_Gallery.2">
                  <p:embed/>
                </p:oleObj>
              </mc:Choice>
              <mc:Fallback>
                <p:oleObj name="Clip" r:id="rId28" imgW="741240" imgH="700920" progId="MS_ClipArt_Gallery.2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5" name="Object 1067"/>
          <p:cNvGraphicFramePr>
            <a:graphicFrameLocks noChangeAspect="1"/>
          </p:cNvGraphicFramePr>
          <p:nvPr/>
        </p:nvGraphicFramePr>
        <p:xfrm>
          <a:off x="3797300" y="331311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5" name="Clip" r:id="rId30" imgW="741240" imgH="700920" progId="MS_ClipArt_Gallery.2">
                  <p:embed/>
                </p:oleObj>
              </mc:Choice>
              <mc:Fallback>
                <p:oleObj name="Clip" r:id="rId30" imgW="741240" imgH="700920" progId="MS_ClipArt_Gallery.2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31311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6" name="Object 1068"/>
          <p:cNvGraphicFramePr>
            <a:graphicFrameLocks noChangeAspect="1"/>
          </p:cNvGraphicFramePr>
          <p:nvPr/>
        </p:nvGraphicFramePr>
        <p:xfrm>
          <a:off x="33686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6" name="Clip" r:id="rId32" imgW="741240" imgH="700920" progId="MS_ClipArt_Gallery.2">
                  <p:embed/>
                </p:oleObj>
              </mc:Choice>
              <mc:Fallback>
                <p:oleObj name="Clip" r:id="rId32" imgW="741240" imgH="700920" progId="MS_ClipArt_Gallery.2">
                  <p:embed/>
                  <p:pic>
                    <p:nvPicPr>
                      <p:cNvPr id="0" name="Object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7" name="Object 1069"/>
          <p:cNvGraphicFramePr>
            <a:graphicFrameLocks noChangeAspect="1"/>
          </p:cNvGraphicFramePr>
          <p:nvPr/>
        </p:nvGraphicFramePr>
        <p:xfrm>
          <a:off x="2887663" y="320357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7" name="Clip" r:id="rId34" imgW="741240" imgH="700920" progId="MS_ClipArt_Gallery.2">
                  <p:embed/>
                </p:oleObj>
              </mc:Choice>
              <mc:Fallback>
                <p:oleObj name="Clip" r:id="rId34" imgW="741240" imgH="700920" progId="MS_ClipArt_Gallery.2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20357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8" name="Object 1070"/>
          <p:cNvGraphicFramePr>
            <a:graphicFrameLocks noChangeAspect="1"/>
          </p:cNvGraphicFramePr>
          <p:nvPr/>
        </p:nvGraphicFramePr>
        <p:xfrm>
          <a:off x="2297113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8" name="Clip" r:id="rId36" imgW="741240" imgH="700920" progId="MS_ClipArt_Gallery.2">
                  <p:embed/>
                </p:oleObj>
              </mc:Choice>
              <mc:Fallback>
                <p:oleObj name="Clip" r:id="rId36" imgW="741240" imgH="700920" progId="MS_ClipArt_Gallery.2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19" name="Object 1071"/>
          <p:cNvGraphicFramePr>
            <a:graphicFrameLocks noChangeAspect="1"/>
          </p:cNvGraphicFramePr>
          <p:nvPr/>
        </p:nvGraphicFramePr>
        <p:xfrm>
          <a:off x="1987550" y="287972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09" name="Clip" r:id="rId38" imgW="741240" imgH="700920" progId="MS_ClipArt_Gallery.2">
                  <p:embed/>
                </p:oleObj>
              </mc:Choice>
              <mc:Fallback>
                <p:oleObj name="Clip" r:id="rId38" imgW="741240" imgH="700920" progId="MS_ClipArt_Gallery.2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87972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0" name="Object 1072"/>
          <p:cNvGraphicFramePr>
            <a:graphicFrameLocks noChangeAspect="1"/>
          </p:cNvGraphicFramePr>
          <p:nvPr/>
        </p:nvGraphicFramePr>
        <p:xfrm>
          <a:off x="1598613" y="25574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0" name="Clip" r:id="rId40" imgW="741240" imgH="700920" progId="MS_ClipArt_Gallery.2">
                  <p:embed/>
                </p:oleObj>
              </mc:Choice>
              <mc:Fallback>
                <p:oleObj name="Clip" r:id="rId40" imgW="741240" imgH="700920" progId="MS_ClipArt_Gallery.2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5574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1" name="Object 1073"/>
          <p:cNvGraphicFramePr>
            <a:graphicFrameLocks noChangeAspect="1"/>
          </p:cNvGraphicFramePr>
          <p:nvPr/>
        </p:nvGraphicFramePr>
        <p:xfrm>
          <a:off x="1371600" y="227330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1" name="Clip" r:id="rId42" imgW="741240" imgH="700920" progId="MS_ClipArt_Gallery.2">
                  <p:embed/>
                </p:oleObj>
              </mc:Choice>
              <mc:Fallback>
                <p:oleObj name="Clip" r:id="rId42" imgW="741240" imgH="700920" progId="MS_ClipArt_Gallery.2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7330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2" name="Object 1074"/>
          <p:cNvGraphicFramePr>
            <a:graphicFrameLocks noChangeAspect="1"/>
          </p:cNvGraphicFramePr>
          <p:nvPr/>
        </p:nvGraphicFramePr>
        <p:xfrm>
          <a:off x="1751013" y="27098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2" name="Clip" r:id="rId44" imgW="741240" imgH="700920" progId="MS_ClipArt_Gallery.2">
                  <p:embed/>
                </p:oleObj>
              </mc:Choice>
              <mc:Fallback>
                <p:oleObj name="Clip" r:id="rId44" imgW="741240" imgH="700920" progId="MS_ClipArt_Gallery.2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098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3" name="Object 1075"/>
          <p:cNvGraphicFramePr>
            <a:graphicFrameLocks noChangeAspect="1"/>
          </p:cNvGraphicFramePr>
          <p:nvPr/>
        </p:nvGraphicFramePr>
        <p:xfrm>
          <a:off x="1903413" y="2862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3" name="Clip" r:id="rId46" imgW="741240" imgH="700920" progId="MS_ClipArt_Gallery.2">
                  <p:embed/>
                </p:oleObj>
              </mc:Choice>
              <mc:Fallback>
                <p:oleObj name="Clip" r:id="rId46" imgW="741240" imgH="700920" progId="MS_ClipArt_Gallery.2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862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4" name="Object 1076"/>
          <p:cNvGraphicFramePr>
            <a:graphicFrameLocks noChangeAspect="1"/>
          </p:cNvGraphicFramePr>
          <p:nvPr/>
        </p:nvGraphicFramePr>
        <p:xfrm>
          <a:off x="2103438" y="295275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4" name="Clip" r:id="rId48" imgW="741240" imgH="700920" progId="MS_ClipArt_Gallery.2">
                  <p:embed/>
                </p:oleObj>
              </mc:Choice>
              <mc:Fallback>
                <p:oleObj name="Clip" r:id="rId48" imgW="741240" imgH="700920" progId="MS_ClipArt_Gallery.2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95275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5" name="Object 1077"/>
          <p:cNvGraphicFramePr>
            <a:graphicFrameLocks noChangeAspect="1"/>
          </p:cNvGraphicFramePr>
          <p:nvPr/>
        </p:nvGraphicFramePr>
        <p:xfrm>
          <a:off x="2381250" y="31003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5" name="Clip" r:id="rId50" imgW="741240" imgH="700920" progId="MS_ClipArt_Gallery.2">
                  <p:embed/>
                </p:oleObj>
              </mc:Choice>
              <mc:Fallback>
                <p:oleObj name="Clip" r:id="rId50" imgW="741240" imgH="700920" progId="MS_ClipArt_Gallery.2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003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6" name="Object 1078"/>
          <p:cNvGraphicFramePr>
            <a:graphicFrameLocks noChangeAspect="1"/>
          </p:cNvGraphicFramePr>
          <p:nvPr/>
        </p:nvGraphicFramePr>
        <p:xfrm>
          <a:off x="2887663" y="320357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6" name="Clip" r:id="rId52" imgW="741240" imgH="700920" progId="MS_ClipArt_Gallery.2">
                  <p:embed/>
                </p:oleObj>
              </mc:Choice>
              <mc:Fallback>
                <p:oleObj name="Clip" r:id="rId52" imgW="741240" imgH="700920" progId="MS_ClipArt_Gallery.2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20357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7" name="Object 1079"/>
          <p:cNvGraphicFramePr>
            <a:graphicFrameLocks noChangeAspect="1"/>
          </p:cNvGraphicFramePr>
          <p:nvPr/>
        </p:nvGraphicFramePr>
        <p:xfrm>
          <a:off x="3009900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7" name="Clip" r:id="rId54" imgW="741240" imgH="700920" progId="MS_ClipArt_Gallery.2">
                  <p:embed/>
                </p:oleObj>
              </mc:Choice>
              <mc:Fallback>
                <p:oleObj name="Clip" r:id="rId54" imgW="741240" imgH="700920" progId="MS_ClipArt_Gallery.2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28" name="Object 1080"/>
          <p:cNvGraphicFramePr>
            <a:graphicFrameLocks noChangeAspect="1"/>
          </p:cNvGraphicFramePr>
          <p:nvPr/>
        </p:nvGraphicFramePr>
        <p:xfrm>
          <a:off x="3560763" y="327660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18" name="Clip" r:id="rId56" imgW="741240" imgH="700920" progId="MS_ClipArt_Gallery.2">
                  <p:embed/>
                </p:oleObj>
              </mc:Choice>
              <mc:Fallback>
                <p:oleObj name="Clip" r:id="rId56" imgW="741240" imgH="700920" progId="MS_ClipArt_Gallery.2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27660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729" name="Rectangle 1081"/>
          <p:cNvSpPr>
            <a:spLocks noGrp="1" noChangeArrowheads="1"/>
          </p:cNvSpPr>
          <p:nvPr>
            <p:ph type="title" idx="4294967295"/>
          </p:nvPr>
        </p:nvSpPr>
        <p:spPr>
          <a:xfrm>
            <a:off x="614363" y="4643438"/>
            <a:ext cx="317500" cy="236537"/>
          </a:xfrm>
        </p:spPr>
        <p:txBody>
          <a:bodyPr/>
          <a:lstStyle/>
          <a:p>
            <a:pPr algn="l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60730" name="Text Box 1082"/>
          <p:cNvSpPr txBox="1">
            <a:spLocks noChangeArrowheads="1"/>
          </p:cNvSpPr>
          <p:nvPr/>
        </p:nvSpPr>
        <p:spPr bwMode="auto">
          <a:xfrm>
            <a:off x="4502150" y="6186488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9900"/>
                </a:solidFill>
              </a:rPr>
              <a:t>生活中见过这条曲线吗？</a:t>
            </a:r>
          </a:p>
        </p:txBody>
      </p:sp>
      <p:sp>
        <p:nvSpPr>
          <p:cNvPr id="2460731" name="AutoShape 1083">
            <a:hlinkClick r:id="rId5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0732" name="Rectangle 1084"/>
          <p:cNvSpPr>
            <a:spLocks noChangeArrowheads="1"/>
          </p:cNvSpPr>
          <p:nvPr/>
        </p:nvSpPr>
        <p:spPr bwMode="auto">
          <a:xfrm>
            <a:off x="296863" y="377825"/>
            <a:ext cx="3111500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旋轮线是最速降线</a:t>
            </a:r>
            <a:endParaRPr lang="zh-CN" altLang="en-US"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338" name="Group 2"/>
          <p:cNvGrpSpPr>
            <a:grpSpLocks/>
          </p:cNvGrpSpPr>
          <p:nvPr/>
        </p:nvGrpSpPr>
        <p:grpSpPr bwMode="auto">
          <a:xfrm>
            <a:off x="3000375" y="2771775"/>
            <a:ext cx="4792663" cy="2047875"/>
            <a:chOff x="1890" y="1746"/>
            <a:chExt cx="3019" cy="1290"/>
          </a:xfrm>
        </p:grpSpPr>
        <p:sp>
          <p:nvSpPr>
            <p:cNvPr id="1806339" name="Freeform 3"/>
            <p:cNvSpPr>
              <a:spLocks/>
            </p:cNvSpPr>
            <p:nvPr/>
          </p:nvSpPr>
          <p:spPr bwMode="auto">
            <a:xfrm>
              <a:off x="1890" y="1746"/>
              <a:ext cx="3019" cy="1290"/>
            </a:xfrm>
            <a:custGeom>
              <a:avLst/>
              <a:gdLst>
                <a:gd name="T0" fmla="*/ 0 w 3019"/>
                <a:gd name="T1" fmla="*/ 1290 h 1290"/>
                <a:gd name="T2" fmla="*/ 1591 w 3019"/>
                <a:gd name="T3" fmla="*/ 1036 h 1290"/>
                <a:gd name="T4" fmla="*/ 2710 w 3019"/>
                <a:gd name="T5" fmla="*/ 381 h 1290"/>
                <a:gd name="T6" fmla="*/ 3019 w 3019"/>
                <a:gd name="T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9" h="1290">
                  <a:moveTo>
                    <a:pt x="0" y="1290"/>
                  </a:moveTo>
                  <a:cubicBezTo>
                    <a:pt x="265" y="1247"/>
                    <a:pt x="1139" y="1188"/>
                    <a:pt x="1591" y="1036"/>
                  </a:cubicBezTo>
                  <a:cubicBezTo>
                    <a:pt x="2043" y="884"/>
                    <a:pt x="2472" y="554"/>
                    <a:pt x="2710" y="381"/>
                  </a:cubicBezTo>
                  <a:cubicBezTo>
                    <a:pt x="2948" y="208"/>
                    <a:pt x="2983" y="104"/>
                    <a:pt x="301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0" name="Line 4"/>
            <p:cNvSpPr>
              <a:spLocks noChangeShapeType="1"/>
            </p:cNvSpPr>
            <p:nvPr/>
          </p:nvSpPr>
          <p:spPr bwMode="auto">
            <a:xfrm flipH="1">
              <a:off x="3763" y="2618"/>
              <a:ext cx="82" cy="4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6341" name="Group 5"/>
          <p:cNvGrpSpPr>
            <a:grpSpLocks/>
          </p:cNvGrpSpPr>
          <p:nvPr/>
        </p:nvGrpSpPr>
        <p:grpSpPr bwMode="auto">
          <a:xfrm>
            <a:off x="3009900" y="2773363"/>
            <a:ext cx="4767263" cy="2036762"/>
            <a:chOff x="1896" y="1747"/>
            <a:chExt cx="3003" cy="1283"/>
          </a:xfrm>
        </p:grpSpPr>
        <p:sp>
          <p:nvSpPr>
            <p:cNvPr id="1806342" name="Freeform 6"/>
            <p:cNvSpPr>
              <a:spLocks/>
            </p:cNvSpPr>
            <p:nvPr/>
          </p:nvSpPr>
          <p:spPr bwMode="auto">
            <a:xfrm>
              <a:off x="1896" y="1747"/>
              <a:ext cx="3003" cy="1283"/>
            </a:xfrm>
            <a:custGeom>
              <a:avLst/>
              <a:gdLst>
                <a:gd name="T0" fmla="*/ 0 w 3003"/>
                <a:gd name="T1" fmla="*/ 1283 h 1283"/>
                <a:gd name="T2" fmla="*/ 3003 w 3003"/>
                <a:gd name="T3" fmla="*/ 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3" h="1283">
                  <a:moveTo>
                    <a:pt x="0" y="1283"/>
                  </a:moveTo>
                  <a:lnTo>
                    <a:pt x="3003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3" name="Line 7"/>
            <p:cNvSpPr>
              <a:spLocks noChangeShapeType="1"/>
            </p:cNvSpPr>
            <p:nvPr/>
          </p:nvSpPr>
          <p:spPr bwMode="auto">
            <a:xfrm rot="377396" flipH="1">
              <a:off x="3637" y="2228"/>
              <a:ext cx="127" cy="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6344" name="Group 8"/>
          <p:cNvGrpSpPr>
            <a:grpSpLocks/>
          </p:cNvGrpSpPr>
          <p:nvPr/>
        </p:nvGrpSpPr>
        <p:grpSpPr bwMode="auto">
          <a:xfrm>
            <a:off x="1208088" y="2744788"/>
            <a:ext cx="6600825" cy="2278062"/>
            <a:chOff x="761" y="1729"/>
            <a:chExt cx="4158" cy="1435"/>
          </a:xfrm>
        </p:grpSpPr>
        <p:sp>
          <p:nvSpPr>
            <p:cNvPr id="1806345" name="Freeform 9"/>
            <p:cNvSpPr>
              <a:spLocks/>
            </p:cNvSpPr>
            <p:nvPr/>
          </p:nvSpPr>
          <p:spPr bwMode="auto">
            <a:xfrm>
              <a:off x="4672" y="1729"/>
              <a:ext cx="247" cy="662"/>
            </a:xfrm>
            <a:custGeom>
              <a:avLst/>
              <a:gdLst>
                <a:gd name="T0" fmla="*/ 247 w 247"/>
                <a:gd name="T1" fmla="*/ 0 h 662"/>
                <a:gd name="T2" fmla="*/ 185 w 247"/>
                <a:gd name="T3" fmla="*/ 290 h 662"/>
                <a:gd name="T4" fmla="*/ 113 w 247"/>
                <a:gd name="T5" fmla="*/ 479 h 662"/>
                <a:gd name="T6" fmla="*/ 60 w 247"/>
                <a:gd name="T7" fmla="*/ 571 h 662"/>
                <a:gd name="T8" fmla="*/ 0 w 247"/>
                <a:gd name="T9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2">
                  <a:moveTo>
                    <a:pt x="247" y="0"/>
                  </a:moveTo>
                  <a:cubicBezTo>
                    <a:pt x="237" y="48"/>
                    <a:pt x="207" y="210"/>
                    <a:pt x="185" y="290"/>
                  </a:cubicBezTo>
                  <a:cubicBezTo>
                    <a:pt x="163" y="370"/>
                    <a:pt x="134" y="432"/>
                    <a:pt x="113" y="479"/>
                  </a:cubicBezTo>
                  <a:cubicBezTo>
                    <a:pt x="92" y="526"/>
                    <a:pt x="79" y="541"/>
                    <a:pt x="60" y="571"/>
                  </a:cubicBezTo>
                  <a:cubicBezTo>
                    <a:pt x="41" y="601"/>
                    <a:pt x="12" y="643"/>
                    <a:pt x="0" y="662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6" name="Freeform 10"/>
            <p:cNvSpPr>
              <a:spLocks/>
            </p:cNvSpPr>
            <p:nvPr/>
          </p:nvSpPr>
          <p:spPr bwMode="auto">
            <a:xfrm>
              <a:off x="4213" y="2382"/>
              <a:ext cx="468" cy="453"/>
            </a:xfrm>
            <a:custGeom>
              <a:avLst/>
              <a:gdLst>
                <a:gd name="T0" fmla="*/ 468 w 468"/>
                <a:gd name="T1" fmla="*/ 0 h 453"/>
                <a:gd name="T2" fmla="*/ 266 w 468"/>
                <a:gd name="T3" fmla="*/ 230 h 453"/>
                <a:gd name="T4" fmla="*/ 0 w 468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53">
                  <a:moveTo>
                    <a:pt x="468" y="0"/>
                  </a:moveTo>
                  <a:cubicBezTo>
                    <a:pt x="436" y="38"/>
                    <a:pt x="344" y="155"/>
                    <a:pt x="266" y="230"/>
                  </a:cubicBezTo>
                  <a:cubicBezTo>
                    <a:pt x="188" y="305"/>
                    <a:pt x="55" y="407"/>
                    <a:pt x="0" y="4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7" name="Freeform 11"/>
            <p:cNvSpPr>
              <a:spLocks/>
            </p:cNvSpPr>
            <p:nvPr/>
          </p:nvSpPr>
          <p:spPr bwMode="auto">
            <a:xfrm>
              <a:off x="2818" y="3074"/>
              <a:ext cx="823" cy="90"/>
            </a:xfrm>
            <a:custGeom>
              <a:avLst/>
              <a:gdLst>
                <a:gd name="T0" fmla="*/ 823 w 823"/>
                <a:gd name="T1" fmla="*/ 0 h 90"/>
                <a:gd name="T2" fmla="*/ 620 w 823"/>
                <a:gd name="T3" fmla="*/ 39 h 90"/>
                <a:gd name="T4" fmla="*/ 461 w 823"/>
                <a:gd name="T5" fmla="*/ 61 h 90"/>
                <a:gd name="T6" fmla="*/ 353 w 823"/>
                <a:gd name="T7" fmla="*/ 70 h 90"/>
                <a:gd name="T8" fmla="*/ 221 w 823"/>
                <a:gd name="T9" fmla="*/ 78 h 90"/>
                <a:gd name="T10" fmla="*/ 0 w 823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90">
                  <a:moveTo>
                    <a:pt x="823" y="0"/>
                  </a:moveTo>
                  <a:cubicBezTo>
                    <a:pt x="790" y="6"/>
                    <a:pt x="680" y="29"/>
                    <a:pt x="620" y="39"/>
                  </a:cubicBezTo>
                  <a:cubicBezTo>
                    <a:pt x="560" y="49"/>
                    <a:pt x="506" y="56"/>
                    <a:pt x="461" y="61"/>
                  </a:cubicBezTo>
                  <a:cubicBezTo>
                    <a:pt x="416" y="66"/>
                    <a:pt x="393" y="67"/>
                    <a:pt x="353" y="70"/>
                  </a:cubicBezTo>
                  <a:cubicBezTo>
                    <a:pt x="313" y="73"/>
                    <a:pt x="280" y="75"/>
                    <a:pt x="221" y="78"/>
                  </a:cubicBezTo>
                  <a:cubicBezTo>
                    <a:pt x="162" y="81"/>
                    <a:pt x="46" y="88"/>
                    <a:pt x="0" y="9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8" name="Freeform 12"/>
            <p:cNvSpPr>
              <a:spLocks/>
            </p:cNvSpPr>
            <p:nvPr/>
          </p:nvSpPr>
          <p:spPr bwMode="auto">
            <a:xfrm>
              <a:off x="761" y="1729"/>
              <a:ext cx="246" cy="653"/>
            </a:xfrm>
            <a:custGeom>
              <a:avLst/>
              <a:gdLst>
                <a:gd name="T0" fmla="*/ 0 w 246"/>
                <a:gd name="T1" fmla="*/ 0 h 653"/>
                <a:gd name="T2" fmla="*/ 97 w 246"/>
                <a:gd name="T3" fmla="*/ 345 h 653"/>
                <a:gd name="T4" fmla="*/ 175 w 246"/>
                <a:gd name="T5" fmla="*/ 519 h 653"/>
                <a:gd name="T6" fmla="*/ 246 w 246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53">
                  <a:moveTo>
                    <a:pt x="0" y="0"/>
                  </a:moveTo>
                  <a:cubicBezTo>
                    <a:pt x="16" y="57"/>
                    <a:pt x="68" y="259"/>
                    <a:pt x="97" y="345"/>
                  </a:cubicBezTo>
                  <a:cubicBezTo>
                    <a:pt x="126" y="431"/>
                    <a:pt x="150" y="468"/>
                    <a:pt x="175" y="519"/>
                  </a:cubicBezTo>
                  <a:cubicBezTo>
                    <a:pt x="200" y="570"/>
                    <a:pt x="231" y="625"/>
                    <a:pt x="246" y="6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49" name="Freeform 13"/>
            <p:cNvSpPr>
              <a:spLocks/>
            </p:cNvSpPr>
            <p:nvPr/>
          </p:nvSpPr>
          <p:spPr bwMode="auto">
            <a:xfrm>
              <a:off x="998" y="2362"/>
              <a:ext cx="470" cy="473"/>
            </a:xfrm>
            <a:custGeom>
              <a:avLst/>
              <a:gdLst>
                <a:gd name="T0" fmla="*/ 0 w 470"/>
                <a:gd name="T1" fmla="*/ 0 h 473"/>
                <a:gd name="T2" fmla="*/ 42 w 470"/>
                <a:gd name="T3" fmla="*/ 66 h 473"/>
                <a:gd name="T4" fmla="*/ 204 w 470"/>
                <a:gd name="T5" fmla="*/ 250 h 473"/>
                <a:gd name="T6" fmla="*/ 470 w 470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73">
                  <a:moveTo>
                    <a:pt x="0" y="0"/>
                  </a:moveTo>
                  <a:cubicBezTo>
                    <a:pt x="7" y="11"/>
                    <a:pt x="8" y="24"/>
                    <a:pt x="42" y="66"/>
                  </a:cubicBezTo>
                  <a:cubicBezTo>
                    <a:pt x="76" y="108"/>
                    <a:pt x="133" y="182"/>
                    <a:pt x="204" y="250"/>
                  </a:cubicBezTo>
                  <a:cubicBezTo>
                    <a:pt x="275" y="318"/>
                    <a:pt x="415" y="427"/>
                    <a:pt x="470" y="47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50" name="Freeform 14"/>
            <p:cNvSpPr>
              <a:spLocks/>
            </p:cNvSpPr>
            <p:nvPr/>
          </p:nvSpPr>
          <p:spPr bwMode="auto">
            <a:xfrm flipV="1">
              <a:off x="1447" y="2822"/>
              <a:ext cx="623" cy="264"/>
            </a:xfrm>
            <a:custGeom>
              <a:avLst/>
              <a:gdLst>
                <a:gd name="T0" fmla="*/ 0 w 555"/>
                <a:gd name="T1" fmla="*/ 182 h 182"/>
                <a:gd name="T2" fmla="*/ 246 w 555"/>
                <a:gd name="T3" fmla="*/ 73 h 182"/>
                <a:gd name="T4" fmla="*/ 555 w 555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82">
                  <a:moveTo>
                    <a:pt x="0" y="182"/>
                  </a:moveTo>
                  <a:cubicBezTo>
                    <a:pt x="41" y="164"/>
                    <a:pt x="154" y="103"/>
                    <a:pt x="246" y="73"/>
                  </a:cubicBezTo>
                  <a:cubicBezTo>
                    <a:pt x="338" y="43"/>
                    <a:pt x="491" y="15"/>
                    <a:pt x="555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6351" name="Freeform 15"/>
            <p:cNvSpPr>
              <a:spLocks/>
            </p:cNvSpPr>
            <p:nvPr/>
          </p:nvSpPr>
          <p:spPr bwMode="auto">
            <a:xfrm flipV="1">
              <a:off x="2040" y="3073"/>
              <a:ext cx="796" cy="91"/>
            </a:xfrm>
            <a:custGeom>
              <a:avLst/>
              <a:gdLst>
                <a:gd name="T0" fmla="*/ 0 w 709"/>
                <a:gd name="T1" fmla="*/ 63 h 63"/>
                <a:gd name="T2" fmla="*/ 181 w 709"/>
                <a:gd name="T3" fmla="*/ 36 h 63"/>
                <a:gd name="T4" fmla="*/ 327 w 709"/>
                <a:gd name="T5" fmla="*/ 27 h 63"/>
                <a:gd name="T6" fmla="*/ 418 w 709"/>
                <a:gd name="T7" fmla="*/ 18 h 63"/>
                <a:gd name="T8" fmla="*/ 536 w 709"/>
                <a:gd name="T9" fmla="*/ 9 h 63"/>
                <a:gd name="T10" fmla="*/ 709 w 70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63">
                  <a:moveTo>
                    <a:pt x="0" y="63"/>
                  </a:moveTo>
                  <a:cubicBezTo>
                    <a:pt x="29" y="59"/>
                    <a:pt x="127" y="42"/>
                    <a:pt x="181" y="36"/>
                  </a:cubicBezTo>
                  <a:cubicBezTo>
                    <a:pt x="235" y="30"/>
                    <a:pt x="288" y="30"/>
                    <a:pt x="327" y="27"/>
                  </a:cubicBezTo>
                  <a:cubicBezTo>
                    <a:pt x="366" y="24"/>
                    <a:pt x="383" y="21"/>
                    <a:pt x="418" y="18"/>
                  </a:cubicBezTo>
                  <a:cubicBezTo>
                    <a:pt x="453" y="15"/>
                    <a:pt x="488" y="12"/>
                    <a:pt x="536" y="9"/>
                  </a:cubicBezTo>
                  <a:cubicBezTo>
                    <a:pt x="584" y="6"/>
                    <a:pt x="673" y="2"/>
                    <a:pt x="709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06352" name="Group 16"/>
            <p:cNvGrpSpPr>
              <a:grpSpLocks/>
            </p:cNvGrpSpPr>
            <p:nvPr/>
          </p:nvGrpSpPr>
          <p:grpSpPr bwMode="auto">
            <a:xfrm>
              <a:off x="3606" y="2822"/>
              <a:ext cx="629" cy="262"/>
              <a:chOff x="3606" y="2822"/>
              <a:chExt cx="629" cy="262"/>
            </a:xfrm>
          </p:grpSpPr>
          <p:sp>
            <p:nvSpPr>
              <p:cNvPr id="1806353" name="Freeform 17"/>
              <p:cNvSpPr>
                <a:spLocks/>
              </p:cNvSpPr>
              <p:nvPr/>
            </p:nvSpPr>
            <p:spPr bwMode="auto">
              <a:xfrm>
                <a:off x="3606" y="2822"/>
                <a:ext cx="629" cy="262"/>
              </a:xfrm>
              <a:custGeom>
                <a:avLst/>
                <a:gdLst>
                  <a:gd name="T0" fmla="*/ 629 w 629"/>
                  <a:gd name="T1" fmla="*/ 0 h 262"/>
                  <a:gd name="T2" fmla="*/ 353 w 629"/>
                  <a:gd name="T3" fmla="*/ 158 h 262"/>
                  <a:gd name="T4" fmla="*/ 0 w 629"/>
                  <a:gd name="T5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9" h="262">
                    <a:moveTo>
                      <a:pt x="629" y="0"/>
                    </a:moveTo>
                    <a:cubicBezTo>
                      <a:pt x="583" y="26"/>
                      <a:pt x="458" y="114"/>
                      <a:pt x="353" y="158"/>
                    </a:cubicBezTo>
                    <a:cubicBezTo>
                      <a:pt x="248" y="202"/>
                      <a:pt x="74" y="240"/>
                      <a:pt x="0" y="262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6354" name="Line 18"/>
              <p:cNvSpPr>
                <a:spLocks noChangeShapeType="1"/>
              </p:cNvSpPr>
              <p:nvPr/>
            </p:nvSpPr>
            <p:spPr bwMode="auto">
              <a:xfrm flipH="1">
                <a:off x="4045" y="2891"/>
                <a:ext cx="73" cy="4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06355" name="Rectangle 19"/>
          <p:cNvSpPr>
            <a:spLocks noChangeArrowheads="1"/>
          </p:cNvSpPr>
          <p:nvPr/>
        </p:nvSpPr>
        <p:spPr bwMode="auto">
          <a:xfrm>
            <a:off x="4127500" y="157163"/>
            <a:ext cx="183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806356" name="AutoShape 20"/>
          <p:cNvSpPr>
            <a:spLocks/>
          </p:cNvSpPr>
          <p:nvPr/>
        </p:nvSpPr>
        <p:spPr bwMode="auto">
          <a:xfrm>
            <a:off x="3913188" y="377825"/>
            <a:ext cx="263525" cy="561975"/>
          </a:xfrm>
          <a:prstGeom prst="leftBrace">
            <a:avLst>
              <a:gd name="adj1" fmla="val 1777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6357" name="Line 21"/>
          <p:cNvSpPr>
            <a:spLocks noChangeShapeType="1"/>
          </p:cNvSpPr>
          <p:nvPr/>
        </p:nvSpPr>
        <p:spPr bwMode="auto">
          <a:xfrm>
            <a:off x="1212850" y="2755900"/>
            <a:ext cx="6608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6358" name="Text Box 22"/>
          <p:cNvSpPr txBox="1">
            <a:spLocks noChangeArrowheads="1"/>
          </p:cNvSpPr>
          <p:nvPr/>
        </p:nvSpPr>
        <p:spPr bwMode="auto">
          <a:xfrm>
            <a:off x="2708275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B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1806359" name="Text Box 23"/>
          <p:cNvSpPr txBox="1">
            <a:spLocks noChangeArrowheads="1"/>
          </p:cNvSpPr>
          <p:nvPr/>
        </p:nvSpPr>
        <p:spPr bwMode="auto">
          <a:xfrm>
            <a:off x="7772400" y="2273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tx1"/>
              </a:solidFill>
            </a:endParaRPr>
          </a:p>
        </p:txBody>
      </p:sp>
      <p:sp>
        <p:nvSpPr>
          <p:cNvPr id="1806360" name="Rectangle 24"/>
          <p:cNvSpPr>
            <a:spLocks noChangeArrowheads="1"/>
          </p:cNvSpPr>
          <p:nvPr/>
        </p:nvSpPr>
        <p:spPr bwMode="auto">
          <a:xfrm>
            <a:off x="614363" y="5607050"/>
            <a:ext cx="755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答案是：</a:t>
            </a:r>
            <a:r>
              <a:rPr lang="zh-CN" altLang="en-US" sz="3200" b="1">
                <a:solidFill>
                  <a:srgbClr val="FF0000"/>
                </a:solidFill>
              </a:rPr>
              <a:t>当这曲线是一条翻转的旋轮线。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06361" name="Text Box 25"/>
          <p:cNvSpPr txBox="1">
            <a:spLocks noChangeArrowheads="1"/>
          </p:cNvSpPr>
          <p:nvPr/>
        </p:nvSpPr>
        <p:spPr bwMode="auto">
          <a:xfrm>
            <a:off x="614363" y="1016000"/>
            <a:ext cx="80787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最速降线问题</a:t>
            </a:r>
            <a:r>
              <a:rPr lang="en-US" altLang="zh-CN" sz="2800" b="1">
                <a:solidFill>
                  <a:srgbClr val="009900"/>
                </a:solidFill>
                <a:latin typeface="楷体_GB2312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质点在重力作用下沿曲线从固定点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滑到固定点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，</a:t>
            </a:r>
          </a:p>
          <a:p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当曲线是什么形状时所需要的时间最短？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806362" name="Oval 26"/>
          <p:cNvSpPr>
            <a:spLocks noChangeArrowheads="1"/>
          </p:cNvSpPr>
          <p:nvPr/>
        </p:nvSpPr>
        <p:spPr bwMode="auto">
          <a:xfrm>
            <a:off x="7751763" y="2641600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6363" name="Text Box 27"/>
          <p:cNvSpPr txBox="1">
            <a:spLocks noChangeArrowheads="1"/>
          </p:cNvSpPr>
          <p:nvPr/>
        </p:nvSpPr>
        <p:spPr bwMode="auto">
          <a:xfrm>
            <a:off x="4127500" y="6143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06364" name="Oval 28"/>
          <p:cNvSpPr>
            <a:spLocks noChangeArrowheads="1"/>
          </p:cNvSpPr>
          <p:nvPr/>
        </p:nvSpPr>
        <p:spPr bwMode="auto">
          <a:xfrm>
            <a:off x="2887663" y="4733925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6365" name="Text Box 29"/>
          <p:cNvSpPr txBox="1">
            <a:spLocks noChangeArrowheads="1"/>
          </p:cNvSpPr>
          <p:nvPr/>
        </p:nvSpPr>
        <p:spPr bwMode="auto">
          <a:xfrm>
            <a:off x="4502150" y="6186488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9900"/>
                </a:solidFill>
              </a:rPr>
              <a:t>生活中见过这条曲线吗？</a:t>
            </a:r>
          </a:p>
        </p:txBody>
      </p:sp>
      <p:graphicFrame>
        <p:nvGraphicFramePr>
          <p:cNvPr id="1806366" name="Object 30"/>
          <p:cNvGraphicFramePr>
            <a:graphicFrameLocks noChangeAspect="1"/>
          </p:cNvGraphicFramePr>
          <p:nvPr/>
        </p:nvGraphicFramePr>
        <p:xfrm>
          <a:off x="33686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416" name="Clip" r:id="rId4" imgW="741240" imgH="700920" progId="MS_ClipArt_Gallery.2">
                  <p:embed/>
                </p:oleObj>
              </mc:Choice>
              <mc:Fallback>
                <p:oleObj name="Clip" r:id="rId4" imgW="741240" imgH="700920" progId="MS_ClipArt_Gallery.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6399" name="Rectangle 63"/>
          <p:cNvSpPr>
            <a:spLocks noChangeArrowheads="1"/>
          </p:cNvSpPr>
          <p:nvPr/>
        </p:nvSpPr>
        <p:spPr bwMode="auto">
          <a:xfrm>
            <a:off x="296863" y="377825"/>
            <a:ext cx="3111500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旋轮线是最速降线</a:t>
            </a:r>
            <a:endParaRPr lang="zh-CN" altLang="en-US" sz="4400"/>
          </a:p>
        </p:txBody>
      </p:sp>
      <p:sp>
        <p:nvSpPr>
          <p:cNvPr id="1806400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8494713" y="5607050"/>
            <a:ext cx="457200" cy="2190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06402" name="AutoShape 6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4" name="Rectangle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63" name="Text Box 3"/>
          <p:cNvSpPr txBox="1">
            <a:spLocks noChangeArrowheads="1"/>
          </p:cNvSpPr>
          <p:nvPr/>
        </p:nvSpPr>
        <p:spPr bwMode="auto">
          <a:xfrm>
            <a:off x="280988" y="2971800"/>
            <a:ext cx="85582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5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旋轮线  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旋轮线也叫摆线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7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旋轮线是最速降线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8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心形线 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9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星形线       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10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圆</a:t>
            </a:r>
            <a:r>
              <a:rPr lang="zh-CN" altLang="en-US" sz="2000">
                <a:latin typeface="楷体_GB2312" pitchFamily="49" charset="-122"/>
              </a:rPr>
              <a:t>的渐伸线 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11  </a:t>
            </a:r>
            <a:r>
              <a:rPr lang="zh-CN" altLang="en-US" sz="2000">
                <a:latin typeface="楷体_GB2312" pitchFamily="49" charset="-122"/>
              </a:rPr>
              <a:t>笛卡儿叶形线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12  </a:t>
            </a:r>
            <a:r>
              <a:rPr lang="zh-CN" altLang="en-US" sz="2000">
                <a:latin typeface="楷体_GB2312" pitchFamily="49" charset="-122"/>
              </a:rPr>
              <a:t>双纽线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13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阿基米德螺</a:t>
            </a:r>
            <a:r>
              <a:rPr lang="zh-CN" altLang="en-US" sz="2000">
                <a:latin typeface="楷体_GB2312" pitchFamily="49" charset="-122"/>
              </a:rPr>
              <a:t>线       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14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双曲螺</a:t>
            </a:r>
            <a:r>
              <a:rPr lang="zh-CN" altLang="en-US" sz="2000">
                <a:latin typeface="楷体_GB2312" pitchFamily="49" charset="-122"/>
              </a:rPr>
              <a:t>线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96900"/>
            <a:ext cx="7772400" cy="685800"/>
          </a:xfrm>
        </p:spPr>
        <p:txBody>
          <a:bodyPr/>
          <a:lstStyle/>
          <a:p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主  目  录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1–25 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47368" name="Text Box 8"/>
          <p:cNvSpPr txBox="1">
            <a:spLocks noChangeArrowheads="1"/>
          </p:cNvSpPr>
          <p:nvPr/>
        </p:nvSpPr>
        <p:spPr bwMode="auto">
          <a:xfrm>
            <a:off x="265113" y="4648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15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447369" name="Text Box 9"/>
          <p:cNvSpPr txBox="1">
            <a:spLocks noChangeArrowheads="1"/>
          </p:cNvSpPr>
          <p:nvPr/>
        </p:nvSpPr>
        <p:spPr bwMode="auto">
          <a:xfrm>
            <a:off x="265113" y="52800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16</a:t>
            </a:r>
          </a:p>
        </p:txBody>
      </p:sp>
      <p:graphicFrame>
        <p:nvGraphicFramePr>
          <p:cNvPr id="2447371" name="Object 11"/>
          <p:cNvGraphicFramePr>
            <a:graphicFrameLocks noChangeAspect="1"/>
          </p:cNvGraphicFramePr>
          <p:nvPr/>
        </p:nvGraphicFramePr>
        <p:xfrm>
          <a:off x="857250" y="4672013"/>
          <a:ext cx="7600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76" name="公式" r:id="rId3" imgW="4394160" imgH="380880" progId="Equation.3">
                  <p:embed/>
                </p:oleObj>
              </mc:Choice>
              <mc:Fallback>
                <p:oleObj name="公式" r:id="rId3" imgW="439416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72013"/>
                        <a:ext cx="7600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72" name="Object 12"/>
          <p:cNvGraphicFramePr>
            <a:graphicFrameLocks noChangeAspect="1"/>
          </p:cNvGraphicFramePr>
          <p:nvPr/>
        </p:nvGraphicFramePr>
        <p:xfrm>
          <a:off x="833438" y="5287963"/>
          <a:ext cx="75961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77" name="公式" r:id="rId5" imgW="4660560" imgH="406080" progId="Equation.3">
                  <p:embed/>
                </p:oleObj>
              </mc:Choice>
              <mc:Fallback>
                <p:oleObj name="公式" r:id="rId5" imgW="46605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287963"/>
                        <a:ext cx="759618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374" name="AutoShape 1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5" name="AutoShape 15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6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7" name="AutoShape 17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8" name="AutoShape 1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9" name="AutoShape 19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2743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0" name="AutoShape 2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1" name="AutoShape 2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2" name="AutoShape 2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3" name="AutoShape 2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4" name="AutoShape 24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5" name="AutoShape 25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5638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6" name="AutoShape 26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497522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65" name="Text Box 5"/>
          <p:cNvSpPr txBox="1">
            <a:spLocks noChangeArrowheads="1"/>
          </p:cNvSpPr>
          <p:nvPr/>
        </p:nvSpPr>
        <p:spPr bwMode="auto">
          <a:xfrm>
            <a:off x="304800" y="1668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graphicFrame>
        <p:nvGraphicFramePr>
          <p:cNvPr id="2447366" name="Object 6"/>
          <p:cNvGraphicFramePr>
            <a:graphicFrameLocks noChangeAspect="1"/>
          </p:cNvGraphicFramePr>
          <p:nvPr/>
        </p:nvGraphicFramePr>
        <p:xfrm>
          <a:off x="727075" y="1681163"/>
          <a:ext cx="46831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78" name="公式" r:id="rId20" imgW="2755800" imgH="228600" progId="Equation.3">
                  <p:embed/>
                </p:oleObj>
              </mc:Choice>
              <mc:Fallback>
                <p:oleObj name="公式" r:id="rId20" imgW="275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681163"/>
                        <a:ext cx="46831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367" name="Text Box 7"/>
          <p:cNvSpPr txBox="1">
            <a:spLocks noChangeArrowheads="1"/>
          </p:cNvSpPr>
          <p:nvPr/>
        </p:nvSpPr>
        <p:spPr bwMode="auto">
          <a:xfrm>
            <a:off x="304800" y="2049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graphicFrame>
        <p:nvGraphicFramePr>
          <p:cNvPr id="2447370" name="Object 10"/>
          <p:cNvGraphicFramePr>
            <a:graphicFrameLocks noChangeAspect="1"/>
          </p:cNvGraphicFramePr>
          <p:nvPr/>
        </p:nvGraphicFramePr>
        <p:xfrm>
          <a:off x="704850" y="2049463"/>
          <a:ext cx="775176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79" name="公式" r:id="rId22" imgW="4660560" imgH="406080" progId="Equation.3">
                  <p:embed/>
                </p:oleObj>
              </mc:Choice>
              <mc:Fallback>
                <p:oleObj name="公式" r:id="rId22" imgW="466056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049463"/>
                        <a:ext cx="775176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387" name="AutoShape 27">
            <a:hlinkClick r:id="rId2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2438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8" name="AutoShape 28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57800" y="174466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73" name="AutoShape 13">
            <a:hlinkClick r:id="rId2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1363663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389" name="Text Box 29"/>
          <p:cNvSpPr txBox="1">
            <a:spLocks noChangeArrowheads="1"/>
          </p:cNvSpPr>
          <p:nvPr/>
        </p:nvSpPr>
        <p:spPr bwMode="auto">
          <a:xfrm>
            <a:off x="304800" y="1271588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曲边梯形的面积</a:t>
            </a:r>
            <a:endParaRPr lang="zh-CN" altLang="en-US"/>
          </a:p>
        </p:txBody>
      </p:sp>
      <p:sp>
        <p:nvSpPr>
          <p:cNvPr id="2447390" name="Text Box 30"/>
          <p:cNvSpPr txBox="1">
            <a:spLocks noChangeArrowheads="1"/>
          </p:cNvSpPr>
          <p:nvPr/>
        </p:nvSpPr>
        <p:spPr bwMode="auto">
          <a:xfrm>
            <a:off x="304800" y="2651125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4 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曲边扇形的面积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626" name="Group 2050"/>
          <p:cNvGrpSpPr>
            <a:grpSpLocks/>
          </p:cNvGrpSpPr>
          <p:nvPr/>
        </p:nvGrpSpPr>
        <p:grpSpPr bwMode="auto">
          <a:xfrm>
            <a:off x="3000375" y="2771775"/>
            <a:ext cx="4792663" cy="2047875"/>
            <a:chOff x="1890" y="1746"/>
            <a:chExt cx="3019" cy="1290"/>
          </a:xfrm>
        </p:grpSpPr>
        <p:sp>
          <p:nvSpPr>
            <p:cNvPr id="2458627" name="Freeform 2051"/>
            <p:cNvSpPr>
              <a:spLocks/>
            </p:cNvSpPr>
            <p:nvPr/>
          </p:nvSpPr>
          <p:spPr bwMode="auto">
            <a:xfrm>
              <a:off x="1890" y="1746"/>
              <a:ext cx="3019" cy="1290"/>
            </a:xfrm>
            <a:custGeom>
              <a:avLst/>
              <a:gdLst>
                <a:gd name="T0" fmla="*/ 0 w 3019"/>
                <a:gd name="T1" fmla="*/ 1290 h 1290"/>
                <a:gd name="T2" fmla="*/ 1591 w 3019"/>
                <a:gd name="T3" fmla="*/ 1036 h 1290"/>
                <a:gd name="T4" fmla="*/ 2710 w 3019"/>
                <a:gd name="T5" fmla="*/ 381 h 1290"/>
                <a:gd name="T6" fmla="*/ 3019 w 3019"/>
                <a:gd name="T7" fmla="*/ 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9" h="1290">
                  <a:moveTo>
                    <a:pt x="0" y="1290"/>
                  </a:moveTo>
                  <a:cubicBezTo>
                    <a:pt x="265" y="1247"/>
                    <a:pt x="1139" y="1188"/>
                    <a:pt x="1591" y="1036"/>
                  </a:cubicBezTo>
                  <a:cubicBezTo>
                    <a:pt x="2043" y="884"/>
                    <a:pt x="2472" y="554"/>
                    <a:pt x="2710" y="381"/>
                  </a:cubicBezTo>
                  <a:cubicBezTo>
                    <a:pt x="2948" y="208"/>
                    <a:pt x="2983" y="104"/>
                    <a:pt x="301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28" name="Line 2052"/>
            <p:cNvSpPr>
              <a:spLocks noChangeShapeType="1"/>
            </p:cNvSpPr>
            <p:nvPr/>
          </p:nvSpPr>
          <p:spPr bwMode="auto">
            <a:xfrm flipH="1">
              <a:off x="3763" y="2618"/>
              <a:ext cx="82" cy="4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629" name="Group 2053"/>
          <p:cNvGrpSpPr>
            <a:grpSpLocks/>
          </p:cNvGrpSpPr>
          <p:nvPr/>
        </p:nvGrpSpPr>
        <p:grpSpPr bwMode="auto">
          <a:xfrm>
            <a:off x="3009900" y="2773363"/>
            <a:ext cx="4767263" cy="2036762"/>
            <a:chOff x="1896" y="1747"/>
            <a:chExt cx="3003" cy="1283"/>
          </a:xfrm>
        </p:grpSpPr>
        <p:sp>
          <p:nvSpPr>
            <p:cNvPr id="2458630" name="Freeform 2054"/>
            <p:cNvSpPr>
              <a:spLocks/>
            </p:cNvSpPr>
            <p:nvPr/>
          </p:nvSpPr>
          <p:spPr bwMode="auto">
            <a:xfrm>
              <a:off x="1896" y="1747"/>
              <a:ext cx="3003" cy="1283"/>
            </a:xfrm>
            <a:custGeom>
              <a:avLst/>
              <a:gdLst>
                <a:gd name="T0" fmla="*/ 0 w 3003"/>
                <a:gd name="T1" fmla="*/ 1283 h 1283"/>
                <a:gd name="T2" fmla="*/ 3003 w 3003"/>
                <a:gd name="T3" fmla="*/ 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3" h="1283">
                  <a:moveTo>
                    <a:pt x="0" y="1283"/>
                  </a:moveTo>
                  <a:lnTo>
                    <a:pt x="3003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1" name="Line 2055"/>
            <p:cNvSpPr>
              <a:spLocks noChangeShapeType="1"/>
            </p:cNvSpPr>
            <p:nvPr/>
          </p:nvSpPr>
          <p:spPr bwMode="auto">
            <a:xfrm rot="377396" flipH="1">
              <a:off x="3637" y="2228"/>
              <a:ext cx="127" cy="7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632" name="Group 2056"/>
          <p:cNvGrpSpPr>
            <a:grpSpLocks/>
          </p:cNvGrpSpPr>
          <p:nvPr/>
        </p:nvGrpSpPr>
        <p:grpSpPr bwMode="auto">
          <a:xfrm>
            <a:off x="1208088" y="2744788"/>
            <a:ext cx="6600825" cy="2278062"/>
            <a:chOff x="761" y="1729"/>
            <a:chExt cx="4158" cy="1435"/>
          </a:xfrm>
        </p:grpSpPr>
        <p:sp>
          <p:nvSpPr>
            <p:cNvPr id="2458633" name="Freeform 2057"/>
            <p:cNvSpPr>
              <a:spLocks/>
            </p:cNvSpPr>
            <p:nvPr/>
          </p:nvSpPr>
          <p:spPr bwMode="auto">
            <a:xfrm>
              <a:off x="4672" y="1729"/>
              <a:ext cx="247" cy="662"/>
            </a:xfrm>
            <a:custGeom>
              <a:avLst/>
              <a:gdLst>
                <a:gd name="T0" fmla="*/ 247 w 247"/>
                <a:gd name="T1" fmla="*/ 0 h 662"/>
                <a:gd name="T2" fmla="*/ 185 w 247"/>
                <a:gd name="T3" fmla="*/ 290 h 662"/>
                <a:gd name="T4" fmla="*/ 113 w 247"/>
                <a:gd name="T5" fmla="*/ 479 h 662"/>
                <a:gd name="T6" fmla="*/ 60 w 247"/>
                <a:gd name="T7" fmla="*/ 571 h 662"/>
                <a:gd name="T8" fmla="*/ 0 w 247"/>
                <a:gd name="T9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662">
                  <a:moveTo>
                    <a:pt x="247" y="0"/>
                  </a:moveTo>
                  <a:cubicBezTo>
                    <a:pt x="237" y="48"/>
                    <a:pt x="207" y="210"/>
                    <a:pt x="185" y="290"/>
                  </a:cubicBezTo>
                  <a:cubicBezTo>
                    <a:pt x="163" y="370"/>
                    <a:pt x="134" y="432"/>
                    <a:pt x="113" y="479"/>
                  </a:cubicBezTo>
                  <a:cubicBezTo>
                    <a:pt x="92" y="526"/>
                    <a:pt x="79" y="541"/>
                    <a:pt x="60" y="571"/>
                  </a:cubicBezTo>
                  <a:cubicBezTo>
                    <a:pt x="41" y="601"/>
                    <a:pt x="12" y="643"/>
                    <a:pt x="0" y="662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4" name="Freeform 2058"/>
            <p:cNvSpPr>
              <a:spLocks/>
            </p:cNvSpPr>
            <p:nvPr/>
          </p:nvSpPr>
          <p:spPr bwMode="auto">
            <a:xfrm>
              <a:off x="4213" y="2382"/>
              <a:ext cx="468" cy="453"/>
            </a:xfrm>
            <a:custGeom>
              <a:avLst/>
              <a:gdLst>
                <a:gd name="T0" fmla="*/ 468 w 468"/>
                <a:gd name="T1" fmla="*/ 0 h 453"/>
                <a:gd name="T2" fmla="*/ 266 w 468"/>
                <a:gd name="T3" fmla="*/ 230 h 453"/>
                <a:gd name="T4" fmla="*/ 0 w 468"/>
                <a:gd name="T5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53">
                  <a:moveTo>
                    <a:pt x="468" y="0"/>
                  </a:moveTo>
                  <a:cubicBezTo>
                    <a:pt x="436" y="38"/>
                    <a:pt x="344" y="155"/>
                    <a:pt x="266" y="230"/>
                  </a:cubicBezTo>
                  <a:cubicBezTo>
                    <a:pt x="188" y="305"/>
                    <a:pt x="55" y="407"/>
                    <a:pt x="0" y="4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5" name="Freeform 2059"/>
            <p:cNvSpPr>
              <a:spLocks/>
            </p:cNvSpPr>
            <p:nvPr/>
          </p:nvSpPr>
          <p:spPr bwMode="auto">
            <a:xfrm>
              <a:off x="2818" y="3074"/>
              <a:ext cx="823" cy="90"/>
            </a:xfrm>
            <a:custGeom>
              <a:avLst/>
              <a:gdLst>
                <a:gd name="T0" fmla="*/ 823 w 823"/>
                <a:gd name="T1" fmla="*/ 0 h 90"/>
                <a:gd name="T2" fmla="*/ 620 w 823"/>
                <a:gd name="T3" fmla="*/ 39 h 90"/>
                <a:gd name="T4" fmla="*/ 461 w 823"/>
                <a:gd name="T5" fmla="*/ 61 h 90"/>
                <a:gd name="T6" fmla="*/ 353 w 823"/>
                <a:gd name="T7" fmla="*/ 70 h 90"/>
                <a:gd name="T8" fmla="*/ 221 w 823"/>
                <a:gd name="T9" fmla="*/ 78 h 90"/>
                <a:gd name="T10" fmla="*/ 0 w 823"/>
                <a:gd name="T1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3" h="90">
                  <a:moveTo>
                    <a:pt x="823" y="0"/>
                  </a:moveTo>
                  <a:cubicBezTo>
                    <a:pt x="790" y="6"/>
                    <a:pt x="680" y="29"/>
                    <a:pt x="620" y="39"/>
                  </a:cubicBezTo>
                  <a:cubicBezTo>
                    <a:pt x="560" y="49"/>
                    <a:pt x="506" y="56"/>
                    <a:pt x="461" y="61"/>
                  </a:cubicBezTo>
                  <a:cubicBezTo>
                    <a:pt x="416" y="66"/>
                    <a:pt x="393" y="67"/>
                    <a:pt x="353" y="70"/>
                  </a:cubicBezTo>
                  <a:cubicBezTo>
                    <a:pt x="313" y="73"/>
                    <a:pt x="280" y="75"/>
                    <a:pt x="221" y="78"/>
                  </a:cubicBezTo>
                  <a:cubicBezTo>
                    <a:pt x="162" y="81"/>
                    <a:pt x="46" y="88"/>
                    <a:pt x="0" y="9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6" name="Freeform 2060"/>
            <p:cNvSpPr>
              <a:spLocks/>
            </p:cNvSpPr>
            <p:nvPr/>
          </p:nvSpPr>
          <p:spPr bwMode="auto">
            <a:xfrm>
              <a:off x="761" y="1729"/>
              <a:ext cx="246" cy="653"/>
            </a:xfrm>
            <a:custGeom>
              <a:avLst/>
              <a:gdLst>
                <a:gd name="T0" fmla="*/ 0 w 246"/>
                <a:gd name="T1" fmla="*/ 0 h 653"/>
                <a:gd name="T2" fmla="*/ 97 w 246"/>
                <a:gd name="T3" fmla="*/ 345 h 653"/>
                <a:gd name="T4" fmla="*/ 175 w 246"/>
                <a:gd name="T5" fmla="*/ 519 h 653"/>
                <a:gd name="T6" fmla="*/ 246 w 246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53">
                  <a:moveTo>
                    <a:pt x="0" y="0"/>
                  </a:moveTo>
                  <a:cubicBezTo>
                    <a:pt x="16" y="57"/>
                    <a:pt x="68" y="259"/>
                    <a:pt x="97" y="345"/>
                  </a:cubicBezTo>
                  <a:cubicBezTo>
                    <a:pt x="126" y="431"/>
                    <a:pt x="150" y="468"/>
                    <a:pt x="175" y="519"/>
                  </a:cubicBezTo>
                  <a:cubicBezTo>
                    <a:pt x="200" y="570"/>
                    <a:pt x="231" y="625"/>
                    <a:pt x="246" y="65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7" name="Freeform 2061"/>
            <p:cNvSpPr>
              <a:spLocks/>
            </p:cNvSpPr>
            <p:nvPr/>
          </p:nvSpPr>
          <p:spPr bwMode="auto">
            <a:xfrm>
              <a:off x="998" y="2362"/>
              <a:ext cx="470" cy="473"/>
            </a:xfrm>
            <a:custGeom>
              <a:avLst/>
              <a:gdLst>
                <a:gd name="T0" fmla="*/ 0 w 470"/>
                <a:gd name="T1" fmla="*/ 0 h 473"/>
                <a:gd name="T2" fmla="*/ 42 w 470"/>
                <a:gd name="T3" fmla="*/ 66 h 473"/>
                <a:gd name="T4" fmla="*/ 204 w 470"/>
                <a:gd name="T5" fmla="*/ 250 h 473"/>
                <a:gd name="T6" fmla="*/ 470 w 470"/>
                <a:gd name="T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73">
                  <a:moveTo>
                    <a:pt x="0" y="0"/>
                  </a:moveTo>
                  <a:cubicBezTo>
                    <a:pt x="7" y="11"/>
                    <a:pt x="8" y="24"/>
                    <a:pt x="42" y="66"/>
                  </a:cubicBezTo>
                  <a:cubicBezTo>
                    <a:pt x="76" y="108"/>
                    <a:pt x="133" y="182"/>
                    <a:pt x="204" y="250"/>
                  </a:cubicBezTo>
                  <a:cubicBezTo>
                    <a:pt x="275" y="318"/>
                    <a:pt x="415" y="427"/>
                    <a:pt x="470" y="473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8" name="Freeform 2062"/>
            <p:cNvSpPr>
              <a:spLocks/>
            </p:cNvSpPr>
            <p:nvPr/>
          </p:nvSpPr>
          <p:spPr bwMode="auto">
            <a:xfrm flipV="1">
              <a:off x="1447" y="2822"/>
              <a:ext cx="623" cy="264"/>
            </a:xfrm>
            <a:custGeom>
              <a:avLst/>
              <a:gdLst>
                <a:gd name="T0" fmla="*/ 0 w 555"/>
                <a:gd name="T1" fmla="*/ 182 h 182"/>
                <a:gd name="T2" fmla="*/ 246 w 555"/>
                <a:gd name="T3" fmla="*/ 73 h 182"/>
                <a:gd name="T4" fmla="*/ 555 w 555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82">
                  <a:moveTo>
                    <a:pt x="0" y="182"/>
                  </a:moveTo>
                  <a:cubicBezTo>
                    <a:pt x="41" y="164"/>
                    <a:pt x="154" y="103"/>
                    <a:pt x="246" y="73"/>
                  </a:cubicBezTo>
                  <a:cubicBezTo>
                    <a:pt x="338" y="43"/>
                    <a:pt x="491" y="15"/>
                    <a:pt x="555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39" name="Freeform 2063"/>
            <p:cNvSpPr>
              <a:spLocks/>
            </p:cNvSpPr>
            <p:nvPr/>
          </p:nvSpPr>
          <p:spPr bwMode="auto">
            <a:xfrm flipV="1">
              <a:off x="2040" y="3073"/>
              <a:ext cx="796" cy="91"/>
            </a:xfrm>
            <a:custGeom>
              <a:avLst/>
              <a:gdLst>
                <a:gd name="T0" fmla="*/ 0 w 709"/>
                <a:gd name="T1" fmla="*/ 63 h 63"/>
                <a:gd name="T2" fmla="*/ 181 w 709"/>
                <a:gd name="T3" fmla="*/ 36 h 63"/>
                <a:gd name="T4" fmla="*/ 327 w 709"/>
                <a:gd name="T5" fmla="*/ 27 h 63"/>
                <a:gd name="T6" fmla="*/ 418 w 709"/>
                <a:gd name="T7" fmla="*/ 18 h 63"/>
                <a:gd name="T8" fmla="*/ 536 w 709"/>
                <a:gd name="T9" fmla="*/ 9 h 63"/>
                <a:gd name="T10" fmla="*/ 709 w 70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63">
                  <a:moveTo>
                    <a:pt x="0" y="63"/>
                  </a:moveTo>
                  <a:cubicBezTo>
                    <a:pt x="29" y="59"/>
                    <a:pt x="127" y="42"/>
                    <a:pt x="181" y="36"/>
                  </a:cubicBezTo>
                  <a:cubicBezTo>
                    <a:pt x="235" y="30"/>
                    <a:pt x="288" y="30"/>
                    <a:pt x="327" y="27"/>
                  </a:cubicBezTo>
                  <a:cubicBezTo>
                    <a:pt x="366" y="24"/>
                    <a:pt x="383" y="21"/>
                    <a:pt x="418" y="18"/>
                  </a:cubicBezTo>
                  <a:cubicBezTo>
                    <a:pt x="453" y="15"/>
                    <a:pt x="488" y="12"/>
                    <a:pt x="536" y="9"/>
                  </a:cubicBezTo>
                  <a:cubicBezTo>
                    <a:pt x="584" y="6"/>
                    <a:pt x="673" y="2"/>
                    <a:pt x="709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640" name="Group 2064"/>
            <p:cNvGrpSpPr>
              <a:grpSpLocks/>
            </p:cNvGrpSpPr>
            <p:nvPr/>
          </p:nvGrpSpPr>
          <p:grpSpPr bwMode="auto">
            <a:xfrm>
              <a:off x="3606" y="2822"/>
              <a:ext cx="629" cy="262"/>
              <a:chOff x="3606" y="2822"/>
              <a:chExt cx="629" cy="262"/>
            </a:xfrm>
          </p:grpSpPr>
          <p:sp>
            <p:nvSpPr>
              <p:cNvPr id="2458641" name="Freeform 2065"/>
              <p:cNvSpPr>
                <a:spLocks/>
              </p:cNvSpPr>
              <p:nvPr/>
            </p:nvSpPr>
            <p:spPr bwMode="auto">
              <a:xfrm>
                <a:off x="3606" y="2822"/>
                <a:ext cx="629" cy="262"/>
              </a:xfrm>
              <a:custGeom>
                <a:avLst/>
                <a:gdLst>
                  <a:gd name="T0" fmla="*/ 629 w 629"/>
                  <a:gd name="T1" fmla="*/ 0 h 262"/>
                  <a:gd name="T2" fmla="*/ 353 w 629"/>
                  <a:gd name="T3" fmla="*/ 158 h 262"/>
                  <a:gd name="T4" fmla="*/ 0 w 629"/>
                  <a:gd name="T5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9" h="262">
                    <a:moveTo>
                      <a:pt x="629" y="0"/>
                    </a:moveTo>
                    <a:cubicBezTo>
                      <a:pt x="583" y="26"/>
                      <a:pt x="458" y="114"/>
                      <a:pt x="353" y="158"/>
                    </a:cubicBezTo>
                    <a:cubicBezTo>
                      <a:pt x="248" y="202"/>
                      <a:pt x="74" y="240"/>
                      <a:pt x="0" y="262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642" name="Line 2066"/>
              <p:cNvSpPr>
                <a:spLocks noChangeShapeType="1"/>
              </p:cNvSpPr>
              <p:nvPr/>
            </p:nvSpPr>
            <p:spPr bwMode="auto">
              <a:xfrm flipH="1">
                <a:off x="4045" y="2891"/>
                <a:ext cx="73" cy="4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58643" name="Rectangle 2067"/>
          <p:cNvSpPr>
            <a:spLocks noChangeArrowheads="1"/>
          </p:cNvSpPr>
          <p:nvPr/>
        </p:nvSpPr>
        <p:spPr bwMode="auto">
          <a:xfrm>
            <a:off x="4127500" y="157163"/>
            <a:ext cx="183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b="1" i="1">
                <a:solidFill>
                  <a:srgbClr val="FF0000"/>
                </a:solidFill>
              </a:rPr>
              <a:t>x=a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t – </a:t>
            </a:r>
            <a:r>
              <a:rPr lang="en-US" altLang="zh-CN" b="1">
                <a:solidFill>
                  <a:srgbClr val="FF0000"/>
                </a:solidFill>
              </a:rPr>
              <a:t>sin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2458644" name="AutoShape 2068"/>
          <p:cNvSpPr>
            <a:spLocks/>
          </p:cNvSpPr>
          <p:nvPr/>
        </p:nvSpPr>
        <p:spPr bwMode="auto">
          <a:xfrm>
            <a:off x="3913188" y="377825"/>
            <a:ext cx="263525" cy="561975"/>
          </a:xfrm>
          <a:prstGeom prst="leftBrace">
            <a:avLst>
              <a:gd name="adj1" fmla="val 1777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45" name="Line 2069"/>
          <p:cNvSpPr>
            <a:spLocks noChangeShapeType="1"/>
          </p:cNvSpPr>
          <p:nvPr/>
        </p:nvSpPr>
        <p:spPr bwMode="auto">
          <a:xfrm>
            <a:off x="1212850" y="2755900"/>
            <a:ext cx="6608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46" name="Text Box 2070"/>
          <p:cNvSpPr txBox="1">
            <a:spLocks noChangeArrowheads="1"/>
          </p:cNvSpPr>
          <p:nvPr/>
        </p:nvSpPr>
        <p:spPr bwMode="auto">
          <a:xfrm>
            <a:off x="2708275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B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2458647" name="Text Box 2071"/>
          <p:cNvSpPr txBox="1">
            <a:spLocks noChangeArrowheads="1"/>
          </p:cNvSpPr>
          <p:nvPr/>
        </p:nvSpPr>
        <p:spPr bwMode="auto">
          <a:xfrm>
            <a:off x="7772400" y="2273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tx1"/>
              </a:solidFill>
            </a:endParaRPr>
          </a:p>
        </p:txBody>
      </p:sp>
      <p:sp>
        <p:nvSpPr>
          <p:cNvPr id="2458648" name="Rectangle 2072"/>
          <p:cNvSpPr>
            <a:spLocks noChangeArrowheads="1"/>
          </p:cNvSpPr>
          <p:nvPr/>
        </p:nvSpPr>
        <p:spPr bwMode="auto">
          <a:xfrm>
            <a:off x="614363" y="5607050"/>
            <a:ext cx="755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答案是：</a:t>
            </a:r>
            <a:r>
              <a:rPr lang="zh-CN" altLang="en-US" sz="3200" b="1">
                <a:solidFill>
                  <a:srgbClr val="FF0000"/>
                </a:solidFill>
              </a:rPr>
              <a:t>当这曲线是一条翻转的旋轮线。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58649" name="Text Box 2073"/>
          <p:cNvSpPr txBox="1">
            <a:spLocks noChangeArrowheads="1"/>
          </p:cNvSpPr>
          <p:nvPr/>
        </p:nvSpPr>
        <p:spPr bwMode="auto">
          <a:xfrm>
            <a:off x="614363" y="1016000"/>
            <a:ext cx="80787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9900"/>
                </a:solidFill>
                <a:latin typeface="楷体_GB2312" pitchFamily="49" charset="-122"/>
              </a:rPr>
              <a:t>最速降线问题</a:t>
            </a:r>
            <a:r>
              <a:rPr lang="en-US" altLang="zh-CN" sz="2800" b="1">
                <a:solidFill>
                  <a:srgbClr val="009900"/>
                </a:solidFill>
                <a:latin typeface="楷体_GB2312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latin typeface="楷体_GB2312" pitchFamily="49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质点在重力作用下沿曲线从固定点</a:t>
            </a:r>
            <a:r>
              <a:rPr lang="en-US" altLang="zh-CN" sz="2800" b="1" i="1">
                <a:solidFill>
                  <a:schemeClr val="tx1"/>
                </a:solidFill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滑到固定点</a:t>
            </a:r>
            <a:r>
              <a:rPr lang="en-US" altLang="zh-CN" sz="2800" b="1" i="1">
                <a:solidFill>
                  <a:schemeClr val="tx1"/>
                </a:solidFill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，</a:t>
            </a:r>
          </a:p>
          <a:p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当曲线是什么形状时所需要的时间最短？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458650" name="Oval 2074"/>
          <p:cNvSpPr>
            <a:spLocks noChangeArrowheads="1"/>
          </p:cNvSpPr>
          <p:nvPr/>
        </p:nvSpPr>
        <p:spPr bwMode="auto">
          <a:xfrm>
            <a:off x="7751763" y="2641600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51" name="Text Box 2075"/>
          <p:cNvSpPr txBox="1">
            <a:spLocks noChangeArrowheads="1"/>
          </p:cNvSpPr>
          <p:nvPr/>
        </p:nvSpPr>
        <p:spPr bwMode="auto">
          <a:xfrm>
            <a:off x="4127500" y="614363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y=a </a:t>
            </a:r>
            <a:r>
              <a:rPr lang="en-US" altLang="zh-CN" b="1">
                <a:solidFill>
                  <a:srgbClr val="FF0000"/>
                </a:solidFill>
              </a:rPr>
              <a:t>(1–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cos</a:t>
            </a:r>
            <a:r>
              <a:rPr lang="en-US" altLang="zh-CN" b="1" i="1">
                <a:solidFill>
                  <a:srgbClr val="FF0000"/>
                </a:solidFill>
              </a:rPr>
              <a:t>t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58652" name="Oval 2076"/>
          <p:cNvSpPr>
            <a:spLocks noChangeArrowheads="1"/>
          </p:cNvSpPr>
          <p:nvPr/>
        </p:nvSpPr>
        <p:spPr bwMode="auto">
          <a:xfrm>
            <a:off x="2887663" y="4733925"/>
            <a:ext cx="176212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53" name="Text Box 2077"/>
          <p:cNvSpPr txBox="1">
            <a:spLocks noChangeArrowheads="1"/>
          </p:cNvSpPr>
          <p:nvPr/>
        </p:nvSpPr>
        <p:spPr bwMode="auto">
          <a:xfrm>
            <a:off x="4502150" y="6186488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9900"/>
                </a:solidFill>
              </a:rPr>
              <a:t>生活中见过这条曲线吗？</a:t>
            </a:r>
          </a:p>
        </p:txBody>
      </p:sp>
      <p:graphicFrame>
        <p:nvGraphicFramePr>
          <p:cNvPr id="2458655" name="Object 2079"/>
          <p:cNvGraphicFramePr>
            <a:graphicFrameLocks noChangeAspect="1"/>
          </p:cNvGraphicFramePr>
          <p:nvPr/>
        </p:nvGraphicFramePr>
        <p:xfrm>
          <a:off x="3962400" y="331311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0" name="Clip" r:id="rId4" imgW="741240" imgH="700920" progId="MS_ClipArt_Gallery.2">
                  <p:embed/>
                </p:oleObj>
              </mc:Choice>
              <mc:Fallback>
                <p:oleObj name="Clip" r:id="rId4" imgW="741240" imgH="700920" progId="MS_ClipArt_Gallery.2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1311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56" name="Object 2080"/>
          <p:cNvGraphicFramePr>
            <a:graphicFrameLocks noChangeAspect="1"/>
          </p:cNvGraphicFramePr>
          <p:nvPr/>
        </p:nvGraphicFramePr>
        <p:xfrm>
          <a:off x="4210050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1" name="Clip" r:id="rId6" imgW="741240" imgH="700920" progId="MS_ClipArt_Gallery.2">
                  <p:embed/>
                </p:oleObj>
              </mc:Choice>
              <mc:Fallback>
                <p:oleObj name="Clip" r:id="rId6" imgW="741240" imgH="700920" progId="MS_ClipArt_Gallery.2">
                  <p:embed/>
                  <p:pic>
                    <p:nvPicPr>
                      <p:cNvPr id="0" name="Object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57" name="Object 2081"/>
          <p:cNvGraphicFramePr>
            <a:graphicFrameLocks noChangeAspect="1"/>
          </p:cNvGraphicFramePr>
          <p:nvPr/>
        </p:nvGraphicFramePr>
        <p:xfrm>
          <a:off x="44735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2" name="Clip" r:id="rId8" imgW="741240" imgH="700920" progId="MS_ClipArt_Gallery.2">
                  <p:embed/>
                </p:oleObj>
              </mc:Choice>
              <mc:Fallback>
                <p:oleObj name="Clip" r:id="rId8" imgW="741240" imgH="700920" progId="MS_ClipArt_Gallery.2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58" name="Object 2082"/>
          <p:cNvGraphicFramePr>
            <a:graphicFrameLocks noChangeAspect="1"/>
          </p:cNvGraphicFramePr>
          <p:nvPr/>
        </p:nvGraphicFramePr>
        <p:xfrm>
          <a:off x="4878388" y="317023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3" name="Clip" r:id="rId10" imgW="741240" imgH="700920" progId="MS_ClipArt_Gallery.2">
                  <p:embed/>
                </p:oleObj>
              </mc:Choice>
              <mc:Fallback>
                <p:oleObj name="Clip" r:id="rId10" imgW="741240" imgH="700920" progId="MS_ClipArt_Gallery.2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17023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59" name="Object 2083"/>
          <p:cNvGraphicFramePr>
            <a:graphicFrameLocks noChangeAspect="1"/>
          </p:cNvGraphicFramePr>
          <p:nvPr/>
        </p:nvGraphicFramePr>
        <p:xfrm>
          <a:off x="5178425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4" name="Clip" r:id="rId12" imgW="741240" imgH="700920" progId="MS_ClipArt_Gallery.2">
                  <p:embed/>
                </p:oleObj>
              </mc:Choice>
              <mc:Fallback>
                <p:oleObj name="Clip" r:id="rId12" imgW="741240" imgH="700920" progId="MS_ClipArt_Gallery.2">
                  <p:embed/>
                  <p:pic>
                    <p:nvPicPr>
                      <p:cNvPr id="0" name="Object 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0" name="Object 2084"/>
          <p:cNvGraphicFramePr>
            <a:graphicFrameLocks noChangeAspect="1"/>
          </p:cNvGraphicFramePr>
          <p:nvPr/>
        </p:nvGraphicFramePr>
        <p:xfrm>
          <a:off x="5607050" y="28209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5" name="Clip" r:id="rId14" imgW="741240" imgH="700920" progId="MS_ClipArt_Gallery.2">
                  <p:embed/>
                </p:oleObj>
              </mc:Choice>
              <mc:Fallback>
                <p:oleObj name="Clip" r:id="rId14" imgW="741240" imgH="700920" progId="MS_ClipArt_Gallery.2">
                  <p:embed/>
                  <p:pic>
                    <p:nvPicPr>
                      <p:cNvPr id="0" name="Object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8209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1" name="Object 2085"/>
          <p:cNvGraphicFramePr>
            <a:graphicFrameLocks noChangeAspect="1"/>
          </p:cNvGraphicFramePr>
          <p:nvPr/>
        </p:nvGraphicFramePr>
        <p:xfrm>
          <a:off x="5973763" y="25193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6" name="Clip" r:id="rId16" imgW="741240" imgH="700920" progId="MS_ClipArt_Gallery.2">
                  <p:embed/>
                </p:oleObj>
              </mc:Choice>
              <mc:Fallback>
                <p:oleObj name="Clip" r:id="rId16" imgW="741240" imgH="700920" progId="MS_ClipArt_Gallery.2">
                  <p:embed/>
                  <p:pic>
                    <p:nvPicPr>
                      <p:cNvPr id="0" name="Object 2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5193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2" name="Object 2086"/>
          <p:cNvGraphicFramePr>
            <a:graphicFrameLocks noChangeAspect="1"/>
          </p:cNvGraphicFramePr>
          <p:nvPr/>
        </p:nvGraphicFramePr>
        <p:xfrm>
          <a:off x="6283325" y="21764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7" name="Clip" r:id="rId18" imgW="741240" imgH="700920" progId="MS_ClipArt_Gallery.2">
                  <p:embed/>
                </p:oleObj>
              </mc:Choice>
              <mc:Fallback>
                <p:oleObj name="Clip" r:id="rId18" imgW="741240" imgH="700920" progId="MS_ClipArt_Gallery.2">
                  <p:embed/>
                  <p:pic>
                    <p:nvPicPr>
                      <p:cNvPr id="0" name="Object 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1764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3" name="Object 2087"/>
          <p:cNvGraphicFramePr>
            <a:graphicFrameLocks noChangeAspect="1"/>
          </p:cNvGraphicFramePr>
          <p:nvPr/>
        </p:nvGraphicFramePr>
        <p:xfrm>
          <a:off x="5942013" y="25193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8" name="Clip" r:id="rId20" imgW="741240" imgH="700920" progId="MS_ClipArt_Gallery.2">
                  <p:embed/>
                </p:oleObj>
              </mc:Choice>
              <mc:Fallback>
                <p:oleObj name="Clip" r:id="rId20" imgW="741240" imgH="700920" progId="MS_ClipArt_Gallery.2">
                  <p:embed/>
                  <p:pic>
                    <p:nvPicPr>
                      <p:cNvPr id="0" name="Object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25193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4" name="Object 2088"/>
          <p:cNvGraphicFramePr>
            <a:graphicFrameLocks noChangeAspect="1"/>
          </p:cNvGraphicFramePr>
          <p:nvPr/>
        </p:nvGraphicFramePr>
        <p:xfrm>
          <a:off x="5607050" y="28209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49" name="Clip" r:id="rId22" imgW="741240" imgH="700920" progId="MS_ClipArt_Gallery.2">
                  <p:embed/>
                </p:oleObj>
              </mc:Choice>
              <mc:Fallback>
                <p:oleObj name="Clip" r:id="rId22" imgW="741240" imgH="700920" progId="MS_ClipArt_Gallery.2">
                  <p:embed/>
                  <p:pic>
                    <p:nvPicPr>
                      <p:cNvPr id="0" name="Object 2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28209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5" name="Object 2089"/>
          <p:cNvGraphicFramePr>
            <a:graphicFrameLocks noChangeAspect="1"/>
          </p:cNvGraphicFramePr>
          <p:nvPr/>
        </p:nvGraphicFramePr>
        <p:xfrm>
          <a:off x="5178425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0" name="Clip" r:id="rId24" imgW="741240" imgH="700920" progId="MS_ClipArt_Gallery.2">
                  <p:embed/>
                </p:oleObj>
              </mc:Choice>
              <mc:Fallback>
                <p:oleObj name="Clip" r:id="rId24" imgW="741240" imgH="700920" progId="MS_ClipArt_Gallery.2">
                  <p:embed/>
                  <p:pic>
                    <p:nvPicPr>
                      <p:cNvPr id="0" name="Object 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6" name="Object 2090"/>
          <p:cNvGraphicFramePr>
            <a:graphicFrameLocks noChangeAspect="1"/>
          </p:cNvGraphicFramePr>
          <p:nvPr/>
        </p:nvGraphicFramePr>
        <p:xfrm>
          <a:off x="4878388" y="316865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1" name="Clip" r:id="rId26" imgW="741240" imgH="700920" progId="MS_ClipArt_Gallery.2">
                  <p:embed/>
                </p:oleObj>
              </mc:Choice>
              <mc:Fallback>
                <p:oleObj name="Clip" r:id="rId26" imgW="741240" imgH="700920" progId="MS_ClipArt_Gallery.2">
                  <p:embed/>
                  <p:pic>
                    <p:nvPicPr>
                      <p:cNvPr id="0" name="Object 2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16865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7" name="Object 2091"/>
          <p:cNvGraphicFramePr>
            <a:graphicFrameLocks noChangeAspect="1"/>
          </p:cNvGraphicFramePr>
          <p:nvPr/>
        </p:nvGraphicFramePr>
        <p:xfrm>
          <a:off x="44735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2" name="Clip" r:id="rId28" imgW="741240" imgH="700920" progId="MS_ClipArt_Gallery.2">
                  <p:embed/>
                </p:oleObj>
              </mc:Choice>
              <mc:Fallback>
                <p:oleObj name="Clip" r:id="rId28" imgW="741240" imgH="700920" progId="MS_ClipArt_Gallery.2">
                  <p:embed/>
                  <p:pic>
                    <p:nvPicPr>
                      <p:cNvPr id="0" name="Object 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8" name="Object 2092"/>
          <p:cNvGraphicFramePr>
            <a:graphicFrameLocks noChangeAspect="1"/>
          </p:cNvGraphicFramePr>
          <p:nvPr/>
        </p:nvGraphicFramePr>
        <p:xfrm>
          <a:off x="3797300" y="331311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3" name="Clip" r:id="rId30" imgW="741240" imgH="700920" progId="MS_ClipArt_Gallery.2">
                  <p:embed/>
                </p:oleObj>
              </mc:Choice>
              <mc:Fallback>
                <p:oleObj name="Clip" r:id="rId30" imgW="741240" imgH="700920" progId="MS_ClipArt_Gallery.2">
                  <p:embed/>
                  <p:pic>
                    <p:nvPicPr>
                      <p:cNvPr id="0" name="Object 2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31311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69" name="Object 2093"/>
          <p:cNvGraphicFramePr>
            <a:graphicFrameLocks noChangeAspect="1"/>
          </p:cNvGraphicFramePr>
          <p:nvPr/>
        </p:nvGraphicFramePr>
        <p:xfrm>
          <a:off x="3368675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4" name="Clip" r:id="rId32" imgW="741240" imgH="700920" progId="MS_ClipArt_Gallery.2">
                  <p:embed/>
                </p:oleObj>
              </mc:Choice>
              <mc:Fallback>
                <p:oleObj name="Clip" r:id="rId32" imgW="741240" imgH="700920" progId="MS_ClipArt_Gallery.2">
                  <p:embed/>
                  <p:pic>
                    <p:nvPicPr>
                      <p:cNvPr id="0" name="Object 2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0" name="Object 2094"/>
          <p:cNvGraphicFramePr>
            <a:graphicFrameLocks noChangeAspect="1"/>
          </p:cNvGraphicFramePr>
          <p:nvPr/>
        </p:nvGraphicFramePr>
        <p:xfrm>
          <a:off x="2887663" y="320357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5" name="Clip" r:id="rId34" imgW="741240" imgH="700920" progId="MS_ClipArt_Gallery.2">
                  <p:embed/>
                </p:oleObj>
              </mc:Choice>
              <mc:Fallback>
                <p:oleObj name="Clip" r:id="rId34" imgW="741240" imgH="700920" progId="MS_ClipArt_Gallery.2">
                  <p:embed/>
                  <p:pic>
                    <p:nvPicPr>
                      <p:cNvPr id="0" name="Object 2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20357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1" name="Object 2095"/>
          <p:cNvGraphicFramePr>
            <a:graphicFrameLocks noChangeAspect="1"/>
          </p:cNvGraphicFramePr>
          <p:nvPr/>
        </p:nvGraphicFramePr>
        <p:xfrm>
          <a:off x="2297113" y="30241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6" name="Clip" r:id="rId36" imgW="741240" imgH="700920" progId="MS_ClipArt_Gallery.2">
                  <p:embed/>
                </p:oleObj>
              </mc:Choice>
              <mc:Fallback>
                <p:oleObj name="Clip" r:id="rId36" imgW="741240" imgH="700920" progId="MS_ClipArt_Gallery.2">
                  <p:embed/>
                  <p:pic>
                    <p:nvPicPr>
                      <p:cNvPr id="0" name="Object 2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0241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2" name="Object 2096"/>
          <p:cNvGraphicFramePr>
            <a:graphicFrameLocks noChangeAspect="1"/>
          </p:cNvGraphicFramePr>
          <p:nvPr/>
        </p:nvGraphicFramePr>
        <p:xfrm>
          <a:off x="1987550" y="287972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7" name="Clip" r:id="rId38" imgW="741240" imgH="700920" progId="MS_ClipArt_Gallery.2">
                  <p:embed/>
                </p:oleObj>
              </mc:Choice>
              <mc:Fallback>
                <p:oleObj name="Clip" r:id="rId38" imgW="741240" imgH="700920" progId="MS_ClipArt_Gallery.2">
                  <p:embed/>
                  <p:pic>
                    <p:nvPicPr>
                      <p:cNvPr id="0" name="Object 2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87972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3" name="Object 2097"/>
          <p:cNvGraphicFramePr>
            <a:graphicFrameLocks noChangeAspect="1"/>
          </p:cNvGraphicFramePr>
          <p:nvPr/>
        </p:nvGraphicFramePr>
        <p:xfrm>
          <a:off x="1598613" y="25574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8" name="Clip" r:id="rId40" imgW="741240" imgH="700920" progId="MS_ClipArt_Gallery.2">
                  <p:embed/>
                </p:oleObj>
              </mc:Choice>
              <mc:Fallback>
                <p:oleObj name="Clip" r:id="rId40" imgW="741240" imgH="700920" progId="MS_ClipArt_Gallery.2">
                  <p:embed/>
                  <p:pic>
                    <p:nvPicPr>
                      <p:cNvPr id="0" name="Object 2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5574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4" name="Object 2098"/>
          <p:cNvGraphicFramePr>
            <a:graphicFrameLocks noChangeAspect="1"/>
          </p:cNvGraphicFramePr>
          <p:nvPr/>
        </p:nvGraphicFramePr>
        <p:xfrm>
          <a:off x="1371600" y="227330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59" name="Clip" r:id="rId42" imgW="741240" imgH="700920" progId="MS_ClipArt_Gallery.2">
                  <p:embed/>
                </p:oleObj>
              </mc:Choice>
              <mc:Fallback>
                <p:oleObj name="Clip" r:id="rId42" imgW="741240" imgH="700920" progId="MS_ClipArt_Gallery.2">
                  <p:embed/>
                  <p:pic>
                    <p:nvPicPr>
                      <p:cNvPr id="0" name="Object 2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7330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5" name="Object 2099"/>
          <p:cNvGraphicFramePr>
            <a:graphicFrameLocks noChangeAspect="1"/>
          </p:cNvGraphicFramePr>
          <p:nvPr/>
        </p:nvGraphicFramePr>
        <p:xfrm>
          <a:off x="1751013" y="27098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0" name="Clip" r:id="rId44" imgW="741240" imgH="700920" progId="MS_ClipArt_Gallery.2">
                  <p:embed/>
                </p:oleObj>
              </mc:Choice>
              <mc:Fallback>
                <p:oleObj name="Clip" r:id="rId44" imgW="741240" imgH="700920" progId="MS_ClipArt_Gallery.2">
                  <p:embed/>
                  <p:pic>
                    <p:nvPicPr>
                      <p:cNvPr id="0" name="Object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27098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6" name="Object 2100"/>
          <p:cNvGraphicFramePr>
            <a:graphicFrameLocks noChangeAspect="1"/>
          </p:cNvGraphicFramePr>
          <p:nvPr/>
        </p:nvGraphicFramePr>
        <p:xfrm>
          <a:off x="1903413" y="2862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1" name="Clip" r:id="rId46" imgW="741240" imgH="700920" progId="MS_ClipArt_Gallery.2">
                  <p:embed/>
                </p:oleObj>
              </mc:Choice>
              <mc:Fallback>
                <p:oleObj name="Clip" r:id="rId46" imgW="741240" imgH="700920" progId="MS_ClipArt_Gallery.2">
                  <p:embed/>
                  <p:pic>
                    <p:nvPicPr>
                      <p:cNvPr id="0" name="Object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862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7" name="Object 2101"/>
          <p:cNvGraphicFramePr>
            <a:graphicFrameLocks noChangeAspect="1"/>
          </p:cNvGraphicFramePr>
          <p:nvPr/>
        </p:nvGraphicFramePr>
        <p:xfrm>
          <a:off x="2103438" y="295275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2" name="Clip" r:id="rId48" imgW="741240" imgH="700920" progId="MS_ClipArt_Gallery.2">
                  <p:embed/>
                </p:oleObj>
              </mc:Choice>
              <mc:Fallback>
                <p:oleObj name="Clip" r:id="rId48" imgW="741240" imgH="700920" progId="MS_ClipArt_Gallery.2">
                  <p:embed/>
                  <p:pic>
                    <p:nvPicPr>
                      <p:cNvPr id="0" name="Object 2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95275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8" name="Object 2102"/>
          <p:cNvGraphicFramePr>
            <a:graphicFrameLocks noChangeAspect="1"/>
          </p:cNvGraphicFramePr>
          <p:nvPr/>
        </p:nvGraphicFramePr>
        <p:xfrm>
          <a:off x="2381250" y="310038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3" name="Clip" r:id="rId50" imgW="741240" imgH="700920" progId="MS_ClipArt_Gallery.2">
                  <p:embed/>
                </p:oleObj>
              </mc:Choice>
              <mc:Fallback>
                <p:oleObj name="Clip" r:id="rId50" imgW="741240" imgH="700920" progId="MS_ClipArt_Gallery.2">
                  <p:embed/>
                  <p:pic>
                    <p:nvPicPr>
                      <p:cNvPr id="0" name="Object 2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0038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79" name="Object 2103"/>
          <p:cNvGraphicFramePr>
            <a:graphicFrameLocks noChangeAspect="1"/>
          </p:cNvGraphicFramePr>
          <p:nvPr/>
        </p:nvGraphicFramePr>
        <p:xfrm>
          <a:off x="2887663" y="320357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4" name="Clip" r:id="rId52" imgW="741240" imgH="700920" progId="MS_ClipArt_Gallery.2">
                  <p:embed/>
                </p:oleObj>
              </mc:Choice>
              <mc:Fallback>
                <p:oleObj name="Clip" r:id="rId52" imgW="741240" imgH="700920" progId="MS_ClipArt_Gallery.2">
                  <p:embed/>
                  <p:pic>
                    <p:nvPicPr>
                      <p:cNvPr id="0" name="Object 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20357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80" name="Object 2104"/>
          <p:cNvGraphicFramePr>
            <a:graphicFrameLocks noChangeAspect="1"/>
          </p:cNvGraphicFramePr>
          <p:nvPr/>
        </p:nvGraphicFramePr>
        <p:xfrm>
          <a:off x="3009900" y="324326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5" name="Clip" r:id="rId54" imgW="741240" imgH="700920" progId="MS_ClipArt_Gallery.2">
                  <p:embed/>
                </p:oleObj>
              </mc:Choice>
              <mc:Fallback>
                <p:oleObj name="Clip" r:id="rId54" imgW="741240" imgH="700920" progId="MS_ClipArt_Gallery.2">
                  <p:embed/>
                  <p:pic>
                    <p:nvPicPr>
                      <p:cNvPr id="0" name="Object 2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24326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81" name="Object 2105"/>
          <p:cNvGraphicFramePr>
            <a:graphicFrameLocks noChangeAspect="1"/>
          </p:cNvGraphicFramePr>
          <p:nvPr/>
        </p:nvGraphicFramePr>
        <p:xfrm>
          <a:off x="3560763" y="3276600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6" name="Clip" r:id="rId56" imgW="741240" imgH="700920" progId="MS_ClipArt_Gallery.2">
                  <p:embed/>
                </p:oleObj>
              </mc:Choice>
              <mc:Fallback>
                <p:oleObj name="Clip" r:id="rId56" imgW="741240" imgH="700920" progId="MS_ClipArt_Gallery.2">
                  <p:embed/>
                  <p:pic>
                    <p:nvPicPr>
                      <p:cNvPr id="0" name="Object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3276600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82" name="Object 2106"/>
          <p:cNvGraphicFramePr>
            <a:graphicFrameLocks noChangeAspect="1"/>
          </p:cNvGraphicFramePr>
          <p:nvPr/>
        </p:nvGraphicFramePr>
        <p:xfrm>
          <a:off x="6421438" y="1533525"/>
          <a:ext cx="18097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7" name="Clip" r:id="rId58" imgW="741240" imgH="700920" progId="MS_ClipArt_Gallery.2">
                  <p:embed/>
                </p:oleObj>
              </mc:Choice>
              <mc:Fallback>
                <p:oleObj name="Clip" r:id="rId58" imgW="741240" imgH="700920" progId="MS_ClipArt_Gallery.2">
                  <p:embed/>
                  <p:pic>
                    <p:nvPicPr>
                      <p:cNvPr id="0" name="Object 2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1533525"/>
                        <a:ext cx="180975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83" name="Object 2107"/>
          <p:cNvGraphicFramePr>
            <a:graphicFrameLocks noChangeAspect="1"/>
          </p:cNvGraphicFramePr>
          <p:nvPr/>
        </p:nvGraphicFramePr>
        <p:xfrm>
          <a:off x="1143000" y="1827213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8" name="Clip" r:id="rId60" imgW="741240" imgH="700920" progId="MS_ClipArt_Gallery.2">
                  <p:embed/>
                </p:oleObj>
              </mc:Choice>
              <mc:Fallback>
                <p:oleObj name="Clip" r:id="rId60" imgW="741240" imgH="700920" progId="MS_ClipArt_Gallery.2">
                  <p:embed/>
                  <p:pic>
                    <p:nvPicPr>
                      <p:cNvPr id="0" name="Object 2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7213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84" name="Object 2108"/>
          <p:cNvGraphicFramePr>
            <a:graphicFrameLocks noChangeAspect="1"/>
          </p:cNvGraphicFramePr>
          <p:nvPr/>
        </p:nvGraphicFramePr>
        <p:xfrm>
          <a:off x="1476375" y="2446338"/>
          <a:ext cx="18097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469" name="Clip" r:id="rId62" imgW="741240" imgH="700920" progId="MS_ClipArt_Gallery.2">
                  <p:embed/>
                </p:oleObj>
              </mc:Choice>
              <mc:Fallback>
                <p:oleObj name="Clip" r:id="rId62" imgW="741240" imgH="700920" progId="MS_ClipArt_Gallery.2">
                  <p:embed/>
                  <p:pic>
                    <p:nvPicPr>
                      <p:cNvPr id="0" name="Object 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46338"/>
                        <a:ext cx="18097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85" name="Text Box 2109"/>
          <p:cNvSpPr txBox="1">
            <a:spLocks noChangeArrowheads="1"/>
          </p:cNvSpPr>
          <p:nvPr/>
        </p:nvSpPr>
        <p:spPr bwMode="auto">
          <a:xfrm>
            <a:off x="5956300" y="5210175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滑板的轨道就是这条曲线</a:t>
            </a:r>
          </a:p>
        </p:txBody>
      </p:sp>
      <p:sp>
        <p:nvSpPr>
          <p:cNvPr id="2458686" name="Rectangle 2110"/>
          <p:cNvSpPr>
            <a:spLocks noChangeArrowheads="1"/>
          </p:cNvSpPr>
          <p:nvPr/>
        </p:nvSpPr>
        <p:spPr bwMode="auto">
          <a:xfrm>
            <a:off x="296863" y="377825"/>
            <a:ext cx="3111500" cy="461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7.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旋轮线是最速降线</a:t>
            </a:r>
            <a:endParaRPr lang="zh-CN" altLang="en-US" sz="4400"/>
          </a:p>
        </p:txBody>
      </p:sp>
      <p:sp>
        <p:nvSpPr>
          <p:cNvPr id="2458687" name="Rectangle 2111"/>
          <p:cNvSpPr>
            <a:spLocks noGrp="1" noChangeArrowheads="1"/>
          </p:cNvSpPr>
          <p:nvPr>
            <p:ph type="title" idx="4294967295"/>
          </p:nvPr>
        </p:nvSpPr>
        <p:spPr>
          <a:xfrm>
            <a:off x="8494713" y="5607050"/>
            <a:ext cx="457200" cy="2190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58688" name="AutoShape 2112">
            <a:hlinkClick r:id="rId6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5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5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5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5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5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5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5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5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5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5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5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5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5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5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5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5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5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5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5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5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5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5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5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5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017" name="Group 3089"/>
          <p:cNvGrpSpPr>
            <a:grpSpLocks/>
          </p:cNvGrpSpPr>
          <p:nvPr/>
        </p:nvGrpSpPr>
        <p:grpSpPr bwMode="auto">
          <a:xfrm>
            <a:off x="2378075" y="285750"/>
            <a:ext cx="6765925" cy="6286500"/>
            <a:chOff x="1498" y="180"/>
            <a:chExt cx="4262" cy="3960"/>
          </a:xfrm>
        </p:grpSpPr>
        <p:sp>
          <p:nvSpPr>
            <p:cNvPr id="2304018" name="Line 3090"/>
            <p:cNvSpPr>
              <a:spLocks noChangeShapeType="1"/>
            </p:cNvSpPr>
            <p:nvPr/>
          </p:nvSpPr>
          <p:spPr bwMode="auto">
            <a:xfrm>
              <a:off x="1498" y="2192"/>
              <a:ext cx="4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19" name="Text Box 3091"/>
            <p:cNvSpPr txBox="1">
              <a:spLocks noChangeArrowheads="1"/>
            </p:cNvSpPr>
            <p:nvPr/>
          </p:nvSpPr>
          <p:spPr bwMode="auto">
            <a:xfrm>
              <a:off x="5439" y="1907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04020" name="Text Box 3092"/>
            <p:cNvSpPr txBox="1">
              <a:spLocks noChangeArrowheads="1"/>
            </p:cNvSpPr>
            <p:nvPr/>
          </p:nvSpPr>
          <p:spPr bwMode="auto">
            <a:xfrm>
              <a:off x="2911" y="1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04021" name="Line 3093"/>
            <p:cNvSpPr>
              <a:spLocks noChangeShapeType="1"/>
            </p:cNvSpPr>
            <p:nvPr/>
          </p:nvSpPr>
          <p:spPr bwMode="auto">
            <a:xfrm flipV="1">
              <a:off x="2879" y="296"/>
              <a:ext cx="0" cy="3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22" name="Rectangle 3094"/>
            <p:cNvSpPr>
              <a:spLocks noChangeArrowheads="1"/>
            </p:cNvSpPr>
            <p:nvPr/>
          </p:nvSpPr>
          <p:spPr bwMode="auto">
            <a:xfrm>
              <a:off x="2695" y="20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304025" name="Group 3097"/>
          <p:cNvGrpSpPr>
            <a:grpSpLocks/>
          </p:cNvGrpSpPr>
          <p:nvPr/>
        </p:nvGrpSpPr>
        <p:grpSpPr bwMode="auto">
          <a:xfrm rot="10686536" flipH="1">
            <a:off x="4598988" y="2509838"/>
            <a:ext cx="1935162" cy="1935162"/>
            <a:chOff x="2329" y="1970"/>
            <a:chExt cx="1008" cy="1019"/>
          </a:xfrm>
        </p:grpSpPr>
        <p:sp>
          <p:nvSpPr>
            <p:cNvPr id="2304026" name="Oval 3098"/>
            <p:cNvSpPr>
              <a:spLocks noChangeArrowheads="1"/>
            </p:cNvSpPr>
            <p:nvPr/>
          </p:nvSpPr>
          <p:spPr bwMode="auto">
            <a:xfrm rot="3430073" flipH="1">
              <a:off x="2323" y="1976"/>
              <a:ext cx="1019" cy="100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27" name="Oval 3099"/>
            <p:cNvSpPr>
              <a:spLocks noChangeArrowheads="1"/>
            </p:cNvSpPr>
            <p:nvPr/>
          </p:nvSpPr>
          <p:spPr bwMode="auto">
            <a:xfrm rot="3430073">
              <a:off x="2811" y="246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4028" name="Line 3100"/>
          <p:cNvSpPr>
            <a:spLocks noChangeShapeType="1"/>
          </p:cNvSpPr>
          <p:nvPr/>
        </p:nvSpPr>
        <p:spPr bwMode="auto">
          <a:xfrm>
            <a:off x="4570413" y="3478213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29" name="Text Box 3101"/>
          <p:cNvSpPr txBox="1">
            <a:spLocks noChangeArrowheads="1"/>
          </p:cNvSpPr>
          <p:nvPr/>
        </p:nvSpPr>
        <p:spPr bwMode="auto">
          <a:xfrm>
            <a:off x="5418138" y="3121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04190" name="Group 3262"/>
          <p:cNvGrpSpPr>
            <a:grpSpLocks/>
          </p:cNvGrpSpPr>
          <p:nvPr/>
        </p:nvGrpSpPr>
        <p:grpSpPr bwMode="auto">
          <a:xfrm rot="7256463" flipH="1">
            <a:off x="6553993" y="2513807"/>
            <a:ext cx="1935163" cy="1936750"/>
            <a:chOff x="4741" y="1584"/>
            <a:chExt cx="1019" cy="1008"/>
          </a:xfrm>
        </p:grpSpPr>
        <p:sp>
          <p:nvSpPr>
            <p:cNvPr id="2304191" name="Oval 3263"/>
            <p:cNvSpPr>
              <a:spLocks noChangeArrowheads="1"/>
            </p:cNvSpPr>
            <p:nvPr/>
          </p:nvSpPr>
          <p:spPr bwMode="auto">
            <a:xfrm flipH="1">
              <a:off x="4741" y="1584"/>
              <a:ext cx="1019" cy="100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192" name="Oval 3264"/>
            <p:cNvSpPr>
              <a:spLocks noChangeArrowheads="1"/>
            </p:cNvSpPr>
            <p:nvPr/>
          </p:nvSpPr>
          <p:spPr bwMode="auto">
            <a:xfrm>
              <a:off x="5232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4193" name="Oval 3265"/>
          <p:cNvSpPr>
            <a:spLocks noChangeArrowheads="1"/>
          </p:cNvSpPr>
          <p:nvPr/>
        </p:nvSpPr>
        <p:spPr bwMode="auto">
          <a:xfrm rot="10686536" flipV="1">
            <a:off x="8397875" y="3406775"/>
            <a:ext cx="139700" cy="1365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94" name="Freeform 3266"/>
          <p:cNvSpPr>
            <a:spLocks/>
          </p:cNvSpPr>
          <p:nvPr/>
        </p:nvSpPr>
        <p:spPr bwMode="auto">
          <a:xfrm>
            <a:off x="6557963" y="3471863"/>
            <a:ext cx="1928812" cy="4762"/>
          </a:xfrm>
          <a:custGeom>
            <a:avLst/>
            <a:gdLst>
              <a:gd name="T0" fmla="*/ 0 w 1215"/>
              <a:gd name="T1" fmla="*/ 3 h 3"/>
              <a:gd name="T2" fmla="*/ 1215 w 1215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5" h="3">
                <a:moveTo>
                  <a:pt x="0" y="3"/>
                </a:moveTo>
                <a:lnTo>
                  <a:pt x="121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95" name="Rectangle 3267"/>
          <p:cNvSpPr>
            <a:spLocks noChangeArrowheads="1"/>
          </p:cNvSpPr>
          <p:nvPr/>
        </p:nvSpPr>
        <p:spPr bwMode="auto">
          <a:xfrm>
            <a:off x="7381875" y="3100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04199" name="Text Box 3271"/>
          <p:cNvSpPr txBox="1">
            <a:spLocks noChangeArrowheads="1"/>
          </p:cNvSpPr>
          <p:nvPr/>
        </p:nvSpPr>
        <p:spPr bwMode="auto">
          <a:xfrm>
            <a:off x="177800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外缘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304200" name="Rectangle 3272"/>
          <p:cNvSpPr>
            <a:spLocks noGrp="1" noChangeArrowheads="1"/>
          </p:cNvSpPr>
          <p:nvPr>
            <p:ph type="title" idx="4294967295"/>
          </p:nvPr>
        </p:nvSpPr>
        <p:spPr>
          <a:xfrm>
            <a:off x="311150" y="388938"/>
            <a:ext cx="1692275" cy="35401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心形线</a:t>
            </a:r>
            <a:endParaRPr lang="zh-CN" altLang="en-US" sz="2400" b="1"/>
          </a:p>
        </p:txBody>
      </p:sp>
      <p:sp>
        <p:nvSpPr>
          <p:cNvPr id="2304204" name="Rectangle 3276"/>
          <p:cNvSpPr>
            <a:spLocks noChangeArrowheads="1"/>
          </p:cNvSpPr>
          <p:nvPr/>
        </p:nvSpPr>
        <p:spPr bwMode="auto">
          <a:xfrm>
            <a:off x="1703388" y="381000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   (</a:t>
            </a:r>
            <a:r>
              <a:rPr lang="zh-CN" altLang="en-US" b="1">
                <a:solidFill>
                  <a:schemeClr val="accent2"/>
                </a:solidFill>
              </a:rPr>
              <a:t>圆外旋轮线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304205" name="AutoShape 32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0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04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4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04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04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04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04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4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4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30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0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30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30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30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0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0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0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8" grpId="0" animBg="1"/>
      <p:bldP spid="2304029" grpId="0" autoUpdateAnimBg="0"/>
      <p:bldP spid="2304193" grpId="0" animBg="1"/>
      <p:bldP spid="2304194" grpId="0" animBg="1"/>
      <p:bldP spid="2304195" grpId="0" autoUpdateAnimBg="0"/>
      <p:bldP spid="23041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722" name="Group 3074"/>
          <p:cNvGrpSpPr>
            <a:grpSpLocks/>
          </p:cNvGrpSpPr>
          <p:nvPr/>
        </p:nvGrpSpPr>
        <p:grpSpPr bwMode="auto">
          <a:xfrm>
            <a:off x="2378075" y="285750"/>
            <a:ext cx="6765925" cy="6286500"/>
            <a:chOff x="1498" y="180"/>
            <a:chExt cx="4262" cy="3960"/>
          </a:xfrm>
        </p:grpSpPr>
        <p:sp>
          <p:nvSpPr>
            <p:cNvPr id="2462723" name="Line 3075"/>
            <p:cNvSpPr>
              <a:spLocks noChangeShapeType="1"/>
            </p:cNvSpPr>
            <p:nvPr/>
          </p:nvSpPr>
          <p:spPr bwMode="auto">
            <a:xfrm>
              <a:off x="1498" y="2192"/>
              <a:ext cx="4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24" name="Text Box 3076"/>
            <p:cNvSpPr txBox="1">
              <a:spLocks noChangeArrowheads="1"/>
            </p:cNvSpPr>
            <p:nvPr/>
          </p:nvSpPr>
          <p:spPr bwMode="auto">
            <a:xfrm>
              <a:off x="5439" y="1907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62725" name="Text Box 3077"/>
            <p:cNvSpPr txBox="1">
              <a:spLocks noChangeArrowheads="1"/>
            </p:cNvSpPr>
            <p:nvPr/>
          </p:nvSpPr>
          <p:spPr bwMode="auto">
            <a:xfrm>
              <a:off x="2911" y="1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62726" name="Line 3078"/>
            <p:cNvSpPr>
              <a:spLocks noChangeShapeType="1"/>
            </p:cNvSpPr>
            <p:nvPr/>
          </p:nvSpPr>
          <p:spPr bwMode="auto">
            <a:xfrm flipV="1">
              <a:off x="2879" y="296"/>
              <a:ext cx="0" cy="3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27" name="Rectangle 3079"/>
            <p:cNvSpPr>
              <a:spLocks noChangeArrowheads="1"/>
            </p:cNvSpPr>
            <p:nvPr/>
          </p:nvSpPr>
          <p:spPr bwMode="auto">
            <a:xfrm>
              <a:off x="2695" y="20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462728" name="Group 3080"/>
          <p:cNvGrpSpPr>
            <a:grpSpLocks/>
          </p:cNvGrpSpPr>
          <p:nvPr/>
        </p:nvGrpSpPr>
        <p:grpSpPr bwMode="auto">
          <a:xfrm rot="-3131668">
            <a:off x="6400800" y="1752601"/>
            <a:ext cx="1989137" cy="1935162"/>
            <a:chOff x="4123" y="1438"/>
            <a:chExt cx="1253" cy="1219"/>
          </a:xfrm>
        </p:grpSpPr>
        <p:grpSp>
          <p:nvGrpSpPr>
            <p:cNvPr id="2462729" name="Group 308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30" name="Oval 308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31" name="Oval 308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32" name="Oval 308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33" name="Group 3085"/>
          <p:cNvGrpSpPr>
            <a:grpSpLocks/>
          </p:cNvGrpSpPr>
          <p:nvPr/>
        </p:nvGrpSpPr>
        <p:grpSpPr bwMode="auto">
          <a:xfrm rot="-2095785">
            <a:off x="6477000" y="1981200"/>
            <a:ext cx="1989138" cy="1935163"/>
            <a:chOff x="4123" y="1438"/>
            <a:chExt cx="1253" cy="1219"/>
          </a:xfrm>
        </p:grpSpPr>
        <p:grpSp>
          <p:nvGrpSpPr>
            <p:cNvPr id="2462734" name="Group 308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35" name="Oval 308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36" name="Oval 308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37" name="Oval 308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38" name="Group 3090"/>
          <p:cNvGrpSpPr>
            <a:grpSpLocks/>
          </p:cNvGrpSpPr>
          <p:nvPr/>
        </p:nvGrpSpPr>
        <p:grpSpPr bwMode="auto">
          <a:xfrm rot="-1529160">
            <a:off x="6545263" y="2282825"/>
            <a:ext cx="1989137" cy="1935163"/>
            <a:chOff x="4123" y="1438"/>
            <a:chExt cx="1253" cy="1219"/>
          </a:xfrm>
        </p:grpSpPr>
        <p:grpSp>
          <p:nvGrpSpPr>
            <p:cNvPr id="2462739" name="Group 309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40" name="Oval 309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41" name="Oval 309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42" name="Oval 309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43" name="Group 3095"/>
          <p:cNvGrpSpPr>
            <a:grpSpLocks/>
          </p:cNvGrpSpPr>
          <p:nvPr/>
        </p:nvGrpSpPr>
        <p:grpSpPr bwMode="auto">
          <a:xfrm rot="10686536" flipH="1">
            <a:off x="4598988" y="2509838"/>
            <a:ext cx="1935162" cy="1935162"/>
            <a:chOff x="2329" y="1970"/>
            <a:chExt cx="1008" cy="1019"/>
          </a:xfrm>
        </p:grpSpPr>
        <p:sp>
          <p:nvSpPr>
            <p:cNvPr id="2462744" name="Oval 3096"/>
            <p:cNvSpPr>
              <a:spLocks noChangeArrowheads="1"/>
            </p:cNvSpPr>
            <p:nvPr/>
          </p:nvSpPr>
          <p:spPr bwMode="auto">
            <a:xfrm rot="3430073" flipH="1">
              <a:off x="2323" y="1976"/>
              <a:ext cx="1019" cy="100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45" name="Oval 3097"/>
            <p:cNvSpPr>
              <a:spLocks noChangeArrowheads="1"/>
            </p:cNvSpPr>
            <p:nvPr/>
          </p:nvSpPr>
          <p:spPr bwMode="auto">
            <a:xfrm rot="3430073">
              <a:off x="2811" y="246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746" name="Line 3098"/>
          <p:cNvSpPr>
            <a:spLocks noChangeShapeType="1"/>
          </p:cNvSpPr>
          <p:nvPr/>
        </p:nvSpPr>
        <p:spPr bwMode="auto">
          <a:xfrm>
            <a:off x="4570413" y="3478213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747" name="Text Box 3099"/>
          <p:cNvSpPr txBox="1">
            <a:spLocks noChangeArrowheads="1"/>
          </p:cNvSpPr>
          <p:nvPr/>
        </p:nvSpPr>
        <p:spPr bwMode="auto">
          <a:xfrm>
            <a:off x="5418138" y="3121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62748" name="Group 3100"/>
          <p:cNvGrpSpPr>
            <a:grpSpLocks/>
          </p:cNvGrpSpPr>
          <p:nvPr/>
        </p:nvGrpSpPr>
        <p:grpSpPr bwMode="auto">
          <a:xfrm rot="-4196745">
            <a:off x="6248400" y="1447801"/>
            <a:ext cx="1989137" cy="1935162"/>
            <a:chOff x="4123" y="1438"/>
            <a:chExt cx="1253" cy="1219"/>
          </a:xfrm>
        </p:grpSpPr>
        <p:grpSp>
          <p:nvGrpSpPr>
            <p:cNvPr id="2462749" name="Group 310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50" name="Oval 310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51" name="Oval 310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52" name="Oval 310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53" name="Group 3105"/>
          <p:cNvGrpSpPr>
            <a:grpSpLocks/>
          </p:cNvGrpSpPr>
          <p:nvPr/>
        </p:nvGrpSpPr>
        <p:grpSpPr bwMode="auto">
          <a:xfrm rot="-4692940">
            <a:off x="6069013" y="1246187"/>
            <a:ext cx="1989138" cy="1935163"/>
            <a:chOff x="4123" y="1438"/>
            <a:chExt cx="1253" cy="1219"/>
          </a:xfrm>
        </p:grpSpPr>
        <p:grpSp>
          <p:nvGrpSpPr>
            <p:cNvPr id="2462754" name="Group 310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55" name="Oval 310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56" name="Oval 310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57" name="Oval 310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58" name="Group 3110"/>
          <p:cNvGrpSpPr>
            <a:grpSpLocks/>
          </p:cNvGrpSpPr>
          <p:nvPr/>
        </p:nvGrpSpPr>
        <p:grpSpPr bwMode="auto">
          <a:xfrm rot="-5731836">
            <a:off x="5840413" y="1017587"/>
            <a:ext cx="1989138" cy="1935163"/>
            <a:chOff x="4123" y="1438"/>
            <a:chExt cx="1253" cy="1219"/>
          </a:xfrm>
        </p:grpSpPr>
        <p:grpSp>
          <p:nvGrpSpPr>
            <p:cNvPr id="2462759" name="Group 311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60" name="Oval 311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61" name="Oval 311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62" name="Oval 311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63" name="Group 3115"/>
          <p:cNvGrpSpPr>
            <a:grpSpLocks/>
          </p:cNvGrpSpPr>
          <p:nvPr/>
        </p:nvGrpSpPr>
        <p:grpSpPr bwMode="auto">
          <a:xfrm rot="-6719694">
            <a:off x="5611813" y="865187"/>
            <a:ext cx="1989138" cy="1935163"/>
            <a:chOff x="4123" y="1438"/>
            <a:chExt cx="1253" cy="1219"/>
          </a:xfrm>
        </p:grpSpPr>
        <p:grpSp>
          <p:nvGrpSpPr>
            <p:cNvPr id="2462764" name="Group 311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65" name="Oval 311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66" name="Oval 311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67" name="Oval 311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68" name="Group 3120"/>
          <p:cNvGrpSpPr>
            <a:grpSpLocks/>
          </p:cNvGrpSpPr>
          <p:nvPr/>
        </p:nvGrpSpPr>
        <p:grpSpPr bwMode="auto">
          <a:xfrm rot="14020368">
            <a:off x="5383213" y="712787"/>
            <a:ext cx="1989138" cy="1935163"/>
            <a:chOff x="4123" y="1438"/>
            <a:chExt cx="1253" cy="1219"/>
          </a:xfrm>
        </p:grpSpPr>
        <p:grpSp>
          <p:nvGrpSpPr>
            <p:cNvPr id="2462769" name="Group 312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70" name="Oval 312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71" name="Oval 312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72" name="Oval 312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73" name="Group 3125"/>
          <p:cNvGrpSpPr>
            <a:grpSpLocks/>
          </p:cNvGrpSpPr>
          <p:nvPr/>
        </p:nvGrpSpPr>
        <p:grpSpPr bwMode="auto">
          <a:xfrm rot="34705052">
            <a:off x="5029200" y="609600"/>
            <a:ext cx="1989138" cy="1935163"/>
            <a:chOff x="4123" y="1438"/>
            <a:chExt cx="1253" cy="1219"/>
          </a:xfrm>
        </p:grpSpPr>
        <p:grpSp>
          <p:nvGrpSpPr>
            <p:cNvPr id="2462774" name="Group 312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75" name="Oval 312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76" name="Oval 312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77" name="Oval 312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78" name="Group 3130"/>
          <p:cNvGrpSpPr>
            <a:grpSpLocks/>
          </p:cNvGrpSpPr>
          <p:nvPr/>
        </p:nvGrpSpPr>
        <p:grpSpPr bwMode="auto">
          <a:xfrm rot="33510374">
            <a:off x="4572000" y="579438"/>
            <a:ext cx="1989138" cy="1935162"/>
            <a:chOff x="4123" y="1438"/>
            <a:chExt cx="1253" cy="1219"/>
          </a:xfrm>
        </p:grpSpPr>
        <p:grpSp>
          <p:nvGrpSpPr>
            <p:cNvPr id="2462779" name="Group 313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80" name="Oval 313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81" name="Oval 313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82" name="Oval 313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83" name="Group 3135"/>
          <p:cNvGrpSpPr>
            <a:grpSpLocks/>
          </p:cNvGrpSpPr>
          <p:nvPr/>
        </p:nvGrpSpPr>
        <p:grpSpPr bwMode="auto">
          <a:xfrm rot="31666234">
            <a:off x="4191000" y="609600"/>
            <a:ext cx="1989138" cy="1935163"/>
            <a:chOff x="4123" y="1438"/>
            <a:chExt cx="1253" cy="1219"/>
          </a:xfrm>
        </p:grpSpPr>
        <p:grpSp>
          <p:nvGrpSpPr>
            <p:cNvPr id="2462784" name="Group 313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85" name="Oval 313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86" name="Oval 313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87" name="Oval 313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88" name="Group 3140"/>
          <p:cNvGrpSpPr>
            <a:grpSpLocks/>
          </p:cNvGrpSpPr>
          <p:nvPr/>
        </p:nvGrpSpPr>
        <p:grpSpPr bwMode="auto">
          <a:xfrm rot="29826123">
            <a:off x="3810000" y="731838"/>
            <a:ext cx="1989138" cy="1935162"/>
            <a:chOff x="4123" y="1438"/>
            <a:chExt cx="1253" cy="1219"/>
          </a:xfrm>
        </p:grpSpPr>
        <p:grpSp>
          <p:nvGrpSpPr>
            <p:cNvPr id="2462789" name="Group 314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90" name="Oval 314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91" name="Oval 314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92" name="Oval 314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93" name="Group 3145"/>
          <p:cNvGrpSpPr>
            <a:grpSpLocks/>
          </p:cNvGrpSpPr>
          <p:nvPr/>
        </p:nvGrpSpPr>
        <p:grpSpPr bwMode="auto">
          <a:xfrm rot="27630081">
            <a:off x="3429000" y="990601"/>
            <a:ext cx="1989137" cy="1935162"/>
            <a:chOff x="4123" y="1438"/>
            <a:chExt cx="1253" cy="1219"/>
          </a:xfrm>
        </p:grpSpPr>
        <p:grpSp>
          <p:nvGrpSpPr>
            <p:cNvPr id="2462794" name="Group 314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795" name="Oval 314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96" name="Oval 314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797" name="Oval 314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798" name="Group 3150"/>
          <p:cNvGrpSpPr>
            <a:grpSpLocks/>
          </p:cNvGrpSpPr>
          <p:nvPr/>
        </p:nvGrpSpPr>
        <p:grpSpPr bwMode="auto">
          <a:xfrm rot="25981062">
            <a:off x="3097213" y="1246187"/>
            <a:ext cx="1989138" cy="1935163"/>
            <a:chOff x="4123" y="1438"/>
            <a:chExt cx="1253" cy="1219"/>
          </a:xfrm>
        </p:grpSpPr>
        <p:grpSp>
          <p:nvGrpSpPr>
            <p:cNvPr id="2462799" name="Group 315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00" name="Oval 315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01" name="Oval 315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02" name="Oval 315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03" name="Group 3155"/>
          <p:cNvGrpSpPr>
            <a:grpSpLocks/>
          </p:cNvGrpSpPr>
          <p:nvPr/>
        </p:nvGrpSpPr>
        <p:grpSpPr bwMode="auto">
          <a:xfrm rot="24581030">
            <a:off x="2868613" y="1627187"/>
            <a:ext cx="1989138" cy="1935163"/>
            <a:chOff x="4123" y="1438"/>
            <a:chExt cx="1253" cy="1219"/>
          </a:xfrm>
        </p:grpSpPr>
        <p:grpSp>
          <p:nvGrpSpPr>
            <p:cNvPr id="2462804" name="Group 315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05" name="Oval 315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06" name="Oval 315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07" name="Oval 315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08" name="Group 3160"/>
          <p:cNvGrpSpPr>
            <a:grpSpLocks/>
          </p:cNvGrpSpPr>
          <p:nvPr/>
        </p:nvGrpSpPr>
        <p:grpSpPr bwMode="auto">
          <a:xfrm rot="23338057">
            <a:off x="2743200" y="1981200"/>
            <a:ext cx="1989138" cy="1935163"/>
            <a:chOff x="4123" y="1438"/>
            <a:chExt cx="1253" cy="1219"/>
          </a:xfrm>
        </p:grpSpPr>
        <p:grpSp>
          <p:nvGrpSpPr>
            <p:cNvPr id="2462809" name="Group 316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10" name="Oval 316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11" name="Oval 316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12" name="Oval 316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13" name="Group 3165"/>
          <p:cNvGrpSpPr>
            <a:grpSpLocks/>
          </p:cNvGrpSpPr>
          <p:nvPr/>
        </p:nvGrpSpPr>
        <p:grpSpPr bwMode="auto">
          <a:xfrm rot="21475770">
            <a:off x="2667000" y="2514600"/>
            <a:ext cx="1989138" cy="1935163"/>
            <a:chOff x="4123" y="1438"/>
            <a:chExt cx="1253" cy="1219"/>
          </a:xfrm>
        </p:grpSpPr>
        <p:grpSp>
          <p:nvGrpSpPr>
            <p:cNvPr id="2462814" name="Group 316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15" name="Oval 316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16" name="Oval 316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17" name="Oval 316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18" name="Group 3170"/>
          <p:cNvGrpSpPr>
            <a:grpSpLocks/>
          </p:cNvGrpSpPr>
          <p:nvPr/>
        </p:nvGrpSpPr>
        <p:grpSpPr bwMode="auto">
          <a:xfrm rot="19389811">
            <a:off x="2743200" y="3124200"/>
            <a:ext cx="1989138" cy="1935163"/>
            <a:chOff x="4123" y="1438"/>
            <a:chExt cx="1253" cy="1219"/>
          </a:xfrm>
        </p:grpSpPr>
        <p:grpSp>
          <p:nvGrpSpPr>
            <p:cNvPr id="2462819" name="Group 317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20" name="Oval 317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21" name="Oval 317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22" name="Oval 317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23" name="Group 3175"/>
          <p:cNvGrpSpPr>
            <a:grpSpLocks/>
          </p:cNvGrpSpPr>
          <p:nvPr/>
        </p:nvGrpSpPr>
        <p:grpSpPr bwMode="auto">
          <a:xfrm rot="17877070">
            <a:off x="2944813" y="3532187"/>
            <a:ext cx="1989138" cy="1935163"/>
            <a:chOff x="4123" y="1438"/>
            <a:chExt cx="1253" cy="1219"/>
          </a:xfrm>
        </p:grpSpPr>
        <p:grpSp>
          <p:nvGrpSpPr>
            <p:cNvPr id="2462824" name="Group 317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25" name="Oval 317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26" name="Oval 317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27" name="Oval 317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28" name="Group 3180"/>
          <p:cNvGrpSpPr>
            <a:grpSpLocks/>
          </p:cNvGrpSpPr>
          <p:nvPr/>
        </p:nvGrpSpPr>
        <p:grpSpPr bwMode="auto">
          <a:xfrm rot="16514048">
            <a:off x="3173413" y="3836987"/>
            <a:ext cx="1989138" cy="1935163"/>
            <a:chOff x="4123" y="1438"/>
            <a:chExt cx="1253" cy="1219"/>
          </a:xfrm>
        </p:grpSpPr>
        <p:grpSp>
          <p:nvGrpSpPr>
            <p:cNvPr id="2462829" name="Group 318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30" name="Oval 318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31" name="Oval 318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32" name="Oval 318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33" name="Group 3185"/>
          <p:cNvGrpSpPr>
            <a:grpSpLocks/>
          </p:cNvGrpSpPr>
          <p:nvPr/>
        </p:nvGrpSpPr>
        <p:grpSpPr bwMode="auto">
          <a:xfrm rot="14201069">
            <a:off x="3505200" y="4141788"/>
            <a:ext cx="1989138" cy="1935162"/>
            <a:chOff x="4123" y="1438"/>
            <a:chExt cx="1253" cy="1219"/>
          </a:xfrm>
        </p:grpSpPr>
        <p:grpSp>
          <p:nvGrpSpPr>
            <p:cNvPr id="2462834" name="Group 318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35" name="Oval 318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36" name="Oval 318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37" name="Oval 318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38" name="Group 3190"/>
          <p:cNvGrpSpPr>
            <a:grpSpLocks/>
          </p:cNvGrpSpPr>
          <p:nvPr/>
        </p:nvGrpSpPr>
        <p:grpSpPr bwMode="auto">
          <a:xfrm rot="12608938">
            <a:off x="3859213" y="4294188"/>
            <a:ext cx="1989137" cy="1935162"/>
            <a:chOff x="4123" y="1438"/>
            <a:chExt cx="1253" cy="1219"/>
          </a:xfrm>
        </p:grpSpPr>
        <p:grpSp>
          <p:nvGrpSpPr>
            <p:cNvPr id="2462839" name="Group 319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40" name="Oval 319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41" name="Oval 319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42" name="Oval 319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43" name="Group 3195"/>
          <p:cNvGrpSpPr>
            <a:grpSpLocks/>
          </p:cNvGrpSpPr>
          <p:nvPr/>
        </p:nvGrpSpPr>
        <p:grpSpPr bwMode="auto">
          <a:xfrm rot="11064591">
            <a:off x="4191000" y="4419600"/>
            <a:ext cx="1989138" cy="1935163"/>
            <a:chOff x="4123" y="1438"/>
            <a:chExt cx="1253" cy="1219"/>
          </a:xfrm>
        </p:grpSpPr>
        <p:grpSp>
          <p:nvGrpSpPr>
            <p:cNvPr id="2462844" name="Group 319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45" name="Oval 319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46" name="Oval 319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47" name="Oval 319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48" name="Group 3200"/>
          <p:cNvGrpSpPr>
            <a:grpSpLocks/>
          </p:cNvGrpSpPr>
          <p:nvPr/>
        </p:nvGrpSpPr>
        <p:grpSpPr bwMode="auto">
          <a:xfrm rot="9708488">
            <a:off x="4495800" y="4419600"/>
            <a:ext cx="1989138" cy="1935163"/>
            <a:chOff x="4123" y="1438"/>
            <a:chExt cx="1253" cy="1219"/>
          </a:xfrm>
        </p:grpSpPr>
        <p:grpSp>
          <p:nvGrpSpPr>
            <p:cNvPr id="2462849" name="Group 320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50" name="Oval 320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51" name="Oval 320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52" name="Oval 320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53" name="Group 3205"/>
          <p:cNvGrpSpPr>
            <a:grpSpLocks/>
          </p:cNvGrpSpPr>
          <p:nvPr/>
        </p:nvGrpSpPr>
        <p:grpSpPr bwMode="auto">
          <a:xfrm rot="8674024">
            <a:off x="4876800" y="4419600"/>
            <a:ext cx="1989138" cy="1935163"/>
            <a:chOff x="4123" y="1438"/>
            <a:chExt cx="1253" cy="1219"/>
          </a:xfrm>
        </p:grpSpPr>
        <p:grpSp>
          <p:nvGrpSpPr>
            <p:cNvPr id="2462854" name="Group 320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55" name="Oval 320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56" name="Oval 320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57" name="Oval 320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58" name="Group 3210"/>
          <p:cNvGrpSpPr>
            <a:grpSpLocks/>
          </p:cNvGrpSpPr>
          <p:nvPr/>
        </p:nvGrpSpPr>
        <p:grpSpPr bwMode="auto">
          <a:xfrm rot="7818581">
            <a:off x="5257800" y="4343401"/>
            <a:ext cx="1989137" cy="1935162"/>
            <a:chOff x="4123" y="1438"/>
            <a:chExt cx="1253" cy="1219"/>
          </a:xfrm>
        </p:grpSpPr>
        <p:grpSp>
          <p:nvGrpSpPr>
            <p:cNvPr id="2462859" name="Group 321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60" name="Oval 321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61" name="Oval 321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62" name="Oval 321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63" name="Group 3215"/>
          <p:cNvGrpSpPr>
            <a:grpSpLocks/>
          </p:cNvGrpSpPr>
          <p:nvPr/>
        </p:nvGrpSpPr>
        <p:grpSpPr bwMode="auto">
          <a:xfrm rot="7226345">
            <a:off x="5535613" y="4217987"/>
            <a:ext cx="1989138" cy="1935163"/>
            <a:chOff x="4123" y="1438"/>
            <a:chExt cx="1253" cy="1219"/>
          </a:xfrm>
        </p:grpSpPr>
        <p:grpSp>
          <p:nvGrpSpPr>
            <p:cNvPr id="2462864" name="Group 321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65" name="Oval 321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66" name="Oval 321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67" name="Oval 321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68" name="Group 3220"/>
          <p:cNvGrpSpPr>
            <a:grpSpLocks/>
          </p:cNvGrpSpPr>
          <p:nvPr/>
        </p:nvGrpSpPr>
        <p:grpSpPr bwMode="auto">
          <a:xfrm rot="5794264">
            <a:off x="5840413" y="3989387"/>
            <a:ext cx="1989138" cy="1935163"/>
            <a:chOff x="4123" y="1438"/>
            <a:chExt cx="1253" cy="1219"/>
          </a:xfrm>
        </p:grpSpPr>
        <p:grpSp>
          <p:nvGrpSpPr>
            <p:cNvPr id="2462869" name="Group 322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70" name="Oval 322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71" name="Oval 322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72" name="Oval 322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73" name="Group 3225"/>
          <p:cNvGrpSpPr>
            <a:grpSpLocks/>
          </p:cNvGrpSpPr>
          <p:nvPr/>
        </p:nvGrpSpPr>
        <p:grpSpPr bwMode="auto">
          <a:xfrm rot="4633866">
            <a:off x="6092825" y="3792538"/>
            <a:ext cx="1989138" cy="1935162"/>
            <a:chOff x="4123" y="1438"/>
            <a:chExt cx="1253" cy="1219"/>
          </a:xfrm>
        </p:grpSpPr>
        <p:grpSp>
          <p:nvGrpSpPr>
            <p:cNvPr id="2462874" name="Group 322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75" name="Oval 322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76" name="Oval 322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77" name="Oval 322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83" name="Group 3235"/>
          <p:cNvGrpSpPr>
            <a:grpSpLocks/>
          </p:cNvGrpSpPr>
          <p:nvPr/>
        </p:nvGrpSpPr>
        <p:grpSpPr bwMode="auto">
          <a:xfrm rot="3686077">
            <a:off x="6248400" y="3544888"/>
            <a:ext cx="1989138" cy="1935162"/>
            <a:chOff x="4123" y="1438"/>
            <a:chExt cx="1253" cy="1219"/>
          </a:xfrm>
        </p:grpSpPr>
        <p:grpSp>
          <p:nvGrpSpPr>
            <p:cNvPr id="2462884" name="Group 323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85" name="Oval 323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86" name="Oval 323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87" name="Oval 323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88" name="Group 3240"/>
          <p:cNvGrpSpPr>
            <a:grpSpLocks/>
          </p:cNvGrpSpPr>
          <p:nvPr/>
        </p:nvGrpSpPr>
        <p:grpSpPr bwMode="auto">
          <a:xfrm rot="3073773">
            <a:off x="6400800" y="3276601"/>
            <a:ext cx="1989137" cy="1935162"/>
            <a:chOff x="4123" y="1438"/>
            <a:chExt cx="1253" cy="1219"/>
          </a:xfrm>
        </p:grpSpPr>
        <p:grpSp>
          <p:nvGrpSpPr>
            <p:cNvPr id="2462889" name="Group 324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90" name="Oval 324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91" name="Oval 324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92" name="Oval 324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93" name="Group 3245"/>
          <p:cNvGrpSpPr>
            <a:grpSpLocks/>
          </p:cNvGrpSpPr>
          <p:nvPr/>
        </p:nvGrpSpPr>
        <p:grpSpPr bwMode="auto">
          <a:xfrm rot="2261218">
            <a:off x="6477000" y="3048000"/>
            <a:ext cx="1989138" cy="1935163"/>
            <a:chOff x="4123" y="1438"/>
            <a:chExt cx="1253" cy="1219"/>
          </a:xfrm>
        </p:grpSpPr>
        <p:grpSp>
          <p:nvGrpSpPr>
            <p:cNvPr id="2462894" name="Group 324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895" name="Oval 324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96" name="Oval 324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897" name="Oval 324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98" name="Group 3250"/>
          <p:cNvGrpSpPr>
            <a:grpSpLocks/>
          </p:cNvGrpSpPr>
          <p:nvPr/>
        </p:nvGrpSpPr>
        <p:grpSpPr bwMode="auto">
          <a:xfrm rot="1410660">
            <a:off x="6553200" y="2743200"/>
            <a:ext cx="1989138" cy="1935163"/>
            <a:chOff x="4123" y="1438"/>
            <a:chExt cx="1253" cy="1219"/>
          </a:xfrm>
        </p:grpSpPr>
        <p:grpSp>
          <p:nvGrpSpPr>
            <p:cNvPr id="2462899" name="Group 325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900" name="Oval 325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901" name="Oval 325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902" name="Oval 325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903" name="Group 3255"/>
          <p:cNvGrpSpPr>
            <a:grpSpLocks/>
          </p:cNvGrpSpPr>
          <p:nvPr/>
        </p:nvGrpSpPr>
        <p:grpSpPr bwMode="auto">
          <a:xfrm rot="-158530">
            <a:off x="6553200" y="2514600"/>
            <a:ext cx="1989138" cy="1935163"/>
            <a:chOff x="4123" y="1438"/>
            <a:chExt cx="1253" cy="1219"/>
          </a:xfrm>
        </p:grpSpPr>
        <p:grpSp>
          <p:nvGrpSpPr>
            <p:cNvPr id="2462904" name="Group 325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462905" name="Oval 325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906" name="Oval 325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2907" name="Oval 325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914" name="Text Box 3266"/>
          <p:cNvSpPr txBox="1">
            <a:spLocks noChangeArrowheads="1"/>
          </p:cNvSpPr>
          <p:nvPr/>
        </p:nvSpPr>
        <p:spPr bwMode="auto">
          <a:xfrm>
            <a:off x="311150" y="5116513"/>
            <a:ext cx="2647950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来看动点的慢动作</a:t>
            </a:r>
          </a:p>
        </p:txBody>
      </p:sp>
      <p:sp>
        <p:nvSpPr>
          <p:cNvPr id="2462915" name="Text Box 3267"/>
          <p:cNvSpPr txBox="1">
            <a:spLocks noChangeArrowheads="1"/>
          </p:cNvSpPr>
          <p:nvPr/>
        </p:nvSpPr>
        <p:spPr bwMode="auto">
          <a:xfrm>
            <a:off x="177800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外缘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462916" name="Rectangle 326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113088"/>
            <a:ext cx="298450" cy="293687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/>
          </a:p>
        </p:txBody>
      </p:sp>
      <p:sp>
        <p:nvSpPr>
          <p:cNvPr id="2462918" name="AutoShape 327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2919" name="Rectangle 3271"/>
          <p:cNvSpPr>
            <a:spLocks noChangeArrowheads="1"/>
          </p:cNvSpPr>
          <p:nvPr/>
        </p:nvSpPr>
        <p:spPr bwMode="auto">
          <a:xfrm>
            <a:off x="311150" y="381000"/>
            <a:ext cx="1692275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心形线</a:t>
            </a:r>
            <a:endParaRPr lang="zh-CN" altLang="en-US" b="1"/>
          </a:p>
        </p:txBody>
      </p:sp>
      <p:sp>
        <p:nvSpPr>
          <p:cNvPr id="2462917" name="Rectangle 3269"/>
          <p:cNvSpPr>
            <a:spLocks noChangeArrowheads="1"/>
          </p:cNvSpPr>
          <p:nvPr/>
        </p:nvSpPr>
        <p:spPr bwMode="auto">
          <a:xfrm>
            <a:off x="1703388" y="381000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   (</a:t>
            </a:r>
            <a:r>
              <a:rPr lang="zh-CN" altLang="en-US" b="1">
                <a:solidFill>
                  <a:schemeClr val="accent2"/>
                </a:solidFill>
              </a:rPr>
              <a:t>圆外旋轮线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62920" name="Freeform 3272"/>
          <p:cNvSpPr>
            <a:spLocks/>
          </p:cNvSpPr>
          <p:nvPr/>
        </p:nvSpPr>
        <p:spPr bwMode="auto">
          <a:xfrm>
            <a:off x="6557963" y="3471863"/>
            <a:ext cx="1928812" cy="4762"/>
          </a:xfrm>
          <a:custGeom>
            <a:avLst/>
            <a:gdLst>
              <a:gd name="T0" fmla="*/ 0 w 1215"/>
              <a:gd name="T1" fmla="*/ 3 h 3"/>
              <a:gd name="T2" fmla="*/ 1215 w 1215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5" h="3">
                <a:moveTo>
                  <a:pt x="0" y="3"/>
                </a:moveTo>
                <a:lnTo>
                  <a:pt x="121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921" name="Rectangle 3273"/>
          <p:cNvSpPr>
            <a:spLocks noChangeArrowheads="1"/>
          </p:cNvSpPr>
          <p:nvPr/>
        </p:nvSpPr>
        <p:spPr bwMode="auto">
          <a:xfrm>
            <a:off x="7381875" y="3100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4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46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246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91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6065" name="Group 17"/>
          <p:cNvGrpSpPr>
            <a:grpSpLocks/>
          </p:cNvGrpSpPr>
          <p:nvPr/>
        </p:nvGrpSpPr>
        <p:grpSpPr bwMode="auto">
          <a:xfrm>
            <a:off x="2378075" y="285750"/>
            <a:ext cx="6765925" cy="6286500"/>
            <a:chOff x="1498" y="180"/>
            <a:chExt cx="4262" cy="3960"/>
          </a:xfrm>
        </p:grpSpPr>
        <p:sp>
          <p:nvSpPr>
            <p:cNvPr id="2306066" name="Line 18"/>
            <p:cNvSpPr>
              <a:spLocks noChangeShapeType="1"/>
            </p:cNvSpPr>
            <p:nvPr/>
          </p:nvSpPr>
          <p:spPr bwMode="auto">
            <a:xfrm>
              <a:off x="1498" y="2192"/>
              <a:ext cx="4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6067" name="Text Box 19"/>
            <p:cNvSpPr txBox="1">
              <a:spLocks noChangeArrowheads="1"/>
            </p:cNvSpPr>
            <p:nvPr/>
          </p:nvSpPr>
          <p:spPr bwMode="auto">
            <a:xfrm>
              <a:off x="5439" y="1907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06068" name="Text Box 20"/>
            <p:cNvSpPr txBox="1">
              <a:spLocks noChangeArrowheads="1"/>
            </p:cNvSpPr>
            <p:nvPr/>
          </p:nvSpPr>
          <p:spPr bwMode="auto">
            <a:xfrm>
              <a:off x="2911" y="1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06069" name="Line 21"/>
            <p:cNvSpPr>
              <a:spLocks noChangeShapeType="1"/>
            </p:cNvSpPr>
            <p:nvPr/>
          </p:nvSpPr>
          <p:spPr bwMode="auto">
            <a:xfrm flipV="1">
              <a:off x="2879" y="296"/>
              <a:ext cx="0" cy="3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6070" name="Rectangle 22"/>
            <p:cNvSpPr>
              <a:spLocks noChangeArrowheads="1"/>
            </p:cNvSpPr>
            <p:nvPr/>
          </p:nvSpPr>
          <p:spPr bwMode="auto">
            <a:xfrm>
              <a:off x="2695" y="208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306050" name="Group 2"/>
          <p:cNvGrpSpPr>
            <a:grpSpLocks/>
          </p:cNvGrpSpPr>
          <p:nvPr/>
        </p:nvGrpSpPr>
        <p:grpSpPr bwMode="auto">
          <a:xfrm rot="-3131668">
            <a:off x="6400800" y="1752601"/>
            <a:ext cx="1989137" cy="1935162"/>
            <a:chOff x="4123" y="1438"/>
            <a:chExt cx="1253" cy="1219"/>
          </a:xfrm>
        </p:grpSpPr>
        <p:grpSp>
          <p:nvGrpSpPr>
            <p:cNvPr id="2306051" name="Group 3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52" name="Oval 4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53" name="Oval 5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54" name="Oval 6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55" name="Group 7"/>
          <p:cNvGrpSpPr>
            <a:grpSpLocks/>
          </p:cNvGrpSpPr>
          <p:nvPr/>
        </p:nvGrpSpPr>
        <p:grpSpPr bwMode="auto">
          <a:xfrm rot="-2095785">
            <a:off x="6477000" y="1981200"/>
            <a:ext cx="1989138" cy="1935163"/>
            <a:chOff x="4123" y="1438"/>
            <a:chExt cx="1253" cy="1219"/>
          </a:xfrm>
        </p:grpSpPr>
        <p:grpSp>
          <p:nvGrpSpPr>
            <p:cNvPr id="2306056" name="Group 8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57" name="Oval 9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58" name="Oval 10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59" name="Oval 11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60" name="Group 12"/>
          <p:cNvGrpSpPr>
            <a:grpSpLocks/>
          </p:cNvGrpSpPr>
          <p:nvPr/>
        </p:nvGrpSpPr>
        <p:grpSpPr bwMode="auto">
          <a:xfrm rot="-1529160">
            <a:off x="6545263" y="2282825"/>
            <a:ext cx="1989137" cy="1935163"/>
            <a:chOff x="4123" y="1438"/>
            <a:chExt cx="1253" cy="1219"/>
          </a:xfrm>
        </p:grpSpPr>
        <p:grpSp>
          <p:nvGrpSpPr>
            <p:cNvPr id="2306061" name="Group 13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62" name="Oval 14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63" name="Oval 15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64" name="Oval 16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73" name="Group 25"/>
          <p:cNvGrpSpPr>
            <a:grpSpLocks/>
          </p:cNvGrpSpPr>
          <p:nvPr/>
        </p:nvGrpSpPr>
        <p:grpSpPr bwMode="auto">
          <a:xfrm rot="10686536" flipH="1">
            <a:off x="4598988" y="2509838"/>
            <a:ext cx="1935162" cy="1935162"/>
            <a:chOff x="2329" y="1970"/>
            <a:chExt cx="1008" cy="1019"/>
          </a:xfrm>
        </p:grpSpPr>
        <p:sp>
          <p:nvSpPr>
            <p:cNvPr id="2306074" name="Oval 26"/>
            <p:cNvSpPr>
              <a:spLocks noChangeArrowheads="1"/>
            </p:cNvSpPr>
            <p:nvPr/>
          </p:nvSpPr>
          <p:spPr bwMode="auto">
            <a:xfrm rot="3430073" flipH="1">
              <a:off x="2323" y="1976"/>
              <a:ext cx="1019" cy="100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6075" name="Oval 27"/>
            <p:cNvSpPr>
              <a:spLocks noChangeArrowheads="1"/>
            </p:cNvSpPr>
            <p:nvPr/>
          </p:nvSpPr>
          <p:spPr bwMode="auto">
            <a:xfrm rot="3430073">
              <a:off x="2811" y="2460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6076" name="Line 28"/>
          <p:cNvSpPr>
            <a:spLocks noChangeShapeType="1"/>
          </p:cNvSpPr>
          <p:nvPr/>
        </p:nvSpPr>
        <p:spPr bwMode="auto">
          <a:xfrm>
            <a:off x="4570413" y="3478213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6077" name="Text Box 29"/>
          <p:cNvSpPr txBox="1">
            <a:spLocks noChangeArrowheads="1"/>
          </p:cNvSpPr>
          <p:nvPr/>
        </p:nvSpPr>
        <p:spPr bwMode="auto">
          <a:xfrm>
            <a:off x="5418138" y="31210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306078" name="Group 30"/>
          <p:cNvGrpSpPr>
            <a:grpSpLocks/>
          </p:cNvGrpSpPr>
          <p:nvPr/>
        </p:nvGrpSpPr>
        <p:grpSpPr bwMode="auto">
          <a:xfrm rot="-4196745">
            <a:off x="6248400" y="1447801"/>
            <a:ext cx="1989137" cy="1935162"/>
            <a:chOff x="4123" y="1438"/>
            <a:chExt cx="1253" cy="1219"/>
          </a:xfrm>
        </p:grpSpPr>
        <p:grpSp>
          <p:nvGrpSpPr>
            <p:cNvPr id="2306079" name="Group 3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80" name="Oval 3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81" name="Oval 3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82" name="Oval 3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83" name="Group 35"/>
          <p:cNvGrpSpPr>
            <a:grpSpLocks/>
          </p:cNvGrpSpPr>
          <p:nvPr/>
        </p:nvGrpSpPr>
        <p:grpSpPr bwMode="auto">
          <a:xfrm rot="-4692940">
            <a:off x="6069013" y="1246187"/>
            <a:ext cx="1989138" cy="1935163"/>
            <a:chOff x="4123" y="1438"/>
            <a:chExt cx="1253" cy="1219"/>
          </a:xfrm>
        </p:grpSpPr>
        <p:grpSp>
          <p:nvGrpSpPr>
            <p:cNvPr id="2306084" name="Group 3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85" name="Oval 3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86" name="Oval 3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87" name="Oval 3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88" name="Group 40"/>
          <p:cNvGrpSpPr>
            <a:grpSpLocks/>
          </p:cNvGrpSpPr>
          <p:nvPr/>
        </p:nvGrpSpPr>
        <p:grpSpPr bwMode="auto">
          <a:xfrm rot="-5731836">
            <a:off x="5840413" y="1017587"/>
            <a:ext cx="1989138" cy="1935163"/>
            <a:chOff x="4123" y="1438"/>
            <a:chExt cx="1253" cy="1219"/>
          </a:xfrm>
        </p:grpSpPr>
        <p:grpSp>
          <p:nvGrpSpPr>
            <p:cNvPr id="2306089" name="Group 4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90" name="Oval 4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91" name="Oval 4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92" name="Oval 4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93" name="Group 45"/>
          <p:cNvGrpSpPr>
            <a:grpSpLocks/>
          </p:cNvGrpSpPr>
          <p:nvPr/>
        </p:nvGrpSpPr>
        <p:grpSpPr bwMode="auto">
          <a:xfrm rot="-6719694">
            <a:off x="5611813" y="865187"/>
            <a:ext cx="1989138" cy="1935163"/>
            <a:chOff x="4123" y="1438"/>
            <a:chExt cx="1253" cy="1219"/>
          </a:xfrm>
        </p:grpSpPr>
        <p:grpSp>
          <p:nvGrpSpPr>
            <p:cNvPr id="2306094" name="Group 4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095" name="Oval 4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096" name="Oval 4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097" name="Oval 4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098" name="Group 50"/>
          <p:cNvGrpSpPr>
            <a:grpSpLocks/>
          </p:cNvGrpSpPr>
          <p:nvPr/>
        </p:nvGrpSpPr>
        <p:grpSpPr bwMode="auto">
          <a:xfrm rot="14020368">
            <a:off x="5383213" y="712787"/>
            <a:ext cx="1989138" cy="1935163"/>
            <a:chOff x="4123" y="1438"/>
            <a:chExt cx="1253" cy="1219"/>
          </a:xfrm>
        </p:grpSpPr>
        <p:grpSp>
          <p:nvGrpSpPr>
            <p:cNvPr id="2306099" name="Group 5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00" name="Oval 5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01" name="Oval 5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02" name="Oval 5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03" name="Group 55"/>
          <p:cNvGrpSpPr>
            <a:grpSpLocks/>
          </p:cNvGrpSpPr>
          <p:nvPr/>
        </p:nvGrpSpPr>
        <p:grpSpPr bwMode="auto">
          <a:xfrm rot="34705052">
            <a:off x="5029200" y="609600"/>
            <a:ext cx="1989138" cy="1935163"/>
            <a:chOff x="4123" y="1438"/>
            <a:chExt cx="1253" cy="1219"/>
          </a:xfrm>
        </p:grpSpPr>
        <p:grpSp>
          <p:nvGrpSpPr>
            <p:cNvPr id="2306104" name="Group 5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05" name="Oval 5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06" name="Oval 5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07" name="Oval 5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08" name="Group 60"/>
          <p:cNvGrpSpPr>
            <a:grpSpLocks/>
          </p:cNvGrpSpPr>
          <p:nvPr/>
        </p:nvGrpSpPr>
        <p:grpSpPr bwMode="auto">
          <a:xfrm rot="33510374">
            <a:off x="4572000" y="579438"/>
            <a:ext cx="1989138" cy="1935162"/>
            <a:chOff x="4123" y="1438"/>
            <a:chExt cx="1253" cy="1219"/>
          </a:xfrm>
        </p:grpSpPr>
        <p:grpSp>
          <p:nvGrpSpPr>
            <p:cNvPr id="2306109" name="Group 6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10" name="Oval 6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11" name="Oval 6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12" name="Oval 6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13" name="Group 65"/>
          <p:cNvGrpSpPr>
            <a:grpSpLocks/>
          </p:cNvGrpSpPr>
          <p:nvPr/>
        </p:nvGrpSpPr>
        <p:grpSpPr bwMode="auto">
          <a:xfrm rot="31666234">
            <a:off x="4191000" y="609600"/>
            <a:ext cx="1989138" cy="1935163"/>
            <a:chOff x="4123" y="1438"/>
            <a:chExt cx="1253" cy="1219"/>
          </a:xfrm>
        </p:grpSpPr>
        <p:grpSp>
          <p:nvGrpSpPr>
            <p:cNvPr id="2306114" name="Group 6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15" name="Oval 6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16" name="Oval 6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17" name="Oval 6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18" name="Group 70"/>
          <p:cNvGrpSpPr>
            <a:grpSpLocks/>
          </p:cNvGrpSpPr>
          <p:nvPr/>
        </p:nvGrpSpPr>
        <p:grpSpPr bwMode="auto">
          <a:xfrm rot="29826123">
            <a:off x="3810000" y="731838"/>
            <a:ext cx="1989138" cy="1935162"/>
            <a:chOff x="4123" y="1438"/>
            <a:chExt cx="1253" cy="1219"/>
          </a:xfrm>
        </p:grpSpPr>
        <p:grpSp>
          <p:nvGrpSpPr>
            <p:cNvPr id="2306119" name="Group 7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20" name="Oval 7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21" name="Oval 7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22" name="Oval 7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23" name="Group 75"/>
          <p:cNvGrpSpPr>
            <a:grpSpLocks/>
          </p:cNvGrpSpPr>
          <p:nvPr/>
        </p:nvGrpSpPr>
        <p:grpSpPr bwMode="auto">
          <a:xfrm rot="27630081">
            <a:off x="3429000" y="990601"/>
            <a:ext cx="1989137" cy="1935162"/>
            <a:chOff x="4123" y="1438"/>
            <a:chExt cx="1253" cy="1219"/>
          </a:xfrm>
        </p:grpSpPr>
        <p:grpSp>
          <p:nvGrpSpPr>
            <p:cNvPr id="2306124" name="Group 7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25" name="Oval 7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26" name="Oval 7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27" name="Oval 7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28" name="Group 80"/>
          <p:cNvGrpSpPr>
            <a:grpSpLocks/>
          </p:cNvGrpSpPr>
          <p:nvPr/>
        </p:nvGrpSpPr>
        <p:grpSpPr bwMode="auto">
          <a:xfrm rot="25981062">
            <a:off x="3097213" y="1246187"/>
            <a:ext cx="1989138" cy="1935163"/>
            <a:chOff x="4123" y="1438"/>
            <a:chExt cx="1253" cy="1219"/>
          </a:xfrm>
        </p:grpSpPr>
        <p:grpSp>
          <p:nvGrpSpPr>
            <p:cNvPr id="2306129" name="Group 8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30" name="Oval 8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31" name="Oval 8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32" name="Oval 8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33" name="Group 85"/>
          <p:cNvGrpSpPr>
            <a:grpSpLocks/>
          </p:cNvGrpSpPr>
          <p:nvPr/>
        </p:nvGrpSpPr>
        <p:grpSpPr bwMode="auto">
          <a:xfrm rot="24581030">
            <a:off x="2868613" y="1627187"/>
            <a:ext cx="1989138" cy="1935163"/>
            <a:chOff x="4123" y="1438"/>
            <a:chExt cx="1253" cy="1219"/>
          </a:xfrm>
        </p:grpSpPr>
        <p:grpSp>
          <p:nvGrpSpPr>
            <p:cNvPr id="2306134" name="Group 8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35" name="Oval 8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36" name="Oval 8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37" name="Oval 8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38" name="Group 90"/>
          <p:cNvGrpSpPr>
            <a:grpSpLocks/>
          </p:cNvGrpSpPr>
          <p:nvPr/>
        </p:nvGrpSpPr>
        <p:grpSpPr bwMode="auto">
          <a:xfrm rot="23338057">
            <a:off x="2743200" y="1981200"/>
            <a:ext cx="1989138" cy="1935163"/>
            <a:chOff x="4123" y="1438"/>
            <a:chExt cx="1253" cy="1219"/>
          </a:xfrm>
        </p:grpSpPr>
        <p:grpSp>
          <p:nvGrpSpPr>
            <p:cNvPr id="2306139" name="Group 9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40" name="Oval 9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41" name="Oval 9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42" name="Oval 9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43" name="Group 95"/>
          <p:cNvGrpSpPr>
            <a:grpSpLocks/>
          </p:cNvGrpSpPr>
          <p:nvPr/>
        </p:nvGrpSpPr>
        <p:grpSpPr bwMode="auto">
          <a:xfrm rot="21475770">
            <a:off x="2667000" y="2514600"/>
            <a:ext cx="1989138" cy="1935163"/>
            <a:chOff x="4123" y="1438"/>
            <a:chExt cx="1253" cy="1219"/>
          </a:xfrm>
        </p:grpSpPr>
        <p:grpSp>
          <p:nvGrpSpPr>
            <p:cNvPr id="2306144" name="Group 9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45" name="Oval 9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46" name="Oval 9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47" name="Oval 9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48" name="Group 100"/>
          <p:cNvGrpSpPr>
            <a:grpSpLocks/>
          </p:cNvGrpSpPr>
          <p:nvPr/>
        </p:nvGrpSpPr>
        <p:grpSpPr bwMode="auto">
          <a:xfrm rot="19389811">
            <a:off x="2743200" y="3124200"/>
            <a:ext cx="1989138" cy="1935163"/>
            <a:chOff x="4123" y="1438"/>
            <a:chExt cx="1253" cy="1219"/>
          </a:xfrm>
        </p:grpSpPr>
        <p:grpSp>
          <p:nvGrpSpPr>
            <p:cNvPr id="2306149" name="Group 10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50" name="Oval 10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51" name="Oval 10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52" name="Oval 10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53" name="Group 105"/>
          <p:cNvGrpSpPr>
            <a:grpSpLocks/>
          </p:cNvGrpSpPr>
          <p:nvPr/>
        </p:nvGrpSpPr>
        <p:grpSpPr bwMode="auto">
          <a:xfrm rot="17877070">
            <a:off x="2944813" y="3532187"/>
            <a:ext cx="1989138" cy="1935163"/>
            <a:chOff x="4123" y="1438"/>
            <a:chExt cx="1253" cy="1219"/>
          </a:xfrm>
        </p:grpSpPr>
        <p:grpSp>
          <p:nvGrpSpPr>
            <p:cNvPr id="2306154" name="Group 10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55" name="Oval 10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56" name="Oval 10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57" name="Oval 10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58" name="Group 110"/>
          <p:cNvGrpSpPr>
            <a:grpSpLocks/>
          </p:cNvGrpSpPr>
          <p:nvPr/>
        </p:nvGrpSpPr>
        <p:grpSpPr bwMode="auto">
          <a:xfrm rot="16514048">
            <a:off x="3173413" y="3836987"/>
            <a:ext cx="1989138" cy="1935163"/>
            <a:chOff x="4123" y="1438"/>
            <a:chExt cx="1253" cy="1219"/>
          </a:xfrm>
        </p:grpSpPr>
        <p:grpSp>
          <p:nvGrpSpPr>
            <p:cNvPr id="2306159" name="Group 11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60" name="Oval 11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61" name="Oval 11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62" name="Oval 11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63" name="Group 115"/>
          <p:cNvGrpSpPr>
            <a:grpSpLocks/>
          </p:cNvGrpSpPr>
          <p:nvPr/>
        </p:nvGrpSpPr>
        <p:grpSpPr bwMode="auto">
          <a:xfrm rot="14201069">
            <a:off x="3554413" y="4141787"/>
            <a:ext cx="1989138" cy="1935163"/>
            <a:chOff x="4123" y="1438"/>
            <a:chExt cx="1253" cy="1219"/>
          </a:xfrm>
        </p:grpSpPr>
        <p:grpSp>
          <p:nvGrpSpPr>
            <p:cNvPr id="2306164" name="Group 11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65" name="Oval 11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66" name="Oval 11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67" name="Oval 11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68" name="Group 120"/>
          <p:cNvGrpSpPr>
            <a:grpSpLocks/>
          </p:cNvGrpSpPr>
          <p:nvPr/>
        </p:nvGrpSpPr>
        <p:grpSpPr bwMode="auto">
          <a:xfrm rot="12608938">
            <a:off x="3859213" y="4294188"/>
            <a:ext cx="1989137" cy="1935162"/>
            <a:chOff x="4123" y="1438"/>
            <a:chExt cx="1253" cy="1219"/>
          </a:xfrm>
        </p:grpSpPr>
        <p:grpSp>
          <p:nvGrpSpPr>
            <p:cNvPr id="2306169" name="Group 12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70" name="Oval 12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71" name="Oval 12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72" name="Oval 12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73" name="Group 125"/>
          <p:cNvGrpSpPr>
            <a:grpSpLocks/>
          </p:cNvGrpSpPr>
          <p:nvPr/>
        </p:nvGrpSpPr>
        <p:grpSpPr bwMode="auto">
          <a:xfrm rot="11064591">
            <a:off x="4191000" y="4419600"/>
            <a:ext cx="1989138" cy="1935163"/>
            <a:chOff x="4123" y="1438"/>
            <a:chExt cx="1253" cy="1219"/>
          </a:xfrm>
        </p:grpSpPr>
        <p:grpSp>
          <p:nvGrpSpPr>
            <p:cNvPr id="2306174" name="Group 12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75" name="Oval 12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76" name="Oval 12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77" name="Oval 12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78" name="Group 130"/>
          <p:cNvGrpSpPr>
            <a:grpSpLocks/>
          </p:cNvGrpSpPr>
          <p:nvPr/>
        </p:nvGrpSpPr>
        <p:grpSpPr bwMode="auto">
          <a:xfrm rot="9694324">
            <a:off x="4572000" y="4465638"/>
            <a:ext cx="1989138" cy="1935162"/>
            <a:chOff x="4123" y="1438"/>
            <a:chExt cx="1253" cy="1219"/>
          </a:xfrm>
        </p:grpSpPr>
        <p:grpSp>
          <p:nvGrpSpPr>
            <p:cNvPr id="2306179" name="Group 13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80" name="Oval 13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81" name="Oval 13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82" name="Oval 13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83" name="Group 135"/>
          <p:cNvGrpSpPr>
            <a:grpSpLocks/>
          </p:cNvGrpSpPr>
          <p:nvPr/>
        </p:nvGrpSpPr>
        <p:grpSpPr bwMode="auto">
          <a:xfrm rot="8804555">
            <a:off x="4953000" y="4419600"/>
            <a:ext cx="1989138" cy="1935163"/>
            <a:chOff x="4123" y="1438"/>
            <a:chExt cx="1253" cy="1219"/>
          </a:xfrm>
        </p:grpSpPr>
        <p:grpSp>
          <p:nvGrpSpPr>
            <p:cNvPr id="2306184" name="Group 13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85" name="Oval 13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86" name="Oval 13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87" name="Oval 13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88" name="Group 140"/>
          <p:cNvGrpSpPr>
            <a:grpSpLocks/>
          </p:cNvGrpSpPr>
          <p:nvPr/>
        </p:nvGrpSpPr>
        <p:grpSpPr bwMode="auto">
          <a:xfrm rot="7818581">
            <a:off x="5257800" y="4343401"/>
            <a:ext cx="1989137" cy="1935162"/>
            <a:chOff x="4123" y="1438"/>
            <a:chExt cx="1253" cy="1219"/>
          </a:xfrm>
        </p:grpSpPr>
        <p:grpSp>
          <p:nvGrpSpPr>
            <p:cNvPr id="2306189" name="Group 14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90" name="Oval 14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91" name="Oval 14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92" name="Oval 14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93" name="Group 145"/>
          <p:cNvGrpSpPr>
            <a:grpSpLocks/>
          </p:cNvGrpSpPr>
          <p:nvPr/>
        </p:nvGrpSpPr>
        <p:grpSpPr bwMode="auto">
          <a:xfrm rot="7226345">
            <a:off x="5535613" y="4217987"/>
            <a:ext cx="1989138" cy="1935163"/>
            <a:chOff x="4123" y="1438"/>
            <a:chExt cx="1253" cy="1219"/>
          </a:xfrm>
        </p:grpSpPr>
        <p:grpSp>
          <p:nvGrpSpPr>
            <p:cNvPr id="2306194" name="Group 14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195" name="Oval 14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196" name="Oval 14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197" name="Oval 14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198" name="Group 150"/>
          <p:cNvGrpSpPr>
            <a:grpSpLocks/>
          </p:cNvGrpSpPr>
          <p:nvPr/>
        </p:nvGrpSpPr>
        <p:grpSpPr bwMode="auto">
          <a:xfrm rot="5794264">
            <a:off x="5840413" y="3989387"/>
            <a:ext cx="1989138" cy="1935163"/>
            <a:chOff x="4123" y="1438"/>
            <a:chExt cx="1253" cy="1219"/>
          </a:xfrm>
        </p:grpSpPr>
        <p:grpSp>
          <p:nvGrpSpPr>
            <p:cNvPr id="2306199" name="Group 15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00" name="Oval 15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01" name="Oval 15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02" name="Oval 15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03" name="Group 155"/>
          <p:cNvGrpSpPr>
            <a:grpSpLocks/>
          </p:cNvGrpSpPr>
          <p:nvPr/>
        </p:nvGrpSpPr>
        <p:grpSpPr bwMode="auto">
          <a:xfrm rot="4633866">
            <a:off x="6019800" y="3810001"/>
            <a:ext cx="1989137" cy="1935162"/>
            <a:chOff x="4123" y="1438"/>
            <a:chExt cx="1253" cy="1219"/>
          </a:xfrm>
        </p:grpSpPr>
        <p:grpSp>
          <p:nvGrpSpPr>
            <p:cNvPr id="2306204" name="Group 15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05" name="Oval 15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06" name="Oval 15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07" name="Oval 15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13" name="Group 165"/>
          <p:cNvGrpSpPr>
            <a:grpSpLocks/>
          </p:cNvGrpSpPr>
          <p:nvPr/>
        </p:nvGrpSpPr>
        <p:grpSpPr bwMode="auto">
          <a:xfrm rot="3686077">
            <a:off x="6199188" y="3568700"/>
            <a:ext cx="1989137" cy="1935163"/>
            <a:chOff x="4123" y="1438"/>
            <a:chExt cx="1253" cy="1219"/>
          </a:xfrm>
        </p:grpSpPr>
        <p:grpSp>
          <p:nvGrpSpPr>
            <p:cNvPr id="2306214" name="Group 16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15" name="Oval 16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16" name="Oval 16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17" name="Oval 16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18" name="Group 170"/>
          <p:cNvGrpSpPr>
            <a:grpSpLocks/>
          </p:cNvGrpSpPr>
          <p:nvPr/>
        </p:nvGrpSpPr>
        <p:grpSpPr bwMode="auto">
          <a:xfrm rot="3073773">
            <a:off x="6400800" y="3276601"/>
            <a:ext cx="1989137" cy="1935162"/>
            <a:chOff x="4123" y="1438"/>
            <a:chExt cx="1253" cy="1219"/>
          </a:xfrm>
        </p:grpSpPr>
        <p:grpSp>
          <p:nvGrpSpPr>
            <p:cNvPr id="2306219" name="Group 17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20" name="Oval 17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21" name="Oval 17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22" name="Oval 17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23" name="Group 175"/>
          <p:cNvGrpSpPr>
            <a:grpSpLocks/>
          </p:cNvGrpSpPr>
          <p:nvPr/>
        </p:nvGrpSpPr>
        <p:grpSpPr bwMode="auto">
          <a:xfrm rot="2261218">
            <a:off x="6477000" y="3048000"/>
            <a:ext cx="1989138" cy="1935163"/>
            <a:chOff x="4123" y="1438"/>
            <a:chExt cx="1253" cy="1219"/>
          </a:xfrm>
        </p:grpSpPr>
        <p:grpSp>
          <p:nvGrpSpPr>
            <p:cNvPr id="2306224" name="Group 17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25" name="Oval 17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26" name="Oval 17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27" name="Oval 17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28" name="Group 180"/>
          <p:cNvGrpSpPr>
            <a:grpSpLocks/>
          </p:cNvGrpSpPr>
          <p:nvPr/>
        </p:nvGrpSpPr>
        <p:grpSpPr bwMode="auto">
          <a:xfrm rot="1410660">
            <a:off x="6553200" y="2743200"/>
            <a:ext cx="1989138" cy="1935163"/>
            <a:chOff x="4123" y="1438"/>
            <a:chExt cx="1253" cy="1219"/>
          </a:xfrm>
        </p:grpSpPr>
        <p:grpSp>
          <p:nvGrpSpPr>
            <p:cNvPr id="2306229" name="Group 181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30" name="Oval 182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31" name="Oval 183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32" name="Oval 184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6233" name="Group 185"/>
          <p:cNvGrpSpPr>
            <a:grpSpLocks/>
          </p:cNvGrpSpPr>
          <p:nvPr/>
        </p:nvGrpSpPr>
        <p:grpSpPr bwMode="auto">
          <a:xfrm rot="-158530">
            <a:off x="6553200" y="2514600"/>
            <a:ext cx="1989138" cy="1935163"/>
            <a:chOff x="4123" y="1438"/>
            <a:chExt cx="1253" cy="1219"/>
          </a:xfrm>
        </p:grpSpPr>
        <p:grpSp>
          <p:nvGrpSpPr>
            <p:cNvPr id="2306234" name="Group 186"/>
            <p:cNvGrpSpPr>
              <a:grpSpLocks/>
            </p:cNvGrpSpPr>
            <p:nvPr/>
          </p:nvGrpSpPr>
          <p:grpSpPr bwMode="auto">
            <a:xfrm rot="7256463" flipH="1">
              <a:off x="4123" y="1438"/>
              <a:ext cx="1219" cy="1220"/>
              <a:chOff x="4741" y="1584"/>
              <a:chExt cx="1019" cy="1008"/>
            </a:xfrm>
          </p:grpSpPr>
          <p:sp>
            <p:nvSpPr>
              <p:cNvPr id="2306235" name="Oval 187"/>
              <p:cNvSpPr>
                <a:spLocks noChangeArrowheads="1"/>
              </p:cNvSpPr>
              <p:nvPr/>
            </p:nvSpPr>
            <p:spPr bwMode="auto">
              <a:xfrm flipH="1">
                <a:off x="4741" y="1584"/>
                <a:ext cx="1019" cy="1008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6236" name="Oval 188"/>
              <p:cNvSpPr>
                <a:spLocks noChangeArrowheads="1"/>
              </p:cNvSpPr>
              <p:nvPr/>
            </p:nvSpPr>
            <p:spPr bwMode="auto">
              <a:xfrm>
                <a:off x="5232" y="20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6237" name="Oval 189"/>
            <p:cNvSpPr>
              <a:spLocks noChangeArrowheads="1"/>
            </p:cNvSpPr>
            <p:nvPr/>
          </p:nvSpPr>
          <p:spPr bwMode="auto">
            <a:xfrm>
              <a:off x="5280" y="2016"/>
              <a:ext cx="96" cy="96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6238" name="Line 190"/>
          <p:cNvSpPr>
            <a:spLocks noChangeShapeType="1"/>
          </p:cNvSpPr>
          <p:nvPr/>
        </p:nvSpPr>
        <p:spPr bwMode="auto">
          <a:xfrm>
            <a:off x="6573838" y="3471863"/>
            <a:ext cx="19637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6239" name="Rectangle 191"/>
          <p:cNvSpPr>
            <a:spLocks noChangeArrowheads="1"/>
          </p:cNvSpPr>
          <p:nvPr/>
        </p:nvSpPr>
        <p:spPr bwMode="auto">
          <a:xfrm>
            <a:off x="7383463" y="31067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06240" name="Text Box 192"/>
          <p:cNvSpPr txBox="1">
            <a:spLocks noChangeArrowheads="1"/>
          </p:cNvSpPr>
          <p:nvPr/>
        </p:nvSpPr>
        <p:spPr bwMode="auto">
          <a:xfrm>
            <a:off x="8461375" y="3444875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2</a:t>
            </a:r>
            <a:r>
              <a:rPr lang="en-US" altLang="zh-CN" sz="1800" b="1" i="1">
                <a:solidFill>
                  <a:srgbClr val="FF0000"/>
                </a:solidFill>
              </a:rPr>
              <a:t>a</a:t>
            </a:r>
            <a:endParaRPr lang="en-US" altLang="zh-CN" sz="1800" i="1">
              <a:solidFill>
                <a:srgbClr val="FF0000"/>
              </a:solidFill>
            </a:endParaRPr>
          </a:p>
        </p:txBody>
      </p:sp>
      <p:sp>
        <p:nvSpPr>
          <p:cNvPr id="2306245" name="Text Box 197"/>
          <p:cNvSpPr txBox="1">
            <a:spLocks noChangeArrowheads="1"/>
          </p:cNvSpPr>
          <p:nvPr/>
        </p:nvSpPr>
        <p:spPr bwMode="auto">
          <a:xfrm>
            <a:off x="311150" y="5116513"/>
            <a:ext cx="2647950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来看动点的慢动作</a:t>
            </a:r>
          </a:p>
        </p:txBody>
      </p:sp>
      <p:sp>
        <p:nvSpPr>
          <p:cNvPr id="2306247" name="Text Box 199"/>
          <p:cNvSpPr txBox="1">
            <a:spLocks noChangeArrowheads="1"/>
          </p:cNvSpPr>
          <p:nvPr/>
        </p:nvSpPr>
        <p:spPr bwMode="auto">
          <a:xfrm>
            <a:off x="177800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外缘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306248" name="Rectangle 200"/>
          <p:cNvSpPr>
            <a:spLocks noGrp="1" noChangeArrowheads="1"/>
          </p:cNvSpPr>
          <p:nvPr>
            <p:ph type="title" idx="4294967295"/>
          </p:nvPr>
        </p:nvSpPr>
        <p:spPr>
          <a:xfrm>
            <a:off x="8648700" y="5518150"/>
            <a:ext cx="152400" cy="23653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06252" name="Rectangle 204"/>
          <p:cNvSpPr>
            <a:spLocks noChangeArrowheads="1"/>
          </p:cNvSpPr>
          <p:nvPr/>
        </p:nvSpPr>
        <p:spPr bwMode="auto">
          <a:xfrm>
            <a:off x="1703388" y="381000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   (</a:t>
            </a:r>
            <a:r>
              <a:rPr lang="zh-CN" altLang="en-US" b="1">
                <a:solidFill>
                  <a:schemeClr val="accent2"/>
                </a:solidFill>
              </a:rPr>
              <a:t>圆外旋轮线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306253" name="Rectangle 205"/>
          <p:cNvSpPr>
            <a:spLocks noChangeArrowheads="1"/>
          </p:cNvSpPr>
          <p:nvPr/>
        </p:nvSpPr>
        <p:spPr bwMode="auto">
          <a:xfrm>
            <a:off x="311150" y="381000"/>
            <a:ext cx="1692275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心形线</a:t>
            </a:r>
            <a:endParaRPr lang="zh-CN" altLang="en-US" b="1"/>
          </a:p>
        </p:txBody>
      </p:sp>
      <p:sp>
        <p:nvSpPr>
          <p:cNvPr id="2306255" name="Arc 207"/>
          <p:cNvSpPr>
            <a:spLocks/>
          </p:cNvSpPr>
          <p:nvPr/>
        </p:nvSpPr>
        <p:spPr bwMode="auto">
          <a:xfrm>
            <a:off x="4570413" y="1716088"/>
            <a:ext cx="3890962" cy="1751012"/>
          </a:xfrm>
          <a:custGeom>
            <a:avLst/>
            <a:gdLst>
              <a:gd name="G0" fmla="+- 0 0 0"/>
              <a:gd name="G1" fmla="+- 12265 0 0"/>
              <a:gd name="G2" fmla="+- 21600 0 0"/>
              <a:gd name="T0" fmla="*/ 17780 w 21600"/>
              <a:gd name="T1" fmla="*/ 0 h 12265"/>
              <a:gd name="T2" fmla="*/ 21600 w 21600"/>
              <a:gd name="T3" fmla="*/ 12265 h 12265"/>
              <a:gd name="T4" fmla="*/ 0 w 21600"/>
              <a:gd name="T5" fmla="*/ 12265 h 1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265" fill="none" extrusionOk="0">
                <a:moveTo>
                  <a:pt x="17780" y="-1"/>
                </a:moveTo>
                <a:cubicBezTo>
                  <a:pt x="20267" y="3606"/>
                  <a:pt x="21600" y="7883"/>
                  <a:pt x="21600" y="12265"/>
                </a:cubicBezTo>
              </a:path>
              <a:path w="21600" h="12265" stroke="0" extrusionOk="0">
                <a:moveTo>
                  <a:pt x="17780" y="-1"/>
                </a:moveTo>
                <a:cubicBezTo>
                  <a:pt x="20267" y="3606"/>
                  <a:pt x="21600" y="7883"/>
                  <a:pt x="21600" y="12265"/>
                </a:cubicBezTo>
                <a:lnTo>
                  <a:pt x="0" y="12265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6256" name="Arc 208"/>
          <p:cNvSpPr>
            <a:spLocks/>
          </p:cNvSpPr>
          <p:nvPr/>
        </p:nvSpPr>
        <p:spPr bwMode="auto">
          <a:xfrm rot="-2013885">
            <a:off x="3749675" y="1044575"/>
            <a:ext cx="3827463" cy="2006600"/>
          </a:xfrm>
          <a:custGeom>
            <a:avLst/>
            <a:gdLst>
              <a:gd name="G0" fmla="+- 0 0 0"/>
              <a:gd name="G1" fmla="+- 16957 0 0"/>
              <a:gd name="G2" fmla="+- 21600 0 0"/>
              <a:gd name="T0" fmla="*/ 13379 w 21475"/>
              <a:gd name="T1" fmla="*/ 0 h 16957"/>
              <a:gd name="T2" fmla="*/ 21475 w 21475"/>
              <a:gd name="T3" fmla="*/ 14634 h 16957"/>
              <a:gd name="T4" fmla="*/ 0 w 21475"/>
              <a:gd name="T5" fmla="*/ 16957 h 16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75" h="16957" fill="none" extrusionOk="0">
                <a:moveTo>
                  <a:pt x="13379" y="-1"/>
                </a:moveTo>
                <a:cubicBezTo>
                  <a:pt x="17933" y="3592"/>
                  <a:pt x="20850" y="8866"/>
                  <a:pt x="21474" y="14634"/>
                </a:cubicBezTo>
              </a:path>
              <a:path w="21475" h="16957" stroke="0" extrusionOk="0">
                <a:moveTo>
                  <a:pt x="13379" y="-1"/>
                </a:moveTo>
                <a:cubicBezTo>
                  <a:pt x="17933" y="3592"/>
                  <a:pt x="20850" y="8866"/>
                  <a:pt x="21474" y="14634"/>
                </a:cubicBezTo>
                <a:lnTo>
                  <a:pt x="0" y="1695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6257" name="Freeform 209"/>
          <p:cNvSpPr>
            <a:spLocks/>
          </p:cNvSpPr>
          <p:nvPr/>
        </p:nvSpPr>
        <p:spPr bwMode="auto">
          <a:xfrm>
            <a:off x="4048125" y="1084263"/>
            <a:ext cx="957263" cy="2395537"/>
          </a:xfrm>
          <a:custGeom>
            <a:avLst/>
            <a:gdLst>
              <a:gd name="T0" fmla="*/ 329 w 603"/>
              <a:gd name="T1" fmla="*/ 1509 h 1509"/>
              <a:gd name="T2" fmla="*/ 269 w 603"/>
              <a:gd name="T3" fmla="*/ 1437 h 1509"/>
              <a:gd name="T4" fmla="*/ 197 w 603"/>
              <a:gd name="T5" fmla="*/ 1326 h 1509"/>
              <a:gd name="T6" fmla="*/ 164 w 603"/>
              <a:gd name="T7" fmla="*/ 1272 h 1509"/>
              <a:gd name="T8" fmla="*/ 131 w 603"/>
              <a:gd name="T9" fmla="*/ 1213 h 1509"/>
              <a:gd name="T10" fmla="*/ 104 w 603"/>
              <a:gd name="T11" fmla="*/ 1162 h 1509"/>
              <a:gd name="T12" fmla="*/ 78 w 603"/>
              <a:gd name="T13" fmla="*/ 1110 h 1509"/>
              <a:gd name="T14" fmla="*/ 54 w 603"/>
              <a:gd name="T15" fmla="*/ 1057 h 1509"/>
              <a:gd name="T16" fmla="*/ 32 w 603"/>
              <a:gd name="T17" fmla="*/ 994 h 1509"/>
              <a:gd name="T18" fmla="*/ 12 w 603"/>
              <a:gd name="T19" fmla="*/ 921 h 1509"/>
              <a:gd name="T20" fmla="*/ 2 w 603"/>
              <a:gd name="T21" fmla="*/ 856 h 1509"/>
              <a:gd name="T22" fmla="*/ 0 w 603"/>
              <a:gd name="T23" fmla="*/ 787 h 1509"/>
              <a:gd name="T24" fmla="*/ 8 w 603"/>
              <a:gd name="T25" fmla="*/ 708 h 1509"/>
              <a:gd name="T26" fmla="*/ 23 w 603"/>
              <a:gd name="T27" fmla="*/ 634 h 1509"/>
              <a:gd name="T28" fmla="*/ 35 w 603"/>
              <a:gd name="T29" fmla="*/ 594 h 1509"/>
              <a:gd name="T30" fmla="*/ 56 w 603"/>
              <a:gd name="T31" fmla="*/ 532 h 1509"/>
              <a:gd name="T32" fmla="*/ 77 w 603"/>
              <a:gd name="T33" fmla="*/ 484 h 1509"/>
              <a:gd name="T34" fmla="*/ 99 w 603"/>
              <a:gd name="T35" fmla="*/ 436 h 1509"/>
              <a:gd name="T36" fmla="*/ 131 w 603"/>
              <a:gd name="T37" fmla="*/ 382 h 1509"/>
              <a:gd name="T38" fmla="*/ 158 w 603"/>
              <a:gd name="T39" fmla="*/ 337 h 1509"/>
              <a:gd name="T40" fmla="*/ 195 w 603"/>
              <a:gd name="T41" fmla="*/ 289 h 1509"/>
              <a:gd name="T42" fmla="*/ 234 w 603"/>
              <a:gd name="T43" fmla="*/ 243 h 1509"/>
              <a:gd name="T44" fmla="*/ 272 w 603"/>
              <a:gd name="T45" fmla="*/ 204 h 1509"/>
              <a:gd name="T46" fmla="*/ 314 w 603"/>
              <a:gd name="T47" fmla="*/ 163 h 1509"/>
              <a:gd name="T48" fmla="*/ 368 w 603"/>
              <a:gd name="T49" fmla="*/ 121 h 1509"/>
              <a:gd name="T50" fmla="*/ 414 w 603"/>
              <a:gd name="T51" fmla="*/ 91 h 1509"/>
              <a:gd name="T52" fmla="*/ 464 w 603"/>
              <a:gd name="T53" fmla="*/ 61 h 1509"/>
              <a:gd name="T54" fmla="*/ 515 w 603"/>
              <a:gd name="T55" fmla="*/ 36 h 1509"/>
              <a:gd name="T56" fmla="*/ 566 w 603"/>
              <a:gd name="T57" fmla="*/ 15 h 1509"/>
              <a:gd name="T58" fmla="*/ 603 w 603"/>
              <a:gd name="T59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3" h="1509">
                <a:moveTo>
                  <a:pt x="329" y="1509"/>
                </a:moveTo>
                <a:lnTo>
                  <a:pt x="269" y="1437"/>
                </a:lnTo>
                <a:lnTo>
                  <a:pt x="197" y="1326"/>
                </a:lnTo>
                <a:lnTo>
                  <a:pt x="164" y="1272"/>
                </a:lnTo>
                <a:lnTo>
                  <a:pt x="131" y="1213"/>
                </a:lnTo>
                <a:lnTo>
                  <a:pt x="104" y="1162"/>
                </a:lnTo>
                <a:lnTo>
                  <a:pt x="78" y="1110"/>
                </a:lnTo>
                <a:lnTo>
                  <a:pt x="54" y="1057"/>
                </a:lnTo>
                <a:lnTo>
                  <a:pt x="32" y="994"/>
                </a:lnTo>
                <a:lnTo>
                  <a:pt x="12" y="921"/>
                </a:lnTo>
                <a:lnTo>
                  <a:pt x="2" y="856"/>
                </a:lnTo>
                <a:lnTo>
                  <a:pt x="0" y="787"/>
                </a:lnTo>
                <a:lnTo>
                  <a:pt x="8" y="708"/>
                </a:lnTo>
                <a:lnTo>
                  <a:pt x="23" y="634"/>
                </a:lnTo>
                <a:lnTo>
                  <a:pt x="35" y="594"/>
                </a:lnTo>
                <a:lnTo>
                  <a:pt x="56" y="532"/>
                </a:lnTo>
                <a:lnTo>
                  <a:pt x="77" y="484"/>
                </a:lnTo>
                <a:lnTo>
                  <a:pt x="99" y="436"/>
                </a:lnTo>
                <a:lnTo>
                  <a:pt x="131" y="382"/>
                </a:lnTo>
                <a:lnTo>
                  <a:pt x="158" y="337"/>
                </a:lnTo>
                <a:lnTo>
                  <a:pt x="195" y="289"/>
                </a:lnTo>
                <a:lnTo>
                  <a:pt x="234" y="243"/>
                </a:lnTo>
                <a:lnTo>
                  <a:pt x="272" y="204"/>
                </a:lnTo>
                <a:lnTo>
                  <a:pt x="314" y="163"/>
                </a:lnTo>
                <a:lnTo>
                  <a:pt x="368" y="121"/>
                </a:lnTo>
                <a:lnTo>
                  <a:pt x="414" y="91"/>
                </a:lnTo>
                <a:lnTo>
                  <a:pt x="464" y="61"/>
                </a:lnTo>
                <a:lnTo>
                  <a:pt x="515" y="36"/>
                </a:lnTo>
                <a:lnTo>
                  <a:pt x="566" y="15"/>
                </a:lnTo>
                <a:lnTo>
                  <a:pt x="603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58" name="Freeform 210"/>
          <p:cNvSpPr>
            <a:spLocks/>
          </p:cNvSpPr>
          <p:nvPr/>
        </p:nvSpPr>
        <p:spPr bwMode="auto">
          <a:xfrm>
            <a:off x="4991100" y="950913"/>
            <a:ext cx="531813" cy="138112"/>
          </a:xfrm>
          <a:custGeom>
            <a:avLst/>
            <a:gdLst>
              <a:gd name="T0" fmla="*/ 0 w 335"/>
              <a:gd name="T1" fmla="*/ 87 h 87"/>
              <a:gd name="T2" fmla="*/ 71 w 335"/>
              <a:gd name="T3" fmla="*/ 60 h 87"/>
              <a:gd name="T4" fmla="*/ 159 w 335"/>
              <a:gd name="T5" fmla="*/ 33 h 87"/>
              <a:gd name="T6" fmla="*/ 230 w 335"/>
              <a:gd name="T7" fmla="*/ 18 h 87"/>
              <a:gd name="T8" fmla="*/ 335 w 335"/>
              <a:gd name="T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7">
                <a:moveTo>
                  <a:pt x="0" y="87"/>
                </a:moveTo>
                <a:lnTo>
                  <a:pt x="71" y="60"/>
                </a:lnTo>
                <a:lnTo>
                  <a:pt x="159" y="33"/>
                </a:lnTo>
                <a:lnTo>
                  <a:pt x="230" y="18"/>
                </a:lnTo>
                <a:lnTo>
                  <a:pt x="335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59" name="Freeform 211"/>
          <p:cNvSpPr>
            <a:spLocks/>
          </p:cNvSpPr>
          <p:nvPr/>
        </p:nvSpPr>
        <p:spPr bwMode="auto">
          <a:xfrm>
            <a:off x="7656513" y="1590675"/>
            <a:ext cx="128587" cy="141288"/>
          </a:xfrm>
          <a:custGeom>
            <a:avLst/>
            <a:gdLst>
              <a:gd name="T0" fmla="*/ 0 w 81"/>
              <a:gd name="T1" fmla="*/ 0 h 89"/>
              <a:gd name="T2" fmla="*/ 40 w 81"/>
              <a:gd name="T3" fmla="*/ 45 h 89"/>
              <a:gd name="T4" fmla="*/ 81 w 81"/>
              <a:gd name="T5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89">
                <a:moveTo>
                  <a:pt x="0" y="0"/>
                </a:moveTo>
                <a:lnTo>
                  <a:pt x="40" y="45"/>
                </a:lnTo>
                <a:lnTo>
                  <a:pt x="81" y="8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62" name="Arc 214"/>
          <p:cNvSpPr>
            <a:spLocks/>
          </p:cNvSpPr>
          <p:nvPr/>
        </p:nvSpPr>
        <p:spPr bwMode="auto">
          <a:xfrm rot="2013885" flipV="1">
            <a:off x="3733800" y="3857625"/>
            <a:ext cx="3827463" cy="2006600"/>
          </a:xfrm>
          <a:custGeom>
            <a:avLst/>
            <a:gdLst>
              <a:gd name="G0" fmla="+- 0 0 0"/>
              <a:gd name="G1" fmla="+- 16957 0 0"/>
              <a:gd name="G2" fmla="+- 21600 0 0"/>
              <a:gd name="T0" fmla="*/ 13379 w 21475"/>
              <a:gd name="T1" fmla="*/ 0 h 16957"/>
              <a:gd name="T2" fmla="*/ 21475 w 21475"/>
              <a:gd name="T3" fmla="*/ 14634 h 16957"/>
              <a:gd name="T4" fmla="*/ 0 w 21475"/>
              <a:gd name="T5" fmla="*/ 16957 h 16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75" h="16957" fill="none" extrusionOk="0">
                <a:moveTo>
                  <a:pt x="13379" y="-1"/>
                </a:moveTo>
                <a:cubicBezTo>
                  <a:pt x="17933" y="3592"/>
                  <a:pt x="20850" y="8866"/>
                  <a:pt x="21474" y="14634"/>
                </a:cubicBezTo>
              </a:path>
              <a:path w="21475" h="16957" stroke="0" extrusionOk="0">
                <a:moveTo>
                  <a:pt x="13379" y="-1"/>
                </a:moveTo>
                <a:cubicBezTo>
                  <a:pt x="17933" y="3592"/>
                  <a:pt x="20850" y="8866"/>
                  <a:pt x="21474" y="14634"/>
                </a:cubicBezTo>
                <a:lnTo>
                  <a:pt x="0" y="16957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6263" name="Freeform 215"/>
          <p:cNvSpPr>
            <a:spLocks/>
          </p:cNvSpPr>
          <p:nvPr/>
        </p:nvSpPr>
        <p:spPr bwMode="auto">
          <a:xfrm flipV="1">
            <a:off x="4032250" y="3429000"/>
            <a:ext cx="957263" cy="2395538"/>
          </a:xfrm>
          <a:custGeom>
            <a:avLst/>
            <a:gdLst>
              <a:gd name="T0" fmla="*/ 329 w 603"/>
              <a:gd name="T1" fmla="*/ 1509 h 1509"/>
              <a:gd name="T2" fmla="*/ 269 w 603"/>
              <a:gd name="T3" fmla="*/ 1437 h 1509"/>
              <a:gd name="T4" fmla="*/ 197 w 603"/>
              <a:gd name="T5" fmla="*/ 1326 h 1509"/>
              <a:gd name="T6" fmla="*/ 164 w 603"/>
              <a:gd name="T7" fmla="*/ 1272 h 1509"/>
              <a:gd name="T8" fmla="*/ 131 w 603"/>
              <a:gd name="T9" fmla="*/ 1213 h 1509"/>
              <a:gd name="T10" fmla="*/ 104 w 603"/>
              <a:gd name="T11" fmla="*/ 1162 h 1509"/>
              <a:gd name="T12" fmla="*/ 78 w 603"/>
              <a:gd name="T13" fmla="*/ 1110 h 1509"/>
              <a:gd name="T14" fmla="*/ 54 w 603"/>
              <a:gd name="T15" fmla="*/ 1057 h 1509"/>
              <a:gd name="T16" fmla="*/ 32 w 603"/>
              <a:gd name="T17" fmla="*/ 994 h 1509"/>
              <a:gd name="T18" fmla="*/ 12 w 603"/>
              <a:gd name="T19" fmla="*/ 921 h 1509"/>
              <a:gd name="T20" fmla="*/ 2 w 603"/>
              <a:gd name="T21" fmla="*/ 856 h 1509"/>
              <a:gd name="T22" fmla="*/ 0 w 603"/>
              <a:gd name="T23" fmla="*/ 787 h 1509"/>
              <a:gd name="T24" fmla="*/ 8 w 603"/>
              <a:gd name="T25" fmla="*/ 708 h 1509"/>
              <a:gd name="T26" fmla="*/ 23 w 603"/>
              <a:gd name="T27" fmla="*/ 634 h 1509"/>
              <a:gd name="T28" fmla="*/ 35 w 603"/>
              <a:gd name="T29" fmla="*/ 594 h 1509"/>
              <a:gd name="T30" fmla="*/ 56 w 603"/>
              <a:gd name="T31" fmla="*/ 532 h 1509"/>
              <a:gd name="T32" fmla="*/ 77 w 603"/>
              <a:gd name="T33" fmla="*/ 484 h 1509"/>
              <a:gd name="T34" fmla="*/ 99 w 603"/>
              <a:gd name="T35" fmla="*/ 436 h 1509"/>
              <a:gd name="T36" fmla="*/ 131 w 603"/>
              <a:gd name="T37" fmla="*/ 382 h 1509"/>
              <a:gd name="T38" fmla="*/ 158 w 603"/>
              <a:gd name="T39" fmla="*/ 337 h 1509"/>
              <a:gd name="T40" fmla="*/ 195 w 603"/>
              <a:gd name="T41" fmla="*/ 289 h 1509"/>
              <a:gd name="T42" fmla="*/ 234 w 603"/>
              <a:gd name="T43" fmla="*/ 243 h 1509"/>
              <a:gd name="T44" fmla="*/ 272 w 603"/>
              <a:gd name="T45" fmla="*/ 204 h 1509"/>
              <a:gd name="T46" fmla="*/ 314 w 603"/>
              <a:gd name="T47" fmla="*/ 163 h 1509"/>
              <a:gd name="T48" fmla="*/ 368 w 603"/>
              <a:gd name="T49" fmla="*/ 121 h 1509"/>
              <a:gd name="T50" fmla="*/ 414 w 603"/>
              <a:gd name="T51" fmla="*/ 91 h 1509"/>
              <a:gd name="T52" fmla="*/ 464 w 603"/>
              <a:gd name="T53" fmla="*/ 61 h 1509"/>
              <a:gd name="T54" fmla="*/ 515 w 603"/>
              <a:gd name="T55" fmla="*/ 36 h 1509"/>
              <a:gd name="T56" fmla="*/ 566 w 603"/>
              <a:gd name="T57" fmla="*/ 15 h 1509"/>
              <a:gd name="T58" fmla="*/ 603 w 603"/>
              <a:gd name="T59" fmla="*/ 0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03" h="1509">
                <a:moveTo>
                  <a:pt x="329" y="1509"/>
                </a:moveTo>
                <a:lnTo>
                  <a:pt x="269" y="1437"/>
                </a:lnTo>
                <a:lnTo>
                  <a:pt x="197" y="1326"/>
                </a:lnTo>
                <a:lnTo>
                  <a:pt x="164" y="1272"/>
                </a:lnTo>
                <a:lnTo>
                  <a:pt x="131" y="1213"/>
                </a:lnTo>
                <a:lnTo>
                  <a:pt x="104" y="1162"/>
                </a:lnTo>
                <a:lnTo>
                  <a:pt x="78" y="1110"/>
                </a:lnTo>
                <a:lnTo>
                  <a:pt x="54" y="1057"/>
                </a:lnTo>
                <a:lnTo>
                  <a:pt x="32" y="994"/>
                </a:lnTo>
                <a:lnTo>
                  <a:pt x="12" y="921"/>
                </a:lnTo>
                <a:lnTo>
                  <a:pt x="2" y="856"/>
                </a:lnTo>
                <a:lnTo>
                  <a:pt x="0" y="787"/>
                </a:lnTo>
                <a:lnTo>
                  <a:pt x="8" y="708"/>
                </a:lnTo>
                <a:lnTo>
                  <a:pt x="23" y="634"/>
                </a:lnTo>
                <a:lnTo>
                  <a:pt x="35" y="594"/>
                </a:lnTo>
                <a:lnTo>
                  <a:pt x="56" y="532"/>
                </a:lnTo>
                <a:lnTo>
                  <a:pt x="77" y="484"/>
                </a:lnTo>
                <a:lnTo>
                  <a:pt x="99" y="436"/>
                </a:lnTo>
                <a:lnTo>
                  <a:pt x="131" y="382"/>
                </a:lnTo>
                <a:lnTo>
                  <a:pt x="158" y="337"/>
                </a:lnTo>
                <a:lnTo>
                  <a:pt x="195" y="289"/>
                </a:lnTo>
                <a:lnTo>
                  <a:pt x="234" y="243"/>
                </a:lnTo>
                <a:lnTo>
                  <a:pt x="272" y="204"/>
                </a:lnTo>
                <a:lnTo>
                  <a:pt x="314" y="163"/>
                </a:lnTo>
                <a:lnTo>
                  <a:pt x="368" y="121"/>
                </a:lnTo>
                <a:lnTo>
                  <a:pt x="414" y="91"/>
                </a:lnTo>
                <a:lnTo>
                  <a:pt x="464" y="61"/>
                </a:lnTo>
                <a:lnTo>
                  <a:pt x="515" y="36"/>
                </a:lnTo>
                <a:lnTo>
                  <a:pt x="566" y="15"/>
                </a:lnTo>
                <a:lnTo>
                  <a:pt x="603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64" name="Freeform 216"/>
          <p:cNvSpPr>
            <a:spLocks/>
          </p:cNvSpPr>
          <p:nvPr/>
        </p:nvSpPr>
        <p:spPr bwMode="auto">
          <a:xfrm flipV="1">
            <a:off x="4975225" y="5819775"/>
            <a:ext cx="531813" cy="138113"/>
          </a:xfrm>
          <a:custGeom>
            <a:avLst/>
            <a:gdLst>
              <a:gd name="T0" fmla="*/ 0 w 335"/>
              <a:gd name="T1" fmla="*/ 87 h 87"/>
              <a:gd name="T2" fmla="*/ 71 w 335"/>
              <a:gd name="T3" fmla="*/ 60 h 87"/>
              <a:gd name="T4" fmla="*/ 159 w 335"/>
              <a:gd name="T5" fmla="*/ 33 h 87"/>
              <a:gd name="T6" fmla="*/ 230 w 335"/>
              <a:gd name="T7" fmla="*/ 18 h 87"/>
              <a:gd name="T8" fmla="*/ 335 w 335"/>
              <a:gd name="T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87">
                <a:moveTo>
                  <a:pt x="0" y="87"/>
                </a:moveTo>
                <a:lnTo>
                  <a:pt x="71" y="60"/>
                </a:lnTo>
                <a:lnTo>
                  <a:pt x="159" y="33"/>
                </a:lnTo>
                <a:lnTo>
                  <a:pt x="230" y="18"/>
                </a:lnTo>
                <a:lnTo>
                  <a:pt x="335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66" name="Arc 218"/>
          <p:cNvSpPr>
            <a:spLocks/>
          </p:cNvSpPr>
          <p:nvPr/>
        </p:nvSpPr>
        <p:spPr bwMode="auto">
          <a:xfrm flipV="1">
            <a:off x="4554538" y="3457575"/>
            <a:ext cx="3906837" cy="1736725"/>
          </a:xfrm>
          <a:custGeom>
            <a:avLst/>
            <a:gdLst>
              <a:gd name="G0" fmla="+- 0 0 0"/>
              <a:gd name="G1" fmla="+- 12265 0 0"/>
              <a:gd name="G2" fmla="+- 21600 0 0"/>
              <a:gd name="T0" fmla="*/ 17780 w 21600"/>
              <a:gd name="T1" fmla="*/ 0 h 12623"/>
              <a:gd name="T2" fmla="*/ 21597 w 21600"/>
              <a:gd name="T3" fmla="*/ 12623 h 12623"/>
              <a:gd name="T4" fmla="*/ 0 w 21600"/>
              <a:gd name="T5" fmla="*/ 12265 h 12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623" fill="none" extrusionOk="0">
                <a:moveTo>
                  <a:pt x="17780" y="-1"/>
                </a:moveTo>
                <a:cubicBezTo>
                  <a:pt x="20267" y="3606"/>
                  <a:pt x="21600" y="7883"/>
                  <a:pt x="21600" y="12265"/>
                </a:cubicBezTo>
                <a:cubicBezTo>
                  <a:pt x="21600" y="12384"/>
                  <a:pt x="21599" y="12503"/>
                  <a:pt x="21597" y="12623"/>
                </a:cubicBezTo>
              </a:path>
              <a:path w="21600" h="12623" stroke="0" extrusionOk="0">
                <a:moveTo>
                  <a:pt x="17780" y="-1"/>
                </a:moveTo>
                <a:cubicBezTo>
                  <a:pt x="20267" y="3606"/>
                  <a:pt x="21600" y="7883"/>
                  <a:pt x="21600" y="12265"/>
                </a:cubicBezTo>
                <a:cubicBezTo>
                  <a:pt x="21600" y="12384"/>
                  <a:pt x="21599" y="12503"/>
                  <a:pt x="21597" y="12623"/>
                </a:cubicBezTo>
                <a:lnTo>
                  <a:pt x="0" y="12265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6267" name="Freeform 219"/>
          <p:cNvSpPr>
            <a:spLocks/>
          </p:cNvSpPr>
          <p:nvPr/>
        </p:nvSpPr>
        <p:spPr bwMode="auto">
          <a:xfrm>
            <a:off x="7629525" y="5176838"/>
            <a:ext cx="152400" cy="150812"/>
          </a:xfrm>
          <a:custGeom>
            <a:avLst/>
            <a:gdLst>
              <a:gd name="T0" fmla="*/ 0 w 96"/>
              <a:gd name="T1" fmla="*/ 95 h 95"/>
              <a:gd name="T2" fmla="*/ 53 w 96"/>
              <a:gd name="T3" fmla="*/ 44 h 95"/>
              <a:gd name="T4" fmla="*/ 96 w 96"/>
              <a:gd name="T5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5">
                <a:moveTo>
                  <a:pt x="0" y="95"/>
                </a:moveTo>
                <a:lnTo>
                  <a:pt x="53" y="44"/>
                </a:lnTo>
                <a:lnTo>
                  <a:pt x="9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6268" name="AutoShape 2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23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230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30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0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30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6" dur="500"/>
                                        <p:tgtEl>
                                          <p:spTgt spid="230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30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7" dur="500"/>
                                        <p:tgtEl>
                                          <p:spTgt spid="230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240" grpId="0" autoUpdateAnimBg="0"/>
      <p:bldP spid="2306255" grpId="0" animBg="1"/>
      <p:bldP spid="2306256" grpId="0" animBg="1"/>
      <p:bldP spid="2306257" grpId="0" animBg="1"/>
      <p:bldP spid="2306258" grpId="0" animBg="1"/>
      <p:bldP spid="2306259" grpId="0" animBg="1"/>
      <p:bldP spid="2306262" grpId="0" animBg="1"/>
      <p:bldP spid="2306263" grpId="0" animBg="1"/>
      <p:bldP spid="2306264" grpId="0" animBg="1"/>
      <p:bldP spid="2306266" grpId="0" animBg="1"/>
      <p:bldP spid="23062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7947" name="Group 2091"/>
          <p:cNvGrpSpPr>
            <a:grpSpLocks/>
          </p:cNvGrpSpPr>
          <p:nvPr/>
        </p:nvGrpSpPr>
        <p:grpSpPr bwMode="auto">
          <a:xfrm>
            <a:off x="2378075" y="285750"/>
            <a:ext cx="6765925" cy="6286500"/>
            <a:chOff x="1498" y="180"/>
            <a:chExt cx="4262" cy="3960"/>
          </a:xfrm>
        </p:grpSpPr>
        <p:sp>
          <p:nvSpPr>
            <p:cNvPr id="2427909" name="Line 2053"/>
            <p:cNvSpPr>
              <a:spLocks noChangeShapeType="1"/>
            </p:cNvSpPr>
            <p:nvPr/>
          </p:nvSpPr>
          <p:spPr bwMode="auto">
            <a:xfrm>
              <a:off x="1498" y="2192"/>
              <a:ext cx="40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10" name="Text Box 2054"/>
            <p:cNvSpPr txBox="1">
              <a:spLocks noChangeArrowheads="1"/>
            </p:cNvSpPr>
            <p:nvPr/>
          </p:nvSpPr>
          <p:spPr bwMode="auto">
            <a:xfrm>
              <a:off x="5439" y="1907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27911" name="Text Box 2055"/>
            <p:cNvSpPr txBox="1">
              <a:spLocks noChangeArrowheads="1"/>
            </p:cNvSpPr>
            <p:nvPr/>
          </p:nvSpPr>
          <p:spPr bwMode="auto">
            <a:xfrm>
              <a:off x="2911" y="1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27912" name="Line 2056"/>
            <p:cNvSpPr>
              <a:spLocks noChangeShapeType="1"/>
            </p:cNvSpPr>
            <p:nvPr/>
          </p:nvSpPr>
          <p:spPr bwMode="auto">
            <a:xfrm flipV="1">
              <a:off x="2879" y="296"/>
              <a:ext cx="0" cy="3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7913" name="Rectangle 2057"/>
            <p:cNvSpPr>
              <a:spLocks noChangeArrowheads="1"/>
            </p:cNvSpPr>
            <p:nvPr/>
          </p:nvSpPr>
          <p:spPr bwMode="auto">
            <a:xfrm>
              <a:off x="2636" y="206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27906" name="Oval 2050"/>
          <p:cNvSpPr>
            <a:spLocks noChangeArrowheads="1"/>
          </p:cNvSpPr>
          <p:nvPr/>
        </p:nvSpPr>
        <p:spPr bwMode="auto">
          <a:xfrm rot="-14343537">
            <a:off x="4570413" y="2509838"/>
            <a:ext cx="1935162" cy="193516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07" name="Oval 2051"/>
          <p:cNvSpPr>
            <a:spLocks noChangeArrowheads="1"/>
          </p:cNvSpPr>
          <p:nvPr/>
        </p:nvSpPr>
        <p:spPr bwMode="auto">
          <a:xfrm rot="-14343537">
            <a:off x="6527006" y="2520157"/>
            <a:ext cx="1935163" cy="193675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14" name="Line 2058"/>
          <p:cNvSpPr>
            <a:spLocks noChangeShapeType="1"/>
          </p:cNvSpPr>
          <p:nvPr/>
        </p:nvSpPr>
        <p:spPr bwMode="auto">
          <a:xfrm>
            <a:off x="4570413" y="3478213"/>
            <a:ext cx="198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15" name="Freeform 2059"/>
          <p:cNvSpPr>
            <a:spLocks/>
          </p:cNvSpPr>
          <p:nvPr/>
        </p:nvSpPr>
        <p:spPr bwMode="auto">
          <a:xfrm>
            <a:off x="6529388" y="3471863"/>
            <a:ext cx="1947862" cy="4762"/>
          </a:xfrm>
          <a:custGeom>
            <a:avLst/>
            <a:gdLst>
              <a:gd name="T0" fmla="*/ 0 w 1227"/>
              <a:gd name="T1" fmla="*/ 3 h 3"/>
              <a:gd name="T2" fmla="*/ 1227 w 1227"/>
              <a:gd name="T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27" h="3">
                <a:moveTo>
                  <a:pt x="0" y="3"/>
                </a:moveTo>
                <a:lnTo>
                  <a:pt x="1227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916" name="Text Box 2060"/>
          <p:cNvSpPr txBox="1">
            <a:spLocks noChangeArrowheads="1"/>
          </p:cNvSpPr>
          <p:nvPr/>
        </p:nvSpPr>
        <p:spPr bwMode="auto">
          <a:xfrm>
            <a:off x="8461375" y="3444875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FF0000"/>
                </a:solidFill>
              </a:rPr>
              <a:t>2</a:t>
            </a:r>
            <a:r>
              <a:rPr lang="en-US" altLang="zh-CN" sz="1800" b="1" i="1">
                <a:solidFill>
                  <a:srgbClr val="FF0000"/>
                </a:solidFill>
              </a:rPr>
              <a:t>a</a:t>
            </a:r>
            <a:endParaRPr lang="en-US" altLang="zh-CN" sz="1800" i="1">
              <a:solidFill>
                <a:srgbClr val="FF0000"/>
              </a:solidFill>
            </a:endParaRPr>
          </a:p>
        </p:txBody>
      </p:sp>
      <p:sp>
        <p:nvSpPr>
          <p:cNvPr id="2427919" name="Rectangle 2063"/>
          <p:cNvSpPr>
            <a:spLocks noChangeArrowheads="1"/>
          </p:cNvSpPr>
          <p:nvPr/>
        </p:nvSpPr>
        <p:spPr bwMode="auto">
          <a:xfrm>
            <a:off x="331788" y="2001838"/>
            <a:ext cx="273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</a:rPr>
              <a:t>r </a:t>
            </a:r>
            <a:r>
              <a:rPr lang="en-US" altLang="zh-CN" sz="3200" b="1">
                <a:solidFill>
                  <a:srgbClr val="FF0000"/>
                </a:solidFill>
              </a:rPr>
              <a:t>= </a:t>
            </a:r>
            <a:r>
              <a:rPr lang="en-US" altLang="zh-CN" sz="3200" b="1" i="1">
                <a:solidFill>
                  <a:srgbClr val="FF0000"/>
                </a:solidFill>
              </a:rPr>
              <a:t>a </a:t>
            </a:r>
            <a:r>
              <a:rPr lang="en-US" altLang="zh-CN" sz="3200" b="1">
                <a:solidFill>
                  <a:srgbClr val="FF0000"/>
                </a:solidFill>
              </a:rPr>
              <a:t>(1+cos</a:t>
            </a:r>
            <a:r>
              <a:rPr lang="en-US" altLang="zh-CN" sz="3200" b="1" i="1">
                <a:solidFill>
                  <a:srgbClr val="FF0000"/>
                </a:solidFill>
                <a:sym typeface="Symbol" pitchFamily="18" charset="2"/>
              </a:rPr>
              <a:t> </a:t>
            </a:r>
            <a:r>
              <a:rPr lang="en-US" altLang="zh-CN" sz="3200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27920" name="Rectangle 2064"/>
          <p:cNvSpPr>
            <a:spLocks noChangeArrowheads="1"/>
          </p:cNvSpPr>
          <p:nvPr/>
        </p:nvSpPr>
        <p:spPr bwMode="auto">
          <a:xfrm>
            <a:off x="428625" y="2782888"/>
            <a:ext cx="194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0 </a:t>
            </a:r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  2</a:t>
            </a:r>
            <a:endParaRPr lang="en-US" altLang="zh-CN" sz="280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427921" name="Rectangle 2065"/>
          <p:cNvSpPr>
            <a:spLocks noChangeArrowheads="1"/>
          </p:cNvSpPr>
          <p:nvPr/>
        </p:nvSpPr>
        <p:spPr bwMode="auto">
          <a:xfrm>
            <a:off x="471488" y="3482975"/>
            <a:ext cx="1906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9900"/>
                </a:solidFill>
              </a:rPr>
              <a:t>0 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9900"/>
                </a:solidFill>
                <a:sym typeface="Symbol" pitchFamily="18" charset="2"/>
              </a:rPr>
              <a:t>  2</a:t>
            </a:r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a</a:t>
            </a:r>
            <a:endParaRPr lang="en-US" altLang="zh-CN" b="1" i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427922" name="Freeform 2066"/>
          <p:cNvSpPr>
            <a:spLocks/>
          </p:cNvSpPr>
          <p:nvPr/>
        </p:nvSpPr>
        <p:spPr bwMode="auto">
          <a:xfrm>
            <a:off x="4570413" y="1549400"/>
            <a:ext cx="3036887" cy="1916113"/>
          </a:xfrm>
          <a:custGeom>
            <a:avLst/>
            <a:gdLst>
              <a:gd name="T0" fmla="*/ 0 w 1913"/>
              <a:gd name="T1" fmla="*/ 1207 h 1207"/>
              <a:gd name="T2" fmla="*/ 1913 w 1913"/>
              <a:gd name="T3" fmla="*/ 0 h 120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13" h="1207">
                <a:moveTo>
                  <a:pt x="0" y="1207"/>
                </a:moveTo>
                <a:lnTo>
                  <a:pt x="1913" y="0"/>
                </a:lnTo>
              </a:path>
            </a:pathLst>
          </a:cu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23" name="Text Box 2067"/>
          <p:cNvSpPr txBox="1">
            <a:spLocks noChangeArrowheads="1"/>
          </p:cNvSpPr>
          <p:nvPr/>
        </p:nvSpPr>
        <p:spPr bwMode="auto">
          <a:xfrm>
            <a:off x="7620000" y="1143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chemeClr val="tx1"/>
                </a:solidFill>
              </a:rPr>
              <a:t>P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27924" name="Oval 2068"/>
          <p:cNvSpPr>
            <a:spLocks noChangeArrowheads="1"/>
          </p:cNvSpPr>
          <p:nvPr/>
        </p:nvSpPr>
        <p:spPr bwMode="auto">
          <a:xfrm>
            <a:off x="7543800" y="1468438"/>
            <a:ext cx="131763" cy="1317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25" name="Text Box 2069"/>
          <p:cNvSpPr txBox="1">
            <a:spLocks noChangeArrowheads="1"/>
          </p:cNvSpPr>
          <p:nvPr/>
        </p:nvSpPr>
        <p:spPr bwMode="auto">
          <a:xfrm>
            <a:off x="4953000" y="3048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endParaRPr lang="en-US" altLang="zh-CN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427926" name="Text Box 2070"/>
          <p:cNvSpPr txBox="1">
            <a:spLocks noChangeArrowheads="1"/>
          </p:cNvSpPr>
          <p:nvPr/>
        </p:nvSpPr>
        <p:spPr bwMode="auto">
          <a:xfrm>
            <a:off x="6096000" y="1905000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009900"/>
                </a:solidFill>
                <a:sym typeface="Symbol" pitchFamily="18" charset="2"/>
              </a:rPr>
              <a:t>r</a:t>
            </a:r>
            <a:endParaRPr lang="en-US" altLang="zh-CN" sz="2800" b="1" i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427927" name="Text Box 2071"/>
          <p:cNvSpPr txBox="1">
            <a:spLocks noChangeArrowheads="1"/>
          </p:cNvSpPr>
          <p:nvPr/>
        </p:nvSpPr>
        <p:spPr bwMode="auto">
          <a:xfrm>
            <a:off x="177800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外缘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427928" name="Rectangle 2072"/>
          <p:cNvSpPr>
            <a:spLocks noGrp="1" noChangeArrowheads="1"/>
          </p:cNvSpPr>
          <p:nvPr>
            <p:ph type="title" idx="4294967295"/>
          </p:nvPr>
        </p:nvSpPr>
        <p:spPr>
          <a:xfrm>
            <a:off x="8537575" y="5791200"/>
            <a:ext cx="381000" cy="4429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27929" name="Rectangle 2073"/>
          <p:cNvSpPr>
            <a:spLocks noChangeArrowheads="1"/>
          </p:cNvSpPr>
          <p:nvPr/>
        </p:nvSpPr>
        <p:spPr bwMode="auto">
          <a:xfrm>
            <a:off x="1703388" y="381000"/>
            <a:ext cx="220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   (</a:t>
            </a:r>
            <a:r>
              <a:rPr lang="zh-CN" altLang="en-US" b="1">
                <a:solidFill>
                  <a:schemeClr val="accent2"/>
                </a:solidFill>
              </a:rPr>
              <a:t>圆外旋轮线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427930" name="Rectangle 2074"/>
          <p:cNvSpPr>
            <a:spLocks noChangeArrowheads="1"/>
          </p:cNvSpPr>
          <p:nvPr/>
        </p:nvSpPr>
        <p:spPr bwMode="auto">
          <a:xfrm>
            <a:off x="311150" y="381000"/>
            <a:ext cx="1692275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8.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心形线</a:t>
            </a:r>
            <a:endParaRPr lang="zh-CN" altLang="en-US" b="1"/>
          </a:p>
        </p:txBody>
      </p:sp>
      <p:grpSp>
        <p:nvGrpSpPr>
          <p:cNvPr id="2427945" name="Group 2089"/>
          <p:cNvGrpSpPr>
            <a:grpSpLocks/>
          </p:cNvGrpSpPr>
          <p:nvPr/>
        </p:nvGrpSpPr>
        <p:grpSpPr bwMode="auto">
          <a:xfrm>
            <a:off x="3749675" y="950913"/>
            <a:ext cx="4711700" cy="2528887"/>
            <a:chOff x="2362" y="599"/>
            <a:chExt cx="2968" cy="1593"/>
          </a:xfrm>
        </p:grpSpPr>
        <p:sp>
          <p:nvSpPr>
            <p:cNvPr id="2427931" name="Arc 2075"/>
            <p:cNvSpPr>
              <a:spLocks/>
            </p:cNvSpPr>
            <p:nvPr/>
          </p:nvSpPr>
          <p:spPr bwMode="auto">
            <a:xfrm>
              <a:off x="2879" y="1081"/>
              <a:ext cx="2451" cy="1103"/>
            </a:xfrm>
            <a:custGeom>
              <a:avLst/>
              <a:gdLst>
                <a:gd name="G0" fmla="+- 0 0 0"/>
                <a:gd name="G1" fmla="+- 12265 0 0"/>
                <a:gd name="G2" fmla="+- 21600 0 0"/>
                <a:gd name="T0" fmla="*/ 17780 w 21600"/>
                <a:gd name="T1" fmla="*/ 0 h 12265"/>
                <a:gd name="T2" fmla="*/ 21600 w 21600"/>
                <a:gd name="T3" fmla="*/ 12265 h 12265"/>
                <a:gd name="T4" fmla="*/ 0 w 21600"/>
                <a:gd name="T5" fmla="*/ 12265 h 1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265" fill="none" extrusionOk="0">
                  <a:moveTo>
                    <a:pt x="17780" y="-1"/>
                  </a:moveTo>
                  <a:cubicBezTo>
                    <a:pt x="20267" y="3606"/>
                    <a:pt x="21600" y="7883"/>
                    <a:pt x="21600" y="12265"/>
                  </a:cubicBezTo>
                </a:path>
                <a:path w="21600" h="12265" stroke="0" extrusionOk="0">
                  <a:moveTo>
                    <a:pt x="17780" y="-1"/>
                  </a:moveTo>
                  <a:cubicBezTo>
                    <a:pt x="20267" y="3606"/>
                    <a:pt x="21600" y="7883"/>
                    <a:pt x="21600" y="12265"/>
                  </a:cubicBezTo>
                  <a:lnTo>
                    <a:pt x="0" y="12265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32" name="Arc 2076"/>
            <p:cNvSpPr>
              <a:spLocks/>
            </p:cNvSpPr>
            <p:nvPr/>
          </p:nvSpPr>
          <p:spPr bwMode="auto">
            <a:xfrm rot="-2013885">
              <a:off x="2362" y="658"/>
              <a:ext cx="2411" cy="1264"/>
            </a:xfrm>
            <a:custGeom>
              <a:avLst/>
              <a:gdLst>
                <a:gd name="G0" fmla="+- 0 0 0"/>
                <a:gd name="G1" fmla="+- 16957 0 0"/>
                <a:gd name="G2" fmla="+- 21600 0 0"/>
                <a:gd name="T0" fmla="*/ 13379 w 21475"/>
                <a:gd name="T1" fmla="*/ 0 h 16957"/>
                <a:gd name="T2" fmla="*/ 21475 w 21475"/>
                <a:gd name="T3" fmla="*/ 14634 h 16957"/>
                <a:gd name="T4" fmla="*/ 0 w 21475"/>
                <a:gd name="T5" fmla="*/ 16957 h 16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75" h="16957" fill="none" extrusionOk="0">
                  <a:moveTo>
                    <a:pt x="13379" y="-1"/>
                  </a:moveTo>
                  <a:cubicBezTo>
                    <a:pt x="17933" y="3592"/>
                    <a:pt x="20850" y="8866"/>
                    <a:pt x="21474" y="14634"/>
                  </a:cubicBezTo>
                </a:path>
                <a:path w="21475" h="16957" stroke="0" extrusionOk="0">
                  <a:moveTo>
                    <a:pt x="13379" y="-1"/>
                  </a:moveTo>
                  <a:cubicBezTo>
                    <a:pt x="17933" y="3592"/>
                    <a:pt x="20850" y="8866"/>
                    <a:pt x="21474" y="14634"/>
                  </a:cubicBezTo>
                  <a:lnTo>
                    <a:pt x="0" y="1695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34" name="Freeform 2078"/>
            <p:cNvSpPr>
              <a:spLocks/>
            </p:cNvSpPr>
            <p:nvPr/>
          </p:nvSpPr>
          <p:spPr bwMode="auto">
            <a:xfrm>
              <a:off x="2550" y="683"/>
              <a:ext cx="603" cy="1509"/>
            </a:xfrm>
            <a:custGeom>
              <a:avLst/>
              <a:gdLst>
                <a:gd name="T0" fmla="*/ 329 w 603"/>
                <a:gd name="T1" fmla="*/ 1509 h 1509"/>
                <a:gd name="T2" fmla="*/ 269 w 603"/>
                <a:gd name="T3" fmla="*/ 1437 h 1509"/>
                <a:gd name="T4" fmla="*/ 197 w 603"/>
                <a:gd name="T5" fmla="*/ 1326 h 1509"/>
                <a:gd name="T6" fmla="*/ 164 w 603"/>
                <a:gd name="T7" fmla="*/ 1272 h 1509"/>
                <a:gd name="T8" fmla="*/ 131 w 603"/>
                <a:gd name="T9" fmla="*/ 1213 h 1509"/>
                <a:gd name="T10" fmla="*/ 104 w 603"/>
                <a:gd name="T11" fmla="*/ 1162 h 1509"/>
                <a:gd name="T12" fmla="*/ 78 w 603"/>
                <a:gd name="T13" fmla="*/ 1110 h 1509"/>
                <a:gd name="T14" fmla="*/ 54 w 603"/>
                <a:gd name="T15" fmla="*/ 1057 h 1509"/>
                <a:gd name="T16" fmla="*/ 32 w 603"/>
                <a:gd name="T17" fmla="*/ 994 h 1509"/>
                <a:gd name="T18" fmla="*/ 12 w 603"/>
                <a:gd name="T19" fmla="*/ 921 h 1509"/>
                <a:gd name="T20" fmla="*/ 2 w 603"/>
                <a:gd name="T21" fmla="*/ 856 h 1509"/>
                <a:gd name="T22" fmla="*/ 0 w 603"/>
                <a:gd name="T23" fmla="*/ 787 h 1509"/>
                <a:gd name="T24" fmla="*/ 8 w 603"/>
                <a:gd name="T25" fmla="*/ 708 h 1509"/>
                <a:gd name="T26" fmla="*/ 23 w 603"/>
                <a:gd name="T27" fmla="*/ 634 h 1509"/>
                <a:gd name="T28" fmla="*/ 35 w 603"/>
                <a:gd name="T29" fmla="*/ 594 h 1509"/>
                <a:gd name="T30" fmla="*/ 56 w 603"/>
                <a:gd name="T31" fmla="*/ 532 h 1509"/>
                <a:gd name="T32" fmla="*/ 77 w 603"/>
                <a:gd name="T33" fmla="*/ 484 h 1509"/>
                <a:gd name="T34" fmla="*/ 99 w 603"/>
                <a:gd name="T35" fmla="*/ 436 h 1509"/>
                <a:gd name="T36" fmla="*/ 131 w 603"/>
                <a:gd name="T37" fmla="*/ 382 h 1509"/>
                <a:gd name="T38" fmla="*/ 158 w 603"/>
                <a:gd name="T39" fmla="*/ 337 h 1509"/>
                <a:gd name="T40" fmla="*/ 195 w 603"/>
                <a:gd name="T41" fmla="*/ 289 h 1509"/>
                <a:gd name="T42" fmla="*/ 234 w 603"/>
                <a:gd name="T43" fmla="*/ 243 h 1509"/>
                <a:gd name="T44" fmla="*/ 272 w 603"/>
                <a:gd name="T45" fmla="*/ 204 h 1509"/>
                <a:gd name="T46" fmla="*/ 314 w 603"/>
                <a:gd name="T47" fmla="*/ 163 h 1509"/>
                <a:gd name="T48" fmla="*/ 368 w 603"/>
                <a:gd name="T49" fmla="*/ 121 h 1509"/>
                <a:gd name="T50" fmla="*/ 414 w 603"/>
                <a:gd name="T51" fmla="*/ 91 h 1509"/>
                <a:gd name="T52" fmla="*/ 464 w 603"/>
                <a:gd name="T53" fmla="*/ 61 h 1509"/>
                <a:gd name="T54" fmla="*/ 515 w 603"/>
                <a:gd name="T55" fmla="*/ 36 h 1509"/>
                <a:gd name="T56" fmla="*/ 566 w 603"/>
                <a:gd name="T57" fmla="*/ 15 h 1509"/>
                <a:gd name="T58" fmla="*/ 603 w 603"/>
                <a:gd name="T59" fmla="*/ 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3" h="1509">
                  <a:moveTo>
                    <a:pt x="329" y="1509"/>
                  </a:moveTo>
                  <a:lnTo>
                    <a:pt x="269" y="1437"/>
                  </a:lnTo>
                  <a:lnTo>
                    <a:pt x="197" y="1326"/>
                  </a:lnTo>
                  <a:lnTo>
                    <a:pt x="164" y="1272"/>
                  </a:lnTo>
                  <a:lnTo>
                    <a:pt x="131" y="1213"/>
                  </a:lnTo>
                  <a:lnTo>
                    <a:pt x="104" y="1162"/>
                  </a:lnTo>
                  <a:lnTo>
                    <a:pt x="78" y="1110"/>
                  </a:lnTo>
                  <a:lnTo>
                    <a:pt x="54" y="1057"/>
                  </a:lnTo>
                  <a:lnTo>
                    <a:pt x="32" y="994"/>
                  </a:lnTo>
                  <a:lnTo>
                    <a:pt x="12" y="921"/>
                  </a:lnTo>
                  <a:lnTo>
                    <a:pt x="2" y="856"/>
                  </a:lnTo>
                  <a:lnTo>
                    <a:pt x="0" y="787"/>
                  </a:lnTo>
                  <a:lnTo>
                    <a:pt x="8" y="708"/>
                  </a:lnTo>
                  <a:lnTo>
                    <a:pt x="23" y="634"/>
                  </a:lnTo>
                  <a:lnTo>
                    <a:pt x="35" y="594"/>
                  </a:lnTo>
                  <a:lnTo>
                    <a:pt x="56" y="532"/>
                  </a:lnTo>
                  <a:lnTo>
                    <a:pt x="77" y="484"/>
                  </a:lnTo>
                  <a:lnTo>
                    <a:pt x="99" y="436"/>
                  </a:lnTo>
                  <a:lnTo>
                    <a:pt x="131" y="382"/>
                  </a:lnTo>
                  <a:lnTo>
                    <a:pt x="158" y="337"/>
                  </a:lnTo>
                  <a:lnTo>
                    <a:pt x="195" y="289"/>
                  </a:lnTo>
                  <a:lnTo>
                    <a:pt x="234" y="243"/>
                  </a:lnTo>
                  <a:lnTo>
                    <a:pt x="272" y="204"/>
                  </a:lnTo>
                  <a:lnTo>
                    <a:pt x="314" y="163"/>
                  </a:lnTo>
                  <a:lnTo>
                    <a:pt x="368" y="121"/>
                  </a:lnTo>
                  <a:lnTo>
                    <a:pt x="414" y="91"/>
                  </a:lnTo>
                  <a:lnTo>
                    <a:pt x="464" y="61"/>
                  </a:lnTo>
                  <a:lnTo>
                    <a:pt x="515" y="36"/>
                  </a:lnTo>
                  <a:lnTo>
                    <a:pt x="566" y="15"/>
                  </a:lnTo>
                  <a:lnTo>
                    <a:pt x="603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35" name="Freeform 2079"/>
            <p:cNvSpPr>
              <a:spLocks/>
            </p:cNvSpPr>
            <p:nvPr/>
          </p:nvSpPr>
          <p:spPr bwMode="auto">
            <a:xfrm>
              <a:off x="3144" y="599"/>
              <a:ext cx="335" cy="87"/>
            </a:xfrm>
            <a:custGeom>
              <a:avLst/>
              <a:gdLst>
                <a:gd name="T0" fmla="*/ 0 w 335"/>
                <a:gd name="T1" fmla="*/ 87 h 87"/>
                <a:gd name="T2" fmla="*/ 71 w 335"/>
                <a:gd name="T3" fmla="*/ 60 h 87"/>
                <a:gd name="T4" fmla="*/ 159 w 335"/>
                <a:gd name="T5" fmla="*/ 33 h 87"/>
                <a:gd name="T6" fmla="*/ 230 w 335"/>
                <a:gd name="T7" fmla="*/ 18 h 87"/>
                <a:gd name="T8" fmla="*/ 335 w 335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87">
                  <a:moveTo>
                    <a:pt x="0" y="87"/>
                  </a:moveTo>
                  <a:lnTo>
                    <a:pt x="71" y="60"/>
                  </a:lnTo>
                  <a:lnTo>
                    <a:pt x="159" y="33"/>
                  </a:lnTo>
                  <a:lnTo>
                    <a:pt x="230" y="18"/>
                  </a:lnTo>
                  <a:lnTo>
                    <a:pt x="335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37" name="Freeform 2081"/>
            <p:cNvSpPr>
              <a:spLocks/>
            </p:cNvSpPr>
            <p:nvPr/>
          </p:nvSpPr>
          <p:spPr bwMode="auto">
            <a:xfrm>
              <a:off x="4823" y="1002"/>
              <a:ext cx="81" cy="89"/>
            </a:xfrm>
            <a:custGeom>
              <a:avLst/>
              <a:gdLst>
                <a:gd name="T0" fmla="*/ 0 w 81"/>
                <a:gd name="T1" fmla="*/ 0 h 89"/>
                <a:gd name="T2" fmla="*/ 40 w 81"/>
                <a:gd name="T3" fmla="*/ 45 h 89"/>
                <a:gd name="T4" fmla="*/ 81 w 81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89">
                  <a:moveTo>
                    <a:pt x="0" y="0"/>
                  </a:moveTo>
                  <a:lnTo>
                    <a:pt x="40" y="45"/>
                  </a:lnTo>
                  <a:lnTo>
                    <a:pt x="81" y="89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27946" name="Group 2090"/>
          <p:cNvGrpSpPr>
            <a:grpSpLocks/>
          </p:cNvGrpSpPr>
          <p:nvPr/>
        </p:nvGrpSpPr>
        <p:grpSpPr bwMode="auto">
          <a:xfrm>
            <a:off x="3733800" y="3429000"/>
            <a:ext cx="4727575" cy="2528888"/>
            <a:chOff x="2352" y="2160"/>
            <a:chExt cx="2978" cy="1593"/>
          </a:xfrm>
        </p:grpSpPr>
        <p:sp>
          <p:nvSpPr>
            <p:cNvPr id="2427940" name="Arc 2084"/>
            <p:cNvSpPr>
              <a:spLocks/>
            </p:cNvSpPr>
            <p:nvPr/>
          </p:nvSpPr>
          <p:spPr bwMode="auto">
            <a:xfrm flipV="1">
              <a:off x="2869" y="2178"/>
              <a:ext cx="2461" cy="1094"/>
            </a:xfrm>
            <a:custGeom>
              <a:avLst/>
              <a:gdLst>
                <a:gd name="G0" fmla="+- 0 0 0"/>
                <a:gd name="G1" fmla="+- 12265 0 0"/>
                <a:gd name="G2" fmla="+- 21600 0 0"/>
                <a:gd name="T0" fmla="*/ 17780 w 21600"/>
                <a:gd name="T1" fmla="*/ 0 h 12623"/>
                <a:gd name="T2" fmla="*/ 21597 w 21600"/>
                <a:gd name="T3" fmla="*/ 12623 h 12623"/>
                <a:gd name="T4" fmla="*/ 0 w 21600"/>
                <a:gd name="T5" fmla="*/ 12265 h 12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623" fill="none" extrusionOk="0">
                  <a:moveTo>
                    <a:pt x="17780" y="-1"/>
                  </a:moveTo>
                  <a:cubicBezTo>
                    <a:pt x="20267" y="3606"/>
                    <a:pt x="21600" y="7883"/>
                    <a:pt x="21600" y="12265"/>
                  </a:cubicBezTo>
                  <a:cubicBezTo>
                    <a:pt x="21600" y="12384"/>
                    <a:pt x="21599" y="12503"/>
                    <a:pt x="21597" y="12623"/>
                  </a:cubicBezTo>
                </a:path>
                <a:path w="21600" h="12623" stroke="0" extrusionOk="0">
                  <a:moveTo>
                    <a:pt x="17780" y="-1"/>
                  </a:moveTo>
                  <a:cubicBezTo>
                    <a:pt x="20267" y="3606"/>
                    <a:pt x="21600" y="7883"/>
                    <a:pt x="21600" y="12265"/>
                  </a:cubicBezTo>
                  <a:cubicBezTo>
                    <a:pt x="21600" y="12384"/>
                    <a:pt x="21599" y="12503"/>
                    <a:pt x="21597" y="12623"/>
                  </a:cubicBezTo>
                  <a:lnTo>
                    <a:pt x="0" y="12265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41" name="Arc 2085"/>
            <p:cNvSpPr>
              <a:spLocks/>
            </p:cNvSpPr>
            <p:nvPr/>
          </p:nvSpPr>
          <p:spPr bwMode="auto">
            <a:xfrm rot="2013885" flipV="1">
              <a:off x="2352" y="2430"/>
              <a:ext cx="2411" cy="1264"/>
            </a:xfrm>
            <a:custGeom>
              <a:avLst/>
              <a:gdLst>
                <a:gd name="G0" fmla="+- 0 0 0"/>
                <a:gd name="G1" fmla="+- 16957 0 0"/>
                <a:gd name="G2" fmla="+- 21600 0 0"/>
                <a:gd name="T0" fmla="*/ 13379 w 21475"/>
                <a:gd name="T1" fmla="*/ 0 h 16957"/>
                <a:gd name="T2" fmla="*/ 21475 w 21475"/>
                <a:gd name="T3" fmla="*/ 14634 h 16957"/>
                <a:gd name="T4" fmla="*/ 0 w 21475"/>
                <a:gd name="T5" fmla="*/ 16957 h 16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75" h="16957" fill="none" extrusionOk="0">
                  <a:moveTo>
                    <a:pt x="13379" y="-1"/>
                  </a:moveTo>
                  <a:cubicBezTo>
                    <a:pt x="17933" y="3592"/>
                    <a:pt x="20850" y="8866"/>
                    <a:pt x="21474" y="14634"/>
                  </a:cubicBezTo>
                </a:path>
                <a:path w="21475" h="16957" stroke="0" extrusionOk="0">
                  <a:moveTo>
                    <a:pt x="13379" y="-1"/>
                  </a:moveTo>
                  <a:cubicBezTo>
                    <a:pt x="17933" y="3592"/>
                    <a:pt x="20850" y="8866"/>
                    <a:pt x="21474" y="14634"/>
                  </a:cubicBezTo>
                  <a:lnTo>
                    <a:pt x="0" y="16957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42" name="Freeform 2086"/>
            <p:cNvSpPr>
              <a:spLocks/>
            </p:cNvSpPr>
            <p:nvPr/>
          </p:nvSpPr>
          <p:spPr bwMode="auto">
            <a:xfrm flipV="1">
              <a:off x="2540" y="2160"/>
              <a:ext cx="603" cy="1509"/>
            </a:xfrm>
            <a:custGeom>
              <a:avLst/>
              <a:gdLst>
                <a:gd name="T0" fmla="*/ 329 w 603"/>
                <a:gd name="T1" fmla="*/ 1509 h 1509"/>
                <a:gd name="T2" fmla="*/ 269 w 603"/>
                <a:gd name="T3" fmla="*/ 1437 h 1509"/>
                <a:gd name="T4" fmla="*/ 197 w 603"/>
                <a:gd name="T5" fmla="*/ 1326 h 1509"/>
                <a:gd name="T6" fmla="*/ 164 w 603"/>
                <a:gd name="T7" fmla="*/ 1272 h 1509"/>
                <a:gd name="T8" fmla="*/ 131 w 603"/>
                <a:gd name="T9" fmla="*/ 1213 h 1509"/>
                <a:gd name="T10" fmla="*/ 104 w 603"/>
                <a:gd name="T11" fmla="*/ 1162 h 1509"/>
                <a:gd name="T12" fmla="*/ 78 w 603"/>
                <a:gd name="T13" fmla="*/ 1110 h 1509"/>
                <a:gd name="T14" fmla="*/ 54 w 603"/>
                <a:gd name="T15" fmla="*/ 1057 h 1509"/>
                <a:gd name="T16" fmla="*/ 32 w 603"/>
                <a:gd name="T17" fmla="*/ 994 h 1509"/>
                <a:gd name="T18" fmla="*/ 12 w 603"/>
                <a:gd name="T19" fmla="*/ 921 h 1509"/>
                <a:gd name="T20" fmla="*/ 2 w 603"/>
                <a:gd name="T21" fmla="*/ 856 h 1509"/>
                <a:gd name="T22" fmla="*/ 0 w 603"/>
                <a:gd name="T23" fmla="*/ 787 h 1509"/>
                <a:gd name="T24" fmla="*/ 8 w 603"/>
                <a:gd name="T25" fmla="*/ 708 h 1509"/>
                <a:gd name="T26" fmla="*/ 23 w 603"/>
                <a:gd name="T27" fmla="*/ 634 h 1509"/>
                <a:gd name="T28" fmla="*/ 35 w 603"/>
                <a:gd name="T29" fmla="*/ 594 h 1509"/>
                <a:gd name="T30" fmla="*/ 56 w 603"/>
                <a:gd name="T31" fmla="*/ 532 h 1509"/>
                <a:gd name="T32" fmla="*/ 77 w 603"/>
                <a:gd name="T33" fmla="*/ 484 h 1509"/>
                <a:gd name="T34" fmla="*/ 99 w 603"/>
                <a:gd name="T35" fmla="*/ 436 h 1509"/>
                <a:gd name="T36" fmla="*/ 131 w 603"/>
                <a:gd name="T37" fmla="*/ 382 h 1509"/>
                <a:gd name="T38" fmla="*/ 158 w 603"/>
                <a:gd name="T39" fmla="*/ 337 h 1509"/>
                <a:gd name="T40" fmla="*/ 195 w 603"/>
                <a:gd name="T41" fmla="*/ 289 h 1509"/>
                <a:gd name="T42" fmla="*/ 234 w 603"/>
                <a:gd name="T43" fmla="*/ 243 h 1509"/>
                <a:gd name="T44" fmla="*/ 272 w 603"/>
                <a:gd name="T45" fmla="*/ 204 h 1509"/>
                <a:gd name="T46" fmla="*/ 314 w 603"/>
                <a:gd name="T47" fmla="*/ 163 h 1509"/>
                <a:gd name="T48" fmla="*/ 368 w 603"/>
                <a:gd name="T49" fmla="*/ 121 h 1509"/>
                <a:gd name="T50" fmla="*/ 414 w 603"/>
                <a:gd name="T51" fmla="*/ 91 h 1509"/>
                <a:gd name="T52" fmla="*/ 464 w 603"/>
                <a:gd name="T53" fmla="*/ 61 h 1509"/>
                <a:gd name="T54" fmla="*/ 515 w 603"/>
                <a:gd name="T55" fmla="*/ 36 h 1509"/>
                <a:gd name="T56" fmla="*/ 566 w 603"/>
                <a:gd name="T57" fmla="*/ 15 h 1509"/>
                <a:gd name="T58" fmla="*/ 603 w 603"/>
                <a:gd name="T59" fmla="*/ 0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3" h="1509">
                  <a:moveTo>
                    <a:pt x="329" y="1509"/>
                  </a:moveTo>
                  <a:lnTo>
                    <a:pt x="269" y="1437"/>
                  </a:lnTo>
                  <a:lnTo>
                    <a:pt x="197" y="1326"/>
                  </a:lnTo>
                  <a:lnTo>
                    <a:pt x="164" y="1272"/>
                  </a:lnTo>
                  <a:lnTo>
                    <a:pt x="131" y="1213"/>
                  </a:lnTo>
                  <a:lnTo>
                    <a:pt x="104" y="1162"/>
                  </a:lnTo>
                  <a:lnTo>
                    <a:pt x="78" y="1110"/>
                  </a:lnTo>
                  <a:lnTo>
                    <a:pt x="54" y="1057"/>
                  </a:lnTo>
                  <a:lnTo>
                    <a:pt x="32" y="994"/>
                  </a:lnTo>
                  <a:lnTo>
                    <a:pt x="12" y="921"/>
                  </a:lnTo>
                  <a:lnTo>
                    <a:pt x="2" y="856"/>
                  </a:lnTo>
                  <a:lnTo>
                    <a:pt x="0" y="787"/>
                  </a:lnTo>
                  <a:lnTo>
                    <a:pt x="8" y="708"/>
                  </a:lnTo>
                  <a:lnTo>
                    <a:pt x="23" y="634"/>
                  </a:lnTo>
                  <a:lnTo>
                    <a:pt x="35" y="594"/>
                  </a:lnTo>
                  <a:lnTo>
                    <a:pt x="56" y="532"/>
                  </a:lnTo>
                  <a:lnTo>
                    <a:pt x="77" y="484"/>
                  </a:lnTo>
                  <a:lnTo>
                    <a:pt x="99" y="436"/>
                  </a:lnTo>
                  <a:lnTo>
                    <a:pt x="131" y="382"/>
                  </a:lnTo>
                  <a:lnTo>
                    <a:pt x="158" y="337"/>
                  </a:lnTo>
                  <a:lnTo>
                    <a:pt x="195" y="289"/>
                  </a:lnTo>
                  <a:lnTo>
                    <a:pt x="234" y="243"/>
                  </a:lnTo>
                  <a:lnTo>
                    <a:pt x="272" y="204"/>
                  </a:lnTo>
                  <a:lnTo>
                    <a:pt x="314" y="163"/>
                  </a:lnTo>
                  <a:lnTo>
                    <a:pt x="368" y="121"/>
                  </a:lnTo>
                  <a:lnTo>
                    <a:pt x="414" y="91"/>
                  </a:lnTo>
                  <a:lnTo>
                    <a:pt x="464" y="61"/>
                  </a:lnTo>
                  <a:lnTo>
                    <a:pt x="515" y="36"/>
                  </a:lnTo>
                  <a:lnTo>
                    <a:pt x="566" y="15"/>
                  </a:lnTo>
                  <a:lnTo>
                    <a:pt x="603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43" name="Freeform 2087"/>
            <p:cNvSpPr>
              <a:spLocks/>
            </p:cNvSpPr>
            <p:nvPr/>
          </p:nvSpPr>
          <p:spPr bwMode="auto">
            <a:xfrm flipV="1">
              <a:off x="3134" y="3666"/>
              <a:ext cx="335" cy="87"/>
            </a:xfrm>
            <a:custGeom>
              <a:avLst/>
              <a:gdLst>
                <a:gd name="T0" fmla="*/ 0 w 335"/>
                <a:gd name="T1" fmla="*/ 87 h 87"/>
                <a:gd name="T2" fmla="*/ 71 w 335"/>
                <a:gd name="T3" fmla="*/ 60 h 87"/>
                <a:gd name="T4" fmla="*/ 159 w 335"/>
                <a:gd name="T5" fmla="*/ 33 h 87"/>
                <a:gd name="T6" fmla="*/ 230 w 335"/>
                <a:gd name="T7" fmla="*/ 18 h 87"/>
                <a:gd name="T8" fmla="*/ 335 w 335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87">
                  <a:moveTo>
                    <a:pt x="0" y="87"/>
                  </a:moveTo>
                  <a:lnTo>
                    <a:pt x="71" y="60"/>
                  </a:lnTo>
                  <a:lnTo>
                    <a:pt x="159" y="33"/>
                  </a:lnTo>
                  <a:lnTo>
                    <a:pt x="230" y="18"/>
                  </a:lnTo>
                  <a:lnTo>
                    <a:pt x="335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944" name="Freeform 2088"/>
            <p:cNvSpPr>
              <a:spLocks/>
            </p:cNvSpPr>
            <p:nvPr/>
          </p:nvSpPr>
          <p:spPr bwMode="auto">
            <a:xfrm>
              <a:off x="4806" y="3261"/>
              <a:ext cx="96" cy="95"/>
            </a:xfrm>
            <a:custGeom>
              <a:avLst/>
              <a:gdLst>
                <a:gd name="T0" fmla="*/ 0 w 96"/>
                <a:gd name="T1" fmla="*/ 95 h 95"/>
                <a:gd name="T2" fmla="*/ 53 w 96"/>
                <a:gd name="T3" fmla="*/ 44 h 95"/>
                <a:gd name="T4" fmla="*/ 96 w 9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5">
                  <a:moveTo>
                    <a:pt x="0" y="95"/>
                  </a:moveTo>
                  <a:lnTo>
                    <a:pt x="53" y="44"/>
                  </a:lnTo>
                  <a:lnTo>
                    <a:pt x="96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7949" name="AutoShape 20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7950" name="Arc 2094"/>
          <p:cNvSpPr>
            <a:spLocks/>
          </p:cNvSpPr>
          <p:nvPr/>
        </p:nvSpPr>
        <p:spPr bwMode="auto">
          <a:xfrm>
            <a:off x="4953000" y="2992438"/>
            <a:ext cx="508000" cy="482600"/>
          </a:xfrm>
          <a:custGeom>
            <a:avLst/>
            <a:gdLst>
              <a:gd name="G0" fmla="+- 0 0 0"/>
              <a:gd name="G1" fmla="+- 14649 0 0"/>
              <a:gd name="G2" fmla="+- 21600 0 0"/>
              <a:gd name="T0" fmla="*/ 15873 w 21600"/>
              <a:gd name="T1" fmla="*/ 0 h 14649"/>
              <a:gd name="T2" fmla="*/ 21600 w 21600"/>
              <a:gd name="T3" fmla="*/ 14649 h 14649"/>
              <a:gd name="T4" fmla="*/ 0 w 21600"/>
              <a:gd name="T5" fmla="*/ 14649 h 14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4649" fill="none" extrusionOk="0">
                <a:moveTo>
                  <a:pt x="15873" y="-1"/>
                </a:moveTo>
                <a:cubicBezTo>
                  <a:pt x="19555" y="3989"/>
                  <a:pt x="21600" y="9219"/>
                  <a:pt x="21600" y="14649"/>
                </a:cubicBezTo>
              </a:path>
              <a:path w="21600" h="14649" stroke="0" extrusionOk="0">
                <a:moveTo>
                  <a:pt x="15873" y="-1"/>
                </a:moveTo>
                <a:cubicBezTo>
                  <a:pt x="19555" y="3989"/>
                  <a:pt x="21600" y="9219"/>
                  <a:pt x="21600" y="14649"/>
                </a:cubicBezTo>
                <a:lnTo>
                  <a:pt x="0" y="1464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2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2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2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2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42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2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4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42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2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2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2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919" grpId="0" autoUpdateAnimBg="0"/>
      <p:bldP spid="2427920" grpId="0" autoUpdateAnimBg="0"/>
      <p:bldP spid="2427921" grpId="0" autoUpdateAnimBg="0"/>
      <p:bldP spid="2427922" grpId="0" animBg="1"/>
      <p:bldP spid="2427923" grpId="0" autoUpdateAnimBg="0"/>
      <p:bldP spid="2427924" grpId="0" animBg="1"/>
      <p:bldP spid="2427925" grpId="0" autoUpdateAnimBg="0"/>
      <p:bldP spid="2427926" grpId="0" autoUpdateAnimBg="0"/>
      <p:bldP spid="24279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146" name="Oval 2"/>
          <p:cNvSpPr>
            <a:spLocks noChangeArrowheads="1"/>
          </p:cNvSpPr>
          <p:nvPr/>
        </p:nvSpPr>
        <p:spPr bwMode="auto">
          <a:xfrm>
            <a:off x="2463800" y="552450"/>
            <a:ext cx="5886450" cy="586105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0147" name="Group 3"/>
          <p:cNvGrpSpPr>
            <a:grpSpLocks/>
          </p:cNvGrpSpPr>
          <p:nvPr/>
        </p:nvGrpSpPr>
        <p:grpSpPr bwMode="auto">
          <a:xfrm>
            <a:off x="2173288" y="0"/>
            <a:ext cx="6913562" cy="6446838"/>
            <a:chOff x="1369" y="0"/>
            <a:chExt cx="4355" cy="4061"/>
          </a:xfrm>
        </p:grpSpPr>
        <p:grpSp>
          <p:nvGrpSpPr>
            <p:cNvPr id="2310148" name="Group 4"/>
            <p:cNvGrpSpPr>
              <a:grpSpLocks/>
            </p:cNvGrpSpPr>
            <p:nvPr/>
          </p:nvGrpSpPr>
          <p:grpSpPr bwMode="auto">
            <a:xfrm>
              <a:off x="1369" y="142"/>
              <a:ext cx="4282" cy="3919"/>
              <a:chOff x="842" y="33"/>
              <a:chExt cx="4282" cy="3919"/>
            </a:xfrm>
          </p:grpSpPr>
          <p:sp>
            <p:nvSpPr>
              <p:cNvPr id="2310149" name="Line 5"/>
              <p:cNvSpPr>
                <a:spLocks noChangeShapeType="1"/>
              </p:cNvSpPr>
              <p:nvPr/>
            </p:nvSpPr>
            <p:spPr bwMode="auto">
              <a:xfrm>
                <a:off x="842" y="2102"/>
                <a:ext cx="4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0150" name="Line 6"/>
              <p:cNvSpPr>
                <a:spLocks noChangeShapeType="1"/>
              </p:cNvSpPr>
              <p:nvPr/>
            </p:nvSpPr>
            <p:spPr bwMode="auto">
              <a:xfrm flipV="1">
                <a:off x="2885" y="33"/>
                <a:ext cx="0" cy="39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0151" name="Text Box 7"/>
            <p:cNvSpPr txBox="1">
              <a:spLocks noChangeArrowheads="1"/>
            </p:cNvSpPr>
            <p:nvPr/>
          </p:nvSpPr>
          <p:spPr bwMode="auto">
            <a:xfrm>
              <a:off x="5523" y="22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0152" name="Text Box 8"/>
            <p:cNvSpPr txBox="1">
              <a:spLocks noChangeArrowheads="1"/>
            </p:cNvSpPr>
            <p:nvPr/>
          </p:nvSpPr>
          <p:spPr bwMode="auto">
            <a:xfrm>
              <a:off x="3460" y="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0153" name="Text Box 9"/>
            <p:cNvSpPr txBox="1">
              <a:spLocks noChangeArrowheads="1"/>
            </p:cNvSpPr>
            <p:nvPr/>
          </p:nvSpPr>
          <p:spPr bwMode="auto">
            <a:xfrm>
              <a:off x="3223" y="2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10155" name="Text Box 11"/>
          <p:cNvSpPr txBox="1">
            <a:spLocks noChangeArrowheads="1"/>
          </p:cNvSpPr>
          <p:nvPr/>
        </p:nvSpPr>
        <p:spPr bwMode="auto">
          <a:xfrm>
            <a:off x="8334375" y="3397250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310156" name="Group 12"/>
          <p:cNvGrpSpPr>
            <a:grpSpLocks/>
          </p:cNvGrpSpPr>
          <p:nvPr/>
        </p:nvGrpSpPr>
        <p:grpSpPr bwMode="auto">
          <a:xfrm>
            <a:off x="6894513" y="2778125"/>
            <a:ext cx="1430337" cy="1439863"/>
            <a:chOff x="4343" y="1750"/>
            <a:chExt cx="901" cy="907"/>
          </a:xfrm>
        </p:grpSpPr>
        <p:sp>
          <p:nvSpPr>
            <p:cNvPr id="2310157" name="Oval 13"/>
            <p:cNvSpPr>
              <a:spLocks noChangeArrowheads="1"/>
            </p:cNvSpPr>
            <p:nvPr/>
          </p:nvSpPr>
          <p:spPr bwMode="auto">
            <a:xfrm>
              <a:off x="4343" y="1750"/>
              <a:ext cx="901" cy="907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0158" name="Oval 14"/>
            <p:cNvSpPr>
              <a:spLocks noChangeArrowheads="1"/>
            </p:cNvSpPr>
            <p:nvPr/>
          </p:nvSpPr>
          <p:spPr bwMode="auto">
            <a:xfrm>
              <a:off x="4763" y="2155"/>
              <a:ext cx="93" cy="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0159" name="Line 15"/>
          <p:cNvSpPr>
            <a:spLocks noChangeShapeType="1"/>
          </p:cNvSpPr>
          <p:nvPr/>
        </p:nvSpPr>
        <p:spPr bwMode="auto">
          <a:xfrm flipV="1">
            <a:off x="7634288" y="2857500"/>
            <a:ext cx="315912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10160" name="Object 16"/>
          <p:cNvGraphicFramePr>
            <a:graphicFrameLocks noChangeAspect="1"/>
          </p:cNvGraphicFramePr>
          <p:nvPr/>
        </p:nvGraphicFramePr>
        <p:xfrm>
          <a:off x="7513638" y="2825750"/>
          <a:ext cx="2619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64" name="公式" r:id="rId4" imgW="152280" imgH="393480" progId="Equation.3">
                  <p:embed/>
                </p:oleObj>
              </mc:Choice>
              <mc:Fallback>
                <p:oleObj name="公式" r:id="rId4" imgW="15228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2825750"/>
                        <a:ext cx="2619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0161" name="Text Box 17"/>
          <p:cNvSpPr txBox="1">
            <a:spLocks noChangeArrowheads="1"/>
          </p:cNvSpPr>
          <p:nvPr/>
        </p:nvSpPr>
        <p:spPr bwMode="auto">
          <a:xfrm>
            <a:off x="1957388" y="342741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– a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2310389" name="Text Box 245"/>
          <p:cNvSpPr txBox="1">
            <a:spLocks noChangeArrowheads="1"/>
          </p:cNvSpPr>
          <p:nvPr/>
        </p:nvSpPr>
        <p:spPr bwMode="auto">
          <a:xfrm>
            <a:off x="28575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内缘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310391" name="Rectangle 247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360363"/>
            <a:ext cx="1936750" cy="3810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星形线</a:t>
            </a:r>
          </a:p>
        </p:txBody>
      </p:sp>
      <p:sp>
        <p:nvSpPr>
          <p:cNvPr id="2310392" name="AutoShape 24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10154" name="Text Box 10"/>
          <p:cNvSpPr txBox="1">
            <a:spLocks noChangeArrowheads="1"/>
          </p:cNvSpPr>
          <p:nvPr/>
        </p:nvSpPr>
        <p:spPr bwMode="auto">
          <a:xfrm>
            <a:off x="1957388" y="306388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圆内旋轮线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310162" name="Oval 18"/>
          <p:cNvSpPr>
            <a:spLocks noChangeArrowheads="1"/>
          </p:cNvSpPr>
          <p:nvPr/>
        </p:nvSpPr>
        <p:spPr bwMode="auto">
          <a:xfrm>
            <a:off x="8305800" y="3459163"/>
            <a:ext cx="76200" cy="76200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1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1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1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0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1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1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10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10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1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1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10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10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1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1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310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10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31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1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1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231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31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146" grpId="0" animBg="1"/>
      <p:bldP spid="2310155" grpId="0" autoUpdateAnimBg="0"/>
      <p:bldP spid="2310159" grpId="0" animBg="1"/>
      <p:bldP spid="2310161" grpId="0" autoUpdateAnimBg="0"/>
      <p:bldP spid="2310389" grpId="0" build="p" autoUpdateAnimBg="0"/>
      <p:bldP spid="23101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770" name="Oval 1026"/>
          <p:cNvSpPr>
            <a:spLocks noChangeArrowheads="1"/>
          </p:cNvSpPr>
          <p:nvPr/>
        </p:nvSpPr>
        <p:spPr bwMode="auto">
          <a:xfrm>
            <a:off x="2463800" y="552450"/>
            <a:ext cx="5886450" cy="586105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4771" name="Group 1027"/>
          <p:cNvGrpSpPr>
            <a:grpSpLocks/>
          </p:cNvGrpSpPr>
          <p:nvPr/>
        </p:nvGrpSpPr>
        <p:grpSpPr bwMode="auto">
          <a:xfrm>
            <a:off x="2173288" y="0"/>
            <a:ext cx="6913562" cy="6446838"/>
            <a:chOff x="1369" y="0"/>
            <a:chExt cx="4355" cy="4061"/>
          </a:xfrm>
        </p:grpSpPr>
        <p:grpSp>
          <p:nvGrpSpPr>
            <p:cNvPr id="2464772" name="Group 1028"/>
            <p:cNvGrpSpPr>
              <a:grpSpLocks/>
            </p:cNvGrpSpPr>
            <p:nvPr/>
          </p:nvGrpSpPr>
          <p:grpSpPr bwMode="auto">
            <a:xfrm>
              <a:off x="1369" y="142"/>
              <a:ext cx="4282" cy="3919"/>
              <a:chOff x="842" y="33"/>
              <a:chExt cx="4282" cy="3919"/>
            </a:xfrm>
          </p:grpSpPr>
          <p:sp>
            <p:nvSpPr>
              <p:cNvPr id="2464773" name="Line 1029"/>
              <p:cNvSpPr>
                <a:spLocks noChangeShapeType="1"/>
              </p:cNvSpPr>
              <p:nvPr/>
            </p:nvSpPr>
            <p:spPr bwMode="auto">
              <a:xfrm>
                <a:off x="842" y="2102"/>
                <a:ext cx="4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74" name="Line 1030"/>
              <p:cNvSpPr>
                <a:spLocks noChangeShapeType="1"/>
              </p:cNvSpPr>
              <p:nvPr/>
            </p:nvSpPr>
            <p:spPr bwMode="auto">
              <a:xfrm flipV="1">
                <a:off x="2885" y="33"/>
                <a:ext cx="0" cy="39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775" name="Text Box 1031"/>
            <p:cNvSpPr txBox="1">
              <a:spLocks noChangeArrowheads="1"/>
            </p:cNvSpPr>
            <p:nvPr/>
          </p:nvSpPr>
          <p:spPr bwMode="auto">
            <a:xfrm>
              <a:off x="5523" y="22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64776" name="Text Box 1032"/>
            <p:cNvSpPr txBox="1">
              <a:spLocks noChangeArrowheads="1"/>
            </p:cNvSpPr>
            <p:nvPr/>
          </p:nvSpPr>
          <p:spPr bwMode="auto">
            <a:xfrm>
              <a:off x="3460" y="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64777" name="Text Box 1033"/>
            <p:cNvSpPr txBox="1">
              <a:spLocks noChangeArrowheads="1"/>
            </p:cNvSpPr>
            <p:nvPr/>
          </p:nvSpPr>
          <p:spPr bwMode="auto">
            <a:xfrm>
              <a:off x="3223" y="2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64778" name="Text Box 1034"/>
          <p:cNvSpPr txBox="1">
            <a:spLocks noChangeArrowheads="1"/>
          </p:cNvSpPr>
          <p:nvPr/>
        </p:nvSpPr>
        <p:spPr bwMode="auto">
          <a:xfrm>
            <a:off x="8334375" y="3397250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64784" name="Text Box 1040"/>
          <p:cNvSpPr txBox="1">
            <a:spLocks noChangeArrowheads="1"/>
          </p:cNvSpPr>
          <p:nvPr/>
        </p:nvSpPr>
        <p:spPr bwMode="auto">
          <a:xfrm>
            <a:off x="1957388" y="342741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– a</a:t>
            </a:r>
            <a:endParaRPr lang="en-US" altLang="zh-CN" i="1">
              <a:solidFill>
                <a:srgbClr val="FF0000"/>
              </a:solidFill>
            </a:endParaRPr>
          </a:p>
        </p:txBody>
      </p:sp>
      <p:grpSp>
        <p:nvGrpSpPr>
          <p:cNvPr id="2464785" name="Group 1041"/>
          <p:cNvGrpSpPr>
            <a:grpSpLocks/>
          </p:cNvGrpSpPr>
          <p:nvPr/>
        </p:nvGrpSpPr>
        <p:grpSpPr bwMode="auto">
          <a:xfrm rot="2846548">
            <a:off x="6858794" y="2361407"/>
            <a:ext cx="1417637" cy="1428750"/>
            <a:chOff x="4339" y="1680"/>
            <a:chExt cx="893" cy="900"/>
          </a:xfrm>
        </p:grpSpPr>
        <p:grpSp>
          <p:nvGrpSpPr>
            <p:cNvPr id="2464786" name="Group 104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787" name="Oval 104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88" name="Oval 104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789" name="Oval 104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790" name="Group 1046"/>
          <p:cNvGrpSpPr>
            <a:grpSpLocks/>
          </p:cNvGrpSpPr>
          <p:nvPr/>
        </p:nvGrpSpPr>
        <p:grpSpPr bwMode="auto">
          <a:xfrm rot="4210179">
            <a:off x="6787356" y="2051844"/>
            <a:ext cx="1417638" cy="1428750"/>
            <a:chOff x="4339" y="1680"/>
            <a:chExt cx="893" cy="900"/>
          </a:xfrm>
        </p:grpSpPr>
        <p:grpSp>
          <p:nvGrpSpPr>
            <p:cNvPr id="2464791" name="Group 104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792" name="Oval 104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93" name="Oval 104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794" name="Oval 105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795" name="Group 1051"/>
          <p:cNvGrpSpPr>
            <a:grpSpLocks/>
          </p:cNvGrpSpPr>
          <p:nvPr/>
        </p:nvGrpSpPr>
        <p:grpSpPr bwMode="auto">
          <a:xfrm rot="5331465">
            <a:off x="6711156" y="1823244"/>
            <a:ext cx="1417638" cy="1428750"/>
            <a:chOff x="4339" y="1680"/>
            <a:chExt cx="893" cy="900"/>
          </a:xfrm>
        </p:grpSpPr>
        <p:grpSp>
          <p:nvGrpSpPr>
            <p:cNvPr id="2464796" name="Group 105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797" name="Oval 105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98" name="Oval 105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799" name="Oval 105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00" name="Group 1056"/>
          <p:cNvGrpSpPr>
            <a:grpSpLocks/>
          </p:cNvGrpSpPr>
          <p:nvPr/>
        </p:nvGrpSpPr>
        <p:grpSpPr bwMode="auto">
          <a:xfrm rot="6477008">
            <a:off x="6558756" y="1594644"/>
            <a:ext cx="1417638" cy="1428750"/>
            <a:chOff x="4339" y="1680"/>
            <a:chExt cx="893" cy="900"/>
          </a:xfrm>
        </p:grpSpPr>
        <p:grpSp>
          <p:nvGrpSpPr>
            <p:cNvPr id="2464801" name="Group 105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02" name="Oval 105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03" name="Oval 105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04" name="Oval 106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05" name="Group 1061"/>
          <p:cNvGrpSpPr>
            <a:grpSpLocks/>
          </p:cNvGrpSpPr>
          <p:nvPr/>
        </p:nvGrpSpPr>
        <p:grpSpPr bwMode="auto">
          <a:xfrm rot="8305610">
            <a:off x="6405563" y="1366838"/>
            <a:ext cx="1417637" cy="1428750"/>
            <a:chOff x="4339" y="1680"/>
            <a:chExt cx="893" cy="900"/>
          </a:xfrm>
        </p:grpSpPr>
        <p:grpSp>
          <p:nvGrpSpPr>
            <p:cNvPr id="2464806" name="Group 106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07" name="Oval 106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08" name="Oval 106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09" name="Oval 106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10" name="Group 1066"/>
          <p:cNvGrpSpPr>
            <a:grpSpLocks/>
          </p:cNvGrpSpPr>
          <p:nvPr/>
        </p:nvGrpSpPr>
        <p:grpSpPr bwMode="auto">
          <a:xfrm rot="8903207">
            <a:off x="6248400" y="1219200"/>
            <a:ext cx="1417638" cy="1428750"/>
            <a:chOff x="4339" y="1680"/>
            <a:chExt cx="893" cy="900"/>
          </a:xfrm>
        </p:grpSpPr>
        <p:grpSp>
          <p:nvGrpSpPr>
            <p:cNvPr id="2464811" name="Group 106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12" name="Oval 106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13" name="Oval 106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14" name="Oval 107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15" name="Group 1071"/>
          <p:cNvGrpSpPr>
            <a:grpSpLocks/>
          </p:cNvGrpSpPr>
          <p:nvPr/>
        </p:nvGrpSpPr>
        <p:grpSpPr bwMode="auto">
          <a:xfrm rot="10757314">
            <a:off x="6019800" y="990600"/>
            <a:ext cx="1417638" cy="1428750"/>
            <a:chOff x="4339" y="1680"/>
            <a:chExt cx="893" cy="900"/>
          </a:xfrm>
        </p:grpSpPr>
        <p:grpSp>
          <p:nvGrpSpPr>
            <p:cNvPr id="2464816" name="Group 107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17" name="Oval 107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18" name="Oval 107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19" name="Oval 107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20" name="Group 1076"/>
          <p:cNvGrpSpPr>
            <a:grpSpLocks/>
          </p:cNvGrpSpPr>
          <p:nvPr/>
        </p:nvGrpSpPr>
        <p:grpSpPr bwMode="auto">
          <a:xfrm rot="12280100">
            <a:off x="5791200" y="838200"/>
            <a:ext cx="1417638" cy="1428750"/>
            <a:chOff x="4339" y="1680"/>
            <a:chExt cx="893" cy="900"/>
          </a:xfrm>
        </p:grpSpPr>
        <p:grpSp>
          <p:nvGrpSpPr>
            <p:cNvPr id="2464821" name="Group 107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22" name="Oval 107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23" name="Oval 107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24" name="Oval 108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25" name="Group 1081"/>
          <p:cNvGrpSpPr>
            <a:grpSpLocks/>
          </p:cNvGrpSpPr>
          <p:nvPr/>
        </p:nvGrpSpPr>
        <p:grpSpPr bwMode="auto">
          <a:xfrm rot="13705514">
            <a:off x="5563394" y="761207"/>
            <a:ext cx="1417637" cy="1428750"/>
            <a:chOff x="4339" y="1680"/>
            <a:chExt cx="893" cy="900"/>
          </a:xfrm>
        </p:grpSpPr>
        <p:grpSp>
          <p:nvGrpSpPr>
            <p:cNvPr id="2464826" name="Group 108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27" name="Oval 108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28" name="Oval 108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29" name="Oval 108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30" name="Group 1086"/>
          <p:cNvGrpSpPr>
            <a:grpSpLocks/>
          </p:cNvGrpSpPr>
          <p:nvPr/>
        </p:nvGrpSpPr>
        <p:grpSpPr bwMode="auto">
          <a:xfrm rot="15279347">
            <a:off x="5187156" y="604044"/>
            <a:ext cx="1417638" cy="1428750"/>
            <a:chOff x="4339" y="1680"/>
            <a:chExt cx="893" cy="900"/>
          </a:xfrm>
        </p:grpSpPr>
        <p:grpSp>
          <p:nvGrpSpPr>
            <p:cNvPr id="2464831" name="Group 108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32" name="Oval 108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33" name="Oval 108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34" name="Oval 109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35" name="Group 1091"/>
          <p:cNvGrpSpPr>
            <a:grpSpLocks/>
          </p:cNvGrpSpPr>
          <p:nvPr/>
        </p:nvGrpSpPr>
        <p:grpSpPr bwMode="auto">
          <a:xfrm rot="17167002">
            <a:off x="4729956" y="527844"/>
            <a:ext cx="1417638" cy="1428750"/>
            <a:chOff x="4339" y="1680"/>
            <a:chExt cx="893" cy="900"/>
          </a:xfrm>
        </p:grpSpPr>
        <p:grpSp>
          <p:nvGrpSpPr>
            <p:cNvPr id="2464836" name="Group 109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37" name="Oval 109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38" name="Oval 109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39" name="Oval 109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40" name="Group 1096"/>
          <p:cNvGrpSpPr>
            <a:grpSpLocks/>
          </p:cNvGrpSpPr>
          <p:nvPr/>
        </p:nvGrpSpPr>
        <p:grpSpPr bwMode="auto">
          <a:xfrm rot="19044917">
            <a:off x="4271963" y="604838"/>
            <a:ext cx="1417637" cy="1428750"/>
            <a:chOff x="4339" y="1680"/>
            <a:chExt cx="893" cy="900"/>
          </a:xfrm>
        </p:grpSpPr>
        <p:grpSp>
          <p:nvGrpSpPr>
            <p:cNvPr id="2464841" name="Group 109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42" name="Oval 109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43" name="Oval 109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44" name="Oval 110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45" name="Group 1101"/>
          <p:cNvGrpSpPr>
            <a:grpSpLocks/>
          </p:cNvGrpSpPr>
          <p:nvPr/>
        </p:nvGrpSpPr>
        <p:grpSpPr bwMode="auto">
          <a:xfrm rot="20312043">
            <a:off x="3962400" y="685800"/>
            <a:ext cx="1417638" cy="1428750"/>
            <a:chOff x="4339" y="1680"/>
            <a:chExt cx="893" cy="900"/>
          </a:xfrm>
        </p:grpSpPr>
        <p:grpSp>
          <p:nvGrpSpPr>
            <p:cNvPr id="2464846" name="Group 110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47" name="Oval 110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48" name="Oval 110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49" name="Oval 110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50" name="Group 1106"/>
          <p:cNvGrpSpPr>
            <a:grpSpLocks/>
          </p:cNvGrpSpPr>
          <p:nvPr/>
        </p:nvGrpSpPr>
        <p:grpSpPr bwMode="auto">
          <a:xfrm rot="21477598">
            <a:off x="3733800" y="762000"/>
            <a:ext cx="1417638" cy="1428750"/>
            <a:chOff x="4339" y="1680"/>
            <a:chExt cx="893" cy="900"/>
          </a:xfrm>
        </p:grpSpPr>
        <p:grpSp>
          <p:nvGrpSpPr>
            <p:cNvPr id="2464851" name="Group 110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52" name="Oval 110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53" name="Oval 110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54" name="Oval 111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55" name="Group 1111"/>
          <p:cNvGrpSpPr>
            <a:grpSpLocks/>
          </p:cNvGrpSpPr>
          <p:nvPr/>
        </p:nvGrpSpPr>
        <p:grpSpPr bwMode="auto">
          <a:xfrm rot="22659857">
            <a:off x="3505200" y="914400"/>
            <a:ext cx="1417638" cy="1428750"/>
            <a:chOff x="4339" y="1680"/>
            <a:chExt cx="893" cy="900"/>
          </a:xfrm>
        </p:grpSpPr>
        <p:grpSp>
          <p:nvGrpSpPr>
            <p:cNvPr id="2464856" name="Group 111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57" name="Oval 111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58" name="Oval 111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59" name="Oval 111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60" name="Group 1116"/>
          <p:cNvGrpSpPr>
            <a:grpSpLocks/>
          </p:cNvGrpSpPr>
          <p:nvPr/>
        </p:nvGrpSpPr>
        <p:grpSpPr bwMode="auto">
          <a:xfrm rot="24211692">
            <a:off x="3276600" y="1066800"/>
            <a:ext cx="1417638" cy="1428750"/>
            <a:chOff x="4339" y="1680"/>
            <a:chExt cx="893" cy="900"/>
          </a:xfrm>
        </p:grpSpPr>
        <p:grpSp>
          <p:nvGrpSpPr>
            <p:cNvPr id="2464861" name="Group 111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62" name="Oval 111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63" name="Oval 111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64" name="Oval 112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65" name="Group 1121"/>
          <p:cNvGrpSpPr>
            <a:grpSpLocks/>
          </p:cNvGrpSpPr>
          <p:nvPr/>
        </p:nvGrpSpPr>
        <p:grpSpPr bwMode="auto">
          <a:xfrm rot="25418287">
            <a:off x="3053556" y="1289844"/>
            <a:ext cx="1417638" cy="1428750"/>
            <a:chOff x="4339" y="1680"/>
            <a:chExt cx="893" cy="900"/>
          </a:xfrm>
        </p:grpSpPr>
        <p:grpSp>
          <p:nvGrpSpPr>
            <p:cNvPr id="2464866" name="Group 112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67" name="Oval 112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68" name="Oval 112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69" name="Oval 112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70" name="Group 1126"/>
          <p:cNvGrpSpPr>
            <a:grpSpLocks/>
          </p:cNvGrpSpPr>
          <p:nvPr/>
        </p:nvGrpSpPr>
        <p:grpSpPr bwMode="auto">
          <a:xfrm rot="27687281">
            <a:off x="2824956" y="1594644"/>
            <a:ext cx="1417638" cy="1428750"/>
            <a:chOff x="4339" y="1680"/>
            <a:chExt cx="893" cy="900"/>
          </a:xfrm>
        </p:grpSpPr>
        <p:grpSp>
          <p:nvGrpSpPr>
            <p:cNvPr id="2464871" name="Group 112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72" name="Oval 112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73" name="Oval 112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74" name="Oval 113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75" name="Group 1131"/>
          <p:cNvGrpSpPr>
            <a:grpSpLocks/>
          </p:cNvGrpSpPr>
          <p:nvPr/>
        </p:nvGrpSpPr>
        <p:grpSpPr bwMode="auto">
          <a:xfrm rot="29509937">
            <a:off x="2672556" y="1899444"/>
            <a:ext cx="1417638" cy="1428750"/>
            <a:chOff x="4339" y="1680"/>
            <a:chExt cx="893" cy="900"/>
          </a:xfrm>
        </p:grpSpPr>
        <p:grpSp>
          <p:nvGrpSpPr>
            <p:cNvPr id="2464876" name="Group 113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77" name="Oval 113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78" name="Oval 113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79" name="Oval 113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80" name="Group 1136"/>
          <p:cNvGrpSpPr>
            <a:grpSpLocks/>
          </p:cNvGrpSpPr>
          <p:nvPr/>
        </p:nvGrpSpPr>
        <p:grpSpPr bwMode="auto">
          <a:xfrm rot="30750857">
            <a:off x="2590800" y="2133600"/>
            <a:ext cx="1417638" cy="1428750"/>
            <a:chOff x="4339" y="1680"/>
            <a:chExt cx="893" cy="900"/>
          </a:xfrm>
        </p:grpSpPr>
        <p:grpSp>
          <p:nvGrpSpPr>
            <p:cNvPr id="2464881" name="Group 113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82" name="Oval 113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83" name="Oval 113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84" name="Oval 114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85" name="Group 1141"/>
          <p:cNvGrpSpPr>
            <a:grpSpLocks/>
          </p:cNvGrpSpPr>
          <p:nvPr/>
        </p:nvGrpSpPr>
        <p:grpSpPr bwMode="auto">
          <a:xfrm rot="31873524">
            <a:off x="2514600" y="2438400"/>
            <a:ext cx="1417638" cy="1428750"/>
            <a:chOff x="4339" y="1680"/>
            <a:chExt cx="893" cy="900"/>
          </a:xfrm>
        </p:grpSpPr>
        <p:grpSp>
          <p:nvGrpSpPr>
            <p:cNvPr id="2464886" name="Group 114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87" name="Oval 114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88" name="Oval 114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89" name="Oval 114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90" name="Group 1146"/>
          <p:cNvGrpSpPr>
            <a:grpSpLocks/>
          </p:cNvGrpSpPr>
          <p:nvPr/>
        </p:nvGrpSpPr>
        <p:grpSpPr bwMode="auto">
          <a:xfrm rot="33725215">
            <a:off x="2438400" y="2838450"/>
            <a:ext cx="1417638" cy="1428750"/>
            <a:chOff x="4339" y="1680"/>
            <a:chExt cx="893" cy="900"/>
          </a:xfrm>
        </p:grpSpPr>
        <p:grpSp>
          <p:nvGrpSpPr>
            <p:cNvPr id="2464891" name="Group 114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92" name="Oval 114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93" name="Oval 114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94" name="Oval 115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895" name="Group 1151"/>
          <p:cNvGrpSpPr>
            <a:grpSpLocks/>
          </p:cNvGrpSpPr>
          <p:nvPr/>
        </p:nvGrpSpPr>
        <p:grpSpPr bwMode="auto">
          <a:xfrm rot="35451207">
            <a:off x="2515394" y="3199607"/>
            <a:ext cx="1417637" cy="1428750"/>
            <a:chOff x="4339" y="1680"/>
            <a:chExt cx="893" cy="900"/>
          </a:xfrm>
        </p:grpSpPr>
        <p:grpSp>
          <p:nvGrpSpPr>
            <p:cNvPr id="2464896" name="Group 115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897" name="Oval 115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898" name="Oval 115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899" name="Oval 115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00" name="Group 1156"/>
          <p:cNvGrpSpPr>
            <a:grpSpLocks/>
          </p:cNvGrpSpPr>
          <p:nvPr/>
        </p:nvGrpSpPr>
        <p:grpSpPr bwMode="auto">
          <a:xfrm rot="36633984">
            <a:off x="2596356" y="3499644"/>
            <a:ext cx="1417638" cy="1428750"/>
            <a:chOff x="4339" y="1680"/>
            <a:chExt cx="893" cy="900"/>
          </a:xfrm>
        </p:grpSpPr>
        <p:grpSp>
          <p:nvGrpSpPr>
            <p:cNvPr id="2464901" name="Group 115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02" name="Oval 115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03" name="Oval 115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04" name="Oval 116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05" name="Group 1161"/>
          <p:cNvGrpSpPr>
            <a:grpSpLocks/>
          </p:cNvGrpSpPr>
          <p:nvPr/>
        </p:nvGrpSpPr>
        <p:grpSpPr bwMode="auto">
          <a:xfrm rot="37755428">
            <a:off x="2672556" y="3728244"/>
            <a:ext cx="1417638" cy="1428750"/>
            <a:chOff x="4339" y="1680"/>
            <a:chExt cx="893" cy="900"/>
          </a:xfrm>
        </p:grpSpPr>
        <p:grpSp>
          <p:nvGrpSpPr>
            <p:cNvPr id="2464906" name="Group 116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07" name="Oval 116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08" name="Oval 116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09" name="Oval 116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10" name="Group 1166"/>
          <p:cNvGrpSpPr>
            <a:grpSpLocks/>
          </p:cNvGrpSpPr>
          <p:nvPr/>
        </p:nvGrpSpPr>
        <p:grpSpPr bwMode="auto">
          <a:xfrm rot="38896293">
            <a:off x="2824956" y="3956844"/>
            <a:ext cx="1417638" cy="1428750"/>
            <a:chOff x="4339" y="1680"/>
            <a:chExt cx="893" cy="900"/>
          </a:xfrm>
        </p:grpSpPr>
        <p:grpSp>
          <p:nvGrpSpPr>
            <p:cNvPr id="2464911" name="Group 116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12" name="Oval 116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13" name="Oval 116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14" name="Oval 117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15" name="Group 1171"/>
          <p:cNvGrpSpPr>
            <a:grpSpLocks/>
          </p:cNvGrpSpPr>
          <p:nvPr/>
        </p:nvGrpSpPr>
        <p:grpSpPr bwMode="auto">
          <a:xfrm rot="40655640">
            <a:off x="3001963" y="4186238"/>
            <a:ext cx="1417637" cy="1428750"/>
            <a:chOff x="4339" y="1680"/>
            <a:chExt cx="893" cy="900"/>
          </a:xfrm>
        </p:grpSpPr>
        <p:grpSp>
          <p:nvGrpSpPr>
            <p:cNvPr id="2464916" name="Group 117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17" name="Oval 117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18" name="Oval 117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19" name="Oval 117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20" name="Group 1176"/>
          <p:cNvGrpSpPr>
            <a:grpSpLocks/>
          </p:cNvGrpSpPr>
          <p:nvPr/>
        </p:nvGrpSpPr>
        <p:grpSpPr bwMode="auto">
          <a:xfrm rot="41383638">
            <a:off x="3154363" y="4343400"/>
            <a:ext cx="1417637" cy="1428750"/>
            <a:chOff x="4339" y="1680"/>
            <a:chExt cx="893" cy="900"/>
          </a:xfrm>
        </p:grpSpPr>
        <p:grpSp>
          <p:nvGrpSpPr>
            <p:cNvPr id="2464921" name="Group 117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22" name="Oval 117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23" name="Oval 117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24" name="Oval 118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25" name="Group 1181"/>
          <p:cNvGrpSpPr>
            <a:grpSpLocks/>
          </p:cNvGrpSpPr>
          <p:nvPr/>
        </p:nvGrpSpPr>
        <p:grpSpPr bwMode="auto">
          <a:xfrm rot="43251379">
            <a:off x="3352800" y="4514850"/>
            <a:ext cx="1417638" cy="1428750"/>
            <a:chOff x="4339" y="1680"/>
            <a:chExt cx="893" cy="900"/>
          </a:xfrm>
        </p:grpSpPr>
        <p:grpSp>
          <p:nvGrpSpPr>
            <p:cNvPr id="2464926" name="Group 118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27" name="Oval 118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28" name="Oval 118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29" name="Oval 118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30" name="Group 1186"/>
          <p:cNvGrpSpPr>
            <a:grpSpLocks/>
          </p:cNvGrpSpPr>
          <p:nvPr/>
        </p:nvGrpSpPr>
        <p:grpSpPr bwMode="auto">
          <a:xfrm rot="44972593">
            <a:off x="3581400" y="4648200"/>
            <a:ext cx="1417638" cy="1428750"/>
            <a:chOff x="4339" y="1680"/>
            <a:chExt cx="893" cy="900"/>
          </a:xfrm>
        </p:grpSpPr>
        <p:grpSp>
          <p:nvGrpSpPr>
            <p:cNvPr id="2464931" name="Group 118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32" name="Oval 118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33" name="Oval 118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34" name="Oval 119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35" name="Group 1191"/>
          <p:cNvGrpSpPr>
            <a:grpSpLocks/>
          </p:cNvGrpSpPr>
          <p:nvPr/>
        </p:nvGrpSpPr>
        <p:grpSpPr bwMode="auto">
          <a:xfrm rot="46111926">
            <a:off x="3810794" y="4799807"/>
            <a:ext cx="1417637" cy="1428750"/>
            <a:chOff x="4339" y="1680"/>
            <a:chExt cx="893" cy="900"/>
          </a:xfrm>
        </p:grpSpPr>
        <p:grpSp>
          <p:nvGrpSpPr>
            <p:cNvPr id="2464936" name="Group 119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37" name="Oval 119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38" name="Oval 119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39" name="Oval 119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40" name="Group 1196"/>
          <p:cNvGrpSpPr>
            <a:grpSpLocks/>
          </p:cNvGrpSpPr>
          <p:nvPr/>
        </p:nvGrpSpPr>
        <p:grpSpPr bwMode="auto">
          <a:xfrm rot="47061519">
            <a:off x="4120356" y="4871244"/>
            <a:ext cx="1417638" cy="1428750"/>
            <a:chOff x="4339" y="1680"/>
            <a:chExt cx="893" cy="900"/>
          </a:xfrm>
        </p:grpSpPr>
        <p:grpSp>
          <p:nvGrpSpPr>
            <p:cNvPr id="2464941" name="Group 119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42" name="Oval 119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43" name="Oval 119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44" name="Oval 120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45" name="Group 1201"/>
          <p:cNvGrpSpPr>
            <a:grpSpLocks/>
          </p:cNvGrpSpPr>
          <p:nvPr/>
        </p:nvGrpSpPr>
        <p:grpSpPr bwMode="auto">
          <a:xfrm rot="48659187">
            <a:off x="4425156" y="4947444"/>
            <a:ext cx="1417638" cy="1428750"/>
            <a:chOff x="4339" y="1680"/>
            <a:chExt cx="893" cy="900"/>
          </a:xfrm>
        </p:grpSpPr>
        <p:grpSp>
          <p:nvGrpSpPr>
            <p:cNvPr id="2464946" name="Group 120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47" name="Oval 120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48" name="Oval 120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49" name="Oval 120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50" name="Group 1206"/>
          <p:cNvGrpSpPr>
            <a:grpSpLocks/>
          </p:cNvGrpSpPr>
          <p:nvPr/>
        </p:nvGrpSpPr>
        <p:grpSpPr bwMode="auto">
          <a:xfrm rot="49457091">
            <a:off x="4653756" y="4947444"/>
            <a:ext cx="1417638" cy="1428750"/>
            <a:chOff x="4339" y="1680"/>
            <a:chExt cx="893" cy="900"/>
          </a:xfrm>
        </p:grpSpPr>
        <p:grpSp>
          <p:nvGrpSpPr>
            <p:cNvPr id="2464951" name="Group 120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52" name="Oval 120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53" name="Oval 120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54" name="Oval 121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55" name="Group 1211"/>
          <p:cNvGrpSpPr>
            <a:grpSpLocks/>
          </p:cNvGrpSpPr>
          <p:nvPr/>
        </p:nvGrpSpPr>
        <p:grpSpPr bwMode="auto">
          <a:xfrm rot="50771836">
            <a:off x="4958556" y="4947444"/>
            <a:ext cx="1417638" cy="1428750"/>
            <a:chOff x="4339" y="1680"/>
            <a:chExt cx="893" cy="900"/>
          </a:xfrm>
        </p:grpSpPr>
        <p:grpSp>
          <p:nvGrpSpPr>
            <p:cNvPr id="2464956" name="Group 121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57" name="Oval 121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58" name="Oval 121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59" name="Oval 121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60" name="Group 1216"/>
          <p:cNvGrpSpPr>
            <a:grpSpLocks/>
          </p:cNvGrpSpPr>
          <p:nvPr/>
        </p:nvGrpSpPr>
        <p:grpSpPr bwMode="auto">
          <a:xfrm rot="51901538">
            <a:off x="5262563" y="4872038"/>
            <a:ext cx="1417637" cy="1428750"/>
            <a:chOff x="4339" y="1680"/>
            <a:chExt cx="893" cy="900"/>
          </a:xfrm>
        </p:grpSpPr>
        <p:grpSp>
          <p:nvGrpSpPr>
            <p:cNvPr id="2464961" name="Group 121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62" name="Oval 121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63" name="Oval 121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64" name="Oval 122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65" name="Group 1221"/>
          <p:cNvGrpSpPr>
            <a:grpSpLocks/>
          </p:cNvGrpSpPr>
          <p:nvPr/>
        </p:nvGrpSpPr>
        <p:grpSpPr bwMode="auto">
          <a:xfrm rot="53347738">
            <a:off x="5562600" y="4800600"/>
            <a:ext cx="1417638" cy="1428750"/>
            <a:chOff x="4339" y="1680"/>
            <a:chExt cx="893" cy="900"/>
          </a:xfrm>
        </p:grpSpPr>
        <p:grpSp>
          <p:nvGrpSpPr>
            <p:cNvPr id="2464966" name="Group 122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67" name="Oval 122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68" name="Oval 122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69" name="Oval 122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70" name="Group 1226"/>
          <p:cNvGrpSpPr>
            <a:grpSpLocks/>
          </p:cNvGrpSpPr>
          <p:nvPr/>
        </p:nvGrpSpPr>
        <p:grpSpPr bwMode="auto">
          <a:xfrm rot="54809403">
            <a:off x="5867400" y="4648200"/>
            <a:ext cx="1417638" cy="1428750"/>
            <a:chOff x="4339" y="1680"/>
            <a:chExt cx="893" cy="900"/>
          </a:xfrm>
        </p:grpSpPr>
        <p:grpSp>
          <p:nvGrpSpPr>
            <p:cNvPr id="2464971" name="Group 122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72" name="Oval 122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73" name="Oval 122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74" name="Oval 123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75" name="Group 1231"/>
          <p:cNvGrpSpPr>
            <a:grpSpLocks/>
          </p:cNvGrpSpPr>
          <p:nvPr/>
        </p:nvGrpSpPr>
        <p:grpSpPr bwMode="auto">
          <a:xfrm rot="56695378">
            <a:off x="6096000" y="4495800"/>
            <a:ext cx="1417638" cy="1428750"/>
            <a:chOff x="4339" y="1680"/>
            <a:chExt cx="893" cy="900"/>
          </a:xfrm>
        </p:grpSpPr>
        <p:grpSp>
          <p:nvGrpSpPr>
            <p:cNvPr id="2464976" name="Group 123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77" name="Oval 123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78" name="Oval 123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79" name="Oval 123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80" name="Group 1236"/>
          <p:cNvGrpSpPr>
            <a:grpSpLocks/>
          </p:cNvGrpSpPr>
          <p:nvPr/>
        </p:nvGrpSpPr>
        <p:grpSpPr bwMode="auto">
          <a:xfrm rot="58074415">
            <a:off x="6325394" y="4266407"/>
            <a:ext cx="1417637" cy="1428750"/>
            <a:chOff x="4339" y="1680"/>
            <a:chExt cx="893" cy="900"/>
          </a:xfrm>
        </p:grpSpPr>
        <p:grpSp>
          <p:nvGrpSpPr>
            <p:cNvPr id="2464981" name="Group 123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82" name="Oval 123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83" name="Oval 123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84" name="Oval 124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85" name="Group 1241"/>
          <p:cNvGrpSpPr>
            <a:grpSpLocks/>
          </p:cNvGrpSpPr>
          <p:nvPr/>
        </p:nvGrpSpPr>
        <p:grpSpPr bwMode="auto">
          <a:xfrm rot="58996941">
            <a:off x="6482556" y="4063207"/>
            <a:ext cx="1417637" cy="1428750"/>
            <a:chOff x="4339" y="1680"/>
            <a:chExt cx="893" cy="900"/>
          </a:xfrm>
        </p:grpSpPr>
        <p:grpSp>
          <p:nvGrpSpPr>
            <p:cNvPr id="2464986" name="Group 124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87" name="Oval 124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88" name="Oval 124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89" name="Oval 124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90" name="Group 1246"/>
          <p:cNvGrpSpPr>
            <a:grpSpLocks/>
          </p:cNvGrpSpPr>
          <p:nvPr/>
        </p:nvGrpSpPr>
        <p:grpSpPr bwMode="auto">
          <a:xfrm rot="61424216">
            <a:off x="6634956" y="3804444"/>
            <a:ext cx="1417638" cy="1428750"/>
            <a:chOff x="4339" y="1680"/>
            <a:chExt cx="893" cy="900"/>
          </a:xfrm>
        </p:grpSpPr>
        <p:grpSp>
          <p:nvGrpSpPr>
            <p:cNvPr id="2464991" name="Group 124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92" name="Oval 124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93" name="Oval 124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94" name="Oval 125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4995" name="Group 1251"/>
          <p:cNvGrpSpPr>
            <a:grpSpLocks/>
          </p:cNvGrpSpPr>
          <p:nvPr/>
        </p:nvGrpSpPr>
        <p:grpSpPr bwMode="auto">
          <a:xfrm rot="62683777">
            <a:off x="6786563" y="3500438"/>
            <a:ext cx="1417637" cy="1428750"/>
            <a:chOff x="4339" y="1680"/>
            <a:chExt cx="893" cy="900"/>
          </a:xfrm>
        </p:grpSpPr>
        <p:grpSp>
          <p:nvGrpSpPr>
            <p:cNvPr id="2464996" name="Group 125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4997" name="Oval 125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98" name="Oval 125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4999" name="Oval 125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5000" name="Group 1256"/>
          <p:cNvGrpSpPr>
            <a:grpSpLocks/>
          </p:cNvGrpSpPr>
          <p:nvPr/>
        </p:nvGrpSpPr>
        <p:grpSpPr bwMode="auto">
          <a:xfrm rot="64188472">
            <a:off x="6888163" y="3143250"/>
            <a:ext cx="1417637" cy="1428750"/>
            <a:chOff x="4339" y="1680"/>
            <a:chExt cx="893" cy="900"/>
          </a:xfrm>
        </p:grpSpPr>
        <p:grpSp>
          <p:nvGrpSpPr>
            <p:cNvPr id="2465001" name="Group 1257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5002" name="Oval 1258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003" name="Oval 1259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004" name="Oval 1260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5005" name="Group 1261"/>
          <p:cNvGrpSpPr>
            <a:grpSpLocks/>
          </p:cNvGrpSpPr>
          <p:nvPr/>
        </p:nvGrpSpPr>
        <p:grpSpPr bwMode="auto">
          <a:xfrm rot="65744729">
            <a:off x="6934200" y="2819400"/>
            <a:ext cx="1417638" cy="1428750"/>
            <a:chOff x="4339" y="1680"/>
            <a:chExt cx="893" cy="900"/>
          </a:xfrm>
        </p:grpSpPr>
        <p:grpSp>
          <p:nvGrpSpPr>
            <p:cNvPr id="2465006" name="Group 1262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465007" name="Oval 1263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008" name="Oval 1264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5009" name="Oval 1265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5010" name="Text Box 1266"/>
          <p:cNvSpPr txBox="1">
            <a:spLocks noChangeArrowheads="1"/>
          </p:cNvSpPr>
          <p:nvPr/>
        </p:nvSpPr>
        <p:spPr bwMode="auto">
          <a:xfrm>
            <a:off x="265113" y="5464175"/>
            <a:ext cx="2647950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来看动点的慢动作</a:t>
            </a:r>
          </a:p>
        </p:txBody>
      </p:sp>
      <p:sp>
        <p:nvSpPr>
          <p:cNvPr id="2465011" name="Text Box 1267"/>
          <p:cNvSpPr txBox="1">
            <a:spLocks noChangeArrowheads="1"/>
          </p:cNvSpPr>
          <p:nvPr/>
        </p:nvSpPr>
        <p:spPr bwMode="auto">
          <a:xfrm>
            <a:off x="28575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内缘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465012" name="Rectangle 1268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3597275"/>
            <a:ext cx="444500" cy="2159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latin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</a:endParaRPr>
          </a:p>
        </p:txBody>
      </p:sp>
      <p:sp>
        <p:nvSpPr>
          <p:cNvPr id="2465013" name="AutoShape 12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5016" name="Rectangle 1272"/>
          <p:cNvSpPr>
            <a:spLocks noChangeArrowheads="1"/>
          </p:cNvSpPr>
          <p:nvPr/>
        </p:nvSpPr>
        <p:spPr bwMode="auto">
          <a:xfrm>
            <a:off x="469900" y="304800"/>
            <a:ext cx="1936750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星形线</a:t>
            </a:r>
          </a:p>
        </p:txBody>
      </p:sp>
      <p:sp>
        <p:nvSpPr>
          <p:cNvPr id="2465014" name="Text Box 1270"/>
          <p:cNvSpPr txBox="1">
            <a:spLocks noChangeArrowheads="1"/>
          </p:cNvSpPr>
          <p:nvPr/>
        </p:nvSpPr>
        <p:spPr bwMode="auto">
          <a:xfrm>
            <a:off x="1957388" y="306388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圆内旋轮线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4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4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4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4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4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4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4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4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46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4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46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46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4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3" dur="500"/>
                                        <p:tgtEl>
                                          <p:spTgt spid="246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0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194" name="Oval 2"/>
          <p:cNvSpPr>
            <a:spLocks noChangeArrowheads="1"/>
          </p:cNvSpPr>
          <p:nvPr/>
        </p:nvSpPr>
        <p:spPr bwMode="auto">
          <a:xfrm>
            <a:off x="2463800" y="552450"/>
            <a:ext cx="5886450" cy="586105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2195" name="Group 3"/>
          <p:cNvGrpSpPr>
            <a:grpSpLocks/>
          </p:cNvGrpSpPr>
          <p:nvPr/>
        </p:nvGrpSpPr>
        <p:grpSpPr bwMode="auto">
          <a:xfrm>
            <a:off x="2173288" y="0"/>
            <a:ext cx="6913562" cy="6446838"/>
            <a:chOff x="1369" y="0"/>
            <a:chExt cx="4355" cy="4061"/>
          </a:xfrm>
        </p:grpSpPr>
        <p:grpSp>
          <p:nvGrpSpPr>
            <p:cNvPr id="2312196" name="Group 4"/>
            <p:cNvGrpSpPr>
              <a:grpSpLocks/>
            </p:cNvGrpSpPr>
            <p:nvPr/>
          </p:nvGrpSpPr>
          <p:grpSpPr bwMode="auto">
            <a:xfrm>
              <a:off x="1369" y="142"/>
              <a:ext cx="4282" cy="3919"/>
              <a:chOff x="842" y="33"/>
              <a:chExt cx="4282" cy="3919"/>
            </a:xfrm>
          </p:grpSpPr>
          <p:sp>
            <p:nvSpPr>
              <p:cNvPr id="2312197" name="Line 5"/>
              <p:cNvSpPr>
                <a:spLocks noChangeShapeType="1"/>
              </p:cNvSpPr>
              <p:nvPr/>
            </p:nvSpPr>
            <p:spPr bwMode="auto">
              <a:xfrm>
                <a:off x="842" y="2102"/>
                <a:ext cx="4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198" name="Line 6"/>
              <p:cNvSpPr>
                <a:spLocks noChangeShapeType="1"/>
              </p:cNvSpPr>
              <p:nvPr/>
            </p:nvSpPr>
            <p:spPr bwMode="auto">
              <a:xfrm flipV="1">
                <a:off x="2885" y="33"/>
                <a:ext cx="0" cy="39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199" name="Text Box 7"/>
            <p:cNvSpPr txBox="1">
              <a:spLocks noChangeArrowheads="1"/>
            </p:cNvSpPr>
            <p:nvPr/>
          </p:nvSpPr>
          <p:spPr bwMode="auto">
            <a:xfrm>
              <a:off x="5523" y="22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2200" name="Text Box 8"/>
            <p:cNvSpPr txBox="1">
              <a:spLocks noChangeArrowheads="1"/>
            </p:cNvSpPr>
            <p:nvPr/>
          </p:nvSpPr>
          <p:spPr bwMode="auto">
            <a:xfrm>
              <a:off x="3460" y="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2201" name="Text Box 9"/>
            <p:cNvSpPr txBox="1">
              <a:spLocks noChangeArrowheads="1"/>
            </p:cNvSpPr>
            <p:nvPr/>
          </p:nvSpPr>
          <p:spPr bwMode="auto">
            <a:xfrm>
              <a:off x="3223" y="2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12203" name="Text Box 11"/>
          <p:cNvSpPr txBox="1">
            <a:spLocks noChangeArrowheads="1"/>
          </p:cNvSpPr>
          <p:nvPr/>
        </p:nvSpPr>
        <p:spPr bwMode="auto">
          <a:xfrm>
            <a:off x="8334375" y="3397250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12204" name="Text Box 12"/>
          <p:cNvSpPr txBox="1">
            <a:spLocks noChangeArrowheads="1"/>
          </p:cNvSpPr>
          <p:nvPr/>
        </p:nvSpPr>
        <p:spPr bwMode="auto">
          <a:xfrm>
            <a:off x="1957388" y="342741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– a</a:t>
            </a:r>
            <a:endParaRPr lang="en-US" altLang="zh-CN" i="1">
              <a:solidFill>
                <a:srgbClr val="FF0000"/>
              </a:solidFill>
            </a:endParaRPr>
          </a:p>
        </p:txBody>
      </p:sp>
      <p:grpSp>
        <p:nvGrpSpPr>
          <p:cNvPr id="2312205" name="Group 13"/>
          <p:cNvGrpSpPr>
            <a:grpSpLocks/>
          </p:cNvGrpSpPr>
          <p:nvPr/>
        </p:nvGrpSpPr>
        <p:grpSpPr bwMode="auto">
          <a:xfrm rot="2846548">
            <a:off x="6858794" y="2361407"/>
            <a:ext cx="1417637" cy="1428750"/>
            <a:chOff x="4339" y="1680"/>
            <a:chExt cx="893" cy="900"/>
          </a:xfrm>
        </p:grpSpPr>
        <p:grpSp>
          <p:nvGrpSpPr>
            <p:cNvPr id="2312206" name="Group 1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07" name="Oval 1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08" name="Oval 1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09" name="Oval 1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10" name="Group 18"/>
          <p:cNvGrpSpPr>
            <a:grpSpLocks/>
          </p:cNvGrpSpPr>
          <p:nvPr/>
        </p:nvGrpSpPr>
        <p:grpSpPr bwMode="auto">
          <a:xfrm rot="4210179">
            <a:off x="6787356" y="2051844"/>
            <a:ext cx="1417638" cy="1428750"/>
            <a:chOff x="4339" y="1680"/>
            <a:chExt cx="893" cy="900"/>
          </a:xfrm>
        </p:grpSpPr>
        <p:grpSp>
          <p:nvGrpSpPr>
            <p:cNvPr id="2312211" name="Group 1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12" name="Oval 2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13" name="Oval 2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14" name="Oval 2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15" name="Group 23"/>
          <p:cNvGrpSpPr>
            <a:grpSpLocks/>
          </p:cNvGrpSpPr>
          <p:nvPr/>
        </p:nvGrpSpPr>
        <p:grpSpPr bwMode="auto">
          <a:xfrm rot="5331465">
            <a:off x="6711156" y="1823244"/>
            <a:ext cx="1417638" cy="1428750"/>
            <a:chOff x="4339" y="1680"/>
            <a:chExt cx="893" cy="900"/>
          </a:xfrm>
        </p:grpSpPr>
        <p:grpSp>
          <p:nvGrpSpPr>
            <p:cNvPr id="2312216" name="Group 2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17" name="Oval 2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18" name="Oval 2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19" name="Oval 2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20" name="Group 28"/>
          <p:cNvGrpSpPr>
            <a:grpSpLocks/>
          </p:cNvGrpSpPr>
          <p:nvPr/>
        </p:nvGrpSpPr>
        <p:grpSpPr bwMode="auto">
          <a:xfrm rot="6477008">
            <a:off x="6558756" y="1594644"/>
            <a:ext cx="1417638" cy="1428750"/>
            <a:chOff x="4339" y="1680"/>
            <a:chExt cx="893" cy="900"/>
          </a:xfrm>
        </p:grpSpPr>
        <p:grpSp>
          <p:nvGrpSpPr>
            <p:cNvPr id="2312221" name="Group 2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22" name="Oval 3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23" name="Oval 3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24" name="Oval 3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25" name="Group 33"/>
          <p:cNvGrpSpPr>
            <a:grpSpLocks/>
          </p:cNvGrpSpPr>
          <p:nvPr/>
        </p:nvGrpSpPr>
        <p:grpSpPr bwMode="auto">
          <a:xfrm rot="8305610">
            <a:off x="6405563" y="1366838"/>
            <a:ext cx="1417637" cy="1428750"/>
            <a:chOff x="4339" y="1680"/>
            <a:chExt cx="893" cy="900"/>
          </a:xfrm>
        </p:grpSpPr>
        <p:grpSp>
          <p:nvGrpSpPr>
            <p:cNvPr id="2312226" name="Group 3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27" name="Oval 3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28" name="Oval 3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29" name="Oval 3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30" name="Group 38"/>
          <p:cNvGrpSpPr>
            <a:grpSpLocks/>
          </p:cNvGrpSpPr>
          <p:nvPr/>
        </p:nvGrpSpPr>
        <p:grpSpPr bwMode="auto">
          <a:xfrm rot="8903207">
            <a:off x="6248400" y="1219200"/>
            <a:ext cx="1417638" cy="1428750"/>
            <a:chOff x="4339" y="1680"/>
            <a:chExt cx="893" cy="900"/>
          </a:xfrm>
        </p:grpSpPr>
        <p:grpSp>
          <p:nvGrpSpPr>
            <p:cNvPr id="2312231" name="Group 3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32" name="Oval 4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33" name="Oval 4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34" name="Oval 4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35" name="Group 43"/>
          <p:cNvGrpSpPr>
            <a:grpSpLocks/>
          </p:cNvGrpSpPr>
          <p:nvPr/>
        </p:nvGrpSpPr>
        <p:grpSpPr bwMode="auto">
          <a:xfrm rot="10757314">
            <a:off x="6019800" y="990600"/>
            <a:ext cx="1417638" cy="1428750"/>
            <a:chOff x="4339" y="1680"/>
            <a:chExt cx="893" cy="900"/>
          </a:xfrm>
        </p:grpSpPr>
        <p:grpSp>
          <p:nvGrpSpPr>
            <p:cNvPr id="2312236" name="Group 4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37" name="Oval 4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38" name="Oval 4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39" name="Oval 4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40" name="Group 48"/>
          <p:cNvGrpSpPr>
            <a:grpSpLocks/>
          </p:cNvGrpSpPr>
          <p:nvPr/>
        </p:nvGrpSpPr>
        <p:grpSpPr bwMode="auto">
          <a:xfrm rot="12280100">
            <a:off x="5791200" y="838200"/>
            <a:ext cx="1417638" cy="1428750"/>
            <a:chOff x="4339" y="1680"/>
            <a:chExt cx="893" cy="900"/>
          </a:xfrm>
        </p:grpSpPr>
        <p:grpSp>
          <p:nvGrpSpPr>
            <p:cNvPr id="2312241" name="Group 4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42" name="Oval 5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43" name="Oval 5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44" name="Oval 5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45" name="Group 53"/>
          <p:cNvGrpSpPr>
            <a:grpSpLocks/>
          </p:cNvGrpSpPr>
          <p:nvPr/>
        </p:nvGrpSpPr>
        <p:grpSpPr bwMode="auto">
          <a:xfrm rot="13705514">
            <a:off x="5563394" y="761207"/>
            <a:ext cx="1417637" cy="1428750"/>
            <a:chOff x="4339" y="1680"/>
            <a:chExt cx="893" cy="900"/>
          </a:xfrm>
        </p:grpSpPr>
        <p:grpSp>
          <p:nvGrpSpPr>
            <p:cNvPr id="2312246" name="Group 5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47" name="Oval 5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48" name="Oval 5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49" name="Oval 5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50" name="Group 58"/>
          <p:cNvGrpSpPr>
            <a:grpSpLocks/>
          </p:cNvGrpSpPr>
          <p:nvPr/>
        </p:nvGrpSpPr>
        <p:grpSpPr bwMode="auto">
          <a:xfrm rot="15279347">
            <a:off x="5187156" y="604044"/>
            <a:ext cx="1417638" cy="1428750"/>
            <a:chOff x="4339" y="1680"/>
            <a:chExt cx="893" cy="900"/>
          </a:xfrm>
        </p:grpSpPr>
        <p:grpSp>
          <p:nvGrpSpPr>
            <p:cNvPr id="2312251" name="Group 5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52" name="Oval 6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53" name="Oval 6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54" name="Oval 6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55" name="Group 63"/>
          <p:cNvGrpSpPr>
            <a:grpSpLocks/>
          </p:cNvGrpSpPr>
          <p:nvPr/>
        </p:nvGrpSpPr>
        <p:grpSpPr bwMode="auto">
          <a:xfrm rot="17167002">
            <a:off x="4729956" y="527844"/>
            <a:ext cx="1417638" cy="1428750"/>
            <a:chOff x="4339" y="1680"/>
            <a:chExt cx="893" cy="900"/>
          </a:xfrm>
        </p:grpSpPr>
        <p:grpSp>
          <p:nvGrpSpPr>
            <p:cNvPr id="2312256" name="Group 6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57" name="Oval 6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58" name="Oval 6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59" name="Oval 6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60" name="Group 68"/>
          <p:cNvGrpSpPr>
            <a:grpSpLocks/>
          </p:cNvGrpSpPr>
          <p:nvPr/>
        </p:nvGrpSpPr>
        <p:grpSpPr bwMode="auto">
          <a:xfrm rot="19044917">
            <a:off x="4271963" y="604838"/>
            <a:ext cx="1417637" cy="1428750"/>
            <a:chOff x="4339" y="1680"/>
            <a:chExt cx="893" cy="900"/>
          </a:xfrm>
        </p:grpSpPr>
        <p:grpSp>
          <p:nvGrpSpPr>
            <p:cNvPr id="2312261" name="Group 6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62" name="Oval 7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63" name="Oval 7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64" name="Oval 7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65" name="Group 73"/>
          <p:cNvGrpSpPr>
            <a:grpSpLocks/>
          </p:cNvGrpSpPr>
          <p:nvPr/>
        </p:nvGrpSpPr>
        <p:grpSpPr bwMode="auto">
          <a:xfrm rot="20312043">
            <a:off x="3962400" y="685800"/>
            <a:ext cx="1417638" cy="1428750"/>
            <a:chOff x="4339" y="1680"/>
            <a:chExt cx="893" cy="900"/>
          </a:xfrm>
        </p:grpSpPr>
        <p:grpSp>
          <p:nvGrpSpPr>
            <p:cNvPr id="2312266" name="Group 7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67" name="Oval 7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68" name="Oval 7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69" name="Oval 7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70" name="Group 78"/>
          <p:cNvGrpSpPr>
            <a:grpSpLocks/>
          </p:cNvGrpSpPr>
          <p:nvPr/>
        </p:nvGrpSpPr>
        <p:grpSpPr bwMode="auto">
          <a:xfrm rot="21477598">
            <a:off x="3733800" y="762000"/>
            <a:ext cx="1417638" cy="1428750"/>
            <a:chOff x="4339" y="1680"/>
            <a:chExt cx="893" cy="900"/>
          </a:xfrm>
        </p:grpSpPr>
        <p:grpSp>
          <p:nvGrpSpPr>
            <p:cNvPr id="2312271" name="Group 7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72" name="Oval 8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73" name="Oval 8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74" name="Oval 8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75" name="Group 83"/>
          <p:cNvGrpSpPr>
            <a:grpSpLocks/>
          </p:cNvGrpSpPr>
          <p:nvPr/>
        </p:nvGrpSpPr>
        <p:grpSpPr bwMode="auto">
          <a:xfrm rot="22659857">
            <a:off x="3505200" y="914400"/>
            <a:ext cx="1417638" cy="1428750"/>
            <a:chOff x="4339" y="1680"/>
            <a:chExt cx="893" cy="900"/>
          </a:xfrm>
        </p:grpSpPr>
        <p:grpSp>
          <p:nvGrpSpPr>
            <p:cNvPr id="2312276" name="Group 8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77" name="Oval 8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78" name="Oval 8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79" name="Oval 8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80" name="Group 88"/>
          <p:cNvGrpSpPr>
            <a:grpSpLocks/>
          </p:cNvGrpSpPr>
          <p:nvPr/>
        </p:nvGrpSpPr>
        <p:grpSpPr bwMode="auto">
          <a:xfrm rot="24211692">
            <a:off x="3276600" y="1066800"/>
            <a:ext cx="1417638" cy="1428750"/>
            <a:chOff x="4339" y="1680"/>
            <a:chExt cx="893" cy="900"/>
          </a:xfrm>
        </p:grpSpPr>
        <p:grpSp>
          <p:nvGrpSpPr>
            <p:cNvPr id="2312281" name="Group 8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82" name="Oval 9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83" name="Oval 9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84" name="Oval 9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85" name="Group 93"/>
          <p:cNvGrpSpPr>
            <a:grpSpLocks/>
          </p:cNvGrpSpPr>
          <p:nvPr/>
        </p:nvGrpSpPr>
        <p:grpSpPr bwMode="auto">
          <a:xfrm rot="25418287">
            <a:off x="3053556" y="1289844"/>
            <a:ext cx="1417638" cy="1428750"/>
            <a:chOff x="4339" y="1680"/>
            <a:chExt cx="893" cy="900"/>
          </a:xfrm>
        </p:grpSpPr>
        <p:grpSp>
          <p:nvGrpSpPr>
            <p:cNvPr id="2312286" name="Group 9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87" name="Oval 9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88" name="Oval 9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89" name="Oval 9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90" name="Group 98"/>
          <p:cNvGrpSpPr>
            <a:grpSpLocks/>
          </p:cNvGrpSpPr>
          <p:nvPr/>
        </p:nvGrpSpPr>
        <p:grpSpPr bwMode="auto">
          <a:xfrm rot="27687281">
            <a:off x="2824956" y="1594644"/>
            <a:ext cx="1417638" cy="1428750"/>
            <a:chOff x="4339" y="1680"/>
            <a:chExt cx="893" cy="900"/>
          </a:xfrm>
        </p:grpSpPr>
        <p:grpSp>
          <p:nvGrpSpPr>
            <p:cNvPr id="2312291" name="Group 9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92" name="Oval 10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93" name="Oval 10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94" name="Oval 10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295" name="Group 103"/>
          <p:cNvGrpSpPr>
            <a:grpSpLocks/>
          </p:cNvGrpSpPr>
          <p:nvPr/>
        </p:nvGrpSpPr>
        <p:grpSpPr bwMode="auto">
          <a:xfrm rot="29509937">
            <a:off x="2672556" y="1899444"/>
            <a:ext cx="1417638" cy="1428750"/>
            <a:chOff x="4339" y="1680"/>
            <a:chExt cx="893" cy="900"/>
          </a:xfrm>
        </p:grpSpPr>
        <p:grpSp>
          <p:nvGrpSpPr>
            <p:cNvPr id="2312296" name="Group 10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297" name="Oval 10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298" name="Oval 10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299" name="Oval 10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00" name="Group 108"/>
          <p:cNvGrpSpPr>
            <a:grpSpLocks/>
          </p:cNvGrpSpPr>
          <p:nvPr/>
        </p:nvGrpSpPr>
        <p:grpSpPr bwMode="auto">
          <a:xfrm rot="30750857">
            <a:off x="2590800" y="2133600"/>
            <a:ext cx="1417638" cy="1428750"/>
            <a:chOff x="4339" y="1680"/>
            <a:chExt cx="893" cy="900"/>
          </a:xfrm>
        </p:grpSpPr>
        <p:grpSp>
          <p:nvGrpSpPr>
            <p:cNvPr id="2312301" name="Group 10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02" name="Oval 11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03" name="Oval 11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04" name="Oval 11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05" name="Group 113"/>
          <p:cNvGrpSpPr>
            <a:grpSpLocks/>
          </p:cNvGrpSpPr>
          <p:nvPr/>
        </p:nvGrpSpPr>
        <p:grpSpPr bwMode="auto">
          <a:xfrm rot="31873524">
            <a:off x="2514600" y="2438400"/>
            <a:ext cx="1417638" cy="1428750"/>
            <a:chOff x="4339" y="1680"/>
            <a:chExt cx="893" cy="900"/>
          </a:xfrm>
        </p:grpSpPr>
        <p:grpSp>
          <p:nvGrpSpPr>
            <p:cNvPr id="2312306" name="Group 114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07" name="Oval 115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08" name="Oval 116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09" name="Oval 117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10" name="Group 118"/>
          <p:cNvGrpSpPr>
            <a:grpSpLocks/>
          </p:cNvGrpSpPr>
          <p:nvPr/>
        </p:nvGrpSpPr>
        <p:grpSpPr bwMode="auto">
          <a:xfrm rot="33725215">
            <a:off x="2438400" y="2838450"/>
            <a:ext cx="1417638" cy="1428750"/>
            <a:chOff x="4339" y="1680"/>
            <a:chExt cx="893" cy="900"/>
          </a:xfrm>
        </p:grpSpPr>
        <p:grpSp>
          <p:nvGrpSpPr>
            <p:cNvPr id="2312311" name="Group 119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12" name="Oval 120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13" name="Oval 121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14" name="Oval 122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2315" name="Freeform 123"/>
          <p:cNvSpPr>
            <a:spLocks/>
          </p:cNvSpPr>
          <p:nvPr/>
        </p:nvSpPr>
        <p:spPr bwMode="auto">
          <a:xfrm flipH="1">
            <a:off x="2433638" y="555625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2316" name="Group 124"/>
          <p:cNvGrpSpPr>
            <a:grpSpLocks/>
          </p:cNvGrpSpPr>
          <p:nvPr/>
        </p:nvGrpSpPr>
        <p:grpSpPr bwMode="auto">
          <a:xfrm rot="35451207">
            <a:off x="2515394" y="3199607"/>
            <a:ext cx="1417637" cy="1428750"/>
            <a:chOff x="4339" y="1680"/>
            <a:chExt cx="893" cy="900"/>
          </a:xfrm>
        </p:grpSpPr>
        <p:grpSp>
          <p:nvGrpSpPr>
            <p:cNvPr id="2312317" name="Group 12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18" name="Oval 12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19" name="Oval 12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20" name="Oval 12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21" name="Group 129"/>
          <p:cNvGrpSpPr>
            <a:grpSpLocks/>
          </p:cNvGrpSpPr>
          <p:nvPr/>
        </p:nvGrpSpPr>
        <p:grpSpPr bwMode="auto">
          <a:xfrm rot="36633984">
            <a:off x="2596356" y="3499644"/>
            <a:ext cx="1417638" cy="1428750"/>
            <a:chOff x="4339" y="1680"/>
            <a:chExt cx="893" cy="900"/>
          </a:xfrm>
        </p:grpSpPr>
        <p:grpSp>
          <p:nvGrpSpPr>
            <p:cNvPr id="2312322" name="Group 130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23" name="Oval 131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24" name="Oval 132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25" name="Oval 133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26" name="Group 134"/>
          <p:cNvGrpSpPr>
            <a:grpSpLocks/>
          </p:cNvGrpSpPr>
          <p:nvPr/>
        </p:nvGrpSpPr>
        <p:grpSpPr bwMode="auto">
          <a:xfrm rot="37755428">
            <a:off x="2672556" y="3728244"/>
            <a:ext cx="1417638" cy="1428750"/>
            <a:chOff x="4339" y="1680"/>
            <a:chExt cx="893" cy="900"/>
          </a:xfrm>
        </p:grpSpPr>
        <p:grpSp>
          <p:nvGrpSpPr>
            <p:cNvPr id="2312327" name="Group 13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28" name="Oval 13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29" name="Oval 13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30" name="Oval 13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31" name="Group 139"/>
          <p:cNvGrpSpPr>
            <a:grpSpLocks/>
          </p:cNvGrpSpPr>
          <p:nvPr/>
        </p:nvGrpSpPr>
        <p:grpSpPr bwMode="auto">
          <a:xfrm rot="38896293">
            <a:off x="2824956" y="3956844"/>
            <a:ext cx="1417638" cy="1428750"/>
            <a:chOff x="4339" y="1680"/>
            <a:chExt cx="893" cy="900"/>
          </a:xfrm>
        </p:grpSpPr>
        <p:grpSp>
          <p:nvGrpSpPr>
            <p:cNvPr id="2312332" name="Group 140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33" name="Oval 141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34" name="Oval 142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35" name="Oval 143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36" name="Group 144"/>
          <p:cNvGrpSpPr>
            <a:grpSpLocks/>
          </p:cNvGrpSpPr>
          <p:nvPr/>
        </p:nvGrpSpPr>
        <p:grpSpPr bwMode="auto">
          <a:xfrm rot="40655640">
            <a:off x="3001963" y="4186238"/>
            <a:ext cx="1417637" cy="1428750"/>
            <a:chOff x="4339" y="1680"/>
            <a:chExt cx="893" cy="900"/>
          </a:xfrm>
        </p:grpSpPr>
        <p:grpSp>
          <p:nvGrpSpPr>
            <p:cNvPr id="2312337" name="Group 14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38" name="Oval 14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39" name="Oval 14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40" name="Oval 14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41" name="Group 149"/>
          <p:cNvGrpSpPr>
            <a:grpSpLocks/>
          </p:cNvGrpSpPr>
          <p:nvPr/>
        </p:nvGrpSpPr>
        <p:grpSpPr bwMode="auto">
          <a:xfrm rot="41383638">
            <a:off x="3154363" y="4343400"/>
            <a:ext cx="1417637" cy="1428750"/>
            <a:chOff x="4339" y="1680"/>
            <a:chExt cx="893" cy="900"/>
          </a:xfrm>
        </p:grpSpPr>
        <p:grpSp>
          <p:nvGrpSpPr>
            <p:cNvPr id="2312342" name="Group 150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43" name="Oval 151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44" name="Oval 152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45" name="Oval 153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46" name="Group 154"/>
          <p:cNvGrpSpPr>
            <a:grpSpLocks/>
          </p:cNvGrpSpPr>
          <p:nvPr/>
        </p:nvGrpSpPr>
        <p:grpSpPr bwMode="auto">
          <a:xfrm rot="43251379">
            <a:off x="3352800" y="4514850"/>
            <a:ext cx="1417638" cy="1428750"/>
            <a:chOff x="4339" y="1680"/>
            <a:chExt cx="893" cy="900"/>
          </a:xfrm>
        </p:grpSpPr>
        <p:grpSp>
          <p:nvGrpSpPr>
            <p:cNvPr id="2312347" name="Group 15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48" name="Oval 15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49" name="Oval 15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50" name="Oval 15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51" name="Group 159"/>
          <p:cNvGrpSpPr>
            <a:grpSpLocks/>
          </p:cNvGrpSpPr>
          <p:nvPr/>
        </p:nvGrpSpPr>
        <p:grpSpPr bwMode="auto">
          <a:xfrm rot="44972593">
            <a:off x="3581400" y="4648200"/>
            <a:ext cx="1417638" cy="1428750"/>
            <a:chOff x="4339" y="1680"/>
            <a:chExt cx="893" cy="900"/>
          </a:xfrm>
        </p:grpSpPr>
        <p:grpSp>
          <p:nvGrpSpPr>
            <p:cNvPr id="2312352" name="Group 160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53" name="Oval 161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54" name="Oval 162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55" name="Oval 163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56" name="Group 164"/>
          <p:cNvGrpSpPr>
            <a:grpSpLocks/>
          </p:cNvGrpSpPr>
          <p:nvPr/>
        </p:nvGrpSpPr>
        <p:grpSpPr bwMode="auto">
          <a:xfrm rot="46111926">
            <a:off x="3810794" y="4799807"/>
            <a:ext cx="1417637" cy="1428750"/>
            <a:chOff x="4339" y="1680"/>
            <a:chExt cx="893" cy="900"/>
          </a:xfrm>
        </p:grpSpPr>
        <p:grpSp>
          <p:nvGrpSpPr>
            <p:cNvPr id="2312357" name="Group 16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58" name="Oval 16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59" name="Oval 16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60" name="Oval 16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61" name="Group 169"/>
          <p:cNvGrpSpPr>
            <a:grpSpLocks/>
          </p:cNvGrpSpPr>
          <p:nvPr/>
        </p:nvGrpSpPr>
        <p:grpSpPr bwMode="auto">
          <a:xfrm rot="47061519">
            <a:off x="4120356" y="4871244"/>
            <a:ext cx="1417638" cy="1428750"/>
            <a:chOff x="4339" y="1680"/>
            <a:chExt cx="893" cy="900"/>
          </a:xfrm>
        </p:grpSpPr>
        <p:grpSp>
          <p:nvGrpSpPr>
            <p:cNvPr id="2312362" name="Group 170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63" name="Oval 171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64" name="Oval 172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65" name="Oval 173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66" name="Group 174"/>
          <p:cNvGrpSpPr>
            <a:grpSpLocks/>
          </p:cNvGrpSpPr>
          <p:nvPr/>
        </p:nvGrpSpPr>
        <p:grpSpPr bwMode="auto">
          <a:xfrm rot="48659187">
            <a:off x="4425156" y="4947444"/>
            <a:ext cx="1417638" cy="1428750"/>
            <a:chOff x="4339" y="1680"/>
            <a:chExt cx="893" cy="900"/>
          </a:xfrm>
        </p:grpSpPr>
        <p:grpSp>
          <p:nvGrpSpPr>
            <p:cNvPr id="2312367" name="Group 175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68" name="Oval 176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69" name="Oval 177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70" name="Oval 178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2371" name="Freeform 179"/>
          <p:cNvSpPr>
            <a:spLocks/>
          </p:cNvSpPr>
          <p:nvPr/>
        </p:nvSpPr>
        <p:spPr bwMode="auto">
          <a:xfrm flipH="1" flipV="1">
            <a:off x="2427288" y="3478213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2372" name="Group 180"/>
          <p:cNvGrpSpPr>
            <a:grpSpLocks/>
          </p:cNvGrpSpPr>
          <p:nvPr/>
        </p:nvGrpSpPr>
        <p:grpSpPr bwMode="auto">
          <a:xfrm rot="49457091">
            <a:off x="4653756" y="4947444"/>
            <a:ext cx="1417638" cy="1428750"/>
            <a:chOff x="4339" y="1680"/>
            <a:chExt cx="893" cy="900"/>
          </a:xfrm>
        </p:grpSpPr>
        <p:grpSp>
          <p:nvGrpSpPr>
            <p:cNvPr id="2312373" name="Group 18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74" name="Oval 18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75" name="Oval 18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76" name="Oval 18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77" name="Group 185"/>
          <p:cNvGrpSpPr>
            <a:grpSpLocks/>
          </p:cNvGrpSpPr>
          <p:nvPr/>
        </p:nvGrpSpPr>
        <p:grpSpPr bwMode="auto">
          <a:xfrm rot="50771836">
            <a:off x="4958556" y="4947444"/>
            <a:ext cx="1417638" cy="1428750"/>
            <a:chOff x="4339" y="1680"/>
            <a:chExt cx="893" cy="900"/>
          </a:xfrm>
        </p:grpSpPr>
        <p:grpSp>
          <p:nvGrpSpPr>
            <p:cNvPr id="2312378" name="Group 18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79" name="Oval 18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80" name="Oval 18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81" name="Oval 18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82" name="Group 190"/>
          <p:cNvGrpSpPr>
            <a:grpSpLocks/>
          </p:cNvGrpSpPr>
          <p:nvPr/>
        </p:nvGrpSpPr>
        <p:grpSpPr bwMode="auto">
          <a:xfrm rot="51901538">
            <a:off x="5262563" y="4872038"/>
            <a:ext cx="1417637" cy="1428750"/>
            <a:chOff x="4339" y="1680"/>
            <a:chExt cx="893" cy="900"/>
          </a:xfrm>
        </p:grpSpPr>
        <p:grpSp>
          <p:nvGrpSpPr>
            <p:cNvPr id="2312383" name="Group 19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84" name="Oval 19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85" name="Oval 19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86" name="Oval 19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87" name="Group 195"/>
          <p:cNvGrpSpPr>
            <a:grpSpLocks/>
          </p:cNvGrpSpPr>
          <p:nvPr/>
        </p:nvGrpSpPr>
        <p:grpSpPr bwMode="auto">
          <a:xfrm rot="53347738">
            <a:off x="5562600" y="4800600"/>
            <a:ext cx="1417638" cy="1428750"/>
            <a:chOff x="4339" y="1680"/>
            <a:chExt cx="893" cy="900"/>
          </a:xfrm>
        </p:grpSpPr>
        <p:grpSp>
          <p:nvGrpSpPr>
            <p:cNvPr id="2312388" name="Group 19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89" name="Oval 19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90" name="Oval 19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91" name="Oval 19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92" name="Group 200"/>
          <p:cNvGrpSpPr>
            <a:grpSpLocks/>
          </p:cNvGrpSpPr>
          <p:nvPr/>
        </p:nvGrpSpPr>
        <p:grpSpPr bwMode="auto">
          <a:xfrm rot="54809403">
            <a:off x="5867400" y="4648200"/>
            <a:ext cx="1417638" cy="1428750"/>
            <a:chOff x="4339" y="1680"/>
            <a:chExt cx="893" cy="900"/>
          </a:xfrm>
        </p:grpSpPr>
        <p:grpSp>
          <p:nvGrpSpPr>
            <p:cNvPr id="2312393" name="Group 20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94" name="Oval 20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395" name="Oval 20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396" name="Oval 20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397" name="Group 205"/>
          <p:cNvGrpSpPr>
            <a:grpSpLocks/>
          </p:cNvGrpSpPr>
          <p:nvPr/>
        </p:nvGrpSpPr>
        <p:grpSpPr bwMode="auto">
          <a:xfrm rot="56695378">
            <a:off x="6096000" y="4495800"/>
            <a:ext cx="1417638" cy="1428750"/>
            <a:chOff x="4339" y="1680"/>
            <a:chExt cx="893" cy="900"/>
          </a:xfrm>
        </p:grpSpPr>
        <p:grpSp>
          <p:nvGrpSpPr>
            <p:cNvPr id="2312398" name="Group 20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399" name="Oval 20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00" name="Oval 20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01" name="Oval 20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02" name="Group 210"/>
          <p:cNvGrpSpPr>
            <a:grpSpLocks/>
          </p:cNvGrpSpPr>
          <p:nvPr/>
        </p:nvGrpSpPr>
        <p:grpSpPr bwMode="auto">
          <a:xfrm rot="58074415">
            <a:off x="6325394" y="4266407"/>
            <a:ext cx="1417637" cy="1428750"/>
            <a:chOff x="4339" y="1680"/>
            <a:chExt cx="893" cy="900"/>
          </a:xfrm>
        </p:grpSpPr>
        <p:grpSp>
          <p:nvGrpSpPr>
            <p:cNvPr id="2312403" name="Group 21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04" name="Oval 21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05" name="Oval 21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06" name="Oval 21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07" name="Group 215"/>
          <p:cNvGrpSpPr>
            <a:grpSpLocks/>
          </p:cNvGrpSpPr>
          <p:nvPr/>
        </p:nvGrpSpPr>
        <p:grpSpPr bwMode="auto">
          <a:xfrm rot="58996941">
            <a:off x="6482556" y="4063207"/>
            <a:ext cx="1417637" cy="1428750"/>
            <a:chOff x="4339" y="1680"/>
            <a:chExt cx="893" cy="900"/>
          </a:xfrm>
        </p:grpSpPr>
        <p:grpSp>
          <p:nvGrpSpPr>
            <p:cNvPr id="2312408" name="Group 21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09" name="Oval 21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10" name="Oval 21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11" name="Oval 21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12" name="Group 220"/>
          <p:cNvGrpSpPr>
            <a:grpSpLocks/>
          </p:cNvGrpSpPr>
          <p:nvPr/>
        </p:nvGrpSpPr>
        <p:grpSpPr bwMode="auto">
          <a:xfrm rot="61424216">
            <a:off x="6634956" y="3804444"/>
            <a:ext cx="1417638" cy="1428750"/>
            <a:chOff x="4339" y="1680"/>
            <a:chExt cx="893" cy="900"/>
          </a:xfrm>
        </p:grpSpPr>
        <p:grpSp>
          <p:nvGrpSpPr>
            <p:cNvPr id="2312413" name="Group 22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14" name="Oval 22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15" name="Oval 22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16" name="Oval 22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17" name="Group 225"/>
          <p:cNvGrpSpPr>
            <a:grpSpLocks/>
          </p:cNvGrpSpPr>
          <p:nvPr/>
        </p:nvGrpSpPr>
        <p:grpSpPr bwMode="auto">
          <a:xfrm rot="62683777">
            <a:off x="6786563" y="3500438"/>
            <a:ext cx="1417637" cy="1428750"/>
            <a:chOff x="4339" y="1680"/>
            <a:chExt cx="893" cy="900"/>
          </a:xfrm>
        </p:grpSpPr>
        <p:grpSp>
          <p:nvGrpSpPr>
            <p:cNvPr id="2312418" name="Group 22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19" name="Oval 22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20" name="Oval 22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21" name="Oval 22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22" name="Group 230"/>
          <p:cNvGrpSpPr>
            <a:grpSpLocks/>
          </p:cNvGrpSpPr>
          <p:nvPr/>
        </p:nvGrpSpPr>
        <p:grpSpPr bwMode="auto">
          <a:xfrm rot="64188472">
            <a:off x="6888163" y="3143250"/>
            <a:ext cx="1417637" cy="1428750"/>
            <a:chOff x="4339" y="1680"/>
            <a:chExt cx="893" cy="900"/>
          </a:xfrm>
        </p:grpSpPr>
        <p:grpSp>
          <p:nvGrpSpPr>
            <p:cNvPr id="2312423" name="Group 231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24" name="Oval 232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25" name="Oval 233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26" name="Oval 234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2427" name="Group 235"/>
          <p:cNvGrpSpPr>
            <a:grpSpLocks/>
          </p:cNvGrpSpPr>
          <p:nvPr/>
        </p:nvGrpSpPr>
        <p:grpSpPr bwMode="auto">
          <a:xfrm rot="65744729">
            <a:off x="6934200" y="2819400"/>
            <a:ext cx="1417638" cy="1428750"/>
            <a:chOff x="4339" y="1680"/>
            <a:chExt cx="893" cy="900"/>
          </a:xfrm>
        </p:grpSpPr>
        <p:grpSp>
          <p:nvGrpSpPr>
            <p:cNvPr id="2312428" name="Group 236"/>
            <p:cNvGrpSpPr>
              <a:grpSpLocks/>
            </p:cNvGrpSpPr>
            <p:nvPr/>
          </p:nvGrpSpPr>
          <p:grpSpPr bwMode="auto">
            <a:xfrm>
              <a:off x="4339" y="1680"/>
              <a:ext cx="893" cy="900"/>
              <a:chOff x="4343" y="1750"/>
              <a:chExt cx="901" cy="907"/>
            </a:xfrm>
          </p:grpSpPr>
          <p:sp>
            <p:nvSpPr>
              <p:cNvPr id="2312429" name="Oval 237"/>
              <p:cNvSpPr>
                <a:spLocks noChangeArrowheads="1"/>
              </p:cNvSpPr>
              <p:nvPr/>
            </p:nvSpPr>
            <p:spPr bwMode="auto">
              <a:xfrm>
                <a:off x="4343" y="1750"/>
                <a:ext cx="901" cy="907"/>
              </a:xfrm>
              <a:prstGeom prst="ellipse">
                <a:avLst/>
              </a:prstGeom>
              <a:solidFill>
                <a:srgbClr val="FFFF00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2430" name="Oval 238"/>
              <p:cNvSpPr>
                <a:spLocks noChangeArrowheads="1"/>
              </p:cNvSpPr>
              <p:nvPr/>
            </p:nvSpPr>
            <p:spPr bwMode="auto">
              <a:xfrm>
                <a:off x="4763" y="2155"/>
                <a:ext cx="93" cy="9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2431" name="Oval 239"/>
            <p:cNvSpPr>
              <a:spLocks noChangeArrowheads="1"/>
            </p:cNvSpPr>
            <p:nvPr/>
          </p:nvSpPr>
          <p:spPr bwMode="auto">
            <a:xfrm>
              <a:off x="5184" y="1968"/>
              <a:ext cx="48" cy="4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12432" name="Freeform 240"/>
          <p:cNvSpPr>
            <a:spLocks/>
          </p:cNvSpPr>
          <p:nvPr/>
        </p:nvSpPr>
        <p:spPr bwMode="auto">
          <a:xfrm>
            <a:off x="5411788" y="547688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2433" name="Freeform 241"/>
          <p:cNvSpPr>
            <a:spLocks/>
          </p:cNvSpPr>
          <p:nvPr/>
        </p:nvSpPr>
        <p:spPr bwMode="auto">
          <a:xfrm flipV="1">
            <a:off x="5405438" y="3484563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2435" name="Text Box 243"/>
          <p:cNvSpPr txBox="1">
            <a:spLocks noChangeArrowheads="1"/>
          </p:cNvSpPr>
          <p:nvPr/>
        </p:nvSpPr>
        <p:spPr bwMode="auto">
          <a:xfrm>
            <a:off x="28575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内缘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312436" name="Text Box 244"/>
          <p:cNvSpPr txBox="1">
            <a:spLocks noChangeArrowheads="1"/>
          </p:cNvSpPr>
          <p:nvPr/>
        </p:nvSpPr>
        <p:spPr bwMode="auto">
          <a:xfrm>
            <a:off x="265113" y="5464175"/>
            <a:ext cx="2647950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来看动点的慢动作</a:t>
            </a:r>
          </a:p>
        </p:txBody>
      </p:sp>
      <p:sp>
        <p:nvSpPr>
          <p:cNvPr id="2312437" name="Rectangle 245"/>
          <p:cNvSpPr>
            <a:spLocks noGrp="1" noChangeArrowheads="1"/>
          </p:cNvSpPr>
          <p:nvPr>
            <p:ph type="title" idx="4294967295"/>
          </p:nvPr>
        </p:nvSpPr>
        <p:spPr>
          <a:xfrm>
            <a:off x="8385175" y="5380038"/>
            <a:ext cx="457200" cy="3190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12439" name="Rectangle 247"/>
          <p:cNvSpPr>
            <a:spLocks noChangeArrowheads="1"/>
          </p:cNvSpPr>
          <p:nvPr/>
        </p:nvSpPr>
        <p:spPr bwMode="auto">
          <a:xfrm>
            <a:off x="469900" y="304800"/>
            <a:ext cx="1936750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星形线</a:t>
            </a:r>
          </a:p>
        </p:txBody>
      </p:sp>
      <p:sp>
        <p:nvSpPr>
          <p:cNvPr id="2312440" name="AutoShape 24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12438" name="Text Box 246"/>
          <p:cNvSpPr txBox="1">
            <a:spLocks noChangeArrowheads="1"/>
          </p:cNvSpPr>
          <p:nvPr/>
        </p:nvSpPr>
        <p:spPr bwMode="auto">
          <a:xfrm>
            <a:off x="1957388" y="306388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圆内旋轮线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31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3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23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231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315" grpId="0" animBg="1"/>
      <p:bldP spid="2312371" grpId="0" animBg="1"/>
      <p:bldP spid="2312432" grpId="0" animBg="1"/>
      <p:bldP spid="23124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42" name="Oval 1026"/>
          <p:cNvSpPr>
            <a:spLocks noChangeArrowheads="1"/>
          </p:cNvSpPr>
          <p:nvPr/>
        </p:nvSpPr>
        <p:spPr bwMode="auto">
          <a:xfrm>
            <a:off x="2463800" y="552450"/>
            <a:ext cx="5886450" cy="586105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43" name="Freeform 1027"/>
          <p:cNvSpPr>
            <a:spLocks/>
          </p:cNvSpPr>
          <p:nvPr/>
        </p:nvSpPr>
        <p:spPr bwMode="auto">
          <a:xfrm>
            <a:off x="5411788" y="547688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44" name="Freeform 1028"/>
          <p:cNvSpPr>
            <a:spLocks/>
          </p:cNvSpPr>
          <p:nvPr/>
        </p:nvSpPr>
        <p:spPr bwMode="auto">
          <a:xfrm flipV="1">
            <a:off x="5405438" y="3484563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45" name="Freeform 1029"/>
          <p:cNvSpPr>
            <a:spLocks/>
          </p:cNvSpPr>
          <p:nvPr/>
        </p:nvSpPr>
        <p:spPr bwMode="auto">
          <a:xfrm flipH="1">
            <a:off x="2433638" y="555625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46" name="Freeform 1030"/>
          <p:cNvSpPr>
            <a:spLocks/>
          </p:cNvSpPr>
          <p:nvPr/>
        </p:nvSpPr>
        <p:spPr bwMode="auto">
          <a:xfrm flipH="1" flipV="1">
            <a:off x="2427288" y="3478213"/>
            <a:ext cx="2957512" cy="2959100"/>
          </a:xfrm>
          <a:custGeom>
            <a:avLst/>
            <a:gdLst>
              <a:gd name="T0" fmla="*/ 0 w 1863"/>
              <a:gd name="T1" fmla="*/ 0 h 1864"/>
              <a:gd name="T2" fmla="*/ 663 w 1863"/>
              <a:gd name="T3" fmla="*/ 1201 h 1864"/>
              <a:gd name="T4" fmla="*/ 1863 w 1863"/>
              <a:gd name="T5" fmla="*/ 1864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3" h="1864">
                <a:moveTo>
                  <a:pt x="0" y="0"/>
                </a:moveTo>
                <a:cubicBezTo>
                  <a:pt x="176" y="445"/>
                  <a:pt x="353" y="890"/>
                  <a:pt x="663" y="1201"/>
                </a:cubicBezTo>
                <a:cubicBezTo>
                  <a:pt x="973" y="1512"/>
                  <a:pt x="1418" y="1688"/>
                  <a:pt x="1863" y="1864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4247" name="Group 1031"/>
          <p:cNvGrpSpPr>
            <a:grpSpLocks/>
          </p:cNvGrpSpPr>
          <p:nvPr/>
        </p:nvGrpSpPr>
        <p:grpSpPr bwMode="auto">
          <a:xfrm>
            <a:off x="2173288" y="0"/>
            <a:ext cx="6913562" cy="6446838"/>
            <a:chOff x="1369" y="0"/>
            <a:chExt cx="4355" cy="4061"/>
          </a:xfrm>
        </p:grpSpPr>
        <p:grpSp>
          <p:nvGrpSpPr>
            <p:cNvPr id="2314248" name="Group 1032"/>
            <p:cNvGrpSpPr>
              <a:grpSpLocks/>
            </p:cNvGrpSpPr>
            <p:nvPr/>
          </p:nvGrpSpPr>
          <p:grpSpPr bwMode="auto">
            <a:xfrm>
              <a:off x="1369" y="142"/>
              <a:ext cx="4282" cy="3919"/>
              <a:chOff x="842" y="33"/>
              <a:chExt cx="4282" cy="3919"/>
            </a:xfrm>
          </p:grpSpPr>
          <p:sp>
            <p:nvSpPr>
              <p:cNvPr id="2314249" name="Line 1033"/>
              <p:cNvSpPr>
                <a:spLocks noChangeShapeType="1"/>
              </p:cNvSpPr>
              <p:nvPr/>
            </p:nvSpPr>
            <p:spPr bwMode="auto">
              <a:xfrm>
                <a:off x="842" y="2102"/>
                <a:ext cx="4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250" name="Line 1034"/>
              <p:cNvSpPr>
                <a:spLocks noChangeShapeType="1"/>
              </p:cNvSpPr>
              <p:nvPr/>
            </p:nvSpPr>
            <p:spPr bwMode="auto">
              <a:xfrm flipV="1">
                <a:off x="2885" y="33"/>
                <a:ext cx="0" cy="39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4251" name="Text Box 1035"/>
            <p:cNvSpPr txBox="1">
              <a:spLocks noChangeArrowheads="1"/>
            </p:cNvSpPr>
            <p:nvPr/>
          </p:nvSpPr>
          <p:spPr bwMode="auto">
            <a:xfrm>
              <a:off x="5523" y="220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4252" name="Text Box 1036"/>
            <p:cNvSpPr txBox="1">
              <a:spLocks noChangeArrowheads="1"/>
            </p:cNvSpPr>
            <p:nvPr/>
          </p:nvSpPr>
          <p:spPr bwMode="auto">
            <a:xfrm>
              <a:off x="3460" y="0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14253" name="Text Box 1037"/>
            <p:cNvSpPr txBox="1">
              <a:spLocks noChangeArrowheads="1"/>
            </p:cNvSpPr>
            <p:nvPr/>
          </p:nvSpPr>
          <p:spPr bwMode="auto">
            <a:xfrm>
              <a:off x="3223" y="21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14254" name="Oval 1038"/>
          <p:cNvSpPr>
            <a:spLocks noChangeArrowheads="1"/>
          </p:cNvSpPr>
          <p:nvPr/>
        </p:nvSpPr>
        <p:spPr bwMode="auto">
          <a:xfrm>
            <a:off x="8253413" y="3435350"/>
            <a:ext cx="103187" cy="1190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14255" name="Object 1039"/>
          <p:cNvGraphicFramePr>
            <a:graphicFrameLocks noChangeAspect="1"/>
          </p:cNvGraphicFramePr>
          <p:nvPr/>
        </p:nvGraphicFramePr>
        <p:xfrm>
          <a:off x="265113" y="1779588"/>
          <a:ext cx="23733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88" name="公式" r:id="rId4" imgW="888840" imgH="342720" progId="Equation.3">
                  <p:embed/>
                </p:oleObj>
              </mc:Choice>
              <mc:Fallback>
                <p:oleObj name="公式" r:id="rId4" imgW="888840" imgH="34272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1779588"/>
                        <a:ext cx="23733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56" name="Object 1040"/>
          <p:cNvGraphicFramePr>
            <a:graphicFrameLocks noChangeAspect="1"/>
          </p:cNvGraphicFramePr>
          <p:nvPr/>
        </p:nvGraphicFramePr>
        <p:xfrm>
          <a:off x="60325" y="3470275"/>
          <a:ext cx="18970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89" name="公式" r:id="rId6" imgW="876240" imgH="507960" progId="Equation.3">
                  <p:embed/>
                </p:oleObj>
              </mc:Choice>
              <mc:Fallback>
                <p:oleObj name="公式" r:id="rId6" imgW="876240" imgH="5079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470275"/>
                        <a:ext cx="18970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57" name="Text Box 1041"/>
          <p:cNvSpPr txBox="1">
            <a:spLocks noChangeArrowheads="1"/>
          </p:cNvSpPr>
          <p:nvPr/>
        </p:nvSpPr>
        <p:spPr bwMode="auto">
          <a:xfrm>
            <a:off x="8334375" y="3397250"/>
            <a:ext cx="48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14258" name="Oval 1042"/>
          <p:cNvSpPr>
            <a:spLocks noChangeArrowheads="1"/>
          </p:cNvSpPr>
          <p:nvPr/>
        </p:nvSpPr>
        <p:spPr bwMode="auto">
          <a:xfrm>
            <a:off x="6894513" y="2778125"/>
            <a:ext cx="1430337" cy="143986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59" name="Text Box 1043"/>
          <p:cNvSpPr txBox="1">
            <a:spLocks noChangeArrowheads="1"/>
          </p:cNvSpPr>
          <p:nvPr/>
        </p:nvSpPr>
        <p:spPr bwMode="auto">
          <a:xfrm>
            <a:off x="1957388" y="342741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– a</a:t>
            </a:r>
            <a:endParaRPr lang="en-US" altLang="zh-CN" i="1">
              <a:solidFill>
                <a:srgbClr val="FF0000"/>
              </a:solidFill>
            </a:endParaRPr>
          </a:p>
        </p:txBody>
      </p:sp>
      <p:sp>
        <p:nvSpPr>
          <p:cNvPr id="2314260" name="Text Box 1044"/>
          <p:cNvSpPr txBox="1">
            <a:spLocks noChangeArrowheads="1"/>
          </p:cNvSpPr>
          <p:nvPr/>
        </p:nvSpPr>
        <p:spPr bwMode="auto">
          <a:xfrm>
            <a:off x="119063" y="4826000"/>
            <a:ext cx="230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0 </a:t>
            </a:r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r>
              <a:rPr lang="en-US" altLang="zh-CN" sz="2800" b="1">
                <a:solidFill>
                  <a:schemeClr val="accent2"/>
                </a:solidFill>
                <a:sym typeface="Symbol" pitchFamily="18" charset="2"/>
              </a:rPr>
              <a:t>  2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2314261" name="Text Box 1045"/>
          <p:cNvSpPr txBox="1">
            <a:spLocks noChangeArrowheads="1"/>
          </p:cNvSpPr>
          <p:nvPr/>
        </p:nvSpPr>
        <p:spPr bwMode="auto">
          <a:xfrm>
            <a:off x="652463" y="28273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tx1"/>
                </a:solidFill>
              </a:rPr>
              <a:t>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4262" name="Text Box 1046"/>
          <p:cNvSpPr txBox="1">
            <a:spLocks noChangeArrowheads="1"/>
          </p:cNvSpPr>
          <p:nvPr/>
        </p:nvSpPr>
        <p:spPr bwMode="auto">
          <a:xfrm>
            <a:off x="1673225" y="34210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14263" name="Freeform 1047"/>
          <p:cNvSpPr>
            <a:spLocks/>
          </p:cNvSpPr>
          <p:nvPr/>
        </p:nvSpPr>
        <p:spPr bwMode="auto">
          <a:xfrm>
            <a:off x="5391150" y="1979613"/>
            <a:ext cx="690563" cy="1528762"/>
          </a:xfrm>
          <a:custGeom>
            <a:avLst/>
            <a:gdLst>
              <a:gd name="T0" fmla="*/ 0 w 435"/>
              <a:gd name="T1" fmla="*/ 963 h 963"/>
              <a:gd name="T2" fmla="*/ 435 w 435"/>
              <a:gd name="T3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5" h="963">
                <a:moveTo>
                  <a:pt x="0" y="963"/>
                </a:moveTo>
                <a:lnTo>
                  <a:pt x="435" y="0"/>
                </a:ln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14264" name="Oval 1048"/>
          <p:cNvSpPr>
            <a:spLocks noChangeArrowheads="1"/>
          </p:cNvSpPr>
          <p:nvPr/>
        </p:nvSpPr>
        <p:spPr bwMode="auto">
          <a:xfrm>
            <a:off x="6019800" y="190658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14265" name="Text Box 1049"/>
          <p:cNvSpPr txBox="1">
            <a:spLocks noChangeArrowheads="1"/>
          </p:cNvSpPr>
          <p:nvPr/>
        </p:nvSpPr>
        <p:spPr bwMode="auto">
          <a:xfrm>
            <a:off x="6096000" y="146208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P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314266" name="Text Box 1050"/>
          <p:cNvSpPr txBox="1">
            <a:spLocks noChangeArrowheads="1"/>
          </p:cNvSpPr>
          <p:nvPr/>
        </p:nvSpPr>
        <p:spPr bwMode="auto">
          <a:xfrm>
            <a:off x="5568950" y="2978150"/>
            <a:ext cx="45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solidFill>
                  <a:schemeClr val="accent2"/>
                </a:solidFill>
                <a:sym typeface="Symbol" pitchFamily="18" charset="2"/>
              </a:rPr>
              <a:t></a:t>
            </a:r>
            <a:endParaRPr lang="en-US" altLang="zh-CN" sz="32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314268" name="Text Box 1052"/>
          <p:cNvSpPr txBox="1">
            <a:spLocks noChangeArrowheads="1"/>
          </p:cNvSpPr>
          <p:nvPr/>
        </p:nvSpPr>
        <p:spPr bwMode="auto">
          <a:xfrm>
            <a:off x="1825625" y="35734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314269" name="Text Box 1053"/>
          <p:cNvSpPr txBox="1">
            <a:spLocks noChangeArrowheads="1"/>
          </p:cNvSpPr>
          <p:nvPr/>
        </p:nvSpPr>
        <p:spPr bwMode="auto">
          <a:xfrm>
            <a:off x="28575" y="773113"/>
            <a:ext cx="325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一圆沿另一圆</a:t>
            </a:r>
            <a:r>
              <a:rPr lang="zh-CN" altLang="en-US" sz="2000" b="1">
                <a:solidFill>
                  <a:srgbClr val="FF0000"/>
                </a:solidFill>
              </a:rPr>
              <a:t>内缘</a:t>
            </a:r>
            <a:r>
              <a:rPr lang="zh-CN" altLang="en-US" sz="2000" b="1">
                <a:solidFill>
                  <a:schemeClr val="tx1"/>
                </a:solidFill>
              </a:rPr>
              <a:t>无滑动地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滚动，动圆圆周上任一点</a:t>
            </a:r>
          </a:p>
          <a:p>
            <a:r>
              <a:rPr lang="zh-CN" altLang="en-US" sz="2000" b="1">
                <a:solidFill>
                  <a:schemeClr val="tx1"/>
                </a:solidFill>
              </a:rPr>
              <a:t>所画出的曲线。</a:t>
            </a:r>
          </a:p>
        </p:txBody>
      </p:sp>
      <p:sp>
        <p:nvSpPr>
          <p:cNvPr id="2314270" name="Rectangle 1054"/>
          <p:cNvSpPr>
            <a:spLocks noGrp="1" noChangeArrowheads="1"/>
          </p:cNvSpPr>
          <p:nvPr>
            <p:ph type="title" idx="4294967295"/>
          </p:nvPr>
        </p:nvSpPr>
        <p:spPr>
          <a:xfrm>
            <a:off x="8461375" y="5405438"/>
            <a:ext cx="509588" cy="3381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14272" name="Rectangle 1056"/>
          <p:cNvSpPr>
            <a:spLocks noChangeArrowheads="1"/>
          </p:cNvSpPr>
          <p:nvPr/>
        </p:nvSpPr>
        <p:spPr bwMode="auto">
          <a:xfrm>
            <a:off x="469900" y="304800"/>
            <a:ext cx="1957388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9.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星形线</a:t>
            </a:r>
          </a:p>
        </p:txBody>
      </p:sp>
      <p:sp>
        <p:nvSpPr>
          <p:cNvPr id="2314274" name="AutoShape 105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14271" name="Text Box 1055"/>
          <p:cNvSpPr txBox="1">
            <a:spLocks noChangeArrowheads="1"/>
          </p:cNvSpPr>
          <p:nvPr/>
        </p:nvSpPr>
        <p:spPr bwMode="auto">
          <a:xfrm>
            <a:off x="1957388" y="306388"/>
            <a:ext cx="196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圆内旋轮线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314275" name="Arc 1059"/>
          <p:cNvSpPr>
            <a:spLocks/>
          </p:cNvSpPr>
          <p:nvPr/>
        </p:nvSpPr>
        <p:spPr bwMode="auto">
          <a:xfrm>
            <a:off x="5492750" y="2840038"/>
            <a:ext cx="661988" cy="674687"/>
          </a:xfrm>
          <a:custGeom>
            <a:avLst/>
            <a:gdLst>
              <a:gd name="G0" fmla="+- 0 0 0"/>
              <a:gd name="G1" fmla="+- 20638 0 0"/>
              <a:gd name="G2" fmla="+- 21600 0 0"/>
              <a:gd name="T0" fmla="*/ 6376 w 21600"/>
              <a:gd name="T1" fmla="*/ 0 h 21793"/>
              <a:gd name="T2" fmla="*/ 21569 w 21600"/>
              <a:gd name="T3" fmla="*/ 21793 h 21793"/>
              <a:gd name="T4" fmla="*/ 0 w 21600"/>
              <a:gd name="T5" fmla="*/ 20638 h 2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93" fill="none" extrusionOk="0">
                <a:moveTo>
                  <a:pt x="6375" y="0"/>
                </a:moveTo>
                <a:cubicBezTo>
                  <a:pt x="15427" y="2796"/>
                  <a:pt x="21600" y="11164"/>
                  <a:pt x="21600" y="20638"/>
                </a:cubicBezTo>
                <a:cubicBezTo>
                  <a:pt x="21600" y="21023"/>
                  <a:pt x="21589" y="21408"/>
                  <a:pt x="21569" y="21793"/>
                </a:cubicBezTo>
              </a:path>
              <a:path w="21600" h="21793" stroke="0" extrusionOk="0">
                <a:moveTo>
                  <a:pt x="6375" y="0"/>
                </a:moveTo>
                <a:cubicBezTo>
                  <a:pt x="15427" y="2796"/>
                  <a:pt x="21600" y="11164"/>
                  <a:pt x="21600" y="20638"/>
                </a:cubicBezTo>
                <a:cubicBezTo>
                  <a:pt x="21600" y="21023"/>
                  <a:pt x="21589" y="21408"/>
                  <a:pt x="21569" y="21793"/>
                </a:cubicBezTo>
                <a:lnTo>
                  <a:pt x="0" y="20638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1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1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1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1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31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1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31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1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1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1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1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0" grpId="0" autoUpdateAnimBg="0"/>
      <p:bldP spid="2314261" grpId="0" autoUpdateAnimBg="0"/>
      <p:bldP spid="2314263" grpId="0" animBg="1"/>
      <p:bldP spid="2314264" grpId="0" animBg="1"/>
      <p:bldP spid="2314265" grpId="0" autoUpdateAnimBg="0"/>
      <p:bldP spid="2314266" grpId="0" autoUpdateAnimBg="0"/>
      <p:bldP spid="2314268" grpId="0" autoUpdateAnimBg="0"/>
      <p:bldP spid="23142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Oval 2"/>
          <p:cNvSpPr>
            <a:spLocks noChangeArrowheads="1"/>
          </p:cNvSpPr>
          <p:nvPr/>
        </p:nvSpPr>
        <p:spPr bwMode="auto">
          <a:xfrm>
            <a:off x="4522788" y="3811588"/>
            <a:ext cx="2263775" cy="2243137"/>
          </a:xfrm>
          <a:prstGeom prst="ellipse">
            <a:avLst/>
          </a:prstGeom>
          <a:solidFill>
            <a:srgbClr val="66FFCC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18627" name="Object 3"/>
          <p:cNvGraphicFramePr>
            <a:graphicFrameLocks noChangeAspect="1"/>
          </p:cNvGraphicFramePr>
          <p:nvPr/>
        </p:nvGraphicFramePr>
        <p:xfrm>
          <a:off x="133350" y="762000"/>
          <a:ext cx="29670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512" name="公式" r:id="rId3" imgW="1333440" imgH="469800" progId="Equation.3">
                  <p:embed/>
                </p:oleObj>
              </mc:Choice>
              <mc:Fallback>
                <p:oleObj name="公式" r:id="rId3" imgW="1333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762000"/>
                        <a:ext cx="29670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8630" name="Group 6"/>
          <p:cNvGrpSpPr>
            <a:grpSpLocks/>
          </p:cNvGrpSpPr>
          <p:nvPr/>
        </p:nvGrpSpPr>
        <p:grpSpPr bwMode="auto">
          <a:xfrm>
            <a:off x="4414838" y="1090613"/>
            <a:ext cx="4540250" cy="5059362"/>
            <a:chOff x="2781" y="687"/>
            <a:chExt cx="2860" cy="3187"/>
          </a:xfrm>
        </p:grpSpPr>
        <p:sp>
          <p:nvSpPr>
            <p:cNvPr id="1818631" name="Line 7"/>
            <p:cNvSpPr>
              <a:spLocks noChangeShapeType="1"/>
            </p:cNvSpPr>
            <p:nvPr/>
          </p:nvSpPr>
          <p:spPr bwMode="auto">
            <a:xfrm>
              <a:off x="2781" y="3108"/>
              <a:ext cx="27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8632" name="Line 8"/>
            <p:cNvSpPr>
              <a:spLocks noChangeShapeType="1"/>
            </p:cNvSpPr>
            <p:nvPr/>
          </p:nvSpPr>
          <p:spPr bwMode="auto">
            <a:xfrm flipV="1">
              <a:off x="3560" y="791"/>
              <a:ext cx="0" cy="30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8633" name="Text Box 9"/>
            <p:cNvSpPr txBox="1">
              <a:spLocks noChangeArrowheads="1"/>
            </p:cNvSpPr>
            <p:nvPr/>
          </p:nvSpPr>
          <p:spPr bwMode="auto">
            <a:xfrm>
              <a:off x="3375" y="30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18634" name="Text Box 10"/>
            <p:cNvSpPr txBox="1">
              <a:spLocks noChangeArrowheads="1"/>
            </p:cNvSpPr>
            <p:nvPr/>
          </p:nvSpPr>
          <p:spPr bwMode="auto">
            <a:xfrm>
              <a:off x="5429" y="30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18635" name="Text Box 11"/>
            <p:cNvSpPr txBox="1">
              <a:spLocks noChangeArrowheads="1"/>
            </p:cNvSpPr>
            <p:nvPr/>
          </p:nvSpPr>
          <p:spPr bwMode="auto">
            <a:xfrm>
              <a:off x="3607" y="68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818636" name="Line 12"/>
          <p:cNvSpPr>
            <a:spLocks noChangeShapeType="1"/>
          </p:cNvSpPr>
          <p:nvPr/>
        </p:nvSpPr>
        <p:spPr bwMode="auto">
          <a:xfrm flipH="1" flipV="1">
            <a:off x="6800850" y="1793875"/>
            <a:ext cx="3175" cy="3127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8731" name="Text Box 107"/>
          <p:cNvSpPr txBox="1">
            <a:spLocks noChangeArrowheads="1"/>
          </p:cNvSpPr>
          <p:nvPr/>
        </p:nvSpPr>
        <p:spPr bwMode="auto">
          <a:xfrm>
            <a:off x="3455988" y="211138"/>
            <a:ext cx="537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一直线</a:t>
            </a:r>
            <a:r>
              <a:rPr lang="zh-CN" altLang="en-US" sz="2800" b="1"/>
              <a:t>沿</a:t>
            </a:r>
            <a:r>
              <a:rPr lang="zh-CN" altLang="en-US" sz="2800" b="1">
                <a:solidFill>
                  <a:srgbClr val="009900"/>
                </a:solidFill>
              </a:rPr>
              <a:t>圆周</a:t>
            </a:r>
            <a:r>
              <a:rPr lang="zh-CN" altLang="en-US" sz="2800" b="1"/>
              <a:t>滚转（无滑动）</a:t>
            </a:r>
            <a:endParaRPr lang="zh-CN" altLang="en-US">
              <a:solidFill>
                <a:schemeClr val="tx1"/>
              </a:solidFill>
            </a:endParaRPr>
          </a:p>
          <a:p>
            <a:pPr algn="r"/>
            <a:r>
              <a:rPr lang="zh-CN" altLang="en-US" sz="2800" b="1">
                <a:solidFill>
                  <a:srgbClr val="FF3300"/>
                </a:solidFill>
              </a:rPr>
              <a:t>                 直线上</a:t>
            </a:r>
            <a:r>
              <a:rPr lang="zh-CN" altLang="en-US" sz="2800" b="1">
                <a:solidFill>
                  <a:srgbClr val="FF0000"/>
                </a:solidFill>
              </a:rPr>
              <a:t>一个定点</a:t>
            </a:r>
            <a:r>
              <a:rPr lang="zh-CN" altLang="en-US" sz="2800" b="1">
                <a:solidFill>
                  <a:srgbClr val="FF33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轨迹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18735" name="Rectangle 111"/>
          <p:cNvSpPr>
            <a:spLocks noGrp="1" noChangeArrowheads="1"/>
          </p:cNvSpPr>
          <p:nvPr>
            <p:ph type="title" idx="4294967295"/>
          </p:nvPr>
        </p:nvSpPr>
        <p:spPr>
          <a:xfrm>
            <a:off x="423863" y="280988"/>
            <a:ext cx="2357437" cy="48101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圆的渐伸线</a:t>
            </a:r>
            <a:endParaRPr lang="zh-CN" altLang="en-US" b="1"/>
          </a:p>
        </p:txBody>
      </p:sp>
      <p:sp>
        <p:nvSpPr>
          <p:cNvPr id="1818637" name="Oval 13"/>
          <p:cNvSpPr>
            <a:spLocks noChangeArrowheads="1"/>
          </p:cNvSpPr>
          <p:nvPr/>
        </p:nvSpPr>
        <p:spPr bwMode="auto">
          <a:xfrm>
            <a:off x="6762750" y="4876800"/>
            <a:ext cx="74613" cy="74613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8736" name="Text Box 112"/>
          <p:cNvSpPr txBox="1">
            <a:spLocks noChangeArrowheads="1"/>
          </p:cNvSpPr>
          <p:nvPr/>
        </p:nvSpPr>
        <p:spPr bwMode="auto">
          <a:xfrm>
            <a:off x="6702425" y="4781550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818737" name="AutoShape 1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1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8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6" grpId="0" animBg="1" autoUpdateAnimBg="0"/>
      <p:bldP spid="1818636" grpId="0" animBg="1"/>
      <p:bldP spid="1818731" grpId="0" build="p" autoUpdateAnimBg="0"/>
      <p:bldP spid="1818637" grpId="0" animBg="1"/>
      <p:bldP spid="18187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863" name="Rectangle 412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37CBFF"/>
              </a:gs>
              <a:gs pos="50000">
                <a:schemeClr val="bg1"/>
              </a:gs>
              <a:gs pos="100000">
                <a:srgbClr val="37CB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34" name="Text Box 4098"/>
          <p:cNvSpPr txBox="1">
            <a:spLocks noChangeArrowheads="1"/>
          </p:cNvSpPr>
          <p:nvPr/>
        </p:nvSpPr>
        <p:spPr bwMode="auto">
          <a:xfrm>
            <a:off x="265113" y="2057400"/>
            <a:ext cx="8558212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19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平行截面面积为已知的立体的体积。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  <a:hlinkClick r:id="rId3" action="ppaction://hlinksldjump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20 </a:t>
            </a:r>
            <a:r>
              <a:rPr lang="zh-CN" altLang="en-US" sz="2000">
                <a:solidFill>
                  <a:schemeClr val="tx1"/>
                </a:solidFill>
              </a:rPr>
              <a:t>半径为</a:t>
            </a:r>
            <a:r>
              <a:rPr lang="en-US" altLang="zh-CN" sz="2000" i="1">
                <a:solidFill>
                  <a:schemeClr val="tx1"/>
                </a:solidFill>
              </a:rPr>
              <a:t>R</a:t>
            </a:r>
            <a:r>
              <a:rPr lang="zh-CN" altLang="en-US" sz="2000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i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sz="2000">
                <a:solidFill>
                  <a:schemeClr val="tx1"/>
                </a:solidFill>
              </a:rPr>
              <a:t>角的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sz="2000">
                <a:solidFill>
                  <a:schemeClr val="tx1"/>
                </a:solidFill>
              </a:rPr>
              <a:t>得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       一圆柱楔。求其体积。</a:t>
            </a:r>
          </a:p>
          <a:p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21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求以半径为</a:t>
            </a:r>
            <a:r>
              <a:rPr lang="en-US" altLang="zh-CN" sz="2000" i="1">
                <a:solidFill>
                  <a:schemeClr val="tx1"/>
                </a:solidFill>
              </a:rPr>
              <a:t>R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的圆为底，平行且等于底圆直径的线段为顶，高为</a:t>
            </a:r>
            <a:r>
              <a:rPr lang="en-US" altLang="zh-CN" sz="2000" i="1">
                <a:solidFill>
                  <a:schemeClr val="tx1"/>
                </a:solidFill>
              </a:rPr>
              <a:t>h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的正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   劈锥体的体积。</a:t>
            </a:r>
            <a:endParaRPr lang="zh-CN" altLang="en-US" sz="2000">
              <a:solidFill>
                <a:srgbClr val="FF0000"/>
              </a:solidFill>
              <a:latin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3300"/>
                </a:solidFill>
                <a:latin typeface="楷体_GB2312" pitchFamily="49" charset="-122"/>
              </a:rPr>
              <a:t>22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旋转体体积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y</a:t>
            </a:r>
            <a:r>
              <a:rPr lang="en-US" altLang="zh-CN" sz="2000" i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=</a:t>
            </a:r>
            <a:r>
              <a:rPr lang="en-US" altLang="zh-CN" sz="2000" i="1">
                <a:solidFill>
                  <a:schemeClr val="tx1"/>
                </a:solidFill>
              </a:rPr>
              <a:t>f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</a:rPr>
              <a:t>绕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</a:rPr>
              <a:t>轴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        </a:t>
            </a:r>
            <a:r>
              <a:rPr lang="en-US" altLang="zh-CN" sz="2000">
                <a:solidFill>
                  <a:srgbClr val="FF3300"/>
                </a:solidFill>
                <a:latin typeface="楷体_GB2312" pitchFamily="49" charset="-122"/>
              </a:rPr>
              <a:t>23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旋转体体积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x</a:t>
            </a:r>
            <a:r>
              <a:rPr lang="en-US" altLang="zh-CN" sz="2000" i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=</a:t>
            </a:r>
            <a:r>
              <a:rPr lang="en-US" altLang="zh-CN" sz="2000" i="1">
                <a:solidFill>
                  <a:schemeClr val="tx1"/>
                </a:solidFill>
              </a:rPr>
              <a:t>g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</a:rPr>
              <a:t>y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</a:rPr>
              <a:t>)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</a:rPr>
              <a:t>绕</a:t>
            </a:r>
            <a:r>
              <a:rPr lang="en-US" altLang="zh-CN" sz="2000" i="1">
                <a:solidFill>
                  <a:schemeClr val="tx1"/>
                </a:solidFill>
              </a:rPr>
              <a:t>y</a:t>
            </a:r>
            <a:r>
              <a:rPr lang="zh-CN" altLang="zh-CN" sz="2000">
                <a:solidFill>
                  <a:schemeClr val="tx1"/>
                </a:solidFill>
                <a:latin typeface="楷体_GB2312" pitchFamily="49" charset="-122"/>
              </a:rPr>
              <a:t>轴）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 </a:t>
            </a:r>
            <a:endParaRPr lang="zh-CN" altLang="en-US" sz="2000">
              <a:solidFill>
                <a:srgbClr val="FF3300"/>
              </a:solidFill>
              <a:latin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24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旋转体体积（柱壳法）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</a:rPr>
              <a:t>            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25 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</a:rPr>
              <a:t>旋转体的侧面积</a:t>
            </a:r>
          </a:p>
        </p:txBody>
      </p:sp>
      <p:sp>
        <p:nvSpPr>
          <p:cNvPr id="2424855" name="Text Box 4119"/>
          <p:cNvSpPr txBox="1">
            <a:spLocks noChangeArrowheads="1"/>
          </p:cNvSpPr>
          <p:nvPr/>
        </p:nvSpPr>
        <p:spPr bwMode="auto">
          <a:xfrm>
            <a:off x="265113" y="1330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424856" name="Text Box 4120"/>
          <p:cNvSpPr txBox="1">
            <a:spLocks noChangeArrowheads="1"/>
          </p:cNvSpPr>
          <p:nvPr/>
        </p:nvSpPr>
        <p:spPr bwMode="auto">
          <a:xfrm>
            <a:off x="265113" y="8382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</a:rPr>
              <a:t>17</a:t>
            </a:r>
          </a:p>
        </p:txBody>
      </p:sp>
      <p:graphicFrame>
        <p:nvGraphicFramePr>
          <p:cNvPr id="2424858" name="Object 4122"/>
          <p:cNvGraphicFramePr>
            <a:graphicFrameLocks noChangeAspect="1"/>
          </p:cNvGraphicFramePr>
          <p:nvPr/>
        </p:nvGraphicFramePr>
        <p:xfrm>
          <a:off x="739775" y="877888"/>
          <a:ext cx="738346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00" name="公式" r:id="rId4" imgW="4483080" imgH="203040" progId="Equation.3">
                  <p:embed/>
                </p:oleObj>
              </mc:Choice>
              <mc:Fallback>
                <p:oleObj name="公式" r:id="rId4" imgW="4483080" imgH="203040" progId="Equation.3">
                  <p:embed/>
                  <p:pic>
                    <p:nvPicPr>
                      <p:cNvPr id="0" name="Object 4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877888"/>
                        <a:ext cx="7383463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4859" name="Text Box 4123"/>
          <p:cNvSpPr txBox="1">
            <a:spLocks noChangeArrowheads="1"/>
          </p:cNvSpPr>
          <p:nvPr/>
        </p:nvSpPr>
        <p:spPr bwMode="auto">
          <a:xfrm>
            <a:off x="679450" y="1295400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求由</a:t>
            </a:r>
            <a:r>
              <a:rPr lang="zh-CN" altLang="en-US" sz="2000"/>
              <a:t>双纽线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2424860" name="Object 4124"/>
          <p:cNvGraphicFramePr>
            <a:graphicFrameLocks noChangeAspect="1"/>
          </p:cNvGraphicFramePr>
          <p:nvPr/>
        </p:nvGraphicFramePr>
        <p:xfrm>
          <a:off x="2260600" y="1143000"/>
          <a:ext cx="58197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201" name="公式" r:id="rId6" imgW="3606480" imgH="419040" progId="Equation.3">
                  <p:embed/>
                </p:oleObj>
              </mc:Choice>
              <mc:Fallback>
                <p:oleObj name="公式" r:id="rId6" imgW="3606480" imgH="419040" progId="Equation.3">
                  <p:embed/>
                  <p:pic>
                    <p:nvPicPr>
                      <p:cNvPr id="0" name="Object 4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143000"/>
                        <a:ext cx="58197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4861" name="Text Box 4125"/>
          <p:cNvSpPr txBox="1">
            <a:spLocks noChangeArrowheads="1"/>
          </p:cNvSpPr>
          <p:nvPr/>
        </p:nvSpPr>
        <p:spPr bwMode="auto">
          <a:xfrm>
            <a:off x="654050" y="16764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/>
              <a:t>内部的面积。</a:t>
            </a:r>
          </a:p>
        </p:txBody>
      </p:sp>
      <p:sp>
        <p:nvSpPr>
          <p:cNvPr id="2424864" name="AutoShape 412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23238" y="39893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65" name="AutoShape 4129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23238" y="4419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66" name="AutoShape 4130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0" y="3989388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67" name="AutoShape 4131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68" name="AutoShape 4132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23238" y="930275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69" name="AutoShape 4133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1752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70" name="AutoShape 413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24400" y="22098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71" name="AutoShape 4135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73" name="AutoShape 4137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38400" y="3581400"/>
            <a:ext cx="304800" cy="304800"/>
          </a:xfrm>
          <a:prstGeom prst="actionButtonBlank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24874" name="Rectangle 4138"/>
          <p:cNvSpPr>
            <a:spLocks noGrp="1" noChangeArrowheads="1"/>
          </p:cNvSpPr>
          <p:nvPr>
            <p:ph type="title" idx="4294967295"/>
          </p:nvPr>
        </p:nvSpPr>
        <p:spPr>
          <a:xfrm>
            <a:off x="282575" y="6324600"/>
            <a:ext cx="457200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818" name="Oval 1026"/>
          <p:cNvSpPr>
            <a:spLocks noChangeArrowheads="1"/>
          </p:cNvSpPr>
          <p:nvPr/>
        </p:nvSpPr>
        <p:spPr bwMode="auto">
          <a:xfrm>
            <a:off x="4522788" y="3811588"/>
            <a:ext cx="2263775" cy="2243137"/>
          </a:xfrm>
          <a:prstGeom prst="ellipse">
            <a:avLst/>
          </a:prstGeom>
          <a:solidFill>
            <a:srgbClr val="66FFCC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466819" name="Object 1027"/>
          <p:cNvGraphicFramePr>
            <a:graphicFrameLocks noChangeAspect="1"/>
          </p:cNvGraphicFramePr>
          <p:nvPr/>
        </p:nvGraphicFramePr>
        <p:xfrm>
          <a:off x="133350" y="762000"/>
          <a:ext cx="29670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36" name="公式" r:id="rId3" imgW="1333440" imgH="469800" progId="Equation.3">
                  <p:embed/>
                </p:oleObj>
              </mc:Choice>
              <mc:Fallback>
                <p:oleObj name="公式" r:id="rId3" imgW="1333440" imgH="469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762000"/>
                        <a:ext cx="29670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6820" name="Group 1028"/>
          <p:cNvGrpSpPr>
            <a:grpSpLocks/>
          </p:cNvGrpSpPr>
          <p:nvPr/>
        </p:nvGrpSpPr>
        <p:grpSpPr bwMode="auto">
          <a:xfrm>
            <a:off x="4414838" y="1090613"/>
            <a:ext cx="4540250" cy="5059362"/>
            <a:chOff x="2781" y="687"/>
            <a:chExt cx="2860" cy="3187"/>
          </a:xfrm>
        </p:grpSpPr>
        <p:sp>
          <p:nvSpPr>
            <p:cNvPr id="2466821" name="Line 1029"/>
            <p:cNvSpPr>
              <a:spLocks noChangeShapeType="1"/>
            </p:cNvSpPr>
            <p:nvPr/>
          </p:nvSpPr>
          <p:spPr bwMode="auto">
            <a:xfrm>
              <a:off x="2781" y="3108"/>
              <a:ext cx="27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22" name="Line 1030"/>
            <p:cNvSpPr>
              <a:spLocks noChangeShapeType="1"/>
            </p:cNvSpPr>
            <p:nvPr/>
          </p:nvSpPr>
          <p:spPr bwMode="auto">
            <a:xfrm flipV="1">
              <a:off x="3560" y="791"/>
              <a:ext cx="0" cy="30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23" name="Text Box 1031"/>
            <p:cNvSpPr txBox="1">
              <a:spLocks noChangeArrowheads="1"/>
            </p:cNvSpPr>
            <p:nvPr/>
          </p:nvSpPr>
          <p:spPr bwMode="auto">
            <a:xfrm>
              <a:off x="3375" y="30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66824" name="Text Box 1032"/>
            <p:cNvSpPr txBox="1">
              <a:spLocks noChangeArrowheads="1"/>
            </p:cNvSpPr>
            <p:nvPr/>
          </p:nvSpPr>
          <p:spPr bwMode="auto">
            <a:xfrm>
              <a:off x="5429" y="30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66825" name="Text Box 1033"/>
            <p:cNvSpPr txBox="1">
              <a:spLocks noChangeArrowheads="1"/>
            </p:cNvSpPr>
            <p:nvPr/>
          </p:nvSpPr>
          <p:spPr bwMode="auto">
            <a:xfrm>
              <a:off x="3607" y="68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2466827" name="Group 1035"/>
          <p:cNvGrpSpPr>
            <a:grpSpLocks/>
          </p:cNvGrpSpPr>
          <p:nvPr/>
        </p:nvGrpSpPr>
        <p:grpSpPr bwMode="auto">
          <a:xfrm rot="-326526">
            <a:off x="6623050" y="1816100"/>
            <a:ext cx="74613" cy="3148013"/>
            <a:chOff x="4260" y="1136"/>
            <a:chExt cx="47" cy="1983"/>
          </a:xfrm>
        </p:grpSpPr>
        <p:sp>
          <p:nvSpPr>
            <p:cNvPr id="2466828" name="Line 1036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29" name="Oval 1037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30" name="Group 1038"/>
          <p:cNvGrpSpPr>
            <a:grpSpLocks/>
          </p:cNvGrpSpPr>
          <p:nvPr/>
        </p:nvGrpSpPr>
        <p:grpSpPr bwMode="auto">
          <a:xfrm rot="-618445">
            <a:off x="6496050" y="1816100"/>
            <a:ext cx="74613" cy="3148013"/>
            <a:chOff x="4260" y="1136"/>
            <a:chExt cx="47" cy="1983"/>
          </a:xfrm>
        </p:grpSpPr>
        <p:sp>
          <p:nvSpPr>
            <p:cNvPr id="2466831" name="Line 1039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32" name="Oval 1040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33" name="Group 1041"/>
          <p:cNvGrpSpPr>
            <a:grpSpLocks/>
          </p:cNvGrpSpPr>
          <p:nvPr/>
        </p:nvGrpSpPr>
        <p:grpSpPr bwMode="auto">
          <a:xfrm rot="-809513">
            <a:off x="6432550" y="1828800"/>
            <a:ext cx="74613" cy="3148013"/>
            <a:chOff x="4260" y="1136"/>
            <a:chExt cx="47" cy="1983"/>
          </a:xfrm>
        </p:grpSpPr>
        <p:sp>
          <p:nvSpPr>
            <p:cNvPr id="2466834" name="Line 1042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35" name="Oval 1043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36" name="Group 1044"/>
          <p:cNvGrpSpPr>
            <a:grpSpLocks/>
          </p:cNvGrpSpPr>
          <p:nvPr/>
        </p:nvGrpSpPr>
        <p:grpSpPr bwMode="auto">
          <a:xfrm rot="-1105172">
            <a:off x="6318250" y="1854200"/>
            <a:ext cx="74613" cy="3148013"/>
            <a:chOff x="4260" y="1136"/>
            <a:chExt cx="47" cy="1983"/>
          </a:xfrm>
        </p:grpSpPr>
        <p:sp>
          <p:nvSpPr>
            <p:cNvPr id="2466837" name="Line 1045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38" name="Oval 1046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39" name="Group 1047"/>
          <p:cNvGrpSpPr>
            <a:grpSpLocks/>
          </p:cNvGrpSpPr>
          <p:nvPr/>
        </p:nvGrpSpPr>
        <p:grpSpPr bwMode="auto">
          <a:xfrm rot="-1491623">
            <a:off x="6203950" y="1917700"/>
            <a:ext cx="74613" cy="3148013"/>
            <a:chOff x="4260" y="1136"/>
            <a:chExt cx="47" cy="1983"/>
          </a:xfrm>
        </p:grpSpPr>
        <p:sp>
          <p:nvSpPr>
            <p:cNvPr id="2466840" name="Line 1048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41" name="Oval 1049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42" name="Group 1050"/>
          <p:cNvGrpSpPr>
            <a:grpSpLocks/>
          </p:cNvGrpSpPr>
          <p:nvPr/>
        </p:nvGrpSpPr>
        <p:grpSpPr bwMode="auto">
          <a:xfrm rot="-2817360">
            <a:off x="5927726" y="2100262"/>
            <a:ext cx="74612" cy="3148013"/>
            <a:chOff x="4260" y="1136"/>
            <a:chExt cx="47" cy="1983"/>
          </a:xfrm>
        </p:grpSpPr>
        <p:sp>
          <p:nvSpPr>
            <p:cNvPr id="2466843" name="Line 1051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44" name="Oval 1052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45" name="Group 1053"/>
          <p:cNvGrpSpPr>
            <a:grpSpLocks/>
          </p:cNvGrpSpPr>
          <p:nvPr/>
        </p:nvGrpSpPr>
        <p:grpSpPr bwMode="auto">
          <a:xfrm rot="-3901115">
            <a:off x="5899150" y="2247900"/>
            <a:ext cx="74613" cy="3148013"/>
            <a:chOff x="4260" y="1136"/>
            <a:chExt cx="47" cy="1983"/>
          </a:xfrm>
        </p:grpSpPr>
        <p:sp>
          <p:nvSpPr>
            <p:cNvPr id="2466846" name="Line 1054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47" name="Oval 1055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48" name="Group 1056"/>
          <p:cNvGrpSpPr>
            <a:grpSpLocks/>
          </p:cNvGrpSpPr>
          <p:nvPr/>
        </p:nvGrpSpPr>
        <p:grpSpPr bwMode="auto">
          <a:xfrm rot="-48085979">
            <a:off x="5899150" y="2247900"/>
            <a:ext cx="74613" cy="3148013"/>
            <a:chOff x="4260" y="1136"/>
            <a:chExt cx="47" cy="1983"/>
          </a:xfrm>
        </p:grpSpPr>
        <p:sp>
          <p:nvSpPr>
            <p:cNvPr id="2466849" name="Line 1057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50" name="Oval 1058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51" name="Group 1059"/>
          <p:cNvGrpSpPr>
            <a:grpSpLocks/>
          </p:cNvGrpSpPr>
          <p:nvPr/>
        </p:nvGrpSpPr>
        <p:grpSpPr bwMode="auto">
          <a:xfrm rot="-49115922">
            <a:off x="5880100" y="2187575"/>
            <a:ext cx="74613" cy="3148013"/>
            <a:chOff x="4260" y="1136"/>
            <a:chExt cx="47" cy="1983"/>
          </a:xfrm>
        </p:grpSpPr>
        <p:sp>
          <p:nvSpPr>
            <p:cNvPr id="2466852" name="Line 1060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53" name="Oval 1061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54" name="Group 1062"/>
          <p:cNvGrpSpPr>
            <a:grpSpLocks/>
          </p:cNvGrpSpPr>
          <p:nvPr/>
        </p:nvGrpSpPr>
        <p:grpSpPr bwMode="auto">
          <a:xfrm rot="-49704283">
            <a:off x="5870575" y="2082800"/>
            <a:ext cx="74613" cy="3148013"/>
            <a:chOff x="4260" y="1136"/>
            <a:chExt cx="47" cy="1983"/>
          </a:xfrm>
        </p:grpSpPr>
        <p:sp>
          <p:nvSpPr>
            <p:cNvPr id="2466855" name="Line 1063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56" name="Oval 1064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57" name="Group 1065"/>
          <p:cNvGrpSpPr>
            <a:grpSpLocks/>
          </p:cNvGrpSpPr>
          <p:nvPr/>
        </p:nvGrpSpPr>
        <p:grpSpPr bwMode="auto">
          <a:xfrm rot="62863">
            <a:off x="3963988" y="2754313"/>
            <a:ext cx="3471862" cy="876300"/>
            <a:chOff x="2477" y="1751"/>
            <a:chExt cx="2187" cy="552"/>
          </a:xfrm>
        </p:grpSpPr>
        <p:sp>
          <p:nvSpPr>
            <p:cNvPr id="2466858" name="Line 1066"/>
            <p:cNvSpPr>
              <a:spLocks noChangeShapeType="1"/>
            </p:cNvSpPr>
            <p:nvPr/>
          </p:nvSpPr>
          <p:spPr bwMode="auto">
            <a:xfrm rot="-50311106">
              <a:off x="3568" y="1206"/>
              <a:ext cx="6" cy="218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59" name="Oval 1067"/>
            <p:cNvSpPr>
              <a:spLocks noChangeArrowheads="1"/>
            </p:cNvSpPr>
            <p:nvPr/>
          </p:nvSpPr>
          <p:spPr bwMode="auto">
            <a:xfrm rot="-50311106">
              <a:off x="4512" y="1751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60" name="Group 1068"/>
          <p:cNvGrpSpPr>
            <a:grpSpLocks/>
          </p:cNvGrpSpPr>
          <p:nvPr/>
        </p:nvGrpSpPr>
        <p:grpSpPr bwMode="auto">
          <a:xfrm rot="180650">
            <a:off x="3370263" y="2433638"/>
            <a:ext cx="4075112" cy="1322387"/>
            <a:chOff x="2103" y="1532"/>
            <a:chExt cx="2567" cy="833"/>
          </a:xfrm>
        </p:grpSpPr>
        <p:sp>
          <p:nvSpPr>
            <p:cNvPr id="2466861" name="Line 1069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62" name="Oval 1070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63" name="Group 1071"/>
          <p:cNvGrpSpPr>
            <a:grpSpLocks/>
          </p:cNvGrpSpPr>
          <p:nvPr/>
        </p:nvGrpSpPr>
        <p:grpSpPr bwMode="auto">
          <a:xfrm rot="-302234">
            <a:off x="3233738" y="2374900"/>
            <a:ext cx="4075112" cy="1322388"/>
            <a:chOff x="2103" y="1532"/>
            <a:chExt cx="2567" cy="833"/>
          </a:xfrm>
        </p:grpSpPr>
        <p:sp>
          <p:nvSpPr>
            <p:cNvPr id="2466864" name="Line 1072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65" name="Oval 1073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66" name="Group 1074"/>
          <p:cNvGrpSpPr>
            <a:grpSpLocks/>
          </p:cNvGrpSpPr>
          <p:nvPr/>
        </p:nvGrpSpPr>
        <p:grpSpPr bwMode="auto">
          <a:xfrm rot="-837538">
            <a:off x="3043238" y="2336800"/>
            <a:ext cx="4075112" cy="1322388"/>
            <a:chOff x="2103" y="1532"/>
            <a:chExt cx="2567" cy="833"/>
          </a:xfrm>
        </p:grpSpPr>
        <p:sp>
          <p:nvSpPr>
            <p:cNvPr id="2466867" name="Line 1075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68" name="Oval 1076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69" name="Group 1077"/>
          <p:cNvGrpSpPr>
            <a:grpSpLocks/>
          </p:cNvGrpSpPr>
          <p:nvPr/>
        </p:nvGrpSpPr>
        <p:grpSpPr bwMode="auto">
          <a:xfrm rot="-1431668">
            <a:off x="2789238" y="2286000"/>
            <a:ext cx="4075112" cy="1322388"/>
            <a:chOff x="2103" y="1532"/>
            <a:chExt cx="2567" cy="833"/>
          </a:xfrm>
        </p:grpSpPr>
        <p:sp>
          <p:nvSpPr>
            <p:cNvPr id="2466870" name="Line 1078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71" name="Oval 1079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72" name="Group 1080"/>
          <p:cNvGrpSpPr>
            <a:grpSpLocks/>
          </p:cNvGrpSpPr>
          <p:nvPr/>
        </p:nvGrpSpPr>
        <p:grpSpPr bwMode="auto">
          <a:xfrm rot="-1891142">
            <a:off x="2586038" y="2260600"/>
            <a:ext cx="4075112" cy="1322388"/>
            <a:chOff x="2103" y="1532"/>
            <a:chExt cx="2567" cy="833"/>
          </a:xfrm>
        </p:grpSpPr>
        <p:sp>
          <p:nvSpPr>
            <p:cNvPr id="2466873" name="Line 1081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74" name="Oval 1082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75" name="Group 1083"/>
          <p:cNvGrpSpPr>
            <a:grpSpLocks/>
          </p:cNvGrpSpPr>
          <p:nvPr/>
        </p:nvGrpSpPr>
        <p:grpSpPr bwMode="auto">
          <a:xfrm rot="-269546">
            <a:off x="4679950" y="1365250"/>
            <a:ext cx="820738" cy="4748213"/>
            <a:chOff x="3019" y="884"/>
            <a:chExt cx="517" cy="2991"/>
          </a:xfrm>
        </p:grpSpPr>
        <p:sp>
          <p:nvSpPr>
            <p:cNvPr id="2466876" name="Line 1084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77" name="Oval 1085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78" name="Group 1086"/>
          <p:cNvGrpSpPr>
            <a:grpSpLocks/>
          </p:cNvGrpSpPr>
          <p:nvPr/>
        </p:nvGrpSpPr>
        <p:grpSpPr bwMode="auto">
          <a:xfrm rot="-711424">
            <a:off x="4602163" y="1314450"/>
            <a:ext cx="820737" cy="4748213"/>
            <a:chOff x="3019" y="884"/>
            <a:chExt cx="517" cy="2991"/>
          </a:xfrm>
        </p:grpSpPr>
        <p:sp>
          <p:nvSpPr>
            <p:cNvPr id="2466879" name="Line 1087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80" name="Oval 1088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81" name="Group 1089"/>
          <p:cNvGrpSpPr>
            <a:grpSpLocks/>
          </p:cNvGrpSpPr>
          <p:nvPr/>
        </p:nvGrpSpPr>
        <p:grpSpPr bwMode="auto">
          <a:xfrm rot="-1116362">
            <a:off x="4438650" y="1255713"/>
            <a:ext cx="820738" cy="4748212"/>
            <a:chOff x="3019" y="884"/>
            <a:chExt cx="517" cy="2991"/>
          </a:xfrm>
        </p:grpSpPr>
        <p:sp>
          <p:nvSpPr>
            <p:cNvPr id="2466882" name="Line 1090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83" name="Oval 1091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84" name="Group 1092"/>
          <p:cNvGrpSpPr>
            <a:grpSpLocks/>
          </p:cNvGrpSpPr>
          <p:nvPr/>
        </p:nvGrpSpPr>
        <p:grpSpPr bwMode="auto">
          <a:xfrm rot="-1563256">
            <a:off x="4244975" y="1225550"/>
            <a:ext cx="820738" cy="4748213"/>
            <a:chOff x="3019" y="884"/>
            <a:chExt cx="517" cy="2991"/>
          </a:xfrm>
        </p:grpSpPr>
        <p:sp>
          <p:nvSpPr>
            <p:cNvPr id="2466885" name="Line 1093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86" name="Oval 1094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87" name="Group 1095"/>
          <p:cNvGrpSpPr>
            <a:grpSpLocks/>
          </p:cNvGrpSpPr>
          <p:nvPr/>
        </p:nvGrpSpPr>
        <p:grpSpPr bwMode="auto">
          <a:xfrm rot="-2059590">
            <a:off x="4030663" y="1225550"/>
            <a:ext cx="820737" cy="4748213"/>
            <a:chOff x="3019" y="884"/>
            <a:chExt cx="517" cy="2991"/>
          </a:xfrm>
        </p:grpSpPr>
        <p:sp>
          <p:nvSpPr>
            <p:cNvPr id="2466888" name="Line 1096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89" name="Oval 1097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90" name="Group 1098"/>
          <p:cNvGrpSpPr>
            <a:grpSpLocks/>
          </p:cNvGrpSpPr>
          <p:nvPr/>
        </p:nvGrpSpPr>
        <p:grpSpPr bwMode="auto">
          <a:xfrm rot="-2424781">
            <a:off x="3835400" y="1306513"/>
            <a:ext cx="820738" cy="4748212"/>
            <a:chOff x="3019" y="884"/>
            <a:chExt cx="517" cy="2991"/>
          </a:xfrm>
        </p:grpSpPr>
        <p:sp>
          <p:nvSpPr>
            <p:cNvPr id="2466891" name="Line 1099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92" name="Oval 1100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93" name="Group 1101"/>
          <p:cNvGrpSpPr>
            <a:grpSpLocks/>
          </p:cNvGrpSpPr>
          <p:nvPr/>
        </p:nvGrpSpPr>
        <p:grpSpPr bwMode="auto">
          <a:xfrm rot="-191479">
            <a:off x="2781300" y="1666875"/>
            <a:ext cx="1212850" cy="5295900"/>
            <a:chOff x="1793" y="968"/>
            <a:chExt cx="764" cy="3336"/>
          </a:xfrm>
        </p:grpSpPr>
        <p:sp>
          <p:nvSpPr>
            <p:cNvPr id="2466894" name="Line 1102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95" name="Oval 1103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96" name="Group 1104"/>
          <p:cNvGrpSpPr>
            <a:grpSpLocks/>
          </p:cNvGrpSpPr>
          <p:nvPr/>
        </p:nvGrpSpPr>
        <p:grpSpPr bwMode="auto">
          <a:xfrm rot="-584191">
            <a:off x="2649538" y="1854200"/>
            <a:ext cx="1212850" cy="5295900"/>
            <a:chOff x="1793" y="968"/>
            <a:chExt cx="764" cy="3336"/>
          </a:xfrm>
        </p:grpSpPr>
        <p:sp>
          <p:nvSpPr>
            <p:cNvPr id="2466897" name="Line 1105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898" name="Oval 1106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899" name="Group 1107"/>
          <p:cNvGrpSpPr>
            <a:grpSpLocks/>
          </p:cNvGrpSpPr>
          <p:nvPr/>
        </p:nvGrpSpPr>
        <p:grpSpPr bwMode="auto">
          <a:xfrm rot="-1020593">
            <a:off x="2586038" y="2095500"/>
            <a:ext cx="1212850" cy="5295900"/>
            <a:chOff x="1793" y="968"/>
            <a:chExt cx="764" cy="3336"/>
          </a:xfrm>
        </p:grpSpPr>
        <p:sp>
          <p:nvSpPr>
            <p:cNvPr id="2466900" name="Line 1108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01" name="Oval 1109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02" name="Group 1110"/>
          <p:cNvGrpSpPr>
            <a:grpSpLocks/>
          </p:cNvGrpSpPr>
          <p:nvPr/>
        </p:nvGrpSpPr>
        <p:grpSpPr bwMode="auto">
          <a:xfrm rot="-1392721">
            <a:off x="2487613" y="2374900"/>
            <a:ext cx="1212850" cy="5295900"/>
            <a:chOff x="1793" y="968"/>
            <a:chExt cx="764" cy="3336"/>
          </a:xfrm>
        </p:grpSpPr>
        <p:sp>
          <p:nvSpPr>
            <p:cNvPr id="2466903" name="Line 1111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04" name="Oval 1112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05" name="Group 1113"/>
          <p:cNvGrpSpPr>
            <a:grpSpLocks/>
          </p:cNvGrpSpPr>
          <p:nvPr/>
        </p:nvGrpSpPr>
        <p:grpSpPr bwMode="auto">
          <a:xfrm rot="-1852675">
            <a:off x="2527300" y="2592388"/>
            <a:ext cx="1212850" cy="5295900"/>
            <a:chOff x="1793" y="968"/>
            <a:chExt cx="764" cy="3336"/>
          </a:xfrm>
        </p:grpSpPr>
        <p:sp>
          <p:nvSpPr>
            <p:cNvPr id="2466906" name="Line 1114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07" name="Oval 1115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08" name="Group 1116"/>
          <p:cNvGrpSpPr>
            <a:grpSpLocks/>
          </p:cNvGrpSpPr>
          <p:nvPr/>
        </p:nvGrpSpPr>
        <p:grpSpPr bwMode="auto">
          <a:xfrm rot="-2198585">
            <a:off x="2527300" y="2862263"/>
            <a:ext cx="1212850" cy="5295900"/>
            <a:chOff x="1793" y="968"/>
            <a:chExt cx="764" cy="3336"/>
          </a:xfrm>
        </p:grpSpPr>
        <p:sp>
          <p:nvSpPr>
            <p:cNvPr id="2466909" name="Line 1117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10" name="Oval 1118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11" name="Group 1119"/>
          <p:cNvGrpSpPr>
            <a:grpSpLocks/>
          </p:cNvGrpSpPr>
          <p:nvPr/>
        </p:nvGrpSpPr>
        <p:grpSpPr bwMode="auto">
          <a:xfrm rot="-3097468">
            <a:off x="2633663" y="3433763"/>
            <a:ext cx="1212850" cy="5295900"/>
            <a:chOff x="1793" y="968"/>
            <a:chExt cx="764" cy="3336"/>
          </a:xfrm>
        </p:grpSpPr>
        <p:sp>
          <p:nvSpPr>
            <p:cNvPr id="2466912" name="Line 1120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13" name="Oval 1121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14" name="Group 1122"/>
          <p:cNvGrpSpPr>
            <a:grpSpLocks/>
          </p:cNvGrpSpPr>
          <p:nvPr/>
        </p:nvGrpSpPr>
        <p:grpSpPr bwMode="auto">
          <a:xfrm rot="-3522509">
            <a:off x="2778125" y="3716338"/>
            <a:ext cx="1212850" cy="5295900"/>
            <a:chOff x="1793" y="968"/>
            <a:chExt cx="764" cy="3336"/>
          </a:xfrm>
        </p:grpSpPr>
        <p:sp>
          <p:nvSpPr>
            <p:cNvPr id="2466915" name="Line 1123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16" name="Oval 1124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6917" name="Group 1125"/>
          <p:cNvGrpSpPr>
            <a:grpSpLocks/>
          </p:cNvGrpSpPr>
          <p:nvPr/>
        </p:nvGrpSpPr>
        <p:grpSpPr bwMode="auto">
          <a:xfrm>
            <a:off x="1025525" y="6003925"/>
            <a:ext cx="5353050" cy="117475"/>
            <a:chOff x="646" y="3782"/>
            <a:chExt cx="3372" cy="74"/>
          </a:xfrm>
        </p:grpSpPr>
        <p:sp>
          <p:nvSpPr>
            <p:cNvPr id="2466918" name="Line 1126"/>
            <p:cNvSpPr>
              <a:spLocks noChangeShapeType="1"/>
            </p:cNvSpPr>
            <p:nvPr/>
          </p:nvSpPr>
          <p:spPr bwMode="auto">
            <a:xfrm>
              <a:off x="673" y="3818"/>
              <a:ext cx="334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19" name="Oval 1127"/>
            <p:cNvSpPr>
              <a:spLocks noChangeArrowheads="1"/>
            </p:cNvSpPr>
            <p:nvPr/>
          </p:nvSpPr>
          <p:spPr bwMode="auto">
            <a:xfrm>
              <a:off x="646" y="3782"/>
              <a:ext cx="80" cy="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6920" name="Text Box 1128"/>
          <p:cNvSpPr txBox="1">
            <a:spLocks noChangeArrowheads="1"/>
          </p:cNvSpPr>
          <p:nvPr/>
        </p:nvSpPr>
        <p:spPr bwMode="auto">
          <a:xfrm>
            <a:off x="3455988" y="211138"/>
            <a:ext cx="537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一直线</a:t>
            </a:r>
            <a:r>
              <a:rPr lang="zh-CN" altLang="en-US" sz="2800" b="1"/>
              <a:t>沿</a:t>
            </a:r>
            <a:r>
              <a:rPr lang="zh-CN" altLang="en-US" sz="2800" b="1">
                <a:solidFill>
                  <a:srgbClr val="009900"/>
                </a:solidFill>
              </a:rPr>
              <a:t>圆周</a:t>
            </a:r>
            <a:r>
              <a:rPr lang="zh-CN" altLang="en-US" sz="2800" b="1"/>
              <a:t>滚转（无滑动）</a:t>
            </a:r>
            <a:endParaRPr lang="zh-CN" altLang="en-US">
              <a:solidFill>
                <a:schemeClr val="tx1"/>
              </a:solidFill>
            </a:endParaRPr>
          </a:p>
          <a:p>
            <a:pPr algn="r"/>
            <a:r>
              <a:rPr lang="zh-CN" altLang="en-US" sz="2800" b="1">
                <a:solidFill>
                  <a:srgbClr val="FF3300"/>
                </a:solidFill>
              </a:rPr>
              <a:t>                 直线上</a:t>
            </a:r>
            <a:r>
              <a:rPr lang="zh-CN" altLang="en-US" sz="2800" b="1">
                <a:solidFill>
                  <a:srgbClr val="FF0000"/>
                </a:solidFill>
              </a:rPr>
              <a:t>一个定点</a:t>
            </a:r>
            <a:r>
              <a:rPr lang="zh-CN" altLang="en-US" sz="2800" b="1">
                <a:solidFill>
                  <a:srgbClr val="FF33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轨迹</a:t>
            </a:r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2466921" name="Group 1129"/>
          <p:cNvGrpSpPr>
            <a:grpSpLocks/>
          </p:cNvGrpSpPr>
          <p:nvPr/>
        </p:nvGrpSpPr>
        <p:grpSpPr bwMode="auto">
          <a:xfrm rot="-2661887">
            <a:off x="2571750" y="3133725"/>
            <a:ext cx="1212850" cy="5295900"/>
            <a:chOff x="1793" y="968"/>
            <a:chExt cx="764" cy="3336"/>
          </a:xfrm>
        </p:grpSpPr>
        <p:sp>
          <p:nvSpPr>
            <p:cNvPr id="2466922" name="Line 1130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6923" name="Oval 1131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6924" name="Rectangle 1132"/>
          <p:cNvSpPr>
            <a:spLocks noGrp="1" noChangeArrowheads="1"/>
          </p:cNvSpPr>
          <p:nvPr>
            <p:ph type="title" idx="4294967295"/>
          </p:nvPr>
        </p:nvSpPr>
        <p:spPr>
          <a:xfrm>
            <a:off x="423863" y="2862263"/>
            <a:ext cx="312737" cy="481012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b="1"/>
          </a:p>
        </p:txBody>
      </p:sp>
      <p:sp>
        <p:nvSpPr>
          <p:cNvPr id="2466926" name="Text Box 1134"/>
          <p:cNvSpPr txBox="1">
            <a:spLocks noChangeArrowheads="1"/>
          </p:cNvSpPr>
          <p:nvPr/>
        </p:nvSpPr>
        <p:spPr bwMode="auto">
          <a:xfrm>
            <a:off x="6702425" y="4781550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2466927" name="AutoShape 11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6928" name="Rectangle 1136"/>
          <p:cNvSpPr>
            <a:spLocks noChangeArrowheads="1"/>
          </p:cNvSpPr>
          <p:nvPr/>
        </p:nvSpPr>
        <p:spPr bwMode="auto">
          <a:xfrm>
            <a:off x="423863" y="280988"/>
            <a:ext cx="2357437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圆的渐伸线</a:t>
            </a:r>
            <a:endParaRPr lang="zh-CN" altLang="en-US" sz="4400" b="1"/>
          </a:p>
        </p:txBody>
      </p:sp>
      <p:sp>
        <p:nvSpPr>
          <p:cNvPr id="2466929" name="Text Box 1137"/>
          <p:cNvSpPr txBox="1">
            <a:spLocks noChangeArrowheads="1"/>
          </p:cNvSpPr>
          <p:nvPr/>
        </p:nvSpPr>
        <p:spPr bwMode="auto">
          <a:xfrm>
            <a:off x="423863" y="2324100"/>
            <a:ext cx="1416050" cy="4572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再看一遍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6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6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6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24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92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0" name="Oval 2"/>
          <p:cNvSpPr>
            <a:spLocks noChangeArrowheads="1"/>
          </p:cNvSpPr>
          <p:nvPr/>
        </p:nvSpPr>
        <p:spPr bwMode="auto">
          <a:xfrm>
            <a:off x="4522788" y="3811588"/>
            <a:ext cx="2263775" cy="2243137"/>
          </a:xfrm>
          <a:prstGeom prst="ellipse">
            <a:avLst/>
          </a:prstGeom>
          <a:solidFill>
            <a:srgbClr val="66FFCC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19651" name="Object 3"/>
          <p:cNvGraphicFramePr>
            <a:graphicFrameLocks noChangeAspect="1"/>
          </p:cNvGraphicFramePr>
          <p:nvPr/>
        </p:nvGraphicFramePr>
        <p:xfrm>
          <a:off x="133350" y="762000"/>
          <a:ext cx="29670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560" name="公式" r:id="rId3" imgW="1333440" imgH="469800" progId="Equation.3">
                  <p:embed/>
                </p:oleObj>
              </mc:Choice>
              <mc:Fallback>
                <p:oleObj name="公式" r:id="rId3" imgW="1333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762000"/>
                        <a:ext cx="29670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9653" name="Line 5"/>
          <p:cNvSpPr>
            <a:spLocks noChangeShapeType="1"/>
          </p:cNvSpPr>
          <p:nvPr/>
        </p:nvSpPr>
        <p:spPr bwMode="auto">
          <a:xfrm flipH="1" flipV="1">
            <a:off x="6800850" y="1793875"/>
            <a:ext cx="3175" cy="3127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9755" name="Group 107"/>
          <p:cNvGrpSpPr>
            <a:grpSpLocks/>
          </p:cNvGrpSpPr>
          <p:nvPr/>
        </p:nvGrpSpPr>
        <p:grpSpPr bwMode="auto">
          <a:xfrm>
            <a:off x="4414838" y="1090613"/>
            <a:ext cx="4540250" cy="5059362"/>
            <a:chOff x="2781" y="687"/>
            <a:chExt cx="2860" cy="3187"/>
          </a:xfrm>
        </p:grpSpPr>
        <p:sp>
          <p:nvSpPr>
            <p:cNvPr id="1819756" name="Line 108"/>
            <p:cNvSpPr>
              <a:spLocks noChangeShapeType="1"/>
            </p:cNvSpPr>
            <p:nvPr/>
          </p:nvSpPr>
          <p:spPr bwMode="auto">
            <a:xfrm>
              <a:off x="2781" y="3108"/>
              <a:ext cx="27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9757" name="Line 109"/>
            <p:cNvSpPr>
              <a:spLocks noChangeShapeType="1"/>
            </p:cNvSpPr>
            <p:nvPr/>
          </p:nvSpPr>
          <p:spPr bwMode="auto">
            <a:xfrm flipV="1">
              <a:off x="3560" y="791"/>
              <a:ext cx="0" cy="30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9758" name="Text Box 110"/>
            <p:cNvSpPr txBox="1">
              <a:spLocks noChangeArrowheads="1"/>
            </p:cNvSpPr>
            <p:nvPr/>
          </p:nvSpPr>
          <p:spPr bwMode="auto">
            <a:xfrm>
              <a:off x="3375" y="30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19759" name="Text Box 111"/>
            <p:cNvSpPr txBox="1">
              <a:spLocks noChangeArrowheads="1"/>
            </p:cNvSpPr>
            <p:nvPr/>
          </p:nvSpPr>
          <p:spPr bwMode="auto">
            <a:xfrm>
              <a:off x="5429" y="30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19760" name="Text Box 112"/>
            <p:cNvSpPr txBox="1">
              <a:spLocks noChangeArrowheads="1"/>
            </p:cNvSpPr>
            <p:nvPr/>
          </p:nvSpPr>
          <p:spPr bwMode="auto">
            <a:xfrm>
              <a:off x="3607" y="68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819762" name="Rectangle 114"/>
          <p:cNvSpPr>
            <a:spLocks noGrp="1" noChangeArrowheads="1"/>
          </p:cNvSpPr>
          <p:nvPr>
            <p:ph type="title" idx="4294967295"/>
          </p:nvPr>
        </p:nvSpPr>
        <p:spPr>
          <a:xfrm>
            <a:off x="8432800" y="5475288"/>
            <a:ext cx="522288" cy="3825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19654" name="Oval 6"/>
          <p:cNvSpPr>
            <a:spLocks noChangeArrowheads="1"/>
          </p:cNvSpPr>
          <p:nvPr/>
        </p:nvSpPr>
        <p:spPr bwMode="auto">
          <a:xfrm>
            <a:off x="6762750" y="4876800"/>
            <a:ext cx="74613" cy="74613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9764" name="Text Box 116"/>
          <p:cNvSpPr txBox="1">
            <a:spLocks noChangeArrowheads="1"/>
          </p:cNvSpPr>
          <p:nvPr/>
        </p:nvSpPr>
        <p:spPr bwMode="auto">
          <a:xfrm>
            <a:off x="6702425" y="4781550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819765" name="Text Box 117"/>
          <p:cNvSpPr txBox="1">
            <a:spLocks noChangeArrowheads="1"/>
          </p:cNvSpPr>
          <p:nvPr/>
        </p:nvSpPr>
        <p:spPr bwMode="auto">
          <a:xfrm>
            <a:off x="3455988" y="211138"/>
            <a:ext cx="537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一直线</a:t>
            </a:r>
            <a:r>
              <a:rPr lang="zh-CN" altLang="en-US" sz="2800" b="1"/>
              <a:t>沿</a:t>
            </a:r>
            <a:r>
              <a:rPr lang="zh-CN" altLang="en-US" sz="2800" b="1">
                <a:solidFill>
                  <a:srgbClr val="009900"/>
                </a:solidFill>
              </a:rPr>
              <a:t>圆周</a:t>
            </a:r>
            <a:r>
              <a:rPr lang="zh-CN" altLang="en-US" sz="2800" b="1"/>
              <a:t>滚转（无滑动）</a:t>
            </a:r>
            <a:endParaRPr lang="zh-CN" altLang="en-US">
              <a:solidFill>
                <a:schemeClr val="tx1"/>
              </a:solidFill>
            </a:endParaRPr>
          </a:p>
          <a:p>
            <a:pPr algn="r"/>
            <a:r>
              <a:rPr lang="zh-CN" altLang="en-US" sz="2800" b="1">
                <a:solidFill>
                  <a:srgbClr val="FF3300"/>
                </a:solidFill>
              </a:rPr>
              <a:t>                 直线上</a:t>
            </a:r>
            <a:r>
              <a:rPr lang="zh-CN" altLang="en-US" sz="2800" b="1">
                <a:solidFill>
                  <a:srgbClr val="FF0000"/>
                </a:solidFill>
              </a:rPr>
              <a:t>一个定点</a:t>
            </a:r>
            <a:r>
              <a:rPr lang="zh-CN" altLang="en-US" sz="2800" b="1">
                <a:solidFill>
                  <a:srgbClr val="FF33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轨迹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19766" name="Rectangle 118"/>
          <p:cNvSpPr>
            <a:spLocks noChangeArrowheads="1"/>
          </p:cNvSpPr>
          <p:nvPr/>
        </p:nvSpPr>
        <p:spPr bwMode="auto">
          <a:xfrm>
            <a:off x="423863" y="280988"/>
            <a:ext cx="2357437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圆的渐伸线</a:t>
            </a:r>
            <a:endParaRPr lang="zh-CN" altLang="en-US" sz="4400" b="1"/>
          </a:p>
        </p:txBody>
      </p:sp>
      <p:sp>
        <p:nvSpPr>
          <p:cNvPr id="1819767" name="AutoShape 11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81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81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9653" grpId="0" animBg="1"/>
      <p:bldP spid="18196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2" name="Oval 2"/>
          <p:cNvSpPr>
            <a:spLocks noChangeArrowheads="1"/>
          </p:cNvSpPr>
          <p:nvPr/>
        </p:nvSpPr>
        <p:spPr bwMode="auto">
          <a:xfrm>
            <a:off x="4522788" y="3811588"/>
            <a:ext cx="2263775" cy="2243137"/>
          </a:xfrm>
          <a:prstGeom prst="ellipse">
            <a:avLst/>
          </a:prstGeom>
          <a:solidFill>
            <a:srgbClr val="66FFCC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2467843" name="Object 3"/>
          <p:cNvGraphicFramePr>
            <a:graphicFrameLocks noChangeAspect="1"/>
          </p:cNvGraphicFramePr>
          <p:nvPr/>
        </p:nvGraphicFramePr>
        <p:xfrm>
          <a:off x="133350" y="762000"/>
          <a:ext cx="29670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84" name="公式" r:id="rId3" imgW="1333440" imgH="469800" progId="Equation.3">
                  <p:embed/>
                </p:oleObj>
              </mc:Choice>
              <mc:Fallback>
                <p:oleObj name="公式" r:id="rId3" imgW="1333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762000"/>
                        <a:ext cx="29670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7845" name="Group 5"/>
          <p:cNvGrpSpPr>
            <a:grpSpLocks/>
          </p:cNvGrpSpPr>
          <p:nvPr/>
        </p:nvGrpSpPr>
        <p:grpSpPr bwMode="auto">
          <a:xfrm rot="-326526">
            <a:off x="6623050" y="1816100"/>
            <a:ext cx="74613" cy="3148013"/>
            <a:chOff x="4260" y="1136"/>
            <a:chExt cx="47" cy="1983"/>
          </a:xfrm>
        </p:grpSpPr>
        <p:sp>
          <p:nvSpPr>
            <p:cNvPr id="2467846" name="Line 6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47" name="Oval 7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48" name="Group 8"/>
          <p:cNvGrpSpPr>
            <a:grpSpLocks/>
          </p:cNvGrpSpPr>
          <p:nvPr/>
        </p:nvGrpSpPr>
        <p:grpSpPr bwMode="auto">
          <a:xfrm rot="-618445">
            <a:off x="6496050" y="1816100"/>
            <a:ext cx="74613" cy="3148013"/>
            <a:chOff x="4260" y="1136"/>
            <a:chExt cx="47" cy="1983"/>
          </a:xfrm>
        </p:grpSpPr>
        <p:sp>
          <p:nvSpPr>
            <p:cNvPr id="2467849" name="Line 9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50" name="Oval 10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51" name="Group 11"/>
          <p:cNvGrpSpPr>
            <a:grpSpLocks/>
          </p:cNvGrpSpPr>
          <p:nvPr/>
        </p:nvGrpSpPr>
        <p:grpSpPr bwMode="auto">
          <a:xfrm rot="-809513">
            <a:off x="6432550" y="1828800"/>
            <a:ext cx="74613" cy="3148013"/>
            <a:chOff x="4260" y="1136"/>
            <a:chExt cx="47" cy="1983"/>
          </a:xfrm>
        </p:grpSpPr>
        <p:sp>
          <p:nvSpPr>
            <p:cNvPr id="2467852" name="Line 12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53" name="Oval 13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54" name="Group 14"/>
          <p:cNvGrpSpPr>
            <a:grpSpLocks/>
          </p:cNvGrpSpPr>
          <p:nvPr/>
        </p:nvGrpSpPr>
        <p:grpSpPr bwMode="auto">
          <a:xfrm rot="-1105172">
            <a:off x="6318250" y="1854200"/>
            <a:ext cx="74613" cy="3148013"/>
            <a:chOff x="4260" y="1136"/>
            <a:chExt cx="47" cy="1983"/>
          </a:xfrm>
        </p:grpSpPr>
        <p:sp>
          <p:nvSpPr>
            <p:cNvPr id="2467855" name="Line 15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56" name="Oval 16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57" name="Group 17"/>
          <p:cNvGrpSpPr>
            <a:grpSpLocks/>
          </p:cNvGrpSpPr>
          <p:nvPr/>
        </p:nvGrpSpPr>
        <p:grpSpPr bwMode="auto">
          <a:xfrm rot="-1491623">
            <a:off x="6203950" y="1917700"/>
            <a:ext cx="74613" cy="3148013"/>
            <a:chOff x="4260" y="1136"/>
            <a:chExt cx="47" cy="1983"/>
          </a:xfrm>
        </p:grpSpPr>
        <p:sp>
          <p:nvSpPr>
            <p:cNvPr id="2467858" name="Line 18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59" name="Oval 19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60" name="Group 20"/>
          <p:cNvGrpSpPr>
            <a:grpSpLocks/>
          </p:cNvGrpSpPr>
          <p:nvPr/>
        </p:nvGrpSpPr>
        <p:grpSpPr bwMode="auto">
          <a:xfrm rot="-2817360">
            <a:off x="5927726" y="2100262"/>
            <a:ext cx="74612" cy="3148013"/>
            <a:chOff x="4260" y="1136"/>
            <a:chExt cx="47" cy="1983"/>
          </a:xfrm>
        </p:grpSpPr>
        <p:sp>
          <p:nvSpPr>
            <p:cNvPr id="2467861" name="Line 21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62" name="Oval 22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63" name="Group 23"/>
          <p:cNvGrpSpPr>
            <a:grpSpLocks/>
          </p:cNvGrpSpPr>
          <p:nvPr/>
        </p:nvGrpSpPr>
        <p:grpSpPr bwMode="auto">
          <a:xfrm rot="-3901115">
            <a:off x="5899150" y="2247900"/>
            <a:ext cx="74613" cy="3148013"/>
            <a:chOff x="4260" y="1136"/>
            <a:chExt cx="47" cy="1983"/>
          </a:xfrm>
        </p:grpSpPr>
        <p:sp>
          <p:nvSpPr>
            <p:cNvPr id="2467864" name="Line 24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65" name="Oval 25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66" name="Group 26"/>
          <p:cNvGrpSpPr>
            <a:grpSpLocks/>
          </p:cNvGrpSpPr>
          <p:nvPr/>
        </p:nvGrpSpPr>
        <p:grpSpPr bwMode="auto">
          <a:xfrm rot="-48085979">
            <a:off x="5899150" y="2247900"/>
            <a:ext cx="74613" cy="3148013"/>
            <a:chOff x="4260" y="1136"/>
            <a:chExt cx="47" cy="1983"/>
          </a:xfrm>
        </p:grpSpPr>
        <p:sp>
          <p:nvSpPr>
            <p:cNvPr id="2467867" name="Line 27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68" name="Oval 28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69" name="Group 29"/>
          <p:cNvGrpSpPr>
            <a:grpSpLocks/>
          </p:cNvGrpSpPr>
          <p:nvPr/>
        </p:nvGrpSpPr>
        <p:grpSpPr bwMode="auto">
          <a:xfrm rot="-49115922">
            <a:off x="5880100" y="2187575"/>
            <a:ext cx="74613" cy="3148013"/>
            <a:chOff x="4260" y="1136"/>
            <a:chExt cx="47" cy="1983"/>
          </a:xfrm>
        </p:grpSpPr>
        <p:sp>
          <p:nvSpPr>
            <p:cNvPr id="2467870" name="Line 30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71" name="Oval 31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72" name="Group 32"/>
          <p:cNvGrpSpPr>
            <a:grpSpLocks/>
          </p:cNvGrpSpPr>
          <p:nvPr/>
        </p:nvGrpSpPr>
        <p:grpSpPr bwMode="auto">
          <a:xfrm rot="-49704283">
            <a:off x="5870575" y="2082800"/>
            <a:ext cx="74613" cy="3148013"/>
            <a:chOff x="4260" y="1136"/>
            <a:chExt cx="47" cy="1983"/>
          </a:xfrm>
        </p:grpSpPr>
        <p:sp>
          <p:nvSpPr>
            <p:cNvPr id="2467873" name="Line 33"/>
            <p:cNvSpPr>
              <a:spLocks noChangeShapeType="1"/>
            </p:cNvSpPr>
            <p:nvPr/>
          </p:nvSpPr>
          <p:spPr bwMode="auto">
            <a:xfrm flipV="1">
              <a:off x="4286" y="1136"/>
              <a:ext cx="4" cy="195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74" name="Oval 34"/>
            <p:cNvSpPr>
              <a:spLocks noChangeArrowheads="1"/>
            </p:cNvSpPr>
            <p:nvPr/>
          </p:nvSpPr>
          <p:spPr bwMode="auto">
            <a:xfrm>
              <a:off x="4260" y="307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75" name="Group 35"/>
          <p:cNvGrpSpPr>
            <a:grpSpLocks/>
          </p:cNvGrpSpPr>
          <p:nvPr/>
        </p:nvGrpSpPr>
        <p:grpSpPr bwMode="auto">
          <a:xfrm rot="62863">
            <a:off x="3963988" y="2754313"/>
            <a:ext cx="3471862" cy="876300"/>
            <a:chOff x="2477" y="1751"/>
            <a:chExt cx="2187" cy="552"/>
          </a:xfrm>
        </p:grpSpPr>
        <p:sp>
          <p:nvSpPr>
            <p:cNvPr id="2467876" name="Line 36"/>
            <p:cNvSpPr>
              <a:spLocks noChangeShapeType="1"/>
            </p:cNvSpPr>
            <p:nvPr/>
          </p:nvSpPr>
          <p:spPr bwMode="auto">
            <a:xfrm rot="-50311106">
              <a:off x="3568" y="1206"/>
              <a:ext cx="6" cy="218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77" name="Oval 37"/>
            <p:cNvSpPr>
              <a:spLocks noChangeArrowheads="1"/>
            </p:cNvSpPr>
            <p:nvPr/>
          </p:nvSpPr>
          <p:spPr bwMode="auto">
            <a:xfrm rot="-50311106">
              <a:off x="4512" y="1751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78" name="Group 38"/>
          <p:cNvGrpSpPr>
            <a:grpSpLocks/>
          </p:cNvGrpSpPr>
          <p:nvPr/>
        </p:nvGrpSpPr>
        <p:grpSpPr bwMode="auto">
          <a:xfrm rot="180650">
            <a:off x="3370263" y="2433638"/>
            <a:ext cx="4075112" cy="1322387"/>
            <a:chOff x="2103" y="1532"/>
            <a:chExt cx="2567" cy="833"/>
          </a:xfrm>
        </p:grpSpPr>
        <p:sp>
          <p:nvSpPr>
            <p:cNvPr id="2467879" name="Line 39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80" name="Oval 40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81" name="Group 41"/>
          <p:cNvGrpSpPr>
            <a:grpSpLocks/>
          </p:cNvGrpSpPr>
          <p:nvPr/>
        </p:nvGrpSpPr>
        <p:grpSpPr bwMode="auto">
          <a:xfrm rot="-302234">
            <a:off x="3233738" y="2374900"/>
            <a:ext cx="4075112" cy="1322388"/>
            <a:chOff x="2103" y="1532"/>
            <a:chExt cx="2567" cy="833"/>
          </a:xfrm>
        </p:grpSpPr>
        <p:sp>
          <p:nvSpPr>
            <p:cNvPr id="2467882" name="Line 42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83" name="Oval 43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84" name="Group 44"/>
          <p:cNvGrpSpPr>
            <a:grpSpLocks/>
          </p:cNvGrpSpPr>
          <p:nvPr/>
        </p:nvGrpSpPr>
        <p:grpSpPr bwMode="auto">
          <a:xfrm rot="-837538">
            <a:off x="3043238" y="2336800"/>
            <a:ext cx="4075112" cy="1322388"/>
            <a:chOff x="2103" y="1532"/>
            <a:chExt cx="2567" cy="833"/>
          </a:xfrm>
        </p:grpSpPr>
        <p:sp>
          <p:nvSpPr>
            <p:cNvPr id="2467885" name="Line 45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86" name="Oval 46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87" name="Group 47"/>
          <p:cNvGrpSpPr>
            <a:grpSpLocks/>
          </p:cNvGrpSpPr>
          <p:nvPr/>
        </p:nvGrpSpPr>
        <p:grpSpPr bwMode="auto">
          <a:xfrm rot="-1431668">
            <a:off x="2789238" y="2286000"/>
            <a:ext cx="4075112" cy="1322388"/>
            <a:chOff x="2103" y="1532"/>
            <a:chExt cx="2567" cy="833"/>
          </a:xfrm>
        </p:grpSpPr>
        <p:sp>
          <p:nvSpPr>
            <p:cNvPr id="2467888" name="Line 48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89" name="Oval 49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90" name="Group 50"/>
          <p:cNvGrpSpPr>
            <a:grpSpLocks/>
          </p:cNvGrpSpPr>
          <p:nvPr/>
        </p:nvGrpSpPr>
        <p:grpSpPr bwMode="auto">
          <a:xfrm rot="-1891142">
            <a:off x="2586038" y="2260600"/>
            <a:ext cx="4075112" cy="1322388"/>
            <a:chOff x="2103" y="1532"/>
            <a:chExt cx="2567" cy="833"/>
          </a:xfrm>
        </p:grpSpPr>
        <p:sp>
          <p:nvSpPr>
            <p:cNvPr id="2467891" name="Line 51"/>
            <p:cNvSpPr>
              <a:spLocks noChangeShapeType="1"/>
            </p:cNvSpPr>
            <p:nvPr/>
          </p:nvSpPr>
          <p:spPr bwMode="auto">
            <a:xfrm rot="-50861459">
              <a:off x="3374" y="1068"/>
              <a:ext cx="26" cy="2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92" name="Oval 52"/>
            <p:cNvSpPr>
              <a:spLocks noChangeArrowheads="1"/>
            </p:cNvSpPr>
            <p:nvPr/>
          </p:nvSpPr>
          <p:spPr bwMode="auto">
            <a:xfrm rot="-50861459">
              <a:off x="4377" y="15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93" name="Group 53"/>
          <p:cNvGrpSpPr>
            <a:grpSpLocks/>
          </p:cNvGrpSpPr>
          <p:nvPr/>
        </p:nvGrpSpPr>
        <p:grpSpPr bwMode="auto">
          <a:xfrm rot="-269546">
            <a:off x="4679950" y="1365250"/>
            <a:ext cx="820738" cy="4748213"/>
            <a:chOff x="3019" y="884"/>
            <a:chExt cx="517" cy="2991"/>
          </a:xfrm>
        </p:grpSpPr>
        <p:sp>
          <p:nvSpPr>
            <p:cNvPr id="2467894" name="Line 54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95" name="Oval 55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96" name="Group 56"/>
          <p:cNvGrpSpPr>
            <a:grpSpLocks/>
          </p:cNvGrpSpPr>
          <p:nvPr/>
        </p:nvGrpSpPr>
        <p:grpSpPr bwMode="auto">
          <a:xfrm rot="-711424">
            <a:off x="4602163" y="1314450"/>
            <a:ext cx="820737" cy="4748213"/>
            <a:chOff x="3019" y="884"/>
            <a:chExt cx="517" cy="2991"/>
          </a:xfrm>
        </p:grpSpPr>
        <p:sp>
          <p:nvSpPr>
            <p:cNvPr id="2467897" name="Line 57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898" name="Oval 58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899" name="Group 59"/>
          <p:cNvGrpSpPr>
            <a:grpSpLocks/>
          </p:cNvGrpSpPr>
          <p:nvPr/>
        </p:nvGrpSpPr>
        <p:grpSpPr bwMode="auto">
          <a:xfrm rot="-1116362">
            <a:off x="4438650" y="1255713"/>
            <a:ext cx="820738" cy="4748212"/>
            <a:chOff x="3019" y="884"/>
            <a:chExt cx="517" cy="2991"/>
          </a:xfrm>
        </p:grpSpPr>
        <p:sp>
          <p:nvSpPr>
            <p:cNvPr id="2467900" name="Line 60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1" name="Oval 61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02" name="Group 62"/>
          <p:cNvGrpSpPr>
            <a:grpSpLocks/>
          </p:cNvGrpSpPr>
          <p:nvPr/>
        </p:nvGrpSpPr>
        <p:grpSpPr bwMode="auto">
          <a:xfrm rot="-1563256">
            <a:off x="4244975" y="1225550"/>
            <a:ext cx="820738" cy="4748213"/>
            <a:chOff x="3019" y="884"/>
            <a:chExt cx="517" cy="2991"/>
          </a:xfrm>
        </p:grpSpPr>
        <p:sp>
          <p:nvSpPr>
            <p:cNvPr id="2467903" name="Line 63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4" name="Oval 64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05" name="Group 65"/>
          <p:cNvGrpSpPr>
            <a:grpSpLocks/>
          </p:cNvGrpSpPr>
          <p:nvPr/>
        </p:nvGrpSpPr>
        <p:grpSpPr bwMode="auto">
          <a:xfrm rot="-2059590">
            <a:off x="4030663" y="1225550"/>
            <a:ext cx="820737" cy="4748213"/>
            <a:chOff x="3019" y="884"/>
            <a:chExt cx="517" cy="2991"/>
          </a:xfrm>
        </p:grpSpPr>
        <p:sp>
          <p:nvSpPr>
            <p:cNvPr id="2467906" name="Line 66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7" name="Oval 67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08" name="Group 68"/>
          <p:cNvGrpSpPr>
            <a:grpSpLocks/>
          </p:cNvGrpSpPr>
          <p:nvPr/>
        </p:nvGrpSpPr>
        <p:grpSpPr bwMode="auto">
          <a:xfrm rot="-2424781">
            <a:off x="3835400" y="1306513"/>
            <a:ext cx="820738" cy="4748212"/>
            <a:chOff x="3019" y="884"/>
            <a:chExt cx="517" cy="2991"/>
          </a:xfrm>
        </p:grpSpPr>
        <p:sp>
          <p:nvSpPr>
            <p:cNvPr id="2467909" name="Line 69"/>
            <p:cNvSpPr>
              <a:spLocks noChangeShapeType="1"/>
            </p:cNvSpPr>
            <p:nvPr/>
          </p:nvSpPr>
          <p:spPr bwMode="auto">
            <a:xfrm rot="-52858209">
              <a:off x="3019" y="884"/>
              <a:ext cx="45" cy="29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10" name="Oval 70"/>
            <p:cNvSpPr>
              <a:spLocks noChangeArrowheads="1"/>
            </p:cNvSpPr>
            <p:nvPr/>
          </p:nvSpPr>
          <p:spPr bwMode="auto">
            <a:xfrm rot="-52858209">
              <a:off x="3489" y="93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1" name="Group 71"/>
          <p:cNvGrpSpPr>
            <a:grpSpLocks/>
          </p:cNvGrpSpPr>
          <p:nvPr/>
        </p:nvGrpSpPr>
        <p:grpSpPr bwMode="auto">
          <a:xfrm rot="-191479">
            <a:off x="2781300" y="1666875"/>
            <a:ext cx="1212850" cy="5295900"/>
            <a:chOff x="1793" y="968"/>
            <a:chExt cx="764" cy="3336"/>
          </a:xfrm>
        </p:grpSpPr>
        <p:sp>
          <p:nvSpPr>
            <p:cNvPr id="2467912" name="Line 72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13" name="Oval 73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4" name="Group 74"/>
          <p:cNvGrpSpPr>
            <a:grpSpLocks/>
          </p:cNvGrpSpPr>
          <p:nvPr/>
        </p:nvGrpSpPr>
        <p:grpSpPr bwMode="auto">
          <a:xfrm rot="-584191">
            <a:off x="2649538" y="1854200"/>
            <a:ext cx="1212850" cy="5295900"/>
            <a:chOff x="1793" y="968"/>
            <a:chExt cx="764" cy="3336"/>
          </a:xfrm>
        </p:grpSpPr>
        <p:sp>
          <p:nvSpPr>
            <p:cNvPr id="2467915" name="Line 75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16" name="Oval 76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7" name="Group 77"/>
          <p:cNvGrpSpPr>
            <a:grpSpLocks/>
          </p:cNvGrpSpPr>
          <p:nvPr/>
        </p:nvGrpSpPr>
        <p:grpSpPr bwMode="auto">
          <a:xfrm rot="-1020593">
            <a:off x="2586038" y="2095500"/>
            <a:ext cx="1212850" cy="5295900"/>
            <a:chOff x="1793" y="968"/>
            <a:chExt cx="764" cy="3336"/>
          </a:xfrm>
        </p:grpSpPr>
        <p:sp>
          <p:nvSpPr>
            <p:cNvPr id="2467918" name="Line 78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19" name="Oval 79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20" name="Group 80"/>
          <p:cNvGrpSpPr>
            <a:grpSpLocks/>
          </p:cNvGrpSpPr>
          <p:nvPr/>
        </p:nvGrpSpPr>
        <p:grpSpPr bwMode="auto">
          <a:xfrm rot="-1392721">
            <a:off x="2487613" y="2374900"/>
            <a:ext cx="1212850" cy="5295900"/>
            <a:chOff x="1793" y="968"/>
            <a:chExt cx="764" cy="3336"/>
          </a:xfrm>
        </p:grpSpPr>
        <p:sp>
          <p:nvSpPr>
            <p:cNvPr id="2467921" name="Line 81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2" name="Oval 82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23" name="Group 83"/>
          <p:cNvGrpSpPr>
            <a:grpSpLocks/>
          </p:cNvGrpSpPr>
          <p:nvPr/>
        </p:nvGrpSpPr>
        <p:grpSpPr bwMode="auto">
          <a:xfrm rot="-1852675">
            <a:off x="2527300" y="2592388"/>
            <a:ext cx="1212850" cy="5295900"/>
            <a:chOff x="1793" y="968"/>
            <a:chExt cx="764" cy="3336"/>
          </a:xfrm>
        </p:grpSpPr>
        <p:sp>
          <p:nvSpPr>
            <p:cNvPr id="2467924" name="Line 84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5" name="Oval 85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26" name="Group 86"/>
          <p:cNvGrpSpPr>
            <a:grpSpLocks/>
          </p:cNvGrpSpPr>
          <p:nvPr/>
        </p:nvGrpSpPr>
        <p:grpSpPr bwMode="auto">
          <a:xfrm rot="-2198585">
            <a:off x="2527300" y="2862263"/>
            <a:ext cx="1212850" cy="5295900"/>
            <a:chOff x="1793" y="968"/>
            <a:chExt cx="764" cy="3336"/>
          </a:xfrm>
        </p:grpSpPr>
        <p:sp>
          <p:nvSpPr>
            <p:cNvPr id="2467927" name="Line 87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8" name="Oval 88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29" name="Group 89"/>
          <p:cNvGrpSpPr>
            <a:grpSpLocks/>
          </p:cNvGrpSpPr>
          <p:nvPr/>
        </p:nvGrpSpPr>
        <p:grpSpPr bwMode="auto">
          <a:xfrm rot="-3097468">
            <a:off x="2633663" y="3433763"/>
            <a:ext cx="1212850" cy="5295900"/>
            <a:chOff x="1793" y="968"/>
            <a:chExt cx="764" cy="3336"/>
          </a:xfrm>
        </p:grpSpPr>
        <p:sp>
          <p:nvSpPr>
            <p:cNvPr id="2467930" name="Line 90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31" name="Oval 91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32" name="Group 92"/>
          <p:cNvGrpSpPr>
            <a:grpSpLocks/>
          </p:cNvGrpSpPr>
          <p:nvPr/>
        </p:nvGrpSpPr>
        <p:grpSpPr bwMode="auto">
          <a:xfrm rot="-3522509">
            <a:off x="2778125" y="3716338"/>
            <a:ext cx="1212850" cy="5295900"/>
            <a:chOff x="1793" y="968"/>
            <a:chExt cx="764" cy="3336"/>
          </a:xfrm>
        </p:grpSpPr>
        <p:sp>
          <p:nvSpPr>
            <p:cNvPr id="2467933" name="Line 93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34" name="Oval 94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35" name="Group 95"/>
          <p:cNvGrpSpPr>
            <a:grpSpLocks/>
          </p:cNvGrpSpPr>
          <p:nvPr/>
        </p:nvGrpSpPr>
        <p:grpSpPr bwMode="auto">
          <a:xfrm>
            <a:off x="1025525" y="6003925"/>
            <a:ext cx="5353050" cy="117475"/>
            <a:chOff x="646" y="3782"/>
            <a:chExt cx="3372" cy="74"/>
          </a:xfrm>
        </p:grpSpPr>
        <p:sp>
          <p:nvSpPr>
            <p:cNvPr id="2467936" name="Line 96"/>
            <p:cNvSpPr>
              <a:spLocks noChangeShapeType="1"/>
            </p:cNvSpPr>
            <p:nvPr/>
          </p:nvSpPr>
          <p:spPr bwMode="auto">
            <a:xfrm>
              <a:off x="673" y="3818"/>
              <a:ext cx="334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37" name="Oval 97"/>
            <p:cNvSpPr>
              <a:spLocks noChangeArrowheads="1"/>
            </p:cNvSpPr>
            <p:nvPr/>
          </p:nvSpPr>
          <p:spPr bwMode="auto">
            <a:xfrm>
              <a:off x="646" y="3782"/>
              <a:ext cx="80" cy="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38" name="Group 98"/>
          <p:cNvGrpSpPr>
            <a:grpSpLocks/>
          </p:cNvGrpSpPr>
          <p:nvPr/>
        </p:nvGrpSpPr>
        <p:grpSpPr bwMode="auto">
          <a:xfrm rot="-2661887">
            <a:off x="2571750" y="3133725"/>
            <a:ext cx="1212850" cy="5295900"/>
            <a:chOff x="1793" y="968"/>
            <a:chExt cx="764" cy="3336"/>
          </a:xfrm>
        </p:grpSpPr>
        <p:sp>
          <p:nvSpPr>
            <p:cNvPr id="2467939" name="Line 99"/>
            <p:cNvSpPr>
              <a:spLocks noChangeShapeType="1"/>
            </p:cNvSpPr>
            <p:nvPr/>
          </p:nvSpPr>
          <p:spPr bwMode="auto">
            <a:xfrm rot="-55484839">
              <a:off x="2511" y="968"/>
              <a:ext cx="46" cy="3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40" name="Oval 100"/>
            <p:cNvSpPr>
              <a:spLocks noChangeArrowheads="1"/>
            </p:cNvSpPr>
            <p:nvPr/>
          </p:nvSpPr>
          <p:spPr bwMode="auto">
            <a:xfrm rot="-55484839">
              <a:off x="1793" y="1102"/>
              <a:ext cx="47" cy="47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7941" name="Arc 101"/>
          <p:cNvSpPr>
            <a:spLocks/>
          </p:cNvSpPr>
          <p:nvPr/>
        </p:nvSpPr>
        <p:spPr bwMode="auto">
          <a:xfrm rot="5028826">
            <a:off x="6565107" y="3917156"/>
            <a:ext cx="1116012" cy="777875"/>
          </a:xfrm>
          <a:custGeom>
            <a:avLst/>
            <a:gdLst>
              <a:gd name="G0" fmla="+- 0 0 0"/>
              <a:gd name="G1" fmla="+- 21505 0 0"/>
              <a:gd name="G2" fmla="+- 21600 0 0"/>
              <a:gd name="T0" fmla="*/ 2020 w 21600"/>
              <a:gd name="T1" fmla="*/ 0 h 21505"/>
              <a:gd name="T2" fmla="*/ 21600 w 21600"/>
              <a:gd name="T3" fmla="*/ 21505 h 21505"/>
              <a:gd name="T4" fmla="*/ 0 w 21600"/>
              <a:gd name="T5" fmla="*/ 21505 h 2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5" fill="none" extrusionOk="0">
                <a:moveTo>
                  <a:pt x="2020" y="-1"/>
                </a:moveTo>
                <a:cubicBezTo>
                  <a:pt x="13117" y="1042"/>
                  <a:pt x="21600" y="10358"/>
                  <a:pt x="21600" y="21505"/>
                </a:cubicBezTo>
              </a:path>
              <a:path w="21600" h="21505" stroke="0" extrusionOk="0">
                <a:moveTo>
                  <a:pt x="2020" y="-1"/>
                </a:moveTo>
                <a:cubicBezTo>
                  <a:pt x="13117" y="1042"/>
                  <a:pt x="21600" y="10358"/>
                  <a:pt x="21600" y="21505"/>
                </a:cubicBezTo>
                <a:lnTo>
                  <a:pt x="0" y="21505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42" name="Arc 102"/>
          <p:cNvSpPr>
            <a:spLocks/>
          </p:cNvSpPr>
          <p:nvPr/>
        </p:nvSpPr>
        <p:spPr bwMode="auto">
          <a:xfrm>
            <a:off x="2565400" y="1370013"/>
            <a:ext cx="4903788" cy="2460625"/>
          </a:xfrm>
          <a:custGeom>
            <a:avLst/>
            <a:gdLst>
              <a:gd name="G0" fmla="+- 14463 0 0"/>
              <a:gd name="G1" fmla="+- 21600 0 0"/>
              <a:gd name="G2" fmla="+- 21600 0 0"/>
              <a:gd name="T0" fmla="*/ 0 w 36063"/>
              <a:gd name="T1" fmla="*/ 5557 h 21600"/>
              <a:gd name="T2" fmla="*/ 36063 w 36063"/>
              <a:gd name="T3" fmla="*/ 21600 h 21600"/>
              <a:gd name="T4" fmla="*/ 14463 w 3606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63" h="21600" fill="none" extrusionOk="0">
                <a:moveTo>
                  <a:pt x="-1" y="5556"/>
                </a:moveTo>
                <a:cubicBezTo>
                  <a:pt x="3967" y="1979"/>
                  <a:pt x="9120" y="-1"/>
                  <a:pt x="14463" y="0"/>
                </a:cubicBezTo>
                <a:cubicBezTo>
                  <a:pt x="26392" y="0"/>
                  <a:pt x="36063" y="9670"/>
                  <a:pt x="36063" y="21600"/>
                </a:cubicBezTo>
              </a:path>
              <a:path w="36063" h="21600" stroke="0" extrusionOk="0">
                <a:moveTo>
                  <a:pt x="-1" y="5556"/>
                </a:moveTo>
                <a:cubicBezTo>
                  <a:pt x="3967" y="1979"/>
                  <a:pt x="9120" y="-1"/>
                  <a:pt x="14463" y="0"/>
                </a:cubicBezTo>
                <a:cubicBezTo>
                  <a:pt x="26392" y="0"/>
                  <a:pt x="36063" y="9670"/>
                  <a:pt x="36063" y="21600"/>
                </a:cubicBezTo>
                <a:lnTo>
                  <a:pt x="14463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7943" name="Arc 103"/>
          <p:cNvSpPr>
            <a:spLocks/>
          </p:cNvSpPr>
          <p:nvPr/>
        </p:nvSpPr>
        <p:spPr bwMode="auto">
          <a:xfrm rot="-5905898">
            <a:off x="1006475" y="1709738"/>
            <a:ext cx="3843338" cy="4316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76"/>
              <a:gd name="T1" fmla="*/ 0 h 21600"/>
              <a:gd name="T2" fmla="*/ 18576 w 18576"/>
              <a:gd name="T3" fmla="*/ 10577 h 21600"/>
              <a:gd name="T4" fmla="*/ 0 w 185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76" h="21600" fill="none" extrusionOk="0">
                <a:moveTo>
                  <a:pt x="-1" y="0"/>
                </a:moveTo>
                <a:cubicBezTo>
                  <a:pt x="7624" y="0"/>
                  <a:pt x="14684" y="4019"/>
                  <a:pt x="18575" y="10577"/>
                </a:cubicBezTo>
              </a:path>
              <a:path w="18576" h="21600" stroke="0" extrusionOk="0">
                <a:moveTo>
                  <a:pt x="-1" y="0"/>
                </a:moveTo>
                <a:cubicBezTo>
                  <a:pt x="7624" y="0"/>
                  <a:pt x="14684" y="4019"/>
                  <a:pt x="18575" y="1057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4" name="Group 104"/>
          <p:cNvGrpSpPr>
            <a:grpSpLocks/>
          </p:cNvGrpSpPr>
          <p:nvPr/>
        </p:nvGrpSpPr>
        <p:grpSpPr bwMode="auto">
          <a:xfrm>
            <a:off x="4414838" y="1090613"/>
            <a:ext cx="4540250" cy="5059362"/>
            <a:chOff x="2781" y="687"/>
            <a:chExt cx="2860" cy="3187"/>
          </a:xfrm>
        </p:grpSpPr>
        <p:sp>
          <p:nvSpPr>
            <p:cNvPr id="2467945" name="Line 105"/>
            <p:cNvSpPr>
              <a:spLocks noChangeShapeType="1"/>
            </p:cNvSpPr>
            <p:nvPr/>
          </p:nvSpPr>
          <p:spPr bwMode="auto">
            <a:xfrm>
              <a:off x="2781" y="3108"/>
              <a:ext cx="27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46" name="Line 106"/>
            <p:cNvSpPr>
              <a:spLocks noChangeShapeType="1"/>
            </p:cNvSpPr>
            <p:nvPr/>
          </p:nvSpPr>
          <p:spPr bwMode="auto">
            <a:xfrm flipV="1">
              <a:off x="3560" y="791"/>
              <a:ext cx="0" cy="30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47" name="Text Box 107"/>
            <p:cNvSpPr txBox="1">
              <a:spLocks noChangeArrowheads="1"/>
            </p:cNvSpPr>
            <p:nvPr/>
          </p:nvSpPr>
          <p:spPr bwMode="auto">
            <a:xfrm>
              <a:off x="3375" y="30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67948" name="Text Box 108"/>
            <p:cNvSpPr txBox="1">
              <a:spLocks noChangeArrowheads="1"/>
            </p:cNvSpPr>
            <p:nvPr/>
          </p:nvSpPr>
          <p:spPr bwMode="auto">
            <a:xfrm>
              <a:off x="5429" y="30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67949" name="Text Box 109"/>
            <p:cNvSpPr txBox="1">
              <a:spLocks noChangeArrowheads="1"/>
            </p:cNvSpPr>
            <p:nvPr/>
          </p:nvSpPr>
          <p:spPr bwMode="auto">
            <a:xfrm>
              <a:off x="3607" y="68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2467950" name="Rectangle 110"/>
          <p:cNvSpPr>
            <a:spLocks noGrp="1" noChangeArrowheads="1"/>
          </p:cNvSpPr>
          <p:nvPr>
            <p:ph type="title" idx="4294967295"/>
          </p:nvPr>
        </p:nvSpPr>
        <p:spPr>
          <a:xfrm>
            <a:off x="8432800" y="5475288"/>
            <a:ext cx="522288" cy="3825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67952" name="Text Box 112"/>
          <p:cNvSpPr txBox="1">
            <a:spLocks noChangeArrowheads="1"/>
          </p:cNvSpPr>
          <p:nvPr/>
        </p:nvSpPr>
        <p:spPr bwMode="auto">
          <a:xfrm>
            <a:off x="6702425" y="4781550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2467953" name="Text Box 113"/>
          <p:cNvSpPr txBox="1">
            <a:spLocks noChangeArrowheads="1"/>
          </p:cNvSpPr>
          <p:nvPr/>
        </p:nvSpPr>
        <p:spPr bwMode="auto">
          <a:xfrm>
            <a:off x="3455988" y="211138"/>
            <a:ext cx="537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一直线</a:t>
            </a:r>
            <a:r>
              <a:rPr lang="zh-CN" altLang="en-US" sz="2800" b="1"/>
              <a:t>沿</a:t>
            </a:r>
            <a:r>
              <a:rPr lang="zh-CN" altLang="en-US" sz="2800" b="1">
                <a:solidFill>
                  <a:srgbClr val="009900"/>
                </a:solidFill>
              </a:rPr>
              <a:t>圆周</a:t>
            </a:r>
            <a:r>
              <a:rPr lang="zh-CN" altLang="en-US" sz="2800" b="1"/>
              <a:t>滚转（无滑动）</a:t>
            </a:r>
            <a:endParaRPr lang="zh-CN" altLang="en-US">
              <a:solidFill>
                <a:schemeClr val="tx1"/>
              </a:solidFill>
            </a:endParaRPr>
          </a:p>
          <a:p>
            <a:pPr algn="r"/>
            <a:r>
              <a:rPr lang="zh-CN" altLang="en-US" sz="2800" b="1">
                <a:solidFill>
                  <a:srgbClr val="FF3300"/>
                </a:solidFill>
              </a:rPr>
              <a:t>                 直线上</a:t>
            </a:r>
            <a:r>
              <a:rPr lang="zh-CN" altLang="en-US" sz="2800" b="1">
                <a:solidFill>
                  <a:srgbClr val="FF0000"/>
                </a:solidFill>
              </a:rPr>
              <a:t>一个定点</a:t>
            </a:r>
            <a:r>
              <a:rPr lang="zh-CN" altLang="en-US" sz="2800" b="1">
                <a:solidFill>
                  <a:srgbClr val="FF33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轨迹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467954" name="Rectangle 114"/>
          <p:cNvSpPr>
            <a:spLocks noChangeArrowheads="1"/>
          </p:cNvSpPr>
          <p:nvPr/>
        </p:nvSpPr>
        <p:spPr bwMode="auto">
          <a:xfrm>
            <a:off x="423863" y="280988"/>
            <a:ext cx="2357437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圆的渐伸线</a:t>
            </a:r>
            <a:endParaRPr lang="zh-CN" altLang="en-US" sz="4400" b="1"/>
          </a:p>
        </p:txBody>
      </p:sp>
      <p:sp>
        <p:nvSpPr>
          <p:cNvPr id="2467955" name="AutoShape 11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6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6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6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6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6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6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6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6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6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6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6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6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6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6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6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6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6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6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46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46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46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4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46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46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4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4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4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41" grpId="0" animBg="1"/>
      <p:bldP spid="2467942" grpId="0" animBg="1"/>
      <p:bldP spid="24679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714" name="Arc 42"/>
          <p:cNvSpPr>
            <a:spLocks/>
          </p:cNvSpPr>
          <p:nvPr/>
        </p:nvSpPr>
        <p:spPr bwMode="auto">
          <a:xfrm>
            <a:off x="8453438" y="4635500"/>
            <a:ext cx="379412" cy="290513"/>
          </a:xfrm>
          <a:custGeom>
            <a:avLst/>
            <a:gdLst>
              <a:gd name="G0" fmla="+- 7906 0 0"/>
              <a:gd name="G1" fmla="+- 21600 0 0"/>
              <a:gd name="G2" fmla="+- 21600 0 0"/>
              <a:gd name="T0" fmla="*/ 0 w 29506"/>
              <a:gd name="T1" fmla="*/ 1499 h 22586"/>
              <a:gd name="T2" fmla="*/ 29483 w 29506"/>
              <a:gd name="T3" fmla="*/ 22586 h 22586"/>
              <a:gd name="T4" fmla="*/ 7906 w 29506"/>
              <a:gd name="T5" fmla="*/ 21600 h 2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06" h="22586" fill="none" extrusionOk="0">
                <a:moveTo>
                  <a:pt x="-1" y="1498"/>
                </a:moveTo>
                <a:cubicBezTo>
                  <a:pt x="2518" y="508"/>
                  <a:pt x="5200" y="-1"/>
                  <a:pt x="7906" y="0"/>
                </a:cubicBezTo>
                <a:cubicBezTo>
                  <a:pt x="19835" y="0"/>
                  <a:pt x="29506" y="9670"/>
                  <a:pt x="29506" y="21600"/>
                </a:cubicBezTo>
                <a:cubicBezTo>
                  <a:pt x="29506" y="21928"/>
                  <a:pt x="29498" y="22257"/>
                  <a:pt x="29483" y="22586"/>
                </a:cubicBezTo>
              </a:path>
              <a:path w="29506" h="22586" stroke="0" extrusionOk="0">
                <a:moveTo>
                  <a:pt x="-1" y="1498"/>
                </a:moveTo>
                <a:cubicBezTo>
                  <a:pt x="2518" y="508"/>
                  <a:pt x="5200" y="-1"/>
                  <a:pt x="7906" y="0"/>
                </a:cubicBezTo>
                <a:cubicBezTo>
                  <a:pt x="19835" y="0"/>
                  <a:pt x="29506" y="9670"/>
                  <a:pt x="29506" y="21600"/>
                </a:cubicBezTo>
                <a:cubicBezTo>
                  <a:pt x="29506" y="21928"/>
                  <a:pt x="29498" y="22257"/>
                  <a:pt x="29483" y="22586"/>
                </a:cubicBezTo>
                <a:lnTo>
                  <a:pt x="7906" y="2160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0674" name="Line 2"/>
          <p:cNvSpPr>
            <a:spLocks noChangeShapeType="1"/>
          </p:cNvSpPr>
          <p:nvPr/>
        </p:nvSpPr>
        <p:spPr bwMode="auto">
          <a:xfrm>
            <a:off x="6423025" y="1516063"/>
            <a:ext cx="2208213" cy="3424237"/>
          </a:xfrm>
          <a:prstGeom prst="line">
            <a:avLst/>
          </a:prstGeom>
          <a:noFill/>
          <a:ln w="38100" cap="rnd">
            <a:solidFill>
              <a:srgbClr val="FF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4522788" y="3811588"/>
            <a:ext cx="2263775" cy="2243137"/>
          </a:xfrm>
          <a:prstGeom prst="ellipse">
            <a:avLst/>
          </a:prstGeom>
          <a:solidFill>
            <a:srgbClr val="66FFCC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i="1">
              <a:solidFill>
                <a:schemeClr val="accent2"/>
              </a:solidFill>
            </a:endParaRPr>
          </a:p>
        </p:txBody>
      </p:sp>
      <p:sp>
        <p:nvSpPr>
          <p:cNvPr id="1820676" name="Text Box 4"/>
          <p:cNvSpPr txBox="1">
            <a:spLocks noChangeArrowheads="1"/>
          </p:cNvSpPr>
          <p:nvPr/>
        </p:nvSpPr>
        <p:spPr bwMode="auto">
          <a:xfrm>
            <a:off x="6702425" y="4781550"/>
            <a:ext cx="40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accent2"/>
                </a:solidFill>
              </a:rPr>
              <a:t>a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820677" name="Arc 5"/>
          <p:cNvSpPr>
            <a:spLocks/>
          </p:cNvSpPr>
          <p:nvPr/>
        </p:nvSpPr>
        <p:spPr bwMode="auto">
          <a:xfrm rot="5028826">
            <a:off x="6552406" y="3891757"/>
            <a:ext cx="1146175" cy="792162"/>
          </a:xfrm>
          <a:custGeom>
            <a:avLst/>
            <a:gdLst>
              <a:gd name="G0" fmla="+- 0 0 0"/>
              <a:gd name="G1" fmla="+- 21505 0 0"/>
              <a:gd name="G2" fmla="+- 21600 0 0"/>
              <a:gd name="T0" fmla="*/ 2020 w 21600"/>
              <a:gd name="T1" fmla="*/ 0 h 21505"/>
              <a:gd name="T2" fmla="*/ 21600 w 21600"/>
              <a:gd name="T3" fmla="*/ 21505 h 21505"/>
              <a:gd name="T4" fmla="*/ 0 w 21600"/>
              <a:gd name="T5" fmla="*/ 21505 h 21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05" fill="none" extrusionOk="0">
                <a:moveTo>
                  <a:pt x="2020" y="-1"/>
                </a:moveTo>
                <a:cubicBezTo>
                  <a:pt x="13117" y="1042"/>
                  <a:pt x="21600" y="10358"/>
                  <a:pt x="21600" y="21505"/>
                </a:cubicBezTo>
              </a:path>
              <a:path w="21600" h="21505" stroke="0" extrusionOk="0">
                <a:moveTo>
                  <a:pt x="2020" y="-1"/>
                </a:moveTo>
                <a:cubicBezTo>
                  <a:pt x="13117" y="1042"/>
                  <a:pt x="21600" y="10358"/>
                  <a:pt x="21600" y="21505"/>
                </a:cubicBezTo>
                <a:lnTo>
                  <a:pt x="0" y="21505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78" name="Arc 6"/>
          <p:cNvSpPr>
            <a:spLocks/>
          </p:cNvSpPr>
          <p:nvPr/>
        </p:nvSpPr>
        <p:spPr bwMode="auto">
          <a:xfrm>
            <a:off x="2565400" y="1370013"/>
            <a:ext cx="4903788" cy="2460625"/>
          </a:xfrm>
          <a:custGeom>
            <a:avLst/>
            <a:gdLst>
              <a:gd name="G0" fmla="+- 14463 0 0"/>
              <a:gd name="G1" fmla="+- 21600 0 0"/>
              <a:gd name="G2" fmla="+- 21600 0 0"/>
              <a:gd name="T0" fmla="*/ 0 w 36063"/>
              <a:gd name="T1" fmla="*/ 5557 h 21600"/>
              <a:gd name="T2" fmla="*/ 36063 w 36063"/>
              <a:gd name="T3" fmla="*/ 21600 h 21600"/>
              <a:gd name="T4" fmla="*/ 14463 w 3606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63" h="21600" fill="none" extrusionOk="0">
                <a:moveTo>
                  <a:pt x="-1" y="5556"/>
                </a:moveTo>
                <a:cubicBezTo>
                  <a:pt x="3967" y="1979"/>
                  <a:pt x="9120" y="-1"/>
                  <a:pt x="14463" y="0"/>
                </a:cubicBezTo>
                <a:cubicBezTo>
                  <a:pt x="26392" y="0"/>
                  <a:pt x="36063" y="9670"/>
                  <a:pt x="36063" y="21600"/>
                </a:cubicBezTo>
              </a:path>
              <a:path w="36063" h="21600" stroke="0" extrusionOk="0">
                <a:moveTo>
                  <a:pt x="-1" y="5556"/>
                </a:moveTo>
                <a:cubicBezTo>
                  <a:pt x="3967" y="1979"/>
                  <a:pt x="9120" y="-1"/>
                  <a:pt x="14463" y="0"/>
                </a:cubicBezTo>
                <a:cubicBezTo>
                  <a:pt x="26392" y="0"/>
                  <a:pt x="36063" y="9670"/>
                  <a:pt x="36063" y="21600"/>
                </a:cubicBezTo>
                <a:lnTo>
                  <a:pt x="14463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79" name="Arc 7"/>
          <p:cNvSpPr>
            <a:spLocks/>
          </p:cNvSpPr>
          <p:nvPr/>
        </p:nvSpPr>
        <p:spPr bwMode="auto">
          <a:xfrm rot="-5905898">
            <a:off x="1006475" y="1709738"/>
            <a:ext cx="3843338" cy="43164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8576"/>
              <a:gd name="T1" fmla="*/ 0 h 21600"/>
              <a:gd name="T2" fmla="*/ 18576 w 18576"/>
              <a:gd name="T3" fmla="*/ 10577 h 21600"/>
              <a:gd name="T4" fmla="*/ 0 w 1857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76" h="21600" fill="none" extrusionOk="0">
                <a:moveTo>
                  <a:pt x="-1" y="0"/>
                </a:moveTo>
                <a:cubicBezTo>
                  <a:pt x="7624" y="0"/>
                  <a:pt x="14684" y="4019"/>
                  <a:pt x="18575" y="10577"/>
                </a:cubicBezTo>
              </a:path>
              <a:path w="18576" h="21600" stroke="0" extrusionOk="0">
                <a:moveTo>
                  <a:pt x="-1" y="0"/>
                </a:moveTo>
                <a:cubicBezTo>
                  <a:pt x="7624" y="0"/>
                  <a:pt x="14684" y="4019"/>
                  <a:pt x="18575" y="1057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80" name="Text Box 8"/>
          <p:cNvSpPr txBox="1">
            <a:spLocks noChangeArrowheads="1"/>
          </p:cNvSpPr>
          <p:nvPr/>
        </p:nvSpPr>
        <p:spPr bwMode="auto">
          <a:xfrm>
            <a:off x="5357813" y="49101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20681" name="Text Box 9"/>
          <p:cNvSpPr txBox="1">
            <a:spLocks noChangeArrowheads="1"/>
          </p:cNvSpPr>
          <p:nvPr/>
        </p:nvSpPr>
        <p:spPr bwMode="auto">
          <a:xfrm>
            <a:off x="8618538" y="4865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1820683" name="Group 11"/>
          <p:cNvGrpSpPr>
            <a:grpSpLocks/>
          </p:cNvGrpSpPr>
          <p:nvPr/>
        </p:nvGrpSpPr>
        <p:grpSpPr bwMode="auto">
          <a:xfrm>
            <a:off x="1025525" y="6003925"/>
            <a:ext cx="5353050" cy="117475"/>
            <a:chOff x="646" y="3782"/>
            <a:chExt cx="3372" cy="74"/>
          </a:xfrm>
        </p:grpSpPr>
        <p:sp>
          <p:nvSpPr>
            <p:cNvPr id="1820684" name="Line 12"/>
            <p:cNvSpPr>
              <a:spLocks noChangeShapeType="1"/>
            </p:cNvSpPr>
            <p:nvPr/>
          </p:nvSpPr>
          <p:spPr bwMode="auto">
            <a:xfrm>
              <a:off x="673" y="3818"/>
              <a:ext cx="3345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0685" name="Oval 13"/>
            <p:cNvSpPr>
              <a:spLocks noChangeArrowheads="1"/>
            </p:cNvSpPr>
            <p:nvPr/>
          </p:nvSpPr>
          <p:spPr bwMode="auto">
            <a:xfrm>
              <a:off x="646" y="3782"/>
              <a:ext cx="80" cy="74"/>
            </a:xfrm>
            <a:prstGeom prst="ellipse">
              <a:avLst/>
            </a:prstGeom>
            <a:solidFill>
              <a:srgbClr val="FF0000"/>
            </a:solidFill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0686" name="Line 14"/>
          <p:cNvSpPr>
            <a:spLocks noChangeShapeType="1"/>
          </p:cNvSpPr>
          <p:nvPr/>
        </p:nvSpPr>
        <p:spPr bwMode="auto">
          <a:xfrm flipV="1">
            <a:off x="4987925" y="2582863"/>
            <a:ext cx="2068513" cy="1433512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87" name="Line 15"/>
          <p:cNvSpPr>
            <a:spLocks noChangeShapeType="1"/>
          </p:cNvSpPr>
          <p:nvPr/>
        </p:nvSpPr>
        <p:spPr bwMode="auto">
          <a:xfrm>
            <a:off x="5000625" y="4005263"/>
            <a:ext cx="649288" cy="923925"/>
          </a:xfrm>
          <a:prstGeom prst="line">
            <a:avLst/>
          </a:prstGeom>
          <a:noFill/>
          <a:ln w="38100" cap="rnd">
            <a:solidFill>
              <a:srgbClr val="FF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88" name="Text Box 16"/>
          <p:cNvSpPr txBox="1">
            <a:spLocks noChangeArrowheads="1"/>
          </p:cNvSpPr>
          <p:nvPr/>
        </p:nvSpPr>
        <p:spPr bwMode="auto">
          <a:xfrm>
            <a:off x="7088188" y="2341563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rgbClr val="FF0000"/>
                </a:solidFill>
              </a:rPr>
              <a:t>M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820690" name="Text Box 18"/>
          <p:cNvSpPr txBox="1">
            <a:spLocks noChangeArrowheads="1"/>
          </p:cNvSpPr>
          <p:nvPr/>
        </p:nvSpPr>
        <p:spPr bwMode="auto">
          <a:xfrm>
            <a:off x="8618538" y="4267200"/>
            <a:ext cx="29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accent2"/>
                </a:solidFill>
              </a:rPr>
              <a:t>t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820691" name="Rectangle 19"/>
          <p:cNvSpPr>
            <a:spLocks noChangeArrowheads="1"/>
          </p:cNvSpPr>
          <p:nvPr/>
        </p:nvSpPr>
        <p:spPr bwMode="auto">
          <a:xfrm>
            <a:off x="5688013" y="443547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20693" name="Oval 21"/>
          <p:cNvSpPr>
            <a:spLocks noChangeArrowheads="1"/>
          </p:cNvSpPr>
          <p:nvPr/>
        </p:nvSpPr>
        <p:spPr bwMode="auto">
          <a:xfrm>
            <a:off x="7008813" y="2520950"/>
            <a:ext cx="127000" cy="127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0694" name="Rectangle 22"/>
          <p:cNvSpPr>
            <a:spLocks noChangeArrowheads="1"/>
          </p:cNvSpPr>
          <p:nvPr/>
        </p:nvSpPr>
        <p:spPr bwMode="auto">
          <a:xfrm>
            <a:off x="5216525" y="410845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accent2"/>
                </a:solidFill>
              </a:rPr>
              <a:t>a</a:t>
            </a:r>
            <a:endParaRPr lang="en-US" altLang="zh-CN" i="1">
              <a:solidFill>
                <a:schemeClr val="accent2"/>
              </a:solidFill>
            </a:endParaRPr>
          </a:p>
        </p:txBody>
      </p:sp>
      <p:sp>
        <p:nvSpPr>
          <p:cNvPr id="1820696" name="Text Box 24"/>
          <p:cNvSpPr txBox="1">
            <a:spLocks noChangeArrowheads="1"/>
          </p:cNvSpPr>
          <p:nvPr/>
        </p:nvSpPr>
        <p:spPr bwMode="auto">
          <a:xfrm rot="-2506226">
            <a:off x="5824538" y="2801938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accent2"/>
                </a:solidFill>
              </a:rPr>
              <a:t>at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820698" name="Text Box 26"/>
          <p:cNvSpPr txBox="1">
            <a:spLocks noChangeArrowheads="1"/>
          </p:cNvSpPr>
          <p:nvPr/>
        </p:nvSpPr>
        <p:spPr bwMode="auto">
          <a:xfrm>
            <a:off x="7380288" y="2325688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x,y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1820699" name="Object 27"/>
          <p:cNvGraphicFramePr>
            <a:graphicFrameLocks noChangeAspect="1"/>
          </p:cNvGraphicFramePr>
          <p:nvPr/>
        </p:nvGraphicFramePr>
        <p:xfrm>
          <a:off x="133350" y="762000"/>
          <a:ext cx="29670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08" name="公式" r:id="rId3" imgW="1333440" imgH="469800" progId="Equation.3">
                  <p:embed/>
                </p:oleObj>
              </mc:Choice>
              <mc:Fallback>
                <p:oleObj name="公式" r:id="rId3" imgW="133344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762000"/>
                        <a:ext cx="29670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0701" name="Group 29"/>
          <p:cNvGrpSpPr>
            <a:grpSpLocks/>
          </p:cNvGrpSpPr>
          <p:nvPr/>
        </p:nvGrpSpPr>
        <p:grpSpPr bwMode="auto">
          <a:xfrm>
            <a:off x="4451350" y="1090613"/>
            <a:ext cx="4540250" cy="5059362"/>
            <a:chOff x="2804" y="687"/>
            <a:chExt cx="2860" cy="3187"/>
          </a:xfrm>
        </p:grpSpPr>
        <p:sp>
          <p:nvSpPr>
            <p:cNvPr id="1820702" name="Line 30"/>
            <p:cNvSpPr>
              <a:spLocks noChangeShapeType="1"/>
            </p:cNvSpPr>
            <p:nvPr/>
          </p:nvSpPr>
          <p:spPr bwMode="auto">
            <a:xfrm flipV="1">
              <a:off x="2804" y="3105"/>
              <a:ext cx="286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0703" name="Line 31"/>
            <p:cNvSpPr>
              <a:spLocks noChangeShapeType="1"/>
            </p:cNvSpPr>
            <p:nvPr/>
          </p:nvSpPr>
          <p:spPr bwMode="auto">
            <a:xfrm flipV="1">
              <a:off x="3560" y="791"/>
              <a:ext cx="0" cy="30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0704" name="Text Box 32"/>
            <p:cNvSpPr txBox="1">
              <a:spLocks noChangeArrowheads="1"/>
            </p:cNvSpPr>
            <p:nvPr/>
          </p:nvSpPr>
          <p:spPr bwMode="auto">
            <a:xfrm>
              <a:off x="3375" y="30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0705" name="Text Box 33"/>
            <p:cNvSpPr txBox="1">
              <a:spLocks noChangeArrowheads="1"/>
            </p:cNvSpPr>
            <p:nvPr/>
          </p:nvSpPr>
          <p:spPr bwMode="auto">
            <a:xfrm>
              <a:off x="5429" y="30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0706" name="Text Box 34"/>
            <p:cNvSpPr txBox="1">
              <a:spLocks noChangeArrowheads="1"/>
            </p:cNvSpPr>
            <p:nvPr/>
          </p:nvSpPr>
          <p:spPr bwMode="auto">
            <a:xfrm>
              <a:off x="3607" y="687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y</a:t>
              </a:r>
            </a:p>
          </p:txBody>
        </p:sp>
      </p:grpSp>
      <p:sp>
        <p:nvSpPr>
          <p:cNvPr id="1820709" name="Text Box 37"/>
          <p:cNvSpPr txBox="1">
            <a:spLocks noChangeArrowheads="1"/>
          </p:cNvSpPr>
          <p:nvPr/>
        </p:nvSpPr>
        <p:spPr bwMode="auto">
          <a:xfrm>
            <a:off x="3333750" y="6149975"/>
            <a:ext cx="418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</a:rPr>
              <a:t>试由这些关系推出曲线的方程</a:t>
            </a:r>
          </a:p>
        </p:txBody>
      </p:sp>
      <p:sp>
        <p:nvSpPr>
          <p:cNvPr id="182071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424863" y="5678488"/>
            <a:ext cx="382587" cy="3825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20713" name="Arc 41"/>
          <p:cNvSpPr>
            <a:spLocks/>
          </p:cNvSpPr>
          <p:nvPr/>
        </p:nvSpPr>
        <p:spPr bwMode="auto">
          <a:xfrm>
            <a:off x="8456613" y="4635500"/>
            <a:ext cx="376237" cy="290513"/>
          </a:xfrm>
          <a:custGeom>
            <a:avLst/>
            <a:gdLst>
              <a:gd name="G0" fmla="+- 7694 0 0"/>
              <a:gd name="G1" fmla="+- 21600 0 0"/>
              <a:gd name="G2" fmla="+- 21600 0 0"/>
              <a:gd name="T0" fmla="*/ 0 w 29294"/>
              <a:gd name="T1" fmla="*/ 1417 h 22586"/>
              <a:gd name="T2" fmla="*/ 29271 w 29294"/>
              <a:gd name="T3" fmla="*/ 22586 h 22586"/>
              <a:gd name="T4" fmla="*/ 7694 w 29294"/>
              <a:gd name="T5" fmla="*/ 21600 h 2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94" h="22586" fill="none" extrusionOk="0">
                <a:moveTo>
                  <a:pt x="-1" y="1416"/>
                </a:moveTo>
                <a:cubicBezTo>
                  <a:pt x="2456" y="480"/>
                  <a:pt x="5064" y="-1"/>
                  <a:pt x="7694" y="0"/>
                </a:cubicBezTo>
                <a:cubicBezTo>
                  <a:pt x="19623" y="0"/>
                  <a:pt x="29294" y="9670"/>
                  <a:pt x="29294" y="21600"/>
                </a:cubicBezTo>
                <a:cubicBezTo>
                  <a:pt x="29294" y="21928"/>
                  <a:pt x="29286" y="22257"/>
                  <a:pt x="29271" y="22586"/>
                </a:cubicBezTo>
              </a:path>
              <a:path w="29294" h="22586" stroke="0" extrusionOk="0">
                <a:moveTo>
                  <a:pt x="-1" y="1416"/>
                </a:moveTo>
                <a:cubicBezTo>
                  <a:pt x="2456" y="480"/>
                  <a:pt x="5064" y="-1"/>
                  <a:pt x="7694" y="0"/>
                </a:cubicBezTo>
                <a:cubicBezTo>
                  <a:pt x="19623" y="0"/>
                  <a:pt x="29294" y="9670"/>
                  <a:pt x="29294" y="21600"/>
                </a:cubicBezTo>
                <a:cubicBezTo>
                  <a:pt x="29294" y="21928"/>
                  <a:pt x="29286" y="22257"/>
                  <a:pt x="29271" y="22586"/>
                </a:cubicBezTo>
                <a:lnTo>
                  <a:pt x="7694" y="2160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0715" name="Arc 43"/>
          <p:cNvSpPr>
            <a:spLocks/>
          </p:cNvSpPr>
          <p:nvPr/>
        </p:nvSpPr>
        <p:spPr bwMode="auto">
          <a:xfrm>
            <a:off x="5462588" y="4635500"/>
            <a:ext cx="371475" cy="290513"/>
          </a:xfrm>
          <a:custGeom>
            <a:avLst/>
            <a:gdLst>
              <a:gd name="G0" fmla="+- 7270 0 0"/>
              <a:gd name="G1" fmla="+- 21600 0 0"/>
              <a:gd name="G2" fmla="+- 21600 0 0"/>
              <a:gd name="T0" fmla="*/ 0 w 28870"/>
              <a:gd name="T1" fmla="*/ 1260 h 22586"/>
              <a:gd name="T2" fmla="*/ 28847 w 28870"/>
              <a:gd name="T3" fmla="*/ 22586 h 22586"/>
              <a:gd name="T4" fmla="*/ 7270 w 28870"/>
              <a:gd name="T5" fmla="*/ 21600 h 2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70" h="22586" fill="none" extrusionOk="0">
                <a:moveTo>
                  <a:pt x="0" y="1260"/>
                </a:moveTo>
                <a:cubicBezTo>
                  <a:pt x="2333" y="426"/>
                  <a:pt x="4792" y="-1"/>
                  <a:pt x="7270" y="0"/>
                </a:cubicBezTo>
                <a:cubicBezTo>
                  <a:pt x="19199" y="0"/>
                  <a:pt x="28870" y="9670"/>
                  <a:pt x="28870" y="21600"/>
                </a:cubicBezTo>
                <a:cubicBezTo>
                  <a:pt x="28870" y="21928"/>
                  <a:pt x="28862" y="22257"/>
                  <a:pt x="28847" y="22586"/>
                </a:cubicBezTo>
              </a:path>
              <a:path w="28870" h="22586" stroke="0" extrusionOk="0">
                <a:moveTo>
                  <a:pt x="0" y="1260"/>
                </a:moveTo>
                <a:cubicBezTo>
                  <a:pt x="2333" y="426"/>
                  <a:pt x="4792" y="-1"/>
                  <a:pt x="7270" y="0"/>
                </a:cubicBezTo>
                <a:cubicBezTo>
                  <a:pt x="19199" y="0"/>
                  <a:pt x="28870" y="9670"/>
                  <a:pt x="28870" y="21600"/>
                </a:cubicBezTo>
                <a:cubicBezTo>
                  <a:pt x="28870" y="21928"/>
                  <a:pt x="28862" y="22257"/>
                  <a:pt x="28847" y="22586"/>
                </a:cubicBezTo>
                <a:lnTo>
                  <a:pt x="7270" y="2160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0716" name="Arc 44"/>
          <p:cNvSpPr>
            <a:spLocks/>
          </p:cNvSpPr>
          <p:nvPr/>
        </p:nvSpPr>
        <p:spPr bwMode="auto">
          <a:xfrm>
            <a:off x="5462588" y="4635500"/>
            <a:ext cx="371475" cy="290513"/>
          </a:xfrm>
          <a:custGeom>
            <a:avLst/>
            <a:gdLst>
              <a:gd name="G0" fmla="+- 7270 0 0"/>
              <a:gd name="G1" fmla="+- 21600 0 0"/>
              <a:gd name="G2" fmla="+- 21600 0 0"/>
              <a:gd name="T0" fmla="*/ 0 w 28870"/>
              <a:gd name="T1" fmla="*/ 1260 h 22586"/>
              <a:gd name="T2" fmla="*/ 28847 w 28870"/>
              <a:gd name="T3" fmla="*/ 22586 h 22586"/>
              <a:gd name="T4" fmla="*/ 7270 w 28870"/>
              <a:gd name="T5" fmla="*/ 21600 h 2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70" h="22586" fill="none" extrusionOk="0">
                <a:moveTo>
                  <a:pt x="0" y="1260"/>
                </a:moveTo>
                <a:cubicBezTo>
                  <a:pt x="2333" y="426"/>
                  <a:pt x="4792" y="-1"/>
                  <a:pt x="7270" y="0"/>
                </a:cubicBezTo>
                <a:cubicBezTo>
                  <a:pt x="19199" y="0"/>
                  <a:pt x="28870" y="9670"/>
                  <a:pt x="28870" y="21600"/>
                </a:cubicBezTo>
                <a:cubicBezTo>
                  <a:pt x="28870" y="21928"/>
                  <a:pt x="28862" y="22257"/>
                  <a:pt x="28847" y="22586"/>
                </a:cubicBezTo>
              </a:path>
              <a:path w="28870" h="22586" stroke="0" extrusionOk="0">
                <a:moveTo>
                  <a:pt x="0" y="1260"/>
                </a:moveTo>
                <a:cubicBezTo>
                  <a:pt x="2333" y="426"/>
                  <a:pt x="4792" y="-1"/>
                  <a:pt x="7270" y="0"/>
                </a:cubicBezTo>
                <a:cubicBezTo>
                  <a:pt x="19199" y="0"/>
                  <a:pt x="28870" y="9670"/>
                  <a:pt x="28870" y="21600"/>
                </a:cubicBezTo>
                <a:cubicBezTo>
                  <a:pt x="28870" y="21928"/>
                  <a:pt x="28862" y="22257"/>
                  <a:pt x="28847" y="22586"/>
                </a:cubicBezTo>
                <a:lnTo>
                  <a:pt x="7270" y="21600"/>
                </a:lnTo>
                <a:close/>
              </a:path>
            </a:pathLst>
          </a:custGeom>
          <a:noFill/>
          <a:ln w="38100">
            <a:solidFill>
              <a:srgbClr val="CC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0718" name="Text Box 46"/>
          <p:cNvSpPr txBox="1">
            <a:spLocks noChangeArrowheads="1"/>
          </p:cNvSpPr>
          <p:nvPr/>
        </p:nvSpPr>
        <p:spPr bwMode="auto">
          <a:xfrm>
            <a:off x="3455988" y="211138"/>
            <a:ext cx="537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一直线</a:t>
            </a:r>
            <a:r>
              <a:rPr lang="zh-CN" altLang="en-US" sz="2800" b="1"/>
              <a:t>沿</a:t>
            </a:r>
            <a:r>
              <a:rPr lang="zh-CN" altLang="en-US" sz="2800" b="1">
                <a:solidFill>
                  <a:srgbClr val="009900"/>
                </a:solidFill>
              </a:rPr>
              <a:t>圆周</a:t>
            </a:r>
            <a:r>
              <a:rPr lang="zh-CN" altLang="en-US" sz="2800" b="1"/>
              <a:t>滚转（无滑动）</a:t>
            </a:r>
            <a:endParaRPr lang="zh-CN" altLang="en-US">
              <a:solidFill>
                <a:schemeClr val="tx1"/>
              </a:solidFill>
            </a:endParaRPr>
          </a:p>
          <a:p>
            <a:pPr algn="r"/>
            <a:r>
              <a:rPr lang="zh-CN" altLang="en-US" sz="2800" b="1">
                <a:solidFill>
                  <a:srgbClr val="FF3300"/>
                </a:solidFill>
              </a:rPr>
              <a:t>                 直线上</a:t>
            </a:r>
            <a:r>
              <a:rPr lang="zh-CN" altLang="en-US" sz="2800" b="1">
                <a:solidFill>
                  <a:srgbClr val="FF0000"/>
                </a:solidFill>
              </a:rPr>
              <a:t>一个定点</a:t>
            </a:r>
            <a:r>
              <a:rPr lang="zh-CN" altLang="en-US" sz="2800" b="1">
                <a:solidFill>
                  <a:srgbClr val="FF3300"/>
                </a:solidFill>
              </a:rPr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轨迹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20719" name="Rectangle 47"/>
          <p:cNvSpPr>
            <a:spLocks noChangeArrowheads="1"/>
          </p:cNvSpPr>
          <p:nvPr/>
        </p:nvSpPr>
        <p:spPr bwMode="auto">
          <a:xfrm>
            <a:off x="423863" y="280988"/>
            <a:ext cx="2357437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10.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圆的渐伸线</a:t>
            </a:r>
            <a:endParaRPr lang="zh-CN" altLang="en-US" sz="4400" b="1"/>
          </a:p>
        </p:txBody>
      </p:sp>
      <p:sp>
        <p:nvSpPr>
          <p:cNvPr id="1820720" name="AutoShape 4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0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0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2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2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2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2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2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2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2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2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2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2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2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2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2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2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2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714" grpId="0" animBg="1"/>
      <p:bldP spid="1820674" grpId="0" animBg="1"/>
      <p:bldP spid="1820686" grpId="0" animBg="1"/>
      <p:bldP spid="1820687" grpId="0" animBg="1"/>
      <p:bldP spid="1820688" grpId="0" autoUpdateAnimBg="0"/>
      <p:bldP spid="1820690" grpId="0" autoUpdateAnimBg="0"/>
      <p:bldP spid="1820691" grpId="0" autoUpdateAnimBg="0"/>
      <p:bldP spid="1820693" grpId="0" animBg="1"/>
      <p:bldP spid="1820694" grpId="0" autoUpdateAnimBg="0"/>
      <p:bldP spid="1820696" grpId="0" autoUpdateAnimBg="0"/>
      <p:bldP spid="1820698" grpId="0" autoUpdateAnimBg="0"/>
      <p:bldP spid="1820709" grpId="0" autoUpdateAnimBg="0"/>
      <p:bldP spid="1820713" grpId="0" animBg="1"/>
      <p:bldP spid="1820715" grpId="0" animBg="1"/>
      <p:bldP spid="18207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700" name="Rectangle 4"/>
          <p:cNvSpPr>
            <a:spLocks noChangeArrowheads="1"/>
          </p:cNvSpPr>
          <p:nvPr/>
        </p:nvSpPr>
        <p:spPr bwMode="auto">
          <a:xfrm>
            <a:off x="704850" y="1679575"/>
            <a:ext cx="320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1.  </a:t>
            </a:r>
            <a:r>
              <a:rPr lang="zh-CN" altLang="en-US" b="1">
                <a:solidFill>
                  <a:schemeClr val="accent2"/>
                </a:solidFill>
              </a:rPr>
              <a:t>曲线关于 </a:t>
            </a:r>
            <a:r>
              <a:rPr lang="en-US" altLang="zh-CN" sz="2800" b="1" i="1">
                <a:solidFill>
                  <a:schemeClr val="accent2"/>
                </a:solidFill>
              </a:rPr>
              <a:t>y= x </a:t>
            </a:r>
            <a:r>
              <a:rPr lang="zh-CN" altLang="en-US" b="1">
                <a:solidFill>
                  <a:schemeClr val="accent2"/>
                </a:solidFill>
              </a:rPr>
              <a:t>对称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sp>
        <p:nvSpPr>
          <p:cNvPr id="1821701" name="Rectangle 5"/>
          <p:cNvSpPr>
            <a:spLocks noChangeArrowheads="1"/>
          </p:cNvSpPr>
          <p:nvPr/>
        </p:nvSpPr>
        <p:spPr bwMode="auto">
          <a:xfrm>
            <a:off x="704850" y="2286000"/>
            <a:ext cx="440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2.  </a:t>
            </a:r>
            <a:r>
              <a:rPr lang="zh-CN" altLang="en-US" b="1">
                <a:solidFill>
                  <a:schemeClr val="accent2"/>
                </a:solidFill>
              </a:rPr>
              <a:t>曲线有渐进线   </a:t>
            </a:r>
            <a:r>
              <a:rPr lang="en-US" altLang="zh-CN" b="1" i="1">
                <a:solidFill>
                  <a:srgbClr val="009900"/>
                </a:solidFill>
              </a:rPr>
              <a:t>x+y+a </a:t>
            </a:r>
            <a:r>
              <a:rPr lang="en-US" altLang="zh-CN" b="1">
                <a:solidFill>
                  <a:srgbClr val="009900"/>
                </a:solidFill>
              </a:rPr>
              <a:t>= 0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sp>
        <p:nvSpPr>
          <p:cNvPr id="1821702" name="Text Box 6"/>
          <p:cNvSpPr txBox="1">
            <a:spLocks noChangeArrowheads="1"/>
          </p:cNvSpPr>
          <p:nvPr/>
        </p:nvSpPr>
        <p:spPr bwMode="auto">
          <a:xfrm>
            <a:off x="296863" y="122237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009900"/>
                </a:solidFill>
              </a:rPr>
              <a:t>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1703" name="Rectangle 7"/>
          <p:cNvSpPr>
            <a:spLocks noChangeArrowheads="1"/>
          </p:cNvSpPr>
          <p:nvPr/>
        </p:nvSpPr>
        <p:spPr bwMode="auto">
          <a:xfrm>
            <a:off x="704850" y="2743200"/>
            <a:ext cx="327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3.  </a:t>
            </a:r>
            <a:r>
              <a:rPr lang="zh-CN" altLang="en-US" b="1"/>
              <a:t>令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y = t x</a:t>
            </a:r>
            <a:r>
              <a:rPr lang="en-US" altLang="zh-CN" sz="2800" b="1" i="1">
                <a:solidFill>
                  <a:schemeClr val="tx1"/>
                </a:solidFill>
              </a:rPr>
              <a:t>,</a:t>
            </a:r>
            <a:r>
              <a:rPr lang="en-US" altLang="zh-CN" sz="2800" b="1" i="1"/>
              <a:t> </a:t>
            </a:r>
            <a:r>
              <a:rPr lang="zh-CN" altLang="en-US" b="1"/>
              <a:t>得参数式</a:t>
            </a:r>
            <a:endParaRPr lang="zh-CN" altLang="en-US" sz="1600">
              <a:solidFill>
                <a:schemeClr val="accent2"/>
              </a:solidFill>
            </a:endParaRPr>
          </a:p>
        </p:txBody>
      </p:sp>
      <p:graphicFrame>
        <p:nvGraphicFramePr>
          <p:cNvPr id="1821704" name="Object 8"/>
          <p:cNvGraphicFramePr>
            <a:graphicFrameLocks noChangeAspect="1"/>
          </p:cNvGraphicFramePr>
          <p:nvPr/>
        </p:nvGraphicFramePr>
        <p:xfrm>
          <a:off x="1096963" y="3698875"/>
          <a:ext cx="1830387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2" name="公式" r:id="rId4" imgW="799920" imgH="863280" progId="Equation.3">
                  <p:embed/>
                </p:oleObj>
              </mc:Choice>
              <mc:Fallback>
                <p:oleObj name="公式" r:id="rId4" imgW="799920" imgH="863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698875"/>
                        <a:ext cx="1830387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05" name="Object 9"/>
          <p:cNvGraphicFramePr>
            <a:graphicFrameLocks noChangeAspect="1"/>
          </p:cNvGraphicFramePr>
          <p:nvPr/>
        </p:nvGraphicFramePr>
        <p:xfrm>
          <a:off x="746125" y="5751513"/>
          <a:ext cx="2679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3" name="公式" r:id="rId6" imgW="1384200" imgH="203040" progId="Equation.3">
                  <p:embed/>
                </p:oleObj>
              </mc:Choice>
              <mc:Fallback>
                <p:oleObj name="公式" r:id="rId6" imgW="13842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751513"/>
                        <a:ext cx="26797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06" name="Object 10"/>
          <p:cNvGraphicFramePr>
            <a:graphicFrameLocks noChangeAspect="1"/>
          </p:cNvGraphicFramePr>
          <p:nvPr/>
        </p:nvGraphicFramePr>
        <p:xfrm>
          <a:off x="5149850" y="1482725"/>
          <a:ext cx="1695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4" name="公式" r:id="rId8" imgW="825480" imgH="215640" progId="Equation.3">
                  <p:embed/>
                </p:oleObj>
              </mc:Choice>
              <mc:Fallback>
                <p:oleObj name="公式" r:id="rId8" imgW="825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482725"/>
                        <a:ext cx="1695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07" name="Object 11"/>
          <p:cNvGraphicFramePr>
            <a:graphicFrameLocks noChangeAspect="1"/>
          </p:cNvGraphicFramePr>
          <p:nvPr/>
        </p:nvGraphicFramePr>
        <p:xfrm>
          <a:off x="5145088" y="2024063"/>
          <a:ext cx="1146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5" name="公式" r:id="rId10" imgW="558720" imgH="215640" progId="Equation.3">
                  <p:embed/>
                </p:oleObj>
              </mc:Choice>
              <mc:Fallback>
                <p:oleObj name="公式" r:id="rId10" imgW="5587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024063"/>
                        <a:ext cx="1146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1708" name="Text Box 12"/>
          <p:cNvSpPr txBox="1">
            <a:spLocks noChangeArrowheads="1"/>
          </p:cNvSpPr>
          <p:nvPr/>
        </p:nvSpPr>
        <p:spPr bwMode="auto">
          <a:xfrm>
            <a:off x="5067300" y="2655888"/>
            <a:ext cx="364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故在原点，曲线自身相交</a:t>
            </a:r>
            <a:r>
              <a:rPr lang="en-US" altLang="zh-CN" b="1">
                <a:solidFill>
                  <a:schemeClr val="accent2"/>
                </a:solidFill>
              </a:rPr>
              <a:t>.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graphicFrame>
        <p:nvGraphicFramePr>
          <p:cNvPr id="1821710" name="Object 14"/>
          <p:cNvGraphicFramePr>
            <a:graphicFrameLocks noChangeAspect="1"/>
          </p:cNvGraphicFramePr>
          <p:nvPr/>
        </p:nvGraphicFramePr>
        <p:xfrm>
          <a:off x="5149850" y="3375025"/>
          <a:ext cx="24987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6" name="公式" r:id="rId12" imgW="1193760" imgH="203040" progId="Equation.3">
                  <p:embed/>
                </p:oleObj>
              </mc:Choice>
              <mc:Fallback>
                <p:oleObj name="公式" r:id="rId12" imgW="119376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3375025"/>
                        <a:ext cx="24987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1" name="Object 15"/>
          <p:cNvGraphicFramePr>
            <a:graphicFrameLocks noChangeAspect="1"/>
          </p:cNvGraphicFramePr>
          <p:nvPr/>
        </p:nvGraphicFramePr>
        <p:xfrm>
          <a:off x="5145088" y="3829050"/>
          <a:ext cx="3359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7" name="公式" r:id="rId14" imgW="1523880" imgH="215640" progId="Equation.3">
                  <p:embed/>
                </p:oleObj>
              </mc:Choice>
              <mc:Fallback>
                <p:oleObj name="公式" r:id="rId14" imgW="152388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829050"/>
                        <a:ext cx="3359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2" name="Object 16"/>
          <p:cNvGraphicFramePr>
            <a:graphicFrameLocks noChangeAspect="1"/>
          </p:cNvGraphicFramePr>
          <p:nvPr/>
        </p:nvGraphicFramePr>
        <p:xfrm>
          <a:off x="5145088" y="4203700"/>
          <a:ext cx="2211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8" name="公式" r:id="rId16" imgW="1091880" imgH="203040" progId="Equation.3">
                  <p:embed/>
                </p:oleObj>
              </mc:Choice>
              <mc:Fallback>
                <p:oleObj name="公式" r:id="rId16" imgW="109188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203700"/>
                        <a:ext cx="2211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3" name="Object 17"/>
          <p:cNvGraphicFramePr>
            <a:graphicFrameLocks noChangeAspect="1"/>
          </p:cNvGraphicFramePr>
          <p:nvPr/>
        </p:nvGraphicFramePr>
        <p:xfrm>
          <a:off x="5105400" y="4605338"/>
          <a:ext cx="3400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39" name="公式" r:id="rId18" imgW="1612800" imgH="215640" progId="Equation.3">
                  <p:embed/>
                </p:oleObj>
              </mc:Choice>
              <mc:Fallback>
                <p:oleObj name="公式" r:id="rId18" imgW="161280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05338"/>
                        <a:ext cx="3400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4" name="Object 18"/>
          <p:cNvGraphicFramePr>
            <a:graphicFrameLocks noChangeAspect="1"/>
          </p:cNvGraphicFramePr>
          <p:nvPr/>
        </p:nvGraphicFramePr>
        <p:xfrm>
          <a:off x="5145088" y="5114925"/>
          <a:ext cx="21542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0" name="公式" r:id="rId20" imgW="1079280" imgH="203040" progId="Equation.3">
                  <p:embed/>
                </p:oleObj>
              </mc:Choice>
              <mc:Fallback>
                <p:oleObj name="公式" r:id="rId20" imgW="107928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114925"/>
                        <a:ext cx="21542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5" name="Object 19"/>
          <p:cNvGraphicFramePr>
            <a:graphicFrameLocks noChangeAspect="1"/>
          </p:cNvGraphicFramePr>
          <p:nvPr/>
        </p:nvGraphicFramePr>
        <p:xfrm>
          <a:off x="5095875" y="5530850"/>
          <a:ext cx="26685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1" name="公式" r:id="rId22" imgW="1358640" imgH="215640" progId="Equation.3">
                  <p:embed/>
                </p:oleObj>
              </mc:Choice>
              <mc:Fallback>
                <p:oleObj name="公式" r:id="rId22" imgW="135864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530850"/>
                        <a:ext cx="26685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6" name="Object 20"/>
          <p:cNvGraphicFramePr>
            <a:graphicFrameLocks noChangeAspect="1"/>
          </p:cNvGraphicFramePr>
          <p:nvPr/>
        </p:nvGraphicFramePr>
        <p:xfrm>
          <a:off x="5067300" y="5919788"/>
          <a:ext cx="36496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2" name="公式" r:id="rId24" imgW="1790640" imgH="203040" progId="Equation.3">
                  <p:embed/>
                </p:oleObj>
              </mc:Choice>
              <mc:Fallback>
                <p:oleObj name="公式" r:id="rId24" imgW="179064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919788"/>
                        <a:ext cx="36496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17" name="Object 21"/>
          <p:cNvGraphicFramePr>
            <a:graphicFrameLocks noChangeAspect="1"/>
          </p:cNvGraphicFramePr>
          <p:nvPr/>
        </p:nvGraphicFramePr>
        <p:xfrm>
          <a:off x="3021013" y="273050"/>
          <a:ext cx="3932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3" name="公式" r:id="rId26" imgW="1752480" imgH="228600" progId="Equation.3">
                  <p:embed/>
                </p:oleObj>
              </mc:Choice>
              <mc:Fallback>
                <p:oleObj name="公式" r:id="rId26" imgW="17524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73050"/>
                        <a:ext cx="39322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1718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280988" y="228600"/>
            <a:ext cx="3144837" cy="61277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狄</a:t>
            </a:r>
            <a:r>
              <a:rPr lang="zh-CN" altLang="en-US" sz="2400" b="1">
                <a:latin typeface="楷体_GB2312" pitchFamily="49" charset="-122"/>
              </a:rPr>
              <a:t>卡儿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叶</a:t>
            </a:r>
            <a:r>
              <a:rPr lang="zh-CN" altLang="en-US" sz="2400" b="1">
                <a:latin typeface="楷体_GB2312" pitchFamily="49" charset="-122"/>
              </a:rPr>
              <a:t>形</a:t>
            </a:r>
            <a:r>
              <a:rPr lang="zh-CN" altLang="en-US" sz="2400" b="1"/>
              <a:t>线</a:t>
            </a:r>
          </a:p>
        </p:txBody>
      </p:sp>
      <p:graphicFrame>
        <p:nvGraphicFramePr>
          <p:cNvPr id="1821719" name="Object 23"/>
          <p:cNvGraphicFramePr>
            <a:graphicFrameLocks noChangeAspect="1"/>
          </p:cNvGraphicFramePr>
          <p:nvPr/>
        </p:nvGraphicFramePr>
        <p:xfrm>
          <a:off x="6577013" y="1482725"/>
          <a:ext cx="20335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4" name="公式" r:id="rId28" imgW="990360" imgH="203040" progId="Equation.3">
                  <p:embed/>
                </p:oleObj>
              </mc:Choice>
              <mc:Fallback>
                <p:oleObj name="公式" r:id="rId28" imgW="99036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482725"/>
                        <a:ext cx="203358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1720" name="Object 24"/>
          <p:cNvGraphicFramePr>
            <a:graphicFrameLocks noChangeAspect="1"/>
          </p:cNvGraphicFramePr>
          <p:nvPr/>
        </p:nvGraphicFramePr>
        <p:xfrm>
          <a:off x="6291263" y="2024063"/>
          <a:ext cx="2425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45" name="公式" r:id="rId30" imgW="1180800" imgH="228600" progId="Equation.3">
                  <p:embed/>
                </p:oleObj>
              </mc:Choice>
              <mc:Fallback>
                <p:oleObj name="公式" r:id="rId30" imgW="1180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2024063"/>
                        <a:ext cx="24257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1721" name="AutoShape 25">
            <a:hlinkClick r:id="rId3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1722" name="Text Box 26"/>
          <p:cNvSpPr txBox="1">
            <a:spLocks noChangeArrowheads="1"/>
          </p:cNvSpPr>
          <p:nvPr/>
        </p:nvSpPr>
        <p:spPr bwMode="auto">
          <a:xfrm>
            <a:off x="4692650" y="3276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accent2"/>
                </a:solidFill>
              </a:rPr>
              <a:t>4.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2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17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2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2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2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2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2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2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82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21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17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2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21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17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2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21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17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2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1700" grpId="0" autoUpdateAnimBg="0"/>
      <p:bldP spid="1821701" grpId="0" autoUpdateAnimBg="0"/>
      <p:bldP spid="1821702" grpId="0" autoUpdateAnimBg="0"/>
      <p:bldP spid="1821703" grpId="0" autoUpdateAnimBg="0"/>
      <p:bldP spid="1821708" grpId="0" autoUpdateAnimBg="0"/>
      <p:bldP spid="18217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746" name="Group 2"/>
          <p:cNvGrpSpPr>
            <a:grpSpLocks/>
          </p:cNvGrpSpPr>
          <p:nvPr/>
        </p:nvGrpSpPr>
        <p:grpSpPr bwMode="auto">
          <a:xfrm>
            <a:off x="2105025" y="625475"/>
            <a:ext cx="6361113" cy="5538788"/>
            <a:chOff x="1326" y="394"/>
            <a:chExt cx="4007" cy="3489"/>
          </a:xfrm>
        </p:grpSpPr>
        <p:sp>
          <p:nvSpPr>
            <p:cNvPr id="1823747" name="Line 3"/>
            <p:cNvSpPr>
              <a:spLocks noChangeShapeType="1"/>
            </p:cNvSpPr>
            <p:nvPr/>
          </p:nvSpPr>
          <p:spPr bwMode="auto">
            <a:xfrm flipV="1">
              <a:off x="3240" y="481"/>
              <a:ext cx="0" cy="3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748" name="Text Box 4"/>
            <p:cNvSpPr txBox="1">
              <a:spLocks noChangeArrowheads="1"/>
            </p:cNvSpPr>
            <p:nvPr/>
          </p:nvSpPr>
          <p:spPr bwMode="auto">
            <a:xfrm>
              <a:off x="3080" y="216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3749" name="Text Box 5"/>
            <p:cNvSpPr txBox="1">
              <a:spLocks noChangeArrowheads="1"/>
            </p:cNvSpPr>
            <p:nvPr/>
          </p:nvSpPr>
          <p:spPr bwMode="auto">
            <a:xfrm>
              <a:off x="5137" y="21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3750" name="Text Box 6"/>
            <p:cNvSpPr txBox="1">
              <a:spLocks noChangeArrowheads="1"/>
            </p:cNvSpPr>
            <p:nvPr/>
          </p:nvSpPr>
          <p:spPr bwMode="auto">
            <a:xfrm>
              <a:off x="3054" y="394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23751" name="Line 7"/>
            <p:cNvSpPr>
              <a:spLocks noChangeShapeType="1"/>
            </p:cNvSpPr>
            <p:nvPr/>
          </p:nvSpPr>
          <p:spPr bwMode="auto">
            <a:xfrm>
              <a:off x="1326" y="2200"/>
              <a:ext cx="38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3752" name="Line 8"/>
          <p:cNvSpPr>
            <a:spLocks noChangeShapeType="1"/>
          </p:cNvSpPr>
          <p:nvPr/>
        </p:nvSpPr>
        <p:spPr bwMode="auto">
          <a:xfrm>
            <a:off x="2105025" y="2090738"/>
            <a:ext cx="4475163" cy="4475162"/>
          </a:xfrm>
          <a:prstGeom prst="line">
            <a:avLst/>
          </a:prstGeom>
          <a:noFill/>
          <a:ln w="57150">
            <a:solidFill>
              <a:srgbClr val="00CC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753" name="Line 9"/>
          <p:cNvSpPr>
            <a:spLocks noChangeShapeType="1"/>
          </p:cNvSpPr>
          <p:nvPr/>
        </p:nvSpPr>
        <p:spPr bwMode="auto">
          <a:xfrm flipV="1">
            <a:off x="4335463" y="1154113"/>
            <a:ext cx="3144837" cy="3144837"/>
          </a:xfrm>
          <a:prstGeom prst="line">
            <a:avLst/>
          </a:prstGeom>
          <a:noFill/>
          <a:ln w="38100">
            <a:solidFill>
              <a:srgbClr val="00CC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754" name="Text Box 10"/>
          <p:cNvSpPr txBox="1">
            <a:spLocks noChangeArrowheads="1"/>
          </p:cNvSpPr>
          <p:nvPr/>
        </p:nvSpPr>
        <p:spPr bwMode="auto">
          <a:xfrm rot="2727875">
            <a:off x="3589338" y="4246562"/>
            <a:ext cx="1238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x+y+a = </a:t>
            </a:r>
            <a:r>
              <a:rPr lang="en-US" altLang="zh-CN" sz="2000" b="1">
                <a:solidFill>
                  <a:srgbClr val="009900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23755" name="Freeform 11"/>
          <p:cNvSpPr>
            <a:spLocks/>
          </p:cNvSpPr>
          <p:nvPr/>
        </p:nvSpPr>
        <p:spPr bwMode="auto">
          <a:xfrm>
            <a:off x="5159375" y="1131888"/>
            <a:ext cx="2189163" cy="5376862"/>
          </a:xfrm>
          <a:custGeom>
            <a:avLst/>
            <a:gdLst>
              <a:gd name="T0" fmla="*/ 859 w 1379"/>
              <a:gd name="T1" fmla="*/ 3337 h 3387"/>
              <a:gd name="T2" fmla="*/ 782 w 1379"/>
              <a:gd name="T3" fmla="*/ 3234 h 3387"/>
              <a:gd name="T4" fmla="*/ 709 w 1379"/>
              <a:gd name="T5" fmla="*/ 3129 h 3387"/>
              <a:gd name="T6" fmla="*/ 632 w 1379"/>
              <a:gd name="T7" fmla="*/ 3006 h 3387"/>
              <a:gd name="T8" fmla="*/ 548 w 1379"/>
              <a:gd name="T9" fmla="*/ 2863 h 3387"/>
              <a:gd name="T10" fmla="*/ 473 w 1379"/>
              <a:gd name="T11" fmla="*/ 2722 h 3387"/>
              <a:gd name="T12" fmla="*/ 395 w 1379"/>
              <a:gd name="T13" fmla="*/ 2572 h 3387"/>
              <a:gd name="T14" fmla="*/ 320 w 1379"/>
              <a:gd name="T15" fmla="*/ 2416 h 3387"/>
              <a:gd name="T16" fmla="*/ 251 w 1379"/>
              <a:gd name="T17" fmla="*/ 2266 h 3387"/>
              <a:gd name="T18" fmla="*/ 188 w 1379"/>
              <a:gd name="T19" fmla="*/ 2125 h 3387"/>
              <a:gd name="T20" fmla="*/ 137 w 1379"/>
              <a:gd name="T21" fmla="*/ 2002 h 3387"/>
              <a:gd name="T22" fmla="*/ 78 w 1379"/>
              <a:gd name="T23" fmla="*/ 1824 h 3387"/>
              <a:gd name="T24" fmla="*/ 29 w 1379"/>
              <a:gd name="T25" fmla="*/ 1661 h 3387"/>
              <a:gd name="T26" fmla="*/ 0 w 1379"/>
              <a:gd name="T27" fmla="*/ 1460 h 3387"/>
              <a:gd name="T28" fmla="*/ 11 w 1379"/>
              <a:gd name="T29" fmla="*/ 1286 h 3387"/>
              <a:gd name="T30" fmla="*/ 43 w 1379"/>
              <a:gd name="T31" fmla="*/ 1134 h 3387"/>
              <a:gd name="T32" fmla="*/ 86 w 1379"/>
              <a:gd name="T33" fmla="*/ 997 h 3387"/>
              <a:gd name="T34" fmla="*/ 142 w 1379"/>
              <a:gd name="T35" fmla="*/ 853 h 3387"/>
              <a:gd name="T36" fmla="*/ 197 w 1379"/>
              <a:gd name="T37" fmla="*/ 743 h 3387"/>
              <a:gd name="T38" fmla="*/ 267 w 1379"/>
              <a:gd name="T39" fmla="*/ 620 h 3387"/>
              <a:gd name="T40" fmla="*/ 353 w 1379"/>
              <a:gd name="T41" fmla="*/ 492 h 3387"/>
              <a:gd name="T42" fmla="*/ 456 w 1379"/>
              <a:gd name="T43" fmla="*/ 353 h 3387"/>
              <a:gd name="T44" fmla="*/ 517 w 1379"/>
              <a:gd name="T45" fmla="*/ 279 h 3387"/>
              <a:gd name="T46" fmla="*/ 574 w 1379"/>
              <a:gd name="T47" fmla="*/ 214 h 3387"/>
              <a:gd name="T48" fmla="*/ 643 w 1379"/>
              <a:gd name="T49" fmla="*/ 153 h 3387"/>
              <a:gd name="T50" fmla="*/ 715 w 1379"/>
              <a:gd name="T51" fmla="*/ 106 h 3387"/>
              <a:gd name="T52" fmla="*/ 794 w 1379"/>
              <a:gd name="T53" fmla="*/ 61 h 3387"/>
              <a:gd name="T54" fmla="*/ 874 w 1379"/>
              <a:gd name="T55" fmla="*/ 33 h 3387"/>
              <a:gd name="T56" fmla="*/ 961 w 1379"/>
              <a:gd name="T57" fmla="*/ 10 h 3387"/>
              <a:gd name="T58" fmla="*/ 1060 w 1379"/>
              <a:gd name="T59" fmla="*/ 0 h 3387"/>
              <a:gd name="T60" fmla="*/ 1165 w 1379"/>
              <a:gd name="T61" fmla="*/ 6 h 3387"/>
              <a:gd name="T62" fmla="*/ 1244 w 1379"/>
              <a:gd name="T63" fmla="*/ 27 h 3387"/>
              <a:gd name="T64" fmla="*/ 1318 w 1379"/>
              <a:gd name="T65" fmla="*/ 57 h 3387"/>
              <a:gd name="T66" fmla="*/ 1379 w 1379"/>
              <a:gd name="T67" fmla="*/ 100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79" h="3387">
                <a:moveTo>
                  <a:pt x="898" y="3387"/>
                </a:moveTo>
                <a:lnTo>
                  <a:pt x="859" y="3337"/>
                </a:lnTo>
                <a:lnTo>
                  <a:pt x="821" y="3288"/>
                </a:lnTo>
                <a:lnTo>
                  <a:pt x="782" y="3234"/>
                </a:lnTo>
                <a:lnTo>
                  <a:pt x="748" y="3187"/>
                </a:lnTo>
                <a:lnTo>
                  <a:pt x="709" y="3129"/>
                </a:lnTo>
                <a:lnTo>
                  <a:pt x="671" y="3069"/>
                </a:lnTo>
                <a:lnTo>
                  <a:pt x="632" y="3006"/>
                </a:lnTo>
                <a:lnTo>
                  <a:pt x="590" y="2938"/>
                </a:lnTo>
                <a:lnTo>
                  <a:pt x="548" y="2863"/>
                </a:lnTo>
                <a:lnTo>
                  <a:pt x="506" y="2785"/>
                </a:lnTo>
                <a:lnTo>
                  <a:pt x="473" y="2722"/>
                </a:lnTo>
                <a:lnTo>
                  <a:pt x="434" y="2650"/>
                </a:lnTo>
                <a:lnTo>
                  <a:pt x="395" y="2572"/>
                </a:lnTo>
                <a:lnTo>
                  <a:pt x="362" y="2497"/>
                </a:lnTo>
                <a:lnTo>
                  <a:pt x="320" y="2416"/>
                </a:lnTo>
                <a:lnTo>
                  <a:pt x="281" y="2335"/>
                </a:lnTo>
                <a:lnTo>
                  <a:pt x="251" y="2266"/>
                </a:lnTo>
                <a:lnTo>
                  <a:pt x="215" y="2182"/>
                </a:lnTo>
                <a:lnTo>
                  <a:pt x="188" y="2125"/>
                </a:lnTo>
                <a:lnTo>
                  <a:pt x="164" y="2071"/>
                </a:lnTo>
                <a:lnTo>
                  <a:pt x="137" y="2002"/>
                </a:lnTo>
                <a:lnTo>
                  <a:pt x="113" y="1939"/>
                </a:lnTo>
                <a:lnTo>
                  <a:pt x="78" y="1824"/>
                </a:lnTo>
                <a:lnTo>
                  <a:pt x="50" y="1737"/>
                </a:lnTo>
                <a:lnTo>
                  <a:pt x="29" y="1661"/>
                </a:lnTo>
                <a:lnTo>
                  <a:pt x="9" y="1559"/>
                </a:lnTo>
                <a:lnTo>
                  <a:pt x="0" y="1460"/>
                </a:lnTo>
                <a:lnTo>
                  <a:pt x="1" y="1371"/>
                </a:lnTo>
                <a:lnTo>
                  <a:pt x="11" y="1286"/>
                </a:lnTo>
                <a:lnTo>
                  <a:pt x="25" y="1208"/>
                </a:lnTo>
                <a:lnTo>
                  <a:pt x="43" y="1134"/>
                </a:lnTo>
                <a:lnTo>
                  <a:pt x="61" y="1067"/>
                </a:lnTo>
                <a:lnTo>
                  <a:pt x="86" y="997"/>
                </a:lnTo>
                <a:lnTo>
                  <a:pt x="118" y="910"/>
                </a:lnTo>
                <a:lnTo>
                  <a:pt x="142" y="853"/>
                </a:lnTo>
                <a:lnTo>
                  <a:pt x="167" y="804"/>
                </a:lnTo>
                <a:lnTo>
                  <a:pt x="197" y="743"/>
                </a:lnTo>
                <a:lnTo>
                  <a:pt x="224" y="695"/>
                </a:lnTo>
                <a:lnTo>
                  <a:pt x="267" y="620"/>
                </a:lnTo>
                <a:lnTo>
                  <a:pt x="310" y="556"/>
                </a:lnTo>
                <a:lnTo>
                  <a:pt x="353" y="492"/>
                </a:lnTo>
                <a:lnTo>
                  <a:pt x="410" y="415"/>
                </a:lnTo>
                <a:lnTo>
                  <a:pt x="456" y="353"/>
                </a:lnTo>
                <a:lnTo>
                  <a:pt x="488" y="312"/>
                </a:lnTo>
                <a:lnTo>
                  <a:pt x="517" y="279"/>
                </a:lnTo>
                <a:lnTo>
                  <a:pt x="544" y="249"/>
                </a:lnTo>
                <a:lnTo>
                  <a:pt x="574" y="214"/>
                </a:lnTo>
                <a:lnTo>
                  <a:pt x="601" y="190"/>
                </a:lnTo>
                <a:lnTo>
                  <a:pt x="643" y="153"/>
                </a:lnTo>
                <a:lnTo>
                  <a:pt x="682" y="126"/>
                </a:lnTo>
                <a:lnTo>
                  <a:pt x="715" y="106"/>
                </a:lnTo>
                <a:lnTo>
                  <a:pt x="752" y="82"/>
                </a:lnTo>
                <a:lnTo>
                  <a:pt x="794" y="61"/>
                </a:lnTo>
                <a:lnTo>
                  <a:pt x="841" y="45"/>
                </a:lnTo>
                <a:lnTo>
                  <a:pt x="874" y="33"/>
                </a:lnTo>
                <a:lnTo>
                  <a:pt x="914" y="21"/>
                </a:lnTo>
                <a:lnTo>
                  <a:pt x="961" y="10"/>
                </a:lnTo>
                <a:lnTo>
                  <a:pt x="1007" y="4"/>
                </a:lnTo>
                <a:lnTo>
                  <a:pt x="1060" y="0"/>
                </a:lnTo>
                <a:lnTo>
                  <a:pt x="1112" y="1"/>
                </a:lnTo>
                <a:lnTo>
                  <a:pt x="1165" y="6"/>
                </a:lnTo>
                <a:lnTo>
                  <a:pt x="1205" y="15"/>
                </a:lnTo>
                <a:lnTo>
                  <a:pt x="1244" y="27"/>
                </a:lnTo>
                <a:lnTo>
                  <a:pt x="1283" y="40"/>
                </a:lnTo>
                <a:lnTo>
                  <a:pt x="1318" y="57"/>
                </a:lnTo>
                <a:lnTo>
                  <a:pt x="1351" y="79"/>
                </a:lnTo>
                <a:lnTo>
                  <a:pt x="1379" y="10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756" name="Freeform 12"/>
          <p:cNvSpPr>
            <a:spLocks/>
          </p:cNvSpPr>
          <p:nvPr/>
        </p:nvSpPr>
        <p:spPr bwMode="auto">
          <a:xfrm>
            <a:off x="2125663" y="1282700"/>
            <a:ext cx="5375275" cy="2185988"/>
          </a:xfrm>
          <a:custGeom>
            <a:avLst/>
            <a:gdLst>
              <a:gd name="T0" fmla="*/ 50 w 3386"/>
              <a:gd name="T1" fmla="*/ 518 h 1377"/>
              <a:gd name="T2" fmla="*/ 153 w 3386"/>
              <a:gd name="T3" fmla="*/ 595 h 1377"/>
              <a:gd name="T4" fmla="*/ 258 w 3386"/>
              <a:gd name="T5" fmla="*/ 668 h 1377"/>
              <a:gd name="T6" fmla="*/ 381 w 3386"/>
              <a:gd name="T7" fmla="*/ 745 h 1377"/>
              <a:gd name="T8" fmla="*/ 524 w 3386"/>
              <a:gd name="T9" fmla="*/ 829 h 1377"/>
              <a:gd name="T10" fmla="*/ 665 w 3386"/>
              <a:gd name="T11" fmla="*/ 904 h 1377"/>
              <a:gd name="T12" fmla="*/ 815 w 3386"/>
              <a:gd name="T13" fmla="*/ 982 h 1377"/>
              <a:gd name="T14" fmla="*/ 971 w 3386"/>
              <a:gd name="T15" fmla="*/ 1057 h 1377"/>
              <a:gd name="T16" fmla="*/ 1121 w 3386"/>
              <a:gd name="T17" fmla="*/ 1126 h 1377"/>
              <a:gd name="T18" fmla="*/ 1262 w 3386"/>
              <a:gd name="T19" fmla="*/ 1189 h 1377"/>
              <a:gd name="T20" fmla="*/ 1385 w 3386"/>
              <a:gd name="T21" fmla="*/ 1240 h 1377"/>
              <a:gd name="T22" fmla="*/ 1562 w 3386"/>
              <a:gd name="T23" fmla="*/ 1299 h 1377"/>
              <a:gd name="T24" fmla="*/ 1725 w 3386"/>
              <a:gd name="T25" fmla="*/ 1348 h 1377"/>
              <a:gd name="T26" fmla="*/ 1926 w 3386"/>
              <a:gd name="T27" fmla="*/ 1377 h 1377"/>
              <a:gd name="T28" fmla="*/ 2100 w 3386"/>
              <a:gd name="T29" fmla="*/ 1366 h 1377"/>
              <a:gd name="T30" fmla="*/ 2252 w 3386"/>
              <a:gd name="T31" fmla="*/ 1334 h 1377"/>
              <a:gd name="T32" fmla="*/ 2389 w 3386"/>
              <a:gd name="T33" fmla="*/ 1291 h 1377"/>
              <a:gd name="T34" fmla="*/ 2533 w 3386"/>
              <a:gd name="T35" fmla="*/ 1235 h 1377"/>
              <a:gd name="T36" fmla="*/ 2643 w 3386"/>
              <a:gd name="T37" fmla="*/ 1180 h 1377"/>
              <a:gd name="T38" fmla="*/ 2766 w 3386"/>
              <a:gd name="T39" fmla="*/ 1110 h 1377"/>
              <a:gd name="T40" fmla="*/ 2894 w 3386"/>
              <a:gd name="T41" fmla="*/ 1024 h 1377"/>
              <a:gd name="T42" fmla="*/ 3033 w 3386"/>
              <a:gd name="T43" fmla="*/ 921 h 1377"/>
              <a:gd name="T44" fmla="*/ 3107 w 3386"/>
              <a:gd name="T45" fmla="*/ 860 h 1377"/>
              <a:gd name="T46" fmla="*/ 3172 w 3386"/>
              <a:gd name="T47" fmla="*/ 803 h 1377"/>
              <a:gd name="T48" fmla="*/ 3233 w 3386"/>
              <a:gd name="T49" fmla="*/ 734 h 1377"/>
              <a:gd name="T50" fmla="*/ 3280 w 3386"/>
              <a:gd name="T51" fmla="*/ 662 h 1377"/>
              <a:gd name="T52" fmla="*/ 3325 w 3386"/>
              <a:gd name="T53" fmla="*/ 583 h 1377"/>
              <a:gd name="T54" fmla="*/ 3353 w 3386"/>
              <a:gd name="T55" fmla="*/ 503 h 1377"/>
              <a:gd name="T56" fmla="*/ 3376 w 3386"/>
              <a:gd name="T57" fmla="*/ 416 h 1377"/>
              <a:gd name="T58" fmla="*/ 3386 w 3386"/>
              <a:gd name="T59" fmla="*/ 317 h 1377"/>
              <a:gd name="T60" fmla="*/ 3380 w 3386"/>
              <a:gd name="T61" fmla="*/ 212 h 1377"/>
              <a:gd name="T62" fmla="*/ 3359 w 3386"/>
              <a:gd name="T63" fmla="*/ 133 h 1377"/>
              <a:gd name="T64" fmla="*/ 3329 w 3386"/>
              <a:gd name="T65" fmla="*/ 59 h 1377"/>
              <a:gd name="T66" fmla="*/ 3285 w 3386"/>
              <a:gd name="T67" fmla="*/ 0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86" h="1377">
                <a:moveTo>
                  <a:pt x="0" y="479"/>
                </a:moveTo>
                <a:lnTo>
                  <a:pt x="50" y="518"/>
                </a:lnTo>
                <a:lnTo>
                  <a:pt x="99" y="556"/>
                </a:lnTo>
                <a:lnTo>
                  <a:pt x="153" y="595"/>
                </a:lnTo>
                <a:lnTo>
                  <a:pt x="200" y="629"/>
                </a:lnTo>
                <a:lnTo>
                  <a:pt x="258" y="668"/>
                </a:lnTo>
                <a:lnTo>
                  <a:pt x="318" y="706"/>
                </a:lnTo>
                <a:lnTo>
                  <a:pt x="381" y="745"/>
                </a:lnTo>
                <a:lnTo>
                  <a:pt x="449" y="787"/>
                </a:lnTo>
                <a:lnTo>
                  <a:pt x="524" y="829"/>
                </a:lnTo>
                <a:lnTo>
                  <a:pt x="602" y="871"/>
                </a:lnTo>
                <a:lnTo>
                  <a:pt x="665" y="904"/>
                </a:lnTo>
                <a:lnTo>
                  <a:pt x="737" y="943"/>
                </a:lnTo>
                <a:lnTo>
                  <a:pt x="815" y="982"/>
                </a:lnTo>
                <a:lnTo>
                  <a:pt x="890" y="1015"/>
                </a:lnTo>
                <a:lnTo>
                  <a:pt x="971" y="1057"/>
                </a:lnTo>
                <a:lnTo>
                  <a:pt x="1052" y="1096"/>
                </a:lnTo>
                <a:lnTo>
                  <a:pt x="1121" y="1126"/>
                </a:lnTo>
                <a:lnTo>
                  <a:pt x="1205" y="1162"/>
                </a:lnTo>
                <a:lnTo>
                  <a:pt x="1262" y="1189"/>
                </a:lnTo>
                <a:lnTo>
                  <a:pt x="1316" y="1213"/>
                </a:lnTo>
                <a:lnTo>
                  <a:pt x="1385" y="1240"/>
                </a:lnTo>
                <a:lnTo>
                  <a:pt x="1447" y="1264"/>
                </a:lnTo>
                <a:lnTo>
                  <a:pt x="1562" y="1299"/>
                </a:lnTo>
                <a:lnTo>
                  <a:pt x="1649" y="1327"/>
                </a:lnTo>
                <a:lnTo>
                  <a:pt x="1725" y="1348"/>
                </a:lnTo>
                <a:lnTo>
                  <a:pt x="1827" y="1368"/>
                </a:lnTo>
                <a:lnTo>
                  <a:pt x="1926" y="1377"/>
                </a:lnTo>
                <a:lnTo>
                  <a:pt x="2015" y="1376"/>
                </a:lnTo>
                <a:lnTo>
                  <a:pt x="2100" y="1366"/>
                </a:lnTo>
                <a:lnTo>
                  <a:pt x="2178" y="1352"/>
                </a:lnTo>
                <a:lnTo>
                  <a:pt x="2252" y="1334"/>
                </a:lnTo>
                <a:lnTo>
                  <a:pt x="2319" y="1316"/>
                </a:lnTo>
                <a:lnTo>
                  <a:pt x="2389" y="1291"/>
                </a:lnTo>
                <a:lnTo>
                  <a:pt x="2476" y="1259"/>
                </a:lnTo>
                <a:lnTo>
                  <a:pt x="2533" y="1235"/>
                </a:lnTo>
                <a:lnTo>
                  <a:pt x="2582" y="1210"/>
                </a:lnTo>
                <a:lnTo>
                  <a:pt x="2643" y="1180"/>
                </a:lnTo>
                <a:lnTo>
                  <a:pt x="2691" y="1153"/>
                </a:lnTo>
                <a:lnTo>
                  <a:pt x="2766" y="1110"/>
                </a:lnTo>
                <a:lnTo>
                  <a:pt x="2830" y="1067"/>
                </a:lnTo>
                <a:lnTo>
                  <a:pt x="2894" y="1024"/>
                </a:lnTo>
                <a:lnTo>
                  <a:pt x="2971" y="967"/>
                </a:lnTo>
                <a:lnTo>
                  <a:pt x="3033" y="921"/>
                </a:lnTo>
                <a:lnTo>
                  <a:pt x="3074" y="889"/>
                </a:lnTo>
                <a:lnTo>
                  <a:pt x="3107" y="860"/>
                </a:lnTo>
                <a:lnTo>
                  <a:pt x="3137" y="833"/>
                </a:lnTo>
                <a:lnTo>
                  <a:pt x="3172" y="803"/>
                </a:lnTo>
                <a:lnTo>
                  <a:pt x="3196" y="776"/>
                </a:lnTo>
                <a:lnTo>
                  <a:pt x="3233" y="734"/>
                </a:lnTo>
                <a:lnTo>
                  <a:pt x="3260" y="695"/>
                </a:lnTo>
                <a:lnTo>
                  <a:pt x="3280" y="662"/>
                </a:lnTo>
                <a:lnTo>
                  <a:pt x="3304" y="625"/>
                </a:lnTo>
                <a:lnTo>
                  <a:pt x="3325" y="583"/>
                </a:lnTo>
                <a:lnTo>
                  <a:pt x="3341" y="536"/>
                </a:lnTo>
                <a:lnTo>
                  <a:pt x="3353" y="503"/>
                </a:lnTo>
                <a:lnTo>
                  <a:pt x="3365" y="463"/>
                </a:lnTo>
                <a:lnTo>
                  <a:pt x="3376" y="416"/>
                </a:lnTo>
                <a:lnTo>
                  <a:pt x="3382" y="370"/>
                </a:lnTo>
                <a:lnTo>
                  <a:pt x="3386" y="317"/>
                </a:lnTo>
                <a:lnTo>
                  <a:pt x="3385" y="265"/>
                </a:lnTo>
                <a:lnTo>
                  <a:pt x="3380" y="212"/>
                </a:lnTo>
                <a:lnTo>
                  <a:pt x="3371" y="172"/>
                </a:lnTo>
                <a:lnTo>
                  <a:pt x="3359" y="133"/>
                </a:lnTo>
                <a:lnTo>
                  <a:pt x="3346" y="94"/>
                </a:lnTo>
                <a:lnTo>
                  <a:pt x="3329" y="59"/>
                </a:lnTo>
                <a:lnTo>
                  <a:pt x="3307" y="26"/>
                </a:lnTo>
                <a:lnTo>
                  <a:pt x="3285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3757" name="Object 13"/>
          <p:cNvGraphicFramePr>
            <a:graphicFrameLocks noChangeAspect="1"/>
          </p:cNvGraphicFramePr>
          <p:nvPr/>
        </p:nvGraphicFramePr>
        <p:xfrm>
          <a:off x="3021013" y="273050"/>
          <a:ext cx="3932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656" name="公式" r:id="rId3" imgW="1752480" imgH="228600" progId="Equation.3">
                  <p:embed/>
                </p:oleObj>
              </mc:Choice>
              <mc:Fallback>
                <p:oleObj name="公式" r:id="rId3" imgW="17524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73050"/>
                        <a:ext cx="39322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758" name="Rectangle 14"/>
          <p:cNvSpPr>
            <a:spLocks noChangeArrowheads="1"/>
          </p:cNvSpPr>
          <p:nvPr/>
        </p:nvSpPr>
        <p:spPr bwMode="auto">
          <a:xfrm>
            <a:off x="160338" y="4006850"/>
            <a:ext cx="312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曲线关于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sz="2800" b="1" i="1">
                <a:solidFill>
                  <a:srgbClr val="009900"/>
                </a:solidFill>
              </a:rPr>
              <a:t>y= x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对称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823759" name="Rectangle 15"/>
          <p:cNvSpPr>
            <a:spLocks noChangeArrowheads="1"/>
          </p:cNvSpPr>
          <p:nvPr/>
        </p:nvSpPr>
        <p:spPr bwMode="auto">
          <a:xfrm>
            <a:off x="1046163" y="2076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1823760" name="Object 16"/>
          <p:cNvGraphicFramePr>
            <a:graphicFrameLocks noChangeAspect="1"/>
          </p:cNvGraphicFramePr>
          <p:nvPr/>
        </p:nvGraphicFramePr>
        <p:xfrm>
          <a:off x="415925" y="908050"/>
          <a:ext cx="16271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657" name="公式" r:id="rId5" imgW="799920" imgH="863280" progId="Equation.3">
                  <p:embed/>
                </p:oleObj>
              </mc:Choice>
              <mc:Fallback>
                <p:oleObj name="公式" r:id="rId5" imgW="79992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908050"/>
                        <a:ext cx="1627188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761" name="Rectangle 17"/>
          <p:cNvSpPr>
            <a:spLocks noChangeArrowheads="1"/>
          </p:cNvSpPr>
          <p:nvPr/>
        </p:nvSpPr>
        <p:spPr bwMode="auto">
          <a:xfrm>
            <a:off x="160338" y="4732338"/>
            <a:ext cx="418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曲线有渐近线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sz="2800" b="1" i="1">
                <a:solidFill>
                  <a:srgbClr val="009900"/>
                </a:solidFill>
              </a:rPr>
              <a:t>x+y+a</a:t>
            </a:r>
            <a:r>
              <a:rPr lang="en-US" altLang="zh-CN" sz="2800" b="1">
                <a:solidFill>
                  <a:srgbClr val="009900"/>
                </a:solidFill>
              </a:rPr>
              <a:t>=0</a:t>
            </a:r>
            <a:endParaRPr lang="en-US" altLang="zh-CN" sz="1600" b="1">
              <a:solidFill>
                <a:srgbClr val="009900"/>
              </a:solidFill>
            </a:endParaRPr>
          </a:p>
        </p:txBody>
      </p:sp>
      <p:sp>
        <p:nvSpPr>
          <p:cNvPr id="182376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8239125" y="5486400"/>
            <a:ext cx="544513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23764" name="Rectangle 20"/>
          <p:cNvSpPr>
            <a:spLocks noChangeArrowheads="1"/>
          </p:cNvSpPr>
          <p:nvPr/>
        </p:nvSpPr>
        <p:spPr bwMode="auto">
          <a:xfrm>
            <a:off x="280988" y="301625"/>
            <a:ext cx="2740025" cy="612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11.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狄</a:t>
            </a:r>
            <a:r>
              <a:rPr lang="zh-CN" altLang="en-US" b="1">
                <a:latin typeface="楷体_GB2312" pitchFamily="49" charset="-122"/>
              </a:rPr>
              <a:t>卡儿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叶</a:t>
            </a:r>
            <a:r>
              <a:rPr lang="zh-CN" altLang="en-US" b="1">
                <a:latin typeface="楷体_GB2312" pitchFamily="49" charset="-122"/>
              </a:rPr>
              <a:t>形</a:t>
            </a:r>
            <a:r>
              <a:rPr lang="zh-CN" altLang="en-US" b="1"/>
              <a:t>线</a:t>
            </a:r>
          </a:p>
        </p:txBody>
      </p:sp>
      <p:sp>
        <p:nvSpPr>
          <p:cNvPr id="1823767" name="AutoShape 23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3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37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2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2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2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82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2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2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752" grpId="0" animBg="1"/>
      <p:bldP spid="1823753" grpId="0" animBg="1"/>
      <p:bldP spid="1823754" grpId="0" autoUpdateAnimBg="0"/>
      <p:bldP spid="1823755" grpId="0" animBg="1"/>
      <p:bldP spid="1823756" grpId="0" animBg="1"/>
      <p:bldP spid="1823758" grpId="0" autoUpdateAnimBg="0"/>
      <p:bldP spid="1823759" grpId="0" autoUpdateAnimBg="0"/>
      <p:bldP spid="18237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Freeform 2"/>
          <p:cNvSpPr>
            <a:spLocks/>
          </p:cNvSpPr>
          <p:nvPr/>
        </p:nvSpPr>
        <p:spPr bwMode="auto">
          <a:xfrm>
            <a:off x="6611938" y="3594100"/>
            <a:ext cx="419100" cy="990600"/>
          </a:xfrm>
          <a:custGeom>
            <a:avLst/>
            <a:gdLst>
              <a:gd name="T0" fmla="*/ 264 w 264"/>
              <a:gd name="T1" fmla="*/ 0 h 624"/>
              <a:gd name="T2" fmla="*/ 0 w 264"/>
              <a:gd name="T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4" h="624">
                <a:moveTo>
                  <a:pt x="264" y="0"/>
                </a:moveTo>
                <a:lnTo>
                  <a:pt x="0" y="624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4771" name="Object 3"/>
          <p:cNvGraphicFramePr>
            <a:graphicFrameLocks noChangeAspect="1"/>
          </p:cNvGraphicFramePr>
          <p:nvPr/>
        </p:nvGraphicFramePr>
        <p:xfrm>
          <a:off x="8475663" y="863600"/>
          <a:ext cx="2730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0" name="公式" r:id="rId3" imgW="177480" imgH="190440" progId="Equation.3">
                  <p:embed/>
                </p:oleObj>
              </mc:Choice>
              <mc:Fallback>
                <p:oleObj name="公式" r:id="rId3" imgW="1774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5663" y="863600"/>
                        <a:ext cx="27305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4772" name="Group 4"/>
          <p:cNvGrpSpPr>
            <a:grpSpLocks/>
          </p:cNvGrpSpPr>
          <p:nvPr/>
        </p:nvGrpSpPr>
        <p:grpSpPr bwMode="auto">
          <a:xfrm>
            <a:off x="1074738" y="1698625"/>
            <a:ext cx="7354887" cy="4922838"/>
            <a:chOff x="677" y="1070"/>
            <a:chExt cx="4633" cy="3101"/>
          </a:xfrm>
        </p:grpSpPr>
        <p:sp>
          <p:nvSpPr>
            <p:cNvPr id="1824773" name="Line 5"/>
            <p:cNvSpPr>
              <a:spLocks noChangeShapeType="1"/>
            </p:cNvSpPr>
            <p:nvPr/>
          </p:nvSpPr>
          <p:spPr bwMode="auto">
            <a:xfrm flipV="1">
              <a:off x="2882" y="1157"/>
              <a:ext cx="0" cy="3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4774" name="Text Box 6"/>
            <p:cNvSpPr txBox="1">
              <a:spLocks noChangeArrowheads="1"/>
            </p:cNvSpPr>
            <p:nvPr/>
          </p:nvSpPr>
          <p:spPr bwMode="auto">
            <a:xfrm>
              <a:off x="2680" y="28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4775" name="Text Box 7"/>
            <p:cNvSpPr txBox="1">
              <a:spLocks noChangeArrowheads="1"/>
            </p:cNvSpPr>
            <p:nvPr/>
          </p:nvSpPr>
          <p:spPr bwMode="auto">
            <a:xfrm>
              <a:off x="5114" y="28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4776" name="Text Box 8"/>
            <p:cNvSpPr txBox="1">
              <a:spLocks noChangeArrowheads="1"/>
            </p:cNvSpPr>
            <p:nvPr/>
          </p:nvSpPr>
          <p:spPr bwMode="auto">
            <a:xfrm>
              <a:off x="2696" y="107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24777" name="Line 9"/>
            <p:cNvSpPr>
              <a:spLocks noChangeShapeType="1"/>
            </p:cNvSpPr>
            <p:nvPr/>
          </p:nvSpPr>
          <p:spPr bwMode="auto">
            <a:xfrm>
              <a:off x="677" y="2876"/>
              <a:ext cx="44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24778" name="Group 10"/>
          <p:cNvGrpSpPr>
            <a:grpSpLocks/>
          </p:cNvGrpSpPr>
          <p:nvPr/>
        </p:nvGrpSpPr>
        <p:grpSpPr bwMode="auto">
          <a:xfrm>
            <a:off x="2473325" y="2443163"/>
            <a:ext cx="4213225" cy="4213225"/>
            <a:chOff x="1553" y="891"/>
            <a:chExt cx="2654" cy="2654"/>
          </a:xfrm>
        </p:grpSpPr>
        <p:sp>
          <p:nvSpPr>
            <p:cNvPr id="1824779" name="Line 11"/>
            <p:cNvSpPr>
              <a:spLocks noChangeShapeType="1"/>
            </p:cNvSpPr>
            <p:nvPr/>
          </p:nvSpPr>
          <p:spPr bwMode="auto">
            <a:xfrm flipH="1">
              <a:off x="1553" y="891"/>
              <a:ext cx="2654" cy="26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4780" name="Line 12"/>
            <p:cNvSpPr>
              <a:spLocks noChangeShapeType="1"/>
            </p:cNvSpPr>
            <p:nvPr/>
          </p:nvSpPr>
          <p:spPr bwMode="auto">
            <a:xfrm>
              <a:off x="1561" y="905"/>
              <a:ext cx="2618" cy="261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4781" name="Oval 13"/>
          <p:cNvSpPr>
            <a:spLocks noChangeArrowheads="1"/>
          </p:cNvSpPr>
          <p:nvPr/>
        </p:nvSpPr>
        <p:spPr bwMode="auto">
          <a:xfrm>
            <a:off x="6557963" y="4506913"/>
            <a:ext cx="96837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2" name="Oval 14"/>
          <p:cNvSpPr>
            <a:spLocks noChangeArrowheads="1"/>
          </p:cNvSpPr>
          <p:nvPr/>
        </p:nvSpPr>
        <p:spPr bwMode="auto">
          <a:xfrm>
            <a:off x="2511425" y="4510088"/>
            <a:ext cx="96838" cy="1063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3" name="Freeform 15"/>
          <p:cNvSpPr>
            <a:spLocks/>
          </p:cNvSpPr>
          <p:nvPr/>
        </p:nvSpPr>
        <p:spPr bwMode="auto">
          <a:xfrm>
            <a:off x="4583113" y="3408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4" name="Freeform 16"/>
          <p:cNvSpPr>
            <a:spLocks/>
          </p:cNvSpPr>
          <p:nvPr/>
        </p:nvSpPr>
        <p:spPr bwMode="auto">
          <a:xfrm flipV="1">
            <a:off x="4583113" y="4551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5" name="Freeform 17"/>
          <p:cNvSpPr>
            <a:spLocks/>
          </p:cNvSpPr>
          <p:nvPr/>
        </p:nvSpPr>
        <p:spPr bwMode="auto">
          <a:xfrm flipH="1">
            <a:off x="1673225" y="3408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6" name="Freeform 18"/>
          <p:cNvSpPr>
            <a:spLocks/>
          </p:cNvSpPr>
          <p:nvPr/>
        </p:nvSpPr>
        <p:spPr bwMode="auto">
          <a:xfrm flipH="1" flipV="1">
            <a:off x="1673225" y="4551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4787" name="Object 19"/>
          <p:cNvGraphicFramePr>
            <a:graphicFrameLocks noChangeAspect="1"/>
          </p:cNvGraphicFramePr>
          <p:nvPr/>
        </p:nvGraphicFramePr>
        <p:xfrm>
          <a:off x="7478713" y="4565650"/>
          <a:ext cx="3952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1" name="公式" r:id="rId5" imgW="304560" imgH="215640" progId="Equation.3">
                  <p:embed/>
                </p:oleObj>
              </mc:Choice>
              <mc:Fallback>
                <p:oleObj name="公式" r:id="rId5" imgW="30456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4565650"/>
                        <a:ext cx="3952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4788" name="Oval 20"/>
          <p:cNvSpPr>
            <a:spLocks noChangeArrowheads="1"/>
          </p:cNvSpPr>
          <p:nvPr/>
        </p:nvSpPr>
        <p:spPr bwMode="auto">
          <a:xfrm>
            <a:off x="6989763" y="3548063"/>
            <a:ext cx="96837" cy="106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89" name="Line 21"/>
          <p:cNvSpPr>
            <a:spLocks noChangeShapeType="1"/>
          </p:cNvSpPr>
          <p:nvPr/>
        </p:nvSpPr>
        <p:spPr bwMode="auto">
          <a:xfrm flipV="1">
            <a:off x="2608263" y="3608388"/>
            <a:ext cx="4381500" cy="957262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90" name="Text Box 22"/>
          <p:cNvSpPr txBox="1">
            <a:spLocks noChangeArrowheads="1"/>
          </p:cNvSpPr>
          <p:nvPr/>
        </p:nvSpPr>
        <p:spPr bwMode="auto">
          <a:xfrm>
            <a:off x="7024688" y="32702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P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24791" name="Object 23"/>
          <p:cNvGraphicFramePr>
            <a:graphicFrameLocks noChangeAspect="1"/>
          </p:cNvGraphicFramePr>
          <p:nvPr/>
        </p:nvGraphicFramePr>
        <p:xfrm>
          <a:off x="1846263" y="292100"/>
          <a:ext cx="12080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2" name="公式" r:id="rId7" imgW="672840" imgH="203040" progId="Equation.3">
                  <p:embed/>
                </p:oleObj>
              </mc:Choice>
              <mc:Fallback>
                <p:oleObj name="公式" r:id="rId7" imgW="67284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92100"/>
                        <a:ext cx="12080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2" name="Object 24"/>
          <p:cNvGraphicFramePr>
            <a:graphicFrameLocks noChangeAspect="1"/>
          </p:cNvGraphicFramePr>
          <p:nvPr/>
        </p:nvGraphicFramePr>
        <p:xfrm>
          <a:off x="2430463" y="4643438"/>
          <a:ext cx="709612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3" name="公式" r:id="rId9" imgW="571320" imgH="203040" progId="Equation.3">
                  <p:embed/>
                </p:oleObj>
              </mc:Choice>
              <mc:Fallback>
                <p:oleObj name="公式" r:id="rId9" imgW="57132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643438"/>
                        <a:ext cx="709612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3" name="Object 25"/>
          <p:cNvGraphicFramePr>
            <a:graphicFrameLocks noChangeAspect="1"/>
          </p:cNvGraphicFramePr>
          <p:nvPr/>
        </p:nvGraphicFramePr>
        <p:xfrm>
          <a:off x="6438900" y="4643438"/>
          <a:ext cx="6477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4" name="公式" r:id="rId11" imgW="520560" imgH="203040" progId="Equation.3">
                  <p:embed/>
                </p:oleObj>
              </mc:Choice>
              <mc:Fallback>
                <p:oleObj name="公式" r:id="rId11" imgW="52056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643438"/>
                        <a:ext cx="6477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4" name="Object 26"/>
          <p:cNvGraphicFramePr>
            <a:graphicFrameLocks noChangeAspect="1"/>
          </p:cNvGraphicFramePr>
          <p:nvPr/>
        </p:nvGraphicFramePr>
        <p:xfrm>
          <a:off x="6770688" y="3998913"/>
          <a:ext cx="3159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5" name="公式" r:id="rId13" imgW="203040" imgH="203040" progId="Equation.3">
                  <p:embed/>
                </p:oleObj>
              </mc:Choice>
              <mc:Fallback>
                <p:oleObj name="公式" r:id="rId13" imgW="20304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3998913"/>
                        <a:ext cx="3159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5" name="Object 27"/>
          <p:cNvGraphicFramePr>
            <a:graphicFrameLocks noChangeAspect="1"/>
          </p:cNvGraphicFramePr>
          <p:nvPr/>
        </p:nvGraphicFramePr>
        <p:xfrm>
          <a:off x="4746625" y="3776663"/>
          <a:ext cx="2571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6" name="公式" r:id="rId15" imgW="152280" imgH="164880" progId="Equation.3">
                  <p:embed/>
                </p:oleObj>
              </mc:Choice>
              <mc:Fallback>
                <p:oleObj name="公式" r:id="rId15" imgW="152280" imgH="164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776663"/>
                        <a:ext cx="2571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6" name="Object 28"/>
          <p:cNvGraphicFramePr>
            <a:graphicFrameLocks noChangeAspect="1"/>
          </p:cNvGraphicFramePr>
          <p:nvPr/>
        </p:nvGraphicFramePr>
        <p:xfrm>
          <a:off x="3152775" y="288925"/>
          <a:ext cx="1319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7" name="公式" r:id="rId17" imgW="609480" imgH="203040" progId="Equation.3">
                  <p:embed/>
                </p:oleObj>
              </mc:Choice>
              <mc:Fallback>
                <p:oleObj name="公式" r:id="rId17" imgW="60948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88925"/>
                        <a:ext cx="1319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797" name="Object 29"/>
          <p:cNvGraphicFramePr>
            <a:graphicFrameLocks noChangeAspect="1"/>
          </p:cNvGraphicFramePr>
          <p:nvPr/>
        </p:nvGraphicFramePr>
        <p:xfrm>
          <a:off x="7905750" y="288925"/>
          <a:ext cx="11001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8" name="公式" r:id="rId19" imgW="711000" imgH="228600" progId="Equation.3">
                  <p:embed/>
                </p:oleObj>
              </mc:Choice>
              <mc:Fallback>
                <p:oleObj name="公式" r:id="rId19" imgW="7110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288925"/>
                        <a:ext cx="11001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4798" name="Line 30"/>
          <p:cNvSpPr>
            <a:spLocks noChangeShapeType="1"/>
          </p:cNvSpPr>
          <p:nvPr/>
        </p:nvSpPr>
        <p:spPr bwMode="auto">
          <a:xfrm flipV="1">
            <a:off x="4568825" y="3608388"/>
            <a:ext cx="2462213" cy="9572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4799" name="Text Box 31"/>
          <p:cNvSpPr txBox="1">
            <a:spLocks noChangeArrowheads="1"/>
          </p:cNvSpPr>
          <p:nvPr/>
        </p:nvSpPr>
        <p:spPr bwMode="auto">
          <a:xfrm>
            <a:off x="5789613" y="38862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824800" name="Text Box 32"/>
          <p:cNvSpPr txBox="1">
            <a:spLocks noChangeArrowheads="1"/>
          </p:cNvSpPr>
          <p:nvPr/>
        </p:nvSpPr>
        <p:spPr bwMode="auto">
          <a:xfrm>
            <a:off x="5003800" y="4246563"/>
            <a:ext cx="30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1824801" name="Object 33"/>
          <p:cNvGraphicFramePr>
            <a:graphicFrameLocks noChangeAspect="1"/>
          </p:cNvGraphicFramePr>
          <p:nvPr/>
        </p:nvGraphicFramePr>
        <p:xfrm>
          <a:off x="381000" y="671513"/>
          <a:ext cx="26733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89" name="公式" r:id="rId21" imgW="1688760" imgH="228600" progId="Equation.3">
                  <p:embed/>
                </p:oleObj>
              </mc:Choice>
              <mc:Fallback>
                <p:oleObj name="公式" r:id="rId21" imgW="16887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71513"/>
                        <a:ext cx="267335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02" name="Object 34"/>
          <p:cNvGraphicFramePr>
            <a:graphicFrameLocks noChangeAspect="1"/>
          </p:cNvGraphicFramePr>
          <p:nvPr/>
        </p:nvGraphicFramePr>
        <p:xfrm>
          <a:off x="422275" y="993775"/>
          <a:ext cx="26320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0" name="公式" r:id="rId23" imgW="1600200" imgH="228600" progId="Equation.3">
                  <p:embed/>
                </p:oleObj>
              </mc:Choice>
              <mc:Fallback>
                <p:oleObj name="公式" r:id="rId23" imgW="16002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993775"/>
                        <a:ext cx="26320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03" name="Object 35"/>
          <p:cNvGraphicFramePr>
            <a:graphicFrameLocks noChangeAspect="1"/>
          </p:cNvGraphicFramePr>
          <p:nvPr/>
        </p:nvGraphicFramePr>
        <p:xfrm>
          <a:off x="3036888" y="781050"/>
          <a:ext cx="4984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1" name="公式" r:id="rId25" imgW="2692080" imgH="228600" progId="Equation.3">
                  <p:embed/>
                </p:oleObj>
              </mc:Choice>
              <mc:Fallback>
                <p:oleObj name="公式" r:id="rId25" imgW="269208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781050"/>
                        <a:ext cx="49847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04" name="Object 36"/>
          <p:cNvGraphicFramePr>
            <a:graphicFrameLocks noChangeAspect="1"/>
          </p:cNvGraphicFramePr>
          <p:nvPr/>
        </p:nvGraphicFramePr>
        <p:xfrm>
          <a:off x="466725" y="1416050"/>
          <a:ext cx="2141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2" name="公式" r:id="rId27" imgW="1002960" imgH="203040" progId="Equation.3">
                  <p:embed/>
                </p:oleObj>
              </mc:Choice>
              <mc:Fallback>
                <p:oleObj name="公式" r:id="rId27" imgW="1002960" imgH="2030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16050"/>
                        <a:ext cx="2141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05" name="Object 37"/>
          <p:cNvGraphicFramePr>
            <a:graphicFrameLocks noChangeAspect="1"/>
          </p:cNvGraphicFramePr>
          <p:nvPr/>
        </p:nvGraphicFramePr>
        <p:xfrm>
          <a:off x="3054350" y="1447800"/>
          <a:ext cx="1663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3" name="公式" r:id="rId29" imgW="799920" imgH="177480" progId="Equation.3">
                  <p:embed/>
                </p:oleObj>
              </mc:Choice>
              <mc:Fallback>
                <p:oleObj name="公式" r:id="rId29" imgW="799920" imgH="177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447800"/>
                        <a:ext cx="16637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06" name="Object 38"/>
          <p:cNvGraphicFramePr>
            <a:graphicFrameLocks noChangeAspect="1"/>
          </p:cNvGraphicFramePr>
          <p:nvPr/>
        </p:nvGraphicFramePr>
        <p:xfrm>
          <a:off x="5099050" y="1282700"/>
          <a:ext cx="3556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4" name="公式" r:id="rId31" imgW="2133360" imgH="406080" progId="Equation.3">
                  <p:embed/>
                </p:oleObj>
              </mc:Choice>
              <mc:Fallback>
                <p:oleObj name="公式" r:id="rId31" imgW="2133360" imgH="4060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282700"/>
                        <a:ext cx="3556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4807" name="Text Box 39"/>
          <p:cNvSpPr txBox="1">
            <a:spLocks noChangeArrowheads="1"/>
          </p:cNvSpPr>
          <p:nvPr/>
        </p:nvSpPr>
        <p:spPr bwMode="auto">
          <a:xfrm>
            <a:off x="7781925" y="1646238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08" name="Text Box 40"/>
          <p:cNvSpPr txBox="1">
            <a:spLocks noChangeArrowheads="1"/>
          </p:cNvSpPr>
          <p:nvPr/>
        </p:nvSpPr>
        <p:spPr bwMode="auto">
          <a:xfrm>
            <a:off x="7905750" y="4652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09" name="Text Box 41"/>
          <p:cNvSpPr txBox="1">
            <a:spLocks noChangeArrowheads="1"/>
          </p:cNvSpPr>
          <p:nvPr/>
        </p:nvSpPr>
        <p:spPr bwMode="auto">
          <a:xfrm>
            <a:off x="8058150" y="4805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0" name="Text Box 42"/>
          <p:cNvSpPr txBox="1">
            <a:spLocks noChangeArrowheads="1"/>
          </p:cNvSpPr>
          <p:nvPr/>
        </p:nvSpPr>
        <p:spPr bwMode="auto">
          <a:xfrm>
            <a:off x="8210550" y="4957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1" name="Text Box 43"/>
          <p:cNvSpPr txBox="1">
            <a:spLocks noChangeArrowheads="1"/>
          </p:cNvSpPr>
          <p:nvPr/>
        </p:nvSpPr>
        <p:spPr bwMode="auto">
          <a:xfrm>
            <a:off x="8362950" y="51101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2" name="Text Box 44"/>
          <p:cNvSpPr txBox="1">
            <a:spLocks noChangeArrowheads="1"/>
          </p:cNvSpPr>
          <p:nvPr/>
        </p:nvSpPr>
        <p:spPr bwMode="auto">
          <a:xfrm>
            <a:off x="8515350" y="52625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3" name="Text Box 45"/>
          <p:cNvSpPr txBox="1">
            <a:spLocks noChangeArrowheads="1"/>
          </p:cNvSpPr>
          <p:nvPr/>
        </p:nvSpPr>
        <p:spPr bwMode="auto">
          <a:xfrm>
            <a:off x="8667750" y="5414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4" name="Text Box 46"/>
          <p:cNvSpPr txBox="1">
            <a:spLocks noChangeArrowheads="1"/>
          </p:cNvSpPr>
          <p:nvPr/>
        </p:nvSpPr>
        <p:spPr bwMode="auto">
          <a:xfrm>
            <a:off x="8926513" y="5719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5" name="Text Box 47"/>
          <p:cNvSpPr txBox="1">
            <a:spLocks noChangeArrowheads="1"/>
          </p:cNvSpPr>
          <p:nvPr/>
        </p:nvSpPr>
        <p:spPr bwMode="auto">
          <a:xfrm>
            <a:off x="8926513" y="58721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6" name="Text Box 48"/>
          <p:cNvSpPr txBox="1">
            <a:spLocks noChangeArrowheads="1"/>
          </p:cNvSpPr>
          <p:nvPr/>
        </p:nvSpPr>
        <p:spPr bwMode="auto">
          <a:xfrm>
            <a:off x="8926513" y="58721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17" name="Text Box 49"/>
          <p:cNvSpPr txBox="1">
            <a:spLocks noChangeArrowheads="1"/>
          </p:cNvSpPr>
          <p:nvPr/>
        </p:nvSpPr>
        <p:spPr bwMode="auto">
          <a:xfrm>
            <a:off x="8926513" y="60245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824818" name="Object 50"/>
          <p:cNvGraphicFramePr>
            <a:graphicFrameLocks noChangeAspect="1"/>
          </p:cNvGraphicFramePr>
          <p:nvPr/>
        </p:nvGraphicFramePr>
        <p:xfrm>
          <a:off x="0" y="2465388"/>
          <a:ext cx="3198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5" name="公式" r:id="rId33" imgW="1803240" imgH="228600" progId="Equation.3">
                  <p:embed/>
                </p:oleObj>
              </mc:Choice>
              <mc:Fallback>
                <p:oleObj name="公式" r:id="rId33" imgW="180324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65388"/>
                        <a:ext cx="3198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4819" name="Text Box 51"/>
          <p:cNvSpPr txBox="1">
            <a:spLocks noChangeArrowheads="1"/>
          </p:cNvSpPr>
          <p:nvPr/>
        </p:nvSpPr>
        <p:spPr bwMode="auto">
          <a:xfrm>
            <a:off x="895350" y="6259513"/>
            <a:ext cx="5189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曲线在极点自己相交，与此对应的角度为 </a:t>
            </a:r>
            <a:r>
              <a:rPr lang="zh-CN" altLang="en-US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r>
              <a:rPr lang="zh-CN" altLang="en-US" sz="2000" b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=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824820" name="Object 52"/>
          <p:cNvGraphicFramePr>
            <a:graphicFrameLocks noChangeAspect="1"/>
          </p:cNvGraphicFramePr>
          <p:nvPr/>
        </p:nvGraphicFramePr>
        <p:xfrm>
          <a:off x="6084888" y="6096000"/>
          <a:ext cx="3825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6" name="公式" r:id="rId35" imgW="228600" imgH="406080" progId="Equation.3">
                  <p:embed/>
                </p:oleObj>
              </mc:Choice>
              <mc:Fallback>
                <p:oleObj name="公式" r:id="rId35" imgW="228600" imgH="4060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096000"/>
                        <a:ext cx="3825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21" name="Object 53"/>
          <p:cNvGraphicFramePr>
            <a:graphicFrameLocks noChangeAspect="1"/>
          </p:cNvGraphicFramePr>
          <p:nvPr/>
        </p:nvGraphicFramePr>
        <p:xfrm>
          <a:off x="6516688" y="6096000"/>
          <a:ext cx="508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7" name="公式" r:id="rId37" imgW="304560" imgH="406080" progId="Equation.3">
                  <p:embed/>
                </p:oleObj>
              </mc:Choice>
              <mc:Fallback>
                <p:oleObj name="公式" r:id="rId37" imgW="304560" imgH="4060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096000"/>
                        <a:ext cx="508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22" name="Object 54"/>
          <p:cNvGraphicFramePr>
            <a:graphicFrameLocks noChangeAspect="1"/>
          </p:cNvGraphicFramePr>
          <p:nvPr/>
        </p:nvGraphicFramePr>
        <p:xfrm>
          <a:off x="7075488" y="6096000"/>
          <a:ext cx="508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8" name="公式" r:id="rId39" imgW="304560" imgH="406080" progId="Equation.3">
                  <p:embed/>
                </p:oleObj>
              </mc:Choice>
              <mc:Fallback>
                <p:oleObj name="公式" r:id="rId39" imgW="304560" imgH="4060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6096000"/>
                        <a:ext cx="508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4823" name="Object 55"/>
          <p:cNvGraphicFramePr>
            <a:graphicFrameLocks noChangeAspect="1"/>
          </p:cNvGraphicFramePr>
          <p:nvPr/>
        </p:nvGraphicFramePr>
        <p:xfrm>
          <a:off x="7634288" y="6096000"/>
          <a:ext cx="4238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699" name="公式" r:id="rId41" imgW="253800" imgH="406080" progId="Equation.3">
                  <p:embed/>
                </p:oleObj>
              </mc:Choice>
              <mc:Fallback>
                <p:oleObj name="公式" r:id="rId41" imgW="25380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6096000"/>
                        <a:ext cx="4238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4824" name="Text Box 56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25" name="Text Box 57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26" name="Text Box 58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27" name="Text Box 59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28" name="Text Box 60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4830" name="Text Box 62"/>
          <p:cNvSpPr txBox="1">
            <a:spLocks noChangeArrowheads="1"/>
          </p:cNvSpPr>
          <p:nvPr/>
        </p:nvSpPr>
        <p:spPr bwMode="auto">
          <a:xfrm>
            <a:off x="4387850" y="228600"/>
            <a:ext cx="351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距离之积为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 baseline="30000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的点的轨迹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1824831" name="Text Box 63"/>
          <p:cNvSpPr txBox="1">
            <a:spLocks noChangeArrowheads="1"/>
          </p:cNvSpPr>
          <p:nvPr/>
        </p:nvSpPr>
        <p:spPr bwMode="auto">
          <a:xfrm>
            <a:off x="287338" y="1928813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直角系方程</a:t>
            </a:r>
          </a:p>
        </p:txBody>
      </p:sp>
      <p:sp>
        <p:nvSpPr>
          <p:cNvPr id="1824832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223838" y="241300"/>
            <a:ext cx="1787525" cy="3683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12. </a:t>
            </a:r>
            <a:r>
              <a:rPr lang="en-US" altLang="zh-CN" sz="2400" b="1"/>
              <a:t> </a:t>
            </a:r>
            <a:r>
              <a:rPr lang="zh-CN" altLang="en-US" sz="2400" b="1"/>
              <a:t>双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纽</a:t>
            </a:r>
            <a:r>
              <a:rPr lang="zh-CN" altLang="en-US" sz="2400" b="1"/>
              <a:t>线</a:t>
            </a:r>
          </a:p>
        </p:txBody>
      </p:sp>
      <p:sp>
        <p:nvSpPr>
          <p:cNvPr id="1824833" name="AutoShape 65">
            <a:hlinkClick r:id="rId4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824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824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24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24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2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2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82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82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82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82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82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824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2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24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24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24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24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24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2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24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2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82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8" dur="500"/>
                                        <p:tgtEl>
                                          <p:spTgt spid="182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182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82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2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2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82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82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7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82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82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82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82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824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824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48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770" grpId="0" animBg="1"/>
      <p:bldP spid="1824781" grpId="0" animBg="1"/>
      <p:bldP spid="1824782" grpId="0" animBg="1"/>
      <p:bldP spid="1824783" grpId="0" animBg="1"/>
      <p:bldP spid="1824784" grpId="0" animBg="1"/>
      <p:bldP spid="1824785" grpId="0" animBg="1"/>
      <p:bldP spid="1824786" grpId="0" animBg="1"/>
      <p:bldP spid="1824788" grpId="0" animBg="1"/>
      <p:bldP spid="1824789" grpId="0" animBg="1"/>
      <p:bldP spid="1824790" grpId="0" autoUpdateAnimBg="0"/>
      <p:bldP spid="1824798" grpId="0" animBg="1"/>
      <p:bldP spid="1824799" grpId="0" autoUpdateAnimBg="0"/>
      <p:bldP spid="1824800" grpId="0" autoUpdateAnimBg="0"/>
      <p:bldP spid="1824807" grpId="0" autoUpdateAnimBg="0"/>
      <p:bldP spid="1824808" grpId="0" autoUpdateAnimBg="0"/>
      <p:bldP spid="1824809" grpId="0" autoUpdateAnimBg="0"/>
      <p:bldP spid="1824810" grpId="0" autoUpdateAnimBg="0"/>
      <p:bldP spid="1824811" grpId="0" autoUpdateAnimBg="0"/>
      <p:bldP spid="1824812" grpId="0" autoUpdateAnimBg="0"/>
      <p:bldP spid="1824813" grpId="0" autoUpdateAnimBg="0"/>
      <p:bldP spid="1824814" grpId="0" autoUpdateAnimBg="0"/>
      <p:bldP spid="1824815" grpId="0" autoUpdateAnimBg="0"/>
      <p:bldP spid="1824816" grpId="0" autoUpdateAnimBg="0"/>
      <p:bldP spid="1824817" grpId="0" autoUpdateAnimBg="0"/>
      <p:bldP spid="1824819" grpId="0" autoUpdateAnimBg="0"/>
      <p:bldP spid="1824824" grpId="0" autoUpdateAnimBg="0"/>
      <p:bldP spid="1824825" grpId="0" autoUpdateAnimBg="0"/>
      <p:bldP spid="1824826" grpId="0" autoUpdateAnimBg="0"/>
      <p:bldP spid="1824827" grpId="0" autoUpdateAnimBg="0"/>
      <p:bldP spid="1824828" grpId="0" autoUpdateAnimBg="0"/>
      <p:bldP spid="1824830" grpId="0" autoUpdateAnimBg="0"/>
      <p:bldP spid="182483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4" name="Freeform 2"/>
          <p:cNvSpPr>
            <a:spLocks/>
          </p:cNvSpPr>
          <p:nvPr/>
        </p:nvSpPr>
        <p:spPr bwMode="auto">
          <a:xfrm>
            <a:off x="4583113" y="3408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5796" name="Group 4"/>
          <p:cNvGrpSpPr>
            <a:grpSpLocks/>
          </p:cNvGrpSpPr>
          <p:nvPr/>
        </p:nvGrpSpPr>
        <p:grpSpPr bwMode="auto">
          <a:xfrm>
            <a:off x="1074738" y="1698625"/>
            <a:ext cx="7354887" cy="4922838"/>
            <a:chOff x="677" y="1070"/>
            <a:chExt cx="4633" cy="3101"/>
          </a:xfrm>
        </p:grpSpPr>
        <p:sp>
          <p:nvSpPr>
            <p:cNvPr id="1825797" name="Line 5"/>
            <p:cNvSpPr>
              <a:spLocks noChangeShapeType="1"/>
            </p:cNvSpPr>
            <p:nvPr/>
          </p:nvSpPr>
          <p:spPr bwMode="auto">
            <a:xfrm flipV="1">
              <a:off x="2882" y="1157"/>
              <a:ext cx="0" cy="3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5798" name="Text Box 6"/>
            <p:cNvSpPr txBox="1">
              <a:spLocks noChangeArrowheads="1"/>
            </p:cNvSpPr>
            <p:nvPr/>
          </p:nvSpPr>
          <p:spPr bwMode="auto">
            <a:xfrm>
              <a:off x="2680" y="28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5799" name="Text Box 7"/>
            <p:cNvSpPr txBox="1">
              <a:spLocks noChangeArrowheads="1"/>
            </p:cNvSpPr>
            <p:nvPr/>
          </p:nvSpPr>
          <p:spPr bwMode="auto">
            <a:xfrm>
              <a:off x="5114" y="28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825800" name="Text Box 8"/>
            <p:cNvSpPr txBox="1">
              <a:spLocks noChangeArrowheads="1"/>
            </p:cNvSpPr>
            <p:nvPr/>
          </p:nvSpPr>
          <p:spPr bwMode="auto">
            <a:xfrm>
              <a:off x="2696" y="1070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25801" name="Line 9"/>
            <p:cNvSpPr>
              <a:spLocks noChangeShapeType="1"/>
            </p:cNvSpPr>
            <p:nvPr/>
          </p:nvSpPr>
          <p:spPr bwMode="auto">
            <a:xfrm>
              <a:off x="677" y="2876"/>
              <a:ext cx="44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25802" name="Group 10"/>
          <p:cNvGrpSpPr>
            <a:grpSpLocks/>
          </p:cNvGrpSpPr>
          <p:nvPr/>
        </p:nvGrpSpPr>
        <p:grpSpPr bwMode="auto">
          <a:xfrm>
            <a:off x="2473325" y="2443163"/>
            <a:ext cx="4213225" cy="4213225"/>
            <a:chOff x="1553" y="891"/>
            <a:chExt cx="2654" cy="2654"/>
          </a:xfrm>
        </p:grpSpPr>
        <p:sp>
          <p:nvSpPr>
            <p:cNvPr id="1825803" name="Line 11"/>
            <p:cNvSpPr>
              <a:spLocks noChangeShapeType="1"/>
            </p:cNvSpPr>
            <p:nvPr/>
          </p:nvSpPr>
          <p:spPr bwMode="auto">
            <a:xfrm flipH="1">
              <a:off x="1553" y="891"/>
              <a:ext cx="2654" cy="2654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5804" name="Line 12"/>
            <p:cNvSpPr>
              <a:spLocks noChangeShapeType="1"/>
            </p:cNvSpPr>
            <p:nvPr/>
          </p:nvSpPr>
          <p:spPr bwMode="auto">
            <a:xfrm>
              <a:off x="1561" y="905"/>
              <a:ext cx="2618" cy="2618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5805" name="Freeform 13"/>
          <p:cNvSpPr>
            <a:spLocks/>
          </p:cNvSpPr>
          <p:nvPr/>
        </p:nvSpPr>
        <p:spPr bwMode="auto">
          <a:xfrm>
            <a:off x="4583113" y="3408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5806" name="Freeform 14"/>
          <p:cNvSpPr>
            <a:spLocks/>
          </p:cNvSpPr>
          <p:nvPr/>
        </p:nvSpPr>
        <p:spPr bwMode="auto">
          <a:xfrm flipV="1">
            <a:off x="4583113" y="4551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5807" name="Freeform 15"/>
          <p:cNvSpPr>
            <a:spLocks/>
          </p:cNvSpPr>
          <p:nvPr/>
        </p:nvSpPr>
        <p:spPr bwMode="auto">
          <a:xfrm flipH="1">
            <a:off x="1673225" y="3408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5808" name="Freeform 16"/>
          <p:cNvSpPr>
            <a:spLocks/>
          </p:cNvSpPr>
          <p:nvPr/>
        </p:nvSpPr>
        <p:spPr bwMode="auto">
          <a:xfrm flipH="1" flipV="1">
            <a:off x="1673225" y="4551363"/>
            <a:ext cx="2895600" cy="1157287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5809" name="Object 17"/>
          <p:cNvGraphicFramePr>
            <a:graphicFrameLocks noChangeAspect="1"/>
          </p:cNvGraphicFramePr>
          <p:nvPr/>
        </p:nvGraphicFramePr>
        <p:xfrm>
          <a:off x="7478713" y="4565650"/>
          <a:ext cx="3952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4" name="公式" r:id="rId3" imgW="304560" imgH="215640" progId="Equation.3">
                  <p:embed/>
                </p:oleObj>
              </mc:Choice>
              <mc:Fallback>
                <p:oleObj name="公式" r:id="rId3" imgW="30456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4565650"/>
                        <a:ext cx="3952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5810" name="Object 18"/>
          <p:cNvGraphicFramePr>
            <a:graphicFrameLocks noChangeAspect="1"/>
          </p:cNvGraphicFramePr>
          <p:nvPr/>
        </p:nvGraphicFramePr>
        <p:xfrm>
          <a:off x="2857500" y="228600"/>
          <a:ext cx="2141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5" name="公式" r:id="rId5" imgW="1002960" imgH="203040" progId="Equation.3">
                  <p:embed/>
                </p:oleObj>
              </mc:Choice>
              <mc:Fallback>
                <p:oleObj name="公式" r:id="rId5" imgW="100296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28600"/>
                        <a:ext cx="2141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5811" name="Text Box 19"/>
          <p:cNvSpPr txBox="1">
            <a:spLocks noChangeArrowheads="1"/>
          </p:cNvSpPr>
          <p:nvPr/>
        </p:nvSpPr>
        <p:spPr bwMode="auto">
          <a:xfrm>
            <a:off x="8926513" y="60245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5812" name="Text Box 20"/>
          <p:cNvSpPr txBox="1">
            <a:spLocks noChangeArrowheads="1"/>
          </p:cNvSpPr>
          <p:nvPr/>
        </p:nvSpPr>
        <p:spPr bwMode="auto">
          <a:xfrm>
            <a:off x="4999038" y="2286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所围面积</a:t>
            </a:r>
          </a:p>
        </p:txBody>
      </p:sp>
      <p:graphicFrame>
        <p:nvGraphicFramePr>
          <p:cNvPr id="1825813" name="Object 21"/>
          <p:cNvGraphicFramePr>
            <a:graphicFrameLocks noChangeAspect="1"/>
          </p:cNvGraphicFramePr>
          <p:nvPr/>
        </p:nvGraphicFramePr>
        <p:xfrm>
          <a:off x="5051425" y="3892550"/>
          <a:ext cx="2936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6" name="公式" r:id="rId7" imgW="177480" imgH="406080" progId="Equation.3">
                  <p:embed/>
                </p:oleObj>
              </mc:Choice>
              <mc:Fallback>
                <p:oleObj name="公式" r:id="rId7" imgW="1774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892550"/>
                        <a:ext cx="2936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5814" name="Text Box 22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825816" name="Object 24"/>
          <p:cNvGraphicFramePr>
            <a:graphicFrameLocks noChangeAspect="1"/>
          </p:cNvGraphicFramePr>
          <p:nvPr/>
        </p:nvGraphicFramePr>
        <p:xfrm>
          <a:off x="2095500" y="936625"/>
          <a:ext cx="25622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7" name="公式" r:id="rId9" imgW="1307880" imgH="431640" progId="Equation.3">
                  <p:embed/>
                </p:oleObj>
              </mc:Choice>
              <mc:Fallback>
                <p:oleObj name="公式" r:id="rId9" imgW="1307880" imgH="431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936625"/>
                        <a:ext cx="256222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5817" name="Object 25"/>
          <p:cNvGraphicFramePr>
            <a:graphicFrameLocks noChangeAspect="1"/>
          </p:cNvGraphicFramePr>
          <p:nvPr/>
        </p:nvGraphicFramePr>
        <p:xfrm>
          <a:off x="7478713" y="1128713"/>
          <a:ext cx="879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8" name="公式" r:id="rId11" imgW="393480" imgH="203040" progId="Equation.3">
                  <p:embed/>
                </p:oleObj>
              </mc:Choice>
              <mc:Fallback>
                <p:oleObj name="公式" r:id="rId11" imgW="3934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713" y="1128713"/>
                        <a:ext cx="8794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5818" name="Text Box 26"/>
          <p:cNvSpPr txBox="1">
            <a:spLocks noChangeArrowheads="1"/>
          </p:cNvSpPr>
          <p:nvPr/>
        </p:nvSpPr>
        <p:spPr bwMode="auto">
          <a:xfrm>
            <a:off x="8926513" y="6329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5819" name="Text Box 27"/>
          <p:cNvSpPr txBox="1">
            <a:spLocks noChangeArrowheads="1"/>
          </p:cNvSpPr>
          <p:nvPr/>
        </p:nvSpPr>
        <p:spPr bwMode="auto">
          <a:xfrm>
            <a:off x="8926513" y="6329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5820" name="Text Box 28"/>
          <p:cNvSpPr txBox="1">
            <a:spLocks noChangeArrowheads="1"/>
          </p:cNvSpPr>
          <p:nvPr/>
        </p:nvSpPr>
        <p:spPr bwMode="auto">
          <a:xfrm>
            <a:off x="406400" y="1101725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由对称性</a:t>
            </a:r>
          </a:p>
        </p:txBody>
      </p:sp>
      <p:graphicFrame>
        <p:nvGraphicFramePr>
          <p:cNvPr id="1825821" name="Object 29"/>
          <p:cNvGraphicFramePr>
            <a:graphicFrameLocks noChangeAspect="1"/>
          </p:cNvGraphicFramePr>
          <p:nvPr/>
        </p:nvGraphicFramePr>
        <p:xfrm>
          <a:off x="4657725" y="936625"/>
          <a:ext cx="28209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09" name="公式" r:id="rId13" imgW="1409400" imgH="431640" progId="Equation.3">
                  <p:embed/>
                </p:oleObj>
              </mc:Choice>
              <mc:Fallback>
                <p:oleObj name="公式" r:id="rId13" imgW="1409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936625"/>
                        <a:ext cx="28209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5822" name="Text Box 30"/>
          <p:cNvSpPr txBox="1">
            <a:spLocks noChangeArrowheads="1"/>
          </p:cNvSpPr>
          <p:nvPr/>
        </p:nvSpPr>
        <p:spPr bwMode="auto">
          <a:xfrm>
            <a:off x="8926513" y="6481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82582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1368425" cy="4619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12. </a:t>
            </a:r>
            <a:r>
              <a:rPr lang="en-US" altLang="zh-CN" sz="2400" b="1"/>
              <a:t> </a:t>
            </a:r>
            <a:r>
              <a:rPr lang="zh-CN" altLang="en-US" sz="2400" b="1"/>
              <a:t>例</a:t>
            </a:r>
          </a:p>
        </p:txBody>
      </p:sp>
      <p:sp>
        <p:nvSpPr>
          <p:cNvPr id="1825825" name="Arc 33"/>
          <p:cNvSpPr>
            <a:spLocks/>
          </p:cNvSpPr>
          <p:nvPr/>
        </p:nvSpPr>
        <p:spPr bwMode="auto">
          <a:xfrm>
            <a:off x="5108575" y="3776663"/>
            <a:ext cx="684213" cy="788987"/>
          </a:xfrm>
          <a:custGeom>
            <a:avLst/>
            <a:gdLst>
              <a:gd name="G0" fmla="+- 0 0 0"/>
              <a:gd name="G1" fmla="+- 20351 0 0"/>
              <a:gd name="G2" fmla="+- 21600 0 0"/>
              <a:gd name="T0" fmla="*/ 7238 w 21600"/>
              <a:gd name="T1" fmla="*/ 0 h 24924"/>
              <a:gd name="T2" fmla="*/ 21110 w 21600"/>
              <a:gd name="T3" fmla="*/ 24924 h 24924"/>
              <a:gd name="T4" fmla="*/ 0 w 21600"/>
              <a:gd name="T5" fmla="*/ 20351 h 24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24" fill="none" extrusionOk="0">
                <a:moveTo>
                  <a:pt x="7238" y="-1"/>
                </a:moveTo>
                <a:cubicBezTo>
                  <a:pt x="15848" y="3062"/>
                  <a:pt x="21600" y="11212"/>
                  <a:pt x="21600" y="20351"/>
                </a:cubicBezTo>
                <a:cubicBezTo>
                  <a:pt x="21600" y="21888"/>
                  <a:pt x="21435" y="23421"/>
                  <a:pt x="21110" y="24924"/>
                </a:cubicBezTo>
              </a:path>
              <a:path w="21600" h="24924" stroke="0" extrusionOk="0">
                <a:moveTo>
                  <a:pt x="7238" y="-1"/>
                </a:moveTo>
                <a:cubicBezTo>
                  <a:pt x="15848" y="3062"/>
                  <a:pt x="21600" y="11212"/>
                  <a:pt x="21600" y="20351"/>
                </a:cubicBezTo>
                <a:cubicBezTo>
                  <a:pt x="21600" y="21888"/>
                  <a:pt x="21435" y="23421"/>
                  <a:pt x="21110" y="24924"/>
                </a:cubicBezTo>
                <a:lnTo>
                  <a:pt x="0" y="20351"/>
                </a:lnTo>
                <a:close/>
              </a:path>
            </a:pathLst>
          </a:custGeom>
          <a:noFill/>
          <a:ln w="57150">
            <a:solidFill>
              <a:srgbClr val="0099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5826" name="AutoShape 34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5795" name="Text Box 3"/>
          <p:cNvSpPr txBox="1">
            <a:spLocks noChangeArrowheads="1"/>
          </p:cNvSpPr>
          <p:nvPr/>
        </p:nvSpPr>
        <p:spPr bwMode="auto">
          <a:xfrm>
            <a:off x="1295400" y="2286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双纽线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2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2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2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2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2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58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2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2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182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58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58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58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5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794" grpId="0" animBg="1"/>
      <p:bldP spid="1825805" grpId="0" animBg="1"/>
      <p:bldP spid="1825806" grpId="0" animBg="1"/>
      <p:bldP spid="1825807" grpId="0" animBg="1"/>
      <p:bldP spid="1825808" grpId="0" animBg="1"/>
      <p:bldP spid="1825811" grpId="0" autoUpdateAnimBg="0"/>
      <p:bldP spid="1825814" grpId="0" autoUpdateAnimBg="0"/>
      <p:bldP spid="1825818" grpId="0" autoUpdateAnimBg="0"/>
      <p:bldP spid="1825819" grpId="0" autoUpdateAnimBg="0"/>
      <p:bldP spid="1825820" grpId="0" autoUpdateAnimBg="0"/>
      <p:bldP spid="1825822" grpId="0" autoUpdateAnimBg="0"/>
      <p:bldP spid="18258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007" name="Freeform 31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4978" name="Freeform 2"/>
          <p:cNvSpPr>
            <a:spLocks/>
          </p:cNvSpPr>
          <p:nvPr/>
        </p:nvSpPr>
        <p:spPr bwMode="auto">
          <a:xfrm>
            <a:off x="4279900" y="322263"/>
            <a:ext cx="3378200" cy="3378200"/>
          </a:xfrm>
          <a:custGeom>
            <a:avLst/>
            <a:gdLst>
              <a:gd name="T0" fmla="*/ 0 w 2128"/>
              <a:gd name="T1" fmla="*/ 2128 h 2128"/>
              <a:gd name="T2" fmla="*/ 2128 w 2128"/>
              <a:gd name="T3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28" h="2128">
                <a:moveTo>
                  <a:pt x="0" y="2128"/>
                </a:moveTo>
                <a:lnTo>
                  <a:pt x="2128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4979" name="Freeform 3"/>
          <p:cNvSpPr>
            <a:spLocks/>
          </p:cNvSpPr>
          <p:nvPr/>
        </p:nvSpPr>
        <p:spPr bwMode="auto">
          <a:xfrm>
            <a:off x="461963" y="3687763"/>
            <a:ext cx="7762875" cy="1587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4980" name="Text Box 4"/>
          <p:cNvSpPr txBox="1">
            <a:spLocks noChangeArrowheads="1"/>
          </p:cNvSpPr>
          <p:nvPr/>
        </p:nvSpPr>
        <p:spPr bwMode="auto">
          <a:xfrm>
            <a:off x="3887788" y="3671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174983" name="Text Box 7"/>
          <p:cNvSpPr txBox="1">
            <a:spLocks noChangeArrowheads="1"/>
          </p:cNvSpPr>
          <p:nvPr/>
        </p:nvSpPr>
        <p:spPr bwMode="auto">
          <a:xfrm>
            <a:off x="8077200" y="3611563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74984" name="Oval 8"/>
          <p:cNvSpPr>
            <a:spLocks noChangeArrowheads="1"/>
          </p:cNvSpPr>
          <p:nvPr/>
        </p:nvSpPr>
        <p:spPr bwMode="auto">
          <a:xfrm>
            <a:off x="4198938" y="3592513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85" name="Oval 9"/>
          <p:cNvSpPr>
            <a:spLocks noChangeArrowheads="1"/>
          </p:cNvSpPr>
          <p:nvPr/>
        </p:nvSpPr>
        <p:spPr bwMode="auto">
          <a:xfrm>
            <a:off x="4351338" y="34401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86" name="Oval 10"/>
          <p:cNvSpPr>
            <a:spLocks noChangeArrowheads="1"/>
          </p:cNvSpPr>
          <p:nvPr/>
        </p:nvSpPr>
        <p:spPr bwMode="auto">
          <a:xfrm>
            <a:off x="4503738" y="32686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87" name="Oval 11"/>
          <p:cNvSpPr>
            <a:spLocks noChangeArrowheads="1"/>
          </p:cNvSpPr>
          <p:nvPr/>
        </p:nvSpPr>
        <p:spPr bwMode="auto">
          <a:xfrm>
            <a:off x="4675188" y="30972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88" name="Oval 12"/>
          <p:cNvSpPr>
            <a:spLocks noChangeArrowheads="1"/>
          </p:cNvSpPr>
          <p:nvPr/>
        </p:nvSpPr>
        <p:spPr bwMode="auto">
          <a:xfrm>
            <a:off x="4846638" y="29257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89" name="Oval 13"/>
          <p:cNvSpPr>
            <a:spLocks noChangeArrowheads="1"/>
          </p:cNvSpPr>
          <p:nvPr/>
        </p:nvSpPr>
        <p:spPr bwMode="auto">
          <a:xfrm>
            <a:off x="5018088" y="27543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0" name="Oval 14"/>
          <p:cNvSpPr>
            <a:spLocks noChangeArrowheads="1"/>
          </p:cNvSpPr>
          <p:nvPr/>
        </p:nvSpPr>
        <p:spPr bwMode="auto">
          <a:xfrm>
            <a:off x="5189538" y="25828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1" name="Oval 15"/>
          <p:cNvSpPr>
            <a:spLocks noChangeArrowheads="1"/>
          </p:cNvSpPr>
          <p:nvPr/>
        </p:nvSpPr>
        <p:spPr bwMode="auto">
          <a:xfrm>
            <a:off x="5360988" y="24114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2" name="Oval 16"/>
          <p:cNvSpPr>
            <a:spLocks noChangeArrowheads="1"/>
          </p:cNvSpPr>
          <p:nvPr/>
        </p:nvSpPr>
        <p:spPr bwMode="auto">
          <a:xfrm>
            <a:off x="5532438" y="22399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3" name="Oval 17"/>
          <p:cNvSpPr>
            <a:spLocks noChangeArrowheads="1"/>
          </p:cNvSpPr>
          <p:nvPr/>
        </p:nvSpPr>
        <p:spPr bwMode="auto">
          <a:xfrm>
            <a:off x="5703888" y="20685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4" name="Oval 18"/>
          <p:cNvSpPr>
            <a:spLocks noChangeArrowheads="1"/>
          </p:cNvSpPr>
          <p:nvPr/>
        </p:nvSpPr>
        <p:spPr bwMode="auto">
          <a:xfrm>
            <a:off x="5875338" y="18970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5" name="Oval 19"/>
          <p:cNvSpPr>
            <a:spLocks noChangeArrowheads="1"/>
          </p:cNvSpPr>
          <p:nvPr/>
        </p:nvSpPr>
        <p:spPr bwMode="auto">
          <a:xfrm>
            <a:off x="6046788" y="17256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6" name="Oval 20"/>
          <p:cNvSpPr>
            <a:spLocks noChangeArrowheads="1"/>
          </p:cNvSpPr>
          <p:nvPr/>
        </p:nvSpPr>
        <p:spPr bwMode="auto">
          <a:xfrm>
            <a:off x="6218238" y="15541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7" name="Oval 21"/>
          <p:cNvSpPr>
            <a:spLocks noChangeArrowheads="1"/>
          </p:cNvSpPr>
          <p:nvPr/>
        </p:nvSpPr>
        <p:spPr bwMode="auto">
          <a:xfrm>
            <a:off x="6389688" y="13827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8" name="Oval 22"/>
          <p:cNvSpPr>
            <a:spLocks noChangeArrowheads="1"/>
          </p:cNvSpPr>
          <p:nvPr/>
        </p:nvSpPr>
        <p:spPr bwMode="auto">
          <a:xfrm>
            <a:off x="6561138" y="12112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4999" name="Oval 23"/>
          <p:cNvSpPr>
            <a:spLocks noChangeArrowheads="1"/>
          </p:cNvSpPr>
          <p:nvPr/>
        </p:nvSpPr>
        <p:spPr bwMode="auto">
          <a:xfrm>
            <a:off x="6732588" y="10779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5000" name="Oval 24"/>
          <p:cNvSpPr>
            <a:spLocks noChangeArrowheads="1"/>
          </p:cNvSpPr>
          <p:nvPr/>
        </p:nvSpPr>
        <p:spPr bwMode="auto">
          <a:xfrm>
            <a:off x="6904038" y="9064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5002" name="Text Box 26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175003" name="Text Box 27"/>
          <p:cNvSpPr txBox="1">
            <a:spLocks noChangeArrowheads="1"/>
          </p:cNvSpPr>
          <p:nvPr/>
        </p:nvSpPr>
        <p:spPr bwMode="auto">
          <a:xfrm>
            <a:off x="273050" y="906463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曲线可以看作这种点的轨迹：</a:t>
            </a:r>
          </a:p>
        </p:txBody>
      </p:sp>
      <p:sp>
        <p:nvSpPr>
          <p:cNvPr id="2175004" name="Text Box 28"/>
          <p:cNvSpPr txBox="1">
            <a:spLocks noChangeArrowheads="1"/>
          </p:cNvSpPr>
          <p:nvPr/>
        </p:nvSpPr>
        <p:spPr bwMode="auto">
          <a:xfrm>
            <a:off x="273050" y="1663700"/>
            <a:ext cx="299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动点在射线上作等速运动</a:t>
            </a:r>
          </a:p>
        </p:txBody>
      </p:sp>
      <p:sp>
        <p:nvSpPr>
          <p:cNvPr id="2175005" name="Text Box 29"/>
          <p:cNvSpPr txBox="1">
            <a:spLocks noChangeArrowheads="1"/>
          </p:cNvSpPr>
          <p:nvPr/>
        </p:nvSpPr>
        <p:spPr bwMode="auto">
          <a:xfrm>
            <a:off x="273050" y="2041525"/>
            <a:ext cx="375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同时此射线又绕极点作等速转动</a:t>
            </a:r>
          </a:p>
        </p:txBody>
      </p:sp>
      <p:sp>
        <p:nvSpPr>
          <p:cNvPr id="2175006" name="Text Box 30"/>
          <p:cNvSpPr txBox="1">
            <a:spLocks noChangeArrowheads="1"/>
          </p:cNvSpPr>
          <p:nvPr/>
        </p:nvSpPr>
        <p:spPr bwMode="auto">
          <a:xfrm>
            <a:off x="273050" y="1285875"/>
            <a:ext cx="222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009900"/>
                </a:solidFill>
              </a:rPr>
              <a:t>从极点射出半射线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17500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273050" y="293688"/>
            <a:ext cx="2895600" cy="46831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阿基米德螺线</a:t>
            </a:r>
            <a:endParaRPr lang="zh-CN" altLang="en-US" b="1"/>
          </a:p>
        </p:txBody>
      </p:sp>
      <p:sp>
        <p:nvSpPr>
          <p:cNvPr id="2175009" name="AutoShape 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7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74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17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7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7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7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7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7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7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7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7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7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217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7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7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75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75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17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17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17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17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17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17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17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1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17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1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1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17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1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17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17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7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7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75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75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5007" grpId="0" animBg="1"/>
      <p:bldP spid="2174978" grpId="0" animBg="1"/>
      <p:bldP spid="2174979" grpId="0" animBg="1"/>
      <p:bldP spid="2174980" grpId="0" autoUpdateAnimBg="0"/>
      <p:bldP spid="2174983" grpId="0" autoUpdateAnimBg="0"/>
      <p:bldP spid="2174984" grpId="0" animBg="1"/>
      <p:bldP spid="2174985" grpId="0" animBg="1"/>
      <p:bldP spid="2174986" grpId="0" animBg="1"/>
      <p:bldP spid="2174987" grpId="0" animBg="1"/>
      <p:bldP spid="2174988" grpId="0" animBg="1"/>
      <p:bldP spid="2174989" grpId="0" animBg="1"/>
      <p:bldP spid="2174990" grpId="0" animBg="1"/>
      <p:bldP spid="2174991" grpId="0" animBg="1"/>
      <p:bldP spid="2174992" grpId="0" animBg="1"/>
      <p:bldP spid="2174993" grpId="0" animBg="1"/>
      <p:bldP spid="2174994" grpId="0" animBg="1"/>
      <p:bldP spid="2174995" grpId="0" animBg="1"/>
      <p:bldP spid="2174996" grpId="0" animBg="1"/>
      <p:bldP spid="2174997" grpId="0" animBg="1"/>
      <p:bldP spid="2174998" grpId="0" animBg="1"/>
      <p:bldP spid="2174999" grpId="0" animBg="1"/>
      <p:bldP spid="2175000" grpId="0" animBg="1"/>
      <p:bldP spid="2175003" grpId="0" autoUpdateAnimBg="0"/>
      <p:bldP spid="2175004" grpId="0" autoUpdateAnimBg="0"/>
      <p:bldP spid="2175005" grpId="0" autoUpdateAnimBg="0"/>
      <p:bldP spid="21750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37" name="Freeform 37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6004" name="Freeform 4"/>
          <p:cNvSpPr>
            <a:spLocks/>
          </p:cNvSpPr>
          <p:nvPr/>
        </p:nvSpPr>
        <p:spPr bwMode="auto">
          <a:xfrm>
            <a:off x="4286250" y="303213"/>
            <a:ext cx="3376613" cy="3376612"/>
          </a:xfrm>
          <a:custGeom>
            <a:avLst/>
            <a:gdLst>
              <a:gd name="T0" fmla="*/ 0 w 2127"/>
              <a:gd name="T1" fmla="*/ 2127 h 2127"/>
              <a:gd name="T2" fmla="*/ 2127 w 2127"/>
              <a:gd name="T3" fmla="*/ 0 h 21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27" h="2127">
                <a:moveTo>
                  <a:pt x="0" y="2127"/>
                </a:moveTo>
                <a:lnTo>
                  <a:pt x="2127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6002" name="Freeform 2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6005" name="Text Box 5"/>
          <p:cNvSpPr txBox="1">
            <a:spLocks noChangeArrowheads="1"/>
          </p:cNvSpPr>
          <p:nvPr/>
        </p:nvSpPr>
        <p:spPr bwMode="auto">
          <a:xfrm>
            <a:off x="3887788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76032" name="Text Box 32"/>
          <p:cNvSpPr txBox="1">
            <a:spLocks noChangeArrowheads="1"/>
          </p:cNvSpPr>
          <p:nvPr/>
        </p:nvSpPr>
        <p:spPr bwMode="auto">
          <a:xfrm>
            <a:off x="8077200" y="36258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176034" name="Oval 34"/>
          <p:cNvSpPr>
            <a:spLocks noChangeArrowheads="1"/>
          </p:cNvSpPr>
          <p:nvPr/>
        </p:nvSpPr>
        <p:spPr bwMode="auto">
          <a:xfrm>
            <a:off x="6911975" y="9017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6039" name="Text Box 39"/>
          <p:cNvSpPr txBox="1">
            <a:spLocks noChangeArrowheads="1"/>
          </p:cNvSpPr>
          <p:nvPr/>
        </p:nvSpPr>
        <p:spPr bwMode="auto">
          <a:xfrm>
            <a:off x="273050" y="906463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曲线可以看作这种点的轨迹：</a:t>
            </a:r>
          </a:p>
        </p:txBody>
      </p:sp>
      <p:sp>
        <p:nvSpPr>
          <p:cNvPr id="2176040" name="Text Box 40"/>
          <p:cNvSpPr txBox="1">
            <a:spLocks noChangeArrowheads="1"/>
          </p:cNvSpPr>
          <p:nvPr/>
        </p:nvSpPr>
        <p:spPr bwMode="auto">
          <a:xfrm>
            <a:off x="273050" y="1663700"/>
            <a:ext cx="299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动点在射线上作等速运动</a:t>
            </a:r>
          </a:p>
        </p:txBody>
      </p:sp>
      <p:sp>
        <p:nvSpPr>
          <p:cNvPr id="2176041" name="Text Box 41"/>
          <p:cNvSpPr txBox="1">
            <a:spLocks noChangeArrowheads="1"/>
          </p:cNvSpPr>
          <p:nvPr/>
        </p:nvSpPr>
        <p:spPr bwMode="auto">
          <a:xfrm>
            <a:off x="273050" y="2041525"/>
            <a:ext cx="375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同时此射线又绕极点作等速转动</a:t>
            </a:r>
          </a:p>
        </p:txBody>
      </p:sp>
      <p:sp>
        <p:nvSpPr>
          <p:cNvPr id="2176042" name="Text Box 42"/>
          <p:cNvSpPr txBox="1">
            <a:spLocks noChangeArrowheads="1"/>
          </p:cNvSpPr>
          <p:nvPr/>
        </p:nvSpPr>
        <p:spPr bwMode="auto">
          <a:xfrm>
            <a:off x="273050" y="1285875"/>
            <a:ext cx="222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009900"/>
                </a:solidFill>
              </a:rPr>
              <a:t>从极点射出半射线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17604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8631238" y="5072063"/>
            <a:ext cx="395287" cy="2619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76046" name="Rectangle 46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176047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6038" name="Text Box 38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195" name="Freeform 1091"/>
          <p:cNvSpPr>
            <a:spLocks/>
          </p:cNvSpPr>
          <p:nvPr/>
        </p:nvSpPr>
        <p:spPr bwMode="auto">
          <a:xfrm>
            <a:off x="17526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6" name="Freeform 1092"/>
          <p:cNvSpPr>
            <a:spLocks/>
          </p:cNvSpPr>
          <p:nvPr/>
        </p:nvSpPr>
        <p:spPr bwMode="auto">
          <a:xfrm>
            <a:off x="21336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7" name="Freeform 1093"/>
          <p:cNvSpPr>
            <a:spLocks/>
          </p:cNvSpPr>
          <p:nvPr/>
        </p:nvSpPr>
        <p:spPr bwMode="auto">
          <a:xfrm>
            <a:off x="25146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8" name="Freeform 1094"/>
          <p:cNvSpPr>
            <a:spLocks/>
          </p:cNvSpPr>
          <p:nvPr/>
        </p:nvSpPr>
        <p:spPr bwMode="auto">
          <a:xfrm>
            <a:off x="28956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199" name="Freeform 1095"/>
          <p:cNvSpPr>
            <a:spLocks/>
          </p:cNvSpPr>
          <p:nvPr/>
        </p:nvSpPr>
        <p:spPr bwMode="auto">
          <a:xfrm>
            <a:off x="36576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200" name="Freeform 1096"/>
          <p:cNvSpPr>
            <a:spLocks/>
          </p:cNvSpPr>
          <p:nvPr/>
        </p:nvSpPr>
        <p:spPr bwMode="auto">
          <a:xfrm>
            <a:off x="41910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2201" name="Freeform 1097"/>
          <p:cNvSpPr>
            <a:spLocks/>
          </p:cNvSpPr>
          <p:nvPr/>
        </p:nvSpPr>
        <p:spPr bwMode="auto">
          <a:xfrm>
            <a:off x="4648200" y="5105400"/>
            <a:ext cx="1588" cy="66675"/>
          </a:xfrm>
          <a:custGeom>
            <a:avLst/>
            <a:gdLst>
              <a:gd name="T0" fmla="*/ 0 w 1"/>
              <a:gd name="T1" fmla="*/ 42 h 42"/>
              <a:gd name="T2" fmla="*/ 0 w 1"/>
              <a:gd name="T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2">
                <a:moveTo>
                  <a:pt x="0" y="42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2131" name="Object 1027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4" name="公式" r:id="rId4" imgW="177480" imgH="228600" progId="Equation.3">
                  <p:embed/>
                </p:oleObj>
              </mc:Choice>
              <mc:Fallback>
                <p:oleObj name="公式" r:id="rId4" imgW="17748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2" name="Object 1028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5" name="公式" r:id="rId6" imgW="279360" imgH="228600" progId="Equation.3">
                  <p:embed/>
                </p:oleObj>
              </mc:Choice>
              <mc:Fallback>
                <p:oleObj name="公式" r:id="rId6" imgW="27936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3" name="Object 1029"/>
          <p:cNvGraphicFramePr>
            <a:graphicFrameLocks noChangeAspect="1"/>
          </p:cNvGraphicFramePr>
          <p:nvPr/>
        </p:nvGraphicFramePr>
        <p:xfrm>
          <a:off x="1600200" y="5105400"/>
          <a:ext cx="2873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6" name="公式" r:id="rId8" imgW="152280" imgH="215640" progId="Equation.3">
                  <p:embed/>
                </p:oleObj>
              </mc:Choice>
              <mc:Fallback>
                <p:oleObj name="公式" r:id="rId8" imgW="152280" imgH="215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2873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4" name="Object 1030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7" name="公式" r:id="rId10" imgW="164880" imgH="228600" progId="Equation.3">
                  <p:embed/>
                </p:oleObj>
              </mc:Choice>
              <mc:Fallback>
                <p:oleObj name="公式" r:id="rId10" imgW="16488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2135" name="Object 1031"/>
          <p:cNvGraphicFramePr>
            <a:graphicFrameLocks noChangeAspect="1"/>
          </p:cNvGraphicFramePr>
          <p:nvPr/>
        </p:nvGraphicFramePr>
        <p:xfrm>
          <a:off x="1981200" y="5105400"/>
          <a:ext cx="3381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8" name="公式" r:id="rId12" imgW="177480" imgH="215640" progId="Equation.3">
                  <p:embed/>
                </p:oleObj>
              </mc:Choice>
              <mc:Fallback>
                <p:oleObj name="公式" r:id="rId12" imgW="177480" imgH="2156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05400"/>
                        <a:ext cx="3381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36" name="Text Box 1032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2352137" name="Text Box 1033"/>
          <p:cNvSpPr txBox="1">
            <a:spLocks noChangeArrowheads="1"/>
          </p:cNvSpPr>
          <p:nvPr/>
        </p:nvSpPr>
        <p:spPr bwMode="auto">
          <a:xfrm>
            <a:off x="6689725" y="1066800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352138" name="Text Box 1034"/>
          <p:cNvSpPr txBox="1">
            <a:spLocks noChangeArrowheads="1"/>
          </p:cNvSpPr>
          <p:nvPr/>
        </p:nvSpPr>
        <p:spPr bwMode="auto">
          <a:xfrm>
            <a:off x="6689725" y="1563688"/>
            <a:ext cx="2100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2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以直代曲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以常代变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graphicFrame>
        <p:nvGraphicFramePr>
          <p:cNvPr id="2352139" name="Object 1035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29" name="公式" r:id="rId14" imgW="1028520" imgH="228600" progId="Equation.3">
                  <p:embed/>
                </p:oleObj>
              </mc:Choice>
              <mc:Fallback>
                <p:oleObj name="公式" r:id="rId14" imgW="1028520" imgH="228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40" name="Text Box 1036"/>
          <p:cNvSpPr txBox="1">
            <a:spLocks noChangeArrowheads="1"/>
          </p:cNvSpPr>
          <p:nvPr/>
        </p:nvSpPr>
        <p:spPr bwMode="auto">
          <a:xfrm>
            <a:off x="6689725" y="2819400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3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积零为整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grpSp>
        <p:nvGrpSpPr>
          <p:cNvPr id="2352141" name="Group 1037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2352142" name="Group 1038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2352143" name="Line 1039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2144" name="Line 1040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2145" name="Text Box 1041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52146" name="Text Box 1042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52147" name="Text Box 1043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52148" name="Text Box 1044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y</a:t>
            </a:r>
            <a:r>
              <a:rPr lang="en-US" altLang="zh-CN" b="1">
                <a:solidFill>
                  <a:schemeClr val="accent2"/>
                </a:solidFill>
              </a:rPr>
              <a:t>=</a:t>
            </a:r>
            <a:r>
              <a:rPr lang="en-US" altLang="zh-CN" b="1" i="1">
                <a:solidFill>
                  <a:schemeClr val="accent2"/>
                </a:solidFill>
              </a:rPr>
              <a:t>f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352149" name="Object 1045"/>
          <p:cNvGraphicFramePr>
            <a:graphicFrameLocks noChangeAspect="1"/>
          </p:cNvGraphicFramePr>
          <p:nvPr/>
        </p:nvGraphicFramePr>
        <p:xfrm>
          <a:off x="4495800" y="5105400"/>
          <a:ext cx="533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30" name="公式" r:id="rId16" imgW="266400" imgH="228600" progId="Equation.3">
                  <p:embed/>
                </p:oleObj>
              </mc:Choice>
              <mc:Fallback>
                <p:oleObj name="公式" r:id="rId16" imgW="266400" imgH="2286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533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50" name="Freeform 1046"/>
          <p:cNvSpPr>
            <a:spLocks/>
          </p:cNvSpPr>
          <p:nvPr/>
        </p:nvSpPr>
        <p:spPr bwMode="auto">
          <a:xfrm>
            <a:off x="2895600" y="1371600"/>
            <a:ext cx="762000" cy="3810000"/>
          </a:xfrm>
          <a:custGeom>
            <a:avLst/>
            <a:gdLst>
              <a:gd name="T0" fmla="*/ 0 w 480"/>
              <a:gd name="T1" fmla="*/ 2400 h 2400"/>
              <a:gd name="T2" fmla="*/ 0 w 480"/>
              <a:gd name="T3" fmla="*/ 0 h 2400"/>
              <a:gd name="T4" fmla="*/ 480 w 480"/>
              <a:gd name="T5" fmla="*/ 0 h 2400"/>
              <a:gd name="T6" fmla="*/ 480 w 480"/>
              <a:gd name="T7" fmla="*/ 240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2400">
                <a:moveTo>
                  <a:pt x="0" y="2400"/>
                </a:moveTo>
                <a:lnTo>
                  <a:pt x="0" y="0"/>
                </a:lnTo>
                <a:lnTo>
                  <a:pt x="480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1" name="Freeform 1047"/>
          <p:cNvSpPr>
            <a:spLocks/>
          </p:cNvSpPr>
          <p:nvPr/>
        </p:nvSpPr>
        <p:spPr bwMode="auto">
          <a:xfrm>
            <a:off x="2514600" y="1571625"/>
            <a:ext cx="400050" cy="3609975"/>
          </a:xfrm>
          <a:custGeom>
            <a:avLst/>
            <a:gdLst>
              <a:gd name="T0" fmla="*/ 0 w 252"/>
              <a:gd name="T1" fmla="*/ 2274 h 2274"/>
              <a:gd name="T2" fmla="*/ 0 w 252"/>
              <a:gd name="T3" fmla="*/ 0 h 2274"/>
              <a:gd name="T4" fmla="*/ 252 w 252"/>
              <a:gd name="T5" fmla="*/ 0 h 2274"/>
              <a:gd name="T6" fmla="*/ 240 w 252"/>
              <a:gd name="T7" fmla="*/ 2274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2" h="2274">
                <a:moveTo>
                  <a:pt x="0" y="2274"/>
                </a:moveTo>
                <a:lnTo>
                  <a:pt x="0" y="0"/>
                </a:lnTo>
                <a:lnTo>
                  <a:pt x="252" y="0"/>
                </a:lnTo>
                <a:lnTo>
                  <a:pt x="240" y="227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2" name="Freeform 1048"/>
          <p:cNvSpPr>
            <a:spLocks/>
          </p:cNvSpPr>
          <p:nvPr/>
        </p:nvSpPr>
        <p:spPr bwMode="auto">
          <a:xfrm>
            <a:off x="2133600" y="1752600"/>
            <a:ext cx="381000" cy="3429000"/>
          </a:xfrm>
          <a:custGeom>
            <a:avLst/>
            <a:gdLst>
              <a:gd name="T0" fmla="*/ 0 w 240"/>
              <a:gd name="T1" fmla="*/ 2160 h 2160"/>
              <a:gd name="T2" fmla="*/ 0 w 240"/>
              <a:gd name="T3" fmla="*/ 0 h 2160"/>
              <a:gd name="T4" fmla="*/ 240 w 240"/>
              <a:gd name="T5" fmla="*/ 0 h 2160"/>
              <a:gd name="T6" fmla="*/ 240 w 240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2160">
                <a:moveTo>
                  <a:pt x="0" y="2160"/>
                </a:moveTo>
                <a:lnTo>
                  <a:pt x="0" y="0"/>
                </a:lnTo>
                <a:lnTo>
                  <a:pt x="240" y="0"/>
                </a:lnTo>
                <a:lnTo>
                  <a:pt x="240" y="216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3" name="Freeform 1049"/>
          <p:cNvSpPr>
            <a:spLocks/>
          </p:cNvSpPr>
          <p:nvPr/>
        </p:nvSpPr>
        <p:spPr bwMode="auto">
          <a:xfrm>
            <a:off x="1752600" y="1943100"/>
            <a:ext cx="382588" cy="3238500"/>
          </a:xfrm>
          <a:custGeom>
            <a:avLst/>
            <a:gdLst>
              <a:gd name="T0" fmla="*/ 0 w 241"/>
              <a:gd name="T1" fmla="*/ 2040 h 2040"/>
              <a:gd name="T2" fmla="*/ 6 w 241"/>
              <a:gd name="T3" fmla="*/ 0 h 2040"/>
              <a:gd name="T4" fmla="*/ 241 w 241"/>
              <a:gd name="T5" fmla="*/ 12 h 2040"/>
              <a:gd name="T6" fmla="*/ 240 w 241"/>
              <a:gd name="T7" fmla="*/ 2040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" h="2040">
                <a:moveTo>
                  <a:pt x="0" y="2040"/>
                </a:moveTo>
                <a:lnTo>
                  <a:pt x="6" y="0"/>
                </a:lnTo>
                <a:lnTo>
                  <a:pt x="241" y="12"/>
                </a:lnTo>
                <a:lnTo>
                  <a:pt x="240" y="20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4" name="Freeform 1050"/>
          <p:cNvSpPr>
            <a:spLocks/>
          </p:cNvSpPr>
          <p:nvPr/>
        </p:nvSpPr>
        <p:spPr bwMode="auto">
          <a:xfrm>
            <a:off x="1428750" y="2266950"/>
            <a:ext cx="323850" cy="2914650"/>
          </a:xfrm>
          <a:custGeom>
            <a:avLst/>
            <a:gdLst>
              <a:gd name="T0" fmla="*/ 12 w 204"/>
              <a:gd name="T1" fmla="*/ 1836 h 1836"/>
              <a:gd name="T2" fmla="*/ 0 w 204"/>
              <a:gd name="T3" fmla="*/ 0 h 1836"/>
              <a:gd name="T4" fmla="*/ 204 w 204"/>
              <a:gd name="T5" fmla="*/ 12 h 1836"/>
              <a:gd name="T6" fmla="*/ 204 w 204"/>
              <a:gd name="T7" fmla="*/ 1836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1836">
                <a:moveTo>
                  <a:pt x="12" y="1836"/>
                </a:moveTo>
                <a:lnTo>
                  <a:pt x="0" y="0"/>
                </a:lnTo>
                <a:lnTo>
                  <a:pt x="204" y="12"/>
                </a:lnTo>
                <a:lnTo>
                  <a:pt x="204" y="183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5" name="Freeform 1051"/>
          <p:cNvSpPr>
            <a:spLocks/>
          </p:cNvSpPr>
          <p:nvPr/>
        </p:nvSpPr>
        <p:spPr bwMode="auto">
          <a:xfrm>
            <a:off x="3657600" y="1447800"/>
            <a:ext cx="533400" cy="3733800"/>
          </a:xfrm>
          <a:custGeom>
            <a:avLst/>
            <a:gdLst>
              <a:gd name="T0" fmla="*/ 0 w 336"/>
              <a:gd name="T1" fmla="*/ 2352 h 2352"/>
              <a:gd name="T2" fmla="*/ 0 w 336"/>
              <a:gd name="T3" fmla="*/ 0 h 2352"/>
              <a:gd name="T4" fmla="*/ 336 w 336"/>
              <a:gd name="T5" fmla="*/ 0 h 2352"/>
              <a:gd name="T6" fmla="*/ 336 w 336"/>
              <a:gd name="T7" fmla="*/ 2352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2352">
                <a:moveTo>
                  <a:pt x="0" y="2352"/>
                </a:moveTo>
                <a:lnTo>
                  <a:pt x="0" y="0"/>
                </a:lnTo>
                <a:lnTo>
                  <a:pt x="336" y="0"/>
                </a:lnTo>
                <a:lnTo>
                  <a:pt x="336" y="235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6" name="Freeform 1052"/>
          <p:cNvSpPr>
            <a:spLocks/>
          </p:cNvSpPr>
          <p:nvPr/>
        </p:nvSpPr>
        <p:spPr bwMode="auto">
          <a:xfrm>
            <a:off x="4184650" y="1457325"/>
            <a:ext cx="463550" cy="3724275"/>
          </a:xfrm>
          <a:custGeom>
            <a:avLst/>
            <a:gdLst>
              <a:gd name="T0" fmla="*/ 4 w 292"/>
              <a:gd name="T1" fmla="*/ 2346 h 2346"/>
              <a:gd name="T2" fmla="*/ 0 w 292"/>
              <a:gd name="T3" fmla="*/ 9 h 2346"/>
              <a:gd name="T4" fmla="*/ 286 w 292"/>
              <a:gd name="T5" fmla="*/ 0 h 2346"/>
              <a:gd name="T6" fmla="*/ 292 w 292"/>
              <a:gd name="T7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" h="2346">
                <a:moveTo>
                  <a:pt x="4" y="2346"/>
                </a:moveTo>
                <a:lnTo>
                  <a:pt x="0" y="9"/>
                </a:lnTo>
                <a:lnTo>
                  <a:pt x="286" y="0"/>
                </a:lnTo>
                <a:lnTo>
                  <a:pt x="292" y="234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7" name="Freeform 1053"/>
          <p:cNvSpPr>
            <a:spLocks/>
          </p:cNvSpPr>
          <p:nvPr/>
        </p:nvSpPr>
        <p:spPr bwMode="auto">
          <a:xfrm>
            <a:off x="4646613" y="1590675"/>
            <a:ext cx="458787" cy="3590925"/>
          </a:xfrm>
          <a:custGeom>
            <a:avLst/>
            <a:gdLst>
              <a:gd name="T0" fmla="*/ 1 w 289"/>
              <a:gd name="T1" fmla="*/ 2262 h 2262"/>
              <a:gd name="T2" fmla="*/ 0 w 289"/>
              <a:gd name="T3" fmla="*/ 7 h 2262"/>
              <a:gd name="T4" fmla="*/ 289 w 289"/>
              <a:gd name="T5" fmla="*/ 0 h 2262"/>
              <a:gd name="T6" fmla="*/ 289 w 289"/>
              <a:gd name="T7" fmla="*/ 2262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9" h="2262">
                <a:moveTo>
                  <a:pt x="1" y="2262"/>
                </a:moveTo>
                <a:lnTo>
                  <a:pt x="0" y="7"/>
                </a:lnTo>
                <a:lnTo>
                  <a:pt x="289" y="0"/>
                </a:lnTo>
                <a:lnTo>
                  <a:pt x="289" y="226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59" name="Line 1055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0" name="Freeform 1056"/>
          <p:cNvSpPr>
            <a:spLocks/>
          </p:cNvSpPr>
          <p:nvPr/>
        </p:nvSpPr>
        <p:spPr bwMode="auto">
          <a:xfrm>
            <a:off x="2901950" y="1371600"/>
            <a:ext cx="760413" cy="1588"/>
          </a:xfrm>
          <a:custGeom>
            <a:avLst/>
            <a:gdLst>
              <a:gd name="T0" fmla="*/ 479 w 479"/>
              <a:gd name="T1" fmla="*/ 0 h 1"/>
              <a:gd name="T2" fmla="*/ 0 w 4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9" h="1">
                <a:moveTo>
                  <a:pt x="479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1" name="Line 1057"/>
          <p:cNvSpPr>
            <a:spLocks noChangeShapeType="1"/>
          </p:cNvSpPr>
          <p:nvPr/>
        </p:nvSpPr>
        <p:spPr bwMode="auto">
          <a:xfrm flipV="1">
            <a:off x="1414463" y="2265363"/>
            <a:ext cx="346075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2" name="Line 1058"/>
          <p:cNvSpPr>
            <a:spLocks noChangeShapeType="1"/>
          </p:cNvSpPr>
          <p:nvPr/>
        </p:nvSpPr>
        <p:spPr bwMode="auto">
          <a:xfrm>
            <a:off x="1760538" y="1947863"/>
            <a:ext cx="374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3" name="Freeform 1059"/>
          <p:cNvSpPr>
            <a:spLocks/>
          </p:cNvSpPr>
          <p:nvPr/>
        </p:nvSpPr>
        <p:spPr bwMode="auto">
          <a:xfrm>
            <a:off x="2120900" y="1731963"/>
            <a:ext cx="393700" cy="1587"/>
          </a:xfrm>
          <a:custGeom>
            <a:avLst/>
            <a:gdLst>
              <a:gd name="T0" fmla="*/ 0 w 248"/>
              <a:gd name="T1" fmla="*/ 0 h 1"/>
              <a:gd name="T2" fmla="*/ 248 w 248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8" h="1">
                <a:moveTo>
                  <a:pt x="0" y="0"/>
                </a:moveTo>
                <a:lnTo>
                  <a:pt x="248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4" name="Line 1060"/>
          <p:cNvSpPr>
            <a:spLocks noChangeShapeType="1"/>
          </p:cNvSpPr>
          <p:nvPr/>
        </p:nvSpPr>
        <p:spPr bwMode="auto">
          <a:xfrm>
            <a:off x="2497138" y="1573213"/>
            <a:ext cx="403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5" name="Line 1061"/>
          <p:cNvSpPr>
            <a:spLocks noChangeShapeType="1"/>
          </p:cNvSpPr>
          <p:nvPr/>
        </p:nvSpPr>
        <p:spPr bwMode="auto">
          <a:xfrm>
            <a:off x="3651250" y="1428750"/>
            <a:ext cx="5619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6" name="Line 1062"/>
          <p:cNvSpPr>
            <a:spLocks noChangeShapeType="1"/>
          </p:cNvSpPr>
          <p:nvPr/>
        </p:nvSpPr>
        <p:spPr bwMode="auto">
          <a:xfrm>
            <a:off x="4170363" y="1471613"/>
            <a:ext cx="476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7" name="Line 1063"/>
          <p:cNvSpPr>
            <a:spLocks noChangeShapeType="1"/>
          </p:cNvSpPr>
          <p:nvPr/>
        </p:nvSpPr>
        <p:spPr bwMode="auto">
          <a:xfrm>
            <a:off x="1587500" y="2309813"/>
            <a:ext cx="0" cy="2857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8" name="Line 1064"/>
          <p:cNvSpPr>
            <a:spLocks noChangeShapeType="1"/>
          </p:cNvSpPr>
          <p:nvPr/>
        </p:nvSpPr>
        <p:spPr bwMode="auto">
          <a:xfrm>
            <a:off x="1933575" y="1978025"/>
            <a:ext cx="0" cy="317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69" name="Line 1065"/>
          <p:cNvSpPr>
            <a:spLocks noChangeShapeType="1"/>
          </p:cNvSpPr>
          <p:nvPr/>
        </p:nvSpPr>
        <p:spPr bwMode="auto">
          <a:xfrm>
            <a:off x="2193925" y="1760538"/>
            <a:ext cx="0" cy="3406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0" name="Line 1066"/>
          <p:cNvSpPr>
            <a:spLocks noChangeShapeType="1"/>
          </p:cNvSpPr>
          <p:nvPr/>
        </p:nvSpPr>
        <p:spPr bwMode="auto">
          <a:xfrm>
            <a:off x="2540000" y="1544638"/>
            <a:ext cx="0" cy="36226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1" name="Line 1067"/>
          <p:cNvSpPr>
            <a:spLocks noChangeShapeType="1"/>
          </p:cNvSpPr>
          <p:nvPr/>
        </p:nvSpPr>
        <p:spPr bwMode="auto">
          <a:xfrm>
            <a:off x="3838575" y="1443038"/>
            <a:ext cx="0" cy="37242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2" name="Freeform 1068"/>
          <p:cNvSpPr>
            <a:spLocks/>
          </p:cNvSpPr>
          <p:nvPr/>
        </p:nvSpPr>
        <p:spPr bwMode="auto">
          <a:xfrm>
            <a:off x="4241800" y="1485900"/>
            <a:ext cx="1588" cy="3681413"/>
          </a:xfrm>
          <a:custGeom>
            <a:avLst/>
            <a:gdLst>
              <a:gd name="T0" fmla="*/ 0 w 1"/>
              <a:gd name="T1" fmla="*/ 0 h 2319"/>
              <a:gd name="T2" fmla="*/ 1 w 1"/>
              <a:gd name="T3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19">
                <a:moveTo>
                  <a:pt x="0" y="0"/>
                </a:moveTo>
                <a:lnTo>
                  <a:pt x="1" y="2319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3" name="Line 1069"/>
          <p:cNvSpPr>
            <a:spLocks noChangeShapeType="1"/>
          </p:cNvSpPr>
          <p:nvPr/>
        </p:nvSpPr>
        <p:spPr bwMode="auto">
          <a:xfrm>
            <a:off x="4719638" y="1601788"/>
            <a:ext cx="0" cy="35798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74" name="Line 1070"/>
          <p:cNvSpPr>
            <a:spLocks noChangeShapeType="1"/>
          </p:cNvSpPr>
          <p:nvPr/>
        </p:nvSpPr>
        <p:spPr bwMode="auto">
          <a:xfrm flipV="1">
            <a:off x="3290888" y="1428750"/>
            <a:ext cx="0" cy="3752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2175" name="Object 1071"/>
          <p:cNvGraphicFramePr>
            <a:graphicFrameLocks noChangeAspect="1"/>
          </p:cNvGraphicFramePr>
          <p:nvPr/>
        </p:nvGraphicFramePr>
        <p:xfrm>
          <a:off x="6661150" y="3201988"/>
          <a:ext cx="2128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231" name="公式" r:id="rId18" imgW="1091880" imgH="431640" progId="Equation.3">
                  <p:embed/>
                </p:oleObj>
              </mc:Choice>
              <mc:Fallback>
                <p:oleObj name="公式" r:id="rId18" imgW="1091880" imgH="431640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201988"/>
                        <a:ext cx="21288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77" name="Freeform 1073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704 h 704"/>
              <a:gd name="T2" fmla="*/ 912 w 2304"/>
              <a:gd name="T3" fmla="*/ 80 h 704"/>
              <a:gd name="T4" fmla="*/ 2304 w 2304"/>
              <a:gd name="T5" fmla="*/ 22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2178" name="Group 1074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2352179" name="Line 1075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2180" name="Text Box 1076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352181" name="Group 1077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2352182" name="Line 1078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2183" name="Text Box 1079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b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52184" name="Text Box 1080"/>
          <p:cNvSpPr txBox="1">
            <a:spLocks noChangeArrowheads="1"/>
          </p:cNvSpPr>
          <p:nvPr/>
        </p:nvSpPr>
        <p:spPr bwMode="auto">
          <a:xfrm>
            <a:off x="8697913" y="37703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52185" name="Text Box 1081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52186" name="Line 1082"/>
          <p:cNvSpPr>
            <a:spLocks noChangeShapeType="1"/>
          </p:cNvSpPr>
          <p:nvPr/>
        </p:nvSpPr>
        <p:spPr bwMode="auto">
          <a:xfrm>
            <a:off x="4632325" y="1587500"/>
            <a:ext cx="4905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87" name="Text Box 1083"/>
          <p:cNvSpPr txBox="1">
            <a:spLocks noChangeArrowheads="1"/>
          </p:cNvSpPr>
          <p:nvPr/>
        </p:nvSpPr>
        <p:spPr bwMode="auto">
          <a:xfrm>
            <a:off x="5867400" y="41148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分法越细，越接近精确值</a:t>
            </a:r>
          </a:p>
        </p:txBody>
      </p:sp>
      <p:sp>
        <p:nvSpPr>
          <p:cNvPr id="2352188" name="Line 1084"/>
          <p:cNvSpPr>
            <a:spLocks noChangeShapeType="1"/>
          </p:cNvSpPr>
          <p:nvPr/>
        </p:nvSpPr>
        <p:spPr bwMode="auto">
          <a:xfrm>
            <a:off x="4191000" y="1481138"/>
            <a:ext cx="0" cy="3700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89" name="Line 1085"/>
          <p:cNvSpPr>
            <a:spLocks noChangeShapeType="1"/>
          </p:cNvSpPr>
          <p:nvPr/>
        </p:nvSpPr>
        <p:spPr bwMode="auto">
          <a:xfrm>
            <a:off x="2133600" y="18288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0" name="Line 1086"/>
          <p:cNvSpPr>
            <a:spLocks noChangeShapeType="1"/>
          </p:cNvSpPr>
          <p:nvPr/>
        </p:nvSpPr>
        <p:spPr bwMode="auto">
          <a:xfrm>
            <a:off x="2895600" y="13716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1" name="Line 1087"/>
          <p:cNvSpPr>
            <a:spLocks noChangeShapeType="1"/>
          </p:cNvSpPr>
          <p:nvPr/>
        </p:nvSpPr>
        <p:spPr bwMode="auto">
          <a:xfrm>
            <a:off x="1752600" y="21336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2" name="Line 1088"/>
          <p:cNvSpPr>
            <a:spLocks noChangeShapeType="1"/>
          </p:cNvSpPr>
          <p:nvPr/>
        </p:nvSpPr>
        <p:spPr bwMode="auto">
          <a:xfrm>
            <a:off x="2514600" y="1600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3" name="Line 1089"/>
          <p:cNvSpPr>
            <a:spLocks noChangeShapeType="1"/>
          </p:cNvSpPr>
          <p:nvPr/>
        </p:nvSpPr>
        <p:spPr bwMode="auto">
          <a:xfrm>
            <a:off x="3657600" y="1371600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194" name="Line 1090"/>
          <p:cNvSpPr>
            <a:spLocks noChangeShapeType="1"/>
          </p:cNvSpPr>
          <p:nvPr/>
        </p:nvSpPr>
        <p:spPr bwMode="auto">
          <a:xfrm>
            <a:off x="4648200" y="1600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2203" name="Rectangle 1099"/>
          <p:cNvSpPr>
            <a:spLocks noGrp="1" noChangeArrowheads="1"/>
          </p:cNvSpPr>
          <p:nvPr>
            <p:ph type="title" idx="4294967295"/>
          </p:nvPr>
        </p:nvSpPr>
        <p:spPr>
          <a:xfrm>
            <a:off x="325438" y="304800"/>
            <a:ext cx="296545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1.</a:t>
            </a:r>
            <a:r>
              <a:rPr lang="en-US" altLang="zh-CN" sz="2400">
                <a:latin typeface="楷体_GB2312" pitchFamily="49" charset="-12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2204" name="Text Box 1100"/>
          <p:cNvSpPr txBox="1">
            <a:spLocks noChangeArrowheads="1"/>
          </p:cNvSpPr>
          <p:nvPr/>
        </p:nvSpPr>
        <p:spPr bwMode="auto">
          <a:xfrm>
            <a:off x="2713038" y="900113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25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352237" name="Text Box 1133"/>
          <p:cNvSpPr txBox="1">
            <a:spLocks noChangeArrowheads="1"/>
          </p:cNvSpPr>
          <p:nvPr/>
        </p:nvSpPr>
        <p:spPr bwMode="auto">
          <a:xfrm>
            <a:off x="6556375" y="54086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52238" name="AutoShape 1134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5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35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35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235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2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5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35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235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35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2352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352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500"/>
                                        <p:tgtEl>
                                          <p:spTgt spid="235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235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5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5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5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235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0" fill="hold"/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0" fill="hold"/>
                                        <p:tgtEl>
                                          <p:spTgt spid="235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3" dur="500"/>
                                        <p:tgtEl>
                                          <p:spTgt spid="2352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2" dur="500"/>
                                        <p:tgtEl>
                                          <p:spTgt spid="235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5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5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35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5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5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35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35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35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35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35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5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5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35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35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35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35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35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35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235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35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35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35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9" dur="500"/>
                                        <p:tgtEl>
                                          <p:spTgt spid="2352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35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2195" grpId="0" animBg="1"/>
      <p:bldP spid="2352196" grpId="0" animBg="1"/>
      <p:bldP spid="2352197" grpId="0" animBg="1"/>
      <p:bldP spid="2352198" grpId="0" animBg="1"/>
      <p:bldP spid="2352199" grpId="0" animBg="1"/>
      <p:bldP spid="2352200" grpId="0" animBg="1"/>
      <p:bldP spid="2352201" grpId="0" animBg="1"/>
      <p:bldP spid="2352136" grpId="0" autoUpdateAnimBg="0"/>
      <p:bldP spid="2352137" grpId="0" autoUpdateAnimBg="0"/>
      <p:bldP spid="2352138" grpId="0" build="p" autoUpdateAnimBg="0"/>
      <p:bldP spid="2352140" grpId="0" autoUpdateAnimBg="0"/>
      <p:bldP spid="2352148" grpId="0" autoUpdateAnimBg="0"/>
      <p:bldP spid="2352150" grpId="0" animBg="1"/>
      <p:bldP spid="2352151" grpId="0" animBg="1"/>
      <p:bldP spid="2352152" grpId="0" animBg="1"/>
      <p:bldP spid="2352153" grpId="0" animBg="1"/>
      <p:bldP spid="2352154" grpId="0" animBg="1"/>
      <p:bldP spid="2352155" grpId="0" animBg="1"/>
      <p:bldP spid="2352156" grpId="0" animBg="1"/>
      <p:bldP spid="2352157" grpId="0" animBg="1"/>
      <p:bldP spid="2352159" grpId="0" animBg="1"/>
      <p:bldP spid="2352160" grpId="0" animBg="1"/>
      <p:bldP spid="2352161" grpId="0" animBg="1"/>
      <p:bldP spid="2352162" grpId="0" animBg="1"/>
      <p:bldP spid="2352163" grpId="0" animBg="1"/>
      <p:bldP spid="2352164" grpId="0" animBg="1"/>
      <p:bldP spid="2352165" grpId="0" animBg="1"/>
      <p:bldP spid="2352166" grpId="0" animBg="1"/>
      <p:bldP spid="2352167" grpId="0" animBg="1"/>
      <p:bldP spid="2352168" grpId="0" animBg="1"/>
      <p:bldP spid="2352169" grpId="0" animBg="1"/>
      <p:bldP spid="2352170" grpId="0" animBg="1"/>
      <p:bldP spid="2352171" grpId="0" animBg="1"/>
      <p:bldP spid="2352172" grpId="0" animBg="1"/>
      <p:bldP spid="2352173" grpId="0" animBg="1"/>
      <p:bldP spid="2352174" grpId="0" animBg="1"/>
      <p:bldP spid="2352177" grpId="0" animBg="1"/>
      <p:bldP spid="2352184" grpId="0" autoUpdateAnimBg="0"/>
      <p:bldP spid="2352185" grpId="0" autoUpdateAnimBg="0"/>
      <p:bldP spid="2352186" grpId="0" animBg="1"/>
      <p:bldP spid="2352187" grpId="0" autoUpdateAnimBg="0"/>
      <p:bldP spid="2352188" grpId="0" animBg="1"/>
      <p:bldP spid="2352189" grpId="0" animBg="1"/>
      <p:bldP spid="2352190" grpId="0" animBg="1"/>
      <p:bldP spid="2352191" grpId="0" animBg="1"/>
      <p:bldP spid="2352192" grpId="0" animBg="1"/>
      <p:bldP spid="2352193" grpId="0" animBg="1"/>
      <p:bldP spid="2352194" grpId="0" animBg="1"/>
      <p:bldP spid="2352204" grpId="0" autoUpdateAnimBg="0"/>
      <p:bldP spid="235223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06" name="Freeform 1026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08" name="Freeform 1028"/>
          <p:cNvSpPr>
            <a:spLocks/>
          </p:cNvSpPr>
          <p:nvPr/>
        </p:nvSpPr>
        <p:spPr bwMode="auto">
          <a:xfrm>
            <a:off x="4314825" y="303213"/>
            <a:ext cx="3362325" cy="3348037"/>
          </a:xfrm>
          <a:custGeom>
            <a:avLst/>
            <a:gdLst>
              <a:gd name="T0" fmla="*/ 0 w 2118"/>
              <a:gd name="T1" fmla="*/ 2109 h 2109"/>
              <a:gd name="T2" fmla="*/ 2118 w 2118"/>
              <a:gd name="T3" fmla="*/ 0 h 21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8" h="2109">
                <a:moveTo>
                  <a:pt x="0" y="2109"/>
                </a:moveTo>
                <a:lnTo>
                  <a:pt x="2118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09" name="Freeform 1029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110" name="Text Box 1030"/>
          <p:cNvSpPr txBox="1">
            <a:spLocks noChangeArrowheads="1"/>
          </p:cNvSpPr>
          <p:nvPr/>
        </p:nvSpPr>
        <p:spPr bwMode="auto">
          <a:xfrm>
            <a:off x="3887788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79111" name="Freeform 1031"/>
          <p:cNvSpPr>
            <a:spLocks/>
          </p:cNvSpPr>
          <p:nvPr/>
        </p:nvSpPr>
        <p:spPr bwMode="auto">
          <a:xfrm>
            <a:off x="4300538" y="22225"/>
            <a:ext cx="2914650" cy="3679825"/>
          </a:xfrm>
          <a:custGeom>
            <a:avLst/>
            <a:gdLst>
              <a:gd name="T0" fmla="*/ 0 w 1836"/>
              <a:gd name="T1" fmla="*/ 2318 h 2318"/>
              <a:gd name="T2" fmla="*/ 1836 w 1836"/>
              <a:gd name="T3" fmla="*/ 0 h 23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6" h="2318">
                <a:moveTo>
                  <a:pt x="0" y="2318"/>
                </a:moveTo>
                <a:lnTo>
                  <a:pt x="1836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2" name="Freeform 1032"/>
          <p:cNvSpPr>
            <a:spLocks/>
          </p:cNvSpPr>
          <p:nvPr/>
        </p:nvSpPr>
        <p:spPr bwMode="auto">
          <a:xfrm>
            <a:off x="4286250" y="-165100"/>
            <a:ext cx="2395538" cy="3867150"/>
          </a:xfrm>
          <a:custGeom>
            <a:avLst/>
            <a:gdLst>
              <a:gd name="T0" fmla="*/ 0 w 1509"/>
              <a:gd name="T1" fmla="*/ 2436 h 2436"/>
              <a:gd name="T2" fmla="*/ 1509 w 1509"/>
              <a:gd name="T3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9" h="2436">
                <a:moveTo>
                  <a:pt x="0" y="2436"/>
                </a:moveTo>
                <a:lnTo>
                  <a:pt x="1509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3" name="Freeform 1033"/>
          <p:cNvSpPr>
            <a:spLocks/>
          </p:cNvSpPr>
          <p:nvPr/>
        </p:nvSpPr>
        <p:spPr bwMode="auto">
          <a:xfrm>
            <a:off x="4286250" y="-295275"/>
            <a:ext cx="1746250" cy="3997325"/>
          </a:xfrm>
          <a:custGeom>
            <a:avLst/>
            <a:gdLst>
              <a:gd name="T0" fmla="*/ 0 w 1100"/>
              <a:gd name="T1" fmla="*/ 2518 h 2518"/>
              <a:gd name="T2" fmla="*/ 1100 w 1100"/>
              <a:gd name="T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0" h="2518">
                <a:moveTo>
                  <a:pt x="0" y="2518"/>
                </a:moveTo>
                <a:lnTo>
                  <a:pt x="1100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4" name="Freeform 1034"/>
          <p:cNvSpPr>
            <a:spLocks/>
          </p:cNvSpPr>
          <p:nvPr/>
        </p:nvSpPr>
        <p:spPr bwMode="auto">
          <a:xfrm>
            <a:off x="4286250" y="-381000"/>
            <a:ext cx="882650" cy="4083050"/>
          </a:xfrm>
          <a:custGeom>
            <a:avLst/>
            <a:gdLst>
              <a:gd name="T0" fmla="*/ 0 w 556"/>
              <a:gd name="T1" fmla="*/ 2572 h 2572"/>
              <a:gd name="T2" fmla="*/ 556 w 556"/>
              <a:gd name="T3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6" h="2572">
                <a:moveTo>
                  <a:pt x="0" y="2572"/>
                </a:moveTo>
                <a:lnTo>
                  <a:pt x="556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5" name="Freeform 1035"/>
          <p:cNvSpPr>
            <a:spLocks/>
          </p:cNvSpPr>
          <p:nvPr/>
        </p:nvSpPr>
        <p:spPr bwMode="auto">
          <a:xfrm>
            <a:off x="4300538" y="-280988"/>
            <a:ext cx="1587" cy="4011613"/>
          </a:xfrm>
          <a:custGeom>
            <a:avLst/>
            <a:gdLst>
              <a:gd name="T0" fmla="*/ 0 w 1"/>
              <a:gd name="T1" fmla="*/ 2527 h 2527"/>
              <a:gd name="T2" fmla="*/ 0 w 1"/>
              <a:gd name="T3" fmla="*/ 0 h 25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27">
                <a:moveTo>
                  <a:pt x="0" y="2527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6" name="Line 1036"/>
          <p:cNvSpPr>
            <a:spLocks noChangeShapeType="1"/>
          </p:cNvSpPr>
          <p:nvPr/>
        </p:nvSpPr>
        <p:spPr bwMode="auto">
          <a:xfrm flipH="1" flipV="1">
            <a:off x="3429000" y="-65088"/>
            <a:ext cx="871538" cy="37671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7" name="Line 1037"/>
          <p:cNvSpPr>
            <a:spLocks noChangeShapeType="1"/>
          </p:cNvSpPr>
          <p:nvPr/>
        </p:nvSpPr>
        <p:spPr bwMode="auto">
          <a:xfrm flipH="1" flipV="1">
            <a:off x="2565400" y="195263"/>
            <a:ext cx="1714500" cy="35067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8" name="Line 1038"/>
          <p:cNvSpPr>
            <a:spLocks noChangeShapeType="1"/>
          </p:cNvSpPr>
          <p:nvPr/>
        </p:nvSpPr>
        <p:spPr bwMode="auto">
          <a:xfrm flipH="1" flipV="1">
            <a:off x="1752600" y="641350"/>
            <a:ext cx="2533650" cy="3073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19" name="Line 1039"/>
          <p:cNvSpPr>
            <a:spLocks noChangeShapeType="1"/>
          </p:cNvSpPr>
          <p:nvPr/>
        </p:nvSpPr>
        <p:spPr bwMode="auto">
          <a:xfrm flipH="1" flipV="1">
            <a:off x="1219200" y="1263650"/>
            <a:ext cx="3067050" cy="2422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0" name="Freeform 1040"/>
          <p:cNvSpPr>
            <a:spLocks/>
          </p:cNvSpPr>
          <p:nvPr/>
        </p:nvSpPr>
        <p:spPr bwMode="auto">
          <a:xfrm>
            <a:off x="706438" y="2316163"/>
            <a:ext cx="3581400" cy="1385887"/>
          </a:xfrm>
          <a:custGeom>
            <a:avLst/>
            <a:gdLst>
              <a:gd name="T0" fmla="*/ 2256 w 2256"/>
              <a:gd name="T1" fmla="*/ 873 h 873"/>
              <a:gd name="T2" fmla="*/ 0 w 2256"/>
              <a:gd name="T3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56" h="873">
                <a:moveTo>
                  <a:pt x="2256" y="873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1" name="Freeform 1041"/>
          <p:cNvSpPr>
            <a:spLocks/>
          </p:cNvSpPr>
          <p:nvPr/>
        </p:nvSpPr>
        <p:spPr bwMode="auto">
          <a:xfrm>
            <a:off x="461963" y="3327400"/>
            <a:ext cx="3819525" cy="358775"/>
          </a:xfrm>
          <a:custGeom>
            <a:avLst/>
            <a:gdLst>
              <a:gd name="T0" fmla="*/ 2406 w 2406"/>
              <a:gd name="T1" fmla="*/ 226 h 226"/>
              <a:gd name="T2" fmla="*/ 0 w 2406"/>
              <a:gd name="T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6" h="226">
                <a:moveTo>
                  <a:pt x="2406" y="226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9122" name="Freeform 1042"/>
          <p:cNvSpPr>
            <a:spLocks/>
          </p:cNvSpPr>
          <p:nvPr/>
        </p:nvSpPr>
        <p:spPr bwMode="auto">
          <a:xfrm>
            <a:off x="476250" y="3686175"/>
            <a:ext cx="3803650" cy="420688"/>
          </a:xfrm>
          <a:custGeom>
            <a:avLst/>
            <a:gdLst>
              <a:gd name="T0" fmla="*/ 2396 w 2396"/>
              <a:gd name="T1" fmla="*/ 0 h 265"/>
              <a:gd name="T2" fmla="*/ 0 w 2396"/>
              <a:gd name="T3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96" h="265">
                <a:moveTo>
                  <a:pt x="2396" y="0"/>
                </a:moveTo>
                <a:lnTo>
                  <a:pt x="0" y="26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9123" name="Freeform 1043"/>
          <p:cNvSpPr>
            <a:spLocks/>
          </p:cNvSpPr>
          <p:nvPr/>
        </p:nvSpPr>
        <p:spPr bwMode="auto">
          <a:xfrm>
            <a:off x="677863" y="3686175"/>
            <a:ext cx="3622675" cy="1112838"/>
          </a:xfrm>
          <a:custGeom>
            <a:avLst/>
            <a:gdLst>
              <a:gd name="T0" fmla="*/ 2282 w 2282"/>
              <a:gd name="T1" fmla="*/ 0 h 701"/>
              <a:gd name="T2" fmla="*/ 0 w 2282"/>
              <a:gd name="T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2" h="701">
                <a:moveTo>
                  <a:pt x="2282" y="0"/>
                </a:moveTo>
                <a:lnTo>
                  <a:pt x="0" y="701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4" name="Freeform 1044"/>
          <p:cNvSpPr>
            <a:spLocks/>
          </p:cNvSpPr>
          <p:nvPr/>
        </p:nvSpPr>
        <p:spPr bwMode="auto">
          <a:xfrm>
            <a:off x="1111250" y="3686175"/>
            <a:ext cx="3175000" cy="1835150"/>
          </a:xfrm>
          <a:custGeom>
            <a:avLst/>
            <a:gdLst>
              <a:gd name="T0" fmla="*/ 2000 w 2000"/>
              <a:gd name="T1" fmla="*/ 0 h 1156"/>
              <a:gd name="T2" fmla="*/ 0 w 2000"/>
              <a:gd name="T3" fmla="*/ 1156 h 1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" h="1156">
                <a:moveTo>
                  <a:pt x="2000" y="0"/>
                </a:moveTo>
                <a:lnTo>
                  <a:pt x="0" y="1156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5" name="Freeform 1045"/>
          <p:cNvSpPr>
            <a:spLocks/>
          </p:cNvSpPr>
          <p:nvPr/>
        </p:nvSpPr>
        <p:spPr bwMode="auto">
          <a:xfrm>
            <a:off x="1831975" y="3686175"/>
            <a:ext cx="2447925" cy="2455863"/>
          </a:xfrm>
          <a:custGeom>
            <a:avLst/>
            <a:gdLst>
              <a:gd name="T0" fmla="*/ 1542 w 1542"/>
              <a:gd name="T1" fmla="*/ 0 h 1547"/>
              <a:gd name="T2" fmla="*/ 0 w 1542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2" h="1547">
                <a:moveTo>
                  <a:pt x="1542" y="0"/>
                </a:moveTo>
                <a:lnTo>
                  <a:pt x="0" y="15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6" name="Freeform 1046"/>
          <p:cNvSpPr>
            <a:spLocks/>
          </p:cNvSpPr>
          <p:nvPr/>
        </p:nvSpPr>
        <p:spPr bwMode="auto">
          <a:xfrm>
            <a:off x="2554288" y="3686175"/>
            <a:ext cx="1747837" cy="2932113"/>
          </a:xfrm>
          <a:custGeom>
            <a:avLst/>
            <a:gdLst>
              <a:gd name="T0" fmla="*/ 1101 w 1101"/>
              <a:gd name="T1" fmla="*/ 0 h 1847"/>
              <a:gd name="T2" fmla="*/ 0 w 1101"/>
              <a:gd name="T3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1" h="1847">
                <a:moveTo>
                  <a:pt x="1101" y="0"/>
                </a:moveTo>
                <a:lnTo>
                  <a:pt x="0" y="18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9127" name="Freeform 1047"/>
          <p:cNvSpPr>
            <a:spLocks/>
          </p:cNvSpPr>
          <p:nvPr/>
        </p:nvSpPr>
        <p:spPr bwMode="auto">
          <a:xfrm>
            <a:off x="3506788" y="3686175"/>
            <a:ext cx="773112" cy="3090863"/>
          </a:xfrm>
          <a:custGeom>
            <a:avLst/>
            <a:gdLst>
              <a:gd name="T0" fmla="*/ 487 w 487"/>
              <a:gd name="T1" fmla="*/ 0 h 1947"/>
              <a:gd name="T2" fmla="*/ 0 w 487"/>
              <a:gd name="T3" fmla="*/ 1947 h 19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7" h="1947">
                <a:moveTo>
                  <a:pt x="487" y="0"/>
                </a:moveTo>
                <a:lnTo>
                  <a:pt x="0" y="19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8" name="Freeform 1048"/>
          <p:cNvSpPr>
            <a:spLocks/>
          </p:cNvSpPr>
          <p:nvPr/>
        </p:nvSpPr>
        <p:spPr bwMode="auto">
          <a:xfrm>
            <a:off x="4279900" y="3686175"/>
            <a:ext cx="6350" cy="3090863"/>
          </a:xfrm>
          <a:custGeom>
            <a:avLst/>
            <a:gdLst>
              <a:gd name="T0" fmla="*/ 0 w 4"/>
              <a:gd name="T1" fmla="*/ 0 h 1947"/>
              <a:gd name="T2" fmla="*/ 4 w 4"/>
              <a:gd name="T3" fmla="*/ 1947 h 19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1947">
                <a:moveTo>
                  <a:pt x="0" y="0"/>
                </a:moveTo>
                <a:lnTo>
                  <a:pt x="4" y="19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29" name="Freeform 1049"/>
          <p:cNvSpPr>
            <a:spLocks/>
          </p:cNvSpPr>
          <p:nvPr/>
        </p:nvSpPr>
        <p:spPr bwMode="auto">
          <a:xfrm>
            <a:off x="4276725" y="3702050"/>
            <a:ext cx="773113" cy="3074988"/>
          </a:xfrm>
          <a:custGeom>
            <a:avLst/>
            <a:gdLst>
              <a:gd name="T0" fmla="*/ 0 w 487"/>
              <a:gd name="T1" fmla="*/ 0 h 1937"/>
              <a:gd name="T2" fmla="*/ 487 w 487"/>
              <a:gd name="T3" fmla="*/ 1937 h 19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7" h="1937">
                <a:moveTo>
                  <a:pt x="0" y="0"/>
                </a:moveTo>
                <a:lnTo>
                  <a:pt x="487" y="193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0" name="Freeform 1050"/>
          <p:cNvSpPr>
            <a:spLocks/>
          </p:cNvSpPr>
          <p:nvPr/>
        </p:nvSpPr>
        <p:spPr bwMode="auto">
          <a:xfrm>
            <a:off x="4276725" y="3686175"/>
            <a:ext cx="1682750" cy="2901950"/>
          </a:xfrm>
          <a:custGeom>
            <a:avLst/>
            <a:gdLst>
              <a:gd name="T0" fmla="*/ 0 w 1060"/>
              <a:gd name="T1" fmla="*/ 0 h 1828"/>
              <a:gd name="T2" fmla="*/ 1060 w 1060"/>
              <a:gd name="T3" fmla="*/ 1828 h 1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0" h="1828">
                <a:moveTo>
                  <a:pt x="0" y="0"/>
                </a:moveTo>
                <a:lnTo>
                  <a:pt x="1060" y="182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1" name="Freeform 1051"/>
          <p:cNvSpPr>
            <a:spLocks/>
          </p:cNvSpPr>
          <p:nvPr/>
        </p:nvSpPr>
        <p:spPr bwMode="auto">
          <a:xfrm>
            <a:off x="4276725" y="3686175"/>
            <a:ext cx="2722563" cy="2238375"/>
          </a:xfrm>
          <a:custGeom>
            <a:avLst/>
            <a:gdLst>
              <a:gd name="T0" fmla="*/ 0 w 1715"/>
              <a:gd name="T1" fmla="*/ 0 h 1410"/>
              <a:gd name="T2" fmla="*/ 1715 w 1715"/>
              <a:gd name="T3" fmla="*/ 1410 h 1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5" h="1410">
                <a:moveTo>
                  <a:pt x="0" y="0"/>
                </a:moveTo>
                <a:lnTo>
                  <a:pt x="1715" y="141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2" name="Freeform 1052"/>
          <p:cNvSpPr>
            <a:spLocks/>
          </p:cNvSpPr>
          <p:nvPr/>
        </p:nvSpPr>
        <p:spPr bwMode="auto">
          <a:xfrm>
            <a:off x="4286250" y="3702050"/>
            <a:ext cx="3606800" cy="1025525"/>
          </a:xfrm>
          <a:custGeom>
            <a:avLst/>
            <a:gdLst>
              <a:gd name="T0" fmla="*/ 0 w 2272"/>
              <a:gd name="T1" fmla="*/ 0 h 646"/>
              <a:gd name="T2" fmla="*/ 2272 w 2272"/>
              <a:gd name="T3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72" h="646">
                <a:moveTo>
                  <a:pt x="0" y="0"/>
                </a:moveTo>
                <a:lnTo>
                  <a:pt x="2272" y="646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3" name="Freeform 1053"/>
          <p:cNvSpPr>
            <a:spLocks/>
          </p:cNvSpPr>
          <p:nvPr/>
        </p:nvSpPr>
        <p:spPr bwMode="auto">
          <a:xfrm>
            <a:off x="4276725" y="3714750"/>
            <a:ext cx="3833813" cy="1588"/>
          </a:xfrm>
          <a:custGeom>
            <a:avLst/>
            <a:gdLst>
              <a:gd name="T0" fmla="*/ 0 w 2415"/>
              <a:gd name="T1" fmla="*/ 0 h 1"/>
              <a:gd name="T2" fmla="*/ 2415 w 241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15" h="1">
                <a:moveTo>
                  <a:pt x="0" y="0"/>
                </a:moveTo>
                <a:lnTo>
                  <a:pt x="2415" y="1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4" name="Freeform 1054"/>
          <p:cNvSpPr>
            <a:spLocks/>
          </p:cNvSpPr>
          <p:nvPr/>
        </p:nvSpPr>
        <p:spPr bwMode="auto">
          <a:xfrm>
            <a:off x="4276725" y="2012950"/>
            <a:ext cx="3848100" cy="1673225"/>
          </a:xfrm>
          <a:custGeom>
            <a:avLst/>
            <a:gdLst>
              <a:gd name="T0" fmla="*/ 0 w 2424"/>
              <a:gd name="T1" fmla="*/ 1054 h 1054"/>
              <a:gd name="T2" fmla="*/ 2424 w 2424"/>
              <a:gd name="T3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24" h="1054">
                <a:moveTo>
                  <a:pt x="0" y="1054"/>
                </a:moveTo>
                <a:lnTo>
                  <a:pt x="2424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5" name="Freeform 1055"/>
          <p:cNvSpPr>
            <a:spLocks/>
          </p:cNvSpPr>
          <p:nvPr/>
        </p:nvSpPr>
        <p:spPr bwMode="auto">
          <a:xfrm>
            <a:off x="4286250" y="1060450"/>
            <a:ext cx="3621088" cy="2641600"/>
          </a:xfrm>
          <a:custGeom>
            <a:avLst/>
            <a:gdLst>
              <a:gd name="T0" fmla="*/ 0 w 2281"/>
              <a:gd name="T1" fmla="*/ 1664 h 1664"/>
              <a:gd name="T2" fmla="*/ 2281 w 2281"/>
              <a:gd name="T3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1" h="1664">
                <a:moveTo>
                  <a:pt x="0" y="1664"/>
                </a:moveTo>
                <a:lnTo>
                  <a:pt x="2281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79136" name="Text Box 1056"/>
          <p:cNvSpPr txBox="1">
            <a:spLocks noChangeArrowheads="1"/>
          </p:cNvSpPr>
          <p:nvPr/>
        </p:nvSpPr>
        <p:spPr bwMode="auto">
          <a:xfrm>
            <a:off x="8077200" y="36258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79137" name="Oval 1057"/>
          <p:cNvSpPr>
            <a:spLocks noChangeArrowheads="1"/>
          </p:cNvSpPr>
          <p:nvPr/>
        </p:nvSpPr>
        <p:spPr bwMode="auto">
          <a:xfrm>
            <a:off x="6911975" y="9017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9138" name="Text Box 1058"/>
          <p:cNvSpPr txBox="1">
            <a:spLocks noChangeArrowheads="1"/>
          </p:cNvSpPr>
          <p:nvPr/>
        </p:nvSpPr>
        <p:spPr bwMode="auto">
          <a:xfrm>
            <a:off x="273050" y="906463"/>
            <a:ext cx="350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曲线可以看作这种点的轨迹：</a:t>
            </a:r>
          </a:p>
        </p:txBody>
      </p:sp>
      <p:sp>
        <p:nvSpPr>
          <p:cNvPr id="2479139" name="Text Box 1059"/>
          <p:cNvSpPr txBox="1">
            <a:spLocks noChangeArrowheads="1"/>
          </p:cNvSpPr>
          <p:nvPr/>
        </p:nvSpPr>
        <p:spPr bwMode="auto">
          <a:xfrm>
            <a:off x="273050" y="1663700"/>
            <a:ext cx="2990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动点在射线上作等速运动</a:t>
            </a:r>
          </a:p>
        </p:txBody>
      </p:sp>
      <p:sp>
        <p:nvSpPr>
          <p:cNvPr id="2479140" name="Text Box 1060"/>
          <p:cNvSpPr txBox="1">
            <a:spLocks noChangeArrowheads="1"/>
          </p:cNvSpPr>
          <p:nvPr/>
        </p:nvSpPr>
        <p:spPr bwMode="auto">
          <a:xfrm>
            <a:off x="273050" y="2041525"/>
            <a:ext cx="375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9900"/>
                </a:solidFill>
              </a:rPr>
              <a:t>同时此射线又绕极点作等速转动</a:t>
            </a:r>
          </a:p>
        </p:txBody>
      </p:sp>
      <p:sp>
        <p:nvSpPr>
          <p:cNvPr id="2479141" name="Text Box 1061"/>
          <p:cNvSpPr txBox="1">
            <a:spLocks noChangeArrowheads="1"/>
          </p:cNvSpPr>
          <p:nvPr/>
        </p:nvSpPr>
        <p:spPr bwMode="auto">
          <a:xfrm>
            <a:off x="273050" y="1285875"/>
            <a:ext cx="222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009900"/>
                </a:solidFill>
              </a:rPr>
              <a:t>从极点射出半射线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79142" name="Text Box 1062"/>
          <p:cNvSpPr txBox="1">
            <a:spLocks noChangeArrowheads="1"/>
          </p:cNvSpPr>
          <p:nvPr/>
        </p:nvSpPr>
        <p:spPr bwMode="auto">
          <a:xfrm>
            <a:off x="7215188" y="5486400"/>
            <a:ext cx="1416050" cy="457200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再看一遍</a:t>
            </a:r>
          </a:p>
        </p:txBody>
      </p:sp>
      <p:sp>
        <p:nvSpPr>
          <p:cNvPr id="2479143" name="Text Box 1063"/>
          <p:cNvSpPr txBox="1">
            <a:spLocks noChangeArrowheads="1"/>
          </p:cNvSpPr>
          <p:nvPr/>
        </p:nvSpPr>
        <p:spPr bwMode="auto">
          <a:xfrm>
            <a:off x="274638" y="5521325"/>
            <a:ext cx="387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请问：动点的轨迹什么样？</a:t>
            </a:r>
          </a:p>
        </p:txBody>
      </p:sp>
      <p:sp>
        <p:nvSpPr>
          <p:cNvPr id="2479144" name="Rectangle 1064"/>
          <p:cNvSpPr>
            <a:spLocks noGrp="1" noChangeArrowheads="1"/>
          </p:cNvSpPr>
          <p:nvPr>
            <p:ph type="title" idx="4294967295"/>
          </p:nvPr>
        </p:nvSpPr>
        <p:spPr>
          <a:xfrm>
            <a:off x="8631238" y="5072063"/>
            <a:ext cx="395287" cy="26193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79145" name="Rectangle 1065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479146" name="AutoShape 10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9147" name="Text Box 1067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7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7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7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7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7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7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7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7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7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7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7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7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7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7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7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7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7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7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7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7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7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7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7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7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7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7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7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7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8" grpId="0" animBg="1"/>
      <p:bldP spid="2479111" grpId="0" animBg="1"/>
      <p:bldP spid="2479112" grpId="0" animBg="1"/>
      <p:bldP spid="2479113" grpId="0" animBg="1"/>
      <p:bldP spid="2479114" grpId="0" animBg="1"/>
      <p:bldP spid="2479115" grpId="0" animBg="1"/>
      <p:bldP spid="2479116" grpId="0" animBg="1"/>
      <p:bldP spid="2479117" grpId="0" animBg="1"/>
      <p:bldP spid="2479118" grpId="0" animBg="1"/>
      <p:bldP spid="2479119" grpId="0" animBg="1"/>
      <p:bldP spid="2479120" grpId="0" animBg="1"/>
      <p:bldP spid="2479121" grpId="0" animBg="1"/>
      <p:bldP spid="2479122" grpId="0" animBg="1"/>
      <p:bldP spid="2479123" grpId="0" animBg="1"/>
      <p:bldP spid="2479124" grpId="0" animBg="1"/>
      <p:bldP spid="2479125" grpId="0" animBg="1"/>
      <p:bldP spid="2479126" grpId="0" animBg="1"/>
      <p:bldP spid="2479127" grpId="0" animBg="1"/>
      <p:bldP spid="2479128" grpId="0" animBg="1"/>
      <p:bldP spid="2479129" grpId="0" animBg="1"/>
      <p:bldP spid="2479130" grpId="0" animBg="1"/>
      <p:bldP spid="2479131" grpId="0" animBg="1"/>
      <p:bldP spid="2479132" grpId="0" animBg="1"/>
      <p:bldP spid="2479133" grpId="0" animBg="1"/>
      <p:bldP spid="2479134" grpId="0" animBg="1"/>
      <p:bldP spid="2479135" grpId="0" animBg="1"/>
      <p:bldP spid="2479142" grpId="0" animBg="1" autoUpdateAnimBg="0"/>
      <p:bldP spid="247914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74" name="Freeform 2"/>
          <p:cNvSpPr>
            <a:spLocks/>
          </p:cNvSpPr>
          <p:nvPr/>
        </p:nvSpPr>
        <p:spPr bwMode="auto">
          <a:xfrm>
            <a:off x="4279900" y="322263"/>
            <a:ext cx="3378200" cy="3378200"/>
          </a:xfrm>
          <a:custGeom>
            <a:avLst/>
            <a:gdLst>
              <a:gd name="T0" fmla="*/ 0 w 2128"/>
              <a:gd name="T1" fmla="*/ 2128 h 2128"/>
              <a:gd name="T2" fmla="*/ 2128 w 2128"/>
              <a:gd name="T3" fmla="*/ 0 h 21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28" h="2128">
                <a:moveTo>
                  <a:pt x="0" y="2128"/>
                </a:moveTo>
                <a:lnTo>
                  <a:pt x="2128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9075" name="Freeform 3"/>
          <p:cNvSpPr>
            <a:spLocks/>
          </p:cNvSpPr>
          <p:nvPr/>
        </p:nvSpPr>
        <p:spPr bwMode="auto">
          <a:xfrm>
            <a:off x="461963" y="3687763"/>
            <a:ext cx="7762875" cy="1587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9076" name="Text Box 4"/>
          <p:cNvSpPr txBox="1">
            <a:spLocks noChangeArrowheads="1"/>
          </p:cNvSpPr>
          <p:nvPr/>
        </p:nvSpPr>
        <p:spPr bwMode="auto">
          <a:xfrm>
            <a:off x="3887788" y="36718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179078" name="Freeform 6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9079" name="Text Box 7"/>
          <p:cNvSpPr txBox="1">
            <a:spLocks noChangeArrowheads="1"/>
          </p:cNvSpPr>
          <p:nvPr/>
        </p:nvSpPr>
        <p:spPr bwMode="auto">
          <a:xfrm>
            <a:off x="8077200" y="3611563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79080" name="Oval 8"/>
          <p:cNvSpPr>
            <a:spLocks noChangeArrowheads="1"/>
          </p:cNvSpPr>
          <p:nvPr/>
        </p:nvSpPr>
        <p:spPr bwMode="auto">
          <a:xfrm>
            <a:off x="4198938" y="3592513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1" name="Oval 9"/>
          <p:cNvSpPr>
            <a:spLocks noChangeArrowheads="1"/>
          </p:cNvSpPr>
          <p:nvPr/>
        </p:nvSpPr>
        <p:spPr bwMode="auto">
          <a:xfrm>
            <a:off x="4351338" y="34401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2" name="Oval 10"/>
          <p:cNvSpPr>
            <a:spLocks noChangeArrowheads="1"/>
          </p:cNvSpPr>
          <p:nvPr/>
        </p:nvSpPr>
        <p:spPr bwMode="auto">
          <a:xfrm>
            <a:off x="4503738" y="32686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3" name="Oval 11"/>
          <p:cNvSpPr>
            <a:spLocks noChangeArrowheads="1"/>
          </p:cNvSpPr>
          <p:nvPr/>
        </p:nvSpPr>
        <p:spPr bwMode="auto">
          <a:xfrm>
            <a:off x="4675188" y="30972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4" name="Oval 12"/>
          <p:cNvSpPr>
            <a:spLocks noChangeArrowheads="1"/>
          </p:cNvSpPr>
          <p:nvPr/>
        </p:nvSpPr>
        <p:spPr bwMode="auto">
          <a:xfrm>
            <a:off x="4846638" y="29257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5" name="Oval 13"/>
          <p:cNvSpPr>
            <a:spLocks noChangeArrowheads="1"/>
          </p:cNvSpPr>
          <p:nvPr/>
        </p:nvSpPr>
        <p:spPr bwMode="auto">
          <a:xfrm>
            <a:off x="5018088" y="27543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6" name="Oval 14"/>
          <p:cNvSpPr>
            <a:spLocks noChangeArrowheads="1"/>
          </p:cNvSpPr>
          <p:nvPr/>
        </p:nvSpPr>
        <p:spPr bwMode="auto">
          <a:xfrm>
            <a:off x="5189538" y="25828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7" name="Oval 15"/>
          <p:cNvSpPr>
            <a:spLocks noChangeArrowheads="1"/>
          </p:cNvSpPr>
          <p:nvPr/>
        </p:nvSpPr>
        <p:spPr bwMode="auto">
          <a:xfrm>
            <a:off x="5360988" y="24114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8" name="Oval 16"/>
          <p:cNvSpPr>
            <a:spLocks noChangeArrowheads="1"/>
          </p:cNvSpPr>
          <p:nvPr/>
        </p:nvSpPr>
        <p:spPr bwMode="auto">
          <a:xfrm>
            <a:off x="5532438" y="22399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89" name="Oval 17"/>
          <p:cNvSpPr>
            <a:spLocks noChangeArrowheads="1"/>
          </p:cNvSpPr>
          <p:nvPr/>
        </p:nvSpPr>
        <p:spPr bwMode="auto">
          <a:xfrm>
            <a:off x="5703888" y="20685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0" name="Oval 18"/>
          <p:cNvSpPr>
            <a:spLocks noChangeArrowheads="1"/>
          </p:cNvSpPr>
          <p:nvPr/>
        </p:nvSpPr>
        <p:spPr bwMode="auto">
          <a:xfrm>
            <a:off x="5875338" y="18970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1" name="Oval 19"/>
          <p:cNvSpPr>
            <a:spLocks noChangeArrowheads="1"/>
          </p:cNvSpPr>
          <p:nvPr/>
        </p:nvSpPr>
        <p:spPr bwMode="auto">
          <a:xfrm>
            <a:off x="6046788" y="17256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2" name="Oval 20"/>
          <p:cNvSpPr>
            <a:spLocks noChangeArrowheads="1"/>
          </p:cNvSpPr>
          <p:nvPr/>
        </p:nvSpPr>
        <p:spPr bwMode="auto">
          <a:xfrm>
            <a:off x="6218238" y="15541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3" name="Oval 21"/>
          <p:cNvSpPr>
            <a:spLocks noChangeArrowheads="1"/>
          </p:cNvSpPr>
          <p:nvPr/>
        </p:nvSpPr>
        <p:spPr bwMode="auto">
          <a:xfrm>
            <a:off x="6389688" y="13827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4" name="Oval 22"/>
          <p:cNvSpPr>
            <a:spLocks noChangeArrowheads="1"/>
          </p:cNvSpPr>
          <p:nvPr/>
        </p:nvSpPr>
        <p:spPr bwMode="auto">
          <a:xfrm>
            <a:off x="6561138" y="12112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5" name="Oval 23"/>
          <p:cNvSpPr>
            <a:spLocks noChangeArrowheads="1"/>
          </p:cNvSpPr>
          <p:nvPr/>
        </p:nvSpPr>
        <p:spPr bwMode="auto">
          <a:xfrm>
            <a:off x="6732588" y="107791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6" name="Oval 24"/>
          <p:cNvSpPr>
            <a:spLocks noChangeArrowheads="1"/>
          </p:cNvSpPr>
          <p:nvPr/>
        </p:nvSpPr>
        <p:spPr bwMode="auto">
          <a:xfrm>
            <a:off x="6904038" y="906463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638800"/>
            <a:ext cx="381000" cy="198438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79100" name="Rectangle 28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179101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79098" name="Text Box 26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7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17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17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17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17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17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17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17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17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17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17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17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17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17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17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17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9074" grpId="0" animBg="1"/>
      <p:bldP spid="2179080" grpId="0" animBg="1"/>
      <p:bldP spid="2179081" grpId="0" animBg="1"/>
      <p:bldP spid="2179082" grpId="0" animBg="1"/>
      <p:bldP spid="2179083" grpId="0" animBg="1"/>
      <p:bldP spid="2179084" grpId="0" animBg="1"/>
      <p:bldP spid="2179085" grpId="0" animBg="1"/>
      <p:bldP spid="2179086" grpId="0" animBg="1"/>
      <p:bldP spid="2179087" grpId="0" animBg="1"/>
      <p:bldP spid="2179088" grpId="0" animBg="1"/>
      <p:bldP spid="2179089" grpId="0" animBg="1"/>
      <p:bldP spid="2179090" grpId="0" animBg="1"/>
      <p:bldP spid="2179091" grpId="0" animBg="1"/>
      <p:bldP spid="2179092" grpId="0" animBg="1"/>
      <p:bldP spid="2179093" grpId="0" animBg="1"/>
      <p:bldP spid="2179094" grpId="0" animBg="1"/>
      <p:bldP spid="2179095" grpId="0" animBg="1"/>
      <p:bldP spid="217909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6" name="Freeform 36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81122" name="Freeform 2"/>
          <p:cNvSpPr>
            <a:spLocks/>
          </p:cNvSpPr>
          <p:nvPr/>
        </p:nvSpPr>
        <p:spPr bwMode="auto">
          <a:xfrm>
            <a:off x="4286250" y="303213"/>
            <a:ext cx="3376613" cy="3376612"/>
          </a:xfrm>
          <a:custGeom>
            <a:avLst/>
            <a:gdLst>
              <a:gd name="T0" fmla="*/ 0 w 2127"/>
              <a:gd name="T1" fmla="*/ 2127 h 2127"/>
              <a:gd name="T2" fmla="*/ 2127 w 2127"/>
              <a:gd name="T3" fmla="*/ 0 h 21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27" h="2127">
                <a:moveTo>
                  <a:pt x="0" y="2127"/>
                </a:moveTo>
                <a:lnTo>
                  <a:pt x="2127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81124" name="Freeform 4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25" name="Text Box 5"/>
          <p:cNvSpPr txBox="1">
            <a:spLocks noChangeArrowheads="1"/>
          </p:cNvSpPr>
          <p:nvPr/>
        </p:nvSpPr>
        <p:spPr bwMode="auto">
          <a:xfrm>
            <a:off x="3887788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1152" name="Text Box 32"/>
          <p:cNvSpPr txBox="1">
            <a:spLocks noChangeArrowheads="1"/>
          </p:cNvSpPr>
          <p:nvPr/>
        </p:nvSpPr>
        <p:spPr bwMode="auto">
          <a:xfrm>
            <a:off x="8077200" y="36258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81154" name="Oval 34"/>
          <p:cNvSpPr>
            <a:spLocks noChangeArrowheads="1"/>
          </p:cNvSpPr>
          <p:nvPr/>
        </p:nvSpPr>
        <p:spPr bwMode="auto">
          <a:xfrm>
            <a:off x="6911975" y="9017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1157" name="Text Box 37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181158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619750"/>
            <a:ext cx="152400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81159" name="Rectangle 39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181160" name="AutoShape 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Freeform 2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2" name="Freeform 4"/>
          <p:cNvSpPr>
            <a:spLocks/>
          </p:cNvSpPr>
          <p:nvPr/>
        </p:nvSpPr>
        <p:spPr bwMode="auto">
          <a:xfrm>
            <a:off x="4314825" y="303213"/>
            <a:ext cx="3362325" cy="3348037"/>
          </a:xfrm>
          <a:custGeom>
            <a:avLst/>
            <a:gdLst>
              <a:gd name="T0" fmla="*/ 0 w 2118"/>
              <a:gd name="T1" fmla="*/ 2109 h 2109"/>
              <a:gd name="T2" fmla="*/ 2118 w 2118"/>
              <a:gd name="T3" fmla="*/ 0 h 21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8" h="2109">
                <a:moveTo>
                  <a:pt x="0" y="2109"/>
                </a:moveTo>
                <a:lnTo>
                  <a:pt x="2118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3" name="Freeform 5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134" name="Text Box 6"/>
          <p:cNvSpPr txBox="1">
            <a:spLocks noChangeArrowheads="1"/>
          </p:cNvSpPr>
          <p:nvPr/>
        </p:nvSpPr>
        <p:spPr bwMode="auto">
          <a:xfrm>
            <a:off x="3887788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0135" name="Freeform 7"/>
          <p:cNvSpPr>
            <a:spLocks/>
          </p:cNvSpPr>
          <p:nvPr/>
        </p:nvSpPr>
        <p:spPr bwMode="auto">
          <a:xfrm>
            <a:off x="4300538" y="22225"/>
            <a:ext cx="2914650" cy="3679825"/>
          </a:xfrm>
          <a:custGeom>
            <a:avLst/>
            <a:gdLst>
              <a:gd name="T0" fmla="*/ 0 w 1836"/>
              <a:gd name="T1" fmla="*/ 2318 h 2318"/>
              <a:gd name="T2" fmla="*/ 1836 w 1836"/>
              <a:gd name="T3" fmla="*/ 0 h 23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6" h="2318">
                <a:moveTo>
                  <a:pt x="0" y="2318"/>
                </a:moveTo>
                <a:lnTo>
                  <a:pt x="1836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6" name="Freeform 8"/>
          <p:cNvSpPr>
            <a:spLocks/>
          </p:cNvSpPr>
          <p:nvPr/>
        </p:nvSpPr>
        <p:spPr bwMode="auto">
          <a:xfrm>
            <a:off x="4286250" y="-165100"/>
            <a:ext cx="2395538" cy="3867150"/>
          </a:xfrm>
          <a:custGeom>
            <a:avLst/>
            <a:gdLst>
              <a:gd name="T0" fmla="*/ 0 w 1509"/>
              <a:gd name="T1" fmla="*/ 2436 h 2436"/>
              <a:gd name="T2" fmla="*/ 1509 w 1509"/>
              <a:gd name="T3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09" h="2436">
                <a:moveTo>
                  <a:pt x="0" y="2436"/>
                </a:moveTo>
                <a:lnTo>
                  <a:pt x="1509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7" name="Freeform 9"/>
          <p:cNvSpPr>
            <a:spLocks/>
          </p:cNvSpPr>
          <p:nvPr/>
        </p:nvSpPr>
        <p:spPr bwMode="auto">
          <a:xfrm>
            <a:off x="4286250" y="-295275"/>
            <a:ext cx="1746250" cy="3997325"/>
          </a:xfrm>
          <a:custGeom>
            <a:avLst/>
            <a:gdLst>
              <a:gd name="T0" fmla="*/ 0 w 1100"/>
              <a:gd name="T1" fmla="*/ 2518 h 2518"/>
              <a:gd name="T2" fmla="*/ 1100 w 1100"/>
              <a:gd name="T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0" h="2518">
                <a:moveTo>
                  <a:pt x="0" y="2518"/>
                </a:moveTo>
                <a:lnTo>
                  <a:pt x="1100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8" name="Freeform 10"/>
          <p:cNvSpPr>
            <a:spLocks/>
          </p:cNvSpPr>
          <p:nvPr/>
        </p:nvSpPr>
        <p:spPr bwMode="auto">
          <a:xfrm>
            <a:off x="4286250" y="-381000"/>
            <a:ext cx="882650" cy="4083050"/>
          </a:xfrm>
          <a:custGeom>
            <a:avLst/>
            <a:gdLst>
              <a:gd name="T0" fmla="*/ 0 w 556"/>
              <a:gd name="T1" fmla="*/ 2572 h 2572"/>
              <a:gd name="T2" fmla="*/ 556 w 556"/>
              <a:gd name="T3" fmla="*/ 0 h 25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6" h="2572">
                <a:moveTo>
                  <a:pt x="0" y="2572"/>
                </a:moveTo>
                <a:lnTo>
                  <a:pt x="556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39" name="Freeform 11"/>
          <p:cNvSpPr>
            <a:spLocks/>
          </p:cNvSpPr>
          <p:nvPr/>
        </p:nvSpPr>
        <p:spPr bwMode="auto">
          <a:xfrm>
            <a:off x="4300538" y="-280988"/>
            <a:ext cx="1587" cy="4011613"/>
          </a:xfrm>
          <a:custGeom>
            <a:avLst/>
            <a:gdLst>
              <a:gd name="T0" fmla="*/ 0 w 1"/>
              <a:gd name="T1" fmla="*/ 2527 h 2527"/>
              <a:gd name="T2" fmla="*/ 0 w 1"/>
              <a:gd name="T3" fmla="*/ 0 h 25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527">
                <a:moveTo>
                  <a:pt x="0" y="2527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0" name="Line 12"/>
          <p:cNvSpPr>
            <a:spLocks noChangeShapeType="1"/>
          </p:cNvSpPr>
          <p:nvPr/>
        </p:nvSpPr>
        <p:spPr bwMode="auto">
          <a:xfrm flipH="1" flipV="1">
            <a:off x="3429000" y="-65088"/>
            <a:ext cx="871538" cy="37671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1" name="Line 13"/>
          <p:cNvSpPr>
            <a:spLocks noChangeShapeType="1"/>
          </p:cNvSpPr>
          <p:nvPr/>
        </p:nvSpPr>
        <p:spPr bwMode="auto">
          <a:xfrm flipH="1" flipV="1">
            <a:off x="2565400" y="195263"/>
            <a:ext cx="1714500" cy="35067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2" name="Line 14"/>
          <p:cNvSpPr>
            <a:spLocks noChangeShapeType="1"/>
          </p:cNvSpPr>
          <p:nvPr/>
        </p:nvSpPr>
        <p:spPr bwMode="auto">
          <a:xfrm flipH="1" flipV="1">
            <a:off x="1752600" y="641350"/>
            <a:ext cx="2533650" cy="3073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3" name="Line 15"/>
          <p:cNvSpPr>
            <a:spLocks noChangeShapeType="1"/>
          </p:cNvSpPr>
          <p:nvPr/>
        </p:nvSpPr>
        <p:spPr bwMode="auto">
          <a:xfrm flipH="1" flipV="1">
            <a:off x="1219200" y="1263650"/>
            <a:ext cx="3067050" cy="2422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4" name="Freeform 16"/>
          <p:cNvSpPr>
            <a:spLocks/>
          </p:cNvSpPr>
          <p:nvPr/>
        </p:nvSpPr>
        <p:spPr bwMode="auto">
          <a:xfrm>
            <a:off x="706438" y="2316163"/>
            <a:ext cx="3581400" cy="1385887"/>
          </a:xfrm>
          <a:custGeom>
            <a:avLst/>
            <a:gdLst>
              <a:gd name="T0" fmla="*/ 2256 w 2256"/>
              <a:gd name="T1" fmla="*/ 873 h 873"/>
              <a:gd name="T2" fmla="*/ 0 w 2256"/>
              <a:gd name="T3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56" h="873">
                <a:moveTo>
                  <a:pt x="2256" y="873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5" name="Freeform 17"/>
          <p:cNvSpPr>
            <a:spLocks/>
          </p:cNvSpPr>
          <p:nvPr/>
        </p:nvSpPr>
        <p:spPr bwMode="auto">
          <a:xfrm>
            <a:off x="461963" y="3327400"/>
            <a:ext cx="3819525" cy="358775"/>
          </a:xfrm>
          <a:custGeom>
            <a:avLst/>
            <a:gdLst>
              <a:gd name="T0" fmla="*/ 2406 w 2406"/>
              <a:gd name="T1" fmla="*/ 226 h 226"/>
              <a:gd name="T2" fmla="*/ 0 w 2406"/>
              <a:gd name="T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6" h="226">
                <a:moveTo>
                  <a:pt x="2406" y="226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0146" name="Freeform 18"/>
          <p:cNvSpPr>
            <a:spLocks/>
          </p:cNvSpPr>
          <p:nvPr/>
        </p:nvSpPr>
        <p:spPr bwMode="auto">
          <a:xfrm>
            <a:off x="476250" y="3686175"/>
            <a:ext cx="3803650" cy="420688"/>
          </a:xfrm>
          <a:custGeom>
            <a:avLst/>
            <a:gdLst>
              <a:gd name="T0" fmla="*/ 2396 w 2396"/>
              <a:gd name="T1" fmla="*/ 0 h 265"/>
              <a:gd name="T2" fmla="*/ 0 w 2396"/>
              <a:gd name="T3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96" h="265">
                <a:moveTo>
                  <a:pt x="2396" y="0"/>
                </a:moveTo>
                <a:lnTo>
                  <a:pt x="0" y="26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0147" name="Freeform 19"/>
          <p:cNvSpPr>
            <a:spLocks/>
          </p:cNvSpPr>
          <p:nvPr/>
        </p:nvSpPr>
        <p:spPr bwMode="auto">
          <a:xfrm>
            <a:off x="677863" y="3686175"/>
            <a:ext cx="3622675" cy="1112838"/>
          </a:xfrm>
          <a:custGeom>
            <a:avLst/>
            <a:gdLst>
              <a:gd name="T0" fmla="*/ 2282 w 2282"/>
              <a:gd name="T1" fmla="*/ 0 h 701"/>
              <a:gd name="T2" fmla="*/ 0 w 2282"/>
              <a:gd name="T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2" h="701">
                <a:moveTo>
                  <a:pt x="2282" y="0"/>
                </a:moveTo>
                <a:lnTo>
                  <a:pt x="0" y="701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8" name="Freeform 20"/>
          <p:cNvSpPr>
            <a:spLocks/>
          </p:cNvSpPr>
          <p:nvPr/>
        </p:nvSpPr>
        <p:spPr bwMode="auto">
          <a:xfrm>
            <a:off x="1111250" y="3686175"/>
            <a:ext cx="3175000" cy="1835150"/>
          </a:xfrm>
          <a:custGeom>
            <a:avLst/>
            <a:gdLst>
              <a:gd name="T0" fmla="*/ 2000 w 2000"/>
              <a:gd name="T1" fmla="*/ 0 h 1156"/>
              <a:gd name="T2" fmla="*/ 0 w 2000"/>
              <a:gd name="T3" fmla="*/ 1156 h 1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" h="1156">
                <a:moveTo>
                  <a:pt x="2000" y="0"/>
                </a:moveTo>
                <a:lnTo>
                  <a:pt x="0" y="1156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49" name="Freeform 21"/>
          <p:cNvSpPr>
            <a:spLocks/>
          </p:cNvSpPr>
          <p:nvPr/>
        </p:nvSpPr>
        <p:spPr bwMode="auto">
          <a:xfrm>
            <a:off x="1831975" y="3686175"/>
            <a:ext cx="2447925" cy="2455863"/>
          </a:xfrm>
          <a:custGeom>
            <a:avLst/>
            <a:gdLst>
              <a:gd name="T0" fmla="*/ 1542 w 1542"/>
              <a:gd name="T1" fmla="*/ 0 h 1547"/>
              <a:gd name="T2" fmla="*/ 0 w 1542"/>
              <a:gd name="T3" fmla="*/ 1547 h 15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42" h="1547">
                <a:moveTo>
                  <a:pt x="1542" y="0"/>
                </a:moveTo>
                <a:lnTo>
                  <a:pt x="0" y="15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0" name="Freeform 22"/>
          <p:cNvSpPr>
            <a:spLocks/>
          </p:cNvSpPr>
          <p:nvPr/>
        </p:nvSpPr>
        <p:spPr bwMode="auto">
          <a:xfrm>
            <a:off x="2554288" y="3686175"/>
            <a:ext cx="1747837" cy="2932113"/>
          </a:xfrm>
          <a:custGeom>
            <a:avLst/>
            <a:gdLst>
              <a:gd name="T0" fmla="*/ 1101 w 1101"/>
              <a:gd name="T1" fmla="*/ 0 h 1847"/>
              <a:gd name="T2" fmla="*/ 0 w 1101"/>
              <a:gd name="T3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01" h="1847">
                <a:moveTo>
                  <a:pt x="1101" y="0"/>
                </a:moveTo>
                <a:lnTo>
                  <a:pt x="0" y="18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0151" name="Freeform 23"/>
          <p:cNvSpPr>
            <a:spLocks/>
          </p:cNvSpPr>
          <p:nvPr/>
        </p:nvSpPr>
        <p:spPr bwMode="auto">
          <a:xfrm>
            <a:off x="3506788" y="3686175"/>
            <a:ext cx="773112" cy="3090863"/>
          </a:xfrm>
          <a:custGeom>
            <a:avLst/>
            <a:gdLst>
              <a:gd name="T0" fmla="*/ 487 w 487"/>
              <a:gd name="T1" fmla="*/ 0 h 1947"/>
              <a:gd name="T2" fmla="*/ 0 w 487"/>
              <a:gd name="T3" fmla="*/ 1947 h 19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7" h="1947">
                <a:moveTo>
                  <a:pt x="487" y="0"/>
                </a:moveTo>
                <a:lnTo>
                  <a:pt x="0" y="19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2" name="Freeform 24"/>
          <p:cNvSpPr>
            <a:spLocks/>
          </p:cNvSpPr>
          <p:nvPr/>
        </p:nvSpPr>
        <p:spPr bwMode="auto">
          <a:xfrm>
            <a:off x="4279900" y="3686175"/>
            <a:ext cx="6350" cy="3090863"/>
          </a:xfrm>
          <a:custGeom>
            <a:avLst/>
            <a:gdLst>
              <a:gd name="T0" fmla="*/ 0 w 4"/>
              <a:gd name="T1" fmla="*/ 0 h 1947"/>
              <a:gd name="T2" fmla="*/ 4 w 4"/>
              <a:gd name="T3" fmla="*/ 1947 h 19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1947">
                <a:moveTo>
                  <a:pt x="0" y="0"/>
                </a:moveTo>
                <a:lnTo>
                  <a:pt x="4" y="194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3" name="Freeform 25"/>
          <p:cNvSpPr>
            <a:spLocks/>
          </p:cNvSpPr>
          <p:nvPr/>
        </p:nvSpPr>
        <p:spPr bwMode="auto">
          <a:xfrm>
            <a:off x="4276725" y="3702050"/>
            <a:ext cx="773113" cy="3074988"/>
          </a:xfrm>
          <a:custGeom>
            <a:avLst/>
            <a:gdLst>
              <a:gd name="T0" fmla="*/ 0 w 487"/>
              <a:gd name="T1" fmla="*/ 0 h 1937"/>
              <a:gd name="T2" fmla="*/ 487 w 487"/>
              <a:gd name="T3" fmla="*/ 1937 h 19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7" h="1937">
                <a:moveTo>
                  <a:pt x="0" y="0"/>
                </a:moveTo>
                <a:lnTo>
                  <a:pt x="487" y="1937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4" name="Freeform 26"/>
          <p:cNvSpPr>
            <a:spLocks/>
          </p:cNvSpPr>
          <p:nvPr/>
        </p:nvSpPr>
        <p:spPr bwMode="auto">
          <a:xfrm>
            <a:off x="4276725" y="3686175"/>
            <a:ext cx="1682750" cy="2901950"/>
          </a:xfrm>
          <a:custGeom>
            <a:avLst/>
            <a:gdLst>
              <a:gd name="T0" fmla="*/ 0 w 1060"/>
              <a:gd name="T1" fmla="*/ 0 h 1828"/>
              <a:gd name="T2" fmla="*/ 1060 w 1060"/>
              <a:gd name="T3" fmla="*/ 1828 h 18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0" h="1828">
                <a:moveTo>
                  <a:pt x="0" y="0"/>
                </a:moveTo>
                <a:lnTo>
                  <a:pt x="1060" y="182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5" name="Freeform 27"/>
          <p:cNvSpPr>
            <a:spLocks/>
          </p:cNvSpPr>
          <p:nvPr/>
        </p:nvSpPr>
        <p:spPr bwMode="auto">
          <a:xfrm>
            <a:off x="4276725" y="3686175"/>
            <a:ext cx="2722563" cy="2238375"/>
          </a:xfrm>
          <a:custGeom>
            <a:avLst/>
            <a:gdLst>
              <a:gd name="T0" fmla="*/ 0 w 1715"/>
              <a:gd name="T1" fmla="*/ 0 h 1410"/>
              <a:gd name="T2" fmla="*/ 1715 w 1715"/>
              <a:gd name="T3" fmla="*/ 1410 h 1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5" h="1410">
                <a:moveTo>
                  <a:pt x="0" y="0"/>
                </a:moveTo>
                <a:lnTo>
                  <a:pt x="1715" y="141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6" name="Freeform 28"/>
          <p:cNvSpPr>
            <a:spLocks/>
          </p:cNvSpPr>
          <p:nvPr/>
        </p:nvSpPr>
        <p:spPr bwMode="auto">
          <a:xfrm>
            <a:off x="4286250" y="3702050"/>
            <a:ext cx="3606800" cy="1025525"/>
          </a:xfrm>
          <a:custGeom>
            <a:avLst/>
            <a:gdLst>
              <a:gd name="T0" fmla="*/ 0 w 2272"/>
              <a:gd name="T1" fmla="*/ 0 h 646"/>
              <a:gd name="T2" fmla="*/ 2272 w 2272"/>
              <a:gd name="T3" fmla="*/ 646 h 6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72" h="646">
                <a:moveTo>
                  <a:pt x="0" y="0"/>
                </a:moveTo>
                <a:lnTo>
                  <a:pt x="2272" y="646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7" name="Freeform 29"/>
          <p:cNvSpPr>
            <a:spLocks/>
          </p:cNvSpPr>
          <p:nvPr/>
        </p:nvSpPr>
        <p:spPr bwMode="auto">
          <a:xfrm>
            <a:off x="4276725" y="3714750"/>
            <a:ext cx="3833813" cy="1588"/>
          </a:xfrm>
          <a:custGeom>
            <a:avLst/>
            <a:gdLst>
              <a:gd name="T0" fmla="*/ 0 w 2415"/>
              <a:gd name="T1" fmla="*/ 0 h 1"/>
              <a:gd name="T2" fmla="*/ 2415 w 241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15" h="1">
                <a:moveTo>
                  <a:pt x="0" y="0"/>
                </a:moveTo>
                <a:lnTo>
                  <a:pt x="2415" y="1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8" name="Freeform 30"/>
          <p:cNvSpPr>
            <a:spLocks/>
          </p:cNvSpPr>
          <p:nvPr/>
        </p:nvSpPr>
        <p:spPr bwMode="auto">
          <a:xfrm>
            <a:off x="4276725" y="2012950"/>
            <a:ext cx="3848100" cy="1673225"/>
          </a:xfrm>
          <a:custGeom>
            <a:avLst/>
            <a:gdLst>
              <a:gd name="T0" fmla="*/ 0 w 2424"/>
              <a:gd name="T1" fmla="*/ 1054 h 1054"/>
              <a:gd name="T2" fmla="*/ 2424 w 2424"/>
              <a:gd name="T3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24" h="1054">
                <a:moveTo>
                  <a:pt x="0" y="1054"/>
                </a:moveTo>
                <a:lnTo>
                  <a:pt x="2424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59" name="Freeform 31"/>
          <p:cNvSpPr>
            <a:spLocks/>
          </p:cNvSpPr>
          <p:nvPr/>
        </p:nvSpPr>
        <p:spPr bwMode="auto">
          <a:xfrm>
            <a:off x="4286250" y="1060450"/>
            <a:ext cx="3621088" cy="2641600"/>
          </a:xfrm>
          <a:custGeom>
            <a:avLst/>
            <a:gdLst>
              <a:gd name="T0" fmla="*/ 0 w 2281"/>
              <a:gd name="T1" fmla="*/ 1664 h 1664"/>
              <a:gd name="T2" fmla="*/ 2281 w 2281"/>
              <a:gd name="T3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1" h="1664">
                <a:moveTo>
                  <a:pt x="0" y="1664"/>
                </a:moveTo>
                <a:lnTo>
                  <a:pt x="2281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0160" name="Text Box 32"/>
          <p:cNvSpPr txBox="1">
            <a:spLocks noChangeArrowheads="1"/>
          </p:cNvSpPr>
          <p:nvPr/>
        </p:nvSpPr>
        <p:spPr bwMode="auto">
          <a:xfrm>
            <a:off x="8077200" y="36258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480161" name="Oval 33"/>
          <p:cNvSpPr>
            <a:spLocks noChangeArrowheads="1"/>
          </p:cNvSpPr>
          <p:nvPr/>
        </p:nvSpPr>
        <p:spPr bwMode="auto">
          <a:xfrm>
            <a:off x="6911975" y="9017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0162" name="Text Box 34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480163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619750"/>
            <a:ext cx="152400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80164" name="Rectangle 36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480165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8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48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8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8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8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8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8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8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8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8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8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8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8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8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48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48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48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48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48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48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48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8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48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8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2" grpId="0" animBg="1"/>
      <p:bldP spid="2480135" grpId="0" animBg="1"/>
      <p:bldP spid="2480136" grpId="0" animBg="1"/>
      <p:bldP spid="2480137" grpId="0" animBg="1"/>
      <p:bldP spid="2480138" grpId="0" animBg="1"/>
      <p:bldP spid="2480139" grpId="0" animBg="1"/>
      <p:bldP spid="2480140" grpId="0" animBg="1"/>
      <p:bldP spid="2480141" grpId="0" animBg="1"/>
      <p:bldP spid="2480142" grpId="0" animBg="1"/>
      <p:bldP spid="2480143" grpId="0" animBg="1"/>
      <p:bldP spid="2480144" grpId="0" animBg="1"/>
      <p:bldP spid="2480145" grpId="0" animBg="1"/>
      <p:bldP spid="2480146" grpId="0" animBg="1"/>
      <p:bldP spid="2480147" grpId="0" animBg="1"/>
      <p:bldP spid="2480148" grpId="0" animBg="1"/>
      <p:bldP spid="2480149" grpId="0" animBg="1"/>
      <p:bldP spid="2480150" grpId="0" animBg="1"/>
      <p:bldP spid="2480151" grpId="0" animBg="1"/>
      <p:bldP spid="2480152" grpId="0" animBg="1"/>
      <p:bldP spid="2480153" grpId="0" animBg="1"/>
      <p:bldP spid="2480154" grpId="0" animBg="1"/>
      <p:bldP spid="2480155" grpId="0" animBg="1"/>
      <p:bldP spid="2480156" grpId="0" animBg="1"/>
      <p:bldP spid="2480157" grpId="0" animBg="1"/>
      <p:bldP spid="2480158" grpId="0" animBg="1"/>
      <p:bldP spid="248015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4" name="Freeform 2050"/>
          <p:cNvSpPr>
            <a:spLocks/>
          </p:cNvSpPr>
          <p:nvPr/>
        </p:nvSpPr>
        <p:spPr bwMode="auto">
          <a:xfrm>
            <a:off x="4314825" y="303213"/>
            <a:ext cx="3362325" cy="3348037"/>
          </a:xfrm>
          <a:custGeom>
            <a:avLst/>
            <a:gdLst>
              <a:gd name="T0" fmla="*/ 0 w 2118"/>
              <a:gd name="T1" fmla="*/ 2109 h 2109"/>
              <a:gd name="T2" fmla="*/ 2118 w 2118"/>
              <a:gd name="T3" fmla="*/ 0 h 21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18" h="2109">
                <a:moveTo>
                  <a:pt x="0" y="2109"/>
                </a:moveTo>
                <a:lnTo>
                  <a:pt x="2118" y="0"/>
                </a:lnTo>
              </a:path>
            </a:pathLst>
          </a:custGeom>
          <a:solidFill>
            <a:schemeClr val="accent1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1155" name="Freeform 2051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81156" name="Freeform 2052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1157" name="Text Box 2053"/>
          <p:cNvSpPr txBox="1">
            <a:spLocks noChangeArrowheads="1"/>
          </p:cNvSpPr>
          <p:nvPr/>
        </p:nvSpPr>
        <p:spPr bwMode="auto">
          <a:xfrm>
            <a:off x="8077200" y="35877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481158" name="Arc 2054"/>
          <p:cNvSpPr>
            <a:spLocks/>
          </p:cNvSpPr>
          <p:nvPr/>
        </p:nvSpPr>
        <p:spPr bwMode="auto">
          <a:xfrm>
            <a:off x="4219575" y="3206750"/>
            <a:ext cx="200025" cy="436563"/>
          </a:xfrm>
          <a:custGeom>
            <a:avLst/>
            <a:gdLst>
              <a:gd name="G0" fmla="+- 0 0 0"/>
              <a:gd name="G1" fmla="+- 20506 0 0"/>
              <a:gd name="G2" fmla="+- 21600 0 0"/>
              <a:gd name="T0" fmla="*/ 6787 w 21600"/>
              <a:gd name="T1" fmla="*/ 0 h 41084"/>
              <a:gd name="T2" fmla="*/ 6564 w 21600"/>
              <a:gd name="T3" fmla="*/ 41084 h 41084"/>
              <a:gd name="T4" fmla="*/ 0 w 21600"/>
              <a:gd name="T5" fmla="*/ 20506 h 4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1084" fill="none" extrusionOk="0">
                <a:moveTo>
                  <a:pt x="6787" y="-1"/>
                </a:moveTo>
                <a:cubicBezTo>
                  <a:pt x="15629" y="2926"/>
                  <a:pt x="21600" y="11191"/>
                  <a:pt x="21600" y="20506"/>
                </a:cubicBezTo>
                <a:cubicBezTo>
                  <a:pt x="21600" y="29906"/>
                  <a:pt x="15520" y="38227"/>
                  <a:pt x="6564" y="41084"/>
                </a:cubicBezTo>
              </a:path>
              <a:path w="21600" h="41084" stroke="0" extrusionOk="0">
                <a:moveTo>
                  <a:pt x="6787" y="-1"/>
                </a:moveTo>
                <a:cubicBezTo>
                  <a:pt x="15629" y="2926"/>
                  <a:pt x="21600" y="11191"/>
                  <a:pt x="21600" y="20506"/>
                </a:cubicBezTo>
                <a:cubicBezTo>
                  <a:pt x="21600" y="29906"/>
                  <a:pt x="15520" y="38227"/>
                  <a:pt x="6564" y="41084"/>
                </a:cubicBezTo>
                <a:lnTo>
                  <a:pt x="0" y="20506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59" name="Arc 2055"/>
          <p:cNvSpPr>
            <a:spLocks/>
          </p:cNvSpPr>
          <p:nvPr/>
        </p:nvSpPr>
        <p:spPr bwMode="auto">
          <a:xfrm rot="10133076">
            <a:off x="3489325" y="3556000"/>
            <a:ext cx="1000125" cy="1425575"/>
          </a:xfrm>
          <a:custGeom>
            <a:avLst/>
            <a:gdLst>
              <a:gd name="G0" fmla="+- 0 0 0"/>
              <a:gd name="G1" fmla="+- 20283 0 0"/>
              <a:gd name="G2" fmla="+- 21600 0 0"/>
              <a:gd name="T0" fmla="*/ 7426 w 21600"/>
              <a:gd name="T1" fmla="*/ 0 h 28831"/>
              <a:gd name="T2" fmla="*/ 19836 w 21600"/>
              <a:gd name="T3" fmla="*/ 28831 h 28831"/>
              <a:gd name="T4" fmla="*/ 0 w 21600"/>
              <a:gd name="T5" fmla="*/ 20283 h 2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831" fill="none" extrusionOk="0">
                <a:moveTo>
                  <a:pt x="7426" y="-1"/>
                </a:moveTo>
                <a:cubicBezTo>
                  <a:pt x="15939" y="3116"/>
                  <a:pt x="21600" y="11217"/>
                  <a:pt x="21600" y="20283"/>
                </a:cubicBezTo>
                <a:cubicBezTo>
                  <a:pt x="21600" y="23222"/>
                  <a:pt x="20999" y="26131"/>
                  <a:pt x="19836" y="28831"/>
                </a:cubicBezTo>
              </a:path>
              <a:path w="21600" h="28831" stroke="0" extrusionOk="0">
                <a:moveTo>
                  <a:pt x="7426" y="-1"/>
                </a:moveTo>
                <a:cubicBezTo>
                  <a:pt x="15939" y="3116"/>
                  <a:pt x="21600" y="11217"/>
                  <a:pt x="21600" y="20283"/>
                </a:cubicBezTo>
                <a:cubicBezTo>
                  <a:pt x="21600" y="23222"/>
                  <a:pt x="20999" y="26131"/>
                  <a:pt x="19836" y="28831"/>
                </a:cubicBezTo>
                <a:lnTo>
                  <a:pt x="0" y="20283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0" name="Arc 2056"/>
          <p:cNvSpPr>
            <a:spLocks/>
          </p:cNvSpPr>
          <p:nvPr/>
        </p:nvSpPr>
        <p:spPr bwMode="auto">
          <a:xfrm rot="16179772" flipH="1">
            <a:off x="1570832" y="3782219"/>
            <a:ext cx="3055937" cy="2790825"/>
          </a:xfrm>
          <a:custGeom>
            <a:avLst/>
            <a:gdLst>
              <a:gd name="G0" fmla="+- 1375 0 0"/>
              <a:gd name="G1" fmla="+- 21600 0 0"/>
              <a:gd name="G2" fmla="+- 21600 0 0"/>
              <a:gd name="T0" fmla="*/ 0 w 22916"/>
              <a:gd name="T1" fmla="*/ 44 h 21600"/>
              <a:gd name="T2" fmla="*/ 22916 w 22916"/>
              <a:gd name="T3" fmla="*/ 20007 h 21600"/>
              <a:gd name="T4" fmla="*/ 1375 w 229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16" h="21600" fill="none" extrusionOk="0">
                <a:moveTo>
                  <a:pt x="-1" y="43"/>
                </a:moveTo>
                <a:cubicBezTo>
                  <a:pt x="457" y="14"/>
                  <a:pt x="916" y="-1"/>
                  <a:pt x="1375" y="0"/>
                </a:cubicBezTo>
                <a:cubicBezTo>
                  <a:pt x="12686" y="0"/>
                  <a:pt x="22081" y="8726"/>
                  <a:pt x="22916" y="20006"/>
                </a:cubicBezTo>
              </a:path>
              <a:path w="22916" h="21600" stroke="0" extrusionOk="0">
                <a:moveTo>
                  <a:pt x="-1" y="43"/>
                </a:moveTo>
                <a:cubicBezTo>
                  <a:pt x="457" y="14"/>
                  <a:pt x="916" y="-1"/>
                  <a:pt x="1375" y="0"/>
                </a:cubicBezTo>
                <a:cubicBezTo>
                  <a:pt x="12686" y="0"/>
                  <a:pt x="22081" y="8726"/>
                  <a:pt x="22916" y="20006"/>
                </a:cubicBezTo>
                <a:lnTo>
                  <a:pt x="1375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1" name="Arc 2057"/>
          <p:cNvSpPr>
            <a:spLocks/>
          </p:cNvSpPr>
          <p:nvPr/>
        </p:nvSpPr>
        <p:spPr bwMode="auto">
          <a:xfrm rot="5420228">
            <a:off x="4337844" y="3280569"/>
            <a:ext cx="3373438" cy="3486150"/>
          </a:xfrm>
          <a:custGeom>
            <a:avLst/>
            <a:gdLst>
              <a:gd name="G0" fmla="+- 0 0 0"/>
              <a:gd name="G1" fmla="+- 21512 0 0"/>
              <a:gd name="G2" fmla="+- 21600 0 0"/>
              <a:gd name="T0" fmla="*/ 1951 w 21600"/>
              <a:gd name="T1" fmla="*/ 0 h 22876"/>
              <a:gd name="T2" fmla="*/ 21557 w 21600"/>
              <a:gd name="T3" fmla="*/ 22876 h 22876"/>
              <a:gd name="T4" fmla="*/ 0 w 21600"/>
              <a:gd name="T5" fmla="*/ 21512 h 2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76" fill="none" extrusionOk="0">
                <a:moveTo>
                  <a:pt x="1950" y="0"/>
                </a:moveTo>
                <a:cubicBezTo>
                  <a:pt x="13078" y="1009"/>
                  <a:pt x="21600" y="10338"/>
                  <a:pt x="21600" y="21512"/>
                </a:cubicBezTo>
                <a:cubicBezTo>
                  <a:pt x="21600" y="21967"/>
                  <a:pt x="21585" y="22421"/>
                  <a:pt x="21556" y="22875"/>
                </a:cubicBezTo>
              </a:path>
              <a:path w="21600" h="22876" stroke="0" extrusionOk="0">
                <a:moveTo>
                  <a:pt x="1950" y="0"/>
                </a:moveTo>
                <a:cubicBezTo>
                  <a:pt x="13078" y="1009"/>
                  <a:pt x="21600" y="10338"/>
                  <a:pt x="21600" y="21512"/>
                </a:cubicBezTo>
                <a:cubicBezTo>
                  <a:pt x="21600" y="21967"/>
                  <a:pt x="21585" y="22421"/>
                  <a:pt x="21556" y="22875"/>
                </a:cubicBezTo>
                <a:lnTo>
                  <a:pt x="0" y="2151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2" name="Arc 2058"/>
          <p:cNvSpPr>
            <a:spLocks/>
          </p:cNvSpPr>
          <p:nvPr/>
        </p:nvSpPr>
        <p:spPr bwMode="auto">
          <a:xfrm rot="16179772" flipV="1">
            <a:off x="4885531" y="802482"/>
            <a:ext cx="2708275" cy="3062288"/>
          </a:xfrm>
          <a:custGeom>
            <a:avLst/>
            <a:gdLst>
              <a:gd name="G0" fmla="+- 1196 0 0"/>
              <a:gd name="G1" fmla="+- 21600 0 0"/>
              <a:gd name="G2" fmla="+- 21600 0 0"/>
              <a:gd name="T0" fmla="*/ 0 w 15517"/>
              <a:gd name="T1" fmla="*/ 33 h 21600"/>
              <a:gd name="T2" fmla="*/ 15517 w 15517"/>
              <a:gd name="T3" fmla="*/ 5430 h 21600"/>
              <a:gd name="T4" fmla="*/ 1196 w 1551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7" h="21600" fill="none" extrusionOk="0">
                <a:moveTo>
                  <a:pt x="0" y="33"/>
                </a:moveTo>
                <a:cubicBezTo>
                  <a:pt x="398" y="11"/>
                  <a:pt x="797" y="-1"/>
                  <a:pt x="1196" y="0"/>
                </a:cubicBezTo>
                <a:cubicBezTo>
                  <a:pt x="6472" y="0"/>
                  <a:pt x="11566" y="1931"/>
                  <a:pt x="15517" y="5429"/>
                </a:cubicBezTo>
              </a:path>
              <a:path w="15517" h="21600" stroke="0" extrusionOk="0">
                <a:moveTo>
                  <a:pt x="0" y="33"/>
                </a:moveTo>
                <a:cubicBezTo>
                  <a:pt x="398" y="11"/>
                  <a:pt x="797" y="-1"/>
                  <a:pt x="1196" y="0"/>
                </a:cubicBezTo>
                <a:cubicBezTo>
                  <a:pt x="6472" y="0"/>
                  <a:pt x="11566" y="1931"/>
                  <a:pt x="15517" y="5429"/>
                </a:cubicBezTo>
                <a:lnTo>
                  <a:pt x="1196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3" name="Oval 2059"/>
          <p:cNvSpPr>
            <a:spLocks noChangeArrowheads="1"/>
          </p:cNvSpPr>
          <p:nvPr/>
        </p:nvSpPr>
        <p:spPr bwMode="auto">
          <a:xfrm>
            <a:off x="6911975" y="901700"/>
            <a:ext cx="171450" cy="1714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4" name="Text Box 2060"/>
          <p:cNvSpPr txBox="1">
            <a:spLocks noChangeArrowheads="1"/>
          </p:cNvSpPr>
          <p:nvPr/>
        </p:nvSpPr>
        <p:spPr bwMode="auto">
          <a:xfrm>
            <a:off x="4313238" y="242888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这里</a:t>
            </a:r>
            <a:r>
              <a:rPr lang="zh-CN" altLang="en-US" b="1" i="1">
                <a:solidFill>
                  <a:srgbClr val="FF0000"/>
                </a:solidFill>
                <a:sym typeface="Symbol" pitchFamily="18" charset="2"/>
              </a:rPr>
              <a:t> </a:t>
            </a:r>
            <a:r>
              <a:rPr lang="zh-CN" altLang="en-US" sz="1800" b="1">
                <a:solidFill>
                  <a:srgbClr val="FF0000"/>
                </a:solidFill>
                <a:sym typeface="Symbol" pitchFamily="18" charset="2"/>
              </a:rPr>
              <a:t>从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0 +</a:t>
            </a:r>
            <a:endParaRPr lang="en-US" altLang="zh-CN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481165" name="Text Box 2061"/>
          <p:cNvSpPr txBox="1">
            <a:spLocks noChangeArrowheads="1"/>
          </p:cNvSpPr>
          <p:nvPr/>
        </p:nvSpPr>
        <p:spPr bwMode="auto">
          <a:xfrm rot="16130830">
            <a:off x="6080125" y="261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81166" name="Arc 2062"/>
          <p:cNvSpPr>
            <a:spLocks/>
          </p:cNvSpPr>
          <p:nvPr/>
        </p:nvSpPr>
        <p:spPr bwMode="auto">
          <a:xfrm rot="16179772" flipV="1">
            <a:off x="3918744" y="1620044"/>
            <a:ext cx="2209800" cy="1966912"/>
          </a:xfrm>
          <a:custGeom>
            <a:avLst/>
            <a:gdLst>
              <a:gd name="G0" fmla="+- 4147 0 0"/>
              <a:gd name="G1" fmla="+- 21600 0 0"/>
              <a:gd name="G2" fmla="+- 21600 0 0"/>
              <a:gd name="T0" fmla="*/ 0 w 25590"/>
              <a:gd name="T1" fmla="*/ 402 h 21600"/>
              <a:gd name="T2" fmla="*/ 25590 w 25590"/>
              <a:gd name="T3" fmla="*/ 19002 h 21600"/>
              <a:gd name="T4" fmla="*/ 4147 w 25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590" h="21600" fill="none" extrusionOk="0">
                <a:moveTo>
                  <a:pt x="-1" y="401"/>
                </a:moveTo>
                <a:cubicBezTo>
                  <a:pt x="1366" y="134"/>
                  <a:pt x="2754" y="-1"/>
                  <a:pt x="4147" y="0"/>
                </a:cubicBezTo>
                <a:cubicBezTo>
                  <a:pt x="15071" y="0"/>
                  <a:pt x="24276" y="8156"/>
                  <a:pt x="25590" y="19001"/>
                </a:cubicBezTo>
              </a:path>
              <a:path w="25590" h="21600" stroke="0" extrusionOk="0">
                <a:moveTo>
                  <a:pt x="-1" y="401"/>
                </a:moveTo>
                <a:cubicBezTo>
                  <a:pt x="1366" y="134"/>
                  <a:pt x="2754" y="-1"/>
                  <a:pt x="4147" y="0"/>
                </a:cubicBezTo>
                <a:cubicBezTo>
                  <a:pt x="15071" y="0"/>
                  <a:pt x="24276" y="8156"/>
                  <a:pt x="25590" y="19001"/>
                </a:cubicBezTo>
                <a:lnTo>
                  <a:pt x="4147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7" name="Arc 2063"/>
          <p:cNvSpPr>
            <a:spLocks/>
          </p:cNvSpPr>
          <p:nvPr/>
        </p:nvSpPr>
        <p:spPr bwMode="auto">
          <a:xfrm rot="16814561">
            <a:off x="3529807" y="3090068"/>
            <a:ext cx="679450" cy="760413"/>
          </a:xfrm>
          <a:custGeom>
            <a:avLst/>
            <a:gdLst>
              <a:gd name="G0" fmla="+- 0 0 0"/>
              <a:gd name="G1" fmla="+- 21525 0 0"/>
              <a:gd name="G2" fmla="+- 21600 0 0"/>
              <a:gd name="T0" fmla="*/ 1802 w 21600"/>
              <a:gd name="T1" fmla="*/ 0 h 26283"/>
              <a:gd name="T2" fmla="*/ 21070 w 21600"/>
              <a:gd name="T3" fmla="*/ 26283 h 26283"/>
              <a:gd name="T4" fmla="*/ 0 w 21600"/>
              <a:gd name="T5" fmla="*/ 21525 h 26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6283" fill="none" extrusionOk="0">
                <a:moveTo>
                  <a:pt x="1801" y="0"/>
                </a:moveTo>
                <a:cubicBezTo>
                  <a:pt x="12993" y="937"/>
                  <a:pt x="21600" y="10294"/>
                  <a:pt x="21600" y="21525"/>
                </a:cubicBezTo>
                <a:cubicBezTo>
                  <a:pt x="21600" y="23125"/>
                  <a:pt x="21422" y="24721"/>
                  <a:pt x="21069" y="26282"/>
                </a:cubicBezTo>
              </a:path>
              <a:path w="21600" h="26283" stroke="0" extrusionOk="0">
                <a:moveTo>
                  <a:pt x="1801" y="0"/>
                </a:moveTo>
                <a:cubicBezTo>
                  <a:pt x="12993" y="937"/>
                  <a:pt x="21600" y="10294"/>
                  <a:pt x="21600" y="21525"/>
                </a:cubicBezTo>
                <a:cubicBezTo>
                  <a:pt x="21600" y="23125"/>
                  <a:pt x="21422" y="24721"/>
                  <a:pt x="21069" y="26282"/>
                </a:cubicBezTo>
                <a:lnTo>
                  <a:pt x="0" y="21525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8" name="Arc 2064"/>
          <p:cNvSpPr>
            <a:spLocks/>
          </p:cNvSpPr>
          <p:nvPr/>
        </p:nvSpPr>
        <p:spPr bwMode="auto">
          <a:xfrm rot="5420228" flipH="1" flipV="1">
            <a:off x="1771650" y="1425575"/>
            <a:ext cx="2495550" cy="2635250"/>
          </a:xfrm>
          <a:custGeom>
            <a:avLst/>
            <a:gdLst>
              <a:gd name="G0" fmla="+- 0 0 0"/>
              <a:gd name="G1" fmla="+- 21534 0 0"/>
              <a:gd name="G2" fmla="+- 21600 0 0"/>
              <a:gd name="T0" fmla="*/ 1683 w 21600"/>
              <a:gd name="T1" fmla="*/ 0 h 23943"/>
              <a:gd name="T2" fmla="*/ 21465 w 21600"/>
              <a:gd name="T3" fmla="*/ 23943 h 23943"/>
              <a:gd name="T4" fmla="*/ 0 w 21600"/>
              <a:gd name="T5" fmla="*/ 21534 h 23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943" fill="none" extrusionOk="0">
                <a:moveTo>
                  <a:pt x="1683" y="-1"/>
                </a:moveTo>
                <a:cubicBezTo>
                  <a:pt x="12925" y="878"/>
                  <a:pt x="21600" y="10257"/>
                  <a:pt x="21600" y="21534"/>
                </a:cubicBezTo>
                <a:cubicBezTo>
                  <a:pt x="21600" y="22338"/>
                  <a:pt x="21555" y="23143"/>
                  <a:pt x="21465" y="23943"/>
                </a:cubicBezTo>
              </a:path>
              <a:path w="21600" h="23943" stroke="0" extrusionOk="0">
                <a:moveTo>
                  <a:pt x="1683" y="-1"/>
                </a:moveTo>
                <a:cubicBezTo>
                  <a:pt x="12925" y="878"/>
                  <a:pt x="21600" y="10257"/>
                  <a:pt x="21600" y="21534"/>
                </a:cubicBezTo>
                <a:cubicBezTo>
                  <a:pt x="21600" y="22338"/>
                  <a:pt x="21555" y="23143"/>
                  <a:pt x="21465" y="23943"/>
                </a:cubicBezTo>
                <a:lnTo>
                  <a:pt x="0" y="2153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69" name="Arc 2065"/>
          <p:cNvSpPr>
            <a:spLocks/>
          </p:cNvSpPr>
          <p:nvPr/>
        </p:nvSpPr>
        <p:spPr bwMode="auto">
          <a:xfrm rot="6694579">
            <a:off x="4051300" y="3446463"/>
            <a:ext cx="1849437" cy="1544638"/>
          </a:xfrm>
          <a:custGeom>
            <a:avLst/>
            <a:gdLst>
              <a:gd name="G0" fmla="+- 4274 0 0"/>
              <a:gd name="G1" fmla="+- 21600 0 0"/>
              <a:gd name="G2" fmla="+- 21600 0 0"/>
              <a:gd name="T0" fmla="*/ 0 w 25186"/>
              <a:gd name="T1" fmla="*/ 427 h 21600"/>
              <a:gd name="T2" fmla="*/ 25186 w 25186"/>
              <a:gd name="T3" fmla="*/ 16190 h 21600"/>
              <a:gd name="T4" fmla="*/ 4274 w 2518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86" h="21600" fill="none" extrusionOk="0">
                <a:moveTo>
                  <a:pt x="0" y="427"/>
                </a:moveTo>
                <a:cubicBezTo>
                  <a:pt x="1406" y="143"/>
                  <a:pt x="2838" y="-1"/>
                  <a:pt x="4274" y="0"/>
                </a:cubicBezTo>
                <a:cubicBezTo>
                  <a:pt x="14119" y="0"/>
                  <a:pt x="22719" y="6658"/>
                  <a:pt x="25185" y="16190"/>
                </a:cubicBezTo>
              </a:path>
              <a:path w="25186" h="21600" stroke="0" extrusionOk="0">
                <a:moveTo>
                  <a:pt x="0" y="427"/>
                </a:moveTo>
                <a:cubicBezTo>
                  <a:pt x="1406" y="143"/>
                  <a:pt x="2838" y="-1"/>
                  <a:pt x="4274" y="0"/>
                </a:cubicBezTo>
                <a:cubicBezTo>
                  <a:pt x="14119" y="0"/>
                  <a:pt x="22719" y="6658"/>
                  <a:pt x="25185" y="16190"/>
                </a:cubicBezTo>
                <a:lnTo>
                  <a:pt x="4274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70" name="Text Box 2066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481171" name="Text Box 2067"/>
          <p:cNvSpPr txBox="1">
            <a:spLocks noChangeArrowheads="1"/>
          </p:cNvSpPr>
          <p:nvPr/>
        </p:nvSpPr>
        <p:spPr bwMode="auto">
          <a:xfrm>
            <a:off x="3887788" y="36861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81172" name="AutoShape 2068"/>
          <p:cNvSpPr>
            <a:spLocks/>
          </p:cNvSpPr>
          <p:nvPr/>
        </p:nvSpPr>
        <p:spPr bwMode="auto">
          <a:xfrm rot="13459047">
            <a:off x="6300788" y="762000"/>
            <a:ext cx="200025" cy="1905000"/>
          </a:xfrm>
          <a:prstGeom prst="leftBrace">
            <a:avLst>
              <a:gd name="adj1" fmla="val 79365"/>
              <a:gd name="adj2" fmla="val 4744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173" name="Text Box 2069"/>
          <p:cNvSpPr txBox="1">
            <a:spLocks noChangeArrowheads="1"/>
          </p:cNvSpPr>
          <p:nvPr/>
        </p:nvSpPr>
        <p:spPr bwMode="auto">
          <a:xfrm rot="-2530425">
            <a:off x="6248400" y="173672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</a:t>
            </a:r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81174" name="Text Box 2070"/>
          <p:cNvSpPr txBox="1">
            <a:spLocks noChangeArrowheads="1"/>
          </p:cNvSpPr>
          <p:nvPr/>
        </p:nvSpPr>
        <p:spPr bwMode="auto">
          <a:xfrm>
            <a:off x="274638" y="771525"/>
            <a:ext cx="427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每两个螺形卷间沿射线的距离是定数</a:t>
            </a:r>
          </a:p>
        </p:txBody>
      </p:sp>
      <p:sp>
        <p:nvSpPr>
          <p:cNvPr id="2481175" name="Rectangle 2071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562600"/>
            <a:ext cx="381000" cy="2571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81176" name="Rectangle 2072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481177" name="AutoShape 207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48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48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48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248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48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48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48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8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8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8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81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81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8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8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8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8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48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8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8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8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8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248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158" grpId="0" animBg="1"/>
      <p:bldP spid="2481159" grpId="0" animBg="1"/>
      <p:bldP spid="2481160" grpId="0" animBg="1"/>
      <p:bldP spid="2481161" grpId="0" animBg="1"/>
      <p:bldP spid="2481162" grpId="0" animBg="1"/>
      <p:bldP spid="2481164" grpId="0" autoUpdateAnimBg="0"/>
      <p:bldP spid="2481165" grpId="0" autoUpdateAnimBg="0"/>
      <p:bldP spid="2481166" grpId="0" animBg="1"/>
      <p:bldP spid="2481167" grpId="0" animBg="1"/>
      <p:bldP spid="2481168" grpId="0" animBg="1"/>
      <p:bldP spid="2481169" grpId="0" animBg="1"/>
      <p:bldP spid="2481172" grpId="0" animBg="1"/>
      <p:bldP spid="2481173" grpId="0" autoUpdateAnimBg="0"/>
      <p:bldP spid="248117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Freeform 2"/>
          <p:cNvSpPr>
            <a:spLocks/>
          </p:cNvSpPr>
          <p:nvPr/>
        </p:nvSpPr>
        <p:spPr bwMode="auto">
          <a:xfrm>
            <a:off x="4286250" y="1168400"/>
            <a:ext cx="1588" cy="5291138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84196" name="Freeform 4"/>
          <p:cNvSpPr>
            <a:spLocks/>
          </p:cNvSpPr>
          <p:nvPr/>
        </p:nvSpPr>
        <p:spPr bwMode="auto">
          <a:xfrm>
            <a:off x="461963" y="3660775"/>
            <a:ext cx="7762875" cy="1588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4197" name="Text Box 5"/>
          <p:cNvSpPr txBox="1">
            <a:spLocks noChangeArrowheads="1"/>
          </p:cNvSpPr>
          <p:nvPr/>
        </p:nvSpPr>
        <p:spPr bwMode="auto">
          <a:xfrm>
            <a:off x="3887788" y="3648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184198" name="Text Box 6"/>
          <p:cNvSpPr txBox="1">
            <a:spLocks noChangeArrowheads="1"/>
          </p:cNvSpPr>
          <p:nvPr/>
        </p:nvSpPr>
        <p:spPr bwMode="auto">
          <a:xfrm>
            <a:off x="8077200" y="35877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84208" name="Text Box 16"/>
          <p:cNvSpPr txBox="1">
            <a:spLocks noChangeArrowheads="1"/>
          </p:cNvSpPr>
          <p:nvPr/>
        </p:nvSpPr>
        <p:spPr bwMode="auto">
          <a:xfrm rot="16130830">
            <a:off x="5851525" y="288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3333CC"/>
                </a:solidFill>
              </a:rPr>
              <a:t>8</a:t>
            </a:r>
          </a:p>
        </p:txBody>
      </p:sp>
      <p:grpSp>
        <p:nvGrpSpPr>
          <p:cNvPr id="2184226" name="Group 34"/>
          <p:cNvGrpSpPr>
            <a:grpSpLocks/>
          </p:cNvGrpSpPr>
          <p:nvPr/>
        </p:nvGrpSpPr>
        <p:grpSpPr bwMode="auto">
          <a:xfrm>
            <a:off x="1701800" y="979488"/>
            <a:ext cx="6069013" cy="5730875"/>
            <a:chOff x="1072" y="617"/>
            <a:chExt cx="3823" cy="3610"/>
          </a:xfrm>
        </p:grpSpPr>
        <p:sp>
          <p:nvSpPr>
            <p:cNvPr id="2184199" name="Arc 7"/>
            <p:cNvSpPr>
              <a:spLocks/>
            </p:cNvSpPr>
            <p:nvPr/>
          </p:nvSpPr>
          <p:spPr bwMode="auto">
            <a:xfrm>
              <a:off x="2658" y="2020"/>
              <a:ext cx="126" cy="275"/>
            </a:xfrm>
            <a:custGeom>
              <a:avLst/>
              <a:gdLst>
                <a:gd name="G0" fmla="+- 0 0 0"/>
                <a:gd name="G1" fmla="+- 20506 0 0"/>
                <a:gd name="G2" fmla="+- 21600 0 0"/>
                <a:gd name="T0" fmla="*/ 6787 w 21600"/>
                <a:gd name="T1" fmla="*/ 0 h 41084"/>
                <a:gd name="T2" fmla="*/ 6564 w 21600"/>
                <a:gd name="T3" fmla="*/ 41084 h 41084"/>
                <a:gd name="T4" fmla="*/ 0 w 21600"/>
                <a:gd name="T5" fmla="*/ 20506 h 4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84" fill="none" extrusionOk="0">
                  <a:moveTo>
                    <a:pt x="6787" y="-1"/>
                  </a:moveTo>
                  <a:cubicBezTo>
                    <a:pt x="15629" y="2926"/>
                    <a:pt x="21600" y="11191"/>
                    <a:pt x="21600" y="20506"/>
                  </a:cubicBezTo>
                  <a:cubicBezTo>
                    <a:pt x="21600" y="29906"/>
                    <a:pt x="15520" y="38227"/>
                    <a:pt x="6564" y="41084"/>
                  </a:cubicBezTo>
                </a:path>
                <a:path w="21600" h="41084" stroke="0" extrusionOk="0">
                  <a:moveTo>
                    <a:pt x="6787" y="-1"/>
                  </a:moveTo>
                  <a:cubicBezTo>
                    <a:pt x="15629" y="2926"/>
                    <a:pt x="21600" y="11191"/>
                    <a:pt x="21600" y="20506"/>
                  </a:cubicBezTo>
                  <a:cubicBezTo>
                    <a:pt x="21600" y="29906"/>
                    <a:pt x="15520" y="38227"/>
                    <a:pt x="6564" y="41084"/>
                  </a:cubicBezTo>
                  <a:lnTo>
                    <a:pt x="0" y="20506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00" name="Arc 8"/>
            <p:cNvSpPr>
              <a:spLocks/>
            </p:cNvSpPr>
            <p:nvPr/>
          </p:nvSpPr>
          <p:spPr bwMode="auto">
            <a:xfrm rot="10133076">
              <a:off x="2198" y="2240"/>
              <a:ext cx="630" cy="898"/>
            </a:xfrm>
            <a:custGeom>
              <a:avLst/>
              <a:gdLst>
                <a:gd name="G0" fmla="+- 0 0 0"/>
                <a:gd name="G1" fmla="+- 20283 0 0"/>
                <a:gd name="G2" fmla="+- 21600 0 0"/>
                <a:gd name="T0" fmla="*/ 7426 w 21600"/>
                <a:gd name="T1" fmla="*/ 0 h 28831"/>
                <a:gd name="T2" fmla="*/ 19836 w 21600"/>
                <a:gd name="T3" fmla="*/ 28831 h 28831"/>
                <a:gd name="T4" fmla="*/ 0 w 21600"/>
                <a:gd name="T5" fmla="*/ 20283 h 28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831" fill="none" extrusionOk="0">
                  <a:moveTo>
                    <a:pt x="7426" y="-1"/>
                  </a:moveTo>
                  <a:cubicBezTo>
                    <a:pt x="15939" y="3116"/>
                    <a:pt x="21600" y="11217"/>
                    <a:pt x="21600" y="20283"/>
                  </a:cubicBezTo>
                  <a:cubicBezTo>
                    <a:pt x="21600" y="23222"/>
                    <a:pt x="20999" y="26131"/>
                    <a:pt x="19836" y="28831"/>
                  </a:cubicBezTo>
                </a:path>
                <a:path w="21600" h="28831" stroke="0" extrusionOk="0">
                  <a:moveTo>
                    <a:pt x="7426" y="-1"/>
                  </a:moveTo>
                  <a:cubicBezTo>
                    <a:pt x="15939" y="3116"/>
                    <a:pt x="21600" y="11217"/>
                    <a:pt x="21600" y="20283"/>
                  </a:cubicBezTo>
                  <a:cubicBezTo>
                    <a:pt x="21600" y="23222"/>
                    <a:pt x="20999" y="26131"/>
                    <a:pt x="19836" y="28831"/>
                  </a:cubicBezTo>
                  <a:lnTo>
                    <a:pt x="0" y="20283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02" name="Arc 10"/>
            <p:cNvSpPr>
              <a:spLocks/>
            </p:cNvSpPr>
            <p:nvPr/>
          </p:nvSpPr>
          <p:spPr bwMode="auto">
            <a:xfrm rot="16179772" flipH="1">
              <a:off x="989" y="2383"/>
              <a:ext cx="1925" cy="1758"/>
            </a:xfrm>
            <a:custGeom>
              <a:avLst/>
              <a:gdLst>
                <a:gd name="G0" fmla="+- 1375 0 0"/>
                <a:gd name="G1" fmla="+- 21600 0 0"/>
                <a:gd name="G2" fmla="+- 21600 0 0"/>
                <a:gd name="T0" fmla="*/ 0 w 22916"/>
                <a:gd name="T1" fmla="*/ 44 h 21600"/>
                <a:gd name="T2" fmla="*/ 22916 w 22916"/>
                <a:gd name="T3" fmla="*/ 20007 h 21600"/>
                <a:gd name="T4" fmla="*/ 1375 w 2291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16" h="21600" fill="none" extrusionOk="0">
                  <a:moveTo>
                    <a:pt x="-1" y="43"/>
                  </a:moveTo>
                  <a:cubicBezTo>
                    <a:pt x="457" y="14"/>
                    <a:pt x="916" y="-1"/>
                    <a:pt x="1375" y="0"/>
                  </a:cubicBezTo>
                  <a:cubicBezTo>
                    <a:pt x="12686" y="0"/>
                    <a:pt x="22081" y="8726"/>
                    <a:pt x="22916" y="20006"/>
                  </a:cubicBezTo>
                </a:path>
                <a:path w="22916" h="21600" stroke="0" extrusionOk="0">
                  <a:moveTo>
                    <a:pt x="-1" y="43"/>
                  </a:moveTo>
                  <a:cubicBezTo>
                    <a:pt x="457" y="14"/>
                    <a:pt x="916" y="-1"/>
                    <a:pt x="1375" y="0"/>
                  </a:cubicBezTo>
                  <a:cubicBezTo>
                    <a:pt x="12686" y="0"/>
                    <a:pt x="22081" y="8726"/>
                    <a:pt x="22916" y="20006"/>
                  </a:cubicBezTo>
                  <a:lnTo>
                    <a:pt x="1375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03" name="Arc 11"/>
            <p:cNvSpPr>
              <a:spLocks/>
            </p:cNvSpPr>
            <p:nvPr/>
          </p:nvSpPr>
          <p:spPr bwMode="auto">
            <a:xfrm rot="5420228">
              <a:off x="2732" y="2067"/>
              <a:ext cx="2125" cy="2196"/>
            </a:xfrm>
            <a:custGeom>
              <a:avLst/>
              <a:gdLst>
                <a:gd name="G0" fmla="+- 0 0 0"/>
                <a:gd name="G1" fmla="+- 21512 0 0"/>
                <a:gd name="G2" fmla="+- 21600 0 0"/>
                <a:gd name="T0" fmla="*/ 1951 w 21600"/>
                <a:gd name="T1" fmla="*/ 0 h 22876"/>
                <a:gd name="T2" fmla="*/ 21557 w 21600"/>
                <a:gd name="T3" fmla="*/ 22876 h 22876"/>
                <a:gd name="T4" fmla="*/ 0 w 21600"/>
                <a:gd name="T5" fmla="*/ 21512 h 2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876" fill="none" extrusionOk="0">
                  <a:moveTo>
                    <a:pt x="1950" y="0"/>
                  </a:moveTo>
                  <a:cubicBezTo>
                    <a:pt x="13078" y="1009"/>
                    <a:pt x="21600" y="10338"/>
                    <a:pt x="21600" y="21512"/>
                  </a:cubicBezTo>
                  <a:cubicBezTo>
                    <a:pt x="21600" y="21967"/>
                    <a:pt x="21585" y="22421"/>
                    <a:pt x="21556" y="22875"/>
                  </a:cubicBezTo>
                </a:path>
                <a:path w="21600" h="22876" stroke="0" extrusionOk="0">
                  <a:moveTo>
                    <a:pt x="1950" y="0"/>
                  </a:moveTo>
                  <a:cubicBezTo>
                    <a:pt x="13078" y="1009"/>
                    <a:pt x="21600" y="10338"/>
                    <a:pt x="21600" y="21512"/>
                  </a:cubicBezTo>
                  <a:cubicBezTo>
                    <a:pt x="21600" y="21967"/>
                    <a:pt x="21585" y="22421"/>
                    <a:pt x="21556" y="22875"/>
                  </a:cubicBezTo>
                  <a:lnTo>
                    <a:pt x="0" y="21512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04" name="Arc 12"/>
            <p:cNvSpPr>
              <a:spLocks/>
            </p:cNvSpPr>
            <p:nvPr/>
          </p:nvSpPr>
          <p:spPr bwMode="auto">
            <a:xfrm rot="16179772" flipV="1">
              <a:off x="3078" y="505"/>
              <a:ext cx="1706" cy="1929"/>
            </a:xfrm>
            <a:custGeom>
              <a:avLst/>
              <a:gdLst>
                <a:gd name="G0" fmla="+- 1196 0 0"/>
                <a:gd name="G1" fmla="+- 21600 0 0"/>
                <a:gd name="G2" fmla="+- 21600 0 0"/>
                <a:gd name="T0" fmla="*/ 0 w 15517"/>
                <a:gd name="T1" fmla="*/ 33 h 21600"/>
                <a:gd name="T2" fmla="*/ 15517 w 15517"/>
                <a:gd name="T3" fmla="*/ 5430 h 21600"/>
                <a:gd name="T4" fmla="*/ 1196 w 1551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17" h="21600" fill="none" extrusionOk="0">
                  <a:moveTo>
                    <a:pt x="0" y="33"/>
                  </a:moveTo>
                  <a:cubicBezTo>
                    <a:pt x="398" y="11"/>
                    <a:pt x="797" y="-1"/>
                    <a:pt x="1196" y="0"/>
                  </a:cubicBezTo>
                  <a:cubicBezTo>
                    <a:pt x="6472" y="0"/>
                    <a:pt x="11566" y="1931"/>
                    <a:pt x="15517" y="5429"/>
                  </a:cubicBezTo>
                </a:path>
                <a:path w="15517" h="21600" stroke="0" extrusionOk="0">
                  <a:moveTo>
                    <a:pt x="0" y="33"/>
                  </a:moveTo>
                  <a:cubicBezTo>
                    <a:pt x="398" y="11"/>
                    <a:pt x="797" y="-1"/>
                    <a:pt x="1196" y="0"/>
                  </a:cubicBezTo>
                  <a:cubicBezTo>
                    <a:pt x="6472" y="0"/>
                    <a:pt x="11566" y="1931"/>
                    <a:pt x="15517" y="5429"/>
                  </a:cubicBezTo>
                  <a:lnTo>
                    <a:pt x="1196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09" name="Arc 17"/>
            <p:cNvSpPr>
              <a:spLocks/>
            </p:cNvSpPr>
            <p:nvPr/>
          </p:nvSpPr>
          <p:spPr bwMode="auto">
            <a:xfrm rot="16179772" flipV="1">
              <a:off x="2469" y="1020"/>
              <a:ext cx="1392" cy="1239"/>
            </a:xfrm>
            <a:custGeom>
              <a:avLst/>
              <a:gdLst>
                <a:gd name="G0" fmla="+- 4147 0 0"/>
                <a:gd name="G1" fmla="+- 21600 0 0"/>
                <a:gd name="G2" fmla="+- 21600 0 0"/>
                <a:gd name="T0" fmla="*/ 0 w 25590"/>
                <a:gd name="T1" fmla="*/ 402 h 21600"/>
                <a:gd name="T2" fmla="*/ 25590 w 25590"/>
                <a:gd name="T3" fmla="*/ 19002 h 21600"/>
                <a:gd name="T4" fmla="*/ 4147 w 2559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590" h="21600" fill="none" extrusionOk="0">
                  <a:moveTo>
                    <a:pt x="-1" y="401"/>
                  </a:moveTo>
                  <a:cubicBezTo>
                    <a:pt x="1366" y="134"/>
                    <a:pt x="2754" y="-1"/>
                    <a:pt x="4147" y="0"/>
                  </a:cubicBezTo>
                  <a:cubicBezTo>
                    <a:pt x="15071" y="0"/>
                    <a:pt x="24276" y="8156"/>
                    <a:pt x="25590" y="19001"/>
                  </a:cubicBezTo>
                </a:path>
                <a:path w="25590" h="21600" stroke="0" extrusionOk="0">
                  <a:moveTo>
                    <a:pt x="-1" y="401"/>
                  </a:moveTo>
                  <a:cubicBezTo>
                    <a:pt x="1366" y="134"/>
                    <a:pt x="2754" y="-1"/>
                    <a:pt x="4147" y="0"/>
                  </a:cubicBezTo>
                  <a:cubicBezTo>
                    <a:pt x="15071" y="0"/>
                    <a:pt x="24276" y="8156"/>
                    <a:pt x="25590" y="19001"/>
                  </a:cubicBezTo>
                  <a:lnTo>
                    <a:pt x="4147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10" name="Arc 18"/>
            <p:cNvSpPr>
              <a:spLocks/>
            </p:cNvSpPr>
            <p:nvPr/>
          </p:nvSpPr>
          <p:spPr bwMode="auto">
            <a:xfrm rot="16814561">
              <a:off x="2224" y="1946"/>
              <a:ext cx="428" cy="479"/>
            </a:xfrm>
            <a:custGeom>
              <a:avLst/>
              <a:gdLst>
                <a:gd name="G0" fmla="+- 0 0 0"/>
                <a:gd name="G1" fmla="+- 21525 0 0"/>
                <a:gd name="G2" fmla="+- 21600 0 0"/>
                <a:gd name="T0" fmla="*/ 1802 w 21600"/>
                <a:gd name="T1" fmla="*/ 0 h 26283"/>
                <a:gd name="T2" fmla="*/ 21070 w 21600"/>
                <a:gd name="T3" fmla="*/ 26283 h 26283"/>
                <a:gd name="T4" fmla="*/ 0 w 21600"/>
                <a:gd name="T5" fmla="*/ 21525 h 26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283" fill="none" extrusionOk="0">
                  <a:moveTo>
                    <a:pt x="1801" y="0"/>
                  </a:moveTo>
                  <a:cubicBezTo>
                    <a:pt x="12993" y="937"/>
                    <a:pt x="21600" y="10294"/>
                    <a:pt x="21600" y="21525"/>
                  </a:cubicBezTo>
                  <a:cubicBezTo>
                    <a:pt x="21600" y="23125"/>
                    <a:pt x="21422" y="24721"/>
                    <a:pt x="21069" y="26282"/>
                  </a:cubicBezTo>
                </a:path>
                <a:path w="21600" h="26283" stroke="0" extrusionOk="0">
                  <a:moveTo>
                    <a:pt x="1801" y="0"/>
                  </a:moveTo>
                  <a:cubicBezTo>
                    <a:pt x="12993" y="937"/>
                    <a:pt x="21600" y="10294"/>
                    <a:pt x="21600" y="21525"/>
                  </a:cubicBezTo>
                  <a:cubicBezTo>
                    <a:pt x="21600" y="23125"/>
                    <a:pt x="21422" y="24721"/>
                    <a:pt x="21069" y="26282"/>
                  </a:cubicBezTo>
                  <a:lnTo>
                    <a:pt x="0" y="21525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11" name="Arc 19"/>
            <p:cNvSpPr>
              <a:spLocks/>
            </p:cNvSpPr>
            <p:nvPr/>
          </p:nvSpPr>
          <p:spPr bwMode="auto">
            <a:xfrm rot="5420228" flipH="1" flipV="1">
              <a:off x="1116" y="898"/>
              <a:ext cx="1572" cy="1660"/>
            </a:xfrm>
            <a:custGeom>
              <a:avLst/>
              <a:gdLst>
                <a:gd name="G0" fmla="+- 0 0 0"/>
                <a:gd name="G1" fmla="+- 21534 0 0"/>
                <a:gd name="G2" fmla="+- 21600 0 0"/>
                <a:gd name="T0" fmla="*/ 1683 w 21600"/>
                <a:gd name="T1" fmla="*/ 0 h 23943"/>
                <a:gd name="T2" fmla="*/ 21465 w 21600"/>
                <a:gd name="T3" fmla="*/ 23943 h 23943"/>
                <a:gd name="T4" fmla="*/ 0 w 21600"/>
                <a:gd name="T5" fmla="*/ 21534 h 23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943" fill="none" extrusionOk="0">
                  <a:moveTo>
                    <a:pt x="1683" y="-1"/>
                  </a:moveTo>
                  <a:cubicBezTo>
                    <a:pt x="12925" y="878"/>
                    <a:pt x="21600" y="10257"/>
                    <a:pt x="21600" y="21534"/>
                  </a:cubicBezTo>
                  <a:cubicBezTo>
                    <a:pt x="21600" y="22338"/>
                    <a:pt x="21555" y="23143"/>
                    <a:pt x="21465" y="23943"/>
                  </a:cubicBezTo>
                </a:path>
                <a:path w="21600" h="23943" stroke="0" extrusionOk="0">
                  <a:moveTo>
                    <a:pt x="1683" y="-1"/>
                  </a:moveTo>
                  <a:cubicBezTo>
                    <a:pt x="12925" y="878"/>
                    <a:pt x="21600" y="10257"/>
                    <a:pt x="21600" y="21534"/>
                  </a:cubicBezTo>
                  <a:cubicBezTo>
                    <a:pt x="21600" y="22338"/>
                    <a:pt x="21555" y="23143"/>
                    <a:pt x="21465" y="23943"/>
                  </a:cubicBezTo>
                  <a:lnTo>
                    <a:pt x="0" y="21534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4212" name="Arc 20"/>
            <p:cNvSpPr>
              <a:spLocks/>
            </p:cNvSpPr>
            <p:nvPr/>
          </p:nvSpPr>
          <p:spPr bwMode="auto">
            <a:xfrm rot="6694579">
              <a:off x="2552" y="2171"/>
              <a:ext cx="1165" cy="973"/>
            </a:xfrm>
            <a:custGeom>
              <a:avLst/>
              <a:gdLst>
                <a:gd name="G0" fmla="+- 4274 0 0"/>
                <a:gd name="G1" fmla="+- 21600 0 0"/>
                <a:gd name="G2" fmla="+- 21600 0 0"/>
                <a:gd name="T0" fmla="*/ 0 w 25186"/>
                <a:gd name="T1" fmla="*/ 427 h 21600"/>
                <a:gd name="T2" fmla="*/ 25186 w 25186"/>
                <a:gd name="T3" fmla="*/ 16190 h 21600"/>
                <a:gd name="T4" fmla="*/ 4274 w 2518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86" h="21600" fill="none" extrusionOk="0">
                  <a:moveTo>
                    <a:pt x="0" y="427"/>
                  </a:moveTo>
                  <a:cubicBezTo>
                    <a:pt x="1406" y="143"/>
                    <a:pt x="2838" y="-1"/>
                    <a:pt x="4274" y="0"/>
                  </a:cubicBezTo>
                  <a:cubicBezTo>
                    <a:pt x="14119" y="0"/>
                    <a:pt x="22719" y="6658"/>
                    <a:pt x="25185" y="16190"/>
                  </a:cubicBezTo>
                </a:path>
                <a:path w="25186" h="21600" stroke="0" extrusionOk="0">
                  <a:moveTo>
                    <a:pt x="0" y="427"/>
                  </a:moveTo>
                  <a:cubicBezTo>
                    <a:pt x="1406" y="143"/>
                    <a:pt x="2838" y="-1"/>
                    <a:pt x="4274" y="0"/>
                  </a:cubicBezTo>
                  <a:cubicBezTo>
                    <a:pt x="14119" y="0"/>
                    <a:pt x="22719" y="6658"/>
                    <a:pt x="25185" y="16190"/>
                  </a:cubicBezTo>
                  <a:lnTo>
                    <a:pt x="4274" y="21600"/>
                  </a:ln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84215" name="Arc 23"/>
          <p:cNvSpPr>
            <a:spLocks/>
          </p:cNvSpPr>
          <p:nvPr/>
        </p:nvSpPr>
        <p:spPr bwMode="auto">
          <a:xfrm flipH="1">
            <a:off x="4113213" y="3224213"/>
            <a:ext cx="200025" cy="419100"/>
          </a:xfrm>
          <a:custGeom>
            <a:avLst/>
            <a:gdLst>
              <a:gd name="G0" fmla="+- 0 0 0"/>
              <a:gd name="G1" fmla="+- 18878 0 0"/>
              <a:gd name="G2" fmla="+- 21600 0 0"/>
              <a:gd name="T0" fmla="*/ 10496 w 21600"/>
              <a:gd name="T1" fmla="*/ 0 h 39456"/>
              <a:gd name="T2" fmla="*/ 6564 w 21600"/>
              <a:gd name="T3" fmla="*/ 39456 h 39456"/>
              <a:gd name="T4" fmla="*/ 0 w 21600"/>
              <a:gd name="T5" fmla="*/ 18878 h 39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9456" fill="none" extrusionOk="0">
                <a:moveTo>
                  <a:pt x="10496" y="-1"/>
                </a:moveTo>
                <a:cubicBezTo>
                  <a:pt x="17349" y="3810"/>
                  <a:pt x="21600" y="11036"/>
                  <a:pt x="21600" y="18878"/>
                </a:cubicBezTo>
                <a:cubicBezTo>
                  <a:pt x="21600" y="28278"/>
                  <a:pt x="15520" y="36599"/>
                  <a:pt x="6564" y="39456"/>
                </a:cubicBezTo>
              </a:path>
              <a:path w="21600" h="39456" stroke="0" extrusionOk="0">
                <a:moveTo>
                  <a:pt x="10496" y="-1"/>
                </a:moveTo>
                <a:cubicBezTo>
                  <a:pt x="17349" y="3810"/>
                  <a:pt x="21600" y="11036"/>
                  <a:pt x="21600" y="18878"/>
                </a:cubicBezTo>
                <a:cubicBezTo>
                  <a:pt x="21600" y="28278"/>
                  <a:pt x="15520" y="36599"/>
                  <a:pt x="6564" y="39456"/>
                </a:cubicBezTo>
                <a:lnTo>
                  <a:pt x="0" y="18878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16" name="Arc 24"/>
          <p:cNvSpPr>
            <a:spLocks/>
          </p:cNvSpPr>
          <p:nvPr/>
        </p:nvSpPr>
        <p:spPr bwMode="auto">
          <a:xfrm rot="11466924" flipH="1">
            <a:off x="4040188" y="3589338"/>
            <a:ext cx="1000125" cy="1390650"/>
          </a:xfrm>
          <a:custGeom>
            <a:avLst/>
            <a:gdLst>
              <a:gd name="G0" fmla="+- 0 0 0"/>
              <a:gd name="G1" fmla="+- 20283 0 0"/>
              <a:gd name="G2" fmla="+- 21600 0 0"/>
              <a:gd name="T0" fmla="*/ 7426 w 21600"/>
              <a:gd name="T1" fmla="*/ 0 h 28120"/>
              <a:gd name="T2" fmla="*/ 20128 w 21600"/>
              <a:gd name="T3" fmla="*/ 28120 h 28120"/>
              <a:gd name="T4" fmla="*/ 0 w 21600"/>
              <a:gd name="T5" fmla="*/ 20283 h 28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120" fill="none" extrusionOk="0">
                <a:moveTo>
                  <a:pt x="7426" y="-1"/>
                </a:moveTo>
                <a:cubicBezTo>
                  <a:pt x="15939" y="3116"/>
                  <a:pt x="21600" y="11217"/>
                  <a:pt x="21600" y="20283"/>
                </a:cubicBezTo>
                <a:cubicBezTo>
                  <a:pt x="21600" y="22964"/>
                  <a:pt x="21100" y="25621"/>
                  <a:pt x="20128" y="28120"/>
                </a:cubicBezTo>
              </a:path>
              <a:path w="21600" h="28120" stroke="0" extrusionOk="0">
                <a:moveTo>
                  <a:pt x="7426" y="-1"/>
                </a:moveTo>
                <a:cubicBezTo>
                  <a:pt x="15939" y="3116"/>
                  <a:pt x="21600" y="11217"/>
                  <a:pt x="21600" y="20283"/>
                </a:cubicBezTo>
                <a:cubicBezTo>
                  <a:pt x="21600" y="22964"/>
                  <a:pt x="21100" y="25621"/>
                  <a:pt x="20128" y="28120"/>
                </a:cubicBezTo>
                <a:lnTo>
                  <a:pt x="0" y="20283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17" name="Arc 25"/>
          <p:cNvSpPr>
            <a:spLocks/>
          </p:cNvSpPr>
          <p:nvPr/>
        </p:nvSpPr>
        <p:spPr bwMode="auto">
          <a:xfrm rot="5420228">
            <a:off x="3920331" y="3791744"/>
            <a:ext cx="3033713" cy="2790825"/>
          </a:xfrm>
          <a:custGeom>
            <a:avLst/>
            <a:gdLst>
              <a:gd name="G0" fmla="+- 1249 0 0"/>
              <a:gd name="G1" fmla="+- 21600 0 0"/>
              <a:gd name="G2" fmla="+- 21600 0 0"/>
              <a:gd name="T0" fmla="*/ 0 w 22758"/>
              <a:gd name="T1" fmla="*/ 36 h 21600"/>
              <a:gd name="T2" fmla="*/ 22758 w 22758"/>
              <a:gd name="T3" fmla="*/ 19623 h 21600"/>
              <a:gd name="T4" fmla="*/ 1249 w 2275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58" h="21600" fill="none" extrusionOk="0">
                <a:moveTo>
                  <a:pt x="0" y="36"/>
                </a:moveTo>
                <a:cubicBezTo>
                  <a:pt x="415" y="12"/>
                  <a:pt x="832" y="-1"/>
                  <a:pt x="1249" y="0"/>
                </a:cubicBezTo>
                <a:cubicBezTo>
                  <a:pt x="12412" y="0"/>
                  <a:pt x="21736" y="8506"/>
                  <a:pt x="22758" y="19622"/>
                </a:cubicBezTo>
              </a:path>
              <a:path w="22758" h="21600" stroke="0" extrusionOk="0">
                <a:moveTo>
                  <a:pt x="0" y="36"/>
                </a:moveTo>
                <a:cubicBezTo>
                  <a:pt x="415" y="12"/>
                  <a:pt x="832" y="-1"/>
                  <a:pt x="1249" y="0"/>
                </a:cubicBezTo>
                <a:cubicBezTo>
                  <a:pt x="12412" y="0"/>
                  <a:pt x="21736" y="8506"/>
                  <a:pt x="22758" y="19622"/>
                </a:cubicBezTo>
                <a:lnTo>
                  <a:pt x="1249" y="21600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18" name="Arc 26"/>
          <p:cNvSpPr>
            <a:spLocks/>
          </p:cNvSpPr>
          <p:nvPr/>
        </p:nvSpPr>
        <p:spPr bwMode="auto">
          <a:xfrm rot="16179772" flipH="1">
            <a:off x="821531" y="3280569"/>
            <a:ext cx="3373438" cy="3486150"/>
          </a:xfrm>
          <a:custGeom>
            <a:avLst/>
            <a:gdLst>
              <a:gd name="G0" fmla="+- 0 0 0"/>
              <a:gd name="G1" fmla="+- 21512 0 0"/>
              <a:gd name="G2" fmla="+- 21600 0 0"/>
              <a:gd name="T0" fmla="*/ 1951 w 21600"/>
              <a:gd name="T1" fmla="*/ 0 h 22876"/>
              <a:gd name="T2" fmla="*/ 21557 w 21600"/>
              <a:gd name="T3" fmla="*/ 22876 h 22876"/>
              <a:gd name="T4" fmla="*/ 0 w 21600"/>
              <a:gd name="T5" fmla="*/ 21512 h 2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876" fill="none" extrusionOk="0">
                <a:moveTo>
                  <a:pt x="1950" y="0"/>
                </a:moveTo>
                <a:cubicBezTo>
                  <a:pt x="13078" y="1009"/>
                  <a:pt x="21600" y="10338"/>
                  <a:pt x="21600" y="21512"/>
                </a:cubicBezTo>
                <a:cubicBezTo>
                  <a:pt x="21600" y="21967"/>
                  <a:pt x="21585" y="22421"/>
                  <a:pt x="21556" y="22875"/>
                </a:cubicBezTo>
              </a:path>
              <a:path w="21600" h="22876" stroke="0" extrusionOk="0">
                <a:moveTo>
                  <a:pt x="1950" y="0"/>
                </a:moveTo>
                <a:cubicBezTo>
                  <a:pt x="13078" y="1009"/>
                  <a:pt x="21600" y="10338"/>
                  <a:pt x="21600" y="21512"/>
                </a:cubicBezTo>
                <a:cubicBezTo>
                  <a:pt x="21600" y="21967"/>
                  <a:pt x="21585" y="22421"/>
                  <a:pt x="21556" y="22875"/>
                </a:cubicBezTo>
                <a:lnTo>
                  <a:pt x="0" y="21512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19" name="Arc 27"/>
          <p:cNvSpPr>
            <a:spLocks/>
          </p:cNvSpPr>
          <p:nvPr/>
        </p:nvSpPr>
        <p:spPr bwMode="auto">
          <a:xfrm rot="5420228" flipH="1" flipV="1">
            <a:off x="939006" y="802482"/>
            <a:ext cx="2708275" cy="3062288"/>
          </a:xfrm>
          <a:custGeom>
            <a:avLst/>
            <a:gdLst>
              <a:gd name="G0" fmla="+- 1196 0 0"/>
              <a:gd name="G1" fmla="+- 21600 0 0"/>
              <a:gd name="G2" fmla="+- 21600 0 0"/>
              <a:gd name="T0" fmla="*/ 0 w 15517"/>
              <a:gd name="T1" fmla="*/ 33 h 21600"/>
              <a:gd name="T2" fmla="*/ 15517 w 15517"/>
              <a:gd name="T3" fmla="*/ 5430 h 21600"/>
              <a:gd name="T4" fmla="*/ 1196 w 1551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7" h="21600" fill="none" extrusionOk="0">
                <a:moveTo>
                  <a:pt x="0" y="33"/>
                </a:moveTo>
                <a:cubicBezTo>
                  <a:pt x="398" y="11"/>
                  <a:pt x="797" y="-1"/>
                  <a:pt x="1196" y="0"/>
                </a:cubicBezTo>
                <a:cubicBezTo>
                  <a:pt x="6472" y="0"/>
                  <a:pt x="11566" y="1931"/>
                  <a:pt x="15517" y="5429"/>
                </a:cubicBezTo>
              </a:path>
              <a:path w="15517" h="21600" stroke="0" extrusionOk="0">
                <a:moveTo>
                  <a:pt x="0" y="33"/>
                </a:moveTo>
                <a:cubicBezTo>
                  <a:pt x="398" y="11"/>
                  <a:pt x="797" y="-1"/>
                  <a:pt x="1196" y="0"/>
                </a:cubicBezTo>
                <a:cubicBezTo>
                  <a:pt x="6472" y="0"/>
                  <a:pt x="11566" y="1931"/>
                  <a:pt x="15517" y="5429"/>
                </a:cubicBezTo>
                <a:lnTo>
                  <a:pt x="1196" y="21600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20" name="Arc 28"/>
          <p:cNvSpPr>
            <a:spLocks/>
          </p:cNvSpPr>
          <p:nvPr/>
        </p:nvSpPr>
        <p:spPr bwMode="auto">
          <a:xfrm rot="5420228" flipH="1" flipV="1">
            <a:off x="2404269" y="1620044"/>
            <a:ext cx="2209800" cy="1966912"/>
          </a:xfrm>
          <a:custGeom>
            <a:avLst/>
            <a:gdLst>
              <a:gd name="G0" fmla="+- 4147 0 0"/>
              <a:gd name="G1" fmla="+- 21600 0 0"/>
              <a:gd name="G2" fmla="+- 21600 0 0"/>
              <a:gd name="T0" fmla="*/ 0 w 25590"/>
              <a:gd name="T1" fmla="*/ 402 h 21600"/>
              <a:gd name="T2" fmla="*/ 25590 w 25590"/>
              <a:gd name="T3" fmla="*/ 19002 h 21600"/>
              <a:gd name="T4" fmla="*/ 4147 w 255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590" h="21600" fill="none" extrusionOk="0">
                <a:moveTo>
                  <a:pt x="-1" y="401"/>
                </a:moveTo>
                <a:cubicBezTo>
                  <a:pt x="1366" y="134"/>
                  <a:pt x="2754" y="-1"/>
                  <a:pt x="4147" y="0"/>
                </a:cubicBezTo>
                <a:cubicBezTo>
                  <a:pt x="15071" y="0"/>
                  <a:pt x="24276" y="8156"/>
                  <a:pt x="25590" y="19001"/>
                </a:cubicBezTo>
              </a:path>
              <a:path w="25590" h="21600" stroke="0" extrusionOk="0">
                <a:moveTo>
                  <a:pt x="-1" y="401"/>
                </a:moveTo>
                <a:cubicBezTo>
                  <a:pt x="1366" y="134"/>
                  <a:pt x="2754" y="-1"/>
                  <a:pt x="4147" y="0"/>
                </a:cubicBezTo>
                <a:cubicBezTo>
                  <a:pt x="15071" y="0"/>
                  <a:pt x="24276" y="8156"/>
                  <a:pt x="25590" y="19001"/>
                </a:cubicBezTo>
                <a:lnTo>
                  <a:pt x="4147" y="21600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21" name="Arc 29"/>
          <p:cNvSpPr>
            <a:spLocks/>
          </p:cNvSpPr>
          <p:nvPr/>
        </p:nvSpPr>
        <p:spPr bwMode="auto">
          <a:xfrm rot="4785439" flipH="1">
            <a:off x="4342607" y="3109118"/>
            <a:ext cx="679450" cy="722313"/>
          </a:xfrm>
          <a:custGeom>
            <a:avLst/>
            <a:gdLst>
              <a:gd name="G0" fmla="+- 0 0 0"/>
              <a:gd name="G1" fmla="+- 21435 0 0"/>
              <a:gd name="G2" fmla="+- 21600 0 0"/>
              <a:gd name="T0" fmla="*/ 2662 w 21600"/>
              <a:gd name="T1" fmla="*/ 0 h 24990"/>
              <a:gd name="T2" fmla="*/ 21305 w 21600"/>
              <a:gd name="T3" fmla="*/ 24990 h 24990"/>
              <a:gd name="T4" fmla="*/ 0 w 21600"/>
              <a:gd name="T5" fmla="*/ 21435 h 24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90" fill="none" extrusionOk="0">
                <a:moveTo>
                  <a:pt x="2662" y="-1"/>
                </a:moveTo>
                <a:cubicBezTo>
                  <a:pt x="13478" y="1343"/>
                  <a:pt x="21600" y="10535"/>
                  <a:pt x="21600" y="21435"/>
                </a:cubicBezTo>
                <a:cubicBezTo>
                  <a:pt x="21600" y="22626"/>
                  <a:pt x="21501" y="23815"/>
                  <a:pt x="21305" y="24990"/>
                </a:cubicBezTo>
              </a:path>
              <a:path w="21600" h="24990" stroke="0" extrusionOk="0">
                <a:moveTo>
                  <a:pt x="2662" y="-1"/>
                </a:moveTo>
                <a:cubicBezTo>
                  <a:pt x="13478" y="1343"/>
                  <a:pt x="21600" y="10535"/>
                  <a:pt x="21600" y="21435"/>
                </a:cubicBezTo>
                <a:cubicBezTo>
                  <a:pt x="21600" y="22626"/>
                  <a:pt x="21501" y="23815"/>
                  <a:pt x="21305" y="24990"/>
                </a:cubicBezTo>
                <a:lnTo>
                  <a:pt x="0" y="21435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22" name="Arc 30"/>
          <p:cNvSpPr>
            <a:spLocks/>
          </p:cNvSpPr>
          <p:nvPr/>
        </p:nvSpPr>
        <p:spPr bwMode="auto">
          <a:xfrm rot="16179772" flipV="1">
            <a:off x="4321176" y="1497012"/>
            <a:ext cx="2495550" cy="2498725"/>
          </a:xfrm>
          <a:custGeom>
            <a:avLst/>
            <a:gdLst>
              <a:gd name="G0" fmla="+- 0 0 0"/>
              <a:gd name="G1" fmla="+- 21365 0 0"/>
              <a:gd name="G2" fmla="+- 21600 0 0"/>
              <a:gd name="T0" fmla="*/ 3181 w 21600"/>
              <a:gd name="T1" fmla="*/ 0 h 22682"/>
              <a:gd name="T2" fmla="*/ 21560 w 21600"/>
              <a:gd name="T3" fmla="*/ 22682 h 22682"/>
              <a:gd name="T4" fmla="*/ 0 w 21600"/>
              <a:gd name="T5" fmla="*/ 21365 h 22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82" fill="none" extrusionOk="0">
                <a:moveTo>
                  <a:pt x="3180" y="0"/>
                </a:moveTo>
                <a:cubicBezTo>
                  <a:pt x="13765" y="1576"/>
                  <a:pt x="21600" y="10664"/>
                  <a:pt x="21600" y="21365"/>
                </a:cubicBezTo>
                <a:cubicBezTo>
                  <a:pt x="21600" y="21804"/>
                  <a:pt x="21586" y="22243"/>
                  <a:pt x="21559" y="22681"/>
                </a:cubicBezTo>
              </a:path>
              <a:path w="21600" h="22682" stroke="0" extrusionOk="0">
                <a:moveTo>
                  <a:pt x="3180" y="0"/>
                </a:moveTo>
                <a:cubicBezTo>
                  <a:pt x="13765" y="1576"/>
                  <a:pt x="21600" y="10664"/>
                  <a:pt x="21600" y="21365"/>
                </a:cubicBezTo>
                <a:cubicBezTo>
                  <a:pt x="21600" y="21804"/>
                  <a:pt x="21586" y="22243"/>
                  <a:pt x="21559" y="22681"/>
                </a:cubicBezTo>
                <a:lnTo>
                  <a:pt x="0" y="21365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23" name="Arc 31"/>
          <p:cNvSpPr>
            <a:spLocks/>
          </p:cNvSpPr>
          <p:nvPr/>
        </p:nvSpPr>
        <p:spPr bwMode="auto">
          <a:xfrm rot="14905421" flipH="1">
            <a:off x="2632075" y="3446463"/>
            <a:ext cx="1849437" cy="1544638"/>
          </a:xfrm>
          <a:custGeom>
            <a:avLst/>
            <a:gdLst>
              <a:gd name="G0" fmla="+- 4274 0 0"/>
              <a:gd name="G1" fmla="+- 21600 0 0"/>
              <a:gd name="G2" fmla="+- 21600 0 0"/>
              <a:gd name="T0" fmla="*/ 0 w 25186"/>
              <a:gd name="T1" fmla="*/ 427 h 21600"/>
              <a:gd name="T2" fmla="*/ 25186 w 25186"/>
              <a:gd name="T3" fmla="*/ 16190 h 21600"/>
              <a:gd name="T4" fmla="*/ 4274 w 2518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86" h="21600" fill="none" extrusionOk="0">
                <a:moveTo>
                  <a:pt x="0" y="427"/>
                </a:moveTo>
                <a:cubicBezTo>
                  <a:pt x="1406" y="143"/>
                  <a:pt x="2838" y="-1"/>
                  <a:pt x="4274" y="0"/>
                </a:cubicBezTo>
                <a:cubicBezTo>
                  <a:pt x="14119" y="0"/>
                  <a:pt x="22719" y="6658"/>
                  <a:pt x="25185" y="16190"/>
                </a:cubicBezTo>
              </a:path>
              <a:path w="25186" h="21600" stroke="0" extrusionOk="0">
                <a:moveTo>
                  <a:pt x="0" y="427"/>
                </a:moveTo>
                <a:cubicBezTo>
                  <a:pt x="1406" y="143"/>
                  <a:pt x="2838" y="-1"/>
                  <a:pt x="4274" y="0"/>
                </a:cubicBezTo>
                <a:cubicBezTo>
                  <a:pt x="14119" y="0"/>
                  <a:pt x="22719" y="6658"/>
                  <a:pt x="25185" y="16190"/>
                </a:cubicBezTo>
                <a:lnTo>
                  <a:pt x="4274" y="21600"/>
                </a:lnTo>
                <a:close/>
              </a:path>
            </a:pathLst>
          </a:custGeom>
          <a:noFill/>
          <a:ln w="76200">
            <a:solidFill>
              <a:srgbClr val="3333CC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84224" name="Text Box 32"/>
          <p:cNvSpPr txBox="1">
            <a:spLocks noChangeArrowheads="1"/>
          </p:cNvSpPr>
          <p:nvPr/>
        </p:nvSpPr>
        <p:spPr bwMode="auto">
          <a:xfrm>
            <a:off x="4313238" y="242888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chemeClr val="accent2"/>
                </a:solidFill>
              </a:rPr>
              <a:t>当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 </a:t>
            </a:r>
            <a:r>
              <a:rPr lang="zh-CN" altLang="en-US" sz="1800" b="1">
                <a:solidFill>
                  <a:schemeClr val="accent2"/>
                </a:solidFill>
                <a:sym typeface="Symbol" pitchFamily="18" charset="2"/>
              </a:rPr>
              <a:t>从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0 –</a:t>
            </a:r>
            <a:endParaRPr lang="en-US" altLang="zh-CN" b="1" i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184225" name="Text Box 33"/>
          <p:cNvSpPr txBox="1">
            <a:spLocks noChangeArrowheads="1"/>
          </p:cNvSpPr>
          <p:nvPr/>
        </p:nvSpPr>
        <p:spPr bwMode="auto">
          <a:xfrm>
            <a:off x="3136900" y="242888"/>
            <a:ext cx="1062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0000"/>
                </a:solidFill>
              </a:rPr>
              <a:t>r 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  <a:r>
              <a:rPr lang="en-US" altLang="zh-CN" sz="2800" b="1" i="1">
                <a:solidFill>
                  <a:srgbClr val="FF0000"/>
                </a:solidFill>
              </a:rPr>
              <a:t>a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18422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6600825"/>
            <a:ext cx="304800" cy="25717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84228" name="Rectangle 36"/>
          <p:cNvSpPr>
            <a:spLocks noChangeArrowheads="1"/>
          </p:cNvSpPr>
          <p:nvPr/>
        </p:nvSpPr>
        <p:spPr bwMode="auto">
          <a:xfrm>
            <a:off x="273050" y="293688"/>
            <a:ext cx="2895600" cy="468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13.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阿基米德螺线</a:t>
            </a:r>
          </a:p>
        </p:txBody>
      </p:sp>
      <p:sp>
        <p:nvSpPr>
          <p:cNvPr id="2184231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8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84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84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84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84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8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18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18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18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18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18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18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8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4208" grpId="0" autoUpdateAnimBg="0"/>
      <p:bldP spid="2184215" grpId="0" animBg="1"/>
      <p:bldP spid="2184216" grpId="0" animBg="1"/>
      <p:bldP spid="2184217" grpId="0" animBg="1"/>
      <p:bldP spid="2184218" grpId="0" animBg="1"/>
      <p:bldP spid="2184219" grpId="0" animBg="1"/>
      <p:bldP spid="2184220" grpId="0" animBg="1"/>
      <p:bldP spid="2184221" grpId="0" animBg="1"/>
      <p:bldP spid="2184222" grpId="0" animBg="1"/>
      <p:bldP spid="2184223" grpId="0" animBg="1"/>
      <p:bldP spid="218422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8467" name="Object 3"/>
          <p:cNvGraphicFramePr>
            <a:graphicFrameLocks noChangeAspect="1"/>
          </p:cNvGraphicFramePr>
          <p:nvPr/>
        </p:nvGraphicFramePr>
        <p:xfrm>
          <a:off x="2451100" y="185738"/>
          <a:ext cx="8556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28" name="公式" r:id="rId3" imgW="406080" imgH="406080" progId="Equation.3">
                  <p:embed/>
                </p:oleObj>
              </mc:Choice>
              <mc:Fallback>
                <p:oleObj name="公式" r:id="rId3" imgW="4060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85738"/>
                        <a:ext cx="8556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68" name="Freeform 4"/>
          <p:cNvSpPr>
            <a:spLocks/>
          </p:cNvSpPr>
          <p:nvPr/>
        </p:nvSpPr>
        <p:spPr bwMode="auto">
          <a:xfrm>
            <a:off x="608013" y="5199063"/>
            <a:ext cx="7762875" cy="1587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8469" name="Freeform 5"/>
          <p:cNvSpPr>
            <a:spLocks/>
          </p:cNvSpPr>
          <p:nvPr/>
        </p:nvSpPr>
        <p:spPr bwMode="auto">
          <a:xfrm>
            <a:off x="4432300" y="1262063"/>
            <a:ext cx="1588" cy="5291137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38470" name="Text Box 6"/>
          <p:cNvSpPr txBox="1">
            <a:spLocks noChangeArrowheads="1"/>
          </p:cNvSpPr>
          <p:nvPr/>
        </p:nvSpPr>
        <p:spPr bwMode="auto">
          <a:xfrm>
            <a:off x="8223250" y="5126038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238471" name="Text Box 7"/>
          <p:cNvSpPr txBox="1">
            <a:spLocks noChangeArrowheads="1"/>
          </p:cNvSpPr>
          <p:nvPr/>
        </p:nvSpPr>
        <p:spPr bwMode="auto">
          <a:xfrm>
            <a:off x="418465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238472" name="Line 8"/>
          <p:cNvSpPr>
            <a:spLocks noChangeShapeType="1"/>
          </p:cNvSpPr>
          <p:nvPr/>
        </p:nvSpPr>
        <p:spPr bwMode="auto">
          <a:xfrm>
            <a:off x="298450" y="1219200"/>
            <a:ext cx="844391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73" name="Arc 9"/>
          <p:cNvSpPr>
            <a:spLocks/>
          </p:cNvSpPr>
          <p:nvPr/>
        </p:nvSpPr>
        <p:spPr bwMode="auto">
          <a:xfrm rot="16154427">
            <a:off x="3120231" y="2318544"/>
            <a:ext cx="2706688" cy="2946400"/>
          </a:xfrm>
          <a:custGeom>
            <a:avLst/>
            <a:gdLst>
              <a:gd name="G0" fmla="+- 2555 0 0"/>
              <a:gd name="G1" fmla="+- 21600 0 0"/>
              <a:gd name="G2" fmla="+- 21600 0 0"/>
              <a:gd name="T0" fmla="*/ 0 w 21409"/>
              <a:gd name="T1" fmla="*/ 152 h 21600"/>
              <a:gd name="T2" fmla="*/ 21409 w 21409"/>
              <a:gd name="T3" fmla="*/ 11060 h 21600"/>
              <a:gd name="T4" fmla="*/ 2555 w 2140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09" h="21600" fill="none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</a:path>
              <a:path w="21409" h="21600" stroke="0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  <a:lnTo>
                  <a:pt x="2555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74" name="Arc 10"/>
          <p:cNvSpPr>
            <a:spLocks/>
          </p:cNvSpPr>
          <p:nvPr/>
        </p:nvSpPr>
        <p:spPr bwMode="auto">
          <a:xfrm rot="4392314">
            <a:off x="3163094" y="4987132"/>
            <a:ext cx="1298575" cy="1227137"/>
          </a:xfrm>
          <a:custGeom>
            <a:avLst/>
            <a:gdLst>
              <a:gd name="G0" fmla="+- 1232 0 0"/>
              <a:gd name="G1" fmla="+- 0 0 0"/>
              <a:gd name="G2" fmla="+- 21600 0 0"/>
              <a:gd name="T0" fmla="*/ 22687 w 22687"/>
              <a:gd name="T1" fmla="*/ 2495 h 21600"/>
              <a:gd name="T2" fmla="*/ 0 w 22687"/>
              <a:gd name="T3" fmla="*/ 21565 h 21600"/>
              <a:gd name="T4" fmla="*/ 1232 w 226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87" h="21600" fill="none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</a:path>
              <a:path w="22687" h="21600" stroke="0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  <a:lnTo>
                  <a:pt x="1232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75" name="Arc 11"/>
          <p:cNvSpPr>
            <a:spLocks/>
          </p:cNvSpPr>
          <p:nvPr/>
        </p:nvSpPr>
        <p:spPr bwMode="auto">
          <a:xfrm rot="16543063">
            <a:off x="4140201" y="1565275"/>
            <a:ext cx="5721350" cy="5483225"/>
          </a:xfrm>
          <a:custGeom>
            <a:avLst/>
            <a:gdLst>
              <a:gd name="G0" fmla="+- 0 0 0"/>
              <a:gd name="G1" fmla="+- 14795 0 0"/>
              <a:gd name="G2" fmla="+- 21600 0 0"/>
              <a:gd name="T0" fmla="*/ 15738 w 20317"/>
              <a:gd name="T1" fmla="*/ 0 h 14795"/>
              <a:gd name="T2" fmla="*/ 20317 w 20317"/>
              <a:gd name="T3" fmla="*/ 7462 h 14795"/>
              <a:gd name="T4" fmla="*/ 0 w 20317"/>
              <a:gd name="T5" fmla="*/ 14795 h 1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17" h="14795" fill="none" extrusionOk="0">
                <a:moveTo>
                  <a:pt x="15737" y="0"/>
                </a:moveTo>
                <a:cubicBezTo>
                  <a:pt x="17757" y="2148"/>
                  <a:pt x="19316" y="4688"/>
                  <a:pt x="20317" y="7461"/>
                </a:cubicBezTo>
              </a:path>
              <a:path w="20317" h="14795" stroke="0" extrusionOk="0">
                <a:moveTo>
                  <a:pt x="15737" y="0"/>
                </a:moveTo>
                <a:cubicBezTo>
                  <a:pt x="17757" y="2148"/>
                  <a:pt x="19316" y="4688"/>
                  <a:pt x="20317" y="7461"/>
                </a:cubicBezTo>
                <a:lnTo>
                  <a:pt x="0" y="14795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76" name="Arc 12"/>
          <p:cNvSpPr>
            <a:spLocks/>
          </p:cNvSpPr>
          <p:nvPr/>
        </p:nvSpPr>
        <p:spPr bwMode="auto">
          <a:xfrm rot="-3856638">
            <a:off x="5708650" y="1966913"/>
            <a:ext cx="5595937" cy="4789488"/>
          </a:xfrm>
          <a:custGeom>
            <a:avLst/>
            <a:gdLst>
              <a:gd name="G0" fmla="+- 0 0 0"/>
              <a:gd name="G1" fmla="+- 14150 0 0"/>
              <a:gd name="G2" fmla="+- 21600 0 0"/>
              <a:gd name="T0" fmla="*/ 16320 w 18849"/>
              <a:gd name="T1" fmla="*/ 0 h 14150"/>
              <a:gd name="T2" fmla="*/ 18849 w 18849"/>
              <a:gd name="T3" fmla="*/ 3601 h 14150"/>
              <a:gd name="T4" fmla="*/ 0 w 18849"/>
              <a:gd name="T5" fmla="*/ 14150 h 14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49" h="14150" fill="none" extrusionOk="0">
                <a:moveTo>
                  <a:pt x="16319" y="0"/>
                </a:moveTo>
                <a:cubicBezTo>
                  <a:pt x="17283" y="1111"/>
                  <a:pt x="18130" y="2317"/>
                  <a:pt x="18848" y="3601"/>
                </a:cubicBezTo>
              </a:path>
              <a:path w="18849" h="14150" stroke="0" extrusionOk="0">
                <a:moveTo>
                  <a:pt x="16319" y="0"/>
                </a:moveTo>
                <a:cubicBezTo>
                  <a:pt x="17283" y="1111"/>
                  <a:pt x="18130" y="2317"/>
                  <a:pt x="18848" y="3601"/>
                </a:cubicBezTo>
                <a:lnTo>
                  <a:pt x="0" y="1415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8477" name="Text Box 13"/>
          <p:cNvSpPr txBox="1">
            <a:spLocks noChangeArrowheads="1"/>
          </p:cNvSpPr>
          <p:nvPr/>
        </p:nvSpPr>
        <p:spPr bwMode="auto">
          <a:xfrm>
            <a:off x="8223250" y="3581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38478" name="Arc 14"/>
          <p:cNvSpPr>
            <a:spLocks/>
          </p:cNvSpPr>
          <p:nvPr/>
        </p:nvSpPr>
        <p:spPr bwMode="auto">
          <a:xfrm rot="20982968" flipV="1">
            <a:off x="4335463" y="5083175"/>
            <a:ext cx="825500" cy="942975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89 w 21568"/>
              <a:gd name="T1" fmla="*/ 0 h 21592"/>
              <a:gd name="T2" fmla="*/ 21568 w 21568"/>
              <a:gd name="T3" fmla="*/ 20411 h 21592"/>
              <a:gd name="T4" fmla="*/ 0 w 21568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592" fill="none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</a:path>
              <a:path w="21568" h="21592" stroke="0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  <a:lnTo>
                  <a:pt x="0" y="2159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79" name="Arc 15"/>
          <p:cNvSpPr>
            <a:spLocks/>
          </p:cNvSpPr>
          <p:nvPr/>
        </p:nvSpPr>
        <p:spPr bwMode="auto">
          <a:xfrm rot="5664815">
            <a:off x="4526756" y="4534694"/>
            <a:ext cx="455613" cy="682625"/>
          </a:xfrm>
          <a:custGeom>
            <a:avLst/>
            <a:gdLst>
              <a:gd name="G0" fmla="+- 21600 0 0"/>
              <a:gd name="G1" fmla="+- 21564 0 0"/>
              <a:gd name="G2" fmla="+- 21600 0 0"/>
              <a:gd name="T0" fmla="*/ 747 w 21600"/>
              <a:gd name="T1" fmla="*/ 27196 h 27196"/>
              <a:gd name="T2" fmla="*/ 20350 w 21600"/>
              <a:gd name="T3" fmla="*/ 0 h 27196"/>
              <a:gd name="T4" fmla="*/ 21600 w 21600"/>
              <a:gd name="T5" fmla="*/ 21564 h 27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196" fill="none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</a:path>
              <a:path w="21600" h="27196" stroke="0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  <a:lnTo>
                  <a:pt x="21600" y="2156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80" name="Arc 16"/>
          <p:cNvSpPr>
            <a:spLocks/>
          </p:cNvSpPr>
          <p:nvPr/>
        </p:nvSpPr>
        <p:spPr bwMode="auto">
          <a:xfrm>
            <a:off x="4033838" y="4637088"/>
            <a:ext cx="550862" cy="547687"/>
          </a:xfrm>
          <a:custGeom>
            <a:avLst/>
            <a:gdLst>
              <a:gd name="G0" fmla="+- 21600 0 0"/>
              <a:gd name="G1" fmla="+- 20821 0 0"/>
              <a:gd name="G2" fmla="+- 21600 0 0"/>
              <a:gd name="T0" fmla="*/ 259 w 21600"/>
              <a:gd name="T1" fmla="*/ 24157 h 24157"/>
              <a:gd name="T2" fmla="*/ 15853 w 21600"/>
              <a:gd name="T3" fmla="*/ 0 h 24157"/>
              <a:gd name="T4" fmla="*/ 21600 w 21600"/>
              <a:gd name="T5" fmla="*/ 20821 h 24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157" fill="none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</a:path>
              <a:path w="21600" h="24157" stroke="0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  <a:lnTo>
                  <a:pt x="21600" y="20821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81" name="Arc 17"/>
          <p:cNvSpPr>
            <a:spLocks/>
          </p:cNvSpPr>
          <p:nvPr/>
        </p:nvSpPr>
        <p:spPr bwMode="auto">
          <a:xfrm rot="-4179156">
            <a:off x="3964781" y="4834732"/>
            <a:ext cx="752475" cy="525462"/>
          </a:xfrm>
          <a:custGeom>
            <a:avLst/>
            <a:gdLst>
              <a:gd name="G0" fmla="+- 21600 0 0"/>
              <a:gd name="G1" fmla="+- 14704 0 0"/>
              <a:gd name="G2" fmla="+- 21600 0 0"/>
              <a:gd name="T0" fmla="*/ 1514 w 21600"/>
              <a:gd name="T1" fmla="*/ 22649 h 22649"/>
              <a:gd name="T2" fmla="*/ 5777 w 21600"/>
              <a:gd name="T3" fmla="*/ 0 h 22649"/>
              <a:gd name="T4" fmla="*/ 21600 w 21600"/>
              <a:gd name="T5" fmla="*/ 14704 h 2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49" fill="none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</a:path>
              <a:path w="21600" h="22649" stroke="0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  <a:lnTo>
                  <a:pt x="21600" y="1470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82" name="Arc 18"/>
          <p:cNvSpPr>
            <a:spLocks/>
          </p:cNvSpPr>
          <p:nvPr/>
        </p:nvSpPr>
        <p:spPr bwMode="auto">
          <a:xfrm rot="-9883058">
            <a:off x="4189413" y="5111750"/>
            <a:ext cx="457200" cy="365125"/>
          </a:xfrm>
          <a:custGeom>
            <a:avLst/>
            <a:gdLst>
              <a:gd name="G0" fmla="+- 21600 0 0"/>
              <a:gd name="G1" fmla="+- 15174 0 0"/>
              <a:gd name="G2" fmla="+- 21600 0 0"/>
              <a:gd name="T0" fmla="*/ 2354 w 21600"/>
              <a:gd name="T1" fmla="*/ 24979 h 24979"/>
              <a:gd name="T2" fmla="*/ 6227 w 21600"/>
              <a:gd name="T3" fmla="*/ 0 h 24979"/>
              <a:gd name="T4" fmla="*/ 21600 w 21600"/>
              <a:gd name="T5" fmla="*/ 15174 h 2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79" fill="none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</a:path>
              <a:path w="21600" h="24979" stroke="0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  <a:lnTo>
                  <a:pt x="21600" y="1517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83" name="Arc 19"/>
          <p:cNvSpPr>
            <a:spLocks/>
          </p:cNvSpPr>
          <p:nvPr/>
        </p:nvSpPr>
        <p:spPr bwMode="auto">
          <a:xfrm rot="-14815204">
            <a:off x="4294188" y="5097463"/>
            <a:ext cx="385762" cy="277812"/>
          </a:xfrm>
          <a:custGeom>
            <a:avLst/>
            <a:gdLst>
              <a:gd name="G0" fmla="+- 21600 0 0"/>
              <a:gd name="G1" fmla="+- 13682 0 0"/>
              <a:gd name="G2" fmla="+- 21600 0 0"/>
              <a:gd name="T0" fmla="*/ 1484 w 21600"/>
              <a:gd name="T1" fmla="*/ 21551 h 21551"/>
              <a:gd name="T2" fmla="*/ 4886 w 21600"/>
              <a:gd name="T3" fmla="*/ 0 h 21551"/>
              <a:gd name="T4" fmla="*/ 21600 w 21600"/>
              <a:gd name="T5" fmla="*/ 13682 h 2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51" fill="none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</a:path>
              <a:path w="21600" h="21551" stroke="0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  <a:lnTo>
                  <a:pt x="21600" y="1368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8494" name="Text Box 30"/>
          <p:cNvSpPr txBox="1">
            <a:spLocks noChangeArrowheads="1"/>
          </p:cNvSpPr>
          <p:nvPr/>
        </p:nvSpPr>
        <p:spPr bwMode="auto">
          <a:xfrm>
            <a:off x="4259263" y="3810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这里</a:t>
            </a:r>
            <a:r>
              <a:rPr lang="zh-CN" altLang="en-US" b="1" i="1">
                <a:solidFill>
                  <a:srgbClr val="FF0000"/>
                </a:solidFill>
                <a:sym typeface="Symbol" pitchFamily="18" charset="2"/>
              </a:rPr>
              <a:t> </a:t>
            </a:r>
            <a:r>
              <a:rPr lang="zh-CN" altLang="en-US" sz="1800" b="1">
                <a:solidFill>
                  <a:srgbClr val="FF0000"/>
                </a:solidFill>
                <a:sym typeface="Symbol" pitchFamily="18" charset="2"/>
              </a:rPr>
              <a:t>从 </a:t>
            </a:r>
            <a:r>
              <a:rPr lang="en-US" altLang="zh-CN" b="1">
                <a:solidFill>
                  <a:srgbClr val="FF0000"/>
                </a:solidFill>
                <a:sym typeface="Symbol" pitchFamily="18" charset="2"/>
              </a:rPr>
              <a:t>0 +</a:t>
            </a:r>
            <a:endParaRPr lang="en-US" altLang="zh-CN" b="1" i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238495" name="Text Box 31"/>
          <p:cNvSpPr txBox="1">
            <a:spLocks noChangeArrowheads="1"/>
          </p:cNvSpPr>
          <p:nvPr/>
        </p:nvSpPr>
        <p:spPr bwMode="auto">
          <a:xfrm rot="16130830">
            <a:off x="6026150" y="400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8</a:t>
            </a:r>
          </a:p>
        </p:txBody>
      </p:sp>
      <p:grpSp>
        <p:nvGrpSpPr>
          <p:cNvPr id="2238502" name="Group 38"/>
          <p:cNvGrpSpPr>
            <a:grpSpLocks/>
          </p:cNvGrpSpPr>
          <p:nvPr/>
        </p:nvGrpSpPr>
        <p:grpSpPr bwMode="auto">
          <a:xfrm>
            <a:off x="7821613" y="1262063"/>
            <a:ext cx="401637" cy="3886200"/>
            <a:chOff x="4595" y="781"/>
            <a:chExt cx="253" cy="2448"/>
          </a:xfrm>
        </p:grpSpPr>
        <p:sp>
          <p:nvSpPr>
            <p:cNvPr id="2238503" name="AutoShape 39"/>
            <p:cNvSpPr>
              <a:spLocks noChangeArrowheads="1"/>
            </p:cNvSpPr>
            <p:nvPr/>
          </p:nvSpPr>
          <p:spPr bwMode="auto">
            <a:xfrm>
              <a:off x="4608" y="781"/>
              <a:ext cx="192" cy="2448"/>
            </a:xfrm>
            <a:prstGeom prst="upDownArrowCallout">
              <a:avLst>
                <a:gd name="adj1" fmla="val 0"/>
                <a:gd name="adj2" fmla="val 17185"/>
                <a:gd name="adj3" fmla="val 154535"/>
                <a:gd name="adj4" fmla="val 9852"/>
              </a:avLst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8504" name="Text Box 40"/>
            <p:cNvSpPr txBox="1">
              <a:spLocks noChangeArrowheads="1"/>
            </p:cNvSpPr>
            <p:nvPr/>
          </p:nvSpPr>
          <p:spPr bwMode="auto">
            <a:xfrm>
              <a:off x="4595" y="1824"/>
              <a:ext cx="25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chemeClr val="tx1"/>
                  </a:solidFill>
                </a:rPr>
                <a:t>a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238505" name="Object 41"/>
          <p:cNvGraphicFramePr>
            <a:graphicFrameLocks noChangeAspect="1"/>
          </p:cNvGraphicFramePr>
          <p:nvPr/>
        </p:nvGraphicFramePr>
        <p:xfrm>
          <a:off x="241300" y="1377950"/>
          <a:ext cx="14033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29" name="公式" r:id="rId5" imgW="736560" imgH="279360" progId="Equation.3">
                  <p:embed/>
                </p:oleObj>
              </mc:Choice>
              <mc:Fallback>
                <p:oleObj name="公式" r:id="rId5" imgW="73656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377950"/>
                        <a:ext cx="14033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07" name="Object 43"/>
          <p:cNvGraphicFramePr>
            <a:graphicFrameLocks noChangeAspect="1"/>
          </p:cNvGraphicFramePr>
          <p:nvPr/>
        </p:nvGraphicFramePr>
        <p:xfrm>
          <a:off x="228600" y="1935163"/>
          <a:ext cx="27352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30" name="公式" r:id="rId7" imgW="1638000" imgH="203040" progId="Equation.3">
                  <p:embed/>
                </p:oleObj>
              </mc:Choice>
              <mc:Fallback>
                <p:oleObj name="公式" r:id="rId7" imgW="1638000" imgH="203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35163"/>
                        <a:ext cx="27352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08" name="Object 44"/>
          <p:cNvGraphicFramePr>
            <a:graphicFrameLocks noChangeAspect="1"/>
          </p:cNvGraphicFramePr>
          <p:nvPr/>
        </p:nvGraphicFramePr>
        <p:xfrm>
          <a:off x="260350" y="2417763"/>
          <a:ext cx="1328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31" name="公式" r:id="rId9" imgW="787320" imgH="203040" progId="Equation.3">
                  <p:embed/>
                </p:oleObj>
              </mc:Choice>
              <mc:Fallback>
                <p:oleObj name="公式" r:id="rId9" imgW="787320" imgH="203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417763"/>
                        <a:ext cx="13287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09" name="Object 45"/>
          <p:cNvGraphicFramePr>
            <a:graphicFrameLocks noChangeAspect="1"/>
          </p:cNvGraphicFramePr>
          <p:nvPr/>
        </p:nvGraphicFramePr>
        <p:xfrm>
          <a:off x="1666875" y="2271713"/>
          <a:ext cx="11128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32" name="公式" r:id="rId11" imgW="660240" imgH="406080" progId="Equation.3">
                  <p:embed/>
                </p:oleObj>
              </mc:Choice>
              <mc:Fallback>
                <p:oleObj name="公式" r:id="rId11" imgW="660240" imgH="4060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271713"/>
                        <a:ext cx="11128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10" name="Object 46"/>
          <p:cNvGraphicFramePr>
            <a:graphicFrameLocks noChangeAspect="1"/>
          </p:cNvGraphicFramePr>
          <p:nvPr/>
        </p:nvGraphicFramePr>
        <p:xfrm>
          <a:off x="228600" y="2897188"/>
          <a:ext cx="1263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33" name="公式" r:id="rId13" imgW="749160" imgH="279360" progId="Equation.3">
                  <p:embed/>
                </p:oleObj>
              </mc:Choice>
              <mc:Fallback>
                <p:oleObj name="公式" r:id="rId13" imgW="74916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7188"/>
                        <a:ext cx="12636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11" name="Object 47"/>
          <p:cNvGraphicFramePr>
            <a:graphicFrameLocks noChangeAspect="1"/>
          </p:cNvGraphicFramePr>
          <p:nvPr/>
        </p:nvGraphicFramePr>
        <p:xfrm>
          <a:off x="228600" y="3436938"/>
          <a:ext cx="29003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34" name="公式" r:id="rId15" imgW="1587240" imgH="215640" progId="Equation.3">
                  <p:embed/>
                </p:oleObj>
              </mc:Choice>
              <mc:Fallback>
                <p:oleObj name="公式" r:id="rId15" imgW="1587240" imgH="2156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36938"/>
                        <a:ext cx="29003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512" name="Text Box 48"/>
          <p:cNvSpPr txBox="1">
            <a:spLocks noChangeArrowheads="1"/>
          </p:cNvSpPr>
          <p:nvPr/>
        </p:nvSpPr>
        <p:spPr bwMode="auto">
          <a:xfrm>
            <a:off x="7737475" y="61420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38513" name="Text Box 49"/>
          <p:cNvSpPr txBox="1">
            <a:spLocks noChangeArrowheads="1"/>
          </p:cNvSpPr>
          <p:nvPr/>
        </p:nvSpPr>
        <p:spPr bwMode="auto">
          <a:xfrm>
            <a:off x="7889875" y="62944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38514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173038" y="381000"/>
            <a:ext cx="2278062" cy="4318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sz="2400" b="1">
                <a:latin typeface="楷体_GB2312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</a:rPr>
              <a:t>双曲螺线</a:t>
            </a:r>
            <a:endParaRPr lang="zh-CN" altLang="en-US" sz="2400" b="1"/>
          </a:p>
        </p:txBody>
      </p:sp>
      <p:sp>
        <p:nvSpPr>
          <p:cNvPr id="2238515" name="AutoShape 51">
            <a:hlinkClick r:id="rId1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23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23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23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23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3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3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38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38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85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3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3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38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38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3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3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3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3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3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3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3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3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85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223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23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23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223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223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223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223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8" dur="500"/>
                                        <p:tgtEl>
                                          <p:spTgt spid="223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223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223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23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23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8468" grpId="0" animBg="1"/>
      <p:bldP spid="2238469" grpId="0" animBg="1"/>
      <p:bldP spid="2238470" grpId="0" autoUpdateAnimBg="0"/>
      <p:bldP spid="2238471" grpId="0" autoUpdateAnimBg="0"/>
      <p:bldP spid="2238472" grpId="0" animBg="1"/>
      <p:bldP spid="2238473" grpId="0" animBg="1"/>
      <p:bldP spid="2238474" grpId="0" animBg="1"/>
      <p:bldP spid="2238475" grpId="0" animBg="1"/>
      <p:bldP spid="2238476" grpId="0" animBg="1"/>
      <p:bldP spid="2238477" grpId="0" autoUpdateAnimBg="0"/>
      <p:bldP spid="2238478" grpId="0" animBg="1"/>
      <p:bldP spid="2238479" grpId="0" animBg="1"/>
      <p:bldP spid="2238480" grpId="0" animBg="1"/>
      <p:bldP spid="2238481" grpId="0" animBg="1"/>
      <p:bldP spid="2238482" grpId="0" animBg="1"/>
      <p:bldP spid="2238483" grpId="0" animBg="1"/>
      <p:bldP spid="2238494" grpId="0" autoUpdateAnimBg="0"/>
      <p:bldP spid="2238495" grpId="0" autoUpdateAnimBg="0"/>
      <p:bldP spid="2238512" grpId="0" autoUpdateAnimBg="0"/>
      <p:bldP spid="223851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9491" name="Object 3"/>
          <p:cNvGraphicFramePr>
            <a:graphicFrameLocks noChangeAspect="1"/>
          </p:cNvGraphicFramePr>
          <p:nvPr/>
        </p:nvGraphicFramePr>
        <p:xfrm>
          <a:off x="2451100" y="185738"/>
          <a:ext cx="8556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752" name="公式" r:id="rId3" imgW="406080" imgH="406080" progId="Equation.3">
                  <p:embed/>
                </p:oleObj>
              </mc:Choice>
              <mc:Fallback>
                <p:oleObj name="公式" r:id="rId3" imgW="4060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85738"/>
                        <a:ext cx="8556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9492" name="Freeform 4"/>
          <p:cNvSpPr>
            <a:spLocks/>
          </p:cNvSpPr>
          <p:nvPr/>
        </p:nvSpPr>
        <p:spPr bwMode="auto">
          <a:xfrm>
            <a:off x="608013" y="5199063"/>
            <a:ext cx="7762875" cy="1587"/>
          </a:xfrm>
          <a:custGeom>
            <a:avLst/>
            <a:gdLst>
              <a:gd name="T0" fmla="*/ 0 w 4890"/>
              <a:gd name="T1" fmla="*/ 0 h 1"/>
              <a:gd name="T2" fmla="*/ 4890 w 48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90" h="1">
                <a:moveTo>
                  <a:pt x="0" y="0"/>
                </a:moveTo>
                <a:lnTo>
                  <a:pt x="489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9493" name="Freeform 5"/>
          <p:cNvSpPr>
            <a:spLocks/>
          </p:cNvSpPr>
          <p:nvPr/>
        </p:nvSpPr>
        <p:spPr bwMode="auto">
          <a:xfrm>
            <a:off x="4432300" y="1262063"/>
            <a:ext cx="1588" cy="5291137"/>
          </a:xfrm>
          <a:custGeom>
            <a:avLst/>
            <a:gdLst>
              <a:gd name="T0" fmla="*/ 0 w 1"/>
              <a:gd name="T1" fmla="*/ 0 h 3333"/>
              <a:gd name="T2" fmla="*/ 0 w 1"/>
              <a:gd name="T3" fmla="*/ 3333 h 3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333">
                <a:moveTo>
                  <a:pt x="0" y="0"/>
                </a:moveTo>
                <a:lnTo>
                  <a:pt x="0" y="3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39494" name="Text Box 6"/>
          <p:cNvSpPr txBox="1">
            <a:spLocks noChangeArrowheads="1"/>
          </p:cNvSpPr>
          <p:nvPr/>
        </p:nvSpPr>
        <p:spPr bwMode="auto">
          <a:xfrm>
            <a:off x="8223250" y="5126038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39495" name="Text Box 7"/>
          <p:cNvSpPr txBox="1">
            <a:spLocks noChangeArrowheads="1"/>
          </p:cNvSpPr>
          <p:nvPr/>
        </p:nvSpPr>
        <p:spPr bwMode="auto">
          <a:xfrm>
            <a:off x="418465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239496" name="Line 8"/>
          <p:cNvSpPr>
            <a:spLocks noChangeShapeType="1"/>
          </p:cNvSpPr>
          <p:nvPr/>
        </p:nvSpPr>
        <p:spPr bwMode="auto">
          <a:xfrm>
            <a:off x="298450" y="1219200"/>
            <a:ext cx="844391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497" name="Arc 9"/>
          <p:cNvSpPr>
            <a:spLocks/>
          </p:cNvSpPr>
          <p:nvPr/>
        </p:nvSpPr>
        <p:spPr bwMode="auto">
          <a:xfrm rot="16154427">
            <a:off x="3120231" y="2318544"/>
            <a:ext cx="2706688" cy="2946400"/>
          </a:xfrm>
          <a:custGeom>
            <a:avLst/>
            <a:gdLst>
              <a:gd name="G0" fmla="+- 2555 0 0"/>
              <a:gd name="G1" fmla="+- 21600 0 0"/>
              <a:gd name="G2" fmla="+- 21600 0 0"/>
              <a:gd name="T0" fmla="*/ 0 w 21409"/>
              <a:gd name="T1" fmla="*/ 152 h 21600"/>
              <a:gd name="T2" fmla="*/ 21409 w 21409"/>
              <a:gd name="T3" fmla="*/ 11060 h 21600"/>
              <a:gd name="T4" fmla="*/ 2555 w 2140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09" h="21600" fill="none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</a:path>
              <a:path w="21409" h="21600" stroke="0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  <a:lnTo>
                  <a:pt x="2555" y="2160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498" name="Arc 10"/>
          <p:cNvSpPr>
            <a:spLocks/>
          </p:cNvSpPr>
          <p:nvPr/>
        </p:nvSpPr>
        <p:spPr bwMode="auto">
          <a:xfrm rot="4392314">
            <a:off x="3163094" y="4987132"/>
            <a:ext cx="1298575" cy="1227137"/>
          </a:xfrm>
          <a:custGeom>
            <a:avLst/>
            <a:gdLst>
              <a:gd name="G0" fmla="+- 1232 0 0"/>
              <a:gd name="G1" fmla="+- 0 0 0"/>
              <a:gd name="G2" fmla="+- 21600 0 0"/>
              <a:gd name="T0" fmla="*/ 22687 w 22687"/>
              <a:gd name="T1" fmla="*/ 2495 h 21600"/>
              <a:gd name="T2" fmla="*/ 0 w 22687"/>
              <a:gd name="T3" fmla="*/ 21565 h 21600"/>
              <a:gd name="T4" fmla="*/ 1232 w 226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87" h="21600" fill="none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</a:path>
              <a:path w="22687" h="21600" stroke="0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  <a:lnTo>
                  <a:pt x="1232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499" name="Arc 11"/>
          <p:cNvSpPr>
            <a:spLocks/>
          </p:cNvSpPr>
          <p:nvPr/>
        </p:nvSpPr>
        <p:spPr bwMode="auto">
          <a:xfrm rot="16543063">
            <a:off x="4140201" y="1565275"/>
            <a:ext cx="5721350" cy="5483225"/>
          </a:xfrm>
          <a:custGeom>
            <a:avLst/>
            <a:gdLst>
              <a:gd name="G0" fmla="+- 0 0 0"/>
              <a:gd name="G1" fmla="+- 14795 0 0"/>
              <a:gd name="G2" fmla="+- 21600 0 0"/>
              <a:gd name="T0" fmla="*/ 15738 w 20317"/>
              <a:gd name="T1" fmla="*/ 0 h 14795"/>
              <a:gd name="T2" fmla="*/ 20317 w 20317"/>
              <a:gd name="T3" fmla="*/ 7462 h 14795"/>
              <a:gd name="T4" fmla="*/ 0 w 20317"/>
              <a:gd name="T5" fmla="*/ 14795 h 1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17" h="14795" fill="none" extrusionOk="0">
                <a:moveTo>
                  <a:pt x="15737" y="0"/>
                </a:moveTo>
                <a:cubicBezTo>
                  <a:pt x="17757" y="2148"/>
                  <a:pt x="19316" y="4688"/>
                  <a:pt x="20317" y="7461"/>
                </a:cubicBezTo>
              </a:path>
              <a:path w="20317" h="14795" stroke="0" extrusionOk="0">
                <a:moveTo>
                  <a:pt x="15737" y="0"/>
                </a:moveTo>
                <a:cubicBezTo>
                  <a:pt x="17757" y="2148"/>
                  <a:pt x="19316" y="4688"/>
                  <a:pt x="20317" y="7461"/>
                </a:cubicBezTo>
                <a:lnTo>
                  <a:pt x="0" y="14795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0" name="Arc 12"/>
          <p:cNvSpPr>
            <a:spLocks/>
          </p:cNvSpPr>
          <p:nvPr/>
        </p:nvSpPr>
        <p:spPr bwMode="auto">
          <a:xfrm rot="-3856638">
            <a:off x="5711031" y="1972469"/>
            <a:ext cx="5595938" cy="4781550"/>
          </a:xfrm>
          <a:custGeom>
            <a:avLst/>
            <a:gdLst>
              <a:gd name="G0" fmla="+- 0 0 0"/>
              <a:gd name="G1" fmla="+- 14127 0 0"/>
              <a:gd name="G2" fmla="+- 21600 0 0"/>
              <a:gd name="T0" fmla="*/ 16340 w 18849"/>
              <a:gd name="T1" fmla="*/ 0 h 14127"/>
              <a:gd name="T2" fmla="*/ 18849 w 18849"/>
              <a:gd name="T3" fmla="*/ 3578 h 14127"/>
              <a:gd name="T4" fmla="*/ 0 w 18849"/>
              <a:gd name="T5" fmla="*/ 14127 h 1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49" h="14127" fill="none" extrusionOk="0">
                <a:moveTo>
                  <a:pt x="16339" y="0"/>
                </a:moveTo>
                <a:cubicBezTo>
                  <a:pt x="17295" y="1104"/>
                  <a:pt x="18135" y="2303"/>
                  <a:pt x="18848" y="3578"/>
                </a:cubicBezTo>
              </a:path>
              <a:path w="18849" h="14127" stroke="0" extrusionOk="0">
                <a:moveTo>
                  <a:pt x="16339" y="0"/>
                </a:moveTo>
                <a:cubicBezTo>
                  <a:pt x="17295" y="1104"/>
                  <a:pt x="18135" y="2303"/>
                  <a:pt x="18848" y="3578"/>
                </a:cubicBezTo>
                <a:lnTo>
                  <a:pt x="0" y="14127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9501" name="Text Box 13"/>
          <p:cNvSpPr txBox="1">
            <a:spLocks noChangeArrowheads="1"/>
          </p:cNvSpPr>
          <p:nvPr/>
        </p:nvSpPr>
        <p:spPr bwMode="auto">
          <a:xfrm>
            <a:off x="8223250" y="358140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39502" name="Arc 14"/>
          <p:cNvSpPr>
            <a:spLocks/>
          </p:cNvSpPr>
          <p:nvPr/>
        </p:nvSpPr>
        <p:spPr bwMode="auto">
          <a:xfrm rot="20982968" flipV="1">
            <a:off x="4335463" y="5083175"/>
            <a:ext cx="825500" cy="942975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89 w 21568"/>
              <a:gd name="T1" fmla="*/ 0 h 21592"/>
              <a:gd name="T2" fmla="*/ 21568 w 21568"/>
              <a:gd name="T3" fmla="*/ 20411 h 21592"/>
              <a:gd name="T4" fmla="*/ 0 w 21568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592" fill="none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</a:path>
              <a:path w="21568" h="21592" stroke="0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  <a:lnTo>
                  <a:pt x="0" y="2159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3" name="Arc 15"/>
          <p:cNvSpPr>
            <a:spLocks/>
          </p:cNvSpPr>
          <p:nvPr/>
        </p:nvSpPr>
        <p:spPr bwMode="auto">
          <a:xfrm rot="5664815">
            <a:off x="4526756" y="4534694"/>
            <a:ext cx="455613" cy="682625"/>
          </a:xfrm>
          <a:custGeom>
            <a:avLst/>
            <a:gdLst>
              <a:gd name="G0" fmla="+- 21600 0 0"/>
              <a:gd name="G1" fmla="+- 21564 0 0"/>
              <a:gd name="G2" fmla="+- 21600 0 0"/>
              <a:gd name="T0" fmla="*/ 747 w 21600"/>
              <a:gd name="T1" fmla="*/ 27196 h 27196"/>
              <a:gd name="T2" fmla="*/ 20350 w 21600"/>
              <a:gd name="T3" fmla="*/ 0 h 27196"/>
              <a:gd name="T4" fmla="*/ 21600 w 21600"/>
              <a:gd name="T5" fmla="*/ 21564 h 27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196" fill="none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</a:path>
              <a:path w="21600" h="27196" stroke="0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  <a:lnTo>
                  <a:pt x="21600" y="2156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4" name="Arc 16"/>
          <p:cNvSpPr>
            <a:spLocks/>
          </p:cNvSpPr>
          <p:nvPr/>
        </p:nvSpPr>
        <p:spPr bwMode="auto">
          <a:xfrm>
            <a:off x="4033838" y="4637088"/>
            <a:ext cx="550862" cy="547687"/>
          </a:xfrm>
          <a:custGeom>
            <a:avLst/>
            <a:gdLst>
              <a:gd name="G0" fmla="+- 21600 0 0"/>
              <a:gd name="G1" fmla="+- 20821 0 0"/>
              <a:gd name="G2" fmla="+- 21600 0 0"/>
              <a:gd name="T0" fmla="*/ 259 w 21600"/>
              <a:gd name="T1" fmla="*/ 24157 h 24157"/>
              <a:gd name="T2" fmla="*/ 15853 w 21600"/>
              <a:gd name="T3" fmla="*/ 0 h 24157"/>
              <a:gd name="T4" fmla="*/ 21600 w 21600"/>
              <a:gd name="T5" fmla="*/ 20821 h 24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157" fill="none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</a:path>
              <a:path w="21600" h="24157" stroke="0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  <a:lnTo>
                  <a:pt x="21600" y="20821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5" name="Arc 17"/>
          <p:cNvSpPr>
            <a:spLocks/>
          </p:cNvSpPr>
          <p:nvPr/>
        </p:nvSpPr>
        <p:spPr bwMode="auto">
          <a:xfrm rot="-4179156">
            <a:off x="3964781" y="4834732"/>
            <a:ext cx="752475" cy="525462"/>
          </a:xfrm>
          <a:custGeom>
            <a:avLst/>
            <a:gdLst>
              <a:gd name="G0" fmla="+- 21600 0 0"/>
              <a:gd name="G1" fmla="+- 14704 0 0"/>
              <a:gd name="G2" fmla="+- 21600 0 0"/>
              <a:gd name="T0" fmla="*/ 1514 w 21600"/>
              <a:gd name="T1" fmla="*/ 22649 h 22649"/>
              <a:gd name="T2" fmla="*/ 5777 w 21600"/>
              <a:gd name="T3" fmla="*/ 0 h 22649"/>
              <a:gd name="T4" fmla="*/ 21600 w 21600"/>
              <a:gd name="T5" fmla="*/ 14704 h 2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49" fill="none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</a:path>
              <a:path w="21600" h="22649" stroke="0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  <a:lnTo>
                  <a:pt x="21600" y="1470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6" name="Arc 18"/>
          <p:cNvSpPr>
            <a:spLocks/>
          </p:cNvSpPr>
          <p:nvPr/>
        </p:nvSpPr>
        <p:spPr bwMode="auto">
          <a:xfrm rot="-9883058">
            <a:off x="4189413" y="5111750"/>
            <a:ext cx="457200" cy="365125"/>
          </a:xfrm>
          <a:custGeom>
            <a:avLst/>
            <a:gdLst>
              <a:gd name="G0" fmla="+- 21600 0 0"/>
              <a:gd name="G1" fmla="+- 15174 0 0"/>
              <a:gd name="G2" fmla="+- 21600 0 0"/>
              <a:gd name="T0" fmla="*/ 2354 w 21600"/>
              <a:gd name="T1" fmla="*/ 24979 h 24979"/>
              <a:gd name="T2" fmla="*/ 6227 w 21600"/>
              <a:gd name="T3" fmla="*/ 0 h 24979"/>
              <a:gd name="T4" fmla="*/ 21600 w 21600"/>
              <a:gd name="T5" fmla="*/ 15174 h 2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79" fill="none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</a:path>
              <a:path w="21600" h="24979" stroke="0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  <a:lnTo>
                  <a:pt x="21600" y="15174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7" name="Arc 19"/>
          <p:cNvSpPr>
            <a:spLocks/>
          </p:cNvSpPr>
          <p:nvPr/>
        </p:nvSpPr>
        <p:spPr bwMode="auto">
          <a:xfrm rot="-14815204">
            <a:off x="4294188" y="5097463"/>
            <a:ext cx="385762" cy="277812"/>
          </a:xfrm>
          <a:custGeom>
            <a:avLst/>
            <a:gdLst>
              <a:gd name="G0" fmla="+- 21600 0 0"/>
              <a:gd name="G1" fmla="+- 13682 0 0"/>
              <a:gd name="G2" fmla="+- 21600 0 0"/>
              <a:gd name="T0" fmla="*/ 1484 w 21600"/>
              <a:gd name="T1" fmla="*/ 21551 h 21551"/>
              <a:gd name="T2" fmla="*/ 4886 w 21600"/>
              <a:gd name="T3" fmla="*/ 0 h 21551"/>
              <a:gd name="T4" fmla="*/ 21600 w 21600"/>
              <a:gd name="T5" fmla="*/ 13682 h 2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51" fill="none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</a:path>
              <a:path w="21600" h="21551" stroke="0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  <a:lnTo>
                  <a:pt x="21600" y="13682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8" name="Arc 20"/>
          <p:cNvSpPr>
            <a:spLocks/>
          </p:cNvSpPr>
          <p:nvPr/>
        </p:nvSpPr>
        <p:spPr bwMode="auto">
          <a:xfrm rot="5445573" flipH="1">
            <a:off x="3005931" y="2320132"/>
            <a:ext cx="2706687" cy="2946400"/>
          </a:xfrm>
          <a:custGeom>
            <a:avLst/>
            <a:gdLst>
              <a:gd name="G0" fmla="+- 2555 0 0"/>
              <a:gd name="G1" fmla="+- 21600 0 0"/>
              <a:gd name="G2" fmla="+- 21600 0 0"/>
              <a:gd name="T0" fmla="*/ 0 w 21409"/>
              <a:gd name="T1" fmla="*/ 152 h 21600"/>
              <a:gd name="T2" fmla="*/ 21409 w 21409"/>
              <a:gd name="T3" fmla="*/ 11060 h 21600"/>
              <a:gd name="T4" fmla="*/ 2555 w 2140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09" h="21600" fill="none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</a:path>
              <a:path w="21409" h="21600" stroke="0" extrusionOk="0">
                <a:moveTo>
                  <a:pt x="-1" y="151"/>
                </a:moveTo>
                <a:cubicBezTo>
                  <a:pt x="847" y="50"/>
                  <a:pt x="1701" y="-1"/>
                  <a:pt x="2555" y="0"/>
                </a:cubicBezTo>
                <a:cubicBezTo>
                  <a:pt x="10378" y="0"/>
                  <a:pt x="17591" y="4230"/>
                  <a:pt x="21408" y="11060"/>
                </a:cubicBezTo>
                <a:lnTo>
                  <a:pt x="2555" y="2160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09" name="Arc 21"/>
          <p:cNvSpPr>
            <a:spLocks/>
          </p:cNvSpPr>
          <p:nvPr/>
        </p:nvSpPr>
        <p:spPr bwMode="auto">
          <a:xfrm rot="17207686" flipH="1">
            <a:off x="4371181" y="4988719"/>
            <a:ext cx="1298575" cy="1227138"/>
          </a:xfrm>
          <a:custGeom>
            <a:avLst/>
            <a:gdLst>
              <a:gd name="G0" fmla="+- 1232 0 0"/>
              <a:gd name="G1" fmla="+- 0 0 0"/>
              <a:gd name="G2" fmla="+- 21600 0 0"/>
              <a:gd name="T0" fmla="*/ 22687 w 22687"/>
              <a:gd name="T1" fmla="*/ 2495 h 21600"/>
              <a:gd name="T2" fmla="*/ 0 w 22687"/>
              <a:gd name="T3" fmla="*/ 21565 h 21600"/>
              <a:gd name="T4" fmla="*/ 1232 w 226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87" h="21600" fill="none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</a:path>
              <a:path w="22687" h="21600" stroke="0" extrusionOk="0">
                <a:moveTo>
                  <a:pt x="22687" y="2495"/>
                </a:moveTo>
                <a:cubicBezTo>
                  <a:pt x="21420" y="13385"/>
                  <a:pt x="12196" y="21599"/>
                  <a:pt x="1232" y="21600"/>
                </a:cubicBezTo>
                <a:cubicBezTo>
                  <a:pt x="821" y="21600"/>
                  <a:pt x="410" y="21588"/>
                  <a:pt x="0" y="21564"/>
                </a:cubicBezTo>
                <a:lnTo>
                  <a:pt x="1232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0" name="Arc 22"/>
          <p:cNvSpPr>
            <a:spLocks/>
          </p:cNvSpPr>
          <p:nvPr/>
        </p:nvSpPr>
        <p:spPr bwMode="auto">
          <a:xfrm rot="5056937" flipH="1">
            <a:off x="-1016793" y="1577181"/>
            <a:ext cx="5700712" cy="5483225"/>
          </a:xfrm>
          <a:custGeom>
            <a:avLst/>
            <a:gdLst>
              <a:gd name="G0" fmla="+- 0 0 0"/>
              <a:gd name="G1" fmla="+- 14795 0 0"/>
              <a:gd name="G2" fmla="+- 21600 0 0"/>
              <a:gd name="T0" fmla="*/ 15738 w 20243"/>
              <a:gd name="T1" fmla="*/ 0 h 14795"/>
              <a:gd name="T2" fmla="*/ 20243 w 20243"/>
              <a:gd name="T3" fmla="*/ 7259 h 14795"/>
              <a:gd name="T4" fmla="*/ 0 w 20243"/>
              <a:gd name="T5" fmla="*/ 14795 h 1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43" h="14795" fill="none" extrusionOk="0">
                <a:moveTo>
                  <a:pt x="15737" y="0"/>
                </a:moveTo>
                <a:cubicBezTo>
                  <a:pt x="17707" y="2095"/>
                  <a:pt x="19239" y="4563"/>
                  <a:pt x="20242" y="7259"/>
                </a:cubicBezTo>
              </a:path>
              <a:path w="20243" h="14795" stroke="0" extrusionOk="0">
                <a:moveTo>
                  <a:pt x="15737" y="0"/>
                </a:moveTo>
                <a:cubicBezTo>
                  <a:pt x="17707" y="2095"/>
                  <a:pt x="19239" y="4563"/>
                  <a:pt x="20242" y="7259"/>
                </a:cubicBezTo>
                <a:lnTo>
                  <a:pt x="0" y="14795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1" name="Arc 23"/>
          <p:cNvSpPr>
            <a:spLocks/>
          </p:cNvSpPr>
          <p:nvPr/>
        </p:nvSpPr>
        <p:spPr bwMode="auto">
          <a:xfrm rot="617032" flipH="1" flipV="1">
            <a:off x="3671888" y="5084763"/>
            <a:ext cx="825500" cy="942975"/>
          </a:xfrm>
          <a:custGeom>
            <a:avLst/>
            <a:gdLst>
              <a:gd name="G0" fmla="+- 0 0 0"/>
              <a:gd name="G1" fmla="+- 21592 0 0"/>
              <a:gd name="G2" fmla="+- 21600 0 0"/>
              <a:gd name="T0" fmla="*/ 589 w 21568"/>
              <a:gd name="T1" fmla="*/ 0 h 21592"/>
              <a:gd name="T2" fmla="*/ 21568 w 21568"/>
              <a:gd name="T3" fmla="*/ 20411 h 21592"/>
              <a:gd name="T4" fmla="*/ 0 w 21568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68" h="21592" fill="none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</a:path>
              <a:path w="21568" h="21592" stroke="0" extrusionOk="0">
                <a:moveTo>
                  <a:pt x="588" y="0"/>
                </a:moveTo>
                <a:cubicBezTo>
                  <a:pt x="11828" y="306"/>
                  <a:pt x="20952" y="9184"/>
                  <a:pt x="21567" y="20411"/>
                </a:cubicBezTo>
                <a:lnTo>
                  <a:pt x="0" y="21592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2" name="Arc 24"/>
          <p:cNvSpPr>
            <a:spLocks/>
          </p:cNvSpPr>
          <p:nvPr/>
        </p:nvSpPr>
        <p:spPr bwMode="auto">
          <a:xfrm rot="15935185" flipH="1">
            <a:off x="3850482" y="4536281"/>
            <a:ext cx="455612" cy="682625"/>
          </a:xfrm>
          <a:custGeom>
            <a:avLst/>
            <a:gdLst>
              <a:gd name="G0" fmla="+- 21600 0 0"/>
              <a:gd name="G1" fmla="+- 21564 0 0"/>
              <a:gd name="G2" fmla="+- 21600 0 0"/>
              <a:gd name="T0" fmla="*/ 747 w 21600"/>
              <a:gd name="T1" fmla="*/ 27196 h 27196"/>
              <a:gd name="T2" fmla="*/ 20350 w 21600"/>
              <a:gd name="T3" fmla="*/ 0 h 27196"/>
              <a:gd name="T4" fmla="*/ 21600 w 21600"/>
              <a:gd name="T5" fmla="*/ 21564 h 27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7196" fill="none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</a:path>
              <a:path w="21600" h="27196" stroke="0" extrusionOk="0">
                <a:moveTo>
                  <a:pt x="747" y="27195"/>
                </a:moveTo>
                <a:cubicBezTo>
                  <a:pt x="251" y="25359"/>
                  <a:pt x="0" y="23466"/>
                  <a:pt x="0" y="21564"/>
                </a:cubicBezTo>
                <a:cubicBezTo>
                  <a:pt x="-1" y="10120"/>
                  <a:pt x="8925" y="662"/>
                  <a:pt x="20350" y="0"/>
                </a:cubicBezTo>
                <a:lnTo>
                  <a:pt x="21600" y="21564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3" name="Arc 25"/>
          <p:cNvSpPr>
            <a:spLocks/>
          </p:cNvSpPr>
          <p:nvPr/>
        </p:nvSpPr>
        <p:spPr bwMode="auto">
          <a:xfrm flipH="1">
            <a:off x="4248150" y="4638675"/>
            <a:ext cx="550863" cy="547688"/>
          </a:xfrm>
          <a:custGeom>
            <a:avLst/>
            <a:gdLst>
              <a:gd name="G0" fmla="+- 21600 0 0"/>
              <a:gd name="G1" fmla="+- 20821 0 0"/>
              <a:gd name="G2" fmla="+- 21600 0 0"/>
              <a:gd name="T0" fmla="*/ 259 w 21600"/>
              <a:gd name="T1" fmla="*/ 24157 h 24157"/>
              <a:gd name="T2" fmla="*/ 15853 w 21600"/>
              <a:gd name="T3" fmla="*/ 0 h 24157"/>
              <a:gd name="T4" fmla="*/ 21600 w 21600"/>
              <a:gd name="T5" fmla="*/ 20821 h 24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157" fill="none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</a:path>
              <a:path w="21600" h="24157" stroke="0" extrusionOk="0">
                <a:moveTo>
                  <a:pt x="259" y="24156"/>
                </a:moveTo>
                <a:cubicBezTo>
                  <a:pt x="86" y="23053"/>
                  <a:pt x="0" y="21938"/>
                  <a:pt x="0" y="20821"/>
                </a:cubicBezTo>
                <a:cubicBezTo>
                  <a:pt x="-1" y="11105"/>
                  <a:pt x="6487" y="2584"/>
                  <a:pt x="15852" y="-1"/>
                </a:cubicBezTo>
                <a:lnTo>
                  <a:pt x="21600" y="20821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4" name="Arc 26"/>
          <p:cNvSpPr>
            <a:spLocks/>
          </p:cNvSpPr>
          <p:nvPr/>
        </p:nvSpPr>
        <p:spPr bwMode="auto">
          <a:xfrm rot="4179156" flipH="1">
            <a:off x="4115594" y="4836319"/>
            <a:ext cx="752475" cy="525463"/>
          </a:xfrm>
          <a:custGeom>
            <a:avLst/>
            <a:gdLst>
              <a:gd name="G0" fmla="+- 21600 0 0"/>
              <a:gd name="G1" fmla="+- 14704 0 0"/>
              <a:gd name="G2" fmla="+- 21600 0 0"/>
              <a:gd name="T0" fmla="*/ 1514 w 21600"/>
              <a:gd name="T1" fmla="*/ 22649 h 22649"/>
              <a:gd name="T2" fmla="*/ 5777 w 21600"/>
              <a:gd name="T3" fmla="*/ 0 h 22649"/>
              <a:gd name="T4" fmla="*/ 21600 w 21600"/>
              <a:gd name="T5" fmla="*/ 14704 h 2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649" fill="none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</a:path>
              <a:path w="21600" h="22649" stroke="0" extrusionOk="0">
                <a:moveTo>
                  <a:pt x="1514" y="22648"/>
                </a:moveTo>
                <a:cubicBezTo>
                  <a:pt x="513" y="20119"/>
                  <a:pt x="0" y="17424"/>
                  <a:pt x="0" y="14704"/>
                </a:cubicBezTo>
                <a:cubicBezTo>
                  <a:pt x="-1" y="9249"/>
                  <a:pt x="2063" y="3996"/>
                  <a:pt x="5777" y="0"/>
                </a:cubicBezTo>
                <a:lnTo>
                  <a:pt x="21600" y="14704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5" name="Arc 27"/>
          <p:cNvSpPr>
            <a:spLocks/>
          </p:cNvSpPr>
          <p:nvPr/>
        </p:nvSpPr>
        <p:spPr bwMode="auto">
          <a:xfrm rot="9883058" flipH="1">
            <a:off x="4186238" y="5113338"/>
            <a:ext cx="457200" cy="365125"/>
          </a:xfrm>
          <a:custGeom>
            <a:avLst/>
            <a:gdLst>
              <a:gd name="G0" fmla="+- 21600 0 0"/>
              <a:gd name="G1" fmla="+- 15174 0 0"/>
              <a:gd name="G2" fmla="+- 21600 0 0"/>
              <a:gd name="T0" fmla="*/ 2354 w 21600"/>
              <a:gd name="T1" fmla="*/ 24979 h 24979"/>
              <a:gd name="T2" fmla="*/ 6227 w 21600"/>
              <a:gd name="T3" fmla="*/ 0 h 24979"/>
              <a:gd name="T4" fmla="*/ 21600 w 21600"/>
              <a:gd name="T5" fmla="*/ 15174 h 24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79" fill="none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</a:path>
              <a:path w="21600" h="24979" stroke="0" extrusionOk="0">
                <a:moveTo>
                  <a:pt x="2353" y="24979"/>
                </a:moveTo>
                <a:cubicBezTo>
                  <a:pt x="806" y="21942"/>
                  <a:pt x="0" y="18582"/>
                  <a:pt x="0" y="15174"/>
                </a:cubicBezTo>
                <a:cubicBezTo>
                  <a:pt x="-1" y="9494"/>
                  <a:pt x="2237" y="4042"/>
                  <a:pt x="6227" y="0"/>
                </a:cubicBezTo>
                <a:lnTo>
                  <a:pt x="21600" y="15174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6" name="Arc 28"/>
          <p:cNvSpPr>
            <a:spLocks/>
          </p:cNvSpPr>
          <p:nvPr/>
        </p:nvSpPr>
        <p:spPr bwMode="auto">
          <a:xfrm rot="14815204" flipH="1">
            <a:off x="4152900" y="5099050"/>
            <a:ext cx="385763" cy="277813"/>
          </a:xfrm>
          <a:custGeom>
            <a:avLst/>
            <a:gdLst>
              <a:gd name="G0" fmla="+- 21600 0 0"/>
              <a:gd name="G1" fmla="+- 13682 0 0"/>
              <a:gd name="G2" fmla="+- 21600 0 0"/>
              <a:gd name="T0" fmla="*/ 1484 w 21600"/>
              <a:gd name="T1" fmla="*/ 21551 h 21551"/>
              <a:gd name="T2" fmla="*/ 4886 w 21600"/>
              <a:gd name="T3" fmla="*/ 0 h 21551"/>
              <a:gd name="T4" fmla="*/ 21600 w 21600"/>
              <a:gd name="T5" fmla="*/ 13682 h 2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51" fill="none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</a:path>
              <a:path w="21600" h="21551" stroke="0" extrusionOk="0">
                <a:moveTo>
                  <a:pt x="1484" y="21550"/>
                </a:moveTo>
                <a:cubicBezTo>
                  <a:pt x="503" y="19043"/>
                  <a:pt x="0" y="16374"/>
                  <a:pt x="0" y="13682"/>
                </a:cubicBezTo>
                <a:cubicBezTo>
                  <a:pt x="-1" y="8693"/>
                  <a:pt x="1726" y="3859"/>
                  <a:pt x="4885" y="-1"/>
                </a:cubicBezTo>
                <a:lnTo>
                  <a:pt x="21600" y="13682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39517" name="Arc 29"/>
          <p:cNvSpPr>
            <a:spLocks/>
          </p:cNvSpPr>
          <p:nvPr/>
        </p:nvSpPr>
        <p:spPr bwMode="auto">
          <a:xfrm rot="3856638" flipH="1">
            <a:off x="-2350294" y="2055019"/>
            <a:ext cx="5595937" cy="4708526"/>
          </a:xfrm>
          <a:custGeom>
            <a:avLst/>
            <a:gdLst>
              <a:gd name="G0" fmla="+- 0 0 0"/>
              <a:gd name="G1" fmla="+- 13909 0 0"/>
              <a:gd name="G2" fmla="+- 21600 0 0"/>
              <a:gd name="T0" fmla="*/ 16525 w 18849"/>
              <a:gd name="T1" fmla="*/ 0 h 13909"/>
              <a:gd name="T2" fmla="*/ 18849 w 18849"/>
              <a:gd name="T3" fmla="*/ 3360 h 13909"/>
              <a:gd name="T4" fmla="*/ 0 w 18849"/>
              <a:gd name="T5" fmla="*/ 13909 h 13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49" h="13909" fill="none" extrusionOk="0">
                <a:moveTo>
                  <a:pt x="16525" y="-1"/>
                </a:moveTo>
                <a:cubicBezTo>
                  <a:pt x="17404" y="1043"/>
                  <a:pt x="18182" y="2169"/>
                  <a:pt x="18848" y="3360"/>
                </a:cubicBezTo>
              </a:path>
              <a:path w="18849" h="13909" stroke="0" extrusionOk="0">
                <a:moveTo>
                  <a:pt x="16525" y="-1"/>
                </a:moveTo>
                <a:cubicBezTo>
                  <a:pt x="17404" y="1043"/>
                  <a:pt x="18182" y="2169"/>
                  <a:pt x="18848" y="3360"/>
                </a:cubicBezTo>
                <a:lnTo>
                  <a:pt x="0" y="13909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9518" name="Text Box 30"/>
          <p:cNvSpPr txBox="1">
            <a:spLocks noChangeArrowheads="1"/>
          </p:cNvSpPr>
          <p:nvPr/>
        </p:nvSpPr>
        <p:spPr bwMode="auto">
          <a:xfrm>
            <a:off x="4313238" y="381000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800" b="1">
                <a:solidFill>
                  <a:schemeClr val="accent2"/>
                </a:solidFill>
              </a:rPr>
              <a:t>当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 </a:t>
            </a:r>
            <a:r>
              <a:rPr lang="zh-CN" altLang="en-US" sz="1800" b="1">
                <a:solidFill>
                  <a:schemeClr val="accent2"/>
                </a:solidFill>
                <a:sym typeface="Symbol" pitchFamily="18" charset="2"/>
              </a:rPr>
              <a:t>从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0 –</a:t>
            </a:r>
            <a:endParaRPr lang="en-US" altLang="zh-CN" b="1" i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239519" name="Text Box 31"/>
          <p:cNvSpPr txBox="1">
            <a:spLocks noChangeArrowheads="1"/>
          </p:cNvSpPr>
          <p:nvPr/>
        </p:nvSpPr>
        <p:spPr bwMode="auto">
          <a:xfrm rot="16130830">
            <a:off x="5851525" y="441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3333CC"/>
                </a:solidFill>
              </a:rPr>
              <a:t>8</a:t>
            </a:r>
          </a:p>
        </p:txBody>
      </p:sp>
      <p:grpSp>
        <p:nvGrpSpPr>
          <p:cNvPr id="2239524" name="Group 36"/>
          <p:cNvGrpSpPr>
            <a:grpSpLocks/>
          </p:cNvGrpSpPr>
          <p:nvPr/>
        </p:nvGrpSpPr>
        <p:grpSpPr bwMode="auto">
          <a:xfrm>
            <a:off x="7821613" y="1262063"/>
            <a:ext cx="401637" cy="3886200"/>
            <a:chOff x="4595" y="781"/>
            <a:chExt cx="253" cy="2448"/>
          </a:xfrm>
        </p:grpSpPr>
        <p:sp>
          <p:nvSpPr>
            <p:cNvPr id="2239521" name="AutoShape 33"/>
            <p:cNvSpPr>
              <a:spLocks noChangeArrowheads="1"/>
            </p:cNvSpPr>
            <p:nvPr/>
          </p:nvSpPr>
          <p:spPr bwMode="auto">
            <a:xfrm>
              <a:off x="4608" y="781"/>
              <a:ext cx="192" cy="2448"/>
            </a:xfrm>
            <a:prstGeom prst="upDownArrowCallout">
              <a:avLst>
                <a:gd name="adj1" fmla="val 0"/>
                <a:gd name="adj2" fmla="val 17185"/>
                <a:gd name="adj3" fmla="val 154535"/>
                <a:gd name="adj4" fmla="val 9852"/>
              </a:avLst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9522" name="Text Box 34"/>
            <p:cNvSpPr txBox="1">
              <a:spLocks noChangeArrowheads="1"/>
            </p:cNvSpPr>
            <p:nvPr/>
          </p:nvSpPr>
          <p:spPr bwMode="auto">
            <a:xfrm>
              <a:off x="4595" y="1824"/>
              <a:ext cx="253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i="1">
                  <a:solidFill>
                    <a:schemeClr val="tx1"/>
                  </a:solidFill>
                </a:rPr>
                <a:t>a</a:t>
              </a:r>
              <a:endParaRPr lang="en-US" altLang="zh-CN" sz="2800">
                <a:solidFill>
                  <a:schemeClr val="tx1"/>
                </a:solidFill>
              </a:endParaRPr>
            </a:p>
          </p:txBody>
        </p:sp>
      </p:grpSp>
      <p:sp>
        <p:nvSpPr>
          <p:cNvPr id="2239525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8432800" y="5719763"/>
            <a:ext cx="457200" cy="3063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239526" name="Rectangle 38"/>
          <p:cNvSpPr>
            <a:spLocks noChangeArrowheads="1"/>
          </p:cNvSpPr>
          <p:nvPr/>
        </p:nvSpPr>
        <p:spPr bwMode="auto">
          <a:xfrm>
            <a:off x="173038" y="381000"/>
            <a:ext cx="2278062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14.</a:t>
            </a:r>
            <a:r>
              <a:rPr lang="en-US" altLang="zh-CN" b="1">
                <a:latin typeface="楷体_GB2312" pitchFamily="49" charset="-122"/>
              </a:rPr>
              <a:t>  </a:t>
            </a:r>
            <a:r>
              <a:rPr lang="zh-CN" altLang="en-US" b="1">
                <a:latin typeface="楷体_GB2312" pitchFamily="49" charset="-122"/>
              </a:rPr>
              <a:t>双曲螺线</a:t>
            </a:r>
            <a:endParaRPr lang="zh-CN" altLang="en-US" b="1"/>
          </a:p>
        </p:txBody>
      </p:sp>
      <p:sp>
        <p:nvSpPr>
          <p:cNvPr id="2239528" name="AutoShape 4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3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3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23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23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23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223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23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23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23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3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3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9508" grpId="0" animBg="1"/>
      <p:bldP spid="2239509" grpId="0" animBg="1"/>
      <p:bldP spid="2239510" grpId="0" animBg="1"/>
      <p:bldP spid="2239511" grpId="0" animBg="1"/>
      <p:bldP spid="2239512" grpId="0" animBg="1"/>
      <p:bldP spid="2239513" grpId="0" animBg="1"/>
      <p:bldP spid="2239514" grpId="0" animBg="1"/>
      <p:bldP spid="2239515" grpId="0" animBg="1"/>
      <p:bldP spid="2239516" grpId="0" animBg="1"/>
      <p:bldP spid="2239517" grpId="0" animBg="1"/>
      <p:bldP spid="2239518" grpId="0" autoUpdateAnimBg="0"/>
      <p:bldP spid="22395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727" name="Freeform 1063" descr="5%"/>
          <p:cNvSpPr>
            <a:spLocks/>
          </p:cNvSpPr>
          <p:nvPr/>
        </p:nvSpPr>
        <p:spPr bwMode="auto">
          <a:xfrm>
            <a:off x="666750" y="2495550"/>
            <a:ext cx="2940050" cy="3575050"/>
          </a:xfrm>
          <a:custGeom>
            <a:avLst/>
            <a:gdLst>
              <a:gd name="T0" fmla="*/ 636 w 1852"/>
              <a:gd name="T1" fmla="*/ 0 h 2252"/>
              <a:gd name="T2" fmla="*/ 816 w 1852"/>
              <a:gd name="T3" fmla="*/ 16 h 2252"/>
              <a:gd name="T4" fmla="*/ 1016 w 1852"/>
              <a:gd name="T5" fmla="*/ 56 h 2252"/>
              <a:gd name="T6" fmla="*/ 1228 w 1852"/>
              <a:gd name="T7" fmla="*/ 136 h 2252"/>
              <a:gd name="T8" fmla="*/ 1424 w 1852"/>
              <a:gd name="T9" fmla="*/ 268 h 2252"/>
              <a:gd name="T10" fmla="*/ 1524 w 1852"/>
              <a:gd name="T11" fmla="*/ 354 h 2252"/>
              <a:gd name="T12" fmla="*/ 1608 w 1852"/>
              <a:gd name="T13" fmla="*/ 456 h 2252"/>
              <a:gd name="T14" fmla="*/ 1704 w 1852"/>
              <a:gd name="T15" fmla="*/ 576 h 2252"/>
              <a:gd name="T16" fmla="*/ 1760 w 1852"/>
              <a:gd name="T17" fmla="*/ 680 h 2252"/>
              <a:gd name="T18" fmla="*/ 1785 w 1852"/>
              <a:gd name="T19" fmla="*/ 762 h 2252"/>
              <a:gd name="T20" fmla="*/ 1808 w 1852"/>
              <a:gd name="T21" fmla="*/ 824 h 2252"/>
              <a:gd name="T22" fmla="*/ 1840 w 1852"/>
              <a:gd name="T23" fmla="*/ 940 h 2252"/>
              <a:gd name="T24" fmla="*/ 1852 w 1852"/>
              <a:gd name="T25" fmla="*/ 1072 h 2252"/>
              <a:gd name="T26" fmla="*/ 1848 w 1852"/>
              <a:gd name="T27" fmla="*/ 1168 h 2252"/>
              <a:gd name="T28" fmla="*/ 1820 w 1852"/>
              <a:gd name="T29" fmla="*/ 1368 h 2252"/>
              <a:gd name="T30" fmla="*/ 1776 w 1852"/>
              <a:gd name="T31" fmla="*/ 1540 h 2252"/>
              <a:gd name="T32" fmla="*/ 1700 w 1852"/>
              <a:gd name="T33" fmla="*/ 1688 h 2252"/>
              <a:gd name="T34" fmla="*/ 1580 w 1852"/>
              <a:gd name="T35" fmla="*/ 1828 h 2252"/>
              <a:gd name="T36" fmla="*/ 1496 w 1852"/>
              <a:gd name="T37" fmla="*/ 1928 h 2252"/>
              <a:gd name="T38" fmla="*/ 1304 w 1852"/>
              <a:gd name="T39" fmla="*/ 2072 h 2252"/>
              <a:gd name="T40" fmla="*/ 1092 w 1852"/>
              <a:gd name="T41" fmla="*/ 2172 h 2252"/>
              <a:gd name="T42" fmla="*/ 876 w 1852"/>
              <a:gd name="T43" fmla="*/ 2232 h 2252"/>
              <a:gd name="T44" fmla="*/ 632 w 1852"/>
              <a:gd name="T45" fmla="*/ 2252 h 2252"/>
              <a:gd name="T46" fmla="*/ 476 w 1852"/>
              <a:gd name="T47" fmla="*/ 2136 h 2252"/>
              <a:gd name="T48" fmla="*/ 352 w 1852"/>
              <a:gd name="T49" fmla="*/ 2024 h 2252"/>
              <a:gd name="T50" fmla="*/ 244 w 1852"/>
              <a:gd name="T51" fmla="*/ 1884 h 2252"/>
              <a:gd name="T52" fmla="*/ 156 w 1852"/>
              <a:gd name="T53" fmla="*/ 1740 h 2252"/>
              <a:gd name="T54" fmla="*/ 100 w 1852"/>
              <a:gd name="T55" fmla="*/ 1616 h 2252"/>
              <a:gd name="T56" fmla="*/ 64 w 1852"/>
              <a:gd name="T57" fmla="*/ 1512 h 2252"/>
              <a:gd name="T58" fmla="*/ 16 w 1852"/>
              <a:gd name="T59" fmla="*/ 1336 h 2252"/>
              <a:gd name="T60" fmla="*/ 0 w 1852"/>
              <a:gd name="T61" fmla="*/ 1124 h 2252"/>
              <a:gd name="T62" fmla="*/ 12 w 1852"/>
              <a:gd name="T63" fmla="*/ 944 h 2252"/>
              <a:gd name="T64" fmla="*/ 44 w 1852"/>
              <a:gd name="T65" fmla="*/ 788 h 2252"/>
              <a:gd name="T66" fmla="*/ 112 w 1852"/>
              <a:gd name="T67" fmla="*/ 600 h 2252"/>
              <a:gd name="T68" fmla="*/ 216 w 1852"/>
              <a:gd name="T69" fmla="*/ 396 h 2252"/>
              <a:gd name="T70" fmla="*/ 400 w 1852"/>
              <a:gd name="T71" fmla="*/ 172 h 2252"/>
              <a:gd name="T72" fmla="*/ 488 w 1852"/>
              <a:gd name="T73" fmla="*/ 88 h 2252"/>
              <a:gd name="T74" fmla="*/ 572 w 1852"/>
              <a:gd name="T75" fmla="*/ 24 h 2252"/>
              <a:gd name="T76" fmla="*/ 636 w 1852"/>
              <a:gd name="T77" fmla="*/ 0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52" h="2252">
                <a:moveTo>
                  <a:pt x="636" y="0"/>
                </a:moveTo>
                <a:lnTo>
                  <a:pt x="816" y="16"/>
                </a:lnTo>
                <a:lnTo>
                  <a:pt x="1016" y="56"/>
                </a:lnTo>
                <a:lnTo>
                  <a:pt x="1228" y="136"/>
                </a:lnTo>
                <a:lnTo>
                  <a:pt x="1424" y="268"/>
                </a:lnTo>
                <a:lnTo>
                  <a:pt x="1524" y="354"/>
                </a:lnTo>
                <a:lnTo>
                  <a:pt x="1608" y="456"/>
                </a:lnTo>
                <a:lnTo>
                  <a:pt x="1704" y="576"/>
                </a:lnTo>
                <a:lnTo>
                  <a:pt x="1760" y="680"/>
                </a:lnTo>
                <a:lnTo>
                  <a:pt x="1785" y="762"/>
                </a:lnTo>
                <a:lnTo>
                  <a:pt x="1808" y="824"/>
                </a:lnTo>
                <a:lnTo>
                  <a:pt x="1840" y="940"/>
                </a:lnTo>
                <a:lnTo>
                  <a:pt x="1852" y="1072"/>
                </a:lnTo>
                <a:lnTo>
                  <a:pt x="1848" y="1168"/>
                </a:lnTo>
                <a:lnTo>
                  <a:pt x="1820" y="1368"/>
                </a:lnTo>
                <a:lnTo>
                  <a:pt x="1776" y="1540"/>
                </a:lnTo>
                <a:lnTo>
                  <a:pt x="1700" y="1688"/>
                </a:lnTo>
                <a:lnTo>
                  <a:pt x="1580" y="1828"/>
                </a:lnTo>
                <a:lnTo>
                  <a:pt x="1496" y="1928"/>
                </a:lnTo>
                <a:lnTo>
                  <a:pt x="1304" y="2072"/>
                </a:lnTo>
                <a:lnTo>
                  <a:pt x="1092" y="2172"/>
                </a:lnTo>
                <a:lnTo>
                  <a:pt x="876" y="2232"/>
                </a:lnTo>
                <a:lnTo>
                  <a:pt x="632" y="2252"/>
                </a:lnTo>
                <a:lnTo>
                  <a:pt x="476" y="2136"/>
                </a:lnTo>
                <a:lnTo>
                  <a:pt x="352" y="2024"/>
                </a:lnTo>
                <a:lnTo>
                  <a:pt x="244" y="1884"/>
                </a:lnTo>
                <a:lnTo>
                  <a:pt x="156" y="1740"/>
                </a:lnTo>
                <a:lnTo>
                  <a:pt x="100" y="1616"/>
                </a:lnTo>
                <a:lnTo>
                  <a:pt x="64" y="1512"/>
                </a:lnTo>
                <a:lnTo>
                  <a:pt x="16" y="1336"/>
                </a:lnTo>
                <a:lnTo>
                  <a:pt x="0" y="1124"/>
                </a:lnTo>
                <a:lnTo>
                  <a:pt x="12" y="944"/>
                </a:lnTo>
                <a:lnTo>
                  <a:pt x="44" y="788"/>
                </a:lnTo>
                <a:lnTo>
                  <a:pt x="112" y="600"/>
                </a:lnTo>
                <a:lnTo>
                  <a:pt x="216" y="396"/>
                </a:lnTo>
                <a:lnTo>
                  <a:pt x="400" y="172"/>
                </a:lnTo>
                <a:lnTo>
                  <a:pt x="488" y="88"/>
                </a:lnTo>
                <a:lnTo>
                  <a:pt x="572" y="24"/>
                </a:lnTo>
                <a:lnTo>
                  <a:pt x="636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rgbClr val="FFFF00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53" name="Freeform 1089" descr="5%"/>
          <p:cNvSpPr>
            <a:spLocks/>
          </p:cNvSpPr>
          <p:nvPr/>
        </p:nvSpPr>
        <p:spPr bwMode="auto">
          <a:xfrm>
            <a:off x="674688" y="2495550"/>
            <a:ext cx="2947987" cy="1790700"/>
          </a:xfrm>
          <a:custGeom>
            <a:avLst/>
            <a:gdLst>
              <a:gd name="T0" fmla="*/ 601 w 1857"/>
              <a:gd name="T1" fmla="*/ 3 h 1128"/>
              <a:gd name="T2" fmla="*/ 700 w 1857"/>
              <a:gd name="T3" fmla="*/ 0 h 1128"/>
              <a:gd name="T4" fmla="*/ 816 w 1857"/>
              <a:gd name="T5" fmla="*/ 15 h 1128"/>
              <a:gd name="T6" fmla="*/ 1016 w 1857"/>
              <a:gd name="T7" fmla="*/ 55 h 1128"/>
              <a:gd name="T8" fmla="*/ 1228 w 1857"/>
              <a:gd name="T9" fmla="*/ 135 h 1128"/>
              <a:gd name="T10" fmla="*/ 1424 w 1857"/>
              <a:gd name="T11" fmla="*/ 267 h 1128"/>
              <a:gd name="T12" fmla="*/ 1524 w 1857"/>
              <a:gd name="T13" fmla="*/ 353 h 1128"/>
              <a:gd name="T14" fmla="*/ 1608 w 1857"/>
              <a:gd name="T15" fmla="*/ 455 h 1128"/>
              <a:gd name="T16" fmla="*/ 1704 w 1857"/>
              <a:gd name="T17" fmla="*/ 575 h 1128"/>
              <a:gd name="T18" fmla="*/ 1760 w 1857"/>
              <a:gd name="T19" fmla="*/ 679 h 1128"/>
              <a:gd name="T20" fmla="*/ 1785 w 1857"/>
              <a:gd name="T21" fmla="*/ 761 h 1128"/>
              <a:gd name="T22" fmla="*/ 1808 w 1857"/>
              <a:gd name="T23" fmla="*/ 823 h 1128"/>
              <a:gd name="T24" fmla="*/ 1840 w 1857"/>
              <a:gd name="T25" fmla="*/ 939 h 1128"/>
              <a:gd name="T26" fmla="*/ 1857 w 1857"/>
              <a:gd name="T27" fmla="*/ 1128 h 1128"/>
              <a:gd name="T28" fmla="*/ 0 w 1857"/>
              <a:gd name="T29" fmla="*/ 1123 h 1128"/>
              <a:gd name="T30" fmla="*/ 601 w 1857"/>
              <a:gd name="T31" fmla="*/ 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7" h="1128">
                <a:moveTo>
                  <a:pt x="601" y="3"/>
                </a:moveTo>
                <a:lnTo>
                  <a:pt x="700" y="0"/>
                </a:lnTo>
                <a:lnTo>
                  <a:pt x="816" y="15"/>
                </a:lnTo>
                <a:lnTo>
                  <a:pt x="1016" y="55"/>
                </a:lnTo>
                <a:lnTo>
                  <a:pt x="1228" y="135"/>
                </a:lnTo>
                <a:lnTo>
                  <a:pt x="1424" y="267"/>
                </a:lnTo>
                <a:lnTo>
                  <a:pt x="1524" y="353"/>
                </a:lnTo>
                <a:lnTo>
                  <a:pt x="1608" y="455"/>
                </a:lnTo>
                <a:lnTo>
                  <a:pt x="1704" y="575"/>
                </a:lnTo>
                <a:lnTo>
                  <a:pt x="1760" y="679"/>
                </a:lnTo>
                <a:lnTo>
                  <a:pt x="1785" y="761"/>
                </a:lnTo>
                <a:lnTo>
                  <a:pt x="1808" y="823"/>
                </a:lnTo>
                <a:lnTo>
                  <a:pt x="1840" y="939"/>
                </a:lnTo>
                <a:lnTo>
                  <a:pt x="1857" y="1128"/>
                </a:lnTo>
                <a:lnTo>
                  <a:pt x="0" y="1123"/>
                </a:lnTo>
                <a:lnTo>
                  <a:pt x="601" y="3"/>
                </a:lnTo>
                <a:close/>
              </a:path>
            </a:pathLst>
          </a:custGeom>
          <a:pattFill prst="pct5">
            <a:fgClr>
              <a:srgbClr val="FFFF00"/>
            </a:fgClr>
            <a:bgClr>
              <a:srgbClr val="66FF99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8728" name="Group 1064"/>
          <p:cNvGrpSpPr>
            <a:grpSpLocks/>
          </p:cNvGrpSpPr>
          <p:nvPr/>
        </p:nvGrpSpPr>
        <p:grpSpPr bwMode="auto">
          <a:xfrm>
            <a:off x="277813" y="1909763"/>
            <a:ext cx="5449887" cy="4691062"/>
            <a:chOff x="175" y="1203"/>
            <a:chExt cx="3433" cy="2955"/>
          </a:xfrm>
        </p:grpSpPr>
        <p:sp>
          <p:nvSpPr>
            <p:cNvPr id="2418694" name="Freeform 1030"/>
            <p:cNvSpPr>
              <a:spLocks/>
            </p:cNvSpPr>
            <p:nvPr/>
          </p:nvSpPr>
          <p:spPr bwMode="auto">
            <a:xfrm>
              <a:off x="423" y="1285"/>
              <a:ext cx="1" cy="2873"/>
            </a:xfrm>
            <a:custGeom>
              <a:avLst/>
              <a:gdLst>
                <a:gd name="T0" fmla="*/ 0 w 1"/>
                <a:gd name="T1" fmla="*/ 2873 h 2873"/>
                <a:gd name="T2" fmla="*/ 0 w 1"/>
                <a:gd name="T3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73">
                  <a:moveTo>
                    <a:pt x="0" y="28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5" name="Line 1031"/>
            <p:cNvSpPr>
              <a:spLocks noChangeShapeType="1"/>
            </p:cNvSpPr>
            <p:nvPr/>
          </p:nvSpPr>
          <p:spPr bwMode="auto">
            <a:xfrm>
              <a:off x="175" y="2704"/>
              <a:ext cx="3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8696" name="Text Box 1032"/>
            <p:cNvSpPr txBox="1">
              <a:spLocks noChangeArrowheads="1"/>
            </p:cNvSpPr>
            <p:nvPr/>
          </p:nvSpPr>
          <p:spPr bwMode="auto">
            <a:xfrm>
              <a:off x="3368" y="240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18697" name="Text Box 1033"/>
            <p:cNvSpPr txBox="1">
              <a:spLocks noChangeArrowheads="1"/>
            </p:cNvSpPr>
            <p:nvPr/>
          </p:nvSpPr>
          <p:spPr bwMode="auto">
            <a:xfrm>
              <a:off x="430" y="1203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18698" name="Rectangle 1034"/>
            <p:cNvSpPr>
              <a:spLocks noChangeArrowheads="1"/>
            </p:cNvSpPr>
            <p:nvPr/>
          </p:nvSpPr>
          <p:spPr bwMode="auto">
            <a:xfrm>
              <a:off x="384" y="2592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18699" name="Oval 1035"/>
          <p:cNvSpPr>
            <a:spLocks noChangeArrowheads="1"/>
          </p:cNvSpPr>
          <p:nvPr/>
        </p:nvSpPr>
        <p:spPr bwMode="auto">
          <a:xfrm>
            <a:off x="673100" y="2132013"/>
            <a:ext cx="4356100" cy="4268787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8700" name="Rectangle 1036"/>
          <p:cNvSpPr>
            <a:spLocks noGrp="1" noChangeArrowheads="1"/>
          </p:cNvSpPr>
          <p:nvPr>
            <p:ph type="title" idx="4294967295"/>
          </p:nvPr>
        </p:nvSpPr>
        <p:spPr>
          <a:xfrm>
            <a:off x="269875" y="304800"/>
            <a:ext cx="685800" cy="482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15.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18701" name="Text Box 1037"/>
          <p:cNvSpPr txBox="1">
            <a:spLocks noChangeArrowheads="1"/>
          </p:cNvSpPr>
          <p:nvPr/>
        </p:nvSpPr>
        <p:spPr bwMode="auto">
          <a:xfrm>
            <a:off x="3581400" y="4251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418702" name="Object 1038"/>
          <p:cNvGraphicFramePr>
            <a:graphicFrameLocks noChangeAspect="1"/>
          </p:cNvGraphicFramePr>
          <p:nvPr/>
        </p:nvGraphicFramePr>
        <p:xfrm>
          <a:off x="5594350" y="2039938"/>
          <a:ext cx="22637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76" name="公式" r:id="rId4" imgW="1206360" imgH="431640" progId="Equation.3">
                  <p:embed/>
                </p:oleObj>
              </mc:Choice>
              <mc:Fallback>
                <p:oleObj name="公式" r:id="rId4" imgW="1206360" imgH="43164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039938"/>
                        <a:ext cx="22637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710" name="Text Box 1046"/>
          <p:cNvSpPr txBox="1">
            <a:spLocks noChangeArrowheads="1"/>
          </p:cNvSpPr>
          <p:nvPr/>
        </p:nvSpPr>
        <p:spPr bwMode="auto">
          <a:xfrm>
            <a:off x="4908550" y="57419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8711" name="Text Box 1047"/>
          <p:cNvSpPr txBox="1">
            <a:spLocks noChangeArrowheads="1"/>
          </p:cNvSpPr>
          <p:nvPr/>
        </p:nvSpPr>
        <p:spPr bwMode="auto">
          <a:xfrm>
            <a:off x="5060950" y="58943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8717" name="Freeform 1053"/>
          <p:cNvSpPr>
            <a:spLocks/>
          </p:cNvSpPr>
          <p:nvPr/>
        </p:nvSpPr>
        <p:spPr bwMode="auto">
          <a:xfrm>
            <a:off x="674688" y="2493963"/>
            <a:ext cx="2938462" cy="1782762"/>
          </a:xfrm>
          <a:custGeom>
            <a:avLst/>
            <a:gdLst>
              <a:gd name="T0" fmla="*/ 0 w 1851"/>
              <a:gd name="T1" fmla="*/ 185 h 1123"/>
              <a:gd name="T2" fmla="*/ 32 w 1851"/>
              <a:gd name="T3" fmla="*/ 159 h 1123"/>
              <a:gd name="T4" fmla="*/ 77 w 1851"/>
              <a:gd name="T5" fmla="*/ 134 h 1123"/>
              <a:gd name="T6" fmla="*/ 110 w 1851"/>
              <a:gd name="T7" fmla="*/ 116 h 1123"/>
              <a:gd name="T8" fmla="*/ 147 w 1851"/>
              <a:gd name="T9" fmla="*/ 98 h 1123"/>
              <a:gd name="T10" fmla="*/ 189 w 1851"/>
              <a:gd name="T11" fmla="*/ 80 h 1123"/>
              <a:gd name="T12" fmla="*/ 234 w 1851"/>
              <a:gd name="T13" fmla="*/ 63 h 1123"/>
              <a:gd name="T14" fmla="*/ 264 w 1851"/>
              <a:gd name="T15" fmla="*/ 53 h 1123"/>
              <a:gd name="T16" fmla="*/ 305 w 1851"/>
              <a:gd name="T17" fmla="*/ 41 h 1123"/>
              <a:gd name="T18" fmla="*/ 354 w 1851"/>
              <a:gd name="T19" fmla="*/ 29 h 1123"/>
              <a:gd name="T20" fmla="*/ 396 w 1851"/>
              <a:gd name="T21" fmla="*/ 21 h 1123"/>
              <a:gd name="T22" fmla="*/ 437 w 1851"/>
              <a:gd name="T23" fmla="*/ 15 h 1123"/>
              <a:gd name="T24" fmla="*/ 474 w 1851"/>
              <a:gd name="T25" fmla="*/ 9 h 1123"/>
              <a:gd name="T26" fmla="*/ 519 w 1851"/>
              <a:gd name="T27" fmla="*/ 6 h 1123"/>
              <a:gd name="T28" fmla="*/ 564 w 1851"/>
              <a:gd name="T29" fmla="*/ 3 h 1123"/>
              <a:gd name="T30" fmla="*/ 609 w 1851"/>
              <a:gd name="T31" fmla="*/ 0 h 1123"/>
              <a:gd name="T32" fmla="*/ 649 w 1851"/>
              <a:gd name="T33" fmla="*/ 0 h 1123"/>
              <a:gd name="T34" fmla="*/ 693 w 1851"/>
              <a:gd name="T35" fmla="*/ 0 h 1123"/>
              <a:gd name="T36" fmla="*/ 736 w 1851"/>
              <a:gd name="T37" fmla="*/ 6 h 1123"/>
              <a:gd name="T38" fmla="*/ 801 w 1851"/>
              <a:gd name="T39" fmla="*/ 13 h 1123"/>
              <a:gd name="T40" fmla="*/ 858 w 1851"/>
              <a:gd name="T41" fmla="*/ 19 h 1123"/>
              <a:gd name="T42" fmla="*/ 913 w 1851"/>
              <a:gd name="T43" fmla="*/ 31 h 1123"/>
              <a:gd name="T44" fmla="*/ 955 w 1851"/>
              <a:gd name="T45" fmla="*/ 42 h 1123"/>
              <a:gd name="T46" fmla="*/ 1005 w 1851"/>
              <a:gd name="T47" fmla="*/ 54 h 1123"/>
              <a:gd name="T48" fmla="*/ 1042 w 1851"/>
              <a:gd name="T49" fmla="*/ 66 h 1123"/>
              <a:gd name="T50" fmla="*/ 1083 w 1851"/>
              <a:gd name="T51" fmla="*/ 78 h 1123"/>
              <a:gd name="T52" fmla="*/ 1125 w 1851"/>
              <a:gd name="T53" fmla="*/ 93 h 1123"/>
              <a:gd name="T54" fmla="*/ 1161 w 1851"/>
              <a:gd name="T55" fmla="*/ 108 h 1123"/>
              <a:gd name="T56" fmla="*/ 1194 w 1851"/>
              <a:gd name="T57" fmla="*/ 123 h 1123"/>
              <a:gd name="T58" fmla="*/ 1222 w 1851"/>
              <a:gd name="T59" fmla="*/ 136 h 1123"/>
              <a:gd name="T60" fmla="*/ 1251 w 1851"/>
              <a:gd name="T61" fmla="*/ 151 h 1123"/>
              <a:gd name="T62" fmla="*/ 1281 w 1851"/>
              <a:gd name="T63" fmla="*/ 166 h 1123"/>
              <a:gd name="T64" fmla="*/ 1320 w 1851"/>
              <a:gd name="T65" fmla="*/ 189 h 1123"/>
              <a:gd name="T66" fmla="*/ 1357 w 1851"/>
              <a:gd name="T67" fmla="*/ 214 h 1123"/>
              <a:gd name="T68" fmla="*/ 1395 w 1851"/>
              <a:gd name="T69" fmla="*/ 240 h 1123"/>
              <a:gd name="T70" fmla="*/ 1428 w 1851"/>
              <a:gd name="T71" fmla="*/ 264 h 1123"/>
              <a:gd name="T72" fmla="*/ 1456 w 1851"/>
              <a:gd name="T73" fmla="*/ 291 h 1123"/>
              <a:gd name="T74" fmla="*/ 1485 w 1851"/>
              <a:gd name="T75" fmla="*/ 316 h 1123"/>
              <a:gd name="T76" fmla="*/ 1513 w 1851"/>
              <a:gd name="T77" fmla="*/ 343 h 1123"/>
              <a:gd name="T78" fmla="*/ 1539 w 1851"/>
              <a:gd name="T79" fmla="*/ 367 h 1123"/>
              <a:gd name="T80" fmla="*/ 1558 w 1851"/>
              <a:gd name="T81" fmla="*/ 387 h 1123"/>
              <a:gd name="T82" fmla="*/ 1576 w 1851"/>
              <a:gd name="T83" fmla="*/ 411 h 1123"/>
              <a:gd name="T84" fmla="*/ 1602 w 1851"/>
              <a:gd name="T85" fmla="*/ 441 h 1123"/>
              <a:gd name="T86" fmla="*/ 1621 w 1851"/>
              <a:gd name="T87" fmla="*/ 469 h 1123"/>
              <a:gd name="T88" fmla="*/ 1653 w 1851"/>
              <a:gd name="T89" fmla="*/ 514 h 1123"/>
              <a:gd name="T90" fmla="*/ 1681 w 1851"/>
              <a:gd name="T91" fmla="*/ 558 h 1123"/>
              <a:gd name="T92" fmla="*/ 1707 w 1851"/>
              <a:gd name="T93" fmla="*/ 598 h 1123"/>
              <a:gd name="T94" fmla="*/ 1728 w 1851"/>
              <a:gd name="T95" fmla="*/ 637 h 1123"/>
              <a:gd name="T96" fmla="*/ 1744 w 1851"/>
              <a:gd name="T97" fmla="*/ 669 h 1123"/>
              <a:gd name="T98" fmla="*/ 1762 w 1851"/>
              <a:gd name="T99" fmla="*/ 706 h 1123"/>
              <a:gd name="T100" fmla="*/ 1780 w 1851"/>
              <a:gd name="T101" fmla="*/ 748 h 1123"/>
              <a:gd name="T102" fmla="*/ 1798 w 1851"/>
              <a:gd name="T103" fmla="*/ 801 h 1123"/>
              <a:gd name="T104" fmla="*/ 1813 w 1851"/>
              <a:gd name="T105" fmla="*/ 852 h 1123"/>
              <a:gd name="T106" fmla="*/ 1830 w 1851"/>
              <a:gd name="T107" fmla="*/ 912 h 1123"/>
              <a:gd name="T108" fmla="*/ 1839 w 1851"/>
              <a:gd name="T109" fmla="*/ 967 h 1123"/>
              <a:gd name="T110" fmla="*/ 1846 w 1851"/>
              <a:gd name="T111" fmla="*/ 1020 h 1123"/>
              <a:gd name="T112" fmla="*/ 1849 w 1851"/>
              <a:gd name="T113" fmla="*/ 1065 h 1123"/>
              <a:gd name="T114" fmla="*/ 1851 w 1851"/>
              <a:gd name="T115" fmla="*/ 1098 h 1123"/>
              <a:gd name="T116" fmla="*/ 1851 w 1851"/>
              <a:gd name="T117" fmla="*/ 1123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1" h="1123">
                <a:moveTo>
                  <a:pt x="0" y="185"/>
                </a:moveTo>
                <a:lnTo>
                  <a:pt x="32" y="159"/>
                </a:lnTo>
                <a:lnTo>
                  <a:pt x="77" y="134"/>
                </a:lnTo>
                <a:lnTo>
                  <a:pt x="110" y="116"/>
                </a:lnTo>
                <a:lnTo>
                  <a:pt x="147" y="98"/>
                </a:lnTo>
                <a:lnTo>
                  <a:pt x="189" y="80"/>
                </a:lnTo>
                <a:lnTo>
                  <a:pt x="234" y="63"/>
                </a:lnTo>
                <a:lnTo>
                  <a:pt x="264" y="53"/>
                </a:lnTo>
                <a:lnTo>
                  <a:pt x="305" y="41"/>
                </a:lnTo>
                <a:lnTo>
                  <a:pt x="354" y="29"/>
                </a:lnTo>
                <a:lnTo>
                  <a:pt x="396" y="21"/>
                </a:lnTo>
                <a:lnTo>
                  <a:pt x="437" y="15"/>
                </a:lnTo>
                <a:lnTo>
                  <a:pt x="474" y="9"/>
                </a:lnTo>
                <a:lnTo>
                  <a:pt x="519" y="6"/>
                </a:lnTo>
                <a:lnTo>
                  <a:pt x="564" y="3"/>
                </a:lnTo>
                <a:lnTo>
                  <a:pt x="609" y="0"/>
                </a:lnTo>
                <a:lnTo>
                  <a:pt x="649" y="0"/>
                </a:lnTo>
                <a:lnTo>
                  <a:pt x="693" y="0"/>
                </a:lnTo>
                <a:lnTo>
                  <a:pt x="736" y="6"/>
                </a:lnTo>
                <a:lnTo>
                  <a:pt x="801" y="13"/>
                </a:lnTo>
                <a:lnTo>
                  <a:pt x="858" y="19"/>
                </a:lnTo>
                <a:lnTo>
                  <a:pt x="913" y="31"/>
                </a:lnTo>
                <a:lnTo>
                  <a:pt x="955" y="42"/>
                </a:lnTo>
                <a:lnTo>
                  <a:pt x="1005" y="54"/>
                </a:lnTo>
                <a:lnTo>
                  <a:pt x="1042" y="66"/>
                </a:lnTo>
                <a:lnTo>
                  <a:pt x="1083" y="78"/>
                </a:lnTo>
                <a:lnTo>
                  <a:pt x="1125" y="93"/>
                </a:lnTo>
                <a:lnTo>
                  <a:pt x="1161" y="108"/>
                </a:lnTo>
                <a:lnTo>
                  <a:pt x="1194" y="123"/>
                </a:lnTo>
                <a:lnTo>
                  <a:pt x="1222" y="136"/>
                </a:lnTo>
                <a:lnTo>
                  <a:pt x="1251" y="151"/>
                </a:lnTo>
                <a:lnTo>
                  <a:pt x="1281" y="166"/>
                </a:lnTo>
                <a:lnTo>
                  <a:pt x="1320" y="189"/>
                </a:lnTo>
                <a:lnTo>
                  <a:pt x="1357" y="214"/>
                </a:lnTo>
                <a:lnTo>
                  <a:pt x="1395" y="240"/>
                </a:lnTo>
                <a:lnTo>
                  <a:pt x="1428" y="264"/>
                </a:lnTo>
                <a:lnTo>
                  <a:pt x="1456" y="291"/>
                </a:lnTo>
                <a:lnTo>
                  <a:pt x="1485" y="316"/>
                </a:lnTo>
                <a:lnTo>
                  <a:pt x="1513" y="343"/>
                </a:lnTo>
                <a:lnTo>
                  <a:pt x="1539" y="367"/>
                </a:lnTo>
                <a:lnTo>
                  <a:pt x="1558" y="387"/>
                </a:lnTo>
                <a:lnTo>
                  <a:pt x="1576" y="411"/>
                </a:lnTo>
                <a:lnTo>
                  <a:pt x="1602" y="441"/>
                </a:lnTo>
                <a:lnTo>
                  <a:pt x="1621" y="469"/>
                </a:lnTo>
                <a:lnTo>
                  <a:pt x="1653" y="514"/>
                </a:lnTo>
                <a:lnTo>
                  <a:pt x="1681" y="558"/>
                </a:lnTo>
                <a:lnTo>
                  <a:pt x="1707" y="598"/>
                </a:lnTo>
                <a:lnTo>
                  <a:pt x="1728" y="637"/>
                </a:lnTo>
                <a:lnTo>
                  <a:pt x="1744" y="669"/>
                </a:lnTo>
                <a:lnTo>
                  <a:pt x="1762" y="706"/>
                </a:lnTo>
                <a:lnTo>
                  <a:pt x="1780" y="748"/>
                </a:lnTo>
                <a:lnTo>
                  <a:pt x="1798" y="801"/>
                </a:lnTo>
                <a:lnTo>
                  <a:pt x="1813" y="852"/>
                </a:lnTo>
                <a:lnTo>
                  <a:pt x="1830" y="912"/>
                </a:lnTo>
                <a:lnTo>
                  <a:pt x="1839" y="967"/>
                </a:lnTo>
                <a:lnTo>
                  <a:pt x="1846" y="1020"/>
                </a:lnTo>
                <a:lnTo>
                  <a:pt x="1849" y="1065"/>
                </a:lnTo>
                <a:lnTo>
                  <a:pt x="1851" y="1098"/>
                </a:lnTo>
                <a:lnTo>
                  <a:pt x="1851" y="1123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18" name="Freeform 1054"/>
          <p:cNvSpPr>
            <a:spLocks/>
          </p:cNvSpPr>
          <p:nvPr/>
        </p:nvSpPr>
        <p:spPr bwMode="auto">
          <a:xfrm>
            <a:off x="285750" y="2781300"/>
            <a:ext cx="396875" cy="1511300"/>
          </a:xfrm>
          <a:custGeom>
            <a:avLst/>
            <a:gdLst>
              <a:gd name="T0" fmla="*/ 240 w 250"/>
              <a:gd name="T1" fmla="*/ 952 h 952"/>
              <a:gd name="T2" fmla="*/ 213 w 250"/>
              <a:gd name="T3" fmla="*/ 919 h 952"/>
              <a:gd name="T4" fmla="*/ 129 w 250"/>
              <a:gd name="T5" fmla="*/ 787 h 952"/>
              <a:gd name="T6" fmla="*/ 83 w 250"/>
              <a:gd name="T7" fmla="*/ 712 h 952"/>
              <a:gd name="T8" fmla="*/ 35 w 250"/>
              <a:gd name="T9" fmla="*/ 616 h 952"/>
              <a:gd name="T10" fmla="*/ 20 w 250"/>
              <a:gd name="T11" fmla="*/ 580 h 952"/>
              <a:gd name="T12" fmla="*/ 9 w 250"/>
              <a:gd name="T13" fmla="*/ 550 h 952"/>
              <a:gd name="T14" fmla="*/ 2 w 250"/>
              <a:gd name="T15" fmla="*/ 514 h 952"/>
              <a:gd name="T16" fmla="*/ 0 w 250"/>
              <a:gd name="T17" fmla="*/ 490 h 952"/>
              <a:gd name="T18" fmla="*/ 0 w 250"/>
              <a:gd name="T19" fmla="*/ 461 h 952"/>
              <a:gd name="T20" fmla="*/ 0 w 250"/>
              <a:gd name="T21" fmla="*/ 440 h 952"/>
              <a:gd name="T22" fmla="*/ 3 w 250"/>
              <a:gd name="T23" fmla="*/ 418 h 952"/>
              <a:gd name="T24" fmla="*/ 6 w 250"/>
              <a:gd name="T25" fmla="*/ 394 h 952"/>
              <a:gd name="T26" fmla="*/ 12 w 250"/>
              <a:gd name="T27" fmla="*/ 364 h 952"/>
              <a:gd name="T28" fmla="*/ 24 w 250"/>
              <a:gd name="T29" fmla="*/ 322 h 952"/>
              <a:gd name="T30" fmla="*/ 39 w 250"/>
              <a:gd name="T31" fmla="*/ 284 h 952"/>
              <a:gd name="T32" fmla="*/ 50 w 250"/>
              <a:gd name="T33" fmla="*/ 256 h 952"/>
              <a:gd name="T34" fmla="*/ 66 w 250"/>
              <a:gd name="T35" fmla="*/ 223 h 952"/>
              <a:gd name="T36" fmla="*/ 80 w 250"/>
              <a:gd name="T37" fmla="*/ 199 h 952"/>
              <a:gd name="T38" fmla="*/ 92 w 250"/>
              <a:gd name="T39" fmla="*/ 176 h 952"/>
              <a:gd name="T40" fmla="*/ 108 w 250"/>
              <a:gd name="T41" fmla="*/ 148 h 952"/>
              <a:gd name="T42" fmla="*/ 128 w 250"/>
              <a:gd name="T43" fmla="*/ 122 h 952"/>
              <a:gd name="T44" fmla="*/ 146 w 250"/>
              <a:gd name="T45" fmla="*/ 97 h 952"/>
              <a:gd name="T46" fmla="*/ 164 w 250"/>
              <a:gd name="T47" fmla="*/ 77 h 952"/>
              <a:gd name="T48" fmla="*/ 188 w 250"/>
              <a:gd name="T49" fmla="*/ 50 h 952"/>
              <a:gd name="T50" fmla="*/ 216 w 250"/>
              <a:gd name="T51" fmla="*/ 25 h 952"/>
              <a:gd name="T52" fmla="*/ 250 w 250"/>
              <a:gd name="T53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0" h="952">
                <a:moveTo>
                  <a:pt x="240" y="952"/>
                </a:moveTo>
                <a:lnTo>
                  <a:pt x="213" y="919"/>
                </a:lnTo>
                <a:lnTo>
                  <a:pt x="129" y="787"/>
                </a:lnTo>
                <a:lnTo>
                  <a:pt x="83" y="712"/>
                </a:lnTo>
                <a:lnTo>
                  <a:pt x="35" y="616"/>
                </a:lnTo>
                <a:lnTo>
                  <a:pt x="20" y="580"/>
                </a:lnTo>
                <a:lnTo>
                  <a:pt x="9" y="550"/>
                </a:lnTo>
                <a:lnTo>
                  <a:pt x="2" y="514"/>
                </a:lnTo>
                <a:lnTo>
                  <a:pt x="0" y="490"/>
                </a:lnTo>
                <a:lnTo>
                  <a:pt x="0" y="461"/>
                </a:lnTo>
                <a:lnTo>
                  <a:pt x="0" y="440"/>
                </a:lnTo>
                <a:lnTo>
                  <a:pt x="3" y="418"/>
                </a:lnTo>
                <a:lnTo>
                  <a:pt x="6" y="394"/>
                </a:lnTo>
                <a:lnTo>
                  <a:pt x="12" y="364"/>
                </a:lnTo>
                <a:lnTo>
                  <a:pt x="24" y="322"/>
                </a:lnTo>
                <a:lnTo>
                  <a:pt x="39" y="284"/>
                </a:lnTo>
                <a:lnTo>
                  <a:pt x="50" y="256"/>
                </a:lnTo>
                <a:lnTo>
                  <a:pt x="66" y="223"/>
                </a:lnTo>
                <a:lnTo>
                  <a:pt x="80" y="199"/>
                </a:lnTo>
                <a:lnTo>
                  <a:pt x="92" y="176"/>
                </a:lnTo>
                <a:lnTo>
                  <a:pt x="108" y="148"/>
                </a:lnTo>
                <a:lnTo>
                  <a:pt x="128" y="122"/>
                </a:lnTo>
                <a:lnTo>
                  <a:pt x="146" y="97"/>
                </a:lnTo>
                <a:lnTo>
                  <a:pt x="164" y="77"/>
                </a:lnTo>
                <a:lnTo>
                  <a:pt x="188" y="50"/>
                </a:lnTo>
                <a:lnTo>
                  <a:pt x="216" y="25"/>
                </a:lnTo>
                <a:lnTo>
                  <a:pt x="25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22" name="Text Box 1058"/>
          <p:cNvSpPr txBox="1">
            <a:spLocks noChangeArrowheads="1"/>
          </p:cNvSpPr>
          <p:nvPr/>
        </p:nvSpPr>
        <p:spPr bwMode="auto">
          <a:xfrm>
            <a:off x="4508500" y="2209800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S =</a:t>
            </a:r>
          </a:p>
        </p:txBody>
      </p:sp>
      <p:sp>
        <p:nvSpPr>
          <p:cNvPr id="2418723" name="Text Box 1059"/>
          <p:cNvSpPr txBox="1">
            <a:spLocks noChangeArrowheads="1"/>
          </p:cNvSpPr>
          <p:nvPr/>
        </p:nvSpPr>
        <p:spPr bwMode="auto">
          <a:xfrm>
            <a:off x="3206750" y="5105400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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=1+cos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418724" name="Text Box 1060"/>
          <p:cNvSpPr txBox="1">
            <a:spLocks noChangeArrowheads="1"/>
          </p:cNvSpPr>
          <p:nvPr/>
        </p:nvSpPr>
        <p:spPr bwMode="auto">
          <a:xfrm>
            <a:off x="5029200" y="4251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2418725" name="Freeform 1061"/>
          <p:cNvSpPr>
            <a:spLocks/>
          </p:cNvSpPr>
          <p:nvPr/>
        </p:nvSpPr>
        <p:spPr bwMode="auto">
          <a:xfrm>
            <a:off x="671513" y="2495550"/>
            <a:ext cx="957262" cy="1790700"/>
          </a:xfrm>
          <a:custGeom>
            <a:avLst/>
            <a:gdLst>
              <a:gd name="T0" fmla="*/ 0 w 603"/>
              <a:gd name="T1" fmla="*/ 1128 h 1128"/>
              <a:gd name="T2" fmla="*/ 603 w 603"/>
              <a:gd name="T3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03" h="1128">
                <a:moveTo>
                  <a:pt x="0" y="1128"/>
                </a:moveTo>
                <a:lnTo>
                  <a:pt x="603" y="0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26" name="Freeform 1062"/>
          <p:cNvSpPr>
            <a:spLocks/>
          </p:cNvSpPr>
          <p:nvPr/>
        </p:nvSpPr>
        <p:spPr bwMode="auto">
          <a:xfrm>
            <a:off x="676275" y="4281488"/>
            <a:ext cx="1000125" cy="1795462"/>
          </a:xfrm>
          <a:custGeom>
            <a:avLst/>
            <a:gdLst>
              <a:gd name="T0" fmla="*/ 0 w 630"/>
              <a:gd name="T1" fmla="*/ 0 h 1131"/>
              <a:gd name="T2" fmla="*/ 630 w 630"/>
              <a:gd name="T3" fmla="*/ 1131 h 11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1131">
                <a:moveTo>
                  <a:pt x="0" y="0"/>
                </a:moveTo>
                <a:lnTo>
                  <a:pt x="630" y="1131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29" name="Text Box 1065"/>
          <p:cNvSpPr txBox="1">
            <a:spLocks noChangeArrowheads="1"/>
          </p:cNvSpPr>
          <p:nvPr/>
        </p:nvSpPr>
        <p:spPr bwMode="auto">
          <a:xfrm>
            <a:off x="2111375" y="1735138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  </a:t>
            </a:r>
            <a:r>
              <a:rPr lang="en-US" altLang="zh-CN" sz="2000" b="1">
                <a:solidFill>
                  <a:srgbClr val="009900"/>
                </a:solidFill>
              </a:rPr>
              <a:t>=3cos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418734" name="Freeform 1070"/>
          <p:cNvSpPr>
            <a:spLocks/>
          </p:cNvSpPr>
          <p:nvPr/>
        </p:nvSpPr>
        <p:spPr bwMode="auto">
          <a:xfrm flipV="1">
            <a:off x="674688" y="4264025"/>
            <a:ext cx="2938462" cy="1782763"/>
          </a:xfrm>
          <a:custGeom>
            <a:avLst/>
            <a:gdLst>
              <a:gd name="T0" fmla="*/ 0 w 1851"/>
              <a:gd name="T1" fmla="*/ 185 h 1123"/>
              <a:gd name="T2" fmla="*/ 32 w 1851"/>
              <a:gd name="T3" fmla="*/ 159 h 1123"/>
              <a:gd name="T4" fmla="*/ 77 w 1851"/>
              <a:gd name="T5" fmla="*/ 134 h 1123"/>
              <a:gd name="T6" fmla="*/ 110 w 1851"/>
              <a:gd name="T7" fmla="*/ 116 h 1123"/>
              <a:gd name="T8" fmla="*/ 147 w 1851"/>
              <a:gd name="T9" fmla="*/ 98 h 1123"/>
              <a:gd name="T10" fmla="*/ 189 w 1851"/>
              <a:gd name="T11" fmla="*/ 80 h 1123"/>
              <a:gd name="T12" fmla="*/ 234 w 1851"/>
              <a:gd name="T13" fmla="*/ 63 h 1123"/>
              <a:gd name="T14" fmla="*/ 264 w 1851"/>
              <a:gd name="T15" fmla="*/ 53 h 1123"/>
              <a:gd name="T16" fmla="*/ 305 w 1851"/>
              <a:gd name="T17" fmla="*/ 41 h 1123"/>
              <a:gd name="T18" fmla="*/ 354 w 1851"/>
              <a:gd name="T19" fmla="*/ 29 h 1123"/>
              <a:gd name="T20" fmla="*/ 396 w 1851"/>
              <a:gd name="T21" fmla="*/ 21 h 1123"/>
              <a:gd name="T22" fmla="*/ 437 w 1851"/>
              <a:gd name="T23" fmla="*/ 15 h 1123"/>
              <a:gd name="T24" fmla="*/ 474 w 1851"/>
              <a:gd name="T25" fmla="*/ 9 h 1123"/>
              <a:gd name="T26" fmla="*/ 519 w 1851"/>
              <a:gd name="T27" fmla="*/ 6 h 1123"/>
              <a:gd name="T28" fmla="*/ 564 w 1851"/>
              <a:gd name="T29" fmla="*/ 3 h 1123"/>
              <a:gd name="T30" fmla="*/ 609 w 1851"/>
              <a:gd name="T31" fmla="*/ 0 h 1123"/>
              <a:gd name="T32" fmla="*/ 649 w 1851"/>
              <a:gd name="T33" fmla="*/ 0 h 1123"/>
              <a:gd name="T34" fmla="*/ 693 w 1851"/>
              <a:gd name="T35" fmla="*/ 0 h 1123"/>
              <a:gd name="T36" fmla="*/ 736 w 1851"/>
              <a:gd name="T37" fmla="*/ 6 h 1123"/>
              <a:gd name="T38" fmla="*/ 801 w 1851"/>
              <a:gd name="T39" fmla="*/ 13 h 1123"/>
              <a:gd name="T40" fmla="*/ 858 w 1851"/>
              <a:gd name="T41" fmla="*/ 19 h 1123"/>
              <a:gd name="T42" fmla="*/ 913 w 1851"/>
              <a:gd name="T43" fmla="*/ 31 h 1123"/>
              <a:gd name="T44" fmla="*/ 955 w 1851"/>
              <a:gd name="T45" fmla="*/ 42 h 1123"/>
              <a:gd name="T46" fmla="*/ 1005 w 1851"/>
              <a:gd name="T47" fmla="*/ 54 h 1123"/>
              <a:gd name="T48" fmla="*/ 1042 w 1851"/>
              <a:gd name="T49" fmla="*/ 66 h 1123"/>
              <a:gd name="T50" fmla="*/ 1083 w 1851"/>
              <a:gd name="T51" fmla="*/ 78 h 1123"/>
              <a:gd name="T52" fmla="*/ 1125 w 1851"/>
              <a:gd name="T53" fmla="*/ 93 h 1123"/>
              <a:gd name="T54" fmla="*/ 1161 w 1851"/>
              <a:gd name="T55" fmla="*/ 108 h 1123"/>
              <a:gd name="T56" fmla="*/ 1194 w 1851"/>
              <a:gd name="T57" fmla="*/ 123 h 1123"/>
              <a:gd name="T58" fmla="*/ 1222 w 1851"/>
              <a:gd name="T59" fmla="*/ 136 h 1123"/>
              <a:gd name="T60" fmla="*/ 1251 w 1851"/>
              <a:gd name="T61" fmla="*/ 151 h 1123"/>
              <a:gd name="T62" fmla="*/ 1281 w 1851"/>
              <a:gd name="T63" fmla="*/ 166 h 1123"/>
              <a:gd name="T64" fmla="*/ 1320 w 1851"/>
              <a:gd name="T65" fmla="*/ 189 h 1123"/>
              <a:gd name="T66" fmla="*/ 1357 w 1851"/>
              <a:gd name="T67" fmla="*/ 214 h 1123"/>
              <a:gd name="T68" fmla="*/ 1395 w 1851"/>
              <a:gd name="T69" fmla="*/ 240 h 1123"/>
              <a:gd name="T70" fmla="*/ 1428 w 1851"/>
              <a:gd name="T71" fmla="*/ 264 h 1123"/>
              <a:gd name="T72" fmla="*/ 1456 w 1851"/>
              <a:gd name="T73" fmla="*/ 291 h 1123"/>
              <a:gd name="T74" fmla="*/ 1485 w 1851"/>
              <a:gd name="T75" fmla="*/ 316 h 1123"/>
              <a:gd name="T76" fmla="*/ 1513 w 1851"/>
              <a:gd name="T77" fmla="*/ 343 h 1123"/>
              <a:gd name="T78" fmla="*/ 1539 w 1851"/>
              <a:gd name="T79" fmla="*/ 367 h 1123"/>
              <a:gd name="T80" fmla="*/ 1558 w 1851"/>
              <a:gd name="T81" fmla="*/ 387 h 1123"/>
              <a:gd name="T82" fmla="*/ 1576 w 1851"/>
              <a:gd name="T83" fmla="*/ 411 h 1123"/>
              <a:gd name="T84" fmla="*/ 1602 w 1851"/>
              <a:gd name="T85" fmla="*/ 441 h 1123"/>
              <a:gd name="T86" fmla="*/ 1621 w 1851"/>
              <a:gd name="T87" fmla="*/ 469 h 1123"/>
              <a:gd name="T88" fmla="*/ 1653 w 1851"/>
              <a:gd name="T89" fmla="*/ 514 h 1123"/>
              <a:gd name="T90" fmla="*/ 1681 w 1851"/>
              <a:gd name="T91" fmla="*/ 558 h 1123"/>
              <a:gd name="T92" fmla="*/ 1707 w 1851"/>
              <a:gd name="T93" fmla="*/ 598 h 1123"/>
              <a:gd name="T94" fmla="*/ 1728 w 1851"/>
              <a:gd name="T95" fmla="*/ 637 h 1123"/>
              <a:gd name="T96" fmla="*/ 1744 w 1851"/>
              <a:gd name="T97" fmla="*/ 669 h 1123"/>
              <a:gd name="T98" fmla="*/ 1762 w 1851"/>
              <a:gd name="T99" fmla="*/ 706 h 1123"/>
              <a:gd name="T100" fmla="*/ 1780 w 1851"/>
              <a:gd name="T101" fmla="*/ 748 h 1123"/>
              <a:gd name="T102" fmla="*/ 1798 w 1851"/>
              <a:gd name="T103" fmla="*/ 801 h 1123"/>
              <a:gd name="T104" fmla="*/ 1813 w 1851"/>
              <a:gd name="T105" fmla="*/ 852 h 1123"/>
              <a:gd name="T106" fmla="*/ 1830 w 1851"/>
              <a:gd name="T107" fmla="*/ 912 h 1123"/>
              <a:gd name="T108" fmla="*/ 1839 w 1851"/>
              <a:gd name="T109" fmla="*/ 967 h 1123"/>
              <a:gd name="T110" fmla="*/ 1846 w 1851"/>
              <a:gd name="T111" fmla="*/ 1020 h 1123"/>
              <a:gd name="T112" fmla="*/ 1849 w 1851"/>
              <a:gd name="T113" fmla="*/ 1065 h 1123"/>
              <a:gd name="T114" fmla="*/ 1851 w 1851"/>
              <a:gd name="T115" fmla="*/ 1098 h 1123"/>
              <a:gd name="T116" fmla="*/ 1851 w 1851"/>
              <a:gd name="T117" fmla="*/ 1123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1" h="1123">
                <a:moveTo>
                  <a:pt x="0" y="185"/>
                </a:moveTo>
                <a:lnTo>
                  <a:pt x="32" y="159"/>
                </a:lnTo>
                <a:lnTo>
                  <a:pt x="77" y="134"/>
                </a:lnTo>
                <a:lnTo>
                  <a:pt x="110" y="116"/>
                </a:lnTo>
                <a:lnTo>
                  <a:pt x="147" y="98"/>
                </a:lnTo>
                <a:lnTo>
                  <a:pt x="189" y="80"/>
                </a:lnTo>
                <a:lnTo>
                  <a:pt x="234" y="63"/>
                </a:lnTo>
                <a:lnTo>
                  <a:pt x="264" y="53"/>
                </a:lnTo>
                <a:lnTo>
                  <a:pt x="305" y="41"/>
                </a:lnTo>
                <a:lnTo>
                  <a:pt x="354" y="29"/>
                </a:lnTo>
                <a:lnTo>
                  <a:pt x="396" y="21"/>
                </a:lnTo>
                <a:lnTo>
                  <a:pt x="437" y="15"/>
                </a:lnTo>
                <a:lnTo>
                  <a:pt x="474" y="9"/>
                </a:lnTo>
                <a:lnTo>
                  <a:pt x="519" y="6"/>
                </a:lnTo>
                <a:lnTo>
                  <a:pt x="564" y="3"/>
                </a:lnTo>
                <a:lnTo>
                  <a:pt x="609" y="0"/>
                </a:lnTo>
                <a:lnTo>
                  <a:pt x="649" y="0"/>
                </a:lnTo>
                <a:lnTo>
                  <a:pt x="693" y="0"/>
                </a:lnTo>
                <a:lnTo>
                  <a:pt x="736" y="6"/>
                </a:lnTo>
                <a:lnTo>
                  <a:pt x="801" y="13"/>
                </a:lnTo>
                <a:lnTo>
                  <a:pt x="858" y="19"/>
                </a:lnTo>
                <a:lnTo>
                  <a:pt x="913" y="31"/>
                </a:lnTo>
                <a:lnTo>
                  <a:pt x="955" y="42"/>
                </a:lnTo>
                <a:lnTo>
                  <a:pt x="1005" y="54"/>
                </a:lnTo>
                <a:lnTo>
                  <a:pt x="1042" y="66"/>
                </a:lnTo>
                <a:lnTo>
                  <a:pt x="1083" y="78"/>
                </a:lnTo>
                <a:lnTo>
                  <a:pt x="1125" y="93"/>
                </a:lnTo>
                <a:lnTo>
                  <a:pt x="1161" y="108"/>
                </a:lnTo>
                <a:lnTo>
                  <a:pt x="1194" y="123"/>
                </a:lnTo>
                <a:lnTo>
                  <a:pt x="1222" y="136"/>
                </a:lnTo>
                <a:lnTo>
                  <a:pt x="1251" y="151"/>
                </a:lnTo>
                <a:lnTo>
                  <a:pt x="1281" y="166"/>
                </a:lnTo>
                <a:lnTo>
                  <a:pt x="1320" y="189"/>
                </a:lnTo>
                <a:lnTo>
                  <a:pt x="1357" y="214"/>
                </a:lnTo>
                <a:lnTo>
                  <a:pt x="1395" y="240"/>
                </a:lnTo>
                <a:lnTo>
                  <a:pt x="1428" y="264"/>
                </a:lnTo>
                <a:lnTo>
                  <a:pt x="1456" y="291"/>
                </a:lnTo>
                <a:lnTo>
                  <a:pt x="1485" y="316"/>
                </a:lnTo>
                <a:lnTo>
                  <a:pt x="1513" y="343"/>
                </a:lnTo>
                <a:lnTo>
                  <a:pt x="1539" y="367"/>
                </a:lnTo>
                <a:lnTo>
                  <a:pt x="1558" y="387"/>
                </a:lnTo>
                <a:lnTo>
                  <a:pt x="1576" y="411"/>
                </a:lnTo>
                <a:lnTo>
                  <a:pt x="1602" y="441"/>
                </a:lnTo>
                <a:lnTo>
                  <a:pt x="1621" y="469"/>
                </a:lnTo>
                <a:lnTo>
                  <a:pt x="1653" y="514"/>
                </a:lnTo>
                <a:lnTo>
                  <a:pt x="1681" y="558"/>
                </a:lnTo>
                <a:lnTo>
                  <a:pt x="1707" y="598"/>
                </a:lnTo>
                <a:lnTo>
                  <a:pt x="1728" y="637"/>
                </a:lnTo>
                <a:lnTo>
                  <a:pt x="1744" y="669"/>
                </a:lnTo>
                <a:lnTo>
                  <a:pt x="1762" y="706"/>
                </a:lnTo>
                <a:lnTo>
                  <a:pt x="1780" y="748"/>
                </a:lnTo>
                <a:lnTo>
                  <a:pt x="1798" y="801"/>
                </a:lnTo>
                <a:lnTo>
                  <a:pt x="1813" y="852"/>
                </a:lnTo>
                <a:lnTo>
                  <a:pt x="1830" y="912"/>
                </a:lnTo>
                <a:lnTo>
                  <a:pt x="1839" y="967"/>
                </a:lnTo>
                <a:lnTo>
                  <a:pt x="1846" y="1020"/>
                </a:lnTo>
                <a:lnTo>
                  <a:pt x="1849" y="1065"/>
                </a:lnTo>
                <a:lnTo>
                  <a:pt x="1851" y="1098"/>
                </a:lnTo>
                <a:lnTo>
                  <a:pt x="1851" y="1123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8735" name="Freeform 1071"/>
          <p:cNvSpPr>
            <a:spLocks/>
          </p:cNvSpPr>
          <p:nvPr/>
        </p:nvSpPr>
        <p:spPr bwMode="auto">
          <a:xfrm flipV="1">
            <a:off x="285750" y="4248150"/>
            <a:ext cx="396875" cy="1511300"/>
          </a:xfrm>
          <a:custGeom>
            <a:avLst/>
            <a:gdLst>
              <a:gd name="T0" fmla="*/ 240 w 250"/>
              <a:gd name="T1" fmla="*/ 952 h 952"/>
              <a:gd name="T2" fmla="*/ 213 w 250"/>
              <a:gd name="T3" fmla="*/ 919 h 952"/>
              <a:gd name="T4" fmla="*/ 129 w 250"/>
              <a:gd name="T5" fmla="*/ 787 h 952"/>
              <a:gd name="T6" fmla="*/ 83 w 250"/>
              <a:gd name="T7" fmla="*/ 712 h 952"/>
              <a:gd name="T8" fmla="*/ 35 w 250"/>
              <a:gd name="T9" fmla="*/ 616 h 952"/>
              <a:gd name="T10" fmla="*/ 20 w 250"/>
              <a:gd name="T11" fmla="*/ 580 h 952"/>
              <a:gd name="T12" fmla="*/ 9 w 250"/>
              <a:gd name="T13" fmla="*/ 550 h 952"/>
              <a:gd name="T14" fmla="*/ 2 w 250"/>
              <a:gd name="T15" fmla="*/ 514 h 952"/>
              <a:gd name="T16" fmla="*/ 0 w 250"/>
              <a:gd name="T17" fmla="*/ 490 h 952"/>
              <a:gd name="T18" fmla="*/ 0 w 250"/>
              <a:gd name="T19" fmla="*/ 461 h 952"/>
              <a:gd name="T20" fmla="*/ 0 w 250"/>
              <a:gd name="T21" fmla="*/ 440 h 952"/>
              <a:gd name="T22" fmla="*/ 3 w 250"/>
              <a:gd name="T23" fmla="*/ 418 h 952"/>
              <a:gd name="T24" fmla="*/ 6 w 250"/>
              <a:gd name="T25" fmla="*/ 394 h 952"/>
              <a:gd name="T26" fmla="*/ 12 w 250"/>
              <a:gd name="T27" fmla="*/ 364 h 952"/>
              <a:gd name="T28" fmla="*/ 24 w 250"/>
              <a:gd name="T29" fmla="*/ 322 h 952"/>
              <a:gd name="T30" fmla="*/ 39 w 250"/>
              <a:gd name="T31" fmla="*/ 284 h 952"/>
              <a:gd name="T32" fmla="*/ 50 w 250"/>
              <a:gd name="T33" fmla="*/ 256 h 952"/>
              <a:gd name="T34" fmla="*/ 66 w 250"/>
              <a:gd name="T35" fmla="*/ 223 h 952"/>
              <a:gd name="T36" fmla="*/ 80 w 250"/>
              <a:gd name="T37" fmla="*/ 199 h 952"/>
              <a:gd name="T38" fmla="*/ 92 w 250"/>
              <a:gd name="T39" fmla="*/ 176 h 952"/>
              <a:gd name="T40" fmla="*/ 108 w 250"/>
              <a:gd name="T41" fmla="*/ 148 h 952"/>
              <a:gd name="T42" fmla="*/ 128 w 250"/>
              <a:gd name="T43" fmla="*/ 122 h 952"/>
              <a:gd name="T44" fmla="*/ 146 w 250"/>
              <a:gd name="T45" fmla="*/ 97 h 952"/>
              <a:gd name="T46" fmla="*/ 164 w 250"/>
              <a:gd name="T47" fmla="*/ 77 h 952"/>
              <a:gd name="T48" fmla="*/ 188 w 250"/>
              <a:gd name="T49" fmla="*/ 50 h 952"/>
              <a:gd name="T50" fmla="*/ 216 w 250"/>
              <a:gd name="T51" fmla="*/ 25 h 952"/>
              <a:gd name="T52" fmla="*/ 250 w 250"/>
              <a:gd name="T53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0" h="952">
                <a:moveTo>
                  <a:pt x="240" y="952"/>
                </a:moveTo>
                <a:lnTo>
                  <a:pt x="213" y="919"/>
                </a:lnTo>
                <a:lnTo>
                  <a:pt x="129" y="787"/>
                </a:lnTo>
                <a:lnTo>
                  <a:pt x="83" y="712"/>
                </a:lnTo>
                <a:lnTo>
                  <a:pt x="35" y="616"/>
                </a:lnTo>
                <a:lnTo>
                  <a:pt x="20" y="580"/>
                </a:lnTo>
                <a:lnTo>
                  <a:pt x="9" y="550"/>
                </a:lnTo>
                <a:lnTo>
                  <a:pt x="2" y="514"/>
                </a:lnTo>
                <a:lnTo>
                  <a:pt x="0" y="490"/>
                </a:lnTo>
                <a:lnTo>
                  <a:pt x="0" y="461"/>
                </a:lnTo>
                <a:lnTo>
                  <a:pt x="0" y="440"/>
                </a:lnTo>
                <a:lnTo>
                  <a:pt x="3" y="418"/>
                </a:lnTo>
                <a:lnTo>
                  <a:pt x="6" y="394"/>
                </a:lnTo>
                <a:lnTo>
                  <a:pt x="12" y="364"/>
                </a:lnTo>
                <a:lnTo>
                  <a:pt x="24" y="322"/>
                </a:lnTo>
                <a:lnTo>
                  <a:pt x="39" y="284"/>
                </a:lnTo>
                <a:lnTo>
                  <a:pt x="50" y="256"/>
                </a:lnTo>
                <a:lnTo>
                  <a:pt x="66" y="223"/>
                </a:lnTo>
                <a:lnTo>
                  <a:pt x="80" y="199"/>
                </a:lnTo>
                <a:lnTo>
                  <a:pt x="92" y="176"/>
                </a:lnTo>
                <a:lnTo>
                  <a:pt x="108" y="148"/>
                </a:lnTo>
                <a:lnTo>
                  <a:pt x="128" y="122"/>
                </a:lnTo>
                <a:lnTo>
                  <a:pt x="146" y="97"/>
                </a:lnTo>
                <a:lnTo>
                  <a:pt x="164" y="77"/>
                </a:lnTo>
                <a:lnTo>
                  <a:pt x="188" y="50"/>
                </a:lnTo>
                <a:lnTo>
                  <a:pt x="216" y="25"/>
                </a:lnTo>
                <a:lnTo>
                  <a:pt x="25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18736" name="Object 1072"/>
          <p:cNvGraphicFramePr>
            <a:graphicFrameLocks noChangeAspect="1"/>
          </p:cNvGraphicFramePr>
          <p:nvPr/>
        </p:nvGraphicFramePr>
        <p:xfrm>
          <a:off x="838200" y="363538"/>
          <a:ext cx="80343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77" name="公式" r:id="rId6" imgW="4140000" imgH="406080" progId="Equation.3">
                  <p:embed/>
                </p:oleObj>
              </mc:Choice>
              <mc:Fallback>
                <p:oleObj name="公式" r:id="rId6" imgW="4140000" imgH="406080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3538"/>
                        <a:ext cx="80343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737" name="Text Box 1073"/>
          <p:cNvSpPr txBox="1">
            <a:spLocks noChangeArrowheads="1"/>
          </p:cNvSpPr>
          <p:nvPr/>
        </p:nvSpPr>
        <p:spPr bwMode="auto">
          <a:xfrm>
            <a:off x="5187950" y="904875"/>
            <a:ext cx="290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b="1"/>
              <a:t>由   </a:t>
            </a:r>
            <a:r>
              <a:rPr lang="en-US" altLang="zh-CN" b="1"/>
              <a:t>3cos</a:t>
            </a:r>
            <a:r>
              <a:rPr lang="en-US" altLang="zh-CN" b="1" i="1">
                <a:sym typeface="Symbol" pitchFamily="18" charset="2"/>
              </a:rPr>
              <a:t> =</a:t>
            </a:r>
            <a:r>
              <a:rPr lang="en-US" altLang="zh-CN" b="1">
                <a:sym typeface="Symbol" pitchFamily="18" charset="2"/>
              </a:rPr>
              <a:t>1</a:t>
            </a:r>
            <a:r>
              <a:rPr lang="en-US" altLang="zh-CN" b="1" i="1">
                <a:sym typeface="Symbol" pitchFamily="18" charset="2"/>
              </a:rPr>
              <a:t>+</a:t>
            </a:r>
            <a:r>
              <a:rPr lang="en-US" altLang="zh-CN" b="1">
                <a:sym typeface="Symbol" pitchFamily="18" charset="2"/>
              </a:rPr>
              <a:t>cos</a:t>
            </a:r>
            <a:r>
              <a:rPr lang="en-US" altLang="zh-CN" b="1" i="1">
                <a:sym typeface="Symbol" pitchFamily="18" charset="2"/>
              </a:rPr>
              <a:t> </a:t>
            </a:r>
          </a:p>
        </p:txBody>
      </p:sp>
      <p:sp>
        <p:nvSpPr>
          <p:cNvPr id="2418738" name="Text Box 1074"/>
          <p:cNvSpPr txBox="1">
            <a:spLocks noChangeArrowheads="1"/>
          </p:cNvSpPr>
          <p:nvPr/>
        </p:nvSpPr>
        <p:spPr bwMode="auto">
          <a:xfrm>
            <a:off x="5226050" y="1514475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得交点的坐标</a:t>
            </a:r>
          </a:p>
        </p:txBody>
      </p:sp>
      <p:graphicFrame>
        <p:nvGraphicFramePr>
          <p:cNvPr id="2418739" name="Object 1075"/>
          <p:cNvGraphicFramePr>
            <a:graphicFrameLocks noChangeAspect="1"/>
          </p:cNvGraphicFramePr>
          <p:nvPr/>
        </p:nvGraphicFramePr>
        <p:xfrm>
          <a:off x="7480300" y="1362075"/>
          <a:ext cx="9906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78" name="公式" r:id="rId8" imgW="520560" imgH="406080" progId="Equation.3">
                  <p:embed/>
                </p:oleObj>
              </mc:Choice>
              <mc:Fallback>
                <p:oleObj name="公式" r:id="rId8" imgW="520560" imgH="40608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362075"/>
                        <a:ext cx="9906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8740" name="Object 1076"/>
          <p:cNvGraphicFramePr>
            <a:graphicFrameLocks noChangeAspect="1"/>
          </p:cNvGraphicFramePr>
          <p:nvPr/>
        </p:nvGraphicFramePr>
        <p:xfrm>
          <a:off x="7480300" y="3789363"/>
          <a:ext cx="75723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79" name="公式" r:id="rId10" imgW="393480" imgH="406080" progId="Equation.3">
                  <p:embed/>
                </p:oleObj>
              </mc:Choice>
              <mc:Fallback>
                <p:oleObj name="公式" r:id="rId10" imgW="393480" imgH="40608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789363"/>
                        <a:ext cx="75723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741" name="Text Box 1077"/>
          <p:cNvSpPr txBox="1">
            <a:spLocks noChangeArrowheads="1"/>
          </p:cNvSpPr>
          <p:nvPr/>
        </p:nvSpPr>
        <p:spPr bwMode="auto">
          <a:xfrm>
            <a:off x="2097088" y="4008438"/>
            <a:ext cx="3825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418742" name="Object 1078"/>
          <p:cNvGraphicFramePr>
            <a:graphicFrameLocks noChangeAspect="1"/>
          </p:cNvGraphicFramePr>
          <p:nvPr/>
        </p:nvGraphicFramePr>
        <p:xfrm>
          <a:off x="6327775" y="2781300"/>
          <a:ext cx="19780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80" name="公式" r:id="rId12" imgW="1054080" imgH="482400" progId="Equation.3">
                  <p:embed/>
                </p:oleObj>
              </mc:Choice>
              <mc:Fallback>
                <p:oleObj name="公式" r:id="rId12" imgW="1054080" imgH="48240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2781300"/>
                        <a:ext cx="19780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743" name="Text Box 1079"/>
          <p:cNvSpPr txBox="1">
            <a:spLocks noChangeArrowheads="1"/>
          </p:cNvSpPr>
          <p:nvPr/>
        </p:nvSpPr>
        <p:spPr bwMode="auto">
          <a:xfrm>
            <a:off x="507365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18744" name="AutoShape 1080"/>
          <p:cNvSpPr>
            <a:spLocks/>
          </p:cNvSpPr>
          <p:nvPr/>
        </p:nvSpPr>
        <p:spPr bwMode="auto">
          <a:xfrm>
            <a:off x="5518150" y="2132013"/>
            <a:ext cx="76200" cy="669925"/>
          </a:xfrm>
          <a:prstGeom prst="leftBracket">
            <a:avLst>
              <a:gd name="adj" fmla="val 207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418745" name="AutoShape 1081"/>
          <p:cNvSpPr>
            <a:spLocks/>
          </p:cNvSpPr>
          <p:nvPr/>
        </p:nvSpPr>
        <p:spPr bwMode="auto">
          <a:xfrm flipH="1">
            <a:off x="8305800" y="2911475"/>
            <a:ext cx="76200" cy="669925"/>
          </a:xfrm>
          <a:prstGeom prst="leftBracket">
            <a:avLst>
              <a:gd name="adj" fmla="val 207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2418746" name="Arc 1082"/>
          <p:cNvSpPr>
            <a:spLocks/>
          </p:cNvSpPr>
          <p:nvPr/>
        </p:nvSpPr>
        <p:spPr bwMode="auto">
          <a:xfrm>
            <a:off x="666750" y="3738563"/>
            <a:ext cx="628650" cy="550862"/>
          </a:xfrm>
          <a:custGeom>
            <a:avLst/>
            <a:gdLst>
              <a:gd name="G0" fmla="+- 0 0 0"/>
              <a:gd name="G1" fmla="+- 18930 0 0"/>
              <a:gd name="G2" fmla="+- 21600 0 0"/>
              <a:gd name="T0" fmla="*/ 10402 w 21600"/>
              <a:gd name="T1" fmla="*/ 0 h 18930"/>
              <a:gd name="T2" fmla="*/ 21600 w 21600"/>
              <a:gd name="T3" fmla="*/ 18930 h 18930"/>
              <a:gd name="T4" fmla="*/ 0 w 21600"/>
              <a:gd name="T5" fmla="*/ 18930 h 18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930" fill="none" extrusionOk="0">
                <a:moveTo>
                  <a:pt x="10402" y="-1"/>
                </a:moveTo>
                <a:cubicBezTo>
                  <a:pt x="17308" y="3794"/>
                  <a:pt x="21600" y="11049"/>
                  <a:pt x="21600" y="18930"/>
                </a:cubicBezTo>
              </a:path>
              <a:path w="21600" h="18930" stroke="0" extrusionOk="0">
                <a:moveTo>
                  <a:pt x="10402" y="-1"/>
                </a:moveTo>
                <a:cubicBezTo>
                  <a:pt x="17308" y="3794"/>
                  <a:pt x="21600" y="11049"/>
                  <a:pt x="21600" y="18930"/>
                </a:cubicBezTo>
                <a:lnTo>
                  <a:pt x="0" y="18930"/>
                </a:lnTo>
                <a:close/>
              </a:path>
            </a:pathLst>
          </a:custGeom>
          <a:noFill/>
          <a:ln w="28575">
            <a:solidFill>
              <a:srgbClr val="0099FF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18747" name="Object 1083"/>
          <p:cNvGraphicFramePr>
            <a:graphicFrameLocks noChangeAspect="1"/>
          </p:cNvGraphicFramePr>
          <p:nvPr/>
        </p:nvGraphicFramePr>
        <p:xfrm>
          <a:off x="960438" y="3817938"/>
          <a:ext cx="182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81" name="公式" r:id="rId14" imgW="152280" imgH="406080" progId="Equation.3">
                  <p:embed/>
                </p:oleObj>
              </mc:Choice>
              <mc:Fallback>
                <p:oleObj name="公式" r:id="rId14" imgW="152280" imgH="406080" progId="Equation.3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3817938"/>
                        <a:ext cx="182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749" name="Text Box 1085"/>
          <p:cNvSpPr txBox="1">
            <a:spLocks noChangeArrowheads="1"/>
          </p:cNvSpPr>
          <p:nvPr/>
        </p:nvSpPr>
        <p:spPr bwMode="auto">
          <a:xfrm>
            <a:off x="5213350" y="60467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8750" name="Text Box 1086"/>
          <p:cNvSpPr txBox="1">
            <a:spLocks noChangeArrowheads="1"/>
          </p:cNvSpPr>
          <p:nvPr/>
        </p:nvSpPr>
        <p:spPr bwMode="auto">
          <a:xfrm>
            <a:off x="5365750" y="61991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8751" name="Text Box 1087"/>
          <p:cNvSpPr txBox="1">
            <a:spLocks noChangeArrowheads="1"/>
          </p:cNvSpPr>
          <p:nvPr/>
        </p:nvSpPr>
        <p:spPr bwMode="auto">
          <a:xfrm>
            <a:off x="5518150" y="63515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8754" name="AutoShape 1090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1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41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1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1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41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41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1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1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41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41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18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18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1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1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18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8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18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18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87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1" dur="500"/>
                                        <p:tgtEl>
                                          <p:spTgt spid="241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2418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8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4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1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1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1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41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41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87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87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41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87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727" grpId="0" animBg="1"/>
      <p:bldP spid="2418753" grpId="0" animBg="1"/>
      <p:bldP spid="2418699" grpId="0" animBg="1"/>
      <p:bldP spid="2418701" grpId="0" autoUpdateAnimBg="0"/>
      <p:bldP spid="2418710" grpId="0" autoUpdateAnimBg="0"/>
      <p:bldP spid="2418711" grpId="0" autoUpdateAnimBg="0"/>
      <p:bldP spid="2418717" grpId="0" animBg="1"/>
      <p:bldP spid="2418718" grpId="0" animBg="1"/>
      <p:bldP spid="2418722" grpId="0" autoUpdateAnimBg="0"/>
      <p:bldP spid="2418723" grpId="0" autoUpdateAnimBg="0"/>
      <p:bldP spid="2418724" grpId="0" autoUpdateAnimBg="0"/>
      <p:bldP spid="2418725" grpId="0" animBg="1"/>
      <p:bldP spid="2418726" grpId="0" animBg="1"/>
      <p:bldP spid="2418729" grpId="0" autoUpdateAnimBg="0"/>
      <p:bldP spid="2418734" grpId="0" animBg="1"/>
      <p:bldP spid="2418735" grpId="0" animBg="1"/>
      <p:bldP spid="2418737" grpId="0" autoUpdateAnimBg="0"/>
      <p:bldP spid="2418738" grpId="0" autoUpdateAnimBg="0"/>
      <p:bldP spid="2418741" grpId="0" animBg="1" autoUpdateAnimBg="0"/>
      <p:bldP spid="2418743" grpId="0" autoUpdateAnimBg="0"/>
      <p:bldP spid="2418744" grpId="0" animBg="1" autoUpdateAnimBg="0"/>
      <p:bldP spid="2418745" grpId="0" animBg="1" autoUpdateAnimBg="0"/>
      <p:bldP spid="2418746" grpId="0" animBg="1"/>
      <p:bldP spid="2418749" grpId="0" autoUpdateAnimBg="0"/>
      <p:bldP spid="2418750" grpId="0" autoUpdateAnimBg="0"/>
      <p:bldP spid="24187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615" name="Freeform 47"/>
          <p:cNvSpPr>
            <a:spLocks/>
          </p:cNvSpPr>
          <p:nvPr/>
        </p:nvSpPr>
        <p:spPr bwMode="auto">
          <a:xfrm>
            <a:off x="3360738" y="4267200"/>
            <a:ext cx="1668462" cy="998538"/>
          </a:xfrm>
          <a:custGeom>
            <a:avLst/>
            <a:gdLst>
              <a:gd name="T0" fmla="*/ 0 w 1051"/>
              <a:gd name="T1" fmla="*/ 621 h 629"/>
              <a:gd name="T2" fmla="*/ 49 w 1051"/>
              <a:gd name="T3" fmla="*/ 629 h 629"/>
              <a:gd name="T4" fmla="*/ 157 w 1051"/>
              <a:gd name="T5" fmla="*/ 617 h 629"/>
              <a:gd name="T6" fmla="*/ 282 w 1051"/>
              <a:gd name="T7" fmla="*/ 597 h 629"/>
              <a:gd name="T8" fmla="*/ 438 w 1051"/>
              <a:gd name="T9" fmla="*/ 546 h 629"/>
              <a:gd name="T10" fmla="*/ 573 w 1051"/>
              <a:gd name="T11" fmla="*/ 482 h 629"/>
              <a:gd name="T12" fmla="*/ 700 w 1051"/>
              <a:gd name="T13" fmla="*/ 402 h 629"/>
              <a:gd name="T14" fmla="*/ 778 w 1051"/>
              <a:gd name="T15" fmla="*/ 336 h 629"/>
              <a:gd name="T16" fmla="*/ 837 w 1051"/>
              <a:gd name="T17" fmla="*/ 279 h 629"/>
              <a:gd name="T18" fmla="*/ 927 w 1051"/>
              <a:gd name="T19" fmla="*/ 182 h 629"/>
              <a:gd name="T20" fmla="*/ 1003 w 1051"/>
              <a:gd name="T21" fmla="*/ 72 h 629"/>
              <a:gd name="T22" fmla="*/ 1051 w 1051"/>
              <a:gd name="T23" fmla="*/ 0 h 629"/>
              <a:gd name="T24" fmla="*/ 954 w 1051"/>
              <a:gd name="T25" fmla="*/ 21 h 629"/>
              <a:gd name="T26" fmla="*/ 850 w 1051"/>
              <a:gd name="T27" fmla="*/ 60 h 629"/>
              <a:gd name="T28" fmla="*/ 760 w 1051"/>
              <a:gd name="T29" fmla="*/ 108 h 629"/>
              <a:gd name="T30" fmla="*/ 631 w 1051"/>
              <a:gd name="T31" fmla="*/ 183 h 629"/>
              <a:gd name="T32" fmla="*/ 489 w 1051"/>
              <a:gd name="T33" fmla="*/ 272 h 629"/>
              <a:gd name="T34" fmla="*/ 381 w 1051"/>
              <a:gd name="T35" fmla="*/ 347 h 629"/>
              <a:gd name="T36" fmla="*/ 244 w 1051"/>
              <a:gd name="T37" fmla="*/ 441 h 629"/>
              <a:gd name="T38" fmla="*/ 108 w 1051"/>
              <a:gd name="T39" fmla="*/ 533 h 629"/>
              <a:gd name="T40" fmla="*/ 0 w 1051"/>
              <a:gd name="T41" fmla="*/ 621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1" h="629">
                <a:moveTo>
                  <a:pt x="0" y="621"/>
                </a:moveTo>
                <a:lnTo>
                  <a:pt x="49" y="629"/>
                </a:lnTo>
                <a:lnTo>
                  <a:pt x="157" y="617"/>
                </a:lnTo>
                <a:lnTo>
                  <a:pt x="282" y="597"/>
                </a:lnTo>
                <a:lnTo>
                  <a:pt x="438" y="546"/>
                </a:lnTo>
                <a:lnTo>
                  <a:pt x="573" y="482"/>
                </a:lnTo>
                <a:lnTo>
                  <a:pt x="700" y="402"/>
                </a:lnTo>
                <a:lnTo>
                  <a:pt x="778" y="336"/>
                </a:lnTo>
                <a:lnTo>
                  <a:pt x="837" y="279"/>
                </a:lnTo>
                <a:lnTo>
                  <a:pt x="927" y="182"/>
                </a:lnTo>
                <a:lnTo>
                  <a:pt x="1003" y="72"/>
                </a:lnTo>
                <a:lnTo>
                  <a:pt x="1051" y="0"/>
                </a:lnTo>
                <a:lnTo>
                  <a:pt x="954" y="21"/>
                </a:lnTo>
                <a:lnTo>
                  <a:pt x="850" y="60"/>
                </a:lnTo>
                <a:lnTo>
                  <a:pt x="760" y="108"/>
                </a:lnTo>
                <a:lnTo>
                  <a:pt x="631" y="183"/>
                </a:lnTo>
                <a:lnTo>
                  <a:pt x="489" y="272"/>
                </a:lnTo>
                <a:lnTo>
                  <a:pt x="381" y="347"/>
                </a:lnTo>
                <a:lnTo>
                  <a:pt x="244" y="441"/>
                </a:lnTo>
                <a:lnTo>
                  <a:pt x="108" y="533"/>
                </a:lnTo>
                <a:lnTo>
                  <a:pt x="0" y="62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3621" name="Freeform 53"/>
          <p:cNvSpPr>
            <a:spLocks/>
          </p:cNvSpPr>
          <p:nvPr/>
        </p:nvSpPr>
        <p:spPr bwMode="auto">
          <a:xfrm>
            <a:off x="3362325" y="4279900"/>
            <a:ext cx="1660525" cy="985838"/>
          </a:xfrm>
          <a:custGeom>
            <a:avLst/>
            <a:gdLst>
              <a:gd name="T0" fmla="*/ 0 w 1046"/>
              <a:gd name="T1" fmla="*/ 618 h 621"/>
              <a:gd name="T2" fmla="*/ 43 w 1046"/>
              <a:gd name="T3" fmla="*/ 621 h 621"/>
              <a:gd name="T4" fmla="*/ 151 w 1046"/>
              <a:gd name="T5" fmla="*/ 609 h 621"/>
              <a:gd name="T6" fmla="*/ 276 w 1046"/>
              <a:gd name="T7" fmla="*/ 589 h 621"/>
              <a:gd name="T8" fmla="*/ 432 w 1046"/>
              <a:gd name="T9" fmla="*/ 538 h 621"/>
              <a:gd name="T10" fmla="*/ 567 w 1046"/>
              <a:gd name="T11" fmla="*/ 474 h 621"/>
              <a:gd name="T12" fmla="*/ 694 w 1046"/>
              <a:gd name="T13" fmla="*/ 394 h 621"/>
              <a:gd name="T14" fmla="*/ 772 w 1046"/>
              <a:gd name="T15" fmla="*/ 328 h 621"/>
              <a:gd name="T16" fmla="*/ 843 w 1046"/>
              <a:gd name="T17" fmla="*/ 268 h 621"/>
              <a:gd name="T18" fmla="*/ 930 w 1046"/>
              <a:gd name="T19" fmla="*/ 172 h 621"/>
              <a:gd name="T20" fmla="*/ 1005 w 1046"/>
              <a:gd name="T21" fmla="*/ 64 h 621"/>
              <a:gd name="T22" fmla="*/ 1046 w 1046"/>
              <a:gd name="T23" fmla="*/ 0 h 621"/>
              <a:gd name="T24" fmla="*/ 0 w 1046"/>
              <a:gd name="T25" fmla="*/ 618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6" h="621">
                <a:moveTo>
                  <a:pt x="0" y="618"/>
                </a:moveTo>
                <a:lnTo>
                  <a:pt x="43" y="621"/>
                </a:lnTo>
                <a:lnTo>
                  <a:pt x="151" y="609"/>
                </a:lnTo>
                <a:lnTo>
                  <a:pt x="276" y="589"/>
                </a:lnTo>
                <a:lnTo>
                  <a:pt x="432" y="538"/>
                </a:lnTo>
                <a:lnTo>
                  <a:pt x="567" y="474"/>
                </a:lnTo>
                <a:lnTo>
                  <a:pt x="694" y="394"/>
                </a:lnTo>
                <a:lnTo>
                  <a:pt x="772" y="328"/>
                </a:lnTo>
                <a:lnTo>
                  <a:pt x="843" y="268"/>
                </a:lnTo>
                <a:lnTo>
                  <a:pt x="930" y="172"/>
                </a:lnTo>
                <a:lnTo>
                  <a:pt x="1005" y="64"/>
                </a:lnTo>
                <a:lnTo>
                  <a:pt x="1046" y="0"/>
                </a:lnTo>
                <a:lnTo>
                  <a:pt x="0" y="618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3616" name="Freeform 48"/>
          <p:cNvSpPr>
            <a:spLocks/>
          </p:cNvSpPr>
          <p:nvPr/>
        </p:nvSpPr>
        <p:spPr bwMode="auto">
          <a:xfrm>
            <a:off x="1685925" y="4279900"/>
            <a:ext cx="1674813" cy="985838"/>
          </a:xfrm>
          <a:custGeom>
            <a:avLst/>
            <a:gdLst>
              <a:gd name="T0" fmla="*/ 1055 w 1055"/>
              <a:gd name="T1" fmla="*/ 615 h 621"/>
              <a:gd name="T2" fmla="*/ 997 w 1055"/>
              <a:gd name="T3" fmla="*/ 621 h 621"/>
              <a:gd name="T4" fmla="*/ 889 w 1055"/>
              <a:gd name="T5" fmla="*/ 609 h 621"/>
              <a:gd name="T6" fmla="*/ 758 w 1055"/>
              <a:gd name="T7" fmla="*/ 579 h 621"/>
              <a:gd name="T8" fmla="*/ 609 w 1055"/>
              <a:gd name="T9" fmla="*/ 532 h 621"/>
              <a:gd name="T10" fmla="*/ 476 w 1055"/>
              <a:gd name="T11" fmla="*/ 471 h 621"/>
              <a:gd name="T12" fmla="*/ 351 w 1055"/>
              <a:gd name="T13" fmla="*/ 393 h 621"/>
              <a:gd name="T14" fmla="*/ 263 w 1055"/>
              <a:gd name="T15" fmla="*/ 322 h 621"/>
              <a:gd name="T16" fmla="*/ 197 w 1055"/>
              <a:gd name="T17" fmla="*/ 258 h 621"/>
              <a:gd name="T18" fmla="*/ 114 w 1055"/>
              <a:gd name="T19" fmla="*/ 166 h 621"/>
              <a:gd name="T20" fmla="*/ 36 w 1055"/>
              <a:gd name="T21" fmla="*/ 69 h 621"/>
              <a:gd name="T22" fmla="*/ 0 w 1055"/>
              <a:gd name="T23" fmla="*/ 0 h 621"/>
              <a:gd name="T24" fmla="*/ 92 w 1055"/>
              <a:gd name="T25" fmla="*/ 13 h 621"/>
              <a:gd name="T26" fmla="*/ 196 w 1055"/>
              <a:gd name="T27" fmla="*/ 52 h 621"/>
              <a:gd name="T28" fmla="*/ 286 w 1055"/>
              <a:gd name="T29" fmla="*/ 100 h 621"/>
              <a:gd name="T30" fmla="*/ 415 w 1055"/>
              <a:gd name="T31" fmla="*/ 175 h 621"/>
              <a:gd name="T32" fmla="*/ 557 w 1055"/>
              <a:gd name="T33" fmla="*/ 264 h 621"/>
              <a:gd name="T34" fmla="*/ 665 w 1055"/>
              <a:gd name="T35" fmla="*/ 339 h 621"/>
              <a:gd name="T36" fmla="*/ 802 w 1055"/>
              <a:gd name="T37" fmla="*/ 433 h 621"/>
              <a:gd name="T38" fmla="*/ 938 w 1055"/>
              <a:gd name="T39" fmla="*/ 525 h 621"/>
              <a:gd name="T40" fmla="*/ 1055 w 1055"/>
              <a:gd name="T41" fmla="*/ 615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5" h="621">
                <a:moveTo>
                  <a:pt x="1055" y="615"/>
                </a:moveTo>
                <a:lnTo>
                  <a:pt x="997" y="621"/>
                </a:lnTo>
                <a:lnTo>
                  <a:pt x="889" y="609"/>
                </a:lnTo>
                <a:lnTo>
                  <a:pt x="758" y="579"/>
                </a:lnTo>
                <a:lnTo>
                  <a:pt x="609" y="532"/>
                </a:lnTo>
                <a:lnTo>
                  <a:pt x="476" y="471"/>
                </a:lnTo>
                <a:lnTo>
                  <a:pt x="351" y="393"/>
                </a:lnTo>
                <a:lnTo>
                  <a:pt x="263" y="322"/>
                </a:lnTo>
                <a:lnTo>
                  <a:pt x="197" y="258"/>
                </a:lnTo>
                <a:lnTo>
                  <a:pt x="114" y="166"/>
                </a:lnTo>
                <a:lnTo>
                  <a:pt x="36" y="69"/>
                </a:lnTo>
                <a:lnTo>
                  <a:pt x="0" y="0"/>
                </a:lnTo>
                <a:lnTo>
                  <a:pt x="92" y="13"/>
                </a:lnTo>
                <a:lnTo>
                  <a:pt x="196" y="52"/>
                </a:lnTo>
                <a:lnTo>
                  <a:pt x="286" y="100"/>
                </a:lnTo>
                <a:lnTo>
                  <a:pt x="415" y="175"/>
                </a:lnTo>
                <a:lnTo>
                  <a:pt x="557" y="264"/>
                </a:lnTo>
                <a:lnTo>
                  <a:pt x="665" y="339"/>
                </a:lnTo>
                <a:lnTo>
                  <a:pt x="802" y="433"/>
                </a:lnTo>
                <a:lnTo>
                  <a:pt x="938" y="525"/>
                </a:lnTo>
                <a:lnTo>
                  <a:pt x="1055" y="61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3581" name="Line 13"/>
          <p:cNvSpPr>
            <a:spLocks noChangeShapeType="1"/>
          </p:cNvSpPr>
          <p:nvPr/>
        </p:nvSpPr>
        <p:spPr bwMode="auto">
          <a:xfrm flipH="1">
            <a:off x="2667000" y="3143250"/>
            <a:ext cx="2800350" cy="2800350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3582" name="Line 14"/>
          <p:cNvSpPr>
            <a:spLocks noChangeShapeType="1"/>
          </p:cNvSpPr>
          <p:nvPr/>
        </p:nvSpPr>
        <p:spPr bwMode="auto">
          <a:xfrm>
            <a:off x="1266825" y="3151188"/>
            <a:ext cx="2771775" cy="2771775"/>
          </a:xfrm>
          <a:prstGeom prst="line">
            <a:avLst/>
          </a:prstGeom>
          <a:noFill/>
          <a:ln w="28575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3584" name="Text Box 16"/>
          <p:cNvSpPr txBox="1">
            <a:spLocks noChangeArrowheads="1"/>
          </p:cNvSpPr>
          <p:nvPr/>
        </p:nvSpPr>
        <p:spPr bwMode="auto">
          <a:xfrm>
            <a:off x="7707313" y="6710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586" name="Text Box 18"/>
          <p:cNvSpPr txBox="1">
            <a:spLocks noChangeArrowheads="1"/>
          </p:cNvSpPr>
          <p:nvPr/>
        </p:nvSpPr>
        <p:spPr bwMode="auto">
          <a:xfrm>
            <a:off x="7707313" y="6862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588" name="Text Box 20"/>
          <p:cNvSpPr txBox="1">
            <a:spLocks noChangeArrowheads="1"/>
          </p:cNvSpPr>
          <p:nvPr/>
        </p:nvSpPr>
        <p:spPr bwMode="auto">
          <a:xfrm>
            <a:off x="7707313" y="70151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589" name="Text Box 21"/>
          <p:cNvSpPr txBox="1">
            <a:spLocks noChangeArrowheads="1"/>
          </p:cNvSpPr>
          <p:nvPr/>
        </p:nvSpPr>
        <p:spPr bwMode="auto">
          <a:xfrm>
            <a:off x="7707313" y="70151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59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366713" y="304800"/>
            <a:ext cx="900112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16.</a:t>
            </a:r>
            <a:endParaRPr lang="en-US" altLang="zh-CN" sz="2400" b="1"/>
          </a:p>
        </p:txBody>
      </p:sp>
      <p:sp>
        <p:nvSpPr>
          <p:cNvPr id="2413594" name="Text Box 26"/>
          <p:cNvSpPr txBox="1">
            <a:spLocks noChangeArrowheads="1"/>
          </p:cNvSpPr>
          <p:nvPr/>
        </p:nvSpPr>
        <p:spPr bwMode="auto">
          <a:xfrm>
            <a:off x="6248400" y="5181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413595" name="Object 27"/>
          <p:cNvGraphicFramePr>
            <a:graphicFrameLocks noChangeAspect="1"/>
          </p:cNvGraphicFramePr>
          <p:nvPr/>
        </p:nvGraphicFramePr>
        <p:xfrm>
          <a:off x="3048000" y="1143000"/>
          <a:ext cx="30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0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30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596" name="Freeform 28"/>
          <p:cNvSpPr>
            <a:spLocks/>
          </p:cNvSpPr>
          <p:nvPr/>
        </p:nvSpPr>
        <p:spPr bwMode="auto">
          <a:xfrm>
            <a:off x="3363913" y="426720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3597" name="Freeform 29"/>
          <p:cNvSpPr>
            <a:spLocks/>
          </p:cNvSpPr>
          <p:nvPr/>
        </p:nvSpPr>
        <p:spPr bwMode="auto">
          <a:xfrm flipH="1">
            <a:off x="457200" y="426720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3598" name="Freeform 30"/>
          <p:cNvSpPr>
            <a:spLocks/>
          </p:cNvSpPr>
          <p:nvPr/>
        </p:nvSpPr>
        <p:spPr bwMode="auto">
          <a:xfrm flipH="1" flipV="1">
            <a:off x="450850" y="525145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3599" name="Freeform 31"/>
          <p:cNvSpPr>
            <a:spLocks/>
          </p:cNvSpPr>
          <p:nvPr/>
        </p:nvSpPr>
        <p:spPr bwMode="auto">
          <a:xfrm>
            <a:off x="3352800" y="3622675"/>
            <a:ext cx="2794000" cy="1635125"/>
          </a:xfrm>
          <a:custGeom>
            <a:avLst/>
            <a:gdLst>
              <a:gd name="T0" fmla="*/ 0 w 1760"/>
              <a:gd name="T1" fmla="*/ 1030 h 1030"/>
              <a:gd name="T2" fmla="*/ 1760 w 1760"/>
              <a:gd name="T3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60" h="1030">
                <a:moveTo>
                  <a:pt x="0" y="1030"/>
                </a:moveTo>
                <a:lnTo>
                  <a:pt x="176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3600" name="Freeform 32"/>
          <p:cNvSpPr>
            <a:spLocks/>
          </p:cNvSpPr>
          <p:nvPr/>
        </p:nvSpPr>
        <p:spPr bwMode="auto">
          <a:xfrm flipV="1">
            <a:off x="3363913" y="525145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3602" name="Object 34"/>
          <p:cNvGraphicFramePr>
            <a:graphicFrameLocks noChangeAspect="1"/>
          </p:cNvGraphicFramePr>
          <p:nvPr/>
        </p:nvGraphicFramePr>
        <p:xfrm>
          <a:off x="854075" y="311150"/>
          <a:ext cx="79835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1" name="公式" r:id="rId5" imgW="4114800" imgH="431640" progId="Equation.3">
                  <p:embed/>
                </p:oleObj>
              </mc:Choice>
              <mc:Fallback>
                <p:oleObj name="公式" r:id="rId5" imgW="41148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311150"/>
                        <a:ext cx="79835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10" name="Oval 42"/>
          <p:cNvSpPr>
            <a:spLocks noChangeArrowheads="1"/>
          </p:cNvSpPr>
          <p:nvPr/>
        </p:nvSpPr>
        <p:spPr bwMode="auto">
          <a:xfrm>
            <a:off x="1447800" y="1447800"/>
            <a:ext cx="3810000" cy="38100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613" name="Group 45"/>
          <p:cNvGrpSpPr>
            <a:grpSpLocks/>
          </p:cNvGrpSpPr>
          <p:nvPr/>
        </p:nvGrpSpPr>
        <p:grpSpPr bwMode="auto">
          <a:xfrm>
            <a:off x="381000" y="914400"/>
            <a:ext cx="6829425" cy="5029200"/>
            <a:chOff x="240" y="576"/>
            <a:chExt cx="4302" cy="3168"/>
          </a:xfrm>
        </p:grpSpPr>
        <p:sp>
          <p:nvSpPr>
            <p:cNvPr id="2413575" name="Line 7"/>
            <p:cNvSpPr>
              <a:spLocks noChangeShapeType="1"/>
            </p:cNvSpPr>
            <p:nvPr/>
          </p:nvSpPr>
          <p:spPr bwMode="auto">
            <a:xfrm flipV="1">
              <a:off x="2114" y="672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3576" name="Text Box 8"/>
            <p:cNvSpPr txBox="1">
              <a:spLocks noChangeArrowheads="1"/>
            </p:cNvSpPr>
            <p:nvPr/>
          </p:nvSpPr>
          <p:spPr bwMode="auto">
            <a:xfrm>
              <a:off x="1912" y="325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13577" name="Text Box 9"/>
            <p:cNvSpPr txBox="1">
              <a:spLocks noChangeArrowheads="1"/>
            </p:cNvSpPr>
            <p:nvPr/>
          </p:nvSpPr>
          <p:spPr bwMode="auto">
            <a:xfrm>
              <a:off x="4346" y="32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13578" name="Text Box 10"/>
            <p:cNvSpPr txBox="1">
              <a:spLocks noChangeArrowheads="1"/>
            </p:cNvSpPr>
            <p:nvPr/>
          </p:nvSpPr>
          <p:spPr bwMode="auto">
            <a:xfrm>
              <a:off x="2112" y="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13579" name="Line 11"/>
            <p:cNvSpPr>
              <a:spLocks noChangeShapeType="1"/>
            </p:cNvSpPr>
            <p:nvPr/>
          </p:nvSpPr>
          <p:spPr bwMode="auto">
            <a:xfrm>
              <a:off x="240" y="3308"/>
              <a:ext cx="41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13622" name="Text Box 54"/>
          <p:cNvSpPr txBox="1">
            <a:spLocks noChangeArrowheads="1"/>
          </p:cNvSpPr>
          <p:nvPr/>
        </p:nvSpPr>
        <p:spPr bwMode="auto">
          <a:xfrm>
            <a:off x="25400" y="1219200"/>
            <a:ext cx="156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令 </a:t>
            </a:r>
            <a:r>
              <a:rPr lang="en-US" altLang="zh-CN" sz="2000" b="1"/>
              <a:t>cos2</a:t>
            </a:r>
            <a:r>
              <a:rPr lang="en-US" altLang="zh-CN" sz="2000" b="1" i="1">
                <a:sym typeface="Symbol" pitchFamily="18" charset="2"/>
              </a:rPr>
              <a:t> </a:t>
            </a:r>
            <a:r>
              <a:rPr lang="en-US" altLang="zh-CN" sz="2000" b="1"/>
              <a:t>= 0,</a:t>
            </a:r>
          </a:p>
        </p:txBody>
      </p:sp>
      <p:graphicFrame>
        <p:nvGraphicFramePr>
          <p:cNvPr id="2413623" name="Object 55"/>
          <p:cNvGraphicFramePr>
            <a:graphicFrameLocks noChangeAspect="1"/>
          </p:cNvGraphicFramePr>
          <p:nvPr/>
        </p:nvGraphicFramePr>
        <p:xfrm>
          <a:off x="1519238" y="1109663"/>
          <a:ext cx="11477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2" name="公式" r:id="rId7" imgW="723600" imgH="406080" progId="Equation.3">
                  <p:embed/>
                </p:oleObj>
              </mc:Choice>
              <mc:Fallback>
                <p:oleObj name="公式" r:id="rId7" imgW="72360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109663"/>
                        <a:ext cx="11477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24" name="Text Box 56"/>
          <p:cNvSpPr txBox="1">
            <a:spLocks noChangeArrowheads="1"/>
          </p:cNvSpPr>
          <p:nvPr/>
        </p:nvSpPr>
        <p:spPr bwMode="auto">
          <a:xfrm>
            <a:off x="0" y="1676400"/>
            <a:ext cx="1408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由 </a:t>
            </a:r>
            <a:r>
              <a:rPr lang="en-US" altLang="zh-CN" sz="2000" b="1"/>
              <a:t>sin</a:t>
            </a:r>
            <a:r>
              <a:rPr lang="en-US" altLang="zh-CN" sz="2000" b="1" i="1">
                <a:sym typeface="Symbol" pitchFamily="18" charset="2"/>
              </a:rPr>
              <a:t> &gt;</a:t>
            </a:r>
            <a:r>
              <a:rPr lang="en-US" altLang="zh-CN" sz="2000" b="1"/>
              <a:t> 0,</a:t>
            </a:r>
          </a:p>
        </p:txBody>
      </p:sp>
      <p:graphicFrame>
        <p:nvGraphicFramePr>
          <p:cNvPr id="2413625" name="Object 57"/>
          <p:cNvGraphicFramePr>
            <a:graphicFrameLocks noChangeAspect="1"/>
          </p:cNvGraphicFramePr>
          <p:nvPr/>
        </p:nvGraphicFramePr>
        <p:xfrm>
          <a:off x="1447800" y="1733550"/>
          <a:ext cx="10668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3" name="公式" r:id="rId9" imgW="622080" imgH="177480" progId="Equation.3">
                  <p:embed/>
                </p:oleObj>
              </mc:Choice>
              <mc:Fallback>
                <p:oleObj name="公式" r:id="rId9" imgW="622080" imgH="177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33550"/>
                        <a:ext cx="10668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26" name="Text Box 58"/>
          <p:cNvSpPr txBox="1">
            <a:spLocks noChangeArrowheads="1"/>
          </p:cNvSpPr>
          <p:nvPr/>
        </p:nvSpPr>
        <p:spPr bwMode="auto">
          <a:xfrm>
            <a:off x="4194175" y="838200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ym typeface="Symbol" pitchFamily="18" charset="2"/>
              </a:rPr>
              <a:t></a:t>
            </a:r>
            <a:r>
              <a:rPr lang="zh-CN" altLang="en-US" sz="2000" b="1">
                <a:sym typeface="Symbol" pitchFamily="18" charset="2"/>
              </a:rPr>
              <a:t>联立后得交点坐标</a:t>
            </a:r>
            <a:endParaRPr lang="zh-CN" altLang="en-US" sz="2000"/>
          </a:p>
        </p:txBody>
      </p:sp>
      <p:graphicFrame>
        <p:nvGraphicFramePr>
          <p:cNvPr id="2413627" name="Object 59"/>
          <p:cNvGraphicFramePr>
            <a:graphicFrameLocks noChangeAspect="1"/>
          </p:cNvGraphicFramePr>
          <p:nvPr/>
        </p:nvGraphicFramePr>
        <p:xfrm>
          <a:off x="6934200" y="762000"/>
          <a:ext cx="609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4" name="公式" r:id="rId11" imgW="469800" imgH="406080" progId="Equation.3">
                  <p:embed/>
                </p:oleObj>
              </mc:Choice>
              <mc:Fallback>
                <p:oleObj name="公式" r:id="rId11" imgW="469800" imgH="4060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762000"/>
                        <a:ext cx="6096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3628" name="Object 60"/>
          <p:cNvGraphicFramePr>
            <a:graphicFrameLocks noChangeAspect="1"/>
          </p:cNvGraphicFramePr>
          <p:nvPr/>
        </p:nvGraphicFramePr>
        <p:xfrm>
          <a:off x="7924800" y="762000"/>
          <a:ext cx="609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5" name="公式" r:id="rId13" imgW="495000" imgH="406080" progId="Equation.3">
                  <p:embed/>
                </p:oleObj>
              </mc:Choice>
              <mc:Fallback>
                <p:oleObj name="公式" r:id="rId13" imgW="495000" imgH="406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762000"/>
                        <a:ext cx="609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3630" name="Object 62"/>
          <p:cNvGraphicFramePr>
            <a:graphicFrameLocks noChangeAspect="1"/>
          </p:cNvGraphicFramePr>
          <p:nvPr/>
        </p:nvGraphicFramePr>
        <p:xfrm>
          <a:off x="6834188" y="2008188"/>
          <a:ext cx="20272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6" name="公式" r:id="rId15" imgW="965160" imgH="482400" progId="Equation.3">
                  <p:embed/>
                </p:oleObj>
              </mc:Choice>
              <mc:Fallback>
                <p:oleObj name="公式" r:id="rId15" imgW="96516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2008188"/>
                        <a:ext cx="20272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3631" name="Object 63"/>
          <p:cNvGraphicFramePr>
            <a:graphicFrameLocks noChangeAspect="1"/>
          </p:cNvGraphicFramePr>
          <p:nvPr/>
        </p:nvGraphicFramePr>
        <p:xfrm>
          <a:off x="7391400" y="3048000"/>
          <a:ext cx="1447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7" name="公式" r:id="rId17" imgW="901440" imgH="431640" progId="Equation.3">
                  <p:embed/>
                </p:oleObj>
              </mc:Choice>
              <mc:Fallback>
                <p:oleObj name="公式" r:id="rId17" imgW="901440" imgH="4316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447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32" name="Text Box 64"/>
          <p:cNvSpPr txBox="1">
            <a:spLocks noChangeArrowheads="1"/>
          </p:cNvSpPr>
          <p:nvPr/>
        </p:nvSpPr>
        <p:spPr bwMode="auto">
          <a:xfrm>
            <a:off x="7859713" y="65865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633" name="Text Box 65"/>
          <p:cNvSpPr txBox="1">
            <a:spLocks noChangeArrowheads="1"/>
          </p:cNvSpPr>
          <p:nvPr/>
        </p:nvSpPr>
        <p:spPr bwMode="auto">
          <a:xfrm>
            <a:off x="7859713" y="65865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3634" name="Text Box 66"/>
          <p:cNvSpPr txBox="1">
            <a:spLocks noChangeArrowheads="1"/>
          </p:cNvSpPr>
          <p:nvPr/>
        </p:nvSpPr>
        <p:spPr bwMode="auto">
          <a:xfrm>
            <a:off x="7859713" y="65865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413635" name="Object 67"/>
          <p:cNvGraphicFramePr>
            <a:graphicFrameLocks noChangeAspect="1"/>
          </p:cNvGraphicFramePr>
          <p:nvPr/>
        </p:nvGraphicFramePr>
        <p:xfrm>
          <a:off x="6057900" y="1265238"/>
          <a:ext cx="21510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8" name="公式" r:id="rId19" imgW="1066680" imgH="431640" progId="Equation.3">
                  <p:embed/>
                </p:oleObj>
              </mc:Choice>
              <mc:Fallback>
                <p:oleObj name="公式" r:id="rId19" imgW="1066680" imgH="4316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265238"/>
                        <a:ext cx="21510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36" name="Text Box 68"/>
          <p:cNvSpPr txBox="1">
            <a:spLocks noChangeArrowheads="1"/>
          </p:cNvSpPr>
          <p:nvPr/>
        </p:nvSpPr>
        <p:spPr bwMode="auto">
          <a:xfrm>
            <a:off x="5783263" y="1336675"/>
            <a:ext cx="354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>
                <a:solidFill>
                  <a:schemeClr val="tx1"/>
                </a:solidFill>
              </a:rPr>
              <a:t>[</a:t>
            </a:r>
          </a:p>
        </p:txBody>
      </p:sp>
      <p:sp>
        <p:nvSpPr>
          <p:cNvPr id="2413637" name="Text Box 69"/>
          <p:cNvSpPr txBox="1">
            <a:spLocks noChangeArrowheads="1"/>
          </p:cNvSpPr>
          <p:nvPr/>
        </p:nvSpPr>
        <p:spPr bwMode="auto">
          <a:xfrm>
            <a:off x="5029200" y="1524000"/>
            <a:ext cx="83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S </a:t>
            </a:r>
            <a:r>
              <a:rPr lang="en-US" altLang="zh-CN" b="1">
                <a:solidFill>
                  <a:schemeClr val="tx1"/>
                </a:solidFill>
              </a:rPr>
              <a:t>= 2</a:t>
            </a:r>
          </a:p>
        </p:txBody>
      </p:sp>
      <p:sp>
        <p:nvSpPr>
          <p:cNvPr id="2413638" name="Text Box 70"/>
          <p:cNvSpPr txBox="1">
            <a:spLocks noChangeArrowheads="1"/>
          </p:cNvSpPr>
          <p:nvPr/>
        </p:nvSpPr>
        <p:spPr bwMode="auto">
          <a:xfrm>
            <a:off x="8723313" y="2062163"/>
            <a:ext cx="354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2413639" name="Object 71"/>
          <p:cNvGraphicFramePr>
            <a:graphicFrameLocks noChangeAspect="1"/>
          </p:cNvGraphicFramePr>
          <p:nvPr/>
        </p:nvGraphicFramePr>
        <p:xfrm>
          <a:off x="6156325" y="3286125"/>
          <a:ext cx="5699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09" name="公式" r:id="rId21" imgW="406080" imgH="406080" progId="Equation.3">
                  <p:embed/>
                </p:oleObj>
              </mc:Choice>
              <mc:Fallback>
                <p:oleObj name="公式" r:id="rId21" imgW="406080" imgH="4060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286125"/>
                        <a:ext cx="5699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3640" name="AutoShape 72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3642" name="Text Box 74"/>
          <p:cNvSpPr txBox="1">
            <a:spLocks noChangeArrowheads="1"/>
          </p:cNvSpPr>
          <p:nvPr/>
        </p:nvSpPr>
        <p:spPr bwMode="auto">
          <a:xfrm>
            <a:off x="7859713" y="65801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413643" name="Object 75"/>
          <p:cNvGraphicFramePr>
            <a:graphicFrameLocks noChangeAspect="1"/>
          </p:cNvGraphicFramePr>
          <p:nvPr/>
        </p:nvGraphicFramePr>
        <p:xfrm>
          <a:off x="5586413" y="2711450"/>
          <a:ext cx="5699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10" name="公式" r:id="rId24" imgW="406080" imgH="406080" progId="Equation.3">
                  <p:embed/>
                </p:oleObj>
              </mc:Choice>
              <mc:Fallback>
                <p:oleObj name="公式" r:id="rId24" imgW="406080" imgH="4060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2711450"/>
                        <a:ext cx="5699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3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13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5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1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1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1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1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1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1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1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1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41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41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41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41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1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1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241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41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241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1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1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1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1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1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1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1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1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13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13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1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1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241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241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1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1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413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413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1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41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36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3615" grpId="0" animBg="1"/>
      <p:bldP spid="2413621" grpId="0" animBg="1"/>
      <p:bldP spid="2413616" grpId="0" animBg="1"/>
      <p:bldP spid="2413581" grpId="0" animBg="1"/>
      <p:bldP spid="2413582" grpId="0" animBg="1"/>
      <p:bldP spid="2413584" grpId="0" autoUpdateAnimBg="0"/>
      <p:bldP spid="2413586" grpId="0" autoUpdateAnimBg="0"/>
      <p:bldP spid="2413588" grpId="0" autoUpdateAnimBg="0"/>
      <p:bldP spid="2413589" grpId="0" autoUpdateAnimBg="0"/>
      <p:bldP spid="2413594" grpId="0" autoUpdateAnimBg="0"/>
      <p:bldP spid="2413596" grpId="0" animBg="1"/>
      <p:bldP spid="2413597" grpId="0" animBg="1"/>
      <p:bldP spid="2413598" grpId="0" animBg="1"/>
      <p:bldP spid="2413599" grpId="0" animBg="1"/>
      <p:bldP spid="2413600" grpId="0" animBg="1"/>
      <p:bldP spid="2413610" grpId="0" animBg="1"/>
      <p:bldP spid="2413622" grpId="0" autoUpdateAnimBg="0"/>
      <p:bldP spid="2413624" grpId="0" autoUpdateAnimBg="0"/>
      <p:bldP spid="2413626" grpId="0" autoUpdateAnimBg="0"/>
      <p:bldP spid="2413632" grpId="0" autoUpdateAnimBg="0"/>
      <p:bldP spid="2413633" grpId="0" autoUpdateAnimBg="0"/>
      <p:bldP spid="2413634" grpId="0" autoUpdateAnimBg="0"/>
      <p:bldP spid="2413636" grpId="0" autoUpdateAnimBg="0"/>
      <p:bldP spid="2413637" grpId="0" autoUpdateAnimBg="0"/>
      <p:bldP spid="2413638" grpId="0" autoUpdateAnimBg="0"/>
      <p:bldP spid="24136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340" name="Freeform 2156"/>
          <p:cNvSpPr>
            <a:spLocks/>
          </p:cNvSpPr>
          <p:nvPr/>
        </p:nvSpPr>
        <p:spPr bwMode="auto">
          <a:xfrm>
            <a:off x="1666875" y="5124450"/>
            <a:ext cx="1588" cy="66675"/>
          </a:xfrm>
          <a:custGeom>
            <a:avLst/>
            <a:gdLst>
              <a:gd name="T0" fmla="*/ 0 w 1"/>
              <a:gd name="T1" fmla="*/ 0 h 1884"/>
              <a:gd name="T2" fmla="*/ 0 w 1"/>
              <a:gd name="T3" fmla="*/ 1884 h 18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884">
                <a:moveTo>
                  <a:pt x="0" y="0"/>
                </a:moveTo>
                <a:lnTo>
                  <a:pt x="0" y="1884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1" name="Line 2157"/>
          <p:cNvSpPr>
            <a:spLocks noChangeShapeType="1"/>
          </p:cNvSpPr>
          <p:nvPr/>
        </p:nvSpPr>
        <p:spPr bwMode="auto">
          <a:xfrm>
            <a:off x="4343400" y="5106988"/>
            <a:ext cx="0" cy="825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2" name="Freeform 2158"/>
          <p:cNvSpPr>
            <a:spLocks/>
          </p:cNvSpPr>
          <p:nvPr/>
        </p:nvSpPr>
        <p:spPr bwMode="auto">
          <a:xfrm>
            <a:off x="2447925" y="5110163"/>
            <a:ext cx="1588" cy="80962"/>
          </a:xfrm>
          <a:custGeom>
            <a:avLst/>
            <a:gdLst>
              <a:gd name="T0" fmla="*/ 0 w 1"/>
              <a:gd name="T1" fmla="*/ 0 h 2280"/>
              <a:gd name="T2" fmla="*/ 0 w 1"/>
              <a:gd name="T3" fmla="*/ 2280 h 2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280">
                <a:moveTo>
                  <a:pt x="0" y="0"/>
                </a:moveTo>
                <a:lnTo>
                  <a:pt x="0" y="2280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3" name="Freeform 2159"/>
          <p:cNvSpPr>
            <a:spLocks/>
          </p:cNvSpPr>
          <p:nvPr/>
        </p:nvSpPr>
        <p:spPr bwMode="auto">
          <a:xfrm>
            <a:off x="4810125" y="5110163"/>
            <a:ext cx="1588" cy="80962"/>
          </a:xfrm>
          <a:custGeom>
            <a:avLst/>
            <a:gdLst>
              <a:gd name="T0" fmla="*/ 0 w 1"/>
              <a:gd name="T1" fmla="*/ 0 h 2250"/>
              <a:gd name="T2" fmla="*/ 0 w 1"/>
              <a:gd name="T3" fmla="*/ 2250 h 22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250">
                <a:moveTo>
                  <a:pt x="0" y="0"/>
                </a:moveTo>
                <a:lnTo>
                  <a:pt x="0" y="2250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4" name="Freeform 2160"/>
          <p:cNvSpPr>
            <a:spLocks/>
          </p:cNvSpPr>
          <p:nvPr/>
        </p:nvSpPr>
        <p:spPr bwMode="auto">
          <a:xfrm>
            <a:off x="3952875" y="5106988"/>
            <a:ext cx="1588" cy="84137"/>
          </a:xfrm>
          <a:custGeom>
            <a:avLst/>
            <a:gdLst>
              <a:gd name="T0" fmla="*/ 0 w 1"/>
              <a:gd name="T1" fmla="*/ 0 h 2376"/>
              <a:gd name="T2" fmla="*/ 0 w 1"/>
              <a:gd name="T3" fmla="*/ 2376 h 23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76">
                <a:moveTo>
                  <a:pt x="0" y="0"/>
                </a:moveTo>
                <a:lnTo>
                  <a:pt x="0" y="2376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5" name="Freeform 2161"/>
          <p:cNvSpPr>
            <a:spLocks/>
          </p:cNvSpPr>
          <p:nvPr/>
        </p:nvSpPr>
        <p:spPr bwMode="auto">
          <a:xfrm>
            <a:off x="2000250" y="5118100"/>
            <a:ext cx="1588" cy="73025"/>
          </a:xfrm>
          <a:custGeom>
            <a:avLst/>
            <a:gdLst>
              <a:gd name="T0" fmla="*/ 0 w 1"/>
              <a:gd name="T1" fmla="*/ 0 h 2052"/>
              <a:gd name="T2" fmla="*/ 0 w 1"/>
              <a:gd name="T3" fmla="*/ 2052 h 20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52">
                <a:moveTo>
                  <a:pt x="0" y="0"/>
                </a:moveTo>
                <a:lnTo>
                  <a:pt x="0" y="2052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6" name="Freeform 2162"/>
          <p:cNvSpPr>
            <a:spLocks/>
          </p:cNvSpPr>
          <p:nvPr/>
        </p:nvSpPr>
        <p:spPr bwMode="auto">
          <a:xfrm>
            <a:off x="2324100" y="5111750"/>
            <a:ext cx="1588" cy="79375"/>
          </a:xfrm>
          <a:custGeom>
            <a:avLst/>
            <a:gdLst>
              <a:gd name="T0" fmla="*/ 0 w 1"/>
              <a:gd name="T1" fmla="*/ 0 h 2214"/>
              <a:gd name="T2" fmla="*/ 0 w 1"/>
              <a:gd name="T3" fmla="*/ 2214 h 22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214">
                <a:moveTo>
                  <a:pt x="0" y="0"/>
                </a:moveTo>
                <a:lnTo>
                  <a:pt x="0" y="2214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7" name="Freeform 2163"/>
          <p:cNvSpPr>
            <a:spLocks/>
          </p:cNvSpPr>
          <p:nvPr/>
        </p:nvSpPr>
        <p:spPr bwMode="auto">
          <a:xfrm>
            <a:off x="3362325" y="5105400"/>
            <a:ext cx="1588" cy="85725"/>
          </a:xfrm>
          <a:custGeom>
            <a:avLst/>
            <a:gdLst>
              <a:gd name="T0" fmla="*/ 0 w 1"/>
              <a:gd name="T1" fmla="*/ 0 h 2406"/>
              <a:gd name="T2" fmla="*/ 0 w 1"/>
              <a:gd name="T3" fmla="*/ 2406 h 24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06">
                <a:moveTo>
                  <a:pt x="0" y="0"/>
                </a:moveTo>
                <a:lnTo>
                  <a:pt x="0" y="2406"/>
                </a:lnTo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9234" name="Object 2050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48" name="公式" r:id="rId4" imgW="177480" imgH="228600" progId="Equation.3">
                  <p:embed/>
                </p:oleObj>
              </mc:Choice>
              <mc:Fallback>
                <p:oleObj name="公式" r:id="rId4" imgW="177480" imgH="2286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35" name="Object 2051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49" name="公式" r:id="rId6" imgW="279360" imgH="228600" progId="Equation.3">
                  <p:embed/>
                </p:oleObj>
              </mc:Choice>
              <mc:Fallback>
                <p:oleObj name="公式" r:id="rId6" imgW="279360" imgH="2286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236" name="Object 2052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50" name="公式" r:id="rId8" imgW="164880" imgH="228600" progId="Equation.3">
                  <p:embed/>
                </p:oleObj>
              </mc:Choice>
              <mc:Fallback>
                <p:oleObj name="公式" r:id="rId8" imgW="164880" imgH="2286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9237" name="Text Box 2053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2399238" name="Text Box 2054"/>
          <p:cNvSpPr txBox="1">
            <a:spLocks noChangeArrowheads="1"/>
          </p:cNvSpPr>
          <p:nvPr/>
        </p:nvSpPr>
        <p:spPr bwMode="auto">
          <a:xfrm>
            <a:off x="6689725" y="4572000"/>
            <a:ext cx="192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4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取极限</a:t>
            </a:r>
          </a:p>
        </p:txBody>
      </p:sp>
      <p:grpSp>
        <p:nvGrpSpPr>
          <p:cNvPr id="2399239" name="Group 2055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2399240" name="Group 2056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2399241" name="Line 2057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9242" name="Line 2058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99243" name="Text Box 2059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99244" name="Text Box 2060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99245" name="Text Box 2061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99246" name="Text Box 2062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y</a:t>
            </a:r>
            <a:r>
              <a:rPr lang="en-US" altLang="zh-CN" b="1">
                <a:solidFill>
                  <a:schemeClr val="accent2"/>
                </a:solidFill>
              </a:rPr>
              <a:t>=</a:t>
            </a:r>
            <a:r>
              <a:rPr lang="en-US" altLang="zh-CN" b="1" i="1">
                <a:solidFill>
                  <a:schemeClr val="accent2"/>
                </a:solidFill>
              </a:rPr>
              <a:t>f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99247" name="Freeform 2063"/>
          <p:cNvSpPr>
            <a:spLocks/>
          </p:cNvSpPr>
          <p:nvPr/>
        </p:nvSpPr>
        <p:spPr bwMode="auto">
          <a:xfrm>
            <a:off x="2895600" y="1371600"/>
            <a:ext cx="781050" cy="3810000"/>
          </a:xfrm>
          <a:custGeom>
            <a:avLst/>
            <a:gdLst>
              <a:gd name="T0" fmla="*/ 0 w 492"/>
              <a:gd name="T1" fmla="*/ 2400 h 2400"/>
              <a:gd name="T2" fmla="*/ 75 w 492"/>
              <a:gd name="T3" fmla="*/ 213 h 2400"/>
              <a:gd name="T4" fmla="*/ 81 w 492"/>
              <a:gd name="T5" fmla="*/ 0 h 2400"/>
              <a:gd name="T6" fmla="*/ 279 w 492"/>
              <a:gd name="T7" fmla="*/ 0 h 2400"/>
              <a:gd name="T8" fmla="*/ 492 w 492"/>
              <a:gd name="T9" fmla="*/ 0 h 2400"/>
              <a:gd name="T10" fmla="*/ 480 w 492"/>
              <a:gd name="T11" fmla="*/ 240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" h="2400">
                <a:moveTo>
                  <a:pt x="0" y="2400"/>
                </a:moveTo>
                <a:lnTo>
                  <a:pt x="75" y="213"/>
                </a:lnTo>
                <a:lnTo>
                  <a:pt x="81" y="0"/>
                </a:lnTo>
                <a:lnTo>
                  <a:pt x="279" y="0"/>
                </a:lnTo>
                <a:lnTo>
                  <a:pt x="492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8" name="Freeform 2064"/>
          <p:cNvSpPr>
            <a:spLocks/>
          </p:cNvSpPr>
          <p:nvPr/>
        </p:nvSpPr>
        <p:spPr bwMode="auto">
          <a:xfrm>
            <a:off x="2514600" y="1452563"/>
            <a:ext cx="514350" cy="3729037"/>
          </a:xfrm>
          <a:custGeom>
            <a:avLst/>
            <a:gdLst>
              <a:gd name="T0" fmla="*/ 0 w 324"/>
              <a:gd name="T1" fmla="*/ 2349 h 2349"/>
              <a:gd name="T2" fmla="*/ 0 w 324"/>
              <a:gd name="T3" fmla="*/ 63 h 2349"/>
              <a:gd name="T4" fmla="*/ 80 w 324"/>
              <a:gd name="T5" fmla="*/ 77 h 2349"/>
              <a:gd name="T6" fmla="*/ 80 w 324"/>
              <a:gd name="T7" fmla="*/ 6 h 2349"/>
              <a:gd name="T8" fmla="*/ 309 w 324"/>
              <a:gd name="T9" fmla="*/ 0 h 2349"/>
              <a:gd name="T10" fmla="*/ 324 w 324"/>
              <a:gd name="T11" fmla="*/ 45 h 2349"/>
              <a:gd name="T12" fmla="*/ 240 w 324"/>
              <a:gd name="T13" fmla="*/ 234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349">
                <a:moveTo>
                  <a:pt x="0" y="2349"/>
                </a:moveTo>
                <a:lnTo>
                  <a:pt x="0" y="63"/>
                </a:lnTo>
                <a:lnTo>
                  <a:pt x="80" y="77"/>
                </a:lnTo>
                <a:lnTo>
                  <a:pt x="80" y="6"/>
                </a:lnTo>
                <a:lnTo>
                  <a:pt x="309" y="0"/>
                </a:lnTo>
                <a:lnTo>
                  <a:pt x="324" y="45"/>
                </a:lnTo>
                <a:lnTo>
                  <a:pt x="240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49" name="Freeform 2065"/>
          <p:cNvSpPr>
            <a:spLocks/>
          </p:cNvSpPr>
          <p:nvPr/>
        </p:nvSpPr>
        <p:spPr bwMode="auto">
          <a:xfrm>
            <a:off x="2133600" y="1555750"/>
            <a:ext cx="387350" cy="3625850"/>
          </a:xfrm>
          <a:custGeom>
            <a:avLst/>
            <a:gdLst>
              <a:gd name="T0" fmla="*/ 0 w 244"/>
              <a:gd name="T1" fmla="*/ 2284 h 2284"/>
              <a:gd name="T2" fmla="*/ 0 w 244"/>
              <a:gd name="T3" fmla="*/ 186 h 2284"/>
              <a:gd name="T4" fmla="*/ 16 w 244"/>
              <a:gd name="T5" fmla="*/ 156 h 2284"/>
              <a:gd name="T6" fmla="*/ 16 w 244"/>
              <a:gd name="T7" fmla="*/ 122 h 2284"/>
              <a:gd name="T8" fmla="*/ 120 w 244"/>
              <a:gd name="T9" fmla="*/ 103 h 2284"/>
              <a:gd name="T10" fmla="*/ 120 w 244"/>
              <a:gd name="T11" fmla="*/ 34 h 2284"/>
              <a:gd name="T12" fmla="*/ 194 w 244"/>
              <a:gd name="T13" fmla="*/ 34 h 2284"/>
              <a:gd name="T14" fmla="*/ 194 w 244"/>
              <a:gd name="T15" fmla="*/ 0 h 2284"/>
              <a:gd name="T16" fmla="*/ 244 w 244"/>
              <a:gd name="T17" fmla="*/ 0 h 2284"/>
              <a:gd name="T18" fmla="*/ 240 w 244"/>
              <a:gd name="T19" fmla="*/ 2284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2284">
                <a:moveTo>
                  <a:pt x="0" y="2284"/>
                </a:moveTo>
                <a:lnTo>
                  <a:pt x="0" y="186"/>
                </a:lnTo>
                <a:lnTo>
                  <a:pt x="16" y="156"/>
                </a:lnTo>
                <a:lnTo>
                  <a:pt x="16" y="122"/>
                </a:lnTo>
                <a:lnTo>
                  <a:pt x="120" y="103"/>
                </a:lnTo>
                <a:lnTo>
                  <a:pt x="120" y="34"/>
                </a:lnTo>
                <a:lnTo>
                  <a:pt x="194" y="34"/>
                </a:lnTo>
                <a:lnTo>
                  <a:pt x="194" y="0"/>
                </a:lnTo>
                <a:lnTo>
                  <a:pt x="244" y="0"/>
                </a:lnTo>
                <a:lnTo>
                  <a:pt x="240" y="228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0" name="Freeform 2066"/>
          <p:cNvSpPr>
            <a:spLocks/>
          </p:cNvSpPr>
          <p:nvPr/>
        </p:nvSpPr>
        <p:spPr bwMode="auto">
          <a:xfrm>
            <a:off x="1752600" y="1828800"/>
            <a:ext cx="390525" cy="3352800"/>
          </a:xfrm>
          <a:custGeom>
            <a:avLst/>
            <a:gdLst>
              <a:gd name="T0" fmla="*/ 0 w 246"/>
              <a:gd name="T1" fmla="*/ 2112 h 2112"/>
              <a:gd name="T2" fmla="*/ 2 w 246"/>
              <a:gd name="T3" fmla="*/ 174 h 2112"/>
              <a:gd name="T4" fmla="*/ 48 w 246"/>
              <a:gd name="T5" fmla="*/ 172 h 2112"/>
              <a:gd name="T6" fmla="*/ 48 w 246"/>
              <a:gd name="T7" fmla="*/ 82 h 2112"/>
              <a:gd name="T8" fmla="*/ 160 w 246"/>
              <a:gd name="T9" fmla="*/ 82 h 2112"/>
              <a:gd name="T10" fmla="*/ 160 w 246"/>
              <a:gd name="T11" fmla="*/ 6 h 2112"/>
              <a:gd name="T12" fmla="*/ 246 w 246"/>
              <a:gd name="T13" fmla="*/ 0 h 2112"/>
              <a:gd name="T14" fmla="*/ 240 w 246"/>
              <a:gd name="T1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112">
                <a:moveTo>
                  <a:pt x="0" y="2112"/>
                </a:moveTo>
                <a:lnTo>
                  <a:pt x="2" y="174"/>
                </a:lnTo>
                <a:lnTo>
                  <a:pt x="48" y="172"/>
                </a:lnTo>
                <a:lnTo>
                  <a:pt x="48" y="82"/>
                </a:lnTo>
                <a:lnTo>
                  <a:pt x="160" y="82"/>
                </a:lnTo>
                <a:lnTo>
                  <a:pt x="160" y="6"/>
                </a:lnTo>
                <a:lnTo>
                  <a:pt x="246" y="0"/>
                </a:lnTo>
                <a:lnTo>
                  <a:pt x="240" y="211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1" name="Freeform 2067"/>
          <p:cNvSpPr>
            <a:spLocks/>
          </p:cNvSpPr>
          <p:nvPr/>
        </p:nvSpPr>
        <p:spPr bwMode="auto">
          <a:xfrm>
            <a:off x="1431925" y="2101850"/>
            <a:ext cx="333375" cy="3079750"/>
          </a:xfrm>
          <a:custGeom>
            <a:avLst/>
            <a:gdLst>
              <a:gd name="T0" fmla="*/ 10 w 210"/>
              <a:gd name="T1" fmla="*/ 1940 h 1940"/>
              <a:gd name="T2" fmla="*/ 0 w 210"/>
              <a:gd name="T3" fmla="*/ 112 h 1940"/>
              <a:gd name="T4" fmla="*/ 158 w 210"/>
              <a:gd name="T5" fmla="*/ 110 h 1940"/>
              <a:gd name="T6" fmla="*/ 158 w 210"/>
              <a:gd name="T7" fmla="*/ 2 h 1940"/>
              <a:gd name="T8" fmla="*/ 210 w 210"/>
              <a:gd name="T9" fmla="*/ 0 h 1940"/>
              <a:gd name="T10" fmla="*/ 202 w 210"/>
              <a:gd name="T11" fmla="*/ 1940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1940">
                <a:moveTo>
                  <a:pt x="10" y="1940"/>
                </a:moveTo>
                <a:lnTo>
                  <a:pt x="0" y="112"/>
                </a:lnTo>
                <a:lnTo>
                  <a:pt x="158" y="110"/>
                </a:lnTo>
                <a:lnTo>
                  <a:pt x="158" y="2"/>
                </a:lnTo>
                <a:lnTo>
                  <a:pt x="210" y="0"/>
                </a:lnTo>
                <a:lnTo>
                  <a:pt x="202" y="19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2" name="Freeform 2068"/>
          <p:cNvSpPr>
            <a:spLocks/>
          </p:cNvSpPr>
          <p:nvPr/>
        </p:nvSpPr>
        <p:spPr bwMode="auto">
          <a:xfrm>
            <a:off x="3641725" y="1428750"/>
            <a:ext cx="549275" cy="3752850"/>
          </a:xfrm>
          <a:custGeom>
            <a:avLst/>
            <a:gdLst>
              <a:gd name="T0" fmla="*/ 10 w 346"/>
              <a:gd name="T1" fmla="*/ 2364 h 2364"/>
              <a:gd name="T2" fmla="*/ 0 w 346"/>
              <a:gd name="T3" fmla="*/ 6 h 2364"/>
              <a:gd name="T4" fmla="*/ 201 w 346"/>
              <a:gd name="T5" fmla="*/ 0 h 2364"/>
              <a:gd name="T6" fmla="*/ 325 w 346"/>
              <a:gd name="T7" fmla="*/ 14 h 2364"/>
              <a:gd name="T8" fmla="*/ 322 w 346"/>
              <a:gd name="T9" fmla="*/ 134 h 2364"/>
              <a:gd name="T10" fmla="*/ 346 w 346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2364">
                <a:moveTo>
                  <a:pt x="10" y="2364"/>
                </a:moveTo>
                <a:lnTo>
                  <a:pt x="0" y="6"/>
                </a:lnTo>
                <a:lnTo>
                  <a:pt x="201" y="0"/>
                </a:lnTo>
                <a:lnTo>
                  <a:pt x="325" y="14"/>
                </a:lnTo>
                <a:lnTo>
                  <a:pt x="322" y="134"/>
                </a:lnTo>
                <a:lnTo>
                  <a:pt x="346" y="236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3" name="Freeform 2069"/>
          <p:cNvSpPr>
            <a:spLocks/>
          </p:cNvSpPr>
          <p:nvPr/>
        </p:nvSpPr>
        <p:spPr bwMode="auto">
          <a:xfrm>
            <a:off x="4119563" y="1452563"/>
            <a:ext cx="528637" cy="3729037"/>
          </a:xfrm>
          <a:custGeom>
            <a:avLst/>
            <a:gdLst>
              <a:gd name="T0" fmla="*/ 45 w 333"/>
              <a:gd name="T1" fmla="*/ 2349 h 2349"/>
              <a:gd name="T2" fmla="*/ 0 w 333"/>
              <a:gd name="T3" fmla="*/ 0 h 2349"/>
              <a:gd name="T4" fmla="*/ 140 w 333"/>
              <a:gd name="T5" fmla="*/ 29 h 2349"/>
              <a:gd name="T6" fmla="*/ 158 w 333"/>
              <a:gd name="T7" fmla="*/ 39 h 2349"/>
              <a:gd name="T8" fmla="*/ 285 w 333"/>
              <a:gd name="T9" fmla="*/ 36 h 2349"/>
              <a:gd name="T10" fmla="*/ 285 w 333"/>
              <a:gd name="T11" fmla="*/ 197 h 2349"/>
              <a:gd name="T12" fmla="*/ 333 w 333"/>
              <a:gd name="T13" fmla="*/ 234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" h="2349">
                <a:moveTo>
                  <a:pt x="45" y="2349"/>
                </a:moveTo>
                <a:lnTo>
                  <a:pt x="0" y="0"/>
                </a:lnTo>
                <a:lnTo>
                  <a:pt x="140" y="29"/>
                </a:lnTo>
                <a:lnTo>
                  <a:pt x="158" y="39"/>
                </a:lnTo>
                <a:lnTo>
                  <a:pt x="285" y="36"/>
                </a:lnTo>
                <a:lnTo>
                  <a:pt x="285" y="197"/>
                </a:lnTo>
                <a:lnTo>
                  <a:pt x="333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4" name="Freeform 2070"/>
          <p:cNvSpPr>
            <a:spLocks/>
          </p:cNvSpPr>
          <p:nvPr/>
        </p:nvSpPr>
        <p:spPr bwMode="auto">
          <a:xfrm>
            <a:off x="4537075" y="1584325"/>
            <a:ext cx="581025" cy="3597275"/>
          </a:xfrm>
          <a:custGeom>
            <a:avLst/>
            <a:gdLst>
              <a:gd name="T0" fmla="*/ 70 w 366"/>
              <a:gd name="T1" fmla="*/ 2266 h 2266"/>
              <a:gd name="T2" fmla="*/ 0 w 366"/>
              <a:gd name="T3" fmla="*/ 0 h 2266"/>
              <a:gd name="T4" fmla="*/ 172 w 366"/>
              <a:gd name="T5" fmla="*/ 8 h 2266"/>
              <a:gd name="T6" fmla="*/ 366 w 366"/>
              <a:gd name="T7" fmla="*/ 12 h 2266"/>
              <a:gd name="T8" fmla="*/ 358 w 366"/>
              <a:gd name="T9" fmla="*/ 2266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2266">
                <a:moveTo>
                  <a:pt x="70" y="2266"/>
                </a:moveTo>
                <a:lnTo>
                  <a:pt x="0" y="0"/>
                </a:lnTo>
                <a:lnTo>
                  <a:pt x="172" y="8"/>
                </a:lnTo>
                <a:lnTo>
                  <a:pt x="366" y="12"/>
                </a:lnTo>
                <a:lnTo>
                  <a:pt x="358" y="226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5" name="Line 2071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56" name="Text Box 2072"/>
          <p:cNvSpPr txBox="1">
            <a:spLocks noChangeArrowheads="1"/>
          </p:cNvSpPr>
          <p:nvPr/>
        </p:nvSpPr>
        <p:spPr bwMode="auto">
          <a:xfrm>
            <a:off x="6400800" y="5029200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</a:rPr>
              <a:t>令分法无限变细</a:t>
            </a:r>
          </a:p>
        </p:txBody>
      </p:sp>
      <p:sp>
        <p:nvSpPr>
          <p:cNvPr id="2399257" name="Text Box 2073"/>
          <p:cNvSpPr txBox="1">
            <a:spLocks noChangeArrowheads="1"/>
          </p:cNvSpPr>
          <p:nvPr/>
        </p:nvSpPr>
        <p:spPr bwMode="auto">
          <a:xfrm>
            <a:off x="8258175" y="56705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9258" name="Freeform 2074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704 h 704"/>
              <a:gd name="T2" fmla="*/ 912 w 2304"/>
              <a:gd name="T3" fmla="*/ 80 h 704"/>
              <a:gd name="T4" fmla="*/ 2304 w 2304"/>
              <a:gd name="T5" fmla="*/ 22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259" name="Group 2075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2399260" name="Line 2076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61" name="Text Box 2077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399262" name="Group 2078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2399263" name="Line 2079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64" name="Text Box 2080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b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399265" name="Text Box 2081"/>
          <p:cNvSpPr txBox="1">
            <a:spLocks noChangeArrowheads="1"/>
          </p:cNvSpPr>
          <p:nvPr/>
        </p:nvSpPr>
        <p:spPr bwMode="auto">
          <a:xfrm>
            <a:off x="3990975" y="53355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9266" name="Text Box 2082"/>
          <p:cNvSpPr txBox="1">
            <a:spLocks noChangeArrowheads="1"/>
          </p:cNvSpPr>
          <p:nvPr/>
        </p:nvSpPr>
        <p:spPr bwMode="auto">
          <a:xfrm>
            <a:off x="8697913" y="37703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99267" name="Text Box 2083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399268" name="Freeform 2084"/>
          <p:cNvSpPr>
            <a:spLocks/>
          </p:cNvSpPr>
          <p:nvPr/>
        </p:nvSpPr>
        <p:spPr bwMode="auto">
          <a:xfrm>
            <a:off x="1790700" y="2085975"/>
            <a:ext cx="1588" cy="3100388"/>
          </a:xfrm>
          <a:custGeom>
            <a:avLst/>
            <a:gdLst>
              <a:gd name="T0" fmla="*/ 0 w 1"/>
              <a:gd name="T1" fmla="*/ 0 h 1953"/>
              <a:gd name="T2" fmla="*/ 0 w 1"/>
              <a:gd name="T3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53">
                <a:moveTo>
                  <a:pt x="0" y="0"/>
                </a:moveTo>
                <a:lnTo>
                  <a:pt x="0" y="195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69" name="Freeform 2085"/>
          <p:cNvSpPr>
            <a:spLocks/>
          </p:cNvSpPr>
          <p:nvPr/>
        </p:nvSpPr>
        <p:spPr bwMode="auto">
          <a:xfrm>
            <a:off x="2390775" y="1638300"/>
            <a:ext cx="1588" cy="3557588"/>
          </a:xfrm>
          <a:custGeom>
            <a:avLst/>
            <a:gdLst>
              <a:gd name="T0" fmla="*/ 0 w 1"/>
              <a:gd name="T1" fmla="*/ 0 h 2241"/>
              <a:gd name="T2" fmla="*/ 0 w 1"/>
              <a:gd name="T3" fmla="*/ 2241 h 2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241">
                <a:moveTo>
                  <a:pt x="0" y="0"/>
                </a:moveTo>
                <a:lnTo>
                  <a:pt x="0" y="2241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0" name="Freeform 2086"/>
          <p:cNvSpPr>
            <a:spLocks/>
          </p:cNvSpPr>
          <p:nvPr/>
        </p:nvSpPr>
        <p:spPr bwMode="auto">
          <a:xfrm>
            <a:off x="2819400" y="1466850"/>
            <a:ext cx="1588" cy="3733800"/>
          </a:xfrm>
          <a:custGeom>
            <a:avLst/>
            <a:gdLst>
              <a:gd name="T0" fmla="*/ 0 w 1"/>
              <a:gd name="T1" fmla="*/ 0 h 2352"/>
              <a:gd name="T2" fmla="*/ 0 w 1"/>
              <a:gd name="T3" fmla="*/ 2352 h 23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52">
                <a:moveTo>
                  <a:pt x="0" y="0"/>
                </a:moveTo>
                <a:lnTo>
                  <a:pt x="0" y="2352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1" name="Freeform 2087"/>
          <p:cNvSpPr>
            <a:spLocks/>
          </p:cNvSpPr>
          <p:nvPr/>
        </p:nvSpPr>
        <p:spPr bwMode="auto">
          <a:xfrm>
            <a:off x="4048125" y="1466850"/>
            <a:ext cx="1588" cy="3724275"/>
          </a:xfrm>
          <a:custGeom>
            <a:avLst/>
            <a:gdLst>
              <a:gd name="T0" fmla="*/ 0 w 1"/>
              <a:gd name="T1" fmla="*/ 0 h 2346"/>
              <a:gd name="T2" fmla="*/ 0 w 1"/>
              <a:gd name="T3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46">
                <a:moveTo>
                  <a:pt x="0" y="0"/>
                </a:moveTo>
                <a:lnTo>
                  <a:pt x="0" y="234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2" name="Freeform 2088"/>
          <p:cNvSpPr>
            <a:spLocks/>
          </p:cNvSpPr>
          <p:nvPr/>
        </p:nvSpPr>
        <p:spPr bwMode="auto">
          <a:xfrm>
            <a:off x="4448175" y="1514475"/>
            <a:ext cx="1588" cy="3673475"/>
          </a:xfrm>
          <a:custGeom>
            <a:avLst/>
            <a:gdLst>
              <a:gd name="T0" fmla="*/ 0 w 1"/>
              <a:gd name="T1" fmla="*/ 0 h 2314"/>
              <a:gd name="T2" fmla="*/ 0 w 1"/>
              <a:gd name="T3" fmla="*/ 2314 h 2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14">
                <a:moveTo>
                  <a:pt x="0" y="0"/>
                </a:moveTo>
                <a:lnTo>
                  <a:pt x="0" y="231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3" name="Line 2089"/>
          <p:cNvSpPr>
            <a:spLocks noChangeShapeType="1"/>
          </p:cNvSpPr>
          <p:nvPr/>
        </p:nvSpPr>
        <p:spPr bwMode="auto">
          <a:xfrm>
            <a:off x="4924425" y="1622425"/>
            <a:ext cx="0" cy="3579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4" name="Freeform 2090"/>
          <p:cNvSpPr>
            <a:spLocks/>
          </p:cNvSpPr>
          <p:nvPr/>
        </p:nvSpPr>
        <p:spPr bwMode="auto">
          <a:xfrm>
            <a:off x="3490913" y="1397000"/>
            <a:ext cx="1587" cy="3794125"/>
          </a:xfrm>
          <a:custGeom>
            <a:avLst/>
            <a:gdLst>
              <a:gd name="T0" fmla="*/ 0 w 1"/>
              <a:gd name="T1" fmla="*/ 2390 h 2390"/>
              <a:gd name="T2" fmla="*/ 1 w 1"/>
              <a:gd name="T3" fmla="*/ 0 h 23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90">
                <a:moveTo>
                  <a:pt x="0" y="2390"/>
                </a:moveTo>
                <a:lnTo>
                  <a:pt x="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5" name="Freeform 2091"/>
          <p:cNvSpPr>
            <a:spLocks/>
          </p:cNvSpPr>
          <p:nvPr/>
        </p:nvSpPr>
        <p:spPr bwMode="auto">
          <a:xfrm>
            <a:off x="1679575" y="20955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6" name="Freeform 2092"/>
          <p:cNvSpPr>
            <a:spLocks/>
          </p:cNvSpPr>
          <p:nvPr/>
        </p:nvSpPr>
        <p:spPr bwMode="auto">
          <a:xfrm>
            <a:off x="1428750" y="2266950"/>
            <a:ext cx="257175" cy="3175"/>
          </a:xfrm>
          <a:custGeom>
            <a:avLst/>
            <a:gdLst>
              <a:gd name="T0" fmla="*/ 0 w 162"/>
              <a:gd name="T1" fmla="*/ 0 h 2"/>
              <a:gd name="T2" fmla="*/ 162 w 162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" h="2">
                <a:moveTo>
                  <a:pt x="0" y="0"/>
                </a:moveTo>
                <a:lnTo>
                  <a:pt x="162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7" name="Freeform 2093"/>
          <p:cNvSpPr>
            <a:spLocks/>
          </p:cNvSpPr>
          <p:nvPr/>
        </p:nvSpPr>
        <p:spPr bwMode="auto">
          <a:xfrm>
            <a:off x="1822450" y="1949450"/>
            <a:ext cx="187325" cy="1588"/>
          </a:xfrm>
          <a:custGeom>
            <a:avLst/>
            <a:gdLst>
              <a:gd name="T0" fmla="*/ 0 w 118"/>
              <a:gd name="T1" fmla="*/ 0 h 1"/>
              <a:gd name="T2" fmla="*/ 118 w 11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1">
                <a:moveTo>
                  <a:pt x="0" y="0"/>
                </a:moveTo>
                <a:lnTo>
                  <a:pt x="11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8" name="Freeform 2094"/>
          <p:cNvSpPr>
            <a:spLocks/>
          </p:cNvSpPr>
          <p:nvPr/>
        </p:nvSpPr>
        <p:spPr bwMode="auto">
          <a:xfrm>
            <a:off x="2000250" y="1831975"/>
            <a:ext cx="158750" cy="1588"/>
          </a:xfrm>
          <a:custGeom>
            <a:avLst/>
            <a:gdLst>
              <a:gd name="T0" fmla="*/ 0 w 100"/>
              <a:gd name="T1" fmla="*/ 0 h 1"/>
              <a:gd name="T2" fmla="*/ 100 w 1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" h="1">
                <a:moveTo>
                  <a:pt x="0" y="0"/>
                </a:moveTo>
                <a:lnTo>
                  <a:pt x="1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79" name="Freeform 2095"/>
          <p:cNvSpPr>
            <a:spLocks/>
          </p:cNvSpPr>
          <p:nvPr/>
        </p:nvSpPr>
        <p:spPr bwMode="auto">
          <a:xfrm>
            <a:off x="2155825" y="1736725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0" name="Freeform 2096"/>
          <p:cNvSpPr>
            <a:spLocks/>
          </p:cNvSpPr>
          <p:nvPr/>
        </p:nvSpPr>
        <p:spPr bwMode="auto">
          <a:xfrm>
            <a:off x="2324100" y="1600200"/>
            <a:ext cx="117475" cy="3175"/>
          </a:xfrm>
          <a:custGeom>
            <a:avLst/>
            <a:gdLst>
              <a:gd name="T0" fmla="*/ 0 w 74"/>
              <a:gd name="T1" fmla="*/ 2 h 2"/>
              <a:gd name="T2" fmla="*/ 74 w 74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" h="2">
                <a:moveTo>
                  <a:pt x="0" y="2"/>
                </a:moveTo>
                <a:lnTo>
                  <a:pt x="7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1" name="Freeform 2097"/>
          <p:cNvSpPr>
            <a:spLocks/>
          </p:cNvSpPr>
          <p:nvPr/>
        </p:nvSpPr>
        <p:spPr bwMode="auto">
          <a:xfrm>
            <a:off x="2638425" y="1444625"/>
            <a:ext cx="371475" cy="3175"/>
          </a:xfrm>
          <a:custGeom>
            <a:avLst/>
            <a:gdLst>
              <a:gd name="T0" fmla="*/ 0 w 234"/>
              <a:gd name="T1" fmla="*/ 0 h 2"/>
              <a:gd name="T2" fmla="*/ 234 w 23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2">
                <a:moveTo>
                  <a:pt x="0" y="0"/>
                </a:moveTo>
                <a:lnTo>
                  <a:pt x="234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2" name="Freeform 2098"/>
          <p:cNvSpPr>
            <a:spLocks/>
          </p:cNvSpPr>
          <p:nvPr/>
        </p:nvSpPr>
        <p:spPr bwMode="auto">
          <a:xfrm>
            <a:off x="2438400" y="1549400"/>
            <a:ext cx="206375" cy="3175"/>
          </a:xfrm>
          <a:custGeom>
            <a:avLst/>
            <a:gdLst>
              <a:gd name="T0" fmla="*/ 0 w 130"/>
              <a:gd name="T1" fmla="*/ 0 h 2"/>
              <a:gd name="T2" fmla="*/ 130 w 130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" h="2">
                <a:moveTo>
                  <a:pt x="0" y="0"/>
                </a:moveTo>
                <a:lnTo>
                  <a:pt x="130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3" name="Freeform 2099"/>
          <p:cNvSpPr>
            <a:spLocks/>
          </p:cNvSpPr>
          <p:nvPr/>
        </p:nvSpPr>
        <p:spPr bwMode="auto">
          <a:xfrm>
            <a:off x="3367088" y="1370013"/>
            <a:ext cx="323850" cy="1587"/>
          </a:xfrm>
          <a:custGeom>
            <a:avLst/>
            <a:gdLst>
              <a:gd name="T0" fmla="*/ 204 w 204"/>
              <a:gd name="T1" fmla="*/ 0 h 1"/>
              <a:gd name="T2" fmla="*/ 0 w 20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4" h="1">
                <a:moveTo>
                  <a:pt x="204" y="0"/>
                </a:moveTo>
                <a:lnTo>
                  <a:pt x="0" y="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4" name="Freeform 2100"/>
          <p:cNvSpPr>
            <a:spLocks/>
          </p:cNvSpPr>
          <p:nvPr/>
        </p:nvSpPr>
        <p:spPr bwMode="auto">
          <a:xfrm>
            <a:off x="3689350" y="1409700"/>
            <a:ext cx="266700" cy="1588"/>
          </a:xfrm>
          <a:custGeom>
            <a:avLst/>
            <a:gdLst>
              <a:gd name="T0" fmla="*/ 0 w 168"/>
              <a:gd name="T1" fmla="*/ 0 h 1"/>
              <a:gd name="T2" fmla="*/ 168 w 16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" h="1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5" name="Freeform 2101"/>
          <p:cNvSpPr>
            <a:spLocks/>
          </p:cNvSpPr>
          <p:nvPr/>
        </p:nvSpPr>
        <p:spPr bwMode="auto">
          <a:xfrm>
            <a:off x="3956050" y="1441450"/>
            <a:ext cx="201613" cy="1588"/>
          </a:xfrm>
          <a:custGeom>
            <a:avLst/>
            <a:gdLst>
              <a:gd name="T0" fmla="*/ 0 w 127"/>
              <a:gd name="T1" fmla="*/ 0 h 1"/>
              <a:gd name="T2" fmla="*/ 127 w 127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7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6" name="Freeform 2102"/>
          <p:cNvSpPr>
            <a:spLocks/>
          </p:cNvSpPr>
          <p:nvPr/>
        </p:nvSpPr>
        <p:spPr bwMode="auto">
          <a:xfrm>
            <a:off x="4156075" y="1474788"/>
            <a:ext cx="190500" cy="1587"/>
          </a:xfrm>
          <a:custGeom>
            <a:avLst/>
            <a:gdLst>
              <a:gd name="T0" fmla="*/ 0 w 120"/>
              <a:gd name="T1" fmla="*/ 1 h 1"/>
              <a:gd name="T2" fmla="*/ 120 w 1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0" h="1">
                <a:moveTo>
                  <a:pt x="0" y="1"/>
                </a:moveTo>
                <a:lnTo>
                  <a:pt x="12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7" name="Freeform 2103"/>
          <p:cNvSpPr>
            <a:spLocks/>
          </p:cNvSpPr>
          <p:nvPr/>
        </p:nvSpPr>
        <p:spPr bwMode="auto">
          <a:xfrm>
            <a:off x="4572000" y="1571625"/>
            <a:ext cx="234950" cy="3175"/>
          </a:xfrm>
          <a:custGeom>
            <a:avLst/>
            <a:gdLst>
              <a:gd name="T0" fmla="*/ 0 w 148"/>
              <a:gd name="T1" fmla="*/ 2 h 2"/>
              <a:gd name="T2" fmla="*/ 148 w 148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8" h="2">
                <a:moveTo>
                  <a:pt x="0" y="2"/>
                </a:moveTo>
                <a:lnTo>
                  <a:pt x="1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288" name="Freeform 2104"/>
          <p:cNvSpPr>
            <a:spLocks/>
          </p:cNvSpPr>
          <p:nvPr/>
        </p:nvSpPr>
        <p:spPr bwMode="auto">
          <a:xfrm>
            <a:off x="4806950" y="1606550"/>
            <a:ext cx="317500" cy="3175"/>
          </a:xfrm>
          <a:custGeom>
            <a:avLst/>
            <a:gdLst>
              <a:gd name="T0" fmla="*/ 0 w 200"/>
              <a:gd name="T1" fmla="*/ 2 h 2"/>
              <a:gd name="T2" fmla="*/ 200 w 200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2">
                <a:moveTo>
                  <a:pt x="0" y="2"/>
                </a:moveTo>
                <a:lnTo>
                  <a:pt x="2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289" name="Group 2105"/>
          <p:cNvGrpSpPr>
            <a:grpSpLocks/>
          </p:cNvGrpSpPr>
          <p:nvPr/>
        </p:nvGrpSpPr>
        <p:grpSpPr bwMode="auto">
          <a:xfrm>
            <a:off x="1585913" y="1414463"/>
            <a:ext cx="3135312" cy="3786187"/>
            <a:chOff x="999" y="891"/>
            <a:chExt cx="1975" cy="2385"/>
          </a:xfrm>
        </p:grpSpPr>
        <p:sp>
          <p:nvSpPr>
            <p:cNvPr id="2399290" name="Freeform 2106"/>
            <p:cNvSpPr>
              <a:spLocks/>
            </p:cNvSpPr>
            <p:nvPr/>
          </p:nvSpPr>
          <p:spPr bwMode="auto">
            <a:xfrm>
              <a:off x="999" y="1455"/>
              <a:ext cx="1" cy="1818"/>
            </a:xfrm>
            <a:custGeom>
              <a:avLst/>
              <a:gdLst>
                <a:gd name="T0" fmla="*/ 1 w 1"/>
                <a:gd name="T1" fmla="*/ 0 h 1818"/>
                <a:gd name="T2" fmla="*/ 0 w 1"/>
                <a:gd name="T3" fmla="*/ 1818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8">
                  <a:moveTo>
                    <a:pt x="1" y="0"/>
                  </a:moveTo>
                  <a:lnTo>
                    <a:pt x="0" y="181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1" name="Freeform 2107"/>
            <p:cNvSpPr>
              <a:spLocks/>
            </p:cNvSpPr>
            <p:nvPr/>
          </p:nvSpPr>
          <p:spPr bwMode="auto">
            <a:xfrm>
              <a:off x="1218" y="1246"/>
              <a:ext cx="1" cy="2024"/>
            </a:xfrm>
            <a:custGeom>
              <a:avLst/>
              <a:gdLst>
                <a:gd name="T0" fmla="*/ 0 w 1"/>
                <a:gd name="T1" fmla="*/ 0 h 2024"/>
                <a:gd name="T2" fmla="*/ 0 w 1"/>
                <a:gd name="T3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24">
                  <a:moveTo>
                    <a:pt x="0" y="0"/>
                  </a:moveTo>
                  <a:lnTo>
                    <a:pt x="0" y="202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2" name="Freeform 2108"/>
            <p:cNvSpPr>
              <a:spLocks/>
            </p:cNvSpPr>
            <p:nvPr/>
          </p:nvSpPr>
          <p:spPr bwMode="auto">
            <a:xfrm>
              <a:off x="1382" y="1109"/>
              <a:ext cx="1" cy="2161"/>
            </a:xfrm>
            <a:custGeom>
              <a:avLst/>
              <a:gdLst>
                <a:gd name="T0" fmla="*/ 0 w 1"/>
                <a:gd name="T1" fmla="*/ 0 h 2161"/>
                <a:gd name="T2" fmla="*/ 1 w 1"/>
                <a:gd name="T3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61">
                  <a:moveTo>
                    <a:pt x="0" y="0"/>
                  </a:moveTo>
                  <a:lnTo>
                    <a:pt x="1" y="21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3" name="Freeform 2109"/>
            <p:cNvSpPr>
              <a:spLocks/>
            </p:cNvSpPr>
            <p:nvPr/>
          </p:nvSpPr>
          <p:spPr bwMode="auto">
            <a:xfrm>
              <a:off x="2418" y="909"/>
              <a:ext cx="1" cy="2361"/>
            </a:xfrm>
            <a:custGeom>
              <a:avLst/>
              <a:gdLst>
                <a:gd name="T0" fmla="*/ 0 w 1"/>
                <a:gd name="T1" fmla="*/ 0 h 2361"/>
                <a:gd name="T2" fmla="*/ 0 w 1"/>
                <a:gd name="T3" fmla="*/ 2361 h 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1">
                  <a:moveTo>
                    <a:pt x="0" y="0"/>
                  </a:moveTo>
                  <a:lnTo>
                    <a:pt x="0" y="23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4" name="Freeform 2110"/>
            <p:cNvSpPr>
              <a:spLocks/>
            </p:cNvSpPr>
            <p:nvPr/>
          </p:nvSpPr>
          <p:spPr bwMode="auto">
            <a:xfrm>
              <a:off x="2670" y="942"/>
              <a:ext cx="1" cy="2334"/>
            </a:xfrm>
            <a:custGeom>
              <a:avLst/>
              <a:gdLst>
                <a:gd name="T0" fmla="*/ 0 w 1"/>
                <a:gd name="T1" fmla="*/ 0 h 2334"/>
                <a:gd name="T2" fmla="*/ 0 w 1"/>
                <a:gd name="T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34">
                  <a:moveTo>
                    <a:pt x="0" y="0"/>
                  </a:moveTo>
                  <a:lnTo>
                    <a:pt x="0" y="233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5" name="Freeform 2111"/>
            <p:cNvSpPr>
              <a:spLocks/>
            </p:cNvSpPr>
            <p:nvPr/>
          </p:nvSpPr>
          <p:spPr bwMode="auto">
            <a:xfrm>
              <a:off x="2973" y="1009"/>
              <a:ext cx="1" cy="2261"/>
            </a:xfrm>
            <a:custGeom>
              <a:avLst/>
              <a:gdLst>
                <a:gd name="T0" fmla="*/ 0 w 1"/>
                <a:gd name="T1" fmla="*/ 0 h 2261"/>
                <a:gd name="T2" fmla="*/ 0 w 1"/>
                <a:gd name="T3" fmla="*/ 2261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61">
                  <a:moveTo>
                    <a:pt x="0" y="0"/>
                  </a:moveTo>
                  <a:lnTo>
                    <a:pt x="0" y="22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6" name="Freeform 2112"/>
            <p:cNvSpPr>
              <a:spLocks/>
            </p:cNvSpPr>
            <p:nvPr/>
          </p:nvSpPr>
          <p:spPr bwMode="auto">
            <a:xfrm>
              <a:off x="2073" y="891"/>
              <a:ext cx="1" cy="2379"/>
            </a:xfrm>
            <a:custGeom>
              <a:avLst/>
              <a:gdLst>
                <a:gd name="T0" fmla="*/ 0 w 1"/>
                <a:gd name="T1" fmla="*/ 2379 h 2379"/>
                <a:gd name="T2" fmla="*/ 0 w 1"/>
                <a:gd name="T3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79">
                  <a:moveTo>
                    <a:pt x="0" y="2379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297" name="Freeform 2113"/>
            <p:cNvSpPr>
              <a:spLocks/>
            </p:cNvSpPr>
            <p:nvPr/>
          </p:nvSpPr>
          <p:spPr bwMode="auto">
            <a:xfrm>
              <a:off x="1599" y="973"/>
              <a:ext cx="1" cy="2300"/>
            </a:xfrm>
            <a:custGeom>
              <a:avLst/>
              <a:gdLst>
                <a:gd name="T0" fmla="*/ 1 w 1"/>
                <a:gd name="T1" fmla="*/ 0 h 2300"/>
                <a:gd name="T2" fmla="*/ 0 w 1"/>
                <a:gd name="T3" fmla="*/ 230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00">
                  <a:moveTo>
                    <a:pt x="1" y="0"/>
                  </a:moveTo>
                  <a:lnTo>
                    <a:pt x="0" y="230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298" name="Text Box 2114"/>
          <p:cNvSpPr txBox="1">
            <a:spLocks noChangeArrowheads="1"/>
          </p:cNvSpPr>
          <p:nvPr/>
        </p:nvSpPr>
        <p:spPr bwMode="auto">
          <a:xfrm>
            <a:off x="5867400" y="41148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分法越细，越接近精确值</a:t>
            </a:r>
          </a:p>
        </p:txBody>
      </p:sp>
      <p:sp>
        <p:nvSpPr>
          <p:cNvPr id="2399299" name="Text Box 2115"/>
          <p:cNvSpPr txBox="1">
            <a:spLocks noChangeArrowheads="1"/>
          </p:cNvSpPr>
          <p:nvPr/>
        </p:nvSpPr>
        <p:spPr bwMode="auto">
          <a:xfrm>
            <a:off x="6689725" y="1066800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399300" name="Text Box 2116"/>
          <p:cNvSpPr txBox="1">
            <a:spLocks noChangeArrowheads="1"/>
          </p:cNvSpPr>
          <p:nvPr/>
        </p:nvSpPr>
        <p:spPr bwMode="auto">
          <a:xfrm>
            <a:off x="6689725" y="1563688"/>
            <a:ext cx="2100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2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以直代曲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以常代变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2399301" name="Text Box 2117"/>
          <p:cNvSpPr txBox="1">
            <a:spLocks noChangeArrowheads="1"/>
          </p:cNvSpPr>
          <p:nvPr/>
        </p:nvSpPr>
        <p:spPr bwMode="auto">
          <a:xfrm>
            <a:off x="6689725" y="2819400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3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积零为整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399302" name="Object 2118"/>
          <p:cNvGraphicFramePr>
            <a:graphicFrameLocks noChangeAspect="1"/>
          </p:cNvGraphicFramePr>
          <p:nvPr/>
        </p:nvGraphicFramePr>
        <p:xfrm>
          <a:off x="6661150" y="3201988"/>
          <a:ext cx="2128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51" name="公式" r:id="rId10" imgW="1091880" imgH="431640" progId="Equation.3">
                  <p:embed/>
                </p:oleObj>
              </mc:Choice>
              <mc:Fallback>
                <p:oleObj name="公式" r:id="rId10" imgW="1091880" imgH="431640" progId="Equation.3">
                  <p:embed/>
                  <p:pic>
                    <p:nvPicPr>
                      <p:cNvPr id="0" name="Object 2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201988"/>
                        <a:ext cx="21288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9303" name="Object 2119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252" name="公式" r:id="rId12" imgW="1028520" imgH="228600" progId="Equation.3">
                  <p:embed/>
                </p:oleObj>
              </mc:Choice>
              <mc:Fallback>
                <p:oleObj name="公式" r:id="rId12" imgW="1028520" imgH="228600" progId="Equation.3">
                  <p:embed/>
                  <p:pic>
                    <p:nvPicPr>
                      <p:cNvPr id="0" name="Object 2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9304" name="Freeform 2120"/>
          <p:cNvSpPr>
            <a:spLocks/>
          </p:cNvSpPr>
          <p:nvPr/>
        </p:nvSpPr>
        <p:spPr bwMode="auto">
          <a:xfrm>
            <a:off x="2085975" y="1847850"/>
            <a:ext cx="1588" cy="3343275"/>
          </a:xfrm>
          <a:custGeom>
            <a:avLst/>
            <a:gdLst>
              <a:gd name="T0" fmla="*/ 0 w 1"/>
              <a:gd name="T1" fmla="*/ 0 h 2106"/>
              <a:gd name="T2" fmla="*/ 0 w 1"/>
              <a:gd name="T3" fmla="*/ 2106 h 21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06">
                <a:moveTo>
                  <a:pt x="0" y="0"/>
                </a:moveTo>
                <a:lnTo>
                  <a:pt x="0" y="210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99338" name="Group 2154"/>
          <p:cNvGrpSpPr>
            <a:grpSpLocks/>
          </p:cNvGrpSpPr>
          <p:nvPr/>
        </p:nvGrpSpPr>
        <p:grpSpPr bwMode="auto">
          <a:xfrm>
            <a:off x="1666875" y="1390650"/>
            <a:ext cx="3144838" cy="3810000"/>
            <a:chOff x="1050" y="876"/>
            <a:chExt cx="1981" cy="2406"/>
          </a:xfrm>
        </p:grpSpPr>
        <p:sp>
          <p:nvSpPr>
            <p:cNvPr id="2399307" name="Freeform 2123"/>
            <p:cNvSpPr>
              <a:spLocks/>
            </p:cNvSpPr>
            <p:nvPr/>
          </p:nvSpPr>
          <p:spPr bwMode="auto">
            <a:xfrm>
              <a:off x="1050" y="1395"/>
              <a:ext cx="1" cy="1872"/>
            </a:xfrm>
            <a:custGeom>
              <a:avLst/>
              <a:gdLst>
                <a:gd name="T0" fmla="*/ 0 w 1"/>
                <a:gd name="T1" fmla="*/ 0 h 1884"/>
                <a:gd name="T2" fmla="*/ 0 w 1"/>
                <a:gd name="T3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84">
                  <a:moveTo>
                    <a:pt x="0" y="0"/>
                  </a:moveTo>
                  <a:lnTo>
                    <a:pt x="0" y="188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08" name="Line 2124"/>
            <p:cNvSpPr>
              <a:spLocks noChangeShapeType="1"/>
            </p:cNvSpPr>
            <p:nvPr/>
          </p:nvSpPr>
          <p:spPr bwMode="auto">
            <a:xfrm>
              <a:off x="2736" y="936"/>
              <a:ext cx="0" cy="23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1" name="Freeform 2127"/>
            <p:cNvSpPr>
              <a:spLocks/>
            </p:cNvSpPr>
            <p:nvPr/>
          </p:nvSpPr>
          <p:spPr bwMode="auto">
            <a:xfrm>
              <a:off x="1542" y="1001"/>
              <a:ext cx="1" cy="2266"/>
            </a:xfrm>
            <a:custGeom>
              <a:avLst/>
              <a:gdLst>
                <a:gd name="T0" fmla="*/ 0 w 1"/>
                <a:gd name="T1" fmla="*/ 0 h 2280"/>
                <a:gd name="T2" fmla="*/ 0 w 1"/>
                <a:gd name="T3" fmla="*/ 228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0">
                  <a:moveTo>
                    <a:pt x="0" y="0"/>
                  </a:moveTo>
                  <a:lnTo>
                    <a:pt x="0" y="228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3" name="Freeform 2129"/>
            <p:cNvSpPr>
              <a:spLocks/>
            </p:cNvSpPr>
            <p:nvPr/>
          </p:nvSpPr>
          <p:spPr bwMode="auto">
            <a:xfrm>
              <a:off x="3030" y="1025"/>
              <a:ext cx="1" cy="2236"/>
            </a:xfrm>
            <a:custGeom>
              <a:avLst/>
              <a:gdLst>
                <a:gd name="T0" fmla="*/ 0 w 1"/>
                <a:gd name="T1" fmla="*/ 0 h 2250"/>
                <a:gd name="T2" fmla="*/ 0 w 1"/>
                <a:gd name="T3" fmla="*/ 2250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50">
                  <a:moveTo>
                    <a:pt x="0" y="0"/>
                  </a:moveTo>
                  <a:lnTo>
                    <a:pt x="0" y="225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7" name="Freeform 2133"/>
            <p:cNvSpPr>
              <a:spLocks/>
            </p:cNvSpPr>
            <p:nvPr/>
          </p:nvSpPr>
          <p:spPr bwMode="auto">
            <a:xfrm>
              <a:off x="2490" y="906"/>
              <a:ext cx="1" cy="2376"/>
            </a:xfrm>
            <a:custGeom>
              <a:avLst/>
              <a:gdLst>
                <a:gd name="T0" fmla="*/ 0 w 1"/>
                <a:gd name="T1" fmla="*/ 0 h 2376"/>
                <a:gd name="T2" fmla="*/ 0 w 1"/>
                <a:gd name="T3" fmla="*/ 2376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76">
                  <a:moveTo>
                    <a:pt x="0" y="0"/>
                  </a:moveTo>
                  <a:lnTo>
                    <a:pt x="0" y="237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8" name="Freeform 2134"/>
            <p:cNvSpPr>
              <a:spLocks/>
            </p:cNvSpPr>
            <p:nvPr/>
          </p:nvSpPr>
          <p:spPr bwMode="auto">
            <a:xfrm>
              <a:off x="1260" y="1224"/>
              <a:ext cx="1" cy="2052"/>
            </a:xfrm>
            <a:custGeom>
              <a:avLst/>
              <a:gdLst>
                <a:gd name="T0" fmla="*/ 0 w 1"/>
                <a:gd name="T1" fmla="*/ 0 h 2052"/>
                <a:gd name="T2" fmla="*/ 0 w 1"/>
                <a:gd name="T3" fmla="*/ 2052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2">
                  <a:moveTo>
                    <a:pt x="0" y="0"/>
                  </a:moveTo>
                  <a:lnTo>
                    <a:pt x="0" y="2052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20" name="Freeform 2136"/>
            <p:cNvSpPr>
              <a:spLocks/>
            </p:cNvSpPr>
            <p:nvPr/>
          </p:nvSpPr>
          <p:spPr bwMode="auto">
            <a:xfrm>
              <a:off x="1464" y="1062"/>
              <a:ext cx="1" cy="2214"/>
            </a:xfrm>
            <a:custGeom>
              <a:avLst/>
              <a:gdLst>
                <a:gd name="T0" fmla="*/ 0 w 1"/>
                <a:gd name="T1" fmla="*/ 0 h 2214"/>
                <a:gd name="T2" fmla="*/ 0 w 1"/>
                <a:gd name="T3" fmla="*/ 2214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14">
                  <a:moveTo>
                    <a:pt x="0" y="0"/>
                  </a:moveTo>
                  <a:lnTo>
                    <a:pt x="0" y="221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21" name="Freeform 2137"/>
            <p:cNvSpPr>
              <a:spLocks/>
            </p:cNvSpPr>
            <p:nvPr/>
          </p:nvSpPr>
          <p:spPr bwMode="auto">
            <a:xfrm>
              <a:off x="2118" y="876"/>
              <a:ext cx="1" cy="2406"/>
            </a:xfrm>
            <a:custGeom>
              <a:avLst/>
              <a:gdLst>
                <a:gd name="T0" fmla="*/ 0 w 1"/>
                <a:gd name="T1" fmla="*/ 0 h 2406"/>
                <a:gd name="T2" fmla="*/ 0 w 1"/>
                <a:gd name="T3" fmla="*/ 240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6">
                  <a:moveTo>
                    <a:pt x="0" y="0"/>
                  </a:moveTo>
                  <a:lnTo>
                    <a:pt x="0" y="240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99337" name="Group 2153"/>
          <p:cNvGrpSpPr>
            <a:grpSpLocks/>
          </p:cNvGrpSpPr>
          <p:nvPr/>
        </p:nvGrpSpPr>
        <p:grpSpPr bwMode="auto">
          <a:xfrm>
            <a:off x="1819275" y="1428750"/>
            <a:ext cx="2754313" cy="3781425"/>
            <a:chOff x="1146" y="900"/>
            <a:chExt cx="1735" cy="2382"/>
          </a:xfrm>
        </p:grpSpPr>
        <p:sp>
          <p:nvSpPr>
            <p:cNvPr id="2399309" name="Freeform 2125"/>
            <p:cNvSpPr>
              <a:spLocks/>
            </p:cNvSpPr>
            <p:nvPr/>
          </p:nvSpPr>
          <p:spPr bwMode="auto">
            <a:xfrm>
              <a:off x="1350" y="1133"/>
              <a:ext cx="1" cy="2122"/>
            </a:xfrm>
            <a:custGeom>
              <a:avLst/>
              <a:gdLst>
                <a:gd name="T0" fmla="*/ 0 w 1"/>
                <a:gd name="T1" fmla="*/ 0 h 2136"/>
                <a:gd name="T2" fmla="*/ 0 w 1"/>
                <a:gd name="T3" fmla="*/ 2136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36">
                  <a:moveTo>
                    <a:pt x="0" y="0"/>
                  </a:moveTo>
                  <a:lnTo>
                    <a:pt x="0" y="213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0" name="Freeform 2126"/>
            <p:cNvSpPr>
              <a:spLocks/>
            </p:cNvSpPr>
            <p:nvPr/>
          </p:nvSpPr>
          <p:spPr bwMode="auto">
            <a:xfrm>
              <a:off x="1902" y="912"/>
              <a:ext cx="1" cy="2349"/>
            </a:xfrm>
            <a:custGeom>
              <a:avLst/>
              <a:gdLst>
                <a:gd name="T0" fmla="*/ 0 w 1"/>
                <a:gd name="T1" fmla="*/ 0 h 2364"/>
                <a:gd name="T2" fmla="*/ 0 w 1"/>
                <a:gd name="T3" fmla="*/ 2364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4">
                  <a:moveTo>
                    <a:pt x="0" y="0"/>
                  </a:moveTo>
                  <a:lnTo>
                    <a:pt x="0" y="2364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2" name="Freeform 2128"/>
            <p:cNvSpPr>
              <a:spLocks/>
            </p:cNvSpPr>
            <p:nvPr/>
          </p:nvSpPr>
          <p:spPr bwMode="auto">
            <a:xfrm>
              <a:off x="2322" y="900"/>
              <a:ext cx="1" cy="2373"/>
            </a:xfrm>
            <a:custGeom>
              <a:avLst/>
              <a:gdLst>
                <a:gd name="T0" fmla="*/ 0 w 1"/>
                <a:gd name="T1" fmla="*/ 0 h 2388"/>
                <a:gd name="T2" fmla="*/ 0 w 1"/>
                <a:gd name="T3" fmla="*/ 2388 h 2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88">
                  <a:moveTo>
                    <a:pt x="0" y="0"/>
                  </a:moveTo>
                  <a:lnTo>
                    <a:pt x="0" y="2388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4" name="Freeform 2130"/>
            <p:cNvSpPr>
              <a:spLocks/>
            </p:cNvSpPr>
            <p:nvPr/>
          </p:nvSpPr>
          <p:spPr bwMode="auto">
            <a:xfrm>
              <a:off x="2616" y="924"/>
              <a:ext cx="1" cy="2325"/>
            </a:xfrm>
            <a:custGeom>
              <a:avLst/>
              <a:gdLst>
                <a:gd name="T0" fmla="*/ 0 w 1"/>
                <a:gd name="T1" fmla="*/ 0 h 2340"/>
                <a:gd name="T2" fmla="*/ 0 w 1"/>
                <a:gd name="T3" fmla="*/ 234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0">
                  <a:moveTo>
                    <a:pt x="0" y="0"/>
                  </a:moveTo>
                  <a:lnTo>
                    <a:pt x="0" y="2340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6" name="Freeform 2132"/>
            <p:cNvSpPr>
              <a:spLocks/>
            </p:cNvSpPr>
            <p:nvPr/>
          </p:nvSpPr>
          <p:spPr bwMode="auto">
            <a:xfrm>
              <a:off x="1146" y="1326"/>
              <a:ext cx="1" cy="1956"/>
            </a:xfrm>
            <a:custGeom>
              <a:avLst/>
              <a:gdLst>
                <a:gd name="T0" fmla="*/ 0 w 1"/>
                <a:gd name="T1" fmla="*/ 0 h 1956"/>
                <a:gd name="T2" fmla="*/ 0 w 1"/>
                <a:gd name="T3" fmla="*/ 195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6">
                  <a:moveTo>
                    <a:pt x="0" y="0"/>
                  </a:moveTo>
                  <a:lnTo>
                    <a:pt x="0" y="195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19" name="Freeform 2135"/>
            <p:cNvSpPr>
              <a:spLocks/>
            </p:cNvSpPr>
            <p:nvPr/>
          </p:nvSpPr>
          <p:spPr bwMode="auto">
            <a:xfrm>
              <a:off x="1662" y="948"/>
              <a:ext cx="1" cy="2322"/>
            </a:xfrm>
            <a:custGeom>
              <a:avLst/>
              <a:gdLst>
                <a:gd name="T0" fmla="*/ 0 w 1"/>
                <a:gd name="T1" fmla="*/ 0 h 2322"/>
                <a:gd name="T2" fmla="*/ 0 w 1"/>
                <a:gd name="T3" fmla="*/ 232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22">
                  <a:moveTo>
                    <a:pt x="0" y="0"/>
                  </a:moveTo>
                  <a:lnTo>
                    <a:pt x="0" y="232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322" name="Freeform 2138"/>
            <p:cNvSpPr>
              <a:spLocks/>
            </p:cNvSpPr>
            <p:nvPr/>
          </p:nvSpPr>
          <p:spPr bwMode="auto">
            <a:xfrm>
              <a:off x="2880" y="984"/>
              <a:ext cx="1" cy="2292"/>
            </a:xfrm>
            <a:custGeom>
              <a:avLst/>
              <a:gdLst>
                <a:gd name="T0" fmla="*/ 0 w 1"/>
                <a:gd name="T1" fmla="*/ 0 h 2292"/>
                <a:gd name="T2" fmla="*/ 0 w 1"/>
                <a:gd name="T3" fmla="*/ 2292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92">
                  <a:moveTo>
                    <a:pt x="0" y="0"/>
                  </a:moveTo>
                  <a:lnTo>
                    <a:pt x="0" y="229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99323" name="Freeform 2139"/>
          <p:cNvSpPr>
            <a:spLocks/>
          </p:cNvSpPr>
          <p:nvPr/>
        </p:nvSpPr>
        <p:spPr bwMode="auto">
          <a:xfrm>
            <a:off x="4346575" y="1512888"/>
            <a:ext cx="228600" cy="1587"/>
          </a:xfrm>
          <a:custGeom>
            <a:avLst/>
            <a:gdLst>
              <a:gd name="T0" fmla="*/ 0 w 144"/>
              <a:gd name="T1" fmla="*/ 0 h 1"/>
              <a:gd name="T2" fmla="*/ 144 w 14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4" h="1">
                <a:moveTo>
                  <a:pt x="0" y="0"/>
                </a:moveTo>
                <a:lnTo>
                  <a:pt x="144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24" name="Rectangle 2140"/>
          <p:cNvSpPr>
            <a:spLocks noChangeArrowheads="1"/>
          </p:cNvSpPr>
          <p:nvPr/>
        </p:nvSpPr>
        <p:spPr bwMode="auto">
          <a:xfrm>
            <a:off x="325438" y="304800"/>
            <a:ext cx="2965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99325" name="Rectangle 2141"/>
          <p:cNvSpPr>
            <a:spLocks noGrp="1" noChangeArrowheads="1"/>
          </p:cNvSpPr>
          <p:nvPr>
            <p:ph type="title" idx="4294967295"/>
          </p:nvPr>
        </p:nvSpPr>
        <p:spPr>
          <a:xfrm>
            <a:off x="8697913" y="5981700"/>
            <a:ext cx="304800" cy="2381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99326" name="Text Box 2142"/>
          <p:cNvSpPr txBox="1">
            <a:spLocks noChangeArrowheads="1"/>
          </p:cNvSpPr>
          <p:nvPr/>
        </p:nvSpPr>
        <p:spPr bwMode="auto">
          <a:xfrm>
            <a:off x="2713038" y="900113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25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399327" name="Freeform 2143"/>
          <p:cNvSpPr>
            <a:spLocks/>
          </p:cNvSpPr>
          <p:nvPr/>
        </p:nvSpPr>
        <p:spPr bwMode="auto">
          <a:xfrm>
            <a:off x="3014663" y="1381125"/>
            <a:ext cx="338137" cy="1588"/>
          </a:xfrm>
          <a:custGeom>
            <a:avLst/>
            <a:gdLst>
              <a:gd name="T0" fmla="*/ 213 w 213"/>
              <a:gd name="T1" fmla="*/ 0 h 1"/>
              <a:gd name="T2" fmla="*/ 0 w 21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3" h="1">
                <a:moveTo>
                  <a:pt x="213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9349" name="AutoShape 2165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9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9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99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9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9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9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9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9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9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9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9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9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9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9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9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9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9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39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9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9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39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39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39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39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39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39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39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39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39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39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39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39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239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0" fill="hold"/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0" fill="hold"/>
                                        <p:tgtEl>
                                          <p:spTgt spid="239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39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40" grpId="0" animBg="1"/>
      <p:bldP spid="2399341" grpId="0" animBg="1"/>
      <p:bldP spid="2399342" grpId="0" animBg="1"/>
      <p:bldP spid="2399343" grpId="0" animBg="1"/>
      <p:bldP spid="2399344" grpId="0" animBg="1"/>
      <p:bldP spid="2399345" grpId="0" animBg="1"/>
      <p:bldP spid="2399346" grpId="0" animBg="1"/>
      <p:bldP spid="2399347" grpId="0" animBg="1"/>
      <p:bldP spid="2399238" grpId="0" autoUpdateAnimBg="0"/>
      <p:bldP spid="2399247" grpId="0" animBg="1"/>
      <p:bldP spid="2399248" grpId="0" animBg="1"/>
      <p:bldP spid="2399249" grpId="0" animBg="1"/>
      <p:bldP spid="2399250" grpId="0" animBg="1"/>
      <p:bldP spid="2399251" grpId="0" animBg="1"/>
      <p:bldP spid="2399252" grpId="0" animBg="1"/>
      <p:bldP spid="2399253" grpId="0" animBg="1"/>
      <p:bldP spid="2399254" grpId="0" animBg="1"/>
      <p:bldP spid="2399256" grpId="0" autoUpdateAnimBg="0"/>
      <p:bldP spid="2399268" grpId="0" animBg="1"/>
      <p:bldP spid="2399269" grpId="0" animBg="1"/>
      <p:bldP spid="2399270" grpId="0" animBg="1"/>
      <p:bldP spid="2399271" grpId="0" animBg="1"/>
      <p:bldP spid="2399272" grpId="0" animBg="1"/>
      <p:bldP spid="2399273" grpId="0" animBg="1"/>
      <p:bldP spid="2399274" grpId="0" animBg="1"/>
      <p:bldP spid="2399275" grpId="0" animBg="1"/>
      <p:bldP spid="2399276" grpId="0" animBg="1"/>
      <p:bldP spid="2399277" grpId="0" animBg="1"/>
      <p:bldP spid="2399278" grpId="0" animBg="1"/>
      <p:bldP spid="2399279" grpId="0" animBg="1"/>
      <p:bldP spid="2399280" grpId="0" animBg="1"/>
      <p:bldP spid="2399281" grpId="0" animBg="1"/>
      <p:bldP spid="2399282" grpId="0" animBg="1"/>
      <p:bldP spid="2399283" grpId="0" animBg="1"/>
      <p:bldP spid="2399284" grpId="0" animBg="1"/>
      <p:bldP spid="2399285" grpId="0" animBg="1"/>
      <p:bldP spid="2399286" grpId="0" animBg="1"/>
      <p:bldP spid="2399287" grpId="0" animBg="1"/>
      <p:bldP spid="2399288" grpId="0" animBg="1"/>
      <p:bldP spid="2399304" grpId="0" animBg="1"/>
      <p:bldP spid="2399323" grpId="0" animBg="1"/>
      <p:bldP spid="23993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594" name="Oval 1026"/>
          <p:cNvSpPr>
            <a:spLocks noChangeArrowheads="1"/>
          </p:cNvSpPr>
          <p:nvPr/>
        </p:nvSpPr>
        <p:spPr bwMode="auto">
          <a:xfrm>
            <a:off x="396875" y="2811463"/>
            <a:ext cx="2955925" cy="29718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4595" name="Freeform 1027"/>
          <p:cNvSpPr>
            <a:spLocks/>
          </p:cNvSpPr>
          <p:nvPr/>
        </p:nvSpPr>
        <p:spPr bwMode="auto">
          <a:xfrm>
            <a:off x="1528763" y="2811463"/>
            <a:ext cx="1900237" cy="2971800"/>
          </a:xfrm>
          <a:custGeom>
            <a:avLst/>
            <a:gdLst>
              <a:gd name="T0" fmla="*/ 330 w 1148"/>
              <a:gd name="T1" fmla="*/ 0 h 1868"/>
              <a:gd name="T2" fmla="*/ 552 w 1148"/>
              <a:gd name="T3" fmla="*/ 52 h 1868"/>
              <a:gd name="T4" fmla="*/ 660 w 1148"/>
              <a:gd name="T5" fmla="*/ 111 h 1868"/>
              <a:gd name="T6" fmla="*/ 776 w 1148"/>
              <a:gd name="T7" fmla="*/ 183 h 1868"/>
              <a:gd name="T8" fmla="*/ 878 w 1148"/>
              <a:gd name="T9" fmla="*/ 278 h 1868"/>
              <a:gd name="T10" fmla="*/ 977 w 1148"/>
              <a:gd name="T11" fmla="*/ 390 h 1868"/>
              <a:gd name="T12" fmla="*/ 1031 w 1148"/>
              <a:gd name="T13" fmla="*/ 480 h 1868"/>
              <a:gd name="T14" fmla="*/ 1085 w 1148"/>
              <a:gd name="T15" fmla="*/ 590 h 1868"/>
              <a:gd name="T16" fmla="*/ 1148 w 1148"/>
              <a:gd name="T17" fmla="*/ 809 h 1868"/>
              <a:gd name="T18" fmla="*/ 1146 w 1148"/>
              <a:gd name="T19" fmla="*/ 1013 h 1868"/>
              <a:gd name="T20" fmla="*/ 1112 w 1148"/>
              <a:gd name="T21" fmla="*/ 1178 h 1868"/>
              <a:gd name="T22" fmla="*/ 1055 w 1148"/>
              <a:gd name="T23" fmla="*/ 1352 h 1868"/>
              <a:gd name="T24" fmla="*/ 914 w 1148"/>
              <a:gd name="T25" fmla="*/ 1559 h 1868"/>
              <a:gd name="T26" fmla="*/ 795 w 1148"/>
              <a:gd name="T27" fmla="*/ 1670 h 1868"/>
              <a:gd name="T28" fmla="*/ 596 w 1148"/>
              <a:gd name="T29" fmla="*/ 1788 h 1868"/>
              <a:gd name="T30" fmla="*/ 401 w 1148"/>
              <a:gd name="T31" fmla="*/ 1845 h 1868"/>
              <a:gd name="T32" fmla="*/ 225 w 1148"/>
              <a:gd name="T33" fmla="*/ 1868 h 1868"/>
              <a:gd name="T34" fmla="*/ 213 w 1148"/>
              <a:gd name="T35" fmla="*/ 1847 h 1868"/>
              <a:gd name="T36" fmla="*/ 146 w 1148"/>
              <a:gd name="T37" fmla="*/ 1781 h 1868"/>
              <a:gd name="T38" fmla="*/ 63 w 1148"/>
              <a:gd name="T39" fmla="*/ 1646 h 1868"/>
              <a:gd name="T40" fmla="*/ 12 w 1148"/>
              <a:gd name="T41" fmla="*/ 1497 h 1868"/>
              <a:gd name="T42" fmla="*/ 2 w 1148"/>
              <a:gd name="T43" fmla="*/ 1415 h 1868"/>
              <a:gd name="T44" fmla="*/ 21 w 1148"/>
              <a:gd name="T45" fmla="*/ 1316 h 1868"/>
              <a:gd name="T46" fmla="*/ 107 w 1148"/>
              <a:gd name="T47" fmla="*/ 1143 h 1868"/>
              <a:gd name="T48" fmla="*/ 203 w 1148"/>
              <a:gd name="T49" fmla="*/ 992 h 1868"/>
              <a:gd name="T50" fmla="*/ 236 w 1148"/>
              <a:gd name="T51" fmla="*/ 945 h 1868"/>
              <a:gd name="T52" fmla="*/ 186 w 1148"/>
              <a:gd name="T53" fmla="*/ 875 h 1868"/>
              <a:gd name="T54" fmla="*/ 134 w 1148"/>
              <a:gd name="T55" fmla="*/ 785 h 1868"/>
              <a:gd name="T56" fmla="*/ 75 w 1148"/>
              <a:gd name="T57" fmla="*/ 689 h 1868"/>
              <a:gd name="T58" fmla="*/ 33 w 1148"/>
              <a:gd name="T59" fmla="*/ 602 h 1868"/>
              <a:gd name="T60" fmla="*/ 0 w 1148"/>
              <a:gd name="T61" fmla="*/ 498 h 1868"/>
              <a:gd name="T62" fmla="*/ 2 w 1148"/>
              <a:gd name="T63" fmla="*/ 396 h 1868"/>
              <a:gd name="T64" fmla="*/ 53 w 1148"/>
              <a:gd name="T65" fmla="*/ 237 h 1868"/>
              <a:gd name="T66" fmla="*/ 98 w 1148"/>
              <a:gd name="T67" fmla="*/ 158 h 1868"/>
              <a:gd name="T68" fmla="*/ 149 w 1148"/>
              <a:gd name="T69" fmla="*/ 83 h 1868"/>
              <a:gd name="T70" fmla="*/ 236 w 1148"/>
              <a:gd name="T71" fmla="*/ 0 h 1868"/>
              <a:gd name="T72" fmla="*/ 330 w 1148"/>
              <a:gd name="T73" fmla="*/ 0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48" h="1868">
                <a:moveTo>
                  <a:pt x="330" y="0"/>
                </a:moveTo>
                <a:lnTo>
                  <a:pt x="552" y="52"/>
                </a:lnTo>
                <a:lnTo>
                  <a:pt x="660" y="111"/>
                </a:lnTo>
                <a:lnTo>
                  <a:pt x="776" y="183"/>
                </a:lnTo>
                <a:lnTo>
                  <a:pt x="878" y="278"/>
                </a:lnTo>
                <a:lnTo>
                  <a:pt x="977" y="390"/>
                </a:lnTo>
                <a:lnTo>
                  <a:pt x="1031" y="480"/>
                </a:lnTo>
                <a:lnTo>
                  <a:pt x="1085" y="590"/>
                </a:lnTo>
                <a:lnTo>
                  <a:pt x="1148" y="809"/>
                </a:lnTo>
                <a:lnTo>
                  <a:pt x="1146" y="1013"/>
                </a:lnTo>
                <a:lnTo>
                  <a:pt x="1112" y="1178"/>
                </a:lnTo>
                <a:lnTo>
                  <a:pt x="1055" y="1352"/>
                </a:lnTo>
                <a:lnTo>
                  <a:pt x="914" y="1559"/>
                </a:lnTo>
                <a:lnTo>
                  <a:pt x="795" y="1670"/>
                </a:lnTo>
                <a:lnTo>
                  <a:pt x="596" y="1788"/>
                </a:lnTo>
                <a:lnTo>
                  <a:pt x="401" y="1845"/>
                </a:lnTo>
                <a:lnTo>
                  <a:pt x="225" y="1868"/>
                </a:lnTo>
                <a:lnTo>
                  <a:pt x="213" y="1847"/>
                </a:lnTo>
                <a:lnTo>
                  <a:pt x="146" y="1781"/>
                </a:lnTo>
                <a:lnTo>
                  <a:pt x="63" y="1646"/>
                </a:lnTo>
                <a:lnTo>
                  <a:pt x="12" y="1497"/>
                </a:lnTo>
                <a:lnTo>
                  <a:pt x="2" y="1415"/>
                </a:lnTo>
                <a:lnTo>
                  <a:pt x="21" y="1316"/>
                </a:lnTo>
                <a:lnTo>
                  <a:pt x="107" y="1143"/>
                </a:lnTo>
                <a:lnTo>
                  <a:pt x="203" y="992"/>
                </a:lnTo>
                <a:lnTo>
                  <a:pt x="236" y="945"/>
                </a:lnTo>
                <a:lnTo>
                  <a:pt x="186" y="875"/>
                </a:lnTo>
                <a:lnTo>
                  <a:pt x="134" y="785"/>
                </a:lnTo>
                <a:lnTo>
                  <a:pt x="75" y="689"/>
                </a:lnTo>
                <a:lnTo>
                  <a:pt x="33" y="602"/>
                </a:lnTo>
                <a:lnTo>
                  <a:pt x="0" y="498"/>
                </a:lnTo>
                <a:lnTo>
                  <a:pt x="2" y="396"/>
                </a:lnTo>
                <a:lnTo>
                  <a:pt x="53" y="237"/>
                </a:lnTo>
                <a:lnTo>
                  <a:pt x="98" y="158"/>
                </a:lnTo>
                <a:lnTo>
                  <a:pt x="149" y="83"/>
                </a:lnTo>
                <a:lnTo>
                  <a:pt x="236" y="0"/>
                </a:lnTo>
                <a:lnTo>
                  <a:pt x="33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14596" name="Object 1028"/>
          <p:cNvGraphicFramePr>
            <a:graphicFrameLocks noChangeAspect="1"/>
          </p:cNvGraphicFramePr>
          <p:nvPr/>
        </p:nvGraphicFramePr>
        <p:xfrm>
          <a:off x="749300" y="461963"/>
          <a:ext cx="80057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4" name="公式" r:id="rId4" imgW="3873240" imgH="457200" progId="Equation.3">
                  <p:embed/>
                </p:oleObj>
              </mc:Choice>
              <mc:Fallback>
                <p:oleObj name="公式" r:id="rId4" imgW="387324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61963"/>
                        <a:ext cx="80057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4613" name="Group 1045"/>
          <p:cNvGrpSpPr>
            <a:grpSpLocks/>
          </p:cNvGrpSpPr>
          <p:nvPr/>
        </p:nvGrpSpPr>
        <p:grpSpPr bwMode="auto">
          <a:xfrm>
            <a:off x="244475" y="1927225"/>
            <a:ext cx="5546725" cy="4691063"/>
            <a:chOff x="1498" y="1027"/>
            <a:chExt cx="3494" cy="2955"/>
          </a:xfrm>
        </p:grpSpPr>
        <p:sp>
          <p:nvSpPr>
            <p:cNvPr id="2414602" name="Freeform 1034"/>
            <p:cNvSpPr>
              <a:spLocks/>
            </p:cNvSpPr>
            <p:nvPr/>
          </p:nvSpPr>
          <p:spPr bwMode="auto">
            <a:xfrm>
              <a:off x="2545" y="1109"/>
              <a:ext cx="1" cy="2873"/>
            </a:xfrm>
            <a:custGeom>
              <a:avLst/>
              <a:gdLst>
                <a:gd name="T0" fmla="*/ 0 w 1"/>
                <a:gd name="T1" fmla="*/ 2873 h 2873"/>
                <a:gd name="T2" fmla="*/ 0 w 1"/>
                <a:gd name="T3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73">
                  <a:moveTo>
                    <a:pt x="0" y="28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3" name="Line 1035"/>
            <p:cNvSpPr>
              <a:spLocks noChangeShapeType="1"/>
            </p:cNvSpPr>
            <p:nvPr/>
          </p:nvSpPr>
          <p:spPr bwMode="auto">
            <a:xfrm>
              <a:off x="1498" y="2528"/>
              <a:ext cx="3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4604" name="Text Box 1036"/>
            <p:cNvSpPr txBox="1">
              <a:spLocks noChangeArrowheads="1"/>
            </p:cNvSpPr>
            <p:nvPr/>
          </p:nvSpPr>
          <p:spPr bwMode="auto">
            <a:xfrm>
              <a:off x="4752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14605" name="Text Box 1037"/>
            <p:cNvSpPr txBox="1">
              <a:spLocks noChangeArrowheads="1"/>
            </p:cNvSpPr>
            <p:nvPr/>
          </p:nvSpPr>
          <p:spPr bwMode="auto">
            <a:xfrm>
              <a:off x="2552" y="1027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14606" name="Rectangle 1038"/>
            <p:cNvSpPr>
              <a:spLocks noChangeArrowheads="1"/>
            </p:cNvSpPr>
            <p:nvPr/>
          </p:nvSpPr>
          <p:spPr bwMode="auto">
            <a:xfrm>
              <a:off x="2528" y="2445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</a:p>
          </p:txBody>
        </p:sp>
      </p:grpSp>
      <p:sp>
        <p:nvSpPr>
          <p:cNvPr id="2414608" name="Oval 1040"/>
          <p:cNvSpPr>
            <a:spLocks noChangeArrowheads="1"/>
          </p:cNvSpPr>
          <p:nvPr/>
        </p:nvSpPr>
        <p:spPr bwMode="auto">
          <a:xfrm>
            <a:off x="396875" y="2811463"/>
            <a:ext cx="3032125" cy="29718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4609" name="Rectangle 1041"/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381000"/>
            <a:ext cx="685800" cy="482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17.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14612" name="Text Box 1044"/>
          <p:cNvSpPr txBox="1">
            <a:spLocks noChangeArrowheads="1"/>
          </p:cNvSpPr>
          <p:nvPr/>
        </p:nvSpPr>
        <p:spPr bwMode="auto">
          <a:xfrm>
            <a:off x="3429000" y="4259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>
                <a:solidFill>
                  <a:srgbClr val="009900"/>
                </a:solidFill>
              </a:rPr>
              <a:t>1</a:t>
            </a:r>
          </a:p>
        </p:txBody>
      </p:sp>
      <p:graphicFrame>
        <p:nvGraphicFramePr>
          <p:cNvPr id="2414618" name="Object 1050"/>
          <p:cNvGraphicFramePr>
            <a:graphicFrameLocks noChangeAspect="1"/>
          </p:cNvGraphicFramePr>
          <p:nvPr/>
        </p:nvGraphicFramePr>
        <p:xfrm>
          <a:off x="6113463" y="1371600"/>
          <a:ext cx="2528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5" name="公式" r:id="rId6" imgW="1193760" imgH="431640" progId="Equation.3">
                  <p:embed/>
                </p:oleObj>
              </mc:Choice>
              <mc:Fallback>
                <p:oleObj name="公式" r:id="rId6" imgW="1193760" imgH="43164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1371600"/>
                        <a:ext cx="25288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19" name="Object 1051"/>
          <p:cNvGraphicFramePr>
            <a:graphicFrameLocks noChangeAspect="1"/>
          </p:cNvGraphicFramePr>
          <p:nvPr/>
        </p:nvGraphicFramePr>
        <p:xfrm>
          <a:off x="5791200" y="2362200"/>
          <a:ext cx="1031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6" name="公式" r:id="rId8" imgW="583920" imgH="406080" progId="Equation.3">
                  <p:embed/>
                </p:oleObj>
              </mc:Choice>
              <mc:Fallback>
                <p:oleObj name="公式" r:id="rId8" imgW="583920" imgH="4060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62200"/>
                        <a:ext cx="10318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20" name="Text Box 1052"/>
          <p:cNvSpPr txBox="1">
            <a:spLocks noChangeArrowheads="1"/>
          </p:cNvSpPr>
          <p:nvPr/>
        </p:nvSpPr>
        <p:spPr bwMode="auto">
          <a:xfrm>
            <a:off x="2438400" y="3657600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/>
              <a:t>s</a:t>
            </a:r>
            <a:r>
              <a:rPr lang="en-US" altLang="zh-CN" sz="2000" b="1" baseline="-25000"/>
              <a:t>1</a:t>
            </a:r>
            <a:endParaRPr lang="en-US" altLang="zh-CN" sz="3200" b="1" i="1"/>
          </a:p>
        </p:txBody>
      </p:sp>
      <p:sp>
        <p:nvSpPr>
          <p:cNvPr id="2414621" name="Text Box 1053"/>
          <p:cNvSpPr txBox="1">
            <a:spLocks noChangeArrowheads="1"/>
          </p:cNvSpPr>
          <p:nvPr/>
        </p:nvSpPr>
        <p:spPr bwMode="auto">
          <a:xfrm>
            <a:off x="685800" y="3657600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/>
              <a:t>s</a:t>
            </a:r>
            <a:r>
              <a:rPr lang="en-US" altLang="zh-CN" sz="2000" b="1" baseline="-25000"/>
              <a:t>2</a:t>
            </a:r>
            <a:endParaRPr lang="en-US" altLang="zh-CN" sz="3200" b="1" i="1"/>
          </a:p>
        </p:txBody>
      </p:sp>
      <p:graphicFrame>
        <p:nvGraphicFramePr>
          <p:cNvPr id="2414622" name="Object 1054"/>
          <p:cNvGraphicFramePr>
            <a:graphicFrameLocks noChangeAspect="1"/>
          </p:cNvGraphicFramePr>
          <p:nvPr/>
        </p:nvGraphicFramePr>
        <p:xfrm>
          <a:off x="5791200" y="3200400"/>
          <a:ext cx="16906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7" name="公式" r:id="rId10" imgW="888840" imgH="406080" progId="Equation.3">
                  <p:embed/>
                </p:oleObj>
              </mc:Choice>
              <mc:Fallback>
                <p:oleObj name="公式" r:id="rId10" imgW="888840" imgH="40608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16906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23" name="Object 1055"/>
          <p:cNvGraphicFramePr>
            <a:graphicFrameLocks noChangeAspect="1"/>
          </p:cNvGraphicFramePr>
          <p:nvPr/>
        </p:nvGraphicFramePr>
        <p:xfrm>
          <a:off x="7470775" y="3200400"/>
          <a:ext cx="1136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8" name="公式" r:id="rId12" imgW="596880" imgH="406080" progId="Equation.3">
                  <p:embed/>
                </p:oleObj>
              </mc:Choice>
              <mc:Fallback>
                <p:oleObj name="公式" r:id="rId12" imgW="596880" imgH="40608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3200400"/>
                        <a:ext cx="11366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24" name="Object 1056"/>
          <p:cNvGraphicFramePr>
            <a:graphicFrameLocks noChangeAspect="1"/>
          </p:cNvGraphicFramePr>
          <p:nvPr/>
        </p:nvGraphicFramePr>
        <p:xfrm>
          <a:off x="5791200" y="4114800"/>
          <a:ext cx="17160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29" name="公式" r:id="rId14" imgW="901440" imgH="406080" progId="Equation.3">
                  <p:embed/>
                </p:oleObj>
              </mc:Choice>
              <mc:Fallback>
                <p:oleObj name="公式" r:id="rId14" imgW="901440" imgH="40608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7160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4625" name="Object 1057"/>
          <p:cNvGraphicFramePr>
            <a:graphicFrameLocks noChangeAspect="1"/>
          </p:cNvGraphicFramePr>
          <p:nvPr/>
        </p:nvGraphicFramePr>
        <p:xfrm>
          <a:off x="7543800" y="4114800"/>
          <a:ext cx="9906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30" name="公式" r:id="rId16" imgW="520560" imgH="406080" progId="Equation.3">
                  <p:embed/>
                </p:oleObj>
              </mc:Choice>
              <mc:Fallback>
                <p:oleObj name="公式" r:id="rId16" imgW="520560" imgH="40608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114800"/>
                        <a:ext cx="9906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4627" name="Text Box 1059"/>
          <p:cNvSpPr txBox="1">
            <a:spLocks noChangeArrowheads="1"/>
          </p:cNvSpPr>
          <p:nvPr/>
        </p:nvSpPr>
        <p:spPr bwMode="auto">
          <a:xfrm>
            <a:off x="6143625" y="57594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28" name="Text Box 1060"/>
          <p:cNvSpPr txBox="1">
            <a:spLocks noChangeArrowheads="1"/>
          </p:cNvSpPr>
          <p:nvPr/>
        </p:nvSpPr>
        <p:spPr bwMode="auto">
          <a:xfrm>
            <a:off x="6296025" y="59118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29" name="Text Box 1061"/>
          <p:cNvSpPr txBox="1">
            <a:spLocks noChangeArrowheads="1"/>
          </p:cNvSpPr>
          <p:nvPr/>
        </p:nvSpPr>
        <p:spPr bwMode="auto">
          <a:xfrm>
            <a:off x="6448425" y="60642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30" name="Text Box 1062"/>
          <p:cNvSpPr txBox="1">
            <a:spLocks noChangeArrowheads="1"/>
          </p:cNvSpPr>
          <p:nvPr/>
        </p:nvSpPr>
        <p:spPr bwMode="auto">
          <a:xfrm>
            <a:off x="6600825" y="62166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31" name="Text Box 1063"/>
          <p:cNvSpPr txBox="1">
            <a:spLocks noChangeArrowheads="1"/>
          </p:cNvSpPr>
          <p:nvPr/>
        </p:nvSpPr>
        <p:spPr bwMode="auto">
          <a:xfrm>
            <a:off x="6753225" y="63690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632" name="Text Box 1064"/>
          <p:cNvSpPr txBox="1">
            <a:spLocks noChangeArrowheads="1"/>
          </p:cNvSpPr>
          <p:nvPr/>
        </p:nvSpPr>
        <p:spPr bwMode="auto">
          <a:xfrm>
            <a:off x="6905625" y="6521450"/>
            <a:ext cx="2095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14599" name="Freeform 1031" descr="球体"/>
          <p:cNvSpPr>
            <a:spLocks/>
          </p:cNvSpPr>
          <p:nvPr/>
        </p:nvSpPr>
        <p:spPr bwMode="auto">
          <a:xfrm>
            <a:off x="1509713" y="2801938"/>
            <a:ext cx="398462" cy="2979737"/>
          </a:xfrm>
          <a:custGeom>
            <a:avLst/>
            <a:gdLst>
              <a:gd name="T0" fmla="*/ 248 w 251"/>
              <a:gd name="T1" fmla="*/ 1877 h 1877"/>
              <a:gd name="T2" fmla="*/ 189 w 251"/>
              <a:gd name="T3" fmla="*/ 1832 h 1877"/>
              <a:gd name="T4" fmla="*/ 149 w 251"/>
              <a:gd name="T5" fmla="*/ 1788 h 1877"/>
              <a:gd name="T6" fmla="*/ 66 w 251"/>
              <a:gd name="T7" fmla="*/ 1647 h 1877"/>
              <a:gd name="T8" fmla="*/ 30 w 251"/>
              <a:gd name="T9" fmla="*/ 1563 h 1877"/>
              <a:gd name="T10" fmla="*/ 12 w 251"/>
              <a:gd name="T11" fmla="*/ 1481 h 1877"/>
              <a:gd name="T12" fmla="*/ 2 w 251"/>
              <a:gd name="T13" fmla="*/ 1410 h 1877"/>
              <a:gd name="T14" fmla="*/ 24 w 251"/>
              <a:gd name="T15" fmla="*/ 1304 h 1877"/>
              <a:gd name="T16" fmla="*/ 69 w 251"/>
              <a:gd name="T17" fmla="*/ 1211 h 1877"/>
              <a:gd name="T18" fmla="*/ 117 w 251"/>
              <a:gd name="T19" fmla="*/ 1133 h 1877"/>
              <a:gd name="T20" fmla="*/ 213 w 251"/>
              <a:gd name="T21" fmla="*/ 983 h 1877"/>
              <a:gd name="T22" fmla="*/ 251 w 251"/>
              <a:gd name="T23" fmla="*/ 945 h 1877"/>
              <a:gd name="T24" fmla="*/ 201 w 251"/>
              <a:gd name="T25" fmla="*/ 890 h 1877"/>
              <a:gd name="T26" fmla="*/ 129 w 251"/>
              <a:gd name="T27" fmla="*/ 782 h 1877"/>
              <a:gd name="T28" fmla="*/ 75 w 251"/>
              <a:gd name="T29" fmla="*/ 686 h 1877"/>
              <a:gd name="T30" fmla="*/ 33 w 251"/>
              <a:gd name="T31" fmla="*/ 608 h 1877"/>
              <a:gd name="T32" fmla="*/ 0 w 251"/>
              <a:gd name="T33" fmla="*/ 497 h 1877"/>
              <a:gd name="T34" fmla="*/ 17 w 251"/>
              <a:gd name="T35" fmla="*/ 396 h 1877"/>
              <a:gd name="T36" fmla="*/ 33 w 251"/>
              <a:gd name="T37" fmla="*/ 320 h 1877"/>
              <a:gd name="T38" fmla="*/ 68 w 251"/>
              <a:gd name="T39" fmla="*/ 237 h 1877"/>
              <a:gd name="T40" fmla="*/ 113 w 251"/>
              <a:gd name="T41" fmla="*/ 158 h 1877"/>
              <a:gd name="T42" fmla="*/ 164 w 251"/>
              <a:gd name="T43" fmla="*/ 83 h 1877"/>
              <a:gd name="T44" fmla="*/ 204 w 251"/>
              <a:gd name="T45" fmla="*/ 50 h 1877"/>
              <a:gd name="T46" fmla="*/ 251 w 251"/>
              <a:gd name="T47" fmla="*/ 0 h 1877"/>
              <a:gd name="T48" fmla="*/ 248 w 251"/>
              <a:gd name="T49" fmla="*/ 1877 h 1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1" h="1877">
                <a:moveTo>
                  <a:pt x="248" y="1877"/>
                </a:moveTo>
                <a:lnTo>
                  <a:pt x="189" y="1832"/>
                </a:lnTo>
                <a:lnTo>
                  <a:pt x="149" y="1788"/>
                </a:lnTo>
                <a:lnTo>
                  <a:pt x="66" y="1647"/>
                </a:lnTo>
                <a:lnTo>
                  <a:pt x="30" y="1563"/>
                </a:lnTo>
                <a:lnTo>
                  <a:pt x="12" y="1481"/>
                </a:lnTo>
                <a:lnTo>
                  <a:pt x="2" y="1410"/>
                </a:lnTo>
                <a:lnTo>
                  <a:pt x="24" y="1304"/>
                </a:lnTo>
                <a:lnTo>
                  <a:pt x="69" y="1211"/>
                </a:lnTo>
                <a:lnTo>
                  <a:pt x="117" y="1133"/>
                </a:lnTo>
                <a:lnTo>
                  <a:pt x="213" y="983"/>
                </a:lnTo>
                <a:lnTo>
                  <a:pt x="251" y="945"/>
                </a:lnTo>
                <a:lnTo>
                  <a:pt x="201" y="890"/>
                </a:lnTo>
                <a:lnTo>
                  <a:pt x="129" y="782"/>
                </a:lnTo>
                <a:lnTo>
                  <a:pt x="75" y="686"/>
                </a:lnTo>
                <a:lnTo>
                  <a:pt x="33" y="608"/>
                </a:lnTo>
                <a:lnTo>
                  <a:pt x="0" y="497"/>
                </a:lnTo>
                <a:lnTo>
                  <a:pt x="17" y="396"/>
                </a:lnTo>
                <a:lnTo>
                  <a:pt x="33" y="320"/>
                </a:lnTo>
                <a:lnTo>
                  <a:pt x="68" y="237"/>
                </a:lnTo>
                <a:lnTo>
                  <a:pt x="113" y="158"/>
                </a:lnTo>
                <a:lnTo>
                  <a:pt x="164" y="83"/>
                </a:lnTo>
                <a:lnTo>
                  <a:pt x="204" y="50"/>
                </a:lnTo>
                <a:lnTo>
                  <a:pt x="251" y="0"/>
                </a:lnTo>
                <a:lnTo>
                  <a:pt x="248" y="1877"/>
                </a:lnTo>
                <a:close/>
              </a:path>
            </a:pathLst>
          </a:custGeom>
          <a:pattFill prst="sphere">
            <a:fgClr>
              <a:srgbClr val="FF000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34" name="Freeform 1066"/>
          <p:cNvSpPr>
            <a:spLocks/>
          </p:cNvSpPr>
          <p:nvPr/>
        </p:nvSpPr>
        <p:spPr bwMode="auto">
          <a:xfrm>
            <a:off x="1520825" y="2798763"/>
            <a:ext cx="396875" cy="1511300"/>
          </a:xfrm>
          <a:custGeom>
            <a:avLst/>
            <a:gdLst>
              <a:gd name="T0" fmla="*/ 240 w 250"/>
              <a:gd name="T1" fmla="*/ 952 h 952"/>
              <a:gd name="T2" fmla="*/ 213 w 250"/>
              <a:gd name="T3" fmla="*/ 919 h 952"/>
              <a:gd name="T4" fmla="*/ 129 w 250"/>
              <a:gd name="T5" fmla="*/ 787 h 952"/>
              <a:gd name="T6" fmla="*/ 83 w 250"/>
              <a:gd name="T7" fmla="*/ 712 h 952"/>
              <a:gd name="T8" fmla="*/ 35 w 250"/>
              <a:gd name="T9" fmla="*/ 616 h 952"/>
              <a:gd name="T10" fmla="*/ 20 w 250"/>
              <a:gd name="T11" fmla="*/ 580 h 952"/>
              <a:gd name="T12" fmla="*/ 9 w 250"/>
              <a:gd name="T13" fmla="*/ 550 h 952"/>
              <a:gd name="T14" fmla="*/ 2 w 250"/>
              <a:gd name="T15" fmla="*/ 514 h 952"/>
              <a:gd name="T16" fmla="*/ 0 w 250"/>
              <a:gd name="T17" fmla="*/ 490 h 952"/>
              <a:gd name="T18" fmla="*/ 0 w 250"/>
              <a:gd name="T19" fmla="*/ 461 h 952"/>
              <a:gd name="T20" fmla="*/ 0 w 250"/>
              <a:gd name="T21" fmla="*/ 440 h 952"/>
              <a:gd name="T22" fmla="*/ 3 w 250"/>
              <a:gd name="T23" fmla="*/ 418 h 952"/>
              <a:gd name="T24" fmla="*/ 6 w 250"/>
              <a:gd name="T25" fmla="*/ 394 h 952"/>
              <a:gd name="T26" fmla="*/ 12 w 250"/>
              <a:gd name="T27" fmla="*/ 364 h 952"/>
              <a:gd name="T28" fmla="*/ 24 w 250"/>
              <a:gd name="T29" fmla="*/ 322 h 952"/>
              <a:gd name="T30" fmla="*/ 39 w 250"/>
              <a:gd name="T31" fmla="*/ 284 h 952"/>
              <a:gd name="T32" fmla="*/ 50 w 250"/>
              <a:gd name="T33" fmla="*/ 256 h 952"/>
              <a:gd name="T34" fmla="*/ 66 w 250"/>
              <a:gd name="T35" fmla="*/ 223 h 952"/>
              <a:gd name="T36" fmla="*/ 80 w 250"/>
              <a:gd name="T37" fmla="*/ 199 h 952"/>
              <a:gd name="T38" fmla="*/ 92 w 250"/>
              <a:gd name="T39" fmla="*/ 176 h 952"/>
              <a:gd name="T40" fmla="*/ 108 w 250"/>
              <a:gd name="T41" fmla="*/ 148 h 952"/>
              <a:gd name="T42" fmla="*/ 128 w 250"/>
              <a:gd name="T43" fmla="*/ 122 h 952"/>
              <a:gd name="T44" fmla="*/ 146 w 250"/>
              <a:gd name="T45" fmla="*/ 97 h 952"/>
              <a:gd name="T46" fmla="*/ 164 w 250"/>
              <a:gd name="T47" fmla="*/ 77 h 952"/>
              <a:gd name="T48" fmla="*/ 188 w 250"/>
              <a:gd name="T49" fmla="*/ 50 h 952"/>
              <a:gd name="T50" fmla="*/ 216 w 250"/>
              <a:gd name="T51" fmla="*/ 25 h 952"/>
              <a:gd name="T52" fmla="*/ 250 w 250"/>
              <a:gd name="T53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0" h="952">
                <a:moveTo>
                  <a:pt x="240" y="952"/>
                </a:moveTo>
                <a:lnTo>
                  <a:pt x="213" y="919"/>
                </a:lnTo>
                <a:lnTo>
                  <a:pt x="129" y="787"/>
                </a:lnTo>
                <a:lnTo>
                  <a:pt x="83" y="712"/>
                </a:lnTo>
                <a:lnTo>
                  <a:pt x="35" y="616"/>
                </a:lnTo>
                <a:lnTo>
                  <a:pt x="20" y="580"/>
                </a:lnTo>
                <a:lnTo>
                  <a:pt x="9" y="550"/>
                </a:lnTo>
                <a:lnTo>
                  <a:pt x="2" y="514"/>
                </a:lnTo>
                <a:lnTo>
                  <a:pt x="0" y="490"/>
                </a:lnTo>
                <a:lnTo>
                  <a:pt x="0" y="461"/>
                </a:lnTo>
                <a:lnTo>
                  <a:pt x="0" y="440"/>
                </a:lnTo>
                <a:lnTo>
                  <a:pt x="3" y="418"/>
                </a:lnTo>
                <a:lnTo>
                  <a:pt x="6" y="394"/>
                </a:lnTo>
                <a:lnTo>
                  <a:pt x="12" y="364"/>
                </a:lnTo>
                <a:lnTo>
                  <a:pt x="24" y="322"/>
                </a:lnTo>
                <a:lnTo>
                  <a:pt x="39" y="284"/>
                </a:lnTo>
                <a:lnTo>
                  <a:pt x="50" y="256"/>
                </a:lnTo>
                <a:lnTo>
                  <a:pt x="66" y="223"/>
                </a:lnTo>
                <a:lnTo>
                  <a:pt x="80" y="199"/>
                </a:lnTo>
                <a:lnTo>
                  <a:pt x="92" y="176"/>
                </a:lnTo>
                <a:lnTo>
                  <a:pt x="108" y="148"/>
                </a:lnTo>
                <a:lnTo>
                  <a:pt x="128" y="122"/>
                </a:lnTo>
                <a:lnTo>
                  <a:pt x="146" y="97"/>
                </a:lnTo>
                <a:lnTo>
                  <a:pt x="164" y="77"/>
                </a:lnTo>
                <a:lnTo>
                  <a:pt x="188" y="50"/>
                </a:lnTo>
                <a:lnTo>
                  <a:pt x="216" y="25"/>
                </a:lnTo>
                <a:lnTo>
                  <a:pt x="25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50" name="Freeform 1082"/>
          <p:cNvSpPr>
            <a:spLocks/>
          </p:cNvSpPr>
          <p:nvPr/>
        </p:nvSpPr>
        <p:spPr bwMode="auto">
          <a:xfrm>
            <a:off x="1512888" y="4292600"/>
            <a:ext cx="392112" cy="1493838"/>
          </a:xfrm>
          <a:custGeom>
            <a:avLst/>
            <a:gdLst>
              <a:gd name="T0" fmla="*/ 240 w 247"/>
              <a:gd name="T1" fmla="*/ 0 h 941"/>
              <a:gd name="T2" fmla="*/ 213 w 247"/>
              <a:gd name="T3" fmla="*/ 33 h 941"/>
              <a:gd name="T4" fmla="*/ 129 w 247"/>
              <a:gd name="T5" fmla="*/ 165 h 941"/>
              <a:gd name="T6" fmla="*/ 83 w 247"/>
              <a:gd name="T7" fmla="*/ 240 h 941"/>
              <a:gd name="T8" fmla="*/ 35 w 247"/>
              <a:gd name="T9" fmla="*/ 336 h 941"/>
              <a:gd name="T10" fmla="*/ 20 w 247"/>
              <a:gd name="T11" fmla="*/ 372 h 941"/>
              <a:gd name="T12" fmla="*/ 9 w 247"/>
              <a:gd name="T13" fmla="*/ 402 h 941"/>
              <a:gd name="T14" fmla="*/ 2 w 247"/>
              <a:gd name="T15" fmla="*/ 438 h 941"/>
              <a:gd name="T16" fmla="*/ 0 w 247"/>
              <a:gd name="T17" fmla="*/ 462 h 941"/>
              <a:gd name="T18" fmla="*/ 0 w 247"/>
              <a:gd name="T19" fmla="*/ 491 h 941"/>
              <a:gd name="T20" fmla="*/ 0 w 247"/>
              <a:gd name="T21" fmla="*/ 512 h 941"/>
              <a:gd name="T22" fmla="*/ 3 w 247"/>
              <a:gd name="T23" fmla="*/ 534 h 941"/>
              <a:gd name="T24" fmla="*/ 6 w 247"/>
              <a:gd name="T25" fmla="*/ 558 h 941"/>
              <a:gd name="T26" fmla="*/ 12 w 247"/>
              <a:gd name="T27" fmla="*/ 588 h 941"/>
              <a:gd name="T28" fmla="*/ 24 w 247"/>
              <a:gd name="T29" fmla="*/ 630 h 941"/>
              <a:gd name="T30" fmla="*/ 39 w 247"/>
              <a:gd name="T31" fmla="*/ 668 h 941"/>
              <a:gd name="T32" fmla="*/ 50 w 247"/>
              <a:gd name="T33" fmla="*/ 696 h 941"/>
              <a:gd name="T34" fmla="*/ 66 w 247"/>
              <a:gd name="T35" fmla="*/ 729 h 941"/>
              <a:gd name="T36" fmla="*/ 80 w 247"/>
              <a:gd name="T37" fmla="*/ 753 h 941"/>
              <a:gd name="T38" fmla="*/ 92 w 247"/>
              <a:gd name="T39" fmla="*/ 776 h 941"/>
              <a:gd name="T40" fmla="*/ 108 w 247"/>
              <a:gd name="T41" fmla="*/ 804 h 941"/>
              <a:gd name="T42" fmla="*/ 128 w 247"/>
              <a:gd name="T43" fmla="*/ 830 h 941"/>
              <a:gd name="T44" fmla="*/ 146 w 247"/>
              <a:gd name="T45" fmla="*/ 855 h 941"/>
              <a:gd name="T46" fmla="*/ 164 w 247"/>
              <a:gd name="T47" fmla="*/ 875 h 941"/>
              <a:gd name="T48" fmla="*/ 178 w 247"/>
              <a:gd name="T49" fmla="*/ 896 h 941"/>
              <a:gd name="T50" fmla="*/ 211 w 247"/>
              <a:gd name="T51" fmla="*/ 917 h 941"/>
              <a:gd name="T52" fmla="*/ 247 w 247"/>
              <a:gd name="T53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7" h="941">
                <a:moveTo>
                  <a:pt x="240" y="0"/>
                </a:moveTo>
                <a:lnTo>
                  <a:pt x="213" y="33"/>
                </a:lnTo>
                <a:lnTo>
                  <a:pt x="129" y="165"/>
                </a:lnTo>
                <a:lnTo>
                  <a:pt x="83" y="240"/>
                </a:lnTo>
                <a:lnTo>
                  <a:pt x="35" y="336"/>
                </a:lnTo>
                <a:lnTo>
                  <a:pt x="20" y="372"/>
                </a:lnTo>
                <a:lnTo>
                  <a:pt x="9" y="402"/>
                </a:lnTo>
                <a:lnTo>
                  <a:pt x="2" y="438"/>
                </a:lnTo>
                <a:lnTo>
                  <a:pt x="0" y="462"/>
                </a:lnTo>
                <a:lnTo>
                  <a:pt x="0" y="491"/>
                </a:lnTo>
                <a:lnTo>
                  <a:pt x="0" y="512"/>
                </a:lnTo>
                <a:lnTo>
                  <a:pt x="3" y="534"/>
                </a:lnTo>
                <a:lnTo>
                  <a:pt x="6" y="558"/>
                </a:lnTo>
                <a:lnTo>
                  <a:pt x="12" y="588"/>
                </a:lnTo>
                <a:lnTo>
                  <a:pt x="24" y="630"/>
                </a:lnTo>
                <a:lnTo>
                  <a:pt x="39" y="668"/>
                </a:lnTo>
                <a:lnTo>
                  <a:pt x="50" y="696"/>
                </a:lnTo>
                <a:lnTo>
                  <a:pt x="66" y="729"/>
                </a:lnTo>
                <a:lnTo>
                  <a:pt x="80" y="753"/>
                </a:lnTo>
                <a:lnTo>
                  <a:pt x="92" y="776"/>
                </a:lnTo>
                <a:lnTo>
                  <a:pt x="108" y="804"/>
                </a:lnTo>
                <a:lnTo>
                  <a:pt x="128" y="830"/>
                </a:lnTo>
                <a:lnTo>
                  <a:pt x="146" y="855"/>
                </a:lnTo>
                <a:lnTo>
                  <a:pt x="164" y="875"/>
                </a:lnTo>
                <a:lnTo>
                  <a:pt x="178" y="896"/>
                </a:lnTo>
                <a:lnTo>
                  <a:pt x="211" y="917"/>
                </a:lnTo>
                <a:lnTo>
                  <a:pt x="247" y="94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15" name="Text Box 1047"/>
          <p:cNvSpPr txBox="1">
            <a:spLocks noChangeArrowheads="1"/>
          </p:cNvSpPr>
          <p:nvPr/>
        </p:nvSpPr>
        <p:spPr bwMode="auto">
          <a:xfrm>
            <a:off x="1590675" y="3246438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>
                <a:solidFill>
                  <a:schemeClr val="tx1"/>
                </a:solidFill>
              </a:rPr>
              <a:t>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414653" name="Text Box 1085"/>
          <p:cNvSpPr txBox="1">
            <a:spLocks noChangeArrowheads="1"/>
          </p:cNvSpPr>
          <p:nvPr/>
        </p:nvSpPr>
        <p:spPr bwMode="auto">
          <a:xfrm>
            <a:off x="5486400" y="16605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S =</a:t>
            </a:r>
          </a:p>
        </p:txBody>
      </p:sp>
      <p:sp>
        <p:nvSpPr>
          <p:cNvPr id="2414654" name="Text Box 1086"/>
          <p:cNvSpPr txBox="1">
            <a:spLocks noChangeArrowheads="1"/>
          </p:cNvSpPr>
          <p:nvPr/>
        </p:nvSpPr>
        <p:spPr bwMode="auto">
          <a:xfrm>
            <a:off x="3048000" y="2117725"/>
            <a:ext cx="1365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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=1+cos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414655" name="Freeform 1087"/>
          <p:cNvSpPr>
            <a:spLocks/>
          </p:cNvSpPr>
          <p:nvPr/>
        </p:nvSpPr>
        <p:spPr bwMode="auto">
          <a:xfrm>
            <a:off x="1909763" y="2527300"/>
            <a:ext cx="2938462" cy="1782763"/>
          </a:xfrm>
          <a:custGeom>
            <a:avLst/>
            <a:gdLst>
              <a:gd name="T0" fmla="*/ 0 w 1851"/>
              <a:gd name="T1" fmla="*/ 185 h 1123"/>
              <a:gd name="T2" fmla="*/ 32 w 1851"/>
              <a:gd name="T3" fmla="*/ 159 h 1123"/>
              <a:gd name="T4" fmla="*/ 77 w 1851"/>
              <a:gd name="T5" fmla="*/ 134 h 1123"/>
              <a:gd name="T6" fmla="*/ 110 w 1851"/>
              <a:gd name="T7" fmla="*/ 116 h 1123"/>
              <a:gd name="T8" fmla="*/ 147 w 1851"/>
              <a:gd name="T9" fmla="*/ 98 h 1123"/>
              <a:gd name="T10" fmla="*/ 189 w 1851"/>
              <a:gd name="T11" fmla="*/ 80 h 1123"/>
              <a:gd name="T12" fmla="*/ 234 w 1851"/>
              <a:gd name="T13" fmla="*/ 63 h 1123"/>
              <a:gd name="T14" fmla="*/ 264 w 1851"/>
              <a:gd name="T15" fmla="*/ 53 h 1123"/>
              <a:gd name="T16" fmla="*/ 305 w 1851"/>
              <a:gd name="T17" fmla="*/ 41 h 1123"/>
              <a:gd name="T18" fmla="*/ 354 w 1851"/>
              <a:gd name="T19" fmla="*/ 29 h 1123"/>
              <a:gd name="T20" fmla="*/ 396 w 1851"/>
              <a:gd name="T21" fmla="*/ 21 h 1123"/>
              <a:gd name="T22" fmla="*/ 437 w 1851"/>
              <a:gd name="T23" fmla="*/ 15 h 1123"/>
              <a:gd name="T24" fmla="*/ 474 w 1851"/>
              <a:gd name="T25" fmla="*/ 9 h 1123"/>
              <a:gd name="T26" fmla="*/ 519 w 1851"/>
              <a:gd name="T27" fmla="*/ 6 h 1123"/>
              <a:gd name="T28" fmla="*/ 564 w 1851"/>
              <a:gd name="T29" fmla="*/ 3 h 1123"/>
              <a:gd name="T30" fmla="*/ 609 w 1851"/>
              <a:gd name="T31" fmla="*/ 0 h 1123"/>
              <a:gd name="T32" fmla="*/ 649 w 1851"/>
              <a:gd name="T33" fmla="*/ 0 h 1123"/>
              <a:gd name="T34" fmla="*/ 693 w 1851"/>
              <a:gd name="T35" fmla="*/ 0 h 1123"/>
              <a:gd name="T36" fmla="*/ 736 w 1851"/>
              <a:gd name="T37" fmla="*/ 6 h 1123"/>
              <a:gd name="T38" fmla="*/ 801 w 1851"/>
              <a:gd name="T39" fmla="*/ 13 h 1123"/>
              <a:gd name="T40" fmla="*/ 858 w 1851"/>
              <a:gd name="T41" fmla="*/ 19 h 1123"/>
              <a:gd name="T42" fmla="*/ 913 w 1851"/>
              <a:gd name="T43" fmla="*/ 31 h 1123"/>
              <a:gd name="T44" fmla="*/ 955 w 1851"/>
              <a:gd name="T45" fmla="*/ 42 h 1123"/>
              <a:gd name="T46" fmla="*/ 1005 w 1851"/>
              <a:gd name="T47" fmla="*/ 54 h 1123"/>
              <a:gd name="T48" fmla="*/ 1042 w 1851"/>
              <a:gd name="T49" fmla="*/ 66 h 1123"/>
              <a:gd name="T50" fmla="*/ 1083 w 1851"/>
              <a:gd name="T51" fmla="*/ 78 h 1123"/>
              <a:gd name="T52" fmla="*/ 1125 w 1851"/>
              <a:gd name="T53" fmla="*/ 93 h 1123"/>
              <a:gd name="T54" fmla="*/ 1161 w 1851"/>
              <a:gd name="T55" fmla="*/ 108 h 1123"/>
              <a:gd name="T56" fmla="*/ 1194 w 1851"/>
              <a:gd name="T57" fmla="*/ 123 h 1123"/>
              <a:gd name="T58" fmla="*/ 1222 w 1851"/>
              <a:gd name="T59" fmla="*/ 136 h 1123"/>
              <a:gd name="T60" fmla="*/ 1251 w 1851"/>
              <a:gd name="T61" fmla="*/ 151 h 1123"/>
              <a:gd name="T62" fmla="*/ 1281 w 1851"/>
              <a:gd name="T63" fmla="*/ 166 h 1123"/>
              <a:gd name="T64" fmla="*/ 1320 w 1851"/>
              <a:gd name="T65" fmla="*/ 189 h 1123"/>
              <a:gd name="T66" fmla="*/ 1357 w 1851"/>
              <a:gd name="T67" fmla="*/ 214 h 1123"/>
              <a:gd name="T68" fmla="*/ 1395 w 1851"/>
              <a:gd name="T69" fmla="*/ 240 h 1123"/>
              <a:gd name="T70" fmla="*/ 1428 w 1851"/>
              <a:gd name="T71" fmla="*/ 264 h 1123"/>
              <a:gd name="T72" fmla="*/ 1456 w 1851"/>
              <a:gd name="T73" fmla="*/ 291 h 1123"/>
              <a:gd name="T74" fmla="*/ 1485 w 1851"/>
              <a:gd name="T75" fmla="*/ 316 h 1123"/>
              <a:gd name="T76" fmla="*/ 1513 w 1851"/>
              <a:gd name="T77" fmla="*/ 343 h 1123"/>
              <a:gd name="T78" fmla="*/ 1539 w 1851"/>
              <a:gd name="T79" fmla="*/ 367 h 1123"/>
              <a:gd name="T80" fmla="*/ 1558 w 1851"/>
              <a:gd name="T81" fmla="*/ 387 h 1123"/>
              <a:gd name="T82" fmla="*/ 1576 w 1851"/>
              <a:gd name="T83" fmla="*/ 411 h 1123"/>
              <a:gd name="T84" fmla="*/ 1602 w 1851"/>
              <a:gd name="T85" fmla="*/ 441 h 1123"/>
              <a:gd name="T86" fmla="*/ 1621 w 1851"/>
              <a:gd name="T87" fmla="*/ 469 h 1123"/>
              <a:gd name="T88" fmla="*/ 1653 w 1851"/>
              <a:gd name="T89" fmla="*/ 514 h 1123"/>
              <a:gd name="T90" fmla="*/ 1681 w 1851"/>
              <a:gd name="T91" fmla="*/ 558 h 1123"/>
              <a:gd name="T92" fmla="*/ 1707 w 1851"/>
              <a:gd name="T93" fmla="*/ 598 h 1123"/>
              <a:gd name="T94" fmla="*/ 1728 w 1851"/>
              <a:gd name="T95" fmla="*/ 637 h 1123"/>
              <a:gd name="T96" fmla="*/ 1744 w 1851"/>
              <a:gd name="T97" fmla="*/ 669 h 1123"/>
              <a:gd name="T98" fmla="*/ 1762 w 1851"/>
              <a:gd name="T99" fmla="*/ 706 h 1123"/>
              <a:gd name="T100" fmla="*/ 1780 w 1851"/>
              <a:gd name="T101" fmla="*/ 748 h 1123"/>
              <a:gd name="T102" fmla="*/ 1798 w 1851"/>
              <a:gd name="T103" fmla="*/ 801 h 1123"/>
              <a:gd name="T104" fmla="*/ 1813 w 1851"/>
              <a:gd name="T105" fmla="*/ 852 h 1123"/>
              <a:gd name="T106" fmla="*/ 1830 w 1851"/>
              <a:gd name="T107" fmla="*/ 912 h 1123"/>
              <a:gd name="T108" fmla="*/ 1839 w 1851"/>
              <a:gd name="T109" fmla="*/ 967 h 1123"/>
              <a:gd name="T110" fmla="*/ 1846 w 1851"/>
              <a:gd name="T111" fmla="*/ 1020 h 1123"/>
              <a:gd name="T112" fmla="*/ 1849 w 1851"/>
              <a:gd name="T113" fmla="*/ 1065 h 1123"/>
              <a:gd name="T114" fmla="*/ 1851 w 1851"/>
              <a:gd name="T115" fmla="*/ 1098 h 1123"/>
              <a:gd name="T116" fmla="*/ 1851 w 1851"/>
              <a:gd name="T117" fmla="*/ 1123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1" h="1123">
                <a:moveTo>
                  <a:pt x="0" y="185"/>
                </a:moveTo>
                <a:lnTo>
                  <a:pt x="32" y="159"/>
                </a:lnTo>
                <a:lnTo>
                  <a:pt x="77" y="134"/>
                </a:lnTo>
                <a:lnTo>
                  <a:pt x="110" y="116"/>
                </a:lnTo>
                <a:lnTo>
                  <a:pt x="147" y="98"/>
                </a:lnTo>
                <a:lnTo>
                  <a:pt x="189" y="80"/>
                </a:lnTo>
                <a:lnTo>
                  <a:pt x="234" y="63"/>
                </a:lnTo>
                <a:lnTo>
                  <a:pt x="264" y="53"/>
                </a:lnTo>
                <a:lnTo>
                  <a:pt x="305" y="41"/>
                </a:lnTo>
                <a:lnTo>
                  <a:pt x="354" y="29"/>
                </a:lnTo>
                <a:lnTo>
                  <a:pt x="396" y="21"/>
                </a:lnTo>
                <a:lnTo>
                  <a:pt x="437" y="15"/>
                </a:lnTo>
                <a:lnTo>
                  <a:pt x="474" y="9"/>
                </a:lnTo>
                <a:lnTo>
                  <a:pt x="519" y="6"/>
                </a:lnTo>
                <a:lnTo>
                  <a:pt x="564" y="3"/>
                </a:lnTo>
                <a:lnTo>
                  <a:pt x="609" y="0"/>
                </a:lnTo>
                <a:lnTo>
                  <a:pt x="649" y="0"/>
                </a:lnTo>
                <a:lnTo>
                  <a:pt x="693" y="0"/>
                </a:lnTo>
                <a:lnTo>
                  <a:pt x="736" y="6"/>
                </a:lnTo>
                <a:lnTo>
                  <a:pt x="801" y="13"/>
                </a:lnTo>
                <a:lnTo>
                  <a:pt x="858" y="19"/>
                </a:lnTo>
                <a:lnTo>
                  <a:pt x="913" y="31"/>
                </a:lnTo>
                <a:lnTo>
                  <a:pt x="955" y="42"/>
                </a:lnTo>
                <a:lnTo>
                  <a:pt x="1005" y="54"/>
                </a:lnTo>
                <a:lnTo>
                  <a:pt x="1042" y="66"/>
                </a:lnTo>
                <a:lnTo>
                  <a:pt x="1083" y="78"/>
                </a:lnTo>
                <a:lnTo>
                  <a:pt x="1125" y="93"/>
                </a:lnTo>
                <a:lnTo>
                  <a:pt x="1161" y="108"/>
                </a:lnTo>
                <a:lnTo>
                  <a:pt x="1194" y="123"/>
                </a:lnTo>
                <a:lnTo>
                  <a:pt x="1222" y="136"/>
                </a:lnTo>
                <a:lnTo>
                  <a:pt x="1251" y="151"/>
                </a:lnTo>
                <a:lnTo>
                  <a:pt x="1281" y="166"/>
                </a:lnTo>
                <a:lnTo>
                  <a:pt x="1320" y="189"/>
                </a:lnTo>
                <a:lnTo>
                  <a:pt x="1357" y="214"/>
                </a:lnTo>
                <a:lnTo>
                  <a:pt x="1395" y="240"/>
                </a:lnTo>
                <a:lnTo>
                  <a:pt x="1428" y="264"/>
                </a:lnTo>
                <a:lnTo>
                  <a:pt x="1456" y="291"/>
                </a:lnTo>
                <a:lnTo>
                  <a:pt x="1485" y="316"/>
                </a:lnTo>
                <a:lnTo>
                  <a:pt x="1513" y="343"/>
                </a:lnTo>
                <a:lnTo>
                  <a:pt x="1539" y="367"/>
                </a:lnTo>
                <a:lnTo>
                  <a:pt x="1558" y="387"/>
                </a:lnTo>
                <a:lnTo>
                  <a:pt x="1576" y="411"/>
                </a:lnTo>
                <a:lnTo>
                  <a:pt x="1602" y="441"/>
                </a:lnTo>
                <a:lnTo>
                  <a:pt x="1621" y="469"/>
                </a:lnTo>
                <a:lnTo>
                  <a:pt x="1653" y="514"/>
                </a:lnTo>
                <a:lnTo>
                  <a:pt x="1681" y="558"/>
                </a:lnTo>
                <a:lnTo>
                  <a:pt x="1707" y="598"/>
                </a:lnTo>
                <a:lnTo>
                  <a:pt x="1728" y="637"/>
                </a:lnTo>
                <a:lnTo>
                  <a:pt x="1744" y="669"/>
                </a:lnTo>
                <a:lnTo>
                  <a:pt x="1762" y="706"/>
                </a:lnTo>
                <a:lnTo>
                  <a:pt x="1780" y="748"/>
                </a:lnTo>
                <a:lnTo>
                  <a:pt x="1798" y="801"/>
                </a:lnTo>
                <a:lnTo>
                  <a:pt x="1813" y="852"/>
                </a:lnTo>
                <a:lnTo>
                  <a:pt x="1830" y="912"/>
                </a:lnTo>
                <a:lnTo>
                  <a:pt x="1839" y="967"/>
                </a:lnTo>
                <a:lnTo>
                  <a:pt x="1846" y="1020"/>
                </a:lnTo>
                <a:lnTo>
                  <a:pt x="1849" y="1065"/>
                </a:lnTo>
                <a:lnTo>
                  <a:pt x="1851" y="1098"/>
                </a:lnTo>
                <a:lnTo>
                  <a:pt x="1851" y="1123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56" name="Freeform 1088"/>
          <p:cNvSpPr>
            <a:spLocks/>
          </p:cNvSpPr>
          <p:nvPr/>
        </p:nvSpPr>
        <p:spPr bwMode="auto">
          <a:xfrm flipV="1">
            <a:off x="1909763" y="4297363"/>
            <a:ext cx="2938462" cy="1782762"/>
          </a:xfrm>
          <a:custGeom>
            <a:avLst/>
            <a:gdLst>
              <a:gd name="T0" fmla="*/ 0 w 1851"/>
              <a:gd name="T1" fmla="*/ 185 h 1123"/>
              <a:gd name="T2" fmla="*/ 32 w 1851"/>
              <a:gd name="T3" fmla="*/ 159 h 1123"/>
              <a:gd name="T4" fmla="*/ 77 w 1851"/>
              <a:gd name="T5" fmla="*/ 134 h 1123"/>
              <a:gd name="T6" fmla="*/ 110 w 1851"/>
              <a:gd name="T7" fmla="*/ 116 h 1123"/>
              <a:gd name="T8" fmla="*/ 147 w 1851"/>
              <a:gd name="T9" fmla="*/ 98 h 1123"/>
              <a:gd name="T10" fmla="*/ 189 w 1851"/>
              <a:gd name="T11" fmla="*/ 80 h 1123"/>
              <a:gd name="T12" fmla="*/ 234 w 1851"/>
              <a:gd name="T13" fmla="*/ 63 h 1123"/>
              <a:gd name="T14" fmla="*/ 264 w 1851"/>
              <a:gd name="T15" fmla="*/ 53 h 1123"/>
              <a:gd name="T16" fmla="*/ 305 w 1851"/>
              <a:gd name="T17" fmla="*/ 41 h 1123"/>
              <a:gd name="T18" fmla="*/ 354 w 1851"/>
              <a:gd name="T19" fmla="*/ 29 h 1123"/>
              <a:gd name="T20" fmla="*/ 396 w 1851"/>
              <a:gd name="T21" fmla="*/ 21 h 1123"/>
              <a:gd name="T22" fmla="*/ 437 w 1851"/>
              <a:gd name="T23" fmla="*/ 15 h 1123"/>
              <a:gd name="T24" fmla="*/ 474 w 1851"/>
              <a:gd name="T25" fmla="*/ 9 h 1123"/>
              <a:gd name="T26" fmla="*/ 519 w 1851"/>
              <a:gd name="T27" fmla="*/ 6 h 1123"/>
              <a:gd name="T28" fmla="*/ 564 w 1851"/>
              <a:gd name="T29" fmla="*/ 3 h 1123"/>
              <a:gd name="T30" fmla="*/ 609 w 1851"/>
              <a:gd name="T31" fmla="*/ 0 h 1123"/>
              <a:gd name="T32" fmla="*/ 649 w 1851"/>
              <a:gd name="T33" fmla="*/ 0 h 1123"/>
              <a:gd name="T34" fmla="*/ 693 w 1851"/>
              <a:gd name="T35" fmla="*/ 0 h 1123"/>
              <a:gd name="T36" fmla="*/ 736 w 1851"/>
              <a:gd name="T37" fmla="*/ 6 h 1123"/>
              <a:gd name="T38" fmla="*/ 801 w 1851"/>
              <a:gd name="T39" fmla="*/ 13 h 1123"/>
              <a:gd name="T40" fmla="*/ 858 w 1851"/>
              <a:gd name="T41" fmla="*/ 19 h 1123"/>
              <a:gd name="T42" fmla="*/ 913 w 1851"/>
              <a:gd name="T43" fmla="*/ 31 h 1123"/>
              <a:gd name="T44" fmla="*/ 955 w 1851"/>
              <a:gd name="T45" fmla="*/ 42 h 1123"/>
              <a:gd name="T46" fmla="*/ 1005 w 1851"/>
              <a:gd name="T47" fmla="*/ 54 h 1123"/>
              <a:gd name="T48" fmla="*/ 1042 w 1851"/>
              <a:gd name="T49" fmla="*/ 66 h 1123"/>
              <a:gd name="T50" fmla="*/ 1083 w 1851"/>
              <a:gd name="T51" fmla="*/ 78 h 1123"/>
              <a:gd name="T52" fmla="*/ 1125 w 1851"/>
              <a:gd name="T53" fmla="*/ 93 h 1123"/>
              <a:gd name="T54" fmla="*/ 1161 w 1851"/>
              <a:gd name="T55" fmla="*/ 108 h 1123"/>
              <a:gd name="T56" fmla="*/ 1194 w 1851"/>
              <a:gd name="T57" fmla="*/ 123 h 1123"/>
              <a:gd name="T58" fmla="*/ 1222 w 1851"/>
              <a:gd name="T59" fmla="*/ 136 h 1123"/>
              <a:gd name="T60" fmla="*/ 1251 w 1851"/>
              <a:gd name="T61" fmla="*/ 151 h 1123"/>
              <a:gd name="T62" fmla="*/ 1281 w 1851"/>
              <a:gd name="T63" fmla="*/ 166 h 1123"/>
              <a:gd name="T64" fmla="*/ 1320 w 1851"/>
              <a:gd name="T65" fmla="*/ 189 h 1123"/>
              <a:gd name="T66" fmla="*/ 1357 w 1851"/>
              <a:gd name="T67" fmla="*/ 214 h 1123"/>
              <a:gd name="T68" fmla="*/ 1395 w 1851"/>
              <a:gd name="T69" fmla="*/ 240 h 1123"/>
              <a:gd name="T70" fmla="*/ 1428 w 1851"/>
              <a:gd name="T71" fmla="*/ 264 h 1123"/>
              <a:gd name="T72" fmla="*/ 1456 w 1851"/>
              <a:gd name="T73" fmla="*/ 291 h 1123"/>
              <a:gd name="T74" fmla="*/ 1485 w 1851"/>
              <a:gd name="T75" fmla="*/ 316 h 1123"/>
              <a:gd name="T76" fmla="*/ 1513 w 1851"/>
              <a:gd name="T77" fmla="*/ 343 h 1123"/>
              <a:gd name="T78" fmla="*/ 1539 w 1851"/>
              <a:gd name="T79" fmla="*/ 367 h 1123"/>
              <a:gd name="T80" fmla="*/ 1558 w 1851"/>
              <a:gd name="T81" fmla="*/ 387 h 1123"/>
              <a:gd name="T82" fmla="*/ 1576 w 1851"/>
              <a:gd name="T83" fmla="*/ 411 h 1123"/>
              <a:gd name="T84" fmla="*/ 1602 w 1851"/>
              <a:gd name="T85" fmla="*/ 441 h 1123"/>
              <a:gd name="T86" fmla="*/ 1621 w 1851"/>
              <a:gd name="T87" fmla="*/ 469 h 1123"/>
              <a:gd name="T88" fmla="*/ 1653 w 1851"/>
              <a:gd name="T89" fmla="*/ 514 h 1123"/>
              <a:gd name="T90" fmla="*/ 1681 w 1851"/>
              <a:gd name="T91" fmla="*/ 558 h 1123"/>
              <a:gd name="T92" fmla="*/ 1707 w 1851"/>
              <a:gd name="T93" fmla="*/ 598 h 1123"/>
              <a:gd name="T94" fmla="*/ 1728 w 1851"/>
              <a:gd name="T95" fmla="*/ 637 h 1123"/>
              <a:gd name="T96" fmla="*/ 1744 w 1851"/>
              <a:gd name="T97" fmla="*/ 669 h 1123"/>
              <a:gd name="T98" fmla="*/ 1762 w 1851"/>
              <a:gd name="T99" fmla="*/ 706 h 1123"/>
              <a:gd name="T100" fmla="*/ 1780 w 1851"/>
              <a:gd name="T101" fmla="*/ 748 h 1123"/>
              <a:gd name="T102" fmla="*/ 1798 w 1851"/>
              <a:gd name="T103" fmla="*/ 801 h 1123"/>
              <a:gd name="T104" fmla="*/ 1813 w 1851"/>
              <a:gd name="T105" fmla="*/ 852 h 1123"/>
              <a:gd name="T106" fmla="*/ 1830 w 1851"/>
              <a:gd name="T107" fmla="*/ 912 h 1123"/>
              <a:gd name="T108" fmla="*/ 1839 w 1851"/>
              <a:gd name="T109" fmla="*/ 967 h 1123"/>
              <a:gd name="T110" fmla="*/ 1846 w 1851"/>
              <a:gd name="T111" fmla="*/ 1020 h 1123"/>
              <a:gd name="T112" fmla="*/ 1849 w 1851"/>
              <a:gd name="T113" fmla="*/ 1065 h 1123"/>
              <a:gd name="T114" fmla="*/ 1851 w 1851"/>
              <a:gd name="T115" fmla="*/ 1098 h 1123"/>
              <a:gd name="T116" fmla="*/ 1851 w 1851"/>
              <a:gd name="T117" fmla="*/ 1123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1" h="1123">
                <a:moveTo>
                  <a:pt x="0" y="185"/>
                </a:moveTo>
                <a:lnTo>
                  <a:pt x="32" y="159"/>
                </a:lnTo>
                <a:lnTo>
                  <a:pt x="77" y="134"/>
                </a:lnTo>
                <a:lnTo>
                  <a:pt x="110" y="116"/>
                </a:lnTo>
                <a:lnTo>
                  <a:pt x="147" y="98"/>
                </a:lnTo>
                <a:lnTo>
                  <a:pt x="189" y="80"/>
                </a:lnTo>
                <a:lnTo>
                  <a:pt x="234" y="63"/>
                </a:lnTo>
                <a:lnTo>
                  <a:pt x="264" y="53"/>
                </a:lnTo>
                <a:lnTo>
                  <a:pt x="305" y="41"/>
                </a:lnTo>
                <a:lnTo>
                  <a:pt x="354" y="29"/>
                </a:lnTo>
                <a:lnTo>
                  <a:pt x="396" y="21"/>
                </a:lnTo>
                <a:lnTo>
                  <a:pt x="437" y="15"/>
                </a:lnTo>
                <a:lnTo>
                  <a:pt x="474" y="9"/>
                </a:lnTo>
                <a:lnTo>
                  <a:pt x="519" y="6"/>
                </a:lnTo>
                <a:lnTo>
                  <a:pt x="564" y="3"/>
                </a:lnTo>
                <a:lnTo>
                  <a:pt x="609" y="0"/>
                </a:lnTo>
                <a:lnTo>
                  <a:pt x="649" y="0"/>
                </a:lnTo>
                <a:lnTo>
                  <a:pt x="693" y="0"/>
                </a:lnTo>
                <a:lnTo>
                  <a:pt x="736" y="6"/>
                </a:lnTo>
                <a:lnTo>
                  <a:pt x="801" y="13"/>
                </a:lnTo>
                <a:lnTo>
                  <a:pt x="858" y="19"/>
                </a:lnTo>
                <a:lnTo>
                  <a:pt x="913" y="31"/>
                </a:lnTo>
                <a:lnTo>
                  <a:pt x="955" y="42"/>
                </a:lnTo>
                <a:lnTo>
                  <a:pt x="1005" y="54"/>
                </a:lnTo>
                <a:lnTo>
                  <a:pt x="1042" y="66"/>
                </a:lnTo>
                <a:lnTo>
                  <a:pt x="1083" y="78"/>
                </a:lnTo>
                <a:lnTo>
                  <a:pt x="1125" y="93"/>
                </a:lnTo>
                <a:lnTo>
                  <a:pt x="1161" y="108"/>
                </a:lnTo>
                <a:lnTo>
                  <a:pt x="1194" y="123"/>
                </a:lnTo>
                <a:lnTo>
                  <a:pt x="1222" y="136"/>
                </a:lnTo>
                <a:lnTo>
                  <a:pt x="1251" y="151"/>
                </a:lnTo>
                <a:lnTo>
                  <a:pt x="1281" y="166"/>
                </a:lnTo>
                <a:lnTo>
                  <a:pt x="1320" y="189"/>
                </a:lnTo>
                <a:lnTo>
                  <a:pt x="1357" y="214"/>
                </a:lnTo>
                <a:lnTo>
                  <a:pt x="1395" y="240"/>
                </a:lnTo>
                <a:lnTo>
                  <a:pt x="1428" y="264"/>
                </a:lnTo>
                <a:lnTo>
                  <a:pt x="1456" y="291"/>
                </a:lnTo>
                <a:lnTo>
                  <a:pt x="1485" y="316"/>
                </a:lnTo>
                <a:lnTo>
                  <a:pt x="1513" y="343"/>
                </a:lnTo>
                <a:lnTo>
                  <a:pt x="1539" y="367"/>
                </a:lnTo>
                <a:lnTo>
                  <a:pt x="1558" y="387"/>
                </a:lnTo>
                <a:lnTo>
                  <a:pt x="1576" y="411"/>
                </a:lnTo>
                <a:lnTo>
                  <a:pt x="1602" y="441"/>
                </a:lnTo>
                <a:lnTo>
                  <a:pt x="1621" y="469"/>
                </a:lnTo>
                <a:lnTo>
                  <a:pt x="1653" y="514"/>
                </a:lnTo>
                <a:lnTo>
                  <a:pt x="1681" y="558"/>
                </a:lnTo>
                <a:lnTo>
                  <a:pt x="1707" y="598"/>
                </a:lnTo>
                <a:lnTo>
                  <a:pt x="1728" y="637"/>
                </a:lnTo>
                <a:lnTo>
                  <a:pt x="1744" y="669"/>
                </a:lnTo>
                <a:lnTo>
                  <a:pt x="1762" y="706"/>
                </a:lnTo>
                <a:lnTo>
                  <a:pt x="1780" y="748"/>
                </a:lnTo>
                <a:lnTo>
                  <a:pt x="1798" y="801"/>
                </a:lnTo>
                <a:lnTo>
                  <a:pt x="1813" y="852"/>
                </a:lnTo>
                <a:lnTo>
                  <a:pt x="1830" y="912"/>
                </a:lnTo>
                <a:lnTo>
                  <a:pt x="1839" y="967"/>
                </a:lnTo>
                <a:lnTo>
                  <a:pt x="1846" y="1020"/>
                </a:lnTo>
                <a:lnTo>
                  <a:pt x="1849" y="1065"/>
                </a:lnTo>
                <a:lnTo>
                  <a:pt x="1851" y="1098"/>
                </a:lnTo>
                <a:lnTo>
                  <a:pt x="1851" y="1123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4657" name="AutoShape 1089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1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1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1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1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1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41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1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4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1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1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1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1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1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1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1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14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14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46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594" grpId="0" animBg="1"/>
      <p:bldP spid="2414595" grpId="0" animBg="1"/>
      <p:bldP spid="2414608" grpId="0" animBg="1"/>
      <p:bldP spid="2414612" grpId="0" autoUpdateAnimBg="0"/>
      <p:bldP spid="2414620" grpId="0" autoUpdateAnimBg="0"/>
      <p:bldP spid="2414621" grpId="0" autoUpdateAnimBg="0"/>
      <p:bldP spid="2414627" grpId="0" autoUpdateAnimBg="0"/>
      <p:bldP spid="2414628" grpId="0" autoUpdateAnimBg="0"/>
      <p:bldP spid="2414629" grpId="0" autoUpdateAnimBg="0"/>
      <p:bldP spid="2414630" grpId="0" autoUpdateAnimBg="0"/>
      <p:bldP spid="2414631" grpId="0" autoUpdateAnimBg="0"/>
      <p:bldP spid="2414632" grpId="0" autoUpdateAnimBg="0"/>
      <p:bldP spid="2414599" grpId="0" animBg="1"/>
      <p:bldP spid="2414634" grpId="0" animBg="1"/>
      <p:bldP spid="2414650" grpId="0" animBg="1"/>
      <p:bldP spid="2414615" grpId="0" autoUpdateAnimBg="0"/>
      <p:bldP spid="2414653" grpId="0" autoUpdateAnimBg="0"/>
      <p:bldP spid="2414654" grpId="0" autoUpdateAnimBg="0"/>
      <p:bldP spid="2414655" grpId="0" animBg="1"/>
      <p:bldP spid="24146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603" name="Freeform 59"/>
          <p:cNvSpPr>
            <a:spLocks/>
          </p:cNvSpPr>
          <p:nvPr/>
        </p:nvSpPr>
        <p:spPr bwMode="auto">
          <a:xfrm>
            <a:off x="2711450" y="3603625"/>
            <a:ext cx="1860550" cy="1917700"/>
          </a:xfrm>
          <a:custGeom>
            <a:avLst/>
            <a:gdLst>
              <a:gd name="T0" fmla="*/ 1172 w 1172"/>
              <a:gd name="T1" fmla="*/ 610 h 1208"/>
              <a:gd name="T2" fmla="*/ 1044 w 1172"/>
              <a:gd name="T3" fmla="*/ 706 h 1208"/>
              <a:gd name="T4" fmla="*/ 795 w 1172"/>
              <a:gd name="T5" fmla="*/ 880 h 1208"/>
              <a:gd name="T6" fmla="*/ 662 w 1172"/>
              <a:gd name="T7" fmla="*/ 970 h 1208"/>
              <a:gd name="T8" fmla="*/ 444 w 1172"/>
              <a:gd name="T9" fmla="*/ 1096 h 1208"/>
              <a:gd name="T10" fmla="*/ 365 w 1172"/>
              <a:gd name="T11" fmla="*/ 1140 h 1208"/>
              <a:gd name="T12" fmla="*/ 306 w 1172"/>
              <a:gd name="T13" fmla="*/ 1167 h 1208"/>
              <a:gd name="T14" fmla="*/ 237 w 1172"/>
              <a:gd name="T15" fmla="*/ 1191 h 1208"/>
              <a:gd name="T16" fmla="*/ 170 w 1172"/>
              <a:gd name="T17" fmla="*/ 1208 h 1208"/>
              <a:gd name="T18" fmla="*/ 124 w 1172"/>
              <a:gd name="T19" fmla="*/ 1120 h 1208"/>
              <a:gd name="T20" fmla="*/ 76 w 1172"/>
              <a:gd name="T21" fmla="*/ 1018 h 1208"/>
              <a:gd name="T22" fmla="*/ 46 w 1172"/>
              <a:gd name="T23" fmla="*/ 922 h 1208"/>
              <a:gd name="T24" fmla="*/ 28 w 1172"/>
              <a:gd name="T25" fmla="*/ 844 h 1208"/>
              <a:gd name="T26" fmla="*/ 14 w 1172"/>
              <a:gd name="T27" fmla="*/ 780 h 1208"/>
              <a:gd name="T28" fmla="*/ 2 w 1172"/>
              <a:gd name="T29" fmla="*/ 700 h 1208"/>
              <a:gd name="T30" fmla="*/ 0 w 1172"/>
              <a:gd name="T31" fmla="*/ 586 h 1208"/>
              <a:gd name="T32" fmla="*/ 0 w 1172"/>
              <a:gd name="T33" fmla="*/ 504 h 1208"/>
              <a:gd name="T34" fmla="*/ 16 w 1172"/>
              <a:gd name="T35" fmla="*/ 428 h 1208"/>
              <a:gd name="T36" fmla="*/ 22 w 1172"/>
              <a:gd name="T37" fmla="*/ 358 h 1208"/>
              <a:gd name="T38" fmla="*/ 50 w 1172"/>
              <a:gd name="T39" fmla="*/ 268 h 1208"/>
              <a:gd name="T40" fmla="*/ 82 w 1172"/>
              <a:gd name="T41" fmla="*/ 168 h 1208"/>
              <a:gd name="T42" fmla="*/ 114 w 1172"/>
              <a:gd name="T43" fmla="*/ 98 h 1208"/>
              <a:gd name="T44" fmla="*/ 142 w 1172"/>
              <a:gd name="T45" fmla="*/ 46 h 1208"/>
              <a:gd name="T46" fmla="*/ 160 w 1172"/>
              <a:gd name="T47" fmla="*/ 0 h 1208"/>
              <a:gd name="T48" fmla="*/ 196 w 1172"/>
              <a:gd name="T49" fmla="*/ 6 h 1208"/>
              <a:gd name="T50" fmla="*/ 276 w 1172"/>
              <a:gd name="T51" fmla="*/ 28 h 1208"/>
              <a:gd name="T52" fmla="*/ 340 w 1172"/>
              <a:gd name="T53" fmla="*/ 64 h 1208"/>
              <a:gd name="T54" fmla="*/ 436 w 1172"/>
              <a:gd name="T55" fmla="*/ 114 h 1208"/>
              <a:gd name="T56" fmla="*/ 534 w 1172"/>
              <a:gd name="T57" fmla="*/ 168 h 1208"/>
              <a:gd name="T58" fmla="*/ 626 w 1172"/>
              <a:gd name="T59" fmla="*/ 220 h 1208"/>
              <a:gd name="T60" fmla="*/ 706 w 1172"/>
              <a:gd name="T61" fmla="*/ 268 h 1208"/>
              <a:gd name="T62" fmla="*/ 796 w 1172"/>
              <a:gd name="T63" fmla="*/ 328 h 1208"/>
              <a:gd name="T64" fmla="*/ 872 w 1172"/>
              <a:gd name="T65" fmla="*/ 386 h 1208"/>
              <a:gd name="T66" fmla="*/ 958 w 1172"/>
              <a:gd name="T67" fmla="*/ 446 h 1208"/>
              <a:gd name="T68" fmla="*/ 1034 w 1172"/>
              <a:gd name="T69" fmla="*/ 510 h 1208"/>
              <a:gd name="T70" fmla="*/ 1114 w 1172"/>
              <a:gd name="T71" fmla="*/ 570 h 1208"/>
              <a:gd name="T72" fmla="*/ 1172 w 1172"/>
              <a:gd name="T73" fmla="*/ 610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72" h="1208">
                <a:moveTo>
                  <a:pt x="1172" y="610"/>
                </a:moveTo>
                <a:lnTo>
                  <a:pt x="1044" y="706"/>
                </a:lnTo>
                <a:lnTo>
                  <a:pt x="795" y="880"/>
                </a:lnTo>
                <a:lnTo>
                  <a:pt x="662" y="970"/>
                </a:lnTo>
                <a:lnTo>
                  <a:pt x="444" y="1096"/>
                </a:lnTo>
                <a:lnTo>
                  <a:pt x="365" y="1140"/>
                </a:lnTo>
                <a:lnTo>
                  <a:pt x="306" y="1167"/>
                </a:lnTo>
                <a:lnTo>
                  <a:pt x="237" y="1191"/>
                </a:lnTo>
                <a:lnTo>
                  <a:pt x="170" y="1208"/>
                </a:lnTo>
                <a:lnTo>
                  <a:pt x="124" y="1120"/>
                </a:lnTo>
                <a:lnTo>
                  <a:pt x="76" y="1018"/>
                </a:lnTo>
                <a:lnTo>
                  <a:pt x="46" y="922"/>
                </a:lnTo>
                <a:lnTo>
                  <a:pt x="28" y="844"/>
                </a:lnTo>
                <a:lnTo>
                  <a:pt x="14" y="780"/>
                </a:lnTo>
                <a:lnTo>
                  <a:pt x="2" y="700"/>
                </a:lnTo>
                <a:lnTo>
                  <a:pt x="0" y="586"/>
                </a:lnTo>
                <a:lnTo>
                  <a:pt x="0" y="504"/>
                </a:lnTo>
                <a:lnTo>
                  <a:pt x="16" y="428"/>
                </a:lnTo>
                <a:lnTo>
                  <a:pt x="22" y="358"/>
                </a:lnTo>
                <a:lnTo>
                  <a:pt x="50" y="268"/>
                </a:lnTo>
                <a:lnTo>
                  <a:pt x="82" y="168"/>
                </a:lnTo>
                <a:lnTo>
                  <a:pt x="114" y="98"/>
                </a:lnTo>
                <a:lnTo>
                  <a:pt x="142" y="46"/>
                </a:lnTo>
                <a:lnTo>
                  <a:pt x="160" y="0"/>
                </a:lnTo>
                <a:lnTo>
                  <a:pt x="196" y="6"/>
                </a:lnTo>
                <a:lnTo>
                  <a:pt x="276" y="28"/>
                </a:lnTo>
                <a:lnTo>
                  <a:pt x="340" y="64"/>
                </a:lnTo>
                <a:lnTo>
                  <a:pt x="436" y="114"/>
                </a:lnTo>
                <a:lnTo>
                  <a:pt x="534" y="168"/>
                </a:lnTo>
                <a:lnTo>
                  <a:pt x="626" y="220"/>
                </a:lnTo>
                <a:lnTo>
                  <a:pt x="706" y="268"/>
                </a:lnTo>
                <a:lnTo>
                  <a:pt x="796" y="328"/>
                </a:lnTo>
                <a:lnTo>
                  <a:pt x="872" y="386"/>
                </a:lnTo>
                <a:lnTo>
                  <a:pt x="958" y="446"/>
                </a:lnTo>
                <a:lnTo>
                  <a:pt x="1034" y="510"/>
                </a:lnTo>
                <a:lnTo>
                  <a:pt x="1114" y="570"/>
                </a:lnTo>
                <a:lnTo>
                  <a:pt x="1172" y="61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602" name="Freeform 58"/>
          <p:cNvSpPr>
            <a:spLocks/>
          </p:cNvSpPr>
          <p:nvPr/>
        </p:nvSpPr>
        <p:spPr bwMode="auto">
          <a:xfrm>
            <a:off x="4572000" y="3600450"/>
            <a:ext cx="1846263" cy="1924050"/>
          </a:xfrm>
          <a:custGeom>
            <a:avLst/>
            <a:gdLst>
              <a:gd name="T0" fmla="*/ 0 w 1163"/>
              <a:gd name="T1" fmla="*/ 612 h 1212"/>
              <a:gd name="T2" fmla="*/ 140 w 1163"/>
              <a:gd name="T3" fmla="*/ 720 h 1212"/>
              <a:gd name="T4" fmla="*/ 389 w 1163"/>
              <a:gd name="T5" fmla="*/ 894 h 1212"/>
              <a:gd name="T6" fmla="*/ 522 w 1163"/>
              <a:gd name="T7" fmla="*/ 984 h 1212"/>
              <a:gd name="T8" fmla="*/ 740 w 1163"/>
              <a:gd name="T9" fmla="*/ 1110 h 1212"/>
              <a:gd name="T10" fmla="*/ 819 w 1163"/>
              <a:gd name="T11" fmla="*/ 1154 h 1212"/>
              <a:gd name="T12" fmla="*/ 878 w 1163"/>
              <a:gd name="T13" fmla="*/ 1181 h 1212"/>
              <a:gd name="T14" fmla="*/ 947 w 1163"/>
              <a:gd name="T15" fmla="*/ 1205 h 1212"/>
              <a:gd name="T16" fmla="*/ 992 w 1163"/>
              <a:gd name="T17" fmla="*/ 1212 h 1212"/>
              <a:gd name="T18" fmla="*/ 1046 w 1163"/>
              <a:gd name="T19" fmla="*/ 1121 h 1212"/>
              <a:gd name="T20" fmla="*/ 1092 w 1163"/>
              <a:gd name="T21" fmla="*/ 1010 h 1212"/>
              <a:gd name="T22" fmla="*/ 1119 w 1163"/>
              <a:gd name="T23" fmla="*/ 914 h 1212"/>
              <a:gd name="T24" fmla="*/ 1140 w 1163"/>
              <a:gd name="T25" fmla="*/ 842 h 1212"/>
              <a:gd name="T26" fmla="*/ 1146 w 1163"/>
              <a:gd name="T27" fmla="*/ 783 h 1212"/>
              <a:gd name="T28" fmla="*/ 1157 w 1163"/>
              <a:gd name="T29" fmla="*/ 698 h 1212"/>
              <a:gd name="T30" fmla="*/ 1163 w 1163"/>
              <a:gd name="T31" fmla="*/ 566 h 1212"/>
              <a:gd name="T32" fmla="*/ 1161 w 1163"/>
              <a:gd name="T33" fmla="*/ 494 h 1212"/>
              <a:gd name="T34" fmla="*/ 1151 w 1163"/>
              <a:gd name="T35" fmla="*/ 432 h 1212"/>
              <a:gd name="T36" fmla="*/ 1137 w 1163"/>
              <a:gd name="T37" fmla="*/ 368 h 1212"/>
              <a:gd name="T38" fmla="*/ 1115 w 1163"/>
              <a:gd name="T39" fmla="*/ 279 h 1212"/>
              <a:gd name="T40" fmla="*/ 1079 w 1163"/>
              <a:gd name="T41" fmla="*/ 168 h 1212"/>
              <a:gd name="T42" fmla="*/ 1049 w 1163"/>
              <a:gd name="T43" fmla="*/ 96 h 1212"/>
              <a:gd name="T44" fmla="*/ 1017 w 1163"/>
              <a:gd name="T45" fmla="*/ 35 h 1212"/>
              <a:gd name="T46" fmla="*/ 999 w 1163"/>
              <a:gd name="T47" fmla="*/ 0 h 1212"/>
              <a:gd name="T48" fmla="*/ 965 w 1163"/>
              <a:gd name="T49" fmla="*/ 9 h 1212"/>
              <a:gd name="T50" fmla="*/ 878 w 1163"/>
              <a:gd name="T51" fmla="*/ 39 h 1212"/>
              <a:gd name="T52" fmla="*/ 813 w 1163"/>
              <a:gd name="T53" fmla="*/ 69 h 1212"/>
              <a:gd name="T54" fmla="*/ 722 w 1163"/>
              <a:gd name="T55" fmla="*/ 116 h 1212"/>
              <a:gd name="T56" fmla="*/ 641 w 1163"/>
              <a:gd name="T57" fmla="*/ 171 h 1212"/>
              <a:gd name="T58" fmla="*/ 543 w 1163"/>
              <a:gd name="T59" fmla="*/ 228 h 1212"/>
              <a:gd name="T60" fmla="*/ 468 w 1163"/>
              <a:gd name="T61" fmla="*/ 278 h 1212"/>
              <a:gd name="T62" fmla="*/ 372 w 1163"/>
              <a:gd name="T63" fmla="*/ 342 h 1212"/>
              <a:gd name="T64" fmla="*/ 290 w 1163"/>
              <a:gd name="T65" fmla="*/ 398 h 1212"/>
              <a:gd name="T66" fmla="*/ 209 w 1163"/>
              <a:gd name="T67" fmla="*/ 456 h 1212"/>
              <a:gd name="T68" fmla="*/ 128 w 1163"/>
              <a:gd name="T69" fmla="*/ 513 h 1212"/>
              <a:gd name="T70" fmla="*/ 47 w 1163"/>
              <a:gd name="T71" fmla="*/ 570 h 1212"/>
              <a:gd name="T72" fmla="*/ 0 w 1163"/>
              <a:gd name="T73" fmla="*/ 612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63" h="1212">
                <a:moveTo>
                  <a:pt x="0" y="612"/>
                </a:moveTo>
                <a:lnTo>
                  <a:pt x="140" y="720"/>
                </a:lnTo>
                <a:lnTo>
                  <a:pt x="389" y="894"/>
                </a:lnTo>
                <a:lnTo>
                  <a:pt x="522" y="984"/>
                </a:lnTo>
                <a:lnTo>
                  <a:pt x="740" y="1110"/>
                </a:lnTo>
                <a:lnTo>
                  <a:pt x="819" y="1154"/>
                </a:lnTo>
                <a:lnTo>
                  <a:pt x="878" y="1181"/>
                </a:lnTo>
                <a:lnTo>
                  <a:pt x="947" y="1205"/>
                </a:lnTo>
                <a:lnTo>
                  <a:pt x="992" y="1212"/>
                </a:lnTo>
                <a:lnTo>
                  <a:pt x="1046" y="1121"/>
                </a:lnTo>
                <a:lnTo>
                  <a:pt x="1092" y="1010"/>
                </a:lnTo>
                <a:lnTo>
                  <a:pt x="1119" y="914"/>
                </a:lnTo>
                <a:lnTo>
                  <a:pt x="1140" y="842"/>
                </a:lnTo>
                <a:lnTo>
                  <a:pt x="1146" y="783"/>
                </a:lnTo>
                <a:lnTo>
                  <a:pt x="1157" y="698"/>
                </a:lnTo>
                <a:lnTo>
                  <a:pt x="1163" y="566"/>
                </a:lnTo>
                <a:lnTo>
                  <a:pt x="1161" y="494"/>
                </a:lnTo>
                <a:lnTo>
                  <a:pt x="1151" y="432"/>
                </a:lnTo>
                <a:lnTo>
                  <a:pt x="1137" y="368"/>
                </a:lnTo>
                <a:lnTo>
                  <a:pt x="1115" y="279"/>
                </a:lnTo>
                <a:lnTo>
                  <a:pt x="1079" y="168"/>
                </a:lnTo>
                <a:lnTo>
                  <a:pt x="1049" y="96"/>
                </a:lnTo>
                <a:lnTo>
                  <a:pt x="1017" y="35"/>
                </a:lnTo>
                <a:lnTo>
                  <a:pt x="999" y="0"/>
                </a:lnTo>
                <a:lnTo>
                  <a:pt x="965" y="9"/>
                </a:lnTo>
                <a:lnTo>
                  <a:pt x="878" y="39"/>
                </a:lnTo>
                <a:lnTo>
                  <a:pt x="813" y="69"/>
                </a:lnTo>
                <a:lnTo>
                  <a:pt x="722" y="116"/>
                </a:lnTo>
                <a:lnTo>
                  <a:pt x="641" y="171"/>
                </a:lnTo>
                <a:lnTo>
                  <a:pt x="543" y="228"/>
                </a:lnTo>
                <a:lnTo>
                  <a:pt x="468" y="278"/>
                </a:lnTo>
                <a:lnTo>
                  <a:pt x="372" y="342"/>
                </a:lnTo>
                <a:lnTo>
                  <a:pt x="290" y="398"/>
                </a:lnTo>
                <a:lnTo>
                  <a:pt x="209" y="456"/>
                </a:lnTo>
                <a:lnTo>
                  <a:pt x="128" y="513"/>
                </a:lnTo>
                <a:lnTo>
                  <a:pt x="47" y="570"/>
                </a:lnTo>
                <a:lnTo>
                  <a:pt x="0" y="61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91" name="Arc 47"/>
          <p:cNvSpPr>
            <a:spLocks/>
          </p:cNvSpPr>
          <p:nvPr/>
        </p:nvSpPr>
        <p:spPr bwMode="auto">
          <a:xfrm>
            <a:off x="4557713" y="3633788"/>
            <a:ext cx="1857375" cy="939800"/>
          </a:xfrm>
          <a:custGeom>
            <a:avLst/>
            <a:gdLst>
              <a:gd name="G0" fmla="+- 0 0 0"/>
              <a:gd name="G1" fmla="+- 10933 0 0"/>
              <a:gd name="G2" fmla="+- 21600 0 0"/>
              <a:gd name="T0" fmla="*/ 18629 w 21600"/>
              <a:gd name="T1" fmla="*/ 0 h 10933"/>
              <a:gd name="T2" fmla="*/ 21600 w 21600"/>
              <a:gd name="T3" fmla="*/ 10822 h 10933"/>
              <a:gd name="T4" fmla="*/ 0 w 21600"/>
              <a:gd name="T5" fmla="*/ 10933 h 10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933" fill="none" extrusionOk="0">
                <a:moveTo>
                  <a:pt x="18628" y="0"/>
                </a:moveTo>
                <a:cubicBezTo>
                  <a:pt x="20555" y="3282"/>
                  <a:pt x="21580" y="7015"/>
                  <a:pt x="21599" y="10822"/>
                </a:cubicBezTo>
              </a:path>
              <a:path w="21600" h="10933" stroke="0" extrusionOk="0">
                <a:moveTo>
                  <a:pt x="18628" y="0"/>
                </a:moveTo>
                <a:cubicBezTo>
                  <a:pt x="20555" y="3282"/>
                  <a:pt x="21580" y="7015"/>
                  <a:pt x="21599" y="10822"/>
                </a:cubicBezTo>
                <a:lnTo>
                  <a:pt x="0" y="10933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47" name="Text Box 3"/>
          <p:cNvSpPr txBox="1">
            <a:spLocks noChangeArrowheads="1"/>
          </p:cNvSpPr>
          <p:nvPr/>
        </p:nvSpPr>
        <p:spPr bwMode="auto">
          <a:xfrm>
            <a:off x="838200" y="263525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求由</a:t>
            </a:r>
            <a:r>
              <a:rPr lang="zh-CN" altLang="en-US" sz="2000" b="1"/>
              <a:t>双纽线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pSp>
        <p:nvGrpSpPr>
          <p:cNvPr id="2412593" name="Group 49"/>
          <p:cNvGrpSpPr>
            <a:grpSpLocks/>
          </p:cNvGrpSpPr>
          <p:nvPr/>
        </p:nvGrpSpPr>
        <p:grpSpPr bwMode="auto">
          <a:xfrm>
            <a:off x="1074738" y="1668463"/>
            <a:ext cx="7354887" cy="4953000"/>
            <a:chOff x="677" y="1051"/>
            <a:chExt cx="4633" cy="3120"/>
          </a:xfrm>
        </p:grpSpPr>
        <p:sp>
          <p:nvSpPr>
            <p:cNvPr id="2412549" name="Line 5"/>
            <p:cNvSpPr>
              <a:spLocks noChangeShapeType="1"/>
            </p:cNvSpPr>
            <p:nvPr/>
          </p:nvSpPr>
          <p:spPr bwMode="auto">
            <a:xfrm flipV="1">
              <a:off x="2882" y="1157"/>
              <a:ext cx="0" cy="30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50" name="Text Box 6"/>
            <p:cNvSpPr txBox="1">
              <a:spLocks noChangeArrowheads="1"/>
            </p:cNvSpPr>
            <p:nvPr/>
          </p:nvSpPr>
          <p:spPr bwMode="auto">
            <a:xfrm>
              <a:off x="2680" y="282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i="1">
                  <a:solidFill>
                    <a:schemeClr val="tx1"/>
                  </a:solidFill>
                </a:rPr>
                <a:t>0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12551" name="Text Box 7"/>
            <p:cNvSpPr txBox="1">
              <a:spLocks noChangeArrowheads="1"/>
            </p:cNvSpPr>
            <p:nvPr/>
          </p:nvSpPr>
          <p:spPr bwMode="auto">
            <a:xfrm>
              <a:off x="5114" y="28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412552" name="Text Box 8"/>
            <p:cNvSpPr txBox="1">
              <a:spLocks noChangeArrowheads="1"/>
            </p:cNvSpPr>
            <p:nvPr/>
          </p:nvSpPr>
          <p:spPr bwMode="auto">
            <a:xfrm>
              <a:off x="2887" y="1051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12553" name="Line 9"/>
            <p:cNvSpPr>
              <a:spLocks noChangeShapeType="1"/>
            </p:cNvSpPr>
            <p:nvPr/>
          </p:nvSpPr>
          <p:spPr bwMode="auto">
            <a:xfrm>
              <a:off x="677" y="2876"/>
              <a:ext cx="44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12554" name="Group 10"/>
          <p:cNvGrpSpPr>
            <a:grpSpLocks/>
          </p:cNvGrpSpPr>
          <p:nvPr/>
        </p:nvGrpSpPr>
        <p:grpSpPr bwMode="auto">
          <a:xfrm>
            <a:off x="2473325" y="2443163"/>
            <a:ext cx="4213225" cy="4213225"/>
            <a:chOff x="1553" y="891"/>
            <a:chExt cx="2654" cy="2654"/>
          </a:xfrm>
        </p:grpSpPr>
        <p:sp>
          <p:nvSpPr>
            <p:cNvPr id="2412555" name="Line 11"/>
            <p:cNvSpPr>
              <a:spLocks noChangeShapeType="1"/>
            </p:cNvSpPr>
            <p:nvPr/>
          </p:nvSpPr>
          <p:spPr bwMode="auto">
            <a:xfrm flipH="1">
              <a:off x="1553" y="891"/>
              <a:ext cx="2654" cy="2654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2556" name="Line 12"/>
            <p:cNvSpPr>
              <a:spLocks noChangeShapeType="1"/>
            </p:cNvSpPr>
            <p:nvPr/>
          </p:nvSpPr>
          <p:spPr bwMode="auto">
            <a:xfrm>
              <a:off x="1561" y="905"/>
              <a:ext cx="2618" cy="2618"/>
            </a:xfrm>
            <a:prstGeom prst="line">
              <a:avLst/>
            </a:prstGeom>
            <a:noFill/>
            <a:ln w="28575" cap="rnd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12562" name="Object 18"/>
          <p:cNvGraphicFramePr>
            <a:graphicFrameLocks noChangeAspect="1"/>
          </p:cNvGraphicFramePr>
          <p:nvPr/>
        </p:nvGraphicFramePr>
        <p:xfrm>
          <a:off x="2555875" y="1128713"/>
          <a:ext cx="17843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48" name="公式" r:id="rId3" imgW="927000" imgH="203040" progId="Equation.3">
                  <p:embed/>
                </p:oleObj>
              </mc:Choice>
              <mc:Fallback>
                <p:oleObj name="公式" r:id="rId3" imgW="927000" imgH="203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8713"/>
                        <a:ext cx="17843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63" name="Text Box 19"/>
          <p:cNvSpPr txBox="1">
            <a:spLocks noChangeArrowheads="1"/>
          </p:cNvSpPr>
          <p:nvPr/>
        </p:nvSpPr>
        <p:spPr bwMode="auto">
          <a:xfrm>
            <a:off x="8926513" y="60245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2566" name="Text Box 22"/>
          <p:cNvSpPr txBox="1">
            <a:spLocks noChangeArrowheads="1"/>
          </p:cNvSpPr>
          <p:nvPr/>
        </p:nvSpPr>
        <p:spPr bwMode="auto">
          <a:xfrm>
            <a:off x="8926513" y="61769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412567" name="Object 23"/>
          <p:cNvGraphicFramePr>
            <a:graphicFrameLocks noChangeAspect="1"/>
          </p:cNvGraphicFramePr>
          <p:nvPr/>
        </p:nvGraphicFramePr>
        <p:xfrm>
          <a:off x="1136650" y="1908175"/>
          <a:ext cx="10080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49" name="公式" r:id="rId5" imgW="520560" imgH="419040" progId="Equation.3">
                  <p:embed/>
                </p:oleObj>
              </mc:Choice>
              <mc:Fallback>
                <p:oleObj name="公式" r:id="rId5" imgW="52056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908175"/>
                        <a:ext cx="10080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69" name="Text Box 25"/>
          <p:cNvSpPr txBox="1">
            <a:spLocks noChangeArrowheads="1"/>
          </p:cNvSpPr>
          <p:nvPr/>
        </p:nvSpPr>
        <p:spPr bwMode="auto">
          <a:xfrm>
            <a:off x="8926513" y="6329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2570" name="Text Box 26"/>
          <p:cNvSpPr txBox="1">
            <a:spLocks noChangeArrowheads="1"/>
          </p:cNvSpPr>
          <p:nvPr/>
        </p:nvSpPr>
        <p:spPr bwMode="auto">
          <a:xfrm>
            <a:off x="8926513" y="6329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2571" name="Text Box 27"/>
          <p:cNvSpPr txBox="1">
            <a:spLocks noChangeArrowheads="1"/>
          </p:cNvSpPr>
          <p:nvPr/>
        </p:nvSpPr>
        <p:spPr bwMode="auto">
          <a:xfrm>
            <a:off x="257175" y="15240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由对称性</a:t>
            </a:r>
          </a:p>
        </p:txBody>
      </p:sp>
      <p:sp>
        <p:nvSpPr>
          <p:cNvPr id="2412573" name="Text Box 29"/>
          <p:cNvSpPr txBox="1">
            <a:spLocks noChangeArrowheads="1"/>
          </p:cNvSpPr>
          <p:nvPr/>
        </p:nvSpPr>
        <p:spPr bwMode="auto">
          <a:xfrm>
            <a:off x="8926513" y="64817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241257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69938" cy="46196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</a:rPr>
              <a:t>18.</a:t>
            </a:r>
            <a:endParaRPr lang="en-US" altLang="zh-CN" sz="2400" b="1"/>
          </a:p>
        </p:txBody>
      </p:sp>
      <p:sp>
        <p:nvSpPr>
          <p:cNvPr id="2412576" name="Oval 32"/>
          <p:cNvSpPr>
            <a:spLocks noChangeArrowheads="1"/>
          </p:cNvSpPr>
          <p:nvPr/>
        </p:nvSpPr>
        <p:spPr bwMode="auto">
          <a:xfrm>
            <a:off x="2711450" y="2697163"/>
            <a:ext cx="3703638" cy="3703637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577" name="Text Box 33"/>
          <p:cNvSpPr txBox="1">
            <a:spLocks noChangeArrowheads="1"/>
          </p:cNvSpPr>
          <p:nvPr/>
        </p:nvSpPr>
        <p:spPr bwMode="auto">
          <a:xfrm>
            <a:off x="746760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a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2412578" name="Object 34"/>
          <p:cNvGraphicFramePr>
            <a:graphicFrameLocks noChangeAspect="1"/>
          </p:cNvGraphicFramePr>
          <p:nvPr/>
        </p:nvGraphicFramePr>
        <p:xfrm>
          <a:off x="6415088" y="4495800"/>
          <a:ext cx="3381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0" name="公式" r:id="rId7" imgW="266400" imgH="431640" progId="Equation.3">
                  <p:embed/>
                </p:oleObj>
              </mc:Choice>
              <mc:Fallback>
                <p:oleObj name="公式" r:id="rId7" imgW="26640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4495800"/>
                        <a:ext cx="3381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57" name="Freeform 13"/>
          <p:cNvSpPr>
            <a:spLocks/>
          </p:cNvSpPr>
          <p:nvPr/>
        </p:nvSpPr>
        <p:spPr bwMode="auto">
          <a:xfrm>
            <a:off x="4583113" y="358140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83" name="Freeform 39"/>
          <p:cNvSpPr>
            <a:spLocks/>
          </p:cNvSpPr>
          <p:nvPr/>
        </p:nvSpPr>
        <p:spPr bwMode="auto">
          <a:xfrm flipH="1">
            <a:off x="1662113" y="358140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84" name="Freeform 40"/>
          <p:cNvSpPr>
            <a:spLocks/>
          </p:cNvSpPr>
          <p:nvPr/>
        </p:nvSpPr>
        <p:spPr bwMode="auto">
          <a:xfrm flipH="1" flipV="1">
            <a:off x="1670050" y="456565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2579" name="Freeform 35"/>
          <p:cNvSpPr>
            <a:spLocks/>
          </p:cNvSpPr>
          <p:nvPr/>
        </p:nvSpPr>
        <p:spPr bwMode="auto">
          <a:xfrm>
            <a:off x="4572000" y="2938463"/>
            <a:ext cx="2724150" cy="1633537"/>
          </a:xfrm>
          <a:custGeom>
            <a:avLst/>
            <a:gdLst>
              <a:gd name="T0" fmla="*/ 0 w 1716"/>
              <a:gd name="T1" fmla="*/ 1029 h 1029"/>
              <a:gd name="T2" fmla="*/ 1716 w 1716"/>
              <a:gd name="T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16" h="1029">
                <a:moveTo>
                  <a:pt x="0" y="1029"/>
                </a:moveTo>
                <a:lnTo>
                  <a:pt x="1716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12585" name="Freeform 41"/>
          <p:cNvSpPr>
            <a:spLocks/>
          </p:cNvSpPr>
          <p:nvPr/>
        </p:nvSpPr>
        <p:spPr bwMode="auto">
          <a:xfrm flipV="1">
            <a:off x="4583113" y="4565650"/>
            <a:ext cx="2895600" cy="984250"/>
          </a:xfrm>
          <a:custGeom>
            <a:avLst/>
            <a:gdLst>
              <a:gd name="T0" fmla="*/ 0 w 1824"/>
              <a:gd name="T1" fmla="*/ 723 h 729"/>
              <a:gd name="T2" fmla="*/ 48 w 1824"/>
              <a:gd name="T3" fmla="*/ 680 h 729"/>
              <a:gd name="T4" fmla="*/ 102 w 1824"/>
              <a:gd name="T5" fmla="*/ 632 h 729"/>
              <a:gd name="T6" fmla="*/ 157 w 1824"/>
              <a:gd name="T7" fmla="*/ 582 h 729"/>
              <a:gd name="T8" fmla="*/ 225 w 1824"/>
              <a:gd name="T9" fmla="*/ 527 h 729"/>
              <a:gd name="T10" fmla="*/ 298 w 1824"/>
              <a:gd name="T11" fmla="*/ 467 h 729"/>
              <a:gd name="T12" fmla="*/ 373 w 1824"/>
              <a:gd name="T13" fmla="*/ 407 h 729"/>
              <a:gd name="T14" fmla="*/ 438 w 1824"/>
              <a:gd name="T15" fmla="*/ 356 h 729"/>
              <a:gd name="T16" fmla="*/ 481 w 1824"/>
              <a:gd name="T17" fmla="*/ 320 h 729"/>
              <a:gd name="T18" fmla="*/ 505 w 1824"/>
              <a:gd name="T19" fmla="*/ 302 h 729"/>
              <a:gd name="T20" fmla="*/ 540 w 1824"/>
              <a:gd name="T21" fmla="*/ 278 h 729"/>
              <a:gd name="T22" fmla="*/ 538 w 1824"/>
              <a:gd name="T23" fmla="*/ 278 h 729"/>
              <a:gd name="T24" fmla="*/ 564 w 1824"/>
              <a:gd name="T25" fmla="*/ 260 h 729"/>
              <a:gd name="T26" fmla="*/ 589 w 1824"/>
              <a:gd name="T27" fmla="*/ 245 h 729"/>
              <a:gd name="T28" fmla="*/ 621 w 1824"/>
              <a:gd name="T29" fmla="*/ 221 h 729"/>
              <a:gd name="T30" fmla="*/ 649 w 1824"/>
              <a:gd name="T31" fmla="*/ 200 h 729"/>
              <a:gd name="T32" fmla="*/ 684 w 1824"/>
              <a:gd name="T33" fmla="*/ 176 h 729"/>
              <a:gd name="T34" fmla="*/ 720 w 1824"/>
              <a:gd name="T35" fmla="*/ 152 h 729"/>
              <a:gd name="T36" fmla="*/ 748 w 1824"/>
              <a:gd name="T37" fmla="*/ 132 h 729"/>
              <a:gd name="T38" fmla="*/ 780 w 1824"/>
              <a:gd name="T39" fmla="*/ 112 h 729"/>
              <a:gd name="T40" fmla="*/ 814 w 1824"/>
              <a:gd name="T41" fmla="*/ 91 h 729"/>
              <a:gd name="T42" fmla="*/ 846 w 1824"/>
              <a:gd name="T43" fmla="*/ 73 h 729"/>
              <a:gd name="T44" fmla="*/ 885 w 1824"/>
              <a:gd name="T45" fmla="*/ 55 h 729"/>
              <a:gd name="T46" fmla="*/ 924 w 1824"/>
              <a:gd name="T47" fmla="*/ 40 h 729"/>
              <a:gd name="T48" fmla="*/ 955 w 1824"/>
              <a:gd name="T49" fmla="*/ 28 h 729"/>
              <a:gd name="T50" fmla="*/ 994 w 1824"/>
              <a:gd name="T51" fmla="*/ 19 h 729"/>
              <a:gd name="T52" fmla="*/ 1038 w 1824"/>
              <a:gd name="T53" fmla="*/ 10 h 729"/>
              <a:gd name="T54" fmla="*/ 1090 w 1824"/>
              <a:gd name="T55" fmla="*/ 4 h 729"/>
              <a:gd name="T56" fmla="*/ 1138 w 1824"/>
              <a:gd name="T57" fmla="*/ 0 h 729"/>
              <a:gd name="T58" fmla="*/ 1199 w 1824"/>
              <a:gd name="T59" fmla="*/ 0 h 729"/>
              <a:gd name="T60" fmla="*/ 1254 w 1824"/>
              <a:gd name="T61" fmla="*/ 4 h 729"/>
              <a:gd name="T62" fmla="*/ 1302 w 1824"/>
              <a:gd name="T63" fmla="*/ 10 h 729"/>
              <a:gd name="T64" fmla="*/ 1348 w 1824"/>
              <a:gd name="T65" fmla="*/ 21 h 729"/>
              <a:gd name="T66" fmla="*/ 1392 w 1824"/>
              <a:gd name="T67" fmla="*/ 36 h 729"/>
              <a:gd name="T68" fmla="*/ 1440 w 1824"/>
              <a:gd name="T69" fmla="*/ 55 h 729"/>
              <a:gd name="T70" fmla="*/ 1471 w 1824"/>
              <a:gd name="T71" fmla="*/ 73 h 729"/>
              <a:gd name="T72" fmla="*/ 1501 w 1824"/>
              <a:gd name="T73" fmla="*/ 93 h 729"/>
              <a:gd name="T74" fmla="*/ 1527 w 1824"/>
              <a:gd name="T75" fmla="*/ 112 h 729"/>
              <a:gd name="T76" fmla="*/ 1555 w 1824"/>
              <a:gd name="T77" fmla="*/ 133 h 729"/>
              <a:gd name="T78" fmla="*/ 1597 w 1824"/>
              <a:gd name="T79" fmla="*/ 169 h 729"/>
              <a:gd name="T80" fmla="*/ 1638 w 1824"/>
              <a:gd name="T81" fmla="*/ 210 h 729"/>
              <a:gd name="T82" fmla="*/ 1665 w 1824"/>
              <a:gd name="T83" fmla="*/ 244 h 729"/>
              <a:gd name="T84" fmla="*/ 1686 w 1824"/>
              <a:gd name="T85" fmla="*/ 273 h 729"/>
              <a:gd name="T86" fmla="*/ 1713 w 1824"/>
              <a:gd name="T87" fmla="*/ 315 h 729"/>
              <a:gd name="T88" fmla="*/ 1723 w 1824"/>
              <a:gd name="T89" fmla="*/ 336 h 729"/>
              <a:gd name="T90" fmla="*/ 1738 w 1824"/>
              <a:gd name="T91" fmla="*/ 364 h 729"/>
              <a:gd name="T92" fmla="*/ 1749 w 1824"/>
              <a:gd name="T93" fmla="*/ 387 h 729"/>
              <a:gd name="T94" fmla="*/ 1764 w 1824"/>
              <a:gd name="T95" fmla="*/ 420 h 729"/>
              <a:gd name="T96" fmla="*/ 1777 w 1824"/>
              <a:gd name="T97" fmla="*/ 457 h 729"/>
              <a:gd name="T98" fmla="*/ 1786 w 1824"/>
              <a:gd name="T99" fmla="*/ 486 h 729"/>
              <a:gd name="T100" fmla="*/ 1801 w 1824"/>
              <a:gd name="T101" fmla="*/ 537 h 729"/>
              <a:gd name="T102" fmla="*/ 1812 w 1824"/>
              <a:gd name="T103" fmla="*/ 592 h 729"/>
              <a:gd name="T104" fmla="*/ 1819 w 1824"/>
              <a:gd name="T105" fmla="*/ 649 h 729"/>
              <a:gd name="T106" fmla="*/ 1824 w 1824"/>
              <a:gd name="T107" fmla="*/ 72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24" h="729">
                <a:moveTo>
                  <a:pt x="0" y="723"/>
                </a:moveTo>
                <a:lnTo>
                  <a:pt x="48" y="680"/>
                </a:lnTo>
                <a:lnTo>
                  <a:pt x="102" y="632"/>
                </a:lnTo>
                <a:lnTo>
                  <a:pt x="157" y="582"/>
                </a:lnTo>
                <a:lnTo>
                  <a:pt x="225" y="527"/>
                </a:lnTo>
                <a:lnTo>
                  <a:pt x="298" y="467"/>
                </a:lnTo>
                <a:lnTo>
                  <a:pt x="373" y="407"/>
                </a:lnTo>
                <a:lnTo>
                  <a:pt x="438" y="356"/>
                </a:lnTo>
                <a:lnTo>
                  <a:pt x="481" y="320"/>
                </a:lnTo>
                <a:lnTo>
                  <a:pt x="505" y="302"/>
                </a:lnTo>
                <a:lnTo>
                  <a:pt x="540" y="278"/>
                </a:lnTo>
                <a:lnTo>
                  <a:pt x="538" y="278"/>
                </a:lnTo>
                <a:lnTo>
                  <a:pt x="564" y="260"/>
                </a:lnTo>
                <a:lnTo>
                  <a:pt x="589" y="245"/>
                </a:lnTo>
                <a:lnTo>
                  <a:pt x="621" y="221"/>
                </a:lnTo>
                <a:lnTo>
                  <a:pt x="649" y="200"/>
                </a:lnTo>
                <a:lnTo>
                  <a:pt x="684" y="176"/>
                </a:lnTo>
                <a:lnTo>
                  <a:pt x="720" y="152"/>
                </a:lnTo>
                <a:lnTo>
                  <a:pt x="748" y="132"/>
                </a:lnTo>
                <a:lnTo>
                  <a:pt x="780" y="112"/>
                </a:lnTo>
                <a:lnTo>
                  <a:pt x="814" y="91"/>
                </a:lnTo>
                <a:lnTo>
                  <a:pt x="846" y="73"/>
                </a:lnTo>
                <a:lnTo>
                  <a:pt x="885" y="55"/>
                </a:lnTo>
                <a:lnTo>
                  <a:pt x="924" y="40"/>
                </a:lnTo>
                <a:lnTo>
                  <a:pt x="955" y="28"/>
                </a:lnTo>
                <a:lnTo>
                  <a:pt x="994" y="19"/>
                </a:lnTo>
                <a:lnTo>
                  <a:pt x="1038" y="10"/>
                </a:lnTo>
                <a:lnTo>
                  <a:pt x="1090" y="4"/>
                </a:lnTo>
                <a:lnTo>
                  <a:pt x="1138" y="0"/>
                </a:lnTo>
                <a:lnTo>
                  <a:pt x="1199" y="0"/>
                </a:lnTo>
                <a:lnTo>
                  <a:pt x="1254" y="4"/>
                </a:lnTo>
                <a:lnTo>
                  <a:pt x="1302" y="10"/>
                </a:lnTo>
                <a:lnTo>
                  <a:pt x="1348" y="21"/>
                </a:lnTo>
                <a:lnTo>
                  <a:pt x="1392" y="36"/>
                </a:lnTo>
                <a:lnTo>
                  <a:pt x="1440" y="55"/>
                </a:lnTo>
                <a:lnTo>
                  <a:pt x="1471" y="73"/>
                </a:lnTo>
                <a:lnTo>
                  <a:pt x="1501" y="93"/>
                </a:lnTo>
                <a:lnTo>
                  <a:pt x="1527" y="112"/>
                </a:lnTo>
                <a:lnTo>
                  <a:pt x="1555" y="133"/>
                </a:lnTo>
                <a:lnTo>
                  <a:pt x="1597" y="169"/>
                </a:lnTo>
                <a:lnTo>
                  <a:pt x="1638" y="210"/>
                </a:lnTo>
                <a:lnTo>
                  <a:pt x="1665" y="244"/>
                </a:lnTo>
                <a:lnTo>
                  <a:pt x="1686" y="273"/>
                </a:lnTo>
                <a:lnTo>
                  <a:pt x="1713" y="315"/>
                </a:lnTo>
                <a:lnTo>
                  <a:pt x="1723" y="336"/>
                </a:lnTo>
                <a:lnTo>
                  <a:pt x="1738" y="364"/>
                </a:lnTo>
                <a:lnTo>
                  <a:pt x="1749" y="387"/>
                </a:lnTo>
                <a:lnTo>
                  <a:pt x="1764" y="420"/>
                </a:lnTo>
                <a:lnTo>
                  <a:pt x="1777" y="457"/>
                </a:lnTo>
                <a:lnTo>
                  <a:pt x="1786" y="486"/>
                </a:lnTo>
                <a:lnTo>
                  <a:pt x="1801" y="537"/>
                </a:lnTo>
                <a:lnTo>
                  <a:pt x="1812" y="592"/>
                </a:lnTo>
                <a:lnTo>
                  <a:pt x="1819" y="649"/>
                </a:lnTo>
                <a:lnTo>
                  <a:pt x="1824" y="729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12586" name="Object 42"/>
          <p:cNvGraphicFramePr>
            <a:graphicFrameLocks noChangeAspect="1"/>
          </p:cNvGraphicFramePr>
          <p:nvPr/>
        </p:nvGraphicFramePr>
        <p:xfrm>
          <a:off x="7402513" y="2590800"/>
          <a:ext cx="6238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1" name="公式" r:id="rId9" imgW="406080" imgH="406080" progId="Equation.3">
                  <p:embed/>
                </p:oleObj>
              </mc:Choice>
              <mc:Fallback>
                <p:oleObj name="公式" r:id="rId9" imgW="40608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2590800"/>
                        <a:ext cx="6238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2587" name="Object 43"/>
          <p:cNvGraphicFramePr>
            <a:graphicFrameLocks noChangeAspect="1"/>
          </p:cNvGraphicFramePr>
          <p:nvPr/>
        </p:nvGraphicFramePr>
        <p:xfrm>
          <a:off x="2300288" y="152400"/>
          <a:ext cx="62706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2" name="公式" r:id="rId11" imgW="3886200" imgH="419040" progId="Equation.3">
                  <p:embed/>
                </p:oleObj>
              </mc:Choice>
              <mc:Fallback>
                <p:oleObj name="公式" r:id="rId11" imgW="388620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52400"/>
                        <a:ext cx="62706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89" name="Text Box 45"/>
          <p:cNvSpPr txBox="1">
            <a:spLocks noChangeArrowheads="1"/>
          </p:cNvSpPr>
          <p:nvPr/>
        </p:nvSpPr>
        <p:spPr bwMode="auto">
          <a:xfrm>
            <a:off x="838200" y="660400"/>
            <a:ext cx="171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内部的面积。</a:t>
            </a:r>
          </a:p>
        </p:txBody>
      </p:sp>
      <p:sp>
        <p:nvSpPr>
          <p:cNvPr id="2412590" name="Text Box 46"/>
          <p:cNvSpPr txBox="1">
            <a:spLocks noChangeArrowheads="1"/>
          </p:cNvSpPr>
          <p:nvPr/>
        </p:nvSpPr>
        <p:spPr bwMode="auto">
          <a:xfrm>
            <a:off x="257175" y="1128713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双纽线化成极坐标</a:t>
            </a:r>
          </a:p>
        </p:txBody>
      </p:sp>
      <p:graphicFrame>
        <p:nvGraphicFramePr>
          <p:cNvPr id="2412595" name="Object 51"/>
          <p:cNvGraphicFramePr>
            <a:graphicFrameLocks noChangeAspect="1"/>
          </p:cNvGraphicFramePr>
          <p:nvPr/>
        </p:nvGraphicFramePr>
        <p:xfrm>
          <a:off x="455613" y="2786063"/>
          <a:ext cx="18716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3" name="公式" r:id="rId13" imgW="1104840" imgH="431640" progId="Equation.3">
                  <p:embed/>
                </p:oleObj>
              </mc:Choice>
              <mc:Fallback>
                <p:oleObj name="公式" r:id="rId13" imgW="1104840" imgH="431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786063"/>
                        <a:ext cx="18716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597" name="Text Box 53"/>
          <p:cNvSpPr txBox="1">
            <a:spLocks noChangeArrowheads="1"/>
          </p:cNvSpPr>
          <p:nvPr/>
        </p:nvSpPr>
        <p:spPr bwMode="auto">
          <a:xfrm>
            <a:off x="4867275" y="914400"/>
            <a:ext cx="1063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令 </a:t>
            </a:r>
            <a:r>
              <a:rPr lang="en-US" altLang="zh-CN" sz="2000" b="1" i="1"/>
              <a:t>r </a:t>
            </a:r>
            <a:r>
              <a:rPr lang="en-US" altLang="zh-CN" sz="2000" b="1"/>
              <a:t>= 0,</a:t>
            </a:r>
          </a:p>
        </p:txBody>
      </p:sp>
      <p:graphicFrame>
        <p:nvGraphicFramePr>
          <p:cNvPr id="2412599" name="Object 55"/>
          <p:cNvGraphicFramePr>
            <a:graphicFrameLocks noChangeAspect="1"/>
          </p:cNvGraphicFramePr>
          <p:nvPr/>
        </p:nvGraphicFramePr>
        <p:xfrm>
          <a:off x="6415088" y="762000"/>
          <a:ext cx="1212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4" name="公式" r:id="rId15" imgW="723600" imgH="406080" progId="Equation.3">
                  <p:embed/>
                </p:oleObj>
              </mc:Choice>
              <mc:Fallback>
                <p:oleObj name="公式" r:id="rId15" imgW="72360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762000"/>
                        <a:ext cx="12128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2600" name="Object 56"/>
          <p:cNvGraphicFramePr>
            <a:graphicFrameLocks noChangeAspect="1"/>
          </p:cNvGraphicFramePr>
          <p:nvPr/>
        </p:nvGraphicFramePr>
        <p:xfrm>
          <a:off x="6415088" y="1355725"/>
          <a:ext cx="12128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5" name="公式" r:id="rId17" imgW="723600" imgH="406080" progId="Equation.3">
                  <p:embed/>
                </p:oleObj>
              </mc:Choice>
              <mc:Fallback>
                <p:oleObj name="公式" r:id="rId17" imgW="723600" imgH="4060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1355725"/>
                        <a:ext cx="12128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2601" name="Object 57"/>
          <p:cNvGraphicFramePr>
            <a:graphicFrameLocks noChangeAspect="1"/>
          </p:cNvGraphicFramePr>
          <p:nvPr/>
        </p:nvGraphicFramePr>
        <p:xfrm>
          <a:off x="4900613" y="1355725"/>
          <a:ext cx="11953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6" name="公式" r:id="rId19" imgW="711000" imgH="431640" progId="Equation.3">
                  <p:embed/>
                </p:oleObj>
              </mc:Choice>
              <mc:Fallback>
                <p:oleObj name="公式" r:id="rId19" imgW="711000" imgH="431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1355725"/>
                        <a:ext cx="11953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605" name="AutoShape 61"/>
          <p:cNvSpPr>
            <a:spLocks/>
          </p:cNvSpPr>
          <p:nvPr/>
        </p:nvSpPr>
        <p:spPr bwMode="auto">
          <a:xfrm>
            <a:off x="1136650" y="1981200"/>
            <a:ext cx="76200" cy="669925"/>
          </a:xfrm>
          <a:prstGeom prst="leftBracket">
            <a:avLst>
              <a:gd name="adj" fmla="val 207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12606" name="Object 62"/>
          <p:cNvGraphicFramePr>
            <a:graphicFrameLocks noChangeAspect="1"/>
          </p:cNvGraphicFramePr>
          <p:nvPr/>
        </p:nvGraphicFramePr>
        <p:xfrm>
          <a:off x="2327275" y="1905000"/>
          <a:ext cx="19907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7" name="公式" r:id="rId21" imgW="1028520" imgH="482400" progId="Equation.3">
                  <p:embed/>
                </p:oleObj>
              </mc:Choice>
              <mc:Fallback>
                <p:oleObj name="公式" r:id="rId21" imgW="102852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905000"/>
                        <a:ext cx="19907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607" name="Text Box 63"/>
          <p:cNvSpPr txBox="1">
            <a:spLocks noChangeArrowheads="1"/>
          </p:cNvSpPr>
          <p:nvPr/>
        </p:nvSpPr>
        <p:spPr bwMode="auto">
          <a:xfrm>
            <a:off x="304800" y="20574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S </a:t>
            </a:r>
            <a:r>
              <a:rPr lang="en-US" altLang="zh-CN" b="1"/>
              <a:t>= </a:t>
            </a:r>
          </a:p>
        </p:txBody>
      </p:sp>
      <p:sp>
        <p:nvSpPr>
          <p:cNvPr id="2412608" name="Text Box 64"/>
          <p:cNvSpPr txBox="1">
            <a:spLocks noChangeArrowheads="1"/>
          </p:cNvSpPr>
          <p:nvPr/>
        </p:nvSpPr>
        <p:spPr bwMode="auto">
          <a:xfrm>
            <a:off x="723900" y="2057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/>
              <a:t> 4</a:t>
            </a:r>
          </a:p>
        </p:txBody>
      </p:sp>
      <p:sp>
        <p:nvSpPr>
          <p:cNvPr id="2412609" name="Text Box 65"/>
          <p:cNvSpPr txBox="1">
            <a:spLocks noChangeArrowheads="1"/>
          </p:cNvSpPr>
          <p:nvPr/>
        </p:nvSpPr>
        <p:spPr bwMode="auto">
          <a:xfrm>
            <a:off x="2057400" y="2057400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/>
              <a:t>+</a:t>
            </a:r>
          </a:p>
        </p:txBody>
      </p:sp>
      <p:sp>
        <p:nvSpPr>
          <p:cNvPr id="2412611" name="AutoShape 67"/>
          <p:cNvSpPr>
            <a:spLocks/>
          </p:cNvSpPr>
          <p:nvPr/>
        </p:nvSpPr>
        <p:spPr bwMode="auto">
          <a:xfrm flipH="1">
            <a:off x="4178300" y="1981200"/>
            <a:ext cx="76200" cy="669925"/>
          </a:xfrm>
          <a:prstGeom prst="leftBracket">
            <a:avLst>
              <a:gd name="adj" fmla="val 207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2612" name="Text Box 68"/>
          <p:cNvSpPr txBox="1">
            <a:spLocks noChangeArrowheads="1"/>
          </p:cNvSpPr>
          <p:nvPr/>
        </p:nvSpPr>
        <p:spPr bwMode="auto">
          <a:xfrm>
            <a:off x="8915400" y="65865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412614" name="Object 70"/>
          <p:cNvGraphicFramePr>
            <a:graphicFrameLocks noChangeAspect="1"/>
          </p:cNvGraphicFramePr>
          <p:nvPr/>
        </p:nvGraphicFramePr>
        <p:xfrm>
          <a:off x="6672263" y="2022475"/>
          <a:ext cx="6238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858" name="公式" r:id="rId23" imgW="406080" imgH="406080" progId="Equation.3">
                  <p:embed/>
                </p:oleObj>
              </mc:Choice>
              <mc:Fallback>
                <p:oleObj name="公式" r:id="rId23" imgW="406080" imgH="4060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022475"/>
                        <a:ext cx="6238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2615" name="AutoShape 71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12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12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5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1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1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12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2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2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41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41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6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41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1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1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41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2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12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2412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5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1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1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1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1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1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1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1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1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12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12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1" dur="500"/>
                                        <p:tgtEl>
                                          <p:spTgt spid="241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5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1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41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12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12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2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2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41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1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41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41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25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2603" grpId="0" animBg="1"/>
      <p:bldP spid="2412602" grpId="0" animBg="1"/>
      <p:bldP spid="2412591" grpId="0" animBg="1"/>
      <p:bldP spid="2412563" grpId="0" autoUpdateAnimBg="0"/>
      <p:bldP spid="2412566" grpId="0" autoUpdateAnimBg="0"/>
      <p:bldP spid="2412569" grpId="0" autoUpdateAnimBg="0"/>
      <p:bldP spid="2412570" grpId="0" autoUpdateAnimBg="0"/>
      <p:bldP spid="2412571" grpId="0" autoUpdateAnimBg="0"/>
      <p:bldP spid="2412573" grpId="0" autoUpdateAnimBg="0"/>
      <p:bldP spid="2412576" grpId="0" animBg="1"/>
      <p:bldP spid="2412577" grpId="0" autoUpdateAnimBg="0"/>
      <p:bldP spid="2412557" grpId="0" animBg="1"/>
      <p:bldP spid="2412583" grpId="0" animBg="1"/>
      <p:bldP spid="2412584" grpId="0" animBg="1"/>
      <p:bldP spid="2412579" grpId="0" animBg="1"/>
      <p:bldP spid="2412585" grpId="0" animBg="1"/>
      <p:bldP spid="2412590" grpId="0" autoUpdateAnimBg="0"/>
      <p:bldP spid="2412597" grpId="0" autoUpdateAnimBg="0"/>
      <p:bldP spid="2412605" grpId="0" animBg="1"/>
      <p:bldP spid="2412607" grpId="0" autoUpdateAnimBg="0"/>
      <p:bldP spid="2412608" grpId="0" autoUpdateAnimBg="0"/>
      <p:bldP spid="2412609" grpId="0" autoUpdateAnimBg="0"/>
      <p:bldP spid="2412611" grpId="0" animBg="1"/>
      <p:bldP spid="241261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926" name="Freeform 1086"/>
          <p:cNvSpPr>
            <a:spLocks/>
          </p:cNvSpPr>
          <p:nvPr/>
        </p:nvSpPr>
        <p:spPr bwMode="auto">
          <a:xfrm>
            <a:off x="7162800" y="3838575"/>
            <a:ext cx="1588" cy="61913"/>
          </a:xfrm>
          <a:custGeom>
            <a:avLst/>
            <a:gdLst>
              <a:gd name="T0" fmla="*/ 0 w 1"/>
              <a:gd name="T1" fmla="*/ 39 h 39"/>
              <a:gd name="T2" fmla="*/ 0 w 1"/>
              <a:gd name="T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9">
                <a:moveTo>
                  <a:pt x="0" y="3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28868" name="Group 1028"/>
          <p:cNvGrpSpPr>
            <a:grpSpLocks/>
          </p:cNvGrpSpPr>
          <p:nvPr/>
        </p:nvGrpSpPr>
        <p:grpSpPr bwMode="auto">
          <a:xfrm>
            <a:off x="1317625" y="3722688"/>
            <a:ext cx="7161213" cy="457200"/>
            <a:chOff x="1912" y="1822"/>
            <a:chExt cx="3151" cy="195"/>
          </a:xfrm>
        </p:grpSpPr>
        <p:sp>
          <p:nvSpPr>
            <p:cNvPr id="1828869" name="Line 1029"/>
            <p:cNvSpPr>
              <a:spLocks noChangeShapeType="1"/>
            </p:cNvSpPr>
            <p:nvPr/>
          </p:nvSpPr>
          <p:spPr bwMode="auto">
            <a:xfrm>
              <a:off x="1912" y="1896"/>
              <a:ext cx="2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8870" name="Text Box 1030"/>
            <p:cNvSpPr txBox="1">
              <a:spLocks noChangeArrowheads="1"/>
            </p:cNvSpPr>
            <p:nvPr/>
          </p:nvSpPr>
          <p:spPr bwMode="auto">
            <a:xfrm>
              <a:off x="4915" y="1822"/>
              <a:ext cx="14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1828948" name="Oval 1108"/>
          <p:cNvSpPr>
            <a:spLocks noChangeArrowheads="1"/>
          </p:cNvSpPr>
          <p:nvPr/>
        </p:nvSpPr>
        <p:spPr bwMode="auto">
          <a:xfrm>
            <a:off x="6845300" y="2679700"/>
            <a:ext cx="615950" cy="2265363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36" name="Oval 1096"/>
          <p:cNvSpPr>
            <a:spLocks noChangeArrowheads="1"/>
          </p:cNvSpPr>
          <p:nvPr/>
        </p:nvSpPr>
        <p:spPr bwMode="auto">
          <a:xfrm rot="3557">
            <a:off x="1676400" y="3022600"/>
            <a:ext cx="539750" cy="180498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2274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8939" name="Group 1099"/>
          <p:cNvGrpSpPr>
            <a:grpSpLocks/>
          </p:cNvGrpSpPr>
          <p:nvPr/>
        </p:nvGrpSpPr>
        <p:grpSpPr bwMode="auto">
          <a:xfrm>
            <a:off x="1676400" y="1982788"/>
            <a:ext cx="5778500" cy="3625850"/>
            <a:chOff x="1056" y="1249"/>
            <a:chExt cx="3640" cy="2284"/>
          </a:xfrm>
        </p:grpSpPr>
        <p:sp>
          <p:nvSpPr>
            <p:cNvPr id="1828940" name="Oval 1100"/>
            <p:cNvSpPr>
              <a:spLocks noChangeArrowheads="1"/>
            </p:cNvSpPr>
            <p:nvPr/>
          </p:nvSpPr>
          <p:spPr bwMode="auto">
            <a:xfrm>
              <a:off x="4325" y="1698"/>
              <a:ext cx="371" cy="1417"/>
            </a:xfrm>
            <a:prstGeom prst="ellips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28941" name="Group 1101"/>
            <p:cNvGrpSpPr>
              <a:grpSpLocks/>
            </p:cNvGrpSpPr>
            <p:nvPr/>
          </p:nvGrpSpPr>
          <p:grpSpPr bwMode="auto">
            <a:xfrm>
              <a:off x="1056" y="1249"/>
              <a:ext cx="3462" cy="2284"/>
              <a:chOff x="1056" y="1249"/>
              <a:chExt cx="3462" cy="2284"/>
            </a:xfrm>
          </p:grpSpPr>
          <p:sp>
            <p:nvSpPr>
              <p:cNvPr id="1828942" name="Freeform 1102"/>
              <p:cNvSpPr>
                <a:spLocks/>
              </p:cNvSpPr>
              <p:nvPr/>
            </p:nvSpPr>
            <p:spPr bwMode="auto">
              <a:xfrm>
                <a:off x="1210" y="1249"/>
                <a:ext cx="3308" cy="665"/>
              </a:xfrm>
              <a:custGeom>
                <a:avLst/>
                <a:gdLst>
                  <a:gd name="T0" fmla="*/ 0 w 3308"/>
                  <a:gd name="T1" fmla="*/ 665 h 665"/>
                  <a:gd name="T2" fmla="*/ 757 w 3308"/>
                  <a:gd name="T3" fmla="*/ 467 h 665"/>
                  <a:gd name="T4" fmla="*/ 1464 w 3308"/>
                  <a:gd name="T5" fmla="*/ 105 h 665"/>
                  <a:gd name="T6" fmla="*/ 1844 w 3308"/>
                  <a:gd name="T7" fmla="*/ 0 h 665"/>
                  <a:gd name="T8" fmla="*/ 2414 w 3308"/>
                  <a:gd name="T9" fmla="*/ 105 h 665"/>
                  <a:gd name="T10" fmla="*/ 2985 w 3308"/>
                  <a:gd name="T11" fmla="*/ 314 h 665"/>
                  <a:gd name="T12" fmla="*/ 3308 w 3308"/>
                  <a:gd name="T13" fmla="*/ 451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08" h="665">
                    <a:moveTo>
                      <a:pt x="0" y="665"/>
                    </a:moveTo>
                    <a:cubicBezTo>
                      <a:pt x="129" y="632"/>
                      <a:pt x="513" y="560"/>
                      <a:pt x="757" y="467"/>
                    </a:cubicBezTo>
                    <a:cubicBezTo>
                      <a:pt x="1000" y="373"/>
                      <a:pt x="1281" y="183"/>
                      <a:pt x="1464" y="105"/>
                    </a:cubicBezTo>
                    <a:cubicBezTo>
                      <a:pt x="1646" y="26"/>
                      <a:pt x="1686" y="0"/>
                      <a:pt x="1844" y="0"/>
                    </a:cubicBezTo>
                    <a:cubicBezTo>
                      <a:pt x="2002" y="0"/>
                      <a:pt x="2224" y="52"/>
                      <a:pt x="2414" y="105"/>
                    </a:cubicBezTo>
                    <a:cubicBezTo>
                      <a:pt x="2605" y="157"/>
                      <a:pt x="2836" y="256"/>
                      <a:pt x="2985" y="314"/>
                    </a:cubicBezTo>
                    <a:cubicBezTo>
                      <a:pt x="3134" y="372"/>
                      <a:pt x="3241" y="423"/>
                      <a:pt x="3308" y="451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28943" name="Group 1103"/>
              <p:cNvGrpSpPr>
                <a:grpSpLocks/>
              </p:cNvGrpSpPr>
              <p:nvPr/>
            </p:nvGrpSpPr>
            <p:grpSpPr bwMode="auto">
              <a:xfrm>
                <a:off x="1056" y="1903"/>
                <a:ext cx="3462" cy="1630"/>
                <a:chOff x="1056" y="1903"/>
                <a:chExt cx="3462" cy="1630"/>
              </a:xfrm>
            </p:grpSpPr>
            <p:sp>
              <p:nvSpPr>
                <p:cNvPr id="1828944" name="Freeform 1104"/>
                <p:cNvSpPr>
                  <a:spLocks/>
                </p:cNvSpPr>
                <p:nvPr/>
              </p:nvSpPr>
              <p:spPr bwMode="auto">
                <a:xfrm>
                  <a:off x="1161" y="3024"/>
                  <a:ext cx="3357" cy="509"/>
                </a:xfrm>
                <a:custGeom>
                  <a:avLst/>
                  <a:gdLst>
                    <a:gd name="T0" fmla="*/ 0 w 3357"/>
                    <a:gd name="T1" fmla="*/ 0 h 509"/>
                    <a:gd name="T2" fmla="*/ 686 w 3357"/>
                    <a:gd name="T3" fmla="*/ 286 h 509"/>
                    <a:gd name="T4" fmla="*/ 1078 w 3357"/>
                    <a:gd name="T5" fmla="*/ 382 h 509"/>
                    <a:gd name="T6" fmla="*/ 1666 w 3357"/>
                    <a:gd name="T7" fmla="*/ 477 h 509"/>
                    <a:gd name="T8" fmla="*/ 2939 w 3357"/>
                    <a:gd name="T9" fmla="*/ 191 h 509"/>
                    <a:gd name="T10" fmla="*/ 3357 w 3357"/>
                    <a:gd name="T11" fmla="*/ 90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57" h="509">
                      <a:moveTo>
                        <a:pt x="0" y="0"/>
                      </a:moveTo>
                      <a:cubicBezTo>
                        <a:pt x="253" y="111"/>
                        <a:pt x="506" y="223"/>
                        <a:pt x="686" y="286"/>
                      </a:cubicBezTo>
                      <a:cubicBezTo>
                        <a:pt x="865" y="350"/>
                        <a:pt x="914" y="350"/>
                        <a:pt x="1078" y="382"/>
                      </a:cubicBezTo>
                      <a:cubicBezTo>
                        <a:pt x="1241" y="414"/>
                        <a:pt x="1355" y="509"/>
                        <a:pt x="1666" y="477"/>
                      </a:cubicBezTo>
                      <a:cubicBezTo>
                        <a:pt x="1976" y="445"/>
                        <a:pt x="2657" y="255"/>
                        <a:pt x="2939" y="191"/>
                      </a:cubicBezTo>
                      <a:cubicBezTo>
                        <a:pt x="3221" y="127"/>
                        <a:pt x="3270" y="111"/>
                        <a:pt x="3357" y="9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28945" name="Group 1105"/>
                <p:cNvGrpSpPr>
                  <a:grpSpLocks/>
                </p:cNvGrpSpPr>
                <p:nvPr/>
              </p:nvGrpSpPr>
              <p:grpSpPr bwMode="auto">
                <a:xfrm rot="5357815">
                  <a:off x="655" y="2304"/>
                  <a:ext cx="1137" cy="336"/>
                  <a:chOff x="145" y="2433"/>
                  <a:chExt cx="1137" cy="336"/>
                </a:xfrm>
              </p:grpSpPr>
              <p:sp>
                <p:nvSpPr>
                  <p:cNvPr id="1828946" name="Arc 1106"/>
                  <p:cNvSpPr>
                    <a:spLocks/>
                  </p:cNvSpPr>
                  <p:nvPr/>
                </p:nvSpPr>
                <p:spPr bwMode="auto">
                  <a:xfrm rot="96527">
                    <a:off x="147" y="2433"/>
                    <a:ext cx="1135" cy="162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8947" name="Arc 1107"/>
                  <p:cNvSpPr>
                    <a:spLocks/>
                  </p:cNvSpPr>
                  <p:nvPr/>
                </p:nvSpPr>
                <p:spPr bwMode="auto">
                  <a:xfrm rot="55291" flipV="1">
                    <a:off x="145" y="2607"/>
                    <a:ext cx="1135" cy="162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 w 43194"/>
                      <a:gd name="T1" fmla="*/ 21766 h 21766"/>
                      <a:gd name="T2" fmla="*/ 43194 w 43194"/>
                      <a:gd name="T3" fmla="*/ 21108 h 21766"/>
                      <a:gd name="T4" fmla="*/ 21600 w 43194"/>
                      <a:gd name="T5" fmla="*/ 21600 h 21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194" h="21766" fill="none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</a:path>
                      <a:path w="43194" h="21766" stroke="0" extrusionOk="0">
                        <a:moveTo>
                          <a:pt x="0" y="21766"/>
                        </a:moveTo>
                        <a:cubicBezTo>
                          <a:pt x="0" y="21710"/>
                          <a:pt x="0" y="21655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337" y="-1"/>
                          <a:pt x="42927" y="9373"/>
                          <a:pt x="43194" y="2110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828938" name="Oval 1098"/>
          <p:cNvSpPr>
            <a:spLocks noChangeArrowheads="1"/>
          </p:cNvSpPr>
          <p:nvPr/>
        </p:nvSpPr>
        <p:spPr bwMode="auto">
          <a:xfrm>
            <a:off x="3771900" y="2286000"/>
            <a:ext cx="495300" cy="3244850"/>
          </a:xfrm>
          <a:prstGeom prst="ellipse">
            <a:avLst/>
          </a:prstGeom>
          <a:gradFill rotWithShape="0">
            <a:gsLst>
              <a:gs pos="0">
                <a:srgbClr val="00CC99">
                  <a:gamma/>
                  <a:shade val="78431"/>
                  <a:invGamma/>
                </a:srgbClr>
              </a:gs>
              <a:gs pos="100000">
                <a:srgbClr val="00CC99"/>
              </a:gs>
            </a:gsLst>
            <a:lin ang="0" scaled="1"/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37" name="Line 1097"/>
          <p:cNvSpPr>
            <a:spLocks noChangeShapeType="1"/>
          </p:cNvSpPr>
          <p:nvPr/>
        </p:nvSpPr>
        <p:spPr bwMode="auto">
          <a:xfrm flipH="1">
            <a:off x="1966913" y="3897313"/>
            <a:ext cx="2492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67" name="Text Box 1027"/>
          <p:cNvSpPr txBox="1">
            <a:spLocks noChangeArrowheads="1"/>
          </p:cNvSpPr>
          <p:nvPr/>
        </p:nvSpPr>
        <p:spPr bwMode="auto">
          <a:xfrm>
            <a:off x="3709988" y="32639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00"/>
                </a:solidFill>
              </a:rPr>
              <a:t>A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en-US" altLang="zh-CN" sz="1800" b="1" i="1">
                <a:solidFill>
                  <a:srgbClr val="FF0000"/>
                </a:solidFill>
              </a:rPr>
              <a:t>x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28871" name="Line 1031"/>
          <p:cNvSpPr>
            <a:spLocks noChangeShapeType="1"/>
          </p:cNvSpPr>
          <p:nvPr/>
        </p:nvSpPr>
        <p:spPr bwMode="auto">
          <a:xfrm flipH="1">
            <a:off x="4040188" y="3897313"/>
            <a:ext cx="3460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75" name="Text Box 1035"/>
          <p:cNvSpPr txBox="1">
            <a:spLocks noChangeArrowheads="1"/>
          </p:cNvSpPr>
          <p:nvPr/>
        </p:nvSpPr>
        <p:spPr bwMode="auto">
          <a:xfrm>
            <a:off x="4529138" y="1441450"/>
            <a:ext cx="146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9900"/>
                </a:solidFill>
              </a:rPr>
              <a:t>d</a:t>
            </a:r>
            <a:r>
              <a:rPr lang="en-US" altLang="zh-CN" sz="2000" b="1" i="1">
                <a:solidFill>
                  <a:srgbClr val="009900"/>
                </a:solidFill>
              </a:rPr>
              <a:t>V=A</a:t>
            </a:r>
            <a:r>
              <a:rPr lang="en-US" altLang="zh-CN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)d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1828876" name="AutoShape 1036"/>
          <p:cNvSpPr>
            <a:spLocks noChangeArrowheads="1"/>
          </p:cNvSpPr>
          <p:nvPr/>
        </p:nvSpPr>
        <p:spPr bwMode="auto">
          <a:xfrm>
            <a:off x="4545013" y="1441450"/>
            <a:ext cx="1295400" cy="381000"/>
          </a:xfrm>
          <a:prstGeom prst="wedgeRoundRectCallout">
            <a:avLst>
              <a:gd name="adj1" fmla="val -63481"/>
              <a:gd name="adj2" fmla="val 190833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828877" name="Text Box 1037"/>
          <p:cNvSpPr txBox="1">
            <a:spLocks noChangeArrowheads="1"/>
          </p:cNvSpPr>
          <p:nvPr/>
        </p:nvSpPr>
        <p:spPr bwMode="auto">
          <a:xfrm>
            <a:off x="3775075" y="3862388"/>
            <a:ext cx="452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x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28885" name="Text Box 1045"/>
          <p:cNvSpPr txBox="1">
            <a:spLocks noChangeArrowheads="1"/>
          </p:cNvSpPr>
          <p:nvPr/>
        </p:nvSpPr>
        <p:spPr bwMode="auto">
          <a:xfrm>
            <a:off x="153988" y="984250"/>
            <a:ext cx="490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已知平行截面面积为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rgbClr val="FF0000"/>
                </a:solidFill>
              </a:rPr>
              <a:t>的立体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1828888" name="Object 1048"/>
          <p:cNvGraphicFramePr>
            <a:graphicFrameLocks noChangeAspect="1"/>
          </p:cNvGraphicFramePr>
          <p:nvPr/>
        </p:nvGraphicFramePr>
        <p:xfrm>
          <a:off x="333375" y="1684338"/>
          <a:ext cx="30130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953" name="公式" r:id="rId4" imgW="952200" imgH="330120" progId="Equation.3">
                  <p:embed/>
                </p:oleObj>
              </mc:Choice>
              <mc:Fallback>
                <p:oleObj name="公式" r:id="rId4" imgW="952200" imgH="33012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684338"/>
                        <a:ext cx="30130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8889" name="Text Box 1049"/>
          <p:cNvSpPr txBox="1">
            <a:spLocks noChangeArrowheads="1"/>
          </p:cNvSpPr>
          <p:nvPr/>
        </p:nvSpPr>
        <p:spPr bwMode="auto">
          <a:xfrm>
            <a:off x="3505200" y="163036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28890" name="AutoShape 1050"/>
          <p:cNvSpPr>
            <a:spLocks noChangeArrowheads="1"/>
          </p:cNvSpPr>
          <p:nvPr/>
        </p:nvSpPr>
        <p:spPr bwMode="auto">
          <a:xfrm rot="-16188409">
            <a:off x="1200944" y="3677444"/>
            <a:ext cx="1811337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1" name="AutoShape 1051"/>
          <p:cNvSpPr>
            <a:spLocks noChangeArrowheads="1"/>
          </p:cNvSpPr>
          <p:nvPr/>
        </p:nvSpPr>
        <p:spPr bwMode="auto">
          <a:xfrm rot="-16188409">
            <a:off x="1286669" y="3656806"/>
            <a:ext cx="2071688" cy="5302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2" name="AutoShape 1052"/>
          <p:cNvSpPr>
            <a:spLocks noChangeArrowheads="1"/>
          </p:cNvSpPr>
          <p:nvPr/>
        </p:nvSpPr>
        <p:spPr bwMode="auto">
          <a:xfrm rot="-16188409">
            <a:off x="1509712" y="3689351"/>
            <a:ext cx="2151063" cy="6080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3" name="AutoShape 1053"/>
          <p:cNvSpPr>
            <a:spLocks noChangeArrowheads="1"/>
          </p:cNvSpPr>
          <p:nvPr/>
        </p:nvSpPr>
        <p:spPr bwMode="auto">
          <a:xfrm rot="-16188409">
            <a:off x="1633538" y="3743325"/>
            <a:ext cx="2228850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4" name="AutoShape 1054"/>
          <p:cNvSpPr>
            <a:spLocks noChangeArrowheads="1"/>
          </p:cNvSpPr>
          <p:nvPr/>
        </p:nvSpPr>
        <p:spPr bwMode="auto">
          <a:xfrm rot="-16188409">
            <a:off x="1751807" y="3752056"/>
            <a:ext cx="2360612" cy="542925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5" name="AutoShape 1055"/>
          <p:cNvSpPr>
            <a:spLocks noChangeArrowheads="1"/>
          </p:cNvSpPr>
          <p:nvPr/>
        </p:nvSpPr>
        <p:spPr bwMode="auto">
          <a:xfrm rot="-16188409">
            <a:off x="1923257" y="3626644"/>
            <a:ext cx="2584450" cy="6937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6" name="AutoShape 1056"/>
          <p:cNvSpPr>
            <a:spLocks noChangeArrowheads="1"/>
          </p:cNvSpPr>
          <p:nvPr/>
        </p:nvSpPr>
        <p:spPr bwMode="auto">
          <a:xfrm rot="-16188409">
            <a:off x="2070893" y="3666332"/>
            <a:ext cx="26654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7" name="AutoShape 1057"/>
          <p:cNvSpPr>
            <a:spLocks noChangeArrowheads="1"/>
          </p:cNvSpPr>
          <p:nvPr/>
        </p:nvSpPr>
        <p:spPr bwMode="auto">
          <a:xfrm rot="-16188409">
            <a:off x="2189956" y="3647282"/>
            <a:ext cx="281781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8" name="AutoShape 1058"/>
          <p:cNvSpPr>
            <a:spLocks noChangeArrowheads="1"/>
          </p:cNvSpPr>
          <p:nvPr/>
        </p:nvSpPr>
        <p:spPr bwMode="auto">
          <a:xfrm rot="-16188409">
            <a:off x="2343943" y="3606007"/>
            <a:ext cx="3014663" cy="69215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899" name="AutoShape 1059"/>
          <p:cNvSpPr>
            <a:spLocks noChangeArrowheads="1"/>
          </p:cNvSpPr>
          <p:nvPr/>
        </p:nvSpPr>
        <p:spPr bwMode="auto">
          <a:xfrm rot="-16188409">
            <a:off x="2593975" y="3436938"/>
            <a:ext cx="3246437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0" name="Line 1060"/>
          <p:cNvSpPr>
            <a:spLocks noChangeShapeType="1"/>
          </p:cNvSpPr>
          <p:nvPr/>
        </p:nvSpPr>
        <p:spPr bwMode="auto">
          <a:xfrm flipH="1">
            <a:off x="4457700" y="3895725"/>
            <a:ext cx="2476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1" name="Oval 1061"/>
          <p:cNvSpPr>
            <a:spLocks noChangeArrowheads="1"/>
          </p:cNvSpPr>
          <p:nvPr/>
        </p:nvSpPr>
        <p:spPr bwMode="auto">
          <a:xfrm>
            <a:off x="3975100" y="3838575"/>
            <a:ext cx="107950" cy="10953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2" name="AutoShape 1062"/>
          <p:cNvSpPr>
            <a:spLocks noChangeArrowheads="1"/>
          </p:cNvSpPr>
          <p:nvPr/>
        </p:nvSpPr>
        <p:spPr bwMode="auto">
          <a:xfrm rot="-16188409">
            <a:off x="2593975" y="3441700"/>
            <a:ext cx="3246438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3" name="AutoShape 1063"/>
          <p:cNvSpPr>
            <a:spLocks noChangeArrowheads="1"/>
          </p:cNvSpPr>
          <p:nvPr/>
        </p:nvSpPr>
        <p:spPr bwMode="auto">
          <a:xfrm rot="-16188409">
            <a:off x="2799556" y="3367882"/>
            <a:ext cx="3400425" cy="9509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4" name="AutoShape 1064"/>
          <p:cNvSpPr>
            <a:spLocks noChangeArrowheads="1"/>
          </p:cNvSpPr>
          <p:nvPr/>
        </p:nvSpPr>
        <p:spPr bwMode="auto">
          <a:xfrm rot="-16188409">
            <a:off x="3121025" y="3262313"/>
            <a:ext cx="345916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5" name="AutoShape 1065"/>
          <p:cNvSpPr>
            <a:spLocks noChangeArrowheads="1"/>
          </p:cNvSpPr>
          <p:nvPr/>
        </p:nvSpPr>
        <p:spPr bwMode="auto">
          <a:xfrm rot="-16188409">
            <a:off x="3513137" y="3275013"/>
            <a:ext cx="3319463" cy="935038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6" name="AutoShape 1066"/>
          <p:cNvSpPr>
            <a:spLocks noChangeArrowheads="1"/>
          </p:cNvSpPr>
          <p:nvPr/>
        </p:nvSpPr>
        <p:spPr bwMode="auto">
          <a:xfrm rot="-16188409">
            <a:off x="3937000" y="3265488"/>
            <a:ext cx="3173413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7" name="AutoShape 1067"/>
          <p:cNvSpPr>
            <a:spLocks noChangeArrowheads="1"/>
          </p:cNvSpPr>
          <p:nvPr/>
        </p:nvSpPr>
        <p:spPr bwMode="auto">
          <a:xfrm rot="-16188409">
            <a:off x="4361657" y="3269456"/>
            <a:ext cx="29337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8" name="AutoShape 1068"/>
          <p:cNvSpPr>
            <a:spLocks noChangeArrowheads="1"/>
          </p:cNvSpPr>
          <p:nvPr/>
        </p:nvSpPr>
        <p:spPr bwMode="auto">
          <a:xfrm rot="-16188409">
            <a:off x="4780757" y="3291681"/>
            <a:ext cx="2768600" cy="935037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09" name="AutoShape 1069"/>
          <p:cNvSpPr>
            <a:spLocks noChangeArrowheads="1"/>
          </p:cNvSpPr>
          <p:nvPr/>
        </p:nvSpPr>
        <p:spPr bwMode="auto">
          <a:xfrm rot="-16188409">
            <a:off x="5072857" y="3312319"/>
            <a:ext cx="2690812" cy="850900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10" name="AutoShape 1070"/>
          <p:cNvSpPr>
            <a:spLocks noChangeArrowheads="1"/>
          </p:cNvSpPr>
          <p:nvPr/>
        </p:nvSpPr>
        <p:spPr bwMode="auto">
          <a:xfrm rot="-16188409">
            <a:off x="5510213" y="3392488"/>
            <a:ext cx="2430462" cy="8112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11" name="AutoShape 1071"/>
          <p:cNvSpPr>
            <a:spLocks noChangeArrowheads="1"/>
          </p:cNvSpPr>
          <p:nvPr/>
        </p:nvSpPr>
        <p:spPr bwMode="auto">
          <a:xfrm rot="-16188409">
            <a:off x="5837238" y="3500438"/>
            <a:ext cx="2278062" cy="658812"/>
          </a:xfrm>
          <a:prstGeom prst="can">
            <a:avLst>
              <a:gd name="adj" fmla="val 50000"/>
            </a:avLst>
          </a:prstGeom>
          <a:solidFill>
            <a:schemeClr val="accent1"/>
          </a:solidFill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15" name="Freeform 1075"/>
          <p:cNvSpPr>
            <a:spLocks/>
          </p:cNvSpPr>
          <p:nvPr/>
        </p:nvSpPr>
        <p:spPr bwMode="auto">
          <a:xfrm>
            <a:off x="2035175" y="2800350"/>
            <a:ext cx="533400" cy="244475"/>
          </a:xfrm>
          <a:custGeom>
            <a:avLst/>
            <a:gdLst>
              <a:gd name="T0" fmla="*/ 0 w 336"/>
              <a:gd name="T1" fmla="*/ 109 h 154"/>
              <a:gd name="T2" fmla="*/ 181 w 336"/>
              <a:gd name="T3" fmla="*/ 154 h 154"/>
              <a:gd name="T4" fmla="*/ 336 w 336"/>
              <a:gd name="T5" fmla="*/ 27 h 154"/>
              <a:gd name="T6" fmla="*/ 63 w 336"/>
              <a:gd name="T7" fmla="*/ 0 h 154"/>
              <a:gd name="T8" fmla="*/ 0 w 336"/>
              <a:gd name="T9" fmla="*/ 10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154">
                <a:moveTo>
                  <a:pt x="0" y="109"/>
                </a:moveTo>
                <a:lnTo>
                  <a:pt x="181" y="154"/>
                </a:lnTo>
                <a:lnTo>
                  <a:pt x="336" y="27"/>
                </a:lnTo>
                <a:lnTo>
                  <a:pt x="63" y="0"/>
                </a:lnTo>
                <a:lnTo>
                  <a:pt x="0" y="10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8916" name="Freeform 1076"/>
          <p:cNvSpPr>
            <a:spLocks/>
          </p:cNvSpPr>
          <p:nvPr/>
        </p:nvSpPr>
        <p:spPr bwMode="auto">
          <a:xfrm>
            <a:off x="6364288" y="2279650"/>
            <a:ext cx="677862" cy="217488"/>
          </a:xfrm>
          <a:custGeom>
            <a:avLst/>
            <a:gdLst>
              <a:gd name="T0" fmla="*/ 0 w 427"/>
              <a:gd name="T1" fmla="*/ 19 h 137"/>
              <a:gd name="T2" fmla="*/ 63 w 427"/>
              <a:gd name="T3" fmla="*/ 137 h 137"/>
              <a:gd name="T4" fmla="*/ 427 w 427"/>
              <a:gd name="T5" fmla="*/ 137 h 137"/>
              <a:gd name="T6" fmla="*/ 100 w 427"/>
              <a:gd name="T7" fmla="*/ 0 h 137"/>
              <a:gd name="T8" fmla="*/ 0 w 427"/>
              <a:gd name="T9" fmla="*/ 1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137">
                <a:moveTo>
                  <a:pt x="0" y="19"/>
                </a:moveTo>
                <a:lnTo>
                  <a:pt x="63" y="137"/>
                </a:lnTo>
                <a:lnTo>
                  <a:pt x="427" y="137"/>
                </a:lnTo>
                <a:lnTo>
                  <a:pt x="100" y="0"/>
                </a:lnTo>
                <a:lnTo>
                  <a:pt x="0" y="19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8917" name="Freeform 1077"/>
          <p:cNvSpPr>
            <a:spLocks/>
          </p:cNvSpPr>
          <p:nvPr/>
        </p:nvSpPr>
        <p:spPr bwMode="auto">
          <a:xfrm>
            <a:off x="2833688" y="2568575"/>
            <a:ext cx="460375" cy="246063"/>
          </a:xfrm>
          <a:custGeom>
            <a:avLst/>
            <a:gdLst>
              <a:gd name="T0" fmla="*/ 0 w 254"/>
              <a:gd name="T1" fmla="*/ 146 h 146"/>
              <a:gd name="T2" fmla="*/ 164 w 254"/>
              <a:gd name="T3" fmla="*/ 146 h 146"/>
              <a:gd name="T4" fmla="*/ 254 w 254"/>
              <a:gd name="T5" fmla="*/ 0 h 146"/>
              <a:gd name="T6" fmla="*/ 27 w 254"/>
              <a:gd name="T7" fmla="*/ 73 h 146"/>
              <a:gd name="T8" fmla="*/ 0 w 254"/>
              <a:gd name="T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46">
                <a:moveTo>
                  <a:pt x="0" y="146"/>
                </a:moveTo>
                <a:lnTo>
                  <a:pt x="164" y="146"/>
                </a:lnTo>
                <a:lnTo>
                  <a:pt x="254" y="0"/>
                </a:lnTo>
                <a:lnTo>
                  <a:pt x="27" y="73"/>
                </a:lnTo>
                <a:lnTo>
                  <a:pt x="0" y="14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8918" name="Freeform 1078"/>
          <p:cNvSpPr>
            <a:spLocks/>
          </p:cNvSpPr>
          <p:nvPr/>
        </p:nvSpPr>
        <p:spPr bwMode="auto">
          <a:xfrm>
            <a:off x="1654175" y="1962150"/>
            <a:ext cx="5561013" cy="3646488"/>
          </a:xfrm>
          <a:custGeom>
            <a:avLst/>
            <a:gdLst>
              <a:gd name="T0" fmla="*/ 132 w 3503"/>
              <a:gd name="T1" fmla="*/ 669 h 2297"/>
              <a:gd name="T2" fmla="*/ 498 w 3503"/>
              <a:gd name="T3" fmla="*/ 591 h 2297"/>
              <a:gd name="T4" fmla="*/ 780 w 3503"/>
              <a:gd name="T5" fmla="*/ 525 h 2297"/>
              <a:gd name="T6" fmla="*/ 1035 w 3503"/>
              <a:gd name="T7" fmla="*/ 428 h 2297"/>
              <a:gd name="T8" fmla="*/ 1305 w 3503"/>
              <a:gd name="T9" fmla="*/ 279 h 2297"/>
              <a:gd name="T10" fmla="*/ 1461 w 3503"/>
              <a:gd name="T11" fmla="*/ 189 h 2297"/>
              <a:gd name="T12" fmla="*/ 1644 w 3503"/>
              <a:gd name="T13" fmla="*/ 105 h 2297"/>
              <a:gd name="T14" fmla="*/ 1732 w 3503"/>
              <a:gd name="T15" fmla="*/ 65 h 2297"/>
              <a:gd name="T16" fmla="*/ 1863 w 3503"/>
              <a:gd name="T17" fmla="*/ 12 h 2297"/>
              <a:gd name="T18" fmla="*/ 1991 w 3503"/>
              <a:gd name="T19" fmla="*/ 0 h 2297"/>
              <a:gd name="T20" fmla="*/ 2142 w 3503"/>
              <a:gd name="T21" fmla="*/ 6 h 2297"/>
              <a:gd name="T22" fmla="*/ 2258 w 3503"/>
              <a:gd name="T23" fmla="*/ 28 h 2297"/>
              <a:gd name="T24" fmla="*/ 2729 w 3503"/>
              <a:gd name="T25" fmla="*/ 148 h 2297"/>
              <a:gd name="T26" fmla="*/ 3189 w 3503"/>
              <a:gd name="T27" fmla="*/ 322 h 2297"/>
              <a:gd name="T28" fmla="*/ 3503 w 3503"/>
              <a:gd name="T29" fmla="*/ 460 h 2297"/>
              <a:gd name="T30" fmla="*/ 3440 w 3503"/>
              <a:gd name="T31" fmla="*/ 515 h 2297"/>
              <a:gd name="T32" fmla="*/ 3379 w 3503"/>
              <a:gd name="T33" fmla="*/ 685 h 2297"/>
              <a:gd name="T34" fmla="*/ 3374 w 3503"/>
              <a:gd name="T35" fmla="*/ 707 h 2297"/>
              <a:gd name="T36" fmla="*/ 3330 w 3503"/>
              <a:gd name="T37" fmla="*/ 1019 h 2297"/>
              <a:gd name="T38" fmla="*/ 3324 w 3503"/>
              <a:gd name="T39" fmla="*/ 1164 h 2297"/>
              <a:gd name="T40" fmla="*/ 3337 w 3503"/>
              <a:gd name="T41" fmla="*/ 1310 h 2297"/>
              <a:gd name="T42" fmla="*/ 3361 w 3503"/>
              <a:gd name="T43" fmla="*/ 1631 h 2297"/>
              <a:gd name="T44" fmla="*/ 3397 w 3503"/>
              <a:gd name="T45" fmla="*/ 1777 h 2297"/>
              <a:gd name="T46" fmla="*/ 3494 w 3503"/>
              <a:gd name="T47" fmla="*/ 1923 h 2297"/>
              <a:gd name="T48" fmla="*/ 3326 w 3503"/>
              <a:gd name="T49" fmla="*/ 1965 h 2297"/>
              <a:gd name="T50" fmla="*/ 3116 w 3503"/>
              <a:gd name="T51" fmla="*/ 2012 h 2297"/>
              <a:gd name="T52" fmla="*/ 2479 w 3503"/>
              <a:gd name="T53" fmla="*/ 2160 h 2297"/>
              <a:gd name="T54" fmla="*/ 2055 w 3503"/>
              <a:gd name="T55" fmla="*/ 2252 h 2297"/>
              <a:gd name="T56" fmla="*/ 1732 w 3503"/>
              <a:gd name="T57" fmla="*/ 2297 h 2297"/>
              <a:gd name="T58" fmla="*/ 1583 w 3503"/>
              <a:gd name="T59" fmla="*/ 2292 h 2297"/>
              <a:gd name="T60" fmla="*/ 1446 w 3503"/>
              <a:gd name="T61" fmla="*/ 2270 h 2297"/>
              <a:gd name="T62" fmla="*/ 1347 w 3503"/>
              <a:gd name="T63" fmla="*/ 2238 h 2297"/>
              <a:gd name="T64" fmla="*/ 1254 w 3503"/>
              <a:gd name="T65" fmla="*/ 2213 h 2297"/>
              <a:gd name="T66" fmla="*/ 1151 w 3503"/>
              <a:gd name="T67" fmla="*/ 2187 h 2297"/>
              <a:gd name="T68" fmla="*/ 883 w 3503"/>
              <a:gd name="T69" fmla="*/ 2116 h 2297"/>
              <a:gd name="T70" fmla="*/ 699 w 3503"/>
              <a:gd name="T71" fmla="*/ 2049 h 2297"/>
              <a:gd name="T72" fmla="*/ 469 w 3503"/>
              <a:gd name="T73" fmla="*/ 1957 h 2297"/>
              <a:gd name="T74" fmla="*/ 284 w 3503"/>
              <a:gd name="T75" fmla="*/ 1884 h 2297"/>
              <a:gd name="T76" fmla="*/ 155 w 3503"/>
              <a:gd name="T77" fmla="*/ 1820 h 2297"/>
              <a:gd name="T78" fmla="*/ 123 w 3503"/>
              <a:gd name="T79" fmla="*/ 1791 h 2297"/>
              <a:gd name="T80" fmla="*/ 90 w 3503"/>
              <a:gd name="T81" fmla="*/ 1749 h 2297"/>
              <a:gd name="T82" fmla="*/ 54 w 3503"/>
              <a:gd name="T83" fmla="*/ 1668 h 2297"/>
              <a:gd name="T84" fmla="*/ 24 w 3503"/>
              <a:gd name="T85" fmla="*/ 1557 h 2297"/>
              <a:gd name="T86" fmla="*/ 15 w 3503"/>
              <a:gd name="T87" fmla="*/ 1476 h 2297"/>
              <a:gd name="T88" fmla="*/ 9 w 3503"/>
              <a:gd name="T89" fmla="*/ 1422 h 2297"/>
              <a:gd name="T90" fmla="*/ 3 w 3503"/>
              <a:gd name="T91" fmla="*/ 1359 h 2297"/>
              <a:gd name="T92" fmla="*/ 0 w 3503"/>
              <a:gd name="T93" fmla="*/ 1266 h 2297"/>
              <a:gd name="T94" fmla="*/ 3 w 3503"/>
              <a:gd name="T95" fmla="*/ 1158 h 2297"/>
              <a:gd name="T96" fmla="*/ 9 w 3503"/>
              <a:gd name="T97" fmla="*/ 1068 h 2297"/>
              <a:gd name="T98" fmla="*/ 26 w 3503"/>
              <a:gd name="T99" fmla="*/ 928 h 2297"/>
              <a:gd name="T100" fmla="*/ 48 w 3503"/>
              <a:gd name="T101" fmla="*/ 837 h 2297"/>
              <a:gd name="T102" fmla="*/ 75 w 3503"/>
              <a:gd name="T103" fmla="*/ 765 h 2297"/>
              <a:gd name="T104" fmla="*/ 132 w 3503"/>
              <a:gd name="T105" fmla="*/ 669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503" h="2297">
                <a:moveTo>
                  <a:pt x="132" y="669"/>
                </a:moveTo>
                <a:lnTo>
                  <a:pt x="498" y="591"/>
                </a:lnTo>
                <a:lnTo>
                  <a:pt x="780" y="525"/>
                </a:lnTo>
                <a:lnTo>
                  <a:pt x="1035" y="428"/>
                </a:lnTo>
                <a:lnTo>
                  <a:pt x="1305" y="279"/>
                </a:lnTo>
                <a:lnTo>
                  <a:pt x="1461" y="189"/>
                </a:lnTo>
                <a:lnTo>
                  <a:pt x="1644" y="105"/>
                </a:lnTo>
                <a:lnTo>
                  <a:pt x="1732" y="65"/>
                </a:lnTo>
                <a:lnTo>
                  <a:pt x="1863" y="12"/>
                </a:lnTo>
                <a:lnTo>
                  <a:pt x="1991" y="0"/>
                </a:lnTo>
                <a:lnTo>
                  <a:pt x="2142" y="6"/>
                </a:lnTo>
                <a:lnTo>
                  <a:pt x="2258" y="28"/>
                </a:lnTo>
                <a:lnTo>
                  <a:pt x="2729" y="148"/>
                </a:lnTo>
                <a:lnTo>
                  <a:pt x="3189" y="322"/>
                </a:lnTo>
                <a:lnTo>
                  <a:pt x="3503" y="460"/>
                </a:lnTo>
                <a:lnTo>
                  <a:pt x="3440" y="515"/>
                </a:lnTo>
                <a:lnTo>
                  <a:pt x="3379" y="685"/>
                </a:lnTo>
                <a:lnTo>
                  <a:pt x="3374" y="707"/>
                </a:lnTo>
                <a:lnTo>
                  <a:pt x="3330" y="1019"/>
                </a:lnTo>
                <a:lnTo>
                  <a:pt x="3324" y="1164"/>
                </a:lnTo>
                <a:lnTo>
                  <a:pt x="3337" y="1310"/>
                </a:lnTo>
                <a:lnTo>
                  <a:pt x="3361" y="1631"/>
                </a:lnTo>
                <a:lnTo>
                  <a:pt x="3397" y="1777"/>
                </a:lnTo>
                <a:lnTo>
                  <a:pt x="3494" y="1923"/>
                </a:lnTo>
                <a:lnTo>
                  <a:pt x="3326" y="1965"/>
                </a:lnTo>
                <a:lnTo>
                  <a:pt x="3116" y="2012"/>
                </a:lnTo>
                <a:lnTo>
                  <a:pt x="2479" y="2160"/>
                </a:lnTo>
                <a:lnTo>
                  <a:pt x="2055" y="2252"/>
                </a:lnTo>
                <a:lnTo>
                  <a:pt x="1732" y="2297"/>
                </a:lnTo>
                <a:lnTo>
                  <a:pt x="1583" y="2292"/>
                </a:lnTo>
                <a:lnTo>
                  <a:pt x="1446" y="2270"/>
                </a:lnTo>
                <a:cubicBezTo>
                  <a:pt x="1408" y="2261"/>
                  <a:pt x="1379" y="2248"/>
                  <a:pt x="1347" y="2238"/>
                </a:cubicBezTo>
                <a:cubicBezTo>
                  <a:pt x="1315" y="2228"/>
                  <a:pt x="1287" y="2222"/>
                  <a:pt x="1254" y="2213"/>
                </a:cubicBezTo>
                <a:lnTo>
                  <a:pt x="1151" y="2187"/>
                </a:lnTo>
                <a:lnTo>
                  <a:pt x="883" y="2116"/>
                </a:lnTo>
                <a:lnTo>
                  <a:pt x="699" y="2049"/>
                </a:lnTo>
                <a:lnTo>
                  <a:pt x="469" y="1957"/>
                </a:lnTo>
                <a:lnTo>
                  <a:pt x="284" y="1884"/>
                </a:lnTo>
                <a:lnTo>
                  <a:pt x="155" y="1820"/>
                </a:lnTo>
                <a:lnTo>
                  <a:pt x="123" y="1791"/>
                </a:lnTo>
                <a:lnTo>
                  <a:pt x="90" y="1749"/>
                </a:lnTo>
                <a:lnTo>
                  <a:pt x="54" y="1668"/>
                </a:lnTo>
                <a:lnTo>
                  <a:pt x="24" y="1557"/>
                </a:lnTo>
                <a:lnTo>
                  <a:pt x="15" y="1476"/>
                </a:lnTo>
                <a:lnTo>
                  <a:pt x="9" y="1422"/>
                </a:lnTo>
                <a:lnTo>
                  <a:pt x="3" y="1359"/>
                </a:lnTo>
                <a:lnTo>
                  <a:pt x="0" y="1266"/>
                </a:lnTo>
                <a:lnTo>
                  <a:pt x="3" y="1158"/>
                </a:lnTo>
                <a:lnTo>
                  <a:pt x="9" y="1068"/>
                </a:lnTo>
                <a:lnTo>
                  <a:pt x="26" y="928"/>
                </a:lnTo>
                <a:lnTo>
                  <a:pt x="48" y="837"/>
                </a:lnTo>
                <a:lnTo>
                  <a:pt x="75" y="765"/>
                </a:lnTo>
                <a:lnTo>
                  <a:pt x="132" y="669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2549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19" name="Arc 1079"/>
          <p:cNvSpPr>
            <a:spLocks/>
          </p:cNvSpPr>
          <p:nvPr/>
        </p:nvSpPr>
        <p:spPr bwMode="auto">
          <a:xfrm>
            <a:off x="1830388" y="3021013"/>
            <a:ext cx="355600" cy="1835150"/>
          </a:xfrm>
          <a:custGeom>
            <a:avLst/>
            <a:gdLst>
              <a:gd name="G0" fmla="+- 0 0 0"/>
              <a:gd name="G1" fmla="+- 21431 0 0"/>
              <a:gd name="G2" fmla="+- 21600 0 0"/>
              <a:gd name="T0" fmla="*/ 2700 w 21600"/>
              <a:gd name="T1" fmla="*/ 0 h 42732"/>
              <a:gd name="T2" fmla="*/ 3584 w 21600"/>
              <a:gd name="T3" fmla="*/ 42732 h 42732"/>
              <a:gd name="T4" fmla="*/ 0 w 21600"/>
              <a:gd name="T5" fmla="*/ 21431 h 4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732" fill="none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</a:path>
              <a:path w="21600" h="42732" stroke="0" extrusionOk="0">
                <a:moveTo>
                  <a:pt x="2699" y="0"/>
                </a:moveTo>
                <a:cubicBezTo>
                  <a:pt x="13499" y="1361"/>
                  <a:pt x="21600" y="10545"/>
                  <a:pt x="21600" y="21431"/>
                </a:cubicBezTo>
                <a:cubicBezTo>
                  <a:pt x="21600" y="31977"/>
                  <a:pt x="13984" y="40981"/>
                  <a:pt x="3583" y="42731"/>
                </a:cubicBezTo>
                <a:lnTo>
                  <a:pt x="0" y="2143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28920" name="Text Box 1080"/>
          <p:cNvSpPr txBox="1">
            <a:spLocks noChangeArrowheads="1"/>
          </p:cNvSpPr>
          <p:nvPr/>
        </p:nvSpPr>
        <p:spPr bwMode="auto">
          <a:xfrm>
            <a:off x="1752600" y="3806825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28921" name="Text Box 1081"/>
          <p:cNvSpPr txBox="1">
            <a:spLocks noChangeArrowheads="1"/>
          </p:cNvSpPr>
          <p:nvPr/>
        </p:nvSpPr>
        <p:spPr bwMode="auto">
          <a:xfrm>
            <a:off x="4192588" y="3348038"/>
            <a:ext cx="742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 b="1" i="1">
                <a:solidFill>
                  <a:srgbClr val="FF0000"/>
                </a:solidFill>
              </a:rPr>
              <a:t>V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828922" name="Text Box 1082"/>
          <p:cNvSpPr txBox="1">
            <a:spLocks noChangeArrowheads="1"/>
          </p:cNvSpPr>
          <p:nvPr/>
        </p:nvSpPr>
        <p:spPr bwMode="auto">
          <a:xfrm>
            <a:off x="5387975" y="5915025"/>
            <a:ext cx="2687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以下是几个例子</a:t>
            </a:r>
          </a:p>
        </p:txBody>
      </p:sp>
      <p:sp>
        <p:nvSpPr>
          <p:cNvPr id="1828924" name="Rectangle 1084"/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381000"/>
            <a:ext cx="5470525" cy="3746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19.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平行截面面积为已知的立体的体积</a:t>
            </a:r>
          </a:p>
        </p:txBody>
      </p:sp>
      <p:sp>
        <p:nvSpPr>
          <p:cNvPr id="1828925" name="Freeform 1085"/>
          <p:cNvSpPr>
            <a:spLocks/>
          </p:cNvSpPr>
          <p:nvPr/>
        </p:nvSpPr>
        <p:spPr bwMode="auto">
          <a:xfrm>
            <a:off x="1946275" y="3876675"/>
            <a:ext cx="1588" cy="42863"/>
          </a:xfrm>
          <a:custGeom>
            <a:avLst/>
            <a:gdLst>
              <a:gd name="T0" fmla="*/ 0 w 1"/>
              <a:gd name="T1" fmla="*/ 27 h 27"/>
              <a:gd name="T2" fmla="*/ 0 w 1"/>
              <a:gd name="T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7">
                <a:moveTo>
                  <a:pt x="0" y="2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8949" name="Oval 1109"/>
          <p:cNvSpPr>
            <a:spLocks noChangeArrowheads="1"/>
          </p:cNvSpPr>
          <p:nvPr/>
        </p:nvSpPr>
        <p:spPr bwMode="auto">
          <a:xfrm>
            <a:off x="6883400" y="2703513"/>
            <a:ext cx="623888" cy="2309812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14" name="Text Box 1074"/>
          <p:cNvSpPr txBox="1">
            <a:spLocks noChangeArrowheads="1"/>
          </p:cNvSpPr>
          <p:nvPr/>
        </p:nvSpPr>
        <p:spPr bwMode="auto">
          <a:xfrm>
            <a:off x="6883400" y="3889375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i="1">
                <a:solidFill>
                  <a:schemeClr val="tx1"/>
                </a:solidFill>
              </a:rPr>
              <a:t>b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28913" name="Line 1073"/>
          <p:cNvSpPr>
            <a:spLocks noChangeShapeType="1"/>
          </p:cNvSpPr>
          <p:nvPr/>
        </p:nvSpPr>
        <p:spPr bwMode="auto">
          <a:xfrm>
            <a:off x="7208838" y="3894138"/>
            <a:ext cx="298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8952" name="AutoShape 111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8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8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2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2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82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2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2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82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2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2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28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28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2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2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8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82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2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182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2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2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2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82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82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82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82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8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82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8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8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82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82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2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82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82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82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2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88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2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82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82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2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8926" grpId="0" animBg="1"/>
      <p:bldP spid="1828948" grpId="0" animBg="1"/>
      <p:bldP spid="1828936" grpId="0" animBg="1"/>
      <p:bldP spid="1828938" grpId="0" animBg="1"/>
      <p:bldP spid="1828937" grpId="0" animBg="1"/>
      <p:bldP spid="1828867" grpId="0" autoUpdateAnimBg="0"/>
      <p:bldP spid="1828871" grpId="0" animBg="1"/>
      <p:bldP spid="1828875" grpId="0" autoUpdateAnimBg="0"/>
      <p:bldP spid="1828876" grpId="0" animBg="1" autoUpdateAnimBg="0"/>
      <p:bldP spid="1828877" grpId="0" autoUpdateAnimBg="0"/>
      <p:bldP spid="1828885" grpId="0" autoUpdateAnimBg="0"/>
      <p:bldP spid="1828889" grpId="0" autoUpdateAnimBg="0"/>
      <p:bldP spid="1828890" grpId="0" animBg="1"/>
      <p:bldP spid="1828891" grpId="0" animBg="1"/>
      <p:bldP spid="1828892" grpId="0" animBg="1"/>
      <p:bldP spid="1828893" grpId="0" animBg="1"/>
      <p:bldP spid="1828894" grpId="0" animBg="1"/>
      <p:bldP spid="1828895" grpId="0" animBg="1"/>
      <p:bldP spid="1828896" grpId="0" animBg="1"/>
      <p:bldP spid="1828897" grpId="0" animBg="1"/>
      <p:bldP spid="1828898" grpId="0" animBg="1"/>
      <p:bldP spid="1828899" grpId="0" animBg="1"/>
      <p:bldP spid="1828900" grpId="0" animBg="1"/>
      <p:bldP spid="1828901" grpId="0" animBg="1"/>
      <p:bldP spid="1828902" grpId="0" animBg="1"/>
      <p:bldP spid="1828903" grpId="0" animBg="1"/>
      <p:bldP spid="1828904" grpId="0" animBg="1"/>
      <p:bldP spid="1828905" grpId="0" animBg="1"/>
      <p:bldP spid="1828906" grpId="0" animBg="1"/>
      <p:bldP spid="1828907" grpId="0" animBg="1"/>
      <p:bldP spid="1828908" grpId="0" animBg="1"/>
      <p:bldP spid="1828909" grpId="0" animBg="1"/>
      <p:bldP spid="1828910" grpId="0" animBg="1"/>
      <p:bldP spid="1828911" grpId="0" animBg="1"/>
      <p:bldP spid="1828915" grpId="0" animBg="1"/>
      <p:bldP spid="1828916" grpId="0" animBg="1"/>
      <p:bldP spid="1828917" grpId="0" animBg="1"/>
      <p:bldP spid="1828918" grpId="0" animBg="1"/>
      <p:bldP spid="1828919" grpId="0" animBg="1"/>
      <p:bldP spid="1828920" grpId="0" autoUpdateAnimBg="0"/>
      <p:bldP spid="1828921" grpId="0" autoUpdateAnimBg="0"/>
      <p:bldP spid="1828922" grpId="0" autoUpdateAnimBg="0"/>
      <p:bldP spid="1828925" grpId="0" animBg="1"/>
      <p:bldP spid="1828949" grpId="0" animBg="1"/>
      <p:bldP spid="1828914" grpId="0" autoUpdateAnimBg="0"/>
      <p:bldP spid="18289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710" name="Text Box 1046"/>
          <p:cNvSpPr txBox="1">
            <a:spLocks noChangeArrowheads="1"/>
          </p:cNvSpPr>
          <p:nvPr/>
        </p:nvSpPr>
        <p:spPr bwMode="auto">
          <a:xfrm>
            <a:off x="1066800" y="244475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</a:rPr>
              <a:t>角的</a:t>
            </a:r>
          </a:p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b="1">
                <a:solidFill>
                  <a:schemeClr val="tx1"/>
                </a:solidFill>
              </a:rPr>
              <a:t>得一圆柱楔。求其体积。</a:t>
            </a:r>
          </a:p>
        </p:txBody>
      </p:sp>
      <p:sp>
        <p:nvSpPr>
          <p:cNvPr id="2162690" name="Freeform 1026"/>
          <p:cNvSpPr>
            <a:spLocks/>
          </p:cNvSpPr>
          <p:nvPr/>
        </p:nvSpPr>
        <p:spPr bwMode="auto">
          <a:xfrm>
            <a:off x="2667000" y="3568700"/>
            <a:ext cx="1416050" cy="2317750"/>
          </a:xfrm>
          <a:custGeom>
            <a:avLst/>
            <a:gdLst>
              <a:gd name="T0" fmla="*/ 0 w 892"/>
              <a:gd name="T1" fmla="*/ 8 h 1460"/>
              <a:gd name="T2" fmla="*/ 892 w 892"/>
              <a:gd name="T3" fmla="*/ 1460 h 1460"/>
              <a:gd name="T4" fmla="*/ 528 w 892"/>
              <a:gd name="T5" fmla="*/ 680 h 1460"/>
              <a:gd name="T6" fmla="*/ 28 w 892"/>
              <a:gd name="T7" fmla="*/ 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2" h="1460">
                <a:moveTo>
                  <a:pt x="0" y="8"/>
                </a:moveTo>
                <a:lnTo>
                  <a:pt x="892" y="1460"/>
                </a:lnTo>
                <a:lnTo>
                  <a:pt x="528" y="680"/>
                </a:lnTo>
                <a:lnTo>
                  <a:pt x="2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2691" name="Arc 1027"/>
          <p:cNvSpPr>
            <a:spLocks/>
          </p:cNvSpPr>
          <p:nvPr/>
        </p:nvSpPr>
        <p:spPr bwMode="auto">
          <a:xfrm rot="-29019">
            <a:off x="2693988" y="3478213"/>
            <a:ext cx="3089275" cy="2454275"/>
          </a:xfrm>
          <a:custGeom>
            <a:avLst/>
            <a:gdLst>
              <a:gd name="G0" fmla="+- 7471 0 0"/>
              <a:gd name="G1" fmla="+- 21600 0 0"/>
              <a:gd name="G2" fmla="+- 21600 0 0"/>
              <a:gd name="T0" fmla="*/ 0 w 29071"/>
              <a:gd name="T1" fmla="*/ 1333 h 42400"/>
              <a:gd name="T2" fmla="*/ 13296 w 29071"/>
              <a:gd name="T3" fmla="*/ 42400 h 42400"/>
              <a:gd name="T4" fmla="*/ 7471 w 29071"/>
              <a:gd name="T5" fmla="*/ 21600 h 4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071" h="42400" fill="none" extrusionOk="0">
                <a:moveTo>
                  <a:pt x="0" y="1333"/>
                </a:moveTo>
                <a:cubicBezTo>
                  <a:pt x="2392" y="451"/>
                  <a:pt x="4921" y="-1"/>
                  <a:pt x="7471" y="0"/>
                </a:cubicBezTo>
                <a:cubicBezTo>
                  <a:pt x="19400" y="0"/>
                  <a:pt x="29071" y="9670"/>
                  <a:pt x="29071" y="21600"/>
                </a:cubicBezTo>
                <a:cubicBezTo>
                  <a:pt x="29071" y="31286"/>
                  <a:pt x="22623" y="39787"/>
                  <a:pt x="13295" y="42399"/>
                </a:cubicBezTo>
              </a:path>
              <a:path w="29071" h="42400" stroke="0" extrusionOk="0">
                <a:moveTo>
                  <a:pt x="0" y="1333"/>
                </a:moveTo>
                <a:cubicBezTo>
                  <a:pt x="2392" y="451"/>
                  <a:pt x="4921" y="-1"/>
                  <a:pt x="7471" y="0"/>
                </a:cubicBezTo>
                <a:cubicBezTo>
                  <a:pt x="19400" y="0"/>
                  <a:pt x="29071" y="9670"/>
                  <a:pt x="29071" y="21600"/>
                </a:cubicBezTo>
                <a:cubicBezTo>
                  <a:pt x="29071" y="31286"/>
                  <a:pt x="22623" y="39787"/>
                  <a:pt x="13295" y="42399"/>
                </a:cubicBezTo>
                <a:lnTo>
                  <a:pt x="7471" y="2160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62692" name="Object 1028"/>
          <p:cNvGraphicFramePr>
            <a:graphicFrameLocks noChangeAspect="1"/>
          </p:cNvGraphicFramePr>
          <p:nvPr/>
        </p:nvGraphicFramePr>
        <p:xfrm>
          <a:off x="3400425" y="4094163"/>
          <a:ext cx="14001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872" name="公式" r:id="rId3" imgW="927000" imgH="266400" progId="Equation.3">
                  <p:embed/>
                </p:oleObj>
              </mc:Choice>
              <mc:Fallback>
                <p:oleObj name="公式" r:id="rId3" imgW="927000" imgH="266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094163"/>
                        <a:ext cx="14001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2693" name="Freeform 1029"/>
          <p:cNvSpPr>
            <a:spLocks/>
          </p:cNvSpPr>
          <p:nvPr/>
        </p:nvSpPr>
        <p:spPr bwMode="auto">
          <a:xfrm>
            <a:off x="2208213" y="2843213"/>
            <a:ext cx="2266950" cy="3732212"/>
          </a:xfrm>
          <a:custGeom>
            <a:avLst/>
            <a:gdLst>
              <a:gd name="T0" fmla="*/ 0 w 1428"/>
              <a:gd name="T1" fmla="*/ 0 h 2351"/>
              <a:gd name="T2" fmla="*/ 1428 w 1428"/>
              <a:gd name="T3" fmla="*/ 2351 h 23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8" h="2351">
                <a:moveTo>
                  <a:pt x="0" y="0"/>
                </a:moveTo>
                <a:lnTo>
                  <a:pt x="1428" y="2351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2694" name="Text Box 1030"/>
          <p:cNvSpPr txBox="1">
            <a:spLocks noChangeArrowheads="1"/>
          </p:cNvSpPr>
          <p:nvPr/>
        </p:nvSpPr>
        <p:spPr bwMode="auto">
          <a:xfrm>
            <a:off x="586740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</a:p>
        </p:txBody>
      </p:sp>
      <p:sp>
        <p:nvSpPr>
          <p:cNvPr id="2162695" name="Freeform 1031"/>
          <p:cNvSpPr>
            <a:spLocks/>
          </p:cNvSpPr>
          <p:nvPr/>
        </p:nvSpPr>
        <p:spPr bwMode="auto">
          <a:xfrm>
            <a:off x="4114800" y="1552575"/>
            <a:ext cx="1695450" cy="4381500"/>
          </a:xfrm>
          <a:custGeom>
            <a:avLst/>
            <a:gdLst>
              <a:gd name="T0" fmla="*/ 1068 w 1068"/>
              <a:gd name="T1" fmla="*/ 2046 h 2760"/>
              <a:gd name="T2" fmla="*/ 984 w 1068"/>
              <a:gd name="T3" fmla="*/ 2234 h 2760"/>
              <a:gd name="T4" fmla="*/ 864 w 1068"/>
              <a:gd name="T5" fmla="*/ 2382 h 2760"/>
              <a:gd name="T6" fmla="*/ 744 w 1068"/>
              <a:gd name="T7" fmla="*/ 2478 h 2760"/>
              <a:gd name="T8" fmla="*/ 588 w 1068"/>
              <a:gd name="T9" fmla="*/ 2580 h 2760"/>
              <a:gd name="T10" fmla="*/ 396 w 1068"/>
              <a:gd name="T11" fmla="*/ 2664 h 2760"/>
              <a:gd name="T12" fmla="*/ 162 w 1068"/>
              <a:gd name="T13" fmla="*/ 2730 h 2760"/>
              <a:gd name="T14" fmla="*/ 6 w 1068"/>
              <a:gd name="T15" fmla="*/ 2760 h 2760"/>
              <a:gd name="T16" fmla="*/ 0 w 1068"/>
              <a:gd name="T17" fmla="*/ 780 h 2760"/>
              <a:gd name="T18" fmla="*/ 348 w 1068"/>
              <a:gd name="T19" fmla="*/ 702 h 2760"/>
              <a:gd name="T20" fmla="*/ 618 w 1068"/>
              <a:gd name="T21" fmla="*/ 588 h 2760"/>
              <a:gd name="T22" fmla="*/ 888 w 1068"/>
              <a:gd name="T23" fmla="*/ 396 h 2760"/>
              <a:gd name="T24" fmla="*/ 948 w 1068"/>
              <a:gd name="T25" fmla="*/ 318 h 2760"/>
              <a:gd name="T26" fmla="*/ 978 w 1068"/>
              <a:gd name="T27" fmla="*/ 228 h 2760"/>
              <a:gd name="T28" fmla="*/ 996 w 1068"/>
              <a:gd name="T29" fmla="*/ 0 h 2760"/>
              <a:gd name="T30" fmla="*/ 1068 w 1068"/>
              <a:gd name="T31" fmla="*/ 42 h 2760"/>
              <a:gd name="T32" fmla="*/ 1068 w 1068"/>
              <a:gd name="T33" fmla="*/ 2046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68" h="2760">
                <a:moveTo>
                  <a:pt x="1068" y="2046"/>
                </a:moveTo>
                <a:lnTo>
                  <a:pt x="984" y="2234"/>
                </a:lnTo>
                <a:lnTo>
                  <a:pt x="864" y="2382"/>
                </a:lnTo>
                <a:lnTo>
                  <a:pt x="744" y="2478"/>
                </a:lnTo>
                <a:lnTo>
                  <a:pt x="588" y="2580"/>
                </a:lnTo>
                <a:lnTo>
                  <a:pt x="396" y="2664"/>
                </a:lnTo>
                <a:lnTo>
                  <a:pt x="162" y="2730"/>
                </a:lnTo>
                <a:lnTo>
                  <a:pt x="6" y="2760"/>
                </a:lnTo>
                <a:lnTo>
                  <a:pt x="0" y="780"/>
                </a:lnTo>
                <a:lnTo>
                  <a:pt x="348" y="702"/>
                </a:lnTo>
                <a:lnTo>
                  <a:pt x="618" y="588"/>
                </a:lnTo>
                <a:lnTo>
                  <a:pt x="888" y="396"/>
                </a:lnTo>
                <a:lnTo>
                  <a:pt x="948" y="318"/>
                </a:lnTo>
                <a:lnTo>
                  <a:pt x="978" y="228"/>
                </a:lnTo>
                <a:lnTo>
                  <a:pt x="996" y="0"/>
                </a:lnTo>
                <a:lnTo>
                  <a:pt x="1068" y="42"/>
                </a:lnTo>
                <a:lnTo>
                  <a:pt x="1068" y="204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2696" name="AutoShape 1032" descr="球体"/>
          <p:cNvSpPr>
            <a:spLocks noChangeArrowheads="1"/>
          </p:cNvSpPr>
          <p:nvPr/>
        </p:nvSpPr>
        <p:spPr bwMode="auto">
          <a:xfrm rot="3494257">
            <a:off x="3179763" y="1609725"/>
            <a:ext cx="3684587" cy="4005263"/>
          </a:xfrm>
          <a:prstGeom prst="parallelogram">
            <a:avLst>
              <a:gd name="adj" fmla="val 0"/>
            </a:avLst>
          </a:prstGeom>
          <a:pattFill prst="sphere">
            <a:fgClr>
              <a:srgbClr val="FFCC99"/>
            </a:fgClr>
            <a:bgClr>
              <a:srgbClr val="FFFF00"/>
            </a:bgClr>
          </a:pattFill>
          <a:ln w="19050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62697" name="Text Box 1033"/>
          <p:cNvSpPr txBox="1">
            <a:spLocks noChangeArrowheads="1"/>
          </p:cNvSpPr>
          <p:nvPr/>
        </p:nvSpPr>
        <p:spPr bwMode="auto">
          <a:xfrm>
            <a:off x="297180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62698" name="Text Box 1034"/>
          <p:cNvSpPr txBox="1">
            <a:spLocks noChangeArrowheads="1"/>
          </p:cNvSpPr>
          <p:nvPr/>
        </p:nvSpPr>
        <p:spPr bwMode="auto">
          <a:xfrm>
            <a:off x="40386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2699" name="Text Box 1035"/>
          <p:cNvSpPr txBox="1">
            <a:spLocks noChangeArrowheads="1"/>
          </p:cNvSpPr>
          <p:nvPr/>
        </p:nvSpPr>
        <p:spPr bwMode="auto">
          <a:xfrm>
            <a:off x="8108950" y="47910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y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62700" name="Freeform 1036"/>
          <p:cNvSpPr>
            <a:spLocks/>
          </p:cNvSpPr>
          <p:nvPr/>
        </p:nvSpPr>
        <p:spPr bwMode="auto">
          <a:xfrm>
            <a:off x="4114800" y="1752600"/>
            <a:ext cx="1695450" cy="4184650"/>
          </a:xfrm>
          <a:custGeom>
            <a:avLst/>
            <a:gdLst>
              <a:gd name="T0" fmla="*/ 1068 w 1068"/>
              <a:gd name="T1" fmla="*/ 816 h 2636"/>
              <a:gd name="T2" fmla="*/ 1037 w 1068"/>
              <a:gd name="T3" fmla="*/ 966 h 2636"/>
              <a:gd name="T4" fmla="*/ 1002 w 1068"/>
              <a:gd name="T5" fmla="*/ 1119 h 2636"/>
              <a:gd name="T6" fmla="*/ 960 w 1068"/>
              <a:gd name="T7" fmla="*/ 1250 h 2636"/>
              <a:gd name="T8" fmla="*/ 917 w 1068"/>
              <a:gd name="T9" fmla="*/ 1359 h 2636"/>
              <a:gd name="T10" fmla="*/ 875 w 1068"/>
              <a:gd name="T11" fmla="*/ 1455 h 2636"/>
              <a:gd name="T12" fmla="*/ 831 w 1068"/>
              <a:gd name="T13" fmla="*/ 1544 h 2636"/>
              <a:gd name="T14" fmla="*/ 779 w 1068"/>
              <a:gd name="T15" fmla="*/ 1647 h 2636"/>
              <a:gd name="T16" fmla="*/ 675 w 1068"/>
              <a:gd name="T17" fmla="*/ 1827 h 2636"/>
              <a:gd name="T18" fmla="*/ 558 w 1068"/>
              <a:gd name="T19" fmla="*/ 2007 h 2636"/>
              <a:gd name="T20" fmla="*/ 447 w 1068"/>
              <a:gd name="T21" fmla="*/ 2163 h 2636"/>
              <a:gd name="T22" fmla="*/ 318 w 1068"/>
              <a:gd name="T23" fmla="*/ 2319 h 2636"/>
              <a:gd name="T24" fmla="*/ 192 w 1068"/>
              <a:gd name="T25" fmla="*/ 2469 h 2636"/>
              <a:gd name="T26" fmla="*/ 107 w 1068"/>
              <a:gd name="T27" fmla="*/ 2559 h 2636"/>
              <a:gd name="T28" fmla="*/ 0 w 1068"/>
              <a:gd name="T29" fmla="*/ 2636 h 2636"/>
              <a:gd name="T30" fmla="*/ 0 w 1068"/>
              <a:gd name="T31" fmla="*/ 692 h 2636"/>
              <a:gd name="T32" fmla="*/ 372 w 1068"/>
              <a:gd name="T33" fmla="*/ 596 h 2636"/>
              <a:gd name="T34" fmla="*/ 612 w 1068"/>
              <a:gd name="T35" fmla="*/ 488 h 2636"/>
              <a:gd name="T36" fmla="*/ 888 w 1068"/>
              <a:gd name="T37" fmla="*/ 296 h 2636"/>
              <a:gd name="T38" fmla="*/ 1017 w 1068"/>
              <a:gd name="T39" fmla="*/ 87 h 2636"/>
              <a:gd name="T40" fmla="*/ 1059 w 1068"/>
              <a:gd name="T41" fmla="*/ 0 h 2636"/>
              <a:gd name="T42" fmla="*/ 1068 w 1068"/>
              <a:gd name="T43" fmla="*/ 80 h 2636"/>
              <a:gd name="T44" fmla="*/ 1068 w 1068"/>
              <a:gd name="T45" fmla="*/ 816 h 2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68" h="2636">
                <a:moveTo>
                  <a:pt x="1068" y="816"/>
                </a:moveTo>
                <a:lnTo>
                  <a:pt x="1037" y="966"/>
                </a:lnTo>
                <a:lnTo>
                  <a:pt x="1002" y="1119"/>
                </a:lnTo>
                <a:lnTo>
                  <a:pt x="960" y="1250"/>
                </a:lnTo>
                <a:lnTo>
                  <a:pt x="917" y="1359"/>
                </a:lnTo>
                <a:lnTo>
                  <a:pt x="875" y="1455"/>
                </a:lnTo>
                <a:lnTo>
                  <a:pt x="831" y="1544"/>
                </a:lnTo>
                <a:lnTo>
                  <a:pt x="779" y="1647"/>
                </a:lnTo>
                <a:lnTo>
                  <a:pt x="675" y="1827"/>
                </a:lnTo>
                <a:lnTo>
                  <a:pt x="558" y="2007"/>
                </a:lnTo>
                <a:lnTo>
                  <a:pt x="447" y="2163"/>
                </a:lnTo>
                <a:lnTo>
                  <a:pt x="318" y="2319"/>
                </a:lnTo>
                <a:lnTo>
                  <a:pt x="192" y="2469"/>
                </a:lnTo>
                <a:lnTo>
                  <a:pt x="107" y="2559"/>
                </a:lnTo>
                <a:lnTo>
                  <a:pt x="0" y="2636"/>
                </a:lnTo>
                <a:lnTo>
                  <a:pt x="0" y="692"/>
                </a:lnTo>
                <a:lnTo>
                  <a:pt x="372" y="596"/>
                </a:lnTo>
                <a:lnTo>
                  <a:pt x="612" y="488"/>
                </a:lnTo>
                <a:lnTo>
                  <a:pt x="888" y="296"/>
                </a:lnTo>
                <a:lnTo>
                  <a:pt x="1017" y="87"/>
                </a:lnTo>
                <a:lnTo>
                  <a:pt x="1059" y="0"/>
                </a:lnTo>
                <a:lnTo>
                  <a:pt x="1068" y="80"/>
                </a:lnTo>
                <a:lnTo>
                  <a:pt x="1068" y="81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2701" name="Freeform 1037"/>
          <p:cNvSpPr>
            <a:spLocks/>
          </p:cNvSpPr>
          <p:nvPr/>
        </p:nvSpPr>
        <p:spPr bwMode="auto">
          <a:xfrm>
            <a:off x="2667000" y="457200"/>
            <a:ext cx="1447800" cy="5486400"/>
          </a:xfrm>
          <a:custGeom>
            <a:avLst/>
            <a:gdLst>
              <a:gd name="T0" fmla="*/ 0 w 912"/>
              <a:gd name="T1" fmla="*/ 0 h 3456"/>
              <a:gd name="T2" fmla="*/ 0 w 912"/>
              <a:gd name="T3" fmla="*/ 1968 h 3456"/>
              <a:gd name="T4" fmla="*/ 912 w 912"/>
              <a:gd name="T5" fmla="*/ 3456 h 3456"/>
              <a:gd name="T6" fmla="*/ 912 w 912"/>
              <a:gd name="T7" fmla="*/ 1488 h 3456"/>
              <a:gd name="T8" fmla="*/ 0 w 912"/>
              <a:gd name="T9" fmla="*/ 0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3456">
                <a:moveTo>
                  <a:pt x="0" y="0"/>
                </a:moveTo>
                <a:lnTo>
                  <a:pt x="0" y="1968"/>
                </a:lnTo>
                <a:lnTo>
                  <a:pt x="912" y="3456"/>
                </a:lnTo>
                <a:lnTo>
                  <a:pt x="912" y="14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62702" name="Group 1038"/>
          <p:cNvGrpSpPr>
            <a:grpSpLocks/>
          </p:cNvGrpSpPr>
          <p:nvPr/>
        </p:nvGrpSpPr>
        <p:grpSpPr bwMode="auto">
          <a:xfrm>
            <a:off x="2665413" y="381000"/>
            <a:ext cx="3125787" cy="2454275"/>
            <a:chOff x="1679" y="240"/>
            <a:chExt cx="1969" cy="1546"/>
          </a:xfrm>
        </p:grpSpPr>
        <p:sp>
          <p:nvSpPr>
            <p:cNvPr id="2162703" name="Freeform 1039"/>
            <p:cNvSpPr>
              <a:spLocks/>
            </p:cNvSpPr>
            <p:nvPr/>
          </p:nvSpPr>
          <p:spPr bwMode="auto">
            <a:xfrm>
              <a:off x="1680" y="288"/>
              <a:ext cx="912" cy="1488"/>
            </a:xfrm>
            <a:custGeom>
              <a:avLst/>
              <a:gdLst>
                <a:gd name="T0" fmla="*/ 912 w 912"/>
                <a:gd name="T1" fmla="*/ 1488 h 1488"/>
                <a:gd name="T2" fmla="*/ 0 w 912"/>
                <a:gd name="T3" fmla="*/ 0 h 1488"/>
                <a:gd name="T4" fmla="*/ 576 w 912"/>
                <a:gd name="T5" fmla="*/ 720 h 1488"/>
                <a:gd name="T6" fmla="*/ 912 w 912"/>
                <a:gd name="T7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1488">
                  <a:moveTo>
                    <a:pt x="912" y="1488"/>
                  </a:moveTo>
                  <a:lnTo>
                    <a:pt x="0" y="0"/>
                  </a:lnTo>
                  <a:lnTo>
                    <a:pt x="576" y="720"/>
                  </a:lnTo>
                  <a:lnTo>
                    <a:pt x="912" y="1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2704" name="Arc 1040"/>
            <p:cNvSpPr>
              <a:spLocks/>
            </p:cNvSpPr>
            <p:nvPr/>
          </p:nvSpPr>
          <p:spPr bwMode="auto">
            <a:xfrm rot="-29019">
              <a:off x="1679" y="240"/>
              <a:ext cx="1969" cy="1546"/>
            </a:xfrm>
            <a:custGeom>
              <a:avLst/>
              <a:gdLst>
                <a:gd name="G0" fmla="+- 7678 0 0"/>
                <a:gd name="G1" fmla="+- 21600 0 0"/>
                <a:gd name="G2" fmla="+- 21600 0 0"/>
                <a:gd name="T0" fmla="*/ 0 w 29278"/>
                <a:gd name="T1" fmla="*/ 1411 h 42413"/>
                <a:gd name="T2" fmla="*/ 13456 w 29278"/>
                <a:gd name="T3" fmla="*/ 42413 h 42413"/>
                <a:gd name="T4" fmla="*/ 7678 w 29278"/>
                <a:gd name="T5" fmla="*/ 21600 h 4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8" h="42413" fill="none" extrusionOk="0">
                  <a:moveTo>
                    <a:pt x="-1" y="1410"/>
                  </a:moveTo>
                  <a:cubicBezTo>
                    <a:pt x="2452" y="478"/>
                    <a:pt x="5054" y="-1"/>
                    <a:pt x="7678" y="0"/>
                  </a:cubicBezTo>
                  <a:cubicBezTo>
                    <a:pt x="19607" y="0"/>
                    <a:pt x="29278" y="9670"/>
                    <a:pt x="29278" y="21600"/>
                  </a:cubicBezTo>
                  <a:cubicBezTo>
                    <a:pt x="29278" y="31304"/>
                    <a:pt x="22806" y="39817"/>
                    <a:pt x="13455" y="42412"/>
                  </a:cubicBezTo>
                </a:path>
                <a:path w="29278" h="42413" stroke="0" extrusionOk="0">
                  <a:moveTo>
                    <a:pt x="-1" y="1410"/>
                  </a:moveTo>
                  <a:cubicBezTo>
                    <a:pt x="2452" y="478"/>
                    <a:pt x="5054" y="-1"/>
                    <a:pt x="7678" y="0"/>
                  </a:cubicBezTo>
                  <a:cubicBezTo>
                    <a:pt x="19607" y="0"/>
                    <a:pt x="29278" y="9670"/>
                    <a:pt x="29278" y="21600"/>
                  </a:cubicBezTo>
                  <a:cubicBezTo>
                    <a:pt x="29278" y="31304"/>
                    <a:pt x="22806" y="39817"/>
                    <a:pt x="13455" y="42412"/>
                  </a:cubicBezTo>
                  <a:lnTo>
                    <a:pt x="7678" y="2160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2705" name="Line 1041"/>
          <p:cNvSpPr>
            <a:spLocks noChangeShapeType="1"/>
          </p:cNvSpPr>
          <p:nvPr/>
        </p:nvSpPr>
        <p:spPr bwMode="auto">
          <a:xfrm>
            <a:off x="3352800" y="4724400"/>
            <a:ext cx="48053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2707" name="Rectangle 104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685800" cy="3048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20.</a:t>
            </a:r>
          </a:p>
        </p:txBody>
      </p:sp>
      <p:sp>
        <p:nvSpPr>
          <p:cNvPr id="2162712" name="AutoShape 104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6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6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16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216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6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6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6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6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6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6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6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62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62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6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6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62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62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6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6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6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2690" grpId="0" animBg="1"/>
      <p:bldP spid="2162691" grpId="0" animBg="1"/>
      <p:bldP spid="2162693" grpId="0" animBg="1"/>
      <p:bldP spid="2162694" grpId="0" autoUpdateAnimBg="0"/>
      <p:bldP spid="2162695" grpId="0" animBg="1"/>
      <p:bldP spid="2162696" grpId="0" animBg="1" autoUpdateAnimBg="0"/>
      <p:bldP spid="2162697" grpId="0" autoUpdateAnimBg="0"/>
      <p:bldP spid="2162698" grpId="0" autoUpdateAnimBg="0"/>
      <p:bldP spid="2162699" grpId="0" autoUpdateAnimBg="0"/>
      <p:bldP spid="2162700" grpId="0" animBg="1"/>
      <p:bldP spid="2162701" grpId="0" animBg="1"/>
      <p:bldP spid="216270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Freeform 2"/>
          <p:cNvSpPr>
            <a:spLocks/>
          </p:cNvSpPr>
          <p:nvPr/>
        </p:nvSpPr>
        <p:spPr bwMode="auto">
          <a:xfrm>
            <a:off x="2555875" y="3286125"/>
            <a:ext cx="1960563" cy="3213100"/>
          </a:xfrm>
          <a:custGeom>
            <a:avLst/>
            <a:gdLst>
              <a:gd name="T0" fmla="*/ 0 w 1235"/>
              <a:gd name="T1" fmla="*/ 0 h 2024"/>
              <a:gd name="T2" fmla="*/ 1235 w 1235"/>
              <a:gd name="T3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5" h="2024">
                <a:moveTo>
                  <a:pt x="0" y="0"/>
                </a:moveTo>
                <a:lnTo>
                  <a:pt x="1235" y="20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9626" name="Freeform 10" descr="球体"/>
          <p:cNvSpPr>
            <a:spLocks/>
          </p:cNvSpPr>
          <p:nvPr/>
        </p:nvSpPr>
        <p:spPr bwMode="auto">
          <a:xfrm>
            <a:off x="2676525" y="2354263"/>
            <a:ext cx="3387725" cy="3632200"/>
          </a:xfrm>
          <a:custGeom>
            <a:avLst/>
            <a:gdLst>
              <a:gd name="T0" fmla="*/ 0 w 2134"/>
              <a:gd name="T1" fmla="*/ 719 h 2288"/>
              <a:gd name="T2" fmla="*/ 1223 w 2134"/>
              <a:gd name="T3" fmla="*/ 108 h 2288"/>
              <a:gd name="T4" fmla="*/ 2014 w 2134"/>
              <a:gd name="T5" fmla="*/ 144 h 2288"/>
              <a:gd name="T6" fmla="*/ 1941 w 2134"/>
              <a:gd name="T7" fmla="*/ 972 h 2288"/>
              <a:gd name="T8" fmla="*/ 960 w 2134"/>
              <a:gd name="T9" fmla="*/ 228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288">
                <a:moveTo>
                  <a:pt x="0" y="719"/>
                </a:moveTo>
                <a:cubicBezTo>
                  <a:pt x="204" y="617"/>
                  <a:pt x="887" y="204"/>
                  <a:pt x="1223" y="108"/>
                </a:cubicBezTo>
                <a:cubicBezTo>
                  <a:pt x="1559" y="12"/>
                  <a:pt x="1894" y="0"/>
                  <a:pt x="2014" y="144"/>
                </a:cubicBezTo>
                <a:cubicBezTo>
                  <a:pt x="2134" y="288"/>
                  <a:pt x="2117" y="615"/>
                  <a:pt x="1941" y="972"/>
                </a:cubicBezTo>
                <a:cubicBezTo>
                  <a:pt x="1765" y="1329"/>
                  <a:pt x="1164" y="2014"/>
                  <a:pt x="960" y="2288"/>
                </a:cubicBez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9622" name="Text Box 6"/>
          <p:cNvSpPr txBox="1">
            <a:spLocks noChangeArrowheads="1"/>
          </p:cNvSpPr>
          <p:nvPr/>
        </p:nvSpPr>
        <p:spPr bwMode="auto">
          <a:xfrm>
            <a:off x="3140075" y="4514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59623" name="Text Box 7"/>
          <p:cNvSpPr txBox="1">
            <a:spLocks noChangeArrowheads="1"/>
          </p:cNvSpPr>
          <p:nvPr/>
        </p:nvSpPr>
        <p:spPr bwMode="auto">
          <a:xfrm>
            <a:off x="8108950" y="4714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y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59624" name="Text Box 8"/>
          <p:cNvSpPr txBox="1">
            <a:spLocks noChangeArrowheads="1"/>
          </p:cNvSpPr>
          <p:nvPr/>
        </p:nvSpPr>
        <p:spPr bwMode="auto">
          <a:xfrm>
            <a:off x="594995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59627" name="Freeform 11"/>
          <p:cNvSpPr>
            <a:spLocks/>
          </p:cNvSpPr>
          <p:nvPr/>
        </p:nvSpPr>
        <p:spPr bwMode="auto">
          <a:xfrm>
            <a:off x="2684463" y="3506788"/>
            <a:ext cx="1506537" cy="2459037"/>
          </a:xfrm>
          <a:custGeom>
            <a:avLst/>
            <a:gdLst>
              <a:gd name="T0" fmla="*/ 0 w 949"/>
              <a:gd name="T1" fmla="*/ 0 h 1549"/>
              <a:gd name="T2" fmla="*/ 949 w 949"/>
              <a:gd name="T3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9" h="1549">
                <a:moveTo>
                  <a:pt x="0" y="0"/>
                </a:moveTo>
                <a:lnTo>
                  <a:pt x="949" y="1549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9637" name="Text Box 21"/>
          <p:cNvSpPr txBox="1">
            <a:spLocks noChangeArrowheads="1"/>
          </p:cNvSpPr>
          <p:nvPr/>
        </p:nvSpPr>
        <p:spPr bwMode="auto">
          <a:xfrm>
            <a:off x="40386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59646" name="Text Box 30"/>
          <p:cNvSpPr txBox="1">
            <a:spLocks noChangeArrowheads="1"/>
          </p:cNvSpPr>
          <p:nvPr/>
        </p:nvSpPr>
        <p:spPr bwMode="auto">
          <a:xfrm>
            <a:off x="2225675" y="3352800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59647" name="Text Box 31"/>
          <p:cNvSpPr txBox="1">
            <a:spLocks noChangeArrowheads="1"/>
          </p:cNvSpPr>
          <p:nvPr/>
        </p:nvSpPr>
        <p:spPr bwMode="auto">
          <a:xfrm>
            <a:off x="3933825" y="58832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59668" name="Arc 52"/>
          <p:cNvSpPr>
            <a:spLocks/>
          </p:cNvSpPr>
          <p:nvPr/>
        </p:nvSpPr>
        <p:spPr bwMode="auto">
          <a:xfrm>
            <a:off x="2700338" y="3459163"/>
            <a:ext cx="3257550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7813"/>
              <a:gd name="T1" fmla="*/ 913 h 21600"/>
              <a:gd name="T2" fmla="*/ 27813 w 27813"/>
              <a:gd name="T3" fmla="*/ 21600 h 21600"/>
              <a:gd name="T4" fmla="*/ 6213 w 278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13" h="21600" fill="none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</a:path>
              <a:path w="27813" h="21600" stroke="0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9669" name="Arc 53"/>
          <p:cNvSpPr>
            <a:spLocks/>
          </p:cNvSpPr>
          <p:nvPr/>
        </p:nvSpPr>
        <p:spPr bwMode="auto">
          <a:xfrm>
            <a:off x="3441700" y="4708525"/>
            <a:ext cx="2530475" cy="1252538"/>
          </a:xfrm>
          <a:custGeom>
            <a:avLst/>
            <a:gdLst>
              <a:gd name="G0" fmla="+- 0 0 0"/>
              <a:gd name="G1" fmla="+- 472 0 0"/>
              <a:gd name="G2" fmla="+- 21600 0 0"/>
              <a:gd name="T0" fmla="*/ 21595 w 21600"/>
              <a:gd name="T1" fmla="*/ 0 h 21137"/>
              <a:gd name="T2" fmla="*/ 6288 w 21600"/>
              <a:gd name="T3" fmla="*/ 21137 h 21137"/>
              <a:gd name="T4" fmla="*/ 0 w 21600"/>
              <a:gd name="T5" fmla="*/ 472 h 2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37" fill="none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</a:path>
              <a:path w="21600" h="21137" stroke="0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  <a:lnTo>
                  <a:pt x="0" y="47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9675" name="Rectangle 59"/>
          <p:cNvSpPr>
            <a:spLocks noChangeArrowheads="1"/>
          </p:cNvSpPr>
          <p:nvPr/>
        </p:nvSpPr>
        <p:spPr bwMode="auto">
          <a:xfrm>
            <a:off x="3413125" y="2247900"/>
            <a:ext cx="2505075" cy="2505075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9620" name="Freeform 4"/>
          <p:cNvSpPr>
            <a:spLocks/>
          </p:cNvSpPr>
          <p:nvPr/>
        </p:nvSpPr>
        <p:spPr bwMode="auto">
          <a:xfrm>
            <a:off x="4189413" y="3048000"/>
            <a:ext cx="1801812" cy="2932113"/>
          </a:xfrm>
          <a:custGeom>
            <a:avLst/>
            <a:gdLst>
              <a:gd name="T0" fmla="*/ 0 w 1135"/>
              <a:gd name="T1" fmla="*/ 1847 h 1847"/>
              <a:gd name="T2" fmla="*/ 321 w 1135"/>
              <a:gd name="T3" fmla="*/ 1433 h 1847"/>
              <a:gd name="T4" fmla="*/ 517 w 1135"/>
              <a:gd name="T5" fmla="*/ 1184 h 1847"/>
              <a:gd name="T6" fmla="*/ 619 w 1135"/>
              <a:gd name="T7" fmla="*/ 1050 h 1847"/>
              <a:gd name="T8" fmla="*/ 718 w 1135"/>
              <a:gd name="T9" fmla="*/ 918 h 1847"/>
              <a:gd name="T10" fmla="*/ 810 w 1135"/>
              <a:gd name="T11" fmla="*/ 785 h 1847"/>
              <a:gd name="T12" fmla="*/ 897 w 1135"/>
              <a:gd name="T13" fmla="*/ 636 h 1847"/>
              <a:gd name="T14" fmla="*/ 973 w 1135"/>
              <a:gd name="T15" fmla="*/ 488 h 1847"/>
              <a:gd name="T16" fmla="*/ 1049 w 1135"/>
              <a:gd name="T17" fmla="*/ 284 h 1847"/>
              <a:gd name="T18" fmla="*/ 1102 w 1135"/>
              <a:gd name="T19" fmla="*/ 159 h 1847"/>
              <a:gd name="T20" fmla="*/ 1123 w 1135"/>
              <a:gd name="T21" fmla="*/ 69 h 1847"/>
              <a:gd name="T22" fmla="*/ 1135 w 1135"/>
              <a:gd name="T23" fmla="*/ 0 h 1847"/>
              <a:gd name="T24" fmla="*/ 1135 w 1135"/>
              <a:gd name="T25" fmla="*/ 1077 h 1847"/>
              <a:gd name="T26" fmla="*/ 1090 w 1135"/>
              <a:gd name="T27" fmla="*/ 1233 h 1847"/>
              <a:gd name="T28" fmla="*/ 1045 w 1135"/>
              <a:gd name="T29" fmla="*/ 1322 h 1847"/>
              <a:gd name="T30" fmla="*/ 991 w 1135"/>
              <a:gd name="T31" fmla="*/ 1389 h 1847"/>
              <a:gd name="T32" fmla="*/ 918 w 1135"/>
              <a:gd name="T33" fmla="*/ 1466 h 1847"/>
              <a:gd name="T34" fmla="*/ 858 w 1135"/>
              <a:gd name="T35" fmla="*/ 1515 h 1847"/>
              <a:gd name="T36" fmla="*/ 766 w 1135"/>
              <a:gd name="T37" fmla="*/ 1578 h 1847"/>
              <a:gd name="T38" fmla="*/ 691 w 1135"/>
              <a:gd name="T39" fmla="*/ 1622 h 1847"/>
              <a:gd name="T40" fmla="*/ 597 w 1135"/>
              <a:gd name="T41" fmla="*/ 1668 h 1847"/>
              <a:gd name="T42" fmla="*/ 474 w 1135"/>
              <a:gd name="T43" fmla="*/ 1716 h 1847"/>
              <a:gd name="T44" fmla="*/ 340 w 1135"/>
              <a:gd name="T45" fmla="*/ 1761 h 1847"/>
              <a:gd name="T46" fmla="*/ 196 w 1135"/>
              <a:gd name="T47" fmla="*/ 1800 h 1847"/>
              <a:gd name="T48" fmla="*/ 69 w 1135"/>
              <a:gd name="T49" fmla="*/ 1827 h 1847"/>
              <a:gd name="T50" fmla="*/ 0 w 1135"/>
              <a:gd name="T51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5" h="1847">
                <a:moveTo>
                  <a:pt x="0" y="1847"/>
                </a:moveTo>
                <a:lnTo>
                  <a:pt x="321" y="1433"/>
                </a:lnTo>
                <a:lnTo>
                  <a:pt x="517" y="1184"/>
                </a:lnTo>
                <a:lnTo>
                  <a:pt x="619" y="1050"/>
                </a:lnTo>
                <a:lnTo>
                  <a:pt x="718" y="918"/>
                </a:lnTo>
                <a:lnTo>
                  <a:pt x="810" y="785"/>
                </a:lnTo>
                <a:lnTo>
                  <a:pt x="897" y="636"/>
                </a:lnTo>
                <a:lnTo>
                  <a:pt x="973" y="488"/>
                </a:lnTo>
                <a:lnTo>
                  <a:pt x="1049" y="284"/>
                </a:lnTo>
                <a:lnTo>
                  <a:pt x="1102" y="159"/>
                </a:lnTo>
                <a:lnTo>
                  <a:pt x="1123" y="69"/>
                </a:lnTo>
                <a:lnTo>
                  <a:pt x="1135" y="0"/>
                </a:lnTo>
                <a:lnTo>
                  <a:pt x="1135" y="1077"/>
                </a:lnTo>
                <a:lnTo>
                  <a:pt x="1090" y="1233"/>
                </a:lnTo>
                <a:lnTo>
                  <a:pt x="1045" y="1322"/>
                </a:lnTo>
                <a:lnTo>
                  <a:pt x="991" y="1389"/>
                </a:lnTo>
                <a:lnTo>
                  <a:pt x="918" y="1466"/>
                </a:lnTo>
                <a:lnTo>
                  <a:pt x="858" y="1515"/>
                </a:lnTo>
                <a:lnTo>
                  <a:pt x="766" y="1578"/>
                </a:lnTo>
                <a:lnTo>
                  <a:pt x="691" y="1622"/>
                </a:lnTo>
                <a:lnTo>
                  <a:pt x="597" y="1668"/>
                </a:lnTo>
                <a:lnTo>
                  <a:pt x="474" y="1716"/>
                </a:lnTo>
                <a:lnTo>
                  <a:pt x="340" y="1761"/>
                </a:lnTo>
                <a:lnTo>
                  <a:pt x="196" y="1800"/>
                </a:lnTo>
                <a:lnTo>
                  <a:pt x="69" y="1827"/>
                </a:lnTo>
                <a:lnTo>
                  <a:pt x="0" y="1847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9672" name="Freeform 56" descr="球体"/>
          <p:cNvSpPr>
            <a:spLocks/>
          </p:cNvSpPr>
          <p:nvPr/>
        </p:nvSpPr>
        <p:spPr bwMode="auto">
          <a:xfrm>
            <a:off x="3438525" y="2667000"/>
            <a:ext cx="2530475" cy="3314700"/>
          </a:xfrm>
          <a:custGeom>
            <a:avLst/>
            <a:gdLst>
              <a:gd name="T0" fmla="*/ 0 w 1594"/>
              <a:gd name="T1" fmla="*/ 1310 h 2088"/>
              <a:gd name="T2" fmla="*/ 477 w 1594"/>
              <a:gd name="T3" fmla="*/ 2088 h 2088"/>
              <a:gd name="T4" fmla="*/ 1154 w 1594"/>
              <a:gd name="T5" fmla="*/ 1208 h 2088"/>
              <a:gd name="T6" fmla="*/ 1272 w 1594"/>
              <a:gd name="T7" fmla="*/ 1041 h 2088"/>
              <a:gd name="T8" fmla="*/ 1362 w 1594"/>
              <a:gd name="T9" fmla="*/ 892 h 2088"/>
              <a:gd name="T10" fmla="*/ 1438 w 1594"/>
              <a:gd name="T11" fmla="*/ 748 h 2088"/>
              <a:gd name="T12" fmla="*/ 1491 w 1594"/>
              <a:gd name="T13" fmla="*/ 639 h 2088"/>
              <a:gd name="T14" fmla="*/ 1533 w 1594"/>
              <a:gd name="T15" fmla="*/ 543 h 2088"/>
              <a:gd name="T16" fmla="*/ 1560 w 1594"/>
              <a:gd name="T17" fmla="*/ 450 h 2088"/>
              <a:gd name="T18" fmla="*/ 1578 w 1594"/>
              <a:gd name="T19" fmla="*/ 369 h 2088"/>
              <a:gd name="T20" fmla="*/ 1590 w 1594"/>
              <a:gd name="T21" fmla="*/ 272 h 2088"/>
              <a:gd name="T22" fmla="*/ 1594 w 1594"/>
              <a:gd name="T23" fmla="*/ 180 h 2088"/>
              <a:gd name="T24" fmla="*/ 1586 w 1594"/>
              <a:gd name="T25" fmla="*/ 84 h 2088"/>
              <a:gd name="T26" fmla="*/ 1566 w 1594"/>
              <a:gd name="T27" fmla="*/ 0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94" h="2088">
                <a:moveTo>
                  <a:pt x="0" y="1310"/>
                </a:moveTo>
                <a:lnTo>
                  <a:pt x="477" y="2088"/>
                </a:lnTo>
                <a:lnTo>
                  <a:pt x="1154" y="1208"/>
                </a:lnTo>
                <a:lnTo>
                  <a:pt x="1272" y="1041"/>
                </a:lnTo>
                <a:lnTo>
                  <a:pt x="1362" y="892"/>
                </a:lnTo>
                <a:lnTo>
                  <a:pt x="1438" y="748"/>
                </a:lnTo>
                <a:lnTo>
                  <a:pt x="1491" y="639"/>
                </a:lnTo>
                <a:lnTo>
                  <a:pt x="1533" y="543"/>
                </a:lnTo>
                <a:lnTo>
                  <a:pt x="1560" y="450"/>
                </a:lnTo>
                <a:lnTo>
                  <a:pt x="1578" y="369"/>
                </a:lnTo>
                <a:lnTo>
                  <a:pt x="1590" y="272"/>
                </a:lnTo>
                <a:lnTo>
                  <a:pt x="1594" y="180"/>
                </a:lnTo>
                <a:lnTo>
                  <a:pt x="1586" y="84"/>
                </a:lnTo>
                <a:lnTo>
                  <a:pt x="1566" y="0"/>
                </a:ln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59634" name="Group 18"/>
          <p:cNvGrpSpPr>
            <a:grpSpLocks/>
          </p:cNvGrpSpPr>
          <p:nvPr/>
        </p:nvGrpSpPr>
        <p:grpSpPr bwMode="auto">
          <a:xfrm>
            <a:off x="3463925" y="4752975"/>
            <a:ext cx="4805363" cy="3175"/>
            <a:chOff x="2182" y="2994"/>
            <a:chExt cx="3027" cy="2"/>
          </a:xfrm>
        </p:grpSpPr>
        <p:sp>
          <p:nvSpPr>
            <p:cNvPr id="2159635" name="Freeform 19"/>
            <p:cNvSpPr>
              <a:spLocks/>
            </p:cNvSpPr>
            <p:nvPr/>
          </p:nvSpPr>
          <p:spPr bwMode="auto">
            <a:xfrm>
              <a:off x="3654" y="2994"/>
              <a:ext cx="1555" cy="1"/>
            </a:xfrm>
            <a:custGeom>
              <a:avLst/>
              <a:gdLst>
                <a:gd name="T0" fmla="*/ 0 w 1555"/>
                <a:gd name="T1" fmla="*/ 0 h 1"/>
                <a:gd name="T2" fmla="*/ 1555 w 15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5" h="1">
                  <a:moveTo>
                    <a:pt x="0" y="0"/>
                  </a:moveTo>
                  <a:lnTo>
                    <a:pt x="155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9636" name="Freeform 20"/>
            <p:cNvSpPr>
              <a:spLocks/>
            </p:cNvSpPr>
            <p:nvPr/>
          </p:nvSpPr>
          <p:spPr bwMode="auto">
            <a:xfrm>
              <a:off x="2182" y="2994"/>
              <a:ext cx="1486" cy="2"/>
            </a:xfrm>
            <a:custGeom>
              <a:avLst/>
              <a:gdLst>
                <a:gd name="T0" fmla="*/ 0 w 1486"/>
                <a:gd name="T1" fmla="*/ 0 h 2"/>
                <a:gd name="T2" fmla="*/ 1486 w 148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6" h="2">
                  <a:moveTo>
                    <a:pt x="0" y="0"/>
                  </a:moveTo>
                  <a:lnTo>
                    <a:pt x="1486" y="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9677" name="Arc 61"/>
          <p:cNvSpPr>
            <a:spLocks/>
          </p:cNvSpPr>
          <p:nvPr/>
        </p:nvSpPr>
        <p:spPr bwMode="auto">
          <a:xfrm>
            <a:off x="3433763" y="3652838"/>
            <a:ext cx="2162175" cy="1089025"/>
          </a:xfrm>
          <a:custGeom>
            <a:avLst/>
            <a:gdLst>
              <a:gd name="G0" fmla="+- 0 0 0"/>
              <a:gd name="G1" fmla="+- 18393 0 0"/>
              <a:gd name="G2" fmla="+- 21600 0 0"/>
              <a:gd name="T0" fmla="*/ 11325 w 18459"/>
              <a:gd name="T1" fmla="*/ 0 h 18393"/>
              <a:gd name="T2" fmla="*/ 18459 w 18459"/>
              <a:gd name="T3" fmla="*/ 7176 h 18393"/>
              <a:gd name="T4" fmla="*/ 0 w 18459"/>
              <a:gd name="T5" fmla="*/ 18393 h 18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459" h="18393" fill="none" extrusionOk="0">
                <a:moveTo>
                  <a:pt x="11325" y="-1"/>
                </a:moveTo>
                <a:cubicBezTo>
                  <a:pt x="14237" y="1793"/>
                  <a:pt x="16682" y="4252"/>
                  <a:pt x="18459" y="7175"/>
                </a:cubicBezTo>
              </a:path>
              <a:path w="18459" h="18393" stroke="0" extrusionOk="0">
                <a:moveTo>
                  <a:pt x="11325" y="-1"/>
                </a:moveTo>
                <a:cubicBezTo>
                  <a:pt x="14237" y="1793"/>
                  <a:pt x="16682" y="4252"/>
                  <a:pt x="18459" y="7175"/>
                </a:cubicBezTo>
                <a:lnTo>
                  <a:pt x="0" y="18393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9680" name="Rectangle 64"/>
          <p:cNvSpPr>
            <a:spLocks noChangeArrowheads="1"/>
          </p:cNvSpPr>
          <p:nvPr/>
        </p:nvSpPr>
        <p:spPr bwMode="auto">
          <a:xfrm>
            <a:off x="381000" y="2286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20.</a:t>
            </a:r>
          </a:p>
        </p:txBody>
      </p:sp>
      <p:sp>
        <p:nvSpPr>
          <p:cNvPr id="2159681" name="Rectangle 65"/>
          <p:cNvSpPr>
            <a:spLocks noGrp="1" noChangeArrowheads="1"/>
          </p:cNvSpPr>
          <p:nvPr>
            <p:ph type="title" idx="4294967295"/>
          </p:nvPr>
        </p:nvSpPr>
        <p:spPr>
          <a:xfrm>
            <a:off x="8437563" y="5578475"/>
            <a:ext cx="381000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59682" name="Text Box 66"/>
          <p:cNvSpPr txBox="1">
            <a:spLocks noChangeArrowheads="1"/>
          </p:cNvSpPr>
          <p:nvPr/>
        </p:nvSpPr>
        <p:spPr bwMode="auto">
          <a:xfrm>
            <a:off x="1066800" y="244475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</a:rPr>
              <a:t>角的</a:t>
            </a:r>
          </a:p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b="1">
                <a:solidFill>
                  <a:schemeClr val="tx1"/>
                </a:solidFill>
              </a:rPr>
              <a:t>得一圆柱楔。求其体积。</a:t>
            </a:r>
          </a:p>
        </p:txBody>
      </p:sp>
      <p:sp>
        <p:nvSpPr>
          <p:cNvPr id="2159684" name="AutoShape 6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215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15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627" grpId="0" animBg="1"/>
      <p:bldP spid="2159675" grpId="0" animBg="1"/>
      <p:bldP spid="2159672" grpId="0" animBg="1"/>
      <p:bldP spid="21596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Freeform 2"/>
          <p:cNvSpPr>
            <a:spLocks/>
          </p:cNvSpPr>
          <p:nvPr/>
        </p:nvSpPr>
        <p:spPr bwMode="auto">
          <a:xfrm>
            <a:off x="2555875" y="3286125"/>
            <a:ext cx="1960563" cy="3213100"/>
          </a:xfrm>
          <a:custGeom>
            <a:avLst/>
            <a:gdLst>
              <a:gd name="T0" fmla="*/ 0 w 1235"/>
              <a:gd name="T1" fmla="*/ 0 h 2024"/>
              <a:gd name="T2" fmla="*/ 1235 w 1235"/>
              <a:gd name="T3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5" h="2024">
                <a:moveTo>
                  <a:pt x="0" y="0"/>
                </a:moveTo>
                <a:lnTo>
                  <a:pt x="1235" y="20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667" name="Freeform 3"/>
          <p:cNvSpPr>
            <a:spLocks/>
          </p:cNvSpPr>
          <p:nvPr/>
        </p:nvSpPr>
        <p:spPr bwMode="auto">
          <a:xfrm>
            <a:off x="5905500" y="3086100"/>
            <a:ext cx="1588" cy="1943100"/>
          </a:xfrm>
          <a:custGeom>
            <a:avLst/>
            <a:gdLst>
              <a:gd name="T0" fmla="*/ 0 w 1"/>
              <a:gd name="T1" fmla="*/ 0 h 1224"/>
              <a:gd name="T2" fmla="*/ 0 w 1"/>
              <a:gd name="T3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24">
                <a:moveTo>
                  <a:pt x="0" y="0"/>
                </a:moveTo>
                <a:lnTo>
                  <a:pt x="0" y="1224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668" name="Freeform 4"/>
          <p:cNvSpPr>
            <a:spLocks/>
          </p:cNvSpPr>
          <p:nvPr/>
        </p:nvSpPr>
        <p:spPr bwMode="auto">
          <a:xfrm>
            <a:off x="4191000" y="3048000"/>
            <a:ext cx="1800225" cy="2924175"/>
          </a:xfrm>
          <a:custGeom>
            <a:avLst/>
            <a:gdLst>
              <a:gd name="T0" fmla="*/ 0 w 1134"/>
              <a:gd name="T1" fmla="*/ 1842 h 1842"/>
              <a:gd name="T2" fmla="*/ 324 w 1134"/>
              <a:gd name="T3" fmla="*/ 1398 h 1842"/>
              <a:gd name="T4" fmla="*/ 498 w 1134"/>
              <a:gd name="T5" fmla="*/ 1188 h 1842"/>
              <a:gd name="T6" fmla="*/ 594 w 1134"/>
              <a:gd name="T7" fmla="*/ 1044 h 1842"/>
              <a:gd name="T8" fmla="*/ 699 w 1134"/>
              <a:gd name="T9" fmla="*/ 893 h 1842"/>
              <a:gd name="T10" fmla="*/ 774 w 1134"/>
              <a:gd name="T11" fmla="*/ 780 h 1842"/>
              <a:gd name="T12" fmla="*/ 870 w 1134"/>
              <a:gd name="T13" fmla="*/ 624 h 1842"/>
              <a:gd name="T14" fmla="*/ 936 w 1134"/>
              <a:gd name="T15" fmla="*/ 480 h 1842"/>
              <a:gd name="T16" fmla="*/ 1014 w 1134"/>
              <a:gd name="T17" fmla="*/ 282 h 1842"/>
              <a:gd name="T18" fmla="*/ 1052 w 1134"/>
              <a:gd name="T19" fmla="*/ 170 h 1842"/>
              <a:gd name="T20" fmla="*/ 1089 w 1134"/>
              <a:gd name="T21" fmla="*/ 81 h 1842"/>
              <a:gd name="T22" fmla="*/ 1134 w 1134"/>
              <a:gd name="T23" fmla="*/ 0 h 1842"/>
              <a:gd name="T24" fmla="*/ 1134 w 1134"/>
              <a:gd name="T25" fmla="*/ 1053 h 1842"/>
              <a:gd name="T26" fmla="*/ 1089 w 1134"/>
              <a:gd name="T27" fmla="*/ 1233 h 1842"/>
              <a:gd name="T28" fmla="*/ 1029 w 1134"/>
              <a:gd name="T29" fmla="*/ 1314 h 1842"/>
              <a:gd name="T30" fmla="*/ 984 w 1134"/>
              <a:gd name="T31" fmla="*/ 1386 h 1842"/>
              <a:gd name="T32" fmla="*/ 909 w 1134"/>
              <a:gd name="T33" fmla="*/ 1464 h 1842"/>
              <a:gd name="T34" fmla="*/ 750 w 1134"/>
              <a:gd name="T35" fmla="*/ 1578 h 1842"/>
              <a:gd name="T36" fmla="*/ 606 w 1134"/>
              <a:gd name="T37" fmla="*/ 1656 h 1842"/>
              <a:gd name="T38" fmla="*/ 462 w 1134"/>
              <a:gd name="T39" fmla="*/ 1719 h 1842"/>
              <a:gd name="T40" fmla="*/ 315 w 1134"/>
              <a:gd name="T41" fmla="*/ 1767 h 1842"/>
              <a:gd name="T42" fmla="*/ 195 w 1134"/>
              <a:gd name="T43" fmla="*/ 1800 h 1842"/>
              <a:gd name="T44" fmla="*/ 75 w 1134"/>
              <a:gd name="T45" fmla="*/ 1821 h 1842"/>
              <a:gd name="T46" fmla="*/ 0 w 1134"/>
              <a:gd name="T47" fmla="*/ 1842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34" h="1842">
                <a:moveTo>
                  <a:pt x="0" y="1842"/>
                </a:moveTo>
                <a:lnTo>
                  <a:pt x="324" y="1398"/>
                </a:lnTo>
                <a:lnTo>
                  <a:pt x="498" y="1188"/>
                </a:lnTo>
                <a:lnTo>
                  <a:pt x="594" y="1044"/>
                </a:lnTo>
                <a:lnTo>
                  <a:pt x="699" y="893"/>
                </a:lnTo>
                <a:lnTo>
                  <a:pt x="774" y="780"/>
                </a:lnTo>
                <a:lnTo>
                  <a:pt x="870" y="624"/>
                </a:lnTo>
                <a:lnTo>
                  <a:pt x="936" y="480"/>
                </a:lnTo>
                <a:lnTo>
                  <a:pt x="1014" y="282"/>
                </a:lnTo>
                <a:lnTo>
                  <a:pt x="1052" y="170"/>
                </a:lnTo>
                <a:lnTo>
                  <a:pt x="1089" y="81"/>
                </a:lnTo>
                <a:lnTo>
                  <a:pt x="1134" y="0"/>
                </a:lnTo>
                <a:lnTo>
                  <a:pt x="1134" y="1053"/>
                </a:lnTo>
                <a:lnTo>
                  <a:pt x="1089" y="1233"/>
                </a:lnTo>
                <a:lnTo>
                  <a:pt x="1029" y="1314"/>
                </a:lnTo>
                <a:lnTo>
                  <a:pt x="984" y="1386"/>
                </a:lnTo>
                <a:lnTo>
                  <a:pt x="909" y="1464"/>
                </a:lnTo>
                <a:lnTo>
                  <a:pt x="750" y="1578"/>
                </a:lnTo>
                <a:lnTo>
                  <a:pt x="606" y="1656"/>
                </a:lnTo>
                <a:lnTo>
                  <a:pt x="462" y="1719"/>
                </a:lnTo>
                <a:lnTo>
                  <a:pt x="315" y="1767"/>
                </a:lnTo>
                <a:lnTo>
                  <a:pt x="195" y="1800"/>
                </a:lnTo>
                <a:lnTo>
                  <a:pt x="75" y="1821"/>
                </a:lnTo>
                <a:lnTo>
                  <a:pt x="0" y="1842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31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669" name="Text Box 5"/>
          <p:cNvSpPr txBox="1">
            <a:spLocks noChangeArrowheads="1"/>
          </p:cNvSpPr>
          <p:nvPr/>
        </p:nvSpPr>
        <p:spPr bwMode="auto">
          <a:xfrm>
            <a:off x="3140075" y="4514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o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61670" name="Text Box 6"/>
          <p:cNvSpPr txBox="1">
            <a:spLocks noChangeArrowheads="1"/>
          </p:cNvSpPr>
          <p:nvPr/>
        </p:nvSpPr>
        <p:spPr bwMode="auto">
          <a:xfrm>
            <a:off x="8108950" y="4714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y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61671" name="Text Box 7"/>
          <p:cNvSpPr txBox="1">
            <a:spLocks noChangeArrowheads="1"/>
          </p:cNvSpPr>
          <p:nvPr/>
        </p:nvSpPr>
        <p:spPr bwMode="auto">
          <a:xfrm>
            <a:off x="594995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1672" name="Text Box 8"/>
          <p:cNvSpPr txBox="1">
            <a:spLocks noChangeArrowheads="1"/>
          </p:cNvSpPr>
          <p:nvPr/>
        </p:nvSpPr>
        <p:spPr bwMode="auto">
          <a:xfrm>
            <a:off x="3668713" y="5395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161673" name="Freeform 9" descr="球体"/>
          <p:cNvSpPr>
            <a:spLocks/>
          </p:cNvSpPr>
          <p:nvPr/>
        </p:nvSpPr>
        <p:spPr bwMode="auto">
          <a:xfrm>
            <a:off x="2676525" y="2354263"/>
            <a:ext cx="3387725" cy="3632200"/>
          </a:xfrm>
          <a:custGeom>
            <a:avLst/>
            <a:gdLst>
              <a:gd name="T0" fmla="*/ 0 w 2134"/>
              <a:gd name="T1" fmla="*/ 719 h 2288"/>
              <a:gd name="T2" fmla="*/ 1223 w 2134"/>
              <a:gd name="T3" fmla="*/ 108 h 2288"/>
              <a:gd name="T4" fmla="*/ 2014 w 2134"/>
              <a:gd name="T5" fmla="*/ 144 h 2288"/>
              <a:gd name="T6" fmla="*/ 1941 w 2134"/>
              <a:gd name="T7" fmla="*/ 972 h 2288"/>
              <a:gd name="T8" fmla="*/ 960 w 2134"/>
              <a:gd name="T9" fmla="*/ 228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288">
                <a:moveTo>
                  <a:pt x="0" y="719"/>
                </a:moveTo>
                <a:cubicBezTo>
                  <a:pt x="204" y="617"/>
                  <a:pt x="887" y="204"/>
                  <a:pt x="1223" y="108"/>
                </a:cubicBezTo>
                <a:cubicBezTo>
                  <a:pt x="1559" y="12"/>
                  <a:pt x="1894" y="0"/>
                  <a:pt x="2014" y="144"/>
                </a:cubicBezTo>
                <a:cubicBezTo>
                  <a:pt x="2134" y="288"/>
                  <a:pt x="2117" y="615"/>
                  <a:pt x="1941" y="972"/>
                </a:cubicBezTo>
                <a:cubicBezTo>
                  <a:pt x="1765" y="1329"/>
                  <a:pt x="1164" y="2014"/>
                  <a:pt x="960" y="2288"/>
                </a:cubicBez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674" name="Freeform 10"/>
          <p:cNvSpPr>
            <a:spLocks/>
          </p:cNvSpPr>
          <p:nvPr/>
        </p:nvSpPr>
        <p:spPr bwMode="auto">
          <a:xfrm>
            <a:off x="2684463" y="3506788"/>
            <a:ext cx="1506537" cy="2459037"/>
          </a:xfrm>
          <a:custGeom>
            <a:avLst/>
            <a:gdLst>
              <a:gd name="T0" fmla="*/ 0 w 949"/>
              <a:gd name="T1" fmla="*/ 0 h 1549"/>
              <a:gd name="T2" fmla="*/ 949 w 949"/>
              <a:gd name="T3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9" h="1549">
                <a:moveTo>
                  <a:pt x="0" y="0"/>
                </a:moveTo>
                <a:lnTo>
                  <a:pt x="949" y="1549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61675" name="Group 11"/>
          <p:cNvGrpSpPr>
            <a:grpSpLocks/>
          </p:cNvGrpSpPr>
          <p:nvPr/>
        </p:nvGrpSpPr>
        <p:grpSpPr bwMode="auto">
          <a:xfrm>
            <a:off x="3463925" y="4752975"/>
            <a:ext cx="4805363" cy="3175"/>
            <a:chOff x="2182" y="2994"/>
            <a:chExt cx="3027" cy="2"/>
          </a:xfrm>
        </p:grpSpPr>
        <p:sp>
          <p:nvSpPr>
            <p:cNvPr id="2161676" name="Freeform 12"/>
            <p:cNvSpPr>
              <a:spLocks/>
            </p:cNvSpPr>
            <p:nvPr/>
          </p:nvSpPr>
          <p:spPr bwMode="auto">
            <a:xfrm>
              <a:off x="3654" y="2994"/>
              <a:ext cx="1555" cy="1"/>
            </a:xfrm>
            <a:custGeom>
              <a:avLst/>
              <a:gdLst>
                <a:gd name="T0" fmla="*/ 0 w 1555"/>
                <a:gd name="T1" fmla="*/ 0 h 1"/>
                <a:gd name="T2" fmla="*/ 1555 w 15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5" h="1">
                  <a:moveTo>
                    <a:pt x="0" y="0"/>
                  </a:moveTo>
                  <a:lnTo>
                    <a:pt x="155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1677" name="Freeform 13"/>
            <p:cNvSpPr>
              <a:spLocks/>
            </p:cNvSpPr>
            <p:nvPr/>
          </p:nvSpPr>
          <p:spPr bwMode="auto">
            <a:xfrm>
              <a:off x="2182" y="2994"/>
              <a:ext cx="1486" cy="2"/>
            </a:xfrm>
            <a:custGeom>
              <a:avLst/>
              <a:gdLst>
                <a:gd name="T0" fmla="*/ 0 w 1486"/>
                <a:gd name="T1" fmla="*/ 0 h 2"/>
                <a:gd name="T2" fmla="*/ 1486 w 148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6" h="2">
                  <a:moveTo>
                    <a:pt x="0" y="0"/>
                  </a:moveTo>
                  <a:lnTo>
                    <a:pt x="1486" y="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1678" name="Text Box 14"/>
          <p:cNvSpPr txBox="1">
            <a:spLocks noChangeArrowheads="1"/>
          </p:cNvSpPr>
          <p:nvPr/>
        </p:nvSpPr>
        <p:spPr bwMode="auto">
          <a:xfrm>
            <a:off x="40386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679" name="Text Box 15"/>
          <p:cNvSpPr txBox="1">
            <a:spLocks noChangeArrowheads="1"/>
          </p:cNvSpPr>
          <p:nvPr/>
        </p:nvSpPr>
        <p:spPr bwMode="auto">
          <a:xfrm>
            <a:off x="5972175" y="54864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endParaRPr lang="en-US" altLang="zh-CN" sz="1800">
              <a:solidFill>
                <a:srgbClr val="009900"/>
              </a:solidFill>
            </a:endParaRPr>
          </a:p>
        </p:txBody>
      </p:sp>
      <p:graphicFrame>
        <p:nvGraphicFramePr>
          <p:cNvPr id="2161680" name="Object 16"/>
          <p:cNvGraphicFramePr>
            <a:graphicFrameLocks noChangeAspect="1"/>
          </p:cNvGraphicFramePr>
          <p:nvPr/>
        </p:nvGraphicFramePr>
        <p:xfrm>
          <a:off x="6311900" y="5483225"/>
          <a:ext cx="12096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96" name="公式" r:id="rId3" imgW="799920" imgH="253800" progId="Equation.3">
                  <p:embed/>
                </p:oleObj>
              </mc:Choice>
              <mc:Fallback>
                <p:oleObj name="公式" r:id="rId3" imgW="79992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483225"/>
                        <a:ext cx="12096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83" name="Object 19"/>
          <p:cNvGraphicFramePr>
            <a:graphicFrameLocks noChangeAspect="1"/>
          </p:cNvGraphicFramePr>
          <p:nvPr/>
        </p:nvGraphicFramePr>
        <p:xfrm>
          <a:off x="5699125" y="1163638"/>
          <a:ext cx="32162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97" name="公式" r:id="rId5" imgW="1676160" imgH="406080" progId="Equation.3">
                  <p:embed/>
                </p:oleObj>
              </mc:Choice>
              <mc:Fallback>
                <p:oleObj name="公式" r:id="rId5" imgW="167616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1163638"/>
                        <a:ext cx="32162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84" name="Object 20"/>
          <p:cNvGraphicFramePr>
            <a:graphicFrameLocks noChangeAspect="1"/>
          </p:cNvGraphicFramePr>
          <p:nvPr/>
        </p:nvGraphicFramePr>
        <p:xfrm>
          <a:off x="7223125" y="1884363"/>
          <a:ext cx="13779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98" name="公式" r:id="rId7" imgW="799920" imgH="406080" progId="Equation.3">
                  <p:embed/>
                </p:oleObj>
              </mc:Choice>
              <mc:Fallback>
                <p:oleObj name="公式" r:id="rId7" imgW="79992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1884363"/>
                        <a:ext cx="13779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85" name="Object 21"/>
          <p:cNvGraphicFramePr>
            <a:graphicFrameLocks noChangeAspect="1"/>
          </p:cNvGraphicFramePr>
          <p:nvPr/>
        </p:nvGraphicFramePr>
        <p:xfrm>
          <a:off x="3733800" y="1219200"/>
          <a:ext cx="19685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899" name="公式" r:id="rId9" imgW="1002960" imgH="330120" progId="Equation.3">
                  <p:embed/>
                </p:oleObj>
              </mc:Choice>
              <mc:Fallback>
                <p:oleObj name="公式" r:id="rId9" imgW="100296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9685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686" name="Text Box 22"/>
          <p:cNvSpPr txBox="1">
            <a:spLocks noChangeArrowheads="1"/>
          </p:cNvSpPr>
          <p:nvPr/>
        </p:nvSpPr>
        <p:spPr bwMode="auto">
          <a:xfrm>
            <a:off x="2225675" y="3352800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1687" name="Text Box 23"/>
          <p:cNvSpPr txBox="1">
            <a:spLocks noChangeArrowheads="1"/>
          </p:cNvSpPr>
          <p:nvPr/>
        </p:nvSpPr>
        <p:spPr bwMode="auto">
          <a:xfrm>
            <a:off x="3933825" y="58832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1688" name="Text Box 24"/>
          <p:cNvSpPr txBox="1">
            <a:spLocks noChangeArrowheads="1"/>
          </p:cNvSpPr>
          <p:nvPr/>
        </p:nvSpPr>
        <p:spPr bwMode="auto">
          <a:xfrm>
            <a:off x="2679700" y="63896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689" name="Text Box 25"/>
          <p:cNvSpPr txBox="1">
            <a:spLocks noChangeArrowheads="1"/>
          </p:cNvSpPr>
          <p:nvPr/>
        </p:nvSpPr>
        <p:spPr bwMode="auto">
          <a:xfrm>
            <a:off x="2832100" y="65420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691" name="Text Box 27"/>
          <p:cNvSpPr txBox="1">
            <a:spLocks noChangeArrowheads="1"/>
          </p:cNvSpPr>
          <p:nvPr/>
        </p:nvSpPr>
        <p:spPr bwMode="auto">
          <a:xfrm>
            <a:off x="31369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694" name="Oval 30"/>
          <p:cNvSpPr>
            <a:spLocks noChangeArrowheads="1"/>
          </p:cNvSpPr>
          <p:nvPr/>
        </p:nvSpPr>
        <p:spPr bwMode="auto">
          <a:xfrm>
            <a:off x="3927475" y="5570538"/>
            <a:ext cx="74613" cy="746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1695" name="Object 31"/>
          <p:cNvGraphicFramePr>
            <a:graphicFrameLocks noChangeAspect="1"/>
          </p:cNvGraphicFramePr>
          <p:nvPr/>
        </p:nvGraphicFramePr>
        <p:xfrm>
          <a:off x="1165225" y="1828800"/>
          <a:ext cx="21431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900" name="公式" r:id="rId11" imgW="1244520" imgH="406080" progId="Equation.3">
                  <p:embed/>
                </p:oleObj>
              </mc:Choice>
              <mc:Fallback>
                <p:oleObj name="公式" r:id="rId11" imgW="124452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828800"/>
                        <a:ext cx="21431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696" name="Text Box 32"/>
          <p:cNvSpPr txBox="1">
            <a:spLocks noChangeArrowheads="1"/>
          </p:cNvSpPr>
          <p:nvPr/>
        </p:nvSpPr>
        <p:spPr bwMode="auto">
          <a:xfrm>
            <a:off x="31369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697" name="Freeform 33"/>
          <p:cNvSpPr>
            <a:spLocks/>
          </p:cNvSpPr>
          <p:nvPr/>
        </p:nvSpPr>
        <p:spPr bwMode="auto">
          <a:xfrm>
            <a:off x="3962400" y="4610100"/>
            <a:ext cx="1328738" cy="1004888"/>
          </a:xfrm>
          <a:custGeom>
            <a:avLst/>
            <a:gdLst>
              <a:gd name="T0" fmla="*/ 0 w 837"/>
              <a:gd name="T1" fmla="*/ 633 h 633"/>
              <a:gd name="T2" fmla="*/ 837 w 837"/>
              <a:gd name="T3" fmla="*/ 0 h 633"/>
              <a:gd name="T4" fmla="*/ 837 w 837"/>
              <a:gd name="T5" fmla="*/ 633 h 633"/>
              <a:gd name="T6" fmla="*/ 0 w 837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7" h="633">
                <a:moveTo>
                  <a:pt x="0" y="633"/>
                </a:moveTo>
                <a:lnTo>
                  <a:pt x="837" y="0"/>
                </a:lnTo>
                <a:lnTo>
                  <a:pt x="837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1699" name="Arc 35"/>
          <p:cNvSpPr>
            <a:spLocks/>
          </p:cNvSpPr>
          <p:nvPr/>
        </p:nvSpPr>
        <p:spPr bwMode="auto">
          <a:xfrm>
            <a:off x="2700338" y="3459163"/>
            <a:ext cx="3257550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7813"/>
              <a:gd name="T1" fmla="*/ 913 h 21600"/>
              <a:gd name="T2" fmla="*/ 27813 w 27813"/>
              <a:gd name="T3" fmla="*/ 21600 h 21600"/>
              <a:gd name="T4" fmla="*/ 6213 w 278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13" h="21600" fill="none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</a:path>
              <a:path w="27813" h="21600" stroke="0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1700" name="Arc 36"/>
          <p:cNvSpPr>
            <a:spLocks/>
          </p:cNvSpPr>
          <p:nvPr/>
        </p:nvSpPr>
        <p:spPr bwMode="auto">
          <a:xfrm>
            <a:off x="3441700" y="4708525"/>
            <a:ext cx="2530475" cy="1252538"/>
          </a:xfrm>
          <a:custGeom>
            <a:avLst/>
            <a:gdLst>
              <a:gd name="G0" fmla="+- 0 0 0"/>
              <a:gd name="G1" fmla="+- 472 0 0"/>
              <a:gd name="G2" fmla="+- 21600 0 0"/>
              <a:gd name="T0" fmla="*/ 21595 w 21600"/>
              <a:gd name="T1" fmla="*/ 0 h 21137"/>
              <a:gd name="T2" fmla="*/ 6288 w 21600"/>
              <a:gd name="T3" fmla="*/ 21137 h 21137"/>
              <a:gd name="T4" fmla="*/ 0 w 21600"/>
              <a:gd name="T5" fmla="*/ 472 h 2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37" fill="none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</a:path>
              <a:path w="21600" h="21137" stroke="0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  <a:lnTo>
                  <a:pt x="0" y="47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1701" name="Text Box 37"/>
          <p:cNvSpPr txBox="1">
            <a:spLocks noChangeArrowheads="1"/>
          </p:cNvSpPr>
          <p:nvPr/>
        </p:nvSpPr>
        <p:spPr bwMode="auto">
          <a:xfrm>
            <a:off x="5310188" y="4972050"/>
            <a:ext cx="1001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y </a:t>
            </a:r>
            <a:r>
              <a:rPr lang="en-US" altLang="zh-CN" sz="2000" b="1">
                <a:solidFill>
                  <a:schemeClr val="tx1"/>
                </a:solidFill>
              </a:rPr>
              <a:t>tan</a:t>
            </a:r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161702" name="Text Box 38"/>
          <p:cNvSpPr txBox="1">
            <a:spLocks noChangeArrowheads="1"/>
          </p:cNvSpPr>
          <p:nvPr/>
        </p:nvSpPr>
        <p:spPr bwMode="auto">
          <a:xfrm>
            <a:off x="4038600" y="5332413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2161703" name="Freeform 39"/>
          <p:cNvSpPr>
            <a:spLocks/>
          </p:cNvSpPr>
          <p:nvPr/>
        </p:nvSpPr>
        <p:spPr bwMode="auto">
          <a:xfrm>
            <a:off x="3448050" y="2670175"/>
            <a:ext cx="2497138" cy="2092325"/>
          </a:xfrm>
          <a:custGeom>
            <a:avLst/>
            <a:gdLst>
              <a:gd name="T0" fmla="*/ 1573 w 1573"/>
              <a:gd name="T1" fmla="*/ 0 h 1318"/>
              <a:gd name="T2" fmla="*/ 0 w 1573"/>
              <a:gd name="T3" fmla="*/ 1314 h 1318"/>
              <a:gd name="T4" fmla="*/ 1573 w 1573"/>
              <a:gd name="T5" fmla="*/ 1318 h 1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3" h="1318">
                <a:moveTo>
                  <a:pt x="1573" y="0"/>
                </a:moveTo>
                <a:lnTo>
                  <a:pt x="0" y="1314"/>
                </a:lnTo>
                <a:lnTo>
                  <a:pt x="1573" y="1318"/>
                </a:lnTo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1704" name="Text Box 40"/>
          <p:cNvSpPr txBox="1">
            <a:spLocks noChangeArrowheads="1"/>
          </p:cNvSpPr>
          <p:nvPr/>
        </p:nvSpPr>
        <p:spPr bwMode="auto">
          <a:xfrm>
            <a:off x="3657600" y="4383088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161705" name="Freeform 41"/>
          <p:cNvSpPr>
            <a:spLocks/>
          </p:cNvSpPr>
          <p:nvPr/>
        </p:nvSpPr>
        <p:spPr bwMode="auto">
          <a:xfrm>
            <a:off x="3454400" y="2679700"/>
            <a:ext cx="2476500" cy="2070100"/>
          </a:xfrm>
          <a:custGeom>
            <a:avLst/>
            <a:gdLst>
              <a:gd name="T0" fmla="*/ 0 w 1560"/>
              <a:gd name="T1" fmla="*/ 1304 h 1304"/>
              <a:gd name="T2" fmla="*/ 1560 w 1560"/>
              <a:gd name="T3" fmla="*/ 0 h 130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60" h="1304">
                <a:moveTo>
                  <a:pt x="0" y="1304"/>
                </a:moveTo>
                <a:lnTo>
                  <a:pt x="156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706" name="Freeform 42"/>
          <p:cNvSpPr>
            <a:spLocks/>
          </p:cNvSpPr>
          <p:nvPr/>
        </p:nvSpPr>
        <p:spPr bwMode="auto">
          <a:xfrm>
            <a:off x="3971925" y="4614863"/>
            <a:ext cx="1328738" cy="1000125"/>
          </a:xfrm>
          <a:custGeom>
            <a:avLst/>
            <a:gdLst>
              <a:gd name="T0" fmla="*/ 0 w 837"/>
              <a:gd name="T1" fmla="*/ 630 h 630"/>
              <a:gd name="T2" fmla="*/ 837 w 837"/>
              <a:gd name="T3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37" h="630">
                <a:moveTo>
                  <a:pt x="0" y="630"/>
                </a:moveTo>
                <a:lnTo>
                  <a:pt x="837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707" name="Freeform 43"/>
          <p:cNvSpPr>
            <a:spLocks/>
          </p:cNvSpPr>
          <p:nvPr/>
        </p:nvSpPr>
        <p:spPr bwMode="auto">
          <a:xfrm>
            <a:off x="5295900" y="4600575"/>
            <a:ext cx="1588" cy="1019175"/>
          </a:xfrm>
          <a:custGeom>
            <a:avLst/>
            <a:gdLst>
              <a:gd name="T0" fmla="*/ 0 w 1"/>
              <a:gd name="T1" fmla="*/ 0 h 642"/>
              <a:gd name="T2" fmla="*/ 0 w 1"/>
              <a:gd name="T3" fmla="*/ 642 h 6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42">
                <a:moveTo>
                  <a:pt x="0" y="0"/>
                </a:moveTo>
                <a:lnTo>
                  <a:pt x="0" y="642"/>
                </a:lnTo>
              </a:path>
            </a:pathLst>
          </a:custGeom>
          <a:noFill/>
          <a:ln w="28575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1708" name="Oval 44"/>
          <p:cNvSpPr>
            <a:spLocks noChangeArrowheads="1"/>
          </p:cNvSpPr>
          <p:nvPr/>
        </p:nvSpPr>
        <p:spPr bwMode="auto">
          <a:xfrm>
            <a:off x="5257800" y="5570538"/>
            <a:ext cx="74613" cy="74612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709" name="Text Box 45"/>
          <p:cNvSpPr txBox="1">
            <a:spLocks noChangeArrowheads="1"/>
          </p:cNvSpPr>
          <p:nvPr/>
        </p:nvSpPr>
        <p:spPr bwMode="auto">
          <a:xfrm>
            <a:off x="352425" y="5443538"/>
            <a:ext cx="3054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问题：</a:t>
            </a:r>
          </a:p>
          <a:p>
            <a:r>
              <a:rPr lang="zh-CN" altLang="en-US" sz="28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还有别的方法吗？</a:t>
            </a:r>
          </a:p>
        </p:txBody>
      </p:sp>
      <p:sp>
        <p:nvSpPr>
          <p:cNvPr id="2161710" name="Text Box 46"/>
          <p:cNvSpPr txBox="1">
            <a:spLocks noChangeArrowheads="1"/>
          </p:cNvSpPr>
          <p:nvPr/>
        </p:nvSpPr>
        <p:spPr bwMode="auto">
          <a:xfrm>
            <a:off x="5207000" y="5503863"/>
            <a:ext cx="78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>
                <a:solidFill>
                  <a:srgbClr val="009900"/>
                </a:solidFill>
              </a:rPr>
              <a:t>(</a:t>
            </a:r>
            <a:r>
              <a:rPr lang="en-US" altLang="zh-CN" sz="2000" b="1" i="1">
                <a:solidFill>
                  <a:srgbClr val="009900"/>
                </a:solidFill>
              </a:rPr>
              <a:t>x</a:t>
            </a:r>
            <a:r>
              <a:rPr lang="en-US" altLang="zh-CN" sz="2000" b="1">
                <a:solidFill>
                  <a:srgbClr val="009900"/>
                </a:solidFill>
              </a:rPr>
              <a:t>, </a:t>
            </a:r>
            <a:r>
              <a:rPr lang="en-US" altLang="zh-CN" sz="2000" b="1" i="1">
                <a:solidFill>
                  <a:srgbClr val="009900"/>
                </a:solidFill>
              </a:rPr>
              <a:t>y</a:t>
            </a:r>
            <a:r>
              <a:rPr lang="en-US" altLang="zh-CN" sz="2000" b="1">
                <a:solidFill>
                  <a:srgbClr val="009900"/>
                </a:solidFill>
              </a:rPr>
              <a:t>),</a:t>
            </a:r>
          </a:p>
        </p:txBody>
      </p:sp>
      <p:sp>
        <p:nvSpPr>
          <p:cNvPr id="2161711" name="Text Box 47"/>
          <p:cNvSpPr txBox="1">
            <a:spLocks noChangeArrowheads="1"/>
          </p:cNvSpPr>
          <p:nvPr/>
        </p:nvSpPr>
        <p:spPr bwMode="auto">
          <a:xfrm>
            <a:off x="211138" y="12493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截面积</a:t>
            </a:r>
          </a:p>
        </p:txBody>
      </p:sp>
      <p:sp>
        <p:nvSpPr>
          <p:cNvPr id="2161712" name="Text Box 48"/>
          <p:cNvSpPr txBox="1">
            <a:spLocks noChangeArrowheads="1"/>
          </p:cNvSpPr>
          <p:nvPr/>
        </p:nvSpPr>
        <p:spPr bwMode="auto">
          <a:xfrm>
            <a:off x="400050" y="194945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x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61713" name="Text Box 49"/>
          <p:cNvSpPr txBox="1">
            <a:spLocks noChangeArrowheads="1"/>
          </p:cNvSpPr>
          <p:nvPr/>
        </p:nvSpPr>
        <p:spPr bwMode="auto">
          <a:xfrm>
            <a:off x="29845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1714" name="Text Box 50"/>
          <p:cNvSpPr txBox="1">
            <a:spLocks noChangeArrowheads="1"/>
          </p:cNvSpPr>
          <p:nvPr/>
        </p:nvSpPr>
        <p:spPr bwMode="auto">
          <a:xfrm>
            <a:off x="1066800" y="244475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</a:rPr>
              <a:t>角的</a:t>
            </a:r>
          </a:p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b="1">
                <a:solidFill>
                  <a:schemeClr val="tx1"/>
                </a:solidFill>
              </a:rPr>
              <a:t>得一圆柱楔。求其体积。</a:t>
            </a:r>
          </a:p>
        </p:txBody>
      </p:sp>
      <p:sp>
        <p:nvSpPr>
          <p:cNvPr id="2161715" name="Rectangle 51"/>
          <p:cNvSpPr>
            <a:spLocks noChangeArrowheads="1"/>
          </p:cNvSpPr>
          <p:nvPr/>
        </p:nvSpPr>
        <p:spPr bwMode="auto">
          <a:xfrm>
            <a:off x="381000" y="2286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20.</a:t>
            </a:r>
          </a:p>
        </p:txBody>
      </p:sp>
      <p:sp>
        <p:nvSpPr>
          <p:cNvPr id="2161716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8601075" y="5681663"/>
            <a:ext cx="139700" cy="3048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61718" name="AutoShape 5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16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6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6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6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6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6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6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6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16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16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6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6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16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6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6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6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6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6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6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61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61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6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6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6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1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16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16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6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6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6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6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6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6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672" grpId="0" autoUpdateAnimBg="0"/>
      <p:bldP spid="2161679" grpId="0" autoUpdateAnimBg="0"/>
      <p:bldP spid="2161688" grpId="0" autoUpdateAnimBg="0"/>
      <p:bldP spid="2161689" grpId="0" autoUpdateAnimBg="0"/>
      <p:bldP spid="2161691" grpId="0" autoUpdateAnimBg="0"/>
      <p:bldP spid="2161694" grpId="0" animBg="1"/>
      <p:bldP spid="2161696" grpId="0" autoUpdateAnimBg="0"/>
      <p:bldP spid="2161697" grpId="0" animBg="1"/>
      <p:bldP spid="2161701" grpId="0" autoUpdateAnimBg="0"/>
      <p:bldP spid="2161702" grpId="0" autoUpdateAnimBg="0"/>
      <p:bldP spid="2161703" grpId="0" animBg="1"/>
      <p:bldP spid="2161704" grpId="0" autoUpdateAnimBg="0"/>
      <p:bldP spid="2161705" grpId="0" animBg="1"/>
      <p:bldP spid="2161706" grpId="0" animBg="1"/>
      <p:bldP spid="2161707" grpId="0" animBg="1"/>
      <p:bldP spid="2161708" grpId="0" animBg="1"/>
      <p:bldP spid="2161709" grpId="0" build="p" autoUpdateAnimBg="0"/>
      <p:bldP spid="2161710" grpId="0" autoUpdateAnimBg="0"/>
      <p:bldP spid="2161711" grpId="0" autoUpdateAnimBg="0"/>
      <p:bldP spid="2161712" grpId="0" autoUpdateAnimBg="0"/>
      <p:bldP spid="216171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25" name="Arc 13"/>
          <p:cNvSpPr>
            <a:spLocks/>
          </p:cNvSpPr>
          <p:nvPr/>
        </p:nvSpPr>
        <p:spPr bwMode="auto">
          <a:xfrm>
            <a:off x="3441700" y="4708525"/>
            <a:ext cx="2530475" cy="1252538"/>
          </a:xfrm>
          <a:custGeom>
            <a:avLst/>
            <a:gdLst>
              <a:gd name="G0" fmla="+- 0 0 0"/>
              <a:gd name="G1" fmla="+- 472 0 0"/>
              <a:gd name="G2" fmla="+- 21600 0 0"/>
              <a:gd name="T0" fmla="*/ 21595 w 21600"/>
              <a:gd name="T1" fmla="*/ 0 h 21137"/>
              <a:gd name="T2" fmla="*/ 6288 w 21600"/>
              <a:gd name="T3" fmla="*/ 21137 h 21137"/>
              <a:gd name="T4" fmla="*/ 0 w 21600"/>
              <a:gd name="T5" fmla="*/ 472 h 2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37" fill="none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</a:path>
              <a:path w="21600" h="21137" stroke="0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  <a:lnTo>
                  <a:pt x="0" y="47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3727" name="Freeform 15"/>
          <p:cNvSpPr>
            <a:spLocks/>
          </p:cNvSpPr>
          <p:nvPr/>
        </p:nvSpPr>
        <p:spPr bwMode="auto">
          <a:xfrm>
            <a:off x="4189413" y="3048000"/>
            <a:ext cx="1801812" cy="2932113"/>
          </a:xfrm>
          <a:custGeom>
            <a:avLst/>
            <a:gdLst>
              <a:gd name="T0" fmla="*/ 0 w 1135"/>
              <a:gd name="T1" fmla="*/ 1847 h 1847"/>
              <a:gd name="T2" fmla="*/ 321 w 1135"/>
              <a:gd name="T3" fmla="*/ 1433 h 1847"/>
              <a:gd name="T4" fmla="*/ 517 w 1135"/>
              <a:gd name="T5" fmla="*/ 1184 h 1847"/>
              <a:gd name="T6" fmla="*/ 619 w 1135"/>
              <a:gd name="T7" fmla="*/ 1050 h 1847"/>
              <a:gd name="T8" fmla="*/ 718 w 1135"/>
              <a:gd name="T9" fmla="*/ 918 h 1847"/>
              <a:gd name="T10" fmla="*/ 810 w 1135"/>
              <a:gd name="T11" fmla="*/ 785 h 1847"/>
              <a:gd name="T12" fmla="*/ 897 w 1135"/>
              <a:gd name="T13" fmla="*/ 636 h 1847"/>
              <a:gd name="T14" fmla="*/ 973 w 1135"/>
              <a:gd name="T15" fmla="*/ 488 h 1847"/>
              <a:gd name="T16" fmla="*/ 1049 w 1135"/>
              <a:gd name="T17" fmla="*/ 284 h 1847"/>
              <a:gd name="T18" fmla="*/ 1102 w 1135"/>
              <a:gd name="T19" fmla="*/ 159 h 1847"/>
              <a:gd name="T20" fmla="*/ 1123 w 1135"/>
              <a:gd name="T21" fmla="*/ 69 h 1847"/>
              <a:gd name="T22" fmla="*/ 1135 w 1135"/>
              <a:gd name="T23" fmla="*/ 0 h 1847"/>
              <a:gd name="T24" fmla="*/ 1135 w 1135"/>
              <a:gd name="T25" fmla="*/ 1077 h 1847"/>
              <a:gd name="T26" fmla="*/ 1090 w 1135"/>
              <a:gd name="T27" fmla="*/ 1233 h 1847"/>
              <a:gd name="T28" fmla="*/ 1045 w 1135"/>
              <a:gd name="T29" fmla="*/ 1322 h 1847"/>
              <a:gd name="T30" fmla="*/ 991 w 1135"/>
              <a:gd name="T31" fmla="*/ 1389 h 1847"/>
              <a:gd name="T32" fmla="*/ 918 w 1135"/>
              <a:gd name="T33" fmla="*/ 1466 h 1847"/>
              <a:gd name="T34" fmla="*/ 858 w 1135"/>
              <a:gd name="T35" fmla="*/ 1515 h 1847"/>
              <a:gd name="T36" fmla="*/ 766 w 1135"/>
              <a:gd name="T37" fmla="*/ 1578 h 1847"/>
              <a:gd name="T38" fmla="*/ 691 w 1135"/>
              <a:gd name="T39" fmla="*/ 1622 h 1847"/>
              <a:gd name="T40" fmla="*/ 597 w 1135"/>
              <a:gd name="T41" fmla="*/ 1668 h 1847"/>
              <a:gd name="T42" fmla="*/ 474 w 1135"/>
              <a:gd name="T43" fmla="*/ 1716 h 1847"/>
              <a:gd name="T44" fmla="*/ 340 w 1135"/>
              <a:gd name="T45" fmla="*/ 1761 h 1847"/>
              <a:gd name="T46" fmla="*/ 196 w 1135"/>
              <a:gd name="T47" fmla="*/ 1800 h 1847"/>
              <a:gd name="T48" fmla="*/ 69 w 1135"/>
              <a:gd name="T49" fmla="*/ 1827 h 1847"/>
              <a:gd name="T50" fmla="*/ 0 w 1135"/>
              <a:gd name="T51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5" h="1847">
                <a:moveTo>
                  <a:pt x="0" y="1847"/>
                </a:moveTo>
                <a:lnTo>
                  <a:pt x="321" y="1433"/>
                </a:lnTo>
                <a:lnTo>
                  <a:pt x="517" y="1184"/>
                </a:lnTo>
                <a:lnTo>
                  <a:pt x="619" y="1050"/>
                </a:lnTo>
                <a:lnTo>
                  <a:pt x="718" y="918"/>
                </a:lnTo>
                <a:lnTo>
                  <a:pt x="810" y="785"/>
                </a:lnTo>
                <a:lnTo>
                  <a:pt x="897" y="636"/>
                </a:lnTo>
                <a:lnTo>
                  <a:pt x="973" y="488"/>
                </a:lnTo>
                <a:lnTo>
                  <a:pt x="1049" y="284"/>
                </a:lnTo>
                <a:lnTo>
                  <a:pt x="1102" y="159"/>
                </a:lnTo>
                <a:lnTo>
                  <a:pt x="1123" y="69"/>
                </a:lnTo>
                <a:lnTo>
                  <a:pt x="1135" y="0"/>
                </a:lnTo>
                <a:lnTo>
                  <a:pt x="1135" y="1077"/>
                </a:lnTo>
                <a:lnTo>
                  <a:pt x="1090" y="1233"/>
                </a:lnTo>
                <a:lnTo>
                  <a:pt x="1045" y="1322"/>
                </a:lnTo>
                <a:lnTo>
                  <a:pt x="991" y="1389"/>
                </a:lnTo>
                <a:lnTo>
                  <a:pt x="918" y="1466"/>
                </a:lnTo>
                <a:lnTo>
                  <a:pt x="858" y="1515"/>
                </a:lnTo>
                <a:lnTo>
                  <a:pt x="766" y="1578"/>
                </a:lnTo>
                <a:lnTo>
                  <a:pt x="691" y="1622"/>
                </a:lnTo>
                <a:lnTo>
                  <a:pt x="597" y="1668"/>
                </a:lnTo>
                <a:lnTo>
                  <a:pt x="474" y="1716"/>
                </a:lnTo>
                <a:lnTo>
                  <a:pt x="340" y="1761"/>
                </a:lnTo>
                <a:lnTo>
                  <a:pt x="196" y="1800"/>
                </a:lnTo>
                <a:lnTo>
                  <a:pt x="69" y="1827"/>
                </a:lnTo>
                <a:lnTo>
                  <a:pt x="0" y="1847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3715" name="Freeform 3" descr="球体"/>
          <p:cNvSpPr>
            <a:spLocks/>
          </p:cNvSpPr>
          <p:nvPr/>
        </p:nvSpPr>
        <p:spPr bwMode="auto">
          <a:xfrm>
            <a:off x="2676525" y="2339975"/>
            <a:ext cx="3384550" cy="3646488"/>
          </a:xfrm>
          <a:custGeom>
            <a:avLst/>
            <a:gdLst>
              <a:gd name="T0" fmla="*/ 0 w 2132"/>
              <a:gd name="T1" fmla="*/ 728 h 2297"/>
              <a:gd name="T2" fmla="*/ 1223 w 2132"/>
              <a:gd name="T3" fmla="*/ 117 h 2297"/>
              <a:gd name="T4" fmla="*/ 2014 w 2132"/>
              <a:gd name="T5" fmla="*/ 153 h 2297"/>
              <a:gd name="T6" fmla="*/ 1932 w 2132"/>
              <a:gd name="T7" fmla="*/ 1035 h 2297"/>
              <a:gd name="T8" fmla="*/ 960 w 2132"/>
              <a:gd name="T9" fmla="*/ 2297 h 2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2" h="2297">
                <a:moveTo>
                  <a:pt x="0" y="728"/>
                </a:moveTo>
                <a:cubicBezTo>
                  <a:pt x="204" y="626"/>
                  <a:pt x="887" y="213"/>
                  <a:pt x="1223" y="117"/>
                </a:cubicBezTo>
                <a:cubicBezTo>
                  <a:pt x="1559" y="21"/>
                  <a:pt x="1896" y="0"/>
                  <a:pt x="2014" y="153"/>
                </a:cubicBezTo>
                <a:cubicBezTo>
                  <a:pt x="2132" y="306"/>
                  <a:pt x="2108" y="678"/>
                  <a:pt x="1932" y="1035"/>
                </a:cubicBezTo>
                <a:cubicBezTo>
                  <a:pt x="1756" y="1392"/>
                  <a:pt x="1162" y="2034"/>
                  <a:pt x="960" y="2297"/>
                </a:cubicBez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3724" name="Arc 12"/>
          <p:cNvSpPr>
            <a:spLocks/>
          </p:cNvSpPr>
          <p:nvPr/>
        </p:nvSpPr>
        <p:spPr bwMode="auto">
          <a:xfrm>
            <a:off x="2700338" y="3459163"/>
            <a:ext cx="3257550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7813"/>
              <a:gd name="T1" fmla="*/ 913 h 21600"/>
              <a:gd name="T2" fmla="*/ 27813 w 27813"/>
              <a:gd name="T3" fmla="*/ 21600 h 21600"/>
              <a:gd name="T4" fmla="*/ 6213 w 278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13" h="21600" fill="none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</a:path>
              <a:path w="27813" h="21600" stroke="0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3714" name="Freeform 2"/>
          <p:cNvSpPr>
            <a:spLocks/>
          </p:cNvSpPr>
          <p:nvPr/>
        </p:nvSpPr>
        <p:spPr bwMode="auto">
          <a:xfrm>
            <a:off x="2555875" y="3286125"/>
            <a:ext cx="1960563" cy="3213100"/>
          </a:xfrm>
          <a:custGeom>
            <a:avLst/>
            <a:gdLst>
              <a:gd name="T0" fmla="*/ 0 w 1235"/>
              <a:gd name="T1" fmla="*/ 0 h 2024"/>
              <a:gd name="T2" fmla="*/ 1235 w 1235"/>
              <a:gd name="T3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5" h="2024">
                <a:moveTo>
                  <a:pt x="0" y="0"/>
                </a:moveTo>
                <a:lnTo>
                  <a:pt x="1235" y="20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3716" name="Text Box 4"/>
          <p:cNvSpPr txBox="1">
            <a:spLocks noChangeArrowheads="1"/>
          </p:cNvSpPr>
          <p:nvPr/>
        </p:nvSpPr>
        <p:spPr bwMode="auto">
          <a:xfrm>
            <a:off x="3140075" y="4514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163717" name="Text Box 5"/>
          <p:cNvSpPr txBox="1">
            <a:spLocks noChangeArrowheads="1"/>
          </p:cNvSpPr>
          <p:nvPr/>
        </p:nvSpPr>
        <p:spPr bwMode="auto">
          <a:xfrm>
            <a:off x="8108950" y="4714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63718" name="Text Box 6"/>
          <p:cNvSpPr txBox="1">
            <a:spLocks noChangeArrowheads="1"/>
          </p:cNvSpPr>
          <p:nvPr/>
        </p:nvSpPr>
        <p:spPr bwMode="auto">
          <a:xfrm>
            <a:off x="594995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3719" name="Freeform 7"/>
          <p:cNvSpPr>
            <a:spLocks/>
          </p:cNvSpPr>
          <p:nvPr/>
        </p:nvSpPr>
        <p:spPr bwMode="auto">
          <a:xfrm>
            <a:off x="2684463" y="3506788"/>
            <a:ext cx="1506537" cy="2459037"/>
          </a:xfrm>
          <a:custGeom>
            <a:avLst/>
            <a:gdLst>
              <a:gd name="T0" fmla="*/ 0 w 949"/>
              <a:gd name="T1" fmla="*/ 0 h 1549"/>
              <a:gd name="T2" fmla="*/ 949 w 949"/>
              <a:gd name="T3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9" h="1549">
                <a:moveTo>
                  <a:pt x="0" y="0"/>
                </a:moveTo>
                <a:lnTo>
                  <a:pt x="949" y="1549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3720" name="Text Box 8"/>
          <p:cNvSpPr txBox="1">
            <a:spLocks noChangeArrowheads="1"/>
          </p:cNvSpPr>
          <p:nvPr/>
        </p:nvSpPr>
        <p:spPr bwMode="auto">
          <a:xfrm>
            <a:off x="40386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1800" i="1">
              <a:solidFill>
                <a:srgbClr val="FF0000"/>
              </a:solidFill>
            </a:endParaRPr>
          </a:p>
        </p:txBody>
      </p:sp>
      <p:sp>
        <p:nvSpPr>
          <p:cNvPr id="2163721" name="Text Box 9"/>
          <p:cNvSpPr txBox="1">
            <a:spLocks noChangeArrowheads="1"/>
          </p:cNvSpPr>
          <p:nvPr/>
        </p:nvSpPr>
        <p:spPr bwMode="auto">
          <a:xfrm>
            <a:off x="2225675" y="3352800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3722" name="Text Box 10"/>
          <p:cNvSpPr txBox="1">
            <a:spLocks noChangeArrowheads="1"/>
          </p:cNvSpPr>
          <p:nvPr/>
        </p:nvSpPr>
        <p:spPr bwMode="auto">
          <a:xfrm>
            <a:off x="3933825" y="58832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3723" name="Text Box 11"/>
          <p:cNvSpPr txBox="1">
            <a:spLocks noChangeArrowheads="1"/>
          </p:cNvSpPr>
          <p:nvPr/>
        </p:nvSpPr>
        <p:spPr bwMode="auto">
          <a:xfrm>
            <a:off x="352425" y="228600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163741" name="Freeform 29"/>
          <p:cNvSpPr>
            <a:spLocks/>
          </p:cNvSpPr>
          <p:nvPr/>
        </p:nvSpPr>
        <p:spPr bwMode="auto">
          <a:xfrm>
            <a:off x="3751263" y="1082675"/>
            <a:ext cx="2001837" cy="4822825"/>
          </a:xfrm>
          <a:custGeom>
            <a:avLst/>
            <a:gdLst>
              <a:gd name="T0" fmla="*/ 1261 w 1261"/>
              <a:gd name="T1" fmla="*/ 1918 h 3038"/>
              <a:gd name="T2" fmla="*/ 0 w 1261"/>
              <a:gd name="T3" fmla="*/ 0 h 3038"/>
              <a:gd name="T4" fmla="*/ 0 w 1261"/>
              <a:gd name="T5" fmla="*/ 1091 h 3038"/>
              <a:gd name="T6" fmla="*/ 1261 w 1261"/>
              <a:gd name="T7" fmla="*/ 3038 h 3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1" h="3038">
                <a:moveTo>
                  <a:pt x="1261" y="1918"/>
                </a:moveTo>
                <a:lnTo>
                  <a:pt x="0" y="0"/>
                </a:lnTo>
                <a:lnTo>
                  <a:pt x="0" y="1091"/>
                </a:lnTo>
                <a:lnTo>
                  <a:pt x="1261" y="3038"/>
                </a:lnTo>
              </a:path>
            </a:pathLst>
          </a:cu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3743" name="Freeform 31" descr="球体"/>
          <p:cNvSpPr>
            <a:spLocks/>
          </p:cNvSpPr>
          <p:nvPr/>
        </p:nvSpPr>
        <p:spPr bwMode="auto">
          <a:xfrm>
            <a:off x="2674938" y="2638425"/>
            <a:ext cx="2801937" cy="3327400"/>
          </a:xfrm>
          <a:custGeom>
            <a:avLst/>
            <a:gdLst>
              <a:gd name="T0" fmla="*/ 1027 w 1765"/>
              <a:gd name="T1" fmla="*/ 0 h 2096"/>
              <a:gd name="T2" fmla="*/ 811 w 1765"/>
              <a:gd name="T3" fmla="*/ 102 h 2096"/>
              <a:gd name="T4" fmla="*/ 507 w 1765"/>
              <a:gd name="T5" fmla="*/ 261 h 2096"/>
              <a:gd name="T6" fmla="*/ 0 w 1765"/>
              <a:gd name="T7" fmla="*/ 540 h 2096"/>
              <a:gd name="T8" fmla="*/ 954 w 1765"/>
              <a:gd name="T9" fmla="*/ 2096 h 2096"/>
              <a:gd name="T10" fmla="*/ 1120 w 1765"/>
              <a:gd name="T11" fmla="*/ 1913 h 2096"/>
              <a:gd name="T12" fmla="*/ 1287 w 1765"/>
              <a:gd name="T13" fmla="*/ 1716 h 2096"/>
              <a:gd name="T14" fmla="*/ 1518 w 1765"/>
              <a:gd name="T15" fmla="*/ 1442 h 2096"/>
              <a:gd name="T16" fmla="*/ 1671 w 1765"/>
              <a:gd name="T17" fmla="*/ 1241 h 2096"/>
              <a:gd name="T18" fmla="*/ 1765 w 1765"/>
              <a:gd name="T19" fmla="*/ 1115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65" h="2096">
                <a:moveTo>
                  <a:pt x="1027" y="0"/>
                </a:moveTo>
                <a:lnTo>
                  <a:pt x="811" y="102"/>
                </a:lnTo>
                <a:lnTo>
                  <a:pt x="507" y="261"/>
                </a:lnTo>
                <a:lnTo>
                  <a:pt x="0" y="540"/>
                </a:lnTo>
                <a:lnTo>
                  <a:pt x="954" y="2096"/>
                </a:lnTo>
                <a:lnTo>
                  <a:pt x="1120" y="1913"/>
                </a:lnTo>
                <a:lnTo>
                  <a:pt x="1287" y="1716"/>
                </a:lnTo>
                <a:lnTo>
                  <a:pt x="1518" y="1442"/>
                </a:lnTo>
                <a:lnTo>
                  <a:pt x="1671" y="1241"/>
                </a:lnTo>
                <a:lnTo>
                  <a:pt x="1765" y="1115"/>
                </a:ln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3747" name="Freeform 35"/>
          <p:cNvSpPr>
            <a:spLocks/>
          </p:cNvSpPr>
          <p:nvPr/>
        </p:nvSpPr>
        <p:spPr bwMode="auto">
          <a:xfrm>
            <a:off x="4198938" y="4395788"/>
            <a:ext cx="1287462" cy="1566862"/>
          </a:xfrm>
          <a:custGeom>
            <a:avLst/>
            <a:gdLst>
              <a:gd name="T0" fmla="*/ 811 w 811"/>
              <a:gd name="T1" fmla="*/ 0 h 987"/>
              <a:gd name="T2" fmla="*/ 654 w 811"/>
              <a:gd name="T3" fmla="*/ 212 h 987"/>
              <a:gd name="T4" fmla="*/ 525 w 811"/>
              <a:gd name="T5" fmla="*/ 369 h 987"/>
              <a:gd name="T6" fmla="*/ 375 w 811"/>
              <a:gd name="T7" fmla="*/ 555 h 987"/>
              <a:gd name="T8" fmla="*/ 0 w 811"/>
              <a:gd name="T9" fmla="*/ 987 h 987"/>
              <a:gd name="T10" fmla="*/ 162 w 811"/>
              <a:gd name="T11" fmla="*/ 954 h 987"/>
              <a:gd name="T12" fmla="*/ 267 w 811"/>
              <a:gd name="T13" fmla="*/ 927 h 987"/>
              <a:gd name="T14" fmla="*/ 369 w 811"/>
              <a:gd name="T15" fmla="*/ 899 h 987"/>
              <a:gd name="T16" fmla="*/ 481 w 811"/>
              <a:gd name="T17" fmla="*/ 861 h 987"/>
              <a:gd name="T18" fmla="*/ 583 w 811"/>
              <a:gd name="T19" fmla="*/ 816 h 987"/>
              <a:gd name="T20" fmla="*/ 652 w 811"/>
              <a:gd name="T21" fmla="*/ 783 h 987"/>
              <a:gd name="T22" fmla="*/ 724 w 811"/>
              <a:gd name="T23" fmla="*/ 747 h 987"/>
              <a:gd name="T24" fmla="*/ 775 w 811"/>
              <a:gd name="T25" fmla="*/ 714 h 987"/>
              <a:gd name="T26" fmla="*/ 811 w 811"/>
              <a:gd name="T27" fmla="*/ 693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1" h="987">
                <a:moveTo>
                  <a:pt x="811" y="0"/>
                </a:moveTo>
                <a:lnTo>
                  <a:pt x="654" y="212"/>
                </a:lnTo>
                <a:lnTo>
                  <a:pt x="525" y="369"/>
                </a:lnTo>
                <a:lnTo>
                  <a:pt x="375" y="555"/>
                </a:lnTo>
                <a:lnTo>
                  <a:pt x="0" y="987"/>
                </a:lnTo>
                <a:lnTo>
                  <a:pt x="162" y="954"/>
                </a:lnTo>
                <a:lnTo>
                  <a:pt x="267" y="927"/>
                </a:lnTo>
                <a:lnTo>
                  <a:pt x="369" y="899"/>
                </a:lnTo>
                <a:lnTo>
                  <a:pt x="481" y="861"/>
                </a:lnTo>
                <a:lnTo>
                  <a:pt x="583" y="816"/>
                </a:lnTo>
                <a:lnTo>
                  <a:pt x="652" y="783"/>
                </a:lnTo>
                <a:lnTo>
                  <a:pt x="724" y="747"/>
                </a:lnTo>
                <a:lnTo>
                  <a:pt x="775" y="714"/>
                </a:lnTo>
                <a:lnTo>
                  <a:pt x="811" y="693"/>
                </a:lnTo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27843"/>
                  <a:invGamma/>
                </a:schemeClr>
              </a:gs>
            </a:gsLst>
            <a:lin ang="0" scaled="1"/>
          </a:gradFill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63730" name="Group 18"/>
          <p:cNvGrpSpPr>
            <a:grpSpLocks/>
          </p:cNvGrpSpPr>
          <p:nvPr/>
        </p:nvGrpSpPr>
        <p:grpSpPr bwMode="auto">
          <a:xfrm>
            <a:off x="3463925" y="4752975"/>
            <a:ext cx="4805363" cy="3175"/>
            <a:chOff x="2182" y="2994"/>
            <a:chExt cx="3027" cy="2"/>
          </a:xfrm>
        </p:grpSpPr>
        <p:sp>
          <p:nvSpPr>
            <p:cNvPr id="2163731" name="Freeform 19"/>
            <p:cNvSpPr>
              <a:spLocks/>
            </p:cNvSpPr>
            <p:nvPr/>
          </p:nvSpPr>
          <p:spPr bwMode="auto">
            <a:xfrm>
              <a:off x="3654" y="2994"/>
              <a:ext cx="1555" cy="1"/>
            </a:xfrm>
            <a:custGeom>
              <a:avLst/>
              <a:gdLst>
                <a:gd name="T0" fmla="*/ 0 w 1555"/>
                <a:gd name="T1" fmla="*/ 0 h 1"/>
                <a:gd name="T2" fmla="*/ 1555 w 15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5" h="1">
                  <a:moveTo>
                    <a:pt x="0" y="0"/>
                  </a:moveTo>
                  <a:lnTo>
                    <a:pt x="155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3732" name="Freeform 20"/>
            <p:cNvSpPr>
              <a:spLocks/>
            </p:cNvSpPr>
            <p:nvPr/>
          </p:nvSpPr>
          <p:spPr bwMode="auto">
            <a:xfrm>
              <a:off x="2182" y="2994"/>
              <a:ext cx="1486" cy="2"/>
            </a:xfrm>
            <a:custGeom>
              <a:avLst/>
              <a:gdLst>
                <a:gd name="T0" fmla="*/ 0 w 1486"/>
                <a:gd name="T1" fmla="*/ 0 h 2"/>
                <a:gd name="T2" fmla="*/ 1486 w 148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6" h="2">
                  <a:moveTo>
                    <a:pt x="0" y="0"/>
                  </a:moveTo>
                  <a:lnTo>
                    <a:pt x="1486" y="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3744" name="Arc 32"/>
          <p:cNvSpPr>
            <a:spLocks/>
          </p:cNvSpPr>
          <p:nvPr/>
        </p:nvSpPr>
        <p:spPr bwMode="auto">
          <a:xfrm>
            <a:off x="2667000" y="3430588"/>
            <a:ext cx="2365375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0202"/>
              <a:gd name="T1" fmla="*/ 913 h 21600"/>
              <a:gd name="T2" fmla="*/ 20202 w 20202"/>
              <a:gd name="T3" fmla="*/ 5142 h 21600"/>
              <a:gd name="T4" fmla="*/ 6213 w 202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02" h="21600" fill="none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1338" y="0"/>
                  <a:pt x="16296" y="1822"/>
                  <a:pt x="20202" y="5141"/>
                </a:cubicBezTo>
              </a:path>
              <a:path w="20202" h="21600" stroke="0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1338" y="0"/>
                  <a:pt x="16296" y="1822"/>
                  <a:pt x="20202" y="5141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3748" name="Text Box 36"/>
          <p:cNvSpPr txBox="1">
            <a:spLocks noChangeArrowheads="1"/>
          </p:cNvSpPr>
          <p:nvPr/>
        </p:nvSpPr>
        <p:spPr bwMode="auto">
          <a:xfrm>
            <a:off x="287338" y="12192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u="sng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方法</a:t>
            </a:r>
            <a:r>
              <a:rPr lang="en-US" altLang="zh-CN" b="1" u="sng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</a:p>
        </p:txBody>
      </p:sp>
      <p:sp>
        <p:nvSpPr>
          <p:cNvPr id="216375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680450" y="5807075"/>
            <a:ext cx="139700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63751" name="Rectangle 39"/>
          <p:cNvSpPr>
            <a:spLocks noChangeArrowheads="1"/>
          </p:cNvSpPr>
          <p:nvPr/>
        </p:nvSpPr>
        <p:spPr bwMode="auto">
          <a:xfrm>
            <a:off x="381000" y="2286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20.</a:t>
            </a:r>
          </a:p>
        </p:txBody>
      </p:sp>
      <p:sp>
        <p:nvSpPr>
          <p:cNvPr id="2163752" name="Text Box 40"/>
          <p:cNvSpPr txBox="1">
            <a:spLocks noChangeArrowheads="1"/>
          </p:cNvSpPr>
          <p:nvPr/>
        </p:nvSpPr>
        <p:spPr bwMode="auto">
          <a:xfrm>
            <a:off x="1066800" y="244475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b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</a:rPr>
              <a:t>角的</a:t>
            </a:r>
          </a:p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b="1">
                <a:solidFill>
                  <a:schemeClr val="tx1"/>
                </a:solidFill>
              </a:rPr>
              <a:t>得一圆柱楔。求其体积。</a:t>
            </a:r>
          </a:p>
        </p:txBody>
      </p:sp>
      <p:sp>
        <p:nvSpPr>
          <p:cNvPr id="2163754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3741" grpId="0" animBg="1"/>
      <p:bldP spid="2163743" grpId="0" animBg="1"/>
      <p:bldP spid="2163747" grpId="0" animBg="1"/>
      <p:bldP spid="2163744" grpId="0" animBg="1"/>
      <p:bldP spid="216374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738" name="Arc 2050"/>
          <p:cNvSpPr>
            <a:spLocks/>
          </p:cNvSpPr>
          <p:nvPr/>
        </p:nvSpPr>
        <p:spPr bwMode="auto">
          <a:xfrm>
            <a:off x="3441700" y="4708525"/>
            <a:ext cx="2530475" cy="1252538"/>
          </a:xfrm>
          <a:custGeom>
            <a:avLst/>
            <a:gdLst>
              <a:gd name="G0" fmla="+- 0 0 0"/>
              <a:gd name="G1" fmla="+- 472 0 0"/>
              <a:gd name="G2" fmla="+- 21600 0 0"/>
              <a:gd name="T0" fmla="*/ 21595 w 21600"/>
              <a:gd name="T1" fmla="*/ 0 h 21137"/>
              <a:gd name="T2" fmla="*/ 6288 w 21600"/>
              <a:gd name="T3" fmla="*/ 21137 h 21137"/>
              <a:gd name="T4" fmla="*/ 0 w 21600"/>
              <a:gd name="T5" fmla="*/ 472 h 21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37" fill="none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</a:path>
              <a:path w="21600" h="21137" stroke="0" extrusionOk="0">
                <a:moveTo>
                  <a:pt x="21594" y="0"/>
                </a:moveTo>
                <a:cubicBezTo>
                  <a:pt x="21598" y="157"/>
                  <a:pt x="21600" y="314"/>
                  <a:pt x="21600" y="472"/>
                </a:cubicBezTo>
                <a:cubicBezTo>
                  <a:pt x="21600" y="9979"/>
                  <a:pt x="15383" y="18368"/>
                  <a:pt x="6287" y="21136"/>
                </a:cubicBezTo>
                <a:lnTo>
                  <a:pt x="0" y="47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4740" name="Freeform 2052"/>
          <p:cNvSpPr>
            <a:spLocks/>
          </p:cNvSpPr>
          <p:nvPr/>
        </p:nvSpPr>
        <p:spPr bwMode="auto">
          <a:xfrm>
            <a:off x="4189413" y="3048000"/>
            <a:ext cx="1801812" cy="2932113"/>
          </a:xfrm>
          <a:custGeom>
            <a:avLst/>
            <a:gdLst>
              <a:gd name="T0" fmla="*/ 0 w 1135"/>
              <a:gd name="T1" fmla="*/ 1847 h 1847"/>
              <a:gd name="T2" fmla="*/ 321 w 1135"/>
              <a:gd name="T3" fmla="*/ 1433 h 1847"/>
              <a:gd name="T4" fmla="*/ 517 w 1135"/>
              <a:gd name="T5" fmla="*/ 1184 h 1847"/>
              <a:gd name="T6" fmla="*/ 619 w 1135"/>
              <a:gd name="T7" fmla="*/ 1050 h 1847"/>
              <a:gd name="T8" fmla="*/ 718 w 1135"/>
              <a:gd name="T9" fmla="*/ 918 h 1847"/>
              <a:gd name="T10" fmla="*/ 810 w 1135"/>
              <a:gd name="T11" fmla="*/ 785 h 1847"/>
              <a:gd name="T12" fmla="*/ 897 w 1135"/>
              <a:gd name="T13" fmla="*/ 636 h 1847"/>
              <a:gd name="T14" fmla="*/ 973 w 1135"/>
              <a:gd name="T15" fmla="*/ 488 h 1847"/>
              <a:gd name="T16" fmla="*/ 1049 w 1135"/>
              <a:gd name="T17" fmla="*/ 284 h 1847"/>
              <a:gd name="T18" fmla="*/ 1102 w 1135"/>
              <a:gd name="T19" fmla="*/ 159 h 1847"/>
              <a:gd name="T20" fmla="*/ 1123 w 1135"/>
              <a:gd name="T21" fmla="*/ 69 h 1847"/>
              <a:gd name="T22" fmla="*/ 1135 w 1135"/>
              <a:gd name="T23" fmla="*/ 0 h 1847"/>
              <a:gd name="T24" fmla="*/ 1135 w 1135"/>
              <a:gd name="T25" fmla="*/ 1077 h 1847"/>
              <a:gd name="T26" fmla="*/ 1090 w 1135"/>
              <a:gd name="T27" fmla="*/ 1233 h 1847"/>
              <a:gd name="T28" fmla="*/ 1045 w 1135"/>
              <a:gd name="T29" fmla="*/ 1322 h 1847"/>
              <a:gd name="T30" fmla="*/ 991 w 1135"/>
              <a:gd name="T31" fmla="*/ 1389 h 1847"/>
              <a:gd name="T32" fmla="*/ 918 w 1135"/>
              <a:gd name="T33" fmla="*/ 1466 h 1847"/>
              <a:gd name="T34" fmla="*/ 858 w 1135"/>
              <a:gd name="T35" fmla="*/ 1515 h 1847"/>
              <a:gd name="T36" fmla="*/ 766 w 1135"/>
              <a:gd name="T37" fmla="*/ 1578 h 1847"/>
              <a:gd name="T38" fmla="*/ 691 w 1135"/>
              <a:gd name="T39" fmla="*/ 1622 h 1847"/>
              <a:gd name="T40" fmla="*/ 597 w 1135"/>
              <a:gd name="T41" fmla="*/ 1668 h 1847"/>
              <a:gd name="T42" fmla="*/ 474 w 1135"/>
              <a:gd name="T43" fmla="*/ 1716 h 1847"/>
              <a:gd name="T44" fmla="*/ 340 w 1135"/>
              <a:gd name="T45" fmla="*/ 1761 h 1847"/>
              <a:gd name="T46" fmla="*/ 196 w 1135"/>
              <a:gd name="T47" fmla="*/ 1800 h 1847"/>
              <a:gd name="T48" fmla="*/ 69 w 1135"/>
              <a:gd name="T49" fmla="*/ 1827 h 1847"/>
              <a:gd name="T50" fmla="*/ 0 w 1135"/>
              <a:gd name="T51" fmla="*/ 1847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5" h="1847">
                <a:moveTo>
                  <a:pt x="0" y="1847"/>
                </a:moveTo>
                <a:lnTo>
                  <a:pt x="321" y="1433"/>
                </a:lnTo>
                <a:lnTo>
                  <a:pt x="517" y="1184"/>
                </a:lnTo>
                <a:lnTo>
                  <a:pt x="619" y="1050"/>
                </a:lnTo>
                <a:lnTo>
                  <a:pt x="718" y="918"/>
                </a:lnTo>
                <a:lnTo>
                  <a:pt x="810" y="785"/>
                </a:lnTo>
                <a:lnTo>
                  <a:pt x="897" y="636"/>
                </a:lnTo>
                <a:lnTo>
                  <a:pt x="973" y="488"/>
                </a:lnTo>
                <a:lnTo>
                  <a:pt x="1049" y="284"/>
                </a:lnTo>
                <a:lnTo>
                  <a:pt x="1102" y="159"/>
                </a:lnTo>
                <a:lnTo>
                  <a:pt x="1123" y="69"/>
                </a:lnTo>
                <a:lnTo>
                  <a:pt x="1135" y="0"/>
                </a:lnTo>
                <a:lnTo>
                  <a:pt x="1135" y="1077"/>
                </a:lnTo>
                <a:lnTo>
                  <a:pt x="1090" y="1233"/>
                </a:lnTo>
                <a:lnTo>
                  <a:pt x="1045" y="1322"/>
                </a:lnTo>
                <a:lnTo>
                  <a:pt x="991" y="1389"/>
                </a:lnTo>
                <a:lnTo>
                  <a:pt x="918" y="1466"/>
                </a:lnTo>
                <a:lnTo>
                  <a:pt x="858" y="1515"/>
                </a:lnTo>
                <a:lnTo>
                  <a:pt x="766" y="1578"/>
                </a:lnTo>
                <a:lnTo>
                  <a:pt x="691" y="1622"/>
                </a:lnTo>
                <a:lnTo>
                  <a:pt x="597" y="1668"/>
                </a:lnTo>
                <a:lnTo>
                  <a:pt x="474" y="1716"/>
                </a:lnTo>
                <a:lnTo>
                  <a:pt x="340" y="1761"/>
                </a:lnTo>
                <a:lnTo>
                  <a:pt x="196" y="1800"/>
                </a:lnTo>
                <a:lnTo>
                  <a:pt x="69" y="1827"/>
                </a:lnTo>
                <a:lnTo>
                  <a:pt x="0" y="1847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28575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41" name="Freeform 2053" descr="球体"/>
          <p:cNvSpPr>
            <a:spLocks/>
          </p:cNvSpPr>
          <p:nvPr/>
        </p:nvSpPr>
        <p:spPr bwMode="auto">
          <a:xfrm>
            <a:off x="2676525" y="2335213"/>
            <a:ext cx="3375025" cy="3651250"/>
          </a:xfrm>
          <a:custGeom>
            <a:avLst/>
            <a:gdLst>
              <a:gd name="T0" fmla="*/ 0 w 2126"/>
              <a:gd name="T1" fmla="*/ 731 h 2300"/>
              <a:gd name="T2" fmla="*/ 1332 w 2126"/>
              <a:gd name="T3" fmla="*/ 84 h 2300"/>
              <a:gd name="T4" fmla="*/ 2032 w 2126"/>
              <a:gd name="T5" fmla="*/ 229 h 2300"/>
              <a:gd name="T6" fmla="*/ 1895 w 2126"/>
              <a:gd name="T7" fmla="*/ 1156 h 2300"/>
              <a:gd name="T8" fmla="*/ 960 w 2126"/>
              <a:gd name="T9" fmla="*/ 2300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6" h="2300">
                <a:moveTo>
                  <a:pt x="0" y="731"/>
                </a:moveTo>
                <a:cubicBezTo>
                  <a:pt x="222" y="623"/>
                  <a:pt x="993" y="168"/>
                  <a:pt x="1332" y="84"/>
                </a:cubicBezTo>
                <a:cubicBezTo>
                  <a:pt x="1671" y="0"/>
                  <a:pt x="1938" y="50"/>
                  <a:pt x="2032" y="229"/>
                </a:cubicBezTo>
                <a:cubicBezTo>
                  <a:pt x="2126" y="408"/>
                  <a:pt x="2074" y="811"/>
                  <a:pt x="1895" y="1156"/>
                </a:cubicBezTo>
                <a:cubicBezTo>
                  <a:pt x="1716" y="1501"/>
                  <a:pt x="1155" y="2062"/>
                  <a:pt x="960" y="2300"/>
                </a:cubicBezTo>
              </a:path>
            </a:pathLst>
          </a:custGeom>
          <a:pattFill prst="sphere">
            <a:fgClr>
              <a:srgbClr val="FFCC99"/>
            </a:fgClr>
            <a:bgClr>
              <a:srgbClr val="FFFF00"/>
            </a:bgClr>
          </a:pattFill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42" name="Arc 2054"/>
          <p:cNvSpPr>
            <a:spLocks/>
          </p:cNvSpPr>
          <p:nvPr/>
        </p:nvSpPr>
        <p:spPr bwMode="auto">
          <a:xfrm>
            <a:off x="2700338" y="3459163"/>
            <a:ext cx="3257550" cy="1279525"/>
          </a:xfrm>
          <a:custGeom>
            <a:avLst/>
            <a:gdLst>
              <a:gd name="G0" fmla="+- 6213 0 0"/>
              <a:gd name="G1" fmla="+- 21600 0 0"/>
              <a:gd name="G2" fmla="+- 21600 0 0"/>
              <a:gd name="T0" fmla="*/ 0 w 27813"/>
              <a:gd name="T1" fmla="*/ 913 h 21600"/>
              <a:gd name="T2" fmla="*/ 27813 w 27813"/>
              <a:gd name="T3" fmla="*/ 21600 h 21600"/>
              <a:gd name="T4" fmla="*/ 6213 w 278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13" h="21600" fill="none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</a:path>
              <a:path w="27813" h="21600" stroke="0" extrusionOk="0">
                <a:moveTo>
                  <a:pt x="-1" y="912"/>
                </a:moveTo>
                <a:cubicBezTo>
                  <a:pt x="2015" y="307"/>
                  <a:pt x="4108" y="-1"/>
                  <a:pt x="6213" y="0"/>
                </a:cubicBezTo>
                <a:cubicBezTo>
                  <a:pt x="18142" y="0"/>
                  <a:pt x="27813" y="9670"/>
                  <a:pt x="27813" y="21600"/>
                </a:cubicBezTo>
                <a:lnTo>
                  <a:pt x="6213" y="21600"/>
                </a:lnTo>
                <a:close/>
              </a:path>
            </a:pathLst>
          </a:cu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64743" name="Freeform 2055"/>
          <p:cNvSpPr>
            <a:spLocks/>
          </p:cNvSpPr>
          <p:nvPr/>
        </p:nvSpPr>
        <p:spPr bwMode="auto">
          <a:xfrm>
            <a:off x="2555875" y="3286125"/>
            <a:ext cx="1960563" cy="3213100"/>
          </a:xfrm>
          <a:custGeom>
            <a:avLst/>
            <a:gdLst>
              <a:gd name="T0" fmla="*/ 0 w 1235"/>
              <a:gd name="T1" fmla="*/ 0 h 2024"/>
              <a:gd name="T2" fmla="*/ 1235 w 1235"/>
              <a:gd name="T3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5" h="2024">
                <a:moveTo>
                  <a:pt x="0" y="0"/>
                </a:moveTo>
                <a:lnTo>
                  <a:pt x="1235" y="20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44" name="Text Box 2056"/>
          <p:cNvSpPr txBox="1">
            <a:spLocks noChangeArrowheads="1"/>
          </p:cNvSpPr>
          <p:nvPr/>
        </p:nvSpPr>
        <p:spPr bwMode="auto">
          <a:xfrm>
            <a:off x="3140075" y="45148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164745" name="Text Box 2057"/>
          <p:cNvSpPr txBox="1">
            <a:spLocks noChangeArrowheads="1"/>
          </p:cNvSpPr>
          <p:nvPr/>
        </p:nvSpPr>
        <p:spPr bwMode="auto">
          <a:xfrm>
            <a:off x="8108950" y="47148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64746" name="Text Box 2058"/>
          <p:cNvSpPr txBox="1">
            <a:spLocks noChangeArrowheads="1"/>
          </p:cNvSpPr>
          <p:nvPr/>
        </p:nvSpPr>
        <p:spPr bwMode="auto">
          <a:xfrm>
            <a:off x="5949950" y="47244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4747" name="Freeform 2059"/>
          <p:cNvSpPr>
            <a:spLocks/>
          </p:cNvSpPr>
          <p:nvPr/>
        </p:nvSpPr>
        <p:spPr bwMode="auto">
          <a:xfrm>
            <a:off x="2684463" y="3506788"/>
            <a:ext cx="1506537" cy="2459037"/>
          </a:xfrm>
          <a:custGeom>
            <a:avLst/>
            <a:gdLst>
              <a:gd name="T0" fmla="*/ 0 w 949"/>
              <a:gd name="T1" fmla="*/ 0 h 1549"/>
              <a:gd name="T2" fmla="*/ 949 w 949"/>
              <a:gd name="T3" fmla="*/ 1549 h 15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9" h="1549">
                <a:moveTo>
                  <a:pt x="0" y="0"/>
                </a:moveTo>
                <a:lnTo>
                  <a:pt x="949" y="1549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48" name="Text Box 2060"/>
          <p:cNvSpPr txBox="1">
            <a:spLocks noChangeArrowheads="1"/>
          </p:cNvSpPr>
          <p:nvPr/>
        </p:nvSpPr>
        <p:spPr bwMode="auto">
          <a:xfrm>
            <a:off x="4038600" y="6248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sz="1800" i="1">
              <a:solidFill>
                <a:srgbClr val="FF0000"/>
              </a:solidFill>
            </a:endParaRPr>
          </a:p>
        </p:txBody>
      </p:sp>
      <p:sp>
        <p:nvSpPr>
          <p:cNvPr id="2164749" name="Text Box 2061"/>
          <p:cNvSpPr txBox="1">
            <a:spLocks noChangeArrowheads="1"/>
          </p:cNvSpPr>
          <p:nvPr/>
        </p:nvSpPr>
        <p:spPr bwMode="auto">
          <a:xfrm>
            <a:off x="2225675" y="3352800"/>
            <a:ext cx="48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4750" name="Text Box 2062"/>
          <p:cNvSpPr txBox="1">
            <a:spLocks noChangeArrowheads="1"/>
          </p:cNvSpPr>
          <p:nvPr/>
        </p:nvSpPr>
        <p:spPr bwMode="auto">
          <a:xfrm>
            <a:off x="3933825" y="58832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R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2164751" name="Text Box 2063"/>
          <p:cNvSpPr txBox="1">
            <a:spLocks noChangeArrowheads="1"/>
          </p:cNvSpPr>
          <p:nvPr/>
        </p:nvSpPr>
        <p:spPr bwMode="auto">
          <a:xfrm>
            <a:off x="352425" y="228600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164753" name="Freeform 2065"/>
          <p:cNvSpPr>
            <a:spLocks/>
          </p:cNvSpPr>
          <p:nvPr/>
        </p:nvSpPr>
        <p:spPr bwMode="auto">
          <a:xfrm>
            <a:off x="4300538" y="2627313"/>
            <a:ext cx="1185862" cy="2873375"/>
          </a:xfrm>
          <a:custGeom>
            <a:avLst/>
            <a:gdLst>
              <a:gd name="T0" fmla="*/ 747 w 747"/>
              <a:gd name="T1" fmla="*/ 1189 h 1810"/>
              <a:gd name="T2" fmla="*/ 0 w 747"/>
              <a:gd name="T3" fmla="*/ 0 h 1810"/>
              <a:gd name="T4" fmla="*/ 0 w 747"/>
              <a:gd name="T5" fmla="*/ 574 h 1810"/>
              <a:gd name="T6" fmla="*/ 747 w 747"/>
              <a:gd name="T7" fmla="*/ 1810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1810">
                <a:moveTo>
                  <a:pt x="747" y="1189"/>
                </a:moveTo>
                <a:lnTo>
                  <a:pt x="0" y="0"/>
                </a:lnTo>
                <a:lnTo>
                  <a:pt x="0" y="574"/>
                </a:lnTo>
                <a:lnTo>
                  <a:pt x="747" y="1810"/>
                </a:lnTo>
              </a:path>
            </a:pathLst>
          </a:custGeom>
          <a:solidFill>
            <a:srgbClr val="3333CC">
              <a:alpha val="50000"/>
            </a:srgbClr>
          </a:solidFill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64756" name="Group 2068"/>
          <p:cNvGrpSpPr>
            <a:grpSpLocks/>
          </p:cNvGrpSpPr>
          <p:nvPr/>
        </p:nvGrpSpPr>
        <p:grpSpPr bwMode="auto">
          <a:xfrm>
            <a:off x="3463925" y="4752975"/>
            <a:ext cx="4805363" cy="3175"/>
            <a:chOff x="2182" y="2994"/>
            <a:chExt cx="3027" cy="2"/>
          </a:xfrm>
        </p:grpSpPr>
        <p:sp>
          <p:nvSpPr>
            <p:cNvPr id="2164757" name="Freeform 2069"/>
            <p:cNvSpPr>
              <a:spLocks/>
            </p:cNvSpPr>
            <p:nvPr/>
          </p:nvSpPr>
          <p:spPr bwMode="auto">
            <a:xfrm>
              <a:off x="3654" y="2994"/>
              <a:ext cx="1555" cy="1"/>
            </a:xfrm>
            <a:custGeom>
              <a:avLst/>
              <a:gdLst>
                <a:gd name="T0" fmla="*/ 0 w 1555"/>
                <a:gd name="T1" fmla="*/ 0 h 1"/>
                <a:gd name="T2" fmla="*/ 1555 w 155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5" h="1">
                  <a:moveTo>
                    <a:pt x="0" y="0"/>
                  </a:moveTo>
                  <a:lnTo>
                    <a:pt x="1555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4758" name="Freeform 2070"/>
            <p:cNvSpPr>
              <a:spLocks/>
            </p:cNvSpPr>
            <p:nvPr/>
          </p:nvSpPr>
          <p:spPr bwMode="auto">
            <a:xfrm>
              <a:off x="2182" y="2994"/>
              <a:ext cx="1486" cy="2"/>
            </a:xfrm>
            <a:custGeom>
              <a:avLst/>
              <a:gdLst>
                <a:gd name="T0" fmla="*/ 0 w 1486"/>
                <a:gd name="T1" fmla="*/ 0 h 2"/>
                <a:gd name="T2" fmla="*/ 1486 w 1486"/>
                <a:gd name="T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6" h="2">
                  <a:moveTo>
                    <a:pt x="0" y="0"/>
                  </a:moveTo>
                  <a:lnTo>
                    <a:pt x="1486" y="2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64761" name="Text Box 2073"/>
          <p:cNvSpPr txBox="1">
            <a:spLocks noChangeArrowheads="1"/>
          </p:cNvSpPr>
          <p:nvPr/>
        </p:nvSpPr>
        <p:spPr bwMode="auto">
          <a:xfrm>
            <a:off x="287338" y="12192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u="sng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方法</a:t>
            </a:r>
            <a:r>
              <a:rPr lang="en-US" altLang="zh-CN" b="1" u="sng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</a:p>
        </p:txBody>
      </p:sp>
      <p:sp>
        <p:nvSpPr>
          <p:cNvPr id="2164762" name="Text Box 2074"/>
          <p:cNvSpPr txBox="1">
            <a:spLocks noChangeArrowheads="1"/>
          </p:cNvSpPr>
          <p:nvPr/>
        </p:nvSpPr>
        <p:spPr bwMode="auto">
          <a:xfrm>
            <a:off x="4014788" y="23495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2164763" name="Text Box 2075"/>
          <p:cNvSpPr txBox="1">
            <a:spLocks noChangeArrowheads="1"/>
          </p:cNvSpPr>
          <p:nvPr/>
        </p:nvSpPr>
        <p:spPr bwMode="auto">
          <a:xfrm>
            <a:off x="5418138" y="43259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B</a:t>
            </a:r>
          </a:p>
        </p:txBody>
      </p:sp>
      <p:sp>
        <p:nvSpPr>
          <p:cNvPr id="2164764" name="Text Box 2076"/>
          <p:cNvSpPr txBox="1">
            <a:spLocks noChangeArrowheads="1"/>
          </p:cNvSpPr>
          <p:nvPr/>
        </p:nvSpPr>
        <p:spPr bwMode="auto">
          <a:xfrm>
            <a:off x="5464175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2164765" name="Text Box 2077"/>
          <p:cNvSpPr txBox="1">
            <a:spLocks noChangeArrowheads="1"/>
          </p:cNvSpPr>
          <p:nvPr/>
        </p:nvSpPr>
        <p:spPr bwMode="auto">
          <a:xfrm>
            <a:off x="4016375" y="3198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D</a:t>
            </a:r>
          </a:p>
        </p:txBody>
      </p:sp>
      <p:sp>
        <p:nvSpPr>
          <p:cNvPr id="2164766" name="Freeform 2078"/>
          <p:cNvSpPr>
            <a:spLocks/>
          </p:cNvSpPr>
          <p:nvPr/>
        </p:nvSpPr>
        <p:spPr bwMode="auto">
          <a:xfrm>
            <a:off x="3894138" y="5495925"/>
            <a:ext cx="1587500" cy="1588"/>
          </a:xfrm>
          <a:custGeom>
            <a:avLst/>
            <a:gdLst>
              <a:gd name="T0" fmla="*/ 0 w 1000"/>
              <a:gd name="T1" fmla="*/ 0 h 1"/>
              <a:gd name="T2" fmla="*/ 1000 w 10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0" h="1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67" name="Text Box 2079"/>
          <p:cNvSpPr txBox="1">
            <a:spLocks noChangeArrowheads="1"/>
          </p:cNvSpPr>
          <p:nvPr/>
        </p:nvSpPr>
        <p:spPr bwMode="auto">
          <a:xfrm>
            <a:off x="4038600" y="5181600"/>
            <a:ext cx="34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164770" name="Freeform 2082"/>
          <p:cNvSpPr>
            <a:spLocks/>
          </p:cNvSpPr>
          <p:nvPr/>
        </p:nvSpPr>
        <p:spPr bwMode="auto">
          <a:xfrm>
            <a:off x="3895725" y="4505325"/>
            <a:ext cx="1581150" cy="987425"/>
          </a:xfrm>
          <a:custGeom>
            <a:avLst/>
            <a:gdLst>
              <a:gd name="T0" fmla="*/ 0 w 996"/>
              <a:gd name="T1" fmla="*/ 622 h 622"/>
              <a:gd name="T2" fmla="*/ 996 w 996"/>
              <a:gd name="T3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96" h="622">
                <a:moveTo>
                  <a:pt x="0" y="622"/>
                </a:moveTo>
                <a:lnTo>
                  <a:pt x="996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64772" name="Text Box 2084"/>
          <p:cNvSpPr txBox="1">
            <a:spLocks noChangeArrowheads="1"/>
          </p:cNvSpPr>
          <p:nvPr/>
        </p:nvSpPr>
        <p:spPr bwMode="auto">
          <a:xfrm>
            <a:off x="1457325" y="16764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>
                <a:solidFill>
                  <a:srgbClr val="FF00FF"/>
                </a:solidFill>
              </a:rPr>
              <a:t>BC</a:t>
            </a:r>
            <a:endParaRPr lang="en-US" altLang="zh-CN" b="1">
              <a:solidFill>
                <a:srgbClr val="FF00FF"/>
              </a:solidFill>
            </a:endParaRPr>
          </a:p>
        </p:txBody>
      </p:sp>
      <p:graphicFrame>
        <p:nvGraphicFramePr>
          <p:cNvPr id="2164777" name="Object 2089"/>
          <p:cNvGraphicFramePr>
            <a:graphicFrameLocks noChangeAspect="1"/>
          </p:cNvGraphicFramePr>
          <p:nvPr/>
        </p:nvGraphicFramePr>
        <p:xfrm>
          <a:off x="290513" y="2827338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0" name="公式" r:id="rId3" imgW="1295280" imgH="279360" progId="Equation.3">
                  <p:embed/>
                </p:oleObj>
              </mc:Choice>
              <mc:Fallback>
                <p:oleObj name="公式" r:id="rId3" imgW="1295280" imgH="279360" progId="Equation.3">
                  <p:embed/>
                  <p:pic>
                    <p:nvPicPr>
                      <p:cNvPr id="0" name="Object 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827338"/>
                        <a:ext cx="2232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778" name="Text Box 2090"/>
          <p:cNvSpPr txBox="1">
            <a:spLocks noChangeArrowheads="1"/>
          </p:cNvSpPr>
          <p:nvPr/>
        </p:nvSpPr>
        <p:spPr bwMode="auto">
          <a:xfrm>
            <a:off x="1524000" y="12192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FF"/>
                </a:solidFill>
              </a:rPr>
              <a:t>DC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2164779" name="Object 2091"/>
          <p:cNvGraphicFramePr>
            <a:graphicFrameLocks noChangeAspect="1"/>
          </p:cNvGraphicFramePr>
          <p:nvPr/>
        </p:nvGraphicFramePr>
        <p:xfrm>
          <a:off x="2676525" y="1131888"/>
          <a:ext cx="17065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1" name="公式" r:id="rId5" imgW="876240" imgH="279360" progId="Equation.3">
                  <p:embed/>
                </p:oleObj>
              </mc:Choice>
              <mc:Fallback>
                <p:oleObj name="公式" r:id="rId5" imgW="876240" imgH="279360" progId="Equation.3">
                  <p:embed/>
                  <p:pic>
                    <p:nvPicPr>
                      <p:cNvPr id="0" name="Object 2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131888"/>
                        <a:ext cx="17065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782" name="Text Box 2094"/>
          <p:cNvSpPr txBox="1">
            <a:spLocks noChangeArrowheads="1"/>
          </p:cNvSpPr>
          <p:nvPr/>
        </p:nvSpPr>
        <p:spPr bwMode="auto">
          <a:xfrm>
            <a:off x="32893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4783" name="Text Box 2095"/>
          <p:cNvSpPr txBox="1">
            <a:spLocks noChangeArrowheads="1"/>
          </p:cNvSpPr>
          <p:nvPr/>
        </p:nvSpPr>
        <p:spPr bwMode="auto">
          <a:xfrm>
            <a:off x="34417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graphicFrame>
        <p:nvGraphicFramePr>
          <p:cNvPr id="2164784" name="Object 2096"/>
          <p:cNvGraphicFramePr>
            <a:graphicFrameLocks noChangeAspect="1"/>
          </p:cNvGraphicFramePr>
          <p:nvPr/>
        </p:nvGraphicFramePr>
        <p:xfrm>
          <a:off x="6038850" y="1954213"/>
          <a:ext cx="29606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2" name="公式" r:id="rId7" imgW="1625400" imgH="330120" progId="Equation.3">
                  <p:embed/>
                </p:oleObj>
              </mc:Choice>
              <mc:Fallback>
                <p:oleObj name="公式" r:id="rId7" imgW="1625400" imgH="330120" progId="Equation.3">
                  <p:embed/>
                  <p:pic>
                    <p:nvPicPr>
                      <p:cNvPr id="0" name="Object 2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954213"/>
                        <a:ext cx="29606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4785" name="Object 2097"/>
          <p:cNvGraphicFramePr>
            <a:graphicFrameLocks noChangeAspect="1"/>
          </p:cNvGraphicFramePr>
          <p:nvPr/>
        </p:nvGraphicFramePr>
        <p:xfrm>
          <a:off x="6661150" y="2716213"/>
          <a:ext cx="13779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3" name="公式" r:id="rId9" imgW="799920" imgH="406080" progId="Equation.3">
                  <p:embed/>
                </p:oleObj>
              </mc:Choice>
              <mc:Fallback>
                <p:oleObj name="公式" r:id="rId9" imgW="799920" imgH="406080" progId="Equation.3">
                  <p:embed/>
                  <p:pic>
                    <p:nvPicPr>
                      <p:cNvPr id="0" name="Object 2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716213"/>
                        <a:ext cx="13779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4786" name="Object 2098"/>
          <p:cNvGraphicFramePr>
            <a:graphicFrameLocks noChangeAspect="1"/>
          </p:cNvGraphicFramePr>
          <p:nvPr/>
        </p:nvGraphicFramePr>
        <p:xfrm>
          <a:off x="6276975" y="1219200"/>
          <a:ext cx="18716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3924" name="公式" r:id="rId11" imgW="952200" imgH="330120" progId="Equation.3">
                  <p:embed/>
                </p:oleObj>
              </mc:Choice>
              <mc:Fallback>
                <p:oleObj name="公式" r:id="rId11" imgW="952200" imgH="330120" progId="Equation.3">
                  <p:embed/>
                  <p:pic>
                    <p:nvPicPr>
                      <p:cNvPr id="0" name="Object 2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1219200"/>
                        <a:ext cx="18716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4787" name="Text Box 2099"/>
          <p:cNvSpPr txBox="1">
            <a:spLocks noChangeArrowheads="1"/>
          </p:cNvSpPr>
          <p:nvPr/>
        </p:nvSpPr>
        <p:spPr bwMode="auto">
          <a:xfrm>
            <a:off x="2984500" y="654208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4788" name="Text Box 2100"/>
          <p:cNvSpPr txBox="1">
            <a:spLocks noChangeArrowheads="1"/>
          </p:cNvSpPr>
          <p:nvPr/>
        </p:nvSpPr>
        <p:spPr bwMode="auto">
          <a:xfrm>
            <a:off x="32893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4789" name="Text Box 2101"/>
          <p:cNvSpPr txBox="1">
            <a:spLocks noChangeArrowheads="1"/>
          </p:cNvSpPr>
          <p:nvPr/>
        </p:nvSpPr>
        <p:spPr bwMode="auto">
          <a:xfrm>
            <a:off x="211138" y="22288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solidFill>
                  <a:srgbClr val="3333CC"/>
                </a:solidFill>
              </a:rPr>
              <a:t>截面积</a:t>
            </a:r>
          </a:p>
        </p:txBody>
      </p:sp>
      <p:sp>
        <p:nvSpPr>
          <p:cNvPr id="2164790" name="Text Box 2102"/>
          <p:cNvSpPr txBox="1">
            <a:spLocks noChangeArrowheads="1"/>
          </p:cNvSpPr>
          <p:nvPr/>
        </p:nvSpPr>
        <p:spPr bwMode="auto">
          <a:xfrm>
            <a:off x="1549400" y="22590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3333CC"/>
                </a:solidFill>
              </a:rPr>
              <a:t>S</a:t>
            </a:r>
            <a:r>
              <a:rPr lang="en-US" altLang="zh-CN" b="1">
                <a:solidFill>
                  <a:srgbClr val="3333CC"/>
                </a:solidFill>
              </a:rPr>
              <a:t>(</a:t>
            </a:r>
            <a:r>
              <a:rPr lang="en-US" altLang="zh-CN" b="1" i="1">
                <a:solidFill>
                  <a:srgbClr val="3333CC"/>
                </a:solidFill>
              </a:rPr>
              <a:t>y</a:t>
            </a:r>
            <a:r>
              <a:rPr lang="en-US" altLang="zh-CN" b="1">
                <a:solidFill>
                  <a:srgbClr val="3333CC"/>
                </a:solidFill>
              </a:rPr>
              <a:t>)</a:t>
            </a:r>
          </a:p>
        </p:txBody>
      </p:sp>
      <p:sp>
        <p:nvSpPr>
          <p:cNvPr id="2164791" name="Text Box 2103"/>
          <p:cNvSpPr txBox="1">
            <a:spLocks noChangeArrowheads="1"/>
          </p:cNvSpPr>
          <p:nvPr/>
        </p:nvSpPr>
        <p:spPr bwMode="auto">
          <a:xfrm>
            <a:off x="5588000" y="5410200"/>
            <a:ext cx="72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rgbClr val="FF00FF"/>
                </a:solidFill>
              </a:rPr>
              <a:t> </a:t>
            </a:r>
            <a:r>
              <a:rPr lang="en-US" altLang="zh-CN" sz="1800" b="1">
                <a:solidFill>
                  <a:srgbClr val="FF00FF"/>
                </a:solidFill>
              </a:rPr>
              <a:t>(</a:t>
            </a:r>
            <a:r>
              <a:rPr lang="en-US" altLang="zh-CN" sz="1800" b="1" i="1">
                <a:solidFill>
                  <a:srgbClr val="FF00FF"/>
                </a:solidFill>
              </a:rPr>
              <a:t>x</a:t>
            </a:r>
            <a:r>
              <a:rPr lang="en-US" altLang="zh-CN" sz="1800" b="1">
                <a:solidFill>
                  <a:srgbClr val="FF00FF"/>
                </a:solidFill>
              </a:rPr>
              <a:t>, </a:t>
            </a:r>
            <a:r>
              <a:rPr lang="en-US" altLang="zh-CN" sz="1800" b="1" i="1">
                <a:solidFill>
                  <a:srgbClr val="FF00FF"/>
                </a:solidFill>
              </a:rPr>
              <a:t>y</a:t>
            </a:r>
            <a:r>
              <a:rPr lang="en-US" altLang="zh-CN" sz="1800" b="1">
                <a:solidFill>
                  <a:srgbClr val="FF00FF"/>
                </a:solidFill>
              </a:rPr>
              <a:t>)</a:t>
            </a:r>
            <a:endParaRPr lang="en-US" altLang="zh-CN" sz="1800" b="1" i="1">
              <a:solidFill>
                <a:srgbClr val="FF00FF"/>
              </a:solidFill>
            </a:endParaRPr>
          </a:p>
        </p:txBody>
      </p:sp>
      <p:sp>
        <p:nvSpPr>
          <p:cNvPr id="2164792" name="Text Box 2104"/>
          <p:cNvSpPr txBox="1">
            <a:spLocks noChangeArrowheads="1"/>
          </p:cNvSpPr>
          <p:nvPr/>
        </p:nvSpPr>
        <p:spPr bwMode="auto">
          <a:xfrm>
            <a:off x="2000250" y="1219200"/>
            <a:ext cx="73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FF"/>
                </a:solidFill>
              </a:rPr>
              <a:t>= </a:t>
            </a:r>
            <a:r>
              <a:rPr lang="en-US" altLang="zh-CN" b="1">
                <a:solidFill>
                  <a:srgbClr val="FF00FF"/>
                </a:solidFill>
              </a:rPr>
              <a:t>2</a:t>
            </a:r>
            <a:r>
              <a:rPr lang="en-US" altLang="zh-CN" b="1" i="1">
                <a:solidFill>
                  <a:srgbClr val="FF00FF"/>
                </a:solidFill>
              </a:rPr>
              <a:t>x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sp>
        <p:nvSpPr>
          <p:cNvPr id="2164793" name="Text Box 2105"/>
          <p:cNvSpPr txBox="1">
            <a:spLocks noChangeArrowheads="1"/>
          </p:cNvSpPr>
          <p:nvPr/>
        </p:nvSpPr>
        <p:spPr bwMode="auto">
          <a:xfrm>
            <a:off x="1911350" y="16764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</a:rPr>
              <a:t>= </a:t>
            </a:r>
            <a:r>
              <a:rPr lang="en-US" altLang="zh-CN" b="1" i="1">
                <a:solidFill>
                  <a:srgbClr val="FF00FF"/>
                </a:solidFill>
              </a:rPr>
              <a:t>y</a:t>
            </a:r>
            <a:r>
              <a:rPr lang="en-US" altLang="zh-CN" b="1">
                <a:solidFill>
                  <a:srgbClr val="FF00FF"/>
                </a:solidFill>
              </a:rPr>
              <a:t>tan</a:t>
            </a:r>
            <a:r>
              <a:rPr lang="en-US" altLang="zh-CN" b="1" i="1">
                <a:solidFill>
                  <a:srgbClr val="FF00FF"/>
                </a:solidFill>
                <a:sym typeface="Symbol" pitchFamily="18" charset="2"/>
              </a:rPr>
              <a:t></a:t>
            </a:r>
            <a:endParaRPr lang="en-US" altLang="zh-CN" b="1">
              <a:solidFill>
                <a:srgbClr val="FF00FF"/>
              </a:solidFill>
            </a:endParaRPr>
          </a:p>
        </p:txBody>
      </p:sp>
      <p:sp>
        <p:nvSpPr>
          <p:cNvPr id="2164794" name="Text Box 2106"/>
          <p:cNvSpPr txBox="1">
            <a:spLocks noChangeArrowheads="1"/>
          </p:cNvSpPr>
          <p:nvPr/>
        </p:nvSpPr>
        <p:spPr bwMode="auto">
          <a:xfrm>
            <a:off x="3136900" y="6640513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164795" name="Text Box 2107"/>
          <p:cNvSpPr txBox="1">
            <a:spLocks noChangeArrowheads="1"/>
          </p:cNvSpPr>
          <p:nvPr/>
        </p:nvSpPr>
        <p:spPr bwMode="auto">
          <a:xfrm>
            <a:off x="4516438" y="37496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S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64796" name="Rectangle 2108"/>
          <p:cNvSpPr>
            <a:spLocks noGrp="1" noChangeArrowheads="1"/>
          </p:cNvSpPr>
          <p:nvPr>
            <p:ph type="title" idx="4294967295"/>
          </p:nvPr>
        </p:nvSpPr>
        <p:spPr>
          <a:xfrm>
            <a:off x="8680450" y="6172200"/>
            <a:ext cx="139700" cy="762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164797" name="Rectangle 2109"/>
          <p:cNvSpPr>
            <a:spLocks noChangeArrowheads="1"/>
          </p:cNvSpPr>
          <p:nvPr/>
        </p:nvSpPr>
        <p:spPr bwMode="auto">
          <a:xfrm>
            <a:off x="381000" y="228600"/>
            <a:ext cx="685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20.</a:t>
            </a:r>
          </a:p>
        </p:txBody>
      </p:sp>
      <p:sp>
        <p:nvSpPr>
          <p:cNvPr id="2164798" name="Text Box 2110"/>
          <p:cNvSpPr txBox="1">
            <a:spLocks noChangeArrowheads="1"/>
          </p:cNvSpPr>
          <p:nvPr/>
        </p:nvSpPr>
        <p:spPr bwMode="auto">
          <a:xfrm>
            <a:off x="1066800" y="244475"/>
            <a:ext cx="7631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的正圆柱体被通过其底的直径并与底面成</a:t>
            </a:r>
            <a:r>
              <a:rPr lang="zh-CN" altLang="en-US" sz="2000" b="1" i="1">
                <a:solidFill>
                  <a:schemeClr val="tx1"/>
                </a:solidFill>
                <a:sym typeface="Symbol" pitchFamily="18" charset="2"/>
              </a:rPr>
              <a:t></a:t>
            </a:r>
            <a:r>
              <a:rPr lang="zh-CN" altLang="en-US" b="1">
                <a:solidFill>
                  <a:schemeClr val="tx1"/>
                </a:solidFill>
              </a:rPr>
              <a:t>角的</a:t>
            </a:r>
          </a:p>
          <a:p>
            <a:r>
              <a:rPr lang="zh-CN" altLang="en-US" b="1">
                <a:solidFill>
                  <a:schemeClr val="tx1"/>
                </a:solidFill>
                <a:sym typeface="Symbol" pitchFamily="18" charset="2"/>
              </a:rPr>
              <a:t>平面所截，</a:t>
            </a:r>
            <a:r>
              <a:rPr lang="zh-CN" altLang="en-US" b="1">
                <a:solidFill>
                  <a:schemeClr val="tx1"/>
                </a:solidFill>
              </a:rPr>
              <a:t>得一圆柱楔。求其体积。</a:t>
            </a:r>
          </a:p>
        </p:txBody>
      </p:sp>
      <p:sp>
        <p:nvSpPr>
          <p:cNvPr id="2164802" name="AutoShape 2114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16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16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16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16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6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6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64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64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16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6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6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6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6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6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6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6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64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64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47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6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6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6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6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6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6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64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64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6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6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64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64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6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6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6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6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6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6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64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64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47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47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4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4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4753" grpId="0" animBg="1"/>
      <p:bldP spid="2164762" grpId="0" autoUpdateAnimBg="0"/>
      <p:bldP spid="2164763" grpId="0" autoUpdateAnimBg="0"/>
      <p:bldP spid="2164764" grpId="0" autoUpdateAnimBg="0"/>
      <p:bldP spid="2164765" grpId="0" autoUpdateAnimBg="0"/>
      <p:bldP spid="2164766" grpId="0" animBg="1"/>
      <p:bldP spid="2164767" grpId="0" autoUpdateAnimBg="0"/>
      <p:bldP spid="2164770" grpId="0" animBg="1"/>
      <p:bldP spid="2164772" grpId="0" autoUpdateAnimBg="0"/>
      <p:bldP spid="2164778" grpId="0" autoUpdateAnimBg="0"/>
      <p:bldP spid="2164782" grpId="0" autoUpdateAnimBg="0"/>
      <p:bldP spid="2164783" grpId="0" autoUpdateAnimBg="0"/>
      <p:bldP spid="2164787" grpId="0" autoUpdateAnimBg="0"/>
      <p:bldP spid="2164788" grpId="0" autoUpdateAnimBg="0"/>
      <p:bldP spid="2164789" grpId="0" autoUpdateAnimBg="0"/>
      <p:bldP spid="2164790" grpId="0" autoUpdateAnimBg="0"/>
      <p:bldP spid="2164791" grpId="0" autoUpdateAnimBg="0"/>
      <p:bldP spid="2164792" grpId="0" autoUpdateAnimBg="0"/>
      <p:bldP spid="2164793" grpId="0" autoUpdateAnimBg="0"/>
      <p:bldP spid="2164794" grpId="0" autoUpdateAnimBg="0"/>
      <p:bldP spid="216479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997" name="Oval 45"/>
          <p:cNvSpPr>
            <a:spLocks noChangeArrowheads="1"/>
          </p:cNvSpPr>
          <p:nvPr/>
        </p:nvSpPr>
        <p:spPr bwMode="auto">
          <a:xfrm rot="-275692">
            <a:off x="2211388" y="4264025"/>
            <a:ext cx="4308475" cy="176688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1954" name="Freeform 2"/>
          <p:cNvSpPr>
            <a:spLocks/>
          </p:cNvSpPr>
          <p:nvPr/>
        </p:nvSpPr>
        <p:spPr bwMode="auto">
          <a:xfrm>
            <a:off x="2222500" y="2533650"/>
            <a:ext cx="4283075" cy="3500438"/>
          </a:xfrm>
          <a:custGeom>
            <a:avLst/>
            <a:gdLst>
              <a:gd name="T0" fmla="*/ 4 w 2698"/>
              <a:gd name="T1" fmla="*/ 1617 h 2205"/>
              <a:gd name="T2" fmla="*/ 8 w 2698"/>
              <a:gd name="T3" fmla="*/ 0 h 2205"/>
              <a:gd name="T4" fmla="*/ 2696 w 2698"/>
              <a:gd name="T5" fmla="*/ 0 h 2205"/>
              <a:gd name="T6" fmla="*/ 2698 w 2698"/>
              <a:gd name="T7" fmla="*/ 1616 h 2205"/>
              <a:gd name="T8" fmla="*/ 2667 w 2698"/>
              <a:gd name="T9" fmla="*/ 1691 h 2205"/>
              <a:gd name="T10" fmla="*/ 2590 w 2698"/>
              <a:gd name="T11" fmla="*/ 1786 h 2205"/>
              <a:gd name="T12" fmla="*/ 2460 w 2698"/>
              <a:gd name="T13" fmla="*/ 1892 h 2205"/>
              <a:gd name="T14" fmla="*/ 2266 w 2698"/>
              <a:gd name="T15" fmla="*/ 1994 h 2205"/>
              <a:gd name="T16" fmla="*/ 2026 w 2698"/>
              <a:gd name="T17" fmla="*/ 2081 h 2205"/>
              <a:gd name="T18" fmla="*/ 1828 w 2698"/>
              <a:gd name="T19" fmla="*/ 2130 h 2205"/>
              <a:gd name="T20" fmla="*/ 1552 w 2698"/>
              <a:gd name="T21" fmla="*/ 2177 h 2205"/>
              <a:gd name="T22" fmla="*/ 1239 w 2698"/>
              <a:gd name="T23" fmla="*/ 2205 h 2205"/>
              <a:gd name="T24" fmla="*/ 964 w 2698"/>
              <a:gd name="T25" fmla="*/ 2202 h 2205"/>
              <a:gd name="T26" fmla="*/ 756 w 2698"/>
              <a:gd name="T27" fmla="*/ 2182 h 2205"/>
              <a:gd name="T28" fmla="*/ 612 w 2698"/>
              <a:gd name="T29" fmla="*/ 2165 h 2205"/>
              <a:gd name="T30" fmla="*/ 466 w 2698"/>
              <a:gd name="T31" fmla="*/ 2126 h 2205"/>
              <a:gd name="T32" fmla="*/ 324 w 2698"/>
              <a:gd name="T33" fmla="*/ 2081 h 2205"/>
              <a:gd name="T34" fmla="*/ 214 w 2698"/>
              <a:gd name="T35" fmla="*/ 2040 h 2205"/>
              <a:gd name="T36" fmla="*/ 130 w 2698"/>
              <a:gd name="T37" fmla="*/ 1983 h 2205"/>
              <a:gd name="T38" fmla="*/ 61 w 2698"/>
              <a:gd name="T39" fmla="*/ 1914 h 2205"/>
              <a:gd name="T40" fmla="*/ 13 w 2698"/>
              <a:gd name="T41" fmla="*/ 1842 h 2205"/>
              <a:gd name="T42" fmla="*/ 10 w 2698"/>
              <a:gd name="T43" fmla="*/ 1773 h 2205"/>
              <a:gd name="T44" fmla="*/ 0 w 2698"/>
              <a:gd name="T45" fmla="*/ 1725 h 2205"/>
              <a:gd name="T46" fmla="*/ 0 w 2698"/>
              <a:gd name="T47" fmla="*/ 1682 h 2205"/>
              <a:gd name="T48" fmla="*/ 4 w 2698"/>
              <a:gd name="T49" fmla="*/ 1617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8" h="2205">
                <a:moveTo>
                  <a:pt x="4" y="1617"/>
                </a:moveTo>
                <a:lnTo>
                  <a:pt x="8" y="0"/>
                </a:lnTo>
                <a:lnTo>
                  <a:pt x="2696" y="0"/>
                </a:lnTo>
                <a:lnTo>
                  <a:pt x="2698" y="1616"/>
                </a:lnTo>
                <a:lnTo>
                  <a:pt x="2667" y="1691"/>
                </a:lnTo>
                <a:lnTo>
                  <a:pt x="2590" y="1786"/>
                </a:lnTo>
                <a:lnTo>
                  <a:pt x="2460" y="1892"/>
                </a:lnTo>
                <a:lnTo>
                  <a:pt x="2266" y="1994"/>
                </a:lnTo>
                <a:lnTo>
                  <a:pt x="2026" y="2081"/>
                </a:lnTo>
                <a:lnTo>
                  <a:pt x="1828" y="2130"/>
                </a:lnTo>
                <a:lnTo>
                  <a:pt x="1552" y="2177"/>
                </a:lnTo>
                <a:lnTo>
                  <a:pt x="1239" y="2205"/>
                </a:lnTo>
                <a:lnTo>
                  <a:pt x="964" y="2202"/>
                </a:lnTo>
                <a:lnTo>
                  <a:pt x="756" y="2182"/>
                </a:lnTo>
                <a:lnTo>
                  <a:pt x="612" y="2165"/>
                </a:lnTo>
                <a:lnTo>
                  <a:pt x="466" y="2126"/>
                </a:lnTo>
                <a:lnTo>
                  <a:pt x="324" y="2081"/>
                </a:lnTo>
                <a:lnTo>
                  <a:pt x="214" y="2040"/>
                </a:lnTo>
                <a:lnTo>
                  <a:pt x="130" y="1983"/>
                </a:lnTo>
                <a:lnTo>
                  <a:pt x="61" y="1914"/>
                </a:lnTo>
                <a:lnTo>
                  <a:pt x="13" y="1842"/>
                </a:lnTo>
                <a:lnTo>
                  <a:pt x="10" y="1773"/>
                </a:lnTo>
                <a:lnTo>
                  <a:pt x="0" y="1725"/>
                </a:lnTo>
                <a:lnTo>
                  <a:pt x="0" y="1682"/>
                </a:lnTo>
                <a:lnTo>
                  <a:pt x="4" y="1617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01955" name="Group 3"/>
          <p:cNvGrpSpPr>
            <a:grpSpLocks/>
          </p:cNvGrpSpPr>
          <p:nvPr/>
        </p:nvGrpSpPr>
        <p:grpSpPr bwMode="auto">
          <a:xfrm>
            <a:off x="7239000" y="2540000"/>
            <a:ext cx="401638" cy="2565400"/>
            <a:chOff x="4560" y="1632"/>
            <a:chExt cx="253" cy="1584"/>
          </a:xfrm>
        </p:grpSpPr>
        <p:sp>
          <p:nvSpPr>
            <p:cNvPr id="2301956" name="AutoShape 4"/>
            <p:cNvSpPr>
              <a:spLocks noChangeArrowheads="1"/>
            </p:cNvSpPr>
            <p:nvPr/>
          </p:nvSpPr>
          <p:spPr bwMode="auto">
            <a:xfrm>
              <a:off x="4608" y="1632"/>
              <a:ext cx="192" cy="1584"/>
            </a:xfrm>
            <a:prstGeom prst="upDownArrowCallout">
              <a:avLst>
                <a:gd name="adj1" fmla="val 0"/>
                <a:gd name="adj2" fmla="val 21875"/>
                <a:gd name="adj3" fmla="val 99993"/>
                <a:gd name="adj4" fmla="val 9852"/>
              </a:avLst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1957" name="Text Box 5"/>
            <p:cNvSpPr txBox="1">
              <a:spLocks noChangeArrowheads="1"/>
            </p:cNvSpPr>
            <p:nvPr/>
          </p:nvSpPr>
          <p:spPr bwMode="auto">
            <a:xfrm>
              <a:off x="4560" y="2276"/>
              <a:ext cx="253" cy="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 h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301958" name="Freeform 6"/>
          <p:cNvSpPr>
            <a:spLocks/>
          </p:cNvSpPr>
          <p:nvPr/>
        </p:nvSpPr>
        <p:spPr bwMode="auto">
          <a:xfrm>
            <a:off x="6500813" y="2533650"/>
            <a:ext cx="1550987" cy="1588"/>
          </a:xfrm>
          <a:custGeom>
            <a:avLst/>
            <a:gdLst>
              <a:gd name="T0" fmla="*/ 0 w 977"/>
              <a:gd name="T1" fmla="*/ 0 h 1"/>
              <a:gd name="T2" fmla="*/ 977 w 97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77" h="1">
                <a:moveTo>
                  <a:pt x="0" y="0"/>
                </a:moveTo>
                <a:lnTo>
                  <a:pt x="97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59" name="Text Box 7"/>
          <p:cNvSpPr txBox="1">
            <a:spLocks noChangeArrowheads="1"/>
          </p:cNvSpPr>
          <p:nvPr/>
        </p:nvSpPr>
        <p:spPr bwMode="auto">
          <a:xfrm>
            <a:off x="6400800" y="50609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301960" name="Text Box 8"/>
          <p:cNvSpPr txBox="1">
            <a:spLocks noChangeArrowheads="1"/>
          </p:cNvSpPr>
          <p:nvPr/>
        </p:nvSpPr>
        <p:spPr bwMode="auto">
          <a:xfrm>
            <a:off x="8077200" y="500221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301961" name="Group 9"/>
          <p:cNvGrpSpPr>
            <a:grpSpLocks/>
          </p:cNvGrpSpPr>
          <p:nvPr/>
        </p:nvGrpSpPr>
        <p:grpSpPr bwMode="auto">
          <a:xfrm>
            <a:off x="2228850" y="2524125"/>
            <a:ext cx="4287838" cy="2752725"/>
            <a:chOff x="1404" y="1590"/>
            <a:chExt cx="2701" cy="1734"/>
          </a:xfrm>
        </p:grpSpPr>
        <p:sp>
          <p:nvSpPr>
            <p:cNvPr id="2301962" name="Freeform 10"/>
            <p:cNvSpPr>
              <a:spLocks/>
            </p:cNvSpPr>
            <p:nvPr/>
          </p:nvSpPr>
          <p:spPr bwMode="auto">
            <a:xfrm>
              <a:off x="1404" y="1590"/>
              <a:ext cx="1" cy="1734"/>
            </a:xfrm>
            <a:custGeom>
              <a:avLst/>
              <a:gdLst>
                <a:gd name="T0" fmla="*/ 0 w 1"/>
                <a:gd name="T1" fmla="*/ 1734 h 1734"/>
                <a:gd name="T2" fmla="*/ 0 w 1"/>
                <a:gd name="T3" fmla="*/ 0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34">
                  <a:moveTo>
                    <a:pt x="0" y="17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1963" name="Freeform 11"/>
            <p:cNvSpPr>
              <a:spLocks/>
            </p:cNvSpPr>
            <p:nvPr/>
          </p:nvSpPr>
          <p:spPr bwMode="auto">
            <a:xfrm>
              <a:off x="4104" y="1596"/>
              <a:ext cx="1" cy="1632"/>
            </a:xfrm>
            <a:custGeom>
              <a:avLst/>
              <a:gdLst>
                <a:gd name="T0" fmla="*/ 0 w 1"/>
                <a:gd name="T1" fmla="*/ 1632 h 1632"/>
                <a:gd name="T2" fmla="*/ 0 w 1"/>
                <a:gd name="T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2">
                  <a:moveTo>
                    <a:pt x="0" y="163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1964" name="Freeform 12"/>
          <p:cNvSpPr>
            <a:spLocks/>
          </p:cNvSpPr>
          <p:nvPr/>
        </p:nvSpPr>
        <p:spPr bwMode="auto">
          <a:xfrm>
            <a:off x="2235200" y="2527300"/>
            <a:ext cx="4286250" cy="1588"/>
          </a:xfrm>
          <a:custGeom>
            <a:avLst/>
            <a:gdLst>
              <a:gd name="T0" fmla="*/ 0 w 2700"/>
              <a:gd name="T1" fmla="*/ 0 h 1"/>
              <a:gd name="T2" fmla="*/ 2700 w 27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0" h="1">
                <a:moveTo>
                  <a:pt x="0" y="0"/>
                </a:moveTo>
                <a:lnTo>
                  <a:pt x="2700" y="0"/>
                </a:lnTo>
              </a:path>
            </a:pathLst>
          </a:custGeom>
          <a:noFill/>
          <a:ln w="19050" cmpd="sng">
            <a:solidFill>
              <a:srgbClr val="0099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99" name="Arc 47"/>
          <p:cNvSpPr>
            <a:spLocks/>
          </p:cNvSpPr>
          <p:nvPr/>
        </p:nvSpPr>
        <p:spPr bwMode="auto">
          <a:xfrm rot="-229482" flipH="1" flipV="1">
            <a:off x="2228850" y="4357688"/>
            <a:ext cx="2124075" cy="8572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495 w 21495"/>
              <a:gd name="T1" fmla="*/ 2122 h 21171"/>
              <a:gd name="T2" fmla="*/ 4281 w 21495"/>
              <a:gd name="T3" fmla="*/ 21171 h 21171"/>
              <a:gd name="T4" fmla="*/ 0 w 21495"/>
              <a:gd name="T5" fmla="*/ 0 h 2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95" h="21171" fill="none" extrusionOk="0">
                <a:moveTo>
                  <a:pt x="21495" y="2122"/>
                </a:moveTo>
                <a:cubicBezTo>
                  <a:pt x="20563" y="11563"/>
                  <a:pt x="13580" y="19291"/>
                  <a:pt x="4281" y="21171"/>
                </a:cubicBezTo>
              </a:path>
              <a:path w="21495" h="21171" stroke="0" extrusionOk="0">
                <a:moveTo>
                  <a:pt x="21495" y="2122"/>
                </a:moveTo>
                <a:cubicBezTo>
                  <a:pt x="20563" y="11563"/>
                  <a:pt x="13580" y="19291"/>
                  <a:pt x="4281" y="21171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66" name="Freeform 14"/>
          <p:cNvSpPr>
            <a:spLocks/>
          </p:cNvSpPr>
          <p:nvPr/>
        </p:nvSpPr>
        <p:spPr bwMode="auto">
          <a:xfrm>
            <a:off x="3463925" y="1168400"/>
            <a:ext cx="1717675" cy="4864100"/>
          </a:xfrm>
          <a:custGeom>
            <a:avLst/>
            <a:gdLst>
              <a:gd name="T0" fmla="*/ 1082 w 1082"/>
              <a:gd name="T1" fmla="*/ 1952 h 3064"/>
              <a:gd name="T2" fmla="*/ 1081 w 1082"/>
              <a:gd name="T3" fmla="*/ 0 h 3064"/>
              <a:gd name="T4" fmla="*/ 0 w 1082"/>
              <a:gd name="T5" fmla="*/ 1082 h 3064"/>
              <a:gd name="T6" fmla="*/ 0 w 1082"/>
              <a:gd name="T7" fmla="*/ 3064 h 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2" h="3064">
                <a:moveTo>
                  <a:pt x="1082" y="1952"/>
                </a:moveTo>
                <a:lnTo>
                  <a:pt x="1081" y="0"/>
                </a:lnTo>
                <a:lnTo>
                  <a:pt x="0" y="1082"/>
                </a:lnTo>
                <a:lnTo>
                  <a:pt x="0" y="3064"/>
                </a:lnTo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67" name="Freeform 15"/>
          <p:cNvSpPr>
            <a:spLocks/>
          </p:cNvSpPr>
          <p:nvPr/>
        </p:nvSpPr>
        <p:spPr bwMode="auto">
          <a:xfrm>
            <a:off x="3463925" y="2540000"/>
            <a:ext cx="3028950" cy="3475038"/>
          </a:xfrm>
          <a:custGeom>
            <a:avLst/>
            <a:gdLst>
              <a:gd name="T0" fmla="*/ 563 w 1908"/>
              <a:gd name="T1" fmla="*/ 0 h 2189"/>
              <a:gd name="T2" fmla="*/ 1899 w 1908"/>
              <a:gd name="T3" fmla="*/ 0 h 2189"/>
              <a:gd name="T4" fmla="*/ 1908 w 1908"/>
              <a:gd name="T5" fmla="*/ 1600 h 2189"/>
              <a:gd name="T6" fmla="*/ 1877 w 1908"/>
              <a:gd name="T7" fmla="*/ 1675 h 2189"/>
              <a:gd name="T8" fmla="*/ 1800 w 1908"/>
              <a:gd name="T9" fmla="*/ 1770 h 2189"/>
              <a:gd name="T10" fmla="*/ 1670 w 1908"/>
              <a:gd name="T11" fmla="*/ 1876 h 2189"/>
              <a:gd name="T12" fmla="*/ 1476 w 1908"/>
              <a:gd name="T13" fmla="*/ 1978 h 2189"/>
              <a:gd name="T14" fmla="*/ 1236 w 1908"/>
              <a:gd name="T15" fmla="*/ 2065 h 2189"/>
              <a:gd name="T16" fmla="*/ 1038 w 1908"/>
              <a:gd name="T17" fmla="*/ 2114 h 2189"/>
              <a:gd name="T18" fmla="*/ 762 w 1908"/>
              <a:gd name="T19" fmla="*/ 2161 h 2189"/>
              <a:gd name="T20" fmla="*/ 449 w 1908"/>
              <a:gd name="T21" fmla="*/ 2189 h 2189"/>
              <a:gd name="T22" fmla="*/ 174 w 1908"/>
              <a:gd name="T23" fmla="*/ 2186 h 2189"/>
              <a:gd name="T24" fmla="*/ 0 w 1908"/>
              <a:gd name="T25" fmla="*/ 2182 h 2189"/>
              <a:gd name="T26" fmla="*/ 563 w 1908"/>
              <a:gd name="T27" fmla="*/ 0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08" h="2189">
                <a:moveTo>
                  <a:pt x="563" y="0"/>
                </a:moveTo>
                <a:lnTo>
                  <a:pt x="1899" y="0"/>
                </a:lnTo>
                <a:lnTo>
                  <a:pt x="1908" y="1600"/>
                </a:lnTo>
                <a:lnTo>
                  <a:pt x="1877" y="1675"/>
                </a:lnTo>
                <a:lnTo>
                  <a:pt x="1800" y="1770"/>
                </a:lnTo>
                <a:lnTo>
                  <a:pt x="1670" y="1876"/>
                </a:lnTo>
                <a:lnTo>
                  <a:pt x="1476" y="1978"/>
                </a:lnTo>
                <a:lnTo>
                  <a:pt x="1236" y="2065"/>
                </a:lnTo>
                <a:lnTo>
                  <a:pt x="1038" y="2114"/>
                </a:lnTo>
                <a:lnTo>
                  <a:pt x="762" y="2161"/>
                </a:lnTo>
                <a:lnTo>
                  <a:pt x="449" y="2189"/>
                </a:lnTo>
                <a:lnTo>
                  <a:pt x="174" y="2186"/>
                </a:lnTo>
                <a:lnTo>
                  <a:pt x="0" y="2182"/>
                </a:lnTo>
                <a:lnTo>
                  <a:pt x="563" y="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70" name="Arc 18"/>
          <p:cNvSpPr>
            <a:spLocks/>
          </p:cNvSpPr>
          <p:nvPr/>
        </p:nvSpPr>
        <p:spPr bwMode="auto">
          <a:xfrm rot="-229482" flipH="1" flipV="1">
            <a:off x="3956050" y="4208463"/>
            <a:ext cx="2516188" cy="874712"/>
          </a:xfrm>
          <a:custGeom>
            <a:avLst/>
            <a:gdLst>
              <a:gd name="G0" fmla="+- 21597 0 0"/>
              <a:gd name="G1" fmla="+- 0 0 0"/>
              <a:gd name="G2" fmla="+- 21600 0 0"/>
              <a:gd name="T0" fmla="*/ 25468 w 25468"/>
              <a:gd name="T1" fmla="*/ 21250 h 21600"/>
              <a:gd name="T2" fmla="*/ 0 w 25468"/>
              <a:gd name="T3" fmla="*/ 338 h 21600"/>
              <a:gd name="T4" fmla="*/ 21597 w 2546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68" h="21600" fill="none" extrusionOk="0">
                <a:moveTo>
                  <a:pt x="25468" y="21250"/>
                </a:moveTo>
                <a:cubicBezTo>
                  <a:pt x="24190" y="21482"/>
                  <a:pt x="22895" y="21599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</a:path>
              <a:path w="25468" h="21600" stroke="0" extrusionOk="0">
                <a:moveTo>
                  <a:pt x="25468" y="21250"/>
                </a:moveTo>
                <a:cubicBezTo>
                  <a:pt x="24190" y="21482"/>
                  <a:pt x="22895" y="21599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  <a:lnTo>
                  <a:pt x="21597" y="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68" name="Arc 16"/>
          <p:cNvSpPr>
            <a:spLocks/>
          </p:cNvSpPr>
          <p:nvPr/>
        </p:nvSpPr>
        <p:spPr bwMode="auto">
          <a:xfrm rot="-292050">
            <a:off x="2254250" y="5060950"/>
            <a:ext cx="4287838" cy="952500"/>
          </a:xfrm>
          <a:custGeom>
            <a:avLst/>
            <a:gdLst>
              <a:gd name="G0" fmla="+- 21600 0 0"/>
              <a:gd name="G1" fmla="+- 3151 0 0"/>
              <a:gd name="G2" fmla="+- 21600 0 0"/>
              <a:gd name="T0" fmla="*/ 43177 w 43177"/>
              <a:gd name="T1" fmla="*/ 4153 h 24751"/>
              <a:gd name="T2" fmla="*/ 231 w 43177"/>
              <a:gd name="T3" fmla="*/ 0 h 24751"/>
              <a:gd name="T4" fmla="*/ 21600 w 43177"/>
              <a:gd name="T5" fmla="*/ 3151 h 24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77" h="24751" fill="none" extrusionOk="0">
                <a:moveTo>
                  <a:pt x="43176" y="4152"/>
                </a:moveTo>
                <a:cubicBezTo>
                  <a:pt x="42641" y="15680"/>
                  <a:pt x="33139" y="24750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-1" y="2096"/>
                  <a:pt x="77" y="1043"/>
                  <a:pt x="231" y="0"/>
                </a:cubicBezTo>
              </a:path>
              <a:path w="43177" h="24751" stroke="0" extrusionOk="0">
                <a:moveTo>
                  <a:pt x="43176" y="4152"/>
                </a:moveTo>
                <a:cubicBezTo>
                  <a:pt x="42641" y="15680"/>
                  <a:pt x="33139" y="24750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-1" y="2096"/>
                  <a:pt x="77" y="1043"/>
                  <a:pt x="231" y="0"/>
                </a:cubicBezTo>
                <a:lnTo>
                  <a:pt x="21600" y="3151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69" name="Freeform 17"/>
          <p:cNvSpPr>
            <a:spLocks/>
          </p:cNvSpPr>
          <p:nvPr/>
        </p:nvSpPr>
        <p:spPr bwMode="auto">
          <a:xfrm>
            <a:off x="1644650" y="5138738"/>
            <a:ext cx="6435725" cy="1587"/>
          </a:xfrm>
          <a:custGeom>
            <a:avLst/>
            <a:gdLst>
              <a:gd name="T0" fmla="*/ 0 w 4054"/>
              <a:gd name="T1" fmla="*/ 0 h 1"/>
              <a:gd name="T2" fmla="*/ 4054 w 405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54" h="1">
                <a:moveTo>
                  <a:pt x="0" y="0"/>
                </a:moveTo>
                <a:lnTo>
                  <a:pt x="40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1971" name="Text Box 19"/>
          <p:cNvSpPr txBox="1">
            <a:spLocks noChangeArrowheads="1"/>
          </p:cNvSpPr>
          <p:nvPr/>
        </p:nvSpPr>
        <p:spPr bwMode="auto">
          <a:xfrm>
            <a:off x="4191000" y="5029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</a:rPr>
              <a:t>o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301972" name="Text Box 20"/>
          <p:cNvSpPr txBox="1">
            <a:spLocks noChangeArrowheads="1"/>
          </p:cNvSpPr>
          <p:nvPr/>
        </p:nvSpPr>
        <p:spPr bwMode="auto">
          <a:xfrm>
            <a:off x="5181600" y="3705225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tx1"/>
                </a:solidFill>
              </a:rPr>
              <a:t>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301973" name="Freeform 21"/>
          <p:cNvSpPr>
            <a:spLocks/>
          </p:cNvSpPr>
          <p:nvPr/>
        </p:nvSpPr>
        <p:spPr bwMode="auto">
          <a:xfrm>
            <a:off x="3473450" y="3938588"/>
            <a:ext cx="2070100" cy="2074862"/>
          </a:xfrm>
          <a:custGeom>
            <a:avLst/>
            <a:gdLst>
              <a:gd name="T0" fmla="*/ 0 w 1304"/>
              <a:gd name="T1" fmla="*/ 1307 h 1307"/>
              <a:gd name="T2" fmla="*/ 1304 w 1304"/>
              <a:gd name="T3" fmla="*/ 0 h 130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4" h="1307">
                <a:moveTo>
                  <a:pt x="0" y="1307"/>
                </a:moveTo>
                <a:lnTo>
                  <a:pt x="130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01974" name="Group 22"/>
          <p:cNvGrpSpPr>
            <a:grpSpLocks/>
          </p:cNvGrpSpPr>
          <p:nvPr/>
        </p:nvGrpSpPr>
        <p:grpSpPr bwMode="auto">
          <a:xfrm>
            <a:off x="2243138" y="2524125"/>
            <a:ext cx="4252912" cy="3265488"/>
            <a:chOff x="1413" y="1590"/>
            <a:chExt cx="2679" cy="2057"/>
          </a:xfrm>
        </p:grpSpPr>
        <p:grpSp>
          <p:nvGrpSpPr>
            <p:cNvPr id="2301975" name="Group 23"/>
            <p:cNvGrpSpPr>
              <a:grpSpLocks/>
            </p:cNvGrpSpPr>
            <p:nvPr/>
          </p:nvGrpSpPr>
          <p:grpSpPr bwMode="auto">
            <a:xfrm>
              <a:off x="3525" y="1592"/>
              <a:ext cx="567" cy="2055"/>
              <a:chOff x="3525" y="1592"/>
              <a:chExt cx="567" cy="2055"/>
            </a:xfrm>
          </p:grpSpPr>
          <p:sp>
            <p:nvSpPr>
              <p:cNvPr id="2301976" name="Freeform 24"/>
              <p:cNvSpPr>
                <a:spLocks/>
              </p:cNvSpPr>
              <p:nvPr/>
            </p:nvSpPr>
            <p:spPr bwMode="auto">
              <a:xfrm>
                <a:off x="3525" y="1593"/>
                <a:ext cx="462" cy="2054"/>
              </a:xfrm>
              <a:custGeom>
                <a:avLst/>
                <a:gdLst>
                  <a:gd name="T0" fmla="*/ 462 w 462"/>
                  <a:gd name="T1" fmla="*/ 0 h 2054"/>
                  <a:gd name="T2" fmla="*/ 0 w 462"/>
                  <a:gd name="T3" fmla="*/ 2054 h 2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2" h="2054">
                    <a:moveTo>
                      <a:pt x="462" y="0"/>
                    </a:moveTo>
                    <a:lnTo>
                      <a:pt x="0" y="205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77" name="Freeform 25"/>
              <p:cNvSpPr>
                <a:spLocks/>
              </p:cNvSpPr>
              <p:nvPr/>
            </p:nvSpPr>
            <p:spPr bwMode="auto">
              <a:xfrm>
                <a:off x="3612" y="1592"/>
                <a:ext cx="392" cy="2014"/>
              </a:xfrm>
              <a:custGeom>
                <a:avLst/>
                <a:gdLst>
                  <a:gd name="T0" fmla="*/ 392 w 392"/>
                  <a:gd name="T1" fmla="*/ 0 h 2014"/>
                  <a:gd name="T2" fmla="*/ 0 w 392"/>
                  <a:gd name="T3" fmla="*/ 2014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2" h="2014">
                    <a:moveTo>
                      <a:pt x="392" y="0"/>
                    </a:moveTo>
                    <a:lnTo>
                      <a:pt x="0" y="201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78" name="Freeform 26"/>
              <p:cNvSpPr>
                <a:spLocks/>
              </p:cNvSpPr>
              <p:nvPr/>
            </p:nvSpPr>
            <p:spPr bwMode="auto">
              <a:xfrm>
                <a:off x="3687" y="1593"/>
                <a:ext cx="333" cy="1983"/>
              </a:xfrm>
              <a:custGeom>
                <a:avLst/>
                <a:gdLst>
                  <a:gd name="T0" fmla="*/ 333 w 333"/>
                  <a:gd name="T1" fmla="*/ 0 h 1983"/>
                  <a:gd name="T2" fmla="*/ 0 w 333"/>
                  <a:gd name="T3" fmla="*/ 1983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3" h="1983">
                    <a:moveTo>
                      <a:pt x="333" y="0"/>
                    </a:moveTo>
                    <a:lnTo>
                      <a:pt x="0" y="198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79" name="Freeform 27"/>
              <p:cNvSpPr>
                <a:spLocks/>
              </p:cNvSpPr>
              <p:nvPr/>
            </p:nvSpPr>
            <p:spPr bwMode="auto">
              <a:xfrm>
                <a:off x="3762" y="1595"/>
                <a:ext cx="272" cy="1945"/>
              </a:xfrm>
              <a:custGeom>
                <a:avLst/>
                <a:gdLst>
                  <a:gd name="T0" fmla="*/ 272 w 272"/>
                  <a:gd name="T1" fmla="*/ 0 h 1945"/>
                  <a:gd name="T2" fmla="*/ 0 w 272"/>
                  <a:gd name="T3" fmla="*/ 1945 h 1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2" h="1945">
                    <a:moveTo>
                      <a:pt x="272" y="0"/>
                    </a:moveTo>
                    <a:lnTo>
                      <a:pt x="0" y="194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0" name="Freeform 28"/>
              <p:cNvSpPr>
                <a:spLocks/>
              </p:cNvSpPr>
              <p:nvPr/>
            </p:nvSpPr>
            <p:spPr bwMode="auto">
              <a:xfrm>
                <a:off x="3840" y="1596"/>
                <a:ext cx="206" cy="1902"/>
              </a:xfrm>
              <a:custGeom>
                <a:avLst/>
                <a:gdLst>
                  <a:gd name="T0" fmla="*/ 206 w 206"/>
                  <a:gd name="T1" fmla="*/ 0 h 1902"/>
                  <a:gd name="T2" fmla="*/ 0 w 206"/>
                  <a:gd name="T3" fmla="*/ 1902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1902">
                    <a:moveTo>
                      <a:pt x="206" y="0"/>
                    </a:moveTo>
                    <a:lnTo>
                      <a:pt x="0" y="190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1" name="Freeform 29"/>
              <p:cNvSpPr>
                <a:spLocks/>
              </p:cNvSpPr>
              <p:nvPr/>
            </p:nvSpPr>
            <p:spPr bwMode="auto">
              <a:xfrm>
                <a:off x="3914" y="1595"/>
                <a:ext cx="147" cy="1852"/>
              </a:xfrm>
              <a:custGeom>
                <a:avLst/>
                <a:gdLst>
                  <a:gd name="T0" fmla="*/ 147 w 147"/>
                  <a:gd name="T1" fmla="*/ 0 h 1852"/>
                  <a:gd name="T2" fmla="*/ 0 w 147"/>
                  <a:gd name="T3" fmla="*/ 1852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7" h="1852">
                    <a:moveTo>
                      <a:pt x="147" y="0"/>
                    </a:moveTo>
                    <a:lnTo>
                      <a:pt x="0" y="185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2" name="Freeform 30"/>
              <p:cNvSpPr>
                <a:spLocks/>
              </p:cNvSpPr>
              <p:nvPr/>
            </p:nvSpPr>
            <p:spPr bwMode="auto">
              <a:xfrm>
                <a:off x="3977" y="1593"/>
                <a:ext cx="94" cy="1803"/>
              </a:xfrm>
              <a:custGeom>
                <a:avLst/>
                <a:gdLst>
                  <a:gd name="T0" fmla="*/ 94 w 94"/>
                  <a:gd name="T1" fmla="*/ 0 h 1803"/>
                  <a:gd name="T2" fmla="*/ 0 w 94"/>
                  <a:gd name="T3" fmla="*/ 1803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" h="1803">
                    <a:moveTo>
                      <a:pt x="94" y="0"/>
                    </a:moveTo>
                    <a:lnTo>
                      <a:pt x="0" y="180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3" name="Freeform 31"/>
              <p:cNvSpPr>
                <a:spLocks/>
              </p:cNvSpPr>
              <p:nvPr/>
            </p:nvSpPr>
            <p:spPr bwMode="auto">
              <a:xfrm>
                <a:off x="4031" y="1592"/>
                <a:ext cx="51" cy="1750"/>
              </a:xfrm>
              <a:custGeom>
                <a:avLst/>
                <a:gdLst>
                  <a:gd name="T0" fmla="*/ 51 w 51"/>
                  <a:gd name="T1" fmla="*/ 0 h 1750"/>
                  <a:gd name="T2" fmla="*/ 0 w 51"/>
                  <a:gd name="T3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1750">
                    <a:moveTo>
                      <a:pt x="51" y="0"/>
                    </a:moveTo>
                    <a:lnTo>
                      <a:pt x="0" y="17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4" name="Freeform 32"/>
              <p:cNvSpPr>
                <a:spLocks/>
              </p:cNvSpPr>
              <p:nvPr/>
            </p:nvSpPr>
            <p:spPr bwMode="auto">
              <a:xfrm>
                <a:off x="4065" y="1593"/>
                <a:ext cx="27" cy="1695"/>
              </a:xfrm>
              <a:custGeom>
                <a:avLst/>
                <a:gdLst>
                  <a:gd name="T0" fmla="*/ 27 w 27"/>
                  <a:gd name="T1" fmla="*/ 0 h 1695"/>
                  <a:gd name="T2" fmla="*/ 0 w 27"/>
                  <a:gd name="T3" fmla="*/ 1695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695">
                    <a:moveTo>
                      <a:pt x="27" y="0"/>
                    </a:moveTo>
                    <a:lnTo>
                      <a:pt x="0" y="169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01985" name="Group 33"/>
            <p:cNvGrpSpPr>
              <a:grpSpLocks/>
            </p:cNvGrpSpPr>
            <p:nvPr/>
          </p:nvGrpSpPr>
          <p:grpSpPr bwMode="auto">
            <a:xfrm>
              <a:off x="1413" y="1590"/>
              <a:ext cx="678" cy="2028"/>
              <a:chOff x="1413" y="1590"/>
              <a:chExt cx="678" cy="2028"/>
            </a:xfrm>
          </p:grpSpPr>
          <p:sp>
            <p:nvSpPr>
              <p:cNvPr id="2301986" name="Freeform 34"/>
              <p:cNvSpPr>
                <a:spLocks/>
              </p:cNvSpPr>
              <p:nvPr/>
            </p:nvSpPr>
            <p:spPr bwMode="auto">
              <a:xfrm>
                <a:off x="1554" y="1596"/>
                <a:ext cx="465" cy="1998"/>
              </a:xfrm>
              <a:custGeom>
                <a:avLst/>
                <a:gdLst>
                  <a:gd name="T0" fmla="*/ 465 w 465"/>
                  <a:gd name="T1" fmla="*/ 0 h 1998"/>
                  <a:gd name="T2" fmla="*/ 0 w 465"/>
                  <a:gd name="T3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5" h="1998">
                    <a:moveTo>
                      <a:pt x="465" y="0"/>
                    </a:moveTo>
                    <a:lnTo>
                      <a:pt x="0" y="199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7" name="Freeform 35"/>
              <p:cNvSpPr>
                <a:spLocks/>
              </p:cNvSpPr>
              <p:nvPr/>
            </p:nvSpPr>
            <p:spPr bwMode="auto">
              <a:xfrm>
                <a:off x="1524" y="1596"/>
                <a:ext cx="395" cy="1986"/>
              </a:xfrm>
              <a:custGeom>
                <a:avLst/>
                <a:gdLst>
                  <a:gd name="T0" fmla="*/ 395 w 395"/>
                  <a:gd name="T1" fmla="*/ 0 h 1986"/>
                  <a:gd name="T2" fmla="*/ 0 w 395"/>
                  <a:gd name="T3" fmla="*/ 1986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5" h="1986">
                    <a:moveTo>
                      <a:pt x="395" y="0"/>
                    </a:moveTo>
                    <a:lnTo>
                      <a:pt x="0" y="1986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8" name="Freeform 36"/>
              <p:cNvSpPr>
                <a:spLocks/>
              </p:cNvSpPr>
              <p:nvPr/>
            </p:nvSpPr>
            <p:spPr bwMode="auto">
              <a:xfrm>
                <a:off x="1488" y="1590"/>
                <a:ext cx="336" cy="1950"/>
              </a:xfrm>
              <a:custGeom>
                <a:avLst/>
                <a:gdLst>
                  <a:gd name="T0" fmla="*/ 336 w 336"/>
                  <a:gd name="T1" fmla="*/ 0 h 1950"/>
                  <a:gd name="T2" fmla="*/ 0 w 336"/>
                  <a:gd name="T3" fmla="*/ 1950 h 1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1950">
                    <a:moveTo>
                      <a:pt x="336" y="0"/>
                    </a:moveTo>
                    <a:lnTo>
                      <a:pt x="0" y="19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89" name="Freeform 37"/>
              <p:cNvSpPr>
                <a:spLocks/>
              </p:cNvSpPr>
              <p:nvPr/>
            </p:nvSpPr>
            <p:spPr bwMode="auto">
              <a:xfrm>
                <a:off x="1452" y="1593"/>
                <a:ext cx="281" cy="1923"/>
              </a:xfrm>
              <a:custGeom>
                <a:avLst/>
                <a:gdLst>
                  <a:gd name="T0" fmla="*/ 281 w 281"/>
                  <a:gd name="T1" fmla="*/ 0 h 1923"/>
                  <a:gd name="T2" fmla="*/ 0 w 281"/>
                  <a:gd name="T3" fmla="*/ 1923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1" h="1923">
                    <a:moveTo>
                      <a:pt x="281" y="0"/>
                    </a:moveTo>
                    <a:lnTo>
                      <a:pt x="0" y="1923"/>
                    </a:lnTo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90" name="Freeform 38"/>
              <p:cNvSpPr>
                <a:spLocks/>
              </p:cNvSpPr>
              <p:nvPr/>
            </p:nvSpPr>
            <p:spPr bwMode="auto">
              <a:xfrm>
                <a:off x="1434" y="1590"/>
                <a:ext cx="222" cy="1890"/>
              </a:xfrm>
              <a:custGeom>
                <a:avLst/>
                <a:gdLst>
                  <a:gd name="T0" fmla="*/ 222 w 222"/>
                  <a:gd name="T1" fmla="*/ 0 h 1890"/>
                  <a:gd name="T2" fmla="*/ 0 w 222"/>
                  <a:gd name="T3" fmla="*/ 1890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90">
                    <a:moveTo>
                      <a:pt x="222" y="0"/>
                    </a:moveTo>
                    <a:lnTo>
                      <a:pt x="0" y="189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91" name="Freeform 39"/>
              <p:cNvSpPr>
                <a:spLocks/>
              </p:cNvSpPr>
              <p:nvPr/>
            </p:nvSpPr>
            <p:spPr bwMode="auto">
              <a:xfrm>
                <a:off x="1418" y="1590"/>
                <a:ext cx="160" cy="1838"/>
              </a:xfrm>
              <a:custGeom>
                <a:avLst/>
                <a:gdLst>
                  <a:gd name="T0" fmla="*/ 160 w 160"/>
                  <a:gd name="T1" fmla="*/ 0 h 1838"/>
                  <a:gd name="T2" fmla="*/ 0 w 160"/>
                  <a:gd name="T3" fmla="*/ 1838 h 1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0" h="1838">
                    <a:moveTo>
                      <a:pt x="160" y="0"/>
                    </a:moveTo>
                    <a:lnTo>
                      <a:pt x="0" y="183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92" name="Freeform 40"/>
              <p:cNvSpPr>
                <a:spLocks/>
              </p:cNvSpPr>
              <p:nvPr/>
            </p:nvSpPr>
            <p:spPr bwMode="auto">
              <a:xfrm>
                <a:off x="1413" y="1590"/>
                <a:ext cx="81" cy="1808"/>
              </a:xfrm>
              <a:custGeom>
                <a:avLst/>
                <a:gdLst>
                  <a:gd name="T0" fmla="*/ 81 w 81"/>
                  <a:gd name="T1" fmla="*/ 0 h 1808"/>
                  <a:gd name="T2" fmla="*/ 0 w 81"/>
                  <a:gd name="T3" fmla="*/ 1808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1" h="1808">
                    <a:moveTo>
                      <a:pt x="81" y="0"/>
                    </a:moveTo>
                    <a:lnTo>
                      <a:pt x="0" y="180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1993" name="Freeform 41"/>
              <p:cNvSpPr>
                <a:spLocks/>
              </p:cNvSpPr>
              <p:nvPr/>
            </p:nvSpPr>
            <p:spPr bwMode="auto">
              <a:xfrm>
                <a:off x="1578" y="1591"/>
                <a:ext cx="513" cy="2027"/>
              </a:xfrm>
              <a:custGeom>
                <a:avLst/>
                <a:gdLst>
                  <a:gd name="T0" fmla="*/ 513 w 513"/>
                  <a:gd name="T1" fmla="*/ 0 h 2027"/>
                  <a:gd name="T2" fmla="*/ 0 w 513"/>
                  <a:gd name="T3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2027">
                    <a:moveTo>
                      <a:pt x="513" y="0"/>
                    </a:moveTo>
                    <a:lnTo>
                      <a:pt x="0" y="2027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01994" name="Text Box 42"/>
          <p:cNvSpPr txBox="1">
            <a:spLocks noChangeArrowheads="1"/>
          </p:cNvSpPr>
          <p:nvPr/>
        </p:nvSpPr>
        <p:spPr bwMode="auto">
          <a:xfrm>
            <a:off x="1809750" y="50609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–R</a:t>
            </a:r>
          </a:p>
        </p:txBody>
      </p:sp>
      <p:sp>
        <p:nvSpPr>
          <p:cNvPr id="230199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55600"/>
            <a:ext cx="838200" cy="4826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21.</a:t>
            </a:r>
          </a:p>
        </p:txBody>
      </p:sp>
      <p:sp>
        <p:nvSpPr>
          <p:cNvPr id="2301965" name="Text Box 13"/>
          <p:cNvSpPr txBox="1">
            <a:spLocks noChangeArrowheads="1"/>
          </p:cNvSpPr>
          <p:nvPr/>
        </p:nvSpPr>
        <p:spPr bwMode="auto">
          <a:xfrm>
            <a:off x="381000" y="381000"/>
            <a:ext cx="8543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      </a:t>
            </a:r>
            <a:r>
              <a:rPr lang="zh-CN" altLang="en-US" b="1">
                <a:solidFill>
                  <a:schemeClr val="tx1"/>
                </a:solidFill>
              </a:rPr>
              <a:t>求以半径为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的圆为底，平行且等于底圆直径的线段为顶，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      高为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zh-CN" altLang="en-US" b="1">
                <a:solidFill>
                  <a:schemeClr val="tx1"/>
                </a:solidFill>
              </a:rPr>
              <a:t>的正劈锥体的体积。</a:t>
            </a:r>
          </a:p>
        </p:txBody>
      </p:sp>
      <p:sp>
        <p:nvSpPr>
          <p:cNvPr id="2302001" name="AutoShape 4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30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30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30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0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0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0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0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0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230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30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0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230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30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230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97" grpId="0" animBg="1"/>
      <p:bldP spid="2301954" grpId="0" animBg="1"/>
      <p:bldP spid="2301958" grpId="0" animBg="1"/>
      <p:bldP spid="2301959" grpId="0" autoUpdateAnimBg="0"/>
      <p:bldP spid="2301960" grpId="0" autoUpdateAnimBg="0"/>
      <p:bldP spid="2301964" grpId="0" animBg="1"/>
      <p:bldP spid="2301999" grpId="0" animBg="1"/>
      <p:bldP spid="2301966" grpId="0" animBg="1"/>
      <p:bldP spid="2301967" grpId="0" animBg="1"/>
      <p:bldP spid="2301970" grpId="0" animBg="1"/>
      <p:bldP spid="2301968" grpId="0" animBg="1"/>
      <p:bldP spid="2301969" grpId="0" animBg="1"/>
      <p:bldP spid="2301971" grpId="0" autoUpdateAnimBg="0"/>
      <p:bldP spid="2301972" grpId="0" autoUpdateAnimBg="0"/>
      <p:bldP spid="2301973" grpId="0" animBg="1"/>
      <p:bldP spid="230199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978" name="Freeform 2050"/>
          <p:cNvSpPr>
            <a:spLocks/>
          </p:cNvSpPr>
          <p:nvPr/>
        </p:nvSpPr>
        <p:spPr bwMode="auto">
          <a:xfrm>
            <a:off x="2222500" y="2533650"/>
            <a:ext cx="4283075" cy="3500438"/>
          </a:xfrm>
          <a:custGeom>
            <a:avLst/>
            <a:gdLst>
              <a:gd name="T0" fmla="*/ 4 w 2698"/>
              <a:gd name="T1" fmla="*/ 1617 h 2205"/>
              <a:gd name="T2" fmla="*/ 8 w 2698"/>
              <a:gd name="T3" fmla="*/ 0 h 2205"/>
              <a:gd name="T4" fmla="*/ 2696 w 2698"/>
              <a:gd name="T5" fmla="*/ 0 h 2205"/>
              <a:gd name="T6" fmla="*/ 2698 w 2698"/>
              <a:gd name="T7" fmla="*/ 1616 h 2205"/>
              <a:gd name="T8" fmla="*/ 2667 w 2698"/>
              <a:gd name="T9" fmla="*/ 1691 h 2205"/>
              <a:gd name="T10" fmla="*/ 2590 w 2698"/>
              <a:gd name="T11" fmla="*/ 1786 h 2205"/>
              <a:gd name="T12" fmla="*/ 2460 w 2698"/>
              <a:gd name="T13" fmla="*/ 1892 h 2205"/>
              <a:gd name="T14" fmla="*/ 2266 w 2698"/>
              <a:gd name="T15" fmla="*/ 1994 h 2205"/>
              <a:gd name="T16" fmla="*/ 2026 w 2698"/>
              <a:gd name="T17" fmla="*/ 2081 h 2205"/>
              <a:gd name="T18" fmla="*/ 1828 w 2698"/>
              <a:gd name="T19" fmla="*/ 2130 h 2205"/>
              <a:gd name="T20" fmla="*/ 1552 w 2698"/>
              <a:gd name="T21" fmla="*/ 2177 h 2205"/>
              <a:gd name="T22" fmla="*/ 1239 w 2698"/>
              <a:gd name="T23" fmla="*/ 2205 h 2205"/>
              <a:gd name="T24" fmla="*/ 964 w 2698"/>
              <a:gd name="T25" fmla="*/ 2202 h 2205"/>
              <a:gd name="T26" fmla="*/ 756 w 2698"/>
              <a:gd name="T27" fmla="*/ 2182 h 2205"/>
              <a:gd name="T28" fmla="*/ 612 w 2698"/>
              <a:gd name="T29" fmla="*/ 2165 h 2205"/>
              <a:gd name="T30" fmla="*/ 466 w 2698"/>
              <a:gd name="T31" fmla="*/ 2126 h 2205"/>
              <a:gd name="T32" fmla="*/ 324 w 2698"/>
              <a:gd name="T33" fmla="*/ 2081 h 2205"/>
              <a:gd name="T34" fmla="*/ 214 w 2698"/>
              <a:gd name="T35" fmla="*/ 2040 h 2205"/>
              <a:gd name="T36" fmla="*/ 130 w 2698"/>
              <a:gd name="T37" fmla="*/ 1983 h 2205"/>
              <a:gd name="T38" fmla="*/ 61 w 2698"/>
              <a:gd name="T39" fmla="*/ 1914 h 2205"/>
              <a:gd name="T40" fmla="*/ 13 w 2698"/>
              <a:gd name="T41" fmla="*/ 1842 h 2205"/>
              <a:gd name="T42" fmla="*/ 10 w 2698"/>
              <a:gd name="T43" fmla="*/ 1773 h 2205"/>
              <a:gd name="T44" fmla="*/ 0 w 2698"/>
              <a:gd name="T45" fmla="*/ 1725 h 2205"/>
              <a:gd name="T46" fmla="*/ 0 w 2698"/>
              <a:gd name="T47" fmla="*/ 1682 h 2205"/>
              <a:gd name="T48" fmla="*/ 4 w 2698"/>
              <a:gd name="T49" fmla="*/ 1617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8" h="2205">
                <a:moveTo>
                  <a:pt x="4" y="1617"/>
                </a:moveTo>
                <a:lnTo>
                  <a:pt x="8" y="0"/>
                </a:lnTo>
                <a:lnTo>
                  <a:pt x="2696" y="0"/>
                </a:lnTo>
                <a:lnTo>
                  <a:pt x="2698" y="1616"/>
                </a:lnTo>
                <a:lnTo>
                  <a:pt x="2667" y="1691"/>
                </a:lnTo>
                <a:lnTo>
                  <a:pt x="2590" y="1786"/>
                </a:lnTo>
                <a:lnTo>
                  <a:pt x="2460" y="1892"/>
                </a:lnTo>
                <a:lnTo>
                  <a:pt x="2266" y="1994"/>
                </a:lnTo>
                <a:lnTo>
                  <a:pt x="2026" y="2081"/>
                </a:lnTo>
                <a:lnTo>
                  <a:pt x="1828" y="2130"/>
                </a:lnTo>
                <a:lnTo>
                  <a:pt x="1552" y="2177"/>
                </a:lnTo>
                <a:lnTo>
                  <a:pt x="1239" y="2205"/>
                </a:lnTo>
                <a:lnTo>
                  <a:pt x="964" y="2202"/>
                </a:lnTo>
                <a:lnTo>
                  <a:pt x="756" y="2182"/>
                </a:lnTo>
                <a:lnTo>
                  <a:pt x="612" y="2165"/>
                </a:lnTo>
                <a:lnTo>
                  <a:pt x="466" y="2126"/>
                </a:lnTo>
                <a:lnTo>
                  <a:pt x="324" y="2081"/>
                </a:lnTo>
                <a:lnTo>
                  <a:pt x="214" y="2040"/>
                </a:lnTo>
                <a:lnTo>
                  <a:pt x="130" y="1983"/>
                </a:lnTo>
                <a:lnTo>
                  <a:pt x="61" y="1914"/>
                </a:lnTo>
                <a:lnTo>
                  <a:pt x="13" y="1842"/>
                </a:lnTo>
                <a:lnTo>
                  <a:pt x="10" y="1773"/>
                </a:lnTo>
                <a:lnTo>
                  <a:pt x="0" y="1725"/>
                </a:lnTo>
                <a:lnTo>
                  <a:pt x="0" y="1682"/>
                </a:lnTo>
                <a:lnTo>
                  <a:pt x="4" y="1617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79" name="Freeform 2051"/>
          <p:cNvSpPr>
            <a:spLocks/>
          </p:cNvSpPr>
          <p:nvPr/>
        </p:nvSpPr>
        <p:spPr bwMode="auto">
          <a:xfrm>
            <a:off x="2424113" y="2514600"/>
            <a:ext cx="1481137" cy="3186113"/>
          </a:xfrm>
          <a:custGeom>
            <a:avLst/>
            <a:gdLst>
              <a:gd name="T0" fmla="*/ 393 w 933"/>
              <a:gd name="T1" fmla="*/ 0 h 2007"/>
              <a:gd name="T2" fmla="*/ 0 w 933"/>
              <a:gd name="T3" fmla="*/ 2007 h 2007"/>
              <a:gd name="T4" fmla="*/ 933 w 933"/>
              <a:gd name="T5" fmla="*/ 1128 h 2007"/>
              <a:gd name="T6" fmla="*/ 393 w 933"/>
              <a:gd name="T7" fmla="*/ 0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2007">
                <a:moveTo>
                  <a:pt x="393" y="0"/>
                </a:moveTo>
                <a:lnTo>
                  <a:pt x="0" y="2007"/>
                </a:lnTo>
                <a:lnTo>
                  <a:pt x="933" y="1128"/>
                </a:lnTo>
                <a:lnTo>
                  <a:pt x="393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02980" name="Group 2052"/>
          <p:cNvGrpSpPr>
            <a:grpSpLocks/>
          </p:cNvGrpSpPr>
          <p:nvPr/>
        </p:nvGrpSpPr>
        <p:grpSpPr bwMode="auto">
          <a:xfrm>
            <a:off x="7239000" y="2535238"/>
            <a:ext cx="401638" cy="2570162"/>
            <a:chOff x="4560" y="1632"/>
            <a:chExt cx="253" cy="1584"/>
          </a:xfrm>
        </p:grpSpPr>
        <p:sp>
          <p:nvSpPr>
            <p:cNvPr id="2302981" name="AutoShape 2053"/>
            <p:cNvSpPr>
              <a:spLocks noChangeArrowheads="1"/>
            </p:cNvSpPr>
            <p:nvPr/>
          </p:nvSpPr>
          <p:spPr bwMode="auto">
            <a:xfrm>
              <a:off x="4608" y="1632"/>
              <a:ext cx="192" cy="1584"/>
            </a:xfrm>
            <a:prstGeom prst="upDownArrowCallout">
              <a:avLst>
                <a:gd name="adj1" fmla="val 0"/>
                <a:gd name="adj2" fmla="val 21875"/>
                <a:gd name="adj3" fmla="val 99993"/>
                <a:gd name="adj4" fmla="val 9852"/>
              </a:avLst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2982" name="Text Box 2054"/>
            <p:cNvSpPr txBox="1">
              <a:spLocks noChangeArrowheads="1"/>
            </p:cNvSpPr>
            <p:nvPr/>
          </p:nvSpPr>
          <p:spPr bwMode="auto">
            <a:xfrm>
              <a:off x="4560" y="2276"/>
              <a:ext cx="253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 h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2302983" name="Freeform 2055"/>
          <p:cNvSpPr>
            <a:spLocks/>
          </p:cNvSpPr>
          <p:nvPr/>
        </p:nvSpPr>
        <p:spPr bwMode="auto">
          <a:xfrm>
            <a:off x="4733925" y="2514600"/>
            <a:ext cx="1400175" cy="3467100"/>
          </a:xfrm>
          <a:custGeom>
            <a:avLst/>
            <a:gdLst>
              <a:gd name="T0" fmla="*/ 522 w 882"/>
              <a:gd name="T1" fmla="*/ 0 h 2184"/>
              <a:gd name="T2" fmla="*/ 0 w 882"/>
              <a:gd name="T3" fmla="*/ 2184 h 2184"/>
              <a:gd name="T4" fmla="*/ 882 w 882"/>
              <a:gd name="T5" fmla="*/ 1290 h 2184"/>
              <a:gd name="T6" fmla="*/ 522 w 882"/>
              <a:gd name="T7" fmla="*/ 0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2" h="2184">
                <a:moveTo>
                  <a:pt x="522" y="0"/>
                </a:moveTo>
                <a:lnTo>
                  <a:pt x="0" y="2184"/>
                </a:lnTo>
                <a:lnTo>
                  <a:pt x="882" y="1290"/>
                </a:lnTo>
                <a:lnTo>
                  <a:pt x="522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84" name="Freeform 2056"/>
          <p:cNvSpPr>
            <a:spLocks/>
          </p:cNvSpPr>
          <p:nvPr/>
        </p:nvSpPr>
        <p:spPr bwMode="auto">
          <a:xfrm>
            <a:off x="6500813" y="2533650"/>
            <a:ext cx="1550987" cy="1588"/>
          </a:xfrm>
          <a:custGeom>
            <a:avLst/>
            <a:gdLst>
              <a:gd name="T0" fmla="*/ 0 w 977"/>
              <a:gd name="T1" fmla="*/ 0 h 1"/>
              <a:gd name="T2" fmla="*/ 977 w 97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77" h="1">
                <a:moveTo>
                  <a:pt x="0" y="0"/>
                </a:moveTo>
                <a:lnTo>
                  <a:pt x="97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85" name="Text Box 2057"/>
          <p:cNvSpPr txBox="1">
            <a:spLocks noChangeArrowheads="1"/>
          </p:cNvSpPr>
          <p:nvPr/>
        </p:nvSpPr>
        <p:spPr bwMode="auto">
          <a:xfrm>
            <a:off x="6400800" y="50609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302986" name="Text Box 2058"/>
          <p:cNvSpPr txBox="1">
            <a:spLocks noChangeArrowheads="1"/>
          </p:cNvSpPr>
          <p:nvPr/>
        </p:nvSpPr>
        <p:spPr bwMode="auto">
          <a:xfrm>
            <a:off x="8077200" y="5002213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x</a:t>
            </a:r>
            <a:endParaRPr lang="en-US" altLang="zh-CN" i="1">
              <a:solidFill>
                <a:schemeClr val="tx1"/>
              </a:solidFill>
            </a:endParaRPr>
          </a:p>
        </p:txBody>
      </p:sp>
      <p:grpSp>
        <p:nvGrpSpPr>
          <p:cNvPr id="2302987" name="Group 2059"/>
          <p:cNvGrpSpPr>
            <a:grpSpLocks/>
          </p:cNvGrpSpPr>
          <p:nvPr/>
        </p:nvGrpSpPr>
        <p:grpSpPr bwMode="auto">
          <a:xfrm>
            <a:off x="2228850" y="2524125"/>
            <a:ext cx="4287838" cy="2752725"/>
            <a:chOff x="1404" y="1590"/>
            <a:chExt cx="2701" cy="1734"/>
          </a:xfrm>
        </p:grpSpPr>
        <p:sp>
          <p:nvSpPr>
            <p:cNvPr id="2302988" name="Freeform 2060"/>
            <p:cNvSpPr>
              <a:spLocks/>
            </p:cNvSpPr>
            <p:nvPr/>
          </p:nvSpPr>
          <p:spPr bwMode="auto">
            <a:xfrm>
              <a:off x="1404" y="1590"/>
              <a:ext cx="1" cy="1734"/>
            </a:xfrm>
            <a:custGeom>
              <a:avLst/>
              <a:gdLst>
                <a:gd name="T0" fmla="*/ 0 w 1"/>
                <a:gd name="T1" fmla="*/ 1734 h 1734"/>
                <a:gd name="T2" fmla="*/ 0 w 1"/>
                <a:gd name="T3" fmla="*/ 0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34">
                  <a:moveTo>
                    <a:pt x="0" y="1734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2989" name="Freeform 2061"/>
            <p:cNvSpPr>
              <a:spLocks/>
            </p:cNvSpPr>
            <p:nvPr/>
          </p:nvSpPr>
          <p:spPr bwMode="auto">
            <a:xfrm>
              <a:off x="4104" y="1596"/>
              <a:ext cx="1" cy="1632"/>
            </a:xfrm>
            <a:custGeom>
              <a:avLst/>
              <a:gdLst>
                <a:gd name="T0" fmla="*/ 0 w 1"/>
                <a:gd name="T1" fmla="*/ 1632 h 1632"/>
                <a:gd name="T2" fmla="*/ 0 w 1"/>
                <a:gd name="T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32">
                  <a:moveTo>
                    <a:pt x="0" y="1632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99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2990" name="Freeform 2062"/>
          <p:cNvSpPr>
            <a:spLocks/>
          </p:cNvSpPr>
          <p:nvPr/>
        </p:nvSpPr>
        <p:spPr bwMode="auto">
          <a:xfrm>
            <a:off x="2235200" y="2527300"/>
            <a:ext cx="4286250" cy="1588"/>
          </a:xfrm>
          <a:custGeom>
            <a:avLst/>
            <a:gdLst>
              <a:gd name="T0" fmla="*/ 0 w 2700"/>
              <a:gd name="T1" fmla="*/ 0 h 1"/>
              <a:gd name="T2" fmla="*/ 2700 w 27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0" h="1">
                <a:moveTo>
                  <a:pt x="0" y="0"/>
                </a:moveTo>
                <a:lnTo>
                  <a:pt x="2700" y="0"/>
                </a:lnTo>
              </a:path>
            </a:pathLst>
          </a:custGeom>
          <a:noFill/>
          <a:ln w="19050" cmpd="sng">
            <a:solidFill>
              <a:srgbClr val="0099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92" name="Arc 2064"/>
          <p:cNvSpPr>
            <a:spLocks/>
          </p:cNvSpPr>
          <p:nvPr/>
        </p:nvSpPr>
        <p:spPr bwMode="auto">
          <a:xfrm rot="-292050">
            <a:off x="2254250" y="5060950"/>
            <a:ext cx="4287838" cy="952500"/>
          </a:xfrm>
          <a:custGeom>
            <a:avLst/>
            <a:gdLst>
              <a:gd name="G0" fmla="+- 21600 0 0"/>
              <a:gd name="G1" fmla="+- 3151 0 0"/>
              <a:gd name="G2" fmla="+- 21600 0 0"/>
              <a:gd name="T0" fmla="*/ 43177 w 43177"/>
              <a:gd name="T1" fmla="*/ 4153 h 24751"/>
              <a:gd name="T2" fmla="*/ 231 w 43177"/>
              <a:gd name="T3" fmla="*/ 0 h 24751"/>
              <a:gd name="T4" fmla="*/ 21600 w 43177"/>
              <a:gd name="T5" fmla="*/ 3151 h 24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77" h="24751" fill="none" extrusionOk="0">
                <a:moveTo>
                  <a:pt x="43176" y="4152"/>
                </a:moveTo>
                <a:cubicBezTo>
                  <a:pt x="42641" y="15680"/>
                  <a:pt x="33139" y="24750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-1" y="2096"/>
                  <a:pt x="77" y="1043"/>
                  <a:pt x="231" y="0"/>
                </a:cubicBezTo>
              </a:path>
              <a:path w="43177" h="24751" stroke="0" extrusionOk="0">
                <a:moveTo>
                  <a:pt x="43176" y="4152"/>
                </a:moveTo>
                <a:cubicBezTo>
                  <a:pt x="42641" y="15680"/>
                  <a:pt x="33139" y="24750"/>
                  <a:pt x="21600" y="24751"/>
                </a:cubicBezTo>
                <a:cubicBezTo>
                  <a:pt x="9670" y="24751"/>
                  <a:pt x="0" y="15080"/>
                  <a:pt x="0" y="3151"/>
                </a:cubicBezTo>
                <a:cubicBezTo>
                  <a:pt x="-1" y="2096"/>
                  <a:pt x="77" y="1043"/>
                  <a:pt x="231" y="0"/>
                </a:cubicBezTo>
                <a:lnTo>
                  <a:pt x="21600" y="3151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93" name="Freeform 2065"/>
          <p:cNvSpPr>
            <a:spLocks/>
          </p:cNvSpPr>
          <p:nvPr/>
        </p:nvSpPr>
        <p:spPr bwMode="auto">
          <a:xfrm>
            <a:off x="1644650" y="5138738"/>
            <a:ext cx="6435725" cy="1587"/>
          </a:xfrm>
          <a:custGeom>
            <a:avLst/>
            <a:gdLst>
              <a:gd name="T0" fmla="*/ 0 w 4054"/>
              <a:gd name="T1" fmla="*/ 0 h 1"/>
              <a:gd name="T2" fmla="*/ 4054 w 405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54" h="1">
                <a:moveTo>
                  <a:pt x="0" y="0"/>
                </a:moveTo>
                <a:lnTo>
                  <a:pt x="40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94" name="Arc 2066"/>
          <p:cNvSpPr>
            <a:spLocks/>
          </p:cNvSpPr>
          <p:nvPr/>
        </p:nvSpPr>
        <p:spPr bwMode="auto">
          <a:xfrm rot="-229482" flipH="1" flipV="1">
            <a:off x="2214563" y="4267200"/>
            <a:ext cx="4260850" cy="874713"/>
          </a:xfrm>
          <a:custGeom>
            <a:avLst/>
            <a:gdLst>
              <a:gd name="G0" fmla="+- 21597 0 0"/>
              <a:gd name="G1" fmla="+- 0 0 0"/>
              <a:gd name="G2" fmla="+- 21600 0 0"/>
              <a:gd name="T0" fmla="*/ 43133 w 43133"/>
              <a:gd name="T1" fmla="*/ 1665 h 21600"/>
              <a:gd name="T2" fmla="*/ 0 w 43133"/>
              <a:gd name="T3" fmla="*/ 338 h 21600"/>
              <a:gd name="T4" fmla="*/ 21597 w 431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33" h="21600" fill="none" extrusionOk="0">
                <a:moveTo>
                  <a:pt x="43132" y="1664"/>
                </a:moveTo>
                <a:cubicBezTo>
                  <a:pt x="42262" y="12914"/>
                  <a:pt x="32880" y="21599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</a:path>
              <a:path w="43133" h="21600" stroke="0" extrusionOk="0">
                <a:moveTo>
                  <a:pt x="43132" y="1664"/>
                </a:moveTo>
                <a:cubicBezTo>
                  <a:pt x="42262" y="12914"/>
                  <a:pt x="32880" y="21599"/>
                  <a:pt x="21597" y="21600"/>
                </a:cubicBezTo>
                <a:cubicBezTo>
                  <a:pt x="9799" y="21600"/>
                  <a:pt x="184" y="12134"/>
                  <a:pt x="-1" y="338"/>
                </a:cubicBezTo>
                <a:lnTo>
                  <a:pt x="21597" y="0"/>
                </a:lnTo>
                <a:close/>
              </a:path>
            </a:pathLst>
          </a:custGeom>
          <a:noFill/>
          <a:ln w="28575">
            <a:solidFill>
              <a:srgbClr val="0099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2995" name="Text Box 2067"/>
          <p:cNvSpPr txBox="1">
            <a:spLocks noChangeArrowheads="1"/>
          </p:cNvSpPr>
          <p:nvPr/>
        </p:nvSpPr>
        <p:spPr bwMode="auto">
          <a:xfrm>
            <a:off x="4191000" y="5029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302997" name="Freeform 2069"/>
          <p:cNvSpPr>
            <a:spLocks/>
          </p:cNvSpPr>
          <p:nvPr/>
        </p:nvSpPr>
        <p:spPr bwMode="auto">
          <a:xfrm>
            <a:off x="3486150" y="3938588"/>
            <a:ext cx="2057400" cy="2068512"/>
          </a:xfrm>
          <a:custGeom>
            <a:avLst/>
            <a:gdLst>
              <a:gd name="T0" fmla="*/ 0 w 1296"/>
              <a:gd name="T1" fmla="*/ 1303 h 1303"/>
              <a:gd name="T2" fmla="*/ 1296 w 1296"/>
              <a:gd name="T3" fmla="*/ 0 h 13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96" h="1303">
                <a:moveTo>
                  <a:pt x="0" y="1303"/>
                </a:moveTo>
                <a:lnTo>
                  <a:pt x="12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02998" name="Group 2070"/>
          <p:cNvGrpSpPr>
            <a:grpSpLocks/>
          </p:cNvGrpSpPr>
          <p:nvPr/>
        </p:nvGrpSpPr>
        <p:grpSpPr bwMode="auto">
          <a:xfrm>
            <a:off x="3467100" y="2497138"/>
            <a:ext cx="1714500" cy="3513137"/>
            <a:chOff x="2184" y="1573"/>
            <a:chExt cx="1080" cy="2213"/>
          </a:xfrm>
        </p:grpSpPr>
        <p:sp>
          <p:nvSpPr>
            <p:cNvPr id="2302999" name="Freeform 2071"/>
            <p:cNvSpPr>
              <a:spLocks/>
            </p:cNvSpPr>
            <p:nvPr/>
          </p:nvSpPr>
          <p:spPr bwMode="auto">
            <a:xfrm>
              <a:off x="2184" y="1573"/>
              <a:ext cx="1080" cy="2213"/>
            </a:xfrm>
            <a:custGeom>
              <a:avLst/>
              <a:gdLst>
                <a:gd name="T0" fmla="*/ 552 w 1080"/>
                <a:gd name="T1" fmla="*/ 0 h 2213"/>
                <a:gd name="T2" fmla="*/ 0 w 1080"/>
                <a:gd name="T3" fmla="*/ 2213 h 2213"/>
                <a:gd name="T4" fmla="*/ 1080 w 1080"/>
                <a:gd name="T5" fmla="*/ 1133 h 2213"/>
                <a:gd name="T6" fmla="*/ 552 w 1080"/>
                <a:gd name="T7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0" h="2213">
                  <a:moveTo>
                    <a:pt x="552" y="0"/>
                  </a:moveTo>
                  <a:lnTo>
                    <a:pt x="0" y="2213"/>
                  </a:lnTo>
                  <a:lnTo>
                    <a:pt x="1080" y="1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3000" name="Freeform 2072"/>
            <p:cNvSpPr>
              <a:spLocks/>
            </p:cNvSpPr>
            <p:nvPr/>
          </p:nvSpPr>
          <p:spPr bwMode="auto">
            <a:xfrm>
              <a:off x="2184" y="1584"/>
              <a:ext cx="552" cy="2196"/>
            </a:xfrm>
            <a:custGeom>
              <a:avLst/>
              <a:gdLst>
                <a:gd name="T0" fmla="*/ 552 w 552"/>
                <a:gd name="T1" fmla="*/ 0 h 2196"/>
                <a:gd name="T2" fmla="*/ 0 w 552"/>
                <a:gd name="T3" fmla="*/ 2196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2" h="2196">
                  <a:moveTo>
                    <a:pt x="552" y="0"/>
                  </a:moveTo>
                  <a:lnTo>
                    <a:pt x="0" y="219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3001" name="Text Box 2073"/>
          <p:cNvSpPr txBox="1">
            <a:spLocks noChangeArrowheads="1"/>
          </p:cNvSpPr>
          <p:nvPr/>
        </p:nvSpPr>
        <p:spPr bwMode="auto">
          <a:xfrm>
            <a:off x="5410200" y="5029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03003" name="Text Box 2075"/>
          <p:cNvSpPr txBox="1">
            <a:spLocks noChangeArrowheads="1"/>
          </p:cNvSpPr>
          <p:nvPr/>
        </p:nvSpPr>
        <p:spPr bwMode="auto">
          <a:xfrm>
            <a:off x="4953000" y="4697413"/>
            <a:ext cx="64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chemeClr val="tx1"/>
                </a:solidFill>
              </a:rPr>
              <a:t>A</a:t>
            </a:r>
            <a:r>
              <a:rPr lang="en-US" altLang="zh-CN" sz="2000" b="1">
                <a:solidFill>
                  <a:schemeClr val="tx1"/>
                </a:solidFill>
              </a:rPr>
              <a:t>(</a:t>
            </a:r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03004" name="Text Box 2076"/>
          <p:cNvSpPr txBox="1">
            <a:spLocks noChangeArrowheads="1"/>
          </p:cNvSpPr>
          <p:nvPr/>
        </p:nvSpPr>
        <p:spPr bwMode="auto">
          <a:xfrm>
            <a:off x="457200" y="14478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</a:rPr>
              <a:t>A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03005" name="Object 2077"/>
          <p:cNvGraphicFramePr>
            <a:graphicFrameLocks noChangeAspect="1"/>
          </p:cNvGraphicFramePr>
          <p:nvPr/>
        </p:nvGraphicFramePr>
        <p:xfrm>
          <a:off x="1173163" y="1512888"/>
          <a:ext cx="8540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4" name="公式" r:id="rId3" imgW="444240" imgH="203040" progId="Equation.3">
                  <p:embed/>
                </p:oleObj>
              </mc:Choice>
              <mc:Fallback>
                <p:oleObj name="公式" r:id="rId3" imgW="444240" imgH="203040" progId="Equation.3">
                  <p:embed/>
                  <p:pic>
                    <p:nvPicPr>
                      <p:cNvPr id="0" name="Object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512888"/>
                        <a:ext cx="8540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3006" name="Object 2078"/>
          <p:cNvGraphicFramePr>
            <a:graphicFrameLocks noChangeAspect="1"/>
          </p:cNvGraphicFramePr>
          <p:nvPr/>
        </p:nvGraphicFramePr>
        <p:xfrm>
          <a:off x="2057400" y="1425575"/>
          <a:ext cx="167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5" name="公式" r:id="rId5" imgW="888840" imgH="253800" progId="Equation.3">
                  <p:embed/>
                </p:oleObj>
              </mc:Choice>
              <mc:Fallback>
                <p:oleObj name="公式" r:id="rId5" imgW="888840" imgH="253800" progId="Equation.3">
                  <p:embed/>
                  <p:pic>
                    <p:nvPicPr>
                      <p:cNvPr id="0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25575"/>
                        <a:ext cx="167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3008" name="Text Box 2080"/>
          <p:cNvSpPr txBox="1">
            <a:spLocks noChangeArrowheads="1"/>
          </p:cNvSpPr>
          <p:nvPr/>
        </p:nvSpPr>
        <p:spPr bwMode="auto">
          <a:xfrm>
            <a:off x="4191000" y="1143000"/>
            <a:ext cx="63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</a:rPr>
              <a:t>V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</a:p>
        </p:txBody>
      </p:sp>
      <p:graphicFrame>
        <p:nvGraphicFramePr>
          <p:cNvPr id="2303009" name="Object 2081"/>
          <p:cNvGraphicFramePr>
            <a:graphicFrameLocks noChangeAspect="1"/>
          </p:cNvGraphicFramePr>
          <p:nvPr/>
        </p:nvGraphicFramePr>
        <p:xfrm>
          <a:off x="4800600" y="1033463"/>
          <a:ext cx="137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6" name="公式" r:id="rId7" imgW="749160" imgH="330120" progId="Equation.3">
                  <p:embed/>
                </p:oleObj>
              </mc:Choice>
              <mc:Fallback>
                <p:oleObj name="公式" r:id="rId7" imgW="749160" imgH="330120" progId="Equation.3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33463"/>
                        <a:ext cx="1371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3010" name="Text Box 2082"/>
          <p:cNvSpPr txBox="1">
            <a:spLocks noChangeArrowheads="1"/>
          </p:cNvSpPr>
          <p:nvPr/>
        </p:nvSpPr>
        <p:spPr bwMode="auto">
          <a:xfrm>
            <a:off x="8931275" y="61722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2303011" name="Object 2083"/>
          <p:cNvGraphicFramePr>
            <a:graphicFrameLocks noChangeAspect="1"/>
          </p:cNvGraphicFramePr>
          <p:nvPr/>
        </p:nvGraphicFramePr>
        <p:xfrm>
          <a:off x="6248400" y="1066800"/>
          <a:ext cx="2349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7" name="公式" r:id="rId9" imgW="1282680" imgH="330120" progId="Equation.3">
                  <p:embed/>
                </p:oleObj>
              </mc:Choice>
              <mc:Fallback>
                <p:oleObj name="公式" r:id="rId9" imgW="1282680" imgH="330120" progId="Equation.3">
                  <p:embed/>
                  <p:pic>
                    <p:nvPicPr>
                      <p:cNvPr id="0" name="Object 2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066800"/>
                        <a:ext cx="2349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3012" name="Object 2084"/>
          <p:cNvGraphicFramePr>
            <a:graphicFrameLocks noChangeAspect="1"/>
          </p:cNvGraphicFramePr>
          <p:nvPr/>
        </p:nvGraphicFramePr>
        <p:xfrm>
          <a:off x="4716463" y="1576388"/>
          <a:ext cx="23923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8" name="公式" r:id="rId11" imgW="1244520" imgH="393480" progId="Equation.3">
                  <p:embed/>
                </p:oleObj>
              </mc:Choice>
              <mc:Fallback>
                <p:oleObj name="公式" r:id="rId11" imgW="1244520" imgH="393480" progId="Equation.3">
                  <p:embed/>
                  <p:pic>
                    <p:nvPicPr>
                      <p:cNvPr id="0" name="Object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76388"/>
                        <a:ext cx="23923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3013" name="Object 2085"/>
          <p:cNvGraphicFramePr>
            <a:graphicFrameLocks noChangeAspect="1"/>
          </p:cNvGraphicFramePr>
          <p:nvPr/>
        </p:nvGraphicFramePr>
        <p:xfrm>
          <a:off x="7108825" y="1616075"/>
          <a:ext cx="12652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949" name="公式" r:id="rId13" imgW="698400" imgH="406080" progId="Equation.3">
                  <p:embed/>
                </p:oleObj>
              </mc:Choice>
              <mc:Fallback>
                <p:oleObj name="公式" r:id="rId13" imgW="698400" imgH="406080" progId="Equation.3">
                  <p:embed/>
                  <p:pic>
                    <p:nvPicPr>
                      <p:cNvPr id="0" name="Object 2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616075"/>
                        <a:ext cx="12652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3014" name="Text Box 2086"/>
          <p:cNvSpPr txBox="1">
            <a:spLocks noChangeArrowheads="1"/>
          </p:cNvSpPr>
          <p:nvPr/>
        </p:nvSpPr>
        <p:spPr bwMode="auto">
          <a:xfrm>
            <a:off x="8936038" y="63246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03015" name="Text Box 2087"/>
          <p:cNvSpPr txBox="1">
            <a:spLocks noChangeArrowheads="1"/>
          </p:cNvSpPr>
          <p:nvPr/>
        </p:nvSpPr>
        <p:spPr bwMode="auto">
          <a:xfrm>
            <a:off x="8936038" y="63246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03016" name="Text Box 2088"/>
          <p:cNvSpPr txBox="1">
            <a:spLocks noChangeArrowheads="1"/>
          </p:cNvSpPr>
          <p:nvPr/>
        </p:nvSpPr>
        <p:spPr bwMode="auto">
          <a:xfrm>
            <a:off x="8936038" y="63246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303018" name="Group 2090"/>
          <p:cNvGrpSpPr>
            <a:grpSpLocks/>
          </p:cNvGrpSpPr>
          <p:nvPr/>
        </p:nvGrpSpPr>
        <p:grpSpPr bwMode="auto">
          <a:xfrm>
            <a:off x="2243138" y="2524125"/>
            <a:ext cx="4252912" cy="3265488"/>
            <a:chOff x="1413" y="1590"/>
            <a:chExt cx="2679" cy="2057"/>
          </a:xfrm>
        </p:grpSpPr>
        <p:grpSp>
          <p:nvGrpSpPr>
            <p:cNvPr id="2303019" name="Group 2091"/>
            <p:cNvGrpSpPr>
              <a:grpSpLocks/>
            </p:cNvGrpSpPr>
            <p:nvPr/>
          </p:nvGrpSpPr>
          <p:grpSpPr bwMode="auto">
            <a:xfrm>
              <a:off x="3525" y="1592"/>
              <a:ext cx="567" cy="2055"/>
              <a:chOff x="3525" y="1592"/>
              <a:chExt cx="567" cy="2055"/>
            </a:xfrm>
          </p:grpSpPr>
          <p:sp>
            <p:nvSpPr>
              <p:cNvPr id="2303020" name="Freeform 2092"/>
              <p:cNvSpPr>
                <a:spLocks/>
              </p:cNvSpPr>
              <p:nvPr/>
            </p:nvSpPr>
            <p:spPr bwMode="auto">
              <a:xfrm>
                <a:off x="3525" y="1593"/>
                <a:ext cx="462" cy="2054"/>
              </a:xfrm>
              <a:custGeom>
                <a:avLst/>
                <a:gdLst>
                  <a:gd name="T0" fmla="*/ 462 w 462"/>
                  <a:gd name="T1" fmla="*/ 0 h 2054"/>
                  <a:gd name="T2" fmla="*/ 0 w 462"/>
                  <a:gd name="T3" fmla="*/ 2054 h 2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2" h="2054">
                    <a:moveTo>
                      <a:pt x="462" y="0"/>
                    </a:moveTo>
                    <a:lnTo>
                      <a:pt x="0" y="205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1" name="Freeform 2093"/>
              <p:cNvSpPr>
                <a:spLocks/>
              </p:cNvSpPr>
              <p:nvPr/>
            </p:nvSpPr>
            <p:spPr bwMode="auto">
              <a:xfrm>
                <a:off x="3612" y="1592"/>
                <a:ext cx="392" cy="2014"/>
              </a:xfrm>
              <a:custGeom>
                <a:avLst/>
                <a:gdLst>
                  <a:gd name="T0" fmla="*/ 392 w 392"/>
                  <a:gd name="T1" fmla="*/ 0 h 2014"/>
                  <a:gd name="T2" fmla="*/ 0 w 392"/>
                  <a:gd name="T3" fmla="*/ 2014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2" h="2014">
                    <a:moveTo>
                      <a:pt x="392" y="0"/>
                    </a:moveTo>
                    <a:lnTo>
                      <a:pt x="0" y="2014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2" name="Freeform 2094"/>
              <p:cNvSpPr>
                <a:spLocks/>
              </p:cNvSpPr>
              <p:nvPr/>
            </p:nvSpPr>
            <p:spPr bwMode="auto">
              <a:xfrm>
                <a:off x="3687" y="1593"/>
                <a:ext cx="333" cy="1983"/>
              </a:xfrm>
              <a:custGeom>
                <a:avLst/>
                <a:gdLst>
                  <a:gd name="T0" fmla="*/ 333 w 333"/>
                  <a:gd name="T1" fmla="*/ 0 h 1983"/>
                  <a:gd name="T2" fmla="*/ 0 w 333"/>
                  <a:gd name="T3" fmla="*/ 1983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3" h="1983">
                    <a:moveTo>
                      <a:pt x="333" y="0"/>
                    </a:moveTo>
                    <a:lnTo>
                      <a:pt x="0" y="198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3" name="Freeform 2095"/>
              <p:cNvSpPr>
                <a:spLocks/>
              </p:cNvSpPr>
              <p:nvPr/>
            </p:nvSpPr>
            <p:spPr bwMode="auto">
              <a:xfrm>
                <a:off x="3762" y="1595"/>
                <a:ext cx="272" cy="1945"/>
              </a:xfrm>
              <a:custGeom>
                <a:avLst/>
                <a:gdLst>
                  <a:gd name="T0" fmla="*/ 272 w 272"/>
                  <a:gd name="T1" fmla="*/ 0 h 1945"/>
                  <a:gd name="T2" fmla="*/ 0 w 272"/>
                  <a:gd name="T3" fmla="*/ 1945 h 1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2" h="1945">
                    <a:moveTo>
                      <a:pt x="272" y="0"/>
                    </a:moveTo>
                    <a:lnTo>
                      <a:pt x="0" y="194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4" name="Freeform 2096"/>
              <p:cNvSpPr>
                <a:spLocks/>
              </p:cNvSpPr>
              <p:nvPr/>
            </p:nvSpPr>
            <p:spPr bwMode="auto">
              <a:xfrm>
                <a:off x="3840" y="1596"/>
                <a:ext cx="206" cy="1902"/>
              </a:xfrm>
              <a:custGeom>
                <a:avLst/>
                <a:gdLst>
                  <a:gd name="T0" fmla="*/ 206 w 206"/>
                  <a:gd name="T1" fmla="*/ 0 h 1902"/>
                  <a:gd name="T2" fmla="*/ 0 w 206"/>
                  <a:gd name="T3" fmla="*/ 1902 h 1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6" h="1902">
                    <a:moveTo>
                      <a:pt x="206" y="0"/>
                    </a:moveTo>
                    <a:lnTo>
                      <a:pt x="0" y="190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5" name="Freeform 2097"/>
              <p:cNvSpPr>
                <a:spLocks/>
              </p:cNvSpPr>
              <p:nvPr/>
            </p:nvSpPr>
            <p:spPr bwMode="auto">
              <a:xfrm>
                <a:off x="3914" y="1595"/>
                <a:ext cx="147" cy="1852"/>
              </a:xfrm>
              <a:custGeom>
                <a:avLst/>
                <a:gdLst>
                  <a:gd name="T0" fmla="*/ 147 w 147"/>
                  <a:gd name="T1" fmla="*/ 0 h 1852"/>
                  <a:gd name="T2" fmla="*/ 0 w 147"/>
                  <a:gd name="T3" fmla="*/ 1852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7" h="1852">
                    <a:moveTo>
                      <a:pt x="147" y="0"/>
                    </a:moveTo>
                    <a:lnTo>
                      <a:pt x="0" y="1852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6" name="Freeform 2098"/>
              <p:cNvSpPr>
                <a:spLocks/>
              </p:cNvSpPr>
              <p:nvPr/>
            </p:nvSpPr>
            <p:spPr bwMode="auto">
              <a:xfrm>
                <a:off x="3977" y="1593"/>
                <a:ext cx="94" cy="1803"/>
              </a:xfrm>
              <a:custGeom>
                <a:avLst/>
                <a:gdLst>
                  <a:gd name="T0" fmla="*/ 94 w 94"/>
                  <a:gd name="T1" fmla="*/ 0 h 1803"/>
                  <a:gd name="T2" fmla="*/ 0 w 94"/>
                  <a:gd name="T3" fmla="*/ 1803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" h="1803">
                    <a:moveTo>
                      <a:pt x="94" y="0"/>
                    </a:moveTo>
                    <a:lnTo>
                      <a:pt x="0" y="1803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7" name="Freeform 2099"/>
              <p:cNvSpPr>
                <a:spLocks/>
              </p:cNvSpPr>
              <p:nvPr/>
            </p:nvSpPr>
            <p:spPr bwMode="auto">
              <a:xfrm>
                <a:off x="4031" y="1592"/>
                <a:ext cx="51" cy="1750"/>
              </a:xfrm>
              <a:custGeom>
                <a:avLst/>
                <a:gdLst>
                  <a:gd name="T0" fmla="*/ 51 w 51"/>
                  <a:gd name="T1" fmla="*/ 0 h 1750"/>
                  <a:gd name="T2" fmla="*/ 0 w 51"/>
                  <a:gd name="T3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1750">
                    <a:moveTo>
                      <a:pt x="51" y="0"/>
                    </a:moveTo>
                    <a:lnTo>
                      <a:pt x="0" y="17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28" name="Freeform 2100"/>
              <p:cNvSpPr>
                <a:spLocks/>
              </p:cNvSpPr>
              <p:nvPr/>
            </p:nvSpPr>
            <p:spPr bwMode="auto">
              <a:xfrm>
                <a:off x="4065" y="1593"/>
                <a:ext cx="27" cy="1695"/>
              </a:xfrm>
              <a:custGeom>
                <a:avLst/>
                <a:gdLst>
                  <a:gd name="T0" fmla="*/ 27 w 27"/>
                  <a:gd name="T1" fmla="*/ 0 h 1695"/>
                  <a:gd name="T2" fmla="*/ 0 w 27"/>
                  <a:gd name="T3" fmla="*/ 1695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695">
                    <a:moveTo>
                      <a:pt x="27" y="0"/>
                    </a:moveTo>
                    <a:lnTo>
                      <a:pt x="0" y="1695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03029" name="Group 2101"/>
            <p:cNvGrpSpPr>
              <a:grpSpLocks/>
            </p:cNvGrpSpPr>
            <p:nvPr/>
          </p:nvGrpSpPr>
          <p:grpSpPr bwMode="auto">
            <a:xfrm>
              <a:off x="1413" y="1590"/>
              <a:ext cx="678" cy="2028"/>
              <a:chOff x="1413" y="1590"/>
              <a:chExt cx="678" cy="2028"/>
            </a:xfrm>
          </p:grpSpPr>
          <p:sp>
            <p:nvSpPr>
              <p:cNvPr id="2303030" name="Freeform 2102"/>
              <p:cNvSpPr>
                <a:spLocks/>
              </p:cNvSpPr>
              <p:nvPr/>
            </p:nvSpPr>
            <p:spPr bwMode="auto">
              <a:xfrm>
                <a:off x="1554" y="1596"/>
                <a:ext cx="465" cy="1998"/>
              </a:xfrm>
              <a:custGeom>
                <a:avLst/>
                <a:gdLst>
                  <a:gd name="T0" fmla="*/ 465 w 465"/>
                  <a:gd name="T1" fmla="*/ 0 h 1998"/>
                  <a:gd name="T2" fmla="*/ 0 w 465"/>
                  <a:gd name="T3" fmla="*/ 1998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65" h="1998">
                    <a:moveTo>
                      <a:pt x="465" y="0"/>
                    </a:moveTo>
                    <a:lnTo>
                      <a:pt x="0" y="199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1" name="Freeform 2103"/>
              <p:cNvSpPr>
                <a:spLocks/>
              </p:cNvSpPr>
              <p:nvPr/>
            </p:nvSpPr>
            <p:spPr bwMode="auto">
              <a:xfrm>
                <a:off x="1524" y="1596"/>
                <a:ext cx="395" cy="1986"/>
              </a:xfrm>
              <a:custGeom>
                <a:avLst/>
                <a:gdLst>
                  <a:gd name="T0" fmla="*/ 395 w 395"/>
                  <a:gd name="T1" fmla="*/ 0 h 1986"/>
                  <a:gd name="T2" fmla="*/ 0 w 395"/>
                  <a:gd name="T3" fmla="*/ 1986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5" h="1986">
                    <a:moveTo>
                      <a:pt x="395" y="0"/>
                    </a:moveTo>
                    <a:lnTo>
                      <a:pt x="0" y="1986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2" name="Freeform 2104"/>
              <p:cNvSpPr>
                <a:spLocks/>
              </p:cNvSpPr>
              <p:nvPr/>
            </p:nvSpPr>
            <p:spPr bwMode="auto">
              <a:xfrm>
                <a:off x="1488" y="1590"/>
                <a:ext cx="336" cy="1950"/>
              </a:xfrm>
              <a:custGeom>
                <a:avLst/>
                <a:gdLst>
                  <a:gd name="T0" fmla="*/ 336 w 336"/>
                  <a:gd name="T1" fmla="*/ 0 h 1950"/>
                  <a:gd name="T2" fmla="*/ 0 w 336"/>
                  <a:gd name="T3" fmla="*/ 1950 h 1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1950">
                    <a:moveTo>
                      <a:pt x="336" y="0"/>
                    </a:moveTo>
                    <a:lnTo>
                      <a:pt x="0" y="195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3" name="Freeform 2105"/>
              <p:cNvSpPr>
                <a:spLocks/>
              </p:cNvSpPr>
              <p:nvPr/>
            </p:nvSpPr>
            <p:spPr bwMode="auto">
              <a:xfrm>
                <a:off x="1452" y="1593"/>
                <a:ext cx="281" cy="1923"/>
              </a:xfrm>
              <a:custGeom>
                <a:avLst/>
                <a:gdLst>
                  <a:gd name="T0" fmla="*/ 281 w 281"/>
                  <a:gd name="T1" fmla="*/ 0 h 1923"/>
                  <a:gd name="T2" fmla="*/ 0 w 281"/>
                  <a:gd name="T3" fmla="*/ 1923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1" h="1923">
                    <a:moveTo>
                      <a:pt x="281" y="0"/>
                    </a:moveTo>
                    <a:lnTo>
                      <a:pt x="0" y="1923"/>
                    </a:lnTo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4" name="Freeform 2106"/>
              <p:cNvSpPr>
                <a:spLocks/>
              </p:cNvSpPr>
              <p:nvPr/>
            </p:nvSpPr>
            <p:spPr bwMode="auto">
              <a:xfrm>
                <a:off x="1434" y="1590"/>
                <a:ext cx="222" cy="1890"/>
              </a:xfrm>
              <a:custGeom>
                <a:avLst/>
                <a:gdLst>
                  <a:gd name="T0" fmla="*/ 222 w 222"/>
                  <a:gd name="T1" fmla="*/ 0 h 1890"/>
                  <a:gd name="T2" fmla="*/ 0 w 222"/>
                  <a:gd name="T3" fmla="*/ 1890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2" h="1890">
                    <a:moveTo>
                      <a:pt x="222" y="0"/>
                    </a:moveTo>
                    <a:lnTo>
                      <a:pt x="0" y="1890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5" name="Freeform 2107"/>
              <p:cNvSpPr>
                <a:spLocks/>
              </p:cNvSpPr>
              <p:nvPr/>
            </p:nvSpPr>
            <p:spPr bwMode="auto">
              <a:xfrm>
                <a:off x="1418" y="1590"/>
                <a:ext cx="160" cy="1838"/>
              </a:xfrm>
              <a:custGeom>
                <a:avLst/>
                <a:gdLst>
                  <a:gd name="T0" fmla="*/ 160 w 160"/>
                  <a:gd name="T1" fmla="*/ 0 h 1838"/>
                  <a:gd name="T2" fmla="*/ 0 w 160"/>
                  <a:gd name="T3" fmla="*/ 1838 h 1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0" h="1838">
                    <a:moveTo>
                      <a:pt x="160" y="0"/>
                    </a:moveTo>
                    <a:lnTo>
                      <a:pt x="0" y="183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6" name="Freeform 2108"/>
              <p:cNvSpPr>
                <a:spLocks/>
              </p:cNvSpPr>
              <p:nvPr/>
            </p:nvSpPr>
            <p:spPr bwMode="auto">
              <a:xfrm>
                <a:off x="1413" y="1590"/>
                <a:ext cx="81" cy="1808"/>
              </a:xfrm>
              <a:custGeom>
                <a:avLst/>
                <a:gdLst>
                  <a:gd name="T0" fmla="*/ 81 w 81"/>
                  <a:gd name="T1" fmla="*/ 0 h 1808"/>
                  <a:gd name="T2" fmla="*/ 0 w 81"/>
                  <a:gd name="T3" fmla="*/ 1808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1" h="1808">
                    <a:moveTo>
                      <a:pt x="81" y="0"/>
                    </a:moveTo>
                    <a:lnTo>
                      <a:pt x="0" y="1808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3037" name="Freeform 2109"/>
              <p:cNvSpPr>
                <a:spLocks/>
              </p:cNvSpPr>
              <p:nvPr/>
            </p:nvSpPr>
            <p:spPr bwMode="auto">
              <a:xfrm>
                <a:off x="1578" y="1591"/>
                <a:ext cx="513" cy="2027"/>
              </a:xfrm>
              <a:custGeom>
                <a:avLst/>
                <a:gdLst>
                  <a:gd name="T0" fmla="*/ 513 w 513"/>
                  <a:gd name="T1" fmla="*/ 0 h 2027"/>
                  <a:gd name="T2" fmla="*/ 0 w 513"/>
                  <a:gd name="T3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3" h="2027">
                    <a:moveTo>
                      <a:pt x="513" y="0"/>
                    </a:moveTo>
                    <a:lnTo>
                      <a:pt x="0" y="2027"/>
                    </a:ln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03038" name="Text Box 2110"/>
          <p:cNvSpPr txBox="1">
            <a:spLocks noChangeArrowheads="1"/>
          </p:cNvSpPr>
          <p:nvPr/>
        </p:nvSpPr>
        <p:spPr bwMode="auto">
          <a:xfrm>
            <a:off x="1809750" y="506095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–R</a:t>
            </a:r>
          </a:p>
        </p:txBody>
      </p:sp>
      <p:sp>
        <p:nvSpPr>
          <p:cNvPr id="2303017" name="Text Box 2089"/>
          <p:cNvSpPr txBox="1">
            <a:spLocks noChangeArrowheads="1"/>
          </p:cNvSpPr>
          <p:nvPr/>
        </p:nvSpPr>
        <p:spPr bwMode="auto">
          <a:xfrm>
            <a:off x="5815013" y="464820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303039" name="Freeform 2111"/>
          <p:cNvSpPr>
            <a:spLocks/>
          </p:cNvSpPr>
          <p:nvPr/>
        </p:nvSpPr>
        <p:spPr bwMode="auto">
          <a:xfrm>
            <a:off x="5565775" y="5114925"/>
            <a:ext cx="1588" cy="50800"/>
          </a:xfrm>
          <a:custGeom>
            <a:avLst/>
            <a:gdLst>
              <a:gd name="T0" fmla="*/ 0 w 1"/>
              <a:gd name="T1" fmla="*/ 0 h 32"/>
              <a:gd name="T2" fmla="*/ 0 w 1"/>
              <a:gd name="T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03007" name="Freeform 2079"/>
          <p:cNvSpPr>
            <a:spLocks/>
          </p:cNvSpPr>
          <p:nvPr/>
        </p:nvSpPr>
        <p:spPr bwMode="auto">
          <a:xfrm>
            <a:off x="5572125" y="4557713"/>
            <a:ext cx="574675" cy="574675"/>
          </a:xfrm>
          <a:custGeom>
            <a:avLst/>
            <a:gdLst>
              <a:gd name="T0" fmla="*/ 362 w 362"/>
              <a:gd name="T1" fmla="*/ 0 h 362"/>
              <a:gd name="T2" fmla="*/ 0 w 362"/>
              <a:gd name="T3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2" h="362">
                <a:moveTo>
                  <a:pt x="362" y="0"/>
                </a:moveTo>
                <a:lnTo>
                  <a:pt x="0" y="362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002" name="Freeform 2074"/>
          <p:cNvSpPr>
            <a:spLocks/>
          </p:cNvSpPr>
          <p:nvPr/>
        </p:nvSpPr>
        <p:spPr bwMode="auto">
          <a:xfrm>
            <a:off x="5562600" y="2527300"/>
            <a:ext cx="1588" cy="2616200"/>
          </a:xfrm>
          <a:custGeom>
            <a:avLst/>
            <a:gdLst>
              <a:gd name="T0" fmla="*/ 0 w 1"/>
              <a:gd name="T1" fmla="*/ 1648 h 1648"/>
              <a:gd name="T2" fmla="*/ 0 w 1"/>
              <a:gd name="T3" fmla="*/ 0 h 16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648">
                <a:moveTo>
                  <a:pt x="0" y="164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040" name="Rectangle 2112"/>
          <p:cNvSpPr>
            <a:spLocks noChangeArrowheads="1"/>
          </p:cNvSpPr>
          <p:nvPr/>
        </p:nvSpPr>
        <p:spPr bwMode="auto">
          <a:xfrm>
            <a:off x="304800" y="355600"/>
            <a:ext cx="868363" cy="482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21.</a:t>
            </a:r>
          </a:p>
        </p:txBody>
      </p:sp>
      <p:sp>
        <p:nvSpPr>
          <p:cNvPr id="2303041" name="Rectangle 2113"/>
          <p:cNvSpPr>
            <a:spLocks noGrp="1" noChangeArrowheads="1"/>
          </p:cNvSpPr>
          <p:nvPr>
            <p:ph type="title" idx="4294967295"/>
          </p:nvPr>
        </p:nvSpPr>
        <p:spPr>
          <a:xfrm>
            <a:off x="8413750" y="6172200"/>
            <a:ext cx="227013" cy="2286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302991" name="Text Box 2063"/>
          <p:cNvSpPr txBox="1">
            <a:spLocks noChangeArrowheads="1"/>
          </p:cNvSpPr>
          <p:nvPr/>
        </p:nvSpPr>
        <p:spPr bwMode="auto">
          <a:xfrm>
            <a:off x="381000" y="381000"/>
            <a:ext cx="8543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      </a:t>
            </a:r>
            <a:r>
              <a:rPr lang="zh-CN" altLang="en-US" b="1">
                <a:solidFill>
                  <a:schemeClr val="tx1"/>
                </a:solidFill>
              </a:rPr>
              <a:t>求以半径为</a:t>
            </a:r>
            <a:r>
              <a:rPr lang="en-US" altLang="zh-CN" b="1" i="1">
                <a:solidFill>
                  <a:schemeClr val="tx1"/>
                </a:solidFill>
              </a:rPr>
              <a:t>R</a:t>
            </a:r>
            <a:r>
              <a:rPr lang="zh-CN" altLang="en-US" b="1">
                <a:solidFill>
                  <a:schemeClr val="tx1"/>
                </a:solidFill>
              </a:rPr>
              <a:t>的圆为底，平行且等于底圆直径的线段为顶，</a:t>
            </a:r>
          </a:p>
          <a:p>
            <a:r>
              <a:rPr lang="zh-CN" altLang="en-US" b="1">
                <a:solidFill>
                  <a:schemeClr val="tx1"/>
                </a:solidFill>
              </a:rPr>
              <a:t>      高为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zh-CN" altLang="en-US" b="1">
                <a:solidFill>
                  <a:schemeClr val="tx1"/>
                </a:solidFill>
              </a:rPr>
              <a:t>的正劈锥体的体积。</a:t>
            </a:r>
          </a:p>
        </p:txBody>
      </p:sp>
      <p:sp>
        <p:nvSpPr>
          <p:cNvPr id="2303045" name="AutoShape 2117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02996" name="Text Box 2068"/>
          <p:cNvSpPr txBox="1">
            <a:spLocks noChangeArrowheads="1"/>
          </p:cNvSpPr>
          <p:nvPr/>
        </p:nvSpPr>
        <p:spPr bwMode="auto">
          <a:xfrm>
            <a:off x="5181600" y="3705225"/>
            <a:ext cx="27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i="1">
                <a:solidFill>
                  <a:schemeClr val="tx1"/>
                </a:solidFill>
              </a:rPr>
              <a:t>y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0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0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0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0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0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0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0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0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0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0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0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0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0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0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0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03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03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0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0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03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03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30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30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30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30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2979" grpId="0" animBg="1"/>
      <p:bldP spid="2302983" grpId="0" animBg="1"/>
      <p:bldP spid="2303001" grpId="0" autoUpdateAnimBg="0"/>
      <p:bldP spid="2303003" grpId="0" autoUpdateAnimBg="0"/>
      <p:bldP spid="2303004" grpId="0" autoUpdateAnimBg="0"/>
      <p:bldP spid="2303008" grpId="0" autoUpdateAnimBg="0"/>
      <p:bldP spid="2303010" grpId="0" autoUpdateAnimBg="0"/>
      <p:bldP spid="2303014" grpId="0" autoUpdateAnimBg="0"/>
      <p:bldP spid="2303015" grpId="0" autoUpdateAnimBg="0"/>
      <p:bldP spid="2303016" grpId="0" autoUpdateAnimBg="0"/>
      <p:bldP spid="2303017" grpId="0" autoUpdateAnimBg="0"/>
      <p:bldP spid="2303039" grpId="0" animBg="1"/>
      <p:bldP spid="2303007" grpId="0" animBg="1"/>
      <p:bldP spid="23030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1290" name="Object 10"/>
          <p:cNvGraphicFramePr>
            <a:graphicFrameLocks noChangeAspect="1"/>
          </p:cNvGraphicFramePr>
          <p:nvPr/>
        </p:nvGraphicFramePr>
        <p:xfrm>
          <a:off x="2713038" y="5105400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2" name="公式" r:id="rId4" imgW="177480" imgH="228600" progId="Equation.3">
                  <p:embed/>
                </p:oleObj>
              </mc:Choice>
              <mc:Fallback>
                <p:oleObj name="公式" r:id="rId4" imgW="177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105400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291" name="Object 11"/>
          <p:cNvGraphicFramePr>
            <a:graphicFrameLocks noChangeAspect="1"/>
          </p:cNvGraphicFramePr>
          <p:nvPr/>
        </p:nvGraphicFramePr>
        <p:xfrm>
          <a:off x="3386138" y="5105400"/>
          <a:ext cx="6207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3" name="公式" r:id="rId6" imgW="279360" imgH="228600" progId="Equation.3">
                  <p:embed/>
                </p:oleObj>
              </mc:Choice>
              <mc:Fallback>
                <p:oleObj name="公式" r:id="rId6" imgW="279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105400"/>
                        <a:ext cx="6207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292" name="Object 12"/>
          <p:cNvGraphicFramePr>
            <a:graphicFrameLocks noChangeAspect="1"/>
          </p:cNvGraphicFramePr>
          <p:nvPr/>
        </p:nvGraphicFramePr>
        <p:xfrm>
          <a:off x="3113088" y="5181600"/>
          <a:ext cx="298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4" name="公式" r:id="rId8" imgW="164880" imgH="228600" progId="Equation.3">
                  <p:embed/>
                </p:oleObj>
              </mc:Choice>
              <mc:Fallback>
                <p:oleObj name="公式" r:id="rId8" imgW="1648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181600"/>
                        <a:ext cx="298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6858000" y="276225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6689725" y="4572000"/>
            <a:ext cx="192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4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取极限</a:t>
            </a:r>
          </a:p>
        </p:txBody>
      </p:sp>
      <p:grpSp>
        <p:nvGrpSpPr>
          <p:cNvPr id="2401295" name="Group 15"/>
          <p:cNvGrpSpPr>
            <a:grpSpLocks/>
          </p:cNvGrpSpPr>
          <p:nvPr/>
        </p:nvGrpSpPr>
        <p:grpSpPr bwMode="auto">
          <a:xfrm>
            <a:off x="533400" y="1489075"/>
            <a:ext cx="5486400" cy="3886200"/>
            <a:chOff x="336" y="938"/>
            <a:chExt cx="3456" cy="2448"/>
          </a:xfrm>
        </p:grpSpPr>
        <p:grpSp>
          <p:nvGrpSpPr>
            <p:cNvPr id="2401296" name="Group 16"/>
            <p:cNvGrpSpPr>
              <a:grpSpLocks/>
            </p:cNvGrpSpPr>
            <p:nvPr/>
          </p:nvGrpSpPr>
          <p:grpSpPr bwMode="auto">
            <a:xfrm>
              <a:off x="568" y="1104"/>
              <a:ext cx="3032" cy="2164"/>
              <a:chOff x="568" y="1104"/>
              <a:chExt cx="3032" cy="2164"/>
            </a:xfrm>
          </p:grpSpPr>
          <p:sp>
            <p:nvSpPr>
              <p:cNvPr id="2401297" name="Line 17"/>
              <p:cNvSpPr>
                <a:spLocks noChangeShapeType="1"/>
              </p:cNvSpPr>
              <p:nvPr/>
            </p:nvSpPr>
            <p:spPr bwMode="auto">
              <a:xfrm>
                <a:off x="568" y="3264"/>
                <a:ext cx="30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298" name="Line 18"/>
              <p:cNvSpPr>
                <a:spLocks noChangeShapeType="1"/>
              </p:cNvSpPr>
              <p:nvPr/>
            </p:nvSpPr>
            <p:spPr bwMode="auto">
              <a:xfrm flipV="1">
                <a:off x="576" y="1104"/>
                <a:ext cx="0" cy="2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01299" name="Text Box 19"/>
            <p:cNvSpPr txBox="1">
              <a:spLocks noChangeArrowheads="1"/>
            </p:cNvSpPr>
            <p:nvPr/>
          </p:nvSpPr>
          <p:spPr bwMode="auto">
            <a:xfrm>
              <a:off x="336" y="93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01300" name="Text Box 20"/>
            <p:cNvSpPr txBox="1">
              <a:spLocks noChangeArrowheads="1"/>
            </p:cNvSpPr>
            <p:nvPr/>
          </p:nvSpPr>
          <p:spPr bwMode="auto">
            <a:xfrm>
              <a:off x="3552" y="305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01301" name="Text Box 21"/>
            <p:cNvSpPr txBox="1">
              <a:spLocks noChangeArrowheads="1"/>
            </p:cNvSpPr>
            <p:nvPr/>
          </p:nvSpPr>
          <p:spPr bwMode="auto">
            <a:xfrm>
              <a:off x="384" y="309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4924425" y="985838"/>
            <a:ext cx="109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solidFill>
                  <a:schemeClr val="accent2"/>
                </a:solidFill>
              </a:rPr>
              <a:t>y</a:t>
            </a:r>
            <a:r>
              <a:rPr lang="en-US" altLang="zh-CN" b="1">
                <a:solidFill>
                  <a:schemeClr val="accent2"/>
                </a:solidFill>
              </a:rPr>
              <a:t>=</a:t>
            </a:r>
            <a:r>
              <a:rPr lang="en-US" altLang="zh-CN" b="1" i="1">
                <a:solidFill>
                  <a:schemeClr val="accent2"/>
                </a:solidFill>
              </a:rPr>
              <a:t>f </a:t>
            </a: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01303" name="Freeform 23"/>
          <p:cNvSpPr>
            <a:spLocks/>
          </p:cNvSpPr>
          <p:nvPr/>
        </p:nvSpPr>
        <p:spPr bwMode="auto">
          <a:xfrm>
            <a:off x="2895600" y="1371600"/>
            <a:ext cx="781050" cy="3810000"/>
          </a:xfrm>
          <a:custGeom>
            <a:avLst/>
            <a:gdLst>
              <a:gd name="T0" fmla="*/ 0 w 492"/>
              <a:gd name="T1" fmla="*/ 2400 h 2400"/>
              <a:gd name="T2" fmla="*/ 75 w 492"/>
              <a:gd name="T3" fmla="*/ 213 h 2400"/>
              <a:gd name="T4" fmla="*/ 81 w 492"/>
              <a:gd name="T5" fmla="*/ 0 h 2400"/>
              <a:gd name="T6" fmla="*/ 279 w 492"/>
              <a:gd name="T7" fmla="*/ 0 h 2400"/>
              <a:gd name="T8" fmla="*/ 492 w 492"/>
              <a:gd name="T9" fmla="*/ 0 h 2400"/>
              <a:gd name="T10" fmla="*/ 480 w 492"/>
              <a:gd name="T11" fmla="*/ 240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2" h="2400">
                <a:moveTo>
                  <a:pt x="0" y="2400"/>
                </a:moveTo>
                <a:lnTo>
                  <a:pt x="75" y="213"/>
                </a:lnTo>
                <a:lnTo>
                  <a:pt x="81" y="0"/>
                </a:lnTo>
                <a:lnTo>
                  <a:pt x="279" y="0"/>
                </a:lnTo>
                <a:lnTo>
                  <a:pt x="492" y="0"/>
                </a:lnTo>
                <a:lnTo>
                  <a:pt x="480" y="240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4" name="Freeform 24"/>
          <p:cNvSpPr>
            <a:spLocks/>
          </p:cNvSpPr>
          <p:nvPr/>
        </p:nvSpPr>
        <p:spPr bwMode="auto">
          <a:xfrm>
            <a:off x="2514600" y="1452563"/>
            <a:ext cx="514350" cy="3729037"/>
          </a:xfrm>
          <a:custGeom>
            <a:avLst/>
            <a:gdLst>
              <a:gd name="T0" fmla="*/ 0 w 324"/>
              <a:gd name="T1" fmla="*/ 2349 h 2349"/>
              <a:gd name="T2" fmla="*/ 0 w 324"/>
              <a:gd name="T3" fmla="*/ 63 h 2349"/>
              <a:gd name="T4" fmla="*/ 80 w 324"/>
              <a:gd name="T5" fmla="*/ 77 h 2349"/>
              <a:gd name="T6" fmla="*/ 80 w 324"/>
              <a:gd name="T7" fmla="*/ 6 h 2349"/>
              <a:gd name="T8" fmla="*/ 309 w 324"/>
              <a:gd name="T9" fmla="*/ 0 h 2349"/>
              <a:gd name="T10" fmla="*/ 324 w 324"/>
              <a:gd name="T11" fmla="*/ 45 h 2349"/>
              <a:gd name="T12" fmla="*/ 240 w 324"/>
              <a:gd name="T13" fmla="*/ 234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349">
                <a:moveTo>
                  <a:pt x="0" y="2349"/>
                </a:moveTo>
                <a:lnTo>
                  <a:pt x="0" y="63"/>
                </a:lnTo>
                <a:lnTo>
                  <a:pt x="80" y="77"/>
                </a:lnTo>
                <a:lnTo>
                  <a:pt x="80" y="6"/>
                </a:lnTo>
                <a:lnTo>
                  <a:pt x="309" y="0"/>
                </a:lnTo>
                <a:lnTo>
                  <a:pt x="324" y="45"/>
                </a:lnTo>
                <a:lnTo>
                  <a:pt x="240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5" name="Freeform 25"/>
          <p:cNvSpPr>
            <a:spLocks/>
          </p:cNvSpPr>
          <p:nvPr/>
        </p:nvSpPr>
        <p:spPr bwMode="auto">
          <a:xfrm>
            <a:off x="2133600" y="1555750"/>
            <a:ext cx="387350" cy="3625850"/>
          </a:xfrm>
          <a:custGeom>
            <a:avLst/>
            <a:gdLst>
              <a:gd name="T0" fmla="*/ 0 w 244"/>
              <a:gd name="T1" fmla="*/ 2284 h 2284"/>
              <a:gd name="T2" fmla="*/ 0 w 244"/>
              <a:gd name="T3" fmla="*/ 186 h 2284"/>
              <a:gd name="T4" fmla="*/ 16 w 244"/>
              <a:gd name="T5" fmla="*/ 156 h 2284"/>
              <a:gd name="T6" fmla="*/ 16 w 244"/>
              <a:gd name="T7" fmla="*/ 122 h 2284"/>
              <a:gd name="T8" fmla="*/ 120 w 244"/>
              <a:gd name="T9" fmla="*/ 103 h 2284"/>
              <a:gd name="T10" fmla="*/ 120 w 244"/>
              <a:gd name="T11" fmla="*/ 34 h 2284"/>
              <a:gd name="T12" fmla="*/ 194 w 244"/>
              <a:gd name="T13" fmla="*/ 34 h 2284"/>
              <a:gd name="T14" fmla="*/ 194 w 244"/>
              <a:gd name="T15" fmla="*/ 0 h 2284"/>
              <a:gd name="T16" fmla="*/ 244 w 244"/>
              <a:gd name="T17" fmla="*/ 0 h 2284"/>
              <a:gd name="T18" fmla="*/ 240 w 244"/>
              <a:gd name="T19" fmla="*/ 2284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2284">
                <a:moveTo>
                  <a:pt x="0" y="2284"/>
                </a:moveTo>
                <a:lnTo>
                  <a:pt x="0" y="186"/>
                </a:lnTo>
                <a:lnTo>
                  <a:pt x="16" y="156"/>
                </a:lnTo>
                <a:lnTo>
                  <a:pt x="16" y="122"/>
                </a:lnTo>
                <a:lnTo>
                  <a:pt x="120" y="103"/>
                </a:lnTo>
                <a:lnTo>
                  <a:pt x="120" y="34"/>
                </a:lnTo>
                <a:lnTo>
                  <a:pt x="194" y="34"/>
                </a:lnTo>
                <a:lnTo>
                  <a:pt x="194" y="0"/>
                </a:lnTo>
                <a:lnTo>
                  <a:pt x="244" y="0"/>
                </a:lnTo>
                <a:lnTo>
                  <a:pt x="240" y="228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6" name="Freeform 26"/>
          <p:cNvSpPr>
            <a:spLocks/>
          </p:cNvSpPr>
          <p:nvPr/>
        </p:nvSpPr>
        <p:spPr bwMode="auto">
          <a:xfrm>
            <a:off x="1752600" y="1828800"/>
            <a:ext cx="390525" cy="3352800"/>
          </a:xfrm>
          <a:custGeom>
            <a:avLst/>
            <a:gdLst>
              <a:gd name="T0" fmla="*/ 0 w 246"/>
              <a:gd name="T1" fmla="*/ 2112 h 2112"/>
              <a:gd name="T2" fmla="*/ 2 w 246"/>
              <a:gd name="T3" fmla="*/ 174 h 2112"/>
              <a:gd name="T4" fmla="*/ 48 w 246"/>
              <a:gd name="T5" fmla="*/ 172 h 2112"/>
              <a:gd name="T6" fmla="*/ 48 w 246"/>
              <a:gd name="T7" fmla="*/ 82 h 2112"/>
              <a:gd name="T8" fmla="*/ 160 w 246"/>
              <a:gd name="T9" fmla="*/ 82 h 2112"/>
              <a:gd name="T10" fmla="*/ 160 w 246"/>
              <a:gd name="T11" fmla="*/ 6 h 2112"/>
              <a:gd name="T12" fmla="*/ 246 w 246"/>
              <a:gd name="T13" fmla="*/ 0 h 2112"/>
              <a:gd name="T14" fmla="*/ 240 w 246"/>
              <a:gd name="T15" fmla="*/ 2112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112">
                <a:moveTo>
                  <a:pt x="0" y="2112"/>
                </a:moveTo>
                <a:lnTo>
                  <a:pt x="2" y="174"/>
                </a:lnTo>
                <a:lnTo>
                  <a:pt x="48" y="172"/>
                </a:lnTo>
                <a:lnTo>
                  <a:pt x="48" y="82"/>
                </a:lnTo>
                <a:lnTo>
                  <a:pt x="160" y="82"/>
                </a:lnTo>
                <a:lnTo>
                  <a:pt x="160" y="6"/>
                </a:lnTo>
                <a:lnTo>
                  <a:pt x="246" y="0"/>
                </a:lnTo>
                <a:lnTo>
                  <a:pt x="240" y="2112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7" name="Freeform 27"/>
          <p:cNvSpPr>
            <a:spLocks/>
          </p:cNvSpPr>
          <p:nvPr/>
        </p:nvSpPr>
        <p:spPr bwMode="auto">
          <a:xfrm>
            <a:off x="1431925" y="2101850"/>
            <a:ext cx="333375" cy="3079750"/>
          </a:xfrm>
          <a:custGeom>
            <a:avLst/>
            <a:gdLst>
              <a:gd name="T0" fmla="*/ 10 w 210"/>
              <a:gd name="T1" fmla="*/ 1940 h 1940"/>
              <a:gd name="T2" fmla="*/ 0 w 210"/>
              <a:gd name="T3" fmla="*/ 112 h 1940"/>
              <a:gd name="T4" fmla="*/ 158 w 210"/>
              <a:gd name="T5" fmla="*/ 110 h 1940"/>
              <a:gd name="T6" fmla="*/ 158 w 210"/>
              <a:gd name="T7" fmla="*/ 2 h 1940"/>
              <a:gd name="T8" fmla="*/ 210 w 210"/>
              <a:gd name="T9" fmla="*/ 0 h 1940"/>
              <a:gd name="T10" fmla="*/ 202 w 210"/>
              <a:gd name="T11" fmla="*/ 1940 h 1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1940">
                <a:moveTo>
                  <a:pt x="10" y="1940"/>
                </a:moveTo>
                <a:lnTo>
                  <a:pt x="0" y="112"/>
                </a:lnTo>
                <a:lnTo>
                  <a:pt x="158" y="110"/>
                </a:lnTo>
                <a:lnTo>
                  <a:pt x="158" y="2"/>
                </a:lnTo>
                <a:lnTo>
                  <a:pt x="210" y="0"/>
                </a:lnTo>
                <a:lnTo>
                  <a:pt x="202" y="194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8" name="Freeform 28"/>
          <p:cNvSpPr>
            <a:spLocks/>
          </p:cNvSpPr>
          <p:nvPr/>
        </p:nvSpPr>
        <p:spPr bwMode="auto">
          <a:xfrm>
            <a:off x="3641725" y="1428750"/>
            <a:ext cx="549275" cy="3752850"/>
          </a:xfrm>
          <a:custGeom>
            <a:avLst/>
            <a:gdLst>
              <a:gd name="T0" fmla="*/ 10 w 346"/>
              <a:gd name="T1" fmla="*/ 2364 h 2364"/>
              <a:gd name="T2" fmla="*/ 0 w 346"/>
              <a:gd name="T3" fmla="*/ 6 h 2364"/>
              <a:gd name="T4" fmla="*/ 201 w 346"/>
              <a:gd name="T5" fmla="*/ 0 h 2364"/>
              <a:gd name="T6" fmla="*/ 325 w 346"/>
              <a:gd name="T7" fmla="*/ 14 h 2364"/>
              <a:gd name="T8" fmla="*/ 322 w 346"/>
              <a:gd name="T9" fmla="*/ 134 h 2364"/>
              <a:gd name="T10" fmla="*/ 346 w 346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2364">
                <a:moveTo>
                  <a:pt x="10" y="2364"/>
                </a:moveTo>
                <a:lnTo>
                  <a:pt x="0" y="6"/>
                </a:lnTo>
                <a:lnTo>
                  <a:pt x="201" y="0"/>
                </a:lnTo>
                <a:lnTo>
                  <a:pt x="325" y="14"/>
                </a:lnTo>
                <a:lnTo>
                  <a:pt x="322" y="134"/>
                </a:lnTo>
                <a:lnTo>
                  <a:pt x="346" y="2364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09" name="Freeform 29"/>
          <p:cNvSpPr>
            <a:spLocks/>
          </p:cNvSpPr>
          <p:nvPr/>
        </p:nvSpPr>
        <p:spPr bwMode="auto">
          <a:xfrm>
            <a:off x="4119563" y="1452563"/>
            <a:ext cx="528637" cy="3729037"/>
          </a:xfrm>
          <a:custGeom>
            <a:avLst/>
            <a:gdLst>
              <a:gd name="T0" fmla="*/ 45 w 333"/>
              <a:gd name="T1" fmla="*/ 2349 h 2349"/>
              <a:gd name="T2" fmla="*/ 0 w 333"/>
              <a:gd name="T3" fmla="*/ 0 h 2349"/>
              <a:gd name="T4" fmla="*/ 140 w 333"/>
              <a:gd name="T5" fmla="*/ 29 h 2349"/>
              <a:gd name="T6" fmla="*/ 158 w 333"/>
              <a:gd name="T7" fmla="*/ 39 h 2349"/>
              <a:gd name="T8" fmla="*/ 285 w 333"/>
              <a:gd name="T9" fmla="*/ 36 h 2349"/>
              <a:gd name="T10" fmla="*/ 285 w 333"/>
              <a:gd name="T11" fmla="*/ 197 h 2349"/>
              <a:gd name="T12" fmla="*/ 333 w 333"/>
              <a:gd name="T13" fmla="*/ 234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" h="2349">
                <a:moveTo>
                  <a:pt x="45" y="2349"/>
                </a:moveTo>
                <a:lnTo>
                  <a:pt x="0" y="0"/>
                </a:lnTo>
                <a:lnTo>
                  <a:pt x="140" y="29"/>
                </a:lnTo>
                <a:lnTo>
                  <a:pt x="158" y="39"/>
                </a:lnTo>
                <a:lnTo>
                  <a:pt x="285" y="36"/>
                </a:lnTo>
                <a:lnTo>
                  <a:pt x="285" y="197"/>
                </a:lnTo>
                <a:lnTo>
                  <a:pt x="333" y="2349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0" name="Freeform 30"/>
          <p:cNvSpPr>
            <a:spLocks/>
          </p:cNvSpPr>
          <p:nvPr/>
        </p:nvSpPr>
        <p:spPr bwMode="auto">
          <a:xfrm>
            <a:off x="4537075" y="1584325"/>
            <a:ext cx="581025" cy="3597275"/>
          </a:xfrm>
          <a:custGeom>
            <a:avLst/>
            <a:gdLst>
              <a:gd name="T0" fmla="*/ 70 w 366"/>
              <a:gd name="T1" fmla="*/ 2266 h 2266"/>
              <a:gd name="T2" fmla="*/ 0 w 366"/>
              <a:gd name="T3" fmla="*/ 0 h 2266"/>
              <a:gd name="T4" fmla="*/ 172 w 366"/>
              <a:gd name="T5" fmla="*/ 8 h 2266"/>
              <a:gd name="T6" fmla="*/ 366 w 366"/>
              <a:gd name="T7" fmla="*/ 12 h 2266"/>
              <a:gd name="T8" fmla="*/ 358 w 366"/>
              <a:gd name="T9" fmla="*/ 2266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" h="2266">
                <a:moveTo>
                  <a:pt x="70" y="2266"/>
                </a:moveTo>
                <a:lnTo>
                  <a:pt x="0" y="0"/>
                </a:lnTo>
                <a:lnTo>
                  <a:pt x="172" y="8"/>
                </a:lnTo>
                <a:lnTo>
                  <a:pt x="366" y="12"/>
                </a:lnTo>
                <a:lnTo>
                  <a:pt x="358" y="2266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2" name="Text Box 32"/>
          <p:cNvSpPr txBox="1">
            <a:spLocks noChangeArrowheads="1"/>
          </p:cNvSpPr>
          <p:nvPr/>
        </p:nvSpPr>
        <p:spPr bwMode="auto">
          <a:xfrm>
            <a:off x="6400800" y="5029200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</a:rPr>
              <a:t>令分法无限变细</a:t>
            </a:r>
          </a:p>
        </p:txBody>
      </p:sp>
      <p:sp>
        <p:nvSpPr>
          <p:cNvPr id="2401313" name="Text Box 33"/>
          <p:cNvSpPr txBox="1">
            <a:spLocks noChangeArrowheads="1"/>
          </p:cNvSpPr>
          <p:nvPr/>
        </p:nvSpPr>
        <p:spPr bwMode="auto">
          <a:xfrm>
            <a:off x="8258175" y="56705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1321" name="Text Box 41"/>
          <p:cNvSpPr txBox="1">
            <a:spLocks noChangeArrowheads="1"/>
          </p:cNvSpPr>
          <p:nvPr/>
        </p:nvSpPr>
        <p:spPr bwMode="auto">
          <a:xfrm>
            <a:off x="3990975" y="533558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1322" name="Text Box 42"/>
          <p:cNvSpPr txBox="1">
            <a:spLocks noChangeArrowheads="1"/>
          </p:cNvSpPr>
          <p:nvPr/>
        </p:nvSpPr>
        <p:spPr bwMode="auto">
          <a:xfrm>
            <a:off x="8697913" y="37703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01323" name="Text Box 43"/>
          <p:cNvSpPr txBox="1">
            <a:spLocks noChangeArrowheads="1"/>
          </p:cNvSpPr>
          <p:nvPr/>
        </p:nvSpPr>
        <p:spPr bwMode="auto">
          <a:xfrm>
            <a:off x="8410575" y="58229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1324" name="Freeform 44"/>
          <p:cNvSpPr>
            <a:spLocks/>
          </p:cNvSpPr>
          <p:nvPr/>
        </p:nvSpPr>
        <p:spPr bwMode="auto">
          <a:xfrm>
            <a:off x="1790700" y="2085975"/>
            <a:ext cx="1588" cy="3100388"/>
          </a:xfrm>
          <a:custGeom>
            <a:avLst/>
            <a:gdLst>
              <a:gd name="T0" fmla="*/ 0 w 1"/>
              <a:gd name="T1" fmla="*/ 0 h 1953"/>
              <a:gd name="T2" fmla="*/ 0 w 1"/>
              <a:gd name="T3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53">
                <a:moveTo>
                  <a:pt x="0" y="0"/>
                </a:moveTo>
                <a:lnTo>
                  <a:pt x="0" y="1953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25" name="Freeform 45"/>
          <p:cNvSpPr>
            <a:spLocks/>
          </p:cNvSpPr>
          <p:nvPr/>
        </p:nvSpPr>
        <p:spPr bwMode="auto">
          <a:xfrm>
            <a:off x="2390775" y="1638300"/>
            <a:ext cx="1588" cy="3557588"/>
          </a:xfrm>
          <a:custGeom>
            <a:avLst/>
            <a:gdLst>
              <a:gd name="T0" fmla="*/ 0 w 1"/>
              <a:gd name="T1" fmla="*/ 0 h 2241"/>
              <a:gd name="T2" fmla="*/ 0 w 1"/>
              <a:gd name="T3" fmla="*/ 2241 h 2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241">
                <a:moveTo>
                  <a:pt x="0" y="0"/>
                </a:moveTo>
                <a:lnTo>
                  <a:pt x="0" y="2241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26" name="Freeform 46"/>
          <p:cNvSpPr>
            <a:spLocks/>
          </p:cNvSpPr>
          <p:nvPr/>
        </p:nvSpPr>
        <p:spPr bwMode="auto">
          <a:xfrm>
            <a:off x="2819400" y="1466850"/>
            <a:ext cx="1588" cy="3733800"/>
          </a:xfrm>
          <a:custGeom>
            <a:avLst/>
            <a:gdLst>
              <a:gd name="T0" fmla="*/ 0 w 1"/>
              <a:gd name="T1" fmla="*/ 0 h 2352"/>
              <a:gd name="T2" fmla="*/ 0 w 1"/>
              <a:gd name="T3" fmla="*/ 2352 h 23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52">
                <a:moveTo>
                  <a:pt x="0" y="0"/>
                </a:moveTo>
                <a:lnTo>
                  <a:pt x="0" y="2352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27" name="Freeform 47"/>
          <p:cNvSpPr>
            <a:spLocks/>
          </p:cNvSpPr>
          <p:nvPr/>
        </p:nvSpPr>
        <p:spPr bwMode="auto">
          <a:xfrm>
            <a:off x="4048125" y="1466850"/>
            <a:ext cx="1588" cy="3724275"/>
          </a:xfrm>
          <a:custGeom>
            <a:avLst/>
            <a:gdLst>
              <a:gd name="T0" fmla="*/ 0 w 1"/>
              <a:gd name="T1" fmla="*/ 0 h 2346"/>
              <a:gd name="T2" fmla="*/ 0 w 1"/>
              <a:gd name="T3" fmla="*/ 2346 h 23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46">
                <a:moveTo>
                  <a:pt x="0" y="0"/>
                </a:moveTo>
                <a:lnTo>
                  <a:pt x="0" y="234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28" name="Freeform 48"/>
          <p:cNvSpPr>
            <a:spLocks/>
          </p:cNvSpPr>
          <p:nvPr/>
        </p:nvSpPr>
        <p:spPr bwMode="auto">
          <a:xfrm>
            <a:off x="4448175" y="1514475"/>
            <a:ext cx="1588" cy="3673475"/>
          </a:xfrm>
          <a:custGeom>
            <a:avLst/>
            <a:gdLst>
              <a:gd name="T0" fmla="*/ 0 w 1"/>
              <a:gd name="T1" fmla="*/ 0 h 2314"/>
              <a:gd name="T2" fmla="*/ 0 w 1"/>
              <a:gd name="T3" fmla="*/ 2314 h 2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14">
                <a:moveTo>
                  <a:pt x="0" y="0"/>
                </a:moveTo>
                <a:lnTo>
                  <a:pt x="0" y="2314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29" name="Line 49"/>
          <p:cNvSpPr>
            <a:spLocks noChangeShapeType="1"/>
          </p:cNvSpPr>
          <p:nvPr/>
        </p:nvSpPr>
        <p:spPr bwMode="auto">
          <a:xfrm>
            <a:off x="4924425" y="1622425"/>
            <a:ext cx="0" cy="3579813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0" name="Freeform 50"/>
          <p:cNvSpPr>
            <a:spLocks/>
          </p:cNvSpPr>
          <p:nvPr/>
        </p:nvSpPr>
        <p:spPr bwMode="auto">
          <a:xfrm>
            <a:off x="3490913" y="1397000"/>
            <a:ext cx="1587" cy="3794125"/>
          </a:xfrm>
          <a:custGeom>
            <a:avLst/>
            <a:gdLst>
              <a:gd name="T0" fmla="*/ 0 w 1"/>
              <a:gd name="T1" fmla="*/ 2390 h 2390"/>
              <a:gd name="T2" fmla="*/ 1 w 1"/>
              <a:gd name="T3" fmla="*/ 0 h 23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90">
                <a:moveTo>
                  <a:pt x="0" y="2390"/>
                </a:moveTo>
                <a:lnTo>
                  <a:pt x="1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1" name="Freeform 51"/>
          <p:cNvSpPr>
            <a:spLocks/>
          </p:cNvSpPr>
          <p:nvPr/>
        </p:nvSpPr>
        <p:spPr bwMode="auto">
          <a:xfrm>
            <a:off x="1679575" y="2095500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2" name="Freeform 52"/>
          <p:cNvSpPr>
            <a:spLocks/>
          </p:cNvSpPr>
          <p:nvPr/>
        </p:nvSpPr>
        <p:spPr bwMode="auto">
          <a:xfrm>
            <a:off x="1428750" y="2266950"/>
            <a:ext cx="257175" cy="3175"/>
          </a:xfrm>
          <a:custGeom>
            <a:avLst/>
            <a:gdLst>
              <a:gd name="T0" fmla="*/ 0 w 162"/>
              <a:gd name="T1" fmla="*/ 0 h 2"/>
              <a:gd name="T2" fmla="*/ 162 w 162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" h="2">
                <a:moveTo>
                  <a:pt x="0" y="0"/>
                </a:moveTo>
                <a:lnTo>
                  <a:pt x="162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3" name="Freeform 53"/>
          <p:cNvSpPr>
            <a:spLocks/>
          </p:cNvSpPr>
          <p:nvPr/>
        </p:nvSpPr>
        <p:spPr bwMode="auto">
          <a:xfrm>
            <a:off x="1822450" y="1949450"/>
            <a:ext cx="187325" cy="1588"/>
          </a:xfrm>
          <a:custGeom>
            <a:avLst/>
            <a:gdLst>
              <a:gd name="T0" fmla="*/ 0 w 118"/>
              <a:gd name="T1" fmla="*/ 0 h 1"/>
              <a:gd name="T2" fmla="*/ 118 w 11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1">
                <a:moveTo>
                  <a:pt x="0" y="0"/>
                </a:moveTo>
                <a:lnTo>
                  <a:pt x="11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4" name="Freeform 54"/>
          <p:cNvSpPr>
            <a:spLocks/>
          </p:cNvSpPr>
          <p:nvPr/>
        </p:nvSpPr>
        <p:spPr bwMode="auto">
          <a:xfrm>
            <a:off x="2000250" y="1831975"/>
            <a:ext cx="158750" cy="1588"/>
          </a:xfrm>
          <a:custGeom>
            <a:avLst/>
            <a:gdLst>
              <a:gd name="T0" fmla="*/ 0 w 100"/>
              <a:gd name="T1" fmla="*/ 0 h 1"/>
              <a:gd name="T2" fmla="*/ 100 w 10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" h="1">
                <a:moveTo>
                  <a:pt x="0" y="0"/>
                </a:moveTo>
                <a:lnTo>
                  <a:pt x="1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5" name="Freeform 55"/>
          <p:cNvSpPr>
            <a:spLocks/>
          </p:cNvSpPr>
          <p:nvPr/>
        </p:nvSpPr>
        <p:spPr bwMode="auto">
          <a:xfrm>
            <a:off x="2155825" y="1736725"/>
            <a:ext cx="155575" cy="1588"/>
          </a:xfrm>
          <a:custGeom>
            <a:avLst/>
            <a:gdLst>
              <a:gd name="T0" fmla="*/ 0 w 98"/>
              <a:gd name="T1" fmla="*/ 0 h 1"/>
              <a:gd name="T2" fmla="*/ 98 w 9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8" h="1">
                <a:moveTo>
                  <a:pt x="0" y="0"/>
                </a:moveTo>
                <a:lnTo>
                  <a:pt x="9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6" name="Freeform 56"/>
          <p:cNvSpPr>
            <a:spLocks/>
          </p:cNvSpPr>
          <p:nvPr/>
        </p:nvSpPr>
        <p:spPr bwMode="auto">
          <a:xfrm>
            <a:off x="2324100" y="1600200"/>
            <a:ext cx="117475" cy="3175"/>
          </a:xfrm>
          <a:custGeom>
            <a:avLst/>
            <a:gdLst>
              <a:gd name="T0" fmla="*/ 0 w 74"/>
              <a:gd name="T1" fmla="*/ 2 h 2"/>
              <a:gd name="T2" fmla="*/ 74 w 74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" h="2">
                <a:moveTo>
                  <a:pt x="0" y="2"/>
                </a:moveTo>
                <a:lnTo>
                  <a:pt x="7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7" name="Freeform 57"/>
          <p:cNvSpPr>
            <a:spLocks/>
          </p:cNvSpPr>
          <p:nvPr/>
        </p:nvSpPr>
        <p:spPr bwMode="auto">
          <a:xfrm>
            <a:off x="2638425" y="1444625"/>
            <a:ext cx="371475" cy="3175"/>
          </a:xfrm>
          <a:custGeom>
            <a:avLst/>
            <a:gdLst>
              <a:gd name="T0" fmla="*/ 0 w 234"/>
              <a:gd name="T1" fmla="*/ 0 h 2"/>
              <a:gd name="T2" fmla="*/ 234 w 23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2">
                <a:moveTo>
                  <a:pt x="0" y="0"/>
                </a:moveTo>
                <a:lnTo>
                  <a:pt x="234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8" name="Freeform 58"/>
          <p:cNvSpPr>
            <a:spLocks/>
          </p:cNvSpPr>
          <p:nvPr/>
        </p:nvSpPr>
        <p:spPr bwMode="auto">
          <a:xfrm>
            <a:off x="2438400" y="1549400"/>
            <a:ext cx="206375" cy="3175"/>
          </a:xfrm>
          <a:custGeom>
            <a:avLst/>
            <a:gdLst>
              <a:gd name="T0" fmla="*/ 0 w 130"/>
              <a:gd name="T1" fmla="*/ 0 h 2"/>
              <a:gd name="T2" fmla="*/ 130 w 130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" h="2">
                <a:moveTo>
                  <a:pt x="0" y="0"/>
                </a:moveTo>
                <a:lnTo>
                  <a:pt x="130" y="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39" name="Freeform 59"/>
          <p:cNvSpPr>
            <a:spLocks/>
          </p:cNvSpPr>
          <p:nvPr/>
        </p:nvSpPr>
        <p:spPr bwMode="auto">
          <a:xfrm>
            <a:off x="3367088" y="1370013"/>
            <a:ext cx="323850" cy="1587"/>
          </a:xfrm>
          <a:custGeom>
            <a:avLst/>
            <a:gdLst>
              <a:gd name="T0" fmla="*/ 204 w 204"/>
              <a:gd name="T1" fmla="*/ 0 h 1"/>
              <a:gd name="T2" fmla="*/ 0 w 20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4" h="1">
                <a:moveTo>
                  <a:pt x="204" y="0"/>
                </a:moveTo>
                <a:lnTo>
                  <a:pt x="0" y="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40" name="Freeform 60"/>
          <p:cNvSpPr>
            <a:spLocks/>
          </p:cNvSpPr>
          <p:nvPr/>
        </p:nvSpPr>
        <p:spPr bwMode="auto">
          <a:xfrm>
            <a:off x="3689350" y="1409700"/>
            <a:ext cx="266700" cy="1588"/>
          </a:xfrm>
          <a:custGeom>
            <a:avLst/>
            <a:gdLst>
              <a:gd name="T0" fmla="*/ 0 w 168"/>
              <a:gd name="T1" fmla="*/ 0 h 1"/>
              <a:gd name="T2" fmla="*/ 168 w 16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8" h="1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41" name="Freeform 61"/>
          <p:cNvSpPr>
            <a:spLocks/>
          </p:cNvSpPr>
          <p:nvPr/>
        </p:nvSpPr>
        <p:spPr bwMode="auto">
          <a:xfrm>
            <a:off x="3956050" y="1441450"/>
            <a:ext cx="201613" cy="1588"/>
          </a:xfrm>
          <a:custGeom>
            <a:avLst/>
            <a:gdLst>
              <a:gd name="T0" fmla="*/ 0 w 127"/>
              <a:gd name="T1" fmla="*/ 0 h 1"/>
              <a:gd name="T2" fmla="*/ 127 w 127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7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42" name="Freeform 62"/>
          <p:cNvSpPr>
            <a:spLocks/>
          </p:cNvSpPr>
          <p:nvPr/>
        </p:nvSpPr>
        <p:spPr bwMode="auto">
          <a:xfrm>
            <a:off x="4156075" y="1474788"/>
            <a:ext cx="190500" cy="1587"/>
          </a:xfrm>
          <a:custGeom>
            <a:avLst/>
            <a:gdLst>
              <a:gd name="T0" fmla="*/ 0 w 120"/>
              <a:gd name="T1" fmla="*/ 1 h 1"/>
              <a:gd name="T2" fmla="*/ 120 w 1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0" h="1">
                <a:moveTo>
                  <a:pt x="0" y="1"/>
                </a:moveTo>
                <a:lnTo>
                  <a:pt x="12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43" name="Freeform 63"/>
          <p:cNvSpPr>
            <a:spLocks/>
          </p:cNvSpPr>
          <p:nvPr/>
        </p:nvSpPr>
        <p:spPr bwMode="auto">
          <a:xfrm>
            <a:off x="4572000" y="1571625"/>
            <a:ext cx="234950" cy="3175"/>
          </a:xfrm>
          <a:custGeom>
            <a:avLst/>
            <a:gdLst>
              <a:gd name="T0" fmla="*/ 0 w 148"/>
              <a:gd name="T1" fmla="*/ 2 h 2"/>
              <a:gd name="T2" fmla="*/ 148 w 148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8" h="2">
                <a:moveTo>
                  <a:pt x="0" y="2"/>
                </a:moveTo>
                <a:lnTo>
                  <a:pt x="14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44" name="Freeform 64"/>
          <p:cNvSpPr>
            <a:spLocks/>
          </p:cNvSpPr>
          <p:nvPr/>
        </p:nvSpPr>
        <p:spPr bwMode="auto">
          <a:xfrm>
            <a:off x="4806950" y="1606550"/>
            <a:ext cx="317500" cy="3175"/>
          </a:xfrm>
          <a:custGeom>
            <a:avLst/>
            <a:gdLst>
              <a:gd name="T0" fmla="*/ 0 w 200"/>
              <a:gd name="T1" fmla="*/ 2 h 2"/>
              <a:gd name="T2" fmla="*/ 200 w 200"/>
              <a:gd name="T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2">
                <a:moveTo>
                  <a:pt x="0" y="2"/>
                </a:moveTo>
                <a:lnTo>
                  <a:pt x="20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1345" name="Group 65"/>
          <p:cNvGrpSpPr>
            <a:grpSpLocks/>
          </p:cNvGrpSpPr>
          <p:nvPr/>
        </p:nvGrpSpPr>
        <p:grpSpPr bwMode="auto">
          <a:xfrm>
            <a:off x="1585913" y="1414463"/>
            <a:ext cx="3135312" cy="3786187"/>
            <a:chOff x="999" y="891"/>
            <a:chExt cx="1975" cy="2385"/>
          </a:xfrm>
        </p:grpSpPr>
        <p:sp>
          <p:nvSpPr>
            <p:cNvPr id="2401346" name="Freeform 66"/>
            <p:cNvSpPr>
              <a:spLocks/>
            </p:cNvSpPr>
            <p:nvPr/>
          </p:nvSpPr>
          <p:spPr bwMode="auto">
            <a:xfrm>
              <a:off x="999" y="1455"/>
              <a:ext cx="1" cy="1818"/>
            </a:xfrm>
            <a:custGeom>
              <a:avLst/>
              <a:gdLst>
                <a:gd name="T0" fmla="*/ 1 w 1"/>
                <a:gd name="T1" fmla="*/ 0 h 1818"/>
                <a:gd name="T2" fmla="*/ 0 w 1"/>
                <a:gd name="T3" fmla="*/ 1818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18">
                  <a:moveTo>
                    <a:pt x="1" y="0"/>
                  </a:moveTo>
                  <a:lnTo>
                    <a:pt x="0" y="1818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47" name="Freeform 67"/>
            <p:cNvSpPr>
              <a:spLocks/>
            </p:cNvSpPr>
            <p:nvPr/>
          </p:nvSpPr>
          <p:spPr bwMode="auto">
            <a:xfrm>
              <a:off x="1218" y="1246"/>
              <a:ext cx="1" cy="2024"/>
            </a:xfrm>
            <a:custGeom>
              <a:avLst/>
              <a:gdLst>
                <a:gd name="T0" fmla="*/ 0 w 1"/>
                <a:gd name="T1" fmla="*/ 0 h 2024"/>
                <a:gd name="T2" fmla="*/ 0 w 1"/>
                <a:gd name="T3" fmla="*/ 2024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24">
                  <a:moveTo>
                    <a:pt x="0" y="0"/>
                  </a:moveTo>
                  <a:lnTo>
                    <a:pt x="0" y="202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48" name="Freeform 68"/>
            <p:cNvSpPr>
              <a:spLocks/>
            </p:cNvSpPr>
            <p:nvPr/>
          </p:nvSpPr>
          <p:spPr bwMode="auto">
            <a:xfrm>
              <a:off x="1382" y="1109"/>
              <a:ext cx="1" cy="2161"/>
            </a:xfrm>
            <a:custGeom>
              <a:avLst/>
              <a:gdLst>
                <a:gd name="T0" fmla="*/ 0 w 1"/>
                <a:gd name="T1" fmla="*/ 0 h 2161"/>
                <a:gd name="T2" fmla="*/ 1 w 1"/>
                <a:gd name="T3" fmla="*/ 2161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61">
                  <a:moveTo>
                    <a:pt x="0" y="0"/>
                  </a:moveTo>
                  <a:lnTo>
                    <a:pt x="1" y="21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49" name="Freeform 69"/>
            <p:cNvSpPr>
              <a:spLocks/>
            </p:cNvSpPr>
            <p:nvPr/>
          </p:nvSpPr>
          <p:spPr bwMode="auto">
            <a:xfrm>
              <a:off x="2418" y="909"/>
              <a:ext cx="1" cy="2361"/>
            </a:xfrm>
            <a:custGeom>
              <a:avLst/>
              <a:gdLst>
                <a:gd name="T0" fmla="*/ 0 w 1"/>
                <a:gd name="T1" fmla="*/ 0 h 2361"/>
                <a:gd name="T2" fmla="*/ 0 w 1"/>
                <a:gd name="T3" fmla="*/ 2361 h 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1">
                  <a:moveTo>
                    <a:pt x="0" y="0"/>
                  </a:moveTo>
                  <a:lnTo>
                    <a:pt x="0" y="23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50" name="Freeform 70"/>
            <p:cNvSpPr>
              <a:spLocks/>
            </p:cNvSpPr>
            <p:nvPr/>
          </p:nvSpPr>
          <p:spPr bwMode="auto">
            <a:xfrm>
              <a:off x="2670" y="942"/>
              <a:ext cx="1" cy="2334"/>
            </a:xfrm>
            <a:custGeom>
              <a:avLst/>
              <a:gdLst>
                <a:gd name="T0" fmla="*/ 0 w 1"/>
                <a:gd name="T1" fmla="*/ 0 h 2334"/>
                <a:gd name="T2" fmla="*/ 0 w 1"/>
                <a:gd name="T3" fmla="*/ 2334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34">
                  <a:moveTo>
                    <a:pt x="0" y="0"/>
                  </a:moveTo>
                  <a:lnTo>
                    <a:pt x="0" y="2334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51" name="Freeform 71"/>
            <p:cNvSpPr>
              <a:spLocks/>
            </p:cNvSpPr>
            <p:nvPr/>
          </p:nvSpPr>
          <p:spPr bwMode="auto">
            <a:xfrm>
              <a:off x="2973" y="1009"/>
              <a:ext cx="1" cy="2261"/>
            </a:xfrm>
            <a:custGeom>
              <a:avLst/>
              <a:gdLst>
                <a:gd name="T0" fmla="*/ 0 w 1"/>
                <a:gd name="T1" fmla="*/ 0 h 2261"/>
                <a:gd name="T2" fmla="*/ 0 w 1"/>
                <a:gd name="T3" fmla="*/ 2261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61">
                  <a:moveTo>
                    <a:pt x="0" y="0"/>
                  </a:moveTo>
                  <a:lnTo>
                    <a:pt x="0" y="2261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52" name="Freeform 72"/>
            <p:cNvSpPr>
              <a:spLocks/>
            </p:cNvSpPr>
            <p:nvPr/>
          </p:nvSpPr>
          <p:spPr bwMode="auto">
            <a:xfrm>
              <a:off x="2073" y="891"/>
              <a:ext cx="1" cy="2379"/>
            </a:xfrm>
            <a:custGeom>
              <a:avLst/>
              <a:gdLst>
                <a:gd name="T0" fmla="*/ 0 w 1"/>
                <a:gd name="T1" fmla="*/ 2379 h 2379"/>
                <a:gd name="T2" fmla="*/ 0 w 1"/>
                <a:gd name="T3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79">
                  <a:moveTo>
                    <a:pt x="0" y="2379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53" name="Freeform 73"/>
            <p:cNvSpPr>
              <a:spLocks/>
            </p:cNvSpPr>
            <p:nvPr/>
          </p:nvSpPr>
          <p:spPr bwMode="auto">
            <a:xfrm>
              <a:off x="1599" y="973"/>
              <a:ext cx="1" cy="2300"/>
            </a:xfrm>
            <a:custGeom>
              <a:avLst/>
              <a:gdLst>
                <a:gd name="T0" fmla="*/ 1 w 1"/>
                <a:gd name="T1" fmla="*/ 0 h 2300"/>
                <a:gd name="T2" fmla="*/ 0 w 1"/>
                <a:gd name="T3" fmla="*/ 230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00">
                  <a:moveTo>
                    <a:pt x="1" y="0"/>
                  </a:moveTo>
                  <a:lnTo>
                    <a:pt x="0" y="230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1354" name="Text Box 74"/>
          <p:cNvSpPr txBox="1">
            <a:spLocks noChangeArrowheads="1"/>
          </p:cNvSpPr>
          <p:nvPr/>
        </p:nvSpPr>
        <p:spPr bwMode="auto">
          <a:xfrm>
            <a:off x="5867400" y="4114800"/>
            <a:ext cx="299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分法越细，越接近精确值</a:t>
            </a:r>
          </a:p>
        </p:txBody>
      </p:sp>
      <p:sp>
        <p:nvSpPr>
          <p:cNvPr id="2401355" name="Text Box 75"/>
          <p:cNvSpPr txBox="1">
            <a:spLocks noChangeArrowheads="1"/>
          </p:cNvSpPr>
          <p:nvPr/>
        </p:nvSpPr>
        <p:spPr bwMode="auto">
          <a:xfrm>
            <a:off x="6689725" y="1066800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化整为零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401356" name="Text Box 76"/>
          <p:cNvSpPr txBox="1">
            <a:spLocks noChangeArrowheads="1"/>
          </p:cNvSpPr>
          <p:nvPr/>
        </p:nvSpPr>
        <p:spPr bwMode="auto">
          <a:xfrm>
            <a:off x="6689725" y="1563688"/>
            <a:ext cx="2100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2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以直代曲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以常代变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)</a:t>
            </a:r>
          </a:p>
        </p:txBody>
      </p:sp>
      <p:sp>
        <p:nvSpPr>
          <p:cNvPr id="2401357" name="Text Box 77"/>
          <p:cNvSpPr txBox="1">
            <a:spLocks noChangeArrowheads="1"/>
          </p:cNvSpPr>
          <p:nvPr/>
        </p:nvSpPr>
        <p:spPr bwMode="auto">
          <a:xfrm>
            <a:off x="6689725" y="2819400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3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积零为整</a:t>
            </a:r>
            <a:endParaRPr lang="zh-CN" altLang="en-US" b="1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401358" name="Object 78"/>
          <p:cNvGraphicFramePr>
            <a:graphicFrameLocks noChangeAspect="1"/>
          </p:cNvGraphicFramePr>
          <p:nvPr/>
        </p:nvGraphicFramePr>
        <p:xfrm>
          <a:off x="6661150" y="3201988"/>
          <a:ext cx="2128838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5" name="公式" r:id="rId10" imgW="1091880" imgH="431640" progId="Equation.3">
                  <p:embed/>
                </p:oleObj>
              </mc:Choice>
              <mc:Fallback>
                <p:oleObj name="公式" r:id="rId10" imgW="1091880" imgH="4316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201988"/>
                        <a:ext cx="2128838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359" name="Object 79"/>
          <p:cNvGraphicFramePr>
            <a:graphicFrameLocks noChangeAspect="1"/>
          </p:cNvGraphicFramePr>
          <p:nvPr/>
        </p:nvGraphicFramePr>
        <p:xfrm>
          <a:off x="6791325" y="2409825"/>
          <a:ext cx="1844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6" name="公式" r:id="rId12" imgW="1028520" imgH="228600" progId="Equation.3">
                  <p:embed/>
                </p:oleObj>
              </mc:Choice>
              <mc:Fallback>
                <p:oleObj name="公式" r:id="rId12" imgW="102852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409825"/>
                        <a:ext cx="1844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60" name="Freeform 80"/>
          <p:cNvSpPr>
            <a:spLocks/>
          </p:cNvSpPr>
          <p:nvPr/>
        </p:nvSpPr>
        <p:spPr bwMode="auto">
          <a:xfrm>
            <a:off x="2085975" y="1847850"/>
            <a:ext cx="1588" cy="3343275"/>
          </a:xfrm>
          <a:custGeom>
            <a:avLst/>
            <a:gdLst>
              <a:gd name="T0" fmla="*/ 0 w 1"/>
              <a:gd name="T1" fmla="*/ 0 h 2106"/>
              <a:gd name="T2" fmla="*/ 0 w 1"/>
              <a:gd name="T3" fmla="*/ 2106 h 21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106">
                <a:moveTo>
                  <a:pt x="0" y="0"/>
                </a:moveTo>
                <a:lnTo>
                  <a:pt x="0" y="2106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1361" name="Group 81"/>
          <p:cNvGrpSpPr>
            <a:grpSpLocks/>
          </p:cNvGrpSpPr>
          <p:nvPr/>
        </p:nvGrpSpPr>
        <p:grpSpPr bwMode="auto">
          <a:xfrm>
            <a:off x="1666875" y="1390650"/>
            <a:ext cx="3144838" cy="3810000"/>
            <a:chOff x="1050" y="876"/>
            <a:chExt cx="1981" cy="2406"/>
          </a:xfrm>
        </p:grpSpPr>
        <p:sp>
          <p:nvSpPr>
            <p:cNvPr id="2401362" name="Freeform 82"/>
            <p:cNvSpPr>
              <a:spLocks/>
            </p:cNvSpPr>
            <p:nvPr/>
          </p:nvSpPr>
          <p:spPr bwMode="auto">
            <a:xfrm>
              <a:off x="1050" y="1395"/>
              <a:ext cx="1" cy="1872"/>
            </a:xfrm>
            <a:custGeom>
              <a:avLst/>
              <a:gdLst>
                <a:gd name="T0" fmla="*/ 0 w 1"/>
                <a:gd name="T1" fmla="*/ 0 h 1884"/>
                <a:gd name="T2" fmla="*/ 0 w 1"/>
                <a:gd name="T3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884">
                  <a:moveTo>
                    <a:pt x="0" y="0"/>
                  </a:moveTo>
                  <a:lnTo>
                    <a:pt x="0" y="188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3" name="Line 83"/>
            <p:cNvSpPr>
              <a:spLocks noChangeShapeType="1"/>
            </p:cNvSpPr>
            <p:nvPr/>
          </p:nvSpPr>
          <p:spPr bwMode="auto">
            <a:xfrm>
              <a:off x="2736" y="936"/>
              <a:ext cx="0" cy="23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4" name="Freeform 84"/>
            <p:cNvSpPr>
              <a:spLocks/>
            </p:cNvSpPr>
            <p:nvPr/>
          </p:nvSpPr>
          <p:spPr bwMode="auto">
            <a:xfrm>
              <a:off x="1542" y="1001"/>
              <a:ext cx="1" cy="2266"/>
            </a:xfrm>
            <a:custGeom>
              <a:avLst/>
              <a:gdLst>
                <a:gd name="T0" fmla="*/ 0 w 1"/>
                <a:gd name="T1" fmla="*/ 0 h 2280"/>
                <a:gd name="T2" fmla="*/ 0 w 1"/>
                <a:gd name="T3" fmla="*/ 228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80">
                  <a:moveTo>
                    <a:pt x="0" y="0"/>
                  </a:moveTo>
                  <a:lnTo>
                    <a:pt x="0" y="228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5" name="Freeform 85"/>
            <p:cNvSpPr>
              <a:spLocks/>
            </p:cNvSpPr>
            <p:nvPr/>
          </p:nvSpPr>
          <p:spPr bwMode="auto">
            <a:xfrm>
              <a:off x="3030" y="1025"/>
              <a:ext cx="1" cy="2236"/>
            </a:xfrm>
            <a:custGeom>
              <a:avLst/>
              <a:gdLst>
                <a:gd name="T0" fmla="*/ 0 w 1"/>
                <a:gd name="T1" fmla="*/ 0 h 2250"/>
                <a:gd name="T2" fmla="*/ 0 w 1"/>
                <a:gd name="T3" fmla="*/ 2250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50">
                  <a:moveTo>
                    <a:pt x="0" y="0"/>
                  </a:moveTo>
                  <a:lnTo>
                    <a:pt x="0" y="2250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6" name="Freeform 86"/>
            <p:cNvSpPr>
              <a:spLocks/>
            </p:cNvSpPr>
            <p:nvPr/>
          </p:nvSpPr>
          <p:spPr bwMode="auto">
            <a:xfrm>
              <a:off x="2490" y="906"/>
              <a:ext cx="1" cy="2376"/>
            </a:xfrm>
            <a:custGeom>
              <a:avLst/>
              <a:gdLst>
                <a:gd name="T0" fmla="*/ 0 w 1"/>
                <a:gd name="T1" fmla="*/ 0 h 2376"/>
                <a:gd name="T2" fmla="*/ 0 w 1"/>
                <a:gd name="T3" fmla="*/ 2376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76">
                  <a:moveTo>
                    <a:pt x="0" y="0"/>
                  </a:moveTo>
                  <a:lnTo>
                    <a:pt x="0" y="237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7" name="Freeform 87"/>
            <p:cNvSpPr>
              <a:spLocks/>
            </p:cNvSpPr>
            <p:nvPr/>
          </p:nvSpPr>
          <p:spPr bwMode="auto">
            <a:xfrm>
              <a:off x="1260" y="1224"/>
              <a:ext cx="1" cy="2052"/>
            </a:xfrm>
            <a:custGeom>
              <a:avLst/>
              <a:gdLst>
                <a:gd name="T0" fmla="*/ 0 w 1"/>
                <a:gd name="T1" fmla="*/ 0 h 2052"/>
                <a:gd name="T2" fmla="*/ 0 w 1"/>
                <a:gd name="T3" fmla="*/ 2052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2">
                  <a:moveTo>
                    <a:pt x="0" y="0"/>
                  </a:moveTo>
                  <a:lnTo>
                    <a:pt x="0" y="2052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8" name="Freeform 88"/>
            <p:cNvSpPr>
              <a:spLocks/>
            </p:cNvSpPr>
            <p:nvPr/>
          </p:nvSpPr>
          <p:spPr bwMode="auto">
            <a:xfrm>
              <a:off x="1464" y="1062"/>
              <a:ext cx="1" cy="2214"/>
            </a:xfrm>
            <a:custGeom>
              <a:avLst/>
              <a:gdLst>
                <a:gd name="T0" fmla="*/ 0 w 1"/>
                <a:gd name="T1" fmla="*/ 0 h 2214"/>
                <a:gd name="T2" fmla="*/ 0 w 1"/>
                <a:gd name="T3" fmla="*/ 2214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14">
                  <a:moveTo>
                    <a:pt x="0" y="0"/>
                  </a:moveTo>
                  <a:lnTo>
                    <a:pt x="0" y="2214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69" name="Freeform 89"/>
            <p:cNvSpPr>
              <a:spLocks/>
            </p:cNvSpPr>
            <p:nvPr/>
          </p:nvSpPr>
          <p:spPr bwMode="auto">
            <a:xfrm>
              <a:off x="2118" y="876"/>
              <a:ext cx="1" cy="2406"/>
            </a:xfrm>
            <a:custGeom>
              <a:avLst/>
              <a:gdLst>
                <a:gd name="T0" fmla="*/ 0 w 1"/>
                <a:gd name="T1" fmla="*/ 0 h 2406"/>
                <a:gd name="T2" fmla="*/ 0 w 1"/>
                <a:gd name="T3" fmla="*/ 240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06">
                  <a:moveTo>
                    <a:pt x="0" y="0"/>
                  </a:moveTo>
                  <a:lnTo>
                    <a:pt x="0" y="2406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1370" name="Group 90"/>
          <p:cNvGrpSpPr>
            <a:grpSpLocks/>
          </p:cNvGrpSpPr>
          <p:nvPr/>
        </p:nvGrpSpPr>
        <p:grpSpPr bwMode="auto">
          <a:xfrm>
            <a:off x="1819275" y="1428750"/>
            <a:ext cx="2754313" cy="3781425"/>
            <a:chOff x="1146" y="900"/>
            <a:chExt cx="1735" cy="2382"/>
          </a:xfrm>
        </p:grpSpPr>
        <p:sp>
          <p:nvSpPr>
            <p:cNvPr id="2401371" name="Freeform 91"/>
            <p:cNvSpPr>
              <a:spLocks/>
            </p:cNvSpPr>
            <p:nvPr/>
          </p:nvSpPr>
          <p:spPr bwMode="auto">
            <a:xfrm>
              <a:off x="1350" y="1133"/>
              <a:ext cx="1" cy="2122"/>
            </a:xfrm>
            <a:custGeom>
              <a:avLst/>
              <a:gdLst>
                <a:gd name="T0" fmla="*/ 0 w 1"/>
                <a:gd name="T1" fmla="*/ 0 h 2136"/>
                <a:gd name="T2" fmla="*/ 0 w 1"/>
                <a:gd name="T3" fmla="*/ 2136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136">
                  <a:moveTo>
                    <a:pt x="0" y="0"/>
                  </a:moveTo>
                  <a:lnTo>
                    <a:pt x="0" y="213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2" name="Freeform 92"/>
            <p:cNvSpPr>
              <a:spLocks/>
            </p:cNvSpPr>
            <p:nvPr/>
          </p:nvSpPr>
          <p:spPr bwMode="auto">
            <a:xfrm>
              <a:off x="1902" y="912"/>
              <a:ext cx="1" cy="2349"/>
            </a:xfrm>
            <a:custGeom>
              <a:avLst/>
              <a:gdLst>
                <a:gd name="T0" fmla="*/ 0 w 1"/>
                <a:gd name="T1" fmla="*/ 0 h 2364"/>
                <a:gd name="T2" fmla="*/ 0 w 1"/>
                <a:gd name="T3" fmla="*/ 2364 h 2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4">
                  <a:moveTo>
                    <a:pt x="0" y="0"/>
                  </a:moveTo>
                  <a:lnTo>
                    <a:pt x="0" y="2364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3" name="Freeform 93"/>
            <p:cNvSpPr>
              <a:spLocks/>
            </p:cNvSpPr>
            <p:nvPr/>
          </p:nvSpPr>
          <p:spPr bwMode="auto">
            <a:xfrm>
              <a:off x="2322" y="900"/>
              <a:ext cx="1" cy="2373"/>
            </a:xfrm>
            <a:custGeom>
              <a:avLst/>
              <a:gdLst>
                <a:gd name="T0" fmla="*/ 0 w 1"/>
                <a:gd name="T1" fmla="*/ 0 h 2388"/>
                <a:gd name="T2" fmla="*/ 0 w 1"/>
                <a:gd name="T3" fmla="*/ 2388 h 2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88">
                  <a:moveTo>
                    <a:pt x="0" y="0"/>
                  </a:moveTo>
                  <a:lnTo>
                    <a:pt x="0" y="2388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4" name="Freeform 94"/>
            <p:cNvSpPr>
              <a:spLocks/>
            </p:cNvSpPr>
            <p:nvPr/>
          </p:nvSpPr>
          <p:spPr bwMode="auto">
            <a:xfrm>
              <a:off x="2616" y="924"/>
              <a:ext cx="1" cy="2325"/>
            </a:xfrm>
            <a:custGeom>
              <a:avLst/>
              <a:gdLst>
                <a:gd name="T0" fmla="*/ 0 w 1"/>
                <a:gd name="T1" fmla="*/ 0 h 2340"/>
                <a:gd name="T2" fmla="*/ 0 w 1"/>
                <a:gd name="T3" fmla="*/ 2340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40">
                  <a:moveTo>
                    <a:pt x="0" y="0"/>
                  </a:moveTo>
                  <a:lnTo>
                    <a:pt x="0" y="2340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5" name="Freeform 95"/>
            <p:cNvSpPr>
              <a:spLocks/>
            </p:cNvSpPr>
            <p:nvPr/>
          </p:nvSpPr>
          <p:spPr bwMode="auto">
            <a:xfrm>
              <a:off x="1146" y="1326"/>
              <a:ext cx="1" cy="1956"/>
            </a:xfrm>
            <a:custGeom>
              <a:avLst/>
              <a:gdLst>
                <a:gd name="T0" fmla="*/ 0 w 1"/>
                <a:gd name="T1" fmla="*/ 0 h 1956"/>
                <a:gd name="T2" fmla="*/ 0 w 1"/>
                <a:gd name="T3" fmla="*/ 195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956">
                  <a:moveTo>
                    <a:pt x="0" y="0"/>
                  </a:moveTo>
                  <a:lnTo>
                    <a:pt x="0" y="1956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6" name="Freeform 96"/>
            <p:cNvSpPr>
              <a:spLocks/>
            </p:cNvSpPr>
            <p:nvPr/>
          </p:nvSpPr>
          <p:spPr bwMode="auto">
            <a:xfrm>
              <a:off x="1662" y="948"/>
              <a:ext cx="1" cy="2322"/>
            </a:xfrm>
            <a:custGeom>
              <a:avLst/>
              <a:gdLst>
                <a:gd name="T0" fmla="*/ 0 w 1"/>
                <a:gd name="T1" fmla="*/ 0 h 2322"/>
                <a:gd name="T2" fmla="*/ 0 w 1"/>
                <a:gd name="T3" fmla="*/ 2322 h 2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22">
                  <a:moveTo>
                    <a:pt x="0" y="0"/>
                  </a:moveTo>
                  <a:lnTo>
                    <a:pt x="0" y="232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77" name="Freeform 97"/>
            <p:cNvSpPr>
              <a:spLocks/>
            </p:cNvSpPr>
            <p:nvPr/>
          </p:nvSpPr>
          <p:spPr bwMode="auto">
            <a:xfrm>
              <a:off x="2880" y="984"/>
              <a:ext cx="1" cy="2292"/>
            </a:xfrm>
            <a:custGeom>
              <a:avLst/>
              <a:gdLst>
                <a:gd name="T0" fmla="*/ 0 w 1"/>
                <a:gd name="T1" fmla="*/ 0 h 2292"/>
                <a:gd name="T2" fmla="*/ 0 w 1"/>
                <a:gd name="T3" fmla="*/ 2292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292">
                  <a:moveTo>
                    <a:pt x="0" y="0"/>
                  </a:moveTo>
                  <a:lnTo>
                    <a:pt x="0" y="2292"/>
                  </a:ln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1378" name="Freeform 98"/>
          <p:cNvSpPr>
            <a:spLocks/>
          </p:cNvSpPr>
          <p:nvPr/>
        </p:nvSpPr>
        <p:spPr bwMode="auto">
          <a:xfrm>
            <a:off x="4346575" y="1512888"/>
            <a:ext cx="228600" cy="1587"/>
          </a:xfrm>
          <a:custGeom>
            <a:avLst/>
            <a:gdLst>
              <a:gd name="T0" fmla="*/ 0 w 144"/>
              <a:gd name="T1" fmla="*/ 0 h 1"/>
              <a:gd name="T2" fmla="*/ 144 w 14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4" h="1">
                <a:moveTo>
                  <a:pt x="0" y="0"/>
                </a:moveTo>
                <a:lnTo>
                  <a:pt x="144" y="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79" name="Rectangle 99"/>
          <p:cNvSpPr>
            <a:spLocks noChangeArrowheads="1"/>
          </p:cNvSpPr>
          <p:nvPr/>
        </p:nvSpPr>
        <p:spPr bwMode="auto">
          <a:xfrm>
            <a:off x="325438" y="304800"/>
            <a:ext cx="2965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1.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曲边梯形的面积</a:t>
            </a:r>
            <a:endParaRPr lang="zh-CN" altLang="en-US" sz="4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1380" name="Rectangle 100"/>
          <p:cNvSpPr>
            <a:spLocks noGrp="1" noChangeArrowheads="1"/>
          </p:cNvSpPr>
          <p:nvPr>
            <p:ph type="title" idx="4294967295"/>
          </p:nvPr>
        </p:nvSpPr>
        <p:spPr>
          <a:xfrm>
            <a:off x="8697913" y="5981700"/>
            <a:ext cx="304800" cy="238125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01381" name="Text Box 101"/>
          <p:cNvSpPr txBox="1">
            <a:spLocks noChangeArrowheads="1"/>
          </p:cNvSpPr>
          <p:nvPr/>
        </p:nvSpPr>
        <p:spPr bwMode="auto">
          <a:xfrm>
            <a:off x="2713038" y="900113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009900"/>
                </a:solidFill>
              </a:rPr>
              <a:t>f 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</a:t>
            </a:r>
            <a:r>
              <a:rPr lang="en-US" altLang="zh-CN" b="1" i="1" baseline="-25000">
                <a:solidFill>
                  <a:srgbClr val="009900"/>
                </a:solidFill>
                <a:sym typeface="Symbol" pitchFamily="18" charset="2"/>
              </a:rPr>
              <a:t>i</a:t>
            </a:r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)</a:t>
            </a:r>
            <a:endParaRPr lang="en-US" altLang="zh-CN" b="1">
              <a:solidFill>
                <a:srgbClr val="009900"/>
              </a:solidFill>
            </a:endParaRPr>
          </a:p>
        </p:txBody>
      </p:sp>
      <p:sp>
        <p:nvSpPr>
          <p:cNvPr id="2401382" name="Freeform 102"/>
          <p:cNvSpPr>
            <a:spLocks/>
          </p:cNvSpPr>
          <p:nvPr/>
        </p:nvSpPr>
        <p:spPr bwMode="auto">
          <a:xfrm>
            <a:off x="3014663" y="1381125"/>
            <a:ext cx="338137" cy="1588"/>
          </a:xfrm>
          <a:custGeom>
            <a:avLst/>
            <a:gdLst>
              <a:gd name="T0" fmla="*/ 213 w 213"/>
              <a:gd name="T1" fmla="*/ 0 h 1"/>
              <a:gd name="T2" fmla="*/ 0 w 213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3" h="1">
                <a:moveTo>
                  <a:pt x="213" y="0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1384" name="Object 104"/>
          <p:cNvGraphicFramePr>
            <a:graphicFrameLocks noChangeAspect="1"/>
          </p:cNvGraphicFramePr>
          <p:nvPr/>
        </p:nvGraphicFramePr>
        <p:xfrm>
          <a:off x="6986588" y="5391150"/>
          <a:ext cx="19399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7" name="公式" r:id="rId14" imgW="1041120" imgH="431640" progId="Equation.3">
                  <p:embed/>
                </p:oleObj>
              </mc:Choice>
              <mc:Fallback>
                <p:oleObj name="公式" r:id="rId14" imgW="1041120" imgH="43164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5391150"/>
                        <a:ext cx="19399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1385" name="Object 105"/>
          <p:cNvGraphicFramePr>
            <a:graphicFrameLocks noChangeAspect="1"/>
          </p:cNvGraphicFramePr>
          <p:nvPr/>
        </p:nvGraphicFramePr>
        <p:xfrm>
          <a:off x="6553200" y="6096000"/>
          <a:ext cx="533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8" name="公式" r:id="rId16" imgW="279360" imgH="241200" progId="Equation.3">
                  <p:embed/>
                </p:oleObj>
              </mc:Choice>
              <mc:Fallback>
                <p:oleObj name="公式" r:id="rId16" imgW="279360" imgH="2412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096000"/>
                        <a:ext cx="533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86" name="Text Box 106"/>
          <p:cNvSpPr txBox="1">
            <a:spLocks noChangeArrowheads="1"/>
          </p:cNvSpPr>
          <p:nvPr/>
        </p:nvSpPr>
        <p:spPr bwMode="auto">
          <a:xfrm>
            <a:off x="6351588" y="5554663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S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=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401387" name="Text Box 107"/>
          <p:cNvSpPr txBox="1">
            <a:spLocks noChangeArrowheads="1"/>
          </p:cNvSpPr>
          <p:nvPr/>
        </p:nvSpPr>
        <p:spPr bwMode="auto">
          <a:xfrm>
            <a:off x="8258175" y="56705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01388" name="Freeform 108"/>
          <p:cNvSpPr>
            <a:spLocks/>
          </p:cNvSpPr>
          <p:nvPr/>
        </p:nvSpPr>
        <p:spPr bwMode="auto">
          <a:xfrm>
            <a:off x="1298575" y="1312863"/>
            <a:ext cx="3940175" cy="1241425"/>
          </a:xfrm>
          <a:custGeom>
            <a:avLst/>
            <a:gdLst>
              <a:gd name="T0" fmla="*/ 18 w 2482"/>
              <a:gd name="T1" fmla="*/ 782 h 782"/>
              <a:gd name="T2" fmla="*/ 373 w 2482"/>
              <a:gd name="T3" fmla="*/ 528 h 782"/>
              <a:gd name="T4" fmla="*/ 755 w 2482"/>
              <a:gd name="T5" fmla="*/ 291 h 782"/>
              <a:gd name="T6" fmla="*/ 1273 w 2482"/>
              <a:gd name="T7" fmla="*/ 119 h 782"/>
              <a:gd name="T8" fmla="*/ 1873 w 2482"/>
              <a:gd name="T9" fmla="*/ 182 h 782"/>
              <a:gd name="T10" fmla="*/ 2309 w 2482"/>
              <a:gd name="T11" fmla="*/ 300 h 782"/>
              <a:gd name="T12" fmla="*/ 2482 w 2482"/>
              <a:gd name="T13" fmla="*/ 319 h 782"/>
              <a:gd name="T14" fmla="*/ 2427 w 2482"/>
              <a:gd name="T15" fmla="*/ 55 h 782"/>
              <a:gd name="T16" fmla="*/ 1482 w 2482"/>
              <a:gd name="T17" fmla="*/ 0 h 782"/>
              <a:gd name="T18" fmla="*/ 891 w 2482"/>
              <a:gd name="T19" fmla="*/ 0 h 782"/>
              <a:gd name="T20" fmla="*/ 218 w 2482"/>
              <a:gd name="T21" fmla="*/ 300 h 782"/>
              <a:gd name="T22" fmla="*/ 0 w 2482"/>
              <a:gd name="T23" fmla="*/ 655 h 782"/>
              <a:gd name="T24" fmla="*/ 18 w 2482"/>
              <a:gd name="T25" fmla="*/ 78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2" h="782">
                <a:moveTo>
                  <a:pt x="18" y="782"/>
                </a:moveTo>
                <a:lnTo>
                  <a:pt x="373" y="528"/>
                </a:lnTo>
                <a:lnTo>
                  <a:pt x="755" y="291"/>
                </a:lnTo>
                <a:lnTo>
                  <a:pt x="1273" y="119"/>
                </a:lnTo>
                <a:lnTo>
                  <a:pt x="1873" y="182"/>
                </a:lnTo>
                <a:lnTo>
                  <a:pt x="2309" y="300"/>
                </a:lnTo>
                <a:lnTo>
                  <a:pt x="2482" y="319"/>
                </a:lnTo>
                <a:lnTo>
                  <a:pt x="2427" y="55"/>
                </a:lnTo>
                <a:lnTo>
                  <a:pt x="1482" y="0"/>
                </a:lnTo>
                <a:lnTo>
                  <a:pt x="891" y="0"/>
                </a:lnTo>
                <a:lnTo>
                  <a:pt x="218" y="300"/>
                </a:lnTo>
                <a:lnTo>
                  <a:pt x="0" y="655"/>
                </a:lnTo>
                <a:lnTo>
                  <a:pt x="18" y="782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01389" name="Object 109"/>
          <p:cNvGraphicFramePr>
            <a:graphicFrameLocks noChangeAspect="1"/>
          </p:cNvGraphicFramePr>
          <p:nvPr/>
        </p:nvGraphicFramePr>
        <p:xfrm>
          <a:off x="7099300" y="6096000"/>
          <a:ext cx="14065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79" name="公式" r:id="rId18" imgW="736560" imgH="330120" progId="Equation.3">
                  <p:embed/>
                </p:oleObj>
              </mc:Choice>
              <mc:Fallback>
                <p:oleObj name="公式" r:id="rId18" imgW="736560" imgH="33012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6096000"/>
                        <a:ext cx="14065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1390" name="Freeform 110"/>
          <p:cNvSpPr>
            <a:spLocks/>
          </p:cNvSpPr>
          <p:nvPr/>
        </p:nvSpPr>
        <p:spPr bwMode="auto">
          <a:xfrm>
            <a:off x="1447800" y="2120900"/>
            <a:ext cx="312738" cy="3060700"/>
          </a:xfrm>
          <a:custGeom>
            <a:avLst/>
            <a:gdLst>
              <a:gd name="T0" fmla="*/ 0 w 197"/>
              <a:gd name="T1" fmla="*/ 1928 h 1928"/>
              <a:gd name="T2" fmla="*/ 6 w 197"/>
              <a:gd name="T3" fmla="*/ 200 h 1928"/>
              <a:gd name="T4" fmla="*/ 197 w 197"/>
              <a:gd name="T5" fmla="*/ 0 h 1928"/>
              <a:gd name="T6" fmla="*/ 192 w 197"/>
              <a:gd name="T7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928">
                <a:moveTo>
                  <a:pt x="0" y="1928"/>
                </a:moveTo>
                <a:lnTo>
                  <a:pt x="6" y="200"/>
                </a:lnTo>
                <a:lnTo>
                  <a:pt x="197" y="0"/>
                </a:lnTo>
                <a:lnTo>
                  <a:pt x="192" y="1928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1" name="Freeform 111"/>
          <p:cNvSpPr>
            <a:spLocks/>
          </p:cNvSpPr>
          <p:nvPr/>
        </p:nvSpPr>
        <p:spPr bwMode="auto">
          <a:xfrm>
            <a:off x="4638675" y="1576388"/>
            <a:ext cx="479425" cy="3605212"/>
          </a:xfrm>
          <a:custGeom>
            <a:avLst/>
            <a:gdLst>
              <a:gd name="T0" fmla="*/ 6 w 302"/>
              <a:gd name="T1" fmla="*/ 2271 h 2271"/>
              <a:gd name="T2" fmla="*/ 0 w 302"/>
              <a:gd name="T3" fmla="*/ 0 h 2271"/>
              <a:gd name="T4" fmla="*/ 171 w 302"/>
              <a:gd name="T5" fmla="*/ 33 h 2271"/>
              <a:gd name="T6" fmla="*/ 294 w 302"/>
              <a:gd name="T7" fmla="*/ 63 h 2271"/>
              <a:gd name="T8" fmla="*/ 302 w 302"/>
              <a:gd name="T9" fmla="*/ 2270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2271">
                <a:moveTo>
                  <a:pt x="6" y="2271"/>
                </a:moveTo>
                <a:lnTo>
                  <a:pt x="0" y="0"/>
                </a:lnTo>
                <a:lnTo>
                  <a:pt x="171" y="33"/>
                </a:lnTo>
                <a:lnTo>
                  <a:pt x="294" y="63"/>
                </a:lnTo>
                <a:lnTo>
                  <a:pt x="302" y="2270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2" name="Freeform 112"/>
          <p:cNvSpPr>
            <a:spLocks/>
          </p:cNvSpPr>
          <p:nvPr/>
        </p:nvSpPr>
        <p:spPr bwMode="auto">
          <a:xfrm>
            <a:off x="1752600" y="1789113"/>
            <a:ext cx="396875" cy="3392487"/>
          </a:xfrm>
          <a:custGeom>
            <a:avLst/>
            <a:gdLst>
              <a:gd name="T0" fmla="*/ 0 w 250"/>
              <a:gd name="T1" fmla="*/ 2137 h 2137"/>
              <a:gd name="T2" fmla="*/ 0 w 250"/>
              <a:gd name="T3" fmla="*/ 217 h 2137"/>
              <a:gd name="T4" fmla="*/ 132 w 250"/>
              <a:gd name="T5" fmla="*/ 100 h 2137"/>
              <a:gd name="T6" fmla="*/ 250 w 250"/>
              <a:gd name="T7" fmla="*/ 0 h 2137"/>
              <a:gd name="T8" fmla="*/ 240 w 250"/>
              <a:gd name="T9" fmla="*/ 2137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137">
                <a:moveTo>
                  <a:pt x="0" y="2137"/>
                </a:moveTo>
                <a:lnTo>
                  <a:pt x="0" y="217"/>
                </a:lnTo>
                <a:lnTo>
                  <a:pt x="132" y="100"/>
                </a:lnTo>
                <a:lnTo>
                  <a:pt x="250" y="0"/>
                </a:lnTo>
                <a:lnTo>
                  <a:pt x="240" y="2137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3" name="Freeform 113"/>
          <p:cNvSpPr>
            <a:spLocks/>
          </p:cNvSpPr>
          <p:nvPr/>
        </p:nvSpPr>
        <p:spPr bwMode="auto">
          <a:xfrm>
            <a:off x="2133600" y="1587500"/>
            <a:ext cx="381000" cy="3594100"/>
          </a:xfrm>
          <a:custGeom>
            <a:avLst/>
            <a:gdLst>
              <a:gd name="T0" fmla="*/ 0 w 240"/>
              <a:gd name="T1" fmla="*/ 2264 h 2264"/>
              <a:gd name="T2" fmla="*/ 6 w 240"/>
              <a:gd name="T3" fmla="*/ 125 h 2264"/>
              <a:gd name="T4" fmla="*/ 135 w 240"/>
              <a:gd name="T5" fmla="*/ 42 h 2264"/>
              <a:gd name="T6" fmla="*/ 238 w 240"/>
              <a:gd name="T7" fmla="*/ 0 h 2264"/>
              <a:gd name="T8" fmla="*/ 240 w 240"/>
              <a:gd name="T9" fmla="*/ 2264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2264">
                <a:moveTo>
                  <a:pt x="0" y="2264"/>
                </a:moveTo>
                <a:lnTo>
                  <a:pt x="6" y="125"/>
                </a:lnTo>
                <a:lnTo>
                  <a:pt x="135" y="42"/>
                </a:lnTo>
                <a:lnTo>
                  <a:pt x="238" y="0"/>
                </a:lnTo>
                <a:lnTo>
                  <a:pt x="240" y="2264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4" name="Freeform 114"/>
          <p:cNvSpPr>
            <a:spLocks/>
          </p:cNvSpPr>
          <p:nvPr/>
        </p:nvSpPr>
        <p:spPr bwMode="auto">
          <a:xfrm>
            <a:off x="2509838" y="1443038"/>
            <a:ext cx="404812" cy="3738562"/>
          </a:xfrm>
          <a:custGeom>
            <a:avLst/>
            <a:gdLst>
              <a:gd name="T0" fmla="*/ 3 w 255"/>
              <a:gd name="T1" fmla="*/ 2355 h 2355"/>
              <a:gd name="T2" fmla="*/ 0 w 255"/>
              <a:gd name="T3" fmla="*/ 75 h 2355"/>
              <a:gd name="T4" fmla="*/ 146 w 255"/>
              <a:gd name="T5" fmla="*/ 27 h 2355"/>
              <a:gd name="T6" fmla="*/ 255 w 255"/>
              <a:gd name="T7" fmla="*/ 0 h 2355"/>
              <a:gd name="T8" fmla="*/ 243 w 255"/>
              <a:gd name="T9" fmla="*/ 2355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2355">
                <a:moveTo>
                  <a:pt x="3" y="2355"/>
                </a:moveTo>
                <a:lnTo>
                  <a:pt x="0" y="75"/>
                </a:lnTo>
                <a:lnTo>
                  <a:pt x="146" y="27"/>
                </a:lnTo>
                <a:lnTo>
                  <a:pt x="255" y="0"/>
                </a:lnTo>
                <a:lnTo>
                  <a:pt x="243" y="2355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5" name="Freeform 115"/>
          <p:cNvSpPr>
            <a:spLocks/>
          </p:cNvSpPr>
          <p:nvPr/>
        </p:nvSpPr>
        <p:spPr bwMode="auto">
          <a:xfrm>
            <a:off x="2890838" y="1400175"/>
            <a:ext cx="776287" cy="3781425"/>
          </a:xfrm>
          <a:custGeom>
            <a:avLst/>
            <a:gdLst>
              <a:gd name="T0" fmla="*/ 3 w 489"/>
              <a:gd name="T1" fmla="*/ 2382 h 2382"/>
              <a:gd name="T2" fmla="*/ 0 w 489"/>
              <a:gd name="T3" fmla="*/ 33 h 2382"/>
              <a:gd name="T4" fmla="*/ 261 w 489"/>
              <a:gd name="T5" fmla="*/ 0 h 2382"/>
              <a:gd name="T6" fmla="*/ 489 w 489"/>
              <a:gd name="T7" fmla="*/ 9 h 2382"/>
              <a:gd name="T8" fmla="*/ 483 w 489"/>
              <a:gd name="T9" fmla="*/ 2382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2382">
                <a:moveTo>
                  <a:pt x="3" y="2382"/>
                </a:moveTo>
                <a:lnTo>
                  <a:pt x="0" y="33"/>
                </a:lnTo>
                <a:lnTo>
                  <a:pt x="261" y="0"/>
                </a:lnTo>
                <a:lnTo>
                  <a:pt x="489" y="9"/>
                </a:lnTo>
                <a:lnTo>
                  <a:pt x="483" y="2382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6" name="Freeform 116"/>
          <p:cNvSpPr>
            <a:spLocks/>
          </p:cNvSpPr>
          <p:nvPr/>
        </p:nvSpPr>
        <p:spPr bwMode="auto">
          <a:xfrm>
            <a:off x="3657600" y="1428750"/>
            <a:ext cx="533400" cy="3752850"/>
          </a:xfrm>
          <a:custGeom>
            <a:avLst/>
            <a:gdLst>
              <a:gd name="T0" fmla="*/ 0 w 336"/>
              <a:gd name="T1" fmla="*/ 2364 h 2364"/>
              <a:gd name="T2" fmla="*/ 5 w 336"/>
              <a:gd name="T3" fmla="*/ 0 h 2364"/>
              <a:gd name="T4" fmla="*/ 141 w 336"/>
              <a:gd name="T5" fmla="*/ 9 h 2364"/>
              <a:gd name="T6" fmla="*/ 332 w 336"/>
              <a:gd name="T7" fmla="*/ 46 h 2364"/>
              <a:gd name="T8" fmla="*/ 336 w 336"/>
              <a:gd name="T9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2364">
                <a:moveTo>
                  <a:pt x="0" y="2364"/>
                </a:moveTo>
                <a:lnTo>
                  <a:pt x="5" y="0"/>
                </a:lnTo>
                <a:lnTo>
                  <a:pt x="141" y="9"/>
                </a:lnTo>
                <a:lnTo>
                  <a:pt x="332" y="46"/>
                </a:lnTo>
                <a:lnTo>
                  <a:pt x="336" y="2364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7" name="Freeform 117"/>
          <p:cNvSpPr>
            <a:spLocks/>
          </p:cNvSpPr>
          <p:nvPr/>
        </p:nvSpPr>
        <p:spPr bwMode="auto">
          <a:xfrm>
            <a:off x="4170363" y="1485900"/>
            <a:ext cx="477837" cy="3695700"/>
          </a:xfrm>
          <a:custGeom>
            <a:avLst/>
            <a:gdLst>
              <a:gd name="T0" fmla="*/ 13 w 301"/>
              <a:gd name="T1" fmla="*/ 2328 h 2328"/>
              <a:gd name="T2" fmla="*/ 0 w 301"/>
              <a:gd name="T3" fmla="*/ 0 h 2328"/>
              <a:gd name="T4" fmla="*/ 291 w 301"/>
              <a:gd name="T5" fmla="*/ 64 h 2328"/>
              <a:gd name="T6" fmla="*/ 301 w 301"/>
              <a:gd name="T7" fmla="*/ 2328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2328">
                <a:moveTo>
                  <a:pt x="13" y="2328"/>
                </a:moveTo>
                <a:lnTo>
                  <a:pt x="0" y="0"/>
                </a:lnTo>
                <a:lnTo>
                  <a:pt x="291" y="64"/>
                </a:lnTo>
                <a:lnTo>
                  <a:pt x="301" y="2328"/>
                </a:lnTo>
              </a:path>
            </a:pathLst>
          </a:custGeom>
          <a:solidFill>
            <a:srgbClr val="FF3399"/>
          </a:solidFill>
          <a:ln w="9525">
            <a:solidFill>
              <a:srgbClr val="FF33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98" name="Text Box 118"/>
          <p:cNvSpPr txBox="1">
            <a:spLocks noChangeArrowheads="1"/>
          </p:cNvSpPr>
          <p:nvPr/>
        </p:nvSpPr>
        <p:spPr bwMode="auto">
          <a:xfrm>
            <a:off x="3109913" y="2917825"/>
            <a:ext cx="525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</a:rPr>
              <a:t>S</a:t>
            </a:r>
            <a:endParaRPr lang="en-US" altLang="zh-CN" sz="2000" i="1">
              <a:solidFill>
                <a:srgbClr val="FF00FF"/>
              </a:solidFill>
            </a:endParaRPr>
          </a:p>
        </p:txBody>
      </p:sp>
      <p:sp>
        <p:nvSpPr>
          <p:cNvPr id="2401399" name="Text Box 119"/>
          <p:cNvSpPr txBox="1">
            <a:spLocks noChangeArrowheads="1"/>
          </p:cNvSpPr>
          <p:nvPr/>
        </p:nvSpPr>
        <p:spPr bwMode="auto">
          <a:xfrm>
            <a:off x="8562975" y="5975350"/>
            <a:ext cx="24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pSp>
        <p:nvGrpSpPr>
          <p:cNvPr id="2401315" name="Group 35"/>
          <p:cNvGrpSpPr>
            <a:grpSpLocks/>
          </p:cNvGrpSpPr>
          <p:nvPr/>
        </p:nvGrpSpPr>
        <p:grpSpPr bwMode="auto">
          <a:xfrm>
            <a:off x="1219200" y="2438400"/>
            <a:ext cx="457200" cy="3124200"/>
            <a:chOff x="768" y="1536"/>
            <a:chExt cx="288" cy="1968"/>
          </a:xfrm>
        </p:grpSpPr>
        <p:sp>
          <p:nvSpPr>
            <p:cNvPr id="2401316" name="Line 36"/>
            <p:cNvSpPr>
              <a:spLocks noChangeShapeType="1"/>
            </p:cNvSpPr>
            <p:nvPr/>
          </p:nvSpPr>
          <p:spPr bwMode="auto">
            <a:xfrm>
              <a:off x="912" y="1536"/>
              <a:ext cx="0" cy="17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17" name="Text Box 37"/>
            <p:cNvSpPr txBox="1">
              <a:spLocks noChangeArrowheads="1"/>
            </p:cNvSpPr>
            <p:nvPr/>
          </p:nvSpPr>
          <p:spPr bwMode="auto">
            <a:xfrm>
              <a:off x="768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2401318" name="Group 38"/>
          <p:cNvGrpSpPr>
            <a:grpSpLocks/>
          </p:cNvGrpSpPr>
          <p:nvPr/>
        </p:nvGrpSpPr>
        <p:grpSpPr bwMode="auto">
          <a:xfrm>
            <a:off x="4876800" y="1676400"/>
            <a:ext cx="533400" cy="3962400"/>
            <a:chOff x="3072" y="1056"/>
            <a:chExt cx="336" cy="2496"/>
          </a:xfrm>
        </p:grpSpPr>
        <p:sp>
          <p:nvSpPr>
            <p:cNvPr id="2401319" name="Line 39"/>
            <p:cNvSpPr>
              <a:spLocks noChangeShapeType="1"/>
            </p:cNvSpPr>
            <p:nvPr/>
          </p:nvSpPr>
          <p:spPr bwMode="auto">
            <a:xfrm>
              <a:off x="3216" y="1056"/>
              <a:ext cx="0" cy="22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320" name="Text Box 40"/>
            <p:cNvSpPr txBox="1">
              <a:spLocks noChangeArrowheads="1"/>
            </p:cNvSpPr>
            <p:nvPr/>
          </p:nvSpPr>
          <p:spPr bwMode="auto">
            <a:xfrm>
              <a:off x="3072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i="1">
                  <a:solidFill>
                    <a:schemeClr val="tx1"/>
                  </a:solidFill>
                </a:rPr>
                <a:t>b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01311" name="Line 31"/>
          <p:cNvSpPr>
            <a:spLocks noChangeShapeType="1"/>
          </p:cNvSpPr>
          <p:nvPr/>
        </p:nvSpPr>
        <p:spPr bwMode="auto">
          <a:xfrm>
            <a:off x="1447800" y="5181600"/>
            <a:ext cx="3657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314" name="Freeform 34"/>
          <p:cNvSpPr>
            <a:spLocks/>
          </p:cNvSpPr>
          <p:nvPr/>
        </p:nvSpPr>
        <p:spPr bwMode="auto">
          <a:xfrm>
            <a:off x="1447800" y="1320800"/>
            <a:ext cx="3657600" cy="1117600"/>
          </a:xfrm>
          <a:custGeom>
            <a:avLst/>
            <a:gdLst>
              <a:gd name="T0" fmla="*/ 0 w 2304"/>
              <a:gd name="T1" fmla="*/ 704 h 704"/>
              <a:gd name="T2" fmla="*/ 912 w 2304"/>
              <a:gd name="T3" fmla="*/ 80 h 704"/>
              <a:gd name="T4" fmla="*/ 2304 w 2304"/>
              <a:gd name="T5" fmla="*/ 22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04" h="704">
                <a:moveTo>
                  <a:pt x="0" y="704"/>
                </a:moveTo>
                <a:cubicBezTo>
                  <a:pt x="264" y="432"/>
                  <a:pt x="528" y="160"/>
                  <a:pt x="912" y="80"/>
                </a:cubicBezTo>
                <a:cubicBezTo>
                  <a:pt x="1296" y="0"/>
                  <a:pt x="1800" y="112"/>
                  <a:pt x="2304" y="22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1401" name="AutoShape 121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01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401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401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1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386" grpId="0" autoUpdateAnimBg="0"/>
      <p:bldP spid="2401387" grpId="0" autoUpdateAnimBg="0"/>
      <p:bldP spid="2401388" grpId="0" animBg="1"/>
      <p:bldP spid="2401390" grpId="0" animBg="1"/>
      <p:bldP spid="2401391" grpId="0" animBg="1"/>
      <p:bldP spid="2401392" grpId="0" animBg="1"/>
      <p:bldP spid="2401393" grpId="0" animBg="1"/>
      <p:bldP spid="2401394" grpId="0" animBg="1"/>
      <p:bldP spid="2401395" grpId="0" animBg="1"/>
      <p:bldP spid="2401396" grpId="0" animBg="1"/>
      <p:bldP spid="2401397" grpId="0" animBg="1"/>
      <p:bldP spid="2401398" grpId="0" autoUpdateAnimBg="0"/>
      <p:bldP spid="240139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Freeform 1026"/>
          <p:cNvSpPr>
            <a:spLocks/>
          </p:cNvSpPr>
          <p:nvPr/>
        </p:nvSpPr>
        <p:spPr bwMode="auto">
          <a:xfrm>
            <a:off x="1936750" y="3921125"/>
            <a:ext cx="2617788" cy="1414463"/>
          </a:xfrm>
          <a:custGeom>
            <a:avLst/>
            <a:gdLst>
              <a:gd name="T0" fmla="*/ 0 w 1649"/>
              <a:gd name="T1" fmla="*/ 598 h 891"/>
              <a:gd name="T2" fmla="*/ 0 w 1649"/>
              <a:gd name="T3" fmla="*/ 2 h 891"/>
              <a:gd name="T4" fmla="*/ 1649 w 1649"/>
              <a:gd name="T5" fmla="*/ 0 h 891"/>
              <a:gd name="T6" fmla="*/ 1649 w 1649"/>
              <a:gd name="T7" fmla="*/ 800 h 891"/>
              <a:gd name="T8" fmla="*/ 1557 w 1649"/>
              <a:gd name="T9" fmla="*/ 858 h 891"/>
              <a:gd name="T10" fmla="*/ 1452 w 1649"/>
              <a:gd name="T11" fmla="*/ 888 h 891"/>
              <a:gd name="T12" fmla="*/ 1339 w 1649"/>
              <a:gd name="T13" fmla="*/ 891 h 891"/>
              <a:gd name="T14" fmla="*/ 1249 w 1649"/>
              <a:gd name="T15" fmla="*/ 864 h 891"/>
              <a:gd name="T16" fmla="*/ 1134 w 1649"/>
              <a:gd name="T17" fmla="*/ 816 h 891"/>
              <a:gd name="T18" fmla="*/ 993 w 1649"/>
              <a:gd name="T19" fmla="*/ 723 h 891"/>
              <a:gd name="T20" fmla="*/ 780 w 1649"/>
              <a:gd name="T21" fmla="*/ 591 h 891"/>
              <a:gd name="T22" fmla="*/ 633 w 1649"/>
              <a:gd name="T23" fmla="*/ 519 h 891"/>
              <a:gd name="T24" fmla="*/ 534 w 1649"/>
              <a:gd name="T25" fmla="*/ 501 h 891"/>
              <a:gd name="T26" fmla="*/ 444 w 1649"/>
              <a:gd name="T27" fmla="*/ 495 h 891"/>
              <a:gd name="T28" fmla="*/ 358 w 1649"/>
              <a:gd name="T29" fmla="*/ 500 h 891"/>
              <a:gd name="T30" fmla="*/ 213 w 1649"/>
              <a:gd name="T31" fmla="*/ 528 h 891"/>
              <a:gd name="T32" fmla="*/ 121 w 1649"/>
              <a:gd name="T33" fmla="*/ 555 h 891"/>
              <a:gd name="T34" fmla="*/ 57 w 1649"/>
              <a:gd name="T35" fmla="*/ 576 h 891"/>
              <a:gd name="T36" fmla="*/ 0 w 1649"/>
              <a:gd name="T37" fmla="*/ 59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9" h="891">
                <a:moveTo>
                  <a:pt x="0" y="598"/>
                </a:moveTo>
                <a:lnTo>
                  <a:pt x="0" y="2"/>
                </a:lnTo>
                <a:lnTo>
                  <a:pt x="1649" y="0"/>
                </a:lnTo>
                <a:lnTo>
                  <a:pt x="1649" y="800"/>
                </a:lnTo>
                <a:lnTo>
                  <a:pt x="1557" y="858"/>
                </a:lnTo>
                <a:lnTo>
                  <a:pt x="1452" y="888"/>
                </a:lnTo>
                <a:lnTo>
                  <a:pt x="1339" y="891"/>
                </a:lnTo>
                <a:lnTo>
                  <a:pt x="1249" y="864"/>
                </a:lnTo>
                <a:lnTo>
                  <a:pt x="1134" y="816"/>
                </a:lnTo>
                <a:lnTo>
                  <a:pt x="993" y="723"/>
                </a:lnTo>
                <a:lnTo>
                  <a:pt x="780" y="591"/>
                </a:lnTo>
                <a:lnTo>
                  <a:pt x="633" y="519"/>
                </a:lnTo>
                <a:lnTo>
                  <a:pt x="534" y="501"/>
                </a:lnTo>
                <a:lnTo>
                  <a:pt x="444" y="495"/>
                </a:lnTo>
                <a:lnTo>
                  <a:pt x="358" y="500"/>
                </a:lnTo>
                <a:lnTo>
                  <a:pt x="213" y="528"/>
                </a:lnTo>
                <a:lnTo>
                  <a:pt x="121" y="555"/>
                </a:lnTo>
                <a:lnTo>
                  <a:pt x="57" y="576"/>
                </a:lnTo>
                <a:lnTo>
                  <a:pt x="0" y="598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63" name="Freeform 1027"/>
          <p:cNvSpPr>
            <a:spLocks/>
          </p:cNvSpPr>
          <p:nvPr/>
        </p:nvSpPr>
        <p:spPr bwMode="auto">
          <a:xfrm>
            <a:off x="1933575" y="2525713"/>
            <a:ext cx="2584450" cy="1414462"/>
          </a:xfrm>
          <a:custGeom>
            <a:avLst/>
            <a:gdLst>
              <a:gd name="T0" fmla="*/ 0 w 1628"/>
              <a:gd name="T1" fmla="*/ 309 h 891"/>
              <a:gd name="T2" fmla="*/ 0 w 1628"/>
              <a:gd name="T3" fmla="*/ 891 h 891"/>
              <a:gd name="T4" fmla="*/ 1628 w 1628"/>
              <a:gd name="T5" fmla="*/ 891 h 891"/>
              <a:gd name="T6" fmla="*/ 1628 w 1628"/>
              <a:gd name="T7" fmla="*/ 91 h 891"/>
              <a:gd name="T8" fmla="*/ 1536 w 1628"/>
              <a:gd name="T9" fmla="*/ 33 h 891"/>
              <a:gd name="T10" fmla="*/ 1431 w 1628"/>
              <a:gd name="T11" fmla="*/ 3 h 891"/>
              <a:gd name="T12" fmla="*/ 1318 w 1628"/>
              <a:gd name="T13" fmla="*/ 0 h 891"/>
              <a:gd name="T14" fmla="*/ 1228 w 1628"/>
              <a:gd name="T15" fmla="*/ 27 h 891"/>
              <a:gd name="T16" fmla="*/ 1113 w 1628"/>
              <a:gd name="T17" fmla="*/ 75 h 891"/>
              <a:gd name="T18" fmla="*/ 972 w 1628"/>
              <a:gd name="T19" fmla="*/ 168 h 891"/>
              <a:gd name="T20" fmla="*/ 759 w 1628"/>
              <a:gd name="T21" fmla="*/ 300 h 891"/>
              <a:gd name="T22" fmla="*/ 612 w 1628"/>
              <a:gd name="T23" fmla="*/ 372 h 891"/>
              <a:gd name="T24" fmla="*/ 513 w 1628"/>
              <a:gd name="T25" fmla="*/ 390 h 891"/>
              <a:gd name="T26" fmla="*/ 423 w 1628"/>
              <a:gd name="T27" fmla="*/ 396 h 891"/>
              <a:gd name="T28" fmla="*/ 337 w 1628"/>
              <a:gd name="T29" fmla="*/ 391 h 891"/>
              <a:gd name="T30" fmla="*/ 192 w 1628"/>
              <a:gd name="T31" fmla="*/ 363 h 891"/>
              <a:gd name="T32" fmla="*/ 100 w 1628"/>
              <a:gd name="T33" fmla="*/ 336 h 891"/>
              <a:gd name="T34" fmla="*/ 36 w 1628"/>
              <a:gd name="T35" fmla="*/ 315 h 891"/>
              <a:gd name="T36" fmla="*/ 0 w 1628"/>
              <a:gd name="T37" fmla="*/ 309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8" h="891">
                <a:moveTo>
                  <a:pt x="0" y="309"/>
                </a:moveTo>
                <a:lnTo>
                  <a:pt x="0" y="891"/>
                </a:lnTo>
                <a:lnTo>
                  <a:pt x="1628" y="891"/>
                </a:lnTo>
                <a:lnTo>
                  <a:pt x="1628" y="91"/>
                </a:lnTo>
                <a:lnTo>
                  <a:pt x="1536" y="33"/>
                </a:lnTo>
                <a:lnTo>
                  <a:pt x="1431" y="3"/>
                </a:lnTo>
                <a:lnTo>
                  <a:pt x="1318" y="0"/>
                </a:lnTo>
                <a:lnTo>
                  <a:pt x="1228" y="27"/>
                </a:lnTo>
                <a:lnTo>
                  <a:pt x="1113" y="75"/>
                </a:lnTo>
                <a:lnTo>
                  <a:pt x="972" y="168"/>
                </a:lnTo>
                <a:lnTo>
                  <a:pt x="759" y="300"/>
                </a:lnTo>
                <a:lnTo>
                  <a:pt x="612" y="372"/>
                </a:lnTo>
                <a:lnTo>
                  <a:pt x="513" y="390"/>
                </a:lnTo>
                <a:lnTo>
                  <a:pt x="423" y="396"/>
                </a:lnTo>
                <a:lnTo>
                  <a:pt x="337" y="391"/>
                </a:lnTo>
                <a:lnTo>
                  <a:pt x="192" y="363"/>
                </a:lnTo>
                <a:lnTo>
                  <a:pt x="100" y="336"/>
                </a:lnTo>
                <a:lnTo>
                  <a:pt x="36" y="315"/>
                </a:lnTo>
                <a:lnTo>
                  <a:pt x="0" y="309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64" name="Freeform 1028"/>
          <p:cNvSpPr>
            <a:spLocks/>
          </p:cNvSpPr>
          <p:nvPr/>
        </p:nvSpPr>
        <p:spPr bwMode="auto">
          <a:xfrm>
            <a:off x="1958975" y="2489200"/>
            <a:ext cx="2563813" cy="723900"/>
          </a:xfrm>
          <a:custGeom>
            <a:avLst/>
            <a:gdLst>
              <a:gd name="T0" fmla="*/ 0 w 816"/>
              <a:gd name="T1" fmla="*/ 224 h 304"/>
              <a:gd name="T2" fmla="*/ 288 w 816"/>
              <a:gd name="T3" fmla="*/ 272 h 304"/>
              <a:gd name="T4" fmla="*/ 624 w 816"/>
              <a:gd name="T5" fmla="*/ 32 h 304"/>
              <a:gd name="T6" fmla="*/ 816 w 816"/>
              <a:gd name="T7" fmla="*/ 8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304">
                <a:moveTo>
                  <a:pt x="0" y="224"/>
                </a:moveTo>
                <a:cubicBezTo>
                  <a:pt x="92" y="264"/>
                  <a:pt x="184" y="304"/>
                  <a:pt x="288" y="272"/>
                </a:cubicBezTo>
                <a:cubicBezTo>
                  <a:pt x="392" y="240"/>
                  <a:pt x="536" y="64"/>
                  <a:pt x="624" y="32"/>
                </a:cubicBezTo>
                <a:cubicBezTo>
                  <a:pt x="712" y="0"/>
                  <a:pt x="764" y="40"/>
                  <a:pt x="816" y="8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65" name="Freeform 1029"/>
          <p:cNvSpPr>
            <a:spLocks/>
          </p:cNvSpPr>
          <p:nvPr/>
        </p:nvSpPr>
        <p:spPr bwMode="auto">
          <a:xfrm flipV="1">
            <a:off x="2005013" y="4654550"/>
            <a:ext cx="2563812" cy="723900"/>
          </a:xfrm>
          <a:custGeom>
            <a:avLst/>
            <a:gdLst>
              <a:gd name="T0" fmla="*/ 0 w 816"/>
              <a:gd name="T1" fmla="*/ 224 h 304"/>
              <a:gd name="T2" fmla="*/ 288 w 816"/>
              <a:gd name="T3" fmla="*/ 272 h 304"/>
              <a:gd name="T4" fmla="*/ 624 w 816"/>
              <a:gd name="T5" fmla="*/ 32 h 304"/>
              <a:gd name="T6" fmla="*/ 816 w 816"/>
              <a:gd name="T7" fmla="*/ 8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304">
                <a:moveTo>
                  <a:pt x="0" y="224"/>
                </a:moveTo>
                <a:cubicBezTo>
                  <a:pt x="92" y="264"/>
                  <a:pt x="184" y="304"/>
                  <a:pt x="288" y="272"/>
                </a:cubicBezTo>
                <a:cubicBezTo>
                  <a:pt x="392" y="240"/>
                  <a:pt x="536" y="64"/>
                  <a:pt x="624" y="32"/>
                </a:cubicBezTo>
                <a:cubicBezTo>
                  <a:pt x="712" y="0"/>
                  <a:pt x="764" y="40"/>
                  <a:pt x="816" y="80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2966" name="Group 1030"/>
          <p:cNvGrpSpPr>
            <a:grpSpLocks/>
          </p:cNvGrpSpPr>
          <p:nvPr/>
        </p:nvGrpSpPr>
        <p:grpSpPr bwMode="auto">
          <a:xfrm>
            <a:off x="1352550" y="2459038"/>
            <a:ext cx="4678363" cy="1824037"/>
            <a:chOff x="352" y="964"/>
            <a:chExt cx="1520" cy="560"/>
          </a:xfrm>
        </p:grpSpPr>
        <p:sp>
          <p:nvSpPr>
            <p:cNvPr id="1832967" name="Text Box 1031"/>
            <p:cNvSpPr txBox="1">
              <a:spLocks noChangeArrowheads="1"/>
            </p:cNvSpPr>
            <p:nvPr/>
          </p:nvSpPr>
          <p:spPr bwMode="auto">
            <a:xfrm>
              <a:off x="1676" y="1389"/>
              <a:ext cx="196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32968" name="Line 1032"/>
            <p:cNvSpPr>
              <a:spLocks noChangeShapeType="1"/>
            </p:cNvSpPr>
            <p:nvPr/>
          </p:nvSpPr>
          <p:spPr bwMode="auto">
            <a:xfrm>
              <a:off x="352" y="1419"/>
              <a:ext cx="13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2969" name="Line 1033"/>
            <p:cNvSpPr>
              <a:spLocks noChangeShapeType="1"/>
            </p:cNvSpPr>
            <p:nvPr/>
          </p:nvSpPr>
          <p:spPr bwMode="auto">
            <a:xfrm flipV="1">
              <a:off x="401" y="964"/>
              <a:ext cx="0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2970" name="Text Box 1034"/>
          <p:cNvSpPr txBox="1">
            <a:spLocks noChangeArrowheads="1"/>
          </p:cNvSpPr>
          <p:nvPr/>
        </p:nvSpPr>
        <p:spPr bwMode="auto">
          <a:xfrm>
            <a:off x="1954213" y="2608263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f</a:t>
            </a:r>
            <a:r>
              <a:rPr lang="en-US" altLang="zh-CN" sz="1800" b="1">
                <a:solidFill>
                  <a:srgbClr val="009900"/>
                </a:solidFill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</a:rPr>
              <a:t>x</a:t>
            </a:r>
            <a:r>
              <a:rPr lang="en-US" altLang="zh-CN" sz="1800" b="1">
                <a:solidFill>
                  <a:srgbClr val="009900"/>
                </a:solidFill>
              </a:rPr>
              <a:t>)</a:t>
            </a:r>
            <a:endParaRPr lang="en-US" altLang="zh-CN" sz="1200" i="1">
              <a:solidFill>
                <a:schemeClr val="tx1"/>
              </a:solidFill>
            </a:endParaRPr>
          </a:p>
        </p:txBody>
      </p:sp>
      <p:sp>
        <p:nvSpPr>
          <p:cNvPr id="1832971" name="Freeform 1035"/>
          <p:cNvSpPr>
            <a:spLocks/>
          </p:cNvSpPr>
          <p:nvPr/>
        </p:nvSpPr>
        <p:spPr bwMode="auto">
          <a:xfrm>
            <a:off x="1657350" y="2532063"/>
            <a:ext cx="2924175" cy="2798762"/>
          </a:xfrm>
          <a:custGeom>
            <a:avLst/>
            <a:gdLst>
              <a:gd name="T0" fmla="*/ 189 w 1842"/>
              <a:gd name="T1" fmla="*/ 300 h 1763"/>
              <a:gd name="T2" fmla="*/ 279 w 1842"/>
              <a:gd name="T3" fmla="*/ 325 h 1763"/>
              <a:gd name="T4" fmla="*/ 371 w 1842"/>
              <a:gd name="T5" fmla="*/ 352 h 1763"/>
              <a:gd name="T6" fmla="*/ 492 w 1842"/>
              <a:gd name="T7" fmla="*/ 379 h 1763"/>
              <a:gd name="T8" fmla="*/ 633 w 1842"/>
              <a:gd name="T9" fmla="*/ 388 h 1763"/>
              <a:gd name="T10" fmla="*/ 764 w 1842"/>
              <a:gd name="T11" fmla="*/ 369 h 1763"/>
              <a:gd name="T12" fmla="*/ 825 w 1842"/>
              <a:gd name="T13" fmla="*/ 346 h 1763"/>
              <a:gd name="T14" fmla="*/ 1019 w 1842"/>
              <a:gd name="T15" fmla="*/ 243 h 1763"/>
              <a:gd name="T16" fmla="*/ 1419 w 1842"/>
              <a:gd name="T17" fmla="*/ 18 h 1763"/>
              <a:gd name="T18" fmla="*/ 1548 w 1842"/>
              <a:gd name="T19" fmla="*/ 2 h 1763"/>
              <a:gd name="T20" fmla="*/ 1689 w 1842"/>
              <a:gd name="T21" fmla="*/ 26 h 1763"/>
              <a:gd name="T22" fmla="*/ 1794 w 1842"/>
              <a:gd name="T23" fmla="*/ 89 h 1763"/>
              <a:gd name="T24" fmla="*/ 1689 w 1842"/>
              <a:gd name="T25" fmla="*/ 236 h 1763"/>
              <a:gd name="T26" fmla="*/ 1620 w 1842"/>
              <a:gd name="T27" fmla="*/ 644 h 1763"/>
              <a:gd name="T28" fmla="*/ 1620 w 1842"/>
              <a:gd name="T29" fmla="*/ 980 h 1763"/>
              <a:gd name="T30" fmla="*/ 1650 w 1842"/>
              <a:gd name="T31" fmla="*/ 1274 h 1763"/>
              <a:gd name="T32" fmla="*/ 1704 w 1842"/>
              <a:gd name="T33" fmla="*/ 1517 h 1763"/>
              <a:gd name="T34" fmla="*/ 1782 w 1842"/>
              <a:gd name="T35" fmla="*/ 1658 h 1763"/>
              <a:gd name="T36" fmla="*/ 1776 w 1842"/>
              <a:gd name="T37" fmla="*/ 1709 h 1763"/>
              <a:gd name="T38" fmla="*/ 1605 w 1842"/>
              <a:gd name="T39" fmla="*/ 1763 h 1763"/>
              <a:gd name="T40" fmla="*/ 1464 w 1842"/>
              <a:gd name="T41" fmla="*/ 1751 h 1763"/>
              <a:gd name="T42" fmla="*/ 1262 w 1842"/>
              <a:gd name="T43" fmla="*/ 1662 h 1763"/>
              <a:gd name="T44" fmla="*/ 1181 w 1842"/>
              <a:gd name="T45" fmla="*/ 1611 h 1763"/>
              <a:gd name="T46" fmla="*/ 1064 w 1842"/>
              <a:gd name="T47" fmla="*/ 1533 h 1763"/>
              <a:gd name="T48" fmla="*/ 950 w 1842"/>
              <a:gd name="T49" fmla="*/ 1464 h 1763"/>
              <a:gd name="T50" fmla="*/ 857 w 1842"/>
              <a:gd name="T51" fmla="*/ 1419 h 1763"/>
              <a:gd name="T52" fmla="*/ 761 w 1842"/>
              <a:gd name="T53" fmla="*/ 1390 h 1763"/>
              <a:gd name="T54" fmla="*/ 681 w 1842"/>
              <a:gd name="T55" fmla="*/ 1380 h 1763"/>
              <a:gd name="T56" fmla="*/ 588 w 1842"/>
              <a:gd name="T57" fmla="*/ 1381 h 1763"/>
              <a:gd name="T58" fmla="*/ 506 w 1842"/>
              <a:gd name="T59" fmla="*/ 1392 h 1763"/>
              <a:gd name="T60" fmla="*/ 446 w 1842"/>
              <a:gd name="T61" fmla="*/ 1402 h 1763"/>
              <a:gd name="T62" fmla="*/ 278 w 1842"/>
              <a:gd name="T63" fmla="*/ 1450 h 1763"/>
              <a:gd name="T64" fmla="*/ 195 w 1842"/>
              <a:gd name="T65" fmla="*/ 1466 h 1763"/>
              <a:gd name="T66" fmla="*/ 99 w 1842"/>
              <a:gd name="T67" fmla="*/ 1409 h 1763"/>
              <a:gd name="T68" fmla="*/ 30 w 1842"/>
              <a:gd name="T69" fmla="*/ 1214 h 1763"/>
              <a:gd name="T70" fmla="*/ 0 w 1842"/>
              <a:gd name="T71" fmla="*/ 929 h 1763"/>
              <a:gd name="T72" fmla="*/ 6 w 1842"/>
              <a:gd name="T73" fmla="*/ 644 h 1763"/>
              <a:gd name="T74" fmla="*/ 60 w 1842"/>
              <a:gd name="T75" fmla="*/ 407 h 1763"/>
              <a:gd name="T76" fmla="*/ 173 w 1842"/>
              <a:gd name="T77" fmla="*/ 301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42" h="1763">
                <a:moveTo>
                  <a:pt x="173" y="301"/>
                </a:moveTo>
                <a:lnTo>
                  <a:pt x="189" y="300"/>
                </a:lnTo>
                <a:lnTo>
                  <a:pt x="219" y="306"/>
                </a:lnTo>
                <a:lnTo>
                  <a:pt x="279" y="325"/>
                </a:lnTo>
                <a:lnTo>
                  <a:pt x="314" y="337"/>
                </a:lnTo>
                <a:lnTo>
                  <a:pt x="371" y="352"/>
                </a:lnTo>
                <a:lnTo>
                  <a:pt x="434" y="367"/>
                </a:lnTo>
                <a:lnTo>
                  <a:pt x="492" y="379"/>
                </a:lnTo>
                <a:lnTo>
                  <a:pt x="561" y="387"/>
                </a:lnTo>
                <a:lnTo>
                  <a:pt x="633" y="388"/>
                </a:lnTo>
                <a:lnTo>
                  <a:pt x="698" y="381"/>
                </a:lnTo>
                <a:lnTo>
                  <a:pt x="764" y="369"/>
                </a:lnTo>
                <a:lnTo>
                  <a:pt x="801" y="357"/>
                </a:lnTo>
                <a:lnTo>
                  <a:pt x="825" y="346"/>
                </a:lnTo>
                <a:lnTo>
                  <a:pt x="914" y="307"/>
                </a:lnTo>
                <a:lnTo>
                  <a:pt x="1019" y="243"/>
                </a:lnTo>
                <a:lnTo>
                  <a:pt x="1290" y="74"/>
                </a:lnTo>
                <a:lnTo>
                  <a:pt x="1419" y="18"/>
                </a:lnTo>
                <a:lnTo>
                  <a:pt x="1487" y="0"/>
                </a:lnTo>
                <a:lnTo>
                  <a:pt x="1548" y="2"/>
                </a:lnTo>
                <a:lnTo>
                  <a:pt x="1602" y="2"/>
                </a:lnTo>
                <a:lnTo>
                  <a:pt x="1689" y="26"/>
                </a:lnTo>
                <a:lnTo>
                  <a:pt x="1749" y="50"/>
                </a:lnTo>
                <a:lnTo>
                  <a:pt x="1794" y="89"/>
                </a:lnTo>
                <a:lnTo>
                  <a:pt x="1737" y="125"/>
                </a:lnTo>
                <a:lnTo>
                  <a:pt x="1689" y="236"/>
                </a:lnTo>
                <a:lnTo>
                  <a:pt x="1644" y="419"/>
                </a:lnTo>
                <a:lnTo>
                  <a:pt x="1620" y="644"/>
                </a:lnTo>
                <a:lnTo>
                  <a:pt x="1614" y="815"/>
                </a:lnTo>
                <a:lnTo>
                  <a:pt x="1620" y="980"/>
                </a:lnTo>
                <a:lnTo>
                  <a:pt x="1632" y="1127"/>
                </a:lnTo>
                <a:lnTo>
                  <a:pt x="1650" y="1274"/>
                </a:lnTo>
                <a:lnTo>
                  <a:pt x="1674" y="1412"/>
                </a:lnTo>
                <a:lnTo>
                  <a:pt x="1704" y="1517"/>
                </a:lnTo>
                <a:lnTo>
                  <a:pt x="1752" y="1619"/>
                </a:lnTo>
                <a:lnTo>
                  <a:pt x="1782" y="1658"/>
                </a:lnTo>
                <a:lnTo>
                  <a:pt x="1842" y="1679"/>
                </a:lnTo>
                <a:lnTo>
                  <a:pt x="1776" y="1709"/>
                </a:lnTo>
                <a:lnTo>
                  <a:pt x="1668" y="1754"/>
                </a:lnTo>
                <a:lnTo>
                  <a:pt x="1605" y="1763"/>
                </a:lnTo>
                <a:lnTo>
                  <a:pt x="1530" y="1763"/>
                </a:lnTo>
                <a:lnTo>
                  <a:pt x="1464" y="1751"/>
                </a:lnTo>
                <a:lnTo>
                  <a:pt x="1323" y="1695"/>
                </a:lnTo>
                <a:lnTo>
                  <a:pt x="1262" y="1662"/>
                </a:lnTo>
                <a:lnTo>
                  <a:pt x="1220" y="1635"/>
                </a:lnTo>
                <a:lnTo>
                  <a:pt x="1181" y="1611"/>
                </a:lnTo>
                <a:lnTo>
                  <a:pt x="1119" y="1569"/>
                </a:lnTo>
                <a:lnTo>
                  <a:pt x="1064" y="1533"/>
                </a:lnTo>
                <a:lnTo>
                  <a:pt x="984" y="1485"/>
                </a:lnTo>
                <a:lnTo>
                  <a:pt x="950" y="1464"/>
                </a:lnTo>
                <a:lnTo>
                  <a:pt x="912" y="1444"/>
                </a:lnTo>
                <a:lnTo>
                  <a:pt x="857" y="1419"/>
                </a:lnTo>
                <a:lnTo>
                  <a:pt x="794" y="1399"/>
                </a:lnTo>
                <a:lnTo>
                  <a:pt x="761" y="1390"/>
                </a:lnTo>
                <a:lnTo>
                  <a:pt x="714" y="1384"/>
                </a:lnTo>
                <a:lnTo>
                  <a:pt x="681" y="1380"/>
                </a:lnTo>
                <a:lnTo>
                  <a:pt x="632" y="1380"/>
                </a:lnTo>
                <a:lnTo>
                  <a:pt x="588" y="1381"/>
                </a:lnTo>
                <a:lnTo>
                  <a:pt x="545" y="1386"/>
                </a:lnTo>
                <a:lnTo>
                  <a:pt x="506" y="1392"/>
                </a:lnTo>
                <a:lnTo>
                  <a:pt x="479" y="1396"/>
                </a:lnTo>
                <a:lnTo>
                  <a:pt x="446" y="1402"/>
                </a:lnTo>
                <a:lnTo>
                  <a:pt x="353" y="1426"/>
                </a:lnTo>
                <a:lnTo>
                  <a:pt x="278" y="1450"/>
                </a:lnTo>
                <a:lnTo>
                  <a:pt x="222" y="1464"/>
                </a:lnTo>
                <a:lnTo>
                  <a:pt x="195" y="1466"/>
                </a:lnTo>
                <a:lnTo>
                  <a:pt x="150" y="1451"/>
                </a:lnTo>
                <a:lnTo>
                  <a:pt x="99" y="1409"/>
                </a:lnTo>
                <a:lnTo>
                  <a:pt x="57" y="1316"/>
                </a:lnTo>
                <a:lnTo>
                  <a:pt x="30" y="1214"/>
                </a:lnTo>
                <a:lnTo>
                  <a:pt x="3" y="1082"/>
                </a:lnTo>
                <a:lnTo>
                  <a:pt x="0" y="929"/>
                </a:lnTo>
                <a:lnTo>
                  <a:pt x="3" y="806"/>
                </a:lnTo>
                <a:lnTo>
                  <a:pt x="6" y="644"/>
                </a:lnTo>
                <a:lnTo>
                  <a:pt x="39" y="503"/>
                </a:lnTo>
                <a:lnTo>
                  <a:pt x="60" y="407"/>
                </a:lnTo>
                <a:lnTo>
                  <a:pt x="134" y="315"/>
                </a:lnTo>
                <a:lnTo>
                  <a:pt x="173" y="301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72" name="Oval 1036"/>
          <p:cNvSpPr>
            <a:spLocks noChangeArrowheads="1"/>
          </p:cNvSpPr>
          <p:nvPr/>
        </p:nvSpPr>
        <p:spPr bwMode="auto">
          <a:xfrm rot="5322993">
            <a:off x="3278982" y="3625056"/>
            <a:ext cx="2503488" cy="619125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2973" name="Group 1037"/>
          <p:cNvGrpSpPr>
            <a:grpSpLocks/>
          </p:cNvGrpSpPr>
          <p:nvPr/>
        </p:nvGrpSpPr>
        <p:grpSpPr bwMode="auto">
          <a:xfrm>
            <a:off x="1651000" y="3032125"/>
            <a:ext cx="579438" cy="1828800"/>
            <a:chOff x="1076" y="1510"/>
            <a:chExt cx="438" cy="1137"/>
          </a:xfrm>
        </p:grpSpPr>
        <p:sp>
          <p:nvSpPr>
            <p:cNvPr id="1832974" name="Arc 1038"/>
            <p:cNvSpPr>
              <a:spLocks/>
            </p:cNvSpPr>
            <p:nvPr/>
          </p:nvSpPr>
          <p:spPr bwMode="auto">
            <a:xfrm rot="-10854619">
              <a:off x="1076" y="1510"/>
              <a:ext cx="258" cy="1137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2975" name="Arc 1039"/>
            <p:cNvSpPr>
              <a:spLocks/>
            </p:cNvSpPr>
            <p:nvPr/>
          </p:nvSpPr>
          <p:spPr bwMode="auto">
            <a:xfrm rot="21456010" flipV="1">
              <a:off x="1303" y="1517"/>
              <a:ext cx="211" cy="1114"/>
            </a:xfrm>
            <a:custGeom>
              <a:avLst/>
              <a:gdLst>
                <a:gd name="G0" fmla="+- 0 0 0"/>
                <a:gd name="G1" fmla="+- 21268 0 0"/>
                <a:gd name="G2" fmla="+- 21600 0 0"/>
                <a:gd name="T0" fmla="*/ 3772 w 21600"/>
                <a:gd name="T1" fmla="*/ 0 h 42093"/>
                <a:gd name="T2" fmla="*/ 5733 w 21600"/>
                <a:gd name="T3" fmla="*/ 42093 h 42093"/>
                <a:gd name="T4" fmla="*/ 0 w 21600"/>
                <a:gd name="T5" fmla="*/ 21268 h 4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93" fill="none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</a:path>
                <a:path w="21600" h="42093" stroke="0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  <a:lnTo>
                    <a:pt x="0" y="21268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2976" name="Group 1040"/>
          <p:cNvGrpSpPr>
            <a:grpSpLocks/>
          </p:cNvGrpSpPr>
          <p:nvPr/>
        </p:nvGrpSpPr>
        <p:grpSpPr bwMode="auto">
          <a:xfrm>
            <a:off x="1949450" y="2689225"/>
            <a:ext cx="2563813" cy="1254125"/>
            <a:chOff x="546" y="1026"/>
            <a:chExt cx="833" cy="385"/>
          </a:xfrm>
        </p:grpSpPr>
        <p:sp>
          <p:nvSpPr>
            <p:cNvPr id="1832977" name="Line 1041"/>
            <p:cNvSpPr>
              <a:spLocks noChangeShapeType="1"/>
            </p:cNvSpPr>
            <p:nvPr/>
          </p:nvSpPr>
          <p:spPr bwMode="auto">
            <a:xfrm>
              <a:off x="1379" y="1026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2978" name="Line 1042"/>
            <p:cNvSpPr>
              <a:spLocks noChangeShapeType="1"/>
            </p:cNvSpPr>
            <p:nvPr/>
          </p:nvSpPr>
          <p:spPr bwMode="auto">
            <a:xfrm>
              <a:off x="546" y="1132"/>
              <a:ext cx="0" cy="27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2979" name="Text Box 1043"/>
          <p:cNvSpPr txBox="1">
            <a:spLocks noChangeArrowheads="1"/>
          </p:cNvSpPr>
          <p:nvPr/>
        </p:nvSpPr>
        <p:spPr bwMode="auto">
          <a:xfrm>
            <a:off x="1752600" y="3895725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a</a:t>
            </a:r>
            <a:endParaRPr lang="en-US" altLang="zh-CN" sz="1400" b="1" i="1">
              <a:solidFill>
                <a:schemeClr val="tx1"/>
              </a:solidFill>
            </a:endParaRPr>
          </a:p>
        </p:txBody>
      </p:sp>
      <p:sp>
        <p:nvSpPr>
          <p:cNvPr id="1832980" name="Text Box 1044"/>
          <p:cNvSpPr txBox="1">
            <a:spLocks noChangeArrowheads="1"/>
          </p:cNvSpPr>
          <p:nvPr/>
        </p:nvSpPr>
        <p:spPr bwMode="auto">
          <a:xfrm>
            <a:off x="4235450" y="39227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600" b="1" i="1">
                <a:solidFill>
                  <a:schemeClr val="tx1"/>
                </a:solidFill>
              </a:rPr>
              <a:t>b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1832981" name="Line 1045"/>
          <p:cNvSpPr>
            <a:spLocks noChangeShapeType="1"/>
          </p:cNvSpPr>
          <p:nvPr/>
        </p:nvSpPr>
        <p:spPr bwMode="auto">
          <a:xfrm flipH="1">
            <a:off x="4518025" y="39433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82" name="Line 1046"/>
          <p:cNvSpPr>
            <a:spLocks noChangeShapeType="1"/>
          </p:cNvSpPr>
          <p:nvPr/>
        </p:nvSpPr>
        <p:spPr bwMode="auto">
          <a:xfrm>
            <a:off x="1938338" y="3938588"/>
            <a:ext cx="226218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2983" name="Rectangle 1047"/>
          <p:cNvSpPr>
            <a:spLocks noChangeArrowheads="1"/>
          </p:cNvSpPr>
          <p:nvPr/>
        </p:nvSpPr>
        <p:spPr bwMode="auto">
          <a:xfrm>
            <a:off x="1752600" y="762000"/>
            <a:ext cx="659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曲边梯形： </a:t>
            </a:r>
            <a:r>
              <a:rPr lang="en-US" altLang="zh-CN" b="1" i="1">
                <a:solidFill>
                  <a:srgbClr val="009900"/>
                </a:solidFill>
              </a:rPr>
              <a:t>y=f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r>
              <a:rPr lang="zh-CN" altLang="en-US" b="1">
                <a:solidFill>
                  <a:srgbClr val="009900"/>
                </a:solidFill>
              </a:rPr>
              <a:t>，</a:t>
            </a:r>
            <a:r>
              <a:rPr lang="en-US" altLang="zh-CN" b="1" i="1">
                <a:solidFill>
                  <a:srgbClr val="009900"/>
                </a:solidFill>
              </a:rPr>
              <a:t>x=a,x=b,y=</a:t>
            </a:r>
            <a:r>
              <a:rPr lang="en-US" altLang="zh-CN" b="1">
                <a:solidFill>
                  <a:srgbClr val="009900"/>
                </a:solidFill>
              </a:rPr>
              <a:t>0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zh-CN" altLang="en-US" b="1">
                <a:solidFill>
                  <a:schemeClr val="tx1"/>
                </a:solidFill>
              </a:rPr>
              <a:t>轴旋转</a:t>
            </a:r>
          </a:p>
        </p:txBody>
      </p:sp>
      <p:sp>
        <p:nvSpPr>
          <p:cNvPr id="1832984" name="Rectangle 104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2743200" cy="4572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22. </a:t>
            </a:r>
            <a:r>
              <a:rPr lang="zh-CN" altLang="en-US" sz="2400" b="1">
                <a:latin typeface="楷体_GB2312" pitchFamily="49" charset="-122"/>
              </a:rPr>
              <a:t>求旋转体体积</a:t>
            </a:r>
          </a:p>
        </p:txBody>
      </p:sp>
      <p:sp>
        <p:nvSpPr>
          <p:cNvPr id="1832986" name="AutoShape 10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3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83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83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3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3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3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3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3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2" grpId="0" animBg="1"/>
      <p:bldP spid="1832963" grpId="0" animBg="1"/>
      <p:bldP spid="1832964" grpId="0" animBg="1"/>
      <p:bldP spid="1832965" grpId="0" animBg="1"/>
      <p:bldP spid="1832970" grpId="0" autoUpdateAnimBg="0"/>
      <p:bldP spid="1832971" grpId="0" animBg="1"/>
      <p:bldP spid="1832972" grpId="0" animBg="1"/>
      <p:bldP spid="1832979" grpId="0" autoUpdateAnimBg="0"/>
      <p:bldP spid="1832980" grpId="0" autoUpdateAnimBg="0"/>
      <p:bldP spid="1832981" grpId="0" animBg="1"/>
      <p:bldP spid="18329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988" name="Group 4"/>
          <p:cNvGrpSpPr>
            <a:grpSpLocks/>
          </p:cNvGrpSpPr>
          <p:nvPr/>
        </p:nvGrpSpPr>
        <p:grpSpPr bwMode="auto">
          <a:xfrm>
            <a:off x="1352550" y="2459038"/>
            <a:ext cx="4678363" cy="1824037"/>
            <a:chOff x="352" y="964"/>
            <a:chExt cx="1520" cy="560"/>
          </a:xfrm>
        </p:grpSpPr>
        <p:sp>
          <p:nvSpPr>
            <p:cNvPr id="1833989" name="Text Box 5"/>
            <p:cNvSpPr txBox="1">
              <a:spLocks noChangeArrowheads="1"/>
            </p:cNvSpPr>
            <p:nvPr/>
          </p:nvSpPr>
          <p:spPr bwMode="auto">
            <a:xfrm>
              <a:off x="1676" y="1389"/>
              <a:ext cx="196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33990" name="Line 6"/>
            <p:cNvSpPr>
              <a:spLocks noChangeShapeType="1"/>
            </p:cNvSpPr>
            <p:nvPr/>
          </p:nvSpPr>
          <p:spPr bwMode="auto">
            <a:xfrm>
              <a:off x="352" y="1419"/>
              <a:ext cx="13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991" name="Line 7"/>
            <p:cNvSpPr>
              <a:spLocks noChangeShapeType="1"/>
            </p:cNvSpPr>
            <p:nvPr/>
          </p:nvSpPr>
          <p:spPr bwMode="auto">
            <a:xfrm flipV="1">
              <a:off x="401" y="964"/>
              <a:ext cx="0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3992" name="Text Box 8"/>
          <p:cNvSpPr txBox="1">
            <a:spLocks noChangeArrowheads="1"/>
          </p:cNvSpPr>
          <p:nvPr/>
        </p:nvSpPr>
        <p:spPr bwMode="auto">
          <a:xfrm>
            <a:off x="1954213" y="2608263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009900"/>
                </a:solidFill>
              </a:rPr>
              <a:t>f</a:t>
            </a:r>
            <a:r>
              <a:rPr lang="en-US" altLang="zh-CN" sz="1800" b="1">
                <a:solidFill>
                  <a:srgbClr val="009900"/>
                </a:solidFill>
              </a:rPr>
              <a:t>(</a:t>
            </a:r>
            <a:r>
              <a:rPr lang="en-US" altLang="zh-CN" sz="1800" b="1" i="1">
                <a:solidFill>
                  <a:srgbClr val="009900"/>
                </a:solidFill>
              </a:rPr>
              <a:t>x</a:t>
            </a:r>
            <a:r>
              <a:rPr lang="en-US" altLang="zh-CN" sz="1800" b="1">
                <a:solidFill>
                  <a:srgbClr val="009900"/>
                </a:solidFill>
              </a:rPr>
              <a:t>)</a:t>
            </a:r>
            <a:endParaRPr lang="en-US" altLang="zh-CN" sz="1200" i="1">
              <a:solidFill>
                <a:schemeClr val="tx1"/>
              </a:solidFill>
            </a:endParaRPr>
          </a:p>
        </p:txBody>
      </p:sp>
      <p:sp>
        <p:nvSpPr>
          <p:cNvPr id="1833993" name="Freeform 9"/>
          <p:cNvSpPr>
            <a:spLocks/>
          </p:cNvSpPr>
          <p:nvPr/>
        </p:nvSpPr>
        <p:spPr bwMode="auto">
          <a:xfrm>
            <a:off x="1657350" y="2528888"/>
            <a:ext cx="2924175" cy="2808287"/>
          </a:xfrm>
          <a:custGeom>
            <a:avLst/>
            <a:gdLst>
              <a:gd name="T0" fmla="*/ 189 w 1842"/>
              <a:gd name="T1" fmla="*/ 302 h 1769"/>
              <a:gd name="T2" fmla="*/ 279 w 1842"/>
              <a:gd name="T3" fmla="*/ 327 h 1769"/>
              <a:gd name="T4" fmla="*/ 371 w 1842"/>
              <a:gd name="T5" fmla="*/ 354 h 1769"/>
              <a:gd name="T6" fmla="*/ 492 w 1842"/>
              <a:gd name="T7" fmla="*/ 381 h 1769"/>
              <a:gd name="T8" fmla="*/ 633 w 1842"/>
              <a:gd name="T9" fmla="*/ 390 h 1769"/>
              <a:gd name="T10" fmla="*/ 764 w 1842"/>
              <a:gd name="T11" fmla="*/ 371 h 1769"/>
              <a:gd name="T12" fmla="*/ 857 w 1842"/>
              <a:gd name="T13" fmla="*/ 339 h 1769"/>
              <a:gd name="T14" fmla="*/ 1019 w 1842"/>
              <a:gd name="T15" fmla="*/ 245 h 1769"/>
              <a:gd name="T16" fmla="*/ 1356 w 1842"/>
              <a:gd name="T17" fmla="*/ 42 h 1769"/>
              <a:gd name="T18" fmla="*/ 1478 w 1842"/>
              <a:gd name="T19" fmla="*/ 3 h 1769"/>
              <a:gd name="T20" fmla="*/ 1602 w 1842"/>
              <a:gd name="T21" fmla="*/ 4 h 1769"/>
              <a:gd name="T22" fmla="*/ 1749 w 1842"/>
              <a:gd name="T23" fmla="*/ 52 h 1769"/>
              <a:gd name="T24" fmla="*/ 1737 w 1842"/>
              <a:gd name="T25" fmla="*/ 127 h 1769"/>
              <a:gd name="T26" fmla="*/ 1644 w 1842"/>
              <a:gd name="T27" fmla="*/ 421 h 1769"/>
              <a:gd name="T28" fmla="*/ 1614 w 1842"/>
              <a:gd name="T29" fmla="*/ 817 h 1769"/>
              <a:gd name="T30" fmla="*/ 1632 w 1842"/>
              <a:gd name="T31" fmla="*/ 1129 h 1769"/>
              <a:gd name="T32" fmla="*/ 1674 w 1842"/>
              <a:gd name="T33" fmla="*/ 1414 h 1769"/>
              <a:gd name="T34" fmla="*/ 1752 w 1842"/>
              <a:gd name="T35" fmla="*/ 1621 h 1769"/>
              <a:gd name="T36" fmla="*/ 1842 w 1842"/>
              <a:gd name="T37" fmla="*/ 1681 h 1769"/>
              <a:gd name="T38" fmla="*/ 1713 w 1842"/>
              <a:gd name="T39" fmla="*/ 1740 h 1769"/>
              <a:gd name="T40" fmla="*/ 1613 w 1842"/>
              <a:gd name="T41" fmla="*/ 1769 h 1769"/>
              <a:gd name="T42" fmla="*/ 1464 w 1842"/>
              <a:gd name="T43" fmla="*/ 1753 h 1769"/>
              <a:gd name="T44" fmla="*/ 1262 w 1842"/>
              <a:gd name="T45" fmla="*/ 1664 h 1769"/>
              <a:gd name="T46" fmla="*/ 1181 w 1842"/>
              <a:gd name="T47" fmla="*/ 1613 h 1769"/>
              <a:gd name="T48" fmla="*/ 1064 w 1842"/>
              <a:gd name="T49" fmla="*/ 1535 h 1769"/>
              <a:gd name="T50" fmla="*/ 950 w 1842"/>
              <a:gd name="T51" fmla="*/ 1466 h 1769"/>
              <a:gd name="T52" fmla="*/ 857 w 1842"/>
              <a:gd name="T53" fmla="*/ 1421 h 1769"/>
              <a:gd name="T54" fmla="*/ 761 w 1842"/>
              <a:gd name="T55" fmla="*/ 1392 h 1769"/>
              <a:gd name="T56" fmla="*/ 681 w 1842"/>
              <a:gd name="T57" fmla="*/ 1382 h 1769"/>
              <a:gd name="T58" fmla="*/ 588 w 1842"/>
              <a:gd name="T59" fmla="*/ 1383 h 1769"/>
              <a:gd name="T60" fmla="*/ 506 w 1842"/>
              <a:gd name="T61" fmla="*/ 1394 h 1769"/>
              <a:gd name="T62" fmla="*/ 446 w 1842"/>
              <a:gd name="T63" fmla="*/ 1404 h 1769"/>
              <a:gd name="T64" fmla="*/ 278 w 1842"/>
              <a:gd name="T65" fmla="*/ 1452 h 1769"/>
              <a:gd name="T66" fmla="*/ 195 w 1842"/>
              <a:gd name="T67" fmla="*/ 1468 h 1769"/>
              <a:gd name="T68" fmla="*/ 99 w 1842"/>
              <a:gd name="T69" fmla="*/ 1411 h 1769"/>
              <a:gd name="T70" fmla="*/ 30 w 1842"/>
              <a:gd name="T71" fmla="*/ 1216 h 1769"/>
              <a:gd name="T72" fmla="*/ 0 w 1842"/>
              <a:gd name="T73" fmla="*/ 931 h 1769"/>
              <a:gd name="T74" fmla="*/ 6 w 1842"/>
              <a:gd name="T75" fmla="*/ 646 h 1769"/>
              <a:gd name="T76" fmla="*/ 60 w 1842"/>
              <a:gd name="T77" fmla="*/ 409 h 1769"/>
              <a:gd name="T78" fmla="*/ 173 w 1842"/>
              <a:gd name="T79" fmla="*/ 303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42" h="1769">
                <a:moveTo>
                  <a:pt x="173" y="303"/>
                </a:moveTo>
                <a:lnTo>
                  <a:pt x="189" y="302"/>
                </a:lnTo>
                <a:lnTo>
                  <a:pt x="219" y="308"/>
                </a:lnTo>
                <a:lnTo>
                  <a:pt x="279" y="327"/>
                </a:lnTo>
                <a:lnTo>
                  <a:pt x="314" y="339"/>
                </a:lnTo>
                <a:lnTo>
                  <a:pt x="371" y="354"/>
                </a:lnTo>
                <a:lnTo>
                  <a:pt x="434" y="369"/>
                </a:lnTo>
                <a:lnTo>
                  <a:pt x="492" y="381"/>
                </a:lnTo>
                <a:lnTo>
                  <a:pt x="561" y="389"/>
                </a:lnTo>
                <a:lnTo>
                  <a:pt x="633" y="390"/>
                </a:lnTo>
                <a:lnTo>
                  <a:pt x="698" y="383"/>
                </a:lnTo>
                <a:lnTo>
                  <a:pt x="764" y="371"/>
                </a:lnTo>
                <a:lnTo>
                  <a:pt x="809" y="357"/>
                </a:lnTo>
                <a:lnTo>
                  <a:pt x="857" y="339"/>
                </a:lnTo>
                <a:lnTo>
                  <a:pt x="914" y="309"/>
                </a:lnTo>
                <a:lnTo>
                  <a:pt x="1019" y="245"/>
                </a:lnTo>
                <a:lnTo>
                  <a:pt x="1290" y="76"/>
                </a:lnTo>
                <a:lnTo>
                  <a:pt x="1356" y="42"/>
                </a:lnTo>
                <a:lnTo>
                  <a:pt x="1419" y="20"/>
                </a:lnTo>
                <a:lnTo>
                  <a:pt x="1478" y="3"/>
                </a:lnTo>
                <a:lnTo>
                  <a:pt x="1547" y="0"/>
                </a:lnTo>
                <a:lnTo>
                  <a:pt x="1602" y="4"/>
                </a:lnTo>
                <a:lnTo>
                  <a:pt x="1689" y="28"/>
                </a:lnTo>
                <a:lnTo>
                  <a:pt x="1749" y="52"/>
                </a:lnTo>
                <a:lnTo>
                  <a:pt x="1808" y="86"/>
                </a:lnTo>
                <a:lnTo>
                  <a:pt x="1737" y="127"/>
                </a:lnTo>
                <a:lnTo>
                  <a:pt x="1689" y="238"/>
                </a:lnTo>
                <a:lnTo>
                  <a:pt x="1644" y="421"/>
                </a:lnTo>
                <a:lnTo>
                  <a:pt x="1620" y="646"/>
                </a:lnTo>
                <a:lnTo>
                  <a:pt x="1614" y="817"/>
                </a:lnTo>
                <a:lnTo>
                  <a:pt x="1620" y="982"/>
                </a:lnTo>
                <a:lnTo>
                  <a:pt x="1632" y="1129"/>
                </a:lnTo>
                <a:lnTo>
                  <a:pt x="1650" y="1276"/>
                </a:lnTo>
                <a:lnTo>
                  <a:pt x="1674" y="1414"/>
                </a:lnTo>
                <a:lnTo>
                  <a:pt x="1704" y="1519"/>
                </a:lnTo>
                <a:lnTo>
                  <a:pt x="1752" y="1621"/>
                </a:lnTo>
                <a:lnTo>
                  <a:pt x="1782" y="1660"/>
                </a:lnTo>
                <a:lnTo>
                  <a:pt x="1842" y="1681"/>
                </a:lnTo>
                <a:lnTo>
                  <a:pt x="1776" y="1711"/>
                </a:lnTo>
                <a:lnTo>
                  <a:pt x="1713" y="1740"/>
                </a:lnTo>
                <a:lnTo>
                  <a:pt x="1668" y="1756"/>
                </a:lnTo>
                <a:lnTo>
                  <a:pt x="1613" y="1769"/>
                </a:lnTo>
                <a:lnTo>
                  <a:pt x="1530" y="1765"/>
                </a:lnTo>
                <a:lnTo>
                  <a:pt x="1464" y="1753"/>
                </a:lnTo>
                <a:lnTo>
                  <a:pt x="1323" y="1697"/>
                </a:lnTo>
                <a:lnTo>
                  <a:pt x="1262" y="1664"/>
                </a:lnTo>
                <a:lnTo>
                  <a:pt x="1220" y="1637"/>
                </a:lnTo>
                <a:lnTo>
                  <a:pt x="1181" y="1613"/>
                </a:lnTo>
                <a:lnTo>
                  <a:pt x="1119" y="1571"/>
                </a:lnTo>
                <a:lnTo>
                  <a:pt x="1064" y="1535"/>
                </a:lnTo>
                <a:lnTo>
                  <a:pt x="984" y="1487"/>
                </a:lnTo>
                <a:lnTo>
                  <a:pt x="950" y="1466"/>
                </a:lnTo>
                <a:lnTo>
                  <a:pt x="912" y="1446"/>
                </a:lnTo>
                <a:lnTo>
                  <a:pt x="857" y="1421"/>
                </a:lnTo>
                <a:lnTo>
                  <a:pt x="794" y="1401"/>
                </a:lnTo>
                <a:lnTo>
                  <a:pt x="761" y="1392"/>
                </a:lnTo>
                <a:lnTo>
                  <a:pt x="714" y="1386"/>
                </a:lnTo>
                <a:lnTo>
                  <a:pt x="681" y="1382"/>
                </a:lnTo>
                <a:lnTo>
                  <a:pt x="632" y="1382"/>
                </a:lnTo>
                <a:lnTo>
                  <a:pt x="588" y="1383"/>
                </a:lnTo>
                <a:lnTo>
                  <a:pt x="545" y="1388"/>
                </a:lnTo>
                <a:lnTo>
                  <a:pt x="506" y="1394"/>
                </a:lnTo>
                <a:lnTo>
                  <a:pt x="479" y="1398"/>
                </a:lnTo>
                <a:lnTo>
                  <a:pt x="446" y="1404"/>
                </a:lnTo>
                <a:lnTo>
                  <a:pt x="353" y="1428"/>
                </a:lnTo>
                <a:lnTo>
                  <a:pt x="278" y="1452"/>
                </a:lnTo>
                <a:lnTo>
                  <a:pt x="222" y="1466"/>
                </a:lnTo>
                <a:lnTo>
                  <a:pt x="195" y="1468"/>
                </a:lnTo>
                <a:lnTo>
                  <a:pt x="150" y="1453"/>
                </a:lnTo>
                <a:lnTo>
                  <a:pt x="99" y="1411"/>
                </a:lnTo>
                <a:lnTo>
                  <a:pt x="57" y="1318"/>
                </a:lnTo>
                <a:lnTo>
                  <a:pt x="30" y="1216"/>
                </a:lnTo>
                <a:lnTo>
                  <a:pt x="3" y="1084"/>
                </a:lnTo>
                <a:lnTo>
                  <a:pt x="0" y="931"/>
                </a:lnTo>
                <a:lnTo>
                  <a:pt x="3" y="808"/>
                </a:lnTo>
                <a:lnTo>
                  <a:pt x="6" y="646"/>
                </a:lnTo>
                <a:lnTo>
                  <a:pt x="39" y="505"/>
                </a:lnTo>
                <a:lnTo>
                  <a:pt x="60" y="409"/>
                </a:lnTo>
                <a:lnTo>
                  <a:pt x="134" y="317"/>
                </a:lnTo>
                <a:lnTo>
                  <a:pt x="173" y="303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chemeClr val="bg1"/>
              </a:gs>
              <a:gs pos="100000">
                <a:srgbClr val="00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994" name="Oval 10"/>
          <p:cNvSpPr>
            <a:spLocks noChangeArrowheads="1"/>
          </p:cNvSpPr>
          <p:nvPr/>
        </p:nvSpPr>
        <p:spPr bwMode="auto">
          <a:xfrm rot="5322993">
            <a:off x="3278982" y="3625056"/>
            <a:ext cx="2503488" cy="619125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3995" name="Group 11"/>
          <p:cNvGrpSpPr>
            <a:grpSpLocks/>
          </p:cNvGrpSpPr>
          <p:nvPr/>
        </p:nvGrpSpPr>
        <p:grpSpPr bwMode="auto">
          <a:xfrm>
            <a:off x="1651000" y="3032125"/>
            <a:ext cx="579438" cy="1828800"/>
            <a:chOff x="1076" y="1510"/>
            <a:chExt cx="438" cy="1137"/>
          </a:xfrm>
        </p:grpSpPr>
        <p:sp>
          <p:nvSpPr>
            <p:cNvPr id="1833996" name="Arc 12"/>
            <p:cNvSpPr>
              <a:spLocks/>
            </p:cNvSpPr>
            <p:nvPr/>
          </p:nvSpPr>
          <p:spPr bwMode="auto">
            <a:xfrm rot="-10854619">
              <a:off x="1076" y="1510"/>
              <a:ext cx="258" cy="1137"/>
            </a:xfrm>
            <a:custGeom>
              <a:avLst/>
              <a:gdLst>
                <a:gd name="G0" fmla="+- 3706 0 0"/>
                <a:gd name="G1" fmla="+- 21600 0 0"/>
                <a:gd name="G2" fmla="+- 21600 0 0"/>
                <a:gd name="T0" fmla="*/ 0 w 25306"/>
                <a:gd name="T1" fmla="*/ 320 h 43200"/>
                <a:gd name="T2" fmla="*/ 1825 w 25306"/>
                <a:gd name="T3" fmla="*/ 43118 h 43200"/>
                <a:gd name="T4" fmla="*/ 3706 w 253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06" h="43200" fill="none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</a:path>
                <a:path w="25306" h="43200" stroke="0" extrusionOk="0">
                  <a:moveTo>
                    <a:pt x="0" y="320"/>
                  </a:moveTo>
                  <a:cubicBezTo>
                    <a:pt x="1223" y="107"/>
                    <a:pt x="2463" y="-1"/>
                    <a:pt x="3706" y="0"/>
                  </a:cubicBezTo>
                  <a:cubicBezTo>
                    <a:pt x="15635" y="0"/>
                    <a:pt x="25306" y="9670"/>
                    <a:pt x="25306" y="21600"/>
                  </a:cubicBezTo>
                  <a:cubicBezTo>
                    <a:pt x="25306" y="33529"/>
                    <a:pt x="15635" y="43200"/>
                    <a:pt x="3706" y="43200"/>
                  </a:cubicBezTo>
                  <a:cubicBezTo>
                    <a:pt x="3078" y="43200"/>
                    <a:pt x="2450" y="43172"/>
                    <a:pt x="1825" y="43117"/>
                  </a:cubicBezTo>
                  <a:lnTo>
                    <a:pt x="3706" y="21600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997" name="Arc 13"/>
            <p:cNvSpPr>
              <a:spLocks/>
            </p:cNvSpPr>
            <p:nvPr/>
          </p:nvSpPr>
          <p:spPr bwMode="auto">
            <a:xfrm rot="21456010" flipV="1">
              <a:off x="1303" y="1517"/>
              <a:ext cx="211" cy="1114"/>
            </a:xfrm>
            <a:custGeom>
              <a:avLst/>
              <a:gdLst>
                <a:gd name="G0" fmla="+- 0 0 0"/>
                <a:gd name="G1" fmla="+- 21268 0 0"/>
                <a:gd name="G2" fmla="+- 21600 0 0"/>
                <a:gd name="T0" fmla="*/ 3772 w 21600"/>
                <a:gd name="T1" fmla="*/ 0 h 42093"/>
                <a:gd name="T2" fmla="*/ 5733 w 21600"/>
                <a:gd name="T3" fmla="*/ 42093 h 42093"/>
                <a:gd name="T4" fmla="*/ 0 w 21600"/>
                <a:gd name="T5" fmla="*/ 21268 h 4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093" fill="none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</a:path>
                <a:path w="21600" h="42093" stroke="0" extrusionOk="0">
                  <a:moveTo>
                    <a:pt x="3772" y="-1"/>
                  </a:moveTo>
                  <a:cubicBezTo>
                    <a:pt x="14085" y="1829"/>
                    <a:pt x="21600" y="10793"/>
                    <a:pt x="21600" y="21268"/>
                  </a:cubicBezTo>
                  <a:cubicBezTo>
                    <a:pt x="21600" y="30989"/>
                    <a:pt x="15105" y="39513"/>
                    <a:pt x="5733" y="42093"/>
                  </a:cubicBezTo>
                  <a:lnTo>
                    <a:pt x="0" y="21268"/>
                  </a:lnTo>
                  <a:close/>
                </a:path>
              </a:pathLst>
            </a:custGeom>
            <a:noFill/>
            <a:ln w="38100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3998" name="Group 14"/>
          <p:cNvGrpSpPr>
            <a:grpSpLocks/>
          </p:cNvGrpSpPr>
          <p:nvPr/>
        </p:nvGrpSpPr>
        <p:grpSpPr bwMode="auto">
          <a:xfrm>
            <a:off x="1949450" y="2689225"/>
            <a:ext cx="2563813" cy="1254125"/>
            <a:chOff x="546" y="1026"/>
            <a:chExt cx="833" cy="385"/>
          </a:xfrm>
        </p:grpSpPr>
        <p:sp>
          <p:nvSpPr>
            <p:cNvPr id="1833999" name="Line 15"/>
            <p:cNvSpPr>
              <a:spLocks noChangeShapeType="1"/>
            </p:cNvSpPr>
            <p:nvPr/>
          </p:nvSpPr>
          <p:spPr bwMode="auto">
            <a:xfrm>
              <a:off x="1379" y="1026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4000" name="Line 16"/>
            <p:cNvSpPr>
              <a:spLocks noChangeShapeType="1"/>
            </p:cNvSpPr>
            <p:nvPr/>
          </p:nvSpPr>
          <p:spPr bwMode="auto">
            <a:xfrm>
              <a:off x="546" y="1132"/>
              <a:ext cx="0" cy="27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4001" name="Text Box 17"/>
          <p:cNvSpPr txBox="1">
            <a:spLocks noChangeArrowheads="1"/>
          </p:cNvSpPr>
          <p:nvPr/>
        </p:nvSpPr>
        <p:spPr bwMode="auto">
          <a:xfrm>
            <a:off x="1752600" y="3895725"/>
            <a:ext cx="366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tx1"/>
                </a:solidFill>
              </a:rPr>
              <a:t>a</a:t>
            </a:r>
            <a:endParaRPr lang="en-US" altLang="zh-CN" sz="1400" b="1" i="1">
              <a:solidFill>
                <a:schemeClr val="tx1"/>
              </a:solidFill>
            </a:endParaRPr>
          </a:p>
        </p:txBody>
      </p:sp>
      <p:sp>
        <p:nvSpPr>
          <p:cNvPr id="1834002" name="Text Box 18"/>
          <p:cNvSpPr txBox="1">
            <a:spLocks noChangeArrowheads="1"/>
          </p:cNvSpPr>
          <p:nvPr/>
        </p:nvSpPr>
        <p:spPr bwMode="auto">
          <a:xfrm>
            <a:off x="4235450" y="3922713"/>
            <a:ext cx="60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600" b="1" i="1">
                <a:solidFill>
                  <a:schemeClr val="tx1"/>
                </a:solidFill>
              </a:rPr>
              <a:t>b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1834003" name="Line 19"/>
          <p:cNvSpPr>
            <a:spLocks noChangeShapeType="1"/>
          </p:cNvSpPr>
          <p:nvPr/>
        </p:nvSpPr>
        <p:spPr bwMode="auto">
          <a:xfrm flipH="1">
            <a:off x="4518025" y="39433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4" name="Oval 20"/>
          <p:cNvSpPr>
            <a:spLocks noChangeArrowheads="1"/>
          </p:cNvSpPr>
          <p:nvPr/>
        </p:nvSpPr>
        <p:spPr bwMode="auto">
          <a:xfrm rot="5292859">
            <a:off x="2069306" y="3709194"/>
            <a:ext cx="1592263" cy="441325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5" name="Text Box 21"/>
          <p:cNvSpPr txBox="1">
            <a:spLocks noChangeArrowheads="1"/>
          </p:cNvSpPr>
          <p:nvPr/>
        </p:nvSpPr>
        <p:spPr bwMode="auto">
          <a:xfrm>
            <a:off x="2552700" y="3889375"/>
            <a:ext cx="606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1400" b="1" i="1">
                <a:solidFill>
                  <a:schemeClr val="tx1"/>
                </a:solidFill>
              </a:rPr>
              <a:t>x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834006" name="Line 22"/>
          <p:cNvSpPr>
            <a:spLocks noChangeShapeType="1"/>
          </p:cNvSpPr>
          <p:nvPr/>
        </p:nvSpPr>
        <p:spPr bwMode="auto">
          <a:xfrm>
            <a:off x="2854325" y="3178175"/>
            <a:ext cx="0" cy="801688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7" name="Line 23"/>
          <p:cNvSpPr>
            <a:spLocks noChangeShapeType="1"/>
          </p:cNvSpPr>
          <p:nvPr/>
        </p:nvSpPr>
        <p:spPr bwMode="auto">
          <a:xfrm>
            <a:off x="1938338" y="3938588"/>
            <a:ext cx="226218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09" name="Text Box 25"/>
          <p:cNvSpPr txBox="1">
            <a:spLocks noChangeArrowheads="1"/>
          </p:cNvSpPr>
          <p:nvPr/>
        </p:nvSpPr>
        <p:spPr bwMode="auto">
          <a:xfrm>
            <a:off x="4013200" y="2097088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4010" name="Line 26"/>
          <p:cNvSpPr>
            <a:spLocks noChangeShapeType="1"/>
          </p:cNvSpPr>
          <p:nvPr/>
        </p:nvSpPr>
        <p:spPr bwMode="auto">
          <a:xfrm>
            <a:off x="2628900" y="3940175"/>
            <a:ext cx="21431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12" name="Oval 28"/>
          <p:cNvSpPr>
            <a:spLocks noChangeArrowheads="1"/>
          </p:cNvSpPr>
          <p:nvPr/>
        </p:nvSpPr>
        <p:spPr bwMode="auto">
          <a:xfrm>
            <a:off x="2816225" y="3902075"/>
            <a:ext cx="74613" cy="74613"/>
          </a:xfrm>
          <a:prstGeom prst="ellipse">
            <a:avLst/>
          </a:prstGeom>
          <a:solidFill>
            <a:schemeClr val="tx2"/>
          </a:soli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4014" name="Text Box 30"/>
          <p:cNvSpPr txBox="1">
            <a:spLocks noChangeArrowheads="1"/>
          </p:cNvSpPr>
          <p:nvPr/>
        </p:nvSpPr>
        <p:spPr bwMode="auto">
          <a:xfrm>
            <a:off x="8096250" y="5864225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400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4017" name="AutoShape 33"/>
          <p:cNvSpPr>
            <a:spLocks noChangeArrowheads="1"/>
          </p:cNvSpPr>
          <p:nvPr/>
        </p:nvSpPr>
        <p:spPr bwMode="auto">
          <a:xfrm>
            <a:off x="2303463" y="1573213"/>
            <a:ext cx="2419350" cy="698500"/>
          </a:xfrm>
          <a:prstGeom prst="wedgeRoundRectCallout">
            <a:avLst>
              <a:gd name="adj1" fmla="val -30644"/>
              <a:gd name="adj2" fmla="val 190000"/>
              <a:gd name="adj3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</a:rPr>
              <a:t>111111111</a:t>
            </a:r>
            <a:endParaRPr lang="en-US" altLang="zh-CN"/>
          </a:p>
        </p:txBody>
      </p:sp>
      <p:graphicFrame>
        <p:nvGraphicFramePr>
          <p:cNvPr id="1834008" name="Object 24"/>
          <p:cNvGraphicFramePr>
            <a:graphicFrameLocks noChangeAspect="1"/>
          </p:cNvGraphicFramePr>
          <p:nvPr/>
        </p:nvGraphicFramePr>
        <p:xfrm>
          <a:off x="2230438" y="1687513"/>
          <a:ext cx="1155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68" name="公式" r:id="rId3" imgW="495000" imgH="203040" progId="Equation.3">
                  <p:embed/>
                </p:oleObj>
              </mc:Choice>
              <mc:Fallback>
                <p:oleObj name="公式" r:id="rId3" imgW="49500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687513"/>
                        <a:ext cx="1155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FF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015" name="Object 31"/>
          <p:cNvGraphicFramePr>
            <a:graphicFrameLocks noChangeAspect="1"/>
          </p:cNvGraphicFramePr>
          <p:nvPr/>
        </p:nvGraphicFramePr>
        <p:xfrm>
          <a:off x="3386138" y="1624013"/>
          <a:ext cx="1336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69" name="公式" r:id="rId5" imgW="571320" imgH="228600" progId="Equation.3">
                  <p:embed/>
                </p:oleObj>
              </mc:Choice>
              <mc:Fallback>
                <p:oleObj name="公式" r:id="rId5" imgW="57132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1624013"/>
                        <a:ext cx="13366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FF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018" name="Object 34"/>
          <p:cNvGraphicFramePr>
            <a:graphicFrameLocks noChangeAspect="1"/>
          </p:cNvGraphicFramePr>
          <p:nvPr/>
        </p:nvGraphicFramePr>
        <p:xfrm>
          <a:off x="6030913" y="5186363"/>
          <a:ext cx="2338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970" name="公式" r:id="rId7" imgW="850680" imgH="330120" progId="Equation.3">
                  <p:embed/>
                </p:oleObj>
              </mc:Choice>
              <mc:Fallback>
                <p:oleObj name="公式" r:id="rId7" imgW="850680" imgH="3301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186363"/>
                        <a:ext cx="23383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4020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8477250" y="5684838"/>
            <a:ext cx="381000" cy="179387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34021" name="Rectangle 37"/>
          <p:cNvSpPr>
            <a:spLocks noChangeArrowheads="1"/>
          </p:cNvSpPr>
          <p:nvPr/>
        </p:nvSpPr>
        <p:spPr bwMode="auto">
          <a:xfrm>
            <a:off x="1752600" y="762000"/>
            <a:ext cx="659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曲边梯形： </a:t>
            </a:r>
            <a:r>
              <a:rPr lang="en-US" altLang="zh-CN" b="1" i="1">
                <a:solidFill>
                  <a:srgbClr val="009900"/>
                </a:solidFill>
              </a:rPr>
              <a:t>y=f</a:t>
            </a:r>
            <a:r>
              <a:rPr lang="en-US" altLang="zh-CN" b="1">
                <a:solidFill>
                  <a:srgbClr val="009900"/>
                </a:solidFill>
              </a:rPr>
              <a:t>(</a:t>
            </a:r>
            <a:r>
              <a:rPr lang="en-US" altLang="zh-CN" b="1" i="1">
                <a:solidFill>
                  <a:srgbClr val="009900"/>
                </a:solidFill>
              </a:rPr>
              <a:t>x</a:t>
            </a:r>
            <a:r>
              <a:rPr lang="en-US" altLang="zh-CN" b="1">
                <a:solidFill>
                  <a:srgbClr val="009900"/>
                </a:solidFill>
              </a:rPr>
              <a:t>)</a:t>
            </a:r>
            <a:r>
              <a:rPr lang="zh-CN" altLang="en-US" b="1">
                <a:solidFill>
                  <a:srgbClr val="009900"/>
                </a:solidFill>
              </a:rPr>
              <a:t>，</a:t>
            </a:r>
            <a:r>
              <a:rPr lang="en-US" altLang="zh-CN" b="1" i="1">
                <a:solidFill>
                  <a:srgbClr val="009900"/>
                </a:solidFill>
              </a:rPr>
              <a:t>x=a,x=b,y=</a:t>
            </a:r>
            <a:r>
              <a:rPr lang="en-US" altLang="zh-CN" b="1">
                <a:solidFill>
                  <a:srgbClr val="009900"/>
                </a:solidFill>
              </a:rPr>
              <a:t>0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轴旋转</a:t>
            </a:r>
          </a:p>
        </p:txBody>
      </p:sp>
      <p:sp>
        <p:nvSpPr>
          <p:cNvPr id="1834022" name="Rectangle 38"/>
          <p:cNvSpPr>
            <a:spLocks noChangeArrowheads="1"/>
          </p:cNvSpPr>
          <p:nvPr/>
        </p:nvSpPr>
        <p:spPr bwMode="auto">
          <a:xfrm>
            <a:off x="381000" y="304800"/>
            <a:ext cx="2743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22.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</a:p>
        </p:txBody>
      </p:sp>
      <p:sp>
        <p:nvSpPr>
          <p:cNvPr id="1834024" name="Text Box 40"/>
          <p:cNvSpPr txBox="1">
            <a:spLocks noChangeArrowheads="1"/>
          </p:cNvSpPr>
          <p:nvPr/>
        </p:nvSpPr>
        <p:spPr bwMode="auto">
          <a:xfrm>
            <a:off x="5241925" y="5337175"/>
            <a:ext cx="78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V =</a:t>
            </a:r>
          </a:p>
        </p:txBody>
      </p:sp>
      <p:sp>
        <p:nvSpPr>
          <p:cNvPr id="1834026" name="AutoShape 4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4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4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183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3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3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34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40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34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40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3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3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3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40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4004" grpId="0" animBg="1"/>
      <p:bldP spid="1834005" grpId="0" autoUpdateAnimBg="0"/>
      <p:bldP spid="1834006" grpId="0" animBg="1"/>
      <p:bldP spid="1834009" grpId="0" autoUpdateAnimBg="0"/>
      <p:bldP spid="1834010" grpId="0" animBg="1"/>
      <p:bldP spid="1834012" grpId="0" animBg="1"/>
      <p:bldP spid="1834014" grpId="0" autoUpdateAnimBg="0"/>
      <p:bldP spid="1834017" grpId="0" animBg="1" autoUpdateAnimBg="0"/>
      <p:bldP spid="183402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Freeform 2050"/>
          <p:cNvSpPr>
            <a:spLocks/>
          </p:cNvSpPr>
          <p:nvPr/>
        </p:nvSpPr>
        <p:spPr bwMode="auto">
          <a:xfrm>
            <a:off x="5492750" y="1933575"/>
            <a:ext cx="796925" cy="2566988"/>
          </a:xfrm>
          <a:custGeom>
            <a:avLst/>
            <a:gdLst>
              <a:gd name="T0" fmla="*/ 218 w 502"/>
              <a:gd name="T1" fmla="*/ 0 h 1617"/>
              <a:gd name="T2" fmla="*/ 72 w 502"/>
              <a:gd name="T3" fmla="*/ 491 h 1617"/>
              <a:gd name="T4" fmla="*/ 72 w 502"/>
              <a:gd name="T5" fmla="*/ 974 h 1617"/>
              <a:gd name="T6" fmla="*/ 502 w 502"/>
              <a:gd name="T7" fmla="*/ 1617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2" h="1617">
                <a:moveTo>
                  <a:pt x="218" y="0"/>
                </a:moveTo>
                <a:cubicBezTo>
                  <a:pt x="194" y="81"/>
                  <a:pt x="96" y="329"/>
                  <a:pt x="72" y="491"/>
                </a:cubicBezTo>
                <a:cubicBezTo>
                  <a:pt x="48" y="653"/>
                  <a:pt x="0" y="786"/>
                  <a:pt x="72" y="974"/>
                </a:cubicBezTo>
                <a:cubicBezTo>
                  <a:pt x="143" y="1161"/>
                  <a:pt x="323" y="1389"/>
                  <a:pt x="502" y="161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23" name="Freeform 2063"/>
          <p:cNvSpPr>
            <a:spLocks/>
          </p:cNvSpPr>
          <p:nvPr/>
        </p:nvSpPr>
        <p:spPr bwMode="auto">
          <a:xfrm>
            <a:off x="4462463" y="1919288"/>
            <a:ext cx="1857375" cy="2598737"/>
          </a:xfrm>
          <a:custGeom>
            <a:avLst/>
            <a:gdLst>
              <a:gd name="T0" fmla="*/ 3 w 1170"/>
              <a:gd name="T1" fmla="*/ 0 h 1637"/>
              <a:gd name="T2" fmla="*/ 0 w 1170"/>
              <a:gd name="T3" fmla="*/ 1632 h 1637"/>
              <a:gd name="T4" fmla="*/ 1170 w 1170"/>
              <a:gd name="T5" fmla="*/ 1637 h 1637"/>
              <a:gd name="T6" fmla="*/ 1020 w 1170"/>
              <a:gd name="T7" fmla="*/ 1455 h 1637"/>
              <a:gd name="T8" fmla="*/ 810 w 1170"/>
              <a:gd name="T9" fmla="*/ 1155 h 1637"/>
              <a:gd name="T10" fmla="*/ 716 w 1170"/>
              <a:gd name="T11" fmla="*/ 973 h 1637"/>
              <a:gd name="T12" fmla="*/ 681 w 1170"/>
              <a:gd name="T13" fmla="*/ 801 h 1637"/>
              <a:gd name="T14" fmla="*/ 689 w 1170"/>
              <a:gd name="T15" fmla="*/ 664 h 1637"/>
              <a:gd name="T16" fmla="*/ 716 w 1170"/>
              <a:gd name="T17" fmla="*/ 518 h 1637"/>
              <a:gd name="T18" fmla="*/ 765 w 1170"/>
              <a:gd name="T19" fmla="*/ 330 h 1637"/>
              <a:gd name="T20" fmla="*/ 816 w 1170"/>
              <a:gd name="T21" fmla="*/ 147 h 1637"/>
              <a:gd name="T22" fmla="*/ 870 w 1170"/>
              <a:gd name="T23" fmla="*/ 3 h 1637"/>
              <a:gd name="T24" fmla="*/ 3 w 1170"/>
              <a:gd name="T25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70" h="1637">
                <a:moveTo>
                  <a:pt x="3" y="0"/>
                </a:moveTo>
                <a:lnTo>
                  <a:pt x="0" y="1632"/>
                </a:lnTo>
                <a:lnTo>
                  <a:pt x="1170" y="1637"/>
                </a:lnTo>
                <a:lnTo>
                  <a:pt x="1020" y="1455"/>
                </a:lnTo>
                <a:lnTo>
                  <a:pt x="810" y="1155"/>
                </a:lnTo>
                <a:lnTo>
                  <a:pt x="716" y="973"/>
                </a:lnTo>
                <a:lnTo>
                  <a:pt x="681" y="801"/>
                </a:lnTo>
                <a:lnTo>
                  <a:pt x="689" y="664"/>
                </a:lnTo>
                <a:lnTo>
                  <a:pt x="716" y="518"/>
                </a:lnTo>
                <a:lnTo>
                  <a:pt x="765" y="330"/>
                </a:lnTo>
                <a:lnTo>
                  <a:pt x="816" y="147"/>
                </a:lnTo>
                <a:lnTo>
                  <a:pt x="870" y="3"/>
                </a:lnTo>
                <a:lnTo>
                  <a:pt x="3" y="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24" name="Text Box 2064"/>
          <p:cNvSpPr txBox="1">
            <a:spLocks noChangeArrowheads="1"/>
          </p:cNvSpPr>
          <p:nvPr/>
        </p:nvSpPr>
        <p:spPr bwMode="auto">
          <a:xfrm>
            <a:off x="6048375" y="38719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x=g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en-US" altLang="zh-CN" sz="1800" b="1" i="1">
                <a:solidFill>
                  <a:srgbClr val="FF0000"/>
                </a:solidFill>
              </a:rPr>
              <a:t>y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grpSp>
        <p:nvGrpSpPr>
          <p:cNvPr id="1835025" name="Group 2065"/>
          <p:cNvGrpSpPr>
            <a:grpSpLocks/>
          </p:cNvGrpSpPr>
          <p:nvPr/>
        </p:nvGrpSpPr>
        <p:grpSpPr bwMode="auto">
          <a:xfrm>
            <a:off x="1749425" y="727075"/>
            <a:ext cx="6011863" cy="5503863"/>
            <a:chOff x="1102" y="458"/>
            <a:chExt cx="3787" cy="3467"/>
          </a:xfrm>
        </p:grpSpPr>
        <p:sp>
          <p:nvSpPr>
            <p:cNvPr id="1835026" name="Text Box 2066"/>
            <p:cNvSpPr txBox="1">
              <a:spLocks noChangeArrowheads="1"/>
            </p:cNvSpPr>
            <p:nvPr/>
          </p:nvSpPr>
          <p:spPr bwMode="auto">
            <a:xfrm>
              <a:off x="2598" y="45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35027" name="Line 2067"/>
            <p:cNvSpPr>
              <a:spLocks noChangeShapeType="1"/>
            </p:cNvSpPr>
            <p:nvPr/>
          </p:nvSpPr>
          <p:spPr bwMode="auto">
            <a:xfrm>
              <a:off x="1102" y="3533"/>
              <a:ext cx="35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5028" name="Line 2068"/>
            <p:cNvSpPr>
              <a:spLocks noChangeShapeType="1"/>
            </p:cNvSpPr>
            <p:nvPr/>
          </p:nvSpPr>
          <p:spPr bwMode="auto">
            <a:xfrm flipV="1">
              <a:off x="2815" y="654"/>
              <a:ext cx="0" cy="327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5029" name="Text Box 2069"/>
            <p:cNvSpPr txBox="1">
              <a:spLocks noChangeArrowheads="1"/>
            </p:cNvSpPr>
            <p:nvPr/>
          </p:nvSpPr>
          <p:spPr bwMode="auto">
            <a:xfrm>
              <a:off x="4693" y="33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835030" name="Text Box 2070"/>
            <p:cNvSpPr txBox="1">
              <a:spLocks noChangeArrowheads="1"/>
            </p:cNvSpPr>
            <p:nvPr/>
          </p:nvSpPr>
          <p:spPr bwMode="auto">
            <a:xfrm>
              <a:off x="2602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835031" name="Line 2071"/>
          <p:cNvSpPr>
            <a:spLocks noChangeShapeType="1"/>
          </p:cNvSpPr>
          <p:nvPr/>
        </p:nvSpPr>
        <p:spPr bwMode="auto">
          <a:xfrm>
            <a:off x="4468813" y="4514850"/>
            <a:ext cx="18208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32" name="Line 2072"/>
          <p:cNvSpPr>
            <a:spLocks noChangeShapeType="1"/>
          </p:cNvSpPr>
          <p:nvPr/>
        </p:nvSpPr>
        <p:spPr bwMode="auto">
          <a:xfrm>
            <a:off x="4468813" y="1928813"/>
            <a:ext cx="1374775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42" name="Text Box 2082"/>
          <p:cNvSpPr txBox="1">
            <a:spLocks noChangeArrowheads="1"/>
          </p:cNvSpPr>
          <p:nvPr/>
        </p:nvSpPr>
        <p:spPr bwMode="auto">
          <a:xfrm>
            <a:off x="4162425" y="43910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c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5043" name="Text Box 2083"/>
          <p:cNvSpPr txBox="1">
            <a:spLocks noChangeArrowheads="1"/>
          </p:cNvSpPr>
          <p:nvPr/>
        </p:nvSpPr>
        <p:spPr bwMode="auto">
          <a:xfrm>
            <a:off x="4173538" y="1616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b="1" i="1"/>
          </a:p>
        </p:txBody>
      </p:sp>
      <p:sp>
        <p:nvSpPr>
          <p:cNvPr id="1835044" name="Rectangle 2084"/>
          <p:cNvSpPr>
            <a:spLocks noChangeArrowheads="1"/>
          </p:cNvSpPr>
          <p:nvPr/>
        </p:nvSpPr>
        <p:spPr bwMode="auto">
          <a:xfrm>
            <a:off x="3152775" y="314325"/>
            <a:ext cx="543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曲边梯形：</a:t>
            </a:r>
            <a:r>
              <a:rPr lang="en-US" altLang="zh-CN" b="1" i="1">
                <a:solidFill>
                  <a:srgbClr val="FF0000"/>
                </a:solidFill>
              </a:rPr>
              <a:t>x=g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 i="1">
                <a:solidFill>
                  <a:srgbClr val="FF0000"/>
                </a:solidFill>
              </a:rPr>
              <a:t>，</a:t>
            </a:r>
            <a:r>
              <a:rPr lang="en-US" altLang="zh-CN" b="1" i="1">
                <a:solidFill>
                  <a:srgbClr val="FF0000"/>
                </a:solidFill>
              </a:rPr>
              <a:t>x=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b="1" i="1">
                <a:solidFill>
                  <a:srgbClr val="FF0000"/>
                </a:solidFill>
              </a:rPr>
              <a:t>, y=c, y=d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35045" name="Oval 2085"/>
          <p:cNvSpPr>
            <a:spLocks noChangeArrowheads="1"/>
          </p:cNvSpPr>
          <p:nvPr/>
        </p:nvSpPr>
        <p:spPr bwMode="auto">
          <a:xfrm>
            <a:off x="4425950" y="4475163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46" name="Oval 2086"/>
          <p:cNvSpPr>
            <a:spLocks noChangeArrowheads="1"/>
          </p:cNvSpPr>
          <p:nvPr/>
        </p:nvSpPr>
        <p:spPr bwMode="auto">
          <a:xfrm>
            <a:off x="4429125" y="1889125"/>
            <a:ext cx="7778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5047" name="Rectangle 2087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333375"/>
            <a:ext cx="2757487" cy="4286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23.</a:t>
            </a:r>
            <a:r>
              <a:rPr lang="en-US" altLang="zh-CN" sz="2400" b="1"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求旋转体体积</a:t>
            </a:r>
            <a:endParaRPr lang="zh-CN" altLang="en-US" sz="2400" b="1"/>
          </a:p>
        </p:txBody>
      </p:sp>
      <p:sp>
        <p:nvSpPr>
          <p:cNvPr id="1835049" name="AutoShape 20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3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3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3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83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3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83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5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010" grpId="0" animBg="1"/>
      <p:bldP spid="1835023" grpId="0" animBg="1"/>
      <p:bldP spid="1835024" grpId="0" autoUpdateAnimBg="0"/>
      <p:bldP spid="1835031" grpId="0" animBg="1"/>
      <p:bldP spid="1835032" grpId="0" animBg="1"/>
      <p:bldP spid="1835042" grpId="0" autoUpdateAnimBg="0"/>
      <p:bldP spid="1835043" grpId="0" autoUpdateAnimBg="0"/>
      <p:bldP spid="1835045" grpId="0" animBg="1"/>
      <p:bldP spid="183504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5011" name="Group 1027"/>
          <p:cNvGrpSpPr>
            <a:grpSpLocks/>
          </p:cNvGrpSpPr>
          <p:nvPr/>
        </p:nvGrpSpPr>
        <p:grpSpPr bwMode="auto">
          <a:xfrm>
            <a:off x="2647950" y="1914525"/>
            <a:ext cx="3649663" cy="2608263"/>
            <a:chOff x="1668" y="1206"/>
            <a:chExt cx="2299" cy="1643"/>
          </a:xfrm>
        </p:grpSpPr>
        <p:sp>
          <p:nvSpPr>
            <p:cNvPr id="2475012" name="Freeform 1028"/>
            <p:cNvSpPr>
              <a:spLocks/>
            </p:cNvSpPr>
            <p:nvPr/>
          </p:nvSpPr>
          <p:spPr bwMode="auto">
            <a:xfrm>
              <a:off x="1668" y="1215"/>
              <a:ext cx="2289" cy="1626"/>
            </a:xfrm>
            <a:custGeom>
              <a:avLst/>
              <a:gdLst>
                <a:gd name="T0" fmla="*/ 264 w 2289"/>
                <a:gd name="T1" fmla="*/ 3 h 1626"/>
                <a:gd name="T2" fmla="*/ 2007 w 2289"/>
                <a:gd name="T3" fmla="*/ 0 h 1626"/>
                <a:gd name="T4" fmla="*/ 1920 w 2289"/>
                <a:gd name="T5" fmla="*/ 234 h 1626"/>
                <a:gd name="T6" fmla="*/ 1875 w 2289"/>
                <a:gd name="T7" fmla="*/ 414 h 1626"/>
                <a:gd name="T8" fmla="*/ 1848 w 2289"/>
                <a:gd name="T9" fmla="*/ 585 h 1626"/>
                <a:gd name="T10" fmla="*/ 1824 w 2289"/>
                <a:gd name="T11" fmla="*/ 729 h 1626"/>
                <a:gd name="T12" fmla="*/ 1839 w 2289"/>
                <a:gd name="T13" fmla="*/ 888 h 1626"/>
                <a:gd name="T14" fmla="*/ 1881 w 2289"/>
                <a:gd name="T15" fmla="*/ 1011 h 1626"/>
                <a:gd name="T16" fmla="*/ 1944 w 2289"/>
                <a:gd name="T17" fmla="*/ 1128 h 1626"/>
                <a:gd name="T18" fmla="*/ 2115 w 2289"/>
                <a:gd name="T19" fmla="*/ 1383 h 1626"/>
                <a:gd name="T20" fmla="*/ 2238 w 2289"/>
                <a:gd name="T21" fmla="*/ 1557 h 1626"/>
                <a:gd name="T22" fmla="*/ 2289 w 2289"/>
                <a:gd name="T23" fmla="*/ 1626 h 1626"/>
                <a:gd name="T24" fmla="*/ 0 w 2289"/>
                <a:gd name="T25" fmla="*/ 1617 h 1626"/>
                <a:gd name="T26" fmla="*/ 216 w 2289"/>
                <a:gd name="T27" fmla="*/ 1347 h 1626"/>
                <a:gd name="T28" fmla="*/ 297 w 2289"/>
                <a:gd name="T29" fmla="*/ 1218 h 1626"/>
                <a:gd name="T30" fmla="*/ 378 w 2289"/>
                <a:gd name="T31" fmla="*/ 1083 h 1626"/>
                <a:gd name="T32" fmla="*/ 432 w 2289"/>
                <a:gd name="T33" fmla="*/ 987 h 1626"/>
                <a:gd name="T34" fmla="*/ 459 w 2289"/>
                <a:gd name="T35" fmla="*/ 876 h 1626"/>
                <a:gd name="T36" fmla="*/ 462 w 2289"/>
                <a:gd name="T37" fmla="*/ 753 h 1626"/>
                <a:gd name="T38" fmla="*/ 447 w 2289"/>
                <a:gd name="T39" fmla="*/ 636 h 1626"/>
                <a:gd name="T40" fmla="*/ 420 w 2289"/>
                <a:gd name="T41" fmla="*/ 501 h 1626"/>
                <a:gd name="T42" fmla="*/ 390 w 2289"/>
                <a:gd name="T43" fmla="*/ 369 h 1626"/>
                <a:gd name="T44" fmla="*/ 366 w 2289"/>
                <a:gd name="T45" fmla="*/ 264 h 1626"/>
                <a:gd name="T46" fmla="*/ 342 w 2289"/>
                <a:gd name="T47" fmla="*/ 204 h 1626"/>
                <a:gd name="T48" fmla="*/ 312 w 2289"/>
                <a:gd name="T49" fmla="*/ 117 h 1626"/>
                <a:gd name="T50" fmla="*/ 264 w 2289"/>
                <a:gd name="T51" fmla="*/ 3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9" h="1626">
                  <a:moveTo>
                    <a:pt x="264" y="3"/>
                  </a:moveTo>
                  <a:lnTo>
                    <a:pt x="2007" y="0"/>
                  </a:lnTo>
                  <a:lnTo>
                    <a:pt x="1920" y="234"/>
                  </a:lnTo>
                  <a:lnTo>
                    <a:pt x="1875" y="414"/>
                  </a:lnTo>
                  <a:lnTo>
                    <a:pt x="1848" y="585"/>
                  </a:lnTo>
                  <a:lnTo>
                    <a:pt x="1824" y="729"/>
                  </a:lnTo>
                  <a:lnTo>
                    <a:pt x="1839" y="888"/>
                  </a:lnTo>
                  <a:lnTo>
                    <a:pt x="1881" y="1011"/>
                  </a:lnTo>
                  <a:lnTo>
                    <a:pt x="1944" y="1128"/>
                  </a:lnTo>
                  <a:lnTo>
                    <a:pt x="2115" y="1383"/>
                  </a:lnTo>
                  <a:lnTo>
                    <a:pt x="2238" y="1557"/>
                  </a:lnTo>
                  <a:lnTo>
                    <a:pt x="2289" y="1626"/>
                  </a:lnTo>
                  <a:lnTo>
                    <a:pt x="0" y="1617"/>
                  </a:lnTo>
                  <a:lnTo>
                    <a:pt x="216" y="1347"/>
                  </a:lnTo>
                  <a:lnTo>
                    <a:pt x="297" y="1218"/>
                  </a:lnTo>
                  <a:lnTo>
                    <a:pt x="378" y="1083"/>
                  </a:lnTo>
                  <a:lnTo>
                    <a:pt x="432" y="987"/>
                  </a:lnTo>
                  <a:lnTo>
                    <a:pt x="459" y="876"/>
                  </a:lnTo>
                  <a:lnTo>
                    <a:pt x="462" y="753"/>
                  </a:lnTo>
                  <a:lnTo>
                    <a:pt x="447" y="636"/>
                  </a:lnTo>
                  <a:lnTo>
                    <a:pt x="420" y="501"/>
                  </a:lnTo>
                  <a:lnTo>
                    <a:pt x="390" y="369"/>
                  </a:lnTo>
                  <a:lnTo>
                    <a:pt x="366" y="264"/>
                  </a:lnTo>
                  <a:lnTo>
                    <a:pt x="342" y="204"/>
                  </a:lnTo>
                  <a:lnTo>
                    <a:pt x="312" y="117"/>
                  </a:lnTo>
                  <a:lnTo>
                    <a:pt x="264" y="3"/>
                  </a:lnTo>
                  <a:close/>
                </a:path>
              </a:pathLst>
            </a:custGeom>
            <a:solidFill>
              <a:srgbClr val="FF3300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75013" name="Group 1029"/>
            <p:cNvGrpSpPr>
              <a:grpSpLocks/>
            </p:cNvGrpSpPr>
            <p:nvPr/>
          </p:nvGrpSpPr>
          <p:grpSpPr bwMode="auto">
            <a:xfrm>
              <a:off x="1670" y="1206"/>
              <a:ext cx="2297" cy="1643"/>
              <a:chOff x="1670" y="1206"/>
              <a:chExt cx="2297" cy="1643"/>
            </a:xfrm>
          </p:grpSpPr>
          <p:grpSp>
            <p:nvGrpSpPr>
              <p:cNvPr id="2475014" name="Group 1030"/>
              <p:cNvGrpSpPr>
                <a:grpSpLocks/>
              </p:cNvGrpSpPr>
              <p:nvPr/>
            </p:nvGrpSpPr>
            <p:grpSpPr bwMode="auto">
              <a:xfrm>
                <a:off x="2820" y="1213"/>
                <a:ext cx="1147" cy="1636"/>
                <a:chOff x="2820" y="1213"/>
                <a:chExt cx="1147" cy="1636"/>
              </a:xfrm>
            </p:grpSpPr>
            <p:sp>
              <p:nvSpPr>
                <p:cNvPr id="2475015" name="Line 1031"/>
                <p:cNvSpPr>
                  <a:spLocks noChangeShapeType="1"/>
                </p:cNvSpPr>
                <p:nvPr/>
              </p:nvSpPr>
              <p:spPr bwMode="auto">
                <a:xfrm>
                  <a:off x="2820" y="2849"/>
                  <a:ext cx="114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016" name="Line 1032"/>
                <p:cNvSpPr>
                  <a:spLocks noChangeShapeType="1"/>
                </p:cNvSpPr>
                <p:nvPr/>
              </p:nvSpPr>
              <p:spPr bwMode="auto">
                <a:xfrm>
                  <a:off x="2820" y="1220"/>
                  <a:ext cx="860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5017" name="Freeform 1033"/>
                <p:cNvSpPr>
                  <a:spLocks/>
                </p:cNvSpPr>
                <p:nvPr/>
              </p:nvSpPr>
              <p:spPr bwMode="auto">
                <a:xfrm>
                  <a:off x="3457" y="1213"/>
                  <a:ext cx="497" cy="1631"/>
                </a:xfrm>
                <a:custGeom>
                  <a:avLst/>
                  <a:gdLst>
                    <a:gd name="T0" fmla="*/ 214 w 497"/>
                    <a:gd name="T1" fmla="*/ 0 h 1631"/>
                    <a:gd name="T2" fmla="*/ 71 w 497"/>
                    <a:gd name="T3" fmla="*/ 482 h 1631"/>
                    <a:gd name="T4" fmla="*/ 71 w 497"/>
                    <a:gd name="T5" fmla="*/ 965 h 1631"/>
                    <a:gd name="T6" fmla="*/ 497 w 497"/>
                    <a:gd name="T7" fmla="*/ 1631 h 1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7" h="1631">
                      <a:moveTo>
                        <a:pt x="214" y="0"/>
                      </a:moveTo>
                      <a:cubicBezTo>
                        <a:pt x="154" y="161"/>
                        <a:pt x="95" y="322"/>
                        <a:pt x="71" y="482"/>
                      </a:cubicBezTo>
                      <a:cubicBezTo>
                        <a:pt x="47" y="643"/>
                        <a:pt x="0" y="774"/>
                        <a:pt x="71" y="965"/>
                      </a:cubicBezTo>
                      <a:cubicBezTo>
                        <a:pt x="142" y="1156"/>
                        <a:pt x="408" y="1492"/>
                        <a:pt x="497" y="1631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75018" name="Group 1034"/>
              <p:cNvGrpSpPr>
                <a:grpSpLocks/>
              </p:cNvGrpSpPr>
              <p:nvPr/>
            </p:nvGrpSpPr>
            <p:grpSpPr bwMode="auto">
              <a:xfrm>
                <a:off x="1670" y="1206"/>
                <a:ext cx="1138" cy="1638"/>
                <a:chOff x="1670" y="1206"/>
                <a:chExt cx="1138" cy="1638"/>
              </a:xfrm>
            </p:grpSpPr>
            <p:sp>
              <p:nvSpPr>
                <p:cNvPr id="2475019" name="Freeform 1035"/>
                <p:cNvSpPr>
                  <a:spLocks/>
                </p:cNvSpPr>
                <p:nvPr/>
              </p:nvSpPr>
              <p:spPr bwMode="auto">
                <a:xfrm>
                  <a:off x="1670" y="1206"/>
                  <a:ext cx="499" cy="1629"/>
                </a:xfrm>
                <a:custGeom>
                  <a:avLst/>
                  <a:gdLst>
                    <a:gd name="T0" fmla="*/ 268 w 499"/>
                    <a:gd name="T1" fmla="*/ 0 h 1629"/>
                    <a:gd name="T2" fmla="*/ 428 w 499"/>
                    <a:gd name="T3" fmla="*/ 522 h 1629"/>
                    <a:gd name="T4" fmla="*/ 428 w 499"/>
                    <a:gd name="T5" fmla="*/ 996 h 1629"/>
                    <a:gd name="T6" fmla="*/ 0 w 499"/>
                    <a:gd name="T7" fmla="*/ 1629 h 1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1629">
                      <a:moveTo>
                        <a:pt x="268" y="0"/>
                      </a:moveTo>
                      <a:cubicBezTo>
                        <a:pt x="295" y="88"/>
                        <a:pt x="401" y="356"/>
                        <a:pt x="428" y="522"/>
                      </a:cubicBezTo>
                      <a:cubicBezTo>
                        <a:pt x="455" y="688"/>
                        <a:pt x="499" y="812"/>
                        <a:pt x="428" y="996"/>
                      </a:cubicBezTo>
                      <a:cubicBezTo>
                        <a:pt x="356" y="1181"/>
                        <a:pt x="178" y="1405"/>
                        <a:pt x="0" y="1629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75020" name="Group 1036"/>
                <p:cNvGrpSpPr>
                  <a:grpSpLocks/>
                </p:cNvGrpSpPr>
                <p:nvPr/>
              </p:nvGrpSpPr>
              <p:grpSpPr bwMode="auto">
                <a:xfrm>
                  <a:off x="1674" y="1218"/>
                  <a:ext cx="1134" cy="1626"/>
                  <a:chOff x="1674" y="1218"/>
                  <a:chExt cx="1134" cy="1626"/>
                </a:xfrm>
              </p:grpSpPr>
              <p:sp>
                <p:nvSpPr>
                  <p:cNvPr id="2475021" name="Line 10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4" y="1218"/>
                    <a:ext cx="86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5022" name="Line 10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74" y="2844"/>
                    <a:ext cx="112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2475024" name="Text Box 1040"/>
          <p:cNvSpPr txBox="1">
            <a:spLocks noChangeArrowheads="1"/>
          </p:cNvSpPr>
          <p:nvPr/>
        </p:nvSpPr>
        <p:spPr bwMode="auto">
          <a:xfrm>
            <a:off x="6048375" y="38719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x=g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en-US" altLang="zh-CN" sz="1800" b="1" i="1">
                <a:solidFill>
                  <a:srgbClr val="FF0000"/>
                </a:solidFill>
              </a:rPr>
              <a:t>y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grpSp>
        <p:nvGrpSpPr>
          <p:cNvPr id="2475025" name="Group 1041"/>
          <p:cNvGrpSpPr>
            <a:grpSpLocks/>
          </p:cNvGrpSpPr>
          <p:nvPr/>
        </p:nvGrpSpPr>
        <p:grpSpPr bwMode="auto">
          <a:xfrm>
            <a:off x="1749425" y="727075"/>
            <a:ext cx="6011863" cy="5503863"/>
            <a:chOff x="1102" y="458"/>
            <a:chExt cx="3787" cy="3467"/>
          </a:xfrm>
        </p:grpSpPr>
        <p:sp>
          <p:nvSpPr>
            <p:cNvPr id="2475026" name="Text Box 1042"/>
            <p:cNvSpPr txBox="1">
              <a:spLocks noChangeArrowheads="1"/>
            </p:cNvSpPr>
            <p:nvPr/>
          </p:nvSpPr>
          <p:spPr bwMode="auto">
            <a:xfrm>
              <a:off x="2598" y="458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75027" name="Line 1043"/>
            <p:cNvSpPr>
              <a:spLocks noChangeShapeType="1"/>
            </p:cNvSpPr>
            <p:nvPr/>
          </p:nvSpPr>
          <p:spPr bwMode="auto">
            <a:xfrm>
              <a:off x="1102" y="3533"/>
              <a:ext cx="35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5028" name="Line 1044"/>
            <p:cNvSpPr>
              <a:spLocks noChangeShapeType="1"/>
            </p:cNvSpPr>
            <p:nvPr/>
          </p:nvSpPr>
          <p:spPr bwMode="auto">
            <a:xfrm flipV="1">
              <a:off x="2815" y="654"/>
              <a:ext cx="0" cy="327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5029" name="Text Box 1045"/>
            <p:cNvSpPr txBox="1">
              <a:spLocks noChangeArrowheads="1"/>
            </p:cNvSpPr>
            <p:nvPr/>
          </p:nvSpPr>
          <p:spPr bwMode="auto">
            <a:xfrm>
              <a:off x="4693" y="33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475030" name="Text Box 1046"/>
            <p:cNvSpPr txBox="1">
              <a:spLocks noChangeArrowheads="1"/>
            </p:cNvSpPr>
            <p:nvPr/>
          </p:nvSpPr>
          <p:spPr bwMode="auto">
            <a:xfrm>
              <a:off x="2602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2475033" name="Freeform 1049"/>
          <p:cNvSpPr>
            <a:spLocks/>
          </p:cNvSpPr>
          <p:nvPr/>
        </p:nvSpPr>
        <p:spPr bwMode="auto">
          <a:xfrm>
            <a:off x="2614613" y="1924050"/>
            <a:ext cx="3709987" cy="3111500"/>
          </a:xfrm>
          <a:custGeom>
            <a:avLst/>
            <a:gdLst>
              <a:gd name="T0" fmla="*/ 315 w 2337"/>
              <a:gd name="T1" fmla="*/ 104 h 1960"/>
              <a:gd name="T2" fmla="*/ 365 w 2337"/>
              <a:gd name="T3" fmla="*/ 237 h 1960"/>
              <a:gd name="T4" fmla="*/ 398 w 2337"/>
              <a:gd name="T5" fmla="*/ 366 h 1960"/>
              <a:gd name="T6" fmla="*/ 438 w 2337"/>
              <a:gd name="T7" fmla="*/ 551 h 1960"/>
              <a:gd name="T8" fmla="*/ 473 w 2337"/>
              <a:gd name="T9" fmla="*/ 786 h 1960"/>
              <a:gd name="T10" fmla="*/ 450 w 2337"/>
              <a:gd name="T11" fmla="*/ 947 h 1960"/>
              <a:gd name="T12" fmla="*/ 384 w 2337"/>
              <a:gd name="T13" fmla="*/ 1092 h 1960"/>
              <a:gd name="T14" fmla="*/ 278 w 2337"/>
              <a:gd name="T15" fmla="*/ 1269 h 1960"/>
              <a:gd name="T16" fmla="*/ 129 w 2337"/>
              <a:gd name="T17" fmla="*/ 1467 h 1960"/>
              <a:gd name="T18" fmla="*/ 0 w 2337"/>
              <a:gd name="T19" fmla="*/ 1641 h 1960"/>
              <a:gd name="T20" fmla="*/ 73 w 2337"/>
              <a:gd name="T21" fmla="*/ 1756 h 1960"/>
              <a:gd name="T22" fmla="*/ 309 w 2337"/>
              <a:gd name="T23" fmla="*/ 1854 h 1960"/>
              <a:gd name="T24" fmla="*/ 849 w 2337"/>
              <a:gd name="T25" fmla="*/ 1944 h 1960"/>
              <a:gd name="T26" fmla="*/ 1323 w 2337"/>
              <a:gd name="T27" fmla="*/ 1960 h 1960"/>
              <a:gd name="T28" fmla="*/ 1859 w 2337"/>
              <a:gd name="T29" fmla="*/ 1916 h 1960"/>
              <a:gd name="T30" fmla="*/ 2223 w 2337"/>
              <a:gd name="T31" fmla="*/ 1802 h 1960"/>
              <a:gd name="T32" fmla="*/ 2327 w 2337"/>
              <a:gd name="T33" fmla="*/ 1710 h 1960"/>
              <a:gd name="T34" fmla="*/ 2325 w 2337"/>
              <a:gd name="T35" fmla="*/ 1632 h 1960"/>
              <a:gd name="T36" fmla="*/ 2211 w 2337"/>
              <a:gd name="T37" fmla="*/ 1478 h 1960"/>
              <a:gd name="T38" fmla="*/ 2079 w 2337"/>
              <a:gd name="T39" fmla="*/ 1283 h 1960"/>
              <a:gd name="T40" fmla="*/ 1998 w 2337"/>
              <a:gd name="T41" fmla="*/ 1166 h 1960"/>
              <a:gd name="T42" fmla="*/ 1926 w 2337"/>
              <a:gd name="T43" fmla="*/ 1037 h 1960"/>
              <a:gd name="T44" fmla="*/ 1889 w 2337"/>
              <a:gd name="T45" fmla="*/ 945 h 1960"/>
              <a:gd name="T46" fmla="*/ 1865 w 2337"/>
              <a:gd name="T47" fmla="*/ 818 h 1960"/>
              <a:gd name="T48" fmla="*/ 1862 w 2337"/>
              <a:gd name="T49" fmla="*/ 701 h 1960"/>
              <a:gd name="T50" fmla="*/ 1875 w 2337"/>
              <a:gd name="T51" fmla="*/ 630 h 1960"/>
              <a:gd name="T52" fmla="*/ 1898 w 2337"/>
              <a:gd name="T53" fmla="*/ 483 h 1960"/>
              <a:gd name="T54" fmla="*/ 1964 w 2337"/>
              <a:gd name="T55" fmla="*/ 237 h 1960"/>
              <a:gd name="T56" fmla="*/ 2042 w 2337"/>
              <a:gd name="T57" fmla="*/ 0 h 1960"/>
              <a:gd name="T58" fmla="*/ 1641 w 2337"/>
              <a:gd name="T59" fmla="*/ 174 h 1960"/>
              <a:gd name="T60" fmla="*/ 921 w 2337"/>
              <a:gd name="T61" fmla="*/ 204 h 1960"/>
              <a:gd name="T62" fmla="*/ 495 w 2337"/>
              <a:gd name="T63" fmla="*/ 132 h 1960"/>
              <a:gd name="T64" fmla="*/ 282 w 2337"/>
              <a:gd name="T65" fmla="*/ 26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7" h="1960">
                <a:moveTo>
                  <a:pt x="282" y="26"/>
                </a:moveTo>
                <a:lnTo>
                  <a:pt x="315" y="104"/>
                </a:lnTo>
                <a:lnTo>
                  <a:pt x="350" y="201"/>
                </a:lnTo>
                <a:lnTo>
                  <a:pt x="365" y="237"/>
                </a:lnTo>
                <a:lnTo>
                  <a:pt x="386" y="305"/>
                </a:lnTo>
                <a:lnTo>
                  <a:pt x="398" y="366"/>
                </a:lnTo>
                <a:lnTo>
                  <a:pt x="413" y="432"/>
                </a:lnTo>
                <a:lnTo>
                  <a:pt x="438" y="551"/>
                </a:lnTo>
                <a:lnTo>
                  <a:pt x="465" y="699"/>
                </a:lnTo>
                <a:lnTo>
                  <a:pt x="473" y="786"/>
                </a:lnTo>
                <a:lnTo>
                  <a:pt x="467" y="848"/>
                </a:lnTo>
                <a:lnTo>
                  <a:pt x="450" y="947"/>
                </a:lnTo>
                <a:lnTo>
                  <a:pt x="422" y="1022"/>
                </a:lnTo>
                <a:lnTo>
                  <a:pt x="384" y="1092"/>
                </a:lnTo>
                <a:lnTo>
                  <a:pt x="333" y="1178"/>
                </a:lnTo>
                <a:lnTo>
                  <a:pt x="278" y="1269"/>
                </a:lnTo>
                <a:lnTo>
                  <a:pt x="221" y="1358"/>
                </a:lnTo>
                <a:lnTo>
                  <a:pt x="129" y="1467"/>
                </a:lnTo>
                <a:lnTo>
                  <a:pt x="15" y="1602"/>
                </a:lnTo>
                <a:lnTo>
                  <a:pt x="0" y="1641"/>
                </a:lnTo>
                <a:lnTo>
                  <a:pt x="2" y="1674"/>
                </a:lnTo>
                <a:lnTo>
                  <a:pt x="73" y="1756"/>
                </a:lnTo>
                <a:lnTo>
                  <a:pt x="189" y="1812"/>
                </a:lnTo>
                <a:lnTo>
                  <a:pt x="309" y="1854"/>
                </a:lnTo>
                <a:lnTo>
                  <a:pt x="555" y="1908"/>
                </a:lnTo>
                <a:lnTo>
                  <a:pt x="849" y="1944"/>
                </a:lnTo>
                <a:lnTo>
                  <a:pt x="1137" y="1956"/>
                </a:lnTo>
                <a:lnTo>
                  <a:pt x="1323" y="1960"/>
                </a:lnTo>
                <a:lnTo>
                  <a:pt x="1597" y="1950"/>
                </a:lnTo>
                <a:lnTo>
                  <a:pt x="1859" y="1916"/>
                </a:lnTo>
                <a:lnTo>
                  <a:pt x="2033" y="1874"/>
                </a:lnTo>
                <a:lnTo>
                  <a:pt x="2223" y="1802"/>
                </a:lnTo>
                <a:lnTo>
                  <a:pt x="2299" y="1752"/>
                </a:lnTo>
                <a:lnTo>
                  <a:pt x="2327" y="1710"/>
                </a:lnTo>
                <a:lnTo>
                  <a:pt x="2337" y="1676"/>
                </a:lnTo>
                <a:lnTo>
                  <a:pt x="2325" y="1632"/>
                </a:lnTo>
                <a:lnTo>
                  <a:pt x="2310" y="1599"/>
                </a:lnTo>
                <a:lnTo>
                  <a:pt x="2211" y="1478"/>
                </a:lnTo>
                <a:lnTo>
                  <a:pt x="2154" y="1397"/>
                </a:lnTo>
                <a:lnTo>
                  <a:pt x="2079" y="1283"/>
                </a:lnTo>
                <a:lnTo>
                  <a:pt x="2028" y="1206"/>
                </a:lnTo>
                <a:lnTo>
                  <a:pt x="1998" y="1166"/>
                </a:lnTo>
                <a:lnTo>
                  <a:pt x="1968" y="1118"/>
                </a:lnTo>
                <a:lnTo>
                  <a:pt x="1926" y="1037"/>
                </a:lnTo>
                <a:lnTo>
                  <a:pt x="1901" y="986"/>
                </a:lnTo>
                <a:lnTo>
                  <a:pt x="1889" y="945"/>
                </a:lnTo>
                <a:lnTo>
                  <a:pt x="1868" y="875"/>
                </a:lnTo>
                <a:lnTo>
                  <a:pt x="1865" y="818"/>
                </a:lnTo>
                <a:lnTo>
                  <a:pt x="1859" y="759"/>
                </a:lnTo>
                <a:lnTo>
                  <a:pt x="1862" y="701"/>
                </a:lnTo>
                <a:lnTo>
                  <a:pt x="1866" y="663"/>
                </a:lnTo>
                <a:lnTo>
                  <a:pt x="1875" y="630"/>
                </a:lnTo>
                <a:lnTo>
                  <a:pt x="1887" y="555"/>
                </a:lnTo>
                <a:lnTo>
                  <a:pt x="1898" y="483"/>
                </a:lnTo>
                <a:lnTo>
                  <a:pt x="1929" y="348"/>
                </a:lnTo>
                <a:lnTo>
                  <a:pt x="1964" y="237"/>
                </a:lnTo>
                <a:lnTo>
                  <a:pt x="2018" y="81"/>
                </a:lnTo>
                <a:lnTo>
                  <a:pt x="2042" y="0"/>
                </a:lnTo>
                <a:lnTo>
                  <a:pt x="1911" y="102"/>
                </a:lnTo>
                <a:lnTo>
                  <a:pt x="1641" y="174"/>
                </a:lnTo>
                <a:lnTo>
                  <a:pt x="1197" y="216"/>
                </a:lnTo>
                <a:lnTo>
                  <a:pt x="921" y="204"/>
                </a:lnTo>
                <a:lnTo>
                  <a:pt x="633" y="168"/>
                </a:lnTo>
                <a:lnTo>
                  <a:pt x="495" y="132"/>
                </a:lnTo>
                <a:lnTo>
                  <a:pt x="369" y="78"/>
                </a:lnTo>
                <a:lnTo>
                  <a:pt x="282" y="26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5034" name="Oval 1050"/>
          <p:cNvSpPr>
            <a:spLocks noChangeArrowheads="1"/>
          </p:cNvSpPr>
          <p:nvPr/>
        </p:nvSpPr>
        <p:spPr bwMode="auto">
          <a:xfrm>
            <a:off x="3073400" y="1536700"/>
            <a:ext cx="2765425" cy="7413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5035" name="Group 1051"/>
          <p:cNvGrpSpPr>
            <a:grpSpLocks/>
          </p:cNvGrpSpPr>
          <p:nvPr/>
        </p:nvGrpSpPr>
        <p:grpSpPr bwMode="auto">
          <a:xfrm>
            <a:off x="2627313" y="4103688"/>
            <a:ext cx="3687762" cy="935037"/>
            <a:chOff x="1675" y="2585"/>
            <a:chExt cx="2303" cy="589"/>
          </a:xfrm>
        </p:grpSpPr>
        <p:sp>
          <p:nvSpPr>
            <p:cNvPr id="2475036" name="Arc 1052"/>
            <p:cNvSpPr>
              <a:spLocks/>
            </p:cNvSpPr>
            <p:nvPr/>
          </p:nvSpPr>
          <p:spPr bwMode="auto">
            <a:xfrm rot="-16155315">
              <a:off x="2640" y="1835"/>
              <a:ext cx="374" cy="2303"/>
            </a:xfrm>
            <a:custGeom>
              <a:avLst/>
              <a:gdLst>
                <a:gd name="G0" fmla="+- 5657 0 0"/>
                <a:gd name="G1" fmla="+- 21600 0 0"/>
                <a:gd name="G2" fmla="+- 21600 0 0"/>
                <a:gd name="T0" fmla="*/ 0 w 27257"/>
                <a:gd name="T1" fmla="*/ 754 h 43200"/>
                <a:gd name="T2" fmla="*/ 2348 w 27257"/>
                <a:gd name="T3" fmla="*/ 42945 h 43200"/>
                <a:gd name="T4" fmla="*/ 5657 w 272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57" h="43200" fill="none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</a:path>
                <a:path w="27257" h="43200" stroke="0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  <a:lnTo>
                    <a:pt x="5657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5037" name="Arc 1053"/>
            <p:cNvSpPr>
              <a:spLocks/>
            </p:cNvSpPr>
            <p:nvPr/>
          </p:nvSpPr>
          <p:spPr bwMode="auto">
            <a:xfrm rot="16155315" flipV="1">
              <a:off x="2642" y="1621"/>
              <a:ext cx="285" cy="2214"/>
            </a:xfrm>
            <a:custGeom>
              <a:avLst/>
              <a:gdLst>
                <a:gd name="G0" fmla="+- 0 0 0"/>
                <a:gd name="G1" fmla="+- 20077 0 0"/>
                <a:gd name="G2" fmla="+- 21600 0 0"/>
                <a:gd name="T0" fmla="*/ 7966 w 21600"/>
                <a:gd name="T1" fmla="*/ 0 h 41415"/>
                <a:gd name="T2" fmla="*/ 3357 w 21600"/>
                <a:gd name="T3" fmla="*/ 41415 h 41415"/>
                <a:gd name="T4" fmla="*/ 0 w 21600"/>
                <a:gd name="T5" fmla="*/ 20077 h 4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415" fill="none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</a:path>
                <a:path w="21600" h="41415" stroke="0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  <a:lnTo>
                    <a:pt x="0" y="2007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5038" name="Group 1054"/>
          <p:cNvGrpSpPr>
            <a:grpSpLocks/>
          </p:cNvGrpSpPr>
          <p:nvPr/>
        </p:nvGrpSpPr>
        <p:grpSpPr bwMode="auto">
          <a:xfrm>
            <a:off x="4473575" y="1182688"/>
            <a:ext cx="0" cy="5110162"/>
            <a:chOff x="2818" y="745"/>
            <a:chExt cx="0" cy="3219"/>
          </a:xfrm>
        </p:grpSpPr>
        <p:sp>
          <p:nvSpPr>
            <p:cNvPr id="2475039" name="Line 1055"/>
            <p:cNvSpPr>
              <a:spLocks noChangeShapeType="1"/>
            </p:cNvSpPr>
            <p:nvPr/>
          </p:nvSpPr>
          <p:spPr bwMode="auto">
            <a:xfrm>
              <a:off x="2818" y="745"/>
              <a:ext cx="0" cy="5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5040" name="Line 1056"/>
            <p:cNvSpPr>
              <a:spLocks noChangeShapeType="1"/>
            </p:cNvSpPr>
            <p:nvPr/>
          </p:nvSpPr>
          <p:spPr bwMode="auto">
            <a:xfrm>
              <a:off x="2818" y="1450"/>
              <a:ext cx="0" cy="1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5041" name="Line 1057"/>
            <p:cNvSpPr>
              <a:spLocks noChangeShapeType="1"/>
            </p:cNvSpPr>
            <p:nvPr/>
          </p:nvSpPr>
          <p:spPr bwMode="auto">
            <a:xfrm>
              <a:off x="2818" y="3214"/>
              <a:ext cx="0" cy="7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5042" name="Text Box 1058"/>
          <p:cNvSpPr txBox="1">
            <a:spLocks noChangeArrowheads="1"/>
          </p:cNvSpPr>
          <p:nvPr/>
        </p:nvSpPr>
        <p:spPr bwMode="auto">
          <a:xfrm>
            <a:off x="4162425" y="43910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c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475043" name="Text Box 1059"/>
          <p:cNvSpPr txBox="1">
            <a:spLocks noChangeArrowheads="1"/>
          </p:cNvSpPr>
          <p:nvPr/>
        </p:nvSpPr>
        <p:spPr bwMode="auto">
          <a:xfrm>
            <a:off x="4173538" y="1616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b="1" i="1"/>
          </a:p>
        </p:txBody>
      </p:sp>
      <p:sp>
        <p:nvSpPr>
          <p:cNvPr id="2475044" name="Rectangle 1060"/>
          <p:cNvSpPr>
            <a:spLocks noChangeArrowheads="1"/>
          </p:cNvSpPr>
          <p:nvPr/>
        </p:nvSpPr>
        <p:spPr bwMode="auto">
          <a:xfrm>
            <a:off x="3152775" y="314325"/>
            <a:ext cx="543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曲边梯形：</a:t>
            </a:r>
            <a:r>
              <a:rPr lang="en-US" altLang="zh-CN" b="1" i="1">
                <a:solidFill>
                  <a:srgbClr val="FF0000"/>
                </a:solidFill>
              </a:rPr>
              <a:t>x=g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 i="1">
                <a:solidFill>
                  <a:srgbClr val="FF0000"/>
                </a:solidFill>
              </a:rPr>
              <a:t>，</a:t>
            </a:r>
            <a:r>
              <a:rPr lang="en-US" altLang="zh-CN" b="1" i="1">
                <a:solidFill>
                  <a:srgbClr val="FF0000"/>
                </a:solidFill>
              </a:rPr>
              <a:t>x=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b="1" i="1">
                <a:solidFill>
                  <a:srgbClr val="FF0000"/>
                </a:solidFill>
              </a:rPr>
              <a:t>, y=c, y=d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2475045" name="Oval 1061"/>
          <p:cNvSpPr>
            <a:spLocks noChangeArrowheads="1"/>
          </p:cNvSpPr>
          <p:nvPr/>
        </p:nvSpPr>
        <p:spPr bwMode="auto">
          <a:xfrm>
            <a:off x="4425950" y="4475163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5046" name="Oval 1062"/>
          <p:cNvSpPr>
            <a:spLocks noChangeArrowheads="1"/>
          </p:cNvSpPr>
          <p:nvPr/>
        </p:nvSpPr>
        <p:spPr bwMode="auto">
          <a:xfrm>
            <a:off x="4429125" y="1889125"/>
            <a:ext cx="7778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5047" name="Rectangle 1063"/>
          <p:cNvSpPr>
            <a:spLocks noGrp="1" noChangeArrowheads="1"/>
          </p:cNvSpPr>
          <p:nvPr>
            <p:ph type="title" idx="4294967295"/>
          </p:nvPr>
        </p:nvSpPr>
        <p:spPr>
          <a:xfrm>
            <a:off x="328613" y="1981200"/>
            <a:ext cx="204787" cy="393700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400" b="1"/>
          </a:p>
        </p:txBody>
      </p:sp>
      <p:sp>
        <p:nvSpPr>
          <p:cNvPr id="2475048" name="AutoShape 10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5049" name="Rectangle 1065"/>
          <p:cNvSpPr>
            <a:spLocks noChangeArrowheads="1"/>
          </p:cNvSpPr>
          <p:nvPr/>
        </p:nvSpPr>
        <p:spPr bwMode="auto">
          <a:xfrm>
            <a:off x="328613" y="304800"/>
            <a:ext cx="2757487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23.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7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7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7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5033" grpId="0" animBg="1"/>
      <p:bldP spid="247503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Text Box 2"/>
          <p:cNvSpPr txBox="1">
            <a:spLocks noChangeArrowheads="1"/>
          </p:cNvSpPr>
          <p:nvPr/>
        </p:nvSpPr>
        <p:spPr bwMode="auto">
          <a:xfrm>
            <a:off x="6048375" y="3871913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</a:rPr>
              <a:t>x=g</a:t>
            </a:r>
            <a:r>
              <a:rPr lang="en-US" altLang="zh-CN" sz="1800" b="1">
                <a:solidFill>
                  <a:srgbClr val="FF0000"/>
                </a:solidFill>
              </a:rPr>
              <a:t>(</a:t>
            </a:r>
            <a:r>
              <a:rPr lang="en-US" altLang="zh-CN" sz="1800" b="1" i="1">
                <a:solidFill>
                  <a:srgbClr val="FF0000"/>
                </a:solidFill>
              </a:rPr>
              <a:t>y</a:t>
            </a:r>
            <a:r>
              <a:rPr lang="en-US" altLang="zh-CN" sz="1800" b="1">
                <a:solidFill>
                  <a:srgbClr val="FF0000"/>
                </a:solidFill>
              </a:rPr>
              <a:t>)</a:t>
            </a:r>
            <a:endParaRPr lang="en-US" altLang="zh-CN" sz="1800" b="1">
              <a:solidFill>
                <a:srgbClr val="009900"/>
              </a:solidFill>
            </a:endParaRPr>
          </a:p>
        </p:txBody>
      </p:sp>
      <p:grpSp>
        <p:nvGrpSpPr>
          <p:cNvPr id="1836035" name="Group 3"/>
          <p:cNvGrpSpPr>
            <a:grpSpLocks/>
          </p:cNvGrpSpPr>
          <p:nvPr/>
        </p:nvGrpSpPr>
        <p:grpSpPr bwMode="auto">
          <a:xfrm>
            <a:off x="1749425" y="725488"/>
            <a:ext cx="6010275" cy="5505450"/>
            <a:chOff x="1102" y="457"/>
            <a:chExt cx="3786" cy="3468"/>
          </a:xfrm>
        </p:grpSpPr>
        <p:sp>
          <p:nvSpPr>
            <p:cNvPr id="1836036" name="Text Box 4"/>
            <p:cNvSpPr txBox="1">
              <a:spLocks noChangeArrowheads="1"/>
            </p:cNvSpPr>
            <p:nvPr/>
          </p:nvSpPr>
          <p:spPr bwMode="auto">
            <a:xfrm>
              <a:off x="2598" y="45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36037" name="Line 5"/>
            <p:cNvSpPr>
              <a:spLocks noChangeShapeType="1"/>
            </p:cNvSpPr>
            <p:nvPr/>
          </p:nvSpPr>
          <p:spPr bwMode="auto">
            <a:xfrm>
              <a:off x="1102" y="3533"/>
              <a:ext cx="35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6038" name="Line 6"/>
            <p:cNvSpPr>
              <a:spLocks noChangeShapeType="1"/>
            </p:cNvSpPr>
            <p:nvPr/>
          </p:nvSpPr>
          <p:spPr bwMode="auto">
            <a:xfrm flipV="1">
              <a:off x="2815" y="654"/>
              <a:ext cx="0" cy="327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6039" name="Text Box 7"/>
            <p:cNvSpPr txBox="1">
              <a:spLocks noChangeArrowheads="1"/>
            </p:cNvSpPr>
            <p:nvPr/>
          </p:nvSpPr>
          <p:spPr bwMode="auto">
            <a:xfrm>
              <a:off x="4692" y="3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36040" name="Text Box 8"/>
            <p:cNvSpPr txBox="1">
              <a:spLocks noChangeArrowheads="1"/>
            </p:cNvSpPr>
            <p:nvPr/>
          </p:nvSpPr>
          <p:spPr bwMode="auto">
            <a:xfrm>
              <a:off x="2602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836043" name="Freeform 11"/>
          <p:cNvSpPr>
            <a:spLocks/>
          </p:cNvSpPr>
          <p:nvPr/>
        </p:nvSpPr>
        <p:spPr bwMode="auto">
          <a:xfrm>
            <a:off x="2614613" y="1927225"/>
            <a:ext cx="3709987" cy="3108325"/>
          </a:xfrm>
          <a:custGeom>
            <a:avLst/>
            <a:gdLst>
              <a:gd name="T0" fmla="*/ 315 w 2337"/>
              <a:gd name="T1" fmla="*/ 102 h 1958"/>
              <a:gd name="T2" fmla="*/ 365 w 2337"/>
              <a:gd name="T3" fmla="*/ 235 h 1958"/>
              <a:gd name="T4" fmla="*/ 405 w 2337"/>
              <a:gd name="T5" fmla="*/ 361 h 1958"/>
              <a:gd name="T6" fmla="*/ 444 w 2337"/>
              <a:gd name="T7" fmla="*/ 549 h 1958"/>
              <a:gd name="T8" fmla="*/ 471 w 2337"/>
              <a:gd name="T9" fmla="*/ 748 h 1958"/>
              <a:gd name="T10" fmla="*/ 450 w 2337"/>
              <a:gd name="T11" fmla="*/ 945 h 1958"/>
              <a:gd name="T12" fmla="*/ 384 w 2337"/>
              <a:gd name="T13" fmla="*/ 1090 h 1958"/>
              <a:gd name="T14" fmla="*/ 284 w 2337"/>
              <a:gd name="T15" fmla="*/ 1261 h 1958"/>
              <a:gd name="T16" fmla="*/ 188 w 2337"/>
              <a:gd name="T17" fmla="*/ 1395 h 1958"/>
              <a:gd name="T18" fmla="*/ 15 w 2337"/>
              <a:gd name="T19" fmla="*/ 1600 h 1958"/>
              <a:gd name="T20" fmla="*/ 2 w 2337"/>
              <a:gd name="T21" fmla="*/ 1672 h 1958"/>
              <a:gd name="T22" fmla="*/ 189 w 2337"/>
              <a:gd name="T23" fmla="*/ 1810 h 1958"/>
              <a:gd name="T24" fmla="*/ 555 w 2337"/>
              <a:gd name="T25" fmla="*/ 1906 h 1958"/>
              <a:gd name="T26" fmla="*/ 1137 w 2337"/>
              <a:gd name="T27" fmla="*/ 1954 h 1958"/>
              <a:gd name="T28" fmla="*/ 1597 w 2337"/>
              <a:gd name="T29" fmla="*/ 1948 h 1958"/>
              <a:gd name="T30" fmla="*/ 2033 w 2337"/>
              <a:gd name="T31" fmla="*/ 1872 h 1958"/>
              <a:gd name="T32" fmla="*/ 2299 w 2337"/>
              <a:gd name="T33" fmla="*/ 1750 h 1958"/>
              <a:gd name="T34" fmla="*/ 2337 w 2337"/>
              <a:gd name="T35" fmla="*/ 1674 h 1958"/>
              <a:gd name="T36" fmla="*/ 2310 w 2337"/>
              <a:gd name="T37" fmla="*/ 1597 h 1958"/>
              <a:gd name="T38" fmla="*/ 2154 w 2337"/>
              <a:gd name="T39" fmla="*/ 1395 h 1958"/>
              <a:gd name="T40" fmla="*/ 2024 w 2337"/>
              <a:gd name="T41" fmla="*/ 1204 h 1958"/>
              <a:gd name="T42" fmla="*/ 1968 w 2337"/>
              <a:gd name="T43" fmla="*/ 1116 h 1958"/>
              <a:gd name="T44" fmla="*/ 1901 w 2337"/>
              <a:gd name="T45" fmla="*/ 984 h 1958"/>
              <a:gd name="T46" fmla="*/ 1874 w 2337"/>
              <a:gd name="T47" fmla="*/ 873 h 1958"/>
              <a:gd name="T48" fmla="*/ 1859 w 2337"/>
              <a:gd name="T49" fmla="*/ 757 h 1958"/>
              <a:gd name="T50" fmla="*/ 1866 w 2337"/>
              <a:gd name="T51" fmla="*/ 661 h 1958"/>
              <a:gd name="T52" fmla="*/ 1884 w 2337"/>
              <a:gd name="T53" fmla="*/ 549 h 1958"/>
              <a:gd name="T54" fmla="*/ 1929 w 2337"/>
              <a:gd name="T55" fmla="*/ 346 h 1958"/>
              <a:gd name="T56" fmla="*/ 2018 w 2337"/>
              <a:gd name="T57" fmla="*/ 79 h 1958"/>
              <a:gd name="T58" fmla="*/ 1911 w 2337"/>
              <a:gd name="T59" fmla="*/ 100 h 1958"/>
              <a:gd name="T60" fmla="*/ 1197 w 2337"/>
              <a:gd name="T61" fmla="*/ 214 h 1958"/>
              <a:gd name="T62" fmla="*/ 633 w 2337"/>
              <a:gd name="T63" fmla="*/ 166 h 1958"/>
              <a:gd name="T64" fmla="*/ 369 w 2337"/>
              <a:gd name="T65" fmla="*/ 76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7" h="1958">
                <a:moveTo>
                  <a:pt x="287" y="25"/>
                </a:moveTo>
                <a:lnTo>
                  <a:pt x="315" y="102"/>
                </a:lnTo>
                <a:lnTo>
                  <a:pt x="342" y="172"/>
                </a:lnTo>
                <a:lnTo>
                  <a:pt x="365" y="235"/>
                </a:lnTo>
                <a:lnTo>
                  <a:pt x="386" y="298"/>
                </a:lnTo>
                <a:lnTo>
                  <a:pt x="405" y="361"/>
                </a:lnTo>
                <a:lnTo>
                  <a:pt x="423" y="442"/>
                </a:lnTo>
                <a:lnTo>
                  <a:pt x="444" y="549"/>
                </a:lnTo>
                <a:lnTo>
                  <a:pt x="462" y="657"/>
                </a:lnTo>
                <a:lnTo>
                  <a:pt x="471" y="748"/>
                </a:lnTo>
                <a:lnTo>
                  <a:pt x="467" y="846"/>
                </a:lnTo>
                <a:lnTo>
                  <a:pt x="450" y="945"/>
                </a:lnTo>
                <a:lnTo>
                  <a:pt x="422" y="1020"/>
                </a:lnTo>
                <a:lnTo>
                  <a:pt x="384" y="1090"/>
                </a:lnTo>
                <a:lnTo>
                  <a:pt x="336" y="1177"/>
                </a:lnTo>
                <a:lnTo>
                  <a:pt x="284" y="1261"/>
                </a:lnTo>
                <a:lnTo>
                  <a:pt x="234" y="1335"/>
                </a:lnTo>
                <a:lnTo>
                  <a:pt x="188" y="1395"/>
                </a:lnTo>
                <a:lnTo>
                  <a:pt x="129" y="1465"/>
                </a:lnTo>
                <a:lnTo>
                  <a:pt x="15" y="1600"/>
                </a:lnTo>
                <a:lnTo>
                  <a:pt x="0" y="1639"/>
                </a:lnTo>
                <a:lnTo>
                  <a:pt x="2" y="1672"/>
                </a:lnTo>
                <a:lnTo>
                  <a:pt x="73" y="1754"/>
                </a:lnTo>
                <a:lnTo>
                  <a:pt x="189" y="1810"/>
                </a:lnTo>
                <a:lnTo>
                  <a:pt x="309" y="1852"/>
                </a:lnTo>
                <a:lnTo>
                  <a:pt x="555" y="1906"/>
                </a:lnTo>
                <a:lnTo>
                  <a:pt x="849" y="1942"/>
                </a:lnTo>
                <a:lnTo>
                  <a:pt x="1137" y="1954"/>
                </a:lnTo>
                <a:lnTo>
                  <a:pt x="1323" y="1958"/>
                </a:lnTo>
                <a:lnTo>
                  <a:pt x="1597" y="1948"/>
                </a:lnTo>
                <a:lnTo>
                  <a:pt x="1859" y="1914"/>
                </a:lnTo>
                <a:lnTo>
                  <a:pt x="2033" y="1872"/>
                </a:lnTo>
                <a:lnTo>
                  <a:pt x="2223" y="1800"/>
                </a:lnTo>
                <a:lnTo>
                  <a:pt x="2299" y="1750"/>
                </a:lnTo>
                <a:lnTo>
                  <a:pt x="2327" y="1708"/>
                </a:lnTo>
                <a:lnTo>
                  <a:pt x="2337" y="1674"/>
                </a:lnTo>
                <a:lnTo>
                  <a:pt x="2325" y="1630"/>
                </a:lnTo>
                <a:lnTo>
                  <a:pt x="2310" y="1597"/>
                </a:lnTo>
                <a:lnTo>
                  <a:pt x="2219" y="1483"/>
                </a:lnTo>
                <a:lnTo>
                  <a:pt x="2154" y="1395"/>
                </a:lnTo>
                <a:lnTo>
                  <a:pt x="2075" y="1279"/>
                </a:lnTo>
                <a:lnTo>
                  <a:pt x="2024" y="1204"/>
                </a:lnTo>
                <a:lnTo>
                  <a:pt x="1998" y="1164"/>
                </a:lnTo>
                <a:lnTo>
                  <a:pt x="1968" y="1116"/>
                </a:lnTo>
                <a:lnTo>
                  <a:pt x="1926" y="1045"/>
                </a:lnTo>
                <a:lnTo>
                  <a:pt x="1901" y="984"/>
                </a:lnTo>
                <a:lnTo>
                  <a:pt x="1883" y="925"/>
                </a:lnTo>
                <a:lnTo>
                  <a:pt x="1874" y="873"/>
                </a:lnTo>
                <a:lnTo>
                  <a:pt x="1865" y="816"/>
                </a:lnTo>
                <a:lnTo>
                  <a:pt x="1859" y="757"/>
                </a:lnTo>
                <a:lnTo>
                  <a:pt x="1862" y="699"/>
                </a:lnTo>
                <a:lnTo>
                  <a:pt x="1866" y="661"/>
                </a:lnTo>
                <a:lnTo>
                  <a:pt x="1872" y="615"/>
                </a:lnTo>
                <a:lnTo>
                  <a:pt x="1884" y="549"/>
                </a:lnTo>
                <a:lnTo>
                  <a:pt x="1898" y="481"/>
                </a:lnTo>
                <a:lnTo>
                  <a:pt x="1929" y="346"/>
                </a:lnTo>
                <a:lnTo>
                  <a:pt x="1964" y="235"/>
                </a:lnTo>
                <a:lnTo>
                  <a:pt x="2018" y="79"/>
                </a:lnTo>
                <a:lnTo>
                  <a:pt x="2043" y="0"/>
                </a:lnTo>
                <a:lnTo>
                  <a:pt x="1911" y="100"/>
                </a:lnTo>
                <a:lnTo>
                  <a:pt x="1641" y="172"/>
                </a:lnTo>
                <a:lnTo>
                  <a:pt x="1197" y="214"/>
                </a:lnTo>
                <a:lnTo>
                  <a:pt x="921" y="202"/>
                </a:lnTo>
                <a:lnTo>
                  <a:pt x="633" y="166"/>
                </a:lnTo>
                <a:lnTo>
                  <a:pt x="495" y="130"/>
                </a:lnTo>
                <a:lnTo>
                  <a:pt x="369" y="76"/>
                </a:lnTo>
                <a:lnTo>
                  <a:pt x="287" y="25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6044" name="Oval 12"/>
          <p:cNvSpPr>
            <a:spLocks noChangeArrowheads="1"/>
          </p:cNvSpPr>
          <p:nvPr/>
        </p:nvSpPr>
        <p:spPr bwMode="auto">
          <a:xfrm>
            <a:off x="3073400" y="1536700"/>
            <a:ext cx="2765425" cy="7413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6045" name="Group 13"/>
          <p:cNvGrpSpPr>
            <a:grpSpLocks/>
          </p:cNvGrpSpPr>
          <p:nvPr/>
        </p:nvGrpSpPr>
        <p:grpSpPr bwMode="auto">
          <a:xfrm>
            <a:off x="2627313" y="4103688"/>
            <a:ext cx="3687762" cy="935037"/>
            <a:chOff x="1675" y="2585"/>
            <a:chExt cx="2303" cy="589"/>
          </a:xfrm>
        </p:grpSpPr>
        <p:sp>
          <p:nvSpPr>
            <p:cNvPr id="1836046" name="Arc 14"/>
            <p:cNvSpPr>
              <a:spLocks/>
            </p:cNvSpPr>
            <p:nvPr/>
          </p:nvSpPr>
          <p:spPr bwMode="auto">
            <a:xfrm rot="-16155315">
              <a:off x="2640" y="1835"/>
              <a:ext cx="374" cy="2303"/>
            </a:xfrm>
            <a:custGeom>
              <a:avLst/>
              <a:gdLst>
                <a:gd name="G0" fmla="+- 5657 0 0"/>
                <a:gd name="G1" fmla="+- 21600 0 0"/>
                <a:gd name="G2" fmla="+- 21600 0 0"/>
                <a:gd name="T0" fmla="*/ 0 w 27257"/>
                <a:gd name="T1" fmla="*/ 754 h 43200"/>
                <a:gd name="T2" fmla="*/ 2348 w 27257"/>
                <a:gd name="T3" fmla="*/ 42945 h 43200"/>
                <a:gd name="T4" fmla="*/ 5657 w 272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57" h="43200" fill="none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</a:path>
                <a:path w="27257" h="43200" stroke="0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  <a:lnTo>
                    <a:pt x="5657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6047" name="Arc 15"/>
            <p:cNvSpPr>
              <a:spLocks/>
            </p:cNvSpPr>
            <p:nvPr/>
          </p:nvSpPr>
          <p:spPr bwMode="auto">
            <a:xfrm rot="16155315" flipV="1">
              <a:off x="2642" y="1621"/>
              <a:ext cx="285" cy="2214"/>
            </a:xfrm>
            <a:custGeom>
              <a:avLst/>
              <a:gdLst>
                <a:gd name="G0" fmla="+- 0 0 0"/>
                <a:gd name="G1" fmla="+- 20077 0 0"/>
                <a:gd name="G2" fmla="+- 21600 0 0"/>
                <a:gd name="T0" fmla="*/ 7966 w 21600"/>
                <a:gd name="T1" fmla="*/ 0 h 41415"/>
                <a:gd name="T2" fmla="*/ 3357 w 21600"/>
                <a:gd name="T3" fmla="*/ 41415 h 41415"/>
                <a:gd name="T4" fmla="*/ 0 w 21600"/>
                <a:gd name="T5" fmla="*/ 20077 h 4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415" fill="none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</a:path>
                <a:path w="21600" h="41415" stroke="0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  <a:lnTo>
                    <a:pt x="0" y="2007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36048" name="Group 16"/>
          <p:cNvGrpSpPr>
            <a:grpSpLocks/>
          </p:cNvGrpSpPr>
          <p:nvPr/>
        </p:nvGrpSpPr>
        <p:grpSpPr bwMode="auto">
          <a:xfrm>
            <a:off x="4473575" y="1182688"/>
            <a:ext cx="0" cy="5110162"/>
            <a:chOff x="2818" y="745"/>
            <a:chExt cx="0" cy="3219"/>
          </a:xfrm>
        </p:grpSpPr>
        <p:sp>
          <p:nvSpPr>
            <p:cNvPr id="1836049" name="Line 17"/>
            <p:cNvSpPr>
              <a:spLocks noChangeShapeType="1"/>
            </p:cNvSpPr>
            <p:nvPr/>
          </p:nvSpPr>
          <p:spPr bwMode="auto">
            <a:xfrm>
              <a:off x="2818" y="745"/>
              <a:ext cx="0" cy="50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6050" name="Line 18"/>
            <p:cNvSpPr>
              <a:spLocks noChangeShapeType="1"/>
            </p:cNvSpPr>
            <p:nvPr/>
          </p:nvSpPr>
          <p:spPr bwMode="auto">
            <a:xfrm>
              <a:off x="2818" y="1450"/>
              <a:ext cx="0" cy="1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6051" name="Line 19"/>
            <p:cNvSpPr>
              <a:spLocks noChangeShapeType="1"/>
            </p:cNvSpPr>
            <p:nvPr/>
          </p:nvSpPr>
          <p:spPr bwMode="auto">
            <a:xfrm>
              <a:off x="2818" y="3214"/>
              <a:ext cx="0" cy="75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6052" name="Text Box 20"/>
          <p:cNvSpPr txBox="1">
            <a:spLocks noChangeArrowheads="1"/>
          </p:cNvSpPr>
          <p:nvPr/>
        </p:nvSpPr>
        <p:spPr bwMode="auto">
          <a:xfrm>
            <a:off x="4162425" y="43910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c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6053" name="Text Box 21"/>
          <p:cNvSpPr txBox="1">
            <a:spLocks noChangeArrowheads="1"/>
          </p:cNvSpPr>
          <p:nvPr/>
        </p:nvSpPr>
        <p:spPr bwMode="auto">
          <a:xfrm>
            <a:off x="4173538" y="1616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b="1" i="1"/>
          </a:p>
        </p:txBody>
      </p:sp>
      <p:sp>
        <p:nvSpPr>
          <p:cNvPr id="1836054" name="Oval 22"/>
          <p:cNvSpPr>
            <a:spLocks noChangeArrowheads="1"/>
          </p:cNvSpPr>
          <p:nvPr/>
        </p:nvSpPr>
        <p:spPr bwMode="auto">
          <a:xfrm>
            <a:off x="4425950" y="4475163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6055" name="Oval 23"/>
          <p:cNvSpPr>
            <a:spLocks noChangeArrowheads="1"/>
          </p:cNvSpPr>
          <p:nvPr/>
        </p:nvSpPr>
        <p:spPr bwMode="auto">
          <a:xfrm>
            <a:off x="4429125" y="1889125"/>
            <a:ext cx="7778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6056" name="Object 24"/>
          <p:cNvGraphicFramePr>
            <a:graphicFrameLocks noChangeAspect="1"/>
          </p:cNvGraphicFramePr>
          <p:nvPr/>
        </p:nvGraphicFramePr>
        <p:xfrm>
          <a:off x="404813" y="1076325"/>
          <a:ext cx="251301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92" name="公式" r:id="rId3" imgW="939600" imgH="330120" progId="Equation.3">
                  <p:embed/>
                </p:oleObj>
              </mc:Choice>
              <mc:Fallback>
                <p:oleObj name="公式" r:id="rId3" imgW="93960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076325"/>
                        <a:ext cx="251301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6057" name="Object 25"/>
          <p:cNvGraphicFramePr>
            <a:graphicFrameLocks noChangeAspect="1"/>
          </p:cNvGraphicFramePr>
          <p:nvPr/>
        </p:nvGraphicFramePr>
        <p:xfrm>
          <a:off x="5576888" y="3101975"/>
          <a:ext cx="8112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93" name="公式" r:id="rId5" imgW="482400" imgH="203040" progId="Equation.3">
                  <p:embed/>
                </p:oleObj>
              </mc:Choice>
              <mc:Fallback>
                <p:oleObj name="公式" r:id="rId5" imgW="48240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3101975"/>
                        <a:ext cx="8112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FF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6058" name="Oval 26"/>
          <p:cNvSpPr>
            <a:spLocks noChangeArrowheads="1"/>
          </p:cNvSpPr>
          <p:nvPr/>
        </p:nvSpPr>
        <p:spPr bwMode="auto">
          <a:xfrm>
            <a:off x="3362325" y="2987675"/>
            <a:ext cx="2214563" cy="684213"/>
          </a:xfrm>
          <a:prstGeom prst="ellipse">
            <a:avLst/>
          </a:prstGeom>
          <a:solidFill>
            <a:srgbClr val="FF33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6059" name="Text Box 27"/>
          <p:cNvSpPr txBox="1">
            <a:spLocks noChangeArrowheads="1"/>
          </p:cNvSpPr>
          <p:nvPr/>
        </p:nvSpPr>
        <p:spPr bwMode="auto">
          <a:xfrm>
            <a:off x="4124325" y="3079750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/>
              <a:t>y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6060" name="Line 28"/>
          <p:cNvSpPr>
            <a:spLocks noChangeShapeType="1"/>
          </p:cNvSpPr>
          <p:nvPr/>
        </p:nvSpPr>
        <p:spPr bwMode="auto">
          <a:xfrm>
            <a:off x="4473575" y="2959100"/>
            <a:ext cx="0" cy="3746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6061" name="Oval 29"/>
          <p:cNvSpPr>
            <a:spLocks noChangeArrowheads="1"/>
          </p:cNvSpPr>
          <p:nvPr/>
        </p:nvSpPr>
        <p:spPr bwMode="auto">
          <a:xfrm>
            <a:off x="4432300" y="3278188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36062" name="Object 30"/>
          <p:cNvGraphicFramePr>
            <a:graphicFrameLocks noChangeAspect="1"/>
          </p:cNvGraphicFramePr>
          <p:nvPr/>
        </p:nvGraphicFramePr>
        <p:xfrm>
          <a:off x="190500" y="1992313"/>
          <a:ext cx="28781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94" name="公式" r:id="rId7" imgW="1091880" imgH="330120" progId="Equation.3">
                  <p:embed/>
                </p:oleObj>
              </mc:Choice>
              <mc:Fallback>
                <p:oleObj name="公式" r:id="rId7" imgW="1091880" imgH="3301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992313"/>
                        <a:ext cx="287813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6063" name="Text Box 31"/>
          <p:cNvSpPr txBox="1">
            <a:spLocks noChangeArrowheads="1"/>
          </p:cNvSpPr>
          <p:nvPr/>
        </p:nvSpPr>
        <p:spPr bwMode="auto">
          <a:xfrm>
            <a:off x="2798763" y="21224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6064" name="Text Box 32"/>
          <p:cNvSpPr txBox="1">
            <a:spLocks noChangeArrowheads="1"/>
          </p:cNvSpPr>
          <p:nvPr/>
        </p:nvSpPr>
        <p:spPr bwMode="auto">
          <a:xfrm>
            <a:off x="7356475" y="3160713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836065" name="Object 33"/>
          <p:cNvGraphicFramePr>
            <a:graphicFrameLocks noChangeAspect="1"/>
          </p:cNvGraphicFramePr>
          <p:nvPr/>
        </p:nvGraphicFramePr>
        <p:xfrm>
          <a:off x="6388100" y="3048000"/>
          <a:ext cx="917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95" name="公式" r:id="rId9" imgW="545760" imgH="228600" progId="Equation.3">
                  <p:embed/>
                </p:oleObj>
              </mc:Choice>
              <mc:Fallback>
                <p:oleObj name="公式" r:id="rId9" imgW="54576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048000"/>
                        <a:ext cx="9175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FF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6066" name="Text Box 34"/>
          <p:cNvSpPr txBox="1">
            <a:spLocks noChangeArrowheads="1"/>
          </p:cNvSpPr>
          <p:nvPr/>
        </p:nvSpPr>
        <p:spPr bwMode="auto">
          <a:xfrm>
            <a:off x="2951163" y="22748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36069" name="Rectangle 37"/>
          <p:cNvSpPr>
            <a:spLocks noChangeArrowheads="1"/>
          </p:cNvSpPr>
          <p:nvPr/>
        </p:nvSpPr>
        <p:spPr bwMode="auto">
          <a:xfrm>
            <a:off x="328613" y="304800"/>
            <a:ext cx="2757487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23.</a:t>
            </a:r>
            <a:r>
              <a:rPr lang="en-US" altLang="zh-CN" b="1">
                <a:latin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endParaRPr lang="zh-CN" altLang="en-US" b="1"/>
          </a:p>
        </p:txBody>
      </p:sp>
      <p:sp>
        <p:nvSpPr>
          <p:cNvPr id="18360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8672513" y="6292850"/>
            <a:ext cx="304800" cy="2159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36074" name="Rectangle 42"/>
          <p:cNvSpPr>
            <a:spLocks noChangeArrowheads="1"/>
          </p:cNvSpPr>
          <p:nvPr/>
        </p:nvSpPr>
        <p:spPr bwMode="auto">
          <a:xfrm>
            <a:off x="3152775" y="314325"/>
            <a:ext cx="543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曲边梯形：</a:t>
            </a:r>
            <a:r>
              <a:rPr lang="en-US" altLang="zh-CN" b="1" i="1">
                <a:solidFill>
                  <a:srgbClr val="FF0000"/>
                </a:solidFill>
              </a:rPr>
              <a:t>x=g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 i="1">
                <a:solidFill>
                  <a:srgbClr val="FF0000"/>
                </a:solidFill>
              </a:rPr>
              <a:t>，</a:t>
            </a:r>
            <a:r>
              <a:rPr lang="en-US" altLang="zh-CN" b="1" i="1">
                <a:solidFill>
                  <a:srgbClr val="FF0000"/>
                </a:solidFill>
              </a:rPr>
              <a:t>x=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r>
              <a:rPr lang="en-US" altLang="zh-CN" b="1" i="1">
                <a:solidFill>
                  <a:srgbClr val="FF0000"/>
                </a:solidFill>
              </a:rPr>
              <a:t>, y=c, y=d</a:t>
            </a: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tx1"/>
                </a:solidFill>
              </a:rPr>
              <a:t>y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36075" name="AutoShape 43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6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6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36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36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83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3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36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60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36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60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60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60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6058" grpId="0" animBg="1"/>
      <p:bldP spid="1836059" grpId="0" autoUpdateAnimBg="0"/>
      <p:bldP spid="1836060" grpId="0" animBg="1"/>
      <p:bldP spid="1836061" grpId="0" animBg="1"/>
      <p:bldP spid="1836063" grpId="0" autoUpdateAnimBg="0"/>
      <p:bldP spid="1836064" grpId="0" autoUpdateAnimBg="0"/>
      <p:bldP spid="183606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Freeform 2"/>
          <p:cNvSpPr>
            <a:spLocks/>
          </p:cNvSpPr>
          <p:nvPr/>
        </p:nvSpPr>
        <p:spPr bwMode="auto">
          <a:xfrm>
            <a:off x="4870450" y="2479675"/>
            <a:ext cx="2554288" cy="3279775"/>
          </a:xfrm>
          <a:custGeom>
            <a:avLst/>
            <a:gdLst>
              <a:gd name="T0" fmla="*/ 0 w 1609"/>
              <a:gd name="T1" fmla="*/ 448 h 2066"/>
              <a:gd name="T2" fmla="*/ 13 w 1609"/>
              <a:gd name="T3" fmla="*/ 2066 h 2066"/>
              <a:gd name="T4" fmla="*/ 1609 w 1609"/>
              <a:gd name="T5" fmla="*/ 2058 h 2066"/>
              <a:gd name="T6" fmla="*/ 1608 w 1609"/>
              <a:gd name="T7" fmla="*/ 43 h 2066"/>
              <a:gd name="T8" fmla="*/ 1562 w 1609"/>
              <a:gd name="T9" fmla="*/ 26 h 2066"/>
              <a:gd name="T10" fmla="*/ 1483 w 1609"/>
              <a:gd name="T11" fmla="*/ 16 h 2066"/>
              <a:gd name="T12" fmla="*/ 1395 w 1609"/>
              <a:gd name="T13" fmla="*/ 3 h 2066"/>
              <a:gd name="T14" fmla="*/ 1336 w 1609"/>
              <a:gd name="T15" fmla="*/ 0 h 2066"/>
              <a:gd name="T16" fmla="*/ 1258 w 1609"/>
              <a:gd name="T17" fmla="*/ 6 h 2066"/>
              <a:gd name="T18" fmla="*/ 1173 w 1609"/>
              <a:gd name="T19" fmla="*/ 27 h 2066"/>
              <a:gd name="T20" fmla="*/ 1084 w 1609"/>
              <a:gd name="T21" fmla="*/ 72 h 2066"/>
              <a:gd name="T22" fmla="*/ 1002 w 1609"/>
              <a:gd name="T23" fmla="*/ 139 h 2066"/>
              <a:gd name="T24" fmla="*/ 913 w 1609"/>
              <a:gd name="T25" fmla="*/ 222 h 2066"/>
              <a:gd name="T26" fmla="*/ 830 w 1609"/>
              <a:gd name="T27" fmla="*/ 304 h 2066"/>
              <a:gd name="T28" fmla="*/ 712 w 1609"/>
              <a:gd name="T29" fmla="*/ 420 h 2066"/>
              <a:gd name="T30" fmla="*/ 636 w 1609"/>
              <a:gd name="T31" fmla="*/ 498 h 2066"/>
              <a:gd name="T32" fmla="*/ 526 w 1609"/>
              <a:gd name="T33" fmla="*/ 572 h 2066"/>
              <a:gd name="T34" fmla="*/ 442 w 1609"/>
              <a:gd name="T35" fmla="*/ 594 h 2066"/>
              <a:gd name="T36" fmla="*/ 360 w 1609"/>
              <a:gd name="T37" fmla="*/ 590 h 2066"/>
              <a:gd name="T38" fmla="*/ 236 w 1609"/>
              <a:gd name="T39" fmla="*/ 554 h 2066"/>
              <a:gd name="T40" fmla="*/ 62 w 1609"/>
              <a:gd name="T41" fmla="*/ 470 h 2066"/>
              <a:gd name="T42" fmla="*/ 0 w 1609"/>
              <a:gd name="T43" fmla="*/ 448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9" h="2066">
                <a:moveTo>
                  <a:pt x="0" y="448"/>
                </a:moveTo>
                <a:lnTo>
                  <a:pt x="13" y="2066"/>
                </a:lnTo>
                <a:lnTo>
                  <a:pt x="1609" y="2058"/>
                </a:lnTo>
                <a:lnTo>
                  <a:pt x="1608" y="43"/>
                </a:lnTo>
                <a:lnTo>
                  <a:pt x="1562" y="26"/>
                </a:lnTo>
                <a:lnTo>
                  <a:pt x="1483" y="16"/>
                </a:lnTo>
                <a:lnTo>
                  <a:pt x="1395" y="3"/>
                </a:lnTo>
                <a:lnTo>
                  <a:pt x="1336" y="0"/>
                </a:lnTo>
                <a:lnTo>
                  <a:pt x="1258" y="6"/>
                </a:lnTo>
                <a:lnTo>
                  <a:pt x="1173" y="27"/>
                </a:lnTo>
                <a:lnTo>
                  <a:pt x="1084" y="72"/>
                </a:lnTo>
                <a:lnTo>
                  <a:pt x="1002" y="139"/>
                </a:lnTo>
                <a:lnTo>
                  <a:pt x="913" y="222"/>
                </a:lnTo>
                <a:lnTo>
                  <a:pt x="830" y="304"/>
                </a:lnTo>
                <a:lnTo>
                  <a:pt x="712" y="420"/>
                </a:lnTo>
                <a:lnTo>
                  <a:pt x="636" y="498"/>
                </a:lnTo>
                <a:lnTo>
                  <a:pt x="526" y="572"/>
                </a:lnTo>
                <a:lnTo>
                  <a:pt x="442" y="594"/>
                </a:lnTo>
                <a:lnTo>
                  <a:pt x="360" y="590"/>
                </a:lnTo>
                <a:lnTo>
                  <a:pt x="236" y="554"/>
                </a:lnTo>
                <a:lnTo>
                  <a:pt x="62" y="470"/>
                </a:lnTo>
                <a:lnTo>
                  <a:pt x="0" y="448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37059" name="Text Box 3"/>
          <p:cNvSpPr txBox="1">
            <a:spLocks noChangeArrowheads="1"/>
          </p:cNvSpPr>
          <p:nvPr/>
        </p:nvSpPr>
        <p:spPr bwMode="auto">
          <a:xfrm>
            <a:off x="471805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37060" name="Text Box 4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37061" name="Rectangle 5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1837065" name="Line 9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66" name="Line 10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67" name="Text Box 11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2000" i="1">
              <a:solidFill>
                <a:schemeClr val="tx1"/>
              </a:solidFill>
            </a:endParaRPr>
          </a:p>
        </p:txBody>
      </p:sp>
      <p:sp>
        <p:nvSpPr>
          <p:cNvPr id="1837068" name="Text Box 12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7069" name="Text Box 13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7070" name="Line 14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72" name="Freeform 16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73" name="Line 17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3707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152400"/>
            <a:ext cx="4648200" cy="531813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sz="2400" b="1">
                <a:latin typeface="楷体_GB2312" pitchFamily="49" charset="-122"/>
              </a:rPr>
              <a:t>求旋转体体积</a:t>
            </a:r>
            <a:r>
              <a:rPr lang="en-US" altLang="zh-CN" sz="2400" b="1"/>
              <a:t>— </a:t>
            </a:r>
            <a:r>
              <a:rPr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7075" name="Rectangle 19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grpSp>
        <p:nvGrpSpPr>
          <p:cNvPr id="1837078" name="Group 22"/>
          <p:cNvGrpSpPr>
            <a:grpSpLocks/>
          </p:cNvGrpSpPr>
          <p:nvPr/>
        </p:nvGrpSpPr>
        <p:grpSpPr bwMode="auto">
          <a:xfrm>
            <a:off x="4883150" y="2519363"/>
            <a:ext cx="2532063" cy="3238500"/>
            <a:chOff x="3076" y="1587"/>
            <a:chExt cx="1595" cy="2040"/>
          </a:xfrm>
        </p:grpSpPr>
        <p:sp>
          <p:nvSpPr>
            <p:cNvPr id="1837063" name="Freeform 7"/>
            <p:cNvSpPr>
              <a:spLocks/>
            </p:cNvSpPr>
            <p:nvPr/>
          </p:nvSpPr>
          <p:spPr bwMode="auto">
            <a:xfrm>
              <a:off x="3076" y="2013"/>
              <a:ext cx="2" cy="1614"/>
            </a:xfrm>
            <a:custGeom>
              <a:avLst/>
              <a:gdLst>
                <a:gd name="T0" fmla="*/ 0 w 1"/>
                <a:gd name="T1" fmla="*/ 0 h 1256"/>
                <a:gd name="T2" fmla="*/ 0 w 1"/>
                <a:gd name="T3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56">
                  <a:moveTo>
                    <a:pt x="0" y="0"/>
                  </a:moveTo>
                  <a:lnTo>
                    <a:pt x="0" y="1256"/>
                  </a:lnTo>
                </a:path>
              </a:pathLst>
            </a:custGeom>
            <a:noFill/>
            <a:ln w="38100" cmpd="sng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7076" name="Freeform 20"/>
            <p:cNvSpPr>
              <a:spLocks/>
            </p:cNvSpPr>
            <p:nvPr/>
          </p:nvSpPr>
          <p:spPr bwMode="auto">
            <a:xfrm>
              <a:off x="4670" y="1587"/>
              <a:ext cx="1" cy="2025"/>
            </a:xfrm>
            <a:custGeom>
              <a:avLst/>
              <a:gdLst>
                <a:gd name="T0" fmla="*/ 0 w 1"/>
                <a:gd name="T1" fmla="*/ 0 h 2025"/>
                <a:gd name="T2" fmla="*/ 1 w 1"/>
                <a:gd name="T3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25">
                  <a:moveTo>
                    <a:pt x="0" y="0"/>
                  </a:moveTo>
                  <a:lnTo>
                    <a:pt x="1" y="2025"/>
                  </a:lnTo>
                </a:path>
              </a:pathLst>
            </a:custGeom>
            <a:noFill/>
            <a:ln w="38100" cmpd="sng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7080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37081" name="Text Box 25"/>
          <p:cNvSpPr txBox="1">
            <a:spLocks noChangeArrowheads="1"/>
          </p:cNvSpPr>
          <p:nvPr/>
        </p:nvSpPr>
        <p:spPr bwMode="auto">
          <a:xfrm>
            <a:off x="5413375" y="5703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7082" name="Freeform 26"/>
          <p:cNvSpPr>
            <a:spLocks/>
          </p:cNvSpPr>
          <p:nvPr/>
        </p:nvSpPr>
        <p:spPr bwMode="auto">
          <a:xfrm>
            <a:off x="5581650" y="3422650"/>
            <a:ext cx="434975" cy="2317750"/>
          </a:xfrm>
          <a:custGeom>
            <a:avLst/>
            <a:gdLst>
              <a:gd name="T0" fmla="*/ 0 w 274"/>
              <a:gd name="T1" fmla="*/ 0 h 1460"/>
              <a:gd name="T2" fmla="*/ 274 w 274"/>
              <a:gd name="T3" fmla="*/ 0 h 1460"/>
              <a:gd name="T4" fmla="*/ 268 w 274"/>
              <a:gd name="T5" fmla="*/ 1460 h 1460"/>
              <a:gd name="T6" fmla="*/ 0 w 274"/>
              <a:gd name="T7" fmla="*/ 1460 h 1460"/>
              <a:gd name="T8" fmla="*/ 0 w 274"/>
              <a:gd name="T9" fmla="*/ 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1460">
                <a:moveTo>
                  <a:pt x="0" y="0"/>
                </a:moveTo>
                <a:lnTo>
                  <a:pt x="274" y="0"/>
                </a:lnTo>
                <a:lnTo>
                  <a:pt x="268" y="1460"/>
                </a:lnTo>
                <a:lnTo>
                  <a:pt x="0" y="1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83" name="Line 27"/>
          <p:cNvSpPr>
            <a:spLocks noChangeShapeType="1"/>
          </p:cNvSpPr>
          <p:nvPr/>
        </p:nvSpPr>
        <p:spPr bwMode="auto">
          <a:xfrm flipV="1">
            <a:off x="5581650" y="3422650"/>
            <a:ext cx="0" cy="2324100"/>
          </a:xfrm>
          <a:prstGeom prst="line">
            <a:avLst/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7084" name="Text Box 28"/>
          <p:cNvSpPr txBox="1">
            <a:spLocks noChangeArrowheads="1"/>
          </p:cNvSpPr>
          <p:nvPr/>
        </p:nvSpPr>
        <p:spPr bwMode="auto">
          <a:xfrm>
            <a:off x="5565775" y="5330825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7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3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83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3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3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3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3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3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3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37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37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37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3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3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3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37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37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83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8" grpId="0" animBg="1"/>
      <p:bldP spid="1837059" grpId="0" autoUpdateAnimBg="0"/>
      <p:bldP spid="1837060" grpId="0" autoUpdateAnimBg="0"/>
      <p:bldP spid="1837061" grpId="0" autoUpdateAnimBg="0"/>
      <p:bldP spid="1837065" grpId="0" animBg="1"/>
      <p:bldP spid="1837066" grpId="0" animBg="1"/>
      <p:bldP spid="1837067" grpId="0" autoUpdateAnimBg="0"/>
      <p:bldP spid="1837068" grpId="0" autoUpdateAnimBg="0"/>
      <p:bldP spid="1837069" grpId="0" autoUpdateAnimBg="0"/>
      <p:bldP spid="1837070" grpId="0" animBg="1"/>
      <p:bldP spid="1837072" grpId="0" animBg="1"/>
      <p:bldP spid="1837073" grpId="0" animBg="1"/>
      <p:bldP spid="1837081" grpId="0" autoUpdateAnimBg="0"/>
      <p:bldP spid="1837082" grpId="0" animBg="1"/>
      <p:bldP spid="1837083" grpId="0" animBg="1"/>
      <p:bldP spid="183708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135" name="Freeform 1079"/>
          <p:cNvSpPr>
            <a:spLocks/>
          </p:cNvSpPr>
          <p:nvPr/>
        </p:nvSpPr>
        <p:spPr bwMode="auto">
          <a:xfrm>
            <a:off x="4870450" y="2479675"/>
            <a:ext cx="2554288" cy="3279775"/>
          </a:xfrm>
          <a:custGeom>
            <a:avLst/>
            <a:gdLst>
              <a:gd name="T0" fmla="*/ 0 w 1609"/>
              <a:gd name="T1" fmla="*/ 448 h 2066"/>
              <a:gd name="T2" fmla="*/ 13 w 1609"/>
              <a:gd name="T3" fmla="*/ 2066 h 2066"/>
              <a:gd name="T4" fmla="*/ 1609 w 1609"/>
              <a:gd name="T5" fmla="*/ 2058 h 2066"/>
              <a:gd name="T6" fmla="*/ 1608 w 1609"/>
              <a:gd name="T7" fmla="*/ 43 h 2066"/>
              <a:gd name="T8" fmla="*/ 1562 w 1609"/>
              <a:gd name="T9" fmla="*/ 26 h 2066"/>
              <a:gd name="T10" fmla="*/ 1483 w 1609"/>
              <a:gd name="T11" fmla="*/ 16 h 2066"/>
              <a:gd name="T12" fmla="*/ 1395 w 1609"/>
              <a:gd name="T13" fmla="*/ 3 h 2066"/>
              <a:gd name="T14" fmla="*/ 1336 w 1609"/>
              <a:gd name="T15" fmla="*/ 0 h 2066"/>
              <a:gd name="T16" fmla="*/ 1258 w 1609"/>
              <a:gd name="T17" fmla="*/ 6 h 2066"/>
              <a:gd name="T18" fmla="*/ 1173 w 1609"/>
              <a:gd name="T19" fmla="*/ 27 h 2066"/>
              <a:gd name="T20" fmla="*/ 1084 w 1609"/>
              <a:gd name="T21" fmla="*/ 72 h 2066"/>
              <a:gd name="T22" fmla="*/ 1002 w 1609"/>
              <a:gd name="T23" fmla="*/ 139 h 2066"/>
              <a:gd name="T24" fmla="*/ 913 w 1609"/>
              <a:gd name="T25" fmla="*/ 222 h 2066"/>
              <a:gd name="T26" fmla="*/ 830 w 1609"/>
              <a:gd name="T27" fmla="*/ 304 h 2066"/>
              <a:gd name="T28" fmla="*/ 712 w 1609"/>
              <a:gd name="T29" fmla="*/ 420 h 2066"/>
              <a:gd name="T30" fmla="*/ 636 w 1609"/>
              <a:gd name="T31" fmla="*/ 498 h 2066"/>
              <a:gd name="T32" fmla="*/ 526 w 1609"/>
              <a:gd name="T33" fmla="*/ 572 h 2066"/>
              <a:gd name="T34" fmla="*/ 442 w 1609"/>
              <a:gd name="T35" fmla="*/ 594 h 2066"/>
              <a:gd name="T36" fmla="*/ 360 w 1609"/>
              <a:gd name="T37" fmla="*/ 590 h 2066"/>
              <a:gd name="T38" fmla="*/ 236 w 1609"/>
              <a:gd name="T39" fmla="*/ 554 h 2066"/>
              <a:gd name="T40" fmla="*/ 62 w 1609"/>
              <a:gd name="T41" fmla="*/ 470 h 2066"/>
              <a:gd name="T42" fmla="*/ 0 w 1609"/>
              <a:gd name="T43" fmla="*/ 448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9" h="2066">
                <a:moveTo>
                  <a:pt x="0" y="448"/>
                </a:moveTo>
                <a:lnTo>
                  <a:pt x="13" y="2066"/>
                </a:lnTo>
                <a:lnTo>
                  <a:pt x="1609" y="2058"/>
                </a:lnTo>
                <a:lnTo>
                  <a:pt x="1608" y="43"/>
                </a:lnTo>
                <a:lnTo>
                  <a:pt x="1562" y="26"/>
                </a:lnTo>
                <a:lnTo>
                  <a:pt x="1483" y="16"/>
                </a:lnTo>
                <a:lnTo>
                  <a:pt x="1395" y="3"/>
                </a:lnTo>
                <a:lnTo>
                  <a:pt x="1336" y="0"/>
                </a:lnTo>
                <a:lnTo>
                  <a:pt x="1258" y="6"/>
                </a:lnTo>
                <a:lnTo>
                  <a:pt x="1173" y="27"/>
                </a:lnTo>
                <a:lnTo>
                  <a:pt x="1084" y="72"/>
                </a:lnTo>
                <a:lnTo>
                  <a:pt x="1002" y="139"/>
                </a:lnTo>
                <a:lnTo>
                  <a:pt x="913" y="222"/>
                </a:lnTo>
                <a:lnTo>
                  <a:pt x="830" y="304"/>
                </a:lnTo>
                <a:lnTo>
                  <a:pt x="712" y="420"/>
                </a:lnTo>
                <a:lnTo>
                  <a:pt x="636" y="498"/>
                </a:lnTo>
                <a:lnTo>
                  <a:pt x="526" y="572"/>
                </a:lnTo>
                <a:lnTo>
                  <a:pt x="442" y="594"/>
                </a:lnTo>
                <a:lnTo>
                  <a:pt x="360" y="590"/>
                </a:lnTo>
                <a:lnTo>
                  <a:pt x="236" y="554"/>
                </a:lnTo>
                <a:lnTo>
                  <a:pt x="62" y="470"/>
                </a:lnTo>
                <a:lnTo>
                  <a:pt x="0" y="448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38136" name="Freeform 1080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083" name="Text Box 1027"/>
          <p:cNvSpPr txBox="1">
            <a:spLocks noChangeArrowheads="1"/>
          </p:cNvSpPr>
          <p:nvPr/>
        </p:nvSpPr>
        <p:spPr bwMode="auto">
          <a:xfrm>
            <a:off x="5413375" y="5703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8084" name="Text Box 1028"/>
          <p:cNvSpPr txBox="1">
            <a:spLocks noChangeArrowheads="1"/>
          </p:cNvSpPr>
          <p:nvPr/>
        </p:nvSpPr>
        <p:spPr bwMode="auto">
          <a:xfrm>
            <a:off x="471805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38140" name="Freeform 1084"/>
          <p:cNvSpPr>
            <a:spLocks/>
          </p:cNvSpPr>
          <p:nvPr/>
        </p:nvSpPr>
        <p:spPr bwMode="auto">
          <a:xfrm>
            <a:off x="5581650" y="3422650"/>
            <a:ext cx="434975" cy="2317750"/>
          </a:xfrm>
          <a:custGeom>
            <a:avLst/>
            <a:gdLst>
              <a:gd name="T0" fmla="*/ 0 w 274"/>
              <a:gd name="T1" fmla="*/ 0 h 1460"/>
              <a:gd name="T2" fmla="*/ 274 w 274"/>
              <a:gd name="T3" fmla="*/ 0 h 1460"/>
              <a:gd name="T4" fmla="*/ 268 w 274"/>
              <a:gd name="T5" fmla="*/ 1460 h 1460"/>
              <a:gd name="T6" fmla="*/ 0 w 274"/>
              <a:gd name="T7" fmla="*/ 1460 h 1460"/>
              <a:gd name="T8" fmla="*/ 0 w 274"/>
              <a:gd name="T9" fmla="*/ 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1460">
                <a:moveTo>
                  <a:pt x="0" y="0"/>
                </a:moveTo>
                <a:lnTo>
                  <a:pt x="274" y="0"/>
                </a:lnTo>
                <a:lnTo>
                  <a:pt x="268" y="1460"/>
                </a:lnTo>
                <a:lnTo>
                  <a:pt x="0" y="146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8086" name="Group 1030"/>
          <p:cNvGrpSpPr>
            <a:grpSpLocks/>
          </p:cNvGrpSpPr>
          <p:nvPr/>
        </p:nvGrpSpPr>
        <p:grpSpPr bwMode="auto">
          <a:xfrm>
            <a:off x="2971800" y="3422650"/>
            <a:ext cx="3044825" cy="2335213"/>
            <a:chOff x="1872" y="2156"/>
            <a:chExt cx="1918" cy="1471"/>
          </a:xfrm>
        </p:grpSpPr>
        <p:grpSp>
          <p:nvGrpSpPr>
            <p:cNvPr id="1838087" name="Group 1031"/>
            <p:cNvGrpSpPr>
              <a:grpSpLocks/>
            </p:cNvGrpSpPr>
            <p:nvPr/>
          </p:nvGrpSpPr>
          <p:grpSpPr bwMode="auto">
            <a:xfrm>
              <a:off x="2146" y="2156"/>
              <a:ext cx="1644" cy="1471"/>
              <a:chOff x="2146" y="2156"/>
              <a:chExt cx="1644" cy="1471"/>
            </a:xfrm>
          </p:grpSpPr>
          <p:sp>
            <p:nvSpPr>
              <p:cNvPr id="1838088" name="Freeform 1032"/>
              <p:cNvSpPr>
                <a:spLocks/>
              </p:cNvSpPr>
              <p:nvPr/>
            </p:nvSpPr>
            <p:spPr bwMode="auto">
              <a:xfrm>
                <a:off x="3516" y="2156"/>
                <a:ext cx="274" cy="1456"/>
              </a:xfrm>
              <a:custGeom>
                <a:avLst/>
                <a:gdLst>
                  <a:gd name="T0" fmla="*/ 0 w 274"/>
                  <a:gd name="T1" fmla="*/ 0 h 1456"/>
                  <a:gd name="T2" fmla="*/ 274 w 274"/>
                  <a:gd name="T3" fmla="*/ 0 h 1456"/>
                  <a:gd name="T4" fmla="*/ 272 w 274"/>
                  <a:gd name="T5" fmla="*/ 1456 h 1456"/>
                  <a:gd name="T6" fmla="*/ 0 w 274"/>
                  <a:gd name="T7" fmla="*/ 1456 h 1456"/>
                  <a:gd name="T8" fmla="*/ 0 w 274"/>
                  <a:gd name="T9" fmla="*/ 0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1456">
                    <a:moveTo>
                      <a:pt x="0" y="0"/>
                    </a:moveTo>
                    <a:lnTo>
                      <a:pt x="274" y="0"/>
                    </a:lnTo>
                    <a:lnTo>
                      <a:pt x="272" y="1456"/>
                    </a:lnTo>
                    <a:lnTo>
                      <a:pt x="0" y="1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38089" name="Group 1033"/>
              <p:cNvGrpSpPr>
                <a:grpSpLocks/>
              </p:cNvGrpSpPr>
              <p:nvPr/>
            </p:nvGrpSpPr>
            <p:grpSpPr bwMode="auto">
              <a:xfrm>
                <a:off x="2146" y="2156"/>
                <a:ext cx="1370" cy="1471"/>
                <a:chOff x="2146" y="2156"/>
                <a:chExt cx="1370" cy="1471"/>
              </a:xfrm>
            </p:grpSpPr>
            <p:sp>
              <p:nvSpPr>
                <p:cNvPr id="1838090" name="Line 1034"/>
                <p:cNvSpPr>
                  <a:spLocks noChangeShapeType="1"/>
                </p:cNvSpPr>
                <p:nvPr/>
              </p:nvSpPr>
              <p:spPr bwMode="auto">
                <a:xfrm>
                  <a:off x="2831" y="2156"/>
                  <a:ext cx="685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8091" name="Line 1035"/>
                <p:cNvSpPr>
                  <a:spLocks noChangeShapeType="1"/>
                </p:cNvSpPr>
                <p:nvPr/>
              </p:nvSpPr>
              <p:spPr bwMode="auto">
                <a:xfrm>
                  <a:off x="2831" y="3627"/>
                  <a:ext cx="685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8092" name="Line 1036"/>
                <p:cNvSpPr>
                  <a:spLocks noChangeShapeType="1"/>
                </p:cNvSpPr>
                <p:nvPr/>
              </p:nvSpPr>
              <p:spPr bwMode="auto">
                <a:xfrm flipH="1">
                  <a:off x="2146" y="2156"/>
                  <a:ext cx="685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8093" name="Line 1037"/>
                <p:cNvSpPr>
                  <a:spLocks noChangeShapeType="1"/>
                </p:cNvSpPr>
                <p:nvPr/>
              </p:nvSpPr>
              <p:spPr bwMode="auto">
                <a:xfrm flipH="1">
                  <a:off x="2146" y="3627"/>
                  <a:ext cx="685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38094" name="Freeform 1038"/>
            <p:cNvSpPr>
              <a:spLocks/>
            </p:cNvSpPr>
            <p:nvPr/>
          </p:nvSpPr>
          <p:spPr bwMode="auto">
            <a:xfrm>
              <a:off x="1872" y="2160"/>
              <a:ext cx="274" cy="1464"/>
            </a:xfrm>
            <a:custGeom>
              <a:avLst/>
              <a:gdLst>
                <a:gd name="T0" fmla="*/ 274 w 274"/>
                <a:gd name="T1" fmla="*/ 0 h 1464"/>
                <a:gd name="T2" fmla="*/ 0 w 274"/>
                <a:gd name="T3" fmla="*/ 0 h 1464"/>
                <a:gd name="T4" fmla="*/ 0 w 274"/>
                <a:gd name="T5" fmla="*/ 1464 h 1464"/>
                <a:gd name="T6" fmla="*/ 272 w 274"/>
                <a:gd name="T7" fmla="*/ 1464 h 1464"/>
                <a:gd name="T8" fmla="*/ 274 w 274"/>
                <a:gd name="T9" fmla="*/ 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464">
                  <a:moveTo>
                    <a:pt x="274" y="0"/>
                  </a:moveTo>
                  <a:lnTo>
                    <a:pt x="0" y="0"/>
                  </a:lnTo>
                  <a:lnTo>
                    <a:pt x="0" y="1464"/>
                  </a:lnTo>
                  <a:lnTo>
                    <a:pt x="272" y="146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8095" name="Line 1039"/>
          <p:cNvSpPr>
            <a:spLocks noChangeShapeType="1"/>
          </p:cNvSpPr>
          <p:nvPr/>
        </p:nvSpPr>
        <p:spPr bwMode="auto">
          <a:xfrm flipV="1">
            <a:off x="5581650" y="3422650"/>
            <a:ext cx="0" cy="2324100"/>
          </a:xfrm>
          <a:prstGeom prst="line">
            <a:avLst/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096" name="Text Box 1040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38099" name="Freeform 1043"/>
          <p:cNvSpPr>
            <a:spLocks/>
          </p:cNvSpPr>
          <p:nvPr/>
        </p:nvSpPr>
        <p:spPr bwMode="auto">
          <a:xfrm>
            <a:off x="4883150" y="3195638"/>
            <a:ext cx="3175" cy="2562225"/>
          </a:xfrm>
          <a:custGeom>
            <a:avLst/>
            <a:gdLst>
              <a:gd name="T0" fmla="*/ 0 w 1"/>
              <a:gd name="T1" fmla="*/ 0 h 1256"/>
              <a:gd name="T2" fmla="*/ 0 w 1"/>
              <a:gd name="T3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56">
                <a:moveTo>
                  <a:pt x="0" y="0"/>
                </a:moveTo>
                <a:lnTo>
                  <a:pt x="0" y="1256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102" name="Line 1046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103" name="Line 1047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104" name="Text Box 1048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38105" name="Text Box 1049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8106" name="Text Box 1050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38107" name="Line 1051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8108" name="Group 1052"/>
          <p:cNvGrpSpPr>
            <a:grpSpLocks/>
          </p:cNvGrpSpPr>
          <p:nvPr/>
        </p:nvGrpSpPr>
        <p:grpSpPr bwMode="auto">
          <a:xfrm>
            <a:off x="2968625" y="2219325"/>
            <a:ext cx="3051175" cy="1647825"/>
            <a:chOff x="1870" y="1398"/>
            <a:chExt cx="1922" cy="1038"/>
          </a:xfrm>
        </p:grpSpPr>
        <p:sp>
          <p:nvSpPr>
            <p:cNvPr id="1838109" name="Oval 1053"/>
            <p:cNvSpPr>
              <a:spLocks noChangeArrowheads="1"/>
            </p:cNvSpPr>
            <p:nvPr/>
          </p:nvSpPr>
          <p:spPr bwMode="auto">
            <a:xfrm>
              <a:off x="1870" y="1913"/>
              <a:ext cx="1922" cy="523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8110" name="Oval 1054"/>
            <p:cNvSpPr>
              <a:spLocks noChangeArrowheads="1"/>
            </p:cNvSpPr>
            <p:nvPr/>
          </p:nvSpPr>
          <p:spPr bwMode="auto">
            <a:xfrm>
              <a:off x="2146" y="2023"/>
              <a:ext cx="1370" cy="28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CC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8111" name="Line 1055"/>
            <p:cNvSpPr>
              <a:spLocks noChangeShapeType="1"/>
            </p:cNvSpPr>
            <p:nvPr/>
          </p:nvSpPr>
          <p:spPr bwMode="auto">
            <a:xfrm flipV="1">
              <a:off x="2831" y="1398"/>
              <a:ext cx="0" cy="9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838113" name="Object 1057"/>
          <p:cNvGraphicFramePr>
            <a:graphicFrameLocks noChangeAspect="1"/>
          </p:cNvGraphicFramePr>
          <p:nvPr/>
        </p:nvGraphicFramePr>
        <p:xfrm>
          <a:off x="692150" y="2005013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016" name="公式" r:id="rId3" imgW="583920" imgH="203040" progId="Equation.3">
                  <p:embed/>
                </p:oleObj>
              </mc:Choice>
              <mc:Fallback>
                <p:oleObj name="公式" r:id="rId3" imgW="583920" imgH="20304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005013"/>
                        <a:ext cx="137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8114" name="Text Box 1058"/>
          <p:cNvSpPr txBox="1">
            <a:spLocks noChangeArrowheads="1"/>
          </p:cNvSpPr>
          <p:nvPr/>
        </p:nvSpPr>
        <p:spPr bwMode="auto">
          <a:xfrm>
            <a:off x="663575" y="14859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9900"/>
                </a:solidFill>
              </a:rPr>
              <a:t>内表面积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1838115" name="Text Box 1059"/>
          <p:cNvSpPr txBox="1">
            <a:spLocks noChangeArrowheads="1"/>
          </p:cNvSpPr>
          <p:nvPr/>
        </p:nvSpPr>
        <p:spPr bwMode="auto">
          <a:xfrm>
            <a:off x="1885950" y="25352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38118" name="Text Box 1062"/>
          <p:cNvSpPr txBox="1">
            <a:spLocks noChangeArrowheads="1"/>
          </p:cNvSpPr>
          <p:nvPr/>
        </p:nvSpPr>
        <p:spPr bwMode="auto">
          <a:xfrm>
            <a:off x="5565775" y="5330825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endParaRPr lang="en-US" altLang="zh-CN" i="1">
              <a:solidFill>
                <a:schemeClr val="tx1"/>
              </a:solidFill>
            </a:endParaRPr>
          </a:p>
        </p:txBody>
      </p:sp>
      <p:grpSp>
        <p:nvGrpSpPr>
          <p:cNvPr id="1838119" name="Group 1063"/>
          <p:cNvGrpSpPr>
            <a:grpSpLocks/>
          </p:cNvGrpSpPr>
          <p:nvPr/>
        </p:nvGrpSpPr>
        <p:grpSpPr bwMode="auto">
          <a:xfrm>
            <a:off x="2968625" y="2219325"/>
            <a:ext cx="3054350" cy="3876675"/>
            <a:chOff x="1870" y="1398"/>
            <a:chExt cx="1924" cy="2442"/>
          </a:xfrm>
        </p:grpSpPr>
        <p:sp>
          <p:nvSpPr>
            <p:cNvPr id="1838120" name="AutoShape 1064"/>
            <p:cNvSpPr>
              <a:spLocks noChangeArrowheads="1"/>
            </p:cNvSpPr>
            <p:nvPr/>
          </p:nvSpPr>
          <p:spPr bwMode="auto">
            <a:xfrm>
              <a:off x="1872" y="1913"/>
              <a:ext cx="1922" cy="1927"/>
            </a:xfrm>
            <a:prstGeom prst="can">
              <a:avLst>
                <a:gd name="adj" fmla="val 26481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8121" name="Oval 1065"/>
            <p:cNvSpPr>
              <a:spLocks noChangeArrowheads="1"/>
            </p:cNvSpPr>
            <p:nvPr/>
          </p:nvSpPr>
          <p:spPr bwMode="auto">
            <a:xfrm>
              <a:off x="1870" y="1913"/>
              <a:ext cx="1922" cy="523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8122" name="Oval 1066"/>
            <p:cNvSpPr>
              <a:spLocks noChangeArrowheads="1"/>
            </p:cNvSpPr>
            <p:nvPr/>
          </p:nvSpPr>
          <p:spPr bwMode="auto">
            <a:xfrm>
              <a:off x="2146" y="2023"/>
              <a:ext cx="1370" cy="28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CC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8123" name="Line 1067"/>
            <p:cNvSpPr>
              <a:spLocks noChangeShapeType="1"/>
            </p:cNvSpPr>
            <p:nvPr/>
          </p:nvSpPr>
          <p:spPr bwMode="auto">
            <a:xfrm flipV="1">
              <a:off x="2831" y="1398"/>
              <a:ext cx="0" cy="9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8124" name="AutoShape 1068"/>
          <p:cNvSpPr>
            <a:spLocks noChangeArrowheads="1"/>
          </p:cNvSpPr>
          <p:nvPr/>
        </p:nvSpPr>
        <p:spPr bwMode="auto">
          <a:xfrm flipH="1">
            <a:off x="692150" y="1485900"/>
            <a:ext cx="1343025" cy="1049338"/>
          </a:xfrm>
          <a:prstGeom prst="wedgeRoundRectCallout">
            <a:avLst>
              <a:gd name="adj1" fmla="val -185935"/>
              <a:gd name="adj2" fmla="val 130028"/>
              <a:gd name="adj3" fmla="val 16667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000">
              <a:solidFill>
                <a:schemeClr val="tx1"/>
              </a:solidFill>
            </a:endParaRPr>
          </a:p>
        </p:txBody>
      </p:sp>
      <p:sp>
        <p:nvSpPr>
          <p:cNvPr id="1838125" name="AutoShape 1069"/>
          <p:cNvSpPr>
            <a:spLocks noChangeArrowheads="1"/>
          </p:cNvSpPr>
          <p:nvPr/>
        </p:nvSpPr>
        <p:spPr bwMode="auto">
          <a:xfrm flipH="1">
            <a:off x="4875213" y="1254125"/>
            <a:ext cx="2568575" cy="482600"/>
          </a:xfrm>
          <a:prstGeom prst="wedgeRoundRectCallout">
            <a:avLst>
              <a:gd name="adj1" fmla="val 30528"/>
              <a:gd name="adj2" fmla="val 344407"/>
              <a:gd name="adj3" fmla="val 16667"/>
            </a:avLst>
          </a:prstGeom>
          <a:noFill/>
          <a:ln w="28575">
            <a:solidFill>
              <a:schemeClr val="accent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000">
              <a:solidFill>
                <a:schemeClr val="tx1"/>
              </a:solidFill>
            </a:endParaRPr>
          </a:p>
        </p:txBody>
      </p:sp>
      <p:sp>
        <p:nvSpPr>
          <p:cNvPr id="1838128" name="Rectangle 1072"/>
          <p:cNvSpPr>
            <a:spLocks noGrp="1" noChangeArrowheads="1"/>
          </p:cNvSpPr>
          <p:nvPr>
            <p:ph type="title" idx="4294967295"/>
          </p:nvPr>
        </p:nvSpPr>
        <p:spPr>
          <a:xfrm>
            <a:off x="8566150" y="5372100"/>
            <a:ext cx="228600" cy="2667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38130" name="Rectangle 1074"/>
          <p:cNvSpPr>
            <a:spLocks noChangeArrowheads="1"/>
          </p:cNvSpPr>
          <p:nvPr/>
        </p:nvSpPr>
        <p:spPr bwMode="auto">
          <a:xfrm>
            <a:off x="238125" y="193675"/>
            <a:ext cx="4648200" cy="531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r>
              <a:rPr lang="en-US" altLang="zh-CN" b="1"/>
              <a:t>—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sz="4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8131" name="Rectangle 1075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38132" name="Text Box 1076"/>
          <p:cNvSpPr txBox="1">
            <a:spLocks noChangeArrowheads="1"/>
          </p:cNvSpPr>
          <p:nvPr/>
        </p:nvSpPr>
        <p:spPr bwMode="auto">
          <a:xfrm>
            <a:off x="4873625" y="1249363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38133" name="Text Box 1077"/>
          <p:cNvSpPr txBox="1">
            <a:spLocks noChangeArrowheads="1"/>
          </p:cNvSpPr>
          <p:nvPr/>
        </p:nvSpPr>
        <p:spPr bwMode="auto">
          <a:xfrm>
            <a:off x="5526088" y="1223963"/>
            <a:ext cx="191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 f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38134" name="Freeform 1078"/>
          <p:cNvSpPr>
            <a:spLocks/>
          </p:cNvSpPr>
          <p:nvPr/>
        </p:nvSpPr>
        <p:spPr bwMode="auto">
          <a:xfrm>
            <a:off x="7412038" y="2530475"/>
            <a:ext cx="3175" cy="3203575"/>
          </a:xfrm>
          <a:custGeom>
            <a:avLst/>
            <a:gdLst>
              <a:gd name="T0" fmla="*/ 0 w 1"/>
              <a:gd name="T1" fmla="*/ 0 h 1570"/>
              <a:gd name="T2" fmla="*/ 1 w 1"/>
              <a:gd name="T3" fmla="*/ 1570 h 1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0">
                <a:moveTo>
                  <a:pt x="0" y="0"/>
                </a:moveTo>
                <a:lnTo>
                  <a:pt x="1" y="1570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8137" name="Rectangle 1081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1838139" name="AutoShape 108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838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838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3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8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8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81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38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38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8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38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3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3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3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3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3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3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114" grpId="0" autoUpdateAnimBg="0"/>
      <p:bldP spid="1838115" grpId="0" autoUpdateAnimBg="0"/>
      <p:bldP spid="1838124" grpId="0" animBg="1" autoUpdateAnimBg="0"/>
      <p:bldP spid="1838125" grpId="0" animBg="1" autoUpdateAnimBg="0"/>
      <p:bldP spid="1838132" grpId="0" autoUpdateAnimBg="0"/>
      <p:bldP spid="183813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37" name="Freeform 33"/>
          <p:cNvSpPr>
            <a:spLocks/>
          </p:cNvSpPr>
          <p:nvPr/>
        </p:nvSpPr>
        <p:spPr bwMode="auto">
          <a:xfrm>
            <a:off x="4870450" y="2479675"/>
            <a:ext cx="2554288" cy="3279775"/>
          </a:xfrm>
          <a:custGeom>
            <a:avLst/>
            <a:gdLst>
              <a:gd name="T0" fmla="*/ 0 w 1609"/>
              <a:gd name="T1" fmla="*/ 448 h 2066"/>
              <a:gd name="T2" fmla="*/ 13 w 1609"/>
              <a:gd name="T3" fmla="*/ 2066 h 2066"/>
              <a:gd name="T4" fmla="*/ 1609 w 1609"/>
              <a:gd name="T5" fmla="*/ 2058 h 2066"/>
              <a:gd name="T6" fmla="*/ 1608 w 1609"/>
              <a:gd name="T7" fmla="*/ 43 h 2066"/>
              <a:gd name="T8" fmla="*/ 1562 w 1609"/>
              <a:gd name="T9" fmla="*/ 26 h 2066"/>
              <a:gd name="T10" fmla="*/ 1483 w 1609"/>
              <a:gd name="T11" fmla="*/ 16 h 2066"/>
              <a:gd name="T12" fmla="*/ 1395 w 1609"/>
              <a:gd name="T13" fmla="*/ 3 h 2066"/>
              <a:gd name="T14" fmla="*/ 1336 w 1609"/>
              <a:gd name="T15" fmla="*/ 0 h 2066"/>
              <a:gd name="T16" fmla="*/ 1258 w 1609"/>
              <a:gd name="T17" fmla="*/ 6 h 2066"/>
              <a:gd name="T18" fmla="*/ 1173 w 1609"/>
              <a:gd name="T19" fmla="*/ 27 h 2066"/>
              <a:gd name="T20" fmla="*/ 1084 w 1609"/>
              <a:gd name="T21" fmla="*/ 72 h 2066"/>
              <a:gd name="T22" fmla="*/ 1002 w 1609"/>
              <a:gd name="T23" fmla="*/ 139 h 2066"/>
              <a:gd name="T24" fmla="*/ 913 w 1609"/>
              <a:gd name="T25" fmla="*/ 222 h 2066"/>
              <a:gd name="T26" fmla="*/ 830 w 1609"/>
              <a:gd name="T27" fmla="*/ 304 h 2066"/>
              <a:gd name="T28" fmla="*/ 712 w 1609"/>
              <a:gd name="T29" fmla="*/ 420 h 2066"/>
              <a:gd name="T30" fmla="*/ 636 w 1609"/>
              <a:gd name="T31" fmla="*/ 498 h 2066"/>
              <a:gd name="T32" fmla="*/ 526 w 1609"/>
              <a:gd name="T33" fmla="*/ 572 h 2066"/>
              <a:gd name="T34" fmla="*/ 442 w 1609"/>
              <a:gd name="T35" fmla="*/ 594 h 2066"/>
              <a:gd name="T36" fmla="*/ 360 w 1609"/>
              <a:gd name="T37" fmla="*/ 590 h 2066"/>
              <a:gd name="T38" fmla="*/ 236 w 1609"/>
              <a:gd name="T39" fmla="*/ 554 h 2066"/>
              <a:gd name="T40" fmla="*/ 62 w 1609"/>
              <a:gd name="T41" fmla="*/ 470 h 2066"/>
              <a:gd name="T42" fmla="*/ 0 w 1609"/>
              <a:gd name="T43" fmla="*/ 448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9" h="2066">
                <a:moveTo>
                  <a:pt x="0" y="448"/>
                </a:moveTo>
                <a:lnTo>
                  <a:pt x="13" y="2066"/>
                </a:lnTo>
                <a:lnTo>
                  <a:pt x="1609" y="2058"/>
                </a:lnTo>
                <a:lnTo>
                  <a:pt x="1608" y="43"/>
                </a:lnTo>
                <a:lnTo>
                  <a:pt x="1562" y="26"/>
                </a:lnTo>
                <a:lnTo>
                  <a:pt x="1483" y="16"/>
                </a:lnTo>
                <a:lnTo>
                  <a:pt x="1395" y="3"/>
                </a:lnTo>
                <a:lnTo>
                  <a:pt x="1336" y="0"/>
                </a:lnTo>
                <a:lnTo>
                  <a:pt x="1258" y="6"/>
                </a:lnTo>
                <a:lnTo>
                  <a:pt x="1173" y="27"/>
                </a:lnTo>
                <a:lnTo>
                  <a:pt x="1084" y="72"/>
                </a:lnTo>
                <a:lnTo>
                  <a:pt x="1002" y="139"/>
                </a:lnTo>
                <a:lnTo>
                  <a:pt x="913" y="222"/>
                </a:lnTo>
                <a:lnTo>
                  <a:pt x="830" y="304"/>
                </a:lnTo>
                <a:lnTo>
                  <a:pt x="712" y="420"/>
                </a:lnTo>
                <a:lnTo>
                  <a:pt x="636" y="498"/>
                </a:lnTo>
                <a:lnTo>
                  <a:pt x="526" y="572"/>
                </a:lnTo>
                <a:lnTo>
                  <a:pt x="442" y="594"/>
                </a:lnTo>
                <a:lnTo>
                  <a:pt x="360" y="590"/>
                </a:lnTo>
                <a:lnTo>
                  <a:pt x="236" y="554"/>
                </a:lnTo>
                <a:lnTo>
                  <a:pt x="62" y="470"/>
                </a:lnTo>
                <a:lnTo>
                  <a:pt x="0" y="448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39138" name="Freeform 34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9107" name="Text Box 3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39110" name="Freeform 6"/>
          <p:cNvSpPr>
            <a:spLocks/>
          </p:cNvSpPr>
          <p:nvPr/>
        </p:nvSpPr>
        <p:spPr bwMode="auto">
          <a:xfrm>
            <a:off x="4883150" y="3195638"/>
            <a:ext cx="3175" cy="2562225"/>
          </a:xfrm>
          <a:custGeom>
            <a:avLst/>
            <a:gdLst>
              <a:gd name="T0" fmla="*/ 0 w 1"/>
              <a:gd name="T1" fmla="*/ 0 h 1256"/>
              <a:gd name="T2" fmla="*/ 0 w 1"/>
              <a:gd name="T3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56">
                <a:moveTo>
                  <a:pt x="0" y="0"/>
                </a:moveTo>
                <a:lnTo>
                  <a:pt x="0" y="1256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9113" name="Line 9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9114" name="Line 10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9115" name="Text Box 11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39116" name="Text Box 12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39117" name="Text Box 13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39118" name="Text Box 14"/>
          <p:cNvSpPr txBox="1">
            <a:spLocks noChangeArrowheads="1"/>
          </p:cNvSpPr>
          <p:nvPr/>
        </p:nvSpPr>
        <p:spPr bwMode="auto">
          <a:xfrm>
            <a:off x="487045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39119" name="Line 15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9120" name="Group 16"/>
          <p:cNvGrpSpPr>
            <a:grpSpLocks/>
          </p:cNvGrpSpPr>
          <p:nvPr/>
        </p:nvGrpSpPr>
        <p:grpSpPr bwMode="auto">
          <a:xfrm>
            <a:off x="3924300" y="2973388"/>
            <a:ext cx="1133475" cy="3021012"/>
            <a:chOff x="2472" y="1873"/>
            <a:chExt cx="714" cy="1903"/>
          </a:xfrm>
        </p:grpSpPr>
        <p:grpSp>
          <p:nvGrpSpPr>
            <p:cNvPr id="1839121" name="Group 17"/>
            <p:cNvGrpSpPr>
              <a:grpSpLocks/>
            </p:cNvGrpSpPr>
            <p:nvPr/>
          </p:nvGrpSpPr>
          <p:grpSpPr bwMode="auto">
            <a:xfrm>
              <a:off x="2472" y="1873"/>
              <a:ext cx="714" cy="1903"/>
              <a:chOff x="2472" y="1873"/>
              <a:chExt cx="714" cy="1903"/>
            </a:xfrm>
          </p:grpSpPr>
          <p:sp>
            <p:nvSpPr>
              <p:cNvPr id="1839122" name="AutoShape 18"/>
              <p:cNvSpPr>
                <a:spLocks noChangeArrowheads="1"/>
              </p:cNvSpPr>
              <p:nvPr/>
            </p:nvSpPr>
            <p:spPr bwMode="auto">
              <a:xfrm>
                <a:off x="2472" y="1873"/>
                <a:ext cx="714" cy="1903"/>
              </a:xfrm>
              <a:prstGeom prst="can">
                <a:avLst>
                  <a:gd name="adj" fmla="val 50986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9123" name="Oval 19"/>
              <p:cNvSpPr>
                <a:spLocks noChangeArrowheads="1"/>
              </p:cNvSpPr>
              <p:nvPr/>
            </p:nvSpPr>
            <p:spPr bwMode="auto">
              <a:xfrm>
                <a:off x="2472" y="1873"/>
                <a:ext cx="714" cy="3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9124" name="Oval 20"/>
              <p:cNvSpPr>
                <a:spLocks noChangeArrowheads="1"/>
              </p:cNvSpPr>
              <p:nvPr/>
            </p:nvSpPr>
            <p:spPr bwMode="auto">
              <a:xfrm>
                <a:off x="2545" y="1920"/>
                <a:ext cx="568" cy="28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39125" name="Line 21"/>
            <p:cNvSpPr>
              <a:spLocks noChangeShapeType="1"/>
            </p:cNvSpPr>
            <p:nvPr/>
          </p:nvSpPr>
          <p:spPr bwMode="auto">
            <a:xfrm flipV="1">
              <a:off x="2831" y="1873"/>
              <a:ext cx="0" cy="2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912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8566150" y="5487988"/>
            <a:ext cx="228600" cy="746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39131" name="Rectangle 27"/>
          <p:cNvSpPr>
            <a:spLocks noChangeArrowheads="1"/>
          </p:cNvSpPr>
          <p:nvPr/>
        </p:nvSpPr>
        <p:spPr bwMode="auto">
          <a:xfrm>
            <a:off x="238125" y="193675"/>
            <a:ext cx="4648200" cy="531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r>
              <a:rPr lang="en-US" altLang="zh-CN" b="1"/>
              <a:t>—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sz="4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39132" name="Rectangle 28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39133" name="Text Box 29"/>
          <p:cNvSpPr txBox="1">
            <a:spLocks noChangeArrowheads="1"/>
          </p:cNvSpPr>
          <p:nvPr/>
        </p:nvSpPr>
        <p:spPr bwMode="auto">
          <a:xfrm>
            <a:off x="4873625" y="1249363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39134" name="Text Box 30"/>
          <p:cNvSpPr txBox="1">
            <a:spLocks noChangeArrowheads="1"/>
          </p:cNvSpPr>
          <p:nvPr/>
        </p:nvSpPr>
        <p:spPr bwMode="auto">
          <a:xfrm>
            <a:off x="5526088" y="1223963"/>
            <a:ext cx="191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 f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39136" name="Freeform 32"/>
          <p:cNvSpPr>
            <a:spLocks/>
          </p:cNvSpPr>
          <p:nvPr/>
        </p:nvSpPr>
        <p:spPr bwMode="auto">
          <a:xfrm>
            <a:off x="7412038" y="2530475"/>
            <a:ext cx="3175" cy="3203575"/>
          </a:xfrm>
          <a:custGeom>
            <a:avLst/>
            <a:gdLst>
              <a:gd name="T0" fmla="*/ 0 w 1"/>
              <a:gd name="T1" fmla="*/ 0 h 1570"/>
              <a:gd name="T2" fmla="*/ 1 w 1"/>
              <a:gd name="T3" fmla="*/ 1570 h 1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0">
                <a:moveTo>
                  <a:pt x="0" y="0"/>
                </a:moveTo>
                <a:lnTo>
                  <a:pt x="1" y="1570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9139" name="Rectangle 35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1839141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9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9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60" name="Freeform 32"/>
          <p:cNvSpPr>
            <a:spLocks/>
          </p:cNvSpPr>
          <p:nvPr/>
        </p:nvSpPr>
        <p:spPr bwMode="auto">
          <a:xfrm>
            <a:off x="4870450" y="2479675"/>
            <a:ext cx="2554288" cy="3279775"/>
          </a:xfrm>
          <a:custGeom>
            <a:avLst/>
            <a:gdLst>
              <a:gd name="T0" fmla="*/ 0 w 1609"/>
              <a:gd name="T1" fmla="*/ 448 h 2066"/>
              <a:gd name="T2" fmla="*/ 13 w 1609"/>
              <a:gd name="T3" fmla="*/ 2066 h 2066"/>
              <a:gd name="T4" fmla="*/ 1609 w 1609"/>
              <a:gd name="T5" fmla="*/ 2058 h 2066"/>
              <a:gd name="T6" fmla="*/ 1608 w 1609"/>
              <a:gd name="T7" fmla="*/ 43 h 2066"/>
              <a:gd name="T8" fmla="*/ 1562 w 1609"/>
              <a:gd name="T9" fmla="*/ 26 h 2066"/>
              <a:gd name="T10" fmla="*/ 1483 w 1609"/>
              <a:gd name="T11" fmla="*/ 16 h 2066"/>
              <a:gd name="T12" fmla="*/ 1395 w 1609"/>
              <a:gd name="T13" fmla="*/ 3 h 2066"/>
              <a:gd name="T14" fmla="*/ 1336 w 1609"/>
              <a:gd name="T15" fmla="*/ 0 h 2066"/>
              <a:gd name="T16" fmla="*/ 1258 w 1609"/>
              <a:gd name="T17" fmla="*/ 6 h 2066"/>
              <a:gd name="T18" fmla="*/ 1173 w 1609"/>
              <a:gd name="T19" fmla="*/ 27 h 2066"/>
              <a:gd name="T20" fmla="*/ 1084 w 1609"/>
              <a:gd name="T21" fmla="*/ 72 h 2066"/>
              <a:gd name="T22" fmla="*/ 1002 w 1609"/>
              <a:gd name="T23" fmla="*/ 139 h 2066"/>
              <a:gd name="T24" fmla="*/ 913 w 1609"/>
              <a:gd name="T25" fmla="*/ 222 h 2066"/>
              <a:gd name="T26" fmla="*/ 830 w 1609"/>
              <a:gd name="T27" fmla="*/ 304 h 2066"/>
              <a:gd name="T28" fmla="*/ 712 w 1609"/>
              <a:gd name="T29" fmla="*/ 420 h 2066"/>
              <a:gd name="T30" fmla="*/ 636 w 1609"/>
              <a:gd name="T31" fmla="*/ 498 h 2066"/>
              <a:gd name="T32" fmla="*/ 526 w 1609"/>
              <a:gd name="T33" fmla="*/ 572 h 2066"/>
              <a:gd name="T34" fmla="*/ 442 w 1609"/>
              <a:gd name="T35" fmla="*/ 594 h 2066"/>
              <a:gd name="T36" fmla="*/ 360 w 1609"/>
              <a:gd name="T37" fmla="*/ 590 h 2066"/>
              <a:gd name="T38" fmla="*/ 236 w 1609"/>
              <a:gd name="T39" fmla="*/ 554 h 2066"/>
              <a:gd name="T40" fmla="*/ 62 w 1609"/>
              <a:gd name="T41" fmla="*/ 470 h 2066"/>
              <a:gd name="T42" fmla="*/ 0 w 1609"/>
              <a:gd name="T43" fmla="*/ 448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9" h="2066">
                <a:moveTo>
                  <a:pt x="0" y="448"/>
                </a:moveTo>
                <a:lnTo>
                  <a:pt x="13" y="2066"/>
                </a:lnTo>
                <a:lnTo>
                  <a:pt x="1609" y="2058"/>
                </a:lnTo>
                <a:lnTo>
                  <a:pt x="1608" y="43"/>
                </a:lnTo>
                <a:lnTo>
                  <a:pt x="1562" y="26"/>
                </a:lnTo>
                <a:lnTo>
                  <a:pt x="1483" y="16"/>
                </a:lnTo>
                <a:lnTo>
                  <a:pt x="1395" y="3"/>
                </a:lnTo>
                <a:lnTo>
                  <a:pt x="1336" y="0"/>
                </a:lnTo>
                <a:lnTo>
                  <a:pt x="1258" y="6"/>
                </a:lnTo>
                <a:lnTo>
                  <a:pt x="1173" y="27"/>
                </a:lnTo>
                <a:lnTo>
                  <a:pt x="1084" y="72"/>
                </a:lnTo>
                <a:lnTo>
                  <a:pt x="1002" y="139"/>
                </a:lnTo>
                <a:lnTo>
                  <a:pt x="913" y="222"/>
                </a:lnTo>
                <a:lnTo>
                  <a:pt x="830" y="304"/>
                </a:lnTo>
                <a:lnTo>
                  <a:pt x="712" y="420"/>
                </a:lnTo>
                <a:lnTo>
                  <a:pt x="636" y="498"/>
                </a:lnTo>
                <a:lnTo>
                  <a:pt x="526" y="572"/>
                </a:lnTo>
                <a:lnTo>
                  <a:pt x="442" y="594"/>
                </a:lnTo>
                <a:lnTo>
                  <a:pt x="360" y="590"/>
                </a:lnTo>
                <a:lnTo>
                  <a:pt x="236" y="554"/>
                </a:lnTo>
                <a:lnTo>
                  <a:pt x="62" y="470"/>
                </a:lnTo>
                <a:lnTo>
                  <a:pt x="0" y="448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0161" name="Freeform 33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1" name="Text Box 3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40134" name="Freeform 6"/>
          <p:cNvSpPr>
            <a:spLocks/>
          </p:cNvSpPr>
          <p:nvPr/>
        </p:nvSpPr>
        <p:spPr bwMode="auto">
          <a:xfrm>
            <a:off x="4883150" y="3195638"/>
            <a:ext cx="3175" cy="2562225"/>
          </a:xfrm>
          <a:custGeom>
            <a:avLst/>
            <a:gdLst>
              <a:gd name="T0" fmla="*/ 0 w 1"/>
              <a:gd name="T1" fmla="*/ 0 h 1256"/>
              <a:gd name="T2" fmla="*/ 0 w 1"/>
              <a:gd name="T3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56">
                <a:moveTo>
                  <a:pt x="0" y="0"/>
                </a:moveTo>
                <a:lnTo>
                  <a:pt x="0" y="1256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7" name="Line 9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8" name="Line 10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39" name="Text Box 11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40140" name="Text Box 12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0141" name="Text Box 13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0142" name="Text Box 14"/>
          <p:cNvSpPr txBox="1">
            <a:spLocks noChangeArrowheads="1"/>
          </p:cNvSpPr>
          <p:nvPr/>
        </p:nvSpPr>
        <p:spPr bwMode="auto">
          <a:xfrm>
            <a:off x="471805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40143" name="Line 15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0144" name="Group 16"/>
          <p:cNvGrpSpPr>
            <a:grpSpLocks/>
          </p:cNvGrpSpPr>
          <p:nvPr/>
        </p:nvGrpSpPr>
        <p:grpSpPr bwMode="auto">
          <a:xfrm>
            <a:off x="3421063" y="2800350"/>
            <a:ext cx="2146300" cy="3330575"/>
            <a:chOff x="2155" y="1764"/>
            <a:chExt cx="1352" cy="2098"/>
          </a:xfrm>
        </p:grpSpPr>
        <p:sp>
          <p:nvSpPr>
            <p:cNvPr id="1840145" name="AutoShape 17"/>
            <p:cNvSpPr>
              <a:spLocks noChangeArrowheads="1"/>
            </p:cNvSpPr>
            <p:nvPr/>
          </p:nvSpPr>
          <p:spPr bwMode="auto">
            <a:xfrm>
              <a:off x="2155" y="1764"/>
              <a:ext cx="1352" cy="2098"/>
            </a:xfrm>
            <a:prstGeom prst="can">
              <a:avLst>
                <a:gd name="adj" fmla="val 43636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0146" name="Oval 18"/>
            <p:cNvSpPr>
              <a:spLocks noChangeArrowheads="1"/>
            </p:cNvSpPr>
            <p:nvPr/>
          </p:nvSpPr>
          <p:spPr bwMode="auto">
            <a:xfrm>
              <a:off x="2155" y="1764"/>
              <a:ext cx="1352" cy="609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0147" name="Oval 19"/>
            <p:cNvSpPr>
              <a:spLocks noChangeArrowheads="1"/>
            </p:cNvSpPr>
            <p:nvPr/>
          </p:nvSpPr>
          <p:spPr bwMode="auto">
            <a:xfrm>
              <a:off x="2546" y="1911"/>
              <a:ext cx="568" cy="283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0151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0" y="5537200"/>
            <a:ext cx="152400" cy="74613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40153" name="Rectangle 25"/>
          <p:cNvSpPr>
            <a:spLocks noChangeArrowheads="1"/>
          </p:cNvSpPr>
          <p:nvPr/>
        </p:nvSpPr>
        <p:spPr bwMode="auto">
          <a:xfrm>
            <a:off x="238125" y="193675"/>
            <a:ext cx="4648200" cy="531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r>
              <a:rPr lang="en-US" altLang="zh-CN" b="1"/>
              <a:t>—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sz="4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0154" name="Rectangle 26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40156" name="Text Box 28"/>
          <p:cNvSpPr txBox="1">
            <a:spLocks noChangeArrowheads="1"/>
          </p:cNvSpPr>
          <p:nvPr/>
        </p:nvSpPr>
        <p:spPr bwMode="auto">
          <a:xfrm>
            <a:off x="4873625" y="1249363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40157" name="Text Box 29"/>
          <p:cNvSpPr txBox="1">
            <a:spLocks noChangeArrowheads="1"/>
          </p:cNvSpPr>
          <p:nvPr/>
        </p:nvSpPr>
        <p:spPr bwMode="auto">
          <a:xfrm>
            <a:off x="5526088" y="1223963"/>
            <a:ext cx="191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 f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40159" name="Freeform 31"/>
          <p:cNvSpPr>
            <a:spLocks/>
          </p:cNvSpPr>
          <p:nvPr/>
        </p:nvSpPr>
        <p:spPr bwMode="auto">
          <a:xfrm>
            <a:off x="7412038" y="2530475"/>
            <a:ext cx="3175" cy="3203575"/>
          </a:xfrm>
          <a:custGeom>
            <a:avLst/>
            <a:gdLst>
              <a:gd name="T0" fmla="*/ 0 w 1"/>
              <a:gd name="T1" fmla="*/ 0 h 1570"/>
              <a:gd name="T2" fmla="*/ 1 w 1"/>
              <a:gd name="T3" fmla="*/ 1570 h 1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0">
                <a:moveTo>
                  <a:pt x="0" y="0"/>
                </a:moveTo>
                <a:lnTo>
                  <a:pt x="1" y="1570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0162" name="Rectangle 34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1840164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Freeform 2"/>
          <p:cNvSpPr>
            <a:spLocks/>
          </p:cNvSpPr>
          <p:nvPr/>
        </p:nvSpPr>
        <p:spPr bwMode="auto">
          <a:xfrm>
            <a:off x="4870450" y="2495550"/>
            <a:ext cx="2544763" cy="3238500"/>
          </a:xfrm>
          <a:custGeom>
            <a:avLst/>
            <a:gdLst>
              <a:gd name="T0" fmla="*/ 0 w 1603"/>
              <a:gd name="T1" fmla="*/ 438 h 2040"/>
              <a:gd name="T2" fmla="*/ 13 w 1603"/>
              <a:gd name="T3" fmla="*/ 2040 h 2040"/>
              <a:gd name="T4" fmla="*/ 1603 w 1603"/>
              <a:gd name="T5" fmla="*/ 2040 h 2040"/>
              <a:gd name="T6" fmla="*/ 1594 w 1603"/>
              <a:gd name="T7" fmla="*/ 33 h 2040"/>
              <a:gd name="T8" fmla="*/ 1543 w 1603"/>
              <a:gd name="T9" fmla="*/ 24 h 2040"/>
              <a:gd name="T10" fmla="*/ 1483 w 1603"/>
              <a:gd name="T11" fmla="*/ 18 h 2040"/>
              <a:gd name="T12" fmla="*/ 1393 w 1603"/>
              <a:gd name="T13" fmla="*/ 0 h 2040"/>
              <a:gd name="T14" fmla="*/ 1324 w 1603"/>
              <a:gd name="T15" fmla="*/ 0 h 2040"/>
              <a:gd name="T16" fmla="*/ 1258 w 1603"/>
              <a:gd name="T17" fmla="*/ 6 h 2040"/>
              <a:gd name="T18" fmla="*/ 1171 w 1603"/>
              <a:gd name="T19" fmla="*/ 21 h 2040"/>
              <a:gd name="T20" fmla="*/ 1078 w 1603"/>
              <a:gd name="T21" fmla="*/ 63 h 2040"/>
              <a:gd name="T22" fmla="*/ 1003 w 1603"/>
              <a:gd name="T23" fmla="*/ 132 h 2040"/>
              <a:gd name="T24" fmla="*/ 913 w 1603"/>
              <a:gd name="T25" fmla="*/ 213 h 2040"/>
              <a:gd name="T26" fmla="*/ 830 w 1603"/>
              <a:gd name="T27" fmla="*/ 294 h 2040"/>
              <a:gd name="T28" fmla="*/ 712 w 1603"/>
              <a:gd name="T29" fmla="*/ 410 h 2040"/>
              <a:gd name="T30" fmla="*/ 636 w 1603"/>
              <a:gd name="T31" fmla="*/ 488 h 2040"/>
              <a:gd name="T32" fmla="*/ 526 w 1603"/>
              <a:gd name="T33" fmla="*/ 562 h 2040"/>
              <a:gd name="T34" fmla="*/ 442 w 1603"/>
              <a:gd name="T35" fmla="*/ 584 h 2040"/>
              <a:gd name="T36" fmla="*/ 360 w 1603"/>
              <a:gd name="T37" fmla="*/ 580 h 2040"/>
              <a:gd name="T38" fmla="*/ 236 w 1603"/>
              <a:gd name="T39" fmla="*/ 544 h 2040"/>
              <a:gd name="T40" fmla="*/ 62 w 1603"/>
              <a:gd name="T41" fmla="*/ 460 h 2040"/>
              <a:gd name="T42" fmla="*/ 0 w 1603"/>
              <a:gd name="T43" fmla="*/ 438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03" h="2040">
                <a:moveTo>
                  <a:pt x="0" y="438"/>
                </a:moveTo>
                <a:lnTo>
                  <a:pt x="13" y="2040"/>
                </a:lnTo>
                <a:lnTo>
                  <a:pt x="1603" y="2040"/>
                </a:lnTo>
                <a:lnTo>
                  <a:pt x="1594" y="33"/>
                </a:lnTo>
                <a:lnTo>
                  <a:pt x="1543" y="24"/>
                </a:lnTo>
                <a:lnTo>
                  <a:pt x="1483" y="18"/>
                </a:lnTo>
                <a:lnTo>
                  <a:pt x="1393" y="0"/>
                </a:lnTo>
                <a:lnTo>
                  <a:pt x="1324" y="0"/>
                </a:lnTo>
                <a:lnTo>
                  <a:pt x="1258" y="6"/>
                </a:lnTo>
                <a:lnTo>
                  <a:pt x="1171" y="21"/>
                </a:lnTo>
                <a:lnTo>
                  <a:pt x="1078" y="63"/>
                </a:lnTo>
                <a:lnTo>
                  <a:pt x="1003" y="132"/>
                </a:lnTo>
                <a:lnTo>
                  <a:pt x="913" y="213"/>
                </a:lnTo>
                <a:lnTo>
                  <a:pt x="830" y="294"/>
                </a:lnTo>
                <a:lnTo>
                  <a:pt x="712" y="410"/>
                </a:lnTo>
                <a:lnTo>
                  <a:pt x="636" y="488"/>
                </a:lnTo>
                <a:lnTo>
                  <a:pt x="526" y="562"/>
                </a:lnTo>
                <a:lnTo>
                  <a:pt x="442" y="584"/>
                </a:lnTo>
                <a:lnTo>
                  <a:pt x="360" y="580"/>
                </a:lnTo>
                <a:lnTo>
                  <a:pt x="236" y="544"/>
                </a:lnTo>
                <a:lnTo>
                  <a:pt x="62" y="460"/>
                </a:lnTo>
                <a:lnTo>
                  <a:pt x="0" y="438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1189" name="Freeform 37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55" name="Text Box 3"/>
          <p:cNvSpPr txBox="1">
            <a:spLocks noChangeArrowheads="1"/>
          </p:cNvSpPr>
          <p:nvPr/>
        </p:nvSpPr>
        <p:spPr bwMode="auto">
          <a:xfrm>
            <a:off x="4183063" y="5375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1157" name="Line 5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58" name="Line 6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59" name="Text Box 7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841160" name="Text Box 8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1161" name="Line 9"/>
          <p:cNvSpPr>
            <a:spLocks noChangeShapeType="1"/>
          </p:cNvSpPr>
          <p:nvPr/>
        </p:nvSpPr>
        <p:spPr bwMode="auto">
          <a:xfrm flipV="1">
            <a:off x="5581650" y="3422650"/>
            <a:ext cx="0" cy="2324100"/>
          </a:xfrm>
          <a:prstGeom prst="line">
            <a:avLst/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5432425" y="573405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1163" name="Text Box 11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41165" name="Freeform 13"/>
          <p:cNvSpPr>
            <a:spLocks/>
          </p:cNvSpPr>
          <p:nvPr/>
        </p:nvSpPr>
        <p:spPr bwMode="auto">
          <a:xfrm>
            <a:off x="4854575" y="3195638"/>
            <a:ext cx="3175" cy="2562225"/>
          </a:xfrm>
          <a:custGeom>
            <a:avLst/>
            <a:gdLst>
              <a:gd name="T0" fmla="*/ 0 w 1"/>
              <a:gd name="T1" fmla="*/ 0 h 1256"/>
              <a:gd name="T2" fmla="*/ 0 w 1"/>
              <a:gd name="T3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56">
                <a:moveTo>
                  <a:pt x="0" y="0"/>
                </a:moveTo>
                <a:lnTo>
                  <a:pt x="0" y="1256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66" name="Freeform 14"/>
          <p:cNvSpPr>
            <a:spLocks/>
          </p:cNvSpPr>
          <p:nvPr/>
        </p:nvSpPr>
        <p:spPr bwMode="auto">
          <a:xfrm>
            <a:off x="7412038" y="2530475"/>
            <a:ext cx="3175" cy="3203575"/>
          </a:xfrm>
          <a:custGeom>
            <a:avLst/>
            <a:gdLst>
              <a:gd name="T0" fmla="*/ 0 w 1"/>
              <a:gd name="T1" fmla="*/ 0 h 1570"/>
              <a:gd name="T2" fmla="*/ 1 w 1"/>
              <a:gd name="T3" fmla="*/ 1570 h 1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0">
                <a:moveTo>
                  <a:pt x="0" y="0"/>
                </a:moveTo>
                <a:lnTo>
                  <a:pt x="1" y="1570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1167" name="Text Box 15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41168" name="Text Box 16"/>
          <p:cNvSpPr txBox="1">
            <a:spLocks noChangeArrowheads="1"/>
          </p:cNvSpPr>
          <p:nvPr/>
        </p:nvSpPr>
        <p:spPr bwMode="auto">
          <a:xfrm>
            <a:off x="471805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41169" name="Text Box 17"/>
          <p:cNvSpPr txBox="1">
            <a:spLocks noChangeArrowheads="1"/>
          </p:cNvSpPr>
          <p:nvPr/>
        </p:nvSpPr>
        <p:spPr bwMode="auto">
          <a:xfrm>
            <a:off x="5610225" y="5375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1800" i="1">
                <a:solidFill>
                  <a:schemeClr val="tx1"/>
                </a:solidFill>
              </a:rPr>
              <a:t>x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841170" name="Line 18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1171" name="Group 19"/>
          <p:cNvGrpSpPr>
            <a:grpSpLocks/>
          </p:cNvGrpSpPr>
          <p:nvPr/>
        </p:nvGrpSpPr>
        <p:grpSpPr bwMode="auto">
          <a:xfrm>
            <a:off x="2971800" y="2190750"/>
            <a:ext cx="3059113" cy="4203700"/>
            <a:chOff x="1872" y="1380"/>
            <a:chExt cx="1927" cy="2648"/>
          </a:xfrm>
        </p:grpSpPr>
        <p:sp>
          <p:nvSpPr>
            <p:cNvPr id="1841172" name="AutoShape 20"/>
            <p:cNvSpPr>
              <a:spLocks noChangeArrowheads="1"/>
            </p:cNvSpPr>
            <p:nvPr/>
          </p:nvSpPr>
          <p:spPr bwMode="auto">
            <a:xfrm>
              <a:off x="1872" y="1398"/>
              <a:ext cx="1926" cy="2630"/>
            </a:xfrm>
            <a:prstGeom prst="can">
              <a:avLst>
                <a:gd name="adj" fmla="val 4467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1173" name="Oval 21"/>
            <p:cNvSpPr>
              <a:spLocks noChangeArrowheads="1"/>
            </p:cNvSpPr>
            <p:nvPr/>
          </p:nvSpPr>
          <p:spPr bwMode="auto">
            <a:xfrm>
              <a:off x="1881" y="1380"/>
              <a:ext cx="1918" cy="939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1174" name="Oval 22"/>
            <p:cNvSpPr>
              <a:spLocks noChangeArrowheads="1"/>
            </p:cNvSpPr>
            <p:nvPr/>
          </p:nvSpPr>
          <p:spPr bwMode="auto">
            <a:xfrm>
              <a:off x="2539" y="1712"/>
              <a:ext cx="568" cy="283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117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8566150" y="5487988"/>
            <a:ext cx="304800" cy="74612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841181" name="Rectangle 29"/>
          <p:cNvSpPr>
            <a:spLocks noChangeArrowheads="1"/>
          </p:cNvSpPr>
          <p:nvPr/>
        </p:nvSpPr>
        <p:spPr bwMode="auto">
          <a:xfrm>
            <a:off x="238125" y="193675"/>
            <a:ext cx="4648200" cy="531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r>
              <a:rPr lang="en-US" altLang="zh-CN" b="1"/>
              <a:t>—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sz="4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1182" name="Rectangle 30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</a:p>
        </p:txBody>
      </p:sp>
      <p:sp>
        <p:nvSpPr>
          <p:cNvPr id="1841184" name="Text Box 32"/>
          <p:cNvSpPr txBox="1">
            <a:spLocks noChangeArrowheads="1"/>
          </p:cNvSpPr>
          <p:nvPr/>
        </p:nvSpPr>
        <p:spPr bwMode="auto">
          <a:xfrm>
            <a:off x="4873625" y="1249363"/>
            <a:ext cx="82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41185" name="Text Box 33"/>
          <p:cNvSpPr txBox="1">
            <a:spLocks noChangeArrowheads="1"/>
          </p:cNvSpPr>
          <p:nvPr/>
        </p:nvSpPr>
        <p:spPr bwMode="auto">
          <a:xfrm>
            <a:off x="5526088" y="1223963"/>
            <a:ext cx="1912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 f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841190" name="Rectangle 38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1841192" name="AutoShape 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 advClick="0"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050" name="Freeform 2"/>
          <p:cNvSpPr>
            <a:spLocks/>
          </p:cNvSpPr>
          <p:nvPr/>
        </p:nvSpPr>
        <p:spPr bwMode="auto">
          <a:xfrm>
            <a:off x="790575" y="1295400"/>
            <a:ext cx="4695825" cy="3533775"/>
          </a:xfrm>
          <a:custGeom>
            <a:avLst/>
            <a:gdLst>
              <a:gd name="T0" fmla="*/ 732 w 2958"/>
              <a:gd name="T1" fmla="*/ 2226 h 2226"/>
              <a:gd name="T2" fmla="*/ 1914 w 2958"/>
              <a:gd name="T3" fmla="*/ 1050 h 2226"/>
              <a:gd name="T4" fmla="*/ 2958 w 2958"/>
              <a:gd name="T5" fmla="*/ 0 h 2226"/>
              <a:gd name="T6" fmla="*/ 1374 w 2958"/>
              <a:gd name="T7" fmla="*/ 462 h 2226"/>
              <a:gd name="T8" fmla="*/ 846 w 2958"/>
              <a:gd name="T9" fmla="*/ 648 h 2226"/>
              <a:gd name="T10" fmla="*/ 426 w 2958"/>
              <a:gd name="T11" fmla="*/ 846 h 2226"/>
              <a:gd name="T12" fmla="*/ 252 w 2958"/>
              <a:gd name="T13" fmla="*/ 990 h 2226"/>
              <a:gd name="T14" fmla="*/ 108 w 2958"/>
              <a:gd name="T15" fmla="*/ 1128 h 2226"/>
              <a:gd name="T16" fmla="*/ 18 w 2958"/>
              <a:gd name="T17" fmla="*/ 1332 h 2226"/>
              <a:gd name="T18" fmla="*/ 0 w 2958"/>
              <a:gd name="T19" fmla="*/ 1482 h 2226"/>
              <a:gd name="T20" fmla="*/ 18 w 2958"/>
              <a:gd name="T21" fmla="*/ 1596 h 2226"/>
              <a:gd name="T22" fmla="*/ 102 w 2958"/>
              <a:gd name="T23" fmla="*/ 1776 h 2226"/>
              <a:gd name="T24" fmla="*/ 192 w 2958"/>
              <a:gd name="T25" fmla="*/ 1896 h 2226"/>
              <a:gd name="T26" fmla="*/ 300 w 2958"/>
              <a:gd name="T27" fmla="*/ 1998 h 2226"/>
              <a:gd name="T28" fmla="*/ 444 w 2958"/>
              <a:gd name="T29" fmla="*/ 2088 h 2226"/>
              <a:gd name="T30" fmla="*/ 588 w 2958"/>
              <a:gd name="T31" fmla="*/ 217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58" h="2226">
                <a:moveTo>
                  <a:pt x="732" y="2226"/>
                </a:moveTo>
                <a:lnTo>
                  <a:pt x="1914" y="1050"/>
                </a:lnTo>
                <a:lnTo>
                  <a:pt x="2958" y="0"/>
                </a:lnTo>
                <a:lnTo>
                  <a:pt x="1374" y="462"/>
                </a:lnTo>
                <a:lnTo>
                  <a:pt x="846" y="648"/>
                </a:lnTo>
                <a:lnTo>
                  <a:pt x="426" y="846"/>
                </a:lnTo>
                <a:lnTo>
                  <a:pt x="252" y="990"/>
                </a:lnTo>
                <a:lnTo>
                  <a:pt x="108" y="1128"/>
                </a:lnTo>
                <a:lnTo>
                  <a:pt x="18" y="1332"/>
                </a:lnTo>
                <a:lnTo>
                  <a:pt x="0" y="1482"/>
                </a:lnTo>
                <a:lnTo>
                  <a:pt x="18" y="1596"/>
                </a:lnTo>
                <a:lnTo>
                  <a:pt x="102" y="1776"/>
                </a:lnTo>
                <a:lnTo>
                  <a:pt x="192" y="1896"/>
                </a:lnTo>
                <a:lnTo>
                  <a:pt x="300" y="1998"/>
                </a:lnTo>
                <a:lnTo>
                  <a:pt x="444" y="2088"/>
                </a:lnTo>
                <a:lnTo>
                  <a:pt x="588" y="2172"/>
                </a:lnTo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51" name="Freeform 3"/>
          <p:cNvSpPr>
            <a:spLocks/>
          </p:cNvSpPr>
          <p:nvPr/>
        </p:nvSpPr>
        <p:spPr bwMode="auto">
          <a:xfrm>
            <a:off x="790575" y="5991225"/>
            <a:ext cx="41275" cy="1588"/>
          </a:xfrm>
          <a:custGeom>
            <a:avLst/>
            <a:gdLst>
              <a:gd name="T0" fmla="*/ 0 w 26"/>
              <a:gd name="T1" fmla="*/ 0 h 1"/>
              <a:gd name="T2" fmla="*/ 26 w 2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" h="1">
                <a:moveTo>
                  <a:pt x="0" y="0"/>
                </a:moveTo>
                <a:lnTo>
                  <a:pt x="2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52" name="Freeform 4"/>
          <p:cNvSpPr>
            <a:spLocks/>
          </p:cNvSpPr>
          <p:nvPr/>
        </p:nvSpPr>
        <p:spPr bwMode="auto">
          <a:xfrm>
            <a:off x="3124200" y="3636963"/>
            <a:ext cx="1588" cy="44450"/>
          </a:xfrm>
          <a:custGeom>
            <a:avLst/>
            <a:gdLst>
              <a:gd name="T0" fmla="*/ 0 w 1"/>
              <a:gd name="T1" fmla="*/ 0 h 28"/>
              <a:gd name="T2" fmla="*/ 0 w 1"/>
              <a:gd name="T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8">
                <a:moveTo>
                  <a:pt x="0" y="0"/>
                </a:moveTo>
                <a:lnTo>
                  <a:pt x="0" y="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34053" name="Object 5"/>
          <p:cNvGraphicFramePr>
            <a:graphicFrameLocks noChangeAspect="1"/>
          </p:cNvGraphicFramePr>
          <p:nvPr/>
        </p:nvGraphicFramePr>
        <p:xfrm>
          <a:off x="1295400" y="381000"/>
          <a:ext cx="5788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96" name="公式" r:id="rId3" imgW="3060360" imgH="228600" progId="Equation.3">
                  <p:embed/>
                </p:oleObj>
              </mc:Choice>
              <mc:Fallback>
                <p:oleObj name="公式" r:id="rId3" imgW="3060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"/>
                        <a:ext cx="5788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4054" name="Text Box 6"/>
          <p:cNvSpPr txBox="1">
            <a:spLocks noChangeArrowheads="1"/>
          </p:cNvSpPr>
          <p:nvPr/>
        </p:nvSpPr>
        <p:spPr bwMode="auto">
          <a:xfrm>
            <a:off x="381000" y="4632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–2</a:t>
            </a:r>
          </a:p>
        </p:txBody>
      </p:sp>
      <p:sp>
        <p:nvSpPr>
          <p:cNvPr id="2434055" name="Text Box 7"/>
          <p:cNvSpPr txBox="1">
            <a:spLocks noChangeArrowheads="1"/>
          </p:cNvSpPr>
          <p:nvPr/>
        </p:nvSpPr>
        <p:spPr bwMode="auto">
          <a:xfrm>
            <a:off x="8526463" y="11699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34056" name="Text Box 8"/>
          <p:cNvSpPr txBox="1">
            <a:spLocks noChangeArrowheads="1"/>
          </p:cNvSpPr>
          <p:nvPr/>
        </p:nvSpPr>
        <p:spPr bwMode="auto">
          <a:xfrm>
            <a:off x="8831263" y="14747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34057" name="Freeform 9"/>
          <p:cNvSpPr>
            <a:spLocks/>
          </p:cNvSpPr>
          <p:nvPr/>
        </p:nvSpPr>
        <p:spPr bwMode="auto">
          <a:xfrm>
            <a:off x="781050" y="4838700"/>
            <a:ext cx="1123950" cy="1588"/>
          </a:xfrm>
          <a:custGeom>
            <a:avLst/>
            <a:gdLst>
              <a:gd name="T0" fmla="*/ 0 w 708"/>
              <a:gd name="T1" fmla="*/ 0 h 1"/>
              <a:gd name="T2" fmla="*/ 708 w 70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8" h="1">
                <a:moveTo>
                  <a:pt x="0" y="0"/>
                </a:moveTo>
                <a:lnTo>
                  <a:pt x="708" y="0"/>
                </a:lnTo>
              </a:path>
            </a:pathLst>
          </a:custGeom>
          <a:noFill/>
          <a:ln w="12700" cap="rnd" cmpd="sng">
            <a:solidFill>
              <a:srgbClr val="0099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34058" name="Group 10"/>
          <p:cNvGrpSpPr>
            <a:grpSpLocks/>
          </p:cNvGrpSpPr>
          <p:nvPr/>
        </p:nvGrpSpPr>
        <p:grpSpPr bwMode="auto">
          <a:xfrm>
            <a:off x="533400" y="838200"/>
            <a:ext cx="6192838" cy="5540375"/>
            <a:chOff x="336" y="528"/>
            <a:chExt cx="3901" cy="3490"/>
          </a:xfrm>
        </p:grpSpPr>
        <p:sp>
          <p:nvSpPr>
            <p:cNvPr id="2434059" name="Freeform 11"/>
            <p:cNvSpPr>
              <a:spLocks/>
            </p:cNvSpPr>
            <p:nvPr/>
          </p:nvSpPr>
          <p:spPr bwMode="auto">
            <a:xfrm>
              <a:off x="500" y="618"/>
              <a:ext cx="1" cy="3400"/>
            </a:xfrm>
            <a:custGeom>
              <a:avLst/>
              <a:gdLst>
                <a:gd name="T0" fmla="*/ 0 w 1"/>
                <a:gd name="T1" fmla="*/ 3400 h 3400"/>
                <a:gd name="T2" fmla="*/ 0 w 1"/>
                <a:gd name="T3" fmla="*/ 0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400">
                  <a:moveTo>
                    <a:pt x="0" y="340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4060" name="Text Box 12"/>
            <p:cNvSpPr txBox="1">
              <a:spLocks noChangeArrowheads="1"/>
            </p:cNvSpPr>
            <p:nvPr/>
          </p:nvSpPr>
          <p:spPr bwMode="auto">
            <a:xfrm>
              <a:off x="336" y="2208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434061" name="Freeform 13"/>
            <p:cNvSpPr>
              <a:spLocks/>
            </p:cNvSpPr>
            <p:nvPr/>
          </p:nvSpPr>
          <p:spPr bwMode="auto">
            <a:xfrm>
              <a:off x="501" y="2316"/>
              <a:ext cx="3592" cy="3"/>
            </a:xfrm>
            <a:custGeom>
              <a:avLst/>
              <a:gdLst>
                <a:gd name="T0" fmla="*/ 0 w 3592"/>
                <a:gd name="T1" fmla="*/ 3 h 3"/>
                <a:gd name="T2" fmla="*/ 3592 w 359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92" h="3">
                  <a:moveTo>
                    <a:pt x="0" y="3"/>
                  </a:moveTo>
                  <a:lnTo>
                    <a:pt x="35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4062" name="Text Box 14"/>
            <p:cNvSpPr txBox="1">
              <a:spLocks noChangeArrowheads="1"/>
            </p:cNvSpPr>
            <p:nvPr/>
          </p:nvSpPr>
          <p:spPr bwMode="auto">
            <a:xfrm>
              <a:off x="516" y="528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y </a:t>
              </a:r>
            </a:p>
          </p:txBody>
        </p:sp>
        <p:sp>
          <p:nvSpPr>
            <p:cNvPr id="2434063" name="Text Box 15"/>
            <p:cNvSpPr txBox="1">
              <a:spLocks noChangeArrowheads="1"/>
            </p:cNvSpPr>
            <p:nvPr/>
          </p:nvSpPr>
          <p:spPr bwMode="auto">
            <a:xfrm>
              <a:off x="3953" y="2334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00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243406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609600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2.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34065" name="Freeform 17"/>
          <p:cNvSpPr>
            <a:spLocks/>
          </p:cNvSpPr>
          <p:nvPr/>
        </p:nvSpPr>
        <p:spPr bwMode="auto">
          <a:xfrm>
            <a:off x="647700" y="1296988"/>
            <a:ext cx="4838700" cy="4837112"/>
          </a:xfrm>
          <a:custGeom>
            <a:avLst/>
            <a:gdLst>
              <a:gd name="T0" fmla="*/ 0 w 3048"/>
              <a:gd name="T1" fmla="*/ 3047 h 3047"/>
              <a:gd name="T2" fmla="*/ 3048 w 3048"/>
              <a:gd name="T3" fmla="*/ 0 h 30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48" h="3047">
                <a:moveTo>
                  <a:pt x="0" y="3047"/>
                </a:moveTo>
                <a:lnTo>
                  <a:pt x="3048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66" name="Freeform 18"/>
          <p:cNvSpPr>
            <a:spLocks/>
          </p:cNvSpPr>
          <p:nvPr/>
        </p:nvSpPr>
        <p:spPr bwMode="auto">
          <a:xfrm>
            <a:off x="800100" y="1295400"/>
            <a:ext cx="4686300" cy="2384425"/>
          </a:xfrm>
          <a:custGeom>
            <a:avLst/>
            <a:gdLst>
              <a:gd name="T0" fmla="*/ 0 w 2952"/>
              <a:gd name="T1" fmla="*/ 1502 h 1502"/>
              <a:gd name="T2" fmla="*/ 0 w 2952"/>
              <a:gd name="T3" fmla="*/ 1452 h 1502"/>
              <a:gd name="T4" fmla="*/ 3 w 2952"/>
              <a:gd name="T5" fmla="*/ 1401 h 1502"/>
              <a:gd name="T6" fmla="*/ 9 w 2952"/>
              <a:gd name="T7" fmla="*/ 1361 h 1502"/>
              <a:gd name="T8" fmla="*/ 18 w 2952"/>
              <a:gd name="T9" fmla="*/ 1319 h 1502"/>
              <a:gd name="T10" fmla="*/ 30 w 2952"/>
              <a:gd name="T11" fmla="*/ 1281 h 1502"/>
              <a:gd name="T12" fmla="*/ 48 w 2952"/>
              <a:gd name="T13" fmla="*/ 1236 h 1502"/>
              <a:gd name="T14" fmla="*/ 68 w 2952"/>
              <a:gd name="T15" fmla="*/ 1196 h 1502"/>
              <a:gd name="T16" fmla="*/ 92 w 2952"/>
              <a:gd name="T17" fmla="*/ 1155 h 1502"/>
              <a:gd name="T18" fmla="*/ 120 w 2952"/>
              <a:gd name="T19" fmla="*/ 1115 h 1502"/>
              <a:gd name="T20" fmla="*/ 159 w 2952"/>
              <a:gd name="T21" fmla="*/ 1067 h 1502"/>
              <a:gd name="T22" fmla="*/ 209 w 2952"/>
              <a:gd name="T23" fmla="*/ 1011 h 1502"/>
              <a:gd name="T24" fmla="*/ 263 w 2952"/>
              <a:gd name="T25" fmla="*/ 960 h 1502"/>
              <a:gd name="T26" fmla="*/ 302 w 2952"/>
              <a:gd name="T27" fmla="*/ 926 h 1502"/>
              <a:gd name="T28" fmla="*/ 333 w 2952"/>
              <a:gd name="T29" fmla="*/ 902 h 1502"/>
              <a:gd name="T30" fmla="*/ 369 w 2952"/>
              <a:gd name="T31" fmla="*/ 876 h 1502"/>
              <a:gd name="T32" fmla="*/ 404 w 2952"/>
              <a:gd name="T33" fmla="*/ 854 h 1502"/>
              <a:gd name="T34" fmla="*/ 447 w 2952"/>
              <a:gd name="T35" fmla="*/ 828 h 1502"/>
              <a:gd name="T36" fmla="*/ 488 w 2952"/>
              <a:gd name="T37" fmla="*/ 806 h 1502"/>
              <a:gd name="T38" fmla="*/ 542 w 2952"/>
              <a:gd name="T39" fmla="*/ 779 h 1502"/>
              <a:gd name="T40" fmla="*/ 603 w 2952"/>
              <a:gd name="T41" fmla="*/ 750 h 1502"/>
              <a:gd name="T42" fmla="*/ 662 w 2952"/>
              <a:gd name="T43" fmla="*/ 723 h 1502"/>
              <a:gd name="T44" fmla="*/ 722 w 2952"/>
              <a:gd name="T45" fmla="*/ 698 h 1502"/>
              <a:gd name="T46" fmla="*/ 794 w 2952"/>
              <a:gd name="T47" fmla="*/ 668 h 1502"/>
              <a:gd name="T48" fmla="*/ 954 w 2952"/>
              <a:gd name="T49" fmla="*/ 606 h 1502"/>
              <a:gd name="T50" fmla="*/ 1136 w 2952"/>
              <a:gd name="T51" fmla="*/ 543 h 1502"/>
              <a:gd name="T52" fmla="*/ 1326 w 2952"/>
              <a:gd name="T53" fmla="*/ 480 h 1502"/>
              <a:gd name="T54" fmla="*/ 1562 w 2952"/>
              <a:gd name="T55" fmla="*/ 405 h 1502"/>
              <a:gd name="T56" fmla="*/ 2117 w 2952"/>
              <a:gd name="T57" fmla="*/ 242 h 1502"/>
              <a:gd name="T58" fmla="*/ 2643 w 2952"/>
              <a:gd name="T59" fmla="*/ 93 h 1502"/>
              <a:gd name="T60" fmla="*/ 2952 w 2952"/>
              <a:gd name="T61" fmla="*/ 0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52" h="1502">
                <a:moveTo>
                  <a:pt x="0" y="1502"/>
                </a:moveTo>
                <a:lnTo>
                  <a:pt x="0" y="1452"/>
                </a:lnTo>
                <a:lnTo>
                  <a:pt x="3" y="1401"/>
                </a:lnTo>
                <a:lnTo>
                  <a:pt x="9" y="1361"/>
                </a:lnTo>
                <a:lnTo>
                  <a:pt x="18" y="1319"/>
                </a:lnTo>
                <a:lnTo>
                  <a:pt x="30" y="1281"/>
                </a:lnTo>
                <a:lnTo>
                  <a:pt x="48" y="1236"/>
                </a:lnTo>
                <a:lnTo>
                  <a:pt x="68" y="1196"/>
                </a:lnTo>
                <a:lnTo>
                  <a:pt x="92" y="1155"/>
                </a:lnTo>
                <a:lnTo>
                  <a:pt x="120" y="1115"/>
                </a:lnTo>
                <a:lnTo>
                  <a:pt x="159" y="1067"/>
                </a:lnTo>
                <a:lnTo>
                  <a:pt x="209" y="1011"/>
                </a:lnTo>
                <a:lnTo>
                  <a:pt x="263" y="960"/>
                </a:lnTo>
                <a:lnTo>
                  <a:pt x="302" y="926"/>
                </a:lnTo>
                <a:lnTo>
                  <a:pt x="333" y="902"/>
                </a:lnTo>
                <a:lnTo>
                  <a:pt x="369" y="876"/>
                </a:lnTo>
                <a:lnTo>
                  <a:pt x="404" y="854"/>
                </a:lnTo>
                <a:lnTo>
                  <a:pt x="447" y="828"/>
                </a:lnTo>
                <a:lnTo>
                  <a:pt x="488" y="806"/>
                </a:lnTo>
                <a:lnTo>
                  <a:pt x="542" y="779"/>
                </a:lnTo>
                <a:lnTo>
                  <a:pt x="603" y="750"/>
                </a:lnTo>
                <a:lnTo>
                  <a:pt x="662" y="723"/>
                </a:lnTo>
                <a:lnTo>
                  <a:pt x="722" y="698"/>
                </a:lnTo>
                <a:lnTo>
                  <a:pt x="794" y="668"/>
                </a:lnTo>
                <a:lnTo>
                  <a:pt x="954" y="606"/>
                </a:lnTo>
                <a:lnTo>
                  <a:pt x="1136" y="543"/>
                </a:lnTo>
                <a:lnTo>
                  <a:pt x="1326" y="480"/>
                </a:lnTo>
                <a:lnTo>
                  <a:pt x="1562" y="405"/>
                </a:lnTo>
                <a:lnTo>
                  <a:pt x="2117" y="242"/>
                </a:lnTo>
                <a:lnTo>
                  <a:pt x="2643" y="93"/>
                </a:lnTo>
                <a:lnTo>
                  <a:pt x="2952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67" name="Freeform 19"/>
          <p:cNvSpPr>
            <a:spLocks/>
          </p:cNvSpPr>
          <p:nvPr/>
        </p:nvSpPr>
        <p:spPr bwMode="auto">
          <a:xfrm>
            <a:off x="800100" y="3671888"/>
            <a:ext cx="1333500" cy="1233487"/>
          </a:xfrm>
          <a:custGeom>
            <a:avLst/>
            <a:gdLst>
              <a:gd name="T0" fmla="*/ 0 w 840"/>
              <a:gd name="T1" fmla="*/ 0 h 777"/>
              <a:gd name="T2" fmla="*/ 3 w 840"/>
              <a:gd name="T3" fmla="*/ 35 h 777"/>
              <a:gd name="T4" fmla="*/ 11 w 840"/>
              <a:gd name="T5" fmla="*/ 71 h 777"/>
              <a:gd name="T6" fmla="*/ 18 w 840"/>
              <a:gd name="T7" fmla="*/ 102 h 777"/>
              <a:gd name="T8" fmla="*/ 33 w 840"/>
              <a:gd name="T9" fmla="*/ 146 h 777"/>
              <a:gd name="T10" fmla="*/ 48 w 840"/>
              <a:gd name="T11" fmla="*/ 185 h 777"/>
              <a:gd name="T12" fmla="*/ 74 w 840"/>
              <a:gd name="T13" fmla="*/ 234 h 777"/>
              <a:gd name="T14" fmla="*/ 102 w 840"/>
              <a:gd name="T15" fmla="*/ 282 h 777"/>
              <a:gd name="T16" fmla="*/ 132 w 840"/>
              <a:gd name="T17" fmla="*/ 326 h 777"/>
              <a:gd name="T18" fmla="*/ 174 w 840"/>
              <a:gd name="T19" fmla="*/ 375 h 777"/>
              <a:gd name="T20" fmla="*/ 210 w 840"/>
              <a:gd name="T21" fmla="*/ 413 h 777"/>
              <a:gd name="T22" fmla="*/ 255 w 840"/>
              <a:gd name="T23" fmla="*/ 458 h 777"/>
              <a:gd name="T24" fmla="*/ 293 w 840"/>
              <a:gd name="T25" fmla="*/ 491 h 777"/>
              <a:gd name="T26" fmla="*/ 327 w 840"/>
              <a:gd name="T27" fmla="*/ 518 h 777"/>
              <a:gd name="T28" fmla="*/ 366 w 840"/>
              <a:gd name="T29" fmla="*/ 546 h 777"/>
              <a:gd name="T30" fmla="*/ 408 w 840"/>
              <a:gd name="T31" fmla="*/ 573 h 777"/>
              <a:gd name="T32" fmla="*/ 456 w 840"/>
              <a:gd name="T33" fmla="*/ 602 h 777"/>
              <a:gd name="T34" fmla="*/ 512 w 840"/>
              <a:gd name="T35" fmla="*/ 630 h 777"/>
              <a:gd name="T36" fmla="*/ 560 w 840"/>
              <a:gd name="T37" fmla="*/ 656 h 777"/>
              <a:gd name="T38" fmla="*/ 614 w 840"/>
              <a:gd name="T39" fmla="*/ 683 h 777"/>
              <a:gd name="T40" fmla="*/ 680 w 840"/>
              <a:gd name="T41" fmla="*/ 713 h 777"/>
              <a:gd name="T42" fmla="*/ 758 w 840"/>
              <a:gd name="T43" fmla="*/ 744 h 777"/>
              <a:gd name="T44" fmla="*/ 840 w 840"/>
              <a:gd name="T45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40" h="777">
                <a:moveTo>
                  <a:pt x="0" y="0"/>
                </a:moveTo>
                <a:lnTo>
                  <a:pt x="3" y="35"/>
                </a:lnTo>
                <a:lnTo>
                  <a:pt x="11" y="71"/>
                </a:lnTo>
                <a:lnTo>
                  <a:pt x="18" y="102"/>
                </a:lnTo>
                <a:lnTo>
                  <a:pt x="33" y="146"/>
                </a:lnTo>
                <a:lnTo>
                  <a:pt x="48" y="185"/>
                </a:lnTo>
                <a:lnTo>
                  <a:pt x="74" y="234"/>
                </a:lnTo>
                <a:lnTo>
                  <a:pt x="102" y="282"/>
                </a:lnTo>
                <a:lnTo>
                  <a:pt x="132" y="326"/>
                </a:lnTo>
                <a:lnTo>
                  <a:pt x="174" y="375"/>
                </a:lnTo>
                <a:lnTo>
                  <a:pt x="210" y="413"/>
                </a:lnTo>
                <a:lnTo>
                  <a:pt x="255" y="458"/>
                </a:lnTo>
                <a:lnTo>
                  <a:pt x="293" y="491"/>
                </a:lnTo>
                <a:lnTo>
                  <a:pt x="327" y="518"/>
                </a:lnTo>
                <a:lnTo>
                  <a:pt x="366" y="546"/>
                </a:lnTo>
                <a:lnTo>
                  <a:pt x="408" y="573"/>
                </a:lnTo>
                <a:lnTo>
                  <a:pt x="456" y="602"/>
                </a:lnTo>
                <a:lnTo>
                  <a:pt x="512" y="630"/>
                </a:lnTo>
                <a:lnTo>
                  <a:pt x="560" y="656"/>
                </a:lnTo>
                <a:lnTo>
                  <a:pt x="614" y="683"/>
                </a:lnTo>
                <a:lnTo>
                  <a:pt x="680" y="713"/>
                </a:lnTo>
                <a:lnTo>
                  <a:pt x="758" y="744"/>
                </a:lnTo>
                <a:lnTo>
                  <a:pt x="840" y="77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68" name="Line 20"/>
          <p:cNvSpPr>
            <a:spLocks noChangeShapeType="1"/>
          </p:cNvSpPr>
          <p:nvPr/>
        </p:nvSpPr>
        <p:spPr bwMode="auto">
          <a:xfrm flipH="1">
            <a:off x="781050" y="1295400"/>
            <a:ext cx="4705350" cy="0"/>
          </a:xfrm>
          <a:prstGeom prst="line">
            <a:avLst/>
          </a:prstGeom>
          <a:noFill/>
          <a:ln w="12700" cap="rnd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4069" name="Text Box 21"/>
          <p:cNvSpPr txBox="1">
            <a:spLocks noChangeArrowheads="1"/>
          </p:cNvSpPr>
          <p:nvPr/>
        </p:nvSpPr>
        <p:spPr bwMode="auto">
          <a:xfrm>
            <a:off x="482600" y="1066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434070" name="Text Box 22"/>
          <p:cNvSpPr txBox="1">
            <a:spLocks noChangeArrowheads="1"/>
          </p:cNvSpPr>
          <p:nvPr/>
        </p:nvSpPr>
        <p:spPr bwMode="auto">
          <a:xfrm>
            <a:off x="2957513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434071" name="Text Box 23"/>
          <p:cNvSpPr txBox="1">
            <a:spLocks noChangeArrowheads="1"/>
          </p:cNvSpPr>
          <p:nvPr/>
        </p:nvSpPr>
        <p:spPr bwMode="auto">
          <a:xfrm>
            <a:off x="304800" y="5715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/>
              <a:t>–4</a:t>
            </a:r>
          </a:p>
        </p:txBody>
      </p:sp>
      <p:sp>
        <p:nvSpPr>
          <p:cNvPr id="2434072" name="Text Box 24"/>
          <p:cNvSpPr txBox="1">
            <a:spLocks noChangeArrowheads="1"/>
          </p:cNvSpPr>
          <p:nvPr/>
        </p:nvSpPr>
        <p:spPr bwMode="auto">
          <a:xfrm>
            <a:off x="6267450" y="1017588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解方程组：</a:t>
            </a:r>
          </a:p>
        </p:txBody>
      </p:sp>
      <p:graphicFrame>
        <p:nvGraphicFramePr>
          <p:cNvPr id="2434073" name="Object 25"/>
          <p:cNvGraphicFramePr>
            <a:graphicFrameLocks noChangeAspect="1"/>
          </p:cNvGraphicFramePr>
          <p:nvPr/>
        </p:nvGraphicFramePr>
        <p:xfrm>
          <a:off x="6726238" y="1524000"/>
          <a:ext cx="12652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97" name="公式" r:id="rId5" imgW="711000" imgH="431640" progId="Equation.3">
                  <p:embed/>
                </p:oleObj>
              </mc:Choice>
              <mc:Fallback>
                <p:oleObj name="公式" r:id="rId5" imgW="71100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524000"/>
                        <a:ext cx="12652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4074" name="Text Box 26"/>
          <p:cNvSpPr txBox="1">
            <a:spLocks noChangeArrowheads="1"/>
          </p:cNvSpPr>
          <p:nvPr/>
        </p:nvSpPr>
        <p:spPr bwMode="auto">
          <a:xfrm>
            <a:off x="5629275" y="2366963"/>
            <a:ext cx="289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得交点：</a:t>
            </a:r>
            <a:r>
              <a:rPr lang="en-US" altLang="zh-CN" sz="2000" b="1"/>
              <a:t>(8, 4)</a:t>
            </a:r>
            <a:r>
              <a:rPr lang="zh-CN" altLang="en-US" sz="2000" b="1"/>
              <a:t>， </a:t>
            </a:r>
            <a:r>
              <a:rPr lang="en-US" altLang="zh-CN" sz="2000" b="1">
                <a:solidFill>
                  <a:schemeClr val="tx1"/>
                </a:solidFill>
              </a:rPr>
              <a:t>(2,–2)</a:t>
            </a:r>
            <a:endParaRPr lang="en-US" altLang="zh-CN"/>
          </a:p>
        </p:txBody>
      </p:sp>
      <p:sp>
        <p:nvSpPr>
          <p:cNvPr id="2434075" name="Text Box 27"/>
          <p:cNvSpPr txBox="1">
            <a:spLocks noChangeArrowheads="1"/>
          </p:cNvSpPr>
          <p:nvPr/>
        </p:nvSpPr>
        <p:spPr bwMode="auto">
          <a:xfrm>
            <a:off x="5259388" y="2971800"/>
            <a:ext cx="357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问题：选谁为积分变量？</a:t>
            </a:r>
          </a:p>
        </p:txBody>
      </p:sp>
      <p:graphicFrame>
        <p:nvGraphicFramePr>
          <p:cNvPr id="2434076" name="Object 28"/>
          <p:cNvGraphicFramePr>
            <a:graphicFrameLocks noChangeAspect="1"/>
          </p:cNvGraphicFramePr>
          <p:nvPr/>
        </p:nvGraphicFramePr>
        <p:xfrm>
          <a:off x="5410200" y="4224338"/>
          <a:ext cx="29702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98" name="公式" r:id="rId7" imgW="1473120" imgH="419040" progId="Equation.3">
                  <p:embed/>
                </p:oleObj>
              </mc:Choice>
              <mc:Fallback>
                <p:oleObj name="公式" r:id="rId7" imgW="147312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24338"/>
                        <a:ext cx="29702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4077" name="Object 29"/>
          <p:cNvGraphicFramePr>
            <a:graphicFrameLocks noChangeAspect="1"/>
          </p:cNvGraphicFramePr>
          <p:nvPr/>
        </p:nvGraphicFramePr>
        <p:xfrm>
          <a:off x="5715000" y="5376863"/>
          <a:ext cx="7143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299" name="公式" r:id="rId9" imgW="355320" imgH="177480" progId="Equation.3">
                  <p:embed/>
                </p:oleObj>
              </mc:Choice>
              <mc:Fallback>
                <p:oleObj name="公式" r:id="rId9" imgW="355320" imgH="177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76863"/>
                        <a:ext cx="7143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4078" name="AutoShape 30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3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3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3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3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43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243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3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3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34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34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3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3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3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3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3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3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3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3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3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3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3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3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43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43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43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4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40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40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4050" grpId="0" animBg="1"/>
      <p:bldP spid="2434051" grpId="0" animBg="1"/>
      <p:bldP spid="2434052" grpId="0" animBg="1"/>
      <p:bldP spid="2434054" grpId="0" autoUpdateAnimBg="0"/>
      <p:bldP spid="2434055" grpId="0" autoUpdateAnimBg="0"/>
      <p:bldP spid="2434056" grpId="0" autoUpdateAnimBg="0"/>
      <p:bldP spid="2434057" grpId="0" animBg="1"/>
      <p:bldP spid="2434065" grpId="0" animBg="1"/>
      <p:bldP spid="2434066" grpId="0" animBg="1"/>
      <p:bldP spid="2434067" grpId="0" animBg="1"/>
      <p:bldP spid="2434068" grpId="0" animBg="1"/>
      <p:bldP spid="2434069" grpId="0" autoUpdateAnimBg="0"/>
      <p:bldP spid="2434070" grpId="0" autoUpdateAnimBg="0"/>
      <p:bldP spid="2434071" grpId="0" autoUpdateAnimBg="0"/>
      <p:bldP spid="2434072" grpId="0" autoUpdateAnimBg="0"/>
      <p:bldP spid="2434074" grpId="0" autoUpdateAnimBg="0"/>
      <p:bldP spid="243407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995" name="Rectangle 1067"/>
          <p:cNvSpPr>
            <a:spLocks noChangeArrowheads="1"/>
          </p:cNvSpPr>
          <p:nvPr/>
        </p:nvSpPr>
        <p:spPr bwMode="auto">
          <a:xfrm>
            <a:off x="6829425" y="204787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</a:rPr>
              <a:t>f </a:t>
            </a:r>
            <a:r>
              <a:rPr lang="en-US" altLang="zh-CN" sz="1800" b="1">
                <a:solidFill>
                  <a:schemeClr val="accent2"/>
                </a:solidFill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</a:rPr>
              <a:t>x</a:t>
            </a:r>
            <a:r>
              <a:rPr lang="en-US" altLang="zh-CN" sz="1800" b="1">
                <a:solidFill>
                  <a:schemeClr val="accent2"/>
                </a:solidFill>
              </a:rPr>
              <a:t>)</a:t>
            </a:r>
            <a:endParaRPr lang="en-US" altLang="zh-CN" sz="1400" i="1">
              <a:solidFill>
                <a:schemeClr val="accent1"/>
              </a:solidFill>
            </a:endParaRPr>
          </a:p>
        </p:txBody>
      </p:sp>
      <p:sp>
        <p:nvSpPr>
          <p:cNvPr id="2429955" name="Freeform 1027"/>
          <p:cNvSpPr>
            <a:spLocks/>
          </p:cNvSpPr>
          <p:nvPr/>
        </p:nvSpPr>
        <p:spPr bwMode="auto">
          <a:xfrm>
            <a:off x="4886325" y="2486025"/>
            <a:ext cx="2524125" cy="3273425"/>
          </a:xfrm>
          <a:custGeom>
            <a:avLst/>
            <a:gdLst>
              <a:gd name="T0" fmla="*/ 0 w 1590"/>
              <a:gd name="T1" fmla="*/ 441 h 2062"/>
              <a:gd name="T2" fmla="*/ 3 w 1590"/>
              <a:gd name="T3" fmla="*/ 2062 h 2062"/>
              <a:gd name="T4" fmla="*/ 1587 w 1590"/>
              <a:gd name="T5" fmla="*/ 2058 h 2062"/>
              <a:gd name="T6" fmla="*/ 1590 w 1590"/>
              <a:gd name="T7" fmla="*/ 39 h 2062"/>
              <a:gd name="T8" fmla="*/ 1545 w 1590"/>
              <a:gd name="T9" fmla="*/ 30 h 2062"/>
              <a:gd name="T10" fmla="*/ 1470 w 1590"/>
              <a:gd name="T11" fmla="*/ 15 h 2062"/>
              <a:gd name="T12" fmla="*/ 1392 w 1590"/>
              <a:gd name="T13" fmla="*/ 6 h 2062"/>
              <a:gd name="T14" fmla="*/ 1326 w 1590"/>
              <a:gd name="T15" fmla="*/ 6 h 2062"/>
              <a:gd name="T16" fmla="*/ 1251 w 1590"/>
              <a:gd name="T17" fmla="*/ 0 h 2062"/>
              <a:gd name="T18" fmla="*/ 1164 w 1590"/>
              <a:gd name="T19" fmla="*/ 24 h 2062"/>
              <a:gd name="T20" fmla="*/ 1074 w 1590"/>
              <a:gd name="T21" fmla="*/ 66 h 2062"/>
              <a:gd name="T22" fmla="*/ 996 w 1590"/>
              <a:gd name="T23" fmla="*/ 132 h 2062"/>
              <a:gd name="T24" fmla="*/ 903 w 1590"/>
              <a:gd name="T25" fmla="*/ 216 h 2062"/>
              <a:gd name="T26" fmla="*/ 820 w 1590"/>
              <a:gd name="T27" fmla="*/ 300 h 2062"/>
              <a:gd name="T28" fmla="*/ 702 w 1590"/>
              <a:gd name="T29" fmla="*/ 416 h 2062"/>
              <a:gd name="T30" fmla="*/ 626 w 1590"/>
              <a:gd name="T31" fmla="*/ 494 h 2062"/>
              <a:gd name="T32" fmla="*/ 516 w 1590"/>
              <a:gd name="T33" fmla="*/ 568 h 2062"/>
              <a:gd name="T34" fmla="*/ 432 w 1590"/>
              <a:gd name="T35" fmla="*/ 590 h 2062"/>
              <a:gd name="T36" fmla="*/ 350 w 1590"/>
              <a:gd name="T37" fmla="*/ 586 h 2062"/>
              <a:gd name="T38" fmla="*/ 226 w 1590"/>
              <a:gd name="T39" fmla="*/ 550 h 2062"/>
              <a:gd name="T40" fmla="*/ 52 w 1590"/>
              <a:gd name="T41" fmla="*/ 466 h 2062"/>
              <a:gd name="T42" fmla="*/ 0 w 1590"/>
              <a:gd name="T43" fmla="*/ 441 h 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0" h="2062">
                <a:moveTo>
                  <a:pt x="0" y="441"/>
                </a:moveTo>
                <a:lnTo>
                  <a:pt x="3" y="2062"/>
                </a:lnTo>
                <a:lnTo>
                  <a:pt x="1587" y="2058"/>
                </a:lnTo>
                <a:lnTo>
                  <a:pt x="1590" y="39"/>
                </a:lnTo>
                <a:lnTo>
                  <a:pt x="1545" y="30"/>
                </a:lnTo>
                <a:lnTo>
                  <a:pt x="1470" y="15"/>
                </a:lnTo>
                <a:lnTo>
                  <a:pt x="1392" y="6"/>
                </a:lnTo>
                <a:lnTo>
                  <a:pt x="1326" y="6"/>
                </a:lnTo>
                <a:lnTo>
                  <a:pt x="1251" y="0"/>
                </a:lnTo>
                <a:lnTo>
                  <a:pt x="1164" y="24"/>
                </a:lnTo>
                <a:lnTo>
                  <a:pt x="1074" y="66"/>
                </a:lnTo>
                <a:lnTo>
                  <a:pt x="996" y="132"/>
                </a:lnTo>
                <a:lnTo>
                  <a:pt x="903" y="216"/>
                </a:lnTo>
                <a:lnTo>
                  <a:pt x="820" y="300"/>
                </a:lnTo>
                <a:lnTo>
                  <a:pt x="702" y="416"/>
                </a:lnTo>
                <a:lnTo>
                  <a:pt x="626" y="494"/>
                </a:lnTo>
                <a:lnTo>
                  <a:pt x="516" y="568"/>
                </a:lnTo>
                <a:lnTo>
                  <a:pt x="432" y="590"/>
                </a:lnTo>
                <a:lnTo>
                  <a:pt x="350" y="586"/>
                </a:lnTo>
                <a:lnTo>
                  <a:pt x="226" y="550"/>
                </a:lnTo>
                <a:lnTo>
                  <a:pt x="52" y="466"/>
                </a:lnTo>
                <a:lnTo>
                  <a:pt x="0" y="441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9993" name="Freeform 1065"/>
          <p:cNvSpPr>
            <a:spLocks/>
          </p:cNvSpPr>
          <p:nvPr/>
        </p:nvSpPr>
        <p:spPr bwMode="auto">
          <a:xfrm>
            <a:off x="4875213" y="2413000"/>
            <a:ext cx="2543175" cy="1098550"/>
          </a:xfrm>
          <a:custGeom>
            <a:avLst/>
            <a:gdLst>
              <a:gd name="T0" fmla="*/ 0 w 1602"/>
              <a:gd name="T1" fmla="*/ 488 h 692"/>
              <a:gd name="T2" fmla="*/ 502 w 1602"/>
              <a:gd name="T3" fmla="*/ 626 h 692"/>
              <a:gd name="T4" fmla="*/ 1121 w 1602"/>
              <a:gd name="T5" fmla="*/ 91 h 692"/>
              <a:gd name="T6" fmla="*/ 1602 w 1602"/>
              <a:gd name="T7" fmla="*/ 78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2" h="692">
                <a:moveTo>
                  <a:pt x="0" y="488"/>
                </a:moveTo>
                <a:cubicBezTo>
                  <a:pt x="82" y="512"/>
                  <a:pt x="315" y="692"/>
                  <a:pt x="502" y="626"/>
                </a:cubicBezTo>
                <a:cubicBezTo>
                  <a:pt x="689" y="561"/>
                  <a:pt x="938" y="182"/>
                  <a:pt x="1121" y="91"/>
                </a:cubicBezTo>
                <a:cubicBezTo>
                  <a:pt x="1304" y="0"/>
                  <a:pt x="1502" y="81"/>
                  <a:pt x="1602" y="7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92" name="Freeform 1064"/>
          <p:cNvSpPr>
            <a:spLocks/>
          </p:cNvSpPr>
          <p:nvPr/>
        </p:nvSpPr>
        <p:spPr bwMode="auto">
          <a:xfrm>
            <a:off x="7412038" y="2530475"/>
            <a:ext cx="3175" cy="3203575"/>
          </a:xfrm>
          <a:custGeom>
            <a:avLst/>
            <a:gdLst>
              <a:gd name="T0" fmla="*/ 0 w 1"/>
              <a:gd name="T1" fmla="*/ 0 h 1570"/>
              <a:gd name="T2" fmla="*/ 1 w 1"/>
              <a:gd name="T3" fmla="*/ 1570 h 1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0">
                <a:moveTo>
                  <a:pt x="0" y="0"/>
                </a:moveTo>
                <a:lnTo>
                  <a:pt x="1" y="1570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54" name="Line 1026"/>
          <p:cNvSpPr>
            <a:spLocks noChangeShapeType="1"/>
          </p:cNvSpPr>
          <p:nvPr/>
        </p:nvSpPr>
        <p:spPr bwMode="auto">
          <a:xfrm>
            <a:off x="4875213" y="5740400"/>
            <a:ext cx="25654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57" name="Freeform 1029"/>
          <p:cNvSpPr>
            <a:spLocks/>
          </p:cNvSpPr>
          <p:nvPr/>
        </p:nvSpPr>
        <p:spPr bwMode="auto">
          <a:xfrm>
            <a:off x="4854575" y="3195638"/>
            <a:ext cx="3175" cy="2562225"/>
          </a:xfrm>
          <a:custGeom>
            <a:avLst/>
            <a:gdLst>
              <a:gd name="T0" fmla="*/ 0 w 1"/>
              <a:gd name="T1" fmla="*/ 0 h 1256"/>
              <a:gd name="T2" fmla="*/ 0 w 1"/>
              <a:gd name="T3" fmla="*/ 1256 h 12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256">
                <a:moveTo>
                  <a:pt x="0" y="0"/>
                </a:moveTo>
                <a:lnTo>
                  <a:pt x="0" y="1256"/>
                </a:lnTo>
              </a:path>
            </a:pathLst>
          </a:custGeom>
          <a:noFill/>
          <a:ln w="38100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1" name="Line 1033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2" name="Line 1034"/>
          <p:cNvSpPr>
            <a:spLocks noChangeShapeType="1"/>
          </p:cNvSpPr>
          <p:nvPr/>
        </p:nvSpPr>
        <p:spPr bwMode="auto">
          <a:xfrm flipV="1">
            <a:off x="4494213" y="2219325"/>
            <a:ext cx="0" cy="3800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3" name="Text Box 1035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Y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429964" name="Text Box 1036"/>
          <p:cNvSpPr txBox="1">
            <a:spLocks noChangeArrowheads="1"/>
          </p:cNvSpPr>
          <p:nvPr/>
        </p:nvSpPr>
        <p:spPr bwMode="auto">
          <a:xfrm>
            <a:off x="8255000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b="1" i="1">
                <a:solidFill>
                  <a:schemeClr val="tx1"/>
                </a:solidFill>
              </a:rPr>
              <a:t>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9965" name="Text Box 1037"/>
          <p:cNvSpPr txBox="1">
            <a:spLocks noChangeArrowheads="1"/>
          </p:cNvSpPr>
          <p:nvPr/>
        </p:nvSpPr>
        <p:spPr bwMode="auto">
          <a:xfrm>
            <a:off x="4183063" y="56118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9966" name="Text Box 1038"/>
          <p:cNvSpPr txBox="1">
            <a:spLocks noChangeArrowheads="1"/>
          </p:cNvSpPr>
          <p:nvPr/>
        </p:nvSpPr>
        <p:spPr bwMode="auto">
          <a:xfrm>
            <a:off x="7239000" y="5699125"/>
            <a:ext cx="41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i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29967" name="Text Box 1039"/>
          <p:cNvSpPr txBox="1">
            <a:spLocks noChangeArrowheads="1"/>
          </p:cNvSpPr>
          <p:nvPr/>
        </p:nvSpPr>
        <p:spPr bwMode="auto">
          <a:xfrm>
            <a:off x="5610225" y="5375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1800" i="1">
                <a:solidFill>
                  <a:schemeClr val="tx1"/>
                </a:solidFill>
              </a:rPr>
              <a:t>x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29968" name="AutoShape 1040"/>
          <p:cNvSpPr>
            <a:spLocks noChangeArrowheads="1"/>
          </p:cNvSpPr>
          <p:nvPr/>
        </p:nvSpPr>
        <p:spPr bwMode="auto">
          <a:xfrm>
            <a:off x="2082800" y="1992313"/>
            <a:ext cx="4816475" cy="4208462"/>
          </a:xfrm>
          <a:prstGeom prst="can">
            <a:avLst>
              <a:gd name="adj" fmla="val 3606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69" name="Oval 1041"/>
          <p:cNvSpPr>
            <a:spLocks noChangeArrowheads="1"/>
          </p:cNvSpPr>
          <p:nvPr/>
        </p:nvSpPr>
        <p:spPr bwMode="auto">
          <a:xfrm>
            <a:off x="2082800" y="1831975"/>
            <a:ext cx="4859338" cy="1727200"/>
          </a:xfrm>
          <a:prstGeom prst="ellipse">
            <a:avLst/>
          </a:pr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70" name="Oval 1042"/>
          <p:cNvSpPr>
            <a:spLocks noChangeArrowheads="1"/>
          </p:cNvSpPr>
          <p:nvPr/>
        </p:nvSpPr>
        <p:spPr bwMode="auto">
          <a:xfrm>
            <a:off x="4041775" y="2530475"/>
            <a:ext cx="901700" cy="449263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29994" name="Group 1066"/>
          <p:cNvGrpSpPr>
            <a:grpSpLocks/>
          </p:cNvGrpSpPr>
          <p:nvPr/>
        </p:nvGrpSpPr>
        <p:grpSpPr bwMode="auto">
          <a:xfrm>
            <a:off x="1600200" y="1292225"/>
            <a:ext cx="5843588" cy="5562600"/>
            <a:chOff x="1008" y="814"/>
            <a:chExt cx="3681" cy="3504"/>
          </a:xfrm>
        </p:grpSpPr>
        <p:sp>
          <p:nvSpPr>
            <p:cNvPr id="2429972" name="AutoShape 1044"/>
            <p:cNvSpPr>
              <a:spLocks noChangeArrowheads="1"/>
            </p:cNvSpPr>
            <p:nvPr/>
          </p:nvSpPr>
          <p:spPr bwMode="auto">
            <a:xfrm>
              <a:off x="1008" y="814"/>
              <a:ext cx="3681" cy="3504"/>
            </a:xfrm>
            <a:prstGeom prst="can">
              <a:avLst>
                <a:gd name="adj" fmla="val 470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CC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3" name="Oval 1045"/>
            <p:cNvSpPr>
              <a:spLocks noChangeArrowheads="1"/>
            </p:cNvSpPr>
            <p:nvPr/>
          </p:nvSpPr>
          <p:spPr bwMode="auto">
            <a:xfrm>
              <a:off x="1008" y="814"/>
              <a:ext cx="3681" cy="1690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9974" name="Oval 1046"/>
            <p:cNvSpPr>
              <a:spLocks noChangeArrowheads="1"/>
            </p:cNvSpPr>
            <p:nvPr/>
          </p:nvSpPr>
          <p:spPr bwMode="auto">
            <a:xfrm>
              <a:off x="2545" y="1499"/>
              <a:ext cx="568" cy="283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29975" name="Text Box 1047"/>
          <p:cNvSpPr txBox="1">
            <a:spLocks noChangeArrowheads="1"/>
          </p:cNvSpPr>
          <p:nvPr/>
        </p:nvSpPr>
        <p:spPr bwMode="auto">
          <a:xfrm>
            <a:off x="4183063" y="5375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9976" name="Line 1048"/>
          <p:cNvSpPr>
            <a:spLocks noChangeShapeType="1"/>
          </p:cNvSpPr>
          <p:nvPr/>
        </p:nvSpPr>
        <p:spPr bwMode="auto">
          <a:xfrm flipH="1">
            <a:off x="2968625" y="5741988"/>
            <a:ext cx="1525588" cy="8810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77" name="Text Box 1049"/>
          <p:cNvSpPr txBox="1">
            <a:spLocks noChangeArrowheads="1"/>
          </p:cNvSpPr>
          <p:nvPr/>
        </p:nvSpPr>
        <p:spPr bwMode="auto">
          <a:xfrm>
            <a:off x="4097338" y="201771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</a:rPr>
              <a:t>y</a:t>
            </a:r>
            <a:endParaRPr lang="en-US" altLang="zh-CN" sz="1800">
              <a:solidFill>
                <a:srgbClr val="FF3300"/>
              </a:solidFill>
            </a:endParaRPr>
          </a:p>
        </p:txBody>
      </p:sp>
      <p:sp>
        <p:nvSpPr>
          <p:cNvPr id="2429978" name="Text Box 1050"/>
          <p:cNvSpPr txBox="1">
            <a:spLocks noChangeArrowheads="1"/>
          </p:cNvSpPr>
          <p:nvPr/>
        </p:nvSpPr>
        <p:spPr bwMode="auto">
          <a:xfrm>
            <a:off x="2582863" y="6364288"/>
            <a:ext cx="32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i="1">
                <a:solidFill>
                  <a:schemeClr val="tx1"/>
                </a:solidFill>
              </a:rPr>
              <a:t>z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29979" name="Line 1051"/>
          <p:cNvSpPr>
            <a:spLocks noChangeShapeType="1"/>
          </p:cNvSpPr>
          <p:nvPr/>
        </p:nvSpPr>
        <p:spPr bwMode="auto">
          <a:xfrm flipV="1">
            <a:off x="4494213" y="2219325"/>
            <a:ext cx="0" cy="3514725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80" name="Text Box 1052"/>
          <p:cNvSpPr txBox="1">
            <a:spLocks noChangeArrowheads="1"/>
          </p:cNvSpPr>
          <p:nvPr/>
        </p:nvSpPr>
        <p:spPr bwMode="auto">
          <a:xfrm>
            <a:off x="8610600" y="1100138"/>
            <a:ext cx="222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2429981" name="Object 1053"/>
          <p:cNvGraphicFramePr>
            <a:graphicFrameLocks noChangeAspect="1"/>
          </p:cNvGraphicFramePr>
          <p:nvPr/>
        </p:nvGraphicFramePr>
        <p:xfrm>
          <a:off x="5838825" y="914400"/>
          <a:ext cx="33051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40" name="公式" r:id="rId4" imgW="1180800" imgH="330120" progId="Equation.3">
                  <p:embed/>
                </p:oleObj>
              </mc:Choice>
              <mc:Fallback>
                <p:oleObj name="公式" r:id="rId4" imgW="1180800" imgH="33012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914400"/>
                        <a:ext cx="33051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9982" name="Text Box 1054"/>
          <p:cNvSpPr txBox="1">
            <a:spLocks noChangeArrowheads="1"/>
          </p:cNvSpPr>
          <p:nvPr/>
        </p:nvSpPr>
        <p:spPr bwMode="auto">
          <a:xfrm>
            <a:off x="4800600" y="563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000" i="1">
                <a:solidFill>
                  <a:schemeClr val="tx1"/>
                </a:solidFill>
              </a:rPr>
              <a:t>a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2429983" name="Freeform 1055"/>
          <p:cNvSpPr>
            <a:spLocks/>
          </p:cNvSpPr>
          <p:nvPr/>
        </p:nvSpPr>
        <p:spPr bwMode="auto">
          <a:xfrm>
            <a:off x="4953000" y="2590800"/>
            <a:ext cx="1588" cy="3151188"/>
          </a:xfrm>
          <a:custGeom>
            <a:avLst/>
            <a:gdLst>
              <a:gd name="T0" fmla="*/ 0 w 1"/>
              <a:gd name="T1" fmla="*/ 0 h 1985"/>
              <a:gd name="T2" fmla="*/ 1 w 1"/>
              <a:gd name="T3" fmla="*/ 1985 h 19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85">
                <a:moveTo>
                  <a:pt x="0" y="0"/>
                </a:moveTo>
                <a:lnTo>
                  <a:pt x="1" y="1985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29984" name="Rectangle 1056"/>
          <p:cNvSpPr>
            <a:spLocks noGrp="1" noChangeArrowheads="1"/>
          </p:cNvSpPr>
          <p:nvPr>
            <p:ph type="title" idx="4294967295"/>
          </p:nvPr>
        </p:nvSpPr>
        <p:spPr>
          <a:xfrm>
            <a:off x="8640763" y="5346700"/>
            <a:ext cx="192087" cy="215900"/>
          </a:xfrm>
        </p:spPr>
        <p:txBody>
          <a:bodyPr/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2429985" name="Rectangle 1057"/>
          <p:cNvSpPr>
            <a:spLocks noChangeArrowheads="1"/>
          </p:cNvSpPr>
          <p:nvPr/>
        </p:nvSpPr>
        <p:spPr bwMode="auto">
          <a:xfrm>
            <a:off x="1017588" y="636588"/>
            <a:ext cx="583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曲边梯形 </a:t>
            </a:r>
            <a:r>
              <a:rPr lang="en-US" altLang="zh-CN" sz="2800" b="1" i="1">
                <a:solidFill>
                  <a:schemeClr val="accent2"/>
                </a:solidFill>
              </a:rPr>
              <a:t>y= f 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，</a:t>
            </a:r>
            <a:r>
              <a:rPr lang="en-US" altLang="zh-CN" sz="2800" b="1" i="1">
                <a:solidFill>
                  <a:srgbClr val="33CC33"/>
                </a:solidFill>
              </a:rPr>
              <a:t>x=a,x=b,y=</a:t>
            </a:r>
            <a:r>
              <a:rPr lang="en-US" altLang="zh-CN" sz="2800" b="1">
                <a:solidFill>
                  <a:srgbClr val="33CC33"/>
                </a:solidFill>
              </a:rPr>
              <a:t>0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rgbClr val="FF0000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2429986" name="Rectangle 1058"/>
          <p:cNvSpPr>
            <a:spLocks noChangeArrowheads="1"/>
          </p:cNvSpPr>
          <p:nvPr/>
        </p:nvSpPr>
        <p:spPr bwMode="auto">
          <a:xfrm>
            <a:off x="238125" y="193675"/>
            <a:ext cx="4648200" cy="531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24. </a:t>
            </a:r>
            <a:r>
              <a:rPr lang="zh-CN" altLang="en-US" b="1">
                <a:latin typeface="楷体_GB2312" pitchFamily="49" charset="-122"/>
              </a:rPr>
              <a:t>求旋转体体积</a:t>
            </a:r>
            <a:r>
              <a:rPr lang="en-US" altLang="zh-CN" b="1"/>
              <a:t>—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柱壳法</a:t>
            </a:r>
            <a:endParaRPr lang="zh-CN" altLang="en-US" sz="4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29988" name="Line 1060"/>
          <p:cNvSpPr>
            <a:spLocks noChangeShapeType="1"/>
          </p:cNvSpPr>
          <p:nvPr/>
        </p:nvSpPr>
        <p:spPr bwMode="auto">
          <a:xfrm>
            <a:off x="4494213" y="5740400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9989" name="Text Box 1061"/>
          <p:cNvSpPr txBox="1">
            <a:spLocks noChangeArrowheads="1"/>
          </p:cNvSpPr>
          <p:nvPr/>
        </p:nvSpPr>
        <p:spPr bwMode="auto">
          <a:xfrm>
            <a:off x="61913" y="1181100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429990" name="Text Box 1062"/>
          <p:cNvSpPr txBox="1">
            <a:spLocks noChangeArrowheads="1"/>
          </p:cNvSpPr>
          <p:nvPr/>
        </p:nvSpPr>
        <p:spPr bwMode="auto">
          <a:xfrm>
            <a:off x="677863" y="1155700"/>
            <a:ext cx="1912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 f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x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429997" name="AutoShape 106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29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99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2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42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2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2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2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2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2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2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2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2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99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975" grpId="0" autoUpdateAnimBg="0"/>
      <p:bldP spid="2429976" grpId="0" animBg="1"/>
      <p:bldP spid="2429977" grpId="0" autoUpdateAnimBg="0"/>
      <p:bldP spid="2429978" grpId="0" autoUpdateAnimBg="0"/>
      <p:bldP spid="2429979" grpId="0" animBg="1"/>
      <p:bldP spid="2429980" grpId="0" autoUpdateAnimBg="0"/>
      <p:bldP spid="2429982" grpId="0" autoUpdateAnimBg="0"/>
      <p:bldP spid="2429983" grpId="0" animBg="1"/>
      <p:bldP spid="2429988" grpId="0" animBg="1"/>
      <p:bldP spid="2429989" grpId="0" autoUpdateAnimBg="0"/>
      <p:bldP spid="242999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36" name="Text Box 12"/>
          <p:cNvSpPr txBox="1">
            <a:spLocks noChangeArrowheads="1"/>
          </p:cNvSpPr>
          <p:nvPr/>
        </p:nvSpPr>
        <p:spPr bwMode="auto">
          <a:xfrm>
            <a:off x="5838825" y="2152650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x=g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grpSp>
        <p:nvGrpSpPr>
          <p:cNvPr id="1844286" name="Group 62"/>
          <p:cNvGrpSpPr>
            <a:grpSpLocks/>
          </p:cNvGrpSpPr>
          <p:nvPr/>
        </p:nvGrpSpPr>
        <p:grpSpPr bwMode="auto">
          <a:xfrm>
            <a:off x="1749425" y="892175"/>
            <a:ext cx="6010275" cy="5108575"/>
            <a:chOff x="1102" y="562"/>
            <a:chExt cx="3786" cy="3218"/>
          </a:xfrm>
        </p:grpSpPr>
        <p:sp>
          <p:nvSpPr>
            <p:cNvPr id="1844238" name="Text Box 14"/>
            <p:cNvSpPr txBox="1">
              <a:spLocks noChangeArrowheads="1"/>
            </p:cNvSpPr>
            <p:nvPr/>
          </p:nvSpPr>
          <p:spPr bwMode="auto">
            <a:xfrm>
              <a:off x="2598" y="56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44239" name="Line 15"/>
            <p:cNvSpPr>
              <a:spLocks noChangeShapeType="1"/>
            </p:cNvSpPr>
            <p:nvPr/>
          </p:nvSpPr>
          <p:spPr bwMode="auto">
            <a:xfrm>
              <a:off x="1102" y="3533"/>
              <a:ext cx="35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40" name="Freeform 16"/>
            <p:cNvSpPr>
              <a:spLocks/>
            </p:cNvSpPr>
            <p:nvPr/>
          </p:nvSpPr>
          <p:spPr bwMode="auto">
            <a:xfrm>
              <a:off x="2816" y="655"/>
              <a:ext cx="2" cy="3000"/>
            </a:xfrm>
            <a:custGeom>
              <a:avLst/>
              <a:gdLst>
                <a:gd name="T0" fmla="*/ 2 w 2"/>
                <a:gd name="T1" fmla="*/ 3000 h 3000"/>
                <a:gd name="T2" fmla="*/ 0 w 2"/>
                <a:gd name="T3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000">
                  <a:moveTo>
                    <a:pt x="2" y="30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41" name="Text Box 17"/>
            <p:cNvSpPr txBox="1">
              <a:spLocks noChangeArrowheads="1"/>
            </p:cNvSpPr>
            <p:nvPr/>
          </p:nvSpPr>
          <p:spPr bwMode="auto">
            <a:xfrm>
              <a:off x="4692" y="3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1844242" name="Text Box 18"/>
            <p:cNvSpPr txBox="1">
              <a:spLocks noChangeArrowheads="1"/>
            </p:cNvSpPr>
            <p:nvPr/>
          </p:nvSpPr>
          <p:spPr bwMode="auto">
            <a:xfrm>
              <a:off x="2602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1844243" name="Freeform 19"/>
          <p:cNvSpPr>
            <a:spLocks/>
          </p:cNvSpPr>
          <p:nvPr/>
        </p:nvSpPr>
        <p:spPr bwMode="auto">
          <a:xfrm>
            <a:off x="5492750" y="1933575"/>
            <a:ext cx="796925" cy="2566988"/>
          </a:xfrm>
          <a:custGeom>
            <a:avLst/>
            <a:gdLst>
              <a:gd name="T0" fmla="*/ 218 w 502"/>
              <a:gd name="T1" fmla="*/ 0 h 1617"/>
              <a:gd name="T2" fmla="*/ 72 w 502"/>
              <a:gd name="T3" fmla="*/ 491 h 1617"/>
              <a:gd name="T4" fmla="*/ 72 w 502"/>
              <a:gd name="T5" fmla="*/ 974 h 1617"/>
              <a:gd name="T6" fmla="*/ 502 w 502"/>
              <a:gd name="T7" fmla="*/ 1617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2" h="1617">
                <a:moveTo>
                  <a:pt x="218" y="0"/>
                </a:moveTo>
                <a:cubicBezTo>
                  <a:pt x="194" y="81"/>
                  <a:pt x="96" y="329"/>
                  <a:pt x="72" y="491"/>
                </a:cubicBezTo>
                <a:cubicBezTo>
                  <a:pt x="48" y="653"/>
                  <a:pt x="0" y="786"/>
                  <a:pt x="72" y="974"/>
                </a:cubicBezTo>
                <a:cubicBezTo>
                  <a:pt x="143" y="1161"/>
                  <a:pt x="323" y="1389"/>
                  <a:pt x="502" y="161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44" name="Line 20"/>
          <p:cNvSpPr>
            <a:spLocks noChangeShapeType="1"/>
          </p:cNvSpPr>
          <p:nvPr/>
        </p:nvSpPr>
        <p:spPr bwMode="auto">
          <a:xfrm>
            <a:off x="4468813" y="4514850"/>
            <a:ext cx="18208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45" name="Line 21"/>
          <p:cNvSpPr>
            <a:spLocks noChangeShapeType="1"/>
          </p:cNvSpPr>
          <p:nvPr/>
        </p:nvSpPr>
        <p:spPr bwMode="auto">
          <a:xfrm>
            <a:off x="4468813" y="1928813"/>
            <a:ext cx="13747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55" name="Text Box 31"/>
          <p:cNvSpPr txBox="1">
            <a:spLocks noChangeArrowheads="1"/>
          </p:cNvSpPr>
          <p:nvPr/>
        </p:nvSpPr>
        <p:spPr bwMode="auto">
          <a:xfrm>
            <a:off x="4162425" y="43910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c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1844256" name="Text Box 32"/>
          <p:cNvSpPr txBox="1">
            <a:spLocks noChangeArrowheads="1"/>
          </p:cNvSpPr>
          <p:nvPr/>
        </p:nvSpPr>
        <p:spPr bwMode="auto">
          <a:xfrm>
            <a:off x="4173538" y="1616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b="1" i="1"/>
          </a:p>
        </p:txBody>
      </p:sp>
      <p:sp>
        <p:nvSpPr>
          <p:cNvPr id="1844257" name="Oval 33"/>
          <p:cNvSpPr>
            <a:spLocks noChangeArrowheads="1"/>
          </p:cNvSpPr>
          <p:nvPr/>
        </p:nvSpPr>
        <p:spPr bwMode="auto">
          <a:xfrm>
            <a:off x="4425950" y="4475163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58" name="Oval 34"/>
          <p:cNvSpPr>
            <a:spLocks noChangeArrowheads="1"/>
          </p:cNvSpPr>
          <p:nvPr/>
        </p:nvSpPr>
        <p:spPr bwMode="auto">
          <a:xfrm>
            <a:off x="4429125" y="1889125"/>
            <a:ext cx="7778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60" name="Rectangle 36"/>
          <p:cNvSpPr>
            <a:spLocks noChangeArrowheads="1"/>
          </p:cNvSpPr>
          <p:nvPr/>
        </p:nvSpPr>
        <p:spPr bwMode="auto">
          <a:xfrm>
            <a:off x="3895725" y="357188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x= g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accent2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轴旋转</a:t>
            </a:r>
          </a:p>
        </p:txBody>
      </p:sp>
      <p:sp>
        <p:nvSpPr>
          <p:cNvPr id="1844279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385763"/>
            <a:ext cx="3195637" cy="428625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sz="2400" b="1">
                <a:latin typeface="楷体_GB2312" pitchFamily="49" charset="-122"/>
              </a:rPr>
              <a:t>求旋转体侧面积</a:t>
            </a:r>
            <a:r>
              <a:rPr lang="en-US" altLang="zh-CN" sz="2400" b="1" i="1"/>
              <a:t>A</a:t>
            </a:r>
            <a:endParaRPr lang="en-US" altLang="zh-CN" sz="2400" b="1">
              <a:latin typeface="楷体_GB2312" pitchFamily="49" charset="-122"/>
            </a:endParaRPr>
          </a:p>
        </p:txBody>
      </p:sp>
      <p:sp>
        <p:nvSpPr>
          <p:cNvPr id="1844288" name="AutoShape 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4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4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84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4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84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36" grpId="0" autoUpdateAnimBg="0"/>
      <p:bldP spid="1844243" grpId="0" animBg="1"/>
      <p:bldP spid="1844244" grpId="0" animBg="1"/>
      <p:bldP spid="1844245" grpId="0" animBg="1"/>
      <p:bldP spid="1844255" grpId="0" autoUpdateAnimBg="0"/>
      <p:bldP spid="1844256" grpId="0" autoUpdateAnimBg="0"/>
      <p:bldP spid="1844257" grpId="0" animBg="1"/>
      <p:bldP spid="184425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6034" name="Group 3074"/>
          <p:cNvGrpSpPr>
            <a:grpSpLocks/>
          </p:cNvGrpSpPr>
          <p:nvPr/>
        </p:nvGrpSpPr>
        <p:grpSpPr bwMode="auto">
          <a:xfrm>
            <a:off x="2651125" y="1914525"/>
            <a:ext cx="3646488" cy="2608263"/>
            <a:chOff x="1670" y="1206"/>
            <a:chExt cx="2297" cy="1643"/>
          </a:xfrm>
        </p:grpSpPr>
        <p:grpSp>
          <p:nvGrpSpPr>
            <p:cNvPr id="2476035" name="Group 3075"/>
            <p:cNvGrpSpPr>
              <a:grpSpLocks/>
            </p:cNvGrpSpPr>
            <p:nvPr/>
          </p:nvGrpSpPr>
          <p:grpSpPr bwMode="auto">
            <a:xfrm>
              <a:off x="2820" y="1213"/>
              <a:ext cx="1147" cy="1636"/>
              <a:chOff x="2820" y="1213"/>
              <a:chExt cx="1147" cy="1636"/>
            </a:xfrm>
          </p:grpSpPr>
          <p:sp>
            <p:nvSpPr>
              <p:cNvPr id="2476036" name="Line 3076"/>
              <p:cNvSpPr>
                <a:spLocks noChangeShapeType="1"/>
              </p:cNvSpPr>
              <p:nvPr/>
            </p:nvSpPr>
            <p:spPr bwMode="auto">
              <a:xfrm>
                <a:off x="2820" y="2849"/>
                <a:ext cx="11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6037" name="Line 3077"/>
              <p:cNvSpPr>
                <a:spLocks noChangeShapeType="1"/>
              </p:cNvSpPr>
              <p:nvPr/>
            </p:nvSpPr>
            <p:spPr bwMode="auto">
              <a:xfrm>
                <a:off x="2820" y="1220"/>
                <a:ext cx="8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6038" name="Freeform 3078"/>
              <p:cNvSpPr>
                <a:spLocks/>
              </p:cNvSpPr>
              <p:nvPr/>
            </p:nvSpPr>
            <p:spPr bwMode="auto">
              <a:xfrm>
                <a:off x="3457" y="1213"/>
                <a:ext cx="497" cy="1631"/>
              </a:xfrm>
              <a:custGeom>
                <a:avLst/>
                <a:gdLst>
                  <a:gd name="T0" fmla="*/ 214 w 497"/>
                  <a:gd name="T1" fmla="*/ 0 h 1631"/>
                  <a:gd name="T2" fmla="*/ 71 w 497"/>
                  <a:gd name="T3" fmla="*/ 482 h 1631"/>
                  <a:gd name="T4" fmla="*/ 71 w 497"/>
                  <a:gd name="T5" fmla="*/ 965 h 1631"/>
                  <a:gd name="T6" fmla="*/ 497 w 497"/>
                  <a:gd name="T7" fmla="*/ 1631 h 1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7" h="1631">
                    <a:moveTo>
                      <a:pt x="214" y="0"/>
                    </a:moveTo>
                    <a:cubicBezTo>
                      <a:pt x="154" y="161"/>
                      <a:pt x="95" y="322"/>
                      <a:pt x="71" y="482"/>
                    </a:cubicBezTo>
                    <a:cubicBezTo>
                      <a:pt x="47" y="643"/>
                      <a:pt x="0" y="774"/>
                      <a:pt x="71" y="965"/>
                    </a:cubicBezTo>
                    <a:cubicBezTo>
                      <a:pt x="142" y="1156"/>
                      <a:pt x="408" y="1492"/>
                      <a:pt x="497" y="1631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76039" name="Group 3079"/>
            <p:cNvGrpSpPr>
              <a:grpSpLocks/>
            </p:cNvGrpSpPr>
            <p:nvPr/>
          </p:nvGrpSpPr>
          <p:grpSpPr bwMode="auto">
            <a:xfrm>
              <a:off x="1670" y="1206"/>
              <a:ext cx="1138" cy="1638"/>
              <a:chOff x="1670" y="1206"/>
              <a:chExt cx="1138" cy="1638"/>
            </a:xfrm>
          </p:grpSpPr>
          <p:sp>
            <p:nvSpPr>
              <p:cNvPr id="2476040" name="Freeform 3080"/>
              <p:cNvSpPr>
                <a:spLocks/>
              </p:cNvSpPr>
              <p:nvPr/>
            </p:nvSpPr>
            <p:spPr bwMode="auto">
              <a:xfrm>
                <a:off x="1670" y="1206"/>
                <a:ext cx="499" cy="1629"/>
              </a:xfrm>
              <a:custGeom>
                <a:avLst/>
                <a:gdLst>
                  <a:gd name="T0" fmla="*/ 268 w 499"/>
                  <a:gd name="T1" fmla="*/ 0 h 1629"/>
                  <a:gd name="T2" fmla="*/ 428 w 499"/>
                  <a:gd name="T3" fmla="*/ 522 h 1629"/>
                  <a:gd name="T4" fmla="*/ 428 w 499"/>
                  <a:gd name="T5" fmla="*/ 996 h 1629"/>
                  <a:gd name="T6" fmla="*/ 0 w 499"/>
                  <a:gd name="T7" fmla="*/ 1629 h 1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9" h="1629">
                    <a:moveTo>
                      <a:pt x="268" y="0"/>
                    </a:moveTo>
                    <a:cubicBezTo>
                      <a:pt x="295" y="88"/>
                      <a:pt x="401" y="356"/>
                      <a:pt x="428" y="522"/>
                    </a:cubicBezTo>
                    <a:cubicBezTo>
                      <a:pt x="455" y="688"/>
                      <a:pt x="499" y="812"/>
                      <a:pt x="428" y="996"/>
                    </a:cubicBezTo>
                    <a:cubicBezTo>
                      <a:pt x="356" y="1181"/>
                      <a:pt x="178" y="1405"/>
                      <a:pt x="0" y="1629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76041" name="Group 3081"/>
              <p:cNvGrpSpPr>
                <a:grpSpLocks/>
              </p:cNvGrpSpPr>
              <p:nvPr/>
            </p:nvGrpSpPr>
            <p:grpSpPr bwMode="auto">
              <a:xfrm>
                <a:off x="1674" y="1218"/>
                <a:ext cx="1134" cy="1626"/>
                <a:chOff x="1674" y="1218"/>
                <a:chExt cx="1134" cy="1626"/>
              </a:xfrm>
            </p:grpSpPr>
            <p:sp>
              <p:nvSpPr>
                <p:cNvPr id="2476042" name="Line 3082"/>
                <p:cNvSpPr>
                  <a:spLocks noChangeShapeType="1"/>
                </p:cNvSpPr>
                <p:nvPr/>
              </p:nvSpPr>
              <p:spPr bwMode="auto">
                <a:xfrm flipH="1">
                  <a:off x="1944" y="1218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6043" name="Line 3083"/>
                <p:cNvSpPr>
                  <a:spLocks noChangeShapeType="1"/>
                </p:cNvSpPr>
                <p:nvPr/>
              </p:nvSpPr>
              <p:spPr bwMode="auto">
                <a:xfrm flipH="1">
                  <a:off x="1674" y="2844"/>
                  <a:ext cx="112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76044" name="Text Box 3084"/>
          <p:cNvSpPr txBox="1">
            <a:spLocks noChangeArrowheads="1"/>
          </p:cNvSpPr>
          <p:nvPr/>
        </p:nvSpPr>
        <p:spPr bwMode="auto">
          <a:xfrm>
            <a:off x="5838825" y="2152650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</a:rPr>
              <a:t>x=g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y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grpSp>
        <p:nvGrpSpPr>
          <p:cNvPr id="2476045" name="Group 3085"/>
          <p:cNvGrpSpPr>
            <a:grpSpLocks/>
          </p:cNvGrpSpPr>
          <p:nvPr/>
        </p:nvGrpSpPr>
        <p:grpSpPr bwMode="auto">
          <a:xfrm>
            <a:off x="1749425" y="892175"/>
            <a:ext cx="6010275" cy="5108575"/>
            <a:chOff x="1102" y="562"/>
            <a:chExt cx="3786" cy="3218"/>
          </a:xfrm>
        </p:grpSpPr>
        <p:sp>
          <p:nvSpPr>
            <p:cNvPr id="2476046" name="Text Box 3086"/>
            <p:cNvSpPr txBox="1">
              <a:spLocks noChangeArrowheads="1"/>
            </p:cNvSpPr>
            <p:nvPr/>
          </p:nvSpPr>
          <p:spPr bwMode="auto">
            <a:xfrm>
              <a:off x="2598" y="562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 b="1" i="1">
                  <a:solidFill>
                    <a:schemeClr val="tx1"/>
                  </a:solidFill>
                </a:rPr>
                <a:t>y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476047" name="Line 3087"/>
            <p:cNvSpPr>
              <a:spLocks noChangeShapeType="1"/>
            </p:cNvSpPr>
            <p:nvPr/>
          </p:nvSpPr>
          <p:spPr bwMode="auto">
            <a:xfrm>
              <a:off x="1102" y="3533"/>
              <a:ext cx="35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48" name="Freeform 3088"/>
            <p:cNvSpPr>
              <a:spLocks/>
            </p:cNvSpPr>
            <p:nvPr/>
          </p:nvSpPr>
          <p:spPr bwMode="auto">
            <a:xfrm>
              <a:off x="2816" y="655"/>
              <a:ext cx="2" cy="3000"/>
            </a:xfrm>
            <a:custGeom>
              <a:avLst/>
              <a:gdLst>
                <a:gd name="T0" fmla="*/ 2 w 2"/>
                <a:gd name="T1" fmla="*/ 3000 h 3000"/>
                <a:gd name="T2" fmla="*/ 0 w 2"/>
                <a:gd name="T3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000">
                  <a:moveTo>
                    <a:pt x="2" y="30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49" name="Text Box 3089"/>
            <p:cNvSpPr txBox="1">
              <a:spLocks noChangeArrowheads="1"/>
            </p:cNvSpPr>
            <p:nvPr/>
          </p:nvSpPr>
          <p:spPr bwMode="auto">
            <a:xfrm>
              <a:off x="4692" y="3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chemeClr val="tx1"/>
                  </a:solidFill>
                </a:rPr>
                <a:t>x</a:t>
              </a:r>
              <a:endParaRPr lang="en-US" altLang="zh-CN" sz="1400" b="1">
                <a:solidFill>
                  <a:schemeClr val="tx1"/>
                </a:solidFill>
              </a:endParaRPr>
            </a:p>
          </p:txBody>
        </p:sp>
        <p:sp>
          <p:nvSpPr>
            <p:cNvPr id="2476050" name="Text Box 3090"/>
            <p:cNvSpPr txBox="1">
              <a:spLocks noChangeArrowheads="1"/>
            </p:cNvSpPr>
            <p:nvPr/>
          </p:nvSpPr>
          <p:spPr bwMode="auto">
            <a:xfrm>
              <a:off x="2602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>
                  <a:solidFill>
                    <a:schemeClr val="tx1"/>
                  </a:solidFill>
                </a:rPr>
                <a:t>0</a:t>
              </a:r>
              <a:endParaRPr lang="en-US" altLang="zh-CN" b="1" i="1">
                <a:solidFill>
                  <a:srgbClr val="FF0000"/>
                </a:solidFill>
              </a:endParaRPr>
            </a:p>
          </p:txBody>
        </p:sp>
      </p:grpSp>
      <p:sp>
        <p:nvSpPr>
          <p:cNvPr id="2476054" name="Freeform 3094"/>
          <p:cNvSpPr>
            <a:spLocks/>
          </p:cNvSpPr>
          <p:nvPr/>
        </p:nvSpPr>
        <p:spPr bwMode="auto">
          <a:xfrm>
            <a:off x="2608263" y="1962150"/>
            <a:ext cx="3716337" cy="3073400"/>
          </a:xfrm>
          <a:custGeom>
            <a:avLst/>
            <a:gdLst>
              <a:gd name="T0" fmla="*/ 292 w 2341"/>
              <a:gd name="T1" fmla="*/ 0 h 1936"/>
              <a:gd name="T2" fmla="*/ 425 w 2341"/>
              <a:gd name="T3" fmla="*/ 408 h 1936"/>
              <a:gd name="T4" fmla="*/ 453 w 2341"/>
              <a:gd name="T5" fmla="*/ 524 h 1936"/>
              <a:gd name="T6" fmla="*/ 460 w 2341"/>
              <a:gd name="T7" fmla="*/ 585 h 1936"/>
              <a:gd name="T8" fmla="*/ 481 w 2341"/>
              <a:gd name="T9" fmla="*/ 672 h 1936"/>
              <a:gd name="T10" fmla="*/ 481 w 2341"/>
              <a:gd name="T11" fmla="*/ 824 h 1936"/>
              <a:gd name="T12" fmla="*/ 460 w 2341"/>
              <a:gd name="T13" fmla="*/ 912 h 1936"/>
              <a:gd name="T14" fmla="*/ 433 w 2341"/>
              <a:gd name="T15" fmla="*/ 996 h 1936"/>
              <a:gd name="T16" fmla="*/ 369 w 2341"/>
              <a:gd name="T17" fmla="*/ 1110 h 1936"/>
              <a:gd name="T18" fmla="*/ 282 w 2341"/>
              <a:gd name="T19" fmla="*/ 1250 h 1936"/>
              <a:gd name="T20" fmla="*/ 130 w 2341"/>
              <a:gd name="T21" fmla="*/ 1449 h 1936"/>
              <a:gd name="T22" fmla="*/ 19 w 2341"/>
              <a:gd name="T23" fmla="*/ 1577 h 1936"/>
              <a:gd name="T24" fmla="*/ 3 w 2341"/>
              <a:gd name="T25" fmla="*/ 1607 h 1936"/>
              <a:gd name="T26" fmla="*/ 0 w 2341"/>
              <a:gd name="T27" fmla="*/ 1650 h 1936"/>
              <a:gd name="T28" fmla="*/ 77 w 2341"/>
              <a:gd name="T29" fmla="*/ 1732 h 1936"/>
              <a:gd name="T30" fmla="*/ 193 w 2341"/>
              <a:gd name="T31" fmla="*/ 1788 h 1936"/>
              <a:gd name="T32" fmla="*/ 313 w 2341"/>
              <a:gd name="T33" fmla="*/ 1830 h 1936"/>
              <a:gd name="T34" fmla="*/ 559 w 2341"/>
              <a:gd name="T35" fmla="*/ 1884 h 1936"/>
              <a:gd name="T36" fmla="*/ 853 w 2341"/>
              <a:gd name="T37" fmla="*/ 1920 h 1936"/>
              <a:gd name="T38" fmla="*/ 1141 w 2341"/>
              <a:gd name="T39" fmla="*/ 1932 h 1936"/>
              <a:gd name="T40" fmla="*/ 1327 w 2341"/>
              <a:gd name="T41" fmla="*/ 1936 h 1936"/>
              <a:gd name="T42" fmla="*/ 1601 w 2341"/>
              <a:gd name="T43" fmla="*/ 1926 h 1936"/>
              <a:gd name="T44" fmla="*/ 1863 w 2341"/>
              <a:gd name="T45" fmla="*/ 1892 h 1936"/>
              <a:gd name="T46" fmla="*/ 2037 w 2341"/>
              <a:gd name="T47" fmla="*/ 1850 h 1936"/>
              <a:gd name="T48" fmla="*/ 2227 w 2341"/>
              <a:gd name="T49" fmla="*/ 1778 h 1936"/>
              <a:gd name="T50" fmla="*/ 2303 w 2341"/>
              <a:gd name="T51" fmla="*/ 1728 h 1936"/>
              <a:gd name="T52" fmla="*/ 2331 w 2341"/>
              <a:gd name="T53" fmla="*/ 1686 h 1936"/>
              <a:gd name="T54" fmla="*/ 2341 w 2341"/>
              <a:gd name="T55" fmla="*/ 1652 h 1936"/>
              <a:gd name="T56" fmla="*/ 2329 w 2341"/>
              <a:gd name="T57" fmla="*/ 1608 h 1936"/>
              <a:gd name="T58" fmla="*/ 2305 w 2341"/>
              <a:gd name="T59" fmla="*/ 1572 h 1936"/>
              <a:gd name="T60" fmla="*/ 2077 w 2341"/>
              <a:gd name="T61" fmla="*/ 1259 h 1936"/>
              <a:gd name="T62" fmla="*/ 2001 w 2341"/>
              <a:gd name="T63" fmla="*/ 1143 h 1936"/>
              <a:gd name="T64" fmla="*/ 1929 w 2341"/>
              <a:gd name="T65" fmla="*/ 1007 h 1936"/>
              <a:gd name="T66" fmla="*/ 1890 w 2341"/>
              <a:gd name="T67" fmla="*/ 924 h 1936"/>
              <a:gd name="T68" fmla="*/ 1869 w 2341"/>
              <a:gd name="T69" fmla="*/ 833 h 1936"/>
              <a:gd name="T70" fmla="*/ 1853 w 2341"/>
              <a:gd name="T71" fmla="*/ 736 h 1936"/>
              <a:gd name="T72" fmla="*/ 1879 w 2341"/>
              <a:gd name="T73" fmla="*/ 606 h 1936"/>
              <a:gd name="T74" fmla="*/ 1902 w 2341"/>
              <a:gd name="T75" fmla="*/ 459 h 1936"/>
              <a:gd name="T76" fmla="*/ 1932 w 2341"/>
              <a:gd name="T77" fmla="*/ 333 h 1936"/>
              <a:gd name="T78" fmla="*/ 1966 w 2341"/>
              <a:gd name="T79" fmla="*/ 216 h 1936"/>
              <a:gd name="T80" fmla="*/ 2019 w 2341"/>
              <a:gd name="T81" fmla="*/ 65 h 1936"/>
              <a:gd name="T82" fmla="*/ 2037 w 2341"/>
              <a:gd name="T83" fmla="*/ 3 h 1936"/>
              <a:gd name="T84" fmla="*/ 1924 w 2341"/>
              <a:gd name="T85" fmla="*/ 78 h 1936"/>
              <a:gd name="T86" fmla="*/ 1665 w 2341"/>
              <a:gd name="T87" fmla="*/ 158 h 1936"/>
              <a:gd name="T88" fmla="*/ 1201 w 2341"/>
              <a:gd name="T89" fmla="*/ 192 h 1936"/>
              <a:gd name="T90" fmla="*/ 925 w 2341"/>
              <a:gd name="T91" fmla="*/ 180 h 1936"/>
              <a:gd name="T92" fmla="*/ 637 w 2341"/>
              <a:gd name="T93" fmla="*/ 144 h 1936"/>
              <a:gd name="T94" fmla="*/ 499 w 2341"/>
              <a:gd name="T95" fmla="*/ 108 h 1936"/>
              <a:gd name="T96" fmla="*/ 373 w 2341"/>
              <a:gd name="T97" fmla="*/ 54 h 1936"/>
              <a:gd name="T98" fmla="*/ 292 w 2341"/>
              <a:gd name="T99" fmla="*/ 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41" h="1936">
                <a:moveTo>
                  <a:pt x="292" y="0"/>
                </a:moveTo>
                <a:lnTo>
                  <a:pt x="425" y="408"/>
                </a:lnTo>
                <a:lnTo>
                  <a:pt x="453" y="524"/>
                </a:lnTo>
                <a:lnTo>
                  <a:pt x="460" y="585"/>
                </a:lnTo>
                <a:lnTo>
                  <a:pt x="481" y="672"/>
                </a:lnTo>
                <a:lnTo>
                  <a:pt x="481" y="824"/>
                </a:lnTo>
                <a:lnTo>
                  <a:pt x="460" y="912"/>
                </a:lnTo>
                <a:lnTo>
                  <a:pt x="433" y="996"/>
                </a:lnTo>
                <a:lnTo>
                  <a:pt x="369" y="1110"/>
                </a:lnTo>
                <a:lnTo>
                  <a:pt x="282" y="1250"/>
                </a:lnTo>
                <a:lnTo>
                  <a:pt x="130" y="1449"/>
                </a:lnTo>
                <a:lnTo>
                  <a:pt x="19" y="1577"/>
                </a:lnTo>
                <a:lnTo>
                  <a:pt x="3" y="1607"/>
                </a:lnTo>
                <a:lnTo>
                  <a:pt x="0" y="1650"/>
                </a:lnTo>
                <a:lnTo>
                  <a:pt x="77" y="1732"/>
                </a:lnTo>
                <a:lnTo>
                  <a:pt x="193" y="1788"/>
                </a:lnTo>
                <a:lnTo>
                  <a:pt x="313" y="1830"/>
                </a:lnTo>
                <a:lnTo>
                  <a:pt x="559" y="1884"/>
                </a:lnTo>
                <a:lnTo>
                  <a:pt x="853" y="1920"/>
                </a:lnTo>
                <a:lnTo>
                  <a:pt x="1141" y="1932"/>
                </a:lnTo>
                <a:lnTo>
                  <a:pt x="1327" y="1936"/>
                </a:lnTo>
                <a:lnTo>
                  <a:pt x="1601" y="1926"/>
                </a:lnTo>
                <a:lnTo>
                  <a:pt x="1863" y="1892"/>
                </a:lnTo>
                <a:lnTo>
                  <a:pt x="2037" y="1850"/>
                </a:lnTo>
                <a:lnTo>
                  <a:pt x="2227" y="1778"/>
                </a:lnTo>
                <a:lnTo>
                  <a:pt x="2303" y="1728"/>
                </a:lnTo>
                <a:lnTo>
                  <a:pt x="2331" y="1686"/>
                </a:lnTo>
                <a:lnTo>
                  <a:pt x="2341" y="1652"/>
                </a:lnTo>
                <a:lnTo>
                  <a:pt x="2329" y="1608"/>
                </a:lnTo>
                <a:lnTo>
                  <a:pt x="2305" y="1572"/>
                </a:lnTo>
                <a:lnTo>
                  <a:pt x="2077" y="1259"/>
                </a:lnTo>
                <a:lnTo>
                  <a:pt x="2001" y="1143"/>
                </a:lnTo>
                <a:lnTo>
                  <a:pt x="1929" y="1007"/>
                </a:lnTo>
                <a:lnTo>
                  <a:pt x="1890" y="924"/>
                </a:lnTo>
                <a:lnTo>
                  <a:pt x="1869" y="833"/>
                </a:lnTo>
                <a:lnTo>
                  <a:pt x="1853" y="736"/>
                </a:lnTo>
                <a:lnTo>
                  <a:pt x="1879" y="606"/>
                </a:lnTo>
                <a:lnTo>
                  <a:pt x="1902" y="459"/>
                </a:lnTo>
                <a:lnTo>
                  <a:pt x="1932" y="333"/>
                </a:lnTo>
                <a:lnTo>
                  <a:pt x="1966" y="216"/>
                </a:lnTo>
                <a:lnTo>
                  <a:pt x="2019" y="65"/>
                </a:lnTo>
                <a:lnTo>
                  <a:pt x="2037" y="3"/>
                </a:lnTo>
                <a:lnTo>
                  <a:pt x="1924" y="78"/>
                </a:lnTo>
                <a:lnTo>
                  <a:pt x="1665" y="158"/>
                </a:lnTo>
                <a:lnTo>
                  <a:pt x="1201" y="192"/>
                </a:lnTo>
                <a:lnTo>
                  <a:pt x="925" y="180"/>
                </a:lnTo>
                <a:lnTo>
                  <a:pt x="637" y="144"/>
                </a:lnTo>
                <a:lnTo>
                  <a:pt x="499" y="108"/>
                </a:lnTo>
                <a:lnTo>
                  <a:pt x="373" y="54"/>
                </a:lnTo>
                <a:lnTo>
                  <a:pt x="292" y="0"/>
                </a:lnTo>
                <a:close/>
              </a:path>
            </a:pathLst>
          </a:custGeom>
          <a:gradFill rotWithShape="0">
            <a:gsLst>
              <a:gs pos="0">
                <a:srgbClr val="FF00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55" name="Oval 3095"/>
          <p:cNvSpPr>
            <a:spLocks noChangeArrowheads="1"/>
          </p:cNvSpPr>
          <p:nvPr/>
        </p:nvSpPr>
        <p:spPr bwMode="auto">
          <a:xfrm>
            <a:off x="3073400" y="1536700"/>
            <a:ext cx="2765425" cy="741363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6056" name="Group 3096"/>
          <p:cNvGrpSpPr>
            <a:grpSpLocks/>
          </p:cNvGrpSpPr>
          <p:nvPr/>
        </p:nvGrpSpPr>
        <p:grpSpPr bwMode="auto">
          <a:xfrm>
            <a:off x="2627313" y="4103688"/>
            <a:ext cx="3687762" cy="935037"/>
            <a:chOff x="1675" y="2585"/>
            <a:chExt cx="2303" cy="589"/>
          </a:xfrm>
        </p:grpSpPr>
        <p:sp>
          <p:nvSpPr>
            <p:cNvPr id="2476057" name="Arc 3097"/>
            <p:cNvSpPr>
              <a:spLocks/>
            </p:cNvSpPr>
            <p:nvPr/>
          </p:nvSpPr>
          <p:spPr bwMode="auto">
            <a:xfrm rot="-16155315">
              <a:off x="2640" y="1835"/>
              <a:ext cx="374" cy="2303"/>
            </a:xfrm>
            <a:custGeom>
              <a:avLst/>
              <a:gdLst>
                <a:gd name="G0" fmla="+- 5657 0 0"/>
                <a:gd name="G1" fmla="+- 21600 0 0"/>
                <a:gd name="G2" fmla="+- 21600 0 0"/>
                <a:gd name="T0" fmla="*/ 0 w 27257"/>
                <a:gd name="T1" fmla="*/ 754 h 43200"/>
                <a:gd name="T2" fmla="*/ 2348 w 27257"/>
                <a:gd name="T3" fmla="*/ 42945 h 43200"/>
                <a:gd name="T4" fmla="*/ 5657 w 272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57" h="43200" fill="none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</a:path>
                <a:path w="27257" h="43200" stroke="0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  <a:lnTo>
                    <a:pt x="5657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58" name="Arc 3098"/>
            <p:cNvSpPr>
              <a:spLocks/>
            </p:cNvSpPr>
            <p:nvPr/>
          </p:nvSpPr>
          <p:spPr bwMode="auto">
            <a:xfrm rot="16155315" flipV="1">
              <a:off x="2642" y="1621"/>
              <a:ext cx="285" cy="2214"/>
            </a:xfrm>
            <a:custGeom>
              <a:avLst/>
              <a:gdLst>
                <a:gd name="G0" fmla="+- 0 0 0"/>
                <a:gd name="G1" fmla="+- 20077 0 0"/>
                <a:gd name="G2" fmla="+- 21600 0 0"/>
                <a:gd name="T0" fmla="*/ 7966 w 21600"/>
                <a:gd name="T1" fmla="*/ 0 h 41415"/>
                <a:gd name="T2" fmla="*/ 3357 w 21600"/>
                <a:gd name="T3" fmla="*/ 41415 h 41415"/>
                <a:gd name="T4" fmla="*/ 0 w 21600"/>
                <a:gd name="T5" fmla="*/ 20077 h 4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415" fill="none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</a:path>
                <a:path w="21600" h="41415" stroke="0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  <a:lnTo>
                    <a:pt x="0" y="20077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6059" name="Group 3099"/>
          <p:cNvGrpSpPr>
            <a:grpSpLocks/>
          </p:cNvGrpSpPr>
          <p:nvPr/>
        </p:nvGrpSpPr>
        <p:grpSpPr bwMode="auto">
          <a:xfrm>
            <a:off x="4470400" y="1174750"/>
            <a:ext cx="3175" cy="4691063"/>
            <a:chOff x="2816" y="740"/>
            <a:chExt cx="2" cy="2955"/>
          </a:xfrm>
        </p:grpSpPr>
        <p:sp>
          <p:nvSpPr>
            <p:cNvPr id="2476060" name="Freeform 3100"/>
            <p:cNvSpPr>
              <a:spLocks/>
            </p:cNvSpPr>
            <p:nvPr/>
          </p:nvSpPr>
          <p:spPr bwMode="auto">
            <a:xfrm>
              <a:off x="2816" y="740"/>
              <a:ext cx="1" cy="684"/>
            </a:xfrm>
            <a:custGeom>
              <a:avLst/>
              <a:gdLst>
                <a:gd name="T0" fmla="*/ 0 w 1"/>
                <a:gd name="T1" fmla="*/ 0 h 684"/>
                <a:gd name="T2" fmla="*/ 0 w 1"/>
                <a:gd name="T3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684">
                  <a:moveTo>
                    <a:pt x="0" y="0"/>
                  </a:moveTo>
                  <a:lnTo>
                    <a:pt x="0" y="684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61" name="Line 3101"/>
            <p:cNvSpPr>
              <a:spLocks noChangeShapeType="1"/>
            </p:cNvSpPr>
            <p:nvPr/>
          </p:nvSpPr>
          <p:spPr bwMode="auto">
            <a:xfrm>
              <a:off x="2818" y="1450"/>
              <a:ext cx="0" cy="1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62" name="Freeform 3102"/>
            <p:cNvSpPr>
              <a:spLocks/>
            </p:cNvSpPr>
            <p:nvPr/>
          </p:nvSpPr>
          <p:spPr bwMode="auto">
            <a:xfrm>
              <a:off x="2817" y="3185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0 w 1"/>
                <a:gd name="T3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10">
                  <a:moveTo>
                    <a:pt x="0" y="0"/>
                  </a:moveTo>
                  <a:lnTo>
                    <a:pt x="0" y="51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6063" name="Text Box 3103"/>
          <p:cNvSpPr txBox="1">
            <a:spLocks noChangeArrowheads="1"/>
          </p:cNvSpPr>
          <p:nvPr/>
        </p:nvSpPr>
        <p:spPr bwMode="auto">
          <a:xfrm>
            <a:off x="4162425" y="43910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c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476064" name="Text Box 3104"/>
          <p:cNvSpPr txBox="1">
            <a:spLocks noChangeArrowheads="1"/>
          </p:cNvSpPr>
          <p:nvPr/>
        </p:nvSpPr>
        <p:spPr bwMode="auto">
          <a:xfrm>
            <a:off x="4173538" y="16160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/>
              <a:t>d</a:t>
            </a:r>
            <a:endParaRPr lang="en-US" altLang="zh-CN" b="1" i="1"/>
          </a:p>
        </p:txBody>
      </p:sp>
      <p:sp>
        <p:nvSpPr>
          <p:cNvPr id="2476065" name="Oval 3105"/>
          <p:cNvSpPr>
            <a:spLocks noChangeArrowheads="1"/>
          </p:cNvSpPr>
          <p:nvPr/>
        </p:nvSpPr>
        <p:spPr bwMode="auto">
          <a:xfrm>
            <a:off x="4425950" y="4475163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66" name="Oval 3106"/>
          <p:cNvSpPr>
            <a:spLocks noChangeArrowheads="1"/>
          </p:cNvSpPr>
          <p:nvPr/>
        </p:nvSpPr>
        <p:spPr bwMode="auto">
          <a:xfrm>
            <a:off x="4429125" y="1889125"/>
            <a:ext cx="7778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67" name="Rectangle 3107"/>
          <p:cNvSpPr>
            <a:spLocks noChangeArrowheads="1"/>
          </p:cNvSpPr>
          <p:nvPr/>
        </p:nvSpPr>
        <p:spPr bwMode="auto">
          <a:xfrm>
            <a:off x="3895725" y="357188"/>
            <a:ext cx="267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rgbClr val="FF0000"/>
                </a:solidFill>
              </a:rPr>
              <a:t>x= g 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en-US" altLang="zh-CN" b="1" i="1">
                <a:solidFill>
                  <a:srgbClr val="FF0000"/>
                </a:solidFill>
              </a:rPr>
              <a:t>y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绕 </a:t>
            </a:r>
            <a:r>
              <a:rPr lang="en-US" altLang="zh-CN" b="1" i="1">
                <a:solidFill>
                  <a:schemeClr val="accent2"/>
                </a:solidFill>
              </a:rPr>
              <a:t>y </a:t>
            </a:r>
            <a:r>
              <a:rPr lang="zh-CN" altLang="en-US" b="1">
                <a:solidFill>
                  <a:schemeClr val="tx1"/>
                </a:solidFill>
              </a:rPr>
              <a:t>轴旋转</a:t>
            </a:r>
          </a:p>
        </p:txBody>
      </p:sp>
      <p:sp>
        <p:nvSpPr>
          <p:cNvPr id="2476068" name="Freeform 3108"/>
          <p:cNvSpPr>
            <a:spLocks/>
          </p:cNvSpPr>
          <p:nvPr/>
        </p:nvSpPr>
        <p:spPr bwMode="auto">
          <a:xfrm>
            <a:off x="3346450" y="2927350"/>
            <a:ext cx="2235200" cy="717550"/>
          </a:xfrm>
          <a:custGeom>
            <a:avLst/>
            <a:gdLst>
              <a:gd name="T0" fmla="*/ 0 w 1408"/>
              <a:gd name="T1" fmla="*/ 0 h 452"/>
              <a:gd name="T2" fmla="*/ 12 w 1408"/>
              <a:gd name="T3" fmla="*/ 108 h 452"/>
              <a:gd name="T4" fmla="*/ 12 w 1408"/>
              <a:gd name="T5" fmla="*/ 188 h 452"/>
              <a:gd name="T6" fmla="*/ 14 w 1408"/>
              <a:gd name="T7" fmla="*/ 224 h 452"/>
              <a:gd name="T8" fmla="*/ 24 w 1408"/>
              <a:gd name="T9" fmla="*/ 266 h 452"/>
              <a:gd name="T10" fmla="*/ 72 w 1408"/>
              <a:gd name="T11" fmla="*/ 320 h 452"/>
              <a:gd name="T12" fmla="*/ 216 w 1408"/>
              <a:gd name="T13" fmla="*/ 384 h 452"/>
              <a:gd name="T14" fmla="*/ 412 w 1408"/>
              <a:gd name="T15" fmla="*/ 426 h 452"/>
              <a:gd name="T16" fmla="*/ 648 w 1408"/>
              <a:gd name="T17" fmla="*/ 452 h 452"/>
              <a:gd name="T18" fmla="*/ 836 w 1408"/>
              <a:gd name="T19" fmla="*/ 444 h 452"/>
              <a:gd name="T20" fmla="*/ 1016 w 1408"/>
              <a:gd name="T21" fmla="*/ 432 h 452"/>
              <a:gd name="T22" fmla="*/ 1156 w 1408"/>
              <a:gd name="T23" fmla="*/ 408 h 452"/>
              <a:gd name="T24" fmla="*/ 1302 w 1408"/>
              <a:gd name="T25" fmla="*/ 358 h 452"/>
              <a:gd name="T26" fmla="*/ 1372 w 1408"/>
              <a:gd name="T27" fmla="*/ 312 h 452"/>
              <a:gd name="T28" fmla="*/ 1400 w 1408"/>
              <a:gd name="T29" fmla="*/ 260 h 452"/>
              <a:gd name="T30" fmla="*/ 1400 w 1408"/>
              <a:gd name="T31" fmla="*/ 216 h 452"/>
              <a:gd name="T32" fmla="*/ 1384 w 1408"/>
              <a:gd name="T33" fmla="*/ 140 h 452"/>
              <a:gd name="T34" fmla="*/ 1396 w 1408"/>
              <a:gd name="T35" fmla="*/ 60 h 452"/>
              <a:gd name="T36" fmla="*/ 1408 w 1408"/>
              <a:gd name="T37" fmla="*/ 28 h 452"/>
              <a:gd name="T38" fmla="*/ 1360 w 1408"/>
              <a:gd name="T39" fmla="*/ 72 h 452"/>
              <a:gd name="T40" fmla="*/ 1258 w 1408"/>
              <a:gd name="T41" fmla="*/ 122 h 452"/>
              <a:gd name="T42" fmla="*/ 1140 w 1408"/>
              <a:gd name="T43" fmla="*/ 152 h 452"/>
              <a:gd name="T44" fmla="*/ 962 w 1408"/>
              <a:gd name="T45" fmla="*/ 182 h 452"/>
              <a:gd name="T46" fmla="*/ 808 w 1408"/>
              <a:gd name="T47" fmla="*/ 192 h 452"/>
              <a:gd name="T48" fmla="*/ 680 w 1408"/>
              <a:gd name="T49" fmla="*/ 200 h 452"/>
              <a:gd name="T50" fmla="*/ 512 w 1408"/>
              <a:gd name="T51" fmla="*/ 188 h 452"/>
              <a:gd name="T52" fmla="*/ 404 w 1408"/>
              <a:gd name="T53" fmla="*/ 176 h 452"/>
              <a:gd name="T54" fmla="*/ 308 w 1408"/>
              <a:gd name="T55" fmla="*/ 156 h 452"/>
              <a:gd name="T56" fmla="*/ 176 w 1408"/>
              <a:gd name="T57" fmla="*/ 120 h 452"/>
              <a:gd name="T58" fmla="*/ 80 w 1408"/>
              <a:gd name="T59" fmla="*/ 76 h 452"/>
              <a:gd name="T60" fmla="*/ 0 w 1408"/>
              <a:gd name="T61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08" h="452">
                <a:moveTo>
                  <a:pt x="0" y="0"/>
                </a:moveTo>
                <a:lnTo>
                  <a:pt x="12" y="108"/>
                </a:lnTo>
                <a:lnTo>
                  <a:pt x="12" y="188"/>
                </a:lnTo>
                <a:lnTo>
                  <a:pt x="14" y="224"/>
                </a:lnTo>
                <a:lnTo>
                  <a:pt x="24" y="266"/>
                </a:lnTo>
                <a:lnTo>
                  <a:pt x="72" y="320"/>
                </a:lnTo>
                <a:lnTo>
                  <a:pt x="216" y="384"/>
                </a:lnTo>
                <a:lnTo>
                  <a:pt x="412" y="426"/>
                </a:lnTo>
                <a:lnTo>
                  <a:pt x="648" y="452"/>
                </a:lnTo>
                <a:lnTo>
                  <a:pt x="836" y="444"/>
                </a:lnTo>
                <a:lnTo>
                  <a:pt x="1016" y="432"/>
                </a:lnTo>
                <a:lnTo>
                  <a:pt x="1156" y="408"/>
                </a:lnTo>
                <a:lnTo>
                  <a:pt x="1302" y="358"/>
                </a:lnTo>
                <a:lnTo>
                  <a:pt x="1372" y="312"/>
                </a:lnTo>
                <a:lnTo>
                  <a:pt x="1400" y="260"/>
                </a:lnTo>
                <a:lnTo>
                  <a:pt x="1400" y="216"/>
                </a:lnTo>
                <a:lnTo>
                  <a:pt x="1384" y="140"/>
                </a:lnTo>
                <a:lnTo>
                  <a:pt x="1396" y="60"/>
                </a:lnTo>
                <a:lnTo>
                  <a:pt x="1408" y="28"/>
                </a:lnTo>
                <a:lnTo>
                  <a:pt x="1360" y="72"/>
                </a:lnTo>
                <a:lnTo>
                  <a:pt x="1258" y="122"/>
                </a:lnTo>
                <a:lnTo>
                  <a:pt x="1140" y="152"/>
                </a:lnTo>
                <a:lnTo>
                  <a:pt x="962" y="182"/>
                </a:lnTo>
                <a:lnTo>
                  <a:pt x="808" y="192"/>
                </a:lnTo>
                <a:lnTo>
                  <a:pt x="680" y="200"/>
                </a:lnTo>
                <a:lnTo>
                  <a:pt x="512" y="188"/>
                </a:lnTo>
                <a:lnTo>
                  <a:pt x="404" y="176"/>
                </a:lnTo>
                <a:lnTo>
                  <a:pt x="308" y="156"/>
                </a:lnTo>
                <a:lnTo>
                  <a:pt x="176" y="120"/>
                </a:lnTo>
                <a:lnTo>
                  <a:pt x="80" y="7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9900"/>
              </a:gs>
              <a:gs pos="50000">
                <a:srgbClr val="FFFF99"/>
              </a:gs>
              <a:gs pos="100000">
                <a:srgbClr val="00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76069" name="Group 3109"/>
          <p:cNvGrpSpPr>
            <a:grpSpLocks/>
          </p:cNvGrpSpPr>
          <p:nvPr/>
        </p:nvGrpSpPr>
        <p:grpSpPr bwMode="auto">
          <a:xfrm>
            <a:off x="3344863" y="2579688"/>
            <a:ext cx="2236787" cy="658812"/>
            <a:chOff x="1675" y="2585"/>
            <a:chExt cx="2303" cy="589"/>
          </a:xfrm>
        </p:grpSpPr>
        <p:sp>
          <p:nvSpPr>
            <p:cNvPr id="2476070" name="Arc 3110"/>
            <p:cNvSpPr>
              <a:spLocks/>
            </p:cNvSpPr>
            <p:nvPr/>
          </p:nvSpPr>
          <p:spPr bwMode="auto">
            <a:xfrm rot="-16155315">
              <a:off x="2640" y="1835"/>
              <a:ext cx="374" cy="2303"/>
            </a:xfrm>
            <a:custGeom>
              <a:avLst/>
              <a:gdLst>
                <a:gd name="G0" fmla="+- 5657 0 0"/>
                <a:gd name="G1" fmla="+- 21600 0 0"/>
                <a:gd name="G2" fmla="+- 21600 0 0"/>
                <a:gd name="T0" fmla="*/ 0 w 27257"/>
                <a:gd name="T1" fmla="*/ 754 h 43200"/>
                <a:gd name="T2" fmla="*/ 2348 w 27257"/>
                <a:gd name="T3" fmla="*/ 42945 h 43200"/>
                <a:gd name="T4" fmla="*/ 5657 w 272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57" h="43200" fill="none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</a:path>
                <a:path w="27257" h="43200" stroke="0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  <a:lnTo>
                    <a:pt x="5657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71" name="Arc 3111"/>
            <p:cNvSpPr>
              <a:spLocks/>
            </p:cNvSpPr>
            <p:nvPr/>
          </p:nvSpPr>
          <p:spPr bwMode="auto">
            <a:xfrm rot="16155315" flipV="1">
              <a:off x="2642" y="1621"/>
              <a:ext cx="285" cy="2214"/>
            </a:xfrm>
            <a:custGeom>
              <a:avLst/>
              <a:gdLst>
                <a:gd name="G0" fmla="+- 0 0 0"/>
                <a:gd name="G1" fmla="+- 20077 0 0"/>
                <a:gd name="G2" fmla="+- 21600 0 0"/>
                <a:gd name="T0" fmla="*/ 7966 w 21600"/>
                <a:gd name="T1" fmla="*/ 0 h 41415"/>
                <a:gd name="T2" fmla="*/ 3357 w 21600"/>
                <a:gd name="T3" fmla="*/ 41415 h 41415"/>
                <a:gd name="T4" fmla="*/ 0 w 21600"/>
                <a:gd name="T5" fmla="*/ 20077 h 4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415" fill="none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</a:path>
                <a:path w="21600" h="41415" stroke="0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  <a:lnTo>
                    <a:pt x="0" y="20077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6072" name="Group 3112"/>
          <p:cNvGrpSpPr>
            <a:grpSpLocks/>
          </p:cNvGrpSpPr>
          <p:nvPr/>
        </p:nvGrpSpPr>
        <p:grpSpPr bwMode="auto">
          <a:xfrm>
            <a:off x="3370263" y="2979738"/>
            <a:ext cx="2198687" cy="658812"/>
            <a:chOff x="1675" y="2585"/>
            <a:chExt cx="2303" cy="589"/>
          </a:xfrm>
        </p:grpSpPr>
        <p:sp>
          <p:nvSpPr>
            <p:cNvPr id="2476073" name="Arc 3113"/>
            <p:cNvSpPr>
              <a:spLocks/>
            </p:cNvSpPr>
            <p:nvPr/>
          </p:nvSpPr>
          <p:spPr bwMode="auto">
            <a:xfrm rot="-16155315">
              <a:off x="2640" y="1835"/>
              <a:ext cx="374" cy="2303"/>
            </a:xfrm>
            <a:custGeom>
              <a:avLst/>
              <a:gdLst>
                <a:gd name="G0" fmla="+- 5657 0 0"/>
                <a:gd name="G1" fmla="+- 21600 0 0"/>
                <a:gd name="G2" fmla="+- 21600 0 0"/>
                <a:gd name="T0" fmla="*/ 0 w 27257"/>
                <a:gd name="T1" fmla="*/ 754 h 43200"/>
                <a:gd name="T2" fmla="*/ 2348 w 27257"/>
                <a:gd name="T3" fmla="*/ 42945 h 43200"/>
                <a:gd name="T4" fmla="*/ 5657 w 2725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57" h="43200" fill="none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</a:path>
                <a:path w="27257" h="43200" stroke="0" extrusionOk="0">
                  <a:moveTo>
                    <a:pt x="-1" y="753"/>
                  </a:moveTo>
                  <a:cubicBezTo>
                    <a:pt x="1844" y="253"/>
                    <a:pt x="3746" y="-1"/>
                    <a:pt x="5657" y="0"/>
                  </a:cubicBezTo>
                  <a:cubicBezTo>
                    <a:pt x="17586" y="0"/>
                    <a:pt x="27257" y="9670"/>
                    <a:pt x="27257" y="21600"/>
                  </a:cubicBezTo>
                  <a:cubicBezTo>
                    <a:pt x="27257" y="33529"/>
                    <a:pt x="17586" y="43200"/>
                    <a:pt x="5657" y="43200"/>
                  </a:cubicBezTo>
                  <a:cubicBezTo>
                    <a:pt x="4549" y="43200"/>
                    <a:pt x="3442" y="43114"/>
                    <a:pt x="2347" y="42945"/>
                  </a:cubicBezTo>
                  <a:lnTo>
                    <a:pt x="5657" y="21600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6074" name="Arc 3114"/>
            <p:cNvSpPr>
              <a:spLocks/>
            </p:cNvSpPr>
            <p:nvPr/>
          </p:nvSpPr>
          <p:spPr bwMode="auto">
            <a:xfrm rot="16155315" flipV="1">
              <a:off x="2642" y="1621"/>
              <a:ext cx="285" cy="2214"/>
            </a:xfrm>
            <a:custGeom>
              <a:avLst/>
              <a:gdLst>
                <a:gd name="G0" fmla="+- 0 0 0"/>
                <a:gd name="G1" fmla="+- 20077 0 0"/>
                <a:gd name="G2" fmla="+- 21600 0 0"/>
                <a:gd name="T0" fmla="*/ 7966 w 21600"/>
                <a:gd name="T1" fmla="*/ 0 h 41415"/>
                <a:gd name="T2" fmla="*/ 3357 w 21600"/>
                <a:gd name="T3" fmla="*/ 41415 h 41415"/>
                <a:gd name="T4" fmla="*/ 0 w 21600"/>
                <a:gd name="T5" fmla="*/ 20077 h 4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415" fill="none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</a:path>
                <a:path w="21600" h="41415" stroke="0" extrusionOk="0">
                  <a:moveTo>
                    <a:pt x="7966" y="-1"/>
                  </a:moveTo>
                  <a:cubicBezTo>
                    <a:pt x="16196" y="3265"/>
                    <a:pt x="21600" y="11222"/>
                    <a:pt x="21600" y="20077"/>
                  </a:cubicBezTo>
                  <a:cubicBezTo>
                    <a:pt x="21600" y="30710"/>
                    <a:pt x="13861" y="39761"/>
                    <a:pt x="3356" y="41414"/>
                  </a:cubicBezTo>
                  <a:lnTo>
                    <a:pt x="0" y="20077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6075" name="Freeform 3115"/>
          <p:cNvSpPr>
            <a:spLocks/>
          </p:cNvSpPr>
          <p:nvPr/>
        </p:nvSpPr>
        <p:spPr bwMode="auto">
          <a:xfrm>
            <a:off x="5556250" y="2962275"/>
            <a:ext cx="20638" cy="352425"/>
          </a:xfrm>
          <a:custGeom>
            <a:avLst/>
            <a:gdLst>
              <a:gd name="T0" fmla="*/ 13 w 13"/>
              <a:gd name="T1" fmla="*/ 0 h 222"/>
              <a:gd name="T2" fmla="*/ 0 w 13"/>
              <a:gd name="T3" fmla="*/ 124 h 222"/>
              <a:gd name="T4" fmla="*/ 10 w 13"/>
              <a:gd name="T5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222">
                <a:moveTo>
                  <a:pt x="13" y="0"/>
                </a:moveTo>
                <a:cubicBezTo>
                  <a:pt x="11" y="21"/>
                  <a:pt x="0" y="87"/>
                  <a:pt x="0" y="124"/>
                </a:cubicBezTo>
                <a:cubicBezTo>
                  <a:pt x="0" y="161"/>
                  <a:pt x="8" y="202"/>
                  <a:pt x="10" y="22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76" name="Freeform 3116"/>
          <p:cNvSpPr>
            <a:spLocks/>
          </p:cNvSpPr>
          <p:nvPr/>
        </p:nvSpPr>
        <p:spPr bwMode="auto">
          <a:xfrm>
            <a:off x="3355975" y="2943225"/>
            <a:ext cx="22225" cy="358775"/>
          </a:xfrm>
          <a:custGeom>
            <a:avLst/>
            <a:gdLst>
              <a:gd name="T0" fmla="*/ 0 w 14"/>
              <a:gd name="T1" fmla="*/ 0 h 226"/>
              <a:gd name="T2" fmla="*/ 12 w 14"/>
              <a:gd name="T3" fmla="*/ 118 h 226"/>
              <a:gd name="T4" fmla="*/ 10 w 14"/>
              <a:gd name="T5" fmla="*/ 22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26">
                <a:moveTo>
                  <a:pt x="0" y="0"/>
                </a:moveTo>
                <a:cubicBezTo>
                  <a:pt x="2" y="20"/>
                  <a:pt x="10" y="80"/>
                  <a:pt x="12" y="118"/>
                </a:cubicBezTo>
                <a:cubicBezTo>
                  <a:pt x="14" y="156"/>
                  <a:pt x="10" y="204"/>
                  <a:pt x="10" y="226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77" name="Text Box 3117"/>
          <p:cNvSpPr txBox="1">
            <a:spLocks noChangeArrowheads="1"/>
          </p:cNvSpPr>
          <p:nvPr/>
        </p:nvSpPr>
        <p:spPr bwMode="auto">
          <a:xfrm>
            <a:off x="4124325" y="3136900"/>
            <a:ext cx="377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/>
              <a:t>y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476078" name="Oval 3118"/>
          <p:cNvSpPr>
            <a:spLocks noChangeArrowheads="1"/>
          </p:cNvSpPr>
          <p:nvPr/>
        </p:nvSpPr>
        <p:spPr bwMode="auto">
          <a:xfrm>
            <a:off x="4432300" y="3278188"/>
            <a:ext cx="7778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6079" name="Rectangle 3119"/>
          <p:cNvSpPr>
            <a:spLocks noChangeArrowheads="1"/>
          </p:cNvSpPr>
          <p:nvPr/>
        </p:nvSpPr>
        <p:spPr bwMode="auto">
          <a:xfrm>
            <a:off x="1100138" y="2847975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d</a:t>
            </a:r>
            <a:r>
              <a:rPr lang="en-US" altLang="zh-CN" sz="2800" b="1" i="1">
                <a:solidFill>
                  <a:srgbClr val="FF0000"/>
                </a:solidFill>
              </a:rPr>
              <a:t>A=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g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y</a:t>
            </a:r>
            <a:r>
              <a:rPr lang="en-US" altLang="zh-CN" sz="2800" b="1">
                <a:solidFill>
                  <a:srgbClr val="FF0000"/>
                </a:solidFill>
              </a:rPr>
              <a:t>)d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2476080" name="Object 3120"/>
          <p:cNvGraphicFramePr>
            <a:graphicFrameLocks noChangeAspect="1"/>
          </p:cNvGraphicFramePr>
          <p:nvPr/>
        </p:nvGraphicFramePr>
        <p:xfrm>
          <a:off x="2874963" y="5888038"/>
          <a:ext cx="45735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64" name="公式" r:id="rId3" imgW="1968480" imgH="330120" progId="Equation.3">
                  <p:embed/>
                </p:oleObj>
              </mc:Choice>
              <mc:Fallback>
                <p:oleObj name="公式" r:id="rId3" imgW="1968480" imgH="330120" progId="Equation.3">
                  <p:embed/>
                  <p:pic>
                    <p:nvPicPr>
                      <p:cNvPr id="0" name="Object 3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5888038"/>
                        <a:ext cx="45735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6081" name="Text Box 3121"/>
          <p:cNvSpPr txBox="1">
            <a:spLocks noChangeArrowheads="1"/>
          </p:cNvSpPr>
          <p:nvPr/>
        </p:nvSpPr>
        <p:spPr bwMode="auto">
          <a:xfrm>
            <a:off x="2797175" y="24828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476082" name="Text Box 3122"/>
          <p:cNvSpPr txBox="1">
            <a:spLocks noChangeArrowheads="1"/>
          </p:cNvSpPr>
          <p:nvPr/>
        </p:nvSpPr>
        <p:spPr bwMode="auto">
          <a:xfrm>
            <a:off x="6162675" y="294005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i="1">
                <a:solidFill>
                  <a:srgbClr val="009900"/>
                </a:solidFill>
              </a:rPr>
              <a:t>s</a:t>
            </a:r>
            <a:r>
              <a:rPr lang="zh-CN" altLang="zh-CN" sz="2000" b="1">
                <a:solidFill>
                  <a:schemeClr val="tx1"/>
                </a:solidFill>
              </a:rPr>
              <a:t>是曲线的弧微分</a:t>
            </a:r>
            <a:r>
              <a:rPr lang="zh-CN" altLang="zh-CN" sz="2000">
                <a:solidFill>
                  <a:schemeClr val="tx1"/>
                </a:solidFill>
              </a:rPr>
              <a:t>)</a:t>
            </a:r>
            <a:endParaRPr lang="en-US" altLang="zh-CN" sz="2800" b="1" i="1">
              <a:solidFill>
                <a:srgbClr val="FF0000"/>
              </a:solidFill>
            </a:endParaRPr>
          </a:p>
        </p:txBody>
      </p:sp>
      <p:graphicFrame>
        <p:nvGraphicFramePr>
          <p:cNvPr id="2476083" name="Object 3123"/>
          <p:cNvGraphicFramePr>
            <a:graphicFrameLocks noChangeAspect="1"/>
          </p:cNvGraphicFramePr>
          <p:nvPr/>
        </p:nvGraphicFramePr>
        <p:xfrm>
          <a:off x="6054725" y="3397250"/>
          <a:ext cx="27368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65" name="公式" r:id="rId5" imgW="1320480" imgH="279360" progId="Equation.3">
                  <p:embed/>
                </p:oleObj>
              </mc:Choice>
              <mc:Fallback>
                <p:oleObj name="公式" r:id="rId5" imgW="1320480" imgH="279360" progId="Equation.3">
                  <p:embed/>
                  <p:pic>
                    <p:nvPicPr>
                      <p:cNvPr id="0" name="Object 3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397250"/>
                        <a:ext cx="27368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6084" name="Rectangle 312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675063"/>
            <a:ext cx="325438" cy="428625"/>
          </a:xfrm>
        </p:spPr>
        <p:txBody>
          <a:bodyPr/>
          <a:lstStyle/>
          <a:p>
            <a:pPr algn="l"/>
            <a:r>
              <a:rPr lang="en-US" altLang="zh-CN" sz="800" b="1">
                <a:solidFill>
                  <a:schemeClr val="bg1"/>
                </a:solidFill>
                <a:latin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</a:endParaRPr>
          </a:p>
        </p:txBody>
      </p:sp>
      <p:sp>
        <p:nvSpPr>
          <p:cNvPr id="2476085" name="Text Box 3125"/>
          <p:cNvSpPr txBox="1">
            <a:spLocks noChangeArrowheads="1"/>
          </p:cNvSpPr>
          <p:nvPr/>
        </p:nvSpPr>
        <p:spPr bwMode="auto">
          <a:xfrm>
            <a:off x="2949575" y="26352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.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476086" name="Text Box 3126"/>
          <p:cNvSpPr txBox="1">
            <a:spLocks noChangeArrowheads="1"/>
          </p:cNvSpPr>
          <p:nvPr/>
        </p:nvSpPr>
        <p:spPr bwMode="auto">
          <a:xfrm>
            <a:off x="436563" y="600075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故旋转体侧面积</a:t>
            </a:r>
          </a:p>
        </p:txBody>
      </p:sp>
      <p:sp>
        <p:nvSpPr>
          <p:cNvPr id="2476087" name="AutoShape 3127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76088" name="Text Box 3128"/>
          <p:cNvSpPr txBox="1">
            <a:spLocks noChangeArrowheads="1"/>
          </p:cNvSpPr>
          <p:nvPr/>
        </p:nvSpPr>
        <p:spPr bwMode="auto">
          <a:xfrm>
            <a:off x="436563" y="357188"/>
            <a:ext cx="316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</a:rPr>
              <a:t>25. 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求旋转体侧面积</a:t>
            </a:r>
            <a:r>
              <a:rPr lang="en-US" altLang="zh-CN" b="1" i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76090" name="Text Box 3130"/>
          <p:cNvSpPr txBox="1">
            <a:spLocks noChangeArrowheads="1"/>
          </p:cNvSpPr>
          <p:nvPr/>
        </p:nvSpPr>
        <p:spPr bwMode="auto">
          <a:xfrm>
            <a:off x="5581650" y="2940050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rgbClr val="009900"/>
                </a:solidFill>
              </a:rPr>
              <a:t>d</a:t>
            </a:r>
            <a:r>
              <a:rPr lang="en-US" altLang="zh-CN" b="1" i="1">
                <a:solidFill>
                  <a:srgbClr val="009900"/>
                </a:solidFill>
              </a:rPr>
              <a:t>s</a:t>
            </a:r>
            <a:endParaRPr lang="en-US" altLang="zh-CN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76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76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7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7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76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76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7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7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47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47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7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47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7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47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47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47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60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7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7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76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76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7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7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7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7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60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54" grpId="0" animBg="1"/>
      <p:bldP spid="2476055" grpId="0" animBg="1"/>
      <p:bldP spid="2476068" grpId="0" animBg="1"/>
      <p:bldP spid="2476075" grpId="0" animBg="1"/>
      <p:bldP spid="2476076" grpId="0" animBg="1"/>
      <p:bldP spid="2476077" grpId="0" autoUpdateAnimBg="0"/>
      <p:bldP spid="2476078" grpId="0" animBg="1"/>
      <p:bldP spid="2476079" grpId="0" autoUpdateAnimBg="0"/>
      <p:bldP spid="2476081" grpId="0" autoUpdateAnimBg="0"/>
      <p:bldP spid="2476082" grpId="0" autoUpdateAnimBg="0"/>
      <p:bldP spid="2476085" grpId="0" autoUpdateAnimBg="0"/>
      <p:bldP spid="2476086" grpId="0" autoUpdateAnimBg="0"/>
      <p:bldP spid="247609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7426" name="Object 2"/>
          <p:cNvGraphicFramePr>
            <a:graphicFrameLocks noChangeAspect="1"/>
          </p:cNvGraphicFramePr>
          <p:nvPr/>
        </p:nvGraphicFramePr>
        <p:xfrm>
          <a:off x="0" y="0"/>
          <a:ext cx="7086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88" name="Clip" r:id="rId3" imgW="3238095" imgH="4047619" progId="MS_ClipArt_Gallery.2">
                  <p:embed/>
                </p:oleObj>
              </mc:Choice>
              <mc:Fallback>
                <p:oleObj name="Clip" r:id="rId3" imgW="3238095" imgH="404761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866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427" name="Text Box 3"/>
          <p:cNvSpPr txBox="1">
            <a:spLocks noChangeArrowheads="1"/>
          </p:cNvSpPr>
          <p:nvPr/>
        </p:nvSpPr>
        <p:spPr bwMode="auto">
          <a:xfrm>
            <a:off x="7770813" y="406400"/>
            <a:ext cx="915987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谢谢使用</a:t>
            </a:r>
            <a:endParaRPr lang="zh-CN" altLang="en-US" sz="28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7428" name="Text Box 4"/>
          <p:cNvSpPr txBox="1">
            <a:spLocks noChangeArrowheads="1"/>
          </p:cNvSpPr>
          <p:nvPr/>
        </p:nvSpPr>
        <p:spPr bwMode="auto">
          <a:xfrm>
            <a:off x="7924800" y="3606800"/>
            <a:ext cx="48895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返回首页</a:t>
            </a:r>
          </a:p>
        </p:txBody>
      </p:sp>
      <p:graphicFrame>
        <p:nvGraphicFramePr>
          <p:cNvPr id="2407429" name="Object 5"/>
          <p:cNvGraphicFramePr>
            <a:graphicFrameLocks noChangeAspect="1"/>
          </p:cNvGraphicFramePr>
          <p:nvPr/>
        </p:nvGraphicFramePr>
        <p:xfrm>
          <a:off x="7375525" y="5562600"/>
          <a:ext cx="1616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89" name="Clip" r:id="rId5" imgW="2191680" imgH="1424160" progId="MS_ClipArt_Gallery.2">
                  <p:embed/>
                </p:oleObj>
              </mc:Choice>
              <mc:Fallback>
                <p:oleObj name="Clip" r:id="rId5" imgW="2191680" imgH="1424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5562600"/>
                        <a:ext cx="1616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74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534400" y="5562600"/>
            <a:ext cx="304800" cy="304800"/>
          </a:xfrm>
        </p:spPr>
        <p:txBody>
          <a:bodyPr/>
          <a:lstStyle/>
          <a:p>
            <a:r>
              <a:rPr lang="en-US" altLang="zh-CN" sz="800"/>
              <a:t>.</a:t>
            </a:r>
          </a:p>
        </p:txBody>
      </p:sp>
      <p:sp>
        <p:nvSpPr>
          <p:cNvPr id="240743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01000" y="4724400"/>
            <a:ext cx="304800" cy="304800"/>
          </a:xfrm>
          <a:prstGeom prst="actionButtonHome">
            <a:avLst/>
          </a:prstGeom>
          <a:solidFill>
            <a:srgbClr val="FF0000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0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0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0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27" grpId="0" autoUpdateAnimBg="0"/>
      <p:bldP spid="2407428" grpId="0" autoUpdateAnimBg="0"/>
      <p:bldP spid="24074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074" name="Freeform 1026"/>
          <p:cNvSpPr>
            <a:spLocks/>
          </p:cNvSpPr>
          <p:nvPr/>
        </p:nvSpPr>
        <p:spPr bwMode="auto">
          <a:xfrm>
            <a:off x="628650" y="1704975"/>
            <a:ext cx="2266950" cy="4467225"/>
          </a:xfrm>
          <a:custGeom>
            <a:avLst/>
            <a:gdLst>
              <a:gd name="T0" fmla="*/ 1428 w 1428"/>
              <a:gd name="T1" fmla="*/ 1422 h 2814"/>
              <a:gd name="T2" fmla="*/ 1276 w 1428"/>
              <a:gd name="T3" fmla="*/ 1110 h 2814"/>
              <a:gd name="T4" fmla="*/ 714 w 1428"/>
              <a:gd name="T5" fmla="*/ 0 h 2814"/>
              <a:gd name="T6" fmla="*/ 552 w 1428"/>
              <a:gd name="T7" fmla="*/ 626 h 2814"/>
              <a:gd name="T8" fmla="*/ 432 w 1428"/>
              <a:gd name="T9" fmla="*/ 1146 h 2814"/>
              <a:gd name="T10" fmla="*/ 252 w 1428"/>
              <a:gd name="T11" fmla="*/ 1836 h 2814"/>
              <a:gd name="T12" fmla="*/ 176 w 1428"/>
              <a:gd name="T13" fmla="*/ 2142 h 2814"/>
              <a:gd name="T14" fmla="*/ 96 w 1428"/>
              <a:gd name="T15" fmla="*/ 2430 h 2814"/>
              <a:gd name="T16" fmla="*/ 0 w 1428"/>
              <a:gd name="T17" fmla="*/ 2814 h 2814"/>
              <a:gd name="T18" fmla="*/ 204 w 1428"/>
              <a:gd name="T19" fmla="*/ 2302 h 2814"/>
              <a:gd name="T20" fmla="*/ 436 w 1428"/>
              <a:gd name="T21" fmla="*/ 1742 h 2814"/>
              <a:gd name="T22" fmla="*/ 588 w 1428"/>
              <a:gd name="T23" fmla="*/ 1416 h 2814"/>
              <a:gd name="T24" fmla="*/ 726 w 1428"/>
              <a:gd name="T25" fmla="*/ 1158 h 2814"/>
              <a:gd name="T26" fmla="*/ 792 w 1428"/>
              <a:gd name="T27" fmla="*/ 1061 h 2814"/>
              <a:gd name="T28" fmla="*/ 852 w 1428"/>
              <a:gd name="T29" fmla="*/ 990 h 2814"/>
              <a:gd name="T30" fmla="*/ 917 w 1428"/>
              <a:gd name="T31" fmla="*/ 948 h 2814"/>
              <a:gd name="T32" fmla="*/ 1002 w 1428"/>
              <a:gd name="T33" fmla="*/ 942 h 2814"/>
              <a:gd name="T34" fmla="*/ 1043 w 1428"/>
              <a:gd name="T35" fmla="*/ 963 h 2814"/>
              <a:gd name="T36" fmla="*/ 1107 w 1428"/>
              <a:gd name="T37" fmla="*/ 1010 h 2814"/>
              <a:gd name="T38" fmla="*/ 1259 w 1428"/>
              <a:gd name="T39" fmla="*/ 1184 h 2814"/>
              <a:gd name="T40" fmla="*/ 1428 w 1428"/>
              <a:gd name="T41" fmla="*/ 1422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2814">
                <a:moveTo>
                  <a:pt x="1428" y="1422"/>
                </a:moveTo>
                <a:lnTo>
                  <a:pt x="1276" y="1110"/>
                </a:lnTo>
                <a:lnTo>
                  <a:pt x="714" y="0"/>
                </a:lnTo>
                <a:lnTo>
                  <a:pt x="552" y="626"/>
                </a:lnTo>
                <a:lnTo>
                  <a:pt x="432" y="1146"/>
                </a:lnTo>
                <a:lnTo>
                  <a:pt x="252" y="1836"/>
                </a:lnTo>
                <a:lnTo>
                  <a:pt x="176" y="2142"/>
                </a:lnTo>
                <a:lnTo>
                  <a:pt x="96" y="2430"/>
                </a:lnTo>
                <a:lnTo>
                  <a:pt x="0" y="2814"/>
                </a:lnTo>
                <a:lnTo>
                  <a:pt x="204" y="2302"/>
                </a:lnTo>
                <a:lnTo>
                  <a:pt x="436" y="1742"/>
                </a:lnTo>
                <a:lnTo>
                  <a:pt x="588" y="1416"/>
                </a:lnTo>
                <a:lnTo>
                  <a:pt x="726" y="1158"/>
                </a:lnTo>
                <a:lnTo>
                  <a:pt x="792" y="1061"/>
                </a:lnTo>
                <a:lnTo>
                  <a:pt x="852" y="990"/>
                </a:lnTo>
                <a:lnTo>
                  <a:pt x="917" y="948"/>
                </a:lnTo>
                <a:lnTo>
                  <a:pt x="1002" y="942"/>
                </a:lnTo>
                <a:lnTo>
                  <a:pt x="1043" y="963"/>
                </a:lnTo>
                <a:lnTo>
                  <a:pt x="1107" y="1010"/>
                </a:lnTo>
                <a:lnTo>
                  <a:pt x="1259" y="1184"/>
                </a:lnTo>
                <a:lnTo>
                  <a:pt x="1428" y="1422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5075" name="Freeform 1027"/>
          <p:cNvSpPr>
            <a:spLocks/>
          </p:cNvSpPr>
          <p:nvPr/>
        </p:nvSpPr>
        <p:spPr bwMode="auto">
          <a:xfrm>
            <a:off x="628650" y="1685925"/>
            <a:ext cx="1143000" cy="4505325"/>
          </a:xfrm>
          <a:custGeom>
            <a:avLst/>
            <a:gdLst>
              <a:gd name="T0" fmla="*/ 0 w 720"/>
              <a:gd name="T1" fmla="*/ 2838 h 2838"/>
              <a:gd name="T2" fmla="*/ 120 w 720"/>
              <a:gd name="T3" fmla="*/ 2352 h 2838"/>
              <a:gd name="T4" fmla="*/ 270 w 720"/>
              <a:gd name="T5" fmla="*/ 1764 h 2838"/>
              <a:gd name="T6" fmla="*/ 498 w 720"/>
              <a:gd name="T7" fmla="*/ 852 h 2838"/>
              <a:gd name="T8" fmla="*/ 720 w 720"/>
              <a:gd name="T9" fmla="*/ 0 h 2838"/>
              <a:gd name="T10" fmla="*/ 720 w 720"/>
              <a:gd name="T11" fmla="*/ 1182 h 2838"/>
              <a:gd name="T12" fmla="*/ 648 w 720"/>
              <a:gd name="T13" fmla="*/ 1320 h 2838"/>
              <a:gd name="T14" fmla="*/ 540 w 720"/>
              <a:gd name="T15" fmla="*/ 1548 h 2838"/>
              <a:gd name="T16" fmla="*/ 300 w 720"/>
              <a:gd name="T17" fmla="*/ 2094 h 2838"/>
              <a:gd name="T18" fmla="*/ 0 w 720"/>
              <a:gd name="T19" fmla="*/ 2838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0" h="2838">
                <a:moveTo>
                  <a:pt x="0" y="2838"/>
                </a:moveTo>
                <a:lnTo>
                  <a:pt x="120" y="2352"/>
                </a:lnTo>
                <a:lnTo>
                  <a:pt x="270" y="1764"/>
                </a:lnTo>
                <a:lnTo>
                  <a:pt x="498" y="852"/>
                </a:lnTo>
                <a:lnTo>
                  <a:pt x="720" y="0"/>
                </a:lnTo>
                <a:lnTo>
                  <a:pt x="720" y="1182"/>
                </a:lnTo>
                <a:lnTo>
                  <a:pt x="648" y="1320"/>
                </a:lnTo>
                <a:lnTo>
                  <a:pt x="540" y="1548"/>
                </a:lnTo>
                <a:lnTo>
                  <a:pt x="300" y="2094"/>
                </a:lnTo>
                <a:lnTo>
                  <a:pt x="0" y="283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5076" name="Freeform 1028"/>
          <p:cNvSpPr>
            <a:spLocks/>
          </p:cNvSpPr>
          <p:nvPr/>
        </p:nvSpPr>
        <p:spPr bwMode="auto">
          <a:xfrm>
            <a:off x="2897188" y="3894138"/>
            <a:ext cx="1587" cy="55562"/>
          </a:xfrm>
          <a:custGeom>
            <a:avLst/>
            <a:gdLst>
              <a:gd name="T0" fmla="*/ 1 w 1"/>
              <a:gd name="T1" fmla="*/ 0 h 35"/>
              <a:gd name="T2" fmla="*/ 0 w 1"/>
              <a:gd name="T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5">
                <a:moveTo>
                  <a:pt x="1" y="0"/>
                </a:moveTo>
                <a:lnTo>
                  <a:pt x="0" y="3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35077" name="Object 1029"/>
          <p:cNvGraphicFramePr>
            <a:graphicFrameLocks noChangeAspect="1"/>
          </p:cNvGraphicFramePr>
          <p:nvPr/>
        </p:nvGraphicFramePr>
        <p:xfrm>
          <a:off x="935038" y="404813"/>
          <a:ext cx="77581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0" name="公式" r:id="rId3" imgW="4101840" imgH="406080" progId="Equation.3">
                  <p:embed/>
                </p:oleObj>
              </mc:Choice>
              <mc:Fallback>
                <p:oleObj name="公式" r:id="rId3" imgW="4101840" imgH="406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4813"/>
                        <a:ext cx="77581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078" name="Text Box 1030"/>
          <p:cNvSpPr txBox="1">
            <a:spLocks noChangeArrowheads="1"/>
          </p:cNvSpPr>
          <p:nvPr/>
        </p:nvSpPr>
        <p:spPr bwMode="auto">
          <a:xfrm>
            <a:off x="8526463" y="11699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35080" name="Text Box 1032"/>
          <p:cNvSpPr txBox="1">
            <a:spLocks noChangeArrowheads="1"/>
          </p:cNvSpPr>
          <p:nvPr/>
        </p:nvSpPr>
        <p:spPr bwMode="auto">
          <a:xfrm>
            <a:off x="8831263" y="14747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35081" name="Rectangle 1033"/>
          <p:cNvSpPr>
            <a:spLocks noGrp="1" noChangeArrowheads="1"/>
          </p:cNvSpPr>
          <p:nvPr>
            <p:ph type="title" idx="4294967295"/>
          </p:nvPr>
        </p:nvSpPr>
        <p:spPr>
          <a:xfrm>
            <a:off x="325438" y="304800"/>
            <a:ext cx="609600" cy="53340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3.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435082" name="Group 1034"/>
          <p:cNvGrpSpPr>
            <a:grpSpLocks/>
          </p:cNvGrpSpPr>
          <p:nvPr/>
        </p:nvGrpSpPr>
        <p:grpSpPr bwMode="auto">
          <a:xfrm>
            <a:off x="257175" y="1304925"/>
            <a:ext cx="4259263" cy="4953000"/>
            <a:chOff x="162" y="822"/>
            <a:chExt cx="2683" cy="3120"/>
          </a:xfrm>
        </p:grpSpPr>
        <p:sp>
          <p:nvSpPr>
            <p:cNvPr id="2435083" name="Freeform 1035"/>
            <p:cNvSpPr>
              <a:spLocks/>
            </p:cNvSpPr>
            <p:nvPr/>
          </p:nvSpPr>
          <p:spPr bwMode="auto">
            <a:xfrm>
              <a:off x="398" y="891"/>
              <a:ext cx="47" cy="3051"/>
            </a:xfrm>
            <a:custGeom>
              <a:avLst/>
              <a:gdLst>
                <a:gd name="T0" fmla="*/ 0 w 1"/>
                <a:gd name="T1" fmla="*/ 2873 h 2873"/>
                <a:gd name="T2" fmla="*/ 0 w 1"/>
                <a:gd name="T3" fmla="*/ 0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873">
                  <a:moveTo>
                    <a:pt x="0" y="287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5084" name="Line 1036"/>
            <p:cNvSpPr>
              <a:spLocks noChangeShapeType="1"/>
            </p:cNvSpPr>
            <p:nvPr/>
          </p:nvSpPr>
          <p:spPr bwMode="auto">
            <a:xfrm>
              <a:off x="205" y="2488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5085" name="Text Box 1037"/>
            <p:cNvSpPr txBox="1">
              <a:spLocks noChangeArrowheads="1"/>
            </p:cNvSpPr>
            <p:nvPr/>
          </p:nvSpPr>
          <p:spPr bwMode="auto">
            <a:xfrm>
              <a:off x="2605" y="23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x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35086" name="Text Box 1038"/>
            <p:cNvSpPr txBox="1">
              <a:spLocks noChangeArrowheads="1"/>
            </p:cNvSpPr>
            <p:nvPr/>
          </p:nvSpPr>
          <p:spPr bwMode="auto">
            <a:xfrm>
              <a:off x="162" y="822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</a:rPr>
                <a:t>y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35087" name="Rectangle 1039"/>
            <p:cNvSpPr>
              <a:spLocks noChangeArrowheads="1"/>
            </p:cNvSpPr>
            <p:nvPr/>
          </p:nvSpPr>
          <p:spPr bwMode="auto">
            <a:xfrm>
              <a:off x="187" y="2405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o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2435088" name="Freeform 1040"/>
          <p:cNvSpPr>
            <a:spLocks/>
          </p:cNvSpPr>
          <p:nvPr/>
        </p:nvSpPr>
        <p:spPr bwMode="auto">
          <a:xfrm>
            <a:off x="627063" y="6203950"/>
            <a:ext cx="57150" cy="1588"/>
          </a:xfrm>
          <a:custGeom>
            <a:avLst/>
            <a:gdLst>
              <a:gd name="T0" fmla="*/ 0 w 36"/>
              <a:gd name="T1" fmla="*/ 0 h 1"/>
              <a:gd name="T2" fmla="*/ 36 w 3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" h="1">
                <a:moveTo>
                  <a:pt x="0" y="0"/>
                </a:moveTo>
                <a:lnTo>
                  <a:pt x="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5089" name="Text Box 1041"/>
          <p:cNvSpPr txBox="1">
            <a:spLocks noChangeArrowheads="1"/>
          </p:cNvSpPr>
          <p:nvPr/>
        </p:nvSpPr>
        <p:spPr bwMode="auto">
          <a:xfrm>
            <a:off x="2679700" y="3886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3</a:t>
            </a:r>
          </a:p>
        </p:txBody>
      </p:sp>
      <p:graphicFrame>
        <p:nvGraphicFramePr>
          <p:cNvPr id="2435090" name="Object 1042"/>
          <p:cNvGraphicFramePr>
            <a:graphicFrameLocks noChangeAspect="1"/>
          </p:cNvGraphicFramePr>
          <p:nvPr/>
        </p:nvGraphicFramePr>
        <p:xfrm>
          <a:off x="1676400" y="3962400"/>
          <a:ext cx="198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1" name="公式" r:id="rId5" imgW="152280" imgH="406080" progId="Equation.3">
                  <p:embed/>
                </p:oleObj>
              </mc:Choice>
              <mc:Fallback>
                <p:oleObj name="公式" r:id="rId5" imgW="152280" imgH="40608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1984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091" name="Text Box 1043"/>
          <p:cNvSpPr txBox="1">
            <a:spLocks noChangeArrowheads="1"/>
          </p:cNvSpPr>
          <p:nvPr/>
        </p:nvSpPr>
        <p:spPr bwMode="auto">
          <a:xfrm>
            <a:off x="663575" y="6003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–3</a:t>
            </a:r>
          </a:p>
        </p:txBody>
      </p:sp>
      <p:sp>
        <p:nvSpPr>
          <p:cNvPr id="2435092" name="Freeform 1044"/>
          <p:cNvSpPr>
            <a:spLocks/>
          </p:cNvSpPr>
          <p:nvPr/>
        </p:nvSpPr>
        <p:spPr bwMode="auto">
          <a:xfrm>
            <a:off x="1771650" y="1676400"/>
            <a:ext cx="1588" cy="2274888"/>
          </a:xfrm>
          <a:custGeom>
            <a:avLst/>
            <a:gdLst>
              <a:gd name="T0" fmla="*/ 0 w 1"/>
              <a:gd name="T1" fmla="*/ 1433 h 1433"/>
              <a:gd name="T2" fmla="*/ 0 w 1"/>
              <a:gd name="T3" fmla="*/ 0 h 14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33">
                <a:moveTo>
                  <a:pt x="0" y="1433"/>
                </a:move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5093" name="Freeform 1045"/>
          <p:cNvSpPr>
            <a:spLocks/>
          </p:cNvSpPr>
          <p:nvPr/>
        </p:nvSpPr>
        <p:spPr bwMode="auto">
          <a:xfrm>
            <a:off x="1630363" y="1443038"/>
            <a:ext cx="1608137" cy="3157537"/>
          </a:xfrm>
          <a:custGeom>
            <a:avLst/>
            <a:gdLst>
              <a:gd name="T0" fmla="*/ 0 w 1013"/>
              <a:gd name="T1" fmla="*/ 0 h 1989"/>
              <a:gd name="T2" fmla="*/ 1013 w 1013"/>
              <a:gd name="T3" fmla="*/ 1989 h 19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3" h="1989">
                <a:moveTo>
                  <a:pt x="0" y="0"/>
                </a:moveTo>
                <a:lnTo>
                  <a:pt x="1013" y="1989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5094" name="Freeform 1046"/>
          <p:cNvSpPr>
            <a:spLocks/>
          </p:cNvSpPr>
          <p:nvPr/>
        </p:nvSpPr>
        <p:spPr bwMode="auto">
          <a:xfrm>
            <a:off x="571500" y="1371600"/>
            <a:ext cx="1276350" cy="5038725"/>
          </a:xfrm>
          <a:custGeom>
            <a:avLst/>
            <a:gdLst>
              <a:gd name="T0" fmla="*/ 0 w 804"/>
              <a:gd name="T1" fmla="*/ 3174 h 3174"/>
              <a:gd name="T2" fmla="*/ 804 w 804"/>
              <a:gd name="T3" fmla="*/ 0 h 3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4" h="3174">
                <a:moveTo>
                  <a:pt x="0" y="3174"/>
                </a:moveTo>
                <a:lnTo>
                  <a:pt x="804" y="0"/>
                </a:ln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35095" name="Object 1047"/>
          <p:cNvGraphicFramePr>
            <a:graphicFrameLocks noChangeAspect="1"/>
          </p:cNvGraphicFramePr>
          <p:nvPr/>
        </p:nvGraphicFramePr>
        <p:xfrm>
          <a:off x="3630613" y="1447800"/>
          <a:ext cx="18557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2" name="公式" r:id="rId7" imgW="1041120" imgH="215640" progId="Equation.3">
                  <p:embed/>
                </p:oleObj>
              </mc:Choice>
              <mc:Fallback>
                <p:oleObj name="公式" r:id="rId7" imgW="1041120" imgH="21564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447800"/>
                        <a:ext cx="18557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096" name="Text Box 1048"/>
          <p:cNvSpPr txBox="1">
            <a:spLocks noChangeArrowheads="1"/>
          </p:cNvSpPr>
          <p:nvPr/>
        </p:nvSpPr>
        <p:spPr bwMode="auto">
          <a:xfrm>
            <a:off x="3505200" y="198120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得两切线的斜率为</a:t>
            </a:r>
          </a:p>
        </p:txBody>
      </p:sp>
      <p:graphicFrame>
        <p:nvGraphicFramePr>
          <p:cNvPr id="2435097" name="Object 1049"/>
          <p:cNvGraphicFramePr>
            <a:graphicFrameLocks noChangeAspect="1"/>
          </p:cNvGraphicFramePr>
          <p:nvPr/>
        </p:nvGraphicFramePr>
        <p:xfrm>
          <a:off x="6172200" y="2008188"/>
          <a:ext cx="10668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3" name="公式" r:id="rId9" imgW="647640" imgH="215640" progId="Equation.3">
                  <p:embed/>
                </p:oleObj>
              </mc:Choice>
              <mc:Fallback>
                <p:oleObj name="公式" r:id="rId9" imgW="647640" imgH="21564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08188"/>
                        <a:ext cx="10668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098" name="Text Box 1050"/>
          <p:cNvSpPr txBox="1">
            <a:spLocks noChangeArrowheads="1"/>
          </p:cNvSpPr>
          <p:nvPr/>
        </p:nvSpPr>
        <p:spPr bwMode="auto">
          <a:xfrm>
            <a:off x="3505200" y="2590800"/>
            <a:ext cx="1462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故两切线为</a:t>
            </a:r>
          </a:p>
        </p:txBody>
      </p:sp>
      <p:graphicFrame>
        <p:nvGraphicFramePr>
          <p:cNvPr id="2435099" name="Object 1051"/>
          <p:cNvGraphicFramePr>
            <a:graphicFrameLocks noChangeAspect="1"/>
          </p:cNvGraphicFramePr>
          <p:nvPr/>
        </p:nvGraphicFramePr>
        <p:xfrm>
          <a:off x="5257800" y="2617788"/>
          <a:ext cx="18176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4" name="公式" r:id="rId11" imgW="1104840" imgH="215640" progId="Equation.3">
                  <p:embed/>
                </p:oleObj>
              </mc:Choice>
              <mc:Fallback>
                <p:oleObj name="公式" r:id="rId11" imgW="1104840" imgH="21564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17788"/>
                        <a:ext cx="18176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100" name="Text Box 1052"/>
          <p:cNvSpPr txBox="1">
            <a:spLocks noChangeArrowheads="1"/>
          </p:cNvSpPr>
          <p:nvPr/>
        </p:nvSpPr>
        <p:spPr bwMode="auto">
          <a:xfrm>
            <a:off x="4419600" y="320040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其交点的横坐标为</a:t>
            </a:r>
          </a:p>
        </p:txBody>
      </p:sp>
      <p:graphicFrame>
        <p:nvGraphicFramePr>
          <p:cNvPr id="2435101" name="Object 1053"/>
          <p:cNvGraphicFramePr>
            <a:graphicFrameLocks noChangeAspect="1"/>
          </p:cNvGraphicFramePr>
          <p:nvPr/>
        </p:nvGraphicFramePr>
        <p:xfrm>
          <a:off x="7010400" y="3048000"/>
          <a:ext cx="685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5" name="公式" r:id="rId13" imgW="419040" imgH="406080" progId="Equation.3">
                  <p:embed/>
                </p:oleObj>
              </mc:Choice>
              <mc:Fallback>
                <p:oleObj name="公式" r:id="rId13" imgW="419040" imgH="4060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0"/>
                        <a:ext cx="6858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102" name="Freeform 1054"/>
          <p:cNvSpPr>
            <a:spLocks/>
          </p:cNvSpPr>
          <p:nvPr/>
        </p:nvSpPr>
        <p:spPr bwMode="auto">
          <a:xfrm>
            <a:off x="517525" y="3195638"/>
            <a:ext cx="1630363" cy="3252787"/>
          </a:xfrm>
          <a:custGeom>
            <a:avLst/>
            <a:gdLst>
              <a:gd name="T0" fmla="*/ 0 w 1027"/>
              <a:gd name="T1" fmla="*/ 2049 h 2049"/>
              <a:gd name="T2" fmla="*/ 75 w 1027"/>
              <a:gd name="T3" fmla="*/ 1866 h 2049"/>
              <a:gd name="T4" fmla="*/ 256 w 1027"/>
              <a:gd name="T5" fmla="*/ 1412 h 2049"/>
              <a:gd name="T6" fmla="*/ 327 w 1027"/>
              <a:gd name="T7" fmla="*/ 1248 h 2049"/>
              <a:gd name="T8" fmla="*/ 400 w 1027"/>
              <a:gd name="T9" fmla="*/ 1068 h 2049"/>
              <a:gd name="T10" fmla="*/ 469 w 1027"/>
              <a:gd name="T11" fmla="*/ 905 h 2049"/>
              <a:gd name="T12" fmla="*/ 549 w 1027"/>
              <a:gd name="T13" fmla="*/ 716 h 2049"/>
              <a:gd name="T14" fmla="*/ 628 w 1027"/>
              <a:gd name="T15" fmla="*/ 540 h 2049"/>
              <a:gd name="T16" fmla="*/ 681 w 1027"/>
              <a:gd name="T17" fmla="*/ 434 h 2049"/>
              <a:gd name="T18" fmla="*/ 730 w 1027"/>
              <a:gd name="T19" fmla="*/ 336 h 2049"/>
              <a:gd name="T20" fmla="*/ 772 w 1027"/>
              <a:gd name="T21" fmla="*/ 255 h 2049"/>
              <a:gd name="T22" fmla="*/ 807 w 1027"/>
              <a:gd name="T23" fmla="*/ 197 h 2049"/>
              <a:gd name="T24" fmla="*/ 835 w 1027"/>
              <a:gd name="T25" fmla="*/ 155 h 2049"/>
              <a:gd name="T26" fmla="*/ 865 w 1027"/>
              <a:gd name="T27" fmla="*/ 114 h 2049"/>
              <a:gd name="T28" fmla="*/ 892 w 1027"/>
              <a:gd name="T29" fmla="*/ 80 h 2049"/>
              <a:gd name="T30" fmla="*/ 915 w 1027"/>
              <a:gd name="T31" fmla="*/ 56 h 2049"/>
              <a:gd name="T32" fmla="*/ 937 w 1027"/>
              <a:gd name="T33" fmla="*/ 36 h 2049"/>
              <a:gd name="T34" fmla="*/ 961 w 1027"/>
              <a:gd name="T35" fmla="*/ 20 h 2049"/>
              <a:gd name="T36" fmla="*/ 988 w 1027"/>
              <a:gd name="T37" fmla="*/ 6 h 2049"/>
              <a:gd name="T38" fmla="*/ 1027 w 1027"/>
              <a:gd name="T39" fmla="*/ 0 h 2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7" h="2049">
                <a:moveTo>
                  <a:pt x="0" y="2049"/>
                </a:moveTo>
                <a:lnTo>
                  <a:pt x="75" y="1866"/>
                </a:lnTo>
                <a:lnTo>
                  <a:pt x="256" y="1412"/>
                </a:lnTo>
                <a:lnTo>
                  <a:pt x="327" y="1248"/>
                </a:lnTo>
                <a:lnTo>
                  <a:pt x="400" y="1068"/>
                </a:lnTo>
                <a:lnTo>
                  <a:pt x="469" y="905"/>
                </a:lnTo>
                <a:lnTo>
                  <a:pt x="549" y="716"/>
                </a:lnTo>
                <a:lnTo>
                  <a:pt x="628" y="540"/>
                </a:lnTo>
                <a:lnTo>
                  <a:pt x="681" y="434"/>
                </a:lnTo>
                <a:lnTo>
                  <a:pt x="730" y="336"/>
                </a:lnTo>
                <a:lnTo>
                  <a:pt x="772" y="255"/>
                </a:lnTo>
                <a:lnTo>
                  <a:pt x="807" y="197"/>
                </a:lnTo>
                <a:lnTo>
                  <a:pt x="835" y="155"/>
                </a:lnTo>
                <a:lnTo>
                  <a:pt x="865" y="114"/>
                </a:lnTo>
                <a:lnTo>
                  <a:pt x="892" y="80"/>
                </a:lnTo>
                <a:lnTo>
                  <a:pt x="915" y="56"/>
                </a:lnTo>
                <a:lnTo>
                  <a:pt x="937" y="36"/>
                </a:lnTo>
                <a:lnTo>
                  <a:pt x="961" y="20"/>
                </a:lnTo>
                <a:lnTo>
                  <a:pt x="988" y="6"/>
                </a:lnTo>
                <a:lnTo>
                  <a:pt x="1027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35103" name="Freeform 1055"/>
          <p:cNvSpPr>
            <a:spLocks/>
          </p:cNvSpPr>
          <p:nvPr/>
        </p:nvSpPr>
        <p:spPr bwMode="auto">
          <a:xfrm>
            <a:off x="2133600" y="3194050"/>
            <a:ext cx="774700" cy="757238"/>
          </a:xfrm>
          <a:custGeom>
            <a:avLst/>
            <a:gdLst>
              <a:gd name="T0" fmla="*/ 0 w 488"/>
              <a:gd name="T1" fmla="*/ 1 h 477"/>
              <a:gd name="T2" fmla="*/ 20 w 488"/>
              <a:gd name="T3" fmla="*/ 0 h 477"/>
              <a:gd name="T4" fmla="*/ 42 w 488"/>
              <a:gd name="T5" fmla="*/ 3 h 477"/>
              <a:gd name="T6" fmla="*/ 60 w 488"/>
              <a:gd name="T7" fmla="*/ 7 h 477"/>
              <a:gd name="T8" fmla="*/ 83 w 488"/>
              <a:gd name="T9" fmla="*/ 16 h 477"/>
              <a:gd name="T10" fmla="*/ 95 w 488"/>
              <a:gd name="T11" fmla="*/ 21 h 477"/>
              <a:gd name="T12" fmla="*/ 113 w 488"/>
              <a:gd name="T13" fmla="*/ 34 h 477"/>
              <a:gd name="T14" fmla="*/ 131 w 488"/>
              <a:gd name="T15" fmla="*/ 46 h 477"/>
              <a:gd name="T16" fmla="*/ 149 w 488"/>
              <a:gd name="T17" fmla="*/ 64 h 477"/>
              <a:gd name="T18" fmla="*/ 179 w 488"/>
              <a:gd name="T19" fmla="*/ 90 h 477"/>
              <a:gd name="T20" fmla="*/ 207 w 488"/>
              <a:gd name="T21" fmla="*/ 120 h 477"/>
              <a:gd name="T22" fmla="*/ 248 w 488"/>
              <a:gd name="T23" fmla="*/ 166 h 477"/>
              <a:gd name="T24" fmla="*/ 300 w 488"/>
              <a:gd name="T25" fmla="*/ 232 h 477"/>
              <a:gd name="T26" fmla="*/ 336 w 488"/>
              <a:gd name="T27" fmla="*/ 277 h 477"/>
              <a:gd name="T28" fmla="*/ 488 w 488"/>
              <a:gd name="T2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8" h="477">
                <a:moveTo>
                  <a:pt x="0" y="1"/>
                </a:moveTo>
                <a:lnTo>
                  <a:pt x="20" y="0"/>
                </a:lnTo>
                <a:lnTo>
                  <a:pt x="42" y="3"/>
                </a:lnTo>
                <a:lnTo>
                  <a:pt x="60" y="7"/>
                </a:lnTo>
                <a:lnTo>
                  <a:pt x="83" y="16"/>
                </a:lnTo>
                <a:lnTo>
                  <a:pt x="95" y="21"/>
                </a:lnTo>
                <a:lnTo>
                  <a:pt x="113" y="34"/>
                </a:lnTo>
                <a:lnTo>
                  <a:pt x="131" y="46"/>
                </a:lnTo>
                <a:lnTo>
                  <a:pt x="149" y="64"/>
                </a:lnTo>
                <a:lnTo>
                  <a:pt x="179" y="90"/>
                </a:lnTo>
                <a:lnTo>
                  <a:pt x="207" y="120"/>
                </a:lnTo>
                <a:lnTo>
                  <a:pt x="248" y="166"/>
                </a:lnTo>
                <a:lnTo>
                  <a:pt x="300" y="232"/>
                </a:lnTo>
                <a:lnTo>
                  <a:pt x="336" y="277"/>
                </a:lnTo>
                <a:lnTo>
                  <a:pt x="488" y="477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35105" name="Object 1057"/>
          <p:cNvGraphicFramePr>
            <a:graphicFrameLocks noChangeAspect="1"/>
          </p:cNvGraphicFramePr>
          <p:nvPr/>
        </p:nvGraphicFramePr>
        <p:xfrm>
          <a:off x="4343400" y="5106988"/>
          <a:ext cx="39751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6" name="公式" r:id="rId15" imgW="2197080" imgH="393480" progId="Equation.3">
                  <p:embed/>
                </p:oleObj>
              </mc:Choice>
              <mc:Fallback>
                <p:oleObj name="公式" r:id="rId15" imgW="2197080" imgH="39348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6988"/>
                        <a:ext cx="39751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5106" name="Object 1058"/>
          <p:cNvGraphicFramePr>
            <a:graphicFrameLocks noChangeAspect="1"/>
          </p:cNvGraphicFramePr>
          <p:nvPr/>
        </p:nvGraphicFramePr>
        <p:xfrm>
          <a:off x="4114800" y="5783263"/>
          <a:ext cx="568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7" name="公式" r:id="rId17" imgW="317160" imgH="406080" progId="Equation.3">
                  <p:embed/>
                </p:oleObj>
              </mc:Choice>
              <mc:Fallback>
                <p:oleObj name="公式" r:id="rId17" imgW="317160" imgH="406080" progId="Equation.3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83263"/>
                        <a:ext cx="568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107" name="Text Box 1059"/>
          <p:cNvSpPr txBox="1">
            <a:spLocks noChangeArrowheads="1"/>
          </p:cNvSpPr>
          <p:nvPr/>
        </p:nvSpPr>
        <p:spPr bwMode="auto">
          <a:xfrm>
            <a:off x="8824913" y="16271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graphicFrame>
        <p:nvGraphicFramePr>
          <p:cNvPr id="2435108" name="Object 1060"/>
          <p:cNvGraphicFramePr>
            <a:graphicFrameLocks noChangeAspect="1"/>
          </p:cNvGraphicFramePr>
          <p:nvPr/>
        </p:nvGraphicFramePr>
        <p:xfrm>
          <a:off x="7315200" y="2008188"/>
          <a:ext cx="10033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8" name="公式" r:id="rId19" imgW="609480" imgH="215640" progId="Equation.3">
                  <p:embed/>
                </p:oleObj>
              </mc:Choice>
              <mc:Fallback>
                <p:oleObj name="公式" r:id="rId19" imgW="609480" imgH="215640" progId="Equation.3">
                  <p:embed/>
                  <p:pic>
                    <p:nvPicPr>
                      <p:cNvPr id="0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08188"/>
                        <a:ext cx="10033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5109" name="Object 1061"/>
          <p:cNvGraphicFramePr>
            <a:graphicFrameLocks noChangeAspect="1"/>
          </p:cNvGraphicFramePr>
          <p:nvPr/>
        </p:nvGraphicFramePr>
        <p:xfrm>
          <a:off x="7010400" y="2617788"/>
          <a:ext cx="18811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29" name="公式" r:id="rId21" imgW="1143000" imgH="215640" progId="Equation.3">
                  <p:embed/>
                </p:oleObj>
              </mc:Choice>
              <mc:Fallback>
                <p:oleObj name="公式" r:id="rId21" imgW="1143000" imgH="21564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17788"/>
                        <a:ext cx="18811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5110" name="Object 1062"/>
          <p:cNvGraphicFramePr>
            <a:graphicFrameLocks noChangeAspect="1"/>
          </p:cNvGraphicFramePr>
          <p:nvPr/>
        </p:nvGraphicFramePr>
        <p:xfrm>
          <a:off x="4419600" y="4127500"/>
          <a:ext cx="41989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30" name="公式" r:id="rId23" imgW="2082600" imgH="393480" progId="Equation.3">
                  <p:embed/>
                </p:oleObj>
              </mc:Choice>
              <mc:Fallback>
                <p:oleObj name="公式" r:id="rId23" imgW="2082600" imgH="39348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27500"/>
                        <a:ext cx="419893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5111" name="Text Box 1063"/>
          <p:cNvSpPr txBox="1">
            <a:spLocks noChangeArrowheads="1"/>
          </p:cNvSpPr>
          <p:nvPr/>
        </p:nvSpPr>
        <p:spPr bwMode="auto">
          <a:xfrm>
            <a:off x="8824913" y="1627188"/>
            <a:ext cx="3127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2435116" name="AutoShape 1068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35117" name="Text Box 1069"/>
          <p:cNvSpPr txBox="1">
            <a:spLocks noChangeArrowheads="1"/>
          </p:cNvSpPr>
          <p:nvPr/>
        </p:nvSpPr>
        <p:spPr bwMode="auto">
          <a:xfrm>
            <a:off x="3746500" y="4403725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</a:rPr>
              <a:t>S  </a:t>
            </a:r>
            <a:r>
              <a:rPr lang="en-US" altLang="zh-CN" sz="2000" b="1">
                <a:solidFill>
                  <a:srgbClr val="FF0000"/>
                </a:solidFill>
              </a:rPr>
              <a:t>=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435118" name="Text Box 1070"/>
          <p:cNvSpPr txBox="1">
            <a:spLocks noChangeArrowheads="1"/>
          </p:cNvSpPr>
          <p:nvPr/>
        </p:nvSpPr>
        <p:spPr bwMode="auto">
          <a:xfrm>
            <a:off x="1101725" y="2693988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r>
              <a:rPr lang="en-US" altLang="zh-CN" sz="1800" b="1" baseline="-25000">
                <a:solidFill>
                  <a:srgbClr val="009900"/>
                </a:solidFill>
              </a:rPr>
              <a:t>1</a:t>
            </a:r>
            <a:endParaRPr lang="en-US" altLang="zh-CN" sz="2000">
              <a:solidFill>
                <a:srgbClr val="009900"/>
              </a:solidFill>
            </a:endParaRPr>
          </a:p>
        </p:txBody>
      </p:sp>
      <p:sp>
        <p:nvSpPr>
          <p:cNvPr id="2435119" name="Text Box 1071"/>
          <p:cNvSpPr txBox="1">
            <a:spLocks noChangeArrowheads="1"/>
          </p:cNvSpPr>
          <p:nvPr/>
        </p:nvSpPr>
        <p:spPr bwMode="auto">
          <a:xfrm>
            <a:off x="2438400" y="26939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009900"/>
                </a:solidFill>
              </a:rPr>
              <a:t>l</a:t>
            </a:r>
            <a:r>
              <a:rPr lang="en-US" altLang="zh-CN" sz="2000" b="1" baseline="-25000">
                <a:solidFill>
                  <a:srgbClr val="009900"/>
                </a:solidFill>
              </a:rPr>
              <a:t>2</a:t>
            </a:r>
            <a:endParaRPr lang="en-US" altLang="zh-CN" sz="200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43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3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3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3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3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3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3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3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3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35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35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3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3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3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3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3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3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3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3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3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3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35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35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5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51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43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3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3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3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3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243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3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3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3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3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3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3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3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3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3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3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3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3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3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43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243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243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43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43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3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3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51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51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5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074" grpId="0" animBg="1"/>
      <p:bldP spid="2435075" grpId="0" animBg="1"/>
      <p:bldP spid="2435076" grpId="0" animBg="1"/>
      <p:bldP spid="2435078" grpId="0" autoUpdateAnimBg="0"/>
      <p:bldP spid="2435080" grpId="0" autoUpdateAnimBg="0"/>
      <p:bldP spid="2435088" grpId="0" animBg="1"/>
      <p:bldP spid="2435089" grpId="0" autoUpdateAnimBg="0"/>
      <p:bldP spid="2435091" grpId="0" autoUpdateAnimBg="0"/>
      <p:bldP spid="2435092" grpId="0" animBg="1"/>
      <p:bldP spid="2435093" grpId="0" animBg="1"/>
      <p:bldP spid="2435094" grpId="0" animBg="1"/>
      <p:bldP spid="2435096" grpId="0" autoUpdateAnimBg="0"/>
      <p:bldP spid="2435098" grpId="0" autoUpdateAnimBg="0"/>
      <p:bldP spid="2435100" grpId="0" autoUpdateAnimBg="0"/>
      <p:bldP spid="2435102" grpId="0" animBg="1"/>
      <p:bldP spid="2435103" grpId="0" animBg="1"/>
      <p:bldP spid="2435107" grpId="0" autoUpdateAnimBg="0"/>
      <p:bldP spid="2435111" grpId="0" autoUpdateAnimBg="0"/>
      <p:bldP spid="2435117" grpId="0" autoUpdateAnimBg="0"/>
      <p:bldP spid="2435118" grpId="0" autoUpdateAnimBg="0"/>
      <p:bldP spid="24351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327" name="Text Box 1063"/>
          <p:cNvSpPr txBox="1">
            <a:spLocks noChangeArrowheads="1"/>
          </p:cNvSpPr>
          <p:nvPr/>
        </p:nvSpPr>
        <p:spPr bwMode="auto">
          <a:xfrm rot="-1437533">
            <a:off x="3084513" y="382428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1800" b="1" i="1">
                <a:solidFill>
                  <a:schemeClr val="accent2"/>
                </a:solidFill>
                <a:sym typeface="Symbol" pitchFamily="18" charset="2"/>
              </a:rPr>
              <a:t> </a:t>
            </a:r>
            <a:r>
              <a:rPr lang="en-US" altLang="zh-CN" sz="1800" b="1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2444295" name="Freeform 1031"/>
          <p:cNvSpPr>
            <a:spLocks/>
          </p:cNvSpPr>
          <p:nvPr/>
        </p:nvSpPr>
        <p:spPr bwMode="auto">
          <a:xfrm>
            <a:off x="923925" y="2944813"/>
            <a:ext cx="4314825" cy="2236787"/>
          </a:xfrm>
          <a:custGeom>
            <a:avLst/>
            <a:gdLst>
              <a:gd name="T0" fmla="*/ 0 w 2718"/>
              <a:gd name="T1" fmla="*/ 1409 h 1409"/>
              <a:gd name="T2" fmla="*/ 2718 w 2718"/>
              <a:gd name="T3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18" h="1409">
                <a:moveTo>
                  <a:pt x="0" y="1409"/>
                </a:moveTo>
                <a:lnTo>
                  <a:pt x="2718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291" name="Arc 1027"/>
          <p:cNvSpPr>
            <a:spLocks/>
          </p:cNvSpPr>
          <p:nvPr/>
        </p:nvSpPr>
        <p:spPr bwMode="auto">
          <a:xfrm>
            <a:off x="909638" y="2305050"/>
            <a:ext cx="4318000" cy="2900363"/>
          </a:xfrm>
          <a:custGeom>
            <a:avLst/>
            <a:gdLst>
              <a:gd name="G0" fmla="+- 0 0 0"/>
              <a:gd name="G1" fmla="+- 12869 0 0"/>
              <a:gd name="G2" fmla="+- 21600 0 0"/>
              <a:gd name="T0" fmla="*/ 17348 w 19154"/>
              <a:gd name="T1" fmla="*/ 0 h 12869"/>
              <a:gd name="T2" fmla="*/ 19154 w 19154"/>
              <a:gd name="T3" fmla="*/ 2886 h 12869"/>
              <a:gd name="T4" fmla="*/ 0 w 19154"/>
              <a:gd name="T5" fmla="*/ 12869 h 1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54" h="12869" fill="none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</a:path>
              <a:path w="19154" h="12869" stroke="0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  <a:lnTo>
                  <a:pt x="0" y="12869"/>
                </a:lnTo>
                <a:close/>
              </a:path>
            </a:pathLst>
          </a:custGeom>
          <a:solidFill>
            <a:srgbClr val="FF00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4290" name="Text Box 1026"/>
          <p:cNvSpPr txBox="1">
            <a:spLocks noChangeArrowheads="1"/>
          </p:cNvSpPr>
          <p:nvPr/>
        </p:nvSpPr>
        <p:spPr bwMode="auto">
          <a:xfrm>
            <a:off x="2286000" y="3886200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>
                <a:sym typeface="Symbol" pitchFamily="18" charset="2"/>
              </a:rPr>
              <a:t>d</a:t>
            </a:r>
            <a:r>
              <a:rPr lang="en-US" altLang="zh-CN" sz="2000" b="1" i="1">
                <a:sym typeface="Symbol" pitchFamily="18" charset="2"/>
              </a:rPr>
              <a:t></a:t>
            </a:r>
            <a:endParaRPr lang="en-US" altLang="zh-CN" sz="2000" b="1">
              <a:sym typeface="Symbol" pitchFamily="18" charset="2"/>
            </a:endParaRPr>
          </a:p>
        </p:txBody>
      </p:sp>
      <p:sp>
        <p:nvSpPr>
          <p:cNvPr id="2444292" name="Line 1028"/>
          <p:cNvSpPr>
            <a:spLocks noChangeShapeType="1"/>
          </p:cNvSpPr>
          <p:nvPr/>
        </p:nvSpPr>
        <p:spPr bwMode="auto">
          <a:xfrm>
            <a:off x="901700" y="5181600"/>
            <a:ext cx="4813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4293" name="Text Box 1029"/>
          <p:cNvSpPr txBox="1">
            <a:spLocks noChangeArrowheads="1"/>
          </p:cNvSpPr>
          <p:nvPr/>
        </p:nvSpPr>
        <p:spPr bwMode="auto">
          <a:xfrm>
            <a:off x="609600" y="49180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44294" name="Freeform 1030"/>
          <p:cNvSpPr>
            <a:spLocks/>
          </p:cNvSpPr>
          <p:nvPr/>
        </p:nvSpPr>
        <p:spPr bwMode="auto">
          <a:xfrm>
            <a:off x="938213" y="2151063"/>
            <a:ext cx="4097337" cy="3030537"/>
          </a:xfrm>
          <a:custGeom>
            <a:avLst/>
            <a:gdLst>
              <a:gd name="T0" fmla="*/ 0 w 2581"/>
              <a:gd name="T1" fmla="*/ 1909 h 1909"/>
              <a:gd name="T2" fmla="*/ 2581 w 2581"/>
              <a:gd name="T3" fmla="*/ 0 h 19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81" h="1909">
                <a:moveTo>
                  <a:pt x="0" y="1909"/>
                </a:moveTo>
                <a:lnTo>
                  <a:pt x="2581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296" name="Text Box 1032"/>
          <p:cNvSpPr txBox="1">
            <a:spLocks noChangeArrowheads="1"/>
          </p:cNvSpPr>
          <p:nvPr/>
        </p:nvSpPr>
        <p:spPr bwMode="auto">
          <a:xfrm>
            <a:off x="5181600" y="2667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444297" name="Text Box 1033"/>
          <p:cNvSpPr txBox="1">
            <a:spLocks noChangeArrowheads="1"/>
          </p:cNvSpPr>
          <p:nvPr/>
        </p:nvSpPr>
        <p:spPr bwMode="auto">
          <a:xfrm>
            <a:off x="5003800" y="1912938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+d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</a:t>
            </a:r>
            <a:endParaRPr lang="en-US" altLang="zh-CN" sz="20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444298" name="Text Box 1034"/>
          <p:cNvSpPr txBox="1">
            <a:spLocks noChangeArrowheads="1"/>
          </p:cNvSpPr>
          <p:nvPr/>
        </p:nvSpPr>
        <p:spPr bwMode="auto">
          <a:xfrm>
            <a:off x="4356100" y="84772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accent2"/>
                </a:solidFill>
              </a:rPr>
              <a:t>r </a:t>
            </a:r>
            <a:r>
              <a:rPr lang="en-US" altLang="zh-CN" sz="2000" b="1">
                <a:solidFill>
                  <a:schemeClr val="accent2"/>
                </a:solidFill>
              </a:rPr>
              <a:t>=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 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2444299" name="Text Box 1035"/>
          <p:cNvSpPr txBox="1">
            <a:spLocks noChangeArrowheads="1"/>
          </p:cNvSpPr>
          <p:nvPr/>
        </p:nvSpPr>
        <p:spPr bwMode="auto">
          <a:xfrm>
            <a:off x="6629400" y="457200"/>
            <a:ext cx="141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元素法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44300" name="Text Box 1036"/>
          <p:cNvSpPr txBox="1">
            <a:spLocks noChangeArrowheads="1"/>
          </p:cNvSpPr>
          <p:nvPr/>
        </p:nvSpPr>
        <p:spPr bwMode="auto">
          <a:xfrm>
            <a:off x="5772150" y="1211263"/>
            <a:ext cx="3506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1 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取极角</a:t>
            </a:r>
            <a:r>
              <a:rPr lang="zh-CN" altLang="en-US" b="1" i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</a:t>
            </a:r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为积分变量，</a:t>
            </a:r>
          </a:p>
          <a:p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  其变化区间为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[</a:t>
            </a:r>
            <a:r>
              <a:rPr lang="en-US" altLang="zh-CN" b="1" i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,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  <a:sym typeface="Symbol" pitchFamily="18" charset="2"/>
              </a:rPr>
              <a:t>]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444301" name="Object 1037"/>
          <p:cNvGraphicFramePr>
            <a:graphicFrameLocks noChangeAspect="1"/>
          </p:cNvGraphicFramePr>
          <p:nvPr/>
        </p:nvGraphicFramePr>
        <p:xfrm>
          <a:off x="6321425" y="4038600"/>
          <a:ext cx="2120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44" name="公式" r:id="rId3" imgW="1180800" imgH="406080" progId="Equation.3">
                  <p:embed/>
                </p:oleObj>
              </mc:Choice>
              <mc:Fallback>
                <p:oleObj name="公式" r:id="rId3" imgW="1180800" imgH="4060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4038600"/>
                        <a:ext cx="2120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4302" name="Text Box 1038"/>
          <p:cNvSpPr txBox="1">
            <a:spLocks noChangeArrowheads="1"/>
          </p:cNvSpPr>
          <p:nvPr/>
        </p:nvSpPr>
        <p:spPr bwMode="auto">
          <a:xfrm>
            <a:off x="5942013" y="2803525"/>
            <a:ext cx="2987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以圆扇形面积近似小</a:t>
            </a:r>
          </a:p>
          <a:p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曲边扇形面积，得到</a:t>
            </a:r>
          </a:p>
          <a:p>
            <a:r>
              <a:rPr lang="zh-CN" altLang="en-US" b="1">
                <a:solidFill>
                  <a:schemeClr val="accent2"/>
                </a:solidFill>
                <a:latin typeface="楷体_GB2312" pitchFamily="49" charset="-122"/>
              </a:rPr>
              <a:t>面积元素：</a:t>
            </a:r>
          </a:p>
        </p:txBody>
      </p:sp>
      <p:graphicFrame>
        <p:nvGraphicFramePr>
          <p:cNvPr id="2444303" name="Object 1039"/>
          <p:cNvGraphicFramePr>
            <a:graphicFrameLocks noChangeAspect="1"/>
          </p:cNvGraphicFramePr>
          <p:nvPr/>
        </p:nvGraphicFramePr>
        <p:xfrm>
          <a:off x="5845175" y="2263775"/>
          <a:ext cx="2079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45" name="公式" r:id="rId5" imgW="1028520" imgH="203040" progId="Equation.3">
                  <p:embed/>
                </p:oleObj>
              </mc:Choice>
              <mc:Fallback>
                <p:oleObj name="公式" r:id="rId5" imgW="1028520" imgH="20304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2263775"/>
                        <a:ext cx="20796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4304" name="Text Box 1040"/>
          <p:cNvSpPr txBox="1">
            <a:spLocks noChangeArrowheads="1"/>
          </p:cNvSpPr>
          <p:nvPr/>
        </p:nvSpPr>
        <p:spPr bwMode="auto">
          <a:xfrm>
            <a:off x="3552825" y="54181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44305" name="Freeform 1041"/>
          <p:cNvSpPr>
            <a:spLocks/>
          </p:cNvSpPr>
          <p:nvPr/>
        </p:nvSpPr>
        <p:spPr bwMode="auto">
          <a:xfrm>
            <a:off x="904875" y="3651250"/>
            <a:ext cx="4376738" cy="1516063"/>
          </a:xfrm>
          <a:custGeom>
            <a:avLst/>
            <a:gdLst>
              <a:gd name="T0" fmla="*/ 0 w 2757"/>
              <a:gd name="T1" fmla="*/ 955 h 955"/>
              <a:gd name="T2" fmla="*/ 2757 w 2757"/>
              <a:gd name="T3" fmla="*/ 0 h 955"/>
              <a:gd name="T4" fmla="*/ 2754 w 2757"/>
              <a:gd name="T5" fmla="*/ 472 h 955"/>
              <a:gd name="T6" fmla="*/ 0 w 2757"/>
              <a:gd name="T7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7" h="955">
                <a:moveTo>
                  <a:pt x="0" y="955"/>
                </a:moveTo>
                <a:lnTo>
                  <a:pt x="2757" y="0"/>
                </a:lnTo>
                <a:lnTo>
                  <a:pt x="2754" y="472"/>
                </a:lnTo>
                <a:lnTo>
                  <a:pt x="0" y="9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44306" name="Object 1042"/>
          <p:cNvGraphicFramePr>
            <a:graphicFrameLocks noChangeAspect="1"/>
          </p:cNvGraphicFramePr>
          <p:nvPr/>
        </p:nvGraphicFramePr>
        <p:xfrm>
          <a:off x="5903913" y="5410200"/>
          <a:ext cx="2898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46" name="公式" r:id="rId7" imgW="1269720" imgH="406080" progId="Equation.3">
                  <p:embed/>
                </p:oleObj>
              </mc:Choice>
              <mc:Fallback>
                <p:oleObj name="公式" r:id="rId7" imgW="1269720" imgH="40608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5410200"/>
                        <a:ext cx="28987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4307" name="Text Box 1043"/>
          <p:cNvSpPr txBox="1">
            <a:spLocks noChangeArrowheads="1"/>
          </p:cNvSpPr>
          <p:nvPr/>
        </p:nvSpPr>
        <p:spPr bwMode="auto">
          <a:xfrm>
            <a:off x="3857625" y="57229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44308" name="Freeform 1044"/>
          <p:cNvSpPr>
            <a:spLocks/>
          </p:cNvSpPr>
          <p:nvPr/>
        </p:nvSpPr>
        <p:spPr bwMode="auto">
          <a:xfrm>
            <a:off x="942975" y="1276350"/>
            <a:ext cx="3924300" cy="3905250"/>
          </a:xfrm>
          <a:custGeom>
            <a:avLst/>
            <a:gdLst>
              <a:gd name="T0" fmla="*/ 0 w 2472"/>
              <a:gd name="T1" fmla="*/ 2460 h 2460"/>
              <a:gd name="T2" fmla="*/ 2238 w 2472"/>
              <a:gd name="T3" fmla="*/ 0 h 2460"/>
              <a:gd name="T4" fmla="*/ 2340 w 2472"/>
              <a:gd name="T5" fmla="*/ 150 h 2460"/>
              <a:gd name="T6" fmla="*/ 2472 w 2472"/>
              <a:gd name="T7" fmla="*/ 342 h 2460"/>
              <a:gd name="T8" fmla="*/ 540 w 2472"/>
              <a:gd name="T9" fmla="*/ 1986 h 2460"/>
              <a:gd name="T10" fmla="*/ 0 w 2472"/>
              <a:gd name="T11" fmla="*/ 2460 h 2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2" h="2460">
                <a:moveTo>
                  <a:pt x="0" y="2460"/>
                </a:moveTo>
                <a:lnTo>
                  <a:pt x="2238" y="0"/>
                </a:lnTo>
                <a:lnTo>
                  <a:pt x="2340" y="150"/>
                </a:lnTo>
                <a:lnTo>
                  <a:pt x="2472" y="342"/>
                </a:lnTo>
                <a:lnTo>
                  <a:pt x="540" y="1986"/>
                </a:lnTo>
                <a:lnTo>
                  <a:pt x="0" y="24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09" name="Freeform 1045"/>
          <p:cNvSpPr>
            <a:spLocks/>
          </p:cNvSpPr>
          <p:nvPr/>
        </p:nvSpPr>
        <p:spPr bwMode="auto">
          <a:xfrm>
            <a:off x="923925" y="1076325"/>
            <a:ext cx="3714750" cy="4105275"/>
          </a:xfrm>
          <a:custGeom>
            <a:avLst/>
            <a:gdLst>
              <a:gd name="T0" fmla="*/ 0 w 2340"/>
              <a:gd name="T1" fmla="*/ 2586 h 2586"/>
              <a:gd name="T2" fmla="*/ 219 w 2340"/>
              <a:gd name="T3" fmla="*/ 2298 h 2586"/>
              <a:gd name="T4" fmla="*/ 2160 w 2340"/>
              <a:gd name="T5" fmla="*/ 0 h 2586"/>
              <a:gd name="T6" fmla="*/ 2220 w 2340"/>
              <a:gd name="T7" fmla="*/ 90 h 2586"/>
              <a:gd name="T8" fmla="*/ 2340 w 2340"/>
              <a:gd name="T9" fmla="*/ 258 h 2586"/>
              <a:gd name="T10" fmla="*/ 609 w 2340"/>
              <a:gd name="T11" fmla="*/ 2046 h 2586"/>
              <a:gd name="T12" fmla="*/ 0 w 2340"/>
              <a:gd name="T13" fmla="*/ 2586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0" h="2586">
                <a:moveTo>
                  <a:pt x="0" y="2586"/>
                </a:moveTo>
                <a:lnTo>
                  <a:pt x="219" y="2298"/>
                </a:lnTo>
                <a:lnTo>
                  <a:pt x="2160" y="0"/>
                </a:lnTo>
                <a:lnTo>
                  <a:pt x="2220" y="90"/>
                </a:lnTo>
                <a:lnTo>
                  <a:pt x="2340" y="258"/>
                </a:lnTo>
                <a:lnTo>
                  <a:pt x="609" y="2046"/>
                </a:lnTo>
                <a:lnTo>
                  <a:pt x="0" y="25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0" name="Freeform 1046"/>
          <p:cNvSpPr>
            <a:spLocks/>
          </p:cNvSpPr>
          <p:nvPr/>
        </p:nvSpPr>
        <p:spPr bwMode="auto">
          <a:xfrm>
            <a:off x="901700" y="4387850"/>
            <a:ext cx="4408488" cy="793750"/>
          </a:xfrm>
          <a:custGeom>
            <a:avLst/>
            <a:gdLst>
              <a:gd name="T0" fmla="*/ 0 w 2777"/>
              <a:gd name="T1" fmla="*/ 500 h 500"/>
              <a:gd name="T2" fmla="*/ 2777 w 2777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77" h="500">
                <a:moveTo>
                  <a:pt x="0" y="500"/>
                </a:moveTo>
                <a:lnTo>
                  <a:pt x="2777" y="0"/>
                </a:ln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1" name="Line 1047"/>
          <p:cNvSpPr>
            <a:spLocks noChangeShapeType="1"/>
          </p:cNvSpPr>
          <p:nvPr/>
        </p:nvSpPr>
        <p:spPr bwMode="auto">
          <a:xfrm flipV="1">
            <a:off x="901700" y="1066800"/>
            <a:ext cx="3441700" cy="411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2" name="Text Box 1048"/>
          <p:cNvSpPr txBox="1">
            <a:spLocks noChangeArrowheads="1"/>
          </p:cNvSpPr>
          <p:nvPr/>
        </p:nvSpPr>
        <p:spPr bwMode="auto">
          <a:xfrm>
            <a:off x="1636713" y="4868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i="1">
                <a:solidFill>
                  <a:schemeClr val="tx1"/>
                </a:solidFill>
                <a:sym typeface="Symbol" pitchFamily="18" charset="2"/>
              </a:rPr>
              <a:t></a:t>
            </a:r>
            <a:endParaRPr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2444313" name="Arc 1049"/>
          <p:cNvSpPr>
            <a:spLocks/>
          </p:cNvSpPr>
          <p:nvPr/>
        </p:nvSpPr>
        <p:spPr bwMode="auto">
          <a:xfrm>
            <a:off x="923925" y="2324100"/>
            <a:ext cx="4318000" cy="2900363"/>
          </a:xfrm>
          <a:custGeom>
            <a:avLst/>
            <a:gdLst>
              <a:gd name="G0" fmla="+- 0 0 0"/>
              <a:gd name="G1" fmla="+- 12869 0 0"/>
              <a:gd name="G2" fmla="+- 21600 0 0"/>
              <a:gd name="T0" fmla="*/ 17348 w 19154"/>
              <a:gd name="T1" fmla="*/ 0 h 12869"/>
              <a:gd name="T2" fmla="*/ 19154 w 19154"/>
              <a:gd name="T3" fmla="*/ 2886 h 12869"/>
              <a:gd name="T4" fmla="*/ 0 w 19154"/>
              <a:gd name="T5" fmla="*/ 12869 h 12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54" h="12869" fill="none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</a:path>
              <a:path w="19154" h="12869" stroke="0" extrusionOk="0">
                <a:moveTo>
                  <a:pt x="17347" y="0"/>
                </a:moveTo>
                <a:cubicBezTo>
                  <a:pt x="18025" y="912"/>
                  <a:pt x="18629" y="1877"/>
                  <a:pt x="19154" y="2885"/>
                </a:cubicBezTo>
                <a:lnTo>
                  <a:pt x="0" y="12869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4314" name="Freeform 1050"/>
          <p:cNvSpPr>
            <a:spLocks/>
          </p:cNvSpPr>
          <p:nvPr/>
        </p:nvSpPr>
        <p:spPr bwMode="auto">
          <a:xfrm>
            <a:off x="923925" y="2952750"/>
            <a:ext cx="4352925" cy="2214563"/>
          </a:xfrm>
          <a:custGeom>
            <a:avLst/>
            <a:gdLst>
              <a:gd name="T0" fmla="*/ 0 w 2742"/>
              <a:gd name="T1" fmla="*/ 1395 h 1395"/>
              <a:gd name="T2" fmla="*/ 2730 w 2742"/>
              <a:gd name="T3" fmla="*/ 0 h 1395"/>
              <a:gd name="T4" fmla="*/ 2730 w 2742"/>
              <a:gd name="T5" fmla="*/ 144 h 1395"/>
              <a:gd name="T6" fmla="*/ 2742 w 2742"/>
              <a:gd name="T7" fmla="*/ 484 h 1395"/>
              <a:gd name="T8" fmla="*/ 300 w 2742"/>
              <a:gd name="T9" fmla="*/ 1313 h 1395"/>
              <a:gd name="T10" fmla="*/ 0 w 2742"/>
              <a:gd name="T11" fmla="*/ 1395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2" h="1395">
                <a:moveTo>
                  <a:pt x="0" y="1395"/>
                </a:moveTo>
                <a:lnTo>
                  <a:pt x="2730" y="0"/>
                </a:lnTo>
                <a:lnTo>
                  <a:pt x="2730" y="144"/>
                </a:lnTo>
                <a:lnTo>
                  <a:pt x="2742" y="484"/>
                </a:lnTo>
                <a:lnTo>
                  <a:pt x="300" y="1313"/>
                </a:lnTo>
                <a:lnTo>
                  <a:pt x="0" y="1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5" name="Freeform 1051"/>
          <p:cNvSpPr>
            <a:spLocks/>
          </p:cNvSpPr>
          <p:nvPr/>
        </p:nvSpPr>
        <p:spPr bwMode="auto">
          <a:xfrm>
            <a:off x="933450" y="1771650"/>
            <a:ext cx="4210050" cy="3390900"/>
          </a:xfrm>
          <a:custGeom>
            <a:avLst/>
            <a:gdLst>
              <a:gd name="T0" fmla="*/ 0 w 2652"/>
              <a:gd name="T1" fmla="*/ 2136 h 2136"/>
              <a:gd name="T2" fmla="*/ 2460 w 2652"/>
              <a:gd name="T3" fmla="*/ 0 h 2136"/>
              <a:gd name="T4" fmla="*/ 2562 w 2652"/>
              <a:gd name="T5" fmla="*/ 174 h 2136"/>
              <a:gd name="T6" fmla="*/ 2652 w 2652"/>
              <a:gd name="T7" fmla="*/ 378 h 2136"/>
              <a:gd name="T8" fmla="*/ 570 w 2652"/>
              <a:gd name="T9" fmla="*/ 1770 h 2136"/>
              <a:gd name="T10" fmla="*/ 0 w 2652"/>
              <a:gd name="T11" fmla="*/ 2136 h 2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2" h="2136">
                <a:moveTo>
                  <a:pt x="0" y="2136"/>
                </a:moveTo>
                <a:lnTo>
                  <a:pt x="2460" y="0"/>
                </a:lnTo>
                <a:lnTo>
                  <a:pt x="2562" y="174"/>
                </a:lnTo>
                <a:lnTo>
                  <a:pt x="2652" y="378"/>
                </a:lnTo>
                <a:lnTo>
                  <a:pt x="570" y="1770"/>
                </a:lnTo>
                <a:lnTo>
                  <a:pt x="0" y="2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6" name="Rectangle 105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46063"/>
            <a:ext cx="3171825" cy="601662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</a:rPr>
              <a:t>4.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曲边扇形的面积</a:t>
            </a:r>
            <a:endParaRPr lang="zh-CN" altLang="en-US"/>
          </a:p>
        </p:txBody>
      </p:sp>
      <p:sp>
        <p:nvSpPr>
          <p:cNvPr id="2444317" name="Text Box 1053"/>
          <p:cNvSpPr txBox="1">
            <a:spLocks noChangeArrowheads="1"/>
          </p:cNvSpPr>
          <p:nvPr/>
        </p:nvSpPr>
        <p:spPr bwMode="auto">
          <a:xfrm>
            <a:off x="3992563" y="29257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/>
              <a:t>d</a:t>
            </a:r>
            <a:r>
              <a:rPr lang="en-US" altLang="zh-CN" b="1" i="1"/>
              <a:t>S</a:t>
            </a:r>
            <a:endParaRPr lang="en-US" altLang="zh-CN" b="1"/>
          </a:p>
        </p:txBody>
      </p:sp>
      <p:sp>
        <p:nvSpPr>
          <p:cNvPr id="2444318" name="Freeform 1054"/>
          <p:cNvSpPr>
            <a:spLocks/>
          </p:cNvSpPr>
          <p:nvPr/>
        </p:nvSpPr>
        <p:spPr bwMode="auto">
          <a:xfrm>
            <a:off x="928688" y="2305050"/>
            <a:ext cx="4319587" cy="2867025"/>
          </a:xfrm>
          <a:custGeom>
            <a:avLst/>
            <a:gdLst>
              <a:gd name="T0" fmla="*/ 0 w 2721"/>
              <a:gd name="T1" fmla="*/ 1806 h 1806"/>
              <a:gd name="T2" fmla="*/ 2631 w 2721"/>
              <a:gd name="T3" fmla="*/ 0 h 1806"/>
              <a:gd name="T4" fmla="*/ 2673 w 2721"/>
              <a:gd name="T5" fmla="*/ 132 h 1806"/>
              <a:gd name="T6" fmla="*/ 2721 w 2721"/>
              <a:gd name="T7" fmla="*/ 432 h 1806"/>
              <a:gd name="T8" fmla="*/ 462 w 2721"/>
              <a:gd name="T9" fmla="*/ 1572 h 1806"/>
              <a:gd name="T10" fmla="*/ 0 w 2721"/>
              <a:gd name="T11" fmla="*/ 1806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1" h="1806">
                <a:moveTo>
                  <a:pt x="0" y="1806"/>
                </a:moveTo>
                <a:lnTo>
                  <a:pt x="2631" y="0"/>
                </a:lnTo>
                <a:lnTo>
                  <a:pt x="2673" y="132"/>
                </a:lnTo>
                <a:lnTo>
                  <a:pt x="2721" y="432"/>
                </a:lnTo>
                <a:lnTo>
                  <a:pt x="462" y="1572"/>
                </a:lnTo>
                <a:lnTo>
                  <a:pt x="0" y="1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19" name="Text Box 1055"/>
          <p:cNvSpPr txBox="1">
            <a:spLocks noChangeArrowheads="1"/>
          </p:cNvSpPr>
          <p:nvPr/>
        </p:nvSpPr>
        <p:spPr bwMode="auto">
          <a:xfrm>
            <a:off x="3581400" y="3124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444320" name="Text Box 1056"/>
          <p:cNvSpPr txBox="1">
            <a:spLocks noChangeArrowheads="1"/>
          </p:cNvSpPr>
          <p:nvPr/>
        </p:nvSpPr>
        <p:spPr bwMode="auto">
          <a:xfrm>
            <a:off x="5905500" y="479425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accent2"/>
                </a:solidFill>
              </a:rPr>
              <a:t>3   </a:t>
            </a:r>
            <a:r>
              <a:rPr lang="zh-CN" altLang="en-US" b="1">
                <a:solidFill>
                  <a:schemeClr val="accent2"/>
                </a:solidFill>
              </a:rPr>
              <a:t>作定积分</a:t>
            </a:r>
          </a:p>
        </p:txBody>
      </p:sp>
      <p:sp>
        <p:nvSpPr>
          <p:cNvPr id="2444321" name="Text Box 1057"/>
          <p:cNvSpPr txBox="1">
            <a:spLocks noChangeArrowheads="1"/>
          </p:cNvSpPr>
          <p:nvPr/>
        </p:nvSpPr>
        <p:spPr bwMode="auto">
          <a:xfrm>
            <a:off x="4010025" y="5875338"/>
            <a:ext cx="2095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44322" name="Freeform 1058"/>
          <p:cNvSpPr>
            <a:spLocks/>
          </p:cNvSpPr>
          <p:nvPr/>
        </p:nvSpPr>
        <p:spPr bwMode="auto">
          <a:xfrm>
            <a:off x="4343400" y="1066800"/>
            <a:ext cx="946150" cy="3335338"/>
          </a:xfrm>
          <a:custGeom>
            <a:avLst/>
            <a:gdLst>
              <a:gd name="T0" fmla="*/ 0 w 596"/>
              <a:gd name="T1" fmla="*/ 0 h 2101"/>
              <a:gd name="T2" fmla="*/ 391 w 596"/>
              <a:gd name="T3" fmla="*/ 583 h 2101"/>
              <a:gd name="T4" fmla="*/ 564 w 596"/>
              <a:gd name="T5" fmla="*/ 1155 h 2101"/>
              <a:gd name="T6" fmla="*/ 582 w 596"/>
              <a:gd name="T7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6" h="2101">
                <a:moveTo>
                  <a:pt x="0" y="0"/>
                </a:moveTo>
                <a:cubicBezTo>
                  <a:pt x="65" y="97"/>
                  <a:pt x="297" y="391"/>
                  <a:pt x="391" y="583"/>
                </a:cubicBezTo>
                <a:cubicBezTo>
                  <a:pt x="485" y="775"/>
                  <a:pt x="532" y="902"/>
                  <a:pt x="564" y="1155"/>
                </a:cubicBezTo>
                <a:cubicBezTo>
                  <a:pt x="596" y="1408"/>
                  <a:pt x="578" y="1904"/>
                  <a:pt x="582" y="2101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23" name="Text Box 1059"/>
          <p:cNvSpPr txBox="1">
            <a:spLocks noChangeArrowheads="1"/>
          </p:cNvSpPr>
          <p:nvPr/>
        </p:nvSpPr>
        <p:spPr bwMode="auto">
          <a:xfrm>
            <a:off x="5365750" y="515302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/>
              <a:t>r</a:t>
            </a:r>
            <a:endParaRPr lang="en-US" altLang="zh-CN"/>
          </a:p>
        </p:txBody>
      </p:sp>
      <p:sp>
        <p:nvSpPr>
          <p:cNvPr id="2444324" name="Arc 1060"/>
          <p:cNvSpPr>
            <a:spLocks/>
          </p:cNvSpPr>
          <p:nvPr/>
        </p:nvSpPr>
        <p:spPr bwMode="auto">
          <a:xfrm>
            <a:off x="1066800" y="4397375"/>
            <a:ext cx="914400" cy="773113"/>
          </a:xfrm>
          <a:custGeom>
            <a:avLst/>
            <a:gdLst>
              <a:gd name="G0" fmla="+- 0 0 0"/>
              <a:gd name="G1" fmla="+- 18243 0 0"/>
              <a:gd name="G2" fmla="+- 21600 0 0"/>
              <a:gd name="T0" fmla="*/ 11565 w 21600"/>
              <a:gd name="T1" fmla="*/ 0 h 18243"/>
              <a:gd name="T2" fmla="*/ 21600 w 21600"/>
              <a:gd name="T3" fmla="*/ 18243 h 18243"/>
              <a:gd name="T4" fmla="*/ 0 w 21600"/>
              <a:gd name="T5" fmla="*/ 18243 h 18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243" fill="none" extrusionOk="0">
                <a:moveTo>
                  <a:pt x="11565" y="-1"/>
                </a:moveTo>
                <a:cubicBezTo>
                  <a:pt x="17813" y="3961"/>
                  <a:pt x="21600" y="10844"/>
                  <a:pt x="21600" y="18243"/>
                </a:cubicBezTo>
              </a:path>
              <a:path w="21600" h="18243" stroke="0" extrusionOk="0">
                <a:moveTo>
                  <a:pt x="11565" y="-1"/>
                </a:moveTo>
                <a:cubicBezTo>
                  <a:pt x="17813" y="3961"/>
                  <a:pt x="21600" y="10844"/>
                  <a:pt x="21600" y="18243"/>
                </a:cubicBezTo>
                <a:lnTo>
                  <a:pt x="0" y="18243"/>
                </a:lnTo>
                <a:close/>
              </a:path>
            </a:pathLst>
          </a:custGeom>
          <a:noFill/>
          <a:ln w="38100">
            <a:solidFill>
              <a:schemeClr val="bg2"/>
            </a:solidFill>
            <a:round/>
            <a:headEnd type="stealth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44325" name="Text Box 1061"/>
          <p:cNvSpPr txBox="1">
            <a:spLocks noChangeArrowheads="1"/>
          </p:cNvSpPr>
          <p:nvPr/>
        </p:nvSpPr>
        <p:spPr bwMode="auto">
          <a:xfrm>
            <a:off x="1436688" y="4648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solidFill>
                  <a:schemeClr val="tx1"/>
                </a:solidFill>
                <a:sym typeface="Symbol" pitchFamily="18" charset="2"/>
              </a:rPr>
              <a:t></a:t>
            </a:r>
            <a:endParaRPr lang="en-US" altLang="zh-CN" b="1" i="1">
              <a:solidFill>
                <a:schemeClr val="tx1"/>
              </a:solidFill>
            </a:endParaRPr>
          </a:p>
        </p:txBody>
      </p:sp>
      <p:sp>
        <p:nvSpPr>
          <p:cNvPr id="2444326" name="AutoShape 1062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Home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44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244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4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4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4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4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44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4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4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4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4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4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4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44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44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44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44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43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24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24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44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4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4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24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4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4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4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4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44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44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44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44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44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44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44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44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44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4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44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4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43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4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4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44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44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44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44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44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244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44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44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44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44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4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4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43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4327" grpId="0" autoUpdateAnimBg="0"/>
      <p:bldP spid="2444295" grpId="0" animBg="1"/>
      <p:bldP spid="2444291" grpId="0" animBg="1"/>
      <p:bldP spid="2444290" grpId="0" autoUpdateAnimBg="0"/>
      <p:bldP spid="2444292" grpId="0" animBg="1"/>
      <p:bldP spid="2444293" grpId="0" autoUpdateAnimBg="0"/>
      <p:bldP spid="2444294" grpId="0" animBg="1"/>
      <p:bldP spid="2444296" grpId="0" autoUpdateAnimBg="0"/>
      <p:bldP spid="2444297" grpId="0" autoUpdateAnimBg="0"/>
      <p:bldP spid="2444298" grpId="0" autoUpdateAnimBg="0"/>
      <p:bldP spid="2444299" grpId="0" autoUpdateAnimBg="0"/>
      <p:bldP spid="2444300" grpId="0" build="p" autoUpdateAnimBg="0"/>
      <p:bldP spid="2444302" grpId="0" build="p" autoUpdateAnimBg="0"/>
      <p:bldP spid="2444304" grpId="0" autoUpdateAnimBg="0"/>
      <p:bldP spid="2444305" grpId="0" animBg="1"/>
      <p:bldP spid="2444307" grpId="0" autoUpdateAnimBg="0"/>
      <p:bldP spid="2444308" grpId="0" animBg="1"/>
      <p:bldP spid="2444309" grpId="0" animBg="1"/>
      <p:bldP spid="2444310" grpId="0" animBg="1"/>
      <p:bldP spid="2444311" grpId="0" animBg="1"/>
      <p:bldP spid="2444312" grpId="0" autoUpdateAnimBg="0"/>
      <p:bldP spid="2444313" grpId="0" animBg="1"/>
      <p:bldP spid="2444314" grpId="0" animBg="1"/>
      <p:bldP spid="2444315" grpId="0" animBg="1"/>
      <p:bldP spid="2444317" grpId="0" autoUpdateAnimBg="0"/>
      <p:bldP spid="2444318" grpId="0" animBg="1"/>
      <p:bldP spid="2444319" grpId="0" autoUpdateAnimBg="0"/>
      <p:bldP spid="2444320" grpId="0" autoUpdateAnimBg="0"/>
      <p:bldP spid="2444321" grpId="0" autoUpdateAnimBg="0"/>
      <p:bldP spid="2444322" grpId="0" animBg="1"/>
      <p:bldP spid="2444323" grpId="0" autoUpdateAnimBg="0"/>
      <p:bldP spid="2444324" grpId="0" animBg="1"/>
      <p:bldP spid="244432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D:\forwin\Microsoft Office\Templates\演示文稿设计\冲动型模板.pot</Template>
  <TotalTime>41375</TotalTime>
  <Words>3681</Words>
  <Application>Microsoft Office PowerPoint</Application>
  <PresentationFormat>全屏显示(4:3)</PresentationFormat>
  <Paragraphs>922</Paragraphs>
  <Slides>73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79" baseType="lpstr">
      <vt:lpstr>Times New Roman</vt:lpstr>
      <vt:lpstr>楷体_GB2312</vt:lpstr>
      <vt:lpstr>Symbol</vt:lpstr>
      <vt:lpstr>默认设计模板</vt:lpstr>
      <vt:lpstr>Microsoft Clip Gallery</vt:lpstr>
      <vt:lpstr>Microsoft Equation 3.0</vt:lpstr>
      <vt:lpstr>§2  一元函数积分学</vt:lpstr>
      <vt:lpstr> 主  目  录（1–25 ）</vt:lpstr>
      <vt:lpstr>.</vt:lpstr>
      <vt:lpstr>1. 曲边梯形的面积</vt:lpstr>
      <vt:lpstr>.</vt:lpstr>
      <vt:lpstr>.</vt:lpstr>
      <vt:lpstr>2.</vt:lpstr>
      <vt:lpstr>3.</vt:lpstr>
      <vt:lpstr>4. 曲边扇形的面积</vt:lpstr>
      <vt:lpstr>5. 旋轮线</vt:lpstr>
      <vt:lpstr>.</vt:lpstr>
      <vt:lpstr>.</vt:lpstr>
      <vt:lpstr>6. 旋轮线也叫摆线</vt:lpstr>
      <vt:lpstr>.</vt:lpstr>
      <vt:lpstr>.</vt:lpstr>
      <vt:lpstr>.</vt:lpstr>
      <vt:lpstr>7. 旋轮线是最速降线</vt:lpstr>
      <vt:lpstr>.</vt:lpstr>
      <vt:lpstr>.</vt:lpstr>
      <vt:lpstr>.</vt:lpstr>
      <vt:lpstr>8. 心形线</vt:lpstr>
      <vt:lpstr>.</vt:lpstr>
      <vt:lpstr>.</vt:lpstr>
      <vt:lpstr>.</vt:lpstr>
      <vt:lpstr>9. 星形线</vt:lpstr>
      <vt:lpstr>.</vt:lpstr>
      <vt:lpstr>.</vt:lpstr>
      <vt:lpstr>.</vt:lpstr>
      <vt:lpstr>10. 圆的渐伸线</vt:lpstr>
      <vt:lpstr>.</vt:lpstr>
      <vt:lpstr>.</vt:lpstr>
      <vt:lpstr>.</vt:lpstr>
      <vt:lpstr>.</vt:lpstr>
      <vt:lpstr>11.狄卡儿叶形线</vt:lpstr>
      <vt:lpstr>.</vt:lpstr>
      <vt:lpstr>12.  双纽线</vt:lpstr>
      <vt:lpstr>12.  例</vt:lpstr>
      <vt:lpstr>13.  阿基米德螺线</vt:lpstr>
      <vt:lpstr>.</vt:lpstr>
      <vt:lpstr>.</vt:lpstr>
      <vt:lpstr>.</vt:lpstr>
      <vt:lpstr>.</vt:lpstr>
      <vt:lpstr>.</vt:lpstr>
      <vt:lpstr>.</vt:lpstr>
      <vt:lpstr>.</vt:lpstr>
      <vt:lpstr>14.  双曲螺线</vt:lpstr>
      <vt:lpstr>.</vt:lpstr>
      <vt:lpstr>15.</vt:lpstr>
      <vt:lpstr>16.</vt:lpstr>
      <vt:lpstr>17.</vt:lpstr>
      <vt:lpstr>18.</vt:lpstr>
      <vt:lpstr>19. 平行截面面积为已知的立体的体积</vt:lpstr>
      <vt:lpstr>20.</vt:lpstr>
      <vt:lpstr>.</vt:lpstr>
      <vt:lpstr>.</vt:lpstr>
      <vt:lpstr>.</vt:lpstr>
      <vt:lpstr>.</vt:lpstr>
      <vt:lpstr>21.</vt:lpstr>
      <vt:lpstr>.</vt:lpstr>
      <vt:lpstr>22. 求旋转体体积</vt:lpstr>
      <vt:lpstr>.</vt:lpstr>
      <vt:lpstr>23. 求旋转体体积</vt:lpstr>
      <vt:lpstr>.</vt:lpstr>
      <vt:lpstr>.</vt:lpstr>
      <vt:lpstr>24. 求旋转体体积— 柱壳法</vt:lpstr>
      <vt:lpstr>.</vt:lpstr>
      <vt:lpstr>.</vt:lpstr>
      <vt:lpstr>.</vt:lpstr>
      <vt:lpstr>.</vt:lpstr>
      <vt:lpstr>.</vt:lpstr>
      <vt:lpstr>25. 求旋转体侧面积A</vt:lpstr>
      <vt:lpstr>.</vt:lpstr>
      <vt:lpstr>.</vt:lpstr>
    </vt:vector>
  </TitlesOfParts>
  <Company>wecan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《高等数学》CAI课件              图形系列</dc:title>
  <dc:creator>user</dc:creator>
  <cp:lastModifiedBy>Dky</cp:lastModifiedBy>
  <cp:revision>4197</cp:revision>
  <cp:lastPrinted>2000-11-06T12:55:30Z</cp:lastPrinted>
  <dcterms:created xsi:type="dcterms:W3CDTF">2000-03-15T07:29:21Z</dcterms:created>
  <dcterms:modified xsi:type="dcterms:W3CDTF">2012-03-09T01:36:43Z</dcterms:modified>
</cp:coreProperties>
</file>