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1002" r:id="rId2"/>
    <p:sldId id="1003" r:id="rId3"/>
    <p:sldId id="1004" r:id="rId4"/>
    <p:sldId id="1005" r:id="rId5"/>
    <p:sldId id="1370" r:id="rId6"/>
    <p:sldId id="1371" r:id="rId7"/>
    <p:sldId id="1006" r:id="rId8"/>
    <p:sldId id="1007" r:id="rId9"/>
    <p:sldId id="1008" r:id="rId10"/>
    <p:sldId id="1362" r:id="rId11"/>
    <p:sldId id="1363" r:id="rId12"/>
    <p:sldId id="1009" r:id="rId13"/>
    <p:sldId id="1010" r:id="rId14"/>
    <p:sldId id="1011" r:id="rId15"/>
    <p:sldId id="1012" r:id="rId16"/>
    <p:sldId id="1361" r:id="rId17"/>
    <p:sldId id="1013" r:id="rId18"/>
    <p:sldId id="1014" r:id="rId19"/>
    <p:sldId id="1015" r:id="rId20"/>
    <p:sldId id="1352" r:id="rId21"/>
    <p:sldId id="1017" r:id="rId22"/>
    <p:sldId id="1018" r:id="rId23"/>
    <p:sldId id="1388" r:id="rId24"/>
    <p:sldId id="1019" r:id="rId25"/>
    <p:sldId id="1020" r:id="rId26"/>
    <p:sldId id="1021" r:id="rId27"/>
    <p:sldId id="1382" r:id="rId28"/>
    <p:sldId id="1022" r:id="rId29"/>
    <p:sldId id="1023" r:id="rId30"/>
    <p:sldId id="1383" r:id="rId31"/>
    <p:sldId id="1024" r:id="rId32"/>
    <p:sldId id="1025" r:id="rId33"/>
    <p:sldId id="1384" r:id="rId34"/>
    <p:sldId id="1364" r:id="rId35"/>
    <p:sldId id="1027" r:id="rId36"/>
    <p:sldId id="1385" r:id="rId37"/>
    <p:sldId id="1028" r:id="rId38"/>
    <p:sldId id="1029" r:id="rId39"/>
    <p:sldId id="1030" r:id="rId40"/>
    <p:sldId id="1386" r:id="rId41"/>
    <p:sldId id="1387" r:id="rId42"/>
    <p:sldId id="1032" r:id="rId43"/>
    <p:sldId id="1033" r:id="rId44"/>
    <p:sldId id="1034" r:id="rId45"/>
    <p:sldId id="1035" r:id="rId46"/>
    <p:sldId id="1036" r:id="rId47"/>
    <p:sldId id="1037" r:id="rId48"/>
    <p:sldId id="1365" r:id="rId49"/>
    <p:sldId id="1245" r:id="rId50"/>
    <p:sldId id="1247" r:id="rId51"/>
    <p:sldId id="1041" r:id="rId52"/>
    <p:sldId id="1042" r:id="rId53"/>
    <p:sldId id="1043" r:id="rId54"/>
    <p:sldId id="1351" r:id="rId55"/>
    <p:sldId id="1350" r:id="rId56"/>
    <p:sldId id="1046" r:id="rId57"/>
    <p:sldId id="1368" r:id="rId58"/>
    <p:sldId id="1369" r:id="rId59"/>
    <p:sldId id="1367" r:id="rId60"/>
    <p:sldId id="1372" r:id="rId61"/>
    <p:sldId id="1373" r:id="rId62"/>
    <p:sldId id="1374" r:id="rId63"/>
    <p:sldId id="1375" r:id="rId64"/>
    <p:sldId id="1376" r:id="rId65"/>
    <p:sldId id="1378" r:id="rId66"/>
    <p:sldId id="1052" r:id="rId67"/>
    <p:sldId id="1053" r:id="rId68"/>
    <p:sldId id="1054" r:id="rId69"/>
    <p:sldId id="1055" r:id="rId70"/>
    <p:sldId id="1056" r:id="rId71"/>
    <p:sldId id="1379" r:id="rId72"/>
    <p:sldId id="1380" r:id="rId73"/>
    <p:sldId id="1381" r:id="rId74"/>
  </p:sldIdLst>
  <p:sldSz cx="9144000" cy="6858000" type="screen4x3"/>
  <p:notesSz cx="6858000" cy="9545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99"/>
    <a:srgbClr val="FF0000"/>
    <a:srgbClr val="FF00FF"/>
    <a:srgbClr val="FF3399"/>
    <a:srgbClr val="0099FF"/>
    <a:srgbClr val="009900"/>
    <a:srgbClr val="CCCC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Objects="1">
      <p:cViewPr>
        <p:scale>
          <a:sx n="50" d="100"/>
          <a:sy n="50" d="100"/>
        </p:scale>
        <p:origin x="-114" y="102"/>
      </p:cViewPr>
      <p:guideLst>
        <p:guide orient="horz" pos="3216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08"/>
    </p:cViewPr>
  </p:sorterViewPr>
  <p:notesViewPr>
    <p:cSldViewPr snapToObjects="1">
      <p:cViewPr>
        <p:scale>
          <a:sx n="75" d="100"/>
          <a:sy n="75" d="100"/>
        </p:scale>
        <p:origin x="-726" y="1866"/>
      </p:cViewPr>
      <p:guideLst>
        <p:guide orient="horz" pos="300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7.wmf"/><Relationship Id="rId7" Type="http://schemas.openxmlformats.org/officeDocument/2006/relationships/image" Target="../media/image32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58.wmf"/><Relationship Id="rId2" Type="http://schemas.openxmlformats.org/officeDocument/2006/relationships/image" Target="../media/image60.wmf"/><Relationship Id="rId1" Type="http://schemas.openxmlformats.org/officeDocument/2006/relationships/image" Target="../media/image61.wmf"/><Relationship Id="rId6" Type="http://schemas.openxmlformats.org/officeDocument/2006/relationships/image" Target="../media/image59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71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71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7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6C89BA5-E5C9-42F0-A8D5-1D09C691D0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714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42988" y="715963"/>
            <a:ext cx="4772025" cy="3579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33900"/>
            <a:ext cx="5029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E1AE478-DEBC-47E9-9B31-FED29CD37B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162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C4509-B50C-4486-9A2B-3BAF0501035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53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D72C0-371A-4C3D-9432-562C4168290A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404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  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369D6-E669-48FF-9F48-6573C0D6723E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02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33900"/>
            <a:ext cx="5257800" cy="4295775"/>
          </a:xfrm>
        </p:spPr>
        <p:txBody>
          <a:bodyPr/>
          <a:lstStyle/>
          <a:p>
            <a:r>
              <a:rPr lang="en-US" altLang="zh-CN" sz="1800"/>
              <a:t>    </a:t>
            </a:r>
            <a:endParaRPr lang="en-US" altLang="zh-CN" sz="2400"/>
          </a:p>
        </p:txBody>
      </p:sp>
      <p:sp>
        <p:nvSpPr>
          <p:cNvPr id="2202628" name="Text Box 4"/>
          <p:cNvSpPr txBox="1">
            <a:spLocks noChangeArrowheads="1"/>
          </p:cNvSpPr>
          <p:nvPr/>
        </p:nvSpPr>
        <p:spPr bwMode="auto">
          <a:xfrm>
            <a:off x="457200" y="5029200"/>
            <a:ext cx="588327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 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</a:rPr>
              <a:t>在平面上，双曲线有渐进线。相仿，</a:t>
            </a:r>
          </a:p>
          <a:p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</a:rPr>
              <a:t>单叶双曲面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</a:rPr>
              <a:t>和</a:t>
            </a:r>
            <a:r>
              <a:rPr lang="zh-CN" altLang="en-US" sz="2800">
                <a:solidFill>
                  <a:srgbClr val="009900"/>
                </a:solidFill>
                <a:latin typeface="楷体_GB2312" pitchFamily="49" charset="-122"/>
              </a:rPr>
              <a:t>双叶双曲面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</a:rPr>
              <a:t>有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渐进锥面。</a:t>
            </a:r>
          </a:p>
          <a:p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</a:rPr>
              <a:t>用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</a:rPr>
              <a:t>z=h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</a:rPr>
              <a:t>去截它们，当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</a:rPr>
              <a:t>|h|</a:t>
            </a:r>
            <a:r>
              <a:rPr lang="zh-CN" altLang="zh-CN" sz="2800">
                <a:solidFill>
                  <a:schemeClr val="tx1"/>
                </a:solidFill>
                <a:latin typeface="楷体_GB2312" pitchFamily="49" charset="-122"/>
              </a:rPr>
              <a:t>无限增大时，</a:t>
            </a:r>
          </a:p>
          <a:p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</a:rPr>
              <a:t>双曲面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</a:rPr>
              <a:t>的截口椭圆与它的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渐进锥面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</a:rPr>
              <a:t>的截口椭圆任意接近，即：双曲面和锥面任意接近。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B7816-FB51-4D03-8BB0-39D1FFDA5BD2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08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  </a:t>
            </a:r>
            <a:r>
              <a:rPr lang="zh-CN" altLang="en-US" sz="2400">
                <a:solidFill>
                  <a:srgbClr val="FF0000"/>
                </a:solidFill>
              </a:rPr>
              <a:t>单叶双曲面</a:t>
            </a:r>
            <a:r>
              <a:rPr lang="zh-CN" altLang="en-US" sz="2400"/>
              <a:t>是直纹面（定义见马鞍</a:t>
            </a:r>
          </a:p>
          <a:p>
            <a:r>
              <a:rPr lang="zh-CN" altLang="en-US" sz="2400"/>
              <a:t>面）。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  单叶双曲面</a:t>
            </a:r>
            <a:r>
              <a:rPr lang="zh-CN" altLang="en-US" sz="2400"/>
              <a:t>是双重的直纹面，即：它有两个直母线系。</a:t>
            </a:r>
          </a:p>
          <a:p>
            <a:endParaRPr lang="zh-CN" altLang="en-US" sz="2400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185F1-C121-4889-BBBA-4D63343A3D99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902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   </a:t>
            </a:r>
            <a:r>
              <a:rPr lang="zh-CN" altLang="en-US" sz="2000"/>
              <a:t>马鞍面是直纹面。</a:t>
            </a:r>
          </a:p>
          <a:p>
            <a:pPr algn="ctr"/>
            <a:r>
              <a:rPr lang="zh-CN" altLang="en-US" sz="2000"/>
              <a:t>   </a:t>
            </a:r>
            <a:r>
              <a:rPr lang="zh-CN" altLang="en-US" sz="2000">
                <a:solidFill>
                  <a:srgbClr val="FF0000"/>
                </a:solidFill>
              </a:rPr>
              <a:t>直纹面   </a:t>
            </a:r>
            <a:r>
              <a:rPr lang="zh-CN" altLang="en-US" sz="2000"/>
              <a:t>一曲面</a:t>
            </a:r>
            <a:r>
              <a:rPr lang="en-US" altLang="zh-CN" sz="2000"/>
              <a:t>S</a:t>
            </a:r>
            <a:r>
              <a:rPr lang="zh-CN" altLang="en-US" sz="2000"/>
              <a:t>称为直纹面：如果有一族直线，这一族中每一条直线全在</a:t>
            </a:r>
            <a:r>
              <a:rPr lang="en-US" altLang="zh-CN" sz="2000"/>
              <a:t>S</a:t>
            </a:r>
            <a:r>
              <a:rPr lang="zh-CN" altLang="en-US" sz="2000"/>
              <a:t>上，并且</a:t>
            </a:r>
            <a:r>
              <a:rPr lang="en-US" altLang="zh-CN" sz="2000"/>
              <a:t>S</a:t>
            </a:r>
            <a:r>
              <a:rPr lang="zh-CN" altLang="en-US" sz="2000"/>
              <a:t>上每一点都在这一族的某一条直线上。</a:t>
            </a:r>
          </a:p>
          <a:p>
            <a:pPr algn="ctr"/>
            <a:r>
              <a:rPr lang="zh-CN" altLang="en-US" sz="2000"/>
              <a:t>    这样一族直线称为曲面</a:t>
            </a:r>
            <a:r>
              <a:rPr lang="en-US" altLang="zh-CN" sz="2000"/>
              <a:t>S</a:t>
            </a:r>
            <a:r>
              <a:rPr lang="zh-CN" altLang="en-US" sz="2000"/>
              <a:t>的一族直母线。</a:t>
            </a:r>
          </a:p>
          <a:p>
            <a:r>
              <a:rPr lang="zh-CN" altLang="en-US" sz="2000"/>
              <a:t>     马鞍面有两个直母线系。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C1C977-DF1C-4EE5-A5DB-1DC8F05E23DC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904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  </a:t>
            </a:r>
            <a:r>
              <a:rPr lang="zh-CN" altLang="en-US" sz="2400">
                <a:solidFill>
                  <a:srgbClr val="FF0000"/>
                </a:solidFill>
              </a:rPr>
              <a:t>单叶双曲面</a:t>
            </a:r>
            <a:r>
              <a:rPr lang="zh-CN" altLang="en-US" sz="2400"/>
              <a:t>是直纹面（定义见马鞍</a:t>
            </a:r>
          </a:p>
          <a:p>
            <a:r>
              <a:rPr lang="zh-CN" altLang="en-US" sz="2400"/>
              <a:t>面）。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  单叶双曲面</a:t>
            </a:r>
            <a:r>
              <a:rPr lang="zh-CN" altLang="en-US" sz="2400"/>
              <a:t>是双重的直纹面，即：它有两个直母线系。</a:t>
            </a:r>
          </a:p>
          <a:p>
            <a:endParaRPr lang="zh-CN" altLang="en-US" sz="2400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FE5A0-7BFB-4A4D-BC4D-23ED8649BC2C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920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     </a:t>
            </a:r>
            <a:r>
              <a:rPr lang="zh-CN" altLang="en-US" sz="2400"/>
              <a:t>本题作为画立体图的练习，先让学生思考，后画出四个平面，</a:t>
            </a:r>
            <a:r>
              <a:rPr lang="zh-CN" altLang="en-US" sz="2400">
                <a:solidFill>
                  <a:srgbClr val="FF3300"/>
                </a:solidFill>
              </a:rPr>
              <a:t>红</a:t>
            </a:r>
            <a:r>
              <a:rPr lang="zh-CN" altLang="zh-CN" sz="2400">
                <a:solidFill>
                  <a:srgbClr val="FF3300"/>
                </a:solidFill>
              </a:rPr>
              <a:t>的虚</a:t>
            </a:r>
            <a:r>
              <a:rPr lang="zh-CN" altLang="en-US" sz="2400">
                <a:solidFill>
                  <a:srgbClr val="FF3300"/>
                </a:solidFill>
              </a:rPr>
              <a:t>线</a:t>
            </a:r>
            <a:r>
              <a:rPr lang="zh-CN" altLang="en-US" sz="2400"/>
              <a:t>是斜面与</a:t>
            </a:r>
            <a:r>
              <a:rPr lang="zh-CN" altLang="en-US" sz="2400">
                <a:solidFill>
                  <a:srgbClr val="FF3300"/>
                </a:solidFill>
              </a:rPr>
              <a:t>三个坐标面</a:t>
            </a:r>
            <a:r>
              <a:rPr lang="zh-CN" altLang="en-US" sz="2400"/>
              <a:t>的交线；</a:t>
            </a:r>
            <a:r>
              <a:rPr lang="zh-CN" altLang="en-US" sz="2400">
                <a:solidFill>
                  <a:srgbClr val="FF3300"/>
                </a:solidFill>
              </a:rPr>
              <a:t>红</a:t>
            </a:r>
            <a:r>
              <a:rPr lang="zh-CN" altLang="zh-CN" sz="2400">
                <a:solidFill>
                  <a:srgbClr val="FF3300"/>
                </a:solidFill>
              </a:rPr>
              <a:t>的实</a:t>
            </a:r>
            <a:r>
              <a:rPr lang="zh-CN" altLang="en-US" sz="2400">
                <a:solidFill>
                  <a:srgbClr val="FF3300"/>
                </a:solidFill>
              </a:rPr>
              <a:t>线</a:t>
            </a:r>
            <a:r>
              <a:rPr lang="zh-CN" altLang="en-US" sz="2400"/>
              <a:t>是斜面与</a:t>
            </a:r>
            <a:r>
              <a:rPr lang="zh-CN" altLang="en-US" sz="2400">
                <a:solidFill>
                  <a:srgbClr val="FF3300"/>
                </a:solidFill>
              </a:rPr>
              <a:t>三个已知面</a:t>
            </a:r>
            <a:r>
              <a:rPr lang="zh-CN" altLang="en-US" sz="2400"/>
              <a:t>的交线。</a:t>
            </a:r>
          </a:p>
          <a:p>
            <a:r>
              <a:rPr lang="zh-CN" altLang="en-US" sz="2400"/>
              <a:t>    再问：</a:t>
            </a:r>
          </a:p>
          <a:p>
            <a:r>
              <a:rPr lang="zh-CN" altLang="en-US" sz="2400"/>
              <a:t>‘那些部分不属于所围区域，应删去？’（删三个角）</a:t>
            </a:r>
          </a:p>
          <a:p>
            <a:r>
              <a:rPr lang="zh-CN" altLang="en-US" sz="2400"/>
              <a:t>    那些部分开放，需用坐标面贴补？</a:t>
            </a:r>
          </a:p>
          <a:p>
            <a:r>
              <a:rPr lang="zh-CN" altLang="en-US" sz="2400"/>
              <a:t>（出现三个贴补面）。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896C2-6E74-4822-AC2D-EA3730D6C28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422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     </a:t>
            </a:r>
            <a:r>
              <a:rPr lang="zh-CN" altLang="en-US" sz="2400"/>
              <a:t>本题作为画立体图的练习，先让学生思考，后画出四个平面，</a:t>
            </a:r>
            <a:r>
              <a:rPr lang="zh-CN" altLang="en-US" sz="2400">
                <a:solidFill>
                  <a:srgbClr val="FF3300"/>
                </a:solidFill>
              </a:rPr>
              <a:t>红</a:t>
            </a:r>
            <a:r>
              <a:rPr lang="zh-CN" altLang="zh-CN" sz="2400">
                <a:solidFill>
                  <a:srgbClr val="FF3300"/>
                </a:solidFill>
              </a:rPr>
              <a:t>的虚</a:t>
            </a:r>
            <a:r>
              <a:rPr lang="zh-CN" altLang="en-US" sz="2400">
                <a:solidFill>
                  <a:srgbClr val="FF3300"/>
                </a:solidFill>
              </a:rPr>
              <a:t>线</a:t>
            </a:r>
            <a:r>
              <a:rPr lang="zh-CN" altLang="en-US" sz="2400"/>
              <a:t>是斜面与</a:t>
            </a:r>
            <a:r>
              <a:rPr lang="zh-CN" altLang="en-US" sz="2400">
                <a:solidFill>
                  <a:srgbClr val="FF3300"/>
                </a:solidFill>
              </a:rPr>
              <a:t>三个坐标面</a:t>
            </a:r>
            <a:r>
              <a:rPr lang="zh-CN" altLang="en-US" sz="2400"/>
              <a:t>的交线；</a:t>
            </a:r>
            <a:r>
              <a:rPr lang="zh-CN" altLang="en-US" sz="2400">
                <a:solidFill>
                  <a:srgbClr val="FF3300"/>
                </a:solidFill>
              </a:rPr>
              <a:t>红</a:t>
            </a:r>
            <a:r>
              <a:rPr lang="zh-CN" altLang="zh-CN" sz="2400">
                <a:solidFill>
                  <a:srgbClr val="FF3300"/>
                </a:solidFill>
              </a:rPr>
              <a:t>的实</a:t>
            </a:r>
            <a:r>
              <a:rPr lang="zh-CN" altLang="en-US" sz="2400">
                <a:solidFill>
                  <a:srgbClr val="FF3300"/>
                </a:solidFill>
              </a:rPr>
              <a:t>线</a:t>
            </a:r>
            <a:r>
              <a:rPr lang="zh-CN" altLang="en-US" sz="2400"/>
              <a:t>是斜面与</a:t>
            </a:r>
            <a:r>
              <a:rPr lang="zh-CN" altLang="en-US" sz="2400">
                <a:solidFill>
                  <a:srgbClr val="FF3300"/>
                </a:solidFill>
              </a:rPr>
              <a:t>三个已知面</a:t>
            </a:r>
            <a:r>
              <a:rPr lang="zh-CN" altLang="en-US" sz="2400"/>
              <a:t>的交线。</a:t>
            </a:r>
          </a:p>
          <a:p>
            <a:r>
              <a:rPr lang="zh-CN" altLang="en-US" sz="2400"/>
              <a:t>    再问：</a:t>
            </a:r>
          </a:p>
          <a:p>
            <a:r>
              <a:rPr lang="zh-CN" altLang="en-US" sz="2400"/>
              <a:t>‘那些部分不属于所围区域，应删去？’（删三个角）</a:t>
            </a:r>
          </a:p>
          <a:p>
            <a:r>
              <a:rPr lang="zh-CN" altLang="en-US" sz="2400"/>
              <a:t>    那些部分开放，需用坐标面贴补？</a:t>
            </a:r>
          </a:p>
          <a:p>
            <a:r>
              <a:rPr lang="zh-CN" altLang="en-US" sz="2400"/>
              <a:t>（出现三个贴补面）。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E35D1-21E8-44DD-A77F-D726DB06A662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424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     </a:t>
            </a:r>
            <a:r>
              <a:rPr lang="zh-CN" altLang="en-US" sz="2400"/>
              <a:t>本题作为画立体图的练习，先让学生思考，后画出四个平面，</a:t>
            </a:r>
            <a:r>
              <a:rPr lang="zh-CN" altLang="en-US" sz="2400">
                <a:solidFill>
                  <a:srgbClr val="FF3300"/>
                </a:solidFill>
              </a:rPr>
              <a:t>红</a:t>
            </a:r>
            <a:r>
              <a:rPr lang="zh-CN" altLang="zh-CN" sz="2400">
                <a:solidFill>
                  <a:srgbClr val="FF3300"/>
                </a:solidFill>
              </a:rPr>
              <a:t>的虚</a:t>
            </a:r>
            <a:r>
              <a:rPr lang="zh-CN" altLang="en-US" sz="2400">
                <a:solidFill>
                  <a:srgbClr val="FF3300"/>
                </a:solidFill>
              </a:rPr>
              <a:t>线</a:t>
            </a:r>
            <a:r>
              <a:rPr lang="zh-CN" altLang="en-US" sz="2400"/>
              <a:t>是斜面与</a:t>
            </a:r>
            <a:r>
              <a:rPr lang="zh-CN" altLang="en-US" sz="2400">
                <a:solidFill>
                  <a:srgbClr val="FF3300"/>
                </a:solidFill>
              </a:rPr>
              <a:t>三个坐标面</a:t>
            </a:r>
            <a:r>
              <a:rPr lang="zh-CN" altLang="en-US" sz="2400"/>
              <a:t>的交线；</a:t>
            </a:r>
            <a:r>
              <a:rPr lang="zh-CN" altLang="en-US" sz="2400">
                <a:solidFill>
                  <a:srgbClr val="FF3300"/>
                </a:solidFill>
              </a:rPr>
              <a:t>红</a:t>
            </a:r>
            <a:r>
              <a:rPr lang="zh-CN" altLang="zh-CN" sz="2400">
                <a:solidFill>
                  <a:srgbClr val="FF3300"/>
                </a:solidFill>
              </a:rPr>
              <a:t>的实</a:t>
            </a:r>
            <a:r>
              <a:rPr lang="zh-CN" altLang="en-US" sz="2400">
                <a:solidFill>
                  <a:srgbClr val="FF3300"/>
                </a:solidFill>
              </a:rPr>
              <a:t>线</a:t>
            </a:r>
            <a:r>
              <a:rPr lang="zh-CN" altLang="en-US" sz="2400"/>
              <a:t>是斜面与</a:t>
            </a:r>
            <a:r>
              <a:rPr lang="zh-CN" altLang="en-US" sz="2400">
                <a:solidFill>
                  <a:srgbClr val="FF3300"/>
                </a:solidFill>
              </a:rPr>
              <a:t>三个已知面</a:t>
            </a:r>
            <a:r>
              <a:rPr lang="zh-CN" altLang="en-US" sz="2400"/>
              <a:t>的交线。</a:t>
            </a:r>
          </a:p>
          <a:p>
            <a:r>
              <a:rPr lang="zh-CN" altLang="en-US" sz="2400"/>
              <a:t>    再问：</a:t>
            </a:r>
          </a:p>
          <a:p>
            <a:r>
              <a:rPr lang="zh-CN" altLang="en-US" sz="2400"/>
              <a:t>‘那些部分不属于所围区域，应删去？’（删三个角）</a:t>
            </a:r>
          </a:p>
          <a:p>
            <a:r>
              <a:rPr lang="zh-CN" altLang="en-US" sz="2400"/>
              <a:t>    那些部分开放，需用坐标面贴补？</a:t>
            </a:r>
          </a:p>
          <a:p>
            <a:r>
              <a:rPr lang="zh-CN" altLang="en-US" sz="2400"/>
              <a:t>（出现三个贴补面）。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B93AAA-C6DA-4E1D-84B4-DD0C73EE09E3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426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     </a:t>
            </a:r>
            <a:r>
              <a:rPr lang="zh-CN" altLang="en-US" sz="2400"/>
              <a:t>本题作为画立体图的练习，先让学生思考，后画出四个平面，</a:t>
            </a:r>
            <a:r>
              <a:rPr lang="zh-CN" altLang="en-US" sz="2400">
                <a:solidFill>
                  <a:srgbClr val="FF3300"/>
                </a:solidFill>
              </a:rPr>
              <a:t>红</a:t>
            </a:r>
            <a:r>
              <a:rPr lang="zh-CN" altLang="zh-CN" sz="2400">
                <a:solidFill>
                  <a:srgbClr val="FF3300"/>
                </a:solidFill>
              </a:rPr>
              <a:t>的虚</a:t>
            </a:r>
            <a:r>
              <a:rPr lang="zh-CN" altLang="en-US" sz="2400">
                <a:solidFill>
                  <a:srgbClr val="FF3300"/>
                </a:solidFill>
              </a:rPr>
              <a:t>线</a:t>
            </a:r>
            <a:r>
              <a:rPr lang="zh-CN" altLang="en-US" sz="2400"/>
              <a:t>是斜面与</a:t>
            </a:r>
            <a:r>
              <a:rPr lang="zh-CN" altLang="en-US" sz="2400">
                <a:solidFill>
                  <a:srgbClr val="FF3300"/>
                </a:solidFill>
              </a:rPr>
              <a:t>三个坐标面</a:t>
            </a:r>
            <a:r>
              <a:rPr lang="zh-CN" altLang="en-US" sz="2400"/>
              <a:t>的交线；</a:t>
            </a:r>
            <a:r>
              <a:rPr lang="zh-CN" altLang="en-US" sz="2400">
                <a:solidFill>
                  <a:srgbClr val="FF3300"/>
                </a:solidFill>
              </a:rPr>
              <a:t>红</a:t>
            </a:r>
            <a:r>
              <a:rPr lang="zh-CN" altLang="zh-CN" sz="2400">
                <a:solidFill>
                  <a:srgbClr val="FF3300"/>
                </a:solidFill>
              </a:rPr>
              <a:t>的实</a:t>
            </a:r>
            <a:r>
              <a:rPr lang="zh-CN" altLang="en-US" sz="2400">
                <a:solidFill>
                  <a:srgbClr val="FF3300"/>
                </a:solidFill>
              </a:rPr>
              <a:t>线</a:t>
            </a:r>
            <a:r>
              <a:rPr lang="zh-CN" altLang="en-US" sz="2400"/>
              <a:t>是斜面与</a:t>
            </a:r>
            <a:r>
              <a:rPr lang="zh-CN" altLang="en-US" sz="2400">
                <a:solidFill>
                  <a:srgbClr val="FF3300"/>
                </a:solidFill>
              </a:rPr>
              <a:t>三个已知面</a:t>
            </a:r>
            <a:r>
              <a:rPr lang="zh-CN" altLang="en-US" sz="2400"/>
              <a:t>的交线。</a:t>
            </a:r>
          </a:p>
          <a:p>
            <a:r>
              <a:rPr lang="zh-CN" altLang="en-US" sz="2400"/>
              <a:t>    再问：</a:t>
            </a:r>
          </a:p>
          <a:p>
            <a:r>
              <a:rPr lang="zh-CN" altLang="en-US" sz="2400"/>
              <a:t>‘那些部分不属于所围区域，应删去？’（删三个角）</a:t>
            </a:r>
          </a:p>
          <a:p>
            <a:r>
              <a:rPr lang="zh-CN" altLang="en-US" sz="2400"/>
              <a:t>    那些部分开放，需用坐标面贴补？</a:t>
            </a:r>
          </a:p>
          <a:p>
            <a:r>
              <a:rPr lang="zh-CN" altLang="en-US" sz="2400"/>
              <a:t>（出现三个贴补面）。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47BD3-3201-4F2D-A14E-B85CFF0B5FD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411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F5F41-DFA8-4367-908C-0685A2F2F00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413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F17CD-276D-4946-9502-C638C7A3F103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11251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25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533900"/>
            <a:ext cx="5257800" cy="4295775"/>
          </a:xfrm>
        </p:spPr>
        <p:txBody>
          <a:bodyPr/>
          <a:lstStyle/>
          <a:p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柱面都是直纹面，而且都是可展曲面</a:t>
            </a:r>
            <a:endParaRPr lang="zh-CN" altLang="en-US" sz="1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89C6D-683B-4548-A0A1-526336C353D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886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AABF5-6D33-4364-890B-8737A014E2B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888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44B9CF-7730-484B-AEBC-2A1A21626BE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890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0A860-D29C-46A2-ADFB-7A42059B8A2B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89235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23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  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12F5A-7BA0-4047-90ED-65EE97B51E61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894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2D057-2B75-4A88-9CDE-FC40809E2E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79475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A236C-50B3-40C6-8A0A-B3792308A1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287277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40D01-E83C-4B61-BC9C-F025469F48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31053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1C5AD-449B-4CD5-B2EA-0885C361A4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347527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F9DBC-C424-4ABE-A524-BBADDAC538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09845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5ED8A-9E6D-4133-991F-DA4EB05ED3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52953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9625E-F3F7-419F-82A9-F84A9F112D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153470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B3113-C801-4797-8073-39ACE14AD4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84329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74BD8-8FA1-49A1-BA21-CA7B6D7DE5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479361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DAF27-E095-41C8-8CCA-371B024DF7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750265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87A12-D9AB-47EC-B460-B151C4AF29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4076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0942B80-ECE8-4BFD-9AC1-B5E58B0427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slide" Target="slide2.xml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slide" Target="slide2.xml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slide" Target="slide2.xml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slide" Target="slide2.xml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slide" Target="slide2.xml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18" Type="http://schemas.openxmlformats.org/officeDocument/2006/relationships/slide" Target="slide22.xml"/><Relationship Id="rId26" Type="http://schemas.openxmlformats.org/officeDocument/2006/relationships/slide" Target="slide56.xml"/><Relationship Id="rId3" Type="http://schemas.openxmlformats.org/officeDocument/2006/relationships/slide" Target="slide12.xml"/><Relationship Id="rId21" Type="http://schemas.openxmlformats.org/officeDocument/2006/relationships/slide" Target="slide46.xml"/><Relationship Id="rId7" Type="http://schemas.openxmlformats.org/officeDocument/2006/relationships/slide" Target="slide26.xml"/><Relationship Id="rId12" Type="http://schemas.openxmlformats.org/officeDocument/2006/relationships/slide" Target="slide51.xml"/><Relationship Id="rId17" Type="http://schemas.openxmlformats.org/officeDocument/2006/relationships/slide" Target="slide20.xml"/><Relationship Id="rId25" Type="http://schemas.openxmlformats.org/officeDocument/2006/relationships/slide" Target="slide43.xml"/><Relationship Id="rId2" Type="http://schemas.openxmlformats.org/officeDocument/2006/relationships/slide" Target="slide4.xml"/><Relationship Id="rId16" Type="http://schemas.openxmlformats.org/officeDocument/2006/relationships/slide" Target="slide18.xml"/><Relationship Id="rId20" Type="http://schemas.openxmlformats.org/officeDocument/2006/relationships/slide" Target="slide3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11" Type="http://schemas.openxmlformats.org/officeDocument/2006/relationships/slide" Target="slide49.xml"/><Relationship Id="rId24" Type="http://schemas.openxmlformats.org/officeDocument/2006/relationships/slide" Target="slide54.xml"/><Relationship Id="rId5" Type="http://schemas.openxmlformats.org/officeDocument/2006/relationships/slide" Target="slide19.xml"/><Relationship Id="rId15" Type="http://schemas.openxmlformats.org/officeDocument/2006/relationships/slide" Target="slide14.xml"/><Relationship Id="rId23" Type="http://schemas.openxmlformats.org/officeDocument/2006/relationships/slide" Target="slide52.xml"/><Relationship Id="rId28" Type="http://schemas.openxmlformats.org/officeDocument/2006/relationships/slide" Target="slide60.xml"/><Relationship Id="rId10" Type="http://schemas.openxmlformats.org/officeDocument/2006/relationships/slide" Target="slide44.xml"/><Relationship Id="rId19" Type="http://schemas.openxmlformats.org/officeDocument/2006/relationships/slide" Target="slide29.xml"/><Relationship Id="rId4" Type="http://schemas.openxmlformats.org/officeDocument/2006/relationships/slide" Target="slide17.xml"/><Relationship Id="rId9" Type="http://schemas.openxmlformats.org/officeDocument/2006/relationships/slide" Target="slide39.xml"/><Relationship Id="rId14" Type="http://schemas.openxmlformats.org/officeDocument/2006/relationships/slide" Target="slide10.xml"/><Relationship Id="rId22" Type="http://schemas.openxmlformats.org/officeDocument/2006/relationships/slide" Target="slide50.xml"/><Relationship Id="rId27" Type="http://schemas.openxmlformats.org/officeDocument/2006/relationships/slide" Target="slide5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slide" Target="slide2.xml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slide" Target="slide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slide" Target="slide2.xml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slide" Target="slide2.x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27.wmf"/><Relationship Id="rId19" Type="http://schemas.openxmlformats.org/officeDocument/2006/relationships/slide" Target="slide2.xml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47.bin"/><Relationship Id="rId21" Type="http://schemas.openxmlformats.org/officeDocument/2006/relationships/slide" Target="slide2.xml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slide" Target="slide2.xml"/><Relationship Id="rId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slide" Target="slide2.xml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34.wmf"/><Relationship Id="rId9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slide" Target="slide2.xml"/><Relationship Id="rId4" Type="http://schemas.openxmlformats.org/officeDocument/2006/relationships/image" Target="../media/image3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slide" Target="slide70.xml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slide" Target="slide69.xml"/><Relationship Id="rId5" Type="http://schemas.openxmlformats.org/officeDocument/2006/relationships/oleObject" Target="../embeddings/oleObject4.bin"/><Relationship Id="rId10" Type="http://schemas.openxmlformats.org/officeDocument/2006/relationships/slide" Target="slide66.xml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slide" Target="slide2.xml"/><Relationship Id="rId4" Type="http://schemas.openxmlformats.org/officeDocument/2006/relationships/image" Target="../media/image3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37.wmf"/><Relationship Id="rId9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slide" Target="slide2.xml"/><Relationship Id="rId4" Type="http://schemas.openxmlformats.org/officeDocument/2006/relationships/image" Target="../media/image3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slide" Target="slide2.xml"/><Relationship Id="rId4" Type="http://schemas.openxmlformats.org/officeDocument/2006/relationships/image" Target="../media/image3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3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slide" Target="slide2.xml"/><Relationship Id="rId4" Type="http://schemas.openxmlformats.org/officeDocument/2006/relationships/image" Target="../media/image4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slide" Target="slide2.xml"/><Relationship Id="rId4" Type="http://schemas.openxmlformats.org/officeDocument/2006/relationships/image" Target="../media/image4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4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slide" Target="slide2.xml"/><Relationship Id="rId5" Type="http://schemas.openxmlformats.org/officeDocument/2006/relationships/image" Target="../media/image43.png"/><Relationship Id="rId4" Type="http://schemas.openxmlformats.org/officeDocument/2006/relationships/oleObject" Target="../embeddings/oleObject7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slide" Target="slide2.xml"/><Relationship Id="rId4" Type="http://schemas.openxmlformats.org/officeDocument/2006/relationships/image" Target="../media/image4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slide" Target="slide2.xml"/><Relationship Id="rId4" Type="http://schemas.openxmlformats.org/officeDocument/2006/relationships/image" Target="../media/image4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45.wmf"/><Relationship Id="rId9" Type="http://schemas.openxmlformats.org/officeDocument/2006/relationships/slide" Target="slide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slide" Target="slide2.xml"/><Relationship Id="rId4" Type="http://schemas.openxmlformats.org/officeDocument/2006/relationships/image" Target="../media/image4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slide" Target="slide2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8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slide" Target="slide2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8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slide" Target="slide2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8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slide" Target="slide2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8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slide" Target="slide2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8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slide" Target="slide2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8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51.wmf"/><Relationship Id="rId10" Type="http://schemas.openxmlformats.org/officeDocument/2006/relationships/slide" Target="slide2.xml"/><Relationship Id="rId4" Type="http://schemas.openxmlformats.org/officeDocument/2006/relationships/oleObject" Target="../embeddings/oleObject87.bin"/><Relationship Id="rId9" Type="http://schemas.openxmlformats.org/officeDocument/2006/relationships/image" Target="../media/image5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slide" Target="slide2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9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slide" Target="slide2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9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slide" Target="slide2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9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5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58.wmf"/><Relationship Id="rId9" Type="http://schemas.openxmlformats.org/officeDocument/2006/relationships/slide" Target="slide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4.wmf"/><Relationship Id="rId18" Type="http://schemas.openxmlformats.org/officeDocument/2006/relationships/slide" Target="slide2.xml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5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image" Target="../media/image59.wmf"/><Relationship Id="rId10" Type="http://schemas.openxmlformats.org/officeDocument/2006/relationships/image" Target="../media/image63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01.bin"/><Relationship Id="rId14" Type="http://schemas.openxmlformats.org/officeDocument/2006/relationships/oleObject" Target="../embeddings/oleObject104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65.wmf"/><Relationship Id="rId9" Type="http://schemas.openxmlformats.org/officeDocument/2006/relationships/slide" Target="slide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65.wmf"/><Relationship Id="rId9" Type="http://schemas.openxmlformats.org/officeDocument/2006/relationships/slide" Target="slide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65.wmf"/><Relationship Id="rId9" Type="http://schemas.openxmlformats.org/officeDocument/2006/relationships/slide" Target="slide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5" Type="http://schemas.openxmlformats.org/officeDocument/2006/relationships/slide" Target="slide3.xml"/><Relationship Id="rId4" Type="http://schemas.openxmlformats.org/officeDocument/2006/relationships/image" Target="../media/image68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5" Type="http://schemas.openxmlformats.org/officeDocument/2006/relationships/slide" Target="slide3.xml"/><Relationship Id="rId4" Type="http://schemas.openxmlformats.org/officeDocument/2006/relationships/image" Target="../media/image68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5" Type="http://schemas.openxmlformats.org/officeDocument/2006/relationships/slide" Target="slide3.xml"/><Relationship Id="rId4" Type="http://schemas.openxmlformats.org/officeDocument/2006/relationships/image" Target="../media/image68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5" Type="http://schemas.openxmlformats.org/officeDocument/2006/relationships/slide" Target="slide3.xml"/><Relationship Id="rId4" Type="http://schemas.openxmlformats.org/officeDocument/2006/relationships/image" Target="../media/image6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70.wmf"/><Relationship Id="rId10" Type="http://schemas.openxmlformats.org/officeDocument/2006/relationships/slide" Target="slide3.xml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2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71.wmf"/><Relationship Id="rId10" Type="http://schemas.openxmlformats.org/officeDocument/2006/relationships/slide" Target="slide3.xml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70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71.wmf"/><Relationship Id="rId10" Type="http://schemas.openxmlformats.org/officeDocument/2006/relationships/slide" Target="slide3.xml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70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71.wmf"/><Relationship Id="rId10" Type="http://schemas.openxmlformats.org/officeDocument/2006/relationships/slide" Target="slide3.xml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7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7CBFF"/>
              </a:gs>
              <a:gs pos="50000">
                <a:schemeClr val="bg1"/>
              </a:gs>
              <a:gs pos="100000">
                <a:srgbClr val="37CB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9348" name="Object 4"/>
          <p:cNvGraphicFramePr>
            <a:graphicFrameLocks noChangeAspect="1"/>
          </p:cNvGraphicFramePr>
          <p:nvPr/>
        </p:nvGraphicFramePr>
        <p:xfrm>
          <a:off x="1084263" y="3489325"/>
          <a:ext cx="3030537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55" name="Clip" r:id="rId3" imgW="2286000" imgH="1956240" progId="MS_ClipArt_Gallery.2">
                  <p:embed/>
                </p:oleObj>
              </mc:Choice>
              <mc:Fallback>
                <p:oleObj name="Clip" r:id="rId3" imgW="2286000" imgH="19562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3489325"/>
                        <a:ext cx="3030537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93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3425" y="1143000"/>
            <a:ext cx="7772400" cy="1143000"/>
          </a:xfrm>
        </p:spPr>
        <p:txBody>
          <a:bodyPr/>
          <a:lstStyle/>
          <a:p>
            <a:r>
              <a:rPr lang="en-US" altLang="zh-CN" sz="6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§3  </a:t>
            </a:r>
            <a:r>
              <a:rPr lang="zh-CN" alt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空间</a:t>
            </a:r>
            <a:r>
              <a:rPr lang="zh-CN" alt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解析几何</a:t>
            </a:r>
          </a:p>
        </p:txBody>
      </p:sp>
      <p:graphicFrame>
        <p:nvGraphicFramePr>
          <p:cNvPr id="1849350" name="Object 6"/>
          <p:cNvGraphicFramePr>
            <a:graphicFrameLocks noChangeAspect="1"/>
          </p:cNvGraphicFramePr>
          <p:nvPr/>
        </p:nvGraphicFramePr>
        <p:xfrm>
          <a:off x="6889750" y="5181600"/>
          <a:ext cx="16160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56" name="Clip" r:id="rId5" imgW="2191680" imgH="1424160" progId="MS_ClipArt_Gallery.2">
                  <p:embed/>
                </p:oleObj>
              </mc:Choice>
              <mc:Fallback>
                <p:oleObj name="Clip" r:id="rId5" imgW="2191680" imgH="14241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5181600"/>
                        <a:ext cx="16160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38764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097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18238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634" name="AutoShape 2"/>
          <p:cNvSpPr>
            <a:spLocks noChangeArrowheads="1"/>
          </p:cNvSpPr>
          <p:nvPr/>
        </p:nvSpPr>
        <p:spPr bwMode="auto">
          <a:xfrm>
            <a:off x="473075" y="2938463"/>
            <a:ext cx="8078788" cy="3563937"/>
          </a:xfrm>
          <a:prstGeom prst="parallelogram">
            <a:avLst>
              <a:gd name="adj" fmla="val 49282"/>
            </a:avLst>
          </a:prstGeom>
          <a:solidFill>
            <a:srgbClr val="CCFFF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35" name="AutoShape 3"/>
          <p:cNvSpPr>
            <a:spLocks noChangeArrowheads="1"/>
          </p:cNvSpPr>
          <p:nvPr/>
        </p:nvSpPr>
        <p:spPr bwMode="auto">
          <a:xfrm rot="6772821" flipH="1">
            <a:off x="2215356" y="4277519"/>
            <a:ext cx="2525713" cy="1139825"/>
          </a:xfrm>
          <a:prstGeom prst="parallelogram">
            <a:avLst>
              <a:gd name="adj" fmla="val 96934"/>
            </a:avLst>
          </a:prstGeom>
          <a:solidFill>
            <a:srgbClr val="00FF00">
              <a:alpha val="50000"/>
            </a:srgbClr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36" name="AutoShape 4"/>
          <p:cNvSpPr>
            <a:spLocks noChangeArrowheads="1"/>
          </p:cNvSpPr>
          <p:nvPr/>
        </p:nvSpPr>
        <p:spPr bwMode="auto">
          <a:xfrm rot="-1305731">
            <a:off x="1457325" y="4470400"/>
            <a:ext cx="3424238" cy="1306513"/>
          </a:xfrm>
          <a:prstGeom prst="parallelogram">
            <a:avLst>
              <a:gd name="adj" fmla="val 101256"/>
            </a:avLst>
          </a:prstGeom>
          <a:solidFill>
            <a:srgbClr val="FF3300">
              <a:alpha val="50000"/>
            </a:srgbClr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37" name="Text Box 5"/>
          <p:cNvSpPr txBox="1">
            <a:spLocks noChangeArrowheads="1"/>
          </p:cNvSpPr>
          <p:nvPr/>
        </p:nvSpPr>
        <p:spPr bwMode="auto">
          <a:xfrm>
            <a:off x="4316413" y="288925"/>
            <a:ext cx="363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</a:rPr>
              <a:t>a</a:t>
            </a:r>
            <a:r>
              <a:rPr lang="en-US" altLang="zh-CN" sz="2800" b="1">
                <a:solidFill>
                  <a:schemeClr val="tx1"/>
                </a:solidFill>
              </a:rPr>
              <a:t>+</a:t>
            </a:r>
            <a:r>
              <a:rPr lang="en-US" altLang="zh-CN" sz="2800" b="1" i="1">
                <a:solidFill>
                  <a:schemeClr val="tx1"/>
                </a:solidFill>
              </a:rPr>
              <a:t>b</a:t>
            </a:r>
            <a:r>
              <a:rPr lang="en-US" altLang="zh-CN" sz="2800" b="1">
                <a:solidFill>
                  <a:schemeClr val="tx1"/>
                </a:solidFill>
              </a:rPr>
              <a:t>)</a:t>
            </a:r>
            <a:r>
              <a:rPr lang="en-US" altLang="zh-CN" sz="2800" b="1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800" b="1" i="1">
                <a:solidFill>
                  <a:schemeClr val="tx1"/>
                </a:solidFill>
              </a:rPr>
              <a:t>c</a:t>
            </a:r>
            <a:r>
              <a:rPr lang="en-US" altLang="zh-CN" sz="2800" b="1">
                <a:solidFill>
                  <a:schemeClr val="tx1"/>
                </a:solidFill>
              </a:rPr>
              <a:t>=(</a:t>
            </a:r>
            <a:r>
              <a:rPr lang="en-US" altLang="zh-CN" sz="2800" b="1" i="1">
                <a:solidFill>
                  <a:schemeClr val="tx1"/>
                </a:solidFill>
              </a:rPr>
              <a:t>a </a:t>
            </a:r>
            <a:r>
              <a:rPr lang="en-US" altLang="zh-CN" sz="2800" b="1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</a:rPr>
              <a:t>c</a:t>
            </a:r>
            <a:r>
              <a:rPr lang="en-US" altLang="zh-CN" sz="2800" b="1">
                <a:solidFill>
                  <a:schemeClr val="tx1"/>
                </a:solidFill>
              </a:rPr>
              <a:t>)+(</a:t>
            </a:r>
            <a:r>
              <a:rPr lang="en-US" altLang="zh-CN" sz="2800" b="1" i="1">
                <a:solidFill>
                  <a:schemeClr val="tx1"/>
                </a:solidFill>
              </a:rPr>
              <a:t>b </a:t>
            </a:r>
            <a:r>
              <a:rPr lang="en-US" altLang="zh-CN" sz="2800" b="1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</a:rPr>
              <a:t>c</a:t>
            </a:r>
            <a:r>
              <a:rPr lang="en-US" altLang="zh-CN" sz="2800" b="1">
                <a:solidFill>
                  <a:schemeClr val="tx1"/>
                </a:solidFill>
              </a:rPr>
              <a:t>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861638" name="Line 6"/>
          <p:cNvSpPr>
            <a:spLocks noChangeShapeType="1"/>
          </p:cNvSpPr>
          <p:nvPr/>
        </p:nvSpPr>
        <p:spPr bwMode="auto">
          <a:xfrm flipV="1">
            <a:off x="4502150" y="1674813"/>
            <a:ext cx="0" cy="2265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39" name="Text Box 7"/>
          <p:cNvSpPr txBox="1">
            <a:spLocks noChangeArrowheads="1"/>
          </p:cNvSpPr>
          <p:nvPr/>
        </p:nvSpPr>
        <p:spPr bwMode="auto">
          <a:xfrm>
            <a:off x="4535488" y="1546225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tx1"/>
                </a:solidFill>
              </a:rPr>
              <a:t>c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861640" name="Line 8"/>
          <p:cNvSpPr>
            <a:spLocks noChangeShapeType="1"/>
          </p:cNvSpPr>
          <p:nvPr/>
        </p:nvSpPr>
        <p:spPr bwMode="auto">
          <a:xfrm flipV="1">
            <a:off x="4502150" y="2439988"/>
            <a:ext cx="0" cy="1500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1641" name="Object 9"/>
          <p:cNvGraphicFramePr>
            <a:graphicFrameLocks noChangeAspect="1"/>
          </p:cNvGraphicFramePr>
          <p:nvPr/>
        </p:nvGraphicFramePr>
        <p:xfrm>
          <a:off x="3302000" y="3924300"/>
          <a:ext cx="5778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80" name="公式" r:id="rId3" imgW="380880" imgH="203040" progId="Equation.3">
                  <p:embed/>
                </p:oleObj>
              </mc:Choice>
              <mc:Fallback>
                <p:oleObj name="公式" r:id="rId3" imgW="38088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3924300"/>
                        <a:ext cx="5778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1642" name="Text Box 10"/>
          <p:cNvSpPr txBox="1">
            <a:spLocks noChangeArrowheads="1"/>
          </p:cNvSpPr>
          <p:nvPr/>
        </p:nvSpPr>
        <p:spPr bwMode="auto">
          <a:xfrm>
            <a:off x="5491163" y="196373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33CC"/>
                </a:solidFill>
              </a:rPr>
              <a:t>b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861643" name="Freeform 11"/>
          <p:cNvSpPr>
            <a:spLocks/>
          </p:cNvSpPr>
          <p:nvPr/>
        </p:nvSpPr>
        <p:spPr bwMode="auto">
          <a:xfrm>
            <a:off x="4502150" y="1873250"/>
            <a:ext cx="2511425" cy="2066925"/>
          </a:xfrm>
          <a:custGeom>
            <a:avLst/>
            <a:gdLst>
              <a:gd name="T0" fmla="*/ 0 w 1148"/>
              <a:gd name="T1" fmla="*/ 1144 h 1144"/>
              <a:gd name="T2" fmla="*/ 518 w 1148"/>
              <a:gd name="T3" fmla="*/ 962 h 1144"/>
              <a:gd name="T4" fmla="*/ 1148 w 1148"/>
              <a:gd name="T5" fmla="*/ 0 h 1144"/>
              <a:gd name="T6" fmla="*/ 645 w 1148"/>
              <a:gd name="T7" fmla="*/ 180 h 1144"/>
              <a:gd name="T8" fmla="*/ 0 w 1148"/>
              <a:gd name="T9" fmla="*/ 1144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8" h="1144">
                <a:moveTo>
                  <a:pt x="0" y="1144"/>
                </a:moveTo>
                <a:lnTo>
                  <a:pt x="518" y="962"/>
                </a:lnTo>
                <a:lnTo>
                  <a:pt x="1148" y="0"/>
                </a:lnTo>
                <a:lnTo>
                  <a:pt x="645" y="180"/>
                </a:lnTo>
                <a:lnTo>
                  <a:pt x="0" y="1144"/>
                </a:lnTo>
                <a:close/>
              </a:path>
            </a:pathLst>
          </a:custGeom>
          <a:solidFill>
            <a:srgbClr val="FFCCFF">
              <a:alpha val="50000"/>
            </a:srgbClr>
          </a:solidFill>
          <a:ln w="31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44" name="Line 12"/>
          <p:cNvSpPr>
            <a:spLocks noChangeShapeType="1"/>
          </p:cNvSpPr>
          <p:nvPr/>
        </p:nvSpPr>
        <p:spPr bwMode="auto">
          <a:xfrm flipV="1">
            <a:off x="4502150" y="2179638"/>
            <a:ext cx="1428750" cy="174625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45" name="Line 13"/>
          <p:cNvSpPr>
            <a:spLocks noChangeShapeType="1"/>
          </p:cNvSpPr>
          <p:nvPr/>
        </p:nvSpPr>
        <p:spPr bwMode="auto">
          <a:xfrm flipV="1">
            <a:off x="4506913" y="3611563"/>
            <a:ext cx="1106487" cy="315912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46" name="Line 14"/>
          <p:cNvSpPr>
            <a:spLocks noChangeShapeType="1"/>
          </p:cNvSpPr>
          <p:nvPr/>
        </p:nvSpPr>
        <p:spPr bwMode="auto">
          <a:xfrm flipV="1">
            <a:off x="4502150" y="1895475"/>
            <a:ext cx="2514600" cy="2030413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1647" name="Group 15"/>
          <p:cNvGrpSpPr>
            <a:grpSpLocks/>
          </p:cNvGrpSpPr>
          <p:nvPr/>
        </p:nvGrpSpPr>
        <p:grpSpPr bwMode="auto">
          <a:xfrm>
            <a:off x="5648325" y="1862138"/>
            <a:ext cx="1374775" cy="3203575"/>
            <a:chOff x="3558" y="1173"/>
            <a:chExt cx="866" cy="2018"/>
          </a:xfrm>
        </p:grpSpPr>
        <p:sp>
          <p:nvSpPr>
            <p:cNvPr id="1861648" name="Line 16"/>
            <p:cNvSpPr>
              <a:spLocks noChangeShapeType="1"/>
            </p:cNvSpPr>
            <p:nvPr/>
          </p:nvSpPr>
          <p:spPr bwMode="auto">
            <a:xfrm>
              <a:off x="4424" y="1173"/>
              <a:ext cx="0" cy="201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649" name="Line 17"/>
            <p:cNvSpPr>
              <a:spLocks noChangeShapeType="1"/>
            </p:cNvSpPr>
            <p:nvPr/>
          </p:nvSpPr>
          <p:spPr bwMode="auto">
            <a:xfrm>
              <a:off x="3742" y="1370"/>
              <a:ext cx="0" cy="111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650" name="Line 18"/>
            <p:cNvSpPr>
              <a:spLocks noChangeShapeType="1"/>
            </p:cNvSpPr>
            <p:nvPr/>
          </p:nvSpPr>
          <p:spPr bwMode="auto">
            <a:xfrm flipV="1">
              <a:off x="3558" y="2268"/>
              <a:ext cx="0" cy="8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61651" name="AutoShape 19"/>
          <p:cNvSpPr>
            <a:spLocks noChangeArrowheads="1"/>
          </p:cNvSpPr>
          <p:nvPr/>
        </p:nvSpPr>
        <p:spPr bwMode="auto">
          <a:xfrm flipH="1">
            <a:off x="4514850" y="3924300"/>
            <a:ext cx="2525713" cy="1139825"/>
          </a:xfrm>
          <a:prstGeom prst="parallelogram">
            <a:avLst>
              <a:gd name="adj" fmla="val 96934"/>
            </a:avLst>
          </a:prstGeom>
          <a:solidFill>
            <a:srgbClr val="66CCFF">
              <a:alpha val="5000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52" name="Text Box 20"/>
          <p:cNvSpPr txBox="1">
            <a:spLocks noChangeArrowheads="1"/>
          </p:cNvSpPr>
          <p:nvPr/>
        </p:nvSpPr>
        <p:spPr bwMode="auto">
          <a:xfrm>
            <a:off x="5314950" y="32337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33CC"/>
                </a:solidFill>
              </a:rPr>
              <a:t>a</a:t>
            </a:r>
            <a:endParaRPr lang="en-US" altLang="zh-CN" sz="2400" b="1" i="1">
              <a:solidFill>
                <a:schemeClr val="tx1"/>
              </a:solidFill>
            </a:endParaRPr>
          </a:p>
        </p:txBody>
      </p:sp>
      <p:sp>
        <p:nvSpPr>
          <p:cNvPr id="1861653" name="Text Box 21"/>
          <p:cNvSpPr txBox="1">
            <a:spLocks noChangeArrowheads="1"/>
          </p:cNvSpPr>
          <p:nvPr/>
        </p:nvSpPr>
        <p:spPr bwMode="auto">
          <a:xfrm>
            <a:off x="7099300" y="1603375"/>
            <a:ext cx="78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33CC"/>
                </a:solidFill>
              </a:rPr>
              <a:t>a+b</a:t>
            </a:r>
            <a:endParaRPr lang="en-US" altLang="zh-CN" sz="2400" b="1">
              <a:solidFill>
                <a:srgbClr val="FF33CC"/>
              </a:solidFill>
            </a:endParaRPr>
          </a:p>
        </p:txBody>
      </p:sp>
      <p:sp>
        <p:nvSpPr>
          <p:cNvPr id="1861654" name="Line 22"/>
          <p:cNvSpPr>
            <a:spLocks noChangeShapeType="1"/>
          </p:cNvSpPr>
          <p:nvPr/>
        </p:nvSpPr>
        <p:spPr bwMode="auto">
          <a:xfrm>
            <a:off x="4516438" y="3932238"/>
            <a:ext cx="1127125" cy="1130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55" name="Line 23"/>
          <p:cNvSpPr>
            <a:spLocks noChangeShapeType="1"/>
          </p:cNvSpPr>
          <p:nvPr/>
        </p:nvSpPr>
        <p:spPr bwMode="auto">
          <a:xfrm>
            <a:off x="4508500" y="3917950"/>
            <a:ext cx="14351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56" name="Line 24"/>
          <p:cNvSpPr>
            <a:spLocks noChangeShapeType="1"/>
          </p:cNvSpPr>
          <p:nvPr/>
        </p:nvSpPr>
        <p:spPr bwMode="auto">
          <a:xfrm>
            <a:off x="4532313" y="3938588"/>
            <a:ext cx="2498725" cy="11255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57" name="Line 25"/>
          <p:cNvSpPr>
            <a:spLocks noChangeShapeType="1"/>
          </p:cNvSpPr>
          <p:nvPr/>
        </p:nvSpPr>
        <p:spPr bwMode="auto">
          <a:xfrm flipH="1">
            <a:off x="3021013" y="3911600"/>
            <a:ext cx="1466850" cy="55721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58" name="Line 26"/>
          <p:cNvSpPr>
            <a:spLocks noChangeShapeType="1"/>
          </p:cNvSpPr>
          <p:nvPr/>
        </p:nvSpPr>
        <p:spPr bwMode="auto">
          <a:xfrm flipH="1">
            <a:off x="3940175" y="3911600"/>
            <a:ext cx="547688" cy="13128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59" name="Line 27"/>
          <p:cNvSpPr>
            <a:spLocks noChangeShapeType="1"/>
          </p:cNvSpPr>
          <p:nvPr/>
        </p:nvSpPr>
        <p:spPr bwMode="auto">
          <a:xfrm flipH="1">
            <a:off x="2451100" y="3898900"/>
            <a:ext cx="2044700" cy="1905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1660" name="Object 28"/>
          <p:cNvGraphicFramePr>
            <a:graphicFrameLocks noChangeAspect="1"/>
          </p:cNvGraphicFramePr>
          <p:nvPr/>
        </p:nvGraphicFramePr>
        <p:xfrm>
          <a:off x="5986463" y="3646488"/>
          <a:ext cx="2555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81" name="公式" r:id="rId5" imgW="164880" imgH="215640" progId="Equation.3">
                  <p:embed/>
                </p:oleObj>
              </mc:Choice>
              <mc:Fallback>
                <p:oleObj name="公式" r:id="rId5" imgW="164880" imgH="215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463" y="3646488"/>
                        <a:ext cx="25558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61" name="Object 29"/>
          <p:cNvGraphicFramePr>
            <a:graphicFrameLocks noChangeAspect="1"/>
          </p:cNvGraphicFramePr>
          <p:nvPr/>
        </p:nvGraphicFramePr>
        <p:xfrm>
          <a:off x="6643688" y="5054600"/>
          <a:ext cx="7159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82" name="公式" r:id="rId7" imgW="457200" imgH="215640" progId="Equation.3">
                  <p:embed/>
                </p:oleObj>
              </mc:Choice>
              <mc:Fallback>
                <p:oleObj name="公式" r:id="rId7" imgW="457200" imgH="215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5054600"/>
                        <a:ext cx="71596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62" name="Object 30"/>
          <p:cNvGraphicFramePr>
            <a:graphicFrameLocks noChangeAspect="1"/>
          </p:cNvGraphicFramePr>
          <p:nvPr/>
        </p:nvGraphicFramePr>
        <p:xfrm>
          <a:off x="4162425" y="4694238"/>
          <a:ext cx="5826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83" name="公式" r:id="rId9" imgW="380880" imgH="203040" progId="Equation.3">
                  <p:embed/>
                </p:oleObj>
              </mc:Choice>
              <mc:Fallback>
                <p:oleObj name="公式" r:id="rId9" imgW="380880" imgH="2030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4694238"/>
                        <a:ext cx="5826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63" name="Object 31"/>
          <p:cNvGraphicFramePr>
            <a:graphicFrameLocks noChangeAspect="1"/>
          </p:cNvGraphicFramePr>
          <p:nvPr/>
        </p:nvGraphicFramePr>
        <p:xfrm>
          <a:off x="425450" y="852488"/>
          <a:ext cx="25892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84" name="公式" r:id="rId11" imgW="1371600" imgH="228600" progId="Equation.3">
                  <p:embed/>
                </p:oleObj>
              </mc:Choice>
              <mc:Fallback>
                <p:oleObj name="公式" r:id="rId11" imgW="13716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852488"/>
                        <a:ext cx="25892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64" name="Object 32"/>
          <p:cNvGraphicFramePr>
            <a:graphicFrameLocks noChangeAspect="1"/>
          </p:cNvGraphicFramePr>
          <p:nvPr/>
        </p:nvGraphicFramePr>
        <p:xfrm>
          <a:off x="715963" y="1209675"/>
          <a:ext cx="21923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85" name="公式" r:id="rId13" imgW="1206360" imgH="228600" progId="Equation.3">
                  <p:embed/>
                </p:oleObj>
              </mc:Choice>
              <mc:Fallback>
                <p:oleObj name="公式" r:id="rId13" imgW="120636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209675"/>
                        <a:ext cx="219233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65" name="Object 33"/>
          <p:cNvGraphicFramePr>
            <a:graphicFrameLocks noChangeAspect="1"/>
          </p:cNvGraphicFramePr>
          <p:nvPr/>
        </p:nvGraphicFramePr>
        <p:xfrm>
          <a:off x="425450" y="1563688"/>
          <a:ext cx="3643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86" name="公式" r:id="rId15" imgW="1866600" imgH="228600" progId="Equation.3">
                  <p:embed/>
                </p:oleObj>
              </mc:Choice>
              <mc:Fallback>
                <p:oleObj name="公式" r:id="rId15" imgW="186660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563688"/>
                        <a:ext cx="36433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66" name="Object 34"/>
          <p:cNvGraphicFramePr>
            <a:graphicFrameLocks noChangeAspect="1"/>
          </p:cNvGraphicFramePr>
          <p:nvPr/>
        </p:nvGraphicFramePr>
        <p:xfrm>
          <a:off x="1454150" y="5438775"/>
          <a:ext cx="107473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87" name="公式" r:id="rId17" imgW="723600" imgH="228600" progId="Equation.3">
                  <p:embed/>
                </p:oleObj>
              </mc:Choice>
              <mc:Fallback>
                <p:oleObj name="公式" r:id="rId17" imgW="7236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5438775"/>
                        <a:ext cx="107473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1667" name="Text Box 35"/>
          <p:cNvSpPr txBox="1">
            <a:spLocks noChangeArrowheads="1"/>
          </p:cNvSpPr>
          <p:nvPr/>
        </p:nvSpPr>
        <p:spPr bwMode="auto">
          <a:xfrm>
            <a:off x="644525" y="5946775"/>
            <a:ext cx="116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3300"/>
                </a:solidFill>
              </a:rPr>
              <a:t>(</a:t>
            </a:r>
            <a:r>
              <a:rPr lang="en-US" altLang="zh-CN" sz="2400" b="1" i="1">
                <a:solidFill>
                  <a:srgbClr val="FF3300"/>
                </a:solidFill>
              </a:rPr>
              <a:t>a</a:t>
            </a:r>
            <a:r>
              <a:rPr lang="en-US" altLang="zh-CN" sz="2400" b="1">
                <a:solidFill>
                  <a:srgbClr val="FF3300"/>
                </a:solidFill>
              </a:rPr>
              <a:t>+</a:t>
            </a:r>
            <a:r>
              <a:rPr lang="en-US" altLang="zh-CN" sz="2400" b="1" i="1">
                <a:solidFill>
                  <a:srgbClr val="FF3300"/>
                </a:solidFill>
              </a:rPr>
              <a:t>b</a:t>
            </a:r>
            <a:r>
              <a:rPr lang="en-US" altLang="zh-CN" sz="2400" b="1">
                <a:solidFill>
                  <a:srgbClr val="FF3300"/>
                </a:solidFill>
              </a:rPr>
              <a:t>)</a:t>
            </a:r>
            <a:r>
              <a:rPr lang="en-US" altLang="zh-CN" sz="2400" b="1">
                <a:solidFill>
                  <a:srgbClr val="FF3300"/>
                </a:solidFill>
                <a:sym typeface="Symbol" pitchFamily="18" charset="2"/>
              </a:rPr>
              <a:t></a:t>
            </a:r>
            <a:r>
              <a:rPr lang="en-US" altLang="zh-CN" sz="2400" b="1" i="1">
                <a:solidFill>
                  <a:srgbClr val="FF3300"/>
                </a:solidFill>
              </a:rPr>
              <a:t>c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861669" name="Text Box 37"/>
          <p:cNvSpPr txBox="1">
            <a:spLocks noChangeArrowheads="1"/>
          </p:cNvSpPr>
          <p:nvPr/>
        </p:nvSpPr>
        <p:spPr bwMode="auto">
          <a:xfrm>
            <a:off x="1873250" y="4360863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3300"/>
                </a:solidFill>
              </a:rPr>
              <a:t>a</a:t>
            </a:r>
            <a:r>
              <a:rPr lang="en-US" altLang="zh-CN" sz="2400" b="1">
                <a:solidFill>
                  <a:srgbClr val="FF3300"/>
                </a:solidFill>
                <a:sym typeface="Symbol" pitchFamily="18" charset="2"/>
              </a:rPr>
              <a:t></a:t>
            </a:r>
            <a:r>
              <a:rPr lang="en-US" altLang="zh-CN" sz="2400" b="1" i="1">
                <a:solidFill>
                  <a:srgbClr val="FF3300"/>
                </a:solidFill>
                <a:sym typeface="Symbol" pitchFamily="18" charset="2"/>
              </a:rPr>
              <a:t>c</a:t>
            </a:r>
            <a:endParaRPr lang="en-US" altLang="zh-CN" sz="2400" b="1">
              <a:solidFill>
                <a:srgbClr val="FF3300"/>
              </a:solidFill>
              <a:sym typeface="Symbol" pitchFamily="18" charset="2"/>
            </a:endParaRPr>
          </a:p>
        </p:txBody>
      </p:sp>
      <p:sp>
        <p:nvSpPr>
          <p:cNvPr id="1861670" name="Text Box 38"/>
          <p:cNvSpPr txBox="1">
            <a:spLocks noChangeArrowheads="1"/>
          </p:cNvSpPr>
          <p:nvPr/>
        </p:nvSpPr>
        <p:spPr bwMode="auto">
          <a:xfrm>
            <a:off x="128588" y="2065338"/>
            <a:ext cx="344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由矢量和的平行四边形法则，</a:t>
            </a:r>
          </a:p>
        </p:txBody>
      </p:sp>
      <p:grpSp>
        <p:nvGrpSpPr>
          <p:cNvPr id="1861676" name="Group 44"/>
          <p:cNvGrpSpPr>
            <a:grpSpLocks/>
          </p:cNvGrpSpPr>
          <p:nvPr/>
        </p:nvGrpSpPr>
        <p:grpSpPr bwMode="auto">
          <a:xfrm rot="311571">
            <a:off x="4446588" y="4002088"/>
            <a:ext cx="2527300" cy="1143000"/>
            <a:chOff x="3877" y="2301"/>
            <a:chExt cx="1592" cy="720"/>
          </a:xfrm>
        </p:grpSpPr>
        <p:sp>
          <p:nvSpPr>
            <p:cNvPr id="1861677" name="AutoShape 4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678" name="Line 4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679" name="Line 4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680" name="Line 4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696" name="Group 64"/>
          <p:cNvGrpSpPr>
            <a:grpSpLocks/>
          </p:cNvGrpSpPr>
          <p:nvPr/>
        </p:nvGrpSpPr>
        <p:grpSpPr bwMode="auto">
          <a:xfrm rot="786813">
            <a:off x="4332288" y="4173538"/>
            <a:ext cx="2527300" cy="1143000"/>
            <a:chOff x="3877" y="2301"/>
            <a:chExt cx="1592" cy="720"/>
          </a:xfrm>
        </p:grpSpPr>
        <p:sp>
          <p:nvSpPr>
            <p:cNvPr id="1861697" name="AutoShape 6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698" name="Line 6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699" name="Line 6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00" name="Line 6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16" name="Group 84"/>
          <p:cNvGrpSpPr>
            <a:grpSpLocks/>
          </p:cNvGrpSpPr>
          <p:nvPr/>
        </p:nvGrpSpPr>
        <p:grpSpPr bwMode="auto">
          <a:xfrm rot="1061807">
            <a:off x="4186238" y="4325938"/>
            <a:ext cx="2527300" cy="1143000"/>
            <a:chOff x="3877" y="2301"/>
            <a:chExt cx="1592" cy="720"/>
          </a:xfrm>
        </p:grpSpPr>
        <p:sp>
          <p:nvSpPr>
            <p:cNvPr id="1861717" name="AutoShape 8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18" name="Line 8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19" name="Line 8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20" name="Line 8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26" name="Group 94"/>
          <p:cNvGrpSpPr>
            <a:grpSpLocks/>
          </p:cNvGrpSpPr>
          <p:nvPr/>
        </p:nvGrpSpPr>
        <p:grpSpPr bwMode="auto">
          <a:xfrm rot="1678820">
            <a:off x="4078288" y="4414838"/>
            <a:ext cx="2527300" cy="1143000"/>
            <a:chOff x="3877" y="2301"/>
            <a:chExt cx="1592" cy="720"/>
          </a:xfrm>
        </p:grpSpPr>
        <p:sp>
          <p:nvSpPr>
            <p:cNvPr id="1861727" name="AutoShape 9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28" name="Line 9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29" name="Line 9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30" name="Line 9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36" name="Group 104"/>
          <p:cNvGrpSpPr>
            <a:grpSpLocks/>
          </p:cNvGrpSpPr>
          <p:nvPr/>
        </p:nvGrpSpPr>
        <p:grpSpPr bwMode="auto">
          <a:xfrm rot="2035645">
            <a:off x="3983038" y="4510088"/>
            <a:ext cx="2527300" cy="1143000"/>
            <a:chOff x="3877" y="2301"/>
            <a:chExt cx="1592" cy="720"/>
          </a:xfrm>
        </p:grpSpPr>
        <p:sp>
          <p:nvSpPr>
            <p:cNvPr id="1861737" name="AutoShape 10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38" name="Line 10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39" name="Line 10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40" name="Line 10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46" name="Group 114"/>
          <p:cNvGrpSpPr>
            <a:grpSpLocks/>
          </p:cNvGrpSpPr>
          <p:nvPr/>
        </p:nvGrpSpPr>
        <p:grpSpPr bwMode="auto">
          <a:xfrm rot="2449018">
            <a:off x="3811588" y="4586288"/>
            <a:ext cx="2527300" cy="1143000"/>
            <a:chOff x="3877" y="2301"/>
            <a:chExt cx="1592" cy="720"/>
          </a:xfrm>
        </p:grpSpPr>
        <p:sp>
          <p:nvSpPr>
            <p:cNvPr id="1861747" name="AutoShape 11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48" name="Line 11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49" name="Line 11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50" name="Line 11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56" name="Group 124"/>
          <p:cNvGrpSpPr>
            <a:grpSpLocks/>
          </p:cNvGrpSpPr>
          <p:nvPr/>
        </p:nvGrpSpPr>
        <p:grpSpPr bwMode="auto">
          <a:xfrm rot="2915527">
            <a:off x="3659188" y="4652963"/>
            <a:ext cx="2527300" cy="1143000"/>
            <a:chOff x="3877" y="2301"/>
            <a:chExt cx="1592" cy="720"/>
          </a:xfrm>
        </p:grpSpPr>
        <p:sp>
          <p:nvSpPr>
            <p:cNvPr id="1861757" name="AutoShape 12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58" name="Line 12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59" name="Line 12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60" name="Line 12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66" name="Group 134"/>
          <p:cNvGrpSpPr>
            <a:grpSpLocks/>
          </p:cNvGrpSpPr>
          <p:nvPr/>
        </p:nvGrpSpPr>
        <p:grpSpPr bwMode="auto">
          <a:xfrm rot="3413765">
            <a:off x="3468688" y="4700588"/>
            <a:ext cx="2527300" cy="1143000"/>
            <a:chOff x="3877" y="2301"/>
            <a:chExt cx="1592" cy="720"/>
          </a:xfrm>
        </p:grpSpPr>
        <p:sp>
          <p:nvSpPr>
            <p:cNvPr id="1861767" name="AutoShape 13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68" name="Line 13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69" name="Line 13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70" name="Line 13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76" name="Group 144"/>
          <p:cNvGrpSpPr>
            <a:grpSpLocks/>
          </p:cNvGrpSpPr>
          <p:nvPr/>
        </p:nvGrpSpPr>
        <p:grpSpPr bwMode="auto">
          <a:xfrm rot="3938379">
            <a:off x="3249613" y="4710113"/>
            <a:ext cx="2527300" cy="1143000"/>
            <a:chOff x="3877" y="2301"/>
            <a:chExt cx="1592" cy="720"/>
          </a:xfrm>
        </p:grpSpPr>
        <p:sp>
          <p:nvSpPr>
            <p:cNvPr id="1861777" name="AutoShape 14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78" name="Line 14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79" name="Line 14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80" name="Line 14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81" name="Group 149"/>
          <p:cNvGrpSpPr>
            <a:grpSpLocks/>
          </p:cNvGrpSpPr>
          <p:nvPr/>
        </p:nvGrpSpPr>
        <p:grpSpPr bwMode="auto">
          <a:xfrm rot="4334730">
            <a:off x="3087688" y="4719638"/>
            <a:ext cx="2527300" cy="1143000"/>
            <a:chOff x="3877" y="2301"/>
            <a:chExt cx="1592" cy="720"/>
          </a:xfrm>
        </p:grpSpPr>
        <p:sp>
          <p:nvSpPr>
            <p:cNvPr id="1861782" name="AutoShape 150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83" name="Line 151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84" name="Line 152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85" name="Line 153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86" name="Group 154"/>
          <p:cNvGrpSpPr>
            <a:grpSpLocks/>
          </p:cNvGrpSpPr>
          <p:nvPr/>
        </p:nvGrpSpPr>
        <p:grpSpPr bwMode="auto">
          <a:xfrm rot="4822877">
            <a:off x="2878138" y="4662488"/>
            <a:ext cx="2527300" cy="1143000"/>
            <a:chOff x="3877" y="2301"/>
            <a:chExt cx="1592" cy="720"/>
          </a:xfrm>
        </p:grpSpPr>
        <p:sp>
          <p:nvSpPr>
            <p:cNvPr id="1861787" name="AutoShape 15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88" name="Line 15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89" name="Line 15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90" name="Line 15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96" name="Group 164"/>
          <p:cNvGrpSpPr>
            <a:grpSpLocks/>
          </p:cNvGrpSpPr>
          <p:nvPr/>
        </p:nvGrpSpPr>
        <p:grpSpPr bwMode="auto">
          <a:xfrm rot="5384550">
            <a:off x="2678113" y="4595813"/>
            <a:ext cx="2527300" cy="1143000"/>
            <a:chOff x="3877" y="2301"/>
            <a:chExt cx="1592" cy="720"/>
          </a:xfrm>
        </p:grpSpPr>
        <p:sp>
          <p:nvSpPr>
            <p:cNvPr id="1861797" name="AutoShape 16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98" name="Line 16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99" name="Line 16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00" name="Line 16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801" name="Group 169"/>
          <p:cNvGrpSpPr>
            <a:grpSpLocks/>
          </p:cNvGrpSpPr>
          <p:nvPr/>
        </p:nvGrpSpPr>
        <p:grpSpPr bwMode="auto">
          <a:xfrm rot="5793044">
            <a:off x="2535238" y="4519613"/>
            <a:ext cx="2527300" cy="1143000"/>
            <a:chOff x="3877" y="2301"/>
            <a:chExt cx="1592" cy="720"/>
          </a:xfrm>
        </p:grpSpPr>
        <p:sp>
          <p:nvSpPr>
            <p:cNvPr id="1861802" name="AutoShape 170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03" name="Line 171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04" name="Line 172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05" name="Line 173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811" name="Group 179"/>
          <p:cNvGrpSpPr>
            <a:grpSpLocks/>
          </p:cNvGrpSpPr>
          <p:nvPr/>
        </p:nvGrpSpPr>
        <p:grpSpPr bwMode="auto">
          <a:xfrm rot="6222510">
            <a:off x="2373313" y="4424363"/>
            <a:ext cx="2527300" cy="1143000"/>
            <a:chOff x="3877" y="2301"/>
            <a:chExt cx="1592" cy="720"/>
          </a:xfrm>
        </p:grpSpPr>
        <p:sp>
          <p:nvSpPr>
            <p:cNvPr id="1861812" name="AutoShape 180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13" name="Line 181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14" name="Line 182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15" name="Line 183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821" name="Group 189"/>
          <p:cNvGrpSpPr>
            <a:grpSpLocks/>
          </p:cNvGrpSpPr>
          <p:nvPr/>
        </p:nvGrpSpPr>
        <p:grpSpPr bwMode="auto">
          <a:xfrm rot="6680218">
            <a:off x="2230438" y="4291013"/>
            <a:ext cx="2527300" cy="1143000"/>
            <a:chOff x="3877" y="2301"/>
            <a:chExt cx="1592" cy="720"/>
          </a:xfrm>
        </p:grpSpPr>
        <p:sp>
          <p:nvSpPr>
            <p:cNvPr id="1861822" name="AutoShape 190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23" name="Line 191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24" name="Line 192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25" name="Line 193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61826" name="Freeform 194"/>
          <p:cNvSpPr>
            <a:spLocks/>
          </p:cNvSpPr>
          <p:nvPr/>
        </p:nvSpPr>
        <p:spPr bwMode="auto">
          <a:xfrm>
            <a:off x="1831975" y="3892550"/>
            <a:ext cx="2676525" cy="2471738"/>
          </a:xfrm>
          <a:custGeom>
            <a:avLst/>
            <a:gdLst>
              <a:gd name="T0" fmla="*/ 1686 w 1686"/>
              <a:gd name="T1" fmla="*/ 0 h 1557"/>
              <a:gd name="T2" fmla="*/ 0 w 1686"/>
              <a:gd name="T3" fmla="*/ 1557 h 15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86" h="1557">
                <a:moveTo>
                  <a:pt x="1686" y="0"/>
                </a:moveTo>
                <a:lnTo>
                  <a:pt x="0" y="1557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27" name="Line 195"/>
          <p:cNvSpPr>
            <a:spLocks noChangeShapeType="1"/>
          </p:cNvSpPr>
          <p:nvPr/>
        </p:nvSpPr>
        <p:spPr bwMode="auto">
          <a:xfrm flipH="1">
            <a:off x="3765550" y="3911600"/>
            <a:ext cx="736600" cy="1673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28" name="Line 196"/>
          <p:cNvSpPr>
            <a:spLocks noChangeShapeType="1"/>
          </p:cNvSpPr>
          <p:nvPr/>
        </p:nvSpPr>
        <p:spPr bwMode="auto">
          <a:xfrm flipH="1">
            <a:off x="2554288" y="3911600"/>
            <a:ext cx="1933575" cy="7508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29" name="Line 197"/>
          <p:cNvSpPr>
            <a:spLocks noChangeShapeType="1"/>
          </p:cNvSpPr>
          <p:nvPr/>
        </p:nvSpPr>
        <p:spPr bwMode="auto">
          <a:xfrm rot="1372582" flipH="1">
            <a:off x="4492625" y="4087813"/>
            <a:ext cx="201613" cy="206375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30" name="Line 198"/>
          <p:cNvSpPr>
            <a:spLocks noChangeShapeType="1"/>
          </p:cNvSpPr>
          <p:nvPr/>
        </p:nvSpPr>
        <p:spPr bwMode="auto">
          <a:xfrm rot="1782289">
            <a:off x="4192588" y="4076700"/>
            <a:ext cx="328612" cy="92075"/>
          </a:xfrm>
          <a:prstGeom prst="line">
            <a:avLst/>
          </a:prstGeom>
          <a:noFill/>
          <a:ln w="381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1831" name="Object 199"/>
          <p:cNvGraphicFramePr>
            <a:graphicFrameLocks noChangeAspect="1"/>
          </p:cNvGraphicFramePr>
          <p:nvPr/>
        </p:nvGraphicFramePr>
        <p:xfrm>
          <a:off x="5235575" y="4865688"/>
          <a:ext cx="2746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88" name="公式" r:id="rId19" imgW="164880" imgH="215640" progId="Equation.3">
                  <p:embed/>
                </p:oleObj>
              </mc:Choice>
              <mc:Fallback>
                <p:oleObj name="公式" r:id="rId19" imgW="164880" imgH="215640" progId="Equation.3">
                  <p:embed/>
                  <p:pic>
                    <p:nvPicPr>
                      <p:cNvPr id="0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4865688"/>
                        <a:ext cx="2746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1832" name="Group 200"/>
          <p:cNvGrpSpPr>
            <a:grpSpLocks/>
          </p:cNvGrpSpPr>
          <p:nvPr/>
        </p:nvGrpSpPr>
        <p:grpSpPr bwMode="auto">
          <a:xfrm>
            <a:off x="4503738" y="3629025"/>
            <a:ext cx="3124200" cy="1525588"/>
            <a:chOff x="2837" y="2286"/>
            <a:chExt cx="1968" cy="961"/>
          </a:xfrm>
        </p:grpSpPr>
        <p:grpSp>
          <p:nvGrpSpPr>
            <p:cNvPr id="1861833" name="Group 201"/>
            <p:cNvGrpSpPr>
              <a:grpSpLocks/>
            </p:cNvGrpSpPr>
            <p:nvPr/>
          </p:nvGrpSpPr>
          <p:grpSpPr bwMode="auto">
            <a:xfrm>
              <a:off x="2837" y="2469"/>
              <a:ext cx="1592" cy="720"/>
              <a:chOff x="3877" y="2301"/>
              <a:chExt cx="1592" cy="720"/>
            </a:xfrm>
          </p:grpSpPr>
          <p:sp>
            <p:nvSpPr>
              <p:cNvPr id="1861834" name="AutoShape 202"/>
              <p:cNvSpPr>
                <a:spLocks noChangeArrowheads="1"/>
              </p:cNvSpPr>
              <p:nvPr/>
            </p:nvSpPr>
            <p:spPr bwMode="auto">
              <a:xfrm flipH="1">
                <a:off x="3878" y="2301"/>
                <a:ext cx="1591" cy="718"/>
              </a:xfrm>
              <a:prstGeom prst="parallelogram">
                <a:avLst>
                  <a:gd name="adj" fmla="val 96934"/>
                </a:avLst>
              </a:prstGeom>
              <a:solidFill>
                <a:srgbClr val="66CCFF">
                  <a:alpha val="50000"/>
                </a:srgbClr>
              </a:solidFill>
              <a:ln w="3175">
                <a:solidFill>
                  <a:srgbClr val="6699FF"/>
                </a:solidFill>
                <a:prstDash val="dash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1835" name="Line 203"/>
              <p:cNvSpPr>
                <a:spLocks noChangeShapeType="1"/>
              </p:cNvSpPr>
              <p:nvPr/>
            </p:nvSpPr>
            <p:spPr bwMode="auto">
              <a:xfrm>
                <a:off x="3887" y="2305"/>
                <a:ext cx="90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1836" name="Line 204"/>
              <p:cNvSpPr>
                <a:spLocks noChangeShapeType="1"/>
              </p:cNvSpPr>
              <p:nvPr/>
            </p:nvSpPr>
            <p:spPr bwMode="auto">
              <a:xfrm>
                <a:off x="3887" y="2309"/>
                <a:ext cx="1574" cy="70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1837" name="Line 205"/>
              <p:cNvSpPr>
                <a:spLocks noChangeShapeType="1"/>
              </p:cNvSpPr>
              <p:nvPr/>
            </p:nvSpPr>
            <p:spPr bwMode="auto">
              <a:xfrm>
                <a:off x="3877" y="2309"/>
                <a:ext cx="710" cy="71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61838" name="Group 206"/>
            <p:cNvGrpSpPr>
              <a:grpSpLocks/>
            </p:cNvGrpSpPr>
            <p:nvPr/>
          </p:nvGrpSpPr>
          <p:grpSpPr bwMode="auto">
            <a:xfrm>
              <a:off x="3231" y="2286"/>
              <a:ext cx="1574" cy="961"/>
              <a:chOff x="3231" y="2286"/>
              <a:chExt cx="1574" cy="961"/>
            </a:xfrm>
          </p:grpSpPr>
          <p:graphicFrame>
            <p:nvGraphicFramePr>
              <p:cNvPr id="1861839" name="Object 207"/>
              <p:cNvGraphicFramePr>
                <a:graphicFrameLocks noChangeAspect="1"/>
              </p:cNvGraphicFramePr>
              <p:nvPr/>
            </p:nvGraphicFramePr>
            <p:xfrm>
              <a:off x="4463" y="3086"/>
              <a:ext cx="342" cy="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1889" name="公式" r:id="rId21" imgW="457200" imgH="215640" progId="Equation.3">
                      <p:embed/>
                    </p:oleObj>
                  </mc:Choice>
                  <mc:Fallback>
                    <p:oleObj name="公式" r:id="rId21" imgW="457200" imgH="215640" progId="Equation.3">
                      <p:embed/>
                      <p:pic>
                        <p:nvPicPr>
                          <p:cNvPr id="0" name="Object 2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3" y="3086"/>
                            <a:ext cx="342" cy="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61840" name="Object 208"/>
              <p:cNvGraphicFramePr>
                <a:graphicFrameLocks noChangeAspect="1"/>
              </p:cNvGraphicFramePr>
              <p:nvPr/>
            </p:nvGraphicFramePr>
            <p:xfrm>
              <a:off x="3231" y="3008"/>
              <a:ext cx="137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1890" name="公式" r:id="rId22" imgW="164880" imgH="215640" progId="Equation.3">
                      <p:embed/>
                    </p:oleObj>
                  </mc:Choice>
                  <mc:Fallback>
                    <p:oleObj name="公式" r:id="rId22" imgW="164880" imgH="215640" progId="Equation.3">
                      <p:embed/>
                      <p:pic>
                        <p:nvPicPr>
                          <p:cNvPr id="0" name="Object 2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1" y="3008"/>
                            <a:ext cx="137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61841" name="Object 209"/>
              <p:cNvGraphicFramePr>
                <a:graphicFrameLocks noChangeAspect="1"/>
              </p:cNvGraphicFramePr>
              <p:nvPr/>
            </p:nvGraphicFramePr>
            <p:xfrm>
              <a:off x="3632" y="2286"/>
              <a:ext cx="125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1891" name="公式" r:id="rId23" imgW="164880" imgH="215640" progId="Equation.3">
                      <p:embed/>
                    </p:oleObj>
                  </mc:Choice>
                  <mc:Fallback>
                    <p:oleObj name="公式" r:id="rId23" imgW="164880" imgH="215640" progId="Equation.3">
                      <p:embed/>
                      <p:pic>
                        <p:nvPicPr>
                          <p:cNvPr id="0" name="Object 2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2" y="2286"/>
                            <a:ext cx="125" cy="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61842" name="Text Box 210"/>
          <p:cNvSpPr txBox="1">
            <a:spLocks noChangeArrowheads="1"/>
          </p:cNvSpPr>
          <p:nvPr/>
        </p:nvSpPr>
        <p:spPr bwMode="auto">
          <a:xfrm>
            <a:off x="1228725" y="2938463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得证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1861843" name="Text Box 211"/>
          <p:cNvSpPr txBox="1">
            <a:spLocks noChangeArrowheads="1"/>
          </p:cNvSpPr>
          <p:nvPr/>
        </p:nvSpPr>
        <p:spPr bwMode="auto">
          <a:xfrm>
            <a:off x="4560888" y="238283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r>
              <a:rPr lang="en-US" altLang="zh-CN" sz="2000" b="1" baseline="30000">
                <a:solidFill>
                  <a:srgbClr val="FF0000"/>
                </a:solidFill>
              </a:rPr>
              <a:t>0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861845" name="Rectangle 213"/>
          <p:cNvSpPr>
            <a:spLocks noChangeArrowheads="1"/>
          </p:cNvSpPr>
          <p:nvPr/>
        </p:nvSpPr>
        <p:spPr bwMode="auto">
          <a:xfrm>
            <a:off x="431800" y="403225"/>
            <a:ext cx="370205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3.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证明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矢量积的分配律</a:t>
            </a:r>
            <a:r>
              <a:rPr lang="en-US" altLang="zh-CN" sz="2400" b="1"/>
              <a:t>: </a:t>
            </a:r>
          </a:p>
        </p:txBody>
      </p:sp>
      <p:sp>
        <p:nvSpPr>
          <p:cNvPr id="1861846" name="Rectangle 214"/>
          <p:cNvSpPr>
            <a:spLocks noGrp="1" noChangeArrowheads="1"/>
          </p:cNvSpPr>
          <p:nvPr>
            <p:ph type="title" idx="4294967295"/>
          </p:nvPr>
        </p:nvSpPr>
        <p:spPr>
          <a:xfrm>
            <a:off x="8305800" y="6497638"/>
            <a:ext cx="542925" cy="188912"/>
          </a:xfrm>
        </p:spPr>
        <p:txBody>
          <a:bodyPr/>
          <a:lstStyle/>
          <a:p>
            <a:r>
              <a:rPr lang="en-US" altLang="zh-CN" sz="800"/>
              <a:t>.</a:t>
            </a:r>
          </a:p>
        </p:txBody>
      </p:sp>
      <p:sp>
        <p:nvSpPr>
          <p:cNvPr id="1861850" name="Text Box 218"/>
          <p:cNvSpPr txBox="1">
            <a:spLocks noChangeArrowheads="1"/>
          </p:cNvSpPr>
          <p:nvPr/>
        </p:nvSpPr>
        <p:spPr bwMode="auto">
          <a:xfrm>
            <a:off x="8201025" y="479266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</a:p>
        </p:txBody>
      </p:sp>
      <p:sp>
        <p:nvSpPr>
          <p:cNvPr id="1861668" name="Text Box 36"/>
          <p:cNvSpPr txBox="1">
            <a:spLocks noChangeArrowheads="1"/>
          </p:cNvSpPr>
          <p:nvPr/>
        </p:nvSpPr>
        <p:spPr bwMode="auto">
          <a:xfrm>
            <a:off x="3879850" y="5327650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3300"/>
                </a:solidFill>
              </a:rPr>
              <a:t>b</a:t>
            </a:r>
            <a:r>
              <a:rPr lang="en-US" altLang="zh-CN" sz="2400" b="1">
                <a:solidFill>
                  <a:srgbClr val="FF3300"/>
                </a:solidFill>
                <a:sym typeface="Symbol" pitchFamily="18" charset="2"/>
              </a:rPr>
              <a:t></a:t>
            </a:r>
            <a:r>
              <a:rPr lang="en-US" altLang="zh-CN" sz="2400" b="1" i="1">
                <a:solidFill>
                  <a:srgbClr val="FF3300"/>
                </a:solidFill>
                <a:sym typeface="Symbol" pitchFamily="18" charset="2"/>
              </a:rPr>
              <a:t>c</a:t>
            </a:r>
            <a:endParaRPr lang="en-US" altLang="zh-CN" sz="2400" b="1" i="1">
              <a:solidFill>
                <a:schemeClr val="tx1"/>
              </a:solidFill>
            </a:endParaRPr>
          </a:p>
        </p:txBody>
      </p:sp>
      <p:sp>
        <p:nvSpPr>
          <p:cNvPr id="1861853" name="AutoShape 221">
            <a:hlinkClick r:id="rId2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1854" name="Text Box 222"/>
          <p:cNvSpPr txBox="1">
            <a:spLocks noChangeArrowheads="1"/>
          </p:cNvSpPr>
          <p:nvPr/>
        </p:nvSpPr>
        <p:spPr bwMode="auto">
          <a:xfrm>
            <a:off x="4876800" y="1066800"/>
            <a:ext cx="2740025" cy="396875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将平行四边形一投一转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861855" name="Text Box 223"/>
          <p:cNvSpPr txBox="1">
            <a:spLocks noChangeArrowheads="1"/>
          </p:cNvSpPr>
          <p:nvPr/>
        </p:nvSpPr>
        <p:spPr bwMode="auto">
          <a:xfrm>
            <a:off x="165100" y="2420938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</a:rPr>
              <a:t>a</a:t>
            </a:r>
            <a:r>
              <a:rPr lang="en-US" altLang="zh-CN" sz="2400" b="1">
                <a:solidFill>
                  <a:srgbClr val="FF0000"/>
                </a:solidFill>
              </a:rPr>
              <a:t>+</a:t>
            </a:r>
            <a:r>
              <a:rPr lang="en-US" altLang="zh-CN" sz="2400" b="1" i="1">
                <a:solidFill>
                  <a:srgbClr val="FF0000"/>
                </a:solidFill>
              </a:rPr>
              <a:t>b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r>
              <a:rPr lang="en-US" altLang="zh-CN" sz="2400" b="1">
                <a:solidFill>
                  <a:srgbClr val="FF0000"/>
                </a:solidFill>
              </a:rPr>
              <a:t>=(</a:t>
            </a:r>
            <a:r>
              <a:rPr lang="en-US" altLang="zh-CN" sz="2400" b="1" i="1">
                <a:solidFill>
                  <a:srgbClr val="FF0000"/>
                </a:solidFill>
              </a:rPr>
              <a:t>a 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r>
              <a:rPr lang="en-US" altLang="zh-CN" sz="2400" b="1">
                <a:solidFill>
                  <a:srgbClr val="FF0000"/>
                </a:solidFill>
              </a:rPr>
              <a:t>)+(</a:t>
            </a:r>
            <a:r>
              <a:rPr lang="en-US" altLang="zh-CN" sz="2400" b="1" i="1">
                <a:solidFill>
                  <a:srgbClr val="FF0000"/>
                </a:solidFill>
              </a:rPr>
              <a:t>b 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6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86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6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86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86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86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86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86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86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86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186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61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61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61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61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6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616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186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2" dur="500"/>
                                        <p:tgtEl>
                                          <p:spTgt spid="1861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616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861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18616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8" dur="500"/>
                                        <p:tgtEl>
                                          <p:spTgt spid="18616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186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186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186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186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186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186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186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186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186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186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186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18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18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18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6"/>
                                            </p:cond>
                                          </p:stCondLst>
                                        </p:cTn>
                                        <p:tgtEl>
                                          <p:spTgt spid="18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8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18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3" dur="500"/>
                                        <p:tgtEl>
                                          <p:spTgt spid="186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7" dur="500"/>
                                        <p:tgtEl>
                                          <p:spTgt spid="186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86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6" dur="500"/>
                                        <p:tgtEl>
                                          <p:spTgt spid="186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1" dur="500"/>
                                        <p:tgtEl>
                                          <p:spTgt spid="186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5" dur="500"/>
                                        <p:tgtEl>
                                          <p:spTgt spid="186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861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861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6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861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861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6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861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861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6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2" dur="500"/>
                                        <p:tgtEl>
                                          <p:spTgt spid="18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7" dur="500"/>
                                        <p:tgtEl>
                                          <p:spTgt spid="186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8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7" dur="500"/>
                                        <p:tgtEl>
                                          <p:spTgt spid="186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2" dur="500"/>
                                        <p:tgtEl>
                                          <p:spTgt spid="186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7" dur="500"/>
                                        <p:tgtEl>
                                          <p:spTgt spid="18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2" dur="500"/>
                                        <p:tgtEl>
                                          <p:spTgt spid="186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86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86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861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861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86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86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861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861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86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86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861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861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1634" grpId="0" animBg="1"/>
      <p:bldP spid="1861635" grpId="0" animBg="1"/>
      <p:bldP spid="1861636" grpId="0" animBg="1"/>
      <p:bldP spid="1861638" grpId="0" animBg="1"/>
      <p:bldP spid="1861639" grpId="0" autoUpdateAnimBg="0"/>
      <p:bldP spid="1861640" grpId="0" animBg="1"/>
      <p:bldP spid="1861642" grpId="0" autoUpdateAnimBg="0"/>
      <p:bldP spid="1861643" grpId="0" animBg="1"/>
      <p:bldP spid="1861644" grpId="0" animBg="1"/>
      <p:bldP spid="1861645" grpId="0" animBg="1"/>
      <p:bldP spid="1861646" grpId="0" animBg="1"/>
      <p:bldP spid="1861651" grpId="0" animBg="1"/>
      <p:bldP spid="1861652" grpId="0" autoUpdateAnimBg="0"/>
      <p:bldP spid="1861653" grpId="0" autoUpdateAnimBg="0"/>
      <p:bldP spid="1861654" grpId="0" animBg="1"/>
      <p:bldP spid="1861655" grpId="0" animBg="1"/>
      <p:bldP spid="1861656" grpId="0" animBg="1"/>
      <p:bldP spid="1861657" grpId="0" animBg="1"/>
      <p:bldP spid="1861658" grpId="0" animBg="1"/>
      <p:bldP spid="1861659" grpId="0" animBg="1"/>
      <p:bldP spid="1861667" grpId="0" autoUpdateAnimBg="0"/>
      <p:bldP spid="1861669" grpId="0" autoUpdateAnimBg="0"/>
      <p:bldP spid="1861670" grpId="0" autoUpdateAnimBg="0"/>
      <p:bldP spid="1861826" grpId="0" animBg="1"/>
      <p:bldP spid="1861827" grpId="0" animBg="1"/>
      <p:bldP spid="1861828" grpId="0" animBg="1"/>
      <p:bldP spid="1861829" grpId="0" animBg="1"/>
      <p:bldP spid="1861830" grpId="0" animBg="1"/>
      <p:bldP spid="1861842" grpId="0" autoUpdateAnimBg="0"/>
      <p:bldP spid="1861843" grpId="0" autoUpdateAnimBg="0"/>
      <p:bldP spid="1861850" grpId="0" autoUpdateAnimBg="0"/>
      <p:bldP spid="1861668" grpId="0" autoUpdateAnimBg="0"/>
      <p:bldP spid="1861854" grpId="0" animBg="1" autoUpdateAnimBg="0"/>
      <p:bldP spid="186185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659" name="Text Box 3"/>
          <p:cNvSpPr txBox="1">
            <a:spLocks noChangeArrowheads="1"/>
          </p:cNvSpPr>
          <p:nvPr/>
        </p:nvSpPr>
        <p:spPr bwMode="auto">
          <a:xfrm>
            <a:off x="3511550" y="4910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862660" name="Text Box 4"/>
          <p:cNvSpPr txBox="1">
            <a:spLocks noChangeArrowheads="1"/>
          </p:cNvSpPr>
          <p:nvPr/>
        </p:nvSpPr>
        <p:spPr bwMode="auto">
          <a:xfrm>
            <a:off x="2095500" y="4562475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8000"/>
                </a:solidFill>
              </a:rPr>
              <a:t>c</a:t>
            </a:r>
            <a:endParaRPr lang="en-US" altLang="zh-CN" sz="2800" b="1" i="1">
              <a:solidFill>
                <a:schemeClr val="tx1"/>
              </a:solidFill>
            </a:endParaRPr>
          </a:p>
        </p:txBody>
      </p:sp>
      <p:sp>
        <p:nvSpPr>
          <p:cNvPr id="1862661" name="Text Box 5"/>
          <p:cNvSpPr txBox="1">
            <a:spLocks noChangeArrowheads="1"/>
          </p:cNvSpPr>
          <p:nvPr/>
        </p:nvSpPr>
        <p:spPr bwMode="auto">
          <a:xfrm>
            <a:off x="1990725" y="2109788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</a:rPr>
              <a:t>a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sym typeface="Symbol" pitchFamily="18" charset="2"/>
              </a:rPr>
              <a:t>b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862662" name="Line 6"/>
          <p:cNvSpPr>
            <a:spLocks noChangeShapeType="1"/>
          </p:cNvSpPr>
          <p:nvPr/>
        </p:nvSpPr>
        <p:spPr bwMode="auto">
          <a:xfrm flipV="1">
            <a:off x="2078038" y="3478213"/>
            <a:ext cx="808037" cy="201612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2663" name="Group 7"/>
          <p:cNvGrpSpPr>
            <a:grpSpLocks/>
          </p:cNvGrpSpPr>
          <p:nvPr/>
        </p:nvGrpSpPr>
        <p:grpSpPr bwMode="auto">
          <a:xfrm>
            <a:off x="2857500" y="1874838"/>
            <a:ext cx="0" cy="4025900"/>
            <a:chOff x="1809" y="1173"/>
            <a:chExt cx="0" cy="2536"/>
          </a:xfrm>
        </p:grpSpPr>
        <p:sp>
          <p:nvSpPr>
            <p:cNvPr id="1862664" name="Line 8"/>
            <p:cNvSpPr>
              <a:spLocks noChangeShapeType="1"/>
            </p:cNvSpPr>
            <p:nvPr/>
          </p:nvSpPr>
          <p:spPr bwMode="auto">
            <a:xfrm flipV="1">
              <a:off x="1809" y="1173"/>
              <a:ext cx="0" cy="25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2665" name="Line 9"/>
            <p:cNvSpPr>
              <a:spLocks noChangeShapeType="1"/>
            </p:cNvSpPr>
            <p:nvPr/>
          </p:nvSpPr>
          <p:spPr bwMode="auto">
            <a:xfrm>
              <a:off x="1809" y="1291"/>
              <a:ext cx="0" cy="8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62666" name="AutoShape 10"/>
          <p:cNvSpPr>
            <a:spLocks noChangeArrowheads="1"/>
          </p:cNvSpPr>
          <p:nvPr/>
        </p:nvSpPr>
        <p:spPr bwMode="auto">
          <a:xfrm>
            <a:off x="2890838" y="4768850"/>
            <a:ext cx="4630737" cy="1112838"/>
          </a:xfrm>
          <a:prstGeom prst="parallelogram">
            <a:avLst>
              <a:gd name="adj" fmla="val 154022"/>
            </a:avLst>
          </a:prstGeom>
          <a:solidFill>
            <a:srgbClr val="00FF00">
              <a:alpha val="50000"/>
            </a:srgbClr>
          </a:solidFill>
          <a:ln w="28575">
            <a:solidFill>
              <a:schemeClr val="accent1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2667" name="Line 11"/>
          <p:cNvSpPr>
            <a:spLocks noChangeShapeType="1"/>
          </p:cNvSpPr>
          <p:nvPr/>
        </p:nvSpPr>
        <p:spPr bwMode="auto">
          <a:xfrm flipV="1">
            <a:off x="2857500" y="4748213"/>
            <a:ext cx="1760538" cy="11398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2668" name="Text Box 12"/>
          <p:cNvSpPr txBox="1">
            <a:spLocks noChangeArrowheads="1"/>
          </p:cNvSpPr>
          <p:nvPr/>
        </p:nvSpPr>
        <p:spPr bwMode="auto">
          <a:xfrm>
            <a:off x="4078288" y="57737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8000"/>
                </a:solidFill>
              </a:rPr>
              <a:t>a</a:t>
            </a:r>
            <a:endParaRPr lang="en-US" altLang="zh-CN" sz="2800" b="1" i="1">
              <a:solidFill>
                <a:schemeClr val="tx1"/>
              </a:solidFill>
            </a:endParaRPr>
          </a:p>
        </p:txBody>
      </p:sp>
      <p:sp>
        <p:nvSpPr>
          <p:cNvPr id="1862669" name="Line 13"/>
          <p:cNvSpPr>
            <a:spLocks noChangeShapeType="1"/>
          </p:cNvSpPr>
          <p:nvPr/>
        </p:nvSpPr>
        <p:spPr bwMode="auto">
          <a:xfrm flipH="1" flipV="1">
            <a:off x="2097088" y="3665538"/>
            <a:ext cx="765175" cy="22225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2670" name="Line 14"/>
          <p:cNvSpPr>
            <a:spLocks noChangeShapeType="1"/>
          </p:cNvSpPr>
          <p:nvPr/>
        </p:nvSpPr>
        <p:spPr bwMode="auto">
          <a:xfrm>
            <a:off x="2843213" y="5888038"/>
            <a:ext cx="295751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2671" name="Text Box 15"/>
          <p:cNvSpPr txBox="1">
            <a:spLocks noChangeArrowheads="1"/>
          </p:cNvSpPr>
          <p:nvPr/>
        </p:nvSpPr>
        <p:spPr bwMode="auto">
          <a:xfrm>
            <a:off x="4195763" y="5108575"/>
            <a:ext cx="1308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009900"/>
                </a:solidFill>
              </a:rPr>
              <a:t>S</a:t>
            </a:r>
            <a:r>
              <a:rPr lang="en-US" altLang="zh-CN" sz="2400" b="1">
                <a:solidFill>
                  <a:srgbClr val="009900"/>
                </a:solidFill>
              </a:rPr>
              <a:t>=</a:t>
            </a:r>
            <a:r>
              <a:rPr lang="en-US" altLang="zh-CN" sz="2800" b="1" i="1">
                <a:solidFill>
                  <a:srgbClr val="009900"/>
                </a:solidFill>
              </a:rPr>
              <a:t>|</a:t>
            </a:r>
            <a:r>
              <a:rPr lang="en-US" altLang="zh-CN" sz="2400" b="1" i="1">
                <a:solidFill>
                  <a:srgbClr val="009900"/>
                </a:solidFill>
              </a:rPr>
              <a:t>a</a:t>
            </a:r>
            <a:r>
              <a:rPr lang="en-US" altLang="zh-CN" sz="2400">
                <a:solidFill>
                  <a:srgbClr val="009900"/>
                </a:solidFill>
              </a:rPr>
              <a:t> </a:t>
            </a:r>
            <a:r>
              <a:rPr lang="en-US" altLang="zh-CN" sz="2400" b="1">
                <a:solidFill>
                  <a:srgbClr val="009900"/>
                </a:solidFill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US" altLang="zh-CN" sz="2400" b="1" i="1">
                <a:solidFill>
                  <a:srgbClr val="009900"/>
                </a:solidFill>
                <a:sym typeface="Symbol" pitchFamily="18" charset="2"/>
              </a:rPr>
              <a:t>b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|</a:t>
            </a:r>
            <a:endParaRPr lang="en-US" altLang="zh-CN" sz="2000" b="1" i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862672" name="Text Box 16"/>
          <p:cNvSpPr txBox="1">
            <a:spLocks noChangeArrowheads="1"/>
          </p:cNvSpPr>
          <p:nvPr/>
        </p:nvSpPr>
        <p:spPr bwMode="auto">
          <a:xfrm>
            <a:off x="2514600" y="482282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FF"/>
                </a:solidFill>
                <a:sym typeface="Symbol" pitchFamily="18" charset="2"/>
              </a:rPr>
              <a:t></a:t>
            </a:r>
            <a:endParaRPr lang="en-US" altLang="zh-CN" sz="2000" b="1">
              <a:solidFill>
                <a:srgbClr val="FFCC00"/>
              </a:solidFill>
            </a:endParaRPr>
          </a:p>
        </p:txBody>
      </p:sp>
      <p:sp>
        <p:nvSpPr>
          <p:cNvPr id="1862673" name="Text Box 17"/>
          <p:cNvSpPr txBox="1">
            <a:spLocks noChangeArrowheads="1"/>
          </p:cNvSpPr>
          <p:nvPr/>
        </p:nvSpPr>
        <p:spPr bwMode="auto">
          <a:xfrm>
            <a:off x="2824163" y="41544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accent2"/>
                </a:solidFill>
              </a:rPr>
              <a:t>h</a:t>
            </a:r>
            <a:endParaRPr lang="en-US" altLang="zh-CN" sz="2400" b="1" i="1">
              <a:solidFill>
                <a:schemeClr val="accent2"/>
              </a:solidFill>
            </a:endParaRPr>
          </a:p>
        </p:txBody>
      </p:sp>
      <p:sp>
        <p:nvSpPr>
          <p:cNvPr id="1862674" name="Line 18"/>
          <p:cNvSpPr>
            <a:spLocks noChangeShapeType="1"/>
          </p:cNvSpPr>
          <p:nvPr/>
        </p:nvSpPr>
        <p:spPr bwMode="auto">
          <a:xfrm>
            <a:off x="2857500" y="3492500"/>
            <a:ext cx="0" cy="23955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2675" name="Line 19"/>
          <p:cNvSpPr>
            <a:spLocks noChangeShapeType="1"/>
          </p:cNvSpPr>
          <p:nvPr/>
        </p:nvSpPr>
        <p:spPr bwMode="auto">
          <a:xfrm>
            <a:off x="2857500" y="3498850"/>
            <a:ext cx="0" cy="23955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2676" name="Line 20"/>
          <p:cNvSpPr>
            <a:spLocks noChangeShapeType="1"/>
          </p:cNvSpPr>
          <p:nvPr/>
        </p:nvSpPr>
        <p:spPr bwMode="auto">
          <a:xfrm>
            <a:off x="2857500" y="3492500"/>
            <a:ext cx="0" cy="239553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2677" name="Object 21"/>
          <p:cNvGraphicFramePr>
            <a:graphicFrameLocks noChangeAspect="1"/>
          </p:cNvGraphicFramePr>
          <p:nvPr/>
        </p:nvGraphicFramePr>
        <p:xfrm>
          <a:off x="490538" y="823913"/>
          <a:ext cx="946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95" name="公式" r:id="rId3" imgW="469800" imgH="203040" progId="Equation.3">
                  <p:embed/>
                </p:oleObj>
              </mc:Choice>
              <mc:Fallback>
                <p:oleObj name="公式" r:id="rId3" imgW="46980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823913"/>
                        <a:ext cx="9461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2678" name="Object 22"/>
          <p:cNvGraphicFramePr>
            <a:graphicFrameLocks noChangeAspect="1"/>
          </p:cNvGraphicFramePr>
          <p:nvPr/>
        </p:nvGraphicFramePr>
        <p:xfrm>
          <a:off x="2770188" y="769938"/>
          <a:ext cx="2311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96" name="公式" r:id="rId5" imgW="1269720" imgH="228600" progId="Equation.3">
                  <p:embed/>
                </p:oleObj>
              </mc:Choice>
              <mc:Fallback>
                <p:oleObj name="公式" r:id="rId5" imgW="126972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769938"/>
                        <a:ext cx="2311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2679" name="Object 23"/>
          <p:cNvGraphicFramePr>
            <a:graphicFrameLocks noChangeAspect="1"/>
          </p:cNvGraphicFramePr>
          <p:nvPr/>
        </p:nvGraphicFramePr>
        <p:xfrm>
          <a:off x="5021263" y="787400"/>
          <a:ext cx="723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97" name="公式" r:id="rId7" imgW="393480" imgH="177480" progId="Equation.3">
                  <p:embed/>
                </p:oleObj>
              </mc:Choice>
              <mc:Fallback>
                <p:oleObj name="公式" r:id="rId7" imgW="393480" imgH="177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787400"/>
                        <a:ext cx="723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2680" name="Object 24"/>
          <p:cNvGraphicFramePr>
            <a:graphicFrameLocks noChangeAspect="1"/>
          </p:cNvGraphicFramePr>
          <p:nvPr/>
        </p:nvGraphicFramePr>
        <p:xfrm>
          <a:off x="5762625" y="782638"/>
          <a:ext cx="5619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98" name="公式" r:id="rId9" imgW="279360" imgH="177480" progId="Equation.3">
                  <p:embed/>
                </p:oleObj>
              </mc:Choice>
              <mc:Fallback>
                <p:oleObj name="公式" r:id="rId9" imgW="279360" imgH="177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782638"/>
                        <a:ext cx="5619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2681" name="Freeform 25"/>
          <p:cNvSpPr>
            <a:spLocks/>
          </p:cNvSpPr>
          <p:nvPr/>
        </p:nvSpPr>
        <p:spPr bwMode="auto">
          <a:xfrm>
            <a:off x="2692400" y="3524250"/>
            <a:ext cx="158750" cy="171450"/>
          </a:xfrm>
          <a:custGeom>
            <a:avLst/>
            <a:gdLst>
              <a:gd name="T0" fmla="*/ 0 w 100"/>
              <a:gd name="T1" fmla="*/ 0 h 108"/>
              <a:gd name="T2" fmla="*/ 0 w 100"/>
              <a:gd name="T3" fmla="*/ 108 h 108"/>
              <a:gd name="T4" fmla="*/ 100 w 100"/>
              <a:gd name="T5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" h="108">
                <a:moveTo>
                  <a:pt x="0" y="0"/>
                </a:moveTo>
                <a:lnTo>
                  <a:pt x="0" y="108"/>
                </a:lnTo>
                <a:lnTo>
                  <a:pt x="100" y="8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268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268288" y="254000"/>
            <a:ext cx="3392487" cy="51117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4.</a:t>
            </a:r>
            <a:r>
              <a:rPr lang="en-US" altLang="zh-CN" sz="2400" b="1">
                <a:latin typeface="楷体_GB2312" pitchFamily="49" charset="-122"/>
              </a:rPr>
              <a:t>  </a:t>
            </a:r>
            <a:r>
              <a:rPr lang="zh-CN" altLang="en-US" sz="2400" b="1">
                <a:latin typeface="楷体_GB2312" pitchFamily="49" charset="-122"/>
              </a:rPr>
              <a:t>混合</a:t>
            </a:r>
            <a:r>
              <a:rPr lang="zh-CN" altLang="en-US" sz="2400" b="1"/>
              <a:t>积的几何意义</a:t>
            </a:r>
            <a:endParaRPr lang="zh-CN" altLang="en-US" b="1"/>
          </a:p>
        </p:txBody>
      </p:sp>
      <p:graphicFrame>
        <p:nvGraphicFramePr>
          <p:cNvPr id="1862683" name="Object 27"/>
          <p:cNvGraphicFramePr>
            <a:graphicFrameLocks noChangeAspect="1"/>
          </p:cNvGraphicFramePr>
          <p:nvPr/>
        </p:nvGraphicFramePr>
        <p:xfrm>
          <a:off x="1385888" y="812800"/>
          <a:ext cx="1406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99" name="公式" r:id="rId11" imgW="698400" imgH="203040" progId="Equation.3">
                  <p:embed/>
                </p:oleObj>
              </mc:Choice>
              <mc:Fallback>
                <p:oleObj name="公式" r:id="rId11" imgW="698400" imgH="203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812800"/>
                        <a:ext cx="14065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2684" name="AutoShape 28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86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6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86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6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186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6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6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6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6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186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6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62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62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62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62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6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6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6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6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186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62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62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62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62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2659" grpId="0" autoUpdateAnimBg="0"/>
      <p:bldP spid="1862660" grpId="0" autoUpdateAnimBg="0"/>
      <p:bldP spid="1862661" grpId="0" autoUpdateAnimBg="0"/>
      <p:bldP spid="1862662" grpId="0" animBg="1"/>
      <p:bldP spid="1862666" grpId="0" animBg="1"/>
      <p:bldP spid="1862667" grpId="0" animBg="1"/>
      <p:bldP spid="1862668" grpId="0" autoUpdateAnimBg="0"/>
      <p:bldP spid="1862669" grpId="0" animBg="1"/>
      <p:bldP spid="1862670" grpId="0" animBg="1"/>
      <p:bldP spid="1862671" grpId="0" autoUpdateAnimBg="0"/>
      <p:bldP spid="1862672" grpId="0" autoUpdateAnimBg="0"/>
      <p:bldP spid="1862673" grpId="0" autoUpdateAnimBg="0"/>
      <p:bldP spid="1862674" grpId="0" animBg="1"/>
      <p:bldP spid="1862675" grpId="0" animBg="1"/>
      <p:bldP spid="1862676" grpId="0" animBg="1"/>
      <p:bldP spid="18626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89" name="AutoShape 9"/>
          <p:cNvSpPr>
            <a:spLocks noChangeArrowheads="1"/>
          </p:cNvSpPr>
          <p:nvPr/>
        </p:nvSpPr>
        <p:spPr bwMode="auto">
          <a:xfrm>
            <a:off x="2890838" y="4768850"/>
            <a:ext cx="4619625" cy="1112838"/>
          </a:xfrm>
          <a:prstGeom prst="parallelogram">
            <a:avLst>
              <a:gd name="adj" fmla="val 153652"/>
            </a:avLst>
          </a:prstGeom>
          <a:solidFill>
            <a:srgbClr val="00FF00">
              <a:alpha val="50000"/>
            </a:srgbClr>
          </a:solidFill>
          <a:ln w="28575">
            <a:solidFill>
              <a:schemeClr val="accent1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82" name="Text Box 2"/>
          <p:cNvSpPr txBox="1">
            <a:spLocks noChangeArrowheads="1"/>
          </p:cNvSpPr>
          <p:nvPr/>
        </p:nvSpPr>
        <p:spPr bwMode="auto">
          <a:xfrm>
            <a:off x="2846388" y="41846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chemeClr val="accent2"/>
                </a:solidFill>
              </a:rPr>
              <a:t>h</a:t>
            </a:r>
            <a:endParaRPr lang="en-US" altLang="zh-CN" sz="2000" b="1" i="1">
              <a:solidFill>
                <a:schemeClr val="accent2"/>
              </a:solidFill>
            </a:endParaRPr>
          </a:p>
        </p:txBody>
      </p:sp>
      <p:sp>
        <p:nvSpPr>
          <p:cNvPr id="1863683" name="Freeform 3"/>
          <p:cNvSpPr>
            <a:spLocks/>
          </p:cNvSpPr>
          <p:nvPr/>
        </p:nvSpPr>
        <p:spPr bwMode="auto">
          <a:xfrm>
            <a:off x="2616200" y="5049838"/>
            <a:ext cx="227013" cy="125412"/>
          </a:xfrm>
          <a:custGeom>
            <a:avLst/>
            <a:gdLst>
              <a:gd name="T0" fmla="*/ 0 w 143"/>
              <a:gd name="T1" fmla="*/ 79 h 79"/>
              <a:gd name="T2" fmla="*/ 68 w 143"/>
              <a:gd name="T3" fmla="*/ 7 h 79"/>
              <a:gd name="T4" fmla="*/ 143 w 143"/>
              <a:gd name="T5" fmla="*/ 3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79">
                <a:moveTo>
                  <a:pt x="0" y="79"/>
                </a:moveTo>
                <a:cubicBezTo>
                  <a:pt x="12" y="67"/>
                  <a:pt x="44" y="14"/>
                  <a:pt x="68" y="7"/>
                </a:cubicBezTo>
                <a:cubicBezTo>
                  <a:pt x="92" y="0"/>
                  <a:pt x="128" y="31"/>
                  <a:pt x="143" y="37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84" name="Text Box 4"/>
          <p:cNvSpPr txBox="1">
            <a:spLocks noChangeArrowheads="1"/>
          </p:cNvSpPr>
          <p:nvPr/>
        </p:nvSpPr>
        <p:spPr bwMode="auto">
          <a:xfrm>
            <a:off x="2598738" y="502602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FF"/>
                </a:solidFill>
                <a:sym typeface="Symbol" pitchFamily="18" charset="2"/>
              </a:rPr>
              <a:t></a:t>
            </a:r>
            <a:endParaRPr lang="en-US" altLang="zh-CN" sz="2000" b="1">
              <a:solidFill>
                <a:srgbClr val="FFCC00"/>
              </a:solidFill>
            </a:endParaRPr>
          </a:p>
        </p:txBody>
      </p:sp>
      <p:sp>
        <p:nvSpPr>
          <p:cNvPr id="1863685" name="Freeform 5"/>
          <p:cNvSpPr>
            <a:spLocks/>
          </p:cNvSpPr>
          <p:nvPr/>
        </p:nvSpPr>
        <p:spPr bwMode="auto">
          <a:xfrm>
            <a:off x="2692400" y="3524250"/>
            <a:ext cx="158750" cy="171450"/>
          </a:xfrm>
          <a:custGeom>
            <a:avLst/>
            <a:gdLst>
              <a:gd name="T0" fmla="*/ 0 w 100"/>
              <a:gd name="T1" fmla="*/ 0 h 108"/>
              <a:gd name="T2" fmla="*/ 0 w 100"/>
              <a:gd name="T3" fmla="*/ 108 h 108"/>
              <a:gd name="T4" fmla="*/ 100 w 100"/>
              <a:gd name="T5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" h="108">
                <a:moveTo>
                  <a:pt x="0" y="0"/>
                </a:moveTo>
                <a:lnTo>
                  <a:pt x="0" y="108"/>
                </a:lnTo>
                <a:lnTo>
                  <a:pt x="100" y="88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86" name="Freeform 6"/>
          <p:cNvSpPr>
            <a:spLocks/>
          </p:cNvSpPr>
          <p:nvPr/>
        </p:nvSpPr>
        <p:spPr bwMode="auto">
          <a:xfrm>
            <a:off x="2095500" y="3670300"/>
            <a:ext cx="3721100" cy="2217738"/>
          </a:xfrm>
          <a:custGeom>
            <a:avLst/>
            <a:gdLst>
              <a:gd name="T0" fmla="*/ 492 w 2344"/>
              <a:gd name="T1" fmla="*/ 1397 h 1397"/>
              <a:gd name="T2" fmla="*/ 0 w 2344"/>
              <a:gd name="T3" fmla="*/ 4 h 1397"/>
              <a:gd name="T4" fmla="*/ 1856 w 2344"/>
              <a:gd name="T5" fmla="*/ 0 h 1397"/>
              <a:gd name="T6" fmla="*/ 2344 w 2344"/>
              <a:gd name="T7" fmla="*/ 1396 h 1397"/>
              <a:gd name="T8" fmla="*/ 492 w 2344"/>
              <a:gd name="T9" fmla="*/ 1397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4" h="1397">
                <a:moveTo>
                  <a:pt x="492" y="1397"/>
                </a:moveTo>
                <a:lnTo>
                  <a:pt x="0" y="4"/>
                </a:lnTo>
                <a:lnTo>
                  <a:pt x="1856" y="0"/>
                </a:lnTo>
                <a:lnTo>
                  <a:pt x="2344" y="1396"/>
                </a:lnTo>
                <a:lnTo>
                  <a:pt x="492" y="1397"/>
                </a:lnTo>
                <a:close/>
              </a:path>
            </a:pathLst>
          </a:custGeom>
          <a:gradFill rotWithShape="0">
            <a:gsLst>
              <a:gs pos="0">
                <a:srgbClr val="00FF00">
                  <a:gamma/>
                  <a:shade val="76078"/>
                  <a:invGamma/>
                </a:srgbClr>
              </a:gs>
              <a:gs pos="100000">
                <a:srgbClr val="00FF00"/>
              </a:gs>
            </a:gsLst>
            <a:lin ang="0" scaled="1"/>
          </a:gradFill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87" name="AutoShape 7"/>
          <p:cNvSpPr>
            <a:spLocks noChangeArrowheads="1"/>
          </p:cNvSpPr>
          <p:nvPr/>
        </p:nvSpPr>
        <p:spPr bwMode="auto">
          <a:xfrm>
            <a:off x="2101850" y="2533650"/>
            <a:ext cx="4630738" cy="1138238"/>
          </a:xfrm>
          <a:prstGeom prst="parallelogram">
            <a:avLst>
              <a:gd name="adj" fmla="val 150585"/>
            </a:avLst>
          </a:prstGeom>
          <a:gradFill rotWithShape="0">
            <a:gsLst>
              <a:gs pos="0">
                <a:srgbClr val="00FF00"/>
              </a:gs>
              <a:gs pos="100000">
                <a:srgbClr val="00FF00">
                  <a:gamma/>
                  <a:shade val="85882"/>
                  <a:invGamma/>
                </a:srgb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88" name="Line 8"/>
          <p:cNvSpPr>
            <a:spLocks noChangeShapeType="1"/>
          </p:cNvSpPr>
          <p:nvPr/>
        </p:nvSpPr>
        <p:spPr bwMode="auto">
          <a:xfrm>
            <a:off x="3838575" y="2554288"/>
            <a:ext cx="793750" cy="2208212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90" name="Freeform 10"/>
          <p:cNvSpPr>
            <a:spLocks/>
          </p:cNvSpPr>
          <p:nvPr/>
        </p:nvSpPr>
        <p:spPr bwMode="auto">
          <a:xfrm>
            <a:off x="5035550" y="2533650"/>
            <a:ext cx="2474913" cy="3348038"/>
          </a:xfrm>
          <a:custGeom>
            <a:avLst/>
            <a:gdLst>
              <a:gd name="T0" fmla="*/ 0 w 1560"/>
              <a:gd name="T1" fmla="*/ 713 h 2122"/>
              <a:gd name="T2" fmla="*/ 491 w 1560"/>
              <a:gd name="T3" fmla="*/ 2122 h 2122"/>
              <a:gd name="T4" fmla="*/ 1560 w 1560"/>
              <a:gd name="T5" fmla="*/ 1416 h 2122"/>
              <a:gd name="T6" fmla="*/ 1082 w 1560"/>
              <a:gd name="T7" fmla="*/ 0 h 2122"/>
              <a:gd name="T8" fmla="*/ 0 w 1560"/>
              <a:gd name="T9" fmla="*/ 713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0" h="2122">
                <a:moveTo>
                  <a:pt x="0" y="713"/>
                </a:moveTo>
                <a:lnTo>
                  <a:pt x="491" y="2122"/>
                </a:lnTo>
                <a:lnTo>
                  <a:pt x="1560" y="1416"/>
                </a:lnTo>
                <a:lnTo>
                  <a:pt x="1082" y="0"/>
                </a:lnTo>
                <a:lnTo>
                  <a:pt x="0" y="713"/>
                </a:lnTo>
                <a:close/>
              </a:path>
            </a:pathLst>
          </a:custGeom>
          <a:gradFill rotWithShape="0">
            <a:gsLst>
              <a:gs pos="0">
                <a:srgbClr val="00FF00"/>
              </a:gs>
              <a:gs pos="100000">
                <a:srgbClr val="00FF00">
                  <a:gamma/>
                  <a:shade val="40392"/>
                  <a:invGamma/>
                </a:srgbClr>
              </a:gs>
            </a:gsLst>
            <a:lin ang="0" scaled="1"/>
          </a:gradFill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91" name="Line 11"/>
          <p:cNvSpPr>
            <a:spLocks noChangeShapeType="1"/>
          </p:cNvSpPr>
          <p:nvPr/>
        </p:nvSpPr>
        <p:spPr bwMode="auto">
          <a:xfrm>
            <a:off x="2843213" y="5888038"/>
            <a:ext cx="29575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92" name="Line 12"/>
          <p:cNvSpPr>
            <a:spLocks noChangeShapeType="1"/>
          </p:cNvSpPr>
          <p:nvPr/>
        </p:nvSpPr>
        <p:spPr bwMode="auto">
          <a:xfrm flipH="1" flipV="1">
            <a:off x="2078038" y="3665538"/>
            <a:ext cx="765175" cy="22225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93" name="Text Box 13"/>
          <p:cNvSpPr txBox="1">
            <a:spLocks noChangeArrowheads="1"/>
          </p:cNvSpPr>
          <p:nvPr/>
        </p:nvSpPr>
        <p:spPr bwMode="auto">
          <a:xfrm>
            <a:off x="4078288" y="57737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accent2"/>
                </a:solidFill>
              </a:rPr>
              <a:t>a</a:t>
            </a:r>
            <a:endParaRPr lang="en-US" altLang="zh-CN" sz="2800" b="1" i="1">
              <a:solidFill>
                <a:schemeClr val="tx1"/>
              </a:solidFill>
            </a:endParaRPr>
          </a:p>
        </p:txBody>
      </p:sp>
      <p:sp>
        <p:nvSpPr>
          <p:cNvPr id="1863694" name="Text Box 14"/>
          <p:cNvSpPr txBox="1">
            <a:spLocks noChangeArrowheads="1"/>
          </p:cNvSpPr>
          <p:nvPr/>
        </p:nvSpPr>
        <p:spPr bwMode="auto">
          <a:xfrm>
            <a:off x="2095500" y="4562475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accent2"/>
                </a:solidFill>
              </a:rPr>
              <a:t>c</a:t>
            </a:r>
            <a:endParaRPr lang="en-US" altLang="zh-CN" sz="2800" b="1" i="1">
              <a:solidFill>
                <a:schemeClr val="tx1"/>
              </a:solidFill>
            </a:endParaRPr>
          </a:p>
        </p:txBody>
      </p:sp>
      <p:sp>
        <p:nvSpPr>
          <p:cNvPr id="1863695" name="Text Box 15"/>
          <p:cNvSpPr txBox="1">
            <a:spLocks noChangeArrowheads="1"/>
          </p:cNvSpPr>
          <p:nvPr/>
        </p:nvSpPr>
        <p:spPr bwMode="auto">
          <a:xfrm>
            <a:off x="1990725" y="2109788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</a:rPr>
              <a:t>a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sym typeface="Symbol" pitchFamily="18" charset="2"/>
              </a:rPr>
              <a:t>b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863696" name="Line 16"/>
          <p:cNvSpPr>
            <a:spLocks noChangeShapeType="1"/>
          </p:cNvSpPr>
          <p:nvPr/>
        </p:nvSpPr>
        <p:spPr bwMode="auto">
          <a:xfrm flipV="1">
            <a:off x="2078038" y="3478213"/>
            <a:ext cx="808037" cy="20161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700" name="Freeform 20"/>
          <p:cNvSpPr>
            <a:spLocks/>
          </p:cNvSpPr>
          <p:nvPr/>
        </p:nvSpPr>
        <p:spPr bwMode="auto">
          <a:xfrm>
            <a:off x="2843213" y="4748213"/>
            <a:ext cx="4667250" cy="1139825"/>
          </a:xfrm>
          <a:custGeom>
            <a:avLst/>
            <a:gdLst>
              <a:gd name="T0" fmla="*/ 0 w 2940"/>
              <a:gd name="T1" fmla="*/ 718 h 718"/>
              <a:gd name="T2" fmla="*/ 1118 w 2940"/>
              <a:gd name="T3" fmla="*/ 0 h 718"/>
              <a:gd name="T4" fmla="*/ 2940 w 2940"/>
              <a:gd name="T5" fmla="*/ 9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40" h="718">
                <a:moveTo>
                  <a:pt x="0" y="718"/>
                </a:moveTo>
                <a:lnTo>
                  <a:pt x="1118" y="0"/>
                </a:lnTo>
                <a:lnTo>
                  <a:pt x="2940" y="9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701" name="Line 21"/>
          <p:cNvSpPr>
            <a:spLocks noChangeShapeType="1"/>
          </p:cNvSpPr>
          <p:nvPr/>
        </p:nvSpPr>
        <p:spPr bwMode="auto">
          <a:xfrm flipV="1">
            <a:off x="2857500" y="4748213"/>
            <a:ext cx="1760538" cy="1139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3702" name="Group 22"/>
          <p:cNvGrpSpPr>
            <a:grpSpLocks/>
          </p:cNvGrpSpPr>
          <p:nvPr/>
        </p:nvGrpSpPr>
        <p:grpSpPr bwMode="auto">
          <a:xfrm>
            <a:off x="2871788" y="1862138"/>
            <a:ext cx="0" cy="4025900"/>
            <a:chOff x="1809" y="1173"/>
            <a:chExt cx="0" cy="2536"/>
          </a:xfrm>
        </p:grpSpPr>
        <p:sp>
          <p:nvSpPr>
            <p:cNvPr id="1863703" name="Line 23"/>
            <p:cNvSpPr>
              <a:spLocks noChangeShapeType="1"/>
            </p:cNvSpPr>
            <p:nvPr/>
          </p:nvSpPr>
          <p:spPr bwMode="auto">
            <a:xfrm flipV="1">
              <a:off x="1809" y="1173"/>
              <a:ext cx="0" cy="25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704" name="Line 24"/>
            <p:cNvSpPr>
              <a:spLocks noChangeShapeType="1"/>
            </p:cNvSpPr>
            <p:nvPr/>
          </p:nvSpPr>
          <p:spPr bwMode="auto">
            <a:xfrm>
              <a:off x="1809" y="1273"/>
              <a:ext cx="0" cy="89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63705" name="Text Box 25"/>
          <p:cNvSpPr txBox="1">
            <a:spLocks noChangeArrowheads="1"/>
          </p:cNvSpPr>
          <p:nvPr/>
        </p:nvSpPr>
        <p:spPr bwMode="auto">
          <a:xfrm>
            <a:off x="3511550" y="4910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863712" name="Rectangle 32"/>
          <p:cNvSpPr>
            <a:spLocks noChangeArrowheads="1"/>
          </p:cNvSpPr>
          <p:nvPr/>
        </p:nvSpPr>
        <p:spPr bwMode="auto">
          <a:xfrm>
            <a:off x="268288" y="254000"/>
            <a:ext cx="3392487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4.</a:t>
            </a:r>
            <a:r>
              <a:rPr lang="en-US" altLang="zh-CN" sz="2400" b="1">
                <a:latin typeface="楷体_GB2312" pitchFamily="49" charset="-122"/>
              </a:rPr>
              <a:t>  </a:t>
            </a:r>
            <a:r>
              <a:rPr lang="zh-CN" altLang="en-US" sz="2400" b="1">
                <a:latin typeface="楷体_GB2312" pitchFamily="49" charset="-122"/>
              </a:rPr>
              <a:t>混合</a:t>
            </a:r>
            <a:r>
              <a:rPr lang="zh-CN" altLang="en-US" sz="2400" b="1"/>
              <a:t>积的几何意义</a:t>
            </a:r>
            <a:endParaRPr lang="zh-CN" altLang="en-US" sz="4400" b="1"/>
          </a:p>
        </p:txBody>
      </p:sp>
      <p:sp>
        <p:nvSpPr>
          <p:cNvPr id="1863713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8675688" y="4768850"/>
            <a:ext cx="228600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863723" name="Object 43"/>
          <p:cNvGraphicFramePr>
            <a:graphicFrameLocks noChangeAspect="1"/>
          </p:cNvGraphicFramePr>
          <p:nvPr/>
        </p:nvGraphicFramePr>
        <p:xfrm>
          <a:off x="490538" y="823913"/>
          <a:ext cx="946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41" name="公式" r:id="rId3" imgW="469800" imgH="203040" progId="Equation.3">
                  <p:embed/>
                </p:oleObj>
              </mc:Choice>
              <mc:Fallback>
                <p:oleObj name="公式" r:id="rId3" imgW="469800" imgH="203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823913"/>
                        <a:ext cx="9461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4" name="Object 44"/>
          <p:cNvGraphicFramePr>
            <a:graphicFrameLocks noChangeAspect="1"/>
          </p:cNvGraphicFramePr>
          <p:nvPr/>
        </p:nvGraphicFramePr>
        <p:xfrm>
          <a:off x="2770188" y="769938"/>
          <a:ext cx="2311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42" name="公式" r:id="rId5" imgW="1269720" imgH="228600" progId="Equation.3">
                  <p:embed/>
                </p:oleObj>
              </mc:Choice>
              <mc:Fallback>
                <p:oleObj name="公式" r:id="rId5" imgW="126972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769938"/>
                        <a:ext cx="2311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5" name="Object 45"/>
          <p:cNvGraphicFramePr>
            <a:graphicFrameLocks noChangeAspect="1"/>
          </p:cNvGraphicFramePr>
          <p:nvPr/>
        </p:nvGraphicFramePr>
        <p:xfrm>
          <a:off x="5021263" y="787400"/>
          <a:ext cx="723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43" name="公式" r:id="rId7" imgW="393480" imgH="177480" progId="Equation.3">
                  <p:embed/>
                </p:oleObj>
              </mc:Choice>
              <mc:Fallback>
                <p:oleObj name="公式" r:id="rId7" imgW="393480" imgH="177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787400"/>
                        <a:ext cx="723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6" name="Object 46"/>
          <p:cNvGraphicFramePr>
            <a:graphicFrameLocks noChangeAspect="1"/>
          </p:cNvGraphicFramePr>
          <p:nvPr/>
        </p:nvGraphicFramePr>
        <p:xfrm>
          <a:off x="5762625" y="782638"/>
          <a:ext cx="5619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44" name="公式" r:id="rId9" imgW="279360" imgH="177480" progId="Equation.3">
                  <p:embed/>
                </p:oleObj>
              </mc:Choice>
              <mc:Fallback>
                <p:oleObj name="公式" r:id="rId9" imgW="279360" imgH="177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782638"/>
                        <a:ext cx="5619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7" name="Object 47"/>
          <p:cNvGraphicFramePr>
            <a:graphicFrameLocks noChangeAspect="1"/>
          </p:cNvGraphicFramePr>
          <p:nvPr/>
        </p:nvGraphicFramePr>
        <p:xfrm>
          <a:off x="1385888" y="812800"/>
          <a:ext cx="1406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45" name="公式" r:id="rId11" imgW="698400" imgH="203040" progId="Equation.3">
                  <p:embed/>
                </p:oleObj>
              </mc:Choice>
              <mc:Fallback>
                <p:oleObj name="公式" r:id="rId11" imgW="698400" imgH="2030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812800"/>
                        <a:ext cx="14065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28" name="Freeform 48"/>
          <p:cNvSpPr>
            <a:spLocks/>
          </p:cNvSpPr>
          <p:nvPr/>
        </p:nvSpPr>
        <p:spPr bwMode="auto">
          <a:xfrm>
            <a:off x="7543800" y="4692650"/>
            <a:ext cx="1588" cy="133350"/>
          </a:xfrm>
          <a:custGeom>
            <a:avLst/>
            <a:gdLst>
              <a:gd name="T0" fmla="*/ 0 w 1"/>
              <a:gd name="T1" fmla="*/ 84 h 84"/>
              <a:gd name="T2" fmla="*/ 0 w 1"/>
              <a:gd name="T3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4">
                <a:moveTo>
                  <a:pt x="0" y="84"/>
                </a:moveTo>
                <a:lnTo>
                  <a:pt x="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63730" name="AutoShape 5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6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86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689" grpId="0" animBg="1"/>
      <p:bldP spid="1863686" grpId="0" animBg="1"/>
      <p:bldP spid="1863687" grpId="0" animBg="1"/>
      <p:bldP spid="1863688" grpId="0" animBg="1"/>
      <p:bldP spid="1863690" grpId="0" animBg="1"/>
      <p:bldP spid="18637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234" name="Text Box 2"/>
          <p:cNvSpPr txBox="1">
            <a:spLocks noChangeArrowheads="1"/>
          </p:cNvSpPr>
          <p:nvPr/>
        </p:nvSpPr>
        <p:spPr bwMode="auto">
          <a:xfrm>
            <a:off x="2846388" y="41846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chemeClr val="accent2"/>
                </a:solidFill>
              </a:rPr>
              <a:t>h</a:t>
            </a:r>
            <a:endParaRPr lang="en-US" altLang="zh-CN" sz="2000" b="1" i="1">
              <a:solidFill>
                <a:schemeClr val="accent2"/>
              </a:solidFill>
            </a:endParaRPr>
          </a:p>
        </p:txBody>
      </p:sp>
      <p:sp>
        <p:nvSpPr>
          <p:cNvPr id="2399235" name="Freeform 3"/>
          <p:cNvSpPr>
            <a:spLocks/>
          </p:cNvSpPr>
          <p:nvPr/>
        </p:nvSpPr>
        <p:spPr bwMode="auto">
          <a:xfrm>
            <a:off x="2616200" y="5049838"/>
            <a:ext cx="227013" cy="125412"/>
          </a:xfrm>
          <a:custGeom>
            <a:avLst/>
            <a:gdLst>
              <a:gd name="T0" fmla="*/ 0 w 143"/>
              <a:gd name="T1" fmla="*/ 79 h 79"/>
              <a:gd name="T2" fmla="*/ 68 w 143"/>
              <a:gd name="T3" fmla="*/ 7 h 79"/>
              <a:gd name="T4" fmla="*/ 143 w 143"/>
              <a:gd name="T5" fmla="*/ 3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79">
                <a:moveTo>
                  <a:pt x="0" y="79"/>
                </a:moveTo>
                <a:cubicBezTo>
                  <a:pt x="12" y="67"/>
                  <a:pt x="44" y="14"/>
                  <a:pt x="68" y="7"/>
                </a:cubicBezTo>
                <a:cubicBezTo>
                  <a:pt x="92" y="0"/>
                  <a:pt x="128" y="31"/>
                  <a:pt x="143" y="37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36" name="Text Box 4"/>
          <p:cNvSpPr txBox="1">
            <a:spLocks noChangeArrowheads="1"/>
          </p:cNvSpPr>
          <p:nvPr/>
        </p:nvSpPr>
        <p:spPr bwMode="auto">
          <a:xfrm>
            <a:off x="2598738" y="502602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FF"/>
                </a:solidFill>
                <a:sym typeface="Symbol" pitchFamily="18" charset="2"/>
              </a:rPr>
              <a:t></a:t>
            </a:r>
            <a:endParaRPr lang="en-US" altLang="zh-CN" sz="2000" b="1">
              <a:solidFill>
                <a:srgbClr val="FFCC00"/>
              </a:solidFill>
            </a:endParaRPr>
          </a:p>
        </p:txBody>
      </p:sp>
      <p:sp>
        <p:nvSpPr>
          <p:cNvPr id="2399237" name="Freeform 5"/>
          <p:cNvSpPr>
            <a:spLocks/>
          </p:cNvSpPr>
          <p:nvPr/>
        </p:nvSpPr>
        <p:spPr bwMode="auto">
          <a:xfrm>
            <a:off x="2692400" y="3524250"/>
            <a:ext cx="158750" cy="171450"/>
          </a:xfrm>
          <a:custGeom>
            <a:avLst/>
            <a:gdLst>
              <a:gd name="T0" fmla="*/ 0 w 100"/>
              <a:gd name="T1" fmla="*/ 0 h 108"/>
              <a:gd name="T2" fmla="*/ 0 w 100"/>
              <a:gd name="T3" fmla="*/ 108 h 108"/>
              <a:gd name="T4" fmla="*/ 100 w 100"/>
              <a:gd name="T5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" h="108">
                <a:moveTo>
                  <a:pt x="0" y="0"/>
                </a:moveTo>
                <a:lnTo>
                  <a:pt x="0" y="108"/>
                </a:lnTo>
                <a:lnTo>
                  <a:pt x="100" y="88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38" name="Freeform 6"/>
          <p:cNvSpPr>
            <a:spLocks/>
          </p:cNvSpPr>
          <p:nvPr/>
        </p:nvSpPr>
        <p:spPr bwMode="auto">
          <a:xfrm>
            <a:off x="2095500" y="3670300"/>
            <a:ext cx="3721100" cy="2217738"/>
          </a:xfrm>
          <a:custGeom>
            <a:avLst/>
            <a:gdLst>
              <a:gd name="T0" fmla="*/ 492 w 2344"/>
              <a:gd name="T1" fmla="*/ 1397 h 1397"/>
              <a:gd name="T2" fmla="*/ 0 w 2344"/>
              <a:gd name="T3" fmla="*/ 4 h 1397"/>
              <a:gd name="T4" fmla="*/ 1856 w 2344"/>
              <a:gd name="T5" fmla="*/ 0 h 1397"/>
              <a:gd name="T6" fmla="*/ 2344 w 2344"/>
              <a:gd name="T7" fmla="*/ 1396 h 1397"/>
              <a:gd name="T8" fmla="*/ 492 w 2344"/>
              <a:gd name="T9" fmla="*/ 1397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4" h="1397">
                <a:moveTo>
                  <a:pt x="492" y="1397"/>
                </a:moveTo>
                <a:lnTo>
                  <a:pt x="0" y="4"/>
                </a:lnTo>
                <a:lnTo>
                  <a:pt x="1856" y="0"/>
                </a:lnTo>
                <a:lnTo>
                  <a:pt x="2344" y="1396"/>
                </a:lnTo>
                <a:lnTo>
                  <a:pt x="492" y="1397"/>
                </a:lnTo>
                <a:close/>
              </a:path>
            </a:pathLst>
          </a:custGeom>
          <a:gradFill rotWithShape="0">
            <a:gsLst>
              <a:gs pos="0">
                <a:srgbClr val="00FF00">
                  <a:gamma/>
                  <a:shade val="76078"/>
                  <a:invGamma/>
                </a:srgbClr>
              </a:gs>
              <a:gs pos="100000">
                <a:srgbClr val="00FF00"/>
              </a:gs>
            </a:gsLst>
            <a:lin ang="0" scaled="1"/>
          </a:gradFill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39" name="AutoShape 7"/>
          <p:cNvSpPr>
            <a:spLocks noChangeArrowheads="1"/>
          </p:cNvSpPr>
          <p:nvPr/>
        </p:nvSpPr>
        <p:spPr bwMode="auto">
          <a:xfrm>
            <a:off x="2101850" y="2533650"/>
            <a:ext cx="4630738" cy="1138238"/>
          </a:xfrm>
          <a:prstGeom prst="parallelogram">
            <a:avLst>
              <a:gd name="adj" fmla="val 150585"/>
            </a:avLst>
          </a:prstGeom>
          <a:gradFill rotWithShape="0">
            <a:gsLst>
              <a:gs pos="0">
                <a:srgbClr val="00FF00"/>
              </a:gs>
              <a:gs pos="100000">
                <a:srgbClr val="00FF00">
                  <a:gamma/>
                  <a:shade val="85882"/>
                  <a:invGamma/>
                </a:srgb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40" name="Line 8"/>
          <p:cNvSpPr>
            <a:spLocks noChangeShapeType="1"/>
          </p:cNvSpPr>
          <p:nvPr/>
        </p:nvSpPr>
        <p:spPr bwMode="auto">
          <a:xfrm>
            <a:off x="3838575" y="2554288"/>
            <a:ext cx="793750" cy="2208212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42" name="Freeform 10"/>
          <p:cNvSpPr>
            <a:spLocks/>
          </p:cNvSpPr>
          <p:nvPr/>
        </p:nvSpPr>
        <p:spPr bwMode="auto">
          <a:xfrm>
            <a:off x="5035550" y="2533650"/>
            <a:ext cx="2474913" cy="3348038"/>
          </a:xfrm>
          <a:custGeom>
            <a:avLst/>
            <a:gdLst>
              <a:gd name="T0" fmla="*/ 0 w 1560"/>
              <a:gd name="T1" fmla="*/ 713 h 2122"/>
              <a:gd name="T2" fmla="*/ 491 w 1560"/>
              <a:gd name="T3" fmla="*/ 2122 h 2122"/>
              <a:gd name="T4" fmla="*/ 1560 w 1560"/>
              <a:gd name="T5" fmla="*/ 1416 h 2122"/>
              <a:gd name="T6" fmla="*/ 1082 w 1560"/>
              <a:gd name="T7" fmla="*/ 0 h 2122"/>
              <a:gd name="T8" fmla="*/ 0 w 1560"/>
              <a:gd name="T9" fmla="*/ 713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0" h="2122">
                <a:moveTo>
                  <a:pt x="0" y="713"/>
                </a:moveTo>
                <a:lnTo>
                  <a:pt x="491" y="2122"/>
                </a:lnTo>
                <a:lnTo>
                  <a:pt x="1560" y="1416"/>
                </a:lnTo>
                <a:lnTo>
                  <a:pt x="1082" y="0"/>
                </a:lnTo>
                <a:lnTo>
                  <a:pt x="0" y="713"/>
                </a:lnTo>
                <a:close/>
              </a:path>
            </a:pathLst>
          </a:custGeom>
          <a:gradFill rotWithShape="0">
            <a:gsLst>
              <a:gs pos="0">
                <a:srgbClr val="00FF00"/>
              </a:gs>
              <a:gs pos="100000">
                <a:srgbClr val="00FF00">
                  <a:gamma/>
                  <a:shade val="40392"/>
                  <a:invGamma/>
                </a:srgbClr>
              </a:gs>
            </a:gsLst>
            <a:lin ang="0" scaled="1"/>
          </a:gradFill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43" name="Line 11"/>
          <p:cNvSpPr>
            <a:spLocks noChangeShapeType="1"/>
          </p:cNvSpPr>
          <p:nvPr/>
        </p:nvSpPr>
        <p:spPr bwMode="auto">
          <a:xfrm>
            <a:off x="2843213" y="5888038"/>
            <a:ext cx="29575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44" name="Line 12"/>
          <p:cNvSpPr>
            <a:spLocks noChangeShapeType="1"/>
          </p:cNvSpPr>
          <p:nvPr/>
        </p:nvSpPr>
        <p:spPr bwMode="auto">
          <a:xfrm flipH="1" flipV="1">
            <a:off x="2078038" y="3665538"/>
            <a:ext cx="765175" cy="22225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45" name="Text Box 13"/>
          <p:cNvSpPr txBox="1">
            <a:spLocks noChangeArrowheads="1"/>
          </p:cNvSpPr>
          <p:nvPr/>
        </p:nvSpPr>
        <p:spPr bwMode="auto">
          <a:xfrm>
            <a:off x="4078288" y="57737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accent2"/>
                </a:solidFill>
              </a:rPr>
              <a:t>a</a:t>
            </a:r>
            <a:endParaRPr lang="en-US" altLang="zh-CN" sz="2800" b="1" i="1">
              <a:solidFill>
                <a:schemeClr val="tx1"/>
              </a:solidFill>
            </a:endParaRPr>
          </a:p>
        </p:txBody>
      </p:sp>
      <p:sp>
        <p:nvSpPr>
          <p:cNvPr id="2399246" name="Text Box 14"/>
          <p:cNvSpPr txBox="1">
            <a:spLocks noChangeArrowheads="1"/>
          </p:cNvSpPr>
          <p:nvPr/>
        </p:nvSpPr>
        <p:spPr bwMode="auto">
          <a:xfrm>
            <a:off x="2095500" y="4562475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accent2"/>
                </a:solidFill>
              </a:rPr>
              <a:t>c</a:t>
            </a:r>
            <a:endParaRPr lang="en-US" altLang="zh-CN" sz="2800" b="1" i="1">
              <a:solidFill>
                <a:schemeClr val="tx1"/>
              </a:solidFill>
            </a:endParaRPr>
          </a:p>
        </p:txBody>
      </p:sp>
      <p:sp>
        <p:nvSpPr>
          <p:cNvPr id="2399247" name="Text Box 15"/>
          <p:cNvSpPr txBox="1">
            <a:spLocks noChangeArrowheads="1"/>
          </p:cNvSpPr>
          <p:nvPr/>
        </p:nvSpPr>
        <p:spPr bwMode="auto">
          <a:xfrm>
            <a:off x="1990725" y="2109788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</a:rPr>
              <a:t>a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sym typeface="Symbol" pitchFamily="18" charset="2"/>
              </a:rPr>
              <a:t>b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99248" name="Line 16"/>
          <p:cNvSpPr>
            <a:spLocks noChangeShapeType="1"/>
          </p:cNvSpPr>
          <p:nvPr/>
        </p:nvSpPr>
        <p:spPr bwMode="auto">
          <a:xfrm flipV="1">
            <a:off x="2078038" y="3478213"/>
            <a:ext cx="808037" cy="20161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49" name="Freeform 17"/>
          <p:cNvSpPr>
            <a:spLocks/>
          </p:cNvSpPr>
          <p:nvPr/>
        </p:nvSpPr>
        <p:spPr bwMode="auto">
          <a:xfrm>
            <a:off x="2843213" y="4748213"/>
            <a:ext cx="4667250" cy="1139825"/>
          </a:xfrm>
          <a:custGeom>
            <a:avLst/>
            <a:gdLst>
              <a:gd name="T0" fmla="*/ 0 w 2940"/>
              <a:gd name="T1" fmla="*/ 718 h 718"/>
              <a:gd name="T2" fmla="*/ 1118 w 2940"/>
              <a:gd name="T3" fmla="*/ 0 h 718"/>
              <a:gd name="T4" fmla="*/ 2940 w 2940"/>
              <a:gd name="T5" fmla="*/ 9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40" h="718">
                <a:moveTo>
                  <a:pt x="0" y="718"/>
                </a:moveTo>
                <a:lnTo>
                  <a:pt x="1118" y="0"/>
                </a:lnTo>
                <a:lnTo>
                  <a:pt x="2940" y="9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50" name="Line 18"/>
          <p:cNvSpPr>
            <a:spLocks noChangeShapeType="1"/>
          </p:cNvSpPr>
          <p:nvPr/>
        </p:nvSpPr>
        <p:spPr bwMode="auto">
          <a:xfrm flipV="1">
            <a:off x="2857500" y="4748213"/>
            <a:ext cx="1760538" cy="113982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99251" name="Group 19"/>
          <p:cNvGrpSpPr>
            <a:grpSpLocks/>
          </p:cNvGrpSpPr>
          <p:nvPr/>
        </p:nvGrpSpPr>
        <p:grpSpPr bwMode="auto">
          <a:xfrm>
            <a:off x="2871788" y="1862138"/>
            <a:ext cx="0" cy="4025900"/>
            <a:chOff x="1809" y="1173"/>
            <a:chExt cx="0" cy="2536"/>
          </a:xfrm>
        </p:grpSpPr>
        <p:sp>
          <p:nvSpPr>
            <p:cNvPr id="2399252" name="Line 20"/>
            <p:cNvSpPr>
              <a:spLocks noChangeShapeType="1"/>
            </p:cNvSpPr>
            <p:nvPr/>
          </p:nvSpPr>
          <p:spPr bwMode="auto">
            <a:xfrm flipV="1">
              <a:off x="1809" y="1173"/>
              <a:ext cx="0" cy="25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253" name="Line 21"/>
            <p:cNvSpPr>
              <a:spLocks noChangeShapeType="1"/>
            </p:cNvSpPr>
            <p:nvPr/>
          </p:nvSpPr>
          <p:spPr bwMode="auto">
            <a:xfrm>
              <a:off x="1809" y="1273"/>
              <a:ext cx="0" cy="89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99254" name="Text Box 22"/>
          <p:cNvSpPr txBox="1">
            <a:spLocks noChangeArrowheads="1"/>
          </p:cNvSpPr>
          <p:nvPr/>
        </p:nvSpPr>
        <p:spPr bwMode="auto">
          <a:xfrm>
            <a:off x="3511550" y="4910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99256" name="Rectangle 24"/>
          <p:cNvSpPr>
            <a:spLocks noChangeArrowheads="1"/>
          </p:cNvSpPr>
          <p:nvPr/>
        </p:nvSpPr>
        <p:spPr bwMode="auto">
          <a:xfrm>
            <a:off x="268288" y="254000"/>
            <a:ext cx="3392487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4.</a:t>
            </a:r>
            <a:r>
              <a:rPr lang="en-US" altLang="zh-CN" sz="2400" b="1">
                <a:latin typeface="楷体_GB2312" pitchFamily="49" charset="-122"/>
              </a:rPr>
              <a:t>  </a:t>
            </a:r>
            <a:r>
              <a:rPr lang="zh-CN" altLang="en-US" sz="2400" b="1">
                <a:latin typeface="楷体_GB2312" pitchFamily="49" charset="-122"/>
              </a:rPr>
              <a:t>混合</a:t>
            </a:r>
            <a:r>
              <a:rPr lang="zh-CN" altLang="en-US" sz="2400" b="1"/>
              <a:t>积的几何意义</a:t>
            </a:r>
            <a:endParaRPr lang="zh-CN" altLang="en-US" sz="4400" b="1"/>
          </a:p>
        </p:txBody>
      </p:sp>
      <p:sp>
        <p:nvSpPr>
          <p:cNvPr id="2399257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8675688" y="4768850"/>
            <a:ext cx="228600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99258" name="Text Box 26"/>
          <p:cNvSpPr txBox="1">
            <a:spLocks noChangeArrowheads="1"/>
          </p:cNvSpPr>
          <p:nvPr/>
        </p:nvSpPr>
        <p:spPr bwMode="auto">
          <a:xfrm>
            <a:off x="6291263" y="1381125"/>
            <a:ext cx="261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sym typeface="Symbol" pitchFamily="18" charset="2"/>
              </a:rPr>
              <a:t>其混合积 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US" altLang="zh-CN" sz="2400" b="1" i="1">
                <a:solidFill>
                  <a:srgbClr val="FF0000"/>
                </a:solidFill>
                <a:sym typeface="Symbol" pitchFamily="18" charset="2"/>
              </a:rPr>
              <a:t>abc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] = 0</a:t>
            </a:r>
          </a:p>
        </p:txBody>
      </p:sp>
      <p:sp>
        <p:nvSpPr>
          <p:cNvPr id="2399259" name="Text Box 27"/>
          <p:cNvSpPr txBox="1">
            <a:spLocks noChangeArrowheads="1"/>
          </p:cNvSpPr>
          <p:nvPr/>
        </p:nvSpPr>
        <p:spPr bwMode="auto">
          <a:xfrm>
            <a:off x="5740400" y="1263650"/>
            <a:ext cx="66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600" b="1">
                <a:solidFill>
                  <a:srgbClr val="FF0000"/>
                </a:solidFill>
                <a:sym typeface="Symbol" pitchFamily="18" charset="2"/>
              </a:rPr>
              <a:t></a:t>
            </a:r>
          </a:p>
        </p:txBody>
      </p:sp>
      <p:graphicFrame>
        <p:nvGraphicFramePr>
          <p:cNvPr id="2399260" name="Object 28"/>
          <p:cNvGraphicFramePr>
            <a:graphicFrameLocks noChangeAspect="1"/>
          </p:cNvGraphicFramePr>
          <p:nvPr/>
        </p:nvGraphicFramePr>
        <p:xfrm>
          <a:off x="490538" y="823913"/>
          <a:ext cx="946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154" name="公式" r:id="rId3" imgW="469800" imgH="203040" progId="Equation.3">
                  <p:embed/>
                </p:oleObj>
              </mc:Choice>
              <mc:Fallback>
                <p:oleObj name="公式" r:id="rId3" imgW="469800" imgH="203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823913"/>
                        <a:ext cx="9461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9261" name="Object 29"/>
          <p:cNvGraphicFramePr>
            <a:graphicFrameLocks noChangeAspect="1"/>
          </p:cNvGraphicFramePr>
          <p:nvPr/>
        </p:nvGraphicFramePr>
        <p:xfrm>
          <a:off x="2770188" y="769938"/>
          <a:ext cx="2311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155" name="公式" r:id="rId5" imgW="1269720" imgH="228600" progId="Equation.3">
                  <p:embed/>
                </p:oleObj>
              </mc:Choice>
              <mc:Fallback>
                <p:oleObj name="公式" r:id="rId5" imgW="126972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769938"/>
                        <a:ext cx="2311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9262" name="Object 30"/>
          <p:cNvGraphicFramePr>
            <a:graphicFrameLocks noChangeAspect="1"/>
          </p:cNvGraphicFramePr>
          <p:nvPr/>
        </p:nvGraphicFramePr>
        <p:xfrm>
          <a:off x="5021263" y="787400"/>
          <a:ext cx="723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156" name="公式" r:id="rId7" imgW="393480" imgH="177480" progId="Equation.3">
                  <p:embed/>
                </p:oleObj>
              </mc:Choice>
              <mc:Fallback>
                <p:oleObj name="公式" r:id="rId7" imgW="393480" imgH="177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787400"/>
                        <a:ext cx="723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9263" name="Object 31"/>
          <p:cNvGraphicFramePr>
            <a:graphicFrameLocks noChangeAspect="1"/>
          </p:cNvGraphicFramePr>
          <p:nvPr/>
        </p:nvGraphicFramePr>
        <p:xfrm>
          <a:off x="5762625" y="782638"/>
          <a:ext cx="5619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157" name="公式" r:id="rId9" imgW="279360" imgH="177480" progId="Equation.3">
                  <p:embed/>
                </p:oleObj>
              </mc:Choice>
              <mc:Fallback>
                <p:oleObj name="公式" r:id="rId9" imgW="279360" imgH="177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782638"/>
                        <a:ext cx="5619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9264" name="Object 32"/>
          <p:cNvGraphicFramePr>
            <a:graphicFrameLocks noChangeAspect="1"/>
          </p:cNvGraphicFramePr>
          <p:nvPr/>
        </p:nvGraphicFramePr>
        <p:xfrm>
          <a:off x="1385888" y="812800"/>
          <a:ext cx="1406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158" name="公式" r:id="rId11" imgW="698400" imgH="203040" progId="Equation.3">
                  <p:embed/>
                </p:oleObj>
              </mc:Choice>
              <mc:Fallback>
                <p:oleObj name="公式" r:id="rId11" imgW="698400" imgH="203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812800"/>
                        <a:ext cx="14065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9266" name="Text Box 34"/>
          <p:cNvSpPr txBox="1">
            <a:spLocks noChangeArrowheads="1"/>
          </p:cNvSpPr>
          <p:nvPr/>
        </p:nvSpPr>
        <p:spPr bwMode="auto">
          <a:xfrm>
            <a:off x="3503613" y="1381125"/>
            <a:ext cx="2236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三矢 </a:t>
            </a:r>
            <a:r>
              <a:rPr lang="en-US" altLang="zh-CN" sz="2400" b="1" i="1">
                <a:solidFill>
                  <a:srgbClr val="FF0000"/>
                </a:solidFill>
              </a:rPr>
              <a:t>a, b, c</a:t>
            </a:r>
            <a:r>
              <a:rPr lang="zh-CN" altLang="en-US" sz="2400" b="1">
                <a:solidFill>
                  <a:srgbClr val="FF0000"/>
                </a:solidFill>
              </a:rPr>
              <a:t>共面</a:t>
            </a:r>
          </a:p>
        </p:txBody>
      </p:sp>
      <p:sp>
        <p:nvSpPr>
          <p:cNvPr id="2399267" name="Text Box 35"/>
          <p:cNvSpPr txBox="1">
            <a:spLocks noChangeArrowheads="1"/>
          </p:cNvSpPr>
          <p:nvPr/>
        </p:nvSpPr>
        <p:spPr bwMode="auto">
          <a:xfrm>
            <a:off x="2598738" y="1381125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因此，</a:t>
            </a:r>
          </a:p>
        </p:txBody>
      </p:sp>
      <p:sp>
        <p:nvSpPr>
          <p:cNvPr id="2399268" name="AutoShape 36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9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9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9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99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99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99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99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99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99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99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99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99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9258" grpId="0" autoUpdateAnimBg="0"/>
      <p:bldP spid="2399259" grpId="0" autoUpdateAnimBg="0"/>
      <p:bldP spid="2399266" grpId="0" autoUpdateAnimBg="0"/>
      <p:bldP spid="2399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4706" name="Group 2"/>
          <p:cNvGrpSpPr>
            <a:grpSpLocks/>
          </p:cNvGrpSpPr>
          <p:nvPr/>
        </p:nvGrpSpPr>
        <p:grpSpPr bwMode="auto">
          <a:xfrm>
            <a:off x="3195638" y="735013"/>
            <a:ext cx="5635625" cy="4800600"/>
            <a:chOff x="1675" y="284"/>
            <a:chExt cx="3550" cy="3024"/>
          </a:xfrm>
        </p:grpSpPr>
        <p:grpSp>
          <p:nvGrpSpPr>
            <p:cNvPr id="1864707" name="Group 3"/>
            <p:cNvGrpSpPr>
              <a:grpSpLocks/>
            </p:cNvGrpSpPr>
            <p:nvPr/>
          </p:nvGrpSpPr>
          <p:grpSpPr bwMode="auto">
            <a:xfrm>
              <a:off x="1675" y="284"/>
              <a:ext cx="3550" cy="3024"/>
              <a:chOff x="1811" y="411"/>
              <a:chExt cx="3550" cy="3024"/>
            </a:xfrm>
          </p:grpSpPr>
          <p:grpSp>
            <p:nvGrpSpPr>
              <p:cNvPr id="1864708" name="Group 4"/>
              <p:cNvGrpSpPr>
                <a:grpSpLocks/>
              </p:cNvGrpSpPr>
              <p:nvPr/>
            </p:nvGrpSpPr>
            <p:grpSpPr bwMode="auto">
              <a:xfrm>
                <a:off x="2100" y="545"/>
                <a:ext cx="3054" cy="2864"/>
                <a:chOff x="2100" y="545"/>
                <a:chExt cx="3054" cy="2864"/>
              </a:xfrm>
            </p:grpSpPr>
            <p:sp>
              <p:nvSpPr>
                <p:cNvPr id="1864709" name="Line 5"/>
                <p:cNvSpPr>
                  <a:spLocks noChangeShapeType="1"/>
                </p:cNvSpPr>
                <p:nvPr/>
              </p:nvSpPr>
              <p:spPr bwMode="auto">
                <a:xfrm>
                  <a:off x="2972" y="2537"/>
                  <a:ext cx="218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710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972" y="545"/>
                  <a:ext cx="0" cy="200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71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100" y="2537"/>
                  <a:ext cx="872" cy="8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64712" name="Text Box 8"/>
              <p:cNvSpPr txBox="1">
                <a:spLocks noChangeArrowheads="1"/>
              </p:cNvSpPr>
              <p:nvPr/>
            </p:nvSpPr>
            <p:spPr bwMode="auto">
              <a:xfrm>
                <a:off x="1811" y="3185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64713" name="Text Box 9"/>
              <p:cNvSpPr txBox="1">
                <a:spLocks noChangeArrowheads="1"/>
              </p:cNvSpPr>
              <p:nvPr/>
            </p:nvSpPr>
            <p:spPr bwMode="auto">
              <a:xfrm>
                <a:off x="2570" y="411"/>
                <a:ext cx="5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z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64714" name="Text Box 10"/>
              <p:cNvSpPr txBox="1">
                <a:spLocks noChangeArrowheads="1"/>
              </p:cNvSpPr>
              <p:nvPr/>
            </p:nvSpPr>
            <p:spPr bwMode="auto">
              <a:xfrm>
                <a:off x="5047" y="2452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</a:p>
            </p:txBody>
          </p:sp>
        </p:grpSp>
        <p:sp>
          <p:nvSpPr>
            <p:cNvPr id="1864715" name="Text Box 11"/>
            <p:cNvSpPr txBox="1">
              <a:spLocks noChangeArrowheads="1"/>
            </p:cNvSpPr>
            <p:nvPr/>
          </p:nvSpPr>
          <p:spPr bwMode="auto">
            <a:xfrm>
              <a:off x="2565" y="2212"/>
              <a:ext cx="3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1864716" name="Freeform 12"/>
          <p:cNvSpPr>
            <a:spLocks/>
          </p:cNvSpPr>
          <p:nvPr/>
        </p:nvSpPr>
        <p:spPr bwMode="auto">
          <a:xfrm>
            <a:off x="2800350" y="5235575"/>
            <a:ext cx="4814888" cy="358775"/>
          </a:xfrm>
          <a:custGeom>
            <a:avLst/>
            <a:gdLst>
              <a:gd name="T0" fmla="*/ 0 w 3033"/>
              <a:gd name="T1" fmla="*/ 36 h 226"/>
              <a:gd name="T2" fmla="*/ 126 w 3033"/>
              <a:gd name="T3" fmla="*/ 104 h 226"/>
              <a:gd name="T4" fmla="*/ 348 w 3033"/>
              <a:gd name="T5" fmla="*/ 188 h 226"/>
              <a:gd name="T6" fmla="*/ 744 w 3033"/>
              <a:gd name="T7" fmla="*/ 218 h 226"/>
              <a:gd name="T8" fmla="*/ 1386 w 3033"/>
              <a:gd name="T9" fmla="*/ 140 h 226"/>
              <a:gd name="T10" fmla="*/ 1980 w 3033"/>
              <a:gd name="T11" fmla="*/ 50 h 226"/>
              <a:gd name="T12" fmla="*/ 2502 w 3033"/>
              <a:gd name="T13" fmla="*/ 2 h 226"/>
              <a:gd name="T14" fmla="*/ 2844 w 3033"/>
              <a:gd name="T15" fmla="*/ 62 h 226"/>
              <a:gd name="T16" fmla="*/ 3033 w 3033"/>
              <a:gd name="T17" fmla="*/ 16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3" h="226">
                <a:moveTo>
                  <a:pt x="0" y="36"/>
                </a:moveTo>
                <a:cubicBezTo>
                  <a:pt x="21" y="48"/>
                  <a:pt x="68" y="79"/>
                  <a:pt x="126" y="104"/>
                </a:cubicBezTo>
                <a:cubicBezTo>
                  <a:pt x="184" y="129"/>
                  <a:pt x="245" y="169"/>
                  <a:pt x="348" y="188"/>
                </a:cubicBezTo>
                <a:cubicBezTo>
                  <a:pt x="451" y="207"/>
                  <a:pt x="571" y="226"/>
                  <a:pt x="744" y="218"/>
                </a:cubicBezTo>
                <a:cubicBezTo>
                  <a:pt x="917" y="210"/>
                  <a:pt x="1180" y="168"/>
                  <a:pt x="1386" y="140"/>
                </a:cubicBezTo>
                <a:cubicBezTo>
                  <a:pt x="1592" y="112"/>
                  <a:pt x="1794" y="73"/>
                  <a:pt x="1980" y="50"/>
                </a:cubicBezTo>
                <a:cubicBezTo>
                  <a:pt x="2166" y="27"/>
                  <a:pt x="2358" y="0"/>
                  <a:pt x="2502" y="2"/>
                </a:cubicBezTo>
                <a:cubicBezTo>
                  <a:pt x="2646" y="4"/>
                  <a:pt x="2756" y="35"/>
                  <a:pt x="2844" y="62"/>
                </a:cubicBezTo>
                <a:cubicBezTo>
                  <a:pt x="2932" y="89"/>
                  <a:pt x="2994" y="145"/>
                  <a:pt x="3033" y="16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4717" name="Group 13"/>
          <p:cNvGrpSpPr>
            <a:grpSpLocks/>
          </p:cNvGrpSpPr>
          <p:nvPr/>
        </p:nvGrpSpPr>
        <p:grpSpPr bwMode="auto">
          <a:xfrm>
            <a:off x="2798763" y="5175250"/>
            <a:ext cx="488950" cy="419100"/>
            <a:chOff x="191" y="2545"/>
            <a:chExt cx="308" cy="264"/>
          </a:xfrm>
        </p:grpSpPr>
        <p:sp>
          <p:nvSpPr>
            <p:cNvPr id="1864718" name="Freeform 14"/>
            <p:cNvSpPr>
              <a:spLocks/>
            </p:cNvSpPr>
            <p:nvPr/>
          </p:nvSpPr>
          <p:spPr bwMode="auto">
            <a:xfrm>
              <a:off x="191" y="2545"/>
              <a:ext cx="182" cy="209"/>
            </a:xfrm>
            <a:custGeom>
              <a:avLst/>
              <a:gdLst>
                <a:gd name="T0" fmla="*/ 0 w 182"/>
                <a:gd name="T1" fmla="*/ 209 h 209"/>
                <a:gd name="T2" fmla="*/ 182 w 182"/>
                <a:gd name="T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2" h="209">
                  <a:moveTo>
                    <a:pt x="0" y="209"/>
                  </a:moveTo>
                  <a:cubicBezTo>
                    <a:pt x="0" y="209"/>
                    <a:pt x="91" y="104"/>
                    <a:pt x="182" y="0"/>
                  </a:cubicBezTo>
                </a:path>
              </a:pathLst>
            </a:custGeom>
            <a:noFill/>
            <a:ln w="38100" cap="flat" cmpd="sng">
              <a:solidFill>
                <a:srgbClr val="009900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legacyObliqueTopRight">
                <a:rot lat="5400000" lon="0" rev="0"/>
              </a:camera>
              <a:lightRig rig="legacyFlat3" dir="b"/>
            </a:scene3d>
            <a:sp3d extrusionH="3630600" prstMaterial="legacyWireframe">
              <a:bevelT w="13500" h="13500" prst="angle"/>
              <a:bevelB w="13500" h="13500" prst="angle"/>
              <a:extrusionClr>
                <a:srgbClr val="0099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64719" name="Freeform 15"/>
            <p:cNvSpPr>
              <a:spLocks/>
            </p:cNvSpPr>
            <p:nvPr/>
          </p:nvSpPr>
          <p:spPr bwMode="auto">
            <a:xfrm>
              <a:off x="318" y="2627"/>
              <a:ext cx="181" cy="182"/>
            </a:xfrm>
            <a:custGeom>
              <a:avLst/>
              <a:gdLst>
                <a:gd name="T0" fmla="*/ 0 w 181"/>
                <a:gd name="T1" fmla="*/ 182 h 182"/>
                <a:gd name="T2" fmla="*/ 181 w 181"/>
                <a:gd name="T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1" h="182">
                  <a:moveTo>
                    <a:pt x="0" y="182"/>
                  </a:moveTo>
                  <a:cubicBezTo>
                    <a:pt x="0" y="182"/>
                    <a:pt x="90" y="91"/>
                    <a:pt x="181" y="0"/>
                  </a:cubicBezTo>
                </a:path>
              </a:pathLst>
            </a:custGeom>
            <a:noFill/>
            <a:ln w="38100" cap="flat" cmpd="sng">
              <a:solidFill>
                <a:srgbClr val="009900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legacyObliqueTopRight">
                <a:rot lat="5400000" lon="0" rev="0"/>
              </a:camera>
              <a:lightRig rig="legacyFlat3" dir="b"/>
            </a:scene3d>
            <a:sp3d extrusionH="3630600" prstMaterial="legacyWireframe">
              <a:bevelT w="13500" h="13500" prst="angle"/>
              <a:bevelB w="13500" h="13500" prst="angle"/>
              <a:extrusionClr>
                <a:srgbClr val="0099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864720" name="Freeform 16"/>
          <p:cNvSpPr>
            <a:spLocks/>
          </p:cNvSpPr>
          <p:nvPr/>
        </p:nvSpPr>
        <p:spPr bwMode="auto">
          <a:xfrm>
            <a:off x="3621088" y="5535613"/>
            <a:ext cx="606425" cy="74612"/>
          </a:xfrm>
          <a:custGeom>
            <a:avLst/>
            <a:gdLst>
              <a:gd name="T0" fmla="*/ 0 w 382"/>
              <a:gd name="T1" fmla="*/ 38 h 47"/>
              <a:gd name="T2" fmla="*/ 172 w 382"/>
              <a:gd name="T3" fmla="*/ 2 h 47"/>
              <a:gd name="T4" fmla="*/ 382 w 382"/>
              <a:gd name="T5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2" h="47">
                <a:moveTo>
                  <a:pt x="0" y="38"/>
                </a:moveTo>
                <a:cubicBezTo>
                  <a:pt x="29" y="32"/>
                  <a:pt x="108" y="0"/>
                  <a:pt x="172" y="2"/>
                </a:cubicBezTo>
                <a:cubicBezTo>
                  <a:pt x="236" y="4"/>
                  <a:pt x="338" y="38"/>
                  <a:pt x="382" y="47"/>
                </a:cubicBezTo>
              </a:path>
            </a:pathLst>
          </a:custGeom>
          <a:noFill/>
          <a:ln w="38100" cap="flat" cmpd="sng">
            <a:solidFill>
              <a:srgbClr val="0099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>
              <a:rot lat="5400000" lon="0" rev="0"/>
            </a:camera>
            <a:lightRig rig="legacyFlat3" dir="b"/>
          </a:scene3d>
          <a:sp3d extrusionH="3630600" prstMaterial="legacyWireframe">
            <a:bevelT w="13500" h="13500" prst="angle"/>
            <a:bevelB w="13500" h="13500" prst="angle"/>
            <a:extrusionClr>
              <a:srgbClr val="0099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864721" name="Freeform 17"/>
          <p:cNvSpPr>
            <a:spLocks/>
          </p:cNvSpPr>
          <p:nvPr/>
        </p:nvSpPr>
        <p:spPr bwMode="auto">
          <a:xfrm>
            <a:off x="4281488" y="5322888"/>
            <a:ext cx="779462" cy="333375"/>
          </a:xfrm>
          <a:custGeom>
            <a:avLst/>
            <a:gdLst>
              <a:gd name="T0" fmla="*/ 0 w 491"/>
              <a:gd name="T1" fmla="*/ 0 h 210"/>
              <a:gd name="T2" fmla="*/ 210 w 491"/>
              <a:gd name="T3" fmla="*/ 73 h 210"/>
              <a:gd name="T4" fmla="*/ 491 w 491"/>
              <a:gd name="T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1" h="210">
                <a:moveTo>
                  <a:pt x="0" y="0"/>
                </a:moveTo>
                <a:cubicBezTo>
                  <a:pt x="36" y="12"/>
                  <a:pt x="128" y="38"/>
                  <a:pt x="210" y="73"/>
                </a:cubicBezTo>
                <a:cubicBezTo>
                  <a:pt x="292" y="108"/>
                  <a:pt x="433" y="182"/>
                  <a:pt x="491" y="210"/>
                </a:cubicBezTo>
              </a:path>
            </a:pathLst>
          </a:custGeom>
          <a:noFill/>
          <a:ln w="38100" cap="flat" cmpd="sng">
            <a:solidFill>
              <a:srgbClr val="0099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>
              <a:rot lat="5400000" lon="0" rev="0"/>
            </a:camera>
            <a:lightRig rig="legacyFlat3" dir="b"/>
          </a:scene3d>
          <a:sp3d extrusionH="3630600" prstMaterial="legacyWireframe">
            <a:bevelT w="13500" h="13500" prst="angle"/>
            <a:bevelB w="13500" h="13500" prst="angle"/>
            <a:extrusionClr>
              <a:srgbClr val="0099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864722" name="Freeform 18"/>
          <p:cNvSpPr>
            <a:spLocks/>
          </p:cNvSpPr>
          <p:nvPr/>
        </p:nvSpPr>
        <p:spPr bwMode="auto">
          <a:xfrm>
            <a:off x="5224463" y="5064125"/>
            <a:ext cx="1139825" cy="547688"/>
          </a:xfrm>
          <a:custGeom>
            <a:avLst/>
            <a:gdLst>
              <a:gd name="T0" fmla="*/ 0 w 718"/>
              <a:gd name="T1" fmla="*/ 0 h 345"/>
              <a:gd name="T2" fmla="*/ 718 w 718"/>
              <a:gd name="T3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18" h="345">
                <a:moveTo>
                  <a:pt x="0" y="0"/>
                </a:moveTo>
                <a:cubicBezTo>
                  <a:pt x="0" y="0"/>
                  <a:pt x="359" y="172"/>
                  <a:pt x="718" y="345"/>
                </a:cubicBezTo>
              </a:path>
            </a:pathLst>
          </a:custGeom>
          <a:noFill/>
          <a:ln w="38100" cap="flat" cmpd="sng">
            <a:solidFill>
              <a:srgbClr val="0099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>
              <a:rot lat="5400000" lon="0" rev="0"/>
            </a:camera>
            <a:lightRig rig="legacyFlat3" dir="b"/>
          </a:scene3d>
          <a:sp3d extrusionH="3630600" prstMaterial="legacyWireframe">
            <a:bevelT w="13500" h="13500" prst="angle"/>
            <a:bevelB w="13500" h="13500" prst="angle"/>
            <a:extrusionClr>
              <a:srgbClr val="0099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864723" name="Freeform 19"/>
          <p:cNvSpPr>
            <a:spLocks/>
          </p:cNvSpPr>
          <p:nvPr/>
        </p:nvSpPr>
        <p:spPr bwMode="auto">
          <a:xfrm>
            <a:off x="6435725" y="5205413"/>
            <a:ext cx="763588" cy="120650"/>
          </a:xfrm>
          <a:custGeom>
            <a:avLst/>
            <a:gdLst>
              <a:gd name="T0" fmla="*/ 0 w 481"/>
              <a:gd name="T1" fmla="*/ 73 h 76"/>
              <a:gd name="T2" fmla="*/ 245 w 481"/>
              <a:gd name="T3" fmla="*/ 64 h 76"/>
              <a:gd name="T4" fmla="*/ 481 w 481"/>
              <a:gd name="T5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1" h="76">
                <a:moveTo>
                  <a:pt x="0" y="73"/>
                </a:moveTo>
                <a:cubicBezTo>
                  <a:pt x="41" y="72"/>
                  <a:pt x="165" y="76"/>
                  <a:pt x="245" y="64"/>
                </a:cubicBezTo>
                <a:cubicBezTo>
                  <a:pt x="325" y="52"/>
                  <a:pt x="432" y="13"/>
                  <a:pt x="481" y="0"/>
                </a:cubicBezTo>
              </a:path>
            </a:pathLst>
          </a:custGeom>
          <a:noFill/>
          <a:ln w="38100" cap="flat" cmpd="sng">
            <a:solidFill>
              <a:srgbClr val="0099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>
              <a:rot lat="5400000" lon="0" rev="0"/>
            </a:camera>
            <a:lightRig rig="legacyFlat3" dir="b"/>
          </a:scene3d>
          <a:sp3d extrusionH="3630600" prstMaterial="legacyWireframe">
            <a:bevelT w="13500" h="13500" prst="angle"/>
            <a:bevelB w="13500" h="13500" prst="angle"/>
            <a:extrusionClr>
              <a:srgbClr val="0099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864724" name="Freeform 20"/>
          <p:cNvSpPr>
            <a:spLocks/>
          </p:cNvSpPr>
          <p:nvPr/>
        </p:nvSpPr>
        <p:spPr bwMode="auto">
          <a:xfrm>
            <a:off x="7085013" y="5092700"/>
            <a:ext cx="620712" cy="592138"/>
          </a:xfrm>
          <a:custGeom>
            <a:avLst/>
            <a:gdLst>
              <a:gd name="T0" fmla="*/ 0 w 391"/>
              <a:gd name="T1" fmla="*/ 355 h 355"/>
              <a:gd name="T2" fmla="*/ 209 w 391"/>
              <a:gd name="T3" fmla="*/ 191 h 355"/>
              <a:gd name="T4" fmla="*/ 391 w 391"/>
              <a:gd name="T5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1" h="355">
                <a:moveTo>
                  <a:pt x="0" y="355"/>
                </a:moveTo>
                <a:cubicBezTo>
                  <a:pt x="35" y="328"/>
                  <a:pt x="144" y="250"/>
                  <a:pt x="209" y="191"/>
                </a:cubicBezTo>
                <a:cubicBezTo>
                  <a:pt x="274" y="132"/>
                  <a:pt x="353" y="40"/>
                  <a:pt x="391" y="0"/>
                </a:cubicBezTo>
              </a:path>
            </a:pathLst>
          </a:custGeom>
          <a:noFill/>
          <a:ln w="38100" cap="flat" cmpd="sng">
            <a:solidFill>
              <a:srgbClr val="0099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>
              <a:rot lat="5400000" lon="0" rev="0"/>
            </a:camera>
            <a:lightRig rig="legacyFlat3" dir="b"/>
          </a:scene3d>
          <a:sp3d extrusionH="3630600" prstMaterial="legacyWireframe">
            <a:bevelT w="13500" h="13500" prst="angle"/>
            <a:bevelB w="13500" h="13500" prst="angle"/>
            <a:extrusionClr>
              <a:srgbClr val="0099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864725" name="Freeform 21"/>
          <p:cNvSpPr>
            <a:spLocks/>
          </p:cNvSpPr>
          <p:nvPr/>
        </p:nvSpPr>
        <p:spPr bwMode="auto">
          <a:xfrm>
            <a:off x="3219450" y="5408613"/>
            <a:ext cx="447675" cy="246062"/>
          </a:xfrm>
          <a:custGeom>
            <a:avLst/>
            <a:gdLst>
              <a:gd name="T0" fmla="*/ 0 w 282"/>
              <a:gd name="T1" fmla="*/ 155 h 155"/>
              <a:gd name="T2" fmla="*/ 137 w 282"/>
              <a:gd name="T3" fmla="*/ 55 h 155"/>
              <a:gd name="T4" fmla="*/ 282 w 282"/>
              <a:gd name="T5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2" h="155">
                <a:moveTo>
                  <a:pt x="0" y="155"/>
                </a:moveTo>
                <a:cubicBezTo>
                  <a:pt x="23" y="138"/>
                  <a:pt x="90" y="81"/>
                  <a:pt x="137" y="55"/>
                </a:cubicBezTo>
                <a:cubicBezTo>
                  <a:pt x="184" y="29"/>
                  <a:pt x="252" y="11"/>
                  <a:pt x="282" y="0"/>
                </a:cubicBezTo>
              </a:path>
            </a:pathLst>
          </a:custGeom>
          <a:noFill/>
          <a:ln w="38100" cap="flat" cmpd="sng">
            <a:solidFill>
              <a:srgbClr val="0099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>
              <a:rot lat="5400000" lon="0" rev="0"/>
            </a:camera>
            <a:lightRig rig="legacyFlat3" dir="b"/>
          </a:scene3d>
          <a:sp3d extrusionH="3630600" prstMaterial="legacyWireframe">
            <a:bevelT w="13500" h="13500" prst="angle"/>
            <a:bevelB w="13500" h="13500" prst="angle"/>
            <a:extrusionClr>
              <a:srgbClr val="0099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864726" name="Group 22"/>
          <p:cNvGrpSpPr>
            <a:grpSpLocks/>
          </p:cNvGrpSpPr>
          <p:nvPr/>
        </p:nvGrpSpPr>
        <p:grpSpPr bwMode="auto">
          <a:xfrm>
            <a:off x="1905000" y="2895600"/>
            <a:ext cx="938213" cy="411163"/>
            <a:chOff x="1200" y="1824"/>
            <a:chExt cx="591" cy="259"/>
          </a:xfrm>
        </p:grpSpPr>
        <p:sp>
          <p:nvSpPr>
            <p:cNvPr id="1864727" name="AutoShape 23"/>
            <p:cNvSpPr>
              <a:spLocks noChangeArrowheads="1"/>
            </p:cNvSpPr>
            <p:nvPr/>
          </p:nvSpPr>
          <p:spPr bwMode="auto">
            <a:xfrm flipH="1">
              <a:off x="1328" y="1827"/>
              <a:ext cx="366" cy="256"/>
            </a:xfrm>
            <a:prstGeom prst="wedgeRoundRectCallout">
              <a:avLst>
                <a:gd name="adj1" fmla="val -67218"/>
                <a:gd name="adj2" fmla="val 146875"/>
                <a:gd name="adj3" fmla="val 16667"/>
              </a:avLst>
            </a:prstGeom>
            <a:noFill/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1864728" name="Text Box 24"/>
            <p:cNvSpPr txBox="1">
              <a:spLocks noChangeArrowheads="1"/>
            </p:cNvSpPr>
            <p:nvPr/>
          </p:nvSpPr>
          <p:spPr bwMode="auto">
            <a:xfrm>
              <a:off x="1200" y="1824"/>
              <a:ext cx="5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99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009900"/>
                  </a:solidFill>
                </a:rPr>
                <a:t>母线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1864729" name="Group 25"/>
          <p:cNvGrpSpPr>
            <a:grpSpLocks/>
          </p:cNvGrpSpPr>
          <p:nvPr/>
        </p:nvGrpSpPr>
        <p:grpSpPr bwMode="auto">
          <a:xfrm>
            <a:off x="276225" y="5368925"/>
            <a:ext cx="1524000" cy="801688"/>
            <a:chOff x="192" y="2688"/>
            <a:chExt cx="960" cy="505"/>
          </a:xfrm>
        </p:grpSpPr>
        <p:sp>
          <p:nvSpPr>
            <p:cNvPr id="1864730" name="Rectangle 26"/>
            <p:cNvSpPr>
              <a:spLocks noChangeArrowheads="1"/>
            </p:cNvSpPr>
            <p:nvPr/>
          </p:nvSpPr>
          <p:spPr bwMode="auto">
            <a:xfrm>
              <a:off x="266" y="2688"/>
              <a:ext cx="8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</a:rPr>
                <a:t>F</a:t>
              </a:r>
              <a:r>
                <a:rPr lang="en-US" altLang="zh-CN" sz="2000" b="1">
                  <a:solidFill>
                    <a:srgbClr val="FF0000"/>
                  </a:solidFill>
                </a:rPr>
                <a:t>(</a:t>
              </a:r>
              <a:r>
                <a:rPr lang="en-US" altLang="zh-CN" sz="2000" b="1" i="1">
                  <a:solidFill>
                    <a:srgbClr val="FF0000"/>
                  </a:solidFill>
                </a:rPr>
                <a:t> x,y</a:t>
              </a:r>
              <a:r>
                <a:rPr lang="en-US" altLang="zh-CN" sz="2000" b="1">
                  <a:solidFill>
                    <a:srgbClr val="FF0000"/>
                  </a:solidFill>
                </a:rPr>
                <a:t> )</a:t>
              </a:r>
              <a:r>
                <a:rPr lang="en-US" altLang="zh-CN" sz="2000" b="1" i="1">
                  <a:solidFill>
                    <a:srgbClr val="FF0000"/>
                  </a:solidFill>
                </a:rPr>
                <a:t>=</a:t>
              </a: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i="1">
                <a:solidFill>
                  <a:srgbClr val="FF0000"/>
                </a:solidFill>
              </a:endParaRPr>
            </a:p>
          </p:txBody>
        </p:sp>
        <p:sp>
          <p:nvSpPr>
            <p:cNvPr id="1864731" name="Text Box 27"/>
            <p:cNvSpPr txBox="1">
              <a:spLocks noChangeArrowheads="1"/>
            </p:cNvSpPr>
            <p:nvPr/>
          </p:nvSpPr>
          <p:spPr bwMode="auto">
            <a:xfrm>
              <a:off x="283" y="2943"/>
              <a:ext cx="4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</a:rPr>
                <a:t>z</a:t>
              </a:r>
              <a:r>
                <a:rPr lang="en-US" altLang="zh-CN" sz="1600" b="1">
                  <a:solidFill>
                    <a:srgbClr val="FF0000"/>
                  </a:solidFill>
                </a:rPr>
                <a:t> </a:t>
              </a:r>
              <a:r>
                <a:rPr lang="en-US" altLang="zh-CN" sz="2000" b="1">
                  <a:solidFill>
                    <a:srgbClr val="FF0000"/>
                  </a:solidFill>
                </a:rPr>
                <a:t>= 0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1864732" name="AutoShape 28"/>
            <p:cNvSpPr>
              <a:spLocks/>
            </p:cNvSpPr>
            <p:nvPr/>
          </p:nvSpPr>
          <p:spPr bwMode="auto">
            <a:xfrm>
              <a:off x="192" y="2785"/>
              <a:ext cx="144" cy="288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4733" name="Group 29"/>
          <p:cNvGrpSpPr>
            <a:grpSpLocks/>
          </p:cNvGrpSpPr>
          <p:nvPr/>
        </p:nvGrpSpPr>
        <p:grpSpPr bwMode="auto">
          <a:xfrm>
            <a:off x="1882775" y="5483225"/>
            <a:ext cx="738188" cy="396875"/>
            <a:chOff x="1186" y="3463"/>
            <a:chExt cx="465" cy="250"/>
          </a:xfrm>
        </p:grpSpPr>
        <p:sp>
          <p:nvSpPr>
            <p:cNvPr id="1864734" name="Text Box 30"/>
            <p:cNvSpPr txBox="1">
              <a:spLocks noChangeArrowheads="1"/>
            </p:cNvSpPr>
            <p:nvPr/>
          </p:nvSpPr>
          <p:spPr bwMode="auto">
            <a:xfrm>
              <a:off x="1186" y="3463"/>
              <a:ext cx="4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准线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864735" name="AutoShape 31"/>
            <p:cNvSpPr>
              <a:spLocks noChangeArrowheads="1"/>
            </p:cNvSpPr>
            <p:nvPr/>
          </p:nvSpPr>
          <p:spPr bwMode="auto">
            <a:xfrm>
              <a:off x="1204" y="3465"/>
              <a:ext cx="432" cy="240"/>
            </a:xfrm>
            <a:prstGeom prst="wedgeRoundRectCallout">
              <a:avLst>
                <a:gd name="adj1" fmla="val 133333"/>
                <a:gd name="adj2" fmla="val -49583"/>
                <a:gd name="adj3" fmla="val 16667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1864736" name="Text Box 32"/>
          <p:cNvSpPr txBox="1">
            <a:spLocks noChangeArrowheads="1"/>
          </p:cNvSpPr>
          <p:nvPr/>
        </p:nvSpPr>
        <p:spPr bwMode="auto">
          <a:xfrm>
            <a:off x="2155825" y="811213"/>
            <a:ext cx="942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en-US" altLang="zh-CN" sz="1800" b="1">
                <a:solidFill>
                  <a:schemeClr val="tx1"/>
                </a:solidFill>
              </a:rPr>
              <a:t>(</a:t>
            </a:r>
            <a:r>
              <a:rPr lang="zh-CN" altLang="en-US" sz="1800" b="1">
                <a:solidFill>
                  <a:schemeClr val="tx1"/>
                </a:solidFill>
              </a:rPr>
              <a:t>不含</a:t>
            </a:r>
            <a:r>
              <a:rPr lang="en-US" altLang="zh-CN" sz="1800" b="1" i="1">
                <a:solidFill>
                  <a:schemeClr val="tx1"/>
                </a:solidFill>
              </a:rPr>
              <a:t>z</a:t>
            </a:r>
            <a:r>
              <a:rPr lang="en-US" altLang="zh-CN" sz="1800" b="1">
                <a:solidFill>
                  <a:schemeClr val="tx1"/>
                </a:solidFill>
              </a:rPr>
              <a:t>)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864737" name="Freeform 33"/>
          <p:cNvSpPr>
            <a:spLocks/>
          </p:cNvSpPr>
          <p:nvPr/>
        </p:nvSpPr>
        <p:spPr bwMode="auto">
          <a:xfrm>
            <a:off x="2794000" y="1555750"/>
            <a:ext cx="2205038" cy="4059238"/>
          </a:xfrm>
          <a:custGeom>
            <a:avLst/>
            <a:gdLst>
              <a:gd name="T0" fmla="*/ 3 w 1389"/>
              <a:gd name="T1" fmla="*/ 0 h 2557"/>
              <a:gd name="T2" fmla="*/ 0 w 1389"/>
              <a:gd name="T3" fmla="*/ 2364 h 2557"/>
              <a:gd name="T4" fmla="*/ 32 w 1389"/>
              <a:gd name="T5" fmla="*/ 2388 h 2557"/>
              <a:gd name="T6" fmla="*/ 98 w 1389"/>
              <a:gd name="T7" fmla="*/ 2422 h 2557"/>
              <a:gd name="T8" fmla="*/ 185 w 1389"/>
              <a:gd name="T9" fmla="*/ 2466 h 2557"/>
              <a:gd name="T10" fmla="*/ 244 w 1389"/>
              <a:gd name="T11" fmla="*/ 2494 h 2557"/>
              <a:gd name="T12" fmla="*/ 319 w 1389"/>
              <a:gd name="T13" fmla="*/ 2518 h 2557"/>
              <a:gd name="T14" fmla="*/ 403 w 1389"/>
              <a:gd name="T15" fmla="*/ 2536 h 2557"/>
              <a:gd name="T16" fmla="*/ 494 w 1389"/>
              <a:gd name="T17" fmla="*/ 2548 h 2557"/>
              <a:gd name="T18" fmla="*/ 631 w 1389"/>
              <a:gd name="T19" fmla="*/ 2557 h 2557"/>
              <a:gd name="T20" fmla="*/ 744 w 1389"/>
              <a:gd name="T21" fmla="*/ 2554 h 2557"/>
              <a:gd name="T22" fmla="*/ 849 w 1389"/>
              <a:gd name="T23" fmla="*/ 2548 h 2557"/>
              <a:gd name="T24" fmla="*/ 990 w 1389"/>
              <a:gd name="T25" fmla="*/ 2541 h 2557"/>
              <a:gd name="T26" fmla="*/ 1140 w 1389"/>
              <a:gd name="T27" fmla="*/ 2527 h 2557"/>
              <a:gd name="T28" fmla="*/ 1270 w 1389"/>
              <a:gd name="T29" fmla="*/ 2508 h 2557"/>
              <a:gd name="T30" fmla="*/ 1389 w 1389"/>
              <a:gd name="T31" fmla="*/ 2487 h 2557"/>
              <a:gd name="T32" fmla="*/ 1378 w 1389"/>
              <a:gd name="T33" fmla="*/ 136 h 2557"/>
              <a:gd name="T34" fmla="*/ 1131 w 1389"/>
              <a:gd name="T35" fmla="*/ 169 h 2557"/>
              <a:gd name="T36" fmla="*/ 960 w 1389"/>
              <a:gd name="T37" fmla="*/ 192 h 2557"/>
              <a:gd name="T38" fmla="*/ 838 w 1389"/>
              <a:gd name="T39" fmla="*/ 205 h 2557"/>
              <a:gd name="T40" fmla="*/ 733 w 1389"/>
              <a:gd name="T41" fmla="*/ 211 h 2557"/>
              <a:gd name="T42" fmla="*/ 628 w 1389"/>
              <a:gd name="T43" fmla="*/ 214 h 2557"/>
              <a:gd name="T44" fmla="*/ 517 w 1389"/>
              <a:gd name="T45" fmla="*/ 205 h 2557"/>
              <a:gd name="T46" fmla="*/ 424 w 1389"/>
              <a:gd name="T47" fmla="*/ 190 h 2557"/>
              <a:gd name="T48" fmla="*/ 352 w 1389"/>
              <a:gd name="T49" fmla="*/ 180 h 2557"/>
              <a:gd name="T50" fmla="*/ 288 w 1389"/>
              <a:gd name="T51" fmla="*/ 165 h 2557"/>
              <a:gd name="T52" fmla="*/ 229 w 1389"/>
              <a:gd name="T53" fmla="*/ 142 h 2557"/>
              <a:gd name="T54" fmla="*/ 171 w 1389"/>
              <a:gd name="T55" fmla="*/ 114 h 2557"/>
              <a:gd name="T56" fmla="*/ 120 w 1389"/>
              <a:gd name="T57" fmla="*/ 87 h 2557"/>
              <a:gd name="T58" fmla="*/ 73 w 1389"/>
              <a:gd name="T59" fmla="*/ 58 h 2557"/>
              <a:gd name="T60" fmla="*/ 3 w 1389"/>
              <a:gd name="T61" fmla="*/ 0 h 2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89" h="2557">
                <a:moveTo>
                  <a:pt x="3" y="0"/>
                </a:moveTo>
                <a:lnTo>
                  <a:pt x="0" y="2364"/>
                </a:lnTo>
                <a:lnTo>
                  <a:pt x="32" y="2388"/>
                </a:lnTo>
                <a:lnTo>
                  <a:pt x="98" y="2422"/>
                </a:lnTo>
                <a:lnTo>
                  <a:pt x="185" y="2466"/>
                </a:lnTo>
                <a:lnTo>
                  <a:pt x="244" y="2494"/>
                </a:lnTo>
                <a:lnTo>
                  <a:pt x="319" y="2518"/>
                </a:lnTo>
                <a:lnTo>
                  <a:pt x="403" y="2536"/>
                </a:lnTo>
                <a:lnTo>
                  <a:pt x="494" y="2548"/>
                </a:lnTo>
                <a:lnTo>
                  <a:pt x="631" y="2557"/>
                </a:lnTo>
                <a:lnTo>
                  <a:pt x="744" y="2554"/>
                </a:lnTo>
                <a:lnTo>
                  <a:pt x="849" y="2548"/>
                </a:lnTo>
                <a:lnTo>
                  <a:pt x="990" y="2541"/>
                </a:lnTo>
                <a:lnTo>
                  <a:pt x="1140" y="2527"/>
                </a:lnTo>
                <a:lnTo>
                  <a:pt x="1270" y="2508"/>
                </a:lnTo>
                <a:lnTo>
                  <a:pt x="1389" y="2487"/>
                </a:lnTo>
                <a:lnTo>
                  <a:pt x="1378" y="136"/>
                </a:lnTo>
                <a:lnTo>
                  <a:pt x="1131" y="169"/>
                </a:lnTo>
                <a:lnTo>
                  <a:pt x="960" y="192"/>
                </a:lnTo>
                <a:lnTo>
                  <a:pt x="838" y="205"/>
                </a:lnTo>
                <a:lnTo>
                  <a:pt x="733" y="211"/>
                </a:lnTo>
                <a:lnTo>
                  <a:pt x="628" y="214"/>
                </a:lnTo>
                <a:lnTo>
                  <a:pt x="517" y="205"/>
                </a:lnTo>
                <a:lnTo>
                  <a:pt x="424" y="190"/>
                </a:lnTo>
                <a:lnTo>
                  <a:pt x="352" y="180"/>
                </a:lnTo>
                <a:lnTo>
                  <a:pt x="288" y="165"/>
                </a:lnTo>
                <a:lnTo>
                  <a:pt x="229" y="142"/>
                </a:lnTo>
                <a:lnTo>
                  <a:pt x="171" y="114"/>
                </a:lnTo>
                <a:lnTo>
                  <a:pt x="120" y="87"/>
                </a:lnTo>
                <a:lnTo>
                  <a:pt x="73" y="58"/>
                </a:lnTo>
                <a:lnTo>
                  <a:pt x="3" y="0"/>
                </a:lnTo>
                <a:close/>
              </a:path>
            </a:pathLst>
          </a:custGeom>
          <a:gradFill rotWithShape="0">
            <a:gsLst>
              <a:gs pos="0">
                <a:srgbClr val="009900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64738" name="Freeform 34"/>
          <p:cNvSpPr>
            <a:spLocks/>
          </p:cNvSpPr>
          <p:nvPr/>
        </p:nvSpPr>
        <p:spPr bwMode="auto">
          <a:xfrm>
            <a:off x="4900613" y="1546225"/>
            <a:ext cx="2732087" cy="3992563"/>
          </a:xfrm>
          <a:custGeom>
            <a:avLst/>
            <a:gdLst>
              <a:gd name="T0" fmla="*/ 0 w 1721"/>
              <a:gd name="T1" fmla="*/ 148 h 2515"/>
              <a:gd name="T2" fmla="*/ 17 w 1721"/>
              <a:gd name="T3" fmla="*/ 2499 h 2515"/>
              <a:gd name="T4" fmla="*/ 237 w 1721"/>
              <a:gd name="T5" fmla="*/ 2466 h 2515"/>
              <a:gd name="T6" fmla="*/ 420 w 1721"/>
              <a:gd name="T7" fmla="*/ 2436 h 2515"/>
              <a:gd name="T8" fmla="*/ 527 w 1721"/>
              <a:gd name="T9" fmla="*/ 2415 h 2515"/>
              <a:gd name="T10" fmla="*/ 620 w 1721"/>
              <a:gd name="T11" fmla="*/ 2397 h 2515"/>
              <a:gd name="T12" fmla="*/ 714 w 1721"/>
              <a:gd name="T13" fmla="*/ 2382 h 2515"/>
              <a:gd name="T14" fmla="*/ 813 w 1721"/>
              <a:gd name="T15" fmla="*/ 2368 h 2515"/>
              <a:gd name="T16" fmla="*/ 881 w 1721"/>
              <a:gd name="T17" fmla="*/ 2359 h 2515"/>
              <a:gd name="T18" fmla="*/ 944 w 1721"/>
              <a:gd name="T19" fmla="*/ 2353 h 2515"/>
              <a:gd name="T20" fmla="*/ 1001 w 1721"/>
              <a:gd name="T21" fmla="*/ 2347 h 2515"/>
              <a:gd name="T22" fmla="*/ 1067 w 1721"/>
              <a:gd name="T23" fmla="*/ 2344 h 2515"/>
              <a:gd name="T24" fmla="*/ 1136 w 1721"/>
              <a:gd name="T25" fmla="*/ 2340 h 2515"/>
              <a:gd name="T26" fmla="*/ 1224 w 1721"/>
              <a:gd name="T27" fmla="*/ 2344 h 2515"/>
              <a:gd name="T28" fmla="*/ 1293 w 1721"/>
              <a:gd name="T29" fmla="*/ 2350 h 2515"/>
              <a:gd name="T30" fmla="*/ 1365 w 1721"/>
              <a:gd name="T31" fmla="*/ 2362 h 2515"/>
              <a:gd name="T32" fmla="*/ 1419 w 1721"/>
              <a:gd name="T33" fmla="*/ 2371 h 2515"/>
              <a:gd name="T34" fmla="*/ 1473 w 1721"/>
              <a:gd name="T35" fmla="*/ 2386 h 2515"/>
              <a:gd name="T36" fmla="*/ 1521 w 1721"/>
              <a:gd name="T37" fmla="*/ 2401 h 2515"/>
              <a:gd name="T38" fmla="*/ 1560 w 1721"/>
              <a:gd name="T39" fmla="*/ 2416 h 2515"/>
              <a:gd name="T40" fmla="*/ 1604 w 1721"/>
              <a:gd name="T41" fmla="*/ 2437 h 2515"/>
              <a:gd name="T42" fmla="*/ 1641 w 1721"/>
              <a:gd name="T43" fmla="*/ 2458 h 2515"/>
              <a:gd name="T44" fmla="*/ 1685 w 1721"/>
              <a:gd name="T45" fmla="*/ 2490 h 2515"/>
              <a:gd name="T46" fmla="*/ 1719 w 1721"/>
              <a:gd name="T47" fmla="*/ 2515 h 2515"/>
              <a:gd name="T48" fmla="*/ 1721 w 1721"/>
              <a:gd name="T49" fmla="*/ 170 h 2515"/>
              <a:gd name="T50" fmla="*/ 1650 w 1721"/>
              <a:gd name="T51" fmla="*/ 124 h 2515"/>
              <a:gd name="T52" fmla="*/ 1590 w 1721"/>
              <a:gd name="T53" fmla="*/ 85 h 2515"/>
              <a:gd name="T54" fmla="*/ 1527 w 1721"/>
              <a:gd name="T55" fmla="*/ 64 h 2515"/>
              <a:gd name="T56" fmla="*/ 1461 w 1721"/>
              <a:gd name="T57" fmla="*/ 40 h 2515"/>
              <a:gd name="T58" fmla="*/ 1407 w 1721"/>
              <a:gd name="T59" fmla="*/ 28 h 2515"/>
              <a:gd name="T60" fmla="*/ 1350 w 1721"/>
              <a:gd name="T61" fmla="*/ 18 h 2515"/>
              <a:gd name="T62" fmla="*/ 1298 w 1721"/>
              <a:gd name="T63" fmla="*/ 9 h 2515"/>
              <a:gd name="T64" fmla="*/ 1254 w 1721"/>
              <a:gd name="T65" fmla="*/ 4 h 2515"/>
              <a:gd name="T66" fmla="*/ 1206 w 1721"/>
              <a:gd name="T67" fmla="*/ 0 h 2515"/>
              <a:gd name="T68" fmla="*/ 1155 w 1721"/>
              <a:gd name="T69" fmla="*/ 1 h 2515"/>
              <a:gd name="T70" fmla="*/ 1104 w 1721"/>
              <a:gd name="T71" fmla="*/ 3 h 2515"/>
              <a:gd name="T72" fmla="*/ 1056 w 1721"/>
              <a:gd name="T73" fmla="*/ 4 h 2515"/>
              <a:gd name="T74" fmla="*/ 996 w 1721"/>
              <a:gd name="T75" fmla="*/ 9 h 2515"/>
              <a:gd name="T76" fmla="*/ 929 w 1721"/>
              <a:gd name="T77" fmla="*/ 16 h 2515"/>
              <a:gd name="T78" fmla="*/ 819 w 1721"/>
              <a:gd name="T79" fmla="*/ 31 h 2515"/>
              <a:gd name="T80" fmla="*/ 729 w 1721"/>
              <a:gd name="T81" fmla="*/ 39 h 2515"/>
              <a:gd name="T82" fmla="*/ 606 w 1721"/>
              <a:gd name="T83" fmla="*/ 55 h 2515"/>
              <a:gd name="T84" fmla="*/ 459 w 1721"/>
              <a:gd name="T85" fmla="*/ 78 h 2515"/>
              <a:gd name="T86" fmla="*/ 219 w 1721"/>
              <a:gd name="T87" fmla="*/ 115 h 2515"/>
              <a:gd name="T88" fmla="*/ 0 w 1721"/>
              <a:gd name="T89" fmla="*/ 148 h 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21" h="2515">
                <a:moveTo>
                  <a:pt x="0" y="148"/>
                </a:moveTo>
                <a:lnTo>
                  <a:pt x="17" y="2499"/>
                </a:lnTo>
                <a:lnTo>
                  <a:pt x="237" y="2466"/>
                </a:lnTo>
                <a:lnTo>
                  <a:pt x="420" y="2436"/>
                </a:lnTo>
                <a:lnTo>
                  <a:pt x="527" y="2415"/>
                </a:lnTo>
                <a:lnTo>
                  <a:pt x="620" y="2397"/>
                </a:lnTo>
                <a:lnTo>
                  <a:pt x="714" y="2382"/>
                </a:lnTo>
                <a:lnTo>
                  <a:pt x="813" y="2368"/>
                </a:lnTo>
                <a:lnTo>
                  <a:pt x="881" y="2359"/>
                </a:lnTo>
                <a:lnTo>
                  <a:pt x="944" y="2353"/>
                </a:lnTo>
                <a:lnTo>
                  <a:pt x="1001" y="2347"/>
                </a:lnTo>
                <a:lnTo>
                  <a:pt x="1067" y="2344"/>
                </a:lnTo>
                <a:lnTo>
                  <a:pt x="1136" y="2340"/>
                </a:lnTo>
                <a:lnTo>
                  <a:pt x="1224" y="2344"/>
                </a:lnTo>
                <a:lnTo>
                  <a:pt x="1293" y="2350"/>
                </a:lnTo>
                <a:lnTo>
                  <a:pt x="1365" y="2362"/>
                </a:lnTo>
                <a:lnTo>
                  <a:pt x="1419" y="2371"/>
                </a:lnTo>
                <a:lnTo>
                  <a:pt x="1473" y="2386"/>
                </a:lnTo>
                <a:lnTo>
                  <a:pt x="1521" y="2401"/>
                </a:lnTo>
                <a:lnTo>
                  <a:pt x="1560" y="2416"/>
                </a:lnTo>
                <a:lnTo>
                  <a:pt x="1604" y="2437"/>
                </a:lnTo>
                <a:lnTo>
                  <a:pt x="1641" y="2458"/>
                </a:lnTo>
                <a:lnTo>
                  <a:pt x="1685" y="2490"/>
                </a:lnTo>
                <a:lnTo>
                  <a:pt x="1719" y="2515"/>
                </a:lnTo>
                <a:lnTo>
                  <a:pt x="1721" y="170"/>
                </a:lnTo>
                <a:lnTo>
                  <a:pt x="1650" y="124"/>
                </a:lnTo>
                <a:lnTo>
                  <a:pt x="1590" y="85"/>
                </a:lnTo>
                <a:lnTo>
                  <a:pt x="1527" y="64"/>
                </a:lnTo>
                <a:lnTo>
                  <a:pt x="1461" y="40"/>
                </a:lnTo>
                <a:lnTo>
                  <a:pt x="1407" y="28"/>
                </a:lnTo>
                <a:lnTo>
                  <a:pt x="1350" y="18"/>
                </a:lnTo>
                <a:lnTo>
                  <a:pt x="1298" y="9"/>
                </a:lnTo>
                <a:lnTo>
                  <a:pt x="1254" y="4"/>
                </a:lnTo>
                <a:lnTo>
                  <a:pt x="1206" y="0"/>
                </a:lnTo>
                <a:lnTo>
                  <a:pt x="1155" y="1"/>
                </a:lnTo>
                <a:lnTo>
                  <a:pt x="1104" y="3"/>
                </a:lnTo>
                <a:lnTo>
                  <a:pt x="1056" y="4"/>
                </a:lnTo>
                <a:lnTo>
                  <a:pt x="996" y="9"/>
                </a:lnTo>
                <a:lnTo>
                  <a:pt x="929" y="16"/>
                </a:lnTo>
                <a:lnTo>
                  <a:pt x="819" y="31"/>
                </a:lnTo>
                <a:lnTo>
                  <a:pt x="729" y="39"/>
                </a:lnTo>
                <a:lnTo>
                  <a:pt x="606" y="55"/>
                </a:lnTo>
                <a:lnTo>
                  <a:pt x="459" y="78"/>
                </a:lnTo>
                <a:lnTo>
                  <a:pt x="219" y="115"/>
                </a:lnTo>
                <a:lnTo>
                  <a:pt x="0" y="148"/>
                </a:lnTo>
                <a:close/>
              </a:path>
            </a:pathLst>
          </a:custGeom>
          <a:gradFill rotWithShape="0">
            <a:gsLst>
              <a:gs pos="0">
                <a:srgbClr val="FFFF66"/>
              </a:gs>
              <a:gs pos="100000">
                <a:srgbClr val="00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64739" name="Line 35"/>
          <p:cNvSpPr>
            <a:spLocks noChangeShapeType="1"/>
          </p:cNvSpPr>
          <p:nvPr/>
        </p:nvSpPr>
        <p:spPr bwMode="auto">
          <a:xfrm flipV="1">
            <a:off x="2816225" y="1612900"/>
            <a:ext cx="0" cy="37115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740" name="Freeform 36"/>
          <p:cNvSpPr>
            <a:spLocks/>
          </p:cNvSpPr>
          <p:nvPr/>
        </p:nvSpPr>
        <p:spPr bwMode="auto">
          <a:xfrm>
            <a:off x="2808288" y="1543050"/>
            <a:ext cx="4814887" cy="358775"/>
          </a:xfrm>
          <a:custGeom>
            <a:avLst/>
            <a:gdLst>
              <a:gd name="T0" fmla="*/ 0 w 3033"/>
              <a:gd name="T1" fmla="*/ 36 h 226"/>
              <a:gd name="T2" fmla="*/ 126 w 3033"/>
              <a:gd name="T3" fmla="*/ 104 h 226"/>
              <a:gd name="T4" fmla="*/ 348 w 3033"/>
              <a:gd name="T5" fmla="*/ 188 h 226"/>
              <a:gd name="T6" fmla="*/ 744 w 3033"/>
              <a:gd name="T7" fmla="*/ 218 h 226"/>
              <a:gd name="T8" fmla="*/ 1386 w 3033"/>
              <a:gd name="T9" fmla="*/ 140 h 226"/>
              <a:gd name="T10" fmla="*/ 1980 w 3033"/>
              <a:gd name="T11" fmla="*/ 50 h 226"/>
              <a:gd name="T12" fmla="*/ 2502 w 3033"/>
              <a:gd name="T13" fmla="*/ 2 h 226"/>
              <a:gd name="T14" fmla="*/ 2844 w 3033"/>
              <a:gd name="T15" fmla="*/ 62 h 226"/>
              <a:gd name="T16" fmla="*/ 3033 w 3033"/>
              <a:gd name="T17" fmla="*/ 16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3" h="226">
                <a:moveTo>
                  <a:pt x="0" y="36"/>
                </a:moveTo>
                <a:cubicBezTo>
                  <a:pt x="21" y="48"/>
                  <a:pt x="68" y="79"/>
                  <a:pt x="126" y="104"/>
                </a:cubicBezTo>
                <a:cubicBezTo>
                  <a:pt x="184" y="129"/>
                  <a:pt x="245" y="169"/>
                  <a:pt x="348" y="188"/>
                </a:cubicBezTo>
                <a:cubicBezTo>
                  <a:pt x="451" y="207"/>
                  <a:pt x="571" y="226"/>
                  <a:pt x="744" y="218"/>
                </a:cubicBezTo>
                <a:cubicBezTo>
                  <a:pt x="917" y="210"/>
                  <a:pt x="1180" y="168"/>
                  <a:pt x="1386" y="140"/>
                </a:cubicBezTo>
                <a:cubicBezTo>
                  <a:pt x="1592" y="112"/>
                  <a:pt x="1794" y="73"/>
                  <a:pt x="1980" y="50"/>
                </a:cubicBezTo>
                <a:cubicBezTo>
                  <a:pt x="2166" y="27"/>
                  <a:pt x="2358" y="0"/>
                  <a:pt x="2502" y="2"/>
                </a:cubicBezTo>
                <a:cubicBezTo>
                  <a:pt x="2646" y="4"/>
                  <a:pt x="2756" y="35"/>
                  <a:pt x="2844" y="62"/>
                </a:cubicBezTo>
                <a:cubicBezTo>
                  <a:pt x="2932" y="89"/>
                  <a:pt x="2994" y="145"/>
                  <a:pt x="3033" y="167"/>
                </a:cubicBezTo>
              </a:path>
            </a:pathLst>
          </a:custGeom>
          <a:noFill/>
          <a:ln w="12700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4741" name="Group 37"/>
          <p:cNvGrpSpPr>
            <a:grpSpLocks/>
          </p:cNvGrpSpPr>
          <p:nvPr/>
        </p:nvGrpSpPr>
        <p:grpSpPr bwMode="auto">
          <a:xfrm>
            <a:off x="3621088" y="1735138"/>
            <a:ext cx="4002087" cy="3792537"/>
            <a:chOff x="2281" y="1093"/>
            <a:chExt cx="2521" cy="2389"/>
          </a:xfrm>
        </p:grpSpPr>
        <p:sp>
          <p:nvSpPr>
            <p:cNvPr id="1864742" name="Line 38"/>
            <p:cNvSpPr>
              <a:spLocks noChangeShapeType="1"/>
            </p:cNvSpPr>
            <p:nvPr/>
          </p:nvSpPr>
          <p:spPr bwMode="auto">
            <a:xfrm>
              <a:off x="3174" y="1093"/>
              <a:ext cx="0" cy="14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43" name="Line 39"/>
            <p:cNvSpPr>
              <a:spLocks noChangeShapeType="1"/>
            </p:cNvSpPr>
            <p:nvPr/>
          </p:nvSpPr>
          <p:spPr bwMode="auto">
            <a:xfrm>
              <a:off x="3174" y="2589"/>
              <a:ext cx="1628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44" name="Line 40"/>
            <p:cNvSpPr>
              <a:spLocks noChangeShapeType="1"/>
            </p:cNvSpPr>
            <p:nvPr/>
          </p:nvSpPr>
          <p:spPr bwMode="auto">
            <a:xfrm flipH="1">
              <a:off x="2281" y="2589"/>
              <a:ext cx="893" cy="89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4745" name="Group 41"/>
          <p:cNvGrpSpPr>
            <a:grpSpLocks/>
          </p:cNvGrpSpPr>
          <p:nvPr/>
        </p:nvGrpSpPr>
        <p:grpSpPr bwMode="auto">
          <a:xfrm>
            <a:off x="5719763" y="2497138"/>
            <a:ext cx="1042987" cy="396875"/>
            <a:chOff x="3603" y="1238"/>
            <a:chExt cx="657" cy="250"/>
          </a:xfrm>
        </p:grpSpPr>
        <p:sp>
          <p:nvSpPr>
            <p:cNvPr id="1864746" name="Text Box 42"/>
            <p:cNvSpPr txBox="1">
              <a:spLocks noChangeArrowheads="1"/>
            </p:cNvSpPr>
            <p:nvPr/>
          </p:nvSpPr>
          <p:spPr bwMode="auto">
            <a:xfrm>
              <a:off x="3603" y="127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i="1">
                  <a:solidFill>
                    <a:srgbClr val="009900"/>
                  </a:solidFill>
                </a:rPr>
                <a:t>M</a:t>
              </a:r>
              <a:endParaRPr lang="en-US" altLang="zh-CN" sz="1600" b="1">
                <a:solidFill>
                  <a:srgbClr val="009900"/>
                </a:solidFill>
              </a:endParaRPr>
            </a:p>
          </p:txBody>
        </p:sp>
        <p:sp>
          <p:nvSpPr>
            <p:cNvPr id="1864747" name="Text Box 43"/>
            <p:cNvSpPr txBox="1">
              <a:spLocks noChangeArrowheads="1"/>
            </p:cNvSpPr>
            <p:nvPr/>
          </p:nvSpPr>
          <p:spPr bwMode="auto">
            <a:xfrm>
              <a:off x="3745" y="1238"/>
              <a:ext cx="5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9900"/>
                  </a:solidFill>
                </a:rPr>
                <a:t>(</a:t>
              </a:r>
              <a:r>
                <a:rPr lang="en-US" altLang="zh-CN" sz="2000" b="1" i="1">
                  <a:solidFill>
                    <a:srgbClr val="009900"/>
                  </a:solidFill>
                </a:rPr>
                <a:t>x,y,z</a:t>
              </a:r>
              <a:r>
                <a:rPr lang="en-US" altLang="zh-CN" sz="2000" b="1">
                  <a:solidFill>
                    <a:srgbClr val="009900"/>
                  </a:solidFill>
                </a:rPr>
                <a:t>)</a:t>
              </a:r>
            </a:p>
          </p:txBody>
        </p:sp>
      </p:grpSp>
      <p:sp>
        <p:nvSpPr>
          <p:cNvPr id="1864748" name="Freeform 44"/>
          <p:cNvSpPr>
            <a:spLocks/>
          </p:cNvSpPr>
          <p:nvPr/>
        </p:nvSpPr>
        <p:spPr bwMode="auto">
          <a:xfrm>
            <a:off x="5753100" y="2879725"/>
            <a:ext cx="4763" cy="2489200"/>
          </a:xfrm>
          <a:custGeom>
            <a:avLst/>
            <a:gdLst>
              <a:gd name="T0" fmla="*/ 0 w 3"/>
              <a:gd name="T1" fmla="*/ 0 h 1568"/>
              <a:gd name="T2" fmla="*/ 3 w 3"/>
              <a:gd name="T3" fmla="*/ 1568 h 15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1568">
                <a:moveTo>
                  <a:pt x="0" y="0"/>
                </a:moveTo>
                <a:lnTo>
                  <a:pt x="3" y="1568"/>
                </a:lnTo>
              </a:path>
            </a:pathLst>
          </a:custGeom>
          <a:noFill/>
          <a:ln w="38100" cap="flat" cmpd="sng">
            <a:solidFill>
              <a:srgbClr val="3366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64749" name="Text Box 45"/>
          <p:cNvSpPr txBox="1">
            <a:spLocks noChangeArrowheads="1"/>
          </p:cNvSpPr>
          <p:nvPr/>
        </p:nvSpPr>
        <p:spPr bwMode="auto">
          <a:xfrm>
            <a:off x="5595938" y="534352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1">
                <a:solidFill>
                  <a:srgbClr val="FF0000"/>
                </a:solidFill>
              </a:rPr>
              <a:t>N</a:t>
            </a:r>
            <a:endParaRPr lang="en-US" altLang="zh-CN" sz="1600" b="1">
              <a:solidFill>
                <a:srgbClr val="FF00FF"/>
              </a:solidFill>
            </a:endParaRPr>
          </a:p>
        </p:txBody>
      </p:sp>
      <p:sp>
        <p:nvSpPr>
          <p:cNvPr id="1864750" name="Text Box 46"/>
          <p:cNvSpPr txBox="1">
            <a:spLocks noChangeArrowheads="1"/>
          </p:cNvSpPr>
          <p:nvPr/>
        </p:nvSpPr>
        <p:spPr bwMode="auto">
          <a:xfrm>
            <a:off x="5789613" y="5334000"/>
            <a:ext cx="817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(</a:t>
            </a:r>
            <a:r>
              <a:rPr lang="en-US" altLang="zh-CN" sz="1600" b="1" i="1">
                <a:solidFill>
                  <a:srgbClr val="FF0000"/>
                </a:solidFill>
              </a:rPr>
              <a:t>x</a:t>
            </a:r>
            <a:r>
              <a:rPr lang="en-US" altLang="zh-CN" sz="1600" b="1">
                <a:solidFill>
                  <a:srgbClr val="FF0000"/>
                </a:solidFill>
              </a:rPr>
              <a:t>, </a:t>
            </a:r>
            <a:r>
              <a:rPr lang="en-US" altLang="zh-CN" sz="1600" b="1" i="1">
                <a:solidFill>
                  <a:srgbClr val="FF0000"/>
                </a:solidFill>
              </a:rPr>
              <a:t>y</a:t>
            </a:r>
            <a:r>
              <a:rPr lang="en-US" altLang="zh-CN" sz="1600" b="1">
                <a:solidFill>
                  <a:srgbClr val="FF0000"/>
                </a:solidFill>
              </a:rPr>
              <a:t>, 0)</a:t>
            </a:r>
          </a:p>
        </p:txBody>
      </p:sp>
      <p:sp>
        <p:nvSpPr>
          <p:cNvPr id="1864751" name="Text Box 47"/>
          <p:cNvSpPr txBox="1">
            <a:spLocks noChangeArrowheads="1"/>
          </p:cNvSpPr>
          <p:nvPr/>
        </p:nvSpPr>
        <p:spPr bwMode="auto">
          <a:xfrm>
            <a:off x="7705725" y="29003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336600"/>
                </a:solidFill>
              </a:rPr>
              <a:t>S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864752" name="Oval 48"/>
          <p:cNvSpPr>
            <a:spLocks noChangeArrowheads="1"/>
          </p:cNvSpPr>
          <p:nvPr/>
        </p:nvSpPr>
        <p:spPr bwMode="auto">
          <a:xfrm>
            <a:off x="5715000" y="2825750"/>
            <a:ext cx="74613" cy="74613"/>
          </a:xfrm>
          <a:prstGeom prst="ellipse">
            <a:avLst/>
          </a:prstGeom>
          <a:solidFill>
            <a:srgbClr val="336600"/>
          </a:solidFill>
          <a:ln w="9525">
            <a:solidFill>
              <a:srgbClr val="33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4753" name="Oval 49"/>
          <p:cNvSpPr>
            <a:spLocks noChangeArrowheads="1"/>
          </p:cNvSpPr>
          <p:nvPr/>
        </p:nvSpPr>
        <p:spPr bwMode="auto">
          <a:xfrm>
            <a:off x="5715000" y="5322888"/>
            <a:ext cx="74613" cy="746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4754" name="Text Box 50"/>
          <p:cNvSpPr txBox="1">
            <a:spLocks noChangeArrowheads="1"/>
          </p:cNvSpPr>
          <p:nvPr/>
        </p:nvSpPr>
        <p:spPr bwMode="auto">
          <a:xfrm>
            <a:off x="5343525" y="947738"/>
            <a:ext cx="3392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曲面</a:t>
            </a:r>
            <a:r>
              <a:rPr lang="en-US" altLang="zh-CN" sz="2000" b="1" i="1">
                <a:solidFill>
                  <a:schemeClr val="tx1"/>
                </a:solidFill>
              </a:rPr>
              <a:t>S</a:t>
            </a:r>
            <a:r>
              <a:rPr lang="zh-CN" altLang="en-US" sz="2000" b="1">
                <a:solidFill>
                  <a:schemeClr val="tx1"/>
                </a:solidFill>
              </a:rPr>
              <a:t>上每一点都满足方程；</a:t>
            </a:r>
          </a:p>
        </p:txBody>
      </p:sp>
      <p:sp>
        <p:nvSpPr>
          <p:cNvPr id="1864755" name="Text Box 51"/>
          <p:cNvSpPr txBox="1">
            <a:spLocks noChangeArrowheads="1"/>
          </p:cNvSpPr>
          <p:nvPr/>
        </p:nvSpPr>
        <p:spPr bwMode="auto">
          <a:xfrm>
            <a:off x="4854575" y="6170613"/>
            <a:ext cx="3648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曲面</a:t>
            </a:r>
            <a:r>
              <a:rPr lang="en-US" altLang="zh-CN" sz="2000" b="1">
                <a:solidFill>
                  <a:schemeClr val="tx1"/>
                </a:solidFill>
              </a:rPr>
              <a:t>S</a:t>
            </a:r>
            <a:r>
              <a:rPr lang="zh-CN" altLang="en-US" sz="2000" b="1">
                <a:solidFill>
                  <a:schemeClr val="tx1"/>
                </a:solidFill>
              </a:rPr>
              <a:t>外的每一点都不满足方程</a:t>
            </a:r>
          </a:p>
        </p:txBody>
      </p:sp>
      <p:sp>
        <p:nvSpPr>
          <p:cNvPr id="1864757" name="Text Box 53"/>
          <p:cNvSpPr txBox="1">
            <a:spLocks noChangeArrowheads="1"/>
          </p:cNvSpPr>
          <p:nvPr/>
        </p:nvSpPr>
        <p:spPr bwMode="auto">
          <a:xfrm>
            <a:off x="4141788" y="339725"/>
            <a:ext cx="481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4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x,y</a:t>
            </a:r>
            <a:r>
              <a:rPr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24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表示母线平行于</a:t>
            </a:r>
            <a:r>
              <a:rPr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z</a:t>
            </a:r>
            <a:r>
              <a:rPr lang="zh-CN" altLang="en-US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轴的柱面</a:t>
            </a:r>
          </a:p>
        </p:txBody>
      </p:sp>
      <p:sp>
        <p:nvSpPr>
          <p:cNvPr id="1864758" name="Text Box 54"/>
          <p:cNvSpPr txBox="1">
            <a:spLocks noChangeArrowheads="1"/>
          </p:cNvSpPr>
          <p:nvPr/>
        </p:nvSpPr>
        <p:spPr bwMode="auto">
          <a:xfrm>
            <a:off x="5756275" y="5684838"/>
            <a:ext cx="3314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FF0000"/>
                </a:solidFill>
              </a:rPr>
              <a:t>点</a:t>
            </a:r>
            <a:r>
              <a:rPr lang="en-US" altLang="zh-CN" sz="1800" b="1" i="1">
                <a:solidFill>
                  <a:srgbClr val="FF0000"/>
                </a:solidFill>
              </a:rPr>
              <a:t>N</a:t>
            </a:r>
            <a:r>
              <a:rPr lang="zh-CN" altLang="en-US" sz="1800" b="1">
                <a:solidFill>
                  <a:schemeClr val="tx1"/>
                </a:solidFill>
              </a:rPr>
              <a:t>满足方程，故</a:t>
            </a:r>
            <a:r>
              <a:rPr lang="zh-CN" altLang="en-US" sz="1800" b="1">
                <a:solidFill>
                  <a:srgbClr val="009900"/>
                </a:solidFill>
              </a:rPr>
              <a:t>点</a:t>
            </a:r>
            <a:r>
              <a:rPr lang="en-US" altLang="zh-CN" sz="1800" b="1" i="1">
                <a:solidFill>
                  <a:srgbClr val="009900"/>
                </a:solidFill>
              </a:rPr>
              <a:t>M</a:t>
            </a:r>
            <a:r>
              <a:rPr lang="zh-CN" altLang="en-US" sz="1800" b="1">
                <a:solidFill>
                  <a:schemeClr val="tx1"/>
                </a:solidFill>
              </a:rPr>
              <a:t>满足方程</a:t>
            </a:r>
            <a:endParaRPr lang="zh-CN" altLang="en-US" sz="1800" b="1">
              <a:solidFill>
                <a:schemeClr val="accent2"/>
              </a:solidFill>
            </a:endParaRPr>
          </a:p>
        </p:txBody>
      </p:sp>
      <p:sp>
        <p:nvSpPr>
          <p:cNvPr id="1864763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287338" y="228600"/>
            <a:ext cx="3940175" cy="5572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5.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一般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柱面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24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4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x,y</a:t>
            </a:r>
            <a:r>
              <a:rPr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24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b="1" i="1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64764" name="AutoShape 6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6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8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6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86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64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64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64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64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186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6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6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6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6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6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6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6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6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6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186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186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6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64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64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64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64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186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86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9" dur="500"/>
                                        <p:tgtEl>
                                          <p:spTgt spid="186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86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86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86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864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864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86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0" fill="hold"/>
                                        <p:tgtEl>
                                          <p:spTgt spid="186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0" fill="hold"/>
                                        <p:tgtEl>
                                          <p:spTgt spid="186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716" grpId="0" animBg="1"/>
      <p:bldP spid="1864720" grpId="0" animBg="1"/>
      <p:bldP spid="1864721" grpId="0" animBg="1"/>
      <p:bldP spid="1864722" grpId="0" animBg="1"/>
      <p:bldP spid="1864723" grpId="0" animBg="1"/>
      <p:bldP spid="1864724" grpId="0" animBg="1"/>
      <p:bldP spid="1864725" grpId="0" animBg="1"/>
      <p:bldP spid="1864736" grpId="0" autoUpdateAnimBg="0"/>
      <p:bldP spid="1864737" grpId="0" animBg="1"/>
      <p:bldP spid="1864738" grpId="0" animBg="1"/>
      <p:bldP spid="1864739" grpId="0" animBg="1"/>
      <p:bldP spid="1864740" grpId="0" animBg="1"/>
      <p:bldP spid="1864748" grpId="0" animBg="1"/>
      <p:bldP spid="1864749" grpId="0" autoUpdateAnimBg="0"/>
      <p:bldP spid="1864750" grpId="0" autoUpdateAnimBg="0"/>
      <p:bldP spid="1864751" grpId="0" autoUpdateAnimBg="0"/>
      <p:bldP spid="1864752" grpId="0" animBg="1"/>
      <p:bldP spid="1864753" grpId="0" animBg="1"/>
      <p:bldP spid="1864754" grpId="0" autoUpdateAnimBg="0"/>
      <p:bldP spid="1864755" grpId="0" autoUpdateAnimBg="0"/>
      <p:bldP spid="1864757" grpId="0" autoUpdateAnimBg="0"/>
      <p:bldP spid="186475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730" name="Freeform 2"/>
          <p:cNvSpPr>
            <a:spLocks/>
          </p:cNvSpPr>
          <p:nvPr/>
        </p:nvSpPr>
        <p:spPr bwMode="auto">
          <a:xfrm>
            <a:off x="5111750" y="611188"/>
            <a:ext cx="3503613" cy="1030287"/>
          </a:xfrm>
          <a:custGeom>
            <a:avLst/>
            <a:gdLst>
              <a:gd name="T0" fmla="*/ 0 w 1808"/>
              <a:gd name="T1" fmla="*/ 141 h 449"/>
              <a:gd name="T2" fmla="*/ 581 w 1808"/>
              <a:gd name="T3" fmla="*/ 432 h 449"/>
              <a:gd name="T4" fmla="*/ 1190 w 1808"/>
              <a:gd name="T5" fmla="*/ 41 h 449"/>
              <a:gd name="T6" fmla="*/ 1808 w 1808"/>
              <a:gd name="T7" fmla="*/ 187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8" h="449">
                <a:moveTo>
                  <a:pt x="0" y="141"/>
                </a:moveTo>
                <a:cubicBezTo>
                  <a:pt x="191" y="295"/>
                  <a:pt x="383" y="449"/>
                  <a:pt x="581" y="432"/>
                </a:cubicBezTo>
                <a:cubicBezTo>
                  <a:pt x="779" y="415"/>
                  <a:pt x="986" y="82"/>
                  <a:pt x="1190" y="41"/>
                </a:cubicBezTo>
                <a:cubicBezTo>
                  <a:pt x="1394" y="0"/>
                  <a:pt x="1601" y="93"/>
                  <a:pt x="1808" y="18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5731" name="Freeform 3"/>
          <p:cNvSpPr>
            <a:spLocks/>
          </p:cNvSpPr>
          <p:nvPr/>
        </p:nvSpPr>
        <p:spPr bwMode="auto">
          <a:xfrm>
            <a:off x="1300163" y="4443413"/>
            <a:ext cx="3503612" cy="1030287"/>
          </a:xfrm>
          <a:custGeom>
            <a:avLst/>
            <a:gdLst>
              <a:gd name="T0" fmla="*/ 0 w 1808"/>
              <a:gd name="T1" fmla="*/ 141 h 449"/>
              <a:gd name="T2" fmla="*/ 581 w 1808"/>
              <a:gd name="T3" fmla="*/ 432 h 449"/>
              <a:gd name="T4" fmla="*/ 1190 w 1808"/>
              <a:gd name="T5" fmla="*/ 41 h 449"/>
              <a:gd name="T6" fmla="*/ 1808 w 1808"/>
              <a:gd name="T7" fmla="*/ 187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8" h="449">
                <a:moveTo>
                  <a:pt x="0" y="141"/>
                </a:moveTo>
                <a:cubicBezTo>
                  <a:pt x="191" y="295"/>
                  <a:pt x="383" y="449"/>
                  <a:pt x="581" y="432"/>
                </a:cubicBezTo>
                <a:cubicBezTo>
                  <a:pt x="779" y="415"/>
                  <a:pt x="986" y="82"/>
                  <a:pt x="1190" y="41"/>
                </a:cubicBezTo>
                <a:cubicBezTo>
                  <a:pt x="1394" y="0"/>
                  <a:pt x="1601" y="93"/>
                  <a:pt x="1808" y="18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/>
            <a:lightRig rig="legacyFlat3" dir="b"/>
          </a:scene3d>
          <a:sp3d extrusionH="10768000" prstMaterial="legacyWirefram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865732" name="Group 4"/>
          <p:cNvGrpSpPr>
            <a:grpSpLocks/>
          </p:cNvGrpSpPr>
          <p:nvPr/>
        </p:nvGrpSpPr>
        <p:grpSpPr bwMode="auto">
          <a:xfrm>
            <a:off x="1646238" y="2679700"/>
            <a:ext cx="938212" cy="411163"/>
            <a:chOff x="1037" y="1679"/>
            <a:chExt cx="591" cy="259"/>
          </a:xfrm>
        </p:grpSpPr>
        <p:sp>
          <p:nvSpPr>
            <p:cNvPr id="1865733" name="AutoShape 5"/>
            <p:cNvSpPr>
              <a:spLocks noChangeArrowheads="1"/>
            </p:cNvSpPr>
            <p:nvPr/>
          </p:nvSpPr>
          <p:spPr bwMode="auto">
            <a:xfrm flipH="1">
              <a:off x="1165" y="1682"/>
              <a:ext cx="366" cy="256"/>
            </a:xfrm>
            <a:prstGeom prst="wedgeRoundRectCallout">
              <a:avLst>
                <a:gd name="adj1" fmla="val -67218"/>
                <a:gd name="adj2" fmla="val 146875"/>
                <a:gd name="adj3" fmla="val 16667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1865734" name="Text Box 6"/>
            <p:cNvSpPr txBox="1">
              <a:spLocks noChangeArrowheads="1"/>
            </p:cNvSpPr>
            <p:nvPr/>
          </p:nvSpPr>
          <p:spPr bwMode="auto">
            <a:xfrm>
              <a:off x="1037" y="1679"/>
              <a:ext cx="5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母线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1865735" name="Group 7"/>
          <p:cNvGrpSpPr>
            <a:grpSpLocks/>
          </p:cNvGrpSpPr>
          <p:nvPr/>
        </p:nvGrpSpPr>
        <p:grpSpPr bwMode="auto">
          <a:xfrm>
            <a:off x="4737100" y="438150"/>
            <a:ext cx="738188" cy="396875"/>
            <a:chOff x="2984" y="276"/>
            <a:chExt cx="465" cy="250"/>
          </a:xfrm>
        </p:grpSpPr>
        <p:sp>
          <p:nvSpPr>
            <p:cNvPr id="1865736" name="Text Box 8"/>
            <p:cNvSpPr txBox="1">
              <a:spLocks noChangeArrowheads="1"/>
            </p:cNvSpPr>
            <p:nvPr/>
          </p:nvSpPr>
          <p:spPr bwMode="auto">
            <a:xfrm>
              <a:off x="2984" y="276"/>
              <a:ext cx="4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9900"/>
                  </a:solidFill>
                </a:rPr>
                <a:t>准线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865737" name="AutoShape 9"/>
            <p:cNvSpPr>
              <a:spLocks noChangeArrowheads="1"/>
            </p:cNvSpPr>
            <p:nvPr/>
          </p:nvSpPr>
          <p:spPr bwMode="auto">
            <a:xfrm>
              <a:off x="3002" y="278"/>
              <a:ext cx="432" cy="240"/>
            </a:xfrm>
            <a:prstGeom prst="wedgeRoundRectCallout">
              <a:avLst>
                <a:gd name="adj1" fmla="val 25926"/>
                <a:gd name="adj2" fmla="val 117500"/>
                <a:gd name="adj3" fmla="val 16667"/>
              </a:avLst>
            </a:prstGeom>
            <a:noFill/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1865738" name="Rectangle 10"/>
          <p:cNvSpPr>
            <a:spLocks noChangeArrowheads="1"/>
          </p:cNvSpPr>
          <p:nvPr/>
        </p:nvSpPr>
        <p:spPr bwMode="auto">
          <a:xfrm>
            <a:off x="2136775" y="85725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zh-CN" altLang="en-US" sz="2000" b="1">
                <a:solidFill>
                  <a:schemeClr val="tx1"/>
                </a:solidFill>
              </a:rPr>
              <a:t>不含</a:t>
            </a:r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865739" name="Group 11"/>
          <p:cNvGrpSpPr>
            <a:grpSpLocks/>
          </p:cNvGrpSpPr>
          <p:nvPr/>
        </p:nvGrpSpPr>
        <p:grpSpPr bwMode="auto">
          <a:xfrm>
            <a:off x="5670550" y="333375"/>
            <a:ext cx="1524000" cy="785813"/>
            <a:chOff x="3572" y="210"/>
            <a:chExt cx="960" cy="495"/>
          </a:xfrm>
        </p:grpSpPr>
        <p:sp>
          <p:nvSpPr>
            <p:cNvPr id="1865740" name="Rectangle 12"/>
            <p:cNvSpPr>
              <a:spLocks noChangeArrowheads="1"/>
            </p:cNvSpPr>
            <p:nvPr/>
          </p:nvSpPr>
          <p:spPr bwMode="auto">
            <a:xfrm>
              <a:off x="3646" y="210"/>
              <a:ext cx="8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</a:rPr>
                <a:t>F</a:t>
              </a:r>
              <a:r>
                <a:rPr lang="en-US" altLang="zh-CN" sz="2000" b="1">
                  <a:solidFill>
                    <a:srgbClr val="FF0000"/>
                  </a:solidFill>
                </a:rPr>
                <a:t>(</a:t>
              </a:r>
              <a:r>
                <a:rPr lang="en-US" altLang="zh-CN" sz="2000" b="1" i="1">
                  <a:solidFill>
                    <a:srgbClr val="FF0000"/>
                  </a:solidFill>
                </a:rPr>
                <a:t> y, z</a:t>
              </a:r>
              <a:r>
                <a:rPr lang="en-US" altLang="zh-CN" sz="2000" b="1">
                  <a:solidFill>
                    <a:srgbClr val="FF0000"/>
                  </a:solidFill>
                </a:rPr>
                <a:t> )</a:t>
              </a:r>
              <a:r>
                <a:rPr lang="en-US" altLang="zh-CN" sz="2000" b="1" i="1">
                  <a:solidFill>
                    <a:srgbClr val="FF0000"/>
                  </a:solidFill>
                </a:rPr>
                <a:t>=</a:t>
              </a: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i="1">
                <a:solidFill>
                  <a:srgbClr val="FF0000"/>
                </a:solidFill>
              </a:endParaRPr>
            </a:p>
          </p:txBody>
        </p:sp>
        <p:sp>
          <p:nvSpPr>
            <p:cNvPr id="1865741" name="Text Box 13"/>
            <p:cNvSpPr txBox="1">
              <a:spLocks noChangeArrowheads="1"/>
            </p:cNvSpPr>
            <p:nvPr/>
          </p:nvSpPr>
          <p:spPr bwMode="auto">
            <a:xfrm>
              <a:off x="3663" y="474"/>
              <a:ext cx="4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rgbClr val="FF0000"/>
                  </a:solidFill>
                </a:rPr>
                <a:t>x</a:t>
              </a:r>
              <a:r>
                <a:rPr lang="en-US" altLang="zh-CN" sz="1600" b="1">
                  <a:solidFill>
                    <a:srgbClr val="FF0000"/>
                  </a:solidFill>
                </a:rPr>
                <a:t> = 0</a:t>
              </a:r>
            </a:p>
          </p:txBody>
        </p:sp>
        <p:sp>
          <p:nvSpPr>
            <p:cNvPr id="1865742" name="AutoShape 14"/>
            <p:cNvSpPr>
              <a:spLocks/>
            </p:cNvSpPr>
            <p:nvPr/>
          </p:nvSpPr>
          <p:spPr bwMode="auto">
            <a:xfrm>
              <a:off x="3572" y="307"/>
              <a:ext cx="144" cy="288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5743" name="Group 15"/>
          <p:cNvGrpSpPr>
            <a:grpSpLocks/>
          </p:cNvGrpSpPr>
          <p:nvPr/>
        </p:nvGrpSpPr>
        <p:grpSpPr bwMode="auto">
          <a:xfrm>
            <a:off x="2659063" y="450850"/>
            <a:ext cx="5635625" cy="4800600"/>
            <a:chOff x="1675" y="284"/>
            <a:chExt cx="3550" cy="3024"/>
          </a:xfrm>
        </p:grpSpPr>
        <p:sp>
          <p:nvSpPr>
            <p:cNvPr id="1865744" name="Line 16"/>
            <p:cNvSpPr>
              <a:spLocks noChangeShapeType="1"/>
            </p:cNvSpPr>
            <p:nvPr/>
          </p:nvSpPr>
          <p:spPr bwMode="auto">
            <a:xfrm>
              <a:off x="2836" y="2410"/>
              <a:ext cx="2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745" name="Line 17"/>
            <p:cNvSpPr>
              <a:spLocks noChangeShapeType="1"/>
            </p:cNvSpPr>
            <p:nvPr/>
          </p:nvSpPr>
          <p:spPr bwMode="auto">
            <a:xfrm flipV="1">
              <a:off x="2836" y="418"/>
              <a:ext cx="0" cy="20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746" name="Text Box 18"/>
            <p:cNvSpPr txBox="1">
              <a:spLocks noChangeArrowheads="1"/>
            </p:cNvSpPr>
            <p:nvPr/>
          </p:nvSpPr>
          <p:spPr bwMode="auto">
            <a:xfrm>
              <a:off x="1675" y="3058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65747" name="Text Box 19"/>
            <p:cNvSpPr txBox="1">
              <a:spLocks noChangeArrowheads="1"/>
            </p:cNvSpPr>
            <p:nvPr/>
          </p:nvSpPr>
          <p:spPr bwMode="auto">
            <a:xfrm>
              <a:off x="2434" y="284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65748" name="Text Box 20"/>
            <p:cNvSpPr txBox="1">
              <a:spLocks noChangeArrowheads="1"/>
            </p:cNvSpPr>
            <p:nvPr/>
          </p:nvSpPr>
          <p:spPr bwMode="auto">
            <a:xfrm>
              <a:off x="4911" y="2325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65749" name="Text Box 21"/>
            <p:cNvSpPr txBox="1">
              <a:spLocks noChangeArrowheads="1"/>
            </p:cNvSpPr>
            <p:nvPr/>
          </p:nvSpPr>
          <p:spPr bwMode="auto">
            <a:xfrm>
              <a:off x="2565" y="2212"/>
              <a:ext cx="3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865750" name="Line 22"/>
            <p:cNvSpPr>
              <a:spLocks noChangeShapeType="1"/>
            </p:cNvSpPr>
            <p:nvPr/>
          </p:nvSpPr>
          <p:spPr bwMode="auto">
            <a:xfrm flipH="1">
              <a:off x="1970" y="2410"/>
              <a:ext cx="866" cy="86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65752" name="Text Box 24"/>
          <p:cNvSpPr txBox="1">
            <a:spLocks noChangeArrowheads="1"/>
          </p:cNvSpPr>
          <p:nvPr/>
        </p:nvSpPr>
        <p:spPr bwMode="auto">
          <a:xfrm>
            <a:off x="3508375" y="5791200"/>
            <a:ext cx="478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y,z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表示母线平行于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轴的柱面</a:t>
            </a:r>
          </a:p>
        </p:txBody>
      </p:sp>
      <p:sp>
        <p:nvSpPr>
          <p:cNvPr id="1865754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3386138" cy="509588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6.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一般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柱面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y, z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400">
              <a:latin typeface="楷体_GB2312" pitchFamily="49" charset="-122"/>
            </a:endParaRPr>
          </a:p>
        </p:txBody>
      </p:sp>
      <p:sp>
        <p:nvSpPr>
          <p:cNvPr id="1865755" name="AutoShape 2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6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6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6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65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57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6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86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6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65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65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65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5730" grpId="0" animBg="1"/>
      <p:bldP spid="1865731" grpId="0" animBg="1"/>
      <p:bldP spid="1865738" grpId="0" autoUpdateAnimBg="0"/>
      <p:bldP spid="186575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6754" name="Object 2"/>
          <p:cNvGraphicFramePr>
            <a:graphicFrameLocks noChangeAspect="1"/>
          </p:cNvGraphicFramePr>
          <p:nvPr/>
        </p:nvGraphicFramePr>
        <p:xfrm>
          <a:off x="476250" y="1468438"/>
          <a:ext cx="17113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170" name="公式" r:id="rId3" imgW="812520" imgH="419040" progId="Equation.3">
                  <p:embed/>
                </p:oleObj>
              </mc:Choice>
              <mc:Fallback>
                <p:oleObj name="公式" r:id="rId3" imgW="8125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468438"/>
                        <a:ext cx="171132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6756" name="Oval 4"/>
          <p:cNvSpPr>
            <a:spLocks noChangeArrowheads="1"/>
          </p:cNvSpPr>
          <p:nvPr/>
        </p:nvSpPr>
        <p:spPr bwMode="auto">
          <a:xfrm rot="-181147">
            <a:off x="3605213" y="4470400"/>
            <a:ext cx="2798762" cy="190023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scene3d>
            <a:camera prst="legacyObliqueTopRight">
              <a:rot lat="5400000" lon="0" rev="0"/>
            </a:camera>
            <a:lightRig rig="legacyFlat3" dir="b"/>
          </a:scene3d>
          <a:sp3d extrusionH="4164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866757" name="Text Box 5"/>
          <p:cNvSpPr txBox="1">
            <a:spLocks noChangeArrowheads="1"/>
          </p:cNvSpPr>
          <p:nvPr/>
        </p:nvSpPr>
        <p:spPr bwMode="auto">
          <a:xfrm rot="-181147">
            <a:off x="4151313" y="5749925"/>
            <a:ext cx="741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6758" name="Text Box 6"/>
          <p:cNvSpPr txBox="1">
            <a:spLocks noChangeArrowheads="1"/>
          </p:cNvSpPr>
          <p:nvPr/>
        </p:nvSpPr>
        <p:spPr bwMode="auto">
          <a:xfrm rot="-181147">
            <a:off x="6237288" y="5330825"/>
            <a:ext cx="695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tx1"/>
                </a:solidFill>
              </a:rPr>
              <a:t>b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1866759" name="Oval 7"/>
          <p:cNvSpPr>
            <a:spLocks noChangeArrowheads="1"/>
          </p:cNvSpPr>
          <p:nvPr/>
        </p:nvSpPr>
        <p:spPr bwMode="auto">
          <a:xfrm rot="-185517">
            <a:off x="3602038" y="5100638"/>
            <a:ext cx="2816225" cy="6492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6761" name="AutoShape 9"/>
          <p:cNvSpPr>
            <a:spLocks noChangeArrowheads="1"/>
          </p:cNvSpPr>
          <p:nvPr/>
        </p:nvSpPr>
        <p:spPr bwMode="auto">
          <a:xfrm>
            <a:off x="3505200" y="852488"/>
            <a:ext cx="2971800" cy="5033962"/>
          </a:xfrm>
          <a:prstGeom prst="can">
            <a:avLst>
              <a:gd name="adj" fmla="val 30522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6762" name="Oval 10"/>
          <p:cNvSpPr>
            <a:spLocks noChangeArrowheads="1"/>
          </p:cNvSpPr>
          <p:nvPr/>
        </p:nvSpPr>
        <p:spPr bwMode="auto">
          <a:xfrm>
            <a:off x="3505200" y="711200"/>
            <a:ext cx="2971800" cy="104933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6763" name="Arc 11"/>
          <p:cNvSpPr>
            <a:spLocks/>
          </p:cNvSpPr>
          <p:nvPr/>
        </p:nvSpPr>
        <p:spPr bwMode="auto">
          <a:xfrm>
            <a:off x="3505200" y="4838700"/>
            <a:ext cx="2973388" cy="5683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9 w 43200"/>
              <a:gd name="T1" fmla="*/ 22719 h 22719"/>
              <a:gd name="T2" fmla="*/ 43200 w 43200"/>
              <a:gd name="T3" fmla="*/ 21600 h 22719"/>
              <a:gd name="T4" fmla="*/ 21600 w 43200"/>
              <a:gd name="T5" fmla="*/ 21600 h 22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719" fill="none" extrusionOk="0">
                <a:moveTo>
                  <a:pt x="29" y="22718"/>
                </a:moveTo>
                <a:cubicBezTo>
                  <a:pt x="9" y="22346"/>
                  <a:pt x="0" y="2197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719" stroke="0" extrusionOk="0">
                <a:moveTo>
                  <a:pt x="29" y="22718"/>
                </a:moveTo>
                <a:cubicBezTo>
                  <a:pt x="9" y="22346"/>
                  <a:pt x="0" y="2197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866764" name="Group 12"/>
          <p:cNvGrpSpPr>
            <a:grpSpLocks/>
          </p:cNvGrpSpPr>
          <p:nvPr/>
        </p:nvGrpSpPr>
        <p:grpSpPr bwMode="auto">
          <a:xfrm>
            <a:off x="3602038" y="990600"/>
            <a:ext cx="4762500" cy="5486400"/>
            <a:chOff x="2269" y="624"/>
            <a:chExt cx="3000" cy="3456"/>
          </a:xfrm>
        </p:grpSpPr>
        <p:grpSp>
          <p:nvGrpSpPr>
            <p:cNvPr id="1866765" name="Group 13"/>
            <p:cNvGrpSpPr>
              <a:grpSpLocks/>
            </p:cNvGrpSpPr>
            <p:nvPr/>
          </p:nvGrpSpPr>
          <p:grpSpPr bwMode="auto">
            <a:xfrm>
              <a:off x="2269" y="624"/>
              <a:ext cx="3000" cy="3456"/>
              <a:chOff x="2269" y="624"/>
              <a:chExt cx="3000" cy="3456"/>
            </a:xfrm>
          </p:grpSpPr>
          <p:sp>
            <p:nvSpPr>
              <p:cNvPr id="1866766" name="Line 14"/>
              <p:cNvSpPr>
                <a:spLocks noChangeShapeType="1"/>
              </p:cNvSpPr>
              <p:nvPr/>
            </p:nvSpPr>
            <p:spPr bwMode="auto">
              <a:xfrm flipV="1">
                <a:off x="3117" y="751"/>
                <a:ext cx="0" cy="2654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6767" name="Line 15"/>
              <p:cNvSpPr>
                <a:spLocks noChangeShapeType="1"/>
              </p:cNvSpPr>
              <p:nvPr/>
            </p:nvSpPr>
            <p:spPr bwMode="auto">
              <a:xfrm>
                <a:off x="3117" y="3387"/>
                <a:ext cx="1909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6768" name="Line 16"/>
              <p:cNvSpPr>
                <a:spLocks noChangeShapeType="1"/>
              </p:cNvSpPr>
              <p:nvPr/>
            </p:nvSpPr>
            <p:spPr bwMode="auto">
              <a:xfrm flipH="1">
                <a:off x="2527" y="3387"/>
                <a:ext cx="591" cy="59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6769" name="Text Box 17"/>
              <p:cNvSpPr txBox="1">
                <a:spLocks noChangeArrowheads="1"/>
              </p:cNvSpPr>
              <p:nvPr/>
            </p:nvSpPr>
            <p:spPr bwMode="auto">
              <a:xfrm>
                <a:off x="2728" y="624"/>
                <a:ext cx="5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400" b="1" i="1">
                    <a:solidFill>
                      <a:schemeClr val="tx1"/>
                    </a:solidFill>
                  </a:rPr>
                  <a:t>z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866770" name="Text Box 18"/>
              <p:cNvSpPr txBox="1">
                <a:spLocks noChangeArrowheads="1"/>
              </p:cNvSpPr>
              <p:nvPr/>
            </p:nvSpPr>
            <p:spPr bwMode="auto">
              <a:xfrm>
                <a:off x="2269" y="3792"/>
                <a:ext cx="3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400" b="1" i="1">
                    <a:solidFill>
                      <a:schemeClr val="tx1"/>
                    </a:solidFill>
                  </a:rPr>
                  <a:t>x</a:t>
                </a:r>
                <a:endParaRPr lang="en-US" altLang="zh-CN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66771" name="Text Box 19"/>
              <p:cNvSpPr txBox="1">
                <a:spLocks noChangeArrowheads="1"/>
              </p:cNvSpPr>
              <p:nvPr/>
            </p:nvSpPr>
            <p:spPr bwMode="auto">
              <a:xfrm>
                <a:off x="4957" y="3290"/>
                <a:ext cx="3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400" b="1" i="1">
                    <a:solidFill>
                      <a:schemeClr val="tx1"/>
                    </a:solidFill>
                  </a:rPr>
                  <a:t>y</a:t>
                </a:r>
                <a:endParaRPr lang="en-US" altLang="zh-CN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66772" name="Text Box 20"/>
            <p:cNvSpPr txBox="1">
              <a:spLocks noChangeArrowheads="1"/>
            </p:cNvSpPr>
            <p:nvPr/>
          </p:nvSpPr>
          <p:spPr bwMode="auto">
            <a:xfrm>
              <a:off x="2851" y="319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1866773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330200"/>
            <a:ext cx="2211388" cy="3810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7.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/>
              <a:t>椭圆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柱面</a:t>
            </a:r>
          </a:p>
        </p:txBody>
      </p:sp>
      <p:sp>
        <p:nvSpPr>
          <p:cNvPr id="1866774" name="AutoShape 2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6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67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66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6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67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66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66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6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6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66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66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66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66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6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66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66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86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6756" grpId="0" animBg="1"/>
      <p:bldP spid="1866757" grpId="0" autoUpdateAnimBg="0"/>
      <p:bldP spid="1866758" grpId="0" autoUpdateAnimBg="0"/>
      <p:bldP spid="1866759" grpId="0" animBg="1"/>
      <p:bldP spid="1866761" grpId="0" animBg="1"/>
      <p:bldP spid="1866762" grpId="0" animBg="1"/>
      <p:bldP spid="18667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37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7CBFF"/>
              </a:gs>
              <a:gs pos="50000">
                <a:schemeClr val="bg1"/>
              </a:gs>
              <a:gs pos="100000">
                <a:srgbClr val="37CB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372" name="Text Box 4"/>
          <p:cNvSpPr txBox="1">
            <a:spLocks noChangeArrowheads="1"/>
          </p:cNvSpPr>
          <p:nvPr/>
        </p:nvSpPr>
        <p:spPr bwMode="auto">
          <a:xfrm>
            <a:off x="265113" y="1462088"/>
            <a:ext cx="8558212" cy="47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空间直角坐标系    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 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两矢量和在轴上的投影</a:t>
            </a:r>
            <a:endParaRPr lang="zh-CN" altLang="en-US" sz="200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3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矢量积的分配律的证明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4 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混合积的几何意义 </a:t>
            </a:r>
            <a:endParaRPr lang="zh-CN" altLang="en-US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5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一般柱面 </a:t>
            </a:r>
            <a:r>
              <a:rPr lang="en-US" altLang="zh-CN" sz="2000" i="1">
                <a:solidFill>
                  <a:schemeClr val="tx1"/>
                </a:solidFill>
              </a:rPr>
              <a:t>F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en-US" altLang="zh-CN" sz="2000" i="1">
                <a:solidFill>
                  <a:schemeClr val="tx1"/>
                </a:solidFill>
              </a:rPr>
              <a:t>x,y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r>
              <a:rPr lang="en-US" altLang="zh-CN" sz="2000" i="1">
                <a:solidFill>
                  <a:schemeClr val="tx1"/>
                </a:solidFill>
              </a:rPr>
              <a:t>=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               6 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一般柱面 </a:t>
            </a:r>
            <a:r>
              <a:rPr lang="en-US" altLang="zh-CN" sz="2000" i="1">
                <a:solidFill>
                  <a:schemeClr val="tx1"/>
                </a:solidFill>
              </a:rPr>
              <a:t>F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en-US" altLang="zh-CN" sz="2000" i="1">
                <a:solidFill>
                  <a:schemeClr val="tx1"/>
                </a:solidFill>
              </a:rPr>
              <a:t>y,z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r>
              <a:rPr lang="en-US" altLang="zh-CN" sz="2000" i="1">
                <a:solidFill>
                  <a:schemeClr val="tx1"/>
                </a:solidFill>
              </a:rPr>
              <a:t>=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 </a:t>
            </a:r>
            <a:endParaRPr lang="en-US" altLang="zh-CN" sz="200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7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椭圆柱面          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8 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双曲柱面 </a:t>
            </a:r>
            <a:endParaRPr lang="zh-CN" altLang="en-US" sz="200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9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抛物柱面          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10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旋转面的方程</a:t>
            </a:r>
            <a:endParaRPr lang="zh-CN" altLang="en-US" sz="200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11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双叶旋转双曲面    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12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单叶旋转双曲面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</a:rPr>
              <a:t> </a:t>
            </a: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13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旋转锥面          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14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旋转抛物面</a:t>
            </a:r>
            <a:endParaRPr lang="zh-CN" altLang="en-US" sz="200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15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环面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</a:rPr>
              <a:t>              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16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椭球面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</a:rPr>
              <a:t> </a:t>
            </a: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17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椭圆抛物面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</a:rPr>
              <a:t>        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18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双曲抛物面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</a:rPr>
              <a:t>      </a:t>
            </a: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19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双曲面的渐近锥面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</a:rPr>
              <a:t>  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20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单叶双曲面是直纹面              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21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双曲抛物面是直纹面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22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一般锥面</a:t>
            </a:r>
            <a:endParaRPr lang="zh-CN" altLang="en-US" sz="200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23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空间曲线</a:t>
            </a:r>
            <a:r>
              <a:rPr lang="en-US" altLang="zh-CN" sz="2000">
                <a:solidFill>
                  <a:schemeClr val="tx1"/>
                </a:solidFill>
                <a:latin typeface="Times New Roman"/>
              </a:rPr>
              <a:t>——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圆柱螺线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24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空间曲线在坐标面上的投影</a:t>
            </a:r>
            <a:endParaRPr lang="zh-CN" altLang="en-US" sz="200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25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空间曲线作为投影柱面的交线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(1)</a:t>
            </a: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26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空间曲线作为投影柱面的交线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(2)</a:t>
            </a:r>
            <a:endParaRPr lang="en-US" altLang="zh-CN" sz="2000">
              <a:solidFill>
                <a:schemeClr val="tx1"/>
              </a:solidFill>
              <a:latin typeface="楷体_GB2312" pitchFamily="49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27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作出平面</a:t>
            </a:r>
            <a:r>
              <a:rPr lang="en-US" altLang="zh-CN" sz="2000" i="1">
                <a:solidFill>
                  <a:schemeClr val="tx1"/>
                </a:solidFill>
              </a:rPr>
              <a:t>y</a:t>
            </a:r>
            <a:r>
              <a:rPr lang="en-US" altLang="zh-CN" sz="2000">
                <a:solidFill>
                  <a:schemeClr val="tx1"/>
                </a:solidFill>
              </a:rPr>
              <a:t>=0 , </a:t>
            </a:r>
            <a:r>
              <a:rPr lang="en-US" altLang="zh-CN" sz="2000" i="1">
                <a:solidFill>
                  <a:schemeClr val="tx1"/>
                </a:solidFill>
              </a:rPr>
              <a:t>z</a:t>
            </a:r>
            <a:r>
              <a:rPr lang="en-US" altLang="zh-CN" sz="2000">
                <a:solidFill>
                  <a:schemeClr val="tx1"/>
                </a:solidFill>
              </a:rPr>
              <a:t>=0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en-US" altLang="zh-CN" sz="2000" i="1">
                <a:solidFill>
                  <a:schemeClr val="tx1"/>
                </a:solidFill>
              </a:rPr>
              <a:t>x+y </a:t>
            </a:r>
            <a:r>
              <a:rPr lang="en-US" altLang="zh-CN" sz="2000">
                <a:solidFill>
                  <a:schemeClr val="tx1"/>
                </a:solidFill>
              </a:rPr>
              <a:t>=6, 3</a:t>
            </a:r>
            <a:r>
              <a:rPr lang="en-US" altLang="zh-CN" sz="2000" i="1">
                <a:solidFill>
                  <a:schemeClr val="tx1"/>
                </a:solidFill>
              </a:rPr>
              <a:t>x+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en-US" altLang="zh-CN" sz="2000" i="1">
                <a:solidFill>
                  <a:schemeClr val="tx1"/>
                </a:solidFill>
              </a:rPr>
              <a:t>y </a:t>
            </a:r>
            <a:r>
              <a:rPr lang="en-US" altLang="zh-CN" sz="2000">
                <a:solidFill>
                  <a:schemeClr val="tx1"/>
                </a:solidFill>
              </a:rPr>
              <a:t>=12 </a:t>
            </a:r>
            <a:r>
              <a:rPr lang="zh-CN" altLang="en-US" sz="2000">
                <a:solidFill>
                  <a:schemeClr val="tx1"/>
                </a:solidFill>
              </a:rPr>
              <a:t>和 </a:t>
            </a:r>
            <a:r>
              <a:rPr lang="en-US" altLang="zh-CN" sz="2000" i="1">
                <a:solidFill>
                  <a:schemeClr val="tx1"/>
                </a:solidFill>
              </a:rPr>
              <a:t>x+y+z </a:t>
            </a:r>
            <a:r>
              <a:rPr lang="en-US" altLang="zh-CN" sz="2000">
                <a:solidFill>
                  <a:schemeClr val="tx1"/>
                </a:solidFill>
              </a:rPr>
              <a:t>= 6</a:t>
            </a:r>
            <a:r>
              <a:rPr lang="zh-CN" altLang="en-US" sz="2000">
                <a:solidFill>
                  <a:schemeClr val="tx1"/>
                </a:solidFill>
              </a:rPr>
              <a:t>所围成的立体图形</a:t>
            </a:r>
          </a:p>
        </p:txBody>
      </p:sp>
      <p:sp>
        <p:nvSpPr>
          <p:cNvPr id="1850373" name="Rectangle 5"/>
          <p:cNvSpPr>
            <a:spLocks noChangeArrowheads="1"/>
          </p:cNvSpPr>
          <p:nvPr/>
        </p:nvSpPr>
        <p:spPr bwMode="auto">
          <a:xfrm>
            <a:off x="1204913" y="1004888"/>
            <a:ext cx="266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50374" name="Text Box 6"/>
          <p:cNvSpPr txBox="1">
            <a:spLocks noChangeArrowheads="1"/>
          </p:cNvSpPr>
          <p:nvPr/>
        </p:nvSpPr>
        <p:spPr bwMode="auto">
          <a:xfrm>
            <a:off x="6503988" y="6162675"/>
            <a:ext cx="1812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 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85037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457200"/>
            <a:ext cx="5954713" cy="852488"/>
          </a:xfrm>
        </p:spPr>
        <p:txBody>
          <a:bodyPr/>
          <a:lstStyle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主   目   录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( 1— 30 )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50406" name="AutoShape 3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1524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07" name="AutoShape 3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1828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08" name="AutoShape 4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2133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09" name="AutoShape 4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2438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0" name="AutoShape 4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2743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1" name="AutoShape 43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3048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2" name="AutoShape 4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3352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3" name="AutoShape 45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4" name="AutoShape 46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3962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5" name="AutoShape 4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4267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6" name="AutoShape 4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7" name="AutoShape 49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4876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8" name="AutoShape 50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1524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9" name="AutoShape 51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1828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0" name="AutoShape 52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2133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1" name="AutoShape 53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2438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2" name="AutoShape 54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2743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3" name="AutoShape 55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3048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4" name="AutoShape 56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3352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5" name="AutoShape 57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3962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6" name="AutoShape 58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4267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7" name="AutoShape 59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4572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8" name="AutoShape 60">
            <a:hlinkClick r:id="rId2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4876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9" name="AutoShape 61">
            <a:hlinkClick r:id="rId2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3657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30" name="AutoShape 62">
            <a:hlinkClick r:id="rId2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181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31" name="AutoShape 63">
            <a:hlinkClick r:id="rId2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486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32" name="AutoShape 64">
            <a:hlinkClick r:id="rId2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18525" y="5857875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0082" name="Group 2"/>
          <p:cNvGrpSpPr>
            <a:grpSpLocks/>
          </p:cNvGrpSpPr>
          <p:nvPr/>
        </p:nvGrpSpPr>
        <p:grpSpPr bwMode="auto">
          <a:xfrm>
            <a:off x="1477963" y="784225"/>
            <a:ext cx="2262187" cy="3868738"/>
            <a:chOff x="931" y="502"/>
            <a:chExt cx="1425" cy="2437"/>
          </a:xfrm>
        </p:grpSpPr>
        <p:sp>
          <p:nvSpPr>
            <p:cNvPr id="2350083" name="Line 3"/>
            <p:cNvSpPr>
              <a:spLocks noChangeShapeType="1"/>
            </p:cNvSpPr>
            <p:nvPr/>
          </p:nvSpPr>
          <p:spPr bwMode="auto">
            <a:xfrm flipH="1">
              <a:off x="1001" y="1944"/>
              <a:ext cx="1236" cy="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0084" name="Line 4"/>
            <p:cNvSpPr>
              <a:spLocks noChangeShapeType="1"/>
            </p:cNvSpPr>
            <p:nvPr/>
          </p:nvSpPr>
          <p:spPr bwMode="auto">
            <a:xfrm flipV="1">
              <a:off x="2236" y="653"/>
              <a:ext cx="0" cy="1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0085" name="Text Box 5"/>
            <p:cNvSpPr txBox="1">
              <a:spLocks noChangeArrowheads="1"/>
            </p:cNvSpPr>
            <p:nvPr/>
          </p:nvSpPr>
          <p:spPr bwMode="auto">
            <a:xfrm>
              <a:off x="1919" y="502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b="1" i="1">
                  <a:solidFill>
                    <a:schemeClr val="tx1"/>
                  </a:solidFill>
                </a:rPr>
                <a:t>z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2350086" name="Text Box 6"/>
            <p:cNvSpPr txBox="1">
              <a:spLocks noChangeArrowheads="1"/>
            </p:cNvSpPr>
            <p:nvPr/>
          </p:nvSpPr>
          <p:spPr bwMode="auto">
            <a:xfrm>
              <a:off x="931" y="2651"/>
              <a:ext cx="2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400" b="1" i="1">
                  <a:solidFill>
                    <a:schemeClr val="tx1"/>
                  </a:solidFill>
                </a:rPr>
                <a:t>x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350113" name="Group 33"/>
          <p:cNvGrpSpPr>
            <a:grpSpLocks/>
          </p:cNvGrpSpPr>
          <p:nvPr/>
        </p:nvGrpSpPr>
        <p:grpSpPr bwMode="auto">
          <a:xfrm>
            <a:off x="2655888" y="836613"/>
            <a:ext cx="1919287" cy="4416425"/>
            <a:chOff x="1673" y="527"/>
            <a:chExt cx="1209" cy="2782"/>
          </a:xfrm>
        </p:grpSpPr>
        <p:sp>
          <p:nvSpPr>
            <p:cNvPr id="2350088" name="Freeform 8"/>
            <p:cNvSpPr>
              <a:spLocks/>
            </p:cNvSpPr>
            <p:nvPr/>
          </p:nvSpPr>
          <p:spPr bwMode="auto">
            <a:xfrm>
              <a:off x="1673" y="527"/>
              <a:ext cx="1209" cy="2782"/>
            </a:xfrm>
            <a:custGeom>
              <a:avLst/>
              <a:gdLst>
                <a:gd name="T0" fmla="*/ 0 w 1209"/>
                <a:gd name="T1" fmla="*/ 709 h 2782"/>
                <a:gd name="T2" fmla="*/ 0 w 1209"/>
                <a:gd name="T3" fmla="*/ 2782 h 2782"/>
                <a:gd name="T4" fmla="*/ 1209 w 1209"/>
                <a:gd name="T5" fmla="*/ 1964 h 2782"/>
                <a:gd name="T6" fmla="*/ 1209 w 1209"/>
                <a:gd name="T7" fmla="*/ 0 h 2782"/>
                <a:gd name="T8" fmla="*/ 0 w 1209"/>
                <a:gd name="T9" fmla="*/ 709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9" h="2782">
                  <a:moveTo>
                    <a:pt x="0" y="709"/>
                  </a:moveTo>
                  <a:lnTo>
                    <a:pt x="0" y="2782"/>
                  </a:lnTo>
                  <a:lnTo>
                    <a:pt x="1209" y="1964"/>
                  </a:lnTo>
                  <a:lnTo>
                    <a:pt x="1209" y="0"/>
                  </a:lnTo>
                  <a:lnTo>
                    <a:pt x="0" y="709"/>
                  </a:lnTo>
                  <a:close/>
                </a:path>
              </a:pathLst>
            </a:custGeom>
            <a:solidFill>
              <a:srgbClr val="0099FF">
                <a:alpha val="50000"/>
              </a:srgbClr>
            </a:solidFill>
            <a:ln w="3175" cap="flat" cmpd="sng">
              <a:solidFill>
                <a:srgbClr val="0099FF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0089" name="Text Box 9"/>
            <p:cNvSpPr txBox="1">
              <a:spLocks noChangeArrowheads="1"/>
            </p:cNvSpPr>
            <p:nvPr/>
          </p:nvSpPr>
          <p:spPr bwMode="auto">
            <a:xfrm rot="-1853127">
              <a:off x="2363" y="699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/>
                <a:t>y </a:t>
              </a:r>
              <a:r>
                <a:rPr lang="en-US" altLang="zh-CN" sz="1800" b="1"/>
                <a:t>= 0</a:t>
              </a:r>
              <a:endParaRPr lang="en-US" altLang="zh-CN" sz="2000" b="1"/>
            </a:p>
          </p:txBody>
        </p:sp>
      </p:grpSp>
      <p:sp>
        <p:nvSpPr>
          <p:cNvPr id="2350091" name="Text Box 11"/>
          <p:cNvSpPr txBox="1">
            <a:spLocks noChangeArrowheads="1"/>
          </p:cNvSpPr>
          <p:nvPr/>
        </p:nvSpPr>
        <p:spPr bwMode="auto">
          <a:xfrm>
            <a:off x="7380288" y="296068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2400" b="1" i="1">
                <a:solidFill>
                  <a:schemeClr val="tx1"/>
                </a:solidFill>
              </a:rPr>
              <a:t>y</a:t>
            </a:r>
            <a:endParaRPr lang="en-US" altLang="zh-CN" sz="2800">
              <a:solidFill>
                <a:schemeClr val="tx1"/>
              </a:solidFill>
            </a:endParaRPr>
          </a:p>
        </p:txBody>
      </p:sp>
      <p:grpSp>
        <p:nvGrpSpPr>
          <p:cNvPr id="2350092" name="Group 12"/>
          <p:cNvGrpSpPr>
            <a:grpSpLocks/>
          </p:cNvGrpSpPr>
          <p:nvPr/>
        </p:nvGrpSpPr>
        <p:grpSpPr bwMode="auto">
          <a:xfrm>
            <a:off x="2743200" y="1600200"/>
            <a:ext cx="1674813" cy="2865438"/>
            <a:chOff x="1728" y="1008"/>
            <a:chExt cx="1055" cy="1805"/>
          </a:xfrm>
        </p:grpSpPr>
        <p:sp>
          <p:nvSpPr>
            <p:cNvPr id="2350093" name="Line 13"/>
            <p:cNvSpPr>
              <a:spLocks noChangeShapeType="1"/>
            </p:cNvSpPr>
            <p:nvPr/>
          </p:nvSpPr>
          <p:spPr bwMode="auto">
            <a:xfrm flipH="1">
              <a:off x="1728" y="1008"/>
              <a:ext cx="1055" cy="18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0094" name="Line 14"/>
            <p:cNvSpPr>
              <a:spLocks noChangeShapeType="1"/>
            </p:cNvSpPr>
            <p:nvPr/>
          </p:nvSpPr>
          <p:spPr bwMode="auto">
            <a:xfrm>
              <a:off x="1909" y="1309"/>
              <a:ext cx="616" cy="12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50098" name="Object 18"/>
          <p:cNvGraphicFramePr>
            <a:graphicFrameLocks noChangeAspect="1"/>
          </p:cNvGraphicFramePr>
          <p:nvPr/>
        </p:nvGraphicFramePr>
        <p:xfrm>
          <a:off x="331788" y="1235075"/>
          <a:ext cx="20939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194" name="公式" r:id="rId3" imgW="927000" imgH="419040" progId="Equation.3">
                  <p:embed/>
                </p:oleObj>
              </mc:Choice>
              <mc:Fallback>
                <p:oleObj name="公式" r:id="rId3" imgW="927000" imgH="419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1235075"/>
                        <a:ext cx="209391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0109" name="Line 29"/>
          <p:cNvSpPr>
            <a:spLocks noChangeShapeType="1"/>
          </p:cNvSpPr>
          <p:nvPr/>
        </p:nvSpPr>
        <p:spPr bwMode="auto">
          <a:xfrm>
            <a:off x="3549650" y="3079750"/>
            <a:ext cx="39100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0111" name="Text Box 31"/>
          <p:cNvSpPr txBox="1">
            <a:spLocks noChangeArrowheads="1"/>
          </p:cNvSpPr>
          <p:nvPr/>
        </p:nvSpPr>
        <p:spPr bwMode="auto">
          <a:xfrm>
            <a:off x="3178175" y="27733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chemeClr val="tx1"/>
                </a:solidFill>
              </a:rPr>
              <a:t>o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350095" name="Group 15"/>
          <p:cNvGrpSpPr>
            <a:grpSpLocks/>
          </p:cNvGrpSpPr>
          <p:nvPr/>
        </p:nvGrpSpPr>
        <p:grpSpPr bwMode="auto">
          <a:xfrm>
            <a:off x="2754313" y="1587500"/>
            <a:ext cx="1646237" cy="2976563"/>
            <a:chOff x="1735" y="1000"/>
            <a:chExt cx="1037" cy="1875"/>
          </a:xfrm>
        </p:grpSpPr>
        <p:sp>
          <p:nvSpPr>
            <p:cNvPr id="2350096" name="Freeform 16"/>
            <p:cNvSpPr>
              <a:spLocks/>
            </p:cNvSpPr>
            <p:nvPr/>
          </p:nvSpPr>
          <p:spPr bwMode="auto">
            <a:xfrm>
              <a:off x="1963" y="1000"/>
              <a:ext cx="809" cy="720"/>
            </a:xfrm>
            <a:custGeom>
              <a:avLst/>
              <a:gdLst>
                <a:gd name="T0" fmla="*/ 0 w 809"/>
                <a:gd name="T1" fmla="*/ 307 h 720"/>
                <a:gd name="T2" fmla="*/ 129 w 809"/>
                <a:gd name="T3" fmla="*/ 578 h 720"/>
                <a:gd name="T4" fmla="*/ 193 w 809"/>
                <a:gd name="T5" fmla="*/ 671 h 720"/>
                <a:gd name="T6" fmla="*/ 276 w 809"/>
                <a:gd name="T7" fmla="*/ 717 h 720"/>
                <a:gd name="T8" fmla="*/ 382 w 809"/>
                <a:gd name="T9" fmla="*/ 655 h 720"/>
                <a:gd name="T10" fmla="*/ 478 w 809"/>
                <a:gd name="T11" fmla="*/ 541 h 720"/>
                <a:gd name="T12" fmla="*/ 809 w 809"/>
                <a:gd name="T1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9" h="720">
                  <a:moveTo>
                    <a:pt x="0" y="307"/>
                  </a:moveTo>
                  <a:cubicBezTo>
                    <a:pt x="21" y="353"/>
                    <a:pt x="97" y="518"/>
                    <a:pt x="129" y="578"/>
                  </a:cubicBezTo>
                  <a:cubicBezTo>
                    <a:pt x="162" y="639"/>
                    <a:pt x="169" y="648"/>
                    <a:pt x="193" y="671"/>
                  </a:cubicBezTo>
                  <a:cubicBezTo>
                    <a:pt x="217" y="695"/>
                    <a:pt x="245" y="720"/>
                    <a:pt x="276" y="717"/>
                  </a:cubicBezTo>
                  <a:cubicBezTo>
                    <a:pt x="307" y="714"/>
                    <a:pt x="348" y="684"/>
                    <a:pt x="382" y="655"/>
                  </a:cubicBezTo>
                  <a:cubicBezTo>
                    <a:pt x="416" y="626"/>
                    <a:pt x="407" y="650"/>
                    <a:pt x="478" y="541"/>
                  </a:cubicBezTo>
                  <a:cubicBezTo>
                    <a:pt x="549" y="432"/>
                    <a:pt x="740" y="113"/>
                    <a:pt x="80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0097" name="Freeform 17"/>
            <p:cNvSpPr>
              <a:spLocks/>
            </p:cNvSpPr>
            <p:nvPr/>
          </p:nvSpPr>
          <p:spPr bwMode="auto">
            <a:xfrm flipH="1" flipV="1">
              <a:off x="1735" y="2155"/>
              <a:ext cx="809" cy="720"/>
            </a:xfrm>
            <a:custGeom>
              <a:avLst/>
              <a:gdLst>
                <a:gd name="T0" fmla="*/ 0 w 809"/>
                <a:gd name="T1" fmla="*/ 307 h 720"/>
                <a:gd name="T2" fmla="*/ 129 w 809"/>
                <a:gd name="T3" fmla="*/ 578 h 720"/>
                <a:gd name="T4" fmla="*/ 193 w 809"/>
                <a:gd name="T5" fmla="*/ 671 h 720"/>
                <a:gd name="T6" fmla="*/ 276 w 809"/>
                <a:gd name="T7" fmla="*/ 717 h 720"/>
                <a:gd name="T8" fmla="*/ 382 w 809"/>
                <a:gd name="T9" fmla="*/ 655 h 720"/>
                <a:gd name="T10" fmla="*/ 478 w 809"/>
                <a:gd name="T11" fmla="*/ 541 h 720"/>
                <a:gd name="T12" fmla="*/ 809 w 809"/>
                <a:gd name="T1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9" h="720">
                  <a:moveTo>
                    <a:pt x="0" y="307"/>
                  </a:moveTo>
                  <a:cubicBezTo>
                    <a:pt x="21" y="353"/>
                    <a:pt x="97" y="518"/>
                    <a:pt x="129" y="578"/>
                  </a:cubicBezTo>
                  <a:cubicBezTo>
                    <a:pt x="162" y="639"/>
                    <a:pt x="169" y="648"/>
                    <a:pt x="193" y="671"/>
                  </a:cubicBezTo>
                  <a:cubicBezTo>
                    <a:pt x="217" y="695"/>
                    <a:pt x="245" y="720"/>
                    <a:pt x="276" y="717"/>
                  </a:cubicBezTo>
                  <a:cubicBezTo>
                    <a:pt x="307" y="714"/>
                    <a:pt x="348" y="684"/>
                    <a:pt x="382" y="655"/>
                  </a:cubicBezTo>
                  <a:cubicBezTo>
                    <a:pt x="416" y="626"/>
                    <a:pt x="407" y="650"/>
                    <a:pt x="478" y="541"/>
                  </a:cubicBezTo>
                  <a:cubicBezTo>
                    <a:pt x="549" y="432"/>
                    <a:pt x="740" y="113"/>
                    <a:pt x="80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0100" name="Group 20"/>
          <p:cNvGrpSpPr>
            <a:grpSpLocks/>
          </p:cNvGrpSpPr>
          <p:nvPr/>
        </p:nvGrpSpPr>
        <p:grpSpPr bwMode="auto">
          <a:xfrm>
            <a:off x="2638425" y="1733550"/>
            <a:ext cx="1881188" cy="2684463"/>
            <a:chOff x="1662" y="1092"/>
            <a:chExt cx="1185" cy="1691"/>
          </a:xfrm>
        </p:grpSpPr>
        <p:sp>
          <p:nvSpPr>
            <p:cNvPr id="2350101" name="Freeform 21"/>
            <p:cNvSpPr>
              <a:spLocks/>
            </p:cNvSpPr>
            <p:nvPr/>
          </p:nvSpPr>
          <p:spPr bwMode="auto">
            <a:xfrm rot="-388965">
              <a:off x="1883" y="1092"/>
              <a:ext cx="964" cy="600"/>
            </a:xfrm>
            <a:custGeom>
              <a:avLst/>
              <a:gdLst>
                <a:gd name="T0" fmla="*/ 0 w 800"/>
                <a:gd name="T1" fmla="*/ 164 h 591"/>
                <a:gd name="T2" fmla="*/ 327 w 800"/>
                <a:gd name="T3" fmla="*/ 564 h 591"/>
                <a:gd name="T4" fmla="*/ 800 w 800"/>
                <a:gd name="T5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0" h="591">
                  <a:moveTo>
                    <a:pt x="0" y="164"/>
                  </a:moveTo>
                  <a:cubicBezTo>
                    <a:pt x="97" y="377"/>
                    <a:pt x="194" y="591"/>
                    <a:pt x="327" y="564"/>
                  </a:cubicBezTo>
                  <a:cubicBezTo>
                    <a:pt x="460" y="537"/>
                    <a:pt x="630" y="268"/>
                    <a:pt x="800" y="0"/>
                  </a:cubicBezTo>
                </a:path>
              </a:pathLst>
            </a:custGeom>
            <a:noFill/>
            <a:ln w="38100" cap="flat" cmpd="sng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legacyObliqueTopRight">
                <a:rot lat="20399999" lon="1200000" rev="0"/>
              </a:camera>
              <a:lightRig rig="legacyFlat3" dir="b"/>
            </a:scene3d>
            <a:sp3d extrusionH="63230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50102" name="Freeform 22"/>
            <p:cNvSpPr>
              <a:spLocks/>
            </p:cNvSpPr>
            <p:nvPr/>
          </p:nvSpPr>
          <p:spPr bwMode="auto">
            <a:xfrm rot="-388965" flipH="1" flipV="1">
              <a:off x="1662" y="2183"/>
              <a:ext cx="963" cy="600"/>
            </a:xfrm>
            <a:custGeom>
              <a:avLst/>
              <a:gdLst>
                <a:gd name="T0" fmla="*/ 0 w 800"/>
                <a:gd name="T1" fmla="*/ 164 h 591"/>
                <a:gd name="T2" fmla="*/ 327 w 800"/>
                <a:gd name="T3" fmla="*/ 564 h 591"/>
                <a:gd name="T4" fmla="*/ 800 w 800"/>
                <a:gd name="T5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0" h="591">
                  <a:moveTo>
                    <a:pt x="0" y="164"/>
                  </a:moveTo>
                  <a:cubicBezTo>
                    <a:pt x="97" y="377"/>
                    <a:pt x="194" y="591"/>
                    <a:pt x="327" y="564"/>
                  </a:cubicBezTo>
                  <a:cubicBezTo>
                    <a:pt x="460" y="537"/>
                    <a:pt x="630" y="268"/>
                    <a:pt x="800" y="0"/>
                  </a:cubicBezTo>
                </a:path>
              </a:pathLst>
            </a:custGeom>
            <a:noFill/>
            <a:ln w="38100" cap="flat" cmpd="sng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legacyObliqueTopRight">
                <a:rot lat="20399999" lon="1200000" rev="0"/>
              </a:camera>
              <a:lightRig rig="legacyFlat3" dir="b"/>
            </a:scene3d>
            <a:sp3d extrusionH="63230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2350103" name="Freeform 23"/>
          <p:cNvSpPr>
            <a:spLocks/>
          </p:cNvSpPr>
          <p:nvPr/>
        </p:nvSpPr>
        <p:spPr bwMode="auto">
          <a:xfrm>
            <a:off x="2736850" y="3413125"/>
            <a:ext cx="5092700" cy="1190625"/>
          </a:xfrm>
          <a:custGeom>
            <a:avLst/>
            <a:gdLst>
              <a:gd name="T0" fmla="*/ 0 w 3208"/>
              <a:gd name="T1" fmla="*/ 748 h 750"/>
              <a:gd name="T2" fmla="*/ 61 w 3208"/>
              <a:gd name="T3" fmla="*/ 630 h 750"/>
              <a:gd name="T4" fmla="*/ 106 w 3208"/>
              <a:gd name="T5" fmla="*/ 550 h 750"/>
              <a:gd name="T6" fmla="*/ 142 w 3208"/>
              <a:gd name="T7" fmla="*/ 484 h 750"/>
              <a:gd name="T8" fmla="*/ 194 w 3208"/>
              <a:gd name="T9" fmla="*/ 396 h 750"/>
              <a:gd name="T10" fmla="*/ 226 w 3208"/>
              <a:gd name="T11" fmla="*/ 343 h 750"/>
              <a:gd name="T12" fmla="*/ 259 w 3208"/>
              <a:gd name="T13" fmla="*/ 291 h 750"/>
              <a:gd name="T14" fmla="*/ 312 w 3208"/>
              <a:gd name="T15" fmla="*/ 214 h 750"/>
              <a:gd name="T16" fmla="*/ 348 w 3208"/>
              <a:gd name="T17" fmla="*/ 165 h 750"/>
              <a:gd name="T18" fmla="*/ 372 w 3208"/>
              <a:gd name="T19" fmla="*/ 130 h 750"/>
              <a:gd name="T20" fmla="*/ 408 w 3208"/>
              <a:gd name="T21" fmla="*/ 84 h 750"/>
              <a:gd name="T22" fmla="*/ 436 w 3208"/>
              <a:gd name="T23" fmla="*/ 50 h 750"/>
              <a:gd name="T24" fmla="*/ 462 w 3208"/>
              <a:gd name="T25" fmla="*/ 22 h 750"/>
              <a:gd name="T26" fmla="*/ 483 w 3208"/>
              <a:gd name="T27" fmla="*/ 7 h 750"/>
              <a:gd name="T28" fmla="*/ 505 w 3208"/>
              <a:gd name="T29" fmla="*/ 0 h 750"/>
              <a:gd name="T30" fmla="*/ 3208 w 3208"/>
              <a:gd name="T31" fmla="*/ 6 h 750"/>
              <a:gd name="T32" fmla="*/ 3156 w 3208"/>
              <a:gd name="T33" fmla="*/ 26 h 750"/>
              <a:gd name="T34" fmla="*/ 3039 w 3208"/>
              <a:gd name="T35" fmla="*/ 114 h 750"/>
              <a:gd name="T36" fmla="*/ 2994 w 3208"/>
              <a:gd name="T37" fmla="*/ 159 h 750"/>
              <a:gd name="T38" fmla="*/ 2848 w 3208"/>
              <a:gd name="T39" fmla="*/ 368 h 750"/>
              <a:gd name="T40" fmla="*/ 2739 w 3208"/>
              <a:gd name="T41" fmla="*/ 559 h 750"/>
              <a:gd name="T42" fmla="*/ 2666 w 3208"/>
              <a:gd name="T43" fmla="*/ 696 h 750"/>
              <a:gd name="T44" fmla="*/ 2657 w 3208"/>
              <a:gd name="T45" fmla="*/ 750 h 750"/>
              <a:gd name="T46" fmla="*/ 0 w 3208"/>
              <a:gd name="T47" fmla="*/ 748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08" h="750">
                <a:moveTo>
                  <a:pt x="0" y="748"/>
                </a:moveTo>
                <a:lnTo>
                  <a:pt x="61" y="630"/>
                </a:lnTo>
                <a:lnTo>
                  <a:pt x="106" y="550"/>
                </a:lnTo>
                <a:lnTo>
                  <a:pt x="142" y="484"/>
                </a:lnTo>
                <a:lnTo>
                  <a:pt x="194" y="396"/>
                </a:lnTo>
                <a:lnTo>
                  <a:pt x="226" y="343"/>
                </a:lnTo>
                <a:lnTo>
                  <a:pt x="259" y="291"/>
                </a:lnTo>
                <a:lnTo>
                  <a:pt x="312" y="214"/>
                </a:lnTo>
                <a:lnTo>
                  <a:pt x="348" y="165"/>
                </a:lnTo>
                <a:lnTo>
                  <a:pt x="372" y="130"/>
                </a:lnTo>
                <a:lnTo>
                  <a:pt x="408" y="84"/>
                </a:lnTo>
                <a:lnTo>
                  <a:pt x="436" y="50"/>
                </a:lnTo>
                <a:lnTo>
                  <a:pt x="462" y="22"/>
                </a:lnTo>
                <a:lnTo>
                  <a:pt x="483" y="7"/>
                </a:lnTo>
                <a:lnTo>
                  <a:pt x="505" y="0"/>
                </a:lnTo>
                <a:lnTo>
                  <a:pt x="3208" y="6"/>
                </a:lnTo>
                <a:lnTo>
                  <a:pt x="3156" y="26"/>
                </a:lnTo>
                <a:lnTo>
                  <a:pt x="3039" y="114"/>
                </a:lnTo>
                <a:lnTo>
                  <a:pt x="2994" y="159"/>
                </a:lnTo>
                <a:lnTo>
                  <a:pt x="2848" y="368"/>
                </a:lnTo>
                <a:lnTo>
                  <a:pt x="2739" y="559"/>
                </a:lnTo>
                <a:lnTo>
                  <a:pt x="2666" y="696"/>
                </a:lnTo>
                <a:lnTo>
                  <a:pt x="2657" y="750"/>
                </a:lnTo>
                <a:lnTo>
                  <a:pt x="0" y="748"/>
                </a:lnTo>
                <a:close/>
              </a:path>
            </a:pathLst>
          </a:custGeom>
          <a:gradFill rotWithShape="0">
            <a:gsLst>
              <a:gs pos="0">
                <a:srgbClr val="FF66FF"/>
              </a:gs>
              <a:gs pos="100000">
                <a:schemeClr val="bg1"/>
              </a:gs>
            </a:gsLst>
            <a:lin ang="5400000" scaled="1"/>
          </a:gradFill>
          <a:ln w="38100" cmpd="sng">
            <a:solidFill>
              <a:srgbClr val="FF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0104" name="Freeform 24"/>
          <p:cNvSpPr>
            <a:spLocks/>
          </p:cNvSpPr>
          <p:nvPr/>
        </p:nvSpPr>
        <p:spPr bwMode="auto">
          <a:xfrm>
            <a:off x="3116263" y="2074863"/>
            <a:ext cx="4625975" cy="711200"/>
          </a:xfrm>
          <a:custGeom>
            <a:avLst/>
            <a:gdLst>
              <a:gd name="T0" fmla="*/ 0 w 2914"/>
              <a:gd name="T1" fmla="*/ 2 h 448"/>
              <a:gd name="T2" fmla="*/ 37 w 2914"/>
              <a:gd name="T3" fmla="*/ 93 h 448"/>
              <a:gd name="T4" fmla="*/ 91 w 2914"/>
              <a:gd name="T5" fmla="*/ 211 h 448"/>
              <a:gd name="T6" fmla="*/ 107 w 2914"/>
              <a:gd name="T7" fmla="*/ 249 h 448"/>
              <a:gd name="T8" fmla="*/ 128 w 2914"/>
              <a:gd name="T9" fmla="*/ 289 h 448"/>
              <a:gd name="T10" fmla="*/ 151 w 2914"/>
              <a:gd name="T11" fmla="*/ 331 h 448"/>
              <a:gd name="T12" fmla="*/ 179 w 2914"/>
              <a:gd name="T13" fmla="*/ 373 h 448"/>
              <a:gd name="T14" fmla="*/ 209 w 2914"/>
              <a:gd name="T15" fmla="*/ 409 h 448"/>
              <a:gd name="T16" fmla="*/ 241 w 2914"/>
              <a:gd name="T17" fmla="*/ 435 h 448"/>
              <a:gd name="T18" fmla="*/ 264 w 2914"/>
              <a:gd name="T19" fmla="*/ 448 h 448"/>
              <a:gd name="T20" fmla="*/ 2914 w 2914"/>
              <a:gd name="T21" fmla="*/ 442 h 448"/>
              <a:gd name="T22" fmla="*/ 2846 w 2914"/>
              <a:gd name="T23" fmla="*/ 402 h 448"/>
              <a:gd name="T24" fmla="*/ 2803 w 2914"/>
              <a:gd name="T25" fmla="*/ 363 h 448"/>
              <a:gd name="T26" fmla="*/ 2765 w 2914"/>
              <a:gd name="T27" fmla="*/ 312 h 448"/>
              <a:gd name="T28" fmla="*/ 2737 w 2914"/>
              <a:gd name="T29" fmla="*/ 248 h 448"/>
              <a:gd name="T30" fmla="*/ 2702 w 2914"/>
              <a:gd name="T31" fmla="*/ 166 h 448"/>
              <a:gd name="T32" fmla="*/ 2666 w 2914"/>
              <a:gd name="T33" fmla="*/ 79 h 448"/>
              <a:gd name="T34" fmla="*/ 2636 w 2914"/>
              <a:gd name="T35" fmla="*/ 0 h 448"/>
              <a:gd name="T36" fmla="*/ 0 w 2914"/>
              <a:gd name="T37" fmla="*/ 2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4" h="448">
                <a:moveTo>
                  <a:pt x="0" y="2"/>
                </a:moveTo>
                <a:lnTo>
                  <a:pt x="37" y="93"/>
                </a:lnTo>
                <a:lnTo>
                  <a:pt x="91" y="211"/>
                </a:lnTo>
                <a:lnTo>
                  <a:pt x="107" y="249"/>
                </a:lnTo>
                <a:lnTo>
                  <a:pt x="128" y="289"/>
                </a:lnTo>
                <a:lnTo>
                  <a:pt x="151" y="331"/>
                </a:lnTo>
                <a:lnTo>
                  <a:pt x="179" y="373"/>
                </a:lnTo>
                <a:lnTo>
                  <a:pt x="209" y="409"/>
                </a:lnTo>
                <a:lnTo>
                  <a:pt x="241" y="435"/>
                </a:lnTo>
                <a:lnTo>
                  <a:pt x="264" y="448"/>
                </a:lnTo>
                <a:lnTo>
                  <a:pt x="2914" y="442"/>
                </a:lnTo>
                <a:lnTo>
                  <a:pt x="2846" y="402"/>
                </a:lnTo>
                <a:lnTo>
                  <a:pt x="2803" y="363"/>
                </a:lnTo>
                <a:lnTo>
                  <a:pt x="2765" y="312"/>
                </a:lnTo>
                <a:lnTo>
                  <a:pt x="2737" y="248"/>
                </a:lnTo>
                <a:lnTo>
                  <a:pt x="2702" y="166"/>
                </a:lnTo>
                <a:lnTo>
                  <a:pt x="2666" y="79"/>
                </a:lnTo>
                <a:lnTo>
                  <a:pt x="2636" y="0"/>
                </a:lnTo>
                <a:lnTo>
                  <a:pt x="0" y="2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66FF"/>
              </a:gs>
            </a:gsLst>
            <a:lin ang="5400000" scaled="1"/>
          </a:gradFill>
          <a:ln w="38100" cmpd="sng">
            <a:solidFill>
              <a:srgbClr val="FF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0105" name="Freeform 25"/>
          <p:cNvSpPr>
            <a:spLocks/>
          </p:cNvSpPr>
          <p:nvPr/>
        </p:nvSpPr>
        <p:spPr bwMode="auto">
          <a:xfrm>
            <a:off x="4083050" y="1587500"/>
            <a:ext cx="4503738" cy="1193800"/>
          </a:xfrm>
          <a:custGeom>
            <a:avLst/>
            <a:gdLst>
              <a:gd name="T0" fmla="*/ 0 w 2837"/>
              <a:gd name="T1" fmla="*/ 300 h 752"/>
              <a:gd name="T2" fmla="*/ 2028 w 2837"/>
              <a:gd name="T3" fmla="*/ 300 h 752"/>
              <a:gd name="T4" fmla="*/ 2083 w 2837"/>
              <a:gd name="T5" fmla="*/ 452 h 752"/>
              <a:gd name="T6" fmla="*/ 2105 w 2837"/>
              <a:gd name="T7" fmla="*/ 511 h 752"/>
              <a:gd name="T8" fmla="*/ 2129 w 2837"/>
              <a:gd name="T9" fmla="*/ 563 h 752"/>
              <a:gd name="T10" fmla="*/ 2148 w 2837"/>
              <a:gd name="T11" fmla="*/ 600 h 752"/>
              <a:gd name="T12" fmla="*/ 2170 w 2837"/>
              <a:gd name="T13" fmla="*/ 632 h 752"/>
              <a:gd name="T14" fmla="*/ 2195 w 2837"/>
              <a:gd name="T15" fmla="*/ 670 h 752"/>
              <a:gd name="T16" fmla="*/ 2219 w 2837"/>
              <a:gd name="T17" fmla="*/ 695 h 752"/>
              <a:gd name="T18" fmla="*/ 2244 w 2837"/>
              <a:gd name="T19" fmla="*/ 720 h 752"/>
              <a:gd name="T20" fmla="*/ 2272 w 2837"/>
              <a:gd name="T21" fmla="*/ 743 h 752"/>
              <a:gd name="T22" fmla="*/ 2309 w 2837"/>
              <a:gd name="T23" fmla="*/ 752 h 752"/>
              <a:gd name="T24" fmla="*/ 2338 w 2837"/>
              <a:gd name="T25" fmla="*/ 749 h 752"/>
              <a:gd name="T26" fmla="*/ 2365 w 2837"/>
              <a:gd name="T27" fmla="*/ 742 h 752"/>
              <a:gd name="T28" fmla="*/ 2395 w 2837"/>
              <a:gd name="T29" fmla="*/ 725 h 752"/>
              <a:gd name="T30" fmla="*/ 2429 w 2837"/>
              <a:gd name="T31" fmla="*/ 706 h 752"/>
              <a:gd name="T32" fmla="*/ 2464 w 2837"/>
              <a:gd name="T33" fmla="*/ 677 h 752"/>
              <a:gd name="T34" fmla="*/ 2506 w 2837"/>
              <a:gd name="T35" fmla="*/ 640 h 752"/>
              <a:gd name="T36" fmla="*/ 2532 w 2837"/>
              <a:gd name="T37" fmla="*/ 608 h 752"/>
              <a:gd name="T38" fmla="*/ 2563 w 2837"/>
              <a:gd name="T39" fmla="*/ 574 h 752"/>
              <a:gd name="T40" fmla="*/ 2587 w 2837"/>
              <a:gd name="T41" fmla="*/ 541 h 752"/>
              <a:gd name="T42" fmla="*/ 2632 w 2837"/>
              <a:gd name="T43" fmla="*/ 472 h 752"/>
              <a:gd name="T44" fmla="*/ 2663 w 2837"/>
              <a:gd name="T45" fmla="*/ 418 h 752"/>
              <a:gd name="T46" fmla="*/ 2689 w 2837"/>
              <a:gd name="T47" fmla="*/ 374 h 752"/>
              <a:gd name="T48" fmla="*/ 2726 w 2837"/>
              <a:gd name="T49" fmla="*/ 301 h 752"/>
              <a:gd name="T50" fmla="*/ 2764 w 2837"/>
              <a:gd name="T51" fmla="*/ 209 h 752"/>
              <a:gd name="T52" fmla="*/ 2837 w 2837"/>
              <a:gd name="T53" fmla="*/ 0 h 752"/>
              <a:gd name="T54" fmla="*/ 173 w 2837"/>
              <a:gd name="T55" fmla="*/ 0 h 752"/>
              <a:gd name="T56" fmla="*/ 0 w 2837"/>
              <a:gd name="T57" fmla="*/ 30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37" h="752">
                <a:moveTo>
                  <a:pt x="0" y="300"/>
                </a:moveTo>
                <a:lnTo>
                  <a:pt x="2028" y="300"/>
                </a:lnTo>
                <a:lnTo>
                  <a:pt x="2083" y="452"/>
                </a:lnTo>
                <a:lnTo>
                  <a:pt x="2105" y="511"/>
                </a:lnTo>
                <a:lnTo>
                  <a:pt x="2129" y="563"/>
                </a:lnTo>
                <a:lnTo>
                  <a:pt x="2148" y="600"/>
                </a:lnTo>
                <a:lnTo>
                  <a:pt x="2170" y="632"/>
                </a:lnTo>
                <a:lnTo>
                  <a:pt x="2195" y="670"/>
                </a:lnTo>
                <a:lnTo>
                  <a:pt x="2219" y="695"/>
                </a:lnTo>
                <a:lnTo>
                  <a:pt x="2244" y="720"/>
                </a:lnTo>
                <a:lnTo>
                  <a:pt x="2272" y="743"/>
                </a:lnTo>
                <a:lnTo>
                  <a:pt x="2309" y="752"/>
                </a:lnTo>
                <a:lnTo>
                  <a:pt x="2338" y="749"/>
                </a:lnTo>
                <a:lnTo>
                  <a:pt x="2365" y="742"/>
                </a:lnTo>
                <a:lnTo>
                  <a:pt x="2395" y="725"/>
                </a:lnTo>
                <a:lnTo>
                  <a:pt x="2429" y="706"/>
                </a:lnTo>
                <a:lnTo>
                  <a:pt x="2464" y="677"/>
                </a:lnTo>
                <a:lnTo>
                  <a:pt x="2506" y="640"/>
                </a:lnTo>
                <a:lnTo>
                  <a:pt x="2532" y="608"/>
                </a:lnTo>
                <a:lnTo>
                  <a:pt x="2563" y="574"/>
                </a:lnTo>
                <a:lnTo>
                  <a:pt x="2587" y="541"/>
                </a:lnTo>
                <a:lnTo>
                  <a:pt x="2632" y="472"/>
                </a:lnTo>
                <a:lnTo>
                  <a:pt x="2663" y="418"/>
                </a:lnTo>
                <a:lnTo>
                  <a:pt x="2689" y="374"/>
                </a:lnTo>
                <a:lnTo>
                  <a:pt x="2726" y="301"/>
                </a:lnTo>
                <a:lnTo>
                  <a:pt x="2764" y="209"/>
                </a:lnTo>
                <a:lnTo>
                  <a:pt x="2837" y="0"/>
                </a:lnTo>
                <a:lnTo>
                  <a:pt x="173" y="0"/>
                </a:lnTo>
                <a:lnTo>
                  <a:pt x="0" y="3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38100" cmpd="sng">
            <a:solidFill>
              <a:srgbClr val="FF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0106" name="Group 26"/>
          <p:cNvGrpSpPr>
            <a:grpSpLocks/>
          </p:cNvGrpSpPr>
          <p:nvPr/>
        </p:nvGrpSpPr>
        <p:grpSpPr bwMode="auto">
          <a:xfrm>
            <a:off x="7172325" y="3419475"/>
            <a:ext cx="1123950" cy="719138"/>
            <a:chOff x="4518" y="2154"/>
            <a:chExt cx="708" cy="453"/>
          </a:xfrm>
        </p:grpSpPr>
        <p:sp>
          <p:nvSpPr>
            <p:cNvPr id="2350107" name="Freeform 27"/>
            <p:cNvSpPr>
              <a:spLocks/>
            </p:cNvSpPr>
            <p:nvPr/>
          </p:nvSpPr>
          <p:spPr bwMode="auto">
            <a:xfrm>
              <a:off x="4526" y="2154"/>
              <a:ext cx="690" cy="452"/>
            </a:xfrm>
            <a:custGeom>
              <a:avLst/>
              <a:gdLst>
                <a:gd name="T0" fmla="*/ 0 w 690"/>
                <a:gd name="T1" fmla="*/ 452 h 452"/>
                <a:gd name="T2" fmla="*/ 414 w 690"/>
                <a:gd name="T3" fmla="*/ 0 h 452"/>
                <a:gd name="T4" fmla="*/ 690 w 690"/>
                <a:gd name="T5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0" h="452">
                  <a:moveTo>
                    <a:pt x="0" y="452"/>
                  </a:moveTo>
                  <a:cubicBezTo>
                    <a:pt x="149" y="226"/>
                    <a:pt x="299" y="0"/>
                    <a:pt x="414" y="0"/>
                  </a:cubicBezTo>
                  <a:cubicBezTo>
                    <a:pt x="529" y="0"/>
                    <a:pt x="609" y="226"/>
                    <a:pt x="690" y="452"/>
                  </a:cubicBez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38100" cap="flat" cmpd="sng">
              <a:solidFill>
                <a:srgbClr val="FF00FF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0108" name="Freeform 28"/>
            <p:cNvSpPr>
              <a:spLocks/>
            </p:cNvSpPr>
            <p:nvPr/>
          </p:nvSpPr>
          <p:spPr bwMode="auto">
            <a:xfrm>
              <a:off x="4518" y="2606"/>
              <a:ext cx="708" cy="1"/>
            </a:xfrm>
            <a:custGeom>
              <a:avLst/>
              <a:gdLst>
                <a:gd name="T0" fmla="*/ 0 w 708"/>
                <a:gd name="T1" fmla="*/ 0 h 1"/>
                <a:gd name="T2" fmla="*/ 708 w 708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">
                  <a:moveTo>
                    <a:pt x="0" y="0"/>
                  </a:moveTo>
                  <a:lnTo>
                    <a:pt x="708" y="1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0114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336550"/>
            <a:ext cx="2068512" cy="50006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8.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/>
              <a:t>双曲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柱面</a:t>
            </a:r>
          </a:p>
        </p:txBody>
      </p:sp>
      <p:sp>
        <p:nvSpPr>
          <p:cNvPr id="2350115" name="AutoShape 3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0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00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2350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2350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35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235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0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0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0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0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5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0091" grpId="0" autoUpdateAnimBg="0"/>
      <p:bldP spid="2350109" grpId="0" animBg="1"/>
      <p:bldP spid="2350111" grpId="0" autoUpdateAnimBg="0"/>
      <p:bldP spid="2350103" grpId="0" animBg="1"/>
      <p:bldP spid="2350104" grpId="0" animBg="1"/>
      <p:bldP spid="23501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802" name="Freeform 2"/>
          <p:cNvSpPr>
            <a:spLocks/>
          </p:cNvSpPr>
          <p:nvPr/>
        </p:nvSpPr>
        <p:spPr bwMode="auto">
          <a:xfrm>
            <a:off x="3330575" y="2838450"/>
            <a:ext cx="2955925" cy="1600200"/>
          </a:xfrm>
          <a:custGeom>
            <a:avLst/>
            <a:gdLst>
              <a:gd name="T0" fmla="*/ 1862 w 1862"/>
              <a:gd name="T1" fmla="*/ 0 h 1008"/>
              <a:gd name="T2" fmla="*/ 1118 w 1862"/>
              <a:gd name="T3" fmla="*/ 96 h 1008"/>
              <a:gd name="T4" fmla="*/ 578 w 1862"/>
              <a:gd name="T5" fmla="*/ 168 h 1008"/>
              <a:gd name="T6" fmla="*/ 206 w 1862"/>
              <a:gd name="T7" fmla="*/ 252 h 1008"/>
              <a:gd name="T8" fmla="*/ 2 w 1862"/>
              <a:gd name="T9" fmla="*/ 372 h 1008"/>
              <a:gd name="T10" fmla="*/ 194 w 1862"/>
              <a:gd name="T11" fmla="*/ 540 h 1008"/>
              <a:gd name="T12" fmla="*/ 830 w 1862"/>
              <a:gd name="T13" fmla="*/ 792 h 1008"/>
              <a:gd name="T14" fmla="*/ 1562 w 1862"/>
              <a:gd name="T15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2" h="1008">
                <a:moveTo>
                  <a:pt x="1862" y="0"/>
                </a:moveTo>
                <a:cubicBezTo>
                  <a:pt x="1597" y="34"/>
                  <a:pt x="1332" y="68"/>
                  <a:pt x="1118" y="96"/>
                </a:cubicBezTo>
                <a:cubicBezTo>
                  <a:pt x="904" y="124"/>
                  <a:pt x="730" y="142"/>
                  <a:pt x="578" y="168"/>
                </a:cubicBezTo>
                <a:cubicBezTo>
                  <a:pt x="426" y="194"/>
                  <a:pt x="302" y="218"/>
                  <a:pt x="206" y="252"/>
                </a:cubicBezTo>
                <a:cubicBezTo>
                  <a:pt x="110" y="286"/>
                  <a:pt x="4" y="324"/>
                  <a:pt x="2" y="372"/>
                </a:cubicBezTo>
                <a:cubicBezTo>
                  <a:pt x="0" y="420"/>
                  <a:pt x="56" y="470"/>
                  <a:pt x="194" y="540"/>
                </a:cubicBezTo>
                <a:cubicBezTo>
                  <a:pt x="332" y="610"/>
                  <a:pt x="602" y="714"/>
                  <a:pt x="830" y="792"/>
                </a:cubicBezTo>
                <a:cubicBezTo>
                  <a:pt x="1058" y="870"/>
                  <a:pt x="1409" y="963"/>
                  <a:pt x="1562" y="1008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8803" name="Freeform 3"/>
          <p:cNvSpPr>
            <a:spLocks/>
          </p:cNvSpPr>
          <p:nvPr/>
        </p:nvSpPr>
        <p:spPr bwMode="auto">
          <a:xfrm>
            <a:off x="2940050" y="3581400"/>
            <a:ext cx="3627438" cy="4418013"/>
          </a:xfrm>
          <a:custGeom>
            <a:avLst/>
            <a:gdLst>
              <a:gd name="T0" fmla="*/ 1176 w 1176"/>
              <a:gd name="T1" fmla="*/ 0 h 700"/>
              <a:gd name="T2" fmla="*/ 58 w 1176"/>
              <a:gd name="T3" fmla="*/ 455 h 700"/>
              <a:gd name="T4" fmla="*/ 830 w 1176"/>
              <a:gd name="T5" fmla="*/ 70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76" h="700">
                <a:moveTo>
                  <a:pt x="1176" y="0"/>
                </a:moveTo>
                <a:cubicBezTo>
                  <a:pt x="646" y="169"/>
                  <a:pt x="116" y="338"/>
                  <a:pt x="58" y="455"/>
                </a:cubicBezTo>
                <a:cubicBezTo>
                  <a:pt x="0" y="572"/>
                  <a:pt x="415" y="636"/>
                  <a:pt x="830" y="700"/>
                </a:cubicBezTo>
              </a:path>
            </a:pathLst>
          </a:custGeom>
          <a:noFill/>
          <a:ln w="38100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>
              <a:rot lat="5400000" lon="0" rev="0"/>
            </a:camera>
            <a:lightRig rig="legacyFlat3" dir="b"/>
          </a:scene3d>
          <a:sp3d extrusionH="4291000" prstMaterial="legacyWireframe">
            <a:bevelT w="13500" h="13500" prst="angle"/>
            <a:bevelB w="13500" h="13500" prst="angle"/>
            <a:extrusionClr>
              <a:srgbClr val="CC00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aphicFrame>
        <p:nvGraphicFramePr>
          <p:cNvPr id="1868804" name="Object 4"/>
          <p:cNvGraphicFramePr>
            <a:graphicFrameLocks noChangeAspect="1"/>
          </p:cNvGraphicFramePr>
          <p:nvPr/>
        </p:nvGraphicFramePr>
        <p:xfrm>
          <a:off x="425450" y="1295400"/>
          <a:ext cx="15890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218" name="公式" r:id="rId4" imgW="647640" imgH="228600" progId="Equation.3">
                  <p:embed/>
                </p:oleObj>
              </mc:Choice>
              <mc:Fallback>
                <p:oleObj name="公式" r:id="rId4" imgW="6476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295400"/>
                        <a:ext cx="15890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8806" name="Freeform 6"/>
          <p:cNvSpPr>
            <a:spLocks/>
          </p:cNvSpPr>
          <p:nvPr/>
        </p:nvSpPr>
        <p:spPr bwMode="auto">
          <a:xfrm>
            <a:off x="3333750" y="692150"/>
            <a:ext cx="2943225" cy="4402138"/>
          </a:xfrm>
          <a:custGeom>
            <a:avLst/>
            <a:gdLst>
              <a:gd name="T0" fmla="*/ 0 w 1854"/>
              <a:gd name="T1" fmla="*/ 328 h 2773"/>
              <a:gd name="T2" fmla="*/ 136 w 1854"/>
              <a:gd name="T3" fmla="*/ 255 h 2773"/>
              <a:gd name="T4" fmla="*/ 254 w 1854"/>
              <a:gd name="T5" fmla="*/ 219 h 2773"/>
              <a:gd name="T6" fmla="*/ 463 w 1854"/>
              <a:gd name="T7" fmla="*/ 173 h 2773"/>
              <a:gd name="T8" fmla="*/ 700 w 1854"/>
              <a:gd name="T9" fmla="*/ 128 h 2773"/>
              <a:gd name="T10" fmla="*/ 1091 w 1854"/>
              <a:gd name="T11" fmla="*/ 73 h 2773"/>
              <a:gd name="T12" fmla="*/ 1436 w 1854"/>
              <a:gd name="T13" fmla="*/ 37 h 2773"/>
              <a:gd name="T14" fmla="*/ 1709 w 1854"/>
              <a:gd name="T15" fmla="*/ 9 h 2773"/>
              <a:gd name="T16" fmla="*/ 1854 w 1854"/>
              <a:gd name="T17" fmla="*/ 0 h 2773"/>
              <a:gd name="T18" fmla="*/ 1854 w 1854"/>
              <a:gd name="T19" fmla="*/ 2728 h 2773"/>
              <a:gd name="T20" fmla="*/ 1800 w 1854"/>
              <a:gd name="T21" fmla="*/ 2728 h 2773"/>
              <a:gd name="T22" fmla="*/ 1563 w 1854"/>
              <a:gd name="T23" fmla="*/ 2773 h 2773"/>
              <a:gd name="T24" fmla="*/ 1563 w 1854"/>
              <a:gd name="T25" fmla="*/ 1010 h 2773"/>
              <a:gd name="T26" fmla="*/ 1345 w 1854"/>
              <a:gd name="T27" fmla="*/ 937 h 2773"/>
              <a:gd name="T28" fmla="*/ 1145 w 1854"/>
              <a:gd name="T29" fmla="*/ 864 h 2773"/>
              <a:gd name="T30" fmla="*/ 927 w 1854"/>
              <a:gd name="T31" fmla="*/ 791 h 2773"/>
              <a:gd name="T32" fmla="*/ 709 w 1854"/>
              <a:gd name="T33" fmla="*/ 719 h 2773"/>
              <a:gd name="T34" fmla="*/ 509 w 1854"/>
              <a:gd name="T35" fmla="*/ 646 h 2773"/>
              <a:gd name="T36" fmla="*/ 327 w 1854"/>
              <a:gd name="T37" fmla="*/ 582 h 2773"/>
              <a:gd name="T38" fmla="*/ 191 w 1854"/>
              <a:gd name="T39" fmla="*/ 528 h 2773"/>
              <a:gd name="T40" fmla="*/ 109 w 1854"/>
              <a:gd name="T41" fmla="*/ 482 h 2773"/>
              <a:gd name="T42" fmla="*/ 18 w 1854"/>
              <a:gd name="T43" fmla="*/ 400 h 2773"/>
              <a:gd name="T44" fmla="*/ 0 w 1854"/>
              <a:gd name="T45" fmla="*/ 328 h 2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54" h="2773">
                <a:moveTo>
                  <a:pt x="0" y="328"/>
                </a:moveTo>
                <a:lnTo>
                  <a:pt x="136" y="255"/>
                </a:lnTo>
                <a:lnTo>
                  <a:pt x="254" y="219"/>
                </a:lnTo>
                <a:lnTo>
                  <a:pt x="463" y="173"/>
                </a:lnTo>
                <a:lnTo>
                  <a:pt x="700" y="128"/>
                </a:lnTo>
                <a:lnTo>
                  <a:pt x="1091" y="73"/>
                </a:lnTo>
                <a:lnTo>
                  <a:pt x="1436" y="37"/>
                </a:lnTo>
                <a:lnTo>
                  <a:pt x="1709" y="9"/>
                </a:lnTo>
                <a:lnTo>
                  <a:pt x="1854" y="0"/>
                </a:lnTo>
                <a:lnTo>
                  <a:pt x="1854" y="2728"/>
                </a:lnTo>
                <a:lnTo>
                  <a:pt x="1800" y="2728"/>
                </a:lnTo>
                <a:lnTo>
                  <a:pt x="1563" y="2773"/>
                </a:lnTo>
                <a:lnTo>
                  <a:pt x="1563" y="1010"/>
                </a:lnTo>
                <a:lnTo>
                  <a:pt x="1345" y="937"/>
                </a:lnTo>
                <a:lnTo>
                  <a:pt x="1145" y="864"/>
                </a:lnTo>
                <a:lnTo>
                  <a:pt x="927" y="791"/>
                </a:lnTo>
                <a:lnTo>
                  <a:pt x="709" y="719"/>
                </a:lnTo>
                <a:lnTo>
                  <a:pt x="509" y="646"/>
                </a:lnTo>
                <a:lnTo>
                  <a:pt x="327" y="582"/>
                </a:lnTo>
                <a:lnTo>
                  <a:pt x="191" y="528"/>
                </a:lnTo>
                <a:lnTo>
                  <a:pt x="109" y="482"/>
                </a:lnTo>
                <a:lnTo>
                  <a:pt x="18" y="400"/>
                </a:lnTo>
                <a:lnTo>
                  <a:pt x="0" y="328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8807" name="Freeform 7"/>
          <p:cNvSpPr>
            <a:spLocks/>
          </p:cNvSpPr>
          <p:nvPr/>
        </p:nvSpPr>
        <p:spPr bwMode="auto">
          <a:xfrm>
            <a:off x="3319463" y="1241425"/>
            <a:ext cx="2481262" cy="5340350"/>
          </a:xfrm>
          <a:custGeom>
            <a:avLst/>
            <a:gdLst>
              <a:gd name="T0" fmla="*/ 0 w 1563"/>
              <a:gd name="T1" fmla="*/ 0 h 3364"/>
              <a:gd name="T2" fmla="*/ 0 w 1563"/>
              <a:gd name="T3" fmla="*/ 2736 h 3364"/>
              <a:gd name="T4" fmla="*/ 36 w 1563"/>
              <a:gd name="T5" fmla="*/ 2800 h 3364"/>
              <a:gd name="T6" fmla="*/ 127 w 1563"/>
              <a:gd name="T7" fmla="*/ 2873 h 3364"/>
              <a:gd name="T8" fmla="*/ 327 w 1563"/>
              <a:gd name="T9" fmla="*/ 2955 h 3364"/>
              <a:gd name="T10" fmla="*/ 763 w 1563"/>
              <a:gd name="T11" fmla="*/ 3118 h 3364"/>
              <a:gd name="T12" fmla="*/ 1236 w 1563"/>
              <a:gd name="T13" fmla="*/ 3273 h 3364"/>
              <a:gd name="T14" fmla="*/ 1563 w 1563"/>
              <a:gd name="T15" fmla="*/ 3364 h 3364"/>
              <a:gd name="T16" fmla="*/ 1563 w 1563"/>
              <a:gd name="T17" fmla="*/ 645 h 3364"/>
              <a:gd name="T18" fmla="*/ 1072 w 1563"/>
              <a:gd name="T19" fmla="*/ 491 h 3364"/>
              <a:gd name="T20" fmla="*/ 654 w 1563"/>
              <a:gd name="T21" fmla="*/ 354 h 3364"/>
              <a:gd name="T22" fmla="*/ 372 w 1563"/>
              <a:gd name="T23" fmla="*/ 254 h 3364"/>
              <a:gd name="T24" fmla="*/ 191 w 1563"/>
              <a:gd name="T25" fmla="*/ 182 h 3364"/>
              <a:gd name="T26" fmla="*/ 54 w 1563"/>
              <a:gd name="T27" fmla="*/ 91 h 3364"/>
              <a:gd name="T28" fmla="*/ 0 w 1563"/>
              <a:gd name="T29" fmla="*/ 0 h 3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63" h="3364">
                <a:moveTo>
                  <a:pt x="0" y="0"/>
                </a:moveTo>
                <a:lnTo>
                  <a:pt x="0" y="2736"/>
                </a:lnTo>
                <a:lnTo>
                  <a:pt x="36" y="2800"/>
                </a:lnTo>
                <a:lnTo>
                  <a:pt x="127" y="2873"/>
                </a:lnTo>
                <a:lnTo>
                  <a:pt x="327" y="2955"/>
                </a:lnTo>
                <a:lnTo>
                  <a:pt x="763" y="3118"/>
                </a:lnTo>
                <a:lnTo>
                  <a:pt x="1236" y="3273"/>
                </a:lnTo>
                <a:lnTo>
                  <a:pt x="1563" y="3364"/>
                </a:lnTo>
                <a:lnTo>
                  <a:pt x="1563" y="645"/>
                </a:lnTo>
                <a:lnTo>
                  <a:pt x="1072" y="491"/>
                </a:lnTo>
                <a:lnTo>
                  <a:pt x="654" y="354"/>
                </a:lnTo>
                <a:lnTo>
                  <a:pt x="372" y="254"/>
                </a:lnTo>
                <a:lnTo>
                  <a:pt x="191" y="182"/>
                </a:lnTo>
                <a:lnTo>
                  <a:pt x="54" y="91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 w="38100" cmpd="sng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8808" name="Group 8"/>
          <p:cNvGrpSpPr>
            <a:grpSpLocks/>
          </p:cNvGrpSpPr>
          <p:nvPr/>
        </p:nvGrpSpPr>
        <p:grpSpPr bwMode="auto">
          <a:xfrm>
            <a:off x="2797175" y="425450"/>
            <a:ext cx="4281488" cy="5224463"/>
            <a:chOff x="1762" y="268"/>
            <a:chExt cx="2697" cy="3291"/>
          </a:xfrm>
        </p:grpSpPr>
        <p:sp>
          <p:nvSpPr>
            <p:cNvPr id="1868809" name="Text Box 9"/>
            <p:cNvSpPr txBox="1">
              <a:spLocks noChangeArrowheads="1"/>
            </p:cNvSpPr>
            <p:nvPr/>
          </p:nvSpPr>
          <p:spPr bwMode="auto">
            <a:xfrm>
              <a:off x="1762" y="272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b="1" i="1">
                  <a:solidFill>
                    <a:schemeClr val="tx1"/>
                  </a:solidFill>
                </a:rPr>
                <a:t>z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1868810" name="Line 10"/>
            <p:cNvSpPr>
              <a:spLocks noChangeShapeType="1"/>
            </p:cNvSpPr>
            <p:nvPr/>
          </p:nvSpPr>
          <p:spPr bwMode="auto">
            <a:xfrm flipV="1">
              <a:off x="2097" y="268"/>
              <a:ext cx="0" cy="3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8811" name="Line 11"/>
            <p:cNvSpPr>
              <a:spLocks noChangeShapeType="1"/>
            </p:cNvSpPr>
            <p:nvPr/>
          </p:nvSpPr>
          <p:spPr bwMode="auto">
            <a:xfrm>
              <a:off x="2097" y="2159"/>
              <a:ext cx="22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8812" name="Text Box 12"/>
            <p:cNvSpPr txBox="1">
              <a:spLocks noChangeArrowheads="1"/>
            </p:cNvSpPr>
            <p:nvPr/>
          </p:nvSpPr>
          <p:spPr bwMode="auto">
            <a:xfrm>
              <a:off x="4206" y="2140"/>
              <a:ext cx="2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b="1" i="1">
                  <a:solidFill>
                    <a:schemeClr val="tx1"/>
                  </a:solidFill>
                </a:rPr>
                <a:t>x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868813" name="Line 13"/>
            <p:cNvSpPr>
              <a:spLocks noChangeShapeType="1"/>
            </p:cNvSpPr>
            <p:nvPr/>
          </p:nvSpPr>
          <p:spPr bwMode="auto">
            <a:xfrm rot="10800000" flipH="1">
              <a:off x="2108" y="1211"/>
              <a:ext cx="1581" cy="94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8814" name="Rectangle 14"/>
            <p:cNvSpPr>
              <a:spLocks noChangeArrowheads="1"/>
            </p:cNvSpPr>
            <p:nvPr/>
          </p:nvSpPr>
          <p:spPr bwMode="auto">
            <a:xfrm>
              <a:off x="3537" y="873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b="1" i="1">
                  <a:solidFill>
                    <a:schemeClr val="tx1"/>
                  </a:solidFill>
                </a:rPr>
                <a:t>y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868815" name="Text Box 15"/>
            <p:cNvSpPr txBox="1">
              <a:spLocks noChangeArrowheads="1"/>
            </p:cNvSpPr>
            <p:nvPr/>
          </p:nvSpPr>
          <p:spPr bwMode="auto">
            <a:xfrm>
              <a:off x="1842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186881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425450" y="431800"/>
            <a:ext cx="2254250" cy="3413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9.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/>
              <a:t>抛物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柱面</a:t>
            </a:r>
          </a:p>
        </p:txBody>
      </p:sp>
      <p:sp>
        <p:nvSpPr>
          <p:cNvPr id="1868818" name="AutoShape 1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88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68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68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6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6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86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86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86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8802" grpId="0" animBg="1"/>
      <p:bldP spid="1868803" grpId="0" animBg="1"/>
      <p:bldP spid="1868806" grpId="0" animBg="1"/>
      <p:bldP spid="186880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833" name="Text Box 9"/>
          <p:cNvSpPr txBox="1">
            <a:spLocks noChangeArrowheads="1"/>
          </p:cNvSpPr>
          <p:nvPr/>
        </p:nvSpPr>
        <p:spPr bwMode="auto">
          <a:xfrm>
            <a:off x="95250" y="1211263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曲线 </a:t>
            </a:r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endParaRPr lang="en-US" altLang="zh-CN" sz="2400">
              <a:solidFill>
                <a:schemeClr val="tx1"/>
              </a:solidFill>
            </a:endParaRPr>
          </a:p>
        </p:txBody>
      </p:sp>
      <p:graphicFrame>
        <p:nvGraphicFramePr>
          <p:cNvPr id="1869834" name="Object 10"/>
          <p:cNvGraphicFramePr>
            <a:graphicFrameLocks noChangeAspect="1"/>
          </p:cNvGraphicFramePr>
          <p:nvPr/>
        </p:nvGraphicFramePr>
        <p:xfrm>
          <a:off x="1168400" y="1127125"/>
          <a:ext cx="14049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865" name="公式" r:id="rId3" imgW="812520" imgH="469800" progId="Equation.3">
                  <p:embed/>
                </p:oleObj>
              </mc:Choice>
              <mc:Fallback>
                <p:oleObj name="公式" r:id="rId3" imgW="81252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127125"/>
                        <a:ext cx="14049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9838" name="Line 14"/>
          <p:cNvSpPr>
            <a:spLocks noChangeShapeType="1"/>
          </p:cNvSpPr>
          <p:nvPr/>
        </p:nvSpPr>
        <p:spPr bwMode="auto">
          <a:xfrm flipV="1">
            <a:off x="5527675" y="1127125"/>
            <a:ext cx="0" cy="3317875"/>
          </a:xfrm>
          <a:prstGeom prst="line">
            <a:avLst/>
          </a:prstGeom>
          <a:noFill/>
          <a:ln w="762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9839" name="Text Box 15"/>
          <p:cNvSpPr txBox="1">
            <a:spLocks noChangeArrowheads="1"/>
          </p:cNvSpPr>
          <p:nvPr/>
        </p:nvSpPr>
        <p:spPr bwMode="auto">
          <a:xfrm>
            <a:off x="6775450" y="31940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endParaRPr lang="en-US" altLang="zh-CN" sz="2400" b="1" i="1">
              <a:solidFill>
                <a:schemeClr val="tx1"/>
              </a:solidFill>
            </a:endParaRPr>
          </a:p>
        </p:txBody>
      </p:sp>
      <p:sp>
        <p:nvSpPr>
          <p:cNvPr id="1869840" name="Freeform 16"/>
          <p:cNvSpPr>
            <a:spLocks/>
          </p:cNvSpPr>
          <p:nvPr/>
        </p:nvSpPr>
        <p:spPr bwMode="auto">
          <a:xfrm>
            <a:off x="6396038" y="1682750"/>
            <a:ext cx="1006475" cy="2733675"/>
          </a:xfrm>
          <a:custGeom>
            <a:avLst/>
            <a:gdLst>
              <a:gd name="T0" fmla="*/ 0 w 634"/>
              <a:gd name="T1" fmla="*/ 0 h 1722"/>
              <a:gd name="T2" fmla="*/ 148 w 634"/>
              <a:gd name="T3" fmla="*/ 902 h 1722"/>
              <a:gd name="T4" fmla="*/ 634 w 634"/>
              <a:gd name="T5" fmla="*/ 1722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4" h="1722">
                <a:moveTo>
                  <a:pt x="0" y="0"/>
                </a:moveTo>
                <a:cubicBezTo>
                  <a:pt x="25" y="152"/>
                  <a:pt x="42" y="615"/>
                  <a:pt x="148" y="902"/>
                </a:cubicBezTo>
                <a:cubicBezTo>
                  <a:pt x="254" y="1189"/>
                  <a:pt x="533" y="1551"/>
                  <a:pt x="634" y="17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9862" name="Group 38"/>
          <p:cNvGrpSpPr>
            <a:grpSpLocks/>
          </p:cNvGrpSpPr>
          <p:nvPr/>
        </p:nvGrpSpPr>
        <p:grpSpPr bwMode="auto">
          <a:xfrm>
            <a:off x="5119688" y="930275"/>
            <a:ext cx="2798762" cy="3884613"/>
            <a:chOff x="3225" y="586"/>
            <a:chExt cx="1763" cy="2447"/>
          </a:xfrm>
        </p:grpSpPr>
        <p:sp>
          <p:nvSpPr>
            <p:cNvPr id="1869845" name="Line 21"/>
            <p:cNvSpPr>
              <a:spLocks noChangeShapeType="1"/>
            </p:cNvSpPr>
            <p:nvPr/>
          </p:nvSpPr>
          <p:spPr bwMode="auto">
            <a:xfrm flipV="1">
              <a:off x="3487" y="2787"/>
              <a:ext cx="1476" cy="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9846" name="Text Box 22"/>
            <p:cNvSpPr txBox="1">
              <a:spLocks noChangeArrowheads="1"/>
            </p:cNvSpPr>
            <p:nvPr/>
          </p:nvSpPr>
          <p:spPr bwMode="auto">
            <a:xfrm>
              <a:off x="4793" y="2783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69847" name="Text Box 23"/>
            <p:cNvSpPr txBox="1">
              <a:spLocks noChangeArrowheads="1"/>
            </p:cNvSpPr>
            <p:nvPr/>
          </p:nvSpPr>
          <p:spPr bwMode="auto">
            <a:xfrm>
              <a:off x="3225" y="586"/>
              <a:ext cx="5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400">
                  <a:solidFill>
                    <a:schemeClr val="tx1"/>
                  </a:solidFill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</a:rPr>
                <a:t>z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869848" name="Text Box 24"/>
            <p:cNvSpPr txBox="1">
              <a:spLocks noChangeArrowheads="1"/>
            </p:cNvSpPr>
            <p:nvPr/>
          </p:nvSpPr>
          <p:spPr bwMode="auto">
            <a:xfrm>
              <a:off x="3271" y="2560"/>
              <a:ext cx="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869849" name="Line 25"/>
            <p:cNvSpPr>
              <a:spLocks noChangeShapeType="1"/>
            </p:cNvSpPr>
            <p:nvPr/>
          </p:nvSpPr>
          <p:spPr bwMode="auto">
            <a:xfrm flipV="1">
              <a:off x="3481" y="655"/>
              <a:ext cx="0" cy="212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69850" name="Text Box 26"/>
          <p:cNvSpPr txBox="1">
            <a:spLocks noChangeArrowheads="1"/>
          </p:cNvSpPr>
          <p:nvPr/>
        </p:nvSpPr>
        <p:spPr bwMode="auto">
          <a:xfrm>
            <a:off x="2965450" y="116205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绕 </a:t>
            </a:r>
            <a:r>
              <a:rPr lang="en-US" altLang="zh-CN" sz="2400" b="1" i="1">
                <a:solidFill>
                  <a:schemeClr val="accent2"/>
                </a:solidFill>
              </a:rPr>
              <a:t>z</a:t>
            </a:r>
            <a:r>
              <a:rPr lang="zh-CN" altLang="zh-CN" sz="2400" b="1">
                <a:solidFill>
                  <a:schemeClr val="tx1"/>
                </a:solidFill>
              </a:rPr>
              <a:t>轴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69857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49263" y="441325"/>
            <a:ext cx="2903537" cy="4302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10.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旋转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</a:t>
            </a:r>
            <a:r>
              <a:rPr lang="zh-CN" altLang="en-US" sz="2400" b="1">
                <a:solidFill>
                  <a:schemeClr val="tx1"/>
                </a:solidFill>
              </a:rPr>
              <a:t>的方程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1869860" name="AutoShape 3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9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9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6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69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69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98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69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69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69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69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6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69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69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869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1869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9833" grpId="0" autoUpdateAnimBg="0"/>
      <p:bldP spid="1869838" grpId="0" animBg="1"/>
      <p:bldP spid="1869839" grpId="0" autoUpdateAnimBg="0"/>
      <p:bldP spid="1869840" grpId="0" animBg="1"/>
      <p:bldP spid="186985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6098" name="Group 2"/>
          <p:cNvGrpSpPr>
            <a:grpSpLocks/>
          </p:cNvGrpSpPr>
          <p:nvPr/>
        </p:nvGrpSpPr>
        <p:grpSpPr bwMode="auto">
          <a:xfrm>
            <a:off x="3643313" y="1689100"/>
            <a:ext cx="3760787" cy="2746375"/>
            <a:chOff x="2295" y="1064"/>
            <a:chExt cx="2369" cy="1730"/>
          </a:xfrm>
        </p:grpSpPr>
        <p:sp>
          <p:nvSpPr>
            <p:cNvPr id="2436099" name="Freeform 3"/>
            <p:cNvSpPr>
              <a:spLocks/>
            </p:cNvSpPr>
            <p:nvPr/>
          </p:nvSpPr>
          <p:spPr bwMode="auto">
            <a:xfrm>
              <a:off x="4030" y="1072"/>
              <a:ext cx="634" cy="1722"/>
            </a:xfrm>
            <a:custGeom>
              <a:avLst/>
              <a:gdLst>
                <a:gd name="T0" fmla="*/ 0 w 634"/>
                <a:gd name="T1" fmla="*/ 0 h 1722"/>
                <a:gd name="T2" fmla="*/ 148 w 634"/>
                <a:gd name="T3" fmla="*/ 902 h 1722"/>
                <a:gd name="T4" fmla="*/ 634 w 634"/>
                <a:gd name="T5" fmla="*/ 1722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4" h="1722">
                  <a:moveTo>
                    <a:pt x="0" y="0"/>
                  </a:moveTo>
                  <a:cubicBezTo>
                    <a:pt x="25" y="152"/>
                    <a:pt x="42" y="615"/>
                    <a:pt x="148" y="902"/>
                  </a:cubicBezTo>
                  <a:cubicBezTo>
                    <a:pt x="254" y="1189"/>
                    <a:pt x="533" y="1551"/>
                    <a:pt x="634" y="1722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6100" name="Freeform 4"/>
            <p:cNvSpPr>
              <a:spLocks/>
            </p:cNvSpPr>
            <p:nvPr/>
          </p:nvSpPr>
          <p:spPr bwMode="auto">
            <a:xfrm>
              <a:off x="2324" y="1069"/>
              <a:ext cx="599" cy="1671"/>
            </a:xfrm>
            <a:custGeom>
              <a:avLst/>
              <a:gdLst>
                <a:gd name="T0" fmla="*/ 599 w 599"/>
                <a:gd name="T1" fmla="*/ 0 h 1671"/>
                <a:gd name="T2" fmla="*/ 451 w 599"/>
                <a:gd name="T3" fmla="*/ 902 h 1671"/>
                <a:gd name="T4" fmla="*/ 0 w 599"/>
                <a:gd name="T5" fmla="*/ 1671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9" h="1671">
                  <a:moveTo>
                    <a:pt x="599" y="0"/>
                  </a:moveTo>
                  <a:cubicBezTo>
                    <a:pt x="574" y="152"/>
                    <a:pt x="551" y="624"/>
                    <a:pt x="451" y="902"/>
                  </a:cubicBezTo>
                  <a:cubicBezTo>
                    <a:pt x="351" y="1180"/>
                    <a:pt x="94" y="1511"/>
                    <a:pt x="0" y="1671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6101" name="Line 5"/>
            <p:cNvSpPr>
              <a:spLocks noChangeShapeType="1"/>
            </p:cNvSpPr>
            <p:nvPr/>
          </p:nvSpPr>
          <p:spPr bwMode="auto">
            <a:xfrm>
              <a:off x="2923" y="1064"/>
              <a:ext cx="1106" cy="0"/>
            </a:xfrm>
            <a:prstGeom prst="line">
              <a:avLst/>
            </a:prstGeom>
            <a:noFill/>
            <a:ln w="3175" cap="rnd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36102" name="Line 6"/>
            <p:cNvSpPr>
              <a:spLocks noChangeShapeType="1"/>
            </p:cNvSpPr>
            <p:nvPr/>
          </p:nvSpPr>
          <p:spPr bwMode="auto">
            <a:xfrm>
              <a:off x="2295" y="2791"/>
              <a:ext cx="236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36103" name="Freeform 7"/>
          <p:cNvSpPr>
            <a:spLocks/>
          </p:cNvSpPr>
          <p:nvPr/>
        </p:nvSpPr>
        <p:spPr bwMode="auto">
          <a:xfrm>
            <a:off x="3694113" y="1698625"/>
            <a:ext cx="3716337" cy="3511550"/>
          </a:xfrm>
          <a:custGeom>
            <a:avLst/>
            <a:gdLst>
              <a:gd name="T0" fmla="*/ 600 w 2341"/>
              <a:gd name="T1" fmla="*/ 12 h 2212"/>
              <a:gd name="T2" fmla="*/ 500 w 2341"/>
              <a:gd name="T3" fmla="*/ 739 h 2212"/>
              <a:gd name="T4" fmla="*/ 345 w 2341"/>
              <a:gd name="T5" fmla="*/ 1139 h 2212"/>
              <a:gd name="T6" fmla="*/ 127 w 2341"/>
              <a:gd name="T7" fmla="*/ 1503 h 2212"/>
              <a:gd name="T8" fmla="*/ 9 w 2341"/>
              <a:gd name="T9" fmla="*/ 1703 h 2212"/>
              <a:gd name="T10" fmla="*/ 0 w 2341"/>
              <a:gd name="T11" fmla="*/ 1812 h 2212"/>
              <a:gd name="T12" fmla="*/ 64 w 2341"/>
              <a:gd name="T13" fmla="*/ 1903 h 2212"/>
              <a:gd name="T14" fmla="*/ 255 w 2341"/>
              <a:gd name="T15" fmla="*/ 2039 h 2212"/>
              <a:gd name="T16" fmla="*/ 427 w 2341"/>
              <a:gd name="T17" fmla="*/ 2094 h 2212"/>
              <a:gd name="T18" fmla="*/ 754 w 2341"/>
              <a:gd name="T19" fmla="*/ 2185 h 2212"/>
              <a:gd name="T20" fmla="*/ 1127 w 2341"/>
              <a:gd name="T21" fmla="*/ 2212 h 2212"/>
              <a:gd name="T22" fmla="*/ 1409 w 2341"/>
              <a:gd name="T23" fmla="*/ 2202 h 2212"/>
              <a:gd name="T24" fmla="*/ 1721 w 2341"/>
              <a:gd name="T25" fmla="*/ 2154 h 2212"/>
              <a:gd name="T26" fmla="*/ 2027 w 2341"/>
              <a:gd name="T27" fmla="*/ 2067 h 2212"/>
              <a:gd name="T28" fmla="*/ 2200 w 2341"/>
              <a:gd name="T29" fmla="*/ 1967 h 2212"/>
              <a:gd name="T30" fmla="*/ 2293 w 2341"/>
              <a:gd name="T31" fmla="*/ 1878 h 2212"/>
              <a:gd name="T32" fmla="*/ 2329 w 2341"/>
              <a:gd name="T33" fmla="*/ 1818 h 2212"/>
              <a:gd name="T34" fmla="*/ 2341 w 2341"/>
              <a:gd name="T35" fmla="*/ 1766 h 2212"/>
              <a:gd name="T36" fmla="*/ 2327 w 2341"/>
              <a:gd name="T37" fmla="*/ 1712 h 2212"/>
              <a:gd name="T38" fmla="*/ 2321 w 2341"/>
              <a:gd name="T39" fmla="*/ 1666 h 2212"/>
              <a:gd name="T40" fmla="*/ 2182 w 2341"/>
              <a:gd name="T41" fmla="*/ 1485 h 2212"/>
              <a:gd name="T42" fmla="*/ 1963 w 2341"/>
              <a:gd name="T43" fmla="*/ 1139 h 2212"/>
              <a:gd name="T44" fmla="*/ 1845 w 2341"/>
              <a:gd name="T45" fmla="*/ 894 h 2212"/>
              <a:gd name="T46" fmla="*/ 1787 w 2341"/>
              <a:gd name="T47" fmla="*/ 668 h 2212"/>
              <a:gd name="T48" fmla="*/ 1765 w 2341"/>
              <a:gd name="T49" fmla="*/ 524 h 2212"/>
              <a:gd name="T50" fmla="*/ 1745 w 2341"/>
              <a:gd name="T51" fmla="*/ 392 h 2212"/>
              <a:gd name="T52" fmla="*/ 1731 w 2341"/>
              <a:gd name="T53" fmla="*/ 246 h 2212"/>
              <a:gd name="T54" fmla="*/ 1703 w 2341"/>
              <a:gd name="T55" fmla="*/ 0 h 2212"/>
              <a:gd name="T56" fmla="*/ 1536 w 2341"/>
              <a:gd name="T57" fmla="*/ 57 h 2212"/>
              <a:gd name="T58" fmla="*/ 1336 w 2341"/>
              <a:gd name="T59" fmla="*/ 76 h 2212"/>
              <a:gd name="T60" fmla="*/ 1118 w 2341"/>
              <a:gd name="T61" fmla="*/ 94 h 2212"/>
              <a:gd name="T62" fmla="*/ 909 w 2341"/>
              <a:gd name="T63" fmla="*/ 66 h 2212"/>
              <a:gd name="T64" fmla="*/ 718 w 2341"/>
              <a:gd name="T65" fmla="*/ 39 h 2212"/>
              <a:gd name="T66" fmla="*/ 600 w 2341"/>
              <a:gd name="T67" fmla="*/ 12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41" h="2212">
                <a:moveTo>
                  <a:pt x="600" y="12"/>
                </a:moveTo>
                <a:lnTo>
                  <a:pt x="500" y="739"/>
                </a:lnTo>
                <a:lnTo>
                  <a:pt x="345" y="1139"/>
                </a:lnTo>
                <a:lnTo>
                  <a:pt x="127" y="1503"/>
                </a:lnTo>
                <a:lnTo>
                  <a:pt x="9" y="1703"/>
                </a:lnTo>
                <a:lnTo>
                  <a:pt x="0" y="1812"/>
                </a:lnTo>
                <a:lnTo>
                  <a:pt x="64" y="1903"/>
                </a:lnTo>
                <a:lnTo>
                  <a:pt x="255" y="2039"/>
                </a:lnTo>
                <a:lnTo>
                  <a:pt x="427" y="2094"/>
                </a:lnTo>
                <a:lnTo>
                  <a:pt x="754" y="2185"/>
                </a:lnTo>
                <a:lnTo>
                  <a:pt x="1127" y="2212"/>
                </a:lnTo>
                <a:lnTo>
                  <a:pt x="1409" y="2202"/>
                </a:lnTo>
                <a:lnTo>
                  <a:pt x="1721" y="2154"/>
                </a:lnTo>
                <a:lnTo>
                  <a:pt x="2027" y="2067"/>
                </a:lnTo>
                <a:lnTo>
                  <a:pt x="2200" y="1967"/>
                </a:lnTo>
                <a:lnTo>
                  <a:pt x="2293" y="1878"/>
                </a:lnTo>
                <a:lnTo>
                  <a:pt x="2329" y="1818"/>
                </a:lnTo>
                <a:lnTo>
                  <a:pt x="2341" y="1766"/>
                </a:lnTo>
                <a:lnTo>
                  <a:pt x="2327" y="1712"/>
                </a:lnTo>
                <a:lnTo>
                  <a:pt x="2321" y="1666"/>
                </a:lnTo>
                <a:lnTo>
                  <a:pt x="2182" y="1485"/>
                </a:lnTo>
                <a:lnTo>
                  <a:pt x="1963" y="1139"/>
                </a:lnTo>
                <a:lnTo>
                  <a:pt x="1845" y="894"/>
                </a:lnTo>
                <a:lnTo>
                  <a:pt x="1787" y="668"/>
                </a:lnTo>
                <a:lnTo>
                  <a:pt x="1765" y="524"/>
                </a:lnTo>
                <a:lnTo>
                  <a:pt x="1745" y="392"/>
                </a:lnTo>
                <a:lnTo>
                  <a:pt x="1731" y="246"/>
                </a:lnTo>
                <a:lnTo>
                  <a:pt x="1703" y="0"/>
                </a:lnTo>
                <a:lnTo>
                  <a:pt x="1536" y="57"/>
                </a:lnTo>
                <a:lnTo>
                  <a:pt x="1336" y="76"/>
                </a:lnTo>
                <a:lnTo>
                  <a:pt x="1118" y="94"/>
                </a:lnTo>
                <a:lnTo>
                  <a:pt x="909" y="66"/>
                </a:lnTo>
                <a:lnTo>
                  <a:pt x="718" y="39"/>
                </a:lnTo>
                <a:lnTo>
                  <a:pt x="600" y="12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6104" name="Text Box 8"/>
          <p:cNvSpPr txBox="1">
            <a:spLocks noChangeArrowheads="1"/>
          </p:cNvSpPr>
          <p:nvPr/>
        </p:nvSpPr>
        <p:spPr bwMode="auto">
          <a:xfrm>
            <a:off x="95250" y="1211263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曲线 </a:t>
            </a:r>
            <a:r>
              <a:rPr lang="en-US" altLang="zh-CN" sz="2400" b="1">
                <a:solidFill>
                  <a:srgbClr val="FF0000"/>
                </a:solidFill>
              </a:rPr>
              <a:t>C</a:t>
            </a:r>
            <a:endParaRPr lang="en-US" altLang="zh-CN" sz="2400">
              <a:solidFill>
                <a:schemeClr val="tx1"/>
              </a:solidFill>
            </a:endParaRPr>
          </a:p>
        </p:txBody>
      </p:sp>
      <p:graphicFrame>
        <p:nvGraphicFramePr>
          <p:cNvPr id="2436105" name="Object 9"/>
          <p:cNvGraphicFramePr>
            <a:graphicFrameLocks noChangeAspect="1"/>
          </p:cNvGraphicFramePr>
          <p:nvPr/>
        </p:nvGraphicFramePr>
        <p:xfrm>
          <a:off x="1168400" y="1127125"/>
          <a:ext cx="14049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134" name="公式" r:id="rId3" imgW="812520" imgH="469800" progId="Equation.3">
                  <p:embed/>
                </p:oleObj>
              </mc:Choice>
              <mc:Fallback>
                <p:oleObj name="公式" r:id="rId3" imgW="81252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127125"/>
                        <a:ext cx="14049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36106" name="Group 10"/>
          <p:cNvGrpSpPr>
            <a:grpSpLocks/>
          </p:cNvGrpSpPr>
          <p:nvPr/>
        </p:nvGrpSpPr>
        <p:grpSpPr bwMode="auto">
          <a:xfrm>
            <a:off x="3643313" y="4441825"/>
            <a:ext cx="1919287" cy="1592263"/>
            <a:chOff x="2295" y="2798"/>
            <a:chExt cx="1209" cy="1003"/>
          </a:xfrm>
        </p:grpSpPr>
        <p:sp>
          <p:nvSpPr>
            <p:cNvPr id="2436107" name="Line 11"/>
            <p:cNvSpPr>
              <a:spLocks noChangeShapeType="1"/>
            </p:cNvSpPr>
            <p:nvPr/>
          </p:nvSpPr>
          <p:spPr bwMode="auto">
            <a:xfrm rot="21482773" flipH="1">
              <a:off x="2743" y="2798"/>
              <a:ext cx="761" cy="84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6108" name="Text Box 12"/>
            <p:cNvSpPr txBox="1">
              <a:spLocks noChangeArrowheads="1"/>
            </p:cNvSpPr>
            <p:nvPr/>
          </p:nvSpPr>
          <p:spPr bwMode="auto">
            <a:xfrm>
              <a:off x="2295" y="3551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2436109" name="Line 13"/>
          <p:cNvSpPr>
            <a:spLocks noChangeShapeType="1"/>
          </p:cNvSpPr>
          <p:nvPr/>
        </p:nvSpPr>
        <p:spPr bwMode="auto">
          <a:xfrm flipV="1">
            <a:off x="5527675" y="1127125"/>
            <a:ext cx="0" cy="3317875"/>
          </a:xfrm>
          <a:prstGeom prst="line">
            <a:avLst/>
          </a:prstGeom>
          <a:noFill/>
          <a:ln w="762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6110" name="Text Box 14"/>
          <p:cNvSpPr txBox="1">
            <a:spLocks noChangeArrowheads="1"/>
          </p:cNvSpPr>
          <p:nvPr/>
        </p:nvSpPr>
        <p:spPr bwMode="auto">
          <a:xfrm>
            <a:off x="6775450" y="31940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endParaRPr lang="en-US" altLang="zh-CN" sz="2400">
              <a:solidFill>
                <a:schemeClr val="tx1"/>
              </a:solidFill>
            </a:endParaRPr>
          </a:p>
        </p:txBody>
      </p:sp>
      <p:grpSp>
        <p:nvGrpSpPr>
          <p:cNvPr id="2436112" name="Group 16"/>
          <p:cNvGrpSpPr>
            <a:grpSpLocks/>
          </p:cNvGrpSpPr>
          <p:nvPr/>
        </p:nvGrpSpPr>
        <p:grpSpPr bwMode="auto">
          <a:xfrm>
            <a:off x="4643438" y="1443038"/>
            <a:ext cx="1752600" cy="390525"/>
            <a:chOff x="2925" y="909"/>
            <a:chExt cx="1104" cy="246"/>
          </a:xfrm>
        </p:grpSpPr>
        <p:sp>
          <p:nvSpPr>
            <p:cNvPr id="2436113" name="Oval 17"/>
            <p:cNvSpPr>
              <a:spLocks noChangeArrowheads="1"/>
            </p:cNvSpPr>
            <p:nvPr/>
          </p:nvSpPr>
          <p:spPr bwMode="auto">
            <a:xfrm>
              <a:off x="2925" y="944"/>
              <a:ext cx="1104" cy="2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FF6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6114" name="Freeform 18"/>
            <p:cNvSpPr>
              <a:spLocks/>
            </p:cNvSpPr>
            <p:nvPr/>
          </p:nvSpPr>
          <p:spPr bwMode="auto">
            <a:xfrm>
              <a:off x="3481" y="909"/>
              <a:ext cx="1" cy="132"/>
            </a:xfrm>
            <a:custGeom>
              <a:avLst/>
              <a:gdLst>
                <a:gd name="T0" fmla="*/ 0 w 1"/>
                <a:gd name="T1" fmla="*/ 132 h 132"/>
                <a:gd name="T2" fmla="*/ 1 w 1"/>
                <a:gd name="T3" fmla="*/ 123 h 132"/>
                <a:gd name="T4" fmla="*/ 1 w 1"/>
                <a:gd name="T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32">
                  <a:moveTo>
                    <a:pt x="0" y="132"/>
                  </a:moveTo>
                  <a:lnTo>
                    <a:pt x="1" y="123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36115" name="Group 19"/>
          <p:cNvGrpSpPr>
            <a:grpSpLocks/>
          </p:cNvGrpSpPr>
          <p:nvPr/>
        </p:nvGrpSpPr>
        <p:grpSpPr bwMode="auto">
          <a:xfrm>
            <a:off x="5119688" y="930275"/>
            <a:ext cx="2798762" cy="3884613"/>
            <a:chOff x="3225" y="586"/>
            <a:chExt cx="1763" cy="2447"/>
          </a:xfrm>
        </p:grpSpPr>
        <p:sp>
          <p:nvSpPr>
            <p:cNvPr id="2436116" name="Line 20"/>
            <p:cNvSpPr>
              <a:spLocks noChangeShapeType="1"/>
            </p:cNvSpPr>
            <p:nvPr/>
          </p:nvSpPr>
          <p:spPr bwMode="auto">
            <a:xfrm flipV="1">
              <a:off x="3487" y="2787"/>
              <a:ext cx="1476" cy="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6117" name="Text Box 21"/>
            <p:cNvSpPr txBox="1">
              <a:spLocks noChangeArrowheads="1"/>
            </p:cNvSpPr>
            <p:nvPr/>
          </p:nvSpPr>
          <p:spPr bwMode="auto">
            <a:xfrm>
              <a:off x="4793" y="2783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36118" name="Text Box 22"/>
            <p:cNvSpPr txBox="1">
              <a:spLocks noChangeArrowheads="1"/>
            </p:cNvSpPr>
            <p:nvPr/>
          </p:nvSpPr>
          <p:spPr bwMode="auto">
            <a:xfrm>
              <a:off x="3225" y="586"/>
              <a:ext cx="5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400">
                  <a:solidFill>
                    <a:schemeClr val="tx1"/>
                  </a:solidFill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</a:rPr>
                <a:t>z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2436119" name="Text Box 23"/>
            <p:cNvSpPr txBox="1">
              <a:spLocks noChangeArrowheads="1"/>
            </p:cNvSpPr>
            <p:nvPr/>
          </p:nvSpPr>
          <p:spPr bwMode="auto">
            <a:xfrm>
              <a:off x="3271" y="2560"/>
              <a:ext cx="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436120" name="Line 24"/>
            <p:cNvSpPr>
              <a:spLocks noChangeShapeType="1"/>
            </p:cNvSpPr>
            <p:nvPr/>
          </p:nvSpPr>
          <p:spPr bwMode="auto">
            <a:xfrm flipV="1">
              <a:off x="3481" y="655"/>
              <a:ext cx="0" cy="212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36121" name="Text Box 25"/>
          <p:cNvSpPr txBox="1">
            <a:spLocks noChangeArrowheads="1"/>
          </p:cNvSpPr>
          <p:nvPr/>
        </p:nvSpPr>
        <p:spPr bwMode="auto">
          <a:xfrm>
            <a:off x="2965450" y="116205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绕 </a:t>
            </a:r>
            <a:r>
              <a:rPr lang="en-US" altLang="zh-CN" sz="2400" b="1" i="1">
                <a:solidFill>
                  <a:schemeClr val="accent2"/>
                </a:solidFill>
              </a:rPr>
              <a:t>z</a:t>
            </a:r>
            <a:r>
              <a:rPr lang="zh-CN" altLang="zh-CN" sz="2400" b="1">
                <a:solidFill>
                  <a:schemeClr val="tx1"/>
                </a:solidFill>
              </a:rPr>
              <a:t>轴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2436122" name="Group 26"/>
          <p:cNvGrpSpPr>
            <a:grpSpLocks/>
          </p:cNvGrpSpPr>
          <p:nvPr/>
        </p:nvGrpSpPr>
        <p:grpSpPr bwMode="auto">
          <a:xfrm>
            <a:off x="3694113" y="1485900"/>
            <a:ext cx="3709987" cy="3711575"/>
            <a:chOff x="2327" y="936"/>
            <a:chExt cx="2337" cy="2338"/>
          </a:xfrm>
        </p:grpSpPr>
        <p:sp>
          <p:nvSpPr>
            <p:cNvPr id="2436123" name="Oval 27"/>
            <p:cNvSpPr>
              <a:spLocks noChangeArrowheads="1"/>
            </p:cNvSpPr>
            <p:nvPr/>
          </p:nvSpPr>
          <p:spPr bwMode="auto">
            <a:xfrm>
              <a:off x="2925" y="936"/>
              <a:ext cx="1105" cy="21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36124" name="Group 28"/>
            <p:cNvGrpSpPr>
              <a:grpSpLocks/>
            </p:cNvGrpSpPr>
            <p:nvPr/>
          </p:nvGrpSpPr>
          <p:grpSpPr bwMode="auto">
            <a:xfrm>
              <a:off x="2327" y="2368"/>
              <a:ext cx="2337" cy="906"/>
              <a:chOff x="2327" y="2368"/>
              <a:chExt cx="2337" cy="906"/>
            </a:xfrm>
          </p:grpSpPr>
          <p:sp>
            <p:nvSpPr>
              <p:cNvPr id="2436125" name="Arc 29"/>
              <p:cNvSpPr>
                <a:spLocks/>
              </p:cNvSpPr>
              <p:nvPr/>
            </p:nvSpPr>
            <p:spPr bwMode="auto">
              <a:xfrm rot="-16172919">
                <a:off x="3180" y="1789"/>
                <a:ext cx="632" cy="2337"/>
              </a:xfrm>
              <a:custGeom>
                <a:avLst/>
                <a:gdLst>
                  <a:gd name="G0" fmla="+- 8388 0 0"/>
                  <a:gd name="G1" fmla="+- 21600 0 0"/>
                  <a:gd name="G2" fmla="+- 21600 0 0"/>
                  <a:gd name="T0" fmla="*/ 0 w 29988"/>
                  <a:gd name="T1" fmla="*/ 1695 h 43200"/>
                  <a:gd name="T2" fmla="*/ 3245 w 29988"/>
                  <a:gd name="T3" fmla="*/ 42579 h 43200"/>
                  <a:gd name="T4" fmla="*/ 8388 w 2998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988" h="43200" fill="none" extrusionOk="0">
                    <a:moveTo>
                      <a:pt x="0" y="1695"/>
                    </a:moveTo>
                    <a:cubicBezTo>
                      <a:pt x="2655" y="576"/>
                      <a:pt x="5506" y="-1"/>
                      <a:pt x="8388" y="0"/>
                    </a:cubicBezTo>
                    <a:cubicBezTo>
                      <a:pt x="20317" y="0"/>
                      <a:pt x="29988" y="9670"/>
                      <a:pt x="29988" y="21600"/>
                    </a:cubicBezTo>
                    <a:cubicBezTo>
                      <a:pt x="29988" y="33529"/>
                      <a:pt x="20317" y="43200"/>
                      <a:pt x="8388" y="43200"/>
                    </a:cubicBezTo>
                    <a:cubicBezTo>
                      <a:pt x="6654" y="43200"/>
                      <a:pt x="4928" y="42991"/>
                      <a:pt x="3245" y="42578"/>
                    </a:cubicBezTo>
                  </a:path>
                  <a:path w="29988" h="43200" stroke="0" extrusionOk="0">
                    <a:moveTo>
                      <a:pt x="0" y="1695"/>
                    </a:moveTo>
                    <a:cubicBezTo>
                      <a:pt x="2655" y="576"/>
                      <a:pt x="5506" y="-1"/>
                      <a:pt x="8388" y="0"/>
                    </a:cubicBezTo>
                    <a:cubicBezTo>
                      <a:pt x="20317" y="0"/>
                      <a:pt x="29988" y="9670"/>
                      <a:pt x="29988" y="21600"/>
                    </a:cubicBezTo>
                    <a:cubicBezTo>
                      <a:pt x="29988" y="33529"/>
                      <a:pt x="20317" y="43200"/>
                      <a:pt x="8388" y="43200"/>
                    </a:cubicBezTo>
                    <a:cubicBezTo>
                      <a:pt x="6654" y="43200"/>
                      <a:pt x="4928" y="42991"/>
                      <a:pt x="3245" y="42578"/>
                    </a:cubicBezTo>
                    <a:lnTo>
                      <a:pt x="8388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6126" name="Arc 30"/>
              <p:cNvSpPr>
                <a:spLocks/>
              </p:cNvSpPr>
              <p:nvPr/>
            </p:nvSpPr>
            <p:spPr bwMode="auto">
              <a:xfrm rot="16137709" flipV="1">
                <a:off x="3229" y="1495"/>
                <a:ext cx="438" cy="2183"/>
              </a:xfrm>
              <a:custGeom>
                <a:avLst/>
                <a:gdLst>
                  <a:gd name="G0" fmla="+- 0 0 0"/>
                  <a:gd name="G1" fmla="+- 19522 0 0"/>
                  <a:gd name="G2" fmla="+- 21600 0 0"/>
                  <a:gd name="T0" fmla="*/ 9245 w 21600"/>
                  <a:gd name="T1" fmla="*/ 0 h 40468"/>
                  <a:gd name="T2" fmla="*/ 5274 w 21600"/>
                  <a:gd name="T3" fmla="*/ 40468 h 40468"/>
                  <a:gd name="T4" fmla="*/ 0 w 21600"/>
                  <a:gd name="T5" fmla="*/ 19522 h 40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468" fill="none" extrusionOk="0">
                    <a:moveTo>
                      <a:pt x="9244" y="0"/>
                    </a:moveTo>
                    <a:cubicBezTo>
                      <a:pt x="16789" y="3573"/>
                      <a:pt x="21600" y="11174"/>
                      <a:pt x="21600" y="19522"/>
                    </a:cubicBezTo>
                    <a:cubicBezTo>
                      <a:pt x="21600" y="29419"/>
                      <a:pt x="14872" y="38051"/>
                      <a:pt x="5274" y="40468"/>
                    </a:cubicBezTo>
                  </a:path>
                  <a:path w="21600" h="40468" stroke="0" extrusionOk="0">
                    <a:moveTo>
                      <a:pt x="9244" y="0"/>
                    </a:moveTo>
                    <a:cubicBezTo>
                      <a:pt x="16789" y="3573"/>
                      <a:pt x="21600" y="11174"/>
                      <a:pt x="21600" y="19522"/>
                    </a:cubicBezTo>
                    <a:cubicBezTo>
                      <a:pt x="21600" y="29419"/>
                      <a:pt x="14872" y="38051"/>
                      <a:pt x="5274" y="40468"/>
                    </a:cubicBezTo>
                    <a:lnTo>
                      <a:pt x="0" y="19522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36127" name="Freeform 31"/>
            <p:cNvSpPr>
              <a:spLocks/>
            </p:cNvSpPr>
            <p:nvPr/>
          </p:nvSpPr>
          <p:spPr bwMode="auto">
            <a:xfrm>
              <a:off x="2331" y="1072"/>
              <a:ext cx="592" cy="1690"/>
            </a:xfrm>
            <a:custGeom>
              <a:avLst/>
              <a:gdLst>
                <a:gd name="T0" fmla="*/ 473 w 473"/>
                <a:gd name="T1" fmla="*/ 0 h 1346"/>
                <a:gd name="T2" fmla="*/ 359 w 473"/>
                <a:gd name="T3" fmla="*/ 714 h 1346"/>
                <a:gd name="T4" fmla="*/ 0 w 473"/>
                <a:gd name="T5" fmla="*/ 1346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3" h="1346">
                  <a:moveTo>
                    <a:pt x="473" y="0"/>
                  </a:moveTo>
                  <a:cubicBezTo>
                    <a:pt x="453" y="120"/>
                    <a:pt x="438" y="490"/>
                    <a:pt x="359" y="714"/>
                  </a:cubicBezTo>
                  <a:cubicBezTo>
                    <a:pt x="280" y="938"/>
                    <a:pt x="75" y="1214"/>
                    <a:pt x="0" y="1346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36128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449263" y="2763838"/>
            <a:ext cx="312737" cy="430212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sp>
        <p:nvSpPr>
          <p:cNvPr id="2436129" name="AutoShape 3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36130" name="Rectangle 34"/>
          <p:cNvSpPr>
            <a:spLocks noChangeArrowheads="1"/>
          </p:cNvSpPr>
          <p:nvPr/>
        </p:nvSpPr>
        <p:spPr bwMode="auto">
          <a:xfrm>
            <a:off x="449263" y="441325"/>
            <a:ext cx="2979737" cy="430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10.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旋转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</a:t>
            </a:r>
            <a:r>
              <a:rPr lang="zh-CN" altLang="en-US" sz="2400" b="1">
                <a:solidFill>
                  <a:schemeClr val="tx1"/>
                </a:solidFill>
              </a:rPr>
              <a:t>的方程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2436131" name="Freeform 35"/>
          <p:cNvSpPr>
            <a:spLocks/>
          </p:cNvSpPr>
          <p:nvPr/>
        </p:nvSpPr>
        <p:spPr bwMode="auto">
          <a:xfrm>
            <a:off x="5529263" y="1200150"/>
            <a:ext cx="1587" cy="614363"/>
          </a:xfrm>
          <a:custGeom>
            <a:avLst/>
            <a:gdLst>
              <a:gd name="T0" fmla="*/ 0 w 1"/>
              <a:gd name="T1" fmla="*/ 387 h 387"/>
              <a:gd name="T2" fmla="*/ 0 w 1"/>
              <a:gd name="T3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87">
                <a:moveTo>
                  <a:pt x="0" y="387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3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3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3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3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3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3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6103" grpId="0" animBg="1"/>
      <p:bldP spid="24361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895" name="Line 47"/>
          <p:cNvSpPr>
            <a:spLocks noChangeShapeType="1"/>
          </p:cNvSpPr>
          <p:nvPr/>
        </p:nvSpPr>
        <p:spPr bwMode="auto">
          <a:xfrm flipV="1">
            <a:off x="5526088" y="1039813"/>
            <a:ext cx="0" cy="3376612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50" name="Freeform 2"/>
          <p:cNvSpPr>
            <a:spLocks/>
          </p:cNvSpPr>
          <p:nvPr/>
        </p:nvSpPr>
        <p:spPr bwMode="auto">
          <a:xfrm>
            <a:off x="3694113" y="1689100"/>
            <a:ext cx="3716337" cy="3521075"/>
          </a:xfrm>
          <a:custGeom>
            <a:avLst/>
            <a:gdLst>
              <a:gd name="T0" fmla="*/ 600 w 2341"/>
              <a:gd name="T1" fmla="*/ 18 h 2218"/>
              <a:gd name="T2" fmla="*/ 500 w 2341"/>
              <a:gd name="T3" fmla="*/ 745 h 2218"/>
              <a:gd name="T4" fmla="*/ 345 w 2341"/>
              <a:gd name="T5" fmla="*/ 1145 h 2218"/>
              <a:gd name="T6" fmla="*/ 240 w 2341"/>
              <a:gd name="T7" fmla="*/ 1325 h 2218"/>
              <a:gd name="T8" fmla="*/ 127 w 2341"/>
              <a:gd name="T9" fmla="*/ 1509 h 2218"/>
              <a:gd name="T10" fmla="*/ 51 w 2341"/>
              <a:gd name="T11" fmla="*/ 1625 h 2218"/>
              <a:gd name="T12" fmla="*/ 9 w 2341"/>
              <a:gd name="T13" fmla="*/ 1709 h 2218"/>
              <a:gd name="T14" fmla="*/ 0 w 2341"/>
              <a:gd name="T15" fmla="*/ 1818 h 2218"/>
              <a:gd name="T16" fmla="*/ 64 w 2341"/>
              <a:gd name="T17" fmla="*/ 1909 h 2218"/>
              <a:gd name="T18" fmla="*/ 255 w 2341"/>
              <a:gd name="T19" fmla="*/ 2045 h 2218"/>
              <a:gd name="T20" fmla="*/ 427 w 2341"/>
              <a:gd name="T21" fmla="*/ 2100 h 2218"/>
              <a:gd name="T22" fmla="*/ 754 w 2341"/>
              <a:gd name="T23" fmla="*/ 2191 h 2218"/>
              <a:gd name="T24" fmla="*/ 1127 w 2341"/>
              <a:gd name="T25" fmla="*/ 2218 h 2218"/>
              <a:gd name="T26" fmla="*/ 1409 w 2341"/>
              <a:gd name="T27" fmla="*/ 2208 h 2218"/>
              <a:gd name="T28" fmla="*/ 1721 w 2341"/>
              <a:gd name="T29" fmla="*/ 2160 h 2218"/>
              <a:gd name="T30" fmla="*/ 2027 w 2341"/>
              <a:gd name="T31" fmla="*/ 2073 h 2218"/>
              <a:gd name="T32" fmla="*/ 2200 w 2341"/>
              <a:gd name="T33" fmla="*/ 1973 h 2218"/>
              <a:gd name="T34" fmla="*/ 2293 w 2341"/>
              <a:gd name="T35" fmla="*/ 1884 h 2218"/>
              <a:gd name="T36" fmla="*/ 2329 w 2341"/>
              <a:gd name="T37" fmla="*/ 1824 h 2218"/>
              <a:gd name="T38" fmla="*/ 2341 w 2341"/>
              <a:gd name="T39" fmla="*/ 1768 h 2218"/>
              <a:gd name="T40" fmla="*/ 2327 w 2341"/>
              <a:gd name="T41" fmla="*/ 1718 h 2218"/>
              <a:gd name="T42" fmla="*/ 2291 w 2341"/>
              <a:gd name="T43" fmla="*/ 1663 h 2218"/>
              <a:gd name="T44" fmla="*/ 2182 w 2341"/>
              <a:gd name="T45" fmla="*/ 1491 h 2218"/>
              <a:gd name="T46" fmla="*/ 1963 w 2341"/>
              <a:gd name="T47" fmla="*/ 1145 h 2218"/>
              <a:gd name="T48" fmla="*/ 1845 w 2341"/>
              <a:gd name="T49" fmla="*/ 900 h 2218"/>
              <a:gd name="T50" fmla="*/ 1809 w 2341"/>
              <a:gd name="T51" fmla="*/ 672 h 2218"/>
              <a:gd name="T52" fmla="*/ 1773 w 2341"/>
              <a:gd name="T53" fmla="*/ 527 h 2218"/>
              <a:gd name="T54" fmla="*/ 1754 w 2341"/>
              <a:gd name="T55" fmla="*/ 400 h 2218"/>
              <a:gd name="T56" fmla="*/ 1718 w 2341"/>
              <a:gd name="T57" fmla="*/ 254 h 2218"/>
              <a:gd name="T58" fmla="*/ 1691 w 2341"/>
              <a:gd name="T59" fmla="*/ 0 h 2218"/>
              <a:gd name="T60" fmla="*/ 1536 w 2341"/>
              <a:gd name="T61" fmla="*/ 63 h 2218"/>
              <a:gd name="T62" fmla="*/ 1336 w 2341"/>
              <a:gd name="T63" fmla="*/ 82 h 2218"/>
              <a:gd name="T64" fmla="*/ 1118 w 2341"/>
              <a:gd name="T65" fmla="*/ 100 h 2218"/>
              <a:gd name="T66" fmla="*/ 909 w 2341"/>
              <a:gd name="T67" fmla="*/ 72 h 2218"/>
              <a:gd name="T68" fmla="*/ 718 w 2341"/>
              <a:gd name="T69" fmla="*/ 45 h 2218"/>
              <a:gd name="T70" fmla="*/ 600 w 2341"/>
              <a:gd name="T71" fmla="*/ 18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41" h="2218">
                <a:moveTo>
                  <a:pt x="600" y="18"/>
                </a:moveTo>
                <a:lnTo>
                  <a:pt x="500" y="745"/>
                </a:lnTo>
                <a:lnTo>
                  <a:pt x="345" y="1145"/>
                </a:lnTo>
                <a:lnTo>
                  <a:pt x="240" y="1325"/>
                </a:lnTo>
                <a:lnTo>
                  <a:pt x="127" y="1509"/>
                </a:lnTo>
                <a:lnTo>
                  <a:pt x="51" y="1625"/>
                </a:lnTo>
                <a:lnTo>
                  <a:pt x="9" y="1709"/>
                </a:lnTo>
                <a:lnTo>
                  <a:pt x="0" y="1818"/>
                </a:lnTo>
                <a:lnTo>
                  <a:pt x="64" y="1909"/>
                </a:lnTo>
                <a:lnTo>
                  <a:pt x="255" y="2045"/>
                </a:lnTo>
                <a:lnTo>
                  <a:pt x="427" y="2100"/>
                </a:lnTo>
                <a:lnTo>
                  <a:pt x="754" y="2191"/>
                </a:lnTo>
                <a:lnTo>
                  <a:pt x="1127" y="2218"/>
                </a:lnTo>
                <a:lnTo>
                  <a:pt x="1409" y="2208"/>
                </a:lnTo>
                <a:lnTo>
                  <a:pt x="1721" y="2160"/>
                </a:lnTo>
                <a:lnTo>
                  <a:pt x="2027" y="2073"/>
                </a:lnTo>
                <a:lnTo>
                  <a:pt x="2200" y="1973"/>
                </a:lnTo>
                <a:lnTo>
                  <a:pt x="2293" y="1884"/>
                </a:lnTo>
                <a:lnTo>
                  <a:pt x="2329" y="1824"/>
                </a:lnTo>
                <a:lnTo>
                  <a:pt x="2341" y="1768"/>
                </a:lnTo>
                <a:lnTo>
                  <a:pt x="2327" y="1718"/>
                </a:lnTo>
                <a:lnTo>
                  <a:pt x="2291" y="1663"/>
                </a:lnTo>
                <a:lnTo>
                  <a:pt x="2182" y="1491"/>
                </a:lnTo>
                <a:lnTo>
                  <a:pt x="1963" y="1145"/>
                </a:lnTo>
                <a:lnTo>
                  <a:pt x="1845" y="900"/>
                </a:lnTo>
                <a:lnTo>
                  <a:pt x="1809" y="672"/>
                </a:lnTo>
                <a:lnTo>
                  <a:pt x="1773" y="527"/>
                </a:lnTo>
                <a:lnTo>
                  <a:pt x="1754" y="400"/>
                </a:lnTo>
                <a:lnTo>
                  <a:pt x="1718" y="254"/>
                </a:lnTo>
                <a:lnTo>
                  <a:pt x="1691" y="0"/>
                </a:lnTo>
                <a:lnTo>
                  <a:pt x="1536" y="63"/>
                </a:lnTo>
                <a:lnTo>
                  <a:pt x="1336" y="82"/>
                </a:lnTo>
                <a:lnTo>
                  <a:pt x="1118" y="100"/>
                </a:lnTo>
                <a:lnTo>
                  <a:pt x="909" y="72"/>
                </a:lnTo>
                <a:lnTo>
                  <a:pt x="718" y="45"/>
                </a:lnTo>
                <a:lnTo>
                  <a:pt x="600" y="18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54" name="Text Box 6"/>
          <p:cNvSpPr txBox="1">
            <a:spLocks noChangeArrowheads="1"/>
          </p:cNvSpPr>
          <p:nvPr/>
        </p:nvSpPr>
        <p:spPr bwMode="auto">
          <a:xfrm>
            <a:off x="95250" y="1211263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曲线 </a:t>
            </a:r>
            <a:r>
              <a:rPr lang="en-US" altLang="zh-CN" sz="2400" b="1">
                <a:solidFill>
                  <a:srgbClr val="FF0000"/>
                </a:solidFill>
              </a:rPr>
              <a:t>C</a:t>
            </a:r>
            <a:endParaRPr lang="en-US" altLang="zh-CN" sz="2400">
              <a:solidFill>
                <a:schemeClr val="tx1"/>
              </a:solidFill>
            </a:endParaRPr>
          </a:p>
        </p:txBody>
      </p:sp>
      <p:graphicFrame>
        <p:nvGraphicFramePr>
          <p:cNvPr id="1870855" name="Object 7"/>
          <p:cNvGraphicFramePr>
            <a:graphicFrameLocks noChangeAspect="1"/>
          </p:cNvGraphicFramePr>
          <p:nvPr/>
        </p:nvGraphicFramePr>
        <p:xfrm>
          <a:off x="1168400" y="1127125"/>
          <a:ext cx="14049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32" name="公式" r:id="rId3" imgW="812520" imgH="469800" progId="Equation.3">
                  <p:embed/>
                </p:oleObj>
              </mc:Choice>
              <mc:Fallback>
                <p:oleObj name="公式" r:id="rId3" imgW="8125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127125"/>
                        <a:ext cx="14049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0856" name="Text Box 8"/>
          <p:cNvSpPr txBox="1">
            <a:spLocks noChangeArrowheads="1"/>
          </p:cNvSpPr>
          <p:nvPr/>
        </p:nvSpPr>
        <p:spPr bwMode="auto">
          <a:xfrm>
            <a:off x="200025" y="2103438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sz="2000" b="1">
                <a:solidFill>
                  <a:schemeClr val="tx1"/>
                </a:solidFill>
              </a:rPr>
              <a:t>旋转一周得</a:t>
            </a:r>
            <a:r>
              <a:rPr lang="zh-CN" altLang="en-US" sz="2000" b="1">
                <a:solidFill>
                  <a:srgbClr val="009900"/>
                </a:solidFill>
              </a:rPr>
              <a:t>旋转曲面</a:t>
            </a:r>
            <a:r>
              <a:rPr lang="zh-CN" altLang="en-US" sz="2400" b="1">
                <a:solidFill>
                  <a:schemeClr val="accent2"/>
                </a:solidFill>
              </a:rPr>
              <a:t> </a:t>
            </a:r>
            <a:r>
              <a:rPr lang="en-US" altLang="zh-CN" sz="2400" b="1" i="1">
                <a:solidFill>
                  <a:srgbClr val="009900"/>
                </a:solidFill>
              </a:rPr>
              <a:t>S</a:t>
            </a:r>
            <a:endParaRPr lang="en-US" altLang="zh-CN" sz="2400" b="1" i="1">
              <a:solidFill>
                <a:schemeClr val="accent1"/>
              </a:solidFill>
            </a:endParaRPr>
          </a:p>
        </p:txBody>
      </p:sp>
      <p:grpSp>
        <p:nvGrpSpPr>
          <p:cNvPr id="1870860" name="Group 12"/>
          <p:cNvGrpSpPr>
            <a:grpSpLocks/>
          </p:cNvGrpSpPr>
          <p:nvPr/>
        </p:nvGrpSpPr>
        <p:grpSpPr bwMode="auto">
          <a:xfrm>
            <a:off x="3694113" y="1485900"/>
            <a:ext cx="3709987" cy="3711575"/>
            <a:chOff x="2327" y="936"/>
            <a:chExt cx="2337" cy="2338"/>
          </a:xfrm>
        </p:grpSpPr>
        <p:sp>
          <p:nvSpPr>
            <p:cNvPr id="1870861" name="Oval 13"/>
            <p:cNvSpPr>
              <a:spLocks noChangeArrowheads="1"/>
            </p:cNvSpPr>
            <p:nvPr/>
          </p:nvSpPr>
          <p:spPr bwMode="auto">
            <a:xfrm>
              <a:off x="2925" y="936"/>
              <a:ext cx="1105" cy="21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70862" name="Group 14"/>
            <p:cNvGrpSpPr>
              <a:grpSpLocks/>
            </p:cNvGrpSpPr>
            <p:nvPr/>
          </p:nvGrpSpPr>
          <p:grpSpPr bwMode="auto">
            <a:xfrm>
              <a:off x="2327" y="2368"/>
              <a:ext cx="2337" cy="906"/>
              <a:chOff x="2327" y="2368"/>
              <a:chExt cx="2337" cy="906"/>
            </a:xfrm>
          </p:grpSpPr>
          <p:sp>
            <p:nvSpPr>
              <p:cNvPr id="1870863" name="Arc 15"/>
              <p:cNvSpPr>
                <a:spLocks/>
              </p:cNvSpPr>
              <p:nvPr/>
            </p:nvSpPr>
            <p:spPr bwMode="auto">
              <a:xfrm rot="-16172919">
                <a:off x="3180" y="1789"/>
                <a:ext cx="632" cy="2337"/>
              </a:xfrm>
              <a:custGeom>
                <a:avLst/>
                <a:gdLst>
                  <a:gd name="G0" fmla="+- 8388 0 0"/>
                  <a:gd name="G1" fmla="+- 21600 0 0"/>
                  <a:gd name="G2" fmla="+- 21600 0 0"/>
                  <a:gd name="T0" fmla="*/ 0 w 29988"/>
                  <a:gd name="T1" fmla="*/ 1695 h 43200"/>
                  <a:gd name="T2" fmla="*/ 3245 w 29988"/>
                  <a:gd name="T3" fmla="*/ 42579 h 43200"/>
                  <a:gd name="T4" fmla="*/ 8388 w 2998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988" h="43200" fill="none" extrusionOk="0">
                    <a:moveTo>
                      <a:pt x="0" y="1695"/>
                    </a:moveTo>
                    <a:cubicBezTo>
                      <a:pt x="2655" y="576"/>
                      <a:pt x="5506" y="-1"/>
                      <a:pt x="8388" y="0"/>
                    </a:cubicBezTo>
                    <a:cubicBezTo>
                      <a:pt x="20317" y="0"/>
                      <a:pt x="29988" y="9670"/>
                      <a:pt x="29988" y="21600"/>
                    </a:cubicBezTo>
                    <a:cubicBezTo>
                      <a:pt x="29988" y="33529"/>
                      <a:pt x="20317" y="43200"/>
                      <a:pt x="8388" y="43200"/>
                    </a:cubicBezTo>
                    <a:cubicBezTo>
                      <a:pt x="6654" y="43200"/>
                      <a:pt x="4928" y="42991"/>
                      <a:pt x="3245" y="42578"/>
                    </a:cubicBezTo>
                  </a:path>
                  <a:path w="29988" h="43200" stroke="0" extrusionOk="0">
                    <a:moveTo>
                      <a:pt x="0" y="1695"/>
                    </a:moveTo>
                    <a:cubicBezTo>
                      <a:pt x="2655" y="576"/>
                      <a:pt x="5506" y="-1"/>
                      <a:pt x="8388" y="0"/>
                    </a:cubicBezTo>
                    <a:cubicBezTo>
                      <a:pt x="20317" y="0"/>
                      <a:pt x="29988" y="9670"/>
                      <a:pt x="29988" y="21600"/>
                    </a:cubicBezTo>
                    <a:cubicBezTo>
                      <a:pt x="29988" y="33529"/>
                      <a:pt x="20317" y="43200"/>
                      <a:pt x="8388" y="43200"/>
                    </a:cubicBezTo>
                    <a:cubicBezTo>
                      <a:pt x="6654" y="43200"/>
                      <a:pt x="4928" y="42991"/>
                      <a:pt x="3245" y="42578"/>
                    </a:cubicBezTo>
                    <a:lnTo>
                      <a:pt x="8388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0864" name="Arc 16"/>
              <p:cNvSpPr>
                <a:spLocks/>
              </p:cNvSpPr>
              <p:nvPr/>
            </p:nvSpPr>
            <p:spPr bwMode="auto">
              <a:xfrm rot="16137709" flipV="1">
                <a:off x="3229" y="1495"/>
                <a:ext cx="438" cy="2183"/>
              </a:xfrm>
              <a:custGeom>
                <a:avLst/>
                <a:gdLst>
                  <a:gd name="G0" fmla="+- 0 0 0"/>
                  <a:gd name="G1" fmla="+- 19522 0 0"/>
                  <a:gd name="G2" fmla="+- 21600 0 0"/>
                  <a:gd name="T0" fmla="*/ 9245 w 21600"/>
                  <a:gd name="T1" fmla="*/ 0 h 40468"/>
                  <a:gd name="T2" fmla="*/ 5274 w 21600"/>
                  <a:gd name="T3" fmla="*/ 40468 h 40468"/>
                  <a:gd name="T4" fmla="*/ 0 w 21600"/>
                  <a:gd name="T5" fmla="*/ 19522 h 40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468" fill="none" extrusionOk="0">
                    <a:moveTo>
                      <a:pt x="9244" y="0"/>
                    </a:moveTo>
                    <a:cubicBezTo>
                      <a:pt x="16789" y="3573"/>
                      <a:pt x="21600" y="11174"/>
                      <a:pt x="21600" y="19522"/>
                    </a:cubicBezTo>
                    <a:cubicBezTo>
                      <a:pt x="21600" y="29419"/>
                      <a:pt x="14872" y="38051"/>
                      <a:pt x="5274" y="40468"/>
                    </a:cubicBezTo>
                  </a:path>
                  <a:path w="21600" h="40468" stroke="0" extrusionOk="0">
                    <a:moveTo>
                      <a:pt x="9244" y="0"/>
                    </a:moveTo>
                    <a:cubicBezTo>
                      <a:pt x="16789" y="3573"/>
                      <a:pt x="21600" y="11174"/>
                      <a:pt x="21600" y="19522"/>
                    </a:cubicBezTo>
                    <a:cubicBezTo>
                      <a:pt x="21600" y="29419"/>
                      <a:pt x="14872" y="38051"/>
                      <a:pt x="5274" y="40468"/>
                    </a:cubicBezTo>
                    <a:lnTo>
                      <a:pt x="0" y="19522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70865" name="Freeform 17"/>
            <p:cNvSpPr>
              <a:spLocks/>
            </p:cNvSpPr>
            <p:nvPr/>
          </p:nvSpPr>
          <p:spPr bwMode="auto">
            <a:xfrm>
              <a:off x="2331" y="1072"/>
              <a:ext cx="592" cy="1690"/>
            </a:xfrm>
            <a:custGeom>
              <a:avLst/>
              <a:gdLst>
                <a:gd name="T0" fmla="*/ 473 w 473"/>
                <a:gd name="T1" fmla="*/ 0 h 1346"/>
                <a:gd name="T2" fmla="*/ 359 w 473"/>
                <a:gd name="T3" fmla="*/ 714 h 1346"/>
                <a:gd name="T4" fmla="*/ 0 w 473"/>
                <a:gd name="T5" fmla="*/ 1346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3" h="1346">
                  <a:moveTo>
                    <a:pt x="473" y="0"/>
                  </a:moveTo>
                  <a:cubicBezTo>
                    <a:pt x="453" y="120"/>
                    <a:pt x="438" y="490"/>
                    <a:pt x="359" y="714"/>
                  </a:cubicBezTo>
                  <a:cubicBezTo>
                    <a:pt x="280" y="938"/>
                    <a:pt x="75" y="1214"/>
                    <a:pt x="0" y="1346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0866" name="Line 18"/>
          <p:cNvSpPr>
            <a:spLocks noChangeShapeType="1"/>
          </p:cNvSpPr>
          <p:nvPr/>
        </p:nvSpPr>
        <p:spPr bwMode="auto">
          <a:xfrm flipV="1">
            <a:off x="5527675" y="1127125"/>
            <a:ext cx="0" cy="3317875"/>
          </a:xfrm>
          <a:prstGeom prst="line">
            <a:avLst/>
          </a:prstGeom>
          <a:noFill/>
          <a:ln w="762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67" name="Text Box 19"/>
          <p:cNvSpPr txBox="1">
            <a:spLocks noChangeArrowheads="1"/>
          </p:cNvSpPr>
          <p:nvPr/>
        </p:nvSpPr>
        <p:spPr bwMode="auto">
          <a:xfrm>
            <a:off x="6775450" y="31940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endParaRPr lang="en-US" altLang="zh-CN" sz="2400" b="1" i="1">
              <a:solidFill>
                <a:schemeClr val="tx1"/>
              </a:solidFill>
            </a:endParaRPr>
          </a:p>
        </p:txBody>
      </p:sp>
      <p:sp>
        <p:nvSpPr>
          <p:cNvPr id="1870868" name="Text Box 20"/>
          <p:cNvSpPr txBox="1">
            <a:spLocks noChangeArrowheads="1"/>
          </p:cNvSpPr>
          <p:nvPr/>
        </p:nvSpPr>
        <p:spPr bwMode="auto">
          <a:xfrm>
            <a:off x="3706813" y="3163888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2800" b="1" i="1">
                <a:solidFill>
                  <a:srgbClr val="009900"/>
                </a:solidFill>
              </a:rPr>
              <a:t>S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sp>
        <p:nvSpPr>
          <p:cNvPr id="1870869" name="Text Box 21"/>
          <p:cNvSpPr txBox="1">
            <a:spLocks noChangeArrowheads="1"/>
          </p:cNvSpPr>
          <p:nvPr/>
        </p:nvSpPr>
        <p:spPr bwMode="auto">
          <a:xfrm>
            <a:off x="4516438" y="2482850"/>
            <a:ext cx="676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FF"/>
                </a:solidFill>
              </a:rPr>
              <a:t>M</a:t>
            </a:r>
            <a:endParaRPr lang="en-US" altLang="zh-CN" sz="2400">
              <a:solidFill>
                <a:srgbClr val="FF00FF"/>
              </a:solidFill>
            </a:endParaRPr>
          </a:p>
        </p:txBody>
      </p:sp>
      <p:sp>
        <p:nvSpPr>
          <p:cNvPr id="1870870" name="Oval 22"/>
          <p:cNvSpPr>
            <a:spLocks noChangeArrowheads="1"/>
          </p:cNvSpPr>
          <p:nvPr/>
        </p:nvSpPr>
        <p:spPr bwMode="auto">
          <a:xfrm>
            <a:off x="5021263" y="2482850"/>
            <a:ext cx="74612" cy="77788"/>
          </a:xfrm>
          <a:prstGeom prst="ellipse">
            <a:avLst/>
          </a:prstGeom>
          <a:solidFill>
            <a:srgbClr val="FF00FF"/>
          </a:solidFill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71" name="Text Box 23"/>
          <p:cNvSpPr txBox="1">
            <a:spLocks noChangeArrowheads="1"/>
          </p:cNvSpPr>
          <p:nvPr/>
        </p:nvSpPr>
        <p:spPr bwMode="auto">
          <a:xfrm>
            <a:off x="6424613" y="2162175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00"/>
                </a:solidFill>
              </a:rPr>
              <a:t>N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1870872" name="Object 24"/>
          <p:cNvGraphicFramePr>
            <a:graphicFrameLocks noChangeAspect="1"/>
          </p:cNvGraphicFramePr>
          <p:nvPr/>
        </p:nvGraphicFramePr>
        <p:xfrm>
          <a:off x="6775450" y="2152650"/>
          <a:ext cx="10382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33" name="公式" r:id="rId5" imgW="622080" imgH="215640" progId="Equation.3">
                  <p:embed/>
                </p:oleObj>
              </mc:Choice>
              <mc:Fallback>
                <p:oleObj name="公式" r:id="rId5" imgW="62208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152650"/>
                        <a:ext cx="10382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73" name="Object 25"/>
          <p:cNvGraphicFramePr>
            <a:graphicFrameLocks noChangeAspect="1"/>
          </p:cNvGraphicFramePr>
          <p:nvPr/>
        </p:nvGraphicFramePr>
        <p:xfrm>
          <a:off x="230188" y="2820988"/>
          <a:ext cx="2714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34" name="公式" r:id="rId7" imgW="152280" imgH="164880" progId="Equation.3">
                  <p:embed/>
                </p:oleObj>
              </mc:Choice>
              <mc:Fallback>
                <p:oleObj name="公式" r:id="rId7" imgW="152280" imgH="1648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2820988"/>
                        <a:ext cx="2714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74" name="Object 26"/>
          <p:cNvGraphicFramePr>
            <a:graphicFrameLocks noChangeAspect="1"/>
          </p:cNvGraphicFramePr>
          <p:nvPr/>
        </p:nvGraphicFramePr>
        <p:xfrm>
          <a:off x="1062038" y="3757613"/>
          <a:ext cx="8286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35" name="公式" r:id="rId9" imgW="419040" imgH="215640" progId="Equation.3">
                  <p:embed/>
                </p:oleObj>
              </mc:Choice>
              <mc:Fallback>
                <p:oleObj name="公式" r:id="rId9" imgW="419040" imgH="215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757613"/>
                        <a:ext cx="8286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0876" name="Freeform 28"/>
          <p:cNvSpPr>
            <a:spLocks/>
          </p:cNvSpPr>
          <p:nvPr/>
        </p:nvSpPr>
        <p:spPr bwMode="auto">
          <a:xfrm>
            <a:off x="5041900" y="2540000"/>
            <a:ext cx="7938" cy="2146300"/>
          </a:xfrm>
          <a:custGeom>
            <a:avLst/>
            <a:gdLst>
              <a:gd name="T0" fmla="*/ 5 w 5"/>
              <a:gd name="T1" fmla="*/ 0 h 1352"/>
              <a:gd name="T2" fmla="*/ 0 w 5"/>
              <a:gd name="T3" fmla="*/ 1352 h 13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" h="1352">
                <a:moveTo>
                  <a:pt x="5" y="0"/>
                </a:moveTo>
                <a:lnTo>
                  <a:pt x="0" y="1352"/>
                </a:lnTo>
              </a:path>
            </a:pathLst>
          </a:custGeom>
          <a:noFill/>
          <a:ln w="38100" cap="flat">
            <a:solidFill>
              <a:srgbClr val="FF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77" name="Line 29"/>
          <p:cNvSpPr>
            <a:spLocks noChangeShapeType="1"/>
          </p:cNvSpPr>
          <p:nvPr/>
        </p:nvSpPr>
        <p:spPr bwMode="auto">
          <a:xfrm>
            <a:off x="6450013" y="2366963"/>
            <a:ext cx="0" cy="207803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78" name="Text Box 30"/>
          <p:cNvSpPr txBox="1">
            <a:spLocks noChangeArrowheads="1"/>
          </p:cNvSpPr>
          <p:nvPr/>
        </p:nvSpPr>
        <p:spPr bwMode="auto">
          <a:xfrm>
            <a:off x="4692650" y="3151188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FF"/>
                </a:solidFill>
              </a:rPr>
              <a:t>z</a:t>
            </a:r>
            <a:endParaRPr lang="en-US" altLang="zh-CN" sz="2400">
              <a:solidFill>
                <a:srgbClr val="FF00FF"/>
              </a:solidFill>
            </a:endParaRPr>
          </a:p>
        </p:txBody>
      </p:sp>
      <p:sp>
        <p:nvSpPr>
          <p:cNvPr id="1870879" name="Freeform 31"/>
          <p:cNvSpPr>
            <a:spLocks/>
          </p:cNvSpPr>
          <p:nvPr/>
        </p:nvSpPr>
        <p:spPr bwMode="auto">
          <a:xfrm>
            <a:off x="5053013" y="2319338"/>
            <a:ext cx="481012" cy="204787"/>
          </a:xfrm>
          <a:custGeom>
            <a:avLst/>
            <a:gdLst>
              <a:gd name="T0" fmla="*/ 0 w 303"/>
              <a:gd name="T1" fmla="*/ 129 h 129"/>
              <a:gd name="T2" fmla="*/ 303 w 303"/>
              <a:gd name="T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3" h="129">
                <a:moveTo>
                  <a:pt x="0" y="129"/>
                </a:moveTo>
                <a:lnTo>
                  <a:pt x="303" y="0"/>
                </a:lnTo>
              </a:path>
            </a:pathLst>
          </a:cu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81" name="Text Box 33"/>
          <p:cNvSpPr txBox="1">
            <a:spLocks noChangeArrowheads="1"/>
          </p:cNvSpPr>
          <p:nvPr/>
        </p:nvSpPr>
        <p:spPr bwMode="auto">
          <a:xfrm>
            <a:off x="5237163" y="2084388"/>
            <a:ext cx="325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P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870882" name="Object 34"/>
          <p:cNvGraphicFramePr>
            <a:graphicFrameLocks noChangeAspect="1"/>
          </p:cNvGraphicFramePr>
          <p:nvPr/>
        </p:nvGraphicFramePr>
        <p:xfrm>
          <a:off x="373063" y="4276725"/>
          <a:ext cx="13065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36" name="公式" r:id="rId11" imgW="736560" imgH="304560" progId="Equation.3">
                  <p:embed/>
                </p:oleObj>
              </mc:Choice>
              <mc:Fallback>
                <p:oleObj name="公式" r:id="rId11" imgW="736560" imgH="3045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4276725"/>
                        <a:ext cx="130651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83" name="Object 35"/>
          <p:cNvGraphicFramePr>
            <a:graphicFrameLocks noChangeAspect="1"/>
          </p:cNvGraphicFramePr>
          <p:nvPr/>
        </p:nvGraphicFramePr>
        <p:xfrm>
          <a:off x="6308725" y="4364038"/>
          <a:ext cx="2889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37" name="公式" r:id="rId13" imgW="177480" imgH="215640" progId="Equation.3">
                  <p:embed/>
                </p:oleObj>
              </mc:Choice>
              <mc:Fallback>
                <p:oleObj name="公式" r:id="rId13" imgW="17748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4364038"/>
                        <a:ext cx="2889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84" name="Object 36"/>
          <p:cNvGraphicFramePr>
            <a:graphicFrameLocks noChangeAspect="1"/>
          </p:cNvGraphicFramePr>
          <p:nvPr/>
        </p:nvGraphicFramePr>
        <p:xfrm>
          <a:off x="6172200" y="3194050"/>
          <a:ext cx="2936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38" name="公式" r:id="rId15" imgW="164880" imgH="215640" progId="Equation.3">
                  <p:embed/>
                </p:oleObj>
              </mc:Choice>
              <mc:Fallback>
                <p:oleObj name="公式" r:id="rId15" imgW="164880" imgH="215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194050"/>
                        <a:ext cx="29368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0885" name="Freeform 37"/>
          <p:cNvSpPr>
            <a:spLocks/>
          </p:cNvSpPr>
          <p:nvPr/>
        </p:nvSpPr>
        <p:spPr bwMode="auto">
          <a:xfrm>
            <a:off x="5041900" y="4432300"/>
            <a:ext cx="484188" cy="254000"/>
          </a:xfrm>
          <a:custGeom>
            <a:avLst/>
            <a:gdLst>
              <a:gd name="T0" fmla="*/ 0 w 305"/>
              <a:gd name="T1" fmla="*/ 160 h 160"/>
              <a:gd name="T2" fmla="*/ 305 w 305"/>
              <a:gd name="T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5" h="160">
                <a:moveTo>
                  <a:pt x="0" y="160"/>
                </a:moveTo>
                <a:lnTo>
                  <a:pt x="305" y="0"/>
                </a:lnTo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86" name="Freeform 38"/>
          <p:cNvSpPr>
            <a:spLocks/>
          </p:cNvSpPr>
          <p:nvPr/>
        </p:nvSpPr>
        <p:spPr bwMode="auto">
          <a:xfrm>
            <a:off x="6396038" y="1682750"/>
            <a:ext cx="1006475" cy="2733675"/>
          </a:xfrm>
          <a:custGeom>
            <a:avLst/>
            <a:gdLst>
              <a:gd name="T0" fmla="*/ 0 w 634"/>
              <a:gd name="T1" fmla="*/ 0 h 1722"/>
              <a:gd name="T2" fmla="*/ 148 w 634"/>
              <a:gd name="T3" fmla="*/ 902 h 1722"/>
              <a:gd name="T4" fmla="*/ 634 w 634"/>
              <a:gd name="T5" fmla="*/ 1722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4" h="1722">
                <a:moveTo>
                  <a:pt x="0" y="0"/>
                </a:moveTo>
                <a:cubicBezTo>
                  <a:pt x="25" y="152"/>
                  <a:pt x="42" y="615"/>
                  <a:pt x="148" y="902"/>
                </a:cubicBezTo>
                <a:cubicBezTo>
                  <a:pt x="254" y="1189"/>
                  <a:pt x="533" y="1551"/>
                  <a:pt x="634" y="17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88" name="Oval 40"/>
          <p:cNvSpPr>
            <a:spLocks noChangeArrowheads="1"/>
          </p:cNvSpPr>
          <p:nvPr/>
        </p:nvSpPr>
        <p:spPr bwMode="auto">
          <a:xfrm>
            <a:off x="4643438" y="1498600"/>
            <a:ext cx="1752600" cy="334963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89" name="Freeform 41"/>
          <p:cNvSpPr>
            <a:spLocks/>
          </p:cNvSpPr>
          <p:nvPr/>
        </p:nvSpPr>
        <p:spPr bwMode="auto">
          <a:xfrm>
            <a:off x="5529263" y="1200150"/>
            <a:ext cx="1587" cy="614363"/>
          </a:xfrm>
          <a:custGeom>
            <a:avLst/>
            <a:gdLst>
              <a:gd name="T0" fmla="*/ 0 w 1"/>
              <a:gd name="T1" fmla="*/ 387 h 387"/>
              <a:gd name="T2" fmla="*/ 0 w 1"/>
              <a:gd name="T3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87">
                <a:moveTo>
                  <a:pt x="0" y="387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91" name="Line 43"/>
          <p:cNvSpPr>
            <a:spLocks noChangeShapeType="1"/>
          </p:cNvSpPr>
          <p:nvPr/>
        </p:nvSpPr>
        <p:spPr bwMode="auto">
          <a:xfrm flipV="1">
            <a:off x="5535613" y="4424363"/>
            <a:ext cx="2343150" cy="317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92" name="Text Box 44"/>
          <p:cNvSpPr txBox="1">
            <a:spLocks noChangeArrowheads="1"/>
          </p:cNvSpPr>
          <p:nvPr/>
        </p:nvSpPr>
        <p:spPr bwMode="auto">
          <a:xfrm>
            <a:off x="7608888" y="4418013"/>
            <a:ext cx="309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rnd">
                <a:solidFill>
                  <a:schemeClr val="accent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y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870893" name="Text Box 45"/>
          <p:cNvSpPr txBox="1">
            <a:spLocks noChangeArrowheads="1"/>
          </p:cNvSpPr>
          <p:nvPr/>
        </p:nvSpPr>
        <p:spPr bwMode="auto">
          <a:xfrm>
            <a:off x="5119688" y="930275"/>
            <a:ext cx="80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1400">
                <a:solidFill>
                  <a:schemeClr val="tx1"/>
                </a:solidFill>
              </a:rPr>
              <a:t> </a:t>
            </a:r>
            <a:r>
              <a:rPr lang="en-US" altLang="zh-CN" sz="2400" b="1" i="1">
                <a:solidFill>
                  <a:schemeClr val="tx1"/>
                </a:solidFill>
              </a:rPr>
              <a:t>z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870894" name="Text Box 46"/>
          <p:cNvSpPr txBox="1">
            <a:spLocks noChangeArrowheads="1"/>
          </p:cNvSpPr>
          <p:nvPr/>
        </p:nvSpPr>
        <p:spPr bwMode="auto">
          <a:xfrm>
            <a:off x="5192713" y="4064000"/>
            <a:ext cx="668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>
                <a:solidFill>
                  <a:schemeClr val="tx1"/>
                </a:solidFill>
              </a:rPr>
              <a:t>o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870897" name="Text Box 49"/>
          <p:cNvSpPr txBox="1">
            <a:spLocks noChangeArrowheads="1"/>
          </p:cNvSpPr>
          <p:nvPr/>
        </p:nvSpPr>
        <p:spPr bwMode="auto">
          <a:xfrm>
            <a:off x="2965450" y="116205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绕 </a:t>
            </a:r>
            <a:r>
              <a:rPr lang="en-US" altLang="zh-CN" sz="2400" b="1">
                <a:solidFill>
                  <a:schemeClr val="accent2"/>
                </a:solidFill>
              </a:rPr>
              <a:t>z</a:t>
            </a:r>
            <a:r>
              <a:rPr lang="zh-CN" altLang="zh-CN" sz="2400" b="1">
                <a:solidFill>
                  <a:schemeClr val="tx1"/>
                </a:solidFill>
              </a:rPr>
              <a:t>轴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70899" name="Text Box 51"/>
          <p:cNvSpPr txBox="1">
            <a:spLocks noChangeArrowheads="1"/>
          </p:cNvSpPr>
          <p:nvPr/>
        </p:nvSpPr>
        <p:spPr bwMode="auto">
          <a:xfrm>
            <a:off x="7810500" y="235743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70900" name="Oval 52"/>
          <p:cNvSpPr>
            <a:spLocks noChangeArrowheads="1"/>
          </p:cNvSpPr>
          <p:nvPr/>
        </p:nvSpPr>
        <p:spPr bwMode="auto">
          <a:xfrm>
            <a:off x="6442075" y="2303463"/>
            <a:ext cx="74613" cy="777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70902" name="Object 54"/>
          <p:cNvGraphicFramePr>
            <a:graphicFrameLocks noChangeAspect="1"/>
          </p:cNvGraphicFramePr>
          <p:nvPr/>
        </p:nvGraphicFramePr>
        <p:xfrm>
          <a:off x="1679575" y="4319588"/>
          <a:ext cx="1397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39" name="公式" r:id="rId17" imgW="787320" imgH="279360" progId="Equation.3">
                  <p:embed/>
                </p:oleObj>
              </mc:Choice>
              <mc:Fallback>
                <p:oleObj name="公式" r:id="rId17" imgW="787320" imgH="2793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4319588"/>
                        <a:ext cx="1397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0903" name="Text Box 55"/>
          <p:cNvSpPr txBox="1">
            <a:spLocks noChangeArrowheads="1"/>
          </p:cNvSpPr>
          <p:nvPr/>
        </p:nvSpPr>
        <p:spPr bwMode="auto">
          <a:xfrm>
            <a:off x="458788" y="3240088"/>
            <a:ext cx="179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f (y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 baseline="-25000">
                <a:solidFill>
                  <a:srgbClr val="FF0000"/>
                </a:solidFill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</a:rPr>
              <a:t>z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>
                <a:solidFill>
                  <a:srgbClr val="FF0000"/>
                </a:solidFill>
              </a:rPr>
              <a:t>)=0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870904" name="Text Box 56"/>
          <p:cNvSpPr txBox="1">
            <a:spLocks noChangeArrowheads="1"/>
          </p:cNvSpPr>
          <p:nvPr/>
        </p:nvSpPr>
        <p:spPr bwMode="auto">
          <a:xfrm>
            <a:off x="501650" y="2706688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FF"/>
                </a:solidFill>
              </a:rPr>
              <a:t>M</a:t>
            </a:r>
            <a:r>
              <a:rPr lang="en-US" altLang="zh-CN" sz="2400" b="1">
                <a:solidFill>
                  <a:srgbClr val="FF00FF"/>
                </a:solidFill>
              </a:rPr>
              <a:t>(</a:t>
            </a:r>
            <a:r>
              <a:rPr lang="en-US" altLang="zh-CN" sz="2400" b="1" i="1">
                <a:solidFill>
                  <a:srgbClr val="FF00FF"/>
                </a:solidFill>
              </a:rPr>
              <a:t>x,y,z</a:t>
            </a:r>
            <a:r>
              <a:rPr lang="en-US" altLang="zh-CN" sz="2400" b="1">
                <a:solidFill>
                  <a:srgbClr val="FF00FF"/>
                </a:solidFill>
              </a:rPr>
              <a:t>)</a:t>
            </a:r>
            <a:endParaRPr lang="en-US" altLang="zh-CN" sz="2400" b="1" i="1">
              <a:solidFill>
                <a:srgbClr val="FF00FF"/>
              </a:solidFill>
            </a:endParaRPr>
          </a:p>
        </p:txBody>
      </p:sp>
      <p:sp>
        <p:nvSpPr>
          <p:cNvPr id="1870906" name="Rectangle 58"/>
          <p:cNvSpPr>
            <a:spLocks noChangeArrowheads="1"/>
          </p:cNvSpPr>
          <p:nvPr/>
        </p:nvSpPr>
        <p:spPr bwMode="auto">
          <a:xfrm>
            <a:off x="449263" y="441325"/>
            <a:ext cx="2979737" cy="430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10.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旋转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</a:t>
            </a:r>
            <a:r>
              <a:rPr lang="zh-CN" altLang="en-US" sz="2400" b="1">
                <a:solidFill>
                  <a:schemeClr val="tx1"/>
                </a:solidFill>
              </a:rPr>
              <a:t>的方程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1870907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8458200" y="4521200"/>
            <a:ext cx="376238" cy="30956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1870857" name="Group 9"/>
          <p:cNvGrpSpPr>
            <a:grpSpLocks/>
          </p:cNvGrpSpPr>
          <p:nvPr/>
        </p:nvGrpSpPr>
        <p:grpSpPr bwMode="auto">
          <a:xfrm>
            <a:off x="3643313" y="4441825"/>
            <a:ext cx="1919287" cy="1592263"/>
            <a:chOff x="2295" y="2798"/>
            <a:chExt cx="1209" cy="1003"/>
          </a:xfrm>
        </p:grpSpPr>
        <p:sp>
          <p:nvSpPr>
            <p:cNvPr id="1870858" name="Line 10"/>
            <p:cNvSpPr>
              <a:spLocks noChangeShapeType="1"/>
            </p:cNvSpPr>
            <p:nvPr/>
          </p:nvSpPr>
          <p:spPr bwMode="auto">
            <a:xfrm rot="21482773" flipH="1">
              <a:off x="2743" y="2798"/>
              <a:ext cx="761" cy="84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0859" name="Text Box 11"/>
            <p:cNvSpPr txBox="1">
              <a:spLocks noChangeArrowheads="1"/>
            </p:cNvSpPr>
            <p:nvPr/>
          </p:nvSpPr>
          <p:spPr bwMode="auto">
            <a:xfrm>
              <a:off x="2295" y="3551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870851" name="Group 3"/>
          <p:cNvGrpSpPr>
            <a:grpSpLocks/>
          </p:cNvGrpSpPr>
          <p:nvPr/>
        </p:nvGrpSpPr>
        <p:grpSpPr bwMode="auto">
          <a:xfrm>
            <a:off x="4573588" y="2116138"/>
            <a:ext cx="1892300" cy="442912"/>
            <a:chOff x="482" y="2169"/>
            <a:chExt cx="1873" cy="751"/>
          </a:xfrm>
        </p:grpSpPr>
        <p:sp>
          <p:nvSpPr>
            <p:cNvPr id="1870852" name="Arc 4"/>
            <p:cNvSpPr>
              <a:spLocks/>
            </p:cNvSpPr>
            <p:nvPr/>
          </p:nvSpPr>
          <p:spPr bwMode="auto">
            <a:xfrm rot="-16151433">
              <a:off x="1195" y="1765"/>
              <a:ext cx="449" cy="1862"/>
            </a:xfrm>
            <a:custGeom>
              <a:avLst/>
              <a:gdLst>
                <a:gd name="G0" fmla="+- 4196 0 0"/>
                <a:gd name="G1" fmla="+- 21600 0 0"/>
                <a:gd name="G2" fmla="+- 21600 0 0"/>
                <a:gd name="T0" fmla="*/ 67 w 25796"/>
                <a:gd name="T1" fmla="*/ 398 h 43200"/>
                <a:gd name="T2" fmla="*/ 0 w 25796"/>
                <a:gd name="T3" fmla="*/ 42788 h 43200"/>
                <a:gd name="T4" fmla="*/ 4196 w 2579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96" h="43200" fill="none" extrusionOk="0">
                  <a:moveTo>
                    <a:pt x="67" y="398"/>
                  </a:moveTo>
                  <a:cubicBezTo>
                    <a:pt x="1427" y="133"/>
                    <a:pt x="2810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</a:path>
                <a:path w="25796" h="43200" stroke="0" extrusionOk="0">
                  <a:moveTo>
                    <a:pt x="67" y="398"/>
                  </a:moveTo>
                  <a:cubicBezTo>
                    <a:pt x="1427" y="133"/>
                    <a:pt x="2810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  <a:lnTo>
                    <a:pt x="4196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0853" name="Arc 5"/>
            <p:cNvSpPr>
              <a:spLocks/>
            </p:cNvSpPr>
            <p:nvPr/>
          </p:nvSpPr>
          <p:spPr bwMode="auto">
            <a:xfrm rot="16158204" flipV="1">
              <a:off x="1230" y="1421"/>
              <a:ext cx="378" cy="1873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0911" name="Text Box 63"/>
          <p:cNvSpPr txBox="1">
            <a:spLocks noChangeArrowheads="1"/>
          </p:cNvSpPr>
          <p:nvPr/>
        </p:nvSpPr>
        <p:spPr bwMode="auto">
          <a:xfrm>
            <a:off x="1676400" y="270668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009900"/>
                </a:solidFill>
                <a:sym typeface="Symbol" pitchFamily="18" charset="2"/>
              </a:rPr>
              <a:t> </a:t>
            </a:r>
            <a:r>
              <a:rPr lang="en-US" altLang="zh-CN" sz="2400" b="1" i="1">
                <a:solidFill>
                  <a:srgbClr val="009900"/>
                </a:solidFill>
                <a:sym typeface="Symbol" pitchFamily="18" charset="2"/>
              </a:rPr>
              <a:t>S</a:t>
            </a:r>
            <a:endParaRPr lang="en-US" altLang="zh-CN" sz="2400" b="1">
              <a:solidFill>
                <a:srgbClr val="009900"/>
              </a:solidFill>
            </a:endParaRPr>
          </a:p>
        </p:txBody>
      </p:sp>
      <p:sp>
        <p:nvSpPr>
          <p:cNvPr id="1870915" name="AutoShape 67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87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70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70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7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7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70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70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70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70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08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7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7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70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70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70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70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70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70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70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70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7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7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187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7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7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7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87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8708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08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7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7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7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187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87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1" dur="500"/>
                                        <p:tgtEl>
                                          <p:spTgt spid="187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187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70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70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6" dur="500"/>
                                        <p:tgtEl>
                                          <p:spTgt spid="187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87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870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870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87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87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870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870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87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87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870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870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0856" grpId="0" autoUpdateAnimBg="0"/>
      <p:bldP spid="1870868" grpId="0" autoUpdateAnimBg="0"/>
      <p:bldP spid="1870869" grpId="0" autoUpdateAnimBg="0"/>
      <p:bldP spid="1870870" grpId="0" animBg="1"/>
      <p:bldP spid="1870871" grpId="0" autoUpdateAnimBg="0"/>
      <p:bldP spid="1870876" grpId="0" animBg="1"/>
      <p:bldP spid="1870877" grpId="0" animBg="1"/>
      <p:bldP spid="1870878" grpId="0" autoUpdateAnimBg="0"/>
      <p:bldP spid="1870879" grpId="0" animBg="1"/>
      <p:bldP spid="1870881" grpId="0" autoUpdateAnimBg="0"/>
      <p:bldP spid="1870885" grpId="0" animBg="1"/>
      <p:bldP spid="1870899" grpId="0" autoUpdateAnimBg="0"/>
      <p:bldP spid="1870900" grpId="0" animBg="1"/>
      <p:bldP spid="1870903" grpId="0" autoUpdateAnimBg="0"/>
      <p:bldP spid="1870904" grpId="0" autoUpdateAnimBg="0"/>
      <p:bldP spid="187091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874" name="Freeform 2"/>
          <p:cNvSpPr>
            <a:spLocks/>
          </p:cNvSpPr>
          <p:nvPr/>
        </p:nvSpPr>
        <p:spPr bwMode="auto">
          <a:xfrm>
            <a:off x="3694113" y="1689100"/>
            <a:ext cx="3709987" cy="3521075"/>
          </a:xfrm>
          <a:custGeom>
            <a:avLst/>
            <a:gdLst>
              <a:gd name="T0" fmla="*/ 600 w 2337"/>
              <a:gd name="T1" fmla="*/ 18 h 2218"/>
              <a:gd name="T2" fmla="*/ 500 w 2337"/>
              <a:gd name="T3" fmla="*/ 745 h 2218"/>
              <a:gd name="T4" fmla="*/ 345 w 2337"/>
              <a:gd name="T5" fmla="*/ 1145 h 2218"/>
              <a:gd name="T6" fmla="*/ 127 w 2337"/>
              <a:gd name="T7" fmla="*/ 1509 h 2218"/>
              <a:gd name="T8" fmla="*/ 9 w 2337"/>
              <a:gd name="T9" fmla="*/ 1709 h 2218"/>
              <a:gd name="T10" fmla="*/ 0 w 2337"/>
              <a:gd name="T11" fmla="*/ 1818 h 2218"/>
              <a:gd name="T12" fmla="*/ 64 w 2337"/>
              <a:gd name="T13" fmla="*/ 1909 h 2218"/>
              <a:gd name="T14" fmla="*/ 255 w 2337"/>
              <a:gd name="T15" fmla="*/ 2045 h 2218"/>
              <a:gd name="T16" fmla="*/ 427 w 2337"/>
              <a:gd name="T17" fmla="*/ 2100 h 2218"/>
              <a:gd name="T18" fmla="*/ 754 w 2337"/>
              <a:gd name="T19" fmla="*/ 2191 h 2218"/>
              <a:gd name="T20" fmla="*/ 1127 w 2337"/>
              <a:gd name="T21" fmla="*/ 2218 h 2218"/>
              <a:gd name="T22" fmla="*/ 1409 w 2337"/>
              <a:gd name="T23" fmla="*/ 2208 h 2218"/>
              <a:gd name="T24" fmla="*/ 1721 w 2337"/>
              <a:gd name="T25" fmla="*/ 2160 h 2218"/>
              <a:gd name="T26" fmla="*/ 2027 w 2337"/>
              <a:gd name="T27" fmla="*/ 2073 h 2218"/>
              <a:gd name="T28" fmla="*/ 2200 w 2337"/>
              <a:gd name="T29" fmla="*/ 1973 h 2218"/>
              <a:gd name="T30" fmla="*/ 2293 w 2337"/>
              <a:gd name="T31" fmla="*/ 1884 h 2218"/>
              <a:gd name="T32" fmla="*/ 2329 w 2337"/>
              <a:gd name="T33" fmla="*/ 1824 h 2218"/>
              <a:gd name="T34" fmla="*/ 2337 w 2337"/>
              <a:gd name="T35" fmla="*/ 1776 h 2218"/>
              <a:gd name="T36" fmla="*/ 2327 w 2337"/>
              <a:gd name="T37" fmla="*/ 1718 h 2218"/>
              <a:gd name="T38" fmla="*/ 2291 w 2337"/>
              <a:gd name="T39" fmla="*/ 1663 h 2218"/>
              <a:gd name="T40" fmla="*/ 2182 w 2337"/>
              <a:gd name="T41" fmla="*/ 1491 h 2218"/>
              <a:gd name="T42" fmla="*/ 1963 w 2337"/>
              <a:gd name="T43" fmla="*/ 1145 h 2218"/>
              <a:gd name="T44" fmla="*/ 1845 w 2337"/>
              <a:gd name="T45" fmla="*/ 900 h 2218"/>
              <a:gd name="T46" fmla="*/ 1809 w 2337"/>
              <a:gd name="T47" fmla="*/ 672 h 2218"/>
              <a:gd name="T48" fmla="*/ 1773 w 2337"/>
              <a:gd name="T49" fmla="*/ 527 h 2218"/>
              <a:gd name="T50" fmla="*/ 1754 w 2337"/>
              <a:gd name="T51" fmla="*/ 400 h 2218"/>
              <a:gd name="T52" fmla="*/ 1718 w 2337"/>
              <a:gd name="T53" fmla="*/ 254 h 2218"/>
              <a:gd name="T54" fmla="*/ 1691 w 2337"/>
              <a:gd name="T55" fmla="*/ 0 h 2218"/>
              <a:gd name="T56" fmla="*/ 1536 w 2337"/>
              <a:gd name="T57" fmla="*/ 63 h 2218"/>
              <a:gd name="T58" fmla="*/ 1336 w 2337"/>
              <a:gd name="T59" fmla="*/ 82 h 2218"/>
              <a:gd name="T60" fmla="*/ 1118 w 2337"/>
              <a:gd name="T61" fmla="*/ 100 h 2218"/>
              <a:gd name="T62" fmla="*/ 909 w 2337"/>
              <a:gd name="T63" fmla="*/ 72 h 2218"/>
              <a:gd name="T64" fmla="*/ 718 w 2337"/>
              <a:gd name="T65" fmla="*/ 45 h 2218"/>
              <a:gd name="T66" fmla="*/ 600 w 2337"/>
              <a:gd name="T67" fmla="*/ 18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37" h="2218">
                <a:moveTo>
                  <a:pt x="600" y="18"/>
                </a:moveTo>
                <a:lnTo>
                  <a:pt x="500" y="745"/>
                </a:lnTo>
                <a:lnTo>
                  <a:pt x="345" y="1145"/>
                </a:lnTo>
                <a:lnTo>
                  <a:pt x="127" y="1509"/>
                </a:lnTo>
                <a:lnTo>
                  <a:pt x="9" y="1709"/>
                </a:lnTo>
                <a:lnTo>
                  <a:pt x="0" y="1818"/>
                </a:lnTo>
                <a:lnTo>
                  <a:pt x="64" y="1909"/>
                </a:lnTo>
                <a:lnTo>
                  <a:pt x="255" y="2045"/>
                </a:lnTo>
                <a:lnTo>
                  <a:pt x="427" y="2100"/>
                </a:lnTo>
                <a:lnTo>
                  <a:pt x="754" y="2191"/>
                </a:lnTo>
                <a:lnTo>
                  <a:pt x="1127" y="2218"/>
                </a:lnTo>
                <a:lnTo>
                  <a:pt x="1409" y="2208"/>
                </a:lnTo>
                <a:lnTo>
                  <a:pt x="1721" y="2160"/>
                </a:lnTo>
                <a:lnTo>
                  <a:pt x="2027" y="2073"/>
                </a:lnTo>
                <a:lnTo>
                  <a:pt x="2200" y="1973"/>
                </a:lnTo>
                <a:lnTo>
                  <a:pt x="2293" y="1884"/>
                </a:lnTo>
                <a:lnTo>
                  <a:pt x="2329" y="1824"/>
                </a:lnTo>
                <a:lnTo>
                  <a:pt x="2337" y="1776"/>
                </a:lnTo>
                <a:lnTo>
                  <a:pt x="2327" y="1718"/>
                </a:lnTo>
                <a:lnTo>
                  <a:pt x="2291" y="1663"/>
                </a:lnTo>
                <a:lnTo>
                  <a:pt x="2182" y="1491"/>
                </a:lnTo>
                <a:lnTo>
                  <a:pt x="1963" y="1145"/>
                </a:lnTo>
                <a:lnTo>
                  <a:pt x="1845" y="900"/>
                </a:lnTo>
                <a:lnTo>
                  <a:pt x="1809" y="672"/>
                </a:lnTo>
                <a:lnTo>
                  <a:pt x="1773" y="527"/>
                </a:lnTo>
                <a:lnTo>
                  <a:pt x="1754" y="400"/>
                </a:lnTo>
                <a:lnTo>
                  <a:pt x="1718" y="254"/>
                </a:lnTo>
                <a:lnTo>
                  <a:pt x="1691" y="0"/>
                </a:lnTo>
                <a:lnTo>
                  <a:pt x="1536" y="63"/>
                </a:lnTo>
                <a:lnTo>
                  <a:pt x="1336" y="82"/>
                </a:lnTo>
                <a:lnTo>
                  <a:pt x="1118" y="100"/>
                </a:lnTo>
                <a:lnTo>
                  <a:pt x="909" y="72"/>
                </a:lnTo>
                <a:lnTo>
                  <a:pt x="718" y="45"/>
                </a:lnTo>
                <a:lnTo>
                  <a:pt x="600" y="18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71875" name="Group 3"/>
          <p:cNvGrpSpPr>
            <a:grpSpLocks/>
          </p:cNvGrpSpPr>
          <p:nvPr/>
        </p:nvGrpSpPr>
        <p:grpSpPr bwMode="auto">
          <a:xfrm>
            <a:off x="4573588" y="2116138"/>
            <a:ext cx="1892300" cy="442912"/>
            <a:chOff x="482" y="2169"/>
            <a:chExt cx="1873" cy="751"/>
          </a:xfrm>
        </p:grpSpPr>
        <p:sp>
          <p:nvSpPr>
            <p:cNvPr id="1871876" name="Arc 4"/>
            <p:cNvSpPr>
              <a:spLocks/>
            </p:cNvSpPr>
            <p:nvPr/>
          </p:nvSpPr>
          <p:spPr bwMode="auto">
            <a:xfrm rot="-16151433">
              <a:off x="1195" y="1765"/>
              <a:ext cx="449" cy="1862"/>
            </a:xfrm>
            <a:custGeom>
              <a:avLst/>
              <a:gdLst>
                <a:gd name="G0" fmla="+- 4196 0 0"/>
                <a:gd name="G1" fmla="+- 21600 0 0"/>
                <a:gd name="G2" fmla="+- 21600 0 0"/>
                <a:gd name="T0" fmla="*/ 67 w 25796"/>
                <a:gd name="T1" fmla="*/ 398 h 43200"/>
                <a:gd name="T2" fmla="*/ 0 w 25796"/>
                <a:gd name="T3" fmla="*/ 42788 h 43200"/>
                <a:gd name="T4" fmla="*/ 4196 w 2579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96" h="43200" fill="none" extrusionOk="0">
                  <a:moveTo>
                    <a:pt x="67" y="398"/>
                  </a:moveTo>
                  <a:cubicBezTo>
                    <a:pt x="1427" y="133"/>
                    <a:pt x="2810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</a:path>
                <a:path w="25796" h="43200" stroke="0" extrusionOk="0">
                  <a:moveTo>
                    <a:pt x="67" y="398"/>
                  </a:moveTo>
                  <a:cubicBezTo>
                    <a:pt x="1427" y="133"/>
                    <a:pt x="2810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  <a:lnTo>
                    <a:pt x="4196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1877" name="Arc 5"/>
            <p:cNvSpPr>
              <a:spLocks/>
            </p:cNvSpPr>
            <p:nvPr/>
          </p:nvSpPr>
          <p:spPr bwMode="auto">
            <a:xfrm rot="16158204" flipV="1">
              <a:off x="1230" y="1421"/>
              <a:ext cx="378" cy="1873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1878" name="Text Box 6"/>
          <p:cNvSpPr txBox="1">
            <a:spLocks noChangeArrowheads="1"/>
          </p:cNvSpPr>
          <p:nvPr/>
        </p:nvSpPr>
        <p:spPr bwMode="auto">
          <a:xfrm>
            <a:off x="95250" y="1211263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曲线 </a:t>
            </a:r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endParaRPr lang="en-US" altLang="zh-CN" sz="2400">
              <a:solidFill>
                <a:schemeClr val="tx1"/>
              </a:solidFill>
            </a:endParaRPr>
          </a:p>
        </p:txBody>
      </p:sp>
      <p:graphicFrame>
        <p:nvGraphicFramePr>
          <p:cNvPr id="1871879" name="Object 7"/>
          <p:cNvGraphicFramePr>
            <a:graphicFrameLocks noChangeAspect="1"/>
          </p:cNvGraphicFramePr>
          <p:nvPr/>
        </p:nvGraphicFramePr>
        <p:xfrm>
          <a:off x="1076325" y="1049338"/>
          <a:ext cx="15906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258" name="公式" r:id="rId3" imgW="812520" imgH="469800" progId="Equation.3">
                  <p:embed/>
                </p:oleObj>
              </mc:Choice>
              <mc:Fallback>
                <p:oleObj name="公式" r:id="rId3" imgW="8125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049338"/>
                        <a:ext cx="159067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1880" name="Text Box 8"/>
          <p:cNvSpPr txBox="1">
            <a:spLocks noChangeArrowheads="1"/>
          </p:cNvSpPr>
          <p:nvPr/>
        </p:nvSpPr>
        <p:spPr bwMode="auto">
          <a:xfrm>
            <a:off x="200025" y="2103438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sz="2000" b="1">
                <a:solidFill>
                  <a:schemeClr val="tx1"/>
                </a:solidFill>
              </a:rPr>
              <a:t>旋转一周得</a:t>
            </a:r>
            <a:r>
              <a:rPr lang="zh-CN" altLang="en-US" sz="2000" b="1">
                <a:solidFill>
                  <a:srgbClr val="009900"/>
                </a:solidFill>
              </a:rPr>
              <a:t>旋转曲面</a:t>
            </a:r>
            <a:r>
              <a:rPr lang="zh-CN" altLang="en-US" sz="2400" b="1">
                <a:solidFill>
                  <a:schemeClr val="accent2"/>
                </a:solidFill>
              </a:rPr>
              <a:t> </a:t>
            </a:r>
            <a:r>
              <a:rPr lang="en-US" altLang="zh-CN" sz="2400" b="1" i="1">
                <a:solidFill>
                  <a:srgbClr val="009900"/>
                </a:solidFill>
              </a:rPr>
              <a:t>S</a:t>
            </a:r>
            <a:endParaRPr lang="en-US" altLang="zh-CN" sz="2400" b="1" i="1">
              <a:solidFill>
                <a:schemeClr val="accent1"/>
              </a:solidFill>
            </a:endParaRPr>
          </a:p>
        </p:txBody>
      </p:sp>
      <p:grpSp>
        <p:nvGrpSpPr>
          <p:cNvPr id="1871881" name="Group 9"/>
          <p:cNvGrpSpPr>
            <a:grpSpLocks/>
          </p:cNvGrpSpPr>
          <p:nvPr/>
        </p:nvGrpSpPr>
        <p:grpSpPr bwMode="auto">
          <a:xfrm>
            <a:off x="3643313" y="4441825"/>
            <a:ext cx="1919287" cy="1592263"/>
            <a:chOff x="2295" y="2798"/>
            <a:chExt cx="1209" cy="1003"/>
          </a:xfrm>
        </p:grpSpPr>
        <p:sp>
          <p:nvSpPr>
            <p:cNvPr id="1871882" name="Line 10"/>
            <p:cNvSpPr>
              <a:spLocks noChangeShapeType="1"/>
            </p:cNvSpPr>
            <p:nvPr/>
          </p:nvSpPr>
          <p:spPr bwMode="auto">
            <a:xfrm rot="21482773" flipH="1">
              <a:off x="2743" y="2798"/>
              <a:ext cx="761" cy="84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1883" name="Text Box 11"/>
            <p:cNvSpPr txBox="1">
              <a:spLocks noChangeArrowheads="1"/>
            </p:cNvSpPr>
            <p:nvPr/>
          </p:nvSpPr>
          <p:spPr bwMode="auto">
            <a:xfrm>
              <a:off x="2295" y="3551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871884" name="Group 12"/>
          <p:cNvGrpSpPr>
            <a:grpSpLocks/>
          </p:cNvGrpSpPr>
          <p:nvPr/>
        </p:nvGrpSpPr>
        <p:grpSpPr bwMode="auto">
          <a:xfrm>
            <a:off x="3694113" y="1485900"/>
            <a:ext cx="3709987" cy="3711575"/>
            <a:chOff x="2327" y="936"/>
            <a:chExt cx="2337" cy="2338"/>
          </a:xfrm>
        </p:grpSpPr>
        <p:sp>
          <p:nvSpPr>
            <p:cNvPr id="1871885" name="Oval 13"/>
            <p:cNvSpPr>
              <a:spLocks noChangeArrowheads="1"/>
            </p:cNvSpPr>
            <p:nvPr/>
          </p:nvSpPr>
          <p:spPr bwMode="auto">
            <a:xfrm>
              <a:off x="2925" y="936"/>
              <a:ext cx="1105" cy="21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71886" name="Group 14"/>
            <p:cNvGrpSpPr>
              <a:grpSpLocks/>
            </p:cNvGrpSpPr>
            <p:nvPr/>
          </p:nvGrpSpPr>
          <p:grpSpPr bwMode="auto">
            <a:xfrm>
              <a:off x="2327" y="2368"/>
              <a:ext cx="2337" cy="906"/>
              <a:chOff x="2327" y="2368"/>
              <a:chExt cx="2337" cy="906"/>
            </a:xfrm>
          </p:grpSpPr>
          <p:sp>
            <p:nvSpPr>
              <p:cNvPr id="1871887" name="Arc 15"/>
              <p:cNvSpPr>
                <a:spLocks/>
              </p:cNvSpPr>
              <p:nvPr/>
            </p:nvSpPr>
            <p:spPr bwMode="auto">
              <a:xfrm rot="-16172919">
                <a:off x="3180" y="1789"/>
                <a:ext cx="632" cy="2337"/>
              </a:xfrm>
              <a:custGeom>
                <a:avLst/>
                <a:gdLst>
                  <a:gd name="G0" fmla="+- 8388 0 0"/>
                  <a:gd name="G1" fmla="+- 21600 0 0"/>
                  <a:gd name="G2" fmla="+- 21600 0 0"/>
                  <a:gd name="T0" fmla="*/ 0 w 29988"/>
                  <a:gd name="T1" fmla="*/ 1695 h 43200"/>
                  <a:gd name="T2" fmla="*/ 3245 w 29988"/>
                  <a:gd name="T3" fmla="*/ 42579 h 43200"/>
                  <a:gd name="T4" fmla="*/ 8388 w 2998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988" h="43200" fill="none" extrusionOk="0">
                    <a:moveTo>
                      <a:pt x="0" y="1695"/>
                    </a:moveTo>
                    <a:cubicBezTo>
                      <a:pt x="2655" y="576"/>
                      <a:pt x="5506" y="-1"/>
                      <a:pt x="8388" y="0"/>
                    </a:cubicBezTo>
                    <a:cubicBezTo>
                      <a:pt x="20317" y="0"/>
                      <a:pt x="29988" y="9670"/>
                      <a:pt x="29988" y="21600"/>
                    </a:cubicBezTo>
                    <a:cubicBezTo>
                      <a:pt x="29988" y="33529"/>
                      <a:pt x="20317" y="43200"/>
                      <a:pt x="8388" y="43200"/>
                    </a:cubicBezTo>
                    <a:cubicBezTo>
                      <a:pt x="6654" y="43200"/>
                      <a:pt x="4928" y="42991"/>
                      <a:pt x="3245" y="42578"/>
                    </a:cubicBezTo>
                  </a:path>
                  <a:path w="29988" h="43200" stroke="0" extrusionOk="0">
                    <a:moveTo>
                      <a:pt x="0" y="1695"/>
                    </a:moveTo>
                    <a:cubicBezTo>
                      <a:pt x="2655" y="576"/>
                      <a:pt x="5506" y="-1"/>
                      <a:pt x="8388" y="0"/>
                    </a:cubicBezTo>
                    <a:cubicBezTo>
                      <a:pt x="20317" y="0"/>
                      <a:pt x="29988" y="9670"/>
                      <a:pt x="29988" y="21600"/>
                    </a:cubicBezTo>
                    <a:cubicBezTo>
                      <a:pt x="29988" y="33529"/>
                      <a:pt x="20317" y="43200"/>
                      <a:pt x="8388" y="43200"/>
                    </a:cubicBezTo>
                    <a:cubicBezTo>
                      <a:pt x="6654" y="43200"/>
                      <a:pt x="4928" y="42991"/>
                      <a:pt x="3245" y="42578"/>
                    </a:cubicBezTo>
                    <a:lnTo>
                      <a:pt x="8388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1888" name="Arc 16"/>
              <p:cNvSpPr>
                <a:spLocks/>
              </p:cNvSpPr>
              <p:nvPr/>
            </p:nvSpPr>
            <p:spPr bwMode="auto">
              <a:xfrm rot="16137709" flipV="1">
                <a:off x="3229" y="1495"/>
                <a:ext cx="438" cy="2183"/>
              </a:xfrm>
              <a:custGeom>
                <a:avLst/>
                <a:gdLst>
                  <a:gd name="G0" fmla="+- 0 0 0"/>
                  <a:gd name="G1" fmla="+- 19522 0 0"/>
                  <a:gd name="G2" fmla="+- 21600 0 0"/>
                  <a:gd name="T0" fmla="*/ 9245 w 21600"/>
                  <a:gd name="T1" fmla="*/ 0 h 40468"/>
                  <a:gd name="T2" fmla="*/ 5274 w 21600"/>
                  <a:gd name="T3" fmla="*/ 40468 h 40468"/>
                  <a:gd name="T4" fmla="*/ 0 w 21600"/>
                  <a:gd name="T5" fmla="*/ 19522 h 40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468" fill="none" extrusionOk="0">
                    <a:moveTo>
                      <a:pt x="9244" y="0"/>
                    </a:moveTo>
                    <a:cubicBezTo>
                      <a:pt x="16789" y="3573"/>
                      <a:pt x="21600" y="11174"/>
                      <a:pt x="21600" y="19522"/>
                    </a:cubicBezTo>
                    <a:cubicBezTo>
                      <a:pt x="21600" y="29419"/>
                      <a:pt x="14872" y="38051"/>
                      <a:pt x="5274" y="40468"/>
                    </a:cubicBezTo>
                  </a:path>
                  <a:path w="21600" h="40468" stroke="0" extrusionOk="0">
                    <a:moveTo>
                      <a:pt x="9244" y="0"/>
                    </a:moveTo>
                    <a:cubicBezTo>
                      <a:pt x="16789" y="3573"/>
                      <a:pt x="21600" y="11174"/>
                      <a:pt x="21600" y="19522"/>
                    </a:cubicBezTo>
                    <a:cubicBezTo>
                      <a:pt x="21600" y="29419"/>
                      <a:pt x="14872" y="38051"/>
                      <a:pt x="5274" y="40468"/>
                    </a:cubicBezTo>
                    <a:lnTo>
                      <a:pt x="0" y="19522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71889" name="Freeform 17"/>
            <p:cNvSpPr>
              <a:spLocks/>
            </p:cNvSpPr>
            <p:nvPr/>
          </p:nvSpPr>
          <p:spPr bwMode="auto">
            <a:xfrm>
              <a:off x="2331" y="1072"/>
              <a:ext cx="592" cy="1690"/>
            </a:xfrm>
            <a:custGeom>
              <a:avLst/>
              <a:gdLst>
                <a:gd name="T0" fmla="*/ 473 w 473"/>
                <a:gd name="T1" fmla="*/ 0 h 1346"/>
                <a:gd name="T2" fmla="*/ 359 w 473"/>
                <a:gd name="T3" fmla="*/ 714 h 1346"/>
                <a:gd name="T4" fmla="*/ 0 w 473"/>
                <a:gd name="T5" fmla="*/ 1346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3" h="1346">
                  <a:moveTo>
                    <a:pt x="473" y="0"/>
                  </a:moveTo>
                  <a:cubicBezTo>
                    <a:pt x="453" y="120"/>
                    <a:pt x="438" y="490"/>
                    <a:pt x="359" y="714"/>
                  </a:cubicBezTo>
                  <a:cubicBezTo>
                    <a:pt x="280" y="938"/>
                    <a:pt x="75" y="1214"/>
                    <a:pt x="0" y="1346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1890" name="Line 18"/>
          <p:cNvSpPr>
            <a:spLocks noChangeShapeType="1"/>
          </p:cNvSpPr>
          <p:nvPr/>
        </p:nvSpPr>
        <p:spPr bwMode="auto">
          <a:xfrm flipV="1">
            <a:off x="5527675" y="1127125"/>
            <a:ext cx="0" cy="3317875"/>
          </a:xfrm>
          <a:prstGeom prst="line">
            <a:avLst/>
          </a:prstGeom>
          <a:noFill/>
          <a:ln w="762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1891" name="Text Box 19"/>
          <p:cNvSpPr txBox="1">
            <a:spLocks noChangeArrowheads="1"/>
          </p:cNvSpPr>
          <p:nvPr/>
        </p:nvSpPr>
        <p:spPr bwMode="auto">
          <a:xfrm>
            <a:off x="6775450" y="31940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endParaRPr lang="en-US" altLang="zh-CN" sz="2400" b="1" i="1">
              <a:solidFill>
                <a:schemeClr val="tx1"/>
              </a:solidFill>
            </a:endParaRPr>
          </a:p>
        </p:txBody>
      </p:sp>
      <p:sp>
        <p:nvSpPr>
          <p:cNvPr id="1871892" name="Text Box 20"/>
          <p:cNvSpPr txBox="1">
            <a:spLocks noChangeArrowheads="1"/>
          </p:cNvSpPr>
          <p:nvPr/>
        </p:nvSpPr>
        <p:spPr bwMode="auto">
          <a:xfrm>
            <a:off x="3706813" y="3163888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2800" b="1" i="1">
                <a:solidFill>
                  <a:srgbClr val="009900"/>
                </a:solidFill>
              </a:rPr>
              <a:t>S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sp>
        <p:nvSpPr>
          <p:cNvPr id="1871893" name="Text Box 21"/>
          <p:cNvSpPr txBox="1">
            <a:spLocks noChangeArrowheads="1"/>
          </p:cNvSpPr>
          <p:nvPr/>
        </p:nvSpPr>
        <p:spPr bwMode="auto">
          <a:xfrm>
            <a:off x="4516438" y="2482850"/>
            <a:ext cx="676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FF"/>
                </a:solidFill>
              </a:rPr>
              <a:t>M</a:t>
            </a:r>
            <a:endParaRPr lang="en-US" altLang="zh-CN" sz="2400">
              <a:solidFill>
                <a:srgbClr val="FF00FF"/>
              </a:solidFill>
            </a:endParaRPr>
          </a:p>
        </p:txBody>
      </p:sp>
      <p:sp>
        <p:nvSpPr>
          <p:cNvPr id="1871894" name="Oval 22"/>
          <p:cNvSpPr>
            <a:spLocks noChangeArrowheads="1"/>
          </p:cNvSpPr>
          <p:nvPr/>
        </p:nvSpPr>
        <p:spPr bwMode="auto">
          <a:xfrm>
            <a:off x="5021263" y="2482850"/>
            <a:ext cx="74612" cy="77788"/>
          </a:xfrm>
          <a:prstGeom prst="ellipse">
            <a:avLst/>
          </a:prstGeom>
          <a:solidFill>
            <a:srgbClr val="FF00FF"/>
          </a:solidFill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1895" name="Text Box 23"/>
          <p:cNvSpPr txBox="1">
            <a:spLocks noChangeArrowheads="1"/>
          </p:cNvSpPr>
          <p:nvPr/>
        </p:nvSpPr>
        <p:spPr bwMode="auto">
          <a:xfrm>
            <a:off x="6424613" y="2147888"/>
            <a:ext cx="52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N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1871896" name="Object 24"/>
          <p:cNvGraphicFramePr>
            <a:graphicFrameLocks noChangeAspect="1"/>
          </p:cNvGraphicFramePr>
          <p:nvPr/>
        </p:nvGraphicFramePr>
        <p:xfrm>
          <a:off x="6775450" y="2152650"/>
          <a:ext cx="10382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259" name="公式" r:id="rId5" imgW="622080" imgH="215640" progId="Equation.3">
                  <p:embed/>
                </p:oleObj>
              </mc:Choice>
              <mc:Fallback>
                <p:oleObj name="公式" r:id="rId5" imgW="62208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152650"/>
                        <a:ext cx="10382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1897" name="Object 25"/>
          <p:cNvGraphicFramePr>
            <a:graphicFrameLocks noChangeAspect="1"/>
          </p:cNvGraphicFramePr>
          <p:nvPr/>
        </p:nvGraphicFramePr>
        <p:xfrm>
          <a:off x="1062038" y="3757613"/>
          <a:ext cx="8286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260" name="公式" r:id="rId7" imgW="419040" imgH="215640" progId="Equation.3">
                  <p:embed/>
                </p:oleObj>
              </mc:Choice>
              <mc:Fallback>
                <p:oleObj name="公式" r:id="rId7" imgW="419040" imgH="215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757613"/>
                        <a:ext cx="8286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71898" name="Group 26"/>
          <p:cNvGrpSpPr>
            <a:grpSpLocks/>
          </p:cNvGrpSpPr>
          <p:nvPr/>
        </p:nvGrpSpPr>
        <p:grpSpPr bwMode="auto">
          <a:xfrm>
            <a:off x="5049838" y="2366963"/>
            <a:ext cx="1400175" cy="2281237"/>
            <a:chOff x="3181" y="1491"/>
            <a:chExt cx="882" cy="1437"/>
          </a:xfrm>
        </p:grpSpPr>
        <p:sp>
          <p:nvSpPr>
            <p:cNvPr id="1871899" name="Line 27"/>
            <p:cNvSpPr>
              <a:spLocks noChangeShapeType="1"/>
            </p:cNvSpPr>
            <p:nvPr/>
          </p:nvSpPr>
          <p:spPr bwMode="auto">
            <a:xfrm>
              <a:off x="3181" y="1600"/>
              <a:ext cx="0" cy="132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1900" name="Line 28"/>
            <p:cNvSpPr>
              <a:spLocks noChangeShapeType="1"/>
            </p:cNvSpPr>
            <p:nvPr/>
          </p:nvSpPr>
          <p:spPr bwMode="auto">
            <a:xfrm>
              <a:off x="4063" y="1491"/>
              <a:ext cx="0" cy="1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1901" name="Text Box 29"/>
          <p:cNvSpPr txBox="1">
            <a:spLocks noChangeArrowheads="1"/>
          </p:cNvSpPr>
          <p:nvPr/>
        </p:nvSpPr>
        <p:spPr bwMode="auto">
          <a:xfrm>
            <a:off x="4692650" y="3151188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FF"/>
                </a:solidFill>
              </a:rPr>
              <a:t>z</a:t>
            </a:r>
            <a:endParaRPr lang="en-US" altLang="zh-CN" sz="2400">
              <a:solidFill>
                <a:srgbClr val="FF00FF"/>
              </a:solidFill>
            </a:endParaRPr>
          </a:p>
        </p:txBody>
      </p:sp>
      <p:sp>
        <p:nvSpPr>
          <p:cNvPr id="1871902" name="Line 30"/>
          <p:cNvSpPr>
            <a:spLocks noChangeShapeType="1"/>
          </p:cNvSpPr>
          <p:nvPr/>
        </p:nvSpPr>
        <p:spPr bwMode="auto">
          <a:xfrm flipV="1">
            <a:off x="5035550" y="2324100"/>
            <a:ext cx="474663" cy="187325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1904" name="Text Box 32"/>
          <p:cNvSpPr txBox="1">
            <a:spLocks noChangeArrowheads="1"/>
          </p:cNvSpPr>
          <p:nvPr/>
        </p:nvSpPr>
        <p:spPr bwMode="auto">
          <a:xfrm>
            <a:off x="5237163" y="2084388"/>
            <a:ext cx="325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P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871905" name="Object 33"/>
          <p:cNvGraphicFramePr>
            <a:graphicFrameLocks noChangeAspect="1"/>
          </p:cNvGraphicFramePr>
          <p:nvPr/>
        </p:nvGraphicFramePr>
        <p:xfrm>
          <a:off x="373063" y="4276725"/>
          <a:ext cx="13065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261" name="公式" r:id="rId9" imgW="736560" imgH="304560" progId="Equation.3">
                  <p:embed/>
                </p:oleObj>
              </mc:Choice>
              <mc:Fallback>
                <p:oleObj name="公式" r:id="rId9" imgW="736560" imgH="3045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4276725"/>
                        <a:ext cx="130651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1906" name="Object 34"/>
          <p:cNvGraphicFramePr>
            <a:graphicFrameLocks noChangeAspect="1"/>
          </p:cNvGraphicFramePr>
          <p:nvPr/>
        </p:nvGraphicFramePr>
        <p:xfrm>
          <a:off x="6308725" y="4364038"/>
          <a:ext cx="2889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262" name="公式" r:id="rId11" imgW="177480" imgH="215640" progId="Equation.3">
                  <p:embed/>
                </p:oleObj>
              </mc:Choice>
              <mc:Fallback>
                <p:oleObj name="公式" r:id="rId11" imgW="177480" imgH="215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4364038"/>
                        <a:ext cx="2889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1907" name="Object 35"/>
          <p:cNvGraphicFramePr>
            <a:graphicFrameLocks noChangeAspect="1"/>
          </p:cNvGraphicFramePr>
          <p:nvPr/>
        </p:nvGraphicFramePr>
        <p:xfrm>
          <a:off x="6172200" y="3194050"/>
          <a:ext cx="2936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263" name="公式" r:id="rId13" imgW="164880" imgH="215640" progId="Equation.3">
                  <p:embed/>
                </p:oleObj>
              </mc:Choice>
              <mc:Fallback>
                <p:oleObj name="公式" r:id="rId13" imgW="16488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194050"/>
                        <a:ext cx="29368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1908" name="Object 36"/>
          <p:cNvGraphicFramePr>
            <a:graphicFrameLocks noChangeAspect="1"/>
          </p:cNvGraphicFramePr>
          <p:nvPr/>
        </p:nvGraphicFramePr>
        <p:xfrm>
          <a:off x="188913" y="5143500"/>
          <a:ext cx="35480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264" name="公式" r:id="rId15" imgW="1549080" imgH="279360" progId="Equation.3">
                  <p:embed/>
                </p:oleObj>
              </mc:Choice>
              <mc:Fallback>
                <p:oleObj name="公式" r:id="rId15" imgW="1549080" imgH="2793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5143500"/>
                        <a:ext cx="354806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1909" name="Line 37"/>
          <p:cNvSpPr>
            <a:spLocks noChangeShapeType="1"/>
          </p:cNvSpPr>
          <p:nvPr/>
        </p:nvSpPr>
        <p:spPr bwMode="auto">
          <a:xfrm flipV="1">
            <a:off x="5049838" y="4430713"/>
            <a:ext cx="476250" cy="2174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1910" name="Freeform 38"/>
          <p:cNvSpPr>
            <a:spLocks/>
          </p:cNvSpPr>
          <p:nvPr/>
        </p:nvSpPr>
        <p:spPr bwMode="auto">
          <a:xfrm>
            <a:off x="6396038" y="1682750"/>
            <a:ext cx="1006475" cy="2733675"/>
          </a:xfrm>
          <a:custGeom>
            <a:avLst/>
            <a:gdLst>
              <a:gd name="T0" fmla="*/ 0 w 634"/>
              <a:gd name="T1" fmla="*/ 0 h 1722"/>
              <a:gd name="T2" fmla="*/ 148 w 634"/>
              <a:gd name="T3" fmla="*/ 902 h 1722"/>
              <a:gd name="T4" fmla="*/ 634 w 634"/>
              <a:gd name="T5" fmla="*/ 1722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4" h="1722">
                <a:moveTo>
                  <a:pt x="0" y="0"/>
                </a:moveTo>
                <a:cubicBezTo>
                  <a:pt x="25" y="152"/>
                  <a:pt x="42" y="615"/>
                  <a:pt x="148" y="902"/>
                </a:cubicBezTo>
                <a:cubicBezTo>
                  <a:pt x="254" y="1189"/>
                  <a:pt x="533" y="1551"/>
                  <a:pt x="634" y="17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1920" name="Text Box 48"/>
          <p:cNvSpPr txBox="1">
            <a:spLocks noChangeArrowheads="1"/>
          </p:cNvSpPr>
          <p:nvPr/>
        </p:nvSpPr>
        <p:spPr bwMode="auto">
          <a:xfrm>
            <a:off x="3614738" y="544512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71921" name="Text Box 49"/>
          <p:cNvSpPr txBox="1">
            <a:spLocks noChangeArrowheads="1"/>
          </p:cNvSpPr>
          <p:nvPr/>
        </p:nvSpPr>
        <p:spPr bwMode="auto">
          <a:xfrm>
            <a:off x="2965450" y="116205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绕 </a:t>
            </a:r>
            <a:r>
              <a:rPr lang="en-US" altLang="zh-CN" sz="2400" b="1">
                <a:solidFill>
                  <a:schemeClr val="accent2"/>
                </a:solidFill>
              </a:rPr>
              <a:t>z</a:t>
            </a:r>
            <a:r>
              <a:rPr lang="zh-CN" altLang="zh-CN" sz="2400" b="1">
                <a:solidFill>
                  <a:schemeClr val="tx1"/>
                </a:solidFill>
              </a:rPr>
              <a:t>轴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71922" name="Text Box 50"/>
          <p:cNvSpPr txBox="1">
            <a:spLocks noChangeArrowheads="1"/>
          </p:cNvSpPr>
          <p:nvPr/>
        </p:nvSpPr>
        <p:spPr bwMode="auto">
          <a:xfrm>
            <a:off x="7810500" y="235743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71923" name="Oval 51"/>
          <p:cNvSpPr>
            <a:spLocks noChangeArrowheads="1"/>
          </p:cNvSpPr>
          <p:nvPr/>
        </p:nvSpPr>
        <p:spPr bwMode="auto">
          <a:xfrm>
            <a:off x="6442075" y="2303463"/>
            <a:ext cx="74613" cy="777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1924" name="Text Box 52"/>
          <p:cNvSpPr txBox="1">
            <a:spLocks noChangeArrowheads="1"/>
          </p:cNvSpPr>
          <p:nvPr/>
        </p:nvSpPr>
        <p:spPr bwMode="auto">
          <a:xfrm>
            <a:off x="2255838" y="348297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871925" name="Object 53"/>
          <p:cNvGraphicFramePr>
            <a:graphicFrameLocks noChangeAspect="1"/>
          </p:cNvGraphicFramePr>
          <p:nvPr/>
        </p:nvGraphicFramePr>
        <p:xfrm>
          <a:off x="1679575" y="4319588"/>
          <a:ext cx="1397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265" name="公式" r:id="rId17" imgW="787320" imgH="279360" progId="Equation.3">
                  <p:embed/>
                </p:oleObj>
              </mc:Choice>
              <mc:Fallback>
                <p:oleObj name="公式" r:id="rId17" imgW="787320" imgH="2793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4319588"/>
                        <a:ext cx="1397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1926" name="Object 54"/>
          <p:cNvGraphicFramePr>
            <a:graphicFrameLocks noChangeAspect="1"/>
          </p:cNvGraphicFramePr>
          <p:nvPr/>
        </p:nvGraphicFramePr>
        <p:xfrm>
          <a:off x="230188" y="2820988"/>
          <a:ext cx="2714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266" name="公式" r:id="rId19" imgW="152280" imgH="164880" progId="Equation.3">
                  <p:embed/>
                </p:oleObj>
              </mc:Choice>
              <mc:Fallback>
                <p:oleObj name="公式" r:id="rId19" imgW="152280" imgH="1648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2820988"/>
                        <a:ext cx="2714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1928" name="Text Box 56"/>
          <p:cNvSpPr txBox="1">
            <a:spLocks noChangeArrowheads="1"/>
          </p:cNvSpPr>
          <p:nvPr/>
        </p:nvSpPr>
        <p:spPr bwMode="auto">
          <a:xfrm>
            <a:off x="458788" y="3240088"/>
            <a:ext cx="179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f (y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 baseline="-25000">
                <a:solidFill>
                  <a:srgbClr val="FF0000"/>
                </a:solidFill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</a:rPr>
              <a:t>z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>
                <a:solidFill>
                  <a:srgbClr val="FF0000"/>
                </a:solidFill>
              </a:rPr>
              <a:t>)=0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871929" name="Text Box 57"/>
          <p:cNvSpPr txBox="1">
            <a:spLocks noChangeArrowheads="1"/>
          </p:cNvSpPr>
          <p:nvPr/>
        </p:nvSpPr>
        <p:spPr bwMode="auto">
          <a:xfrm>
            <a:off x="501650" y="2706688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FF"/>
                </a:solidFill>
              </a:rPr>
              <a:t>M</a:t>
            </a:r>
            <a:r>
              <a:rPr lang="en-US" altLang="zh-CN" sz="2400" b="1">
                <a:solidFill>
                  <a:srgbClr val="FF00FF"/>
                </a:solidFill>
              </a:rPr>
              <a:t>(</a:t>
            </a:r>
            <a:r>
              <a:rPr lang="en-US" altLang="zh-CN" sz="2400" b="1" i="1">
                <a:solidFill>
                  <a:srgbClr val="FF00FF"/>
                </a:solidFill>
              </a:rPr>
              <a:t>x,y,z</a:t>
            </a:r>
            <a:r>
              <a:rPr lang="en-US" altLang="zh-CN" sz="2400" b="1">
                <a:solidFill>
                  <a:srgbClr val="FF00FF"/>
                </a:solidFill>
              </a:rPr>
              <a:t>)</a:t>
            </a:r>
            <a:endParaRPr lang="en-US" altLang="zh-CN" sz="2400" b="1" i="1">
              <a:solidFill>
                <a:srgbClr val="FF00FF"/>
              </a:solidFill>
            </a:endParaRPr>
          </a:p>
        </p:txBody>
      </p:sp>
      <p:sp>
        <p:nvSpPr>
          <p:cNvPr id="1871930" name="Text Box 58"/>
          <p:cNvSpPr txBox="1">
            <a:spLocks noChangeArrowheads="1"/>
          </p:cNvSpPr>
          <p:nvPr/>
        </p:nvSpPr>
        <p:spPr bwMode="auto">
          <a:xfrm>
            <a:off x="458788" y="3270250"/>
            <a:ext cx="179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</a:rPr>
              <a:t>f (y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 baseline="-25000">
                <a:solidFill>
                  <a:srgbClr val="FF0000"/>
                </a:solidFill>
              </a:rPr>
              <a:t>, </a:t>
            </a:r>
            <a:r>
              <a:rPr lang="en-US" altLang="zh-CN" sz="2400" b="1" i="1">
                <a:solidFill>
                  <a:srgbClr val="FF0000"/>
                </a:solidFill>
              </a:rPr>
              <a:t>z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>
                <a:solidFill>
                  <a:srgbClr val="FF0000"/>
                </a:solidFill>
              </a:rPr>
              <a:t>)=0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871931" name="Text Box 59"/>
          <p:cNvSpPr txBox="1">
            <a:spLocks noChangeArrowheads="1"/>
          </p:cNvSpPr>
          <p:nvPr/>
        </p:nvSpPr>
        <p:spPr bwMode="auto">
          <a:xfrm>
            <a:off x="458788" y="3240088"/>
            <a:ext cx="179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f 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y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 baseline="-25000">
                <a:solidFill>
                  <a:srgbClr val="FF0000"/>
                </a:solidFill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</a:rPr>
              <a:t>z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>
                <a:solidFill>
                  <a:srgbClr val="FF0000"/>
                </a:solidFill>
              </a:rPr>
              <a:t>)=0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871933" name="Rectangle 61"/>
          <p:cNvSpPr>
            <a:spLocks noChangeArrowheads="1"/>
          </p:cNvSpPr>
          <p:nvPr/>
        </p:nvSpPr>
        <p:spPr bwMode="auto">
          <a:xfrm>
            <a:off x="449263" y="441325"/>
            <a:ext cx="2903537" cy="430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10.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旋转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</a:t>
            </a:r>
            <a:r>
              <a:rPr lang="zh-CN" altLang="en-US" sz="2400" b="1">
                <a:solidFill>
                  <a:schemeClr val="tx1"/>
                </a:solidFill>
              </a:rPr>
              <a:t>的方程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187193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0" y="4814888"/>
            <a:ext cx="152400" cy="2540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1871914" name="Group 42"/>
          <p:cNvGrpSpPr>
            <a:grpSpLocks/>
          </p:cNvGrpSpPr>
          <p:nvPr/>
        </p:nvGrpSpPr>
        <p:grpSpPr bwMode="auto">
          <a:xfrm>
            <a:off x="5119688" y="930275"/>
            <a:ext cx="2798762" cy="3884613"/>
            <a:chOff x="3225" y="586"/>
            <a:chExt cx="1763" cy="2447"/>
          </a:xfrm>
        </p:grpSpPr>
        <p:sp>
          <p:nvSpPr>
            <p:cNvPr id="1871915" name="Line 43"/>
            <p:cNvSpPr>
              <a:spLocks noChangeShapeType="1"/>
            </p:cNvSpPr>
            <p:nvPr/>
          </p:nvSpPr>
          <p:spPr bwMode="auto">
            <a:xfrm flipV="1">
              <a:off x="3487" y="2787"/>
              <a:ext cx="1476" cy="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1916" name="Text Box 44"/>
            <p:cNvSpPr txBox="1">
              <a:spLocks noChangeArrowheads="1"/>
            </p:cNvSpPr>
            <p:nvPr/>
          </p:nvSpPr>
          <p:spPr bwMode="auto">
            <a:xfrm>
              <a:off x="4793" y="2783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71917" name="Text Box 45"/>
            <p:cNvSpPr txBox="1">
              <a:spLocks noChangeArrowheads="1"/>
            </p:cNvSpPr>
            <p:nvPr/>
          </p:nvSpPr>
          <p:spPr bwMode="auto">
            <a:xfrm>
              <a:off x="3225" y="586"/>
              <a:ext cx="5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400">
                  <a:solidFill>
                    <a:schemeClr val="tx1"/>
                  </a:solidFill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</a:rPr>
                <a:t>z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871918" name="Text Box 46"/>
            <p:cNvSpPr txBox="1">
              <a:spLocks noChangeArrowheads="1"/>
            </p:cNvSpPr>
            <p:nvPr/>
          </p:nvSpPr>
          <p:spPr bwMode="auto">
            <a:xfrm>
              <a:off x="3271" y="2560"/>
              <a:ext cx="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871919" name="Line 47"/>
            <p:cNvSpPr>
              <a:spLocks noChangeShapeType="1"/>
            </p:cNvSpPr>
            <p:nvPr/>
          </p:nvSpPr>
          <p:spPr bwMode="auto">
            <a:xfrm flipV="1">
              <a:off x="3481" y="655"/>
              <a:ext cx="0" cy="212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1912" name="Oval 40"/>
          <p:cNvSpPr>
            <a:spLocks noChangeArrowheads="1"/>
          </p:cNvSpPr>
          <p:nvPr/>
        </p:nvSpPr>
        <p:spPr bwMode="auto">
          <a:xfrm>
            <a:off x="4643438" y="1498600"/>
            <a:ext cx="1752600" cy="334963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1935" name="Text Box 63"/>
          <p:cNvSpPr txBox="1">
            <a:spLocks noChangeArrowheads="1"/>
          </p:cNvSpPr>
          <p:nvPr/>
        </p:nvSpPr>
        <p:spPr bwMode="auto">
          <a:xfrm>
            <a:off x="1676400" y="270668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009900"/>
                </a:solidFill>
                <a:sym typeface="Symbol" pitchFamily="18" charset="2"/>
              </a:rPr>
              <a:t> </a:t>
            </a:r>
            <a:r>
              <a:rPr lang="en-US" altLang="zh-CN" sz="2400" b="1" i="1">
                <a:solidFill>
                  <a:srgbClr val="009900"/>
                </a:solidFill>
                <a:sym typeface="Symbol" pitchFamily="18" charset="2"/>
              </a:rPr>
              <a:t>S</a:t>
            </a:r>
            <a:endParaRPr lang="en-US" altLang="zh-CN" sz="2400" b="1">
              <a:solidFill>
                <a:srgbClr val="009900"/>
              </a:solidFill>
            </a:endParaRPr>
          </a:p>
        </p:txBody>
      </p:sp>
      <p:sp>
        <p:nvSpPr>
          <p:cNvPr id="1871938" name="AutoShape 66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1939" name="Freeform 67"/>
          <p:cNvSpPr>
            <a:spLocks/>
          </p:cNvSpPr>
          <p:nvPr/>
        </p:nvSpPr>
        <p:spPr bwMode="auto">
          <a:xfrm>
            <a:off x="5529263" y="1200150"/>
            <a:ext cx="1587" cy="614363"/>
          </a:xfrm>
          <a:custGeom>
            <a:avLst/>
            <a:gdLst>
              <a:gd name="T0" fmla="*/ 0 w 1"/>
              <a:gd name="T1" fmla="*/ 387 h 387"/>
              <a:gd name="T2" fmla="*/ 0 w 1"/>
              <a:gd name="T3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87">
                <a:moveTo>
                  <a:pt x="0" y="387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19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1920" grpId="0" autoUpdateAnimBg="0"/>
      <p:bldP spid="1871928" grpId="0" autoUpdateAnimBg="0"/>
      <p:bldP spid="1871930" grpId="0" autoUpdateAnimBg="0"/>
      <p:bldP spid="187193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898" name="Line 1026"/>
          <p:cNvSpPr>
            <a:spLocks noChangeShapeType="1"/>
          </p:cNvSpPr>
          <p:nvPr/>
        </p:nvSpPr>
        <p:spPr bwMode="auto">
          <a:xfrm flipV="1">
            <a:off x="6273800" y="758825"/>
            <a:ext cx="0" cy="52308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2899" name="Text Box 1027"/>
          <p:cNvSpPr txBox="1">
            <a:spLocks noChangeArrowheads="1"/>
          </p:cNvSpPr>
          <p:nvPr/>
        </p:nvSpPr>
        <p:spPr bwMode="auto">
          <a:xfrm>
            <a:off x="6022975" y="522288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x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1872900" name="Object 1028"/>
          <p:cNvGraphicFramePr>
            <a:graphicFrameLocks noChangeAspect="1"/>
          </p:cNvGraphicFramePr>
          <p:nvPr/>
        </p:nvGraphicFramePr>
        <p:xfrm>
          <a:off x="381000" y="909638"/>
          <a:ext cx="27432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266" name="公式" r:id="rId3" imgW="1498320" imgH="634680" progId="Equation.3">
                  <p:embed/>
                </p:oleObj>
              </mc:Choice>
              <mc:Fallback>
                <p:oleObj name="公式" r:id="rId3" imgW="1498320" imgH="6346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09638"/>
                        <a:ext cx="27432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2901" name="Text Box 1029"/>
          <p:cNvSpPr txBox="1">
            <a:spLocks noChangeArrowheads="1"/>
          </p:cNvSpPr>
          <p:nvPr/>
        </p:nvSpPr>
        <p:spPr bwMode="auto">
          <a:xfrm>
            <a:off x="6205538" y="3617913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1"/>
                </a:solidFill>
              </a:rPr>
              <a:t>0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pSp>
        <p:nvGrpSpPr>
          <p:cNvPr id="1872906" name="Group 1034"/>
          <p:cNvGrpSpPr>
            <a:grpSpLocks/>
          </p:cNvGrpSpPr>
          <p:nvPr/>
        </p:nvGrpSpPr>
        <p:grpSpPr bwMode="auto">
          <a:xfrm>
            <a:off x="4691063" y="1250950"/>
            <a:ext cx="3162300" cy="4697413"/>
            <a:chOff x="2955" y="788"/>
            <a:chExt cx="1992" cy="2959"/>
          </a:xfrm>
        </p:grpSpPr>
        <p:sp>
          <p:nvSpPr>
            <p:cNvPr id="1872907" name="Freeform 1035"/>
            <p:cNvSpPr>
              <a:spLocks/>
            </p:cNvSpPr>
            <p:nvPr/>
          </p:nvSpPr>
          <p:spPr bwMode="auto">
            <a:xfrm>
              <a:off x="2955" y="788"/>
              <a:ext cx="1989" cy="756"/>
            </a:xfrm>
            <a:custGeom>
              <a:avLst/>
              <a:gdLst>
                <a:gd name="T0" fmla="*/ 0 w 1989"/>
                <a:gd name="T1" fmla="*/ 1 h 756"/>
                <a:gd name="T2" fmla="*/ 997 w 1989"/>
                <a:gd name="T3" fmla="*/ 756 h 756"/>
                <a:gd name="T4" fmla="*/ 1989 w 1989"/>
                <a:gd name="T5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9" h="756">
                  <a:moveTo>
                    <a:pt x="0" y="1"/>
                  </a:moveTo>
                  <a:cubicBezTo>
                    <a:pt x="166" y="127"/>
                    <a:pt x="666" y="756"/>
                    <a:pt x="997" y="756"/>
                  </a:cubicBezTo>
                  <a:cubicBezTo>
                    <a:pt x="1328" y="756"/>
                    <a:pt x="1782" y="157"/>
                    <a:pt x="1989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2908" name="Freeform 1036"/>
            <p:cNvSpPr>
              <a:spLocks/>
            </p:cNvSpPr>
            <p:nvPr/>
          </p:nvSpPr>
          <p:spPr bwMode="auto">
            <a:xfrm>
              <a:off x="2955" y="3009"/>
              <a:ext cx="1992" cy="738"/>
            </a:xfrm>
            <a:custGeom>
              <a:avLst/>
              <a:gdLst>
                <a:gd name="T0" fmla="*/ 0 w 1992"/>
                <a:gd name="T1" fmla="*/ 720 h 738"/>
                <a:gd name="T2" fmla="*/ 993 w 1992"/>
                <a:gd name="T3" fmla="*/ 3 h 738"/>
                <a:gd name="T4" fmla="*/ 1992 w 1992"/>
                <a:gd name="T5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2" h="738">
                  <a:moveTo>
                    <a:pt x="0" y="720"/>
                  </a:moveTo>
                  <a:cubicBezTo>
                    <a:pt x="165" y="601"/>
                    <a:pt x="661" y="0"/>
                    <a:pt x="993" y="3"/>
                  </a:cubicBezTo>
                  <a:cubicBezTo>
                    <a:pt x="1325" y="6"/>
                    <a:pt x="1784" y="585"/>
                    <a:pt x="1992" y="738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72909" name="Group 1037"/>
          <p:cNvGrpSpPr>
            <a:grpSpLocks/>
          </p:cNvGrpSpPr>
          <p:nvPr/>
        </p:nvGrpSpPr>
        <p:grpSpPr bwMode="auto">
          <a:xfrm>
            <a:off x="4605338" y="3532188"/>
            <a:ext cx="4133850" cy="366712"/>
            <a:chOff x="2901" y="2225"/>
            <a:chExt cx="2604" cy="231"/>
          </a:xfrm>
        </p:grpSpPr>
        <p:sp>
          <p:nvSpPr>
            <p:cNvPr id="1872910" name="Text Box 1038"/>
            <p:cNvSpPr txBox="1">
              <a:spLocks noChangeArrowheads="1"/>
            </p:cNvSpPr>
            <p:nvPr/>
          </p:nvSpPr>
          <p:spPr bwMode="auto">
            <a:xfrm>
              <a:off x="5288" y="2225"/>
              <a:ext cx="2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accent1"/>
                  </a:solidFill>
                </a:rPr>
                <a:t>y</a:t>
              </a:r>
              <a:endParaRPr lang="en-US" altLang="zh-CN" sz="1800">
                <a:solidFill>
                  <a:schemeClr val="accent1"/>
                </a:solidFill>
              </a:endParaRPr>
            </a:p>
          </p:txBody>
        </p:sp>
        <p:sp>
          <p:nvSpPr>
            <p:cNvPr id="1872911" name="Line 1039"/>
            <p:cNvSpPr>
              <a:spLocks noChangeShapeType="1"/>
            </p:cNvSpPr>
            <p:nvPr/>
          </p:nvSpPr>
          <p:spPr bwMode="auto">
            <a:xfrm>
              <a:off x="2901" y="2285"/>
              <a:ext cx="251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72933" name="Rectangle 106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57188"/>
            <a:ext cx="2971800" cy="401637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11.</a:t>
            </a:r>
            <a:r>
              <a:rPr lang="en-US" altLang="zh-CN" sz="24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双叶旋转双曲面</a:t>
            </a:r>
          </a:p>
        </p:txBody>
      </p:sp>
      <p:sp>
        <p:nvSpPr>
          <p:cNvPr id="1872934" name="Text Box 1062"/>
          <p:cNvSpPr txBox="1">
            <a:spLocks noChangeArrowheads="1"/>
          </p:cNvSpPr>
          <p:nvPr/>
        </p:nvSpPr>
        <p:spPr bwMode="auto">
          <a:xfrm>
            <a:off x="388938" y="2238375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x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sp>
        <p:nvSpPr>
          <p:cNvPr id="1872935" name="AutoShape 106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7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72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72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7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7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87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87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2898" grpId="0" animBg="1"/>
      <p:bldP spid="1872899" grpId="0" autoUpdateAnimBg="0"/>
      <p:bldP spid="1872901" grpId="0" autoUpdateAnimBg="0"/>
      <p:bldP spid="187293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906" name="Line 2"/>
          <p:cNvSpPr>
            <a:spLocks noChangeShapeType="1"/>
          </p:cNvSpPr>
          <p:nvPr/>
        </p:nvSpPr>
        <p:spPr bwMode="auto">
          <a:xfrm flipV="1">
            <a:off x="6273800" y="758825"/>
            <a:ext cx="0" cy="52308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907" name="Text Box 3"/>
          <p:cNvSpPr txBox="1">
            <a:spLocks noChangeArrowheads="1"/>
          </p:cNvSpPr>
          <p:nvPr/>
        </p:nvSpPr>
        <p:spPr bwMode="auto">
          <a:xfrm>
            <a:off x="6022975" y="522288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x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2427908" name="Object 4"/>
          <p:cNvGraphicFramePr>
            <a:graphicFrameLocks noChangeAspect="1"/>
          </p:cNvGraphicFramePr>
          <p:nvPr/>
        </p:nvGraphicFramePr>
        <p:xfrm>
          <a:off x="381000" y="909638"/>
          <a:ext cx="27432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49" name="公式" r:id="rId3" imgW="1498320" imgH="634680" progId="Equation.3">
                  <p:embed/>
                </p:oleObj>
              </mc:Choice>
              <mc:Fallback>
                <p:oleObj name="公式" r:id="rId3" imgW="149832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09638"/>
                        <a:ext cx="27432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909" name="Text Box 5"/>
          <p:cNvSpPr txBox="1">
            <a:spLocks noChangeArrowheads="1"/>
          </p:cNvSpPr>
          <p:nvPr/>
        </p:nvSpPr>
        <p:spPr bwMode="auto">
          <a:xfrm>
            <a:off x="6205538" y="3617913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1"/>
                </a:solidFill>
              </a:rPr>
              <a:t>0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pSp>
        <p:nvGrpSpPr>
          <p:cNvPr id="2427910" name="Group 6"/>
          <p:cNvGrpSpPr>
            <a:grpSpLocks/>
          </p:cNvGrpSpPr>
          <p:nvPr/>
        </p:nvGrpSpPr>
        <p:grpSpPr bwMode="auto">
          <a:xfrm>
            <a:off x="4605338" y="2411413"/>
            <a:ext cx="4511675" cy="2024062"/>
            <a:chOff x="1708" y="1432"/>
            <a:chExt cx="1691" cy="895"/>
          </a:xfrm>
        </p:grpSpPr>
        <p:sp>
          <p:nvSpPr>
            <p:cNvPr id="2427911" name="Line 7"/>
            <p:cNvSpPr>
              <a:spLocks noChangeShapeType="1"/>
            </p:cNvSpPr>
            <p:nvPr/>
          </p:nvSpPr>
          <p:spPr bwMode="auto">
            <a:xfrm flipV="1">
              <a:off x="1708" y="1432"/>
              <a:ext cx="1551" cy="89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7912" name="Text Box 8"/>
            <p:cNvSpPr txBox="1">
              <a:spLocks noChangeArrowheads="1"/>
            </p:cNvSpPr>
            <p:nvPr/>
          </p:nvSpPr>
          <p:spPr bwMode="auto">
            <a:xfrm>
              <a:off x="3120" y="1463"/>
              <a:ext cx="27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accent1"/>
                  </a:solidFill>
                </a:rPr>
                <a:t>z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427916" name="Group 12"/>
          <p:cNvGrpSpPr>
            <a:grpSpLocks/>
          </p:cNvGrpSpPr>
          <p:nvPr/>
        </p:nvGrpSpPr>
        <p:grpSpPr bwMode="auto">
          <a:xfrm>
            <a:off x="4605338" y="3532188"/>
            <a:ext cx="4133850" cy="366712"/>
            <a:chOff x="2901" y="2225"/>
            <a:chExt cx="2604" cy="231"/>
          </a:xfrm>
        </p:grpSpPr>
        <p:sp>
          <p:nvSpPr>
            <p:cNvPr id="2427917" name="Text Box 13"/>
            <p:cNvSpPr txBox="1">
              <a:spLocks noChangeArrowheads="1"/>
            </p:cNvSpPr>
            <p:nvPr/>
          </p:nvSpPr>
          <p:spPr bwMode="auto">
            <a:xfrm>
              <a:off x="5288" y="2225"/>
              <a:ext cx="2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accent1"/>
                  </a:solidFill>
                </a:rPr>
                <a:t>y</a:t>
              </a:r>
              <a:endParaRPr lang="en-US" altLang="zh-CN" sz="1800">
                <a:solidFill>
                  <a:schemeClr val="accent1"/>
                </a:solidFill>
              </a:endParaRPr>
            </a:p>
          </p:txBody>
        </p:sp>
        <p:sp>
          <p:nvSpPr>
            <p:cNvPr id="2427918" name="Line 14"/>
            <p:cNvSpPr>
              <a:spLocks noChangeShapeType="1"/>
            </p:cNvSpPr>
            <p:nvPr/>
          </p:nvSpPr>
          <p:spPr bwMode="auto">
            <a:xfrm>
              <a:off x="2901" y="2285"/>
              <a:ext cx="251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27919" name="Group 15"/>
          <p:cNvGrpSpPr>
            <a:grpSpLocks/>
          </p:cNvGrpSpPr>
          <p:nvPr/>
        </p:nvGrpSpPr>
        <p:grpSpPr bwMode="auto">
          <a:xfrm>
            <a:off x="4686300" y="1252538"/>
            <a:ext cx="3167063" cy="4697412"/>
            <a:chOff x="2952" y="789"/>
            <a:chExt cx="1995" cy="2959"/>
          </a:xfrm>
        </p:grpSpPr>
        <p:grpSp>
          <p:nvGrpSpPr>
            <p:cNvPr id="2427920" name="Group 16"/>
            <p:cNvGrpSpPr>
              <a:grpSpLocks/>
            </p:cNvGrpSpPr>
            <p:nvPr/>
          </p:nvGrpSpPr>
          <p:grpSpPr bwMode="auto">
            <a:xfrm>
              <a:off x="2952" y="789"/>
              <a:ext cx="1992" cy="2959"/>
              <a:chOff x="2955" y="788"/>
              <a:chExt cx="1992" cy="2959"/>
            </a:xfrm>
          </p:grpSpPr>
          <p:sp>
            <p:nvSpPr>
              <p:cNvPr id="2427921" name="Freeform 17"/>
              <p:cNvSpPr>
                <a:spLocks/>
              </p:cNvSpPr>
              <p:nvPr/>
            </p:nvSpPr>
            <p:spPr bwMode="auto">
              <a:xfrm>
                <a:off x="2955" y="788"/>
                <a:ext cx="1989" cy="756"/>
              </a:xfrm>
              <a:custGeom>
                <a:avLst/>
                <a:gdLst>
                  <a:gd name="T0" fmla="*/ 0 w 1989"/>
                  <a:gd name="T1" fmla="*/ 1 h 756"/>
                  <a:gd name="T2" fmla="*/ 997 w 1989"/>
                  <a:gd name="T3" fmla="*/ 756 h 756"/>
                  <a:gd name="T4" fmla="*/ 1989 w 1989"/>
                  <a:gd name="T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89" h="756">
                    <a:moveTo>
                      <a:pt x="0" y="1"/>
                    </a:moveTo>
                    <a:cubicBezTo>
                      <a:pt x="166" y="127"/>
                      <a:pt x="666" y="756"/>
                      <a:pt x="997" y="756"/>
                    </a:cubicBezTo>
                    <a:cubicBezTo>
                      <a:pt x="1328" y="756"/>
                      <a:pt x="1782" y="157"/>
                      <a:pt x="1989" y="0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7922" name="Freeform 18"/>
              <p:cNvSpPr>
                <a:spLocks/>
              </p:cNvSpPr>
              <p:nvPr/>
            </p:nvSpPr>
            <p:spPr bwMode="auto">
              <a:xfrm>
                <a:off x="2955" y="3009"/>
                <a:ext cx="1992" cy="738"/>
              </a:xfrm>
              <a:custGeom>
                <a:avLst/>
                <a:gdLst>
                  <a:gd name="T0" fmla="*/ 0 w 1992"/>
                  <a:gd name="T1" fmla="*/ 720 h 738"/>
                  <a:gd name="T2" fmla="*/ 993 w 1992"/>
                  <a:gd name="T3" fmla="*/ 3 h 738"/>
                  <a:gd name="T4" fmla="*/ 1992 w 1992"/>
                  <a:gd name="T5" fmla="*/ 738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92" h="738">
                    <a:moveTo>
                      <a:pt x="0" y="720"/>
                    </a:moveTo>
                    <a:cubicBezTo>
                      <a:pt x="165" y="601"/>
                      <a:pt x="661" y="0"/>
                      <a:pt x="993" y="3"/>
                    </a:cubicBezTo>
                    <a:cubicBezTo>
                      <a:pt x="1325" y="6"/>
                      <a:pt x="1784" y="585"/>
                      <a:pt x="1992" y="738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27923" name="Line 19"/>
            <p:cNvSpPr>
              <a:spLocks noChangeShapeType="1"/>
            </p:cNvSpPr>
            <p:nvPr/>
          </p:nvSpPr>
          <p:spPr bwMode="auto">
            <a:xfrm>
              <a:off x="2952" y="789"/>
              <a:ext cx="1989" cy="0"/>
            </a:xfrm>
            <a:prstGeom prst="line">
              <a:avLst/>
            </a:prstGeom>
            <a:noFill/>
            <a:ln w="28575" cap="rnd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7924" name="Line 20"/>
            <p:cNvSpPr>
              <a:spLocks noChangeShapeType="1"/>
            </p:cNvSpPr>
            <p:nvPr/>
          </p:nvSpPr>
          <p:spPr bwMode="auto">
            <a:xfrm>
              <a:off x="2958" y="3747"/>
              <a:ext cx="1989" cy="0"/>
            </a:xfrm>
            <a:prstGeom prst="line">
              <a:avLst/>
            </a:prstGeom>
            <a:noFill/>
            <a:ln w="28575" cap="rnd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27925" name="Group 21"/>
          <p:cNvGrpSpPr>
            <a:grpSpLocks/>
          </p:cNvGrpSpPr>
          <p:nvPr/>
        </p:nvGrpSpPr>
        <p:grpSpPr bwMode="auto">
          <a:xfrm>
            <a:off x="4670425" y="1252538"/>
            <a:ext cx="3190875" cy="4983162"/>
            <a:chOff x="2942" y="789"/>
            <a:chExt cx="2010" cy="3139"/>
          </a:xfrm>
        </p:grpSpPr>
        <p:sp>
          <p:nvSpPr>
            <p:cNvPr id="2427926" name="Freeform 22"/>
            <p:cNvSpPr>
              <a:spLocks/>
            </p:cNvSpPr>
            <p:nvPr/>
          </p:nvSpPr>
          <p:spPr bwMode="auto">
            <a:xfrm>
              <a:off x="2942" y="3011"/>
              <a:ext cx="2010" cy="917"/>
            </a:xfrm>
            <a:custGeom>
              <a:avLst/>
              <a:gdLst>
                <a:gd name="T0" fmla="*/ 32 w 2010"/>
                <a:gd name="T1" fmla="*/ 701 h 917"/>
                <a:gd name="T2" fmla="*/ 397 w 2010"/>
                <a:gd name="T3" fmla="*/ 349 h 917"/>
                <a:gd name="T4" fmla="*/ 457 w 2010"/>
                <a:gd name="T5" fmla="*/ 301 h 917"/>
                <a:gd name="T6" fmla="*/ 535 w 2010"/>
                <a:gd name="T7" fmla="*/ 238 h 917"/>
                <a:gd name="T8" fmla="*/ 619 w 2010"/>
                <a:gd name="T9" fmla="*/ 175 h 917"/>
                <a:gd name="T10" fmla="*/ 716 w 2010"/>
                <a:gd name="T11" fmla="*/ 107 h 917"/>
                <a:gd name="T12" fmla="*/ 793 w 2010"/>
                <a:gd name="T13" fmla="*/ 58 h 917"/>
                <a:gd name="T14" fmla="*/ 868 w 2010"/>
                <a:gd name="T15" fmla="*/ 27 h 917"/>
                <a:gd name="T16" fmla="*/ 948 w 2010"/>
                <a:gd name="T17" fmla="*/ 7 h 917"/>
                <a:gd name="T18" fmla="*/ 1022 w 2010"/>
                <a:gd name="T19" fmla="*/ 0 h 917"/>
                <a:gd name="T20" fmla="*/ 1134 w 2010"/>
                <a:gd name="T21" fmla="*/ 25 h 917"/>
                <a:gd name="T22" fmla="*/ 1220 w 2010"/>
                <a:gd name="T23" fmla="*/ 65 h 917"/>
                <a:gd name="T24" fmla="*/ 1322 w 2010"/>
                <a:gd name="T25" fmla="*/ 125 h 917"/>
                <a:gd name="T26" fmla="*/ 1484 w 2010"/>
                <a:gd name="T27" fmla="*/ 249 h 917"/>
                <a:gd name="T28" fmla="*/ 1640 w 2010"/>
                <a:gd name="T29" fmla="*/ 391 h 917"/>
                <a:gd name="T30" fmla="*/ 1836 w 2010"/>
                <a:gd name="T31" fmla="*/ 589 h 917"/>
                <a:gd name="T32" fmla="*/ 2010 w 2010"/>
                <a:gd name="T33" fmla="*/ 747 h 917"/>
                <a:gd name="T34" fmla="*/ 2004 w 2010"/>
                <a:gd name="T35" fmla="*/ 799 h 917"/>
                <a:gd name="T36" fmla="*/ 1936 w 2010"/>
                <a:gd name="T37" fmla="*/ 835 h 917"/>
                <a:gd name="T38" fmla="*/ 1785 w 2010"/>
                <a:gd name="T39" fmla="*/ 871 h 917"/>
                <a:gd name="T40" fmla="*/ 1614 w 2010"/>
                <a:gd name="T41" fmla="*/ 893 h 917"/>
                <a:gd name="T42" fmla="*/ 1403 w 2010"/>
                <a:gd name="T43" fmla="*/ 917 h 917"/>
                <a:gd name="T44" fmla="*/ 1185 w 2010"/>
                <a:gd name="T45" fmla="*/ 917 h 917"/>
                <a:gd name="T46" fmla="*/ 1139 w 2010"/>
                <a:gd name="T47" fmla="*/ 917 h 917"/>
                <a:gd name="T48" fmla="*/ 894 w 2010"/>
                <a:gd name="T49" fmla="*/ 917 h 917"/>
                <a:gd name="T50" fmla="*/ 642 w 2010"/>
                <a:gd name="T51" fmla="*/ 905 h 917"/>
                <a:gd name="T52" fmla="*/ 422 w 2010"/>
                <a:gd name="T53" fmla="*/ 883 h 917"/>
                <a:gd name="T54" fmla="*/ 230 w 2010"/>
                <a:gd name="T55" fmla="*/ 853 h 917"/>
                <a:gd name="T56" fmla="*/ 100 w 2010"/>
                <a:gd name="T57" fmla="*/ 815 h 917"/>
                <a:gd name="T58" fmla="*/ 22 w 2010"/>
                <a:gd name="T59" fmla="*/ 779 h 917"/>
                <a:gd name="T60" fmla="*/ 10 w 2010"/>
                <a:gd name="T61" fmla="*/ 745 h 917"/>
                <a:gd name="T62" fmla="*/ 0 w 2010"/>
                <a:gd name="T63" fmla="*/ 723 h 917"/>
                <a:gd name="T64" fmla="*/ 32 w 2010"/>
                <a:gd name="T65" fmla="*/ 701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10" h="917">
                  <a:moveTo>
                    <a:pt x="32" y="701"/>
                  </a:moveTo>
                  <a:lnTo>
                    <a:pt x="397" y="349"/>
                  </a:lnTo>
                  <a:lnTo>
                    <a:pt x="457" y="301"/>
                  </a:lnTo>
                  <a:lnTo>
                    <a:pt x="535" y="238"/>
                  </a:lnTo>
                  <a:lnTo>
                    <a:pt x="619" y="175"/>
                  </a:lnTo>
                  <a:lnTo>
                    <a:pt x="716" y="107"/>
                  </a:lnTo>
                  <a:lnTo>
                    <a:pt x="793" y="58"/>
                  </a:lnTo>
                  <a:lnTo>
                    <a:pt x="868" y="27"/>
                  </a:lnTo>
                  <a:lnTo>
                    <a:pt x="948" y="7"/>
                  </a:lnTo>
                  <a:lnTo>
                    <a:pt x="1022" y="0"/>
                  </a:lnTo>
                  <a:lnTo>
                    <a:pt x="1134" y="25"/>
                  </a:lnTo>
                  <a:lnTo>
                    <a:pt x="1220" y="65"/>
                  </a:lnTo>
                  <a:lnTo>
                    <a:pt x="1322" y="125"/>
                  </a:lnTo>
                  <a:lnTo>
                    <a:pt x="1484" y="249"/>
                  </a:lnTo>
                  <a:lnTo>
                    <a:pt x="1640" y="391"/>
                  </a:lnTo>
                  <a:lnTo>
                    <a:pt x="1836" y="589"/>
                  </a:lnTo>
                  <a:lnTo>
                    <a:pt x="2010" y="747"/>
                  </a:lnTo>
                  <a:lnTo>
                    <a:pt x="2004" y="799"/>
                  </a:lnTo>
                  <a:lnTo>
                    <a:pt x="1936" y="835"/>
                  </a:lnTo>
                  <a:lnTo>
                    <a:pt x="1785" y="871"/>
                  </a:lnTo>
                  <a:lnTo>
                    <a:pt x="1614" y="893"/>
                  </a:lnTo>
                  <a:lnTo>
                    <a:pt x="1403" y="917"/>
                  </a:lnTo>
                  <a:lnTo>
                    <a:pt x="1185" y="917"/>
                  </a:lnTo>
                  <a:lnTo>
                    <a:pt x="1139" y="917"/>
                  </a:lnTo>
                  <a:lnTo>
                    <a:pt x="894" y="917"/>
                  </a:lnTo>
                  <a:lnTo>
                    <a:pt x="642" y="905"/>
                  </a:lnTo>
                  <a:lnTo>
                    <a:pt x="422" y="883"/>
                  </a:lnTo>
                  <a:lnTo>
                    <a:pt x="230" y="853"/>
                  </a:lnTo>
                  <a:lnTo>
                    <a:pt x="100" y="815"/>
                  </a:lnTo>
                  <a:lnTo>
                    <a:pt x="22" y="779"/>
                  </a:lnTo>
                  <a:lnTo>
                    <a:pt x="10" y="745"/>
                  </a:lnTo>
                  <a:lnTo>
                    <a:pt x="0" y="723"/>
                  </a:lnTo>
                  <a:lnTo>
                    <a:pt x="32" y="701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50000">
                  <a:srgbClr val="FF0000"/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mpd="sng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7927" name="Freeform 23"/>
            <p:cNvSpPr>
              <a:spLocks/>
            </p:cNvSpPr>
            <p:nvPr/>
          </p:nvSpPr>
          <p:spPr bwMode="auto">
            <a:xfrm>
              <a:off x="2970" y="789"/>
              <a:ext cx="1968" cy="756"/>
            </a:xfrm>
            <a:custGeom>
              <a:avLst/>
              <a:gdLst>
                <a:gd name="T0" fmla="*/ 0 w 1968"/>
                <a:gd name="T1" fmla="*/ 12 h 756"/>
                <a:gd name="T2" fmla="*/ 502 w 1968"/>
                <a:gd name="T3" fmla="*/ 502 h 756"/>
                <a:gd name="T4" fmla="*/ 598 w 1968"/>
                <a:gd name="T5" fmla="*/ 573 h 756"/>
                <a:gd name="T6" fmla="*/ 675 w 1968"/>
                <a:gd name="T7" fmla="*/ 638 h 756"/>
                <a:gd name="T8" fmla="*/ 750 w 1968"/>
                <a:gd name="T9" fmla="*/ 679 h 756"/>
                <a:gd name="T10" fmla="*/ 826 w 1968"/>
                <a:gd name="T11" fmla="*/ 721 h 756"/>
                <a:gd name="T12" fmla="*/ 912 w 1968"/>
                <a:gd name="T13" fmla="*/ 747 h 756"/>
                <a:gd name="T14" fmla="*/ 975 w 1968"/>
                <a:gd name="T15" fmla="*/ 756 h 756"/>
                <a:gd name="T16" fmla="*/ 1046 w 1968"/>
                <a:gd name="T17" fmla="*/ 749 h 756"/>
                <a:gd name="T18" fmla="*/ 1110 w 1968"/>
                <a:gd name="T19" fmla="*/ 733 h 756"/>
                <a:gd name="T20" fmla="*/ 1184 w 1968"/>
                <a:gd name="T21" fmla="*/ 699 h 756"/>
                <a:gd name="T22" fmla="*/ 1246 w 1968"/>
                <a:gd name="T23" fmla="*/ 661 h 756"/>
                <a:gd name="T24" fmla="*/ 1314 w 1968"/>
                <a:gd name="T25" fmla="*/ 615 h 756"/>
                <a:gd name="T26" fmla="*/ 1462 w 1968"/>
                <a:gd name="T27" fmla="*/ 491 h 756"/>
                <a:gd name="T28" fmla="*/ 1618 w 1968"/>
                <a:gd name="T29" fmla="*/ 347 h 756"/>
                <a:gd name="T30" fmla="*/ 1797 w 1968"/>
                <a:gd name="T31" fmla="*/ 156 h 756"/>
                <a:gd name="T32" fmla="*/ 1968 w 1968"/>
                <a:gd name="T33" fmla="*/ 0 h 756"/>
                <a:gd name="T34" fmla="*/ 1908 w 1968"/>
                <a:gd name="T35" fmla="*/ 51 h 756"/>
                <a:gd name="T36" fmla="*/ 1730 w 1968"/>
                <a:gd name="T37" fmla="*/ 83 h 756"/>
                <a:gd name="T38" fmla="*/ 1540 w 1968"/>
                <a:gd name="T39" fmla="*/ 105 h 756"/>
                <a:gd name="T40" fmla="*/ 1322 w 1968"/>
                <a:gd name="T41" fmla="*/ 127 h 756"/>
                <a:gd name="T42" fmla="*/ 1322 w 1968"/>
                <a:gd name="T43" fmla="*/ 129 h 756"/>
                <a:gd name="T44" fmla="*/ 1118 w 1968"/>
                <a:gd name="T45" fmla="*/ 135 h 756"/>
                <a:gd name="T46" fmla="*/ 852 w 1968"/>
                <a:gd name="T47" fmla="*/ 135 h 756"/>
                <a:gd name="T48" fmla="*/ 616 w 1968"/>
                <a:gd name="T49" fmla="*/ 127 h 756"/>
                <a:gd name="T50" fmla="*/ 404 w 1968"/>
                <a:gd name="T51" fmla="*/ 107 h 756"/>
                <a:gd name="T52" fmla="*/ 228 w 1968"/>
                <a:gd name="T53" fmla="*/ 83 h 756"/>
                <a:gd name="T54" fmla="*/ 157 w 1968"/>
                <a:gd name="T55" fmla="*/ 66 h 756"/>
                <a:gd name="T56" fmla="*/ 39 w 1968"/>
                <a:gd name="T57" fmla="*/ 36 h 756"/>
                <a:gd name="T58" fmla="*/ 0 w 1968"/>
                <a:gd name="T59" fmla="*/ 1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56">
                  <a:moveTo>
                    <a:pt x="0" y="12"/>
                  </a:moveTo>
                  <a:lnTo>
                    <a:pt x="502" y="502"/>
                  </a:lnTo>
                  <a:lnTo>
                    <a:pt x="598" y="573"/>
                  </a:lnTo>
                  <a:lnTo>
                    <a:pt x="675" y="638"/>
                  </a:lnTo>
                  <a:lnTo>
                    <a:pt x="750" y="679"/>
                  </a:lnTo>
                  <a:lnTo>
                    <a:pt x="826" y="721"/>
                  </a:lnTo>
                  <a:lnTo>
                    <a:pt x="912" y="747"/>
                  </a:lnTo>
                  <a:lnTo>
                    <a:pt x="975" y="756"/>
                  </a:lnTo>
                  <a:lnTo>
                    <a:pt x="1046" y="749"/>
                  </a:lnTo>
                  <a:lnTo>
                    <a:pt x="1110" y="733"/>
                  </a:lnTo>
                  <a:lnTo>
                    <a:pt x="1184" y="699"/>
                  </a:lnTo>
                  <a:lnTo>
                    <a:pt x="1246" y="661"/>
                  </a:lnTo>
                  <a:lnTo>
                    <a:pt x="1314" y="615"/>
                  </a:lnTo>
                  <a:lnTo>
                    <a:pt x="1462" y="491"/>
                  </a:lnTo>
                  <a:lnTo>
                    <a:pt x="1618" y="347"/>
                  </a:lnTo>
                  <a:lnTo>
                    <a:pt x="1797" y="156"/>
                  </a:lnTo>
                  <a:lnTo>
                    <a:pt x="1968" y="0"/>
                  </a:lnTo>
                  <a:lnTo>
                    <a:pt x="1908" y="51"/>
                  </a:lnTo>
                  <a:lnTo>
                    <a:pt x="1730" y="83"/>
                  </a:lnTo>
                  <a:lnTo>
                    <a:pt x="1540" y="105"/>
                  </a:lnTo>
                  <a:lnTo>
                    <a:pt x="1322" y="127"/>
                  </a:lnTo>
                  <a:lnTo>
                    <a:pt x="1322" y="129"/>
                  </a:lnTo>
                  <a:lnTo>
                    <a:pt x="1118" y="135"/>
                  </a:lnTo>
                  <a:lnTo>
                    <a:pt x="852" y="135"/>
                  </a:lnTo>
                  <a:lnTo>
                    <a:pt x="616" y="127"/>
                  </a:lnTo>
                  <a:lnTo>
                    <a:pt x="404" y="107"/>
                  </a:lnTo>
                  <a:lnTo>
                    <a:pt x="228" y="83"/>
                  </a:lnTo>
                  <a:lnTo>
                    <a:pt x="157" y="66"/>
                  </a:lnTo>
                  <a:lnTo>
                    <a:pt x="39" y="36"/>
                  </a:lnTo>
                  <a:lnTo>
                    <a:pt x="0" y="12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50000">
                  <a:srgbClr val="FF0000"/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mpd="sng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7928" name="Oval 24"/>
          <p:cNvSpPr>
            <a:spLocks noChangeArrowheads="1"/>
          </p:cNvSpPr>
          <p:nvPr/>
        </p:nvSpPr>
        <p:spPr bwMode="auto">
          <a:xfrm>
            <a:off x="4687888" y="960438"/>
            <a:ext cx="3151187" cy="506412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66FF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27929" name="Group 25"/>
          <p:cNvGrpSpPr>
            <a:grpSpLocks/>
          </p:cNvGrpSpPr>
          <p:nvPr/>
        </p:nvGrpSpPr>
        <p:grpSpPr bwMode="auto">
          <a:xfrm>
            <a:off x="4675188" y="960438"/>
            <a:ext cx="3189287" cy="5278437"/>
            <a:chOff x="2945" y="605"/>
            <a:chExt cx="2009" cy="3325"/>
          </a:xfrm>
        </p:grpSpPr>
        <p:sp>
          <p:nvSpPr>
            <p:cNvPr id="2427930" name="Oval 26"/>
            <p:cNvSpPr>
              <a:spLocks noChangeArrowheads="1"/>
            </p:cNvSpPr>
            <p:nvPr/>
          </p:nvSpPr>
          <p:spPr bwMode="auto">
            <a:xfrm>
              <a:off x="2951" y="605"/>
              <a:ext cx="1994" cy="3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27931" name="Group 27"/>
            <p:cNvGrpSpPr>
              <a:grpSpLocks/>
            </p:cNvGrpSpPr>
            <p:nvPr/>
          </p:nvGrpSpPr>
          <p:grpSpPr bwMode="auto">
            <a:xfrm>
              <a:off x="2945" y="3604"/>
              <a:ext cx="2009" cy="326"/>
              <a:chOff x="2948" y="3604"/>
              <a:chExt cx="2009" cy="326"/>
            </a:xfrm>
          </p:grpSpPr>
          <p:sp>
            <p:nvSpPr>
              <p:cNvPr id="2427932" name="Arc 28"/>
              <p:cNvSpPr>
                <a:spLocks/>
              </p:cNvSpPr>
              <p:nvPr/>
            </p:nvSpPr>
            <p:spPr bwMode="auto">
              <a:xfrm rot="-16155315">
                <a:off x="3853" y="2825"/>
                <a:ext cx="206" cy="2003"/>
              </a:xfrm>
              <a:custGeom>
                <a:avLst/>
                <a:gdLst>
                  <a:gd name="G0" fmla="+- 4662 0 0"/>
                  <a:gd name="G1" fmla="+- 21600 0 0"/>
                  <a:gd name="G2" fmla="+- 21600 0 0"/>
                  <a:gd name="T0" fmla="*/ 0 w 26262"/>
                  <a:gd name="T1" fmla="*/ 509 h 43200"/>
                  <a:gd name="T2" fmla="*/ 2781 w 26262"/>
                  <a:gd name="T3" fmla="*/ 43118 h 43200"/>
                  <a:gd name="T4" fmla="*/ 4662 w 2626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262" h="43200" fill="none" extrusionOk="0">
                    <a:moveTo>
                      <a:pt x="0" y="509"/>
                    </a:moveTo>
                    <a:cubicBezTo>
                      <a:pt x="1530" y="170"/>
                      <a:pt x="3094" y="-1"/>
                      <a:pt x="4662" y="0"/>
                    </a:cubicBezTo>
                    <a:cubicBezTo>
                      <a:pt x="16591" y="0"/>
                      <a:pt x="26262" y="9670"/>
                      <a:pt x="26262" y="21600"/>
                    </a:cubicBezTo>
                    <a:cubicBezTo>
                      <a:pt x="26262" y="33529"/>
                      <a:pt x="16591" y="43200"/>
                      <a:pt x="4662" y="43200"/>
                    </a:cubicBezTo>
                    <a:cubicBezTo>
                      <a:pt x="4034" y="43200"/>
                      <a:pt x="3406" y="43172"/>
                      <a:pt x="2781" y="43117"/>
                    </a:cubicBezTo>
                  </a:path>
                  <a:path w="26262" h="43200" stroke="0" extrusionOk="0">
                    <a:moveTo>
                      <a:pt x="0" y="509"/>
                    </a:moveTo>
                    <a:cubicBezTo>
                      <a:pt x="1530" y="170"/>
                      <a:pt x="3094" y="-1"/>
                      <a:pt x="4662" y="0"/>
                    </a:cubicBezTo>
                    <a:cubicBezTo>
                      <a:pt x="16591" y="0"/>
                      <a:pt x="26262" y="9670"/>
                      <a:pt x="26262" y="21600"/>
                    </a:cubicBezTo>
                    <a:cubicBezTo>
                      <a:pt x="26262" y="33529"/>
                      <a:pt x="16591" y="43200"/>
                      <a:pt x="4662" y="43200"/>
                    </a:cubicBezTo>
                    <a:cubicBezTo>
                      <a:pt x="4034" y="43200"/>
                      <a:pt x="3406" y="43172"/>
                      <a:pt x="2781" y="43117"/>
                    </a:cubicBezTo>
                    <a:lnTo>
                      <a:pt x="4662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7933" name="Arc 29"/>
              <p:cNvSpPr>
                <a:spLocks/>
              </p:cNvSpPr>
              <p:nvPr/>
            </p:nvSpPr>
            <p:spPr bwMode="auto">
              <a:xfrm rot="16155315" flipV="1">
                <a:off x="3825" y="2727"/>
                <a:ext cx="163" cy="1918"/>
              </a:xfrm>
              <a:custGeom>
                <a:avLst/>
                <a:gdLst>
                  <a:gd name="G0" fmla="+- 375 0 0"/>
                  <a:gd name="G1" fmla="+- 19917 0 0"/>
                  <a:gd name="G2" fmla="+- 21600 0 0"/>
                  <a:gd name="T0" fmla="*/ 8735 w 21975"/>
                  <a:gd name="T1" fmla="*/ 0 h 41517"/>
                  <a:gd name="T2" fmla="*/ 0 w 21975"/>
                  <a:gd name="T3" fmla="*/ 41514 h 41517"/>
                  <a:gd name="T4" fmla="*/ 375 w 21975"/>
                  <a:gd name="T5" fmla="*/ 19917 h 41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975" h="41517" fill="none" extrusionOk="0">
                    <a:moveTo>
                      <a:pt x="8734" y="0"/>
                    </a:moveTo>
                    <a:cubicBezTo>
                      <a:pt x="16756" y="3367"/>
                      <a:pt x="21975" y="11217"/>
                      <a:pt x="21975" y="19917"/>
                    </a:cubicBezTo>
                    <a:cubicBezTo>
                      <a:pt x="21975" y="31846"/>
                      <a:pt x="12304" y="41517"/>
                      <a:pt x="375" y="41517"/>
                    </a:cubicBezTo>
                    <a:cubicBezTo>
                      <a:pt x="249" y="41517"/>
                      <a:pt x="124" y="41515"/>
                      <a:pt x="0" y="41513"/>
                    </a:cubicBezTo>
                  </a:path>
                  <a:path w="21975" h="41517" stroke="0" extrusionOk="0">
                    <a:moveTo>
                      <a:pt x="8734" y="0"/>
                    </a:moveTo>
                    <a:cubicBezTo>
                      <a:pt x="16756" y="3367"/>
                      <a:pt x="21975" y="11217"/>
                      <a:pt x="21975" y="19917"/>
                    </a:cubicBezTo>
                    <a:cubicBezTo>
                      <a:pt x="21975" y="31846"/>
                      <a:pt x="12304" y="41517"/>
                      <a:pt x="375" y="41517"/>
                    </a:cubicBezTo>
                    <a:cubicBezTo>
                      <a:pt x="249" y="41517"/>
                      <a:pt x="124" y="41515"/>
                      <a:pt x="0" y="41513"/>
                    </a:cubicBezTo>
                    <a:lnTo>
                      <a:pt x="375" y="19917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27934" name="Group 30"/>
            <p:cNvGrpSpPr>
              <a:grpSpLocks/>
            </p:cNvGrpSpPr>
            <p:nvPr/>
          </p:nvGrpSpPr>
          <p:grpSpPr bwMode="auto">
            <a:xfrm>
              <a:off x="2952" y="788"/>
              <a:ext cx="1992" cy="2959"/>
              <a:chOff x="2955" y="788"/>
              <a:chExt cx="1992" cy="2959"/>
            </a:xfrm>
          </p:grpSpPr>
          <p:sp>
            <p:nvSpPr>
              <p:cNvPr id="2427935" name="Freeform 31"/>
              <p:cNvSpPr>
                <a:spLocks/>
              </p:cNvSpPr>
              <p:nvPr/>
            </p:nvSpPr>
            <p:spPr bwMode="auto">
              <a:xfrm>
                <a:off x="2955" y="788"/>
                <a:ext cx="1989" cy="756"/>
              </a:xfrm>
              <a:custGeom>
                <a:avLst/>
                <a:gdLst>
                  <a:gd name="T0" fmla="*/ 0 w 1989"/>
                  <a:gd name="T1" fmla="*/ 1 h 756"/>
                  <a:gd name="T2" fmla="*/ 997 w 1989"/>
                  <a:gd name="T3" fmla="*/ 756 h 756"/>
                  <a:gd name="T4" fmla="*/ 1989 w 1989"/>
                  <a:gd name="T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89" h="756">
                    <a:moveTo>
                      <a:pt x="0" y="1"/>
                    </a:moveTo>
                    <a:cubicBezTo>
                      <a:pt x="166" y="127"/>
                      <a:pt x="666" y="756"/>
                      <a:pt x="997" y="756"/>
                    </a:cubicBezTo>
                    <a:cubicBezTo>
                      <a:pt x="1328" y="756"/>
                      <a:pt x="1782" y="157"/>
                      <a:pt x="1989" y="0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7936" name="Freeform 32"/>
              <p:cNvSpPr>
                <a:spLocks/>
              </p:cNvSpPr>
              <p:nvPr/>
            </p:nvSpPr>
            <p:spPr bwMode="auto">
              <a:xfrm>
                <a:off x="2955" y="3009"/>
                <a:ext cx="1992" cy="738"/>
              </a:xfrm>
              <a:custGeom>
                <a:avLst/>
                <a:gdLst>
                  <a:gd name="T0" fmla="*/ 0 w 1992"/>
                  <a:gd name="T1" fmla="*/ 720 h 738"/>
                  <a:gd name="T2" fmla="*/ 993 w 1992"/>
                  <a:gd name="T3" fmla="*/ 3 h 738"/>
                  <a:gd name="T4" fmla="*/ 1992 w 1992"/>
                  <a:gd name="T5" fmla="*/ 738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92" h="738">
                    <a:moveTo>
                      <a:pt x="0" y="720"/>
                    </a:moveTo>
                    <a:cubicBezTo>
                      <a:pt x="165" y="601"/>
                      <a:pt x="661" y="0"/>
                      <a:pt x="993" y="3"/>
                    </a:cubicBezTo>
                    <a:cubicBezTo>
                      <a:pt x="1325" y="6"/>
                      <a:pt x="1784" y="585"/>
                      <a:pt x="1992" y="73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27937" name="Line 33"/>
          <p:cNvSpPr>
            <a:spLocks noChangeShapeType="1"/>
          </p:cNvSpPr>
          <p:nvPr/>
        </p:nvSpPr>
        <p:spPr bwMode="auto">
          <a:xfrm>
            <a:off x="6273800" y="4760913"/>
            <a:ext cx="0" cy="12096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938" name="Freeform 34"/>
          <p:cNvSpPr>
            <a:spLocks/>
          </p:cNvSpPr>
          <p:nvPr/>
        </p:nvSpPr>
        <p:spPr bwMode="auto">
          <a:xfrm>
            <a:off x="6275388" y="909638"/>
            <a:ext cx="1587" cy="538162"/>
          </a:xfrm>
          <a:custGeom>
            <a:avLst/>
            <a:gdLst>
              <a:gd name="T0" fmla="*/ 0 w 1"/>
              <a:gd name="T1" fmla="*/ 339 h 339"/>
              <a:gd name="T2" fmla="*/ 0 w 1"/>
              <a:gd name="T3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9">
                <a:moveTo>
                  <a:pt x="0" y="33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7939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82988"/>
            <a:ext cx="381000" cy="401637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27940" name="Text Box 36"/>
          <p:cNvSpPr txBox="1">
            <a:spLocks noChangeArrowheads="1"/>
          </p:cNvSpPr>
          <p:nvPr/>
        </p:nvSpPr>
        <p:spPr bwMode="auto">
          <a:xfrm>
            <a:off x="388938" y="2238375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x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sp>
        <p:nvSpPr>
          <p:cNvPr id="2427941" name="AutoShape 3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7942" name="Text Box 38"/>
          <p:cNvSpPr txBox="1">
            <a:spLocks noChangeArrowheads="1"/>
          </p:cNvSpPr>
          <p:nvPr/>
        </p:nvSpPr>
        <p:spPr bwMode="auto">
          <a:xfrm>
            <a:off x="304800" y="381000"/>
            <a:ext cx="294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11.</a:t>
            </a:r>
            <a:r>
              <a:rPr lang="en-US" altLang="zh-CN" sz="24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双叶旋转双曲面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27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27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42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4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2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928" grpId="0" animBg="1"/>
      <p:bldP spid="2427937" grpId="0" animBg="1"/>
      <p:bldP spid="24279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22" name="Line 2"/>
          <p:cNvSpPr>
            <a:spLocks noChangeShapeType="1"/>
          </p:cNvSpPr>
          <p:nvPr/>
        </p:nvSpPr>
        <p:spPr bwMode="auto">
          <a:xfrm flipV="1">
            <a:off x="6273800" y="758825"/>
            <a:ext cx="0" cy="52308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23" name="Freeform 3"/>
          <p:cNvSpPr>
            <a:spLocks/>
          </p:cNvSpPr>
          <p:nvPr/>
        </p:nvSpPr>
        <p:spPr bwMode="auto">
          <a:xfrm>
            <a:off x="4675188" y="4767263"/>
            <a:ext cx="3206750" cy="1481137"/>
          </a:xfrm>
          <a:custGeom>
            <a:avLst/>
            <a:gdLst>
              <a:gd name="T0" fmla="*/ 16 w 2020"/>
              <a:gd name="T1" fmla="*/ 710 h 933"/>
              <a:gd name="T2" fmla="*/ 372 w 2020"/>
              <a:gd name="T3" fmla="*/ 372 h 933"/>
              <a:gd name="T4" fmla="*/ 427 w 2020"/>
              <a:gd name="T5" fmla="*/ 324 h 933"/>
              <a:gd name="T6" fmla="*/ 489 w 2020"/>
              <a:gd name="T7" fmla="*/ 270 h 933"/>
              <a:gd name="T8" fmla="*/ 547 w 2020"/>
              <a:gd name="T9" fmla="*/ 222 h 933"/>
              <a:gd name="T10" fmla="*/ 612 w 2020"/>
              <a:gd name="T11" fmla="*/ 170 h 933"/>
              <a:gd name="T12" fmla="*/ 712 w 2020"/>
              <a:gd name="T13" fmla="*/ 101 h 933"/>
              <a:gd name="T14" fmla="*/ 783 w 2020"/>
              <a:gd name="T15" fmla="*/ 63 h 933"/>
              <a:gd name="T16" fmla="*/ 840 w 2020"/>
              <a:gd name="T17" fmla="*/ 35 h 933"/>
              <a:gd name="T18" fmla="*/ 898 w 2020"/>
              <a:gd name="T19" fmla="*/ 17 h 933"/>
              <a:gd name="T20" fmla="*/ 945 w 2020"/>
              <a:gd name="T21" fmla="*/ 5 h 933"/>
              <a:gd name="T22" fmla="*/ 1012 w 2020"/>
              <a:gd name="T23" fmla="*/ 0 h 933"/>
              <a:gd name="T24" fmla="*/ 1074 w 2020"/>
              <a:gd name="T25" fmla="*/ 9 h 933"/>
              <a:gd name="T26" fmla="*/ 1129 w 2020"/>
              <a:gd name="T27" fmla="*/ 26 h 933"/>
              <a:gd name="T28" fmla="*/ 1177 w 2020"/>
              <a:gd name="T29" fmla="*/ 47 h 933"/>
              <a:gd name="T30" fmla="*/ 1224 w 2020"/>
              <a:gd name="T31" fmla="*/ 69 h 933"/>
              <a:gd name="T32" fmla="*/ 1273 w 2020"/>
              <a:gd name="T33" fmla="*/ 98 h 933"/>
              <a:gd name="T34" fmla="*/ 1327 w 2020"/>
              <a:gd name="T35" fmla="*/ 132 h 933"/>
              <a:gd name="T36" fmla="*/ 1407 w 2020"/>
              <a:gd name="T37" fmla="*/ 192 h 933"/>
              <a:gd name="T38" fmla="*/ 1483 w 2020"/>
              <a:gd name="T39" fmla="*/ 255 h 933"/>
              <a:gd name="T40" fmla="*/ 1564 w 2020"/>
              <a:gd name="T41" fmla="*/ 327 h 933"/>
              <a:gd name="T42" fmla="*/ 1648 w 2020"/>
              <a:gd name="T43" fmla="*/ 405 h 933"/>
              <a:gd name="T44" fmla="*/ 1756 w 2020"/>
              <a:gd name="T45" fmla="*/ 504 h 933"/>
              <a:gd name="T46" fmla="*/ 1852 w 2020"/>
              <a:gd name="T47" fmla="*/ 594 h 933"/>
              <a:gd name="T48" fmla="*/ 2005 w 2020"/>
              <a:gd name="T49" fmla="*/ 735 h 933"/>
              <a:gd name="T50" fmla="*/ 2019 w 2020"/>
              <a:gd name="T51" fmla="*/ 753 h 933"/>
              <a:gd name="T52" fmla="*/ 2020 w 2020"/>
              <a:gd name="T53" fmla="*/ 777 h 933"/>
              <a:gd name="T54" fmla="*/ 2002 w 2020"/>
              <a:gd name="T55" fmla="*/ 810 h 933"/>
              <a:gd name="T56" fmla="*/ 1933 w 2020"/>
              <a:gd name="T57" fmla="*/ 843 h 933"/>
              <a:gd name="T58" fmla="*/ 1857 w 2020"/>
              <a:gd name="T59" fmla="*/ 867 h 933"/>
              <a:gd name="T60" fmla="*/ 1782 w 2020"/>
              <a:gd name="T61" fmla="*/ 879 h 933"/>
              <a:gd name="T62" fmla="*/ 1692 w 2020"/>
              <a:gd name="T63" fmla="*/ 896 h 933"/>
              <a:gd name="T64" fmla="*/ 1614 w 2020"/>
              <a:gd name="T65" fmla="*/ 906 h 933"/>
              <a:gd name="T66" fmla="*/ 1400 w 2020"/>
              <a:gd name="T67" fmla="*/ 925 h 933"/>
              <a:gd name="T68" fmla="*/ 1198 w 2020"/>
              <a:gd name="T69" fmla="*/ 927 h 933"/>
              <a:gd name="T70" fmla="*/ 1132 w 2020"/>
              <a:gd name="T71" fmla="*/ 933 h 933"/>
              <a:gd name="T72" fmla="*/ 892 w 2020"/>
              <a:gd name="T73" fmla="*/ 932 h 933"/>
              <a:gd name="T74" fmla="*/ 643 w 2020"/>
              <a:gd name="T75" fmla="*/ 920 h 933"/>
              <a:gd name="T76" fmla="*/ 419 w 2020"/>
              <a:gd name="T77" fmla="*/ 891 h 933"/>
              <a:gd name="T78" fmla="*/ 227 w 2020"/>
              <a:gd name="T79" fmla="*/ 861 h 933"/>
              <a:gd name="T80" fmla="*/ 97 w 2020"/>
              <a:gd name="T81" fmla="*/ 823 h 933"/>
              <a:gd name="T82" fmla="*/ 19 w 2020"/>
              <a:gd name="T83" fmla="*/ 787 h 933"/>
              <a:gd name="T84" fmla="*/ 7 w 2020"/>
              <a:gd name="T85" fmla="*/ 753 h 933"/>
              <a:gd name="T86" fmla="*/ 0 w 2020"/>
              <a:gd name="T87" fmla="*/ 735 h 933"/>
              <a:gd name="T88" fmla="*/ 1 w 2020"/>
              <a:gd name="T89" fmla="*/ 722 h 933"/>
              <a:gd name="T90" fmla="*/ 16 w 2020"/>
              <a:gd name="T91" fmla="*/ 71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020" h="933">
                <a:moveTo>
                  <a:pt x="16" y="710"/>
                </a:moveTo>
                <a:lnTo>
                  <a:pt x="372" y="372"/>
                </a:lnTo>
                <a:lnTo>
                  <a:pt x="427" y="324"/>
                </a:lnTo>
                <a:lnTo>
                  <a:pt x="489" y="270"/>
                </a:lnTo>
                <a:lnTo>
                  <a:pt x="547" y="222"/>
                </a:lnTo>
                <a:lnTo>
                  <a:pt x="612" y="170"/>
                </a:lnTo>
                <a:lnTo>
                  <a:pt x="712" y="101"/>
                </a:lnTo>
                <a:lnTo>
                  <a:pt x="783" y="63"/>
                </a:lnTo>
                <a:lnTo>
                  <a:pt x="840" y="35"/>
                </a:lnTo>
                <a:lnTo>
                  <a:pt x="898" y="17"/>
                </a:lnTo>
                <a:lnTo>
                  <a:pt x="945" y="5"/>
                </a:lnTo>
                <a:lnTo>
                  <a:pt x="1012" y="0"/>
                </a:lnTo>
                <a:lnTo>
                  <a:pt x="1074" y="9"/>
                </a:lnTo>
                <a:lnTo>
                  <a:pt x="1129" y="26"/>
                </a:lnTo>
                <a:lnTo>
                  <a:pt x="1177" y="47"/>
                </a:lnTo>
                <a:lnTo>
                  <a:pt x="1224" y="69"/>
                </a:lnTo>
                <a:lnTo>
                  <a:pt x="1273" y="98"/>
                </a:lnTo>
                <a:lnTo>
                  <a:pt x="1327" y="132"/>
                </a:lnTo>
                <a:lnTo>
                  <a:pt x="1407" y="192"/>
                </a:lnTo>
                <a:lnTo>
                  <a:pt x="1483" y="255"/>
                </a:lnTo>
                <a:lnTo>
                  <a:pt x="1564" y="327"/>
                </a:lnTo>
                <a:lnTo>
                  <a:pt x="1648" y="405"/>
                </a:lnTo>
                <a:lnTo>
                  <a:pt x="1756" y="504"/>
                </a:lnTo>
                <a:lnTo>
                  <a:pt x="1852" y="594"/>
                </a:lnTo>
                <a:lnTo>
                  <a:pt x="2005" y="735"/>
                </a:lnTo>
                <a:lnTo>
                  <a:pt x="2019" y="753"/>
                </a:lnTo>
                <a:lnTo>
                  <a:pt x="2020" y="777"/>
                </a:lnTo>
                <a:lnTo>
                  <a:pt x="2002" y="810"/>
                </a:lnTo>
                <a:lnTo>
                  <a:pt x="1933" y="843"/>
                </a:lnTo>
                <a:lnTo>
                  <a:pt x="1857" y="867"/>
                </a:lnTo>
                <a:lnTo>
                  <a:pt x="1782" y="879"/>
                </a:lnTo>
                <a:lnTo>
                  <a:pt x="1692" y="896"/>
                </a:lnTo>
                <a:lnTo>
                  <a:pt x="1614" y="906"/>
                </a:lnTo>
                <a:lnTo>
                  <a:pt x="1400" y="925"/>
                </a:lnTo>
                <a:lnTo>
                  <a:pt x="1198" y="927"/>
                </a:lnTo>
                <a:lnTo>
                  <a:pt x="1132" y="933"/>
                </a:lnTo>
                <a:lnTo>
                  <a:pt x="892" y="932"/>
                </a:lnTo>
                <a:lnTo>
                  <a:pt x="643" y="920"/>
                </a:lnTo>
                <a:lnTo>
                  <a:pt x="419" y="891"/>
                </a:lnTo>
                <a:lnTo>
                  <a:pt x="227" y="861"/>
                </a:lnTo>
                <a:lnTo>
                  <a:pt x="97" y="823"/>
                </a:lnTo>
                <a:lnTo>
                  <a:pt x="19" y="787"/>
                </a:lnTo>
                <a:lnTo>
                  <a:pt x="7" y="753"/>
                </a:lnTo>
                <a:lnTo>
                  <a:pt x="0" y="735"/>
                </a:lnTo>
                <a:lnTo>
                  <a:pt x="1" y="722"/>
                </a:lnTo>
                <a:lnTo>
                  <a:pt x="16" y="710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sng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24" name="Text Box 4"/>
          <p:cNvSpPr txBox="1">
            <a:spLocks noChangeArrowheads="1"/>
          </p:cNvSpPr>
          <p:nvPr/>
        </p:nvSpPr>
        <p:spPr bwMode="auto">
          <a:xfrm>
            <a:off x="6022975" y="522288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x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1873926" name="Text Box 6"/>
          <p:cNvSpPr txBox="1">
            <a:spLocks noChangeArrowheads="1"/>
          </p:cNvSpPr>
          <p:nvPr/>
        </p:nvSpPr>
        <p:spPr bwMode="auto">
          <a:xfrm>
            <a:off x="6205538" y="3617913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1"/>
                </a:solidFill>
              </a:rPr>
              <a:t>0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pSp>
        <p:nvGrpSpPr>
          <p:cNvPr id="1873927" name="Group 7"/>
          <p:cNvGrpSpPr>
            <a:grpSpLocks/>
          </p:cNvGrpSpPr>
          <p:nvPr/>
        </p:nvGrpSpPr>
        <p:grpSpPr bwMode="auto">
          <a:xfrm>
            <a:off x="4605338" y="2411413"/>
            <a:ext cx="4511675" cy="2024062"/>
            <a:chOff x="1708" y="1432"/>
            <a:chExt cx="1691" cy="895"/>
          </a:xfrm>
        </p:grpSpPr>
        <p:sp>
          <p:nvSpPr>
            <p:cNvPr id="1873928" name="Line 8"/>
            <p:cNvSpPr>
              <a:spLocks noChangeShapeType="1"/>
            </p:cNvSpPr>
            <p:nvPr/>
          </p:nvSpPr>
          <p:spPr bwMode="auto">
            <a:xfrm flipV="1">
              <a:off x="1708" y="1432"/>
              <a:ext cx="1551" cy="89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3929" name="Text Box 9"/>
            <p:cNvSpPr txBox="1">
              <a:spLocks noChangeArrowheads="1"/>
            </p:cNvSpPr>
            <p:nvPr/>
          </p:nvSpPr>
          <p:spPr bwMode="auto">
            <a:xfrm>
              <a:off x="3120" y="1463"/>
              <a:ext cx="27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accent1"/>
                  </a:solidFill>
                </a:rPr>
                <a:t>z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73930" name="Group 10"/>
          <p:cNvGrpSpPr>
            <a:grpSpLocks/>
          </p:cNvGrpSpPr>
          <p:nvPr/>
        </p:nvGrpSpPr>
        <p:grpSpPr bwMode="auto">
          <a:xfrm>
            <a:off x="4605338" y="3532188"/>
            <a:ext cx="4133850" cy="366712"/>
            <a:chOff x="2901" y="2225"/>
            <a:chExt cx="2604" cy="231"/>
          </a:xfrm>
        </p:grpSpPr>
        <p:sp>
          <p:nvSpPr>
            <p:cNvPr id="1873931" name="Text Box 11"/>
            <p:cNvSpPr txBox="1">
              <a:spLocks noChangeArrowheads="1"/>
            </p:cNvSpPr>
            <p:nvPr/>
          </p:nvSpPr>
          <p:spPr bwMode="auto">
            <a:xfrm>
              <a:off x="5288" y="2225"/>
              <a:ext cx="2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accent1"/>
                  </a:solidFill>
                </a:rPr>
                <a:t>y</a:t>
              </a:r>
              <a:endParaRPr lang="en-US" altLang="zh-CN" sz="1800">
                <a:solidFill>
                  <a:schemeClr val="accent1"/>
                </a:solidFill>
              </a:endParaRPr>
            </a:p>
          </p:txBody>
        </p:sp>
        <p:sp>
          <p:nvSpPr>
            <p:cNvPr id="1873932" name="Line 12"/>
            <p:cNvSpPr>
              <a:spLocks noChangeShapeType="1"/>
            </p:cNvSpPr>
            <p:nvPr/>
          </p:nvSpPr>
          <p:spPr bwMode="auto">
            <a:xfrm>
              <a:off x="2901" y="2285"/>
              <a:ext cx="251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73933" name="Freeform 13"/>
          <p:cNvSpPr>
            <a:spLocks/>
          </p:cNvSpPr>
          <p:nvPr/>
        </p:nvSpPr>
        <p:spPr bwMode="auto">
          <a:xfrm>
            <a:off x="4714875" y="1252538"/>
            <a:ext cx="3124200" cy="1217612"/>
          </a:xfrm>
          <a:custGeom>
            <a:avLst/>
            <a:gdLst>
              <a:gd name="T0" fmla="*/ 0 w 1968"/>
              <a:gd name="T1" fmla="*/ 12 h 767"/>
              <a:gd name="T2" fmla="*/ 9 w 1968"/>
              <a:gd name="T3" fmla="*/ 33 h 767"/>
              <a:gd name="T4" fmla="*/ 179 w 1968"/>
              <a:gd name="T5" fmla="*/ 206 h 767"/>
              <a:gd name="T6" fmla="*/ 264 w 1968"/>
              <a:gd name="T7" fmla="*/ 290 h 767"/>
              <a:gd name="T8" fmla="*/ 357 w 1968"/>
              <a:gd name="T9" fmla="*/ 380 h 767"/>
              <a:gd name="T10" fmla="*/ 497 w 1968"/>
              <a:gd name="T11" fmla="*/ 507 h 767"/>
              <a:gd name="T12" fmla="*/ 593 w 1968"/>
              <a:gd name="T13" fmla="*/ 587 h 767"/>
              <a:gd name="T14" fmla="*/ 677 w 1968"/>
              <a:gd name="T15" fmla="*/ 647 h 767"/>
              <a:gd name="T16" fmla="*/ 734 w 1968"/>
              <a:gd name="T17" fmla="*/ 683 h 767"/>
              <a:gd name="T18" fmla="*/ 792 w 1968"/>
              <a:gd name="T19" fmla="*/ 714 h 767"/>
              <a:gd name="T20" fmla="*/ 840 w 1968"/>
              <a:gd name="T21" fmla="*/ 734 h 767"/>
              <a:gd name="T22" fmla="*/ 894 w 1968"/>
              <a:gd name="T23" fmla="*/ 753 h 767"/>
              <a:gd name="T24" fmla="*/ 953 w 1968"/>
              <a:gd name="T25" fmla="*/ 767 h 767"/>
              <a:gd name="T26" fmla="*/ 999 w 1968"/>
              <a:gd name="T27" fmla="*/ 767 h 767"/>
              <a:gd name="T28" fmla="*/ 1040 w 1968"/>
              <a:gd name="T29" fmla="*/ 761 h 767"/>
              <a:gd name="T30" fmla="*/ 1091 w 1968"/>
              <a:gd name="T31" fmla="*/ 749 h 767"/>
              <a:gd name="T32" fmla="*/ 1131 w 1968"/>
              <a:gd name="T33" fmla="*/ 732 h 767"/>
              <a:gd name="T34" fmla="*/ 1188 w 1968"/>
              <a:gd name="T35" fmla="*/ 705 h 767"/>
              <a:gd name="T36" fmla="*/ 1259 w 1968"/>
              <a:gd name="T37" fmla="*/ 662 h 767"/>
              <a:gd name="T38" fmla="*/ 1317 w 1968"/>
              <a:gd name="T39" fmla="*/ 620 h 767"/>
              <a:gd name="T40" fmla="*/ 1380 w 1968"/>
              <a:gd name="T41" fmla="*/ 572 h 767"/>
              <a:gd name="T42" fmla="*/ 1433 w 1968"/>
              <a:gd name="T43" fmla="*/ 528 h 767"/>
              <a:gd name="T44" fmla="*/ 1475 w 1968"/>
              <a:gd name="T45" fmla="*/ 494 h 767"/>
              <a:gd name="T46" fmla="*/ 1626 w 1968"/>
              <a:gd name="T47" fmla="*/ 347 h 767"/>
              <a:gd name="T48" fmla="*/ 1743 w 1968"/>
              <a:gd name="T49" fmla="*/ 228 h 767"/>
              <a:gd name="T50" fmla="*/ 1817 w 1968"/>
              <a:gd name="T51" fmla="*/ 155 h 767"/>
              <a:gd name="T52" fmla="*/ 1949 w 1968"/>
              <a:gd name="T53" fmla="*/ 27 h 767"/>
              <a:gd name="T54" fmla="*/ 1968 w 1968"/>
              <a:gd name="T55" fmla="*/ 0 h 767"/>
              <a:gd name="T56" fmla="*/ 1910 w 1968"/>
              <a:gd name="T57" fmla="*/ 35 h 767"/>
              <a:gd name="T58" fmla="*/ 1730 w 1968"/>
              <a:gd name="T59" fmla="*/ 83 h 767"/>
              <a:gd name="T60" fmla="*/ 1540 w 1968"/>
              <a:gd name="T61" fmla="*/ 105 h 767"/>
              <a:gd name="T62" fmla="*/ 1322 w 1968"/>
              <a:gd name="T63" fmla="*/ 127 h 767"/>
              <a:gd name="T64" fmla="*/ 1322 w 1968"/>
              <a:gd name="T65" fmla="*/ 129 h 767"/>
              <a:gd name="T66" fmla="*/ 1118 w 1968"/>
              <a:gd name="T67" fmla="*/ 135 h 767"/>
              <a:gd name="T68" fmla="*/ 852 w 1968"/>
              <a:gd name="T69" fmla="*/ 135 h 767"/>
              <a:gd name="T70" fmla="*/ 616 w 1968"/>
              <a:gd name="T71" fmla="*/ 127 h 767"/>
              <a:gd name="T72" fmla="*/ 404 w 1968"/>
              <a:gd name="T73" fmla="*/ 107 h 767"/>
              <a:gd name="T74" fmla="*/ 228 w 1968"/>
              <a:gd name="T75" fmla="*/ 83 h 767"/>
              <a:gd name="T76" fmla="*/ 157 w 1968"/>
              <a:gd name="T77" fmla="*/ 66 h 767"/>
              <a:gd name="T78" fmla="*/ 39 w 1968"/>
              <a:gd name="T79" fmla="*/ 36 h 767"/>
              <a:gd name="T80" fmla="*/ 0 w 1968"/>
              <a:gd name="T81" fmla="*/ 12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68" h="767">
                <a:moveTo>
                  <a:pt x="0" y="12"/>
                </a:moveTo>
                <a:lnTo>
                  <a:pt x="9" y="33"/>
                </a:lnTo>
                <a:lnTo>
                  <a:pt x="179" y="206"/>
                </a:lnTo>
                <a:lnTo>
                  <a:pt x="264" y="290"/>
                </a:lnTo>
                <a:lnTo>
                  <a:pt x="357" y="380"/>
                </a:lnTo>
                <a:lnTo>
                  <a:pt x="497" y="507"/>
                </a:lnTo>
                <a:lnTo>
                  <a:pt x="593" y="587"/>
                </a:lnTo>
                <a:lnTo>
                  <a:pt x="677" y="647"/>
                </a:lnTo>
                <a:lnTo>
                  <a:pt x="734" y="683"/>
                </a:lnTo>
                <a:lnTo>
                  <a:pt x="792" y="714"/>
                </a:lnTo>
                <a:lnTo>
                  <a:pt x="840" y="734"/>
                </a:lnTo>
                <a:lnTo>
                  <a:pt x="894" y="753"/>
                </a:lnTo>
                <a:lnTo>
                  <a:pt x="953" y="767"/>
                </a:lnTo>
                <a:lnTo>
                  <a:pt x="999" y="767"/>
                </a:lnTo>
                <a:lnTo>
                  <a:pt x="1040" y="761"/>
                </a:lnTo>
                <a:lnTo>
                  <a:pt x="1091" y="749"/>
                </a:lnTo>
                <a:lnTo>
                  <a:pt x="1131" y="732"/>
                </a:lnTo>
                <a:lnTo>
                  <a:pt x="1188" y="705"/>
                </a:lnTo>
                <a:lnTo>
                  <a:pt x="1259" y="662"/>
                </a:lnTo>
                <a:lnTo>
                  <a:pt x="1317" y="620"/>
                </a:lnTo>
                <a:lnTo>
                  <a:pt x="1380" y="572"/>
                </a:lnTo>
                <a:lnTo>
                  <a:pt x="1433" y="528"/>
                </a:lnTo>
                <a:lnTo>
                  <a:pt x="1475" y="494"/>
                </a:lnTo>
                <a:lnTo>
                  <a:pt x="1626" y="347"/>
                </a:lnTo>
                <a:lnTo>
                  <a:pt x="1743" y="228"/>
                </a:lnTo>
                <a:lnTo>
                  <a:pt x="1817" y="155"/>
                </a:lnTo>
                <a:lnTo>
                  <a:pt x="1949" y="27"/>
                </a:lnTo>
                <a:lnTo>
                  <a:pt x="1968" y="0"/>
                </a:lnTo>
                <a:lnTo>
                  <a:pt x="1910" y="35"/>
                </a:lnTo>
                <a:lnTo>
                  <a:pt x="1730" y="83"/>
                </a:lnTo>
                <a:lnTo>
                  <a:pt x="1540" y="105"/>
                </a:lnTo>
                <a:lnTo>
                  <a:pt x="1322" y="127"/>
                </a:lnTo>
                <a:lnTo>
                  <a:pt x="1322" y="129"/>
                </a:lnTo>
                <a:lnTo>
                  <a:pt x="1118" y="135"/>
                </a:lnTo>
                <a:lnTo>
                  <a:pt x="852" y="135"/>
                </a:lnTo>
                <a:lnTo>
                  <a:pt x="616" y="127"/>
                </a:lnTo>
                <a:lnTo>
                  <a:pt x="404" y="107"/>
                </a:lnTo>
                <a:lnTo>
                  <a:pt x="228" y="83"/>
                </a:lnTo>
                <a:lnTo>
                  <a:pt x="157" y="66"/>
                </a:lnTo>
                <a:lnTo>
                  <a:pt x="39" y="36"/>
                </a:lnTo>
                <a:lnTo>
                  <a:pt x="0" y="12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sng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34" name="Oval 14"/>
          <p:cNvSpPr>
            <a:spLocks noChangeArrowheads="1"/>
          </p:cNvSpPr>
          <p:nvPr/>
        </p:nvSpPr>
        <p:spPr bwMode="auto">
          <a:xfrm>
            <a:off x="4687888" y="960438"/>
            <a:ext cx="3151187" cy="506412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66FF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35" name="Oval 15"/>
          <p:cNvSpPr>
            <a:spLocks noChangeArrowheads="1"/>
          </p:cNvSpPr>
          <p:nvPr/>
        </p:nvSpPr>
        <p:spPr bwMode="auto">
          <a:xfrm>
            <a:off x="4684713" y="960438"/>
            <a:ext cx="3165475" cy="5064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73936" name="Group 16"/>
          <p:cNvGrpSpPr>
            <a:grpSpLocks/>
          </p:cNvGrpSpPr>
          <p:nvPr/>
        </p:nvGrpSpPr>
        <p:grpSpPr bwMode="auto">
          <a:xfrm>
            <a:off x="4675188" y="5721350"/>
            <a:ext cx="3189287" cy="517525"/>
            <a:chOff x="2948" y="3604"/>
            <a:chExt cx="2009" cy="326"/>
          </a:xfrm>
        </p:grpSpPr>
        <p:sp>
          <p:nvSpPr>
            <p:cNvPr id="1873937" name="Arc 17"/>
            <p:cNvSpPr>
              <a:spLocks/>
            </p:cNvSpPr>
            <p:nvPr/>
          </p:nvSpPr>
          <p:spPr bwMode="auto">
            <a:xfrm rot="-16155315">
              <a:off x="3853" y="2825"/>
              <a:ext cx="206" cy="2003"/>
            </a:xfrm>
            <a:custGeom>
              <a:avLst/>
              <a:gdLst>
                <a:gd name="G0" fmla="+- 4662 0 0"/>
                <a:gd name="G1" fmla="+- 21600 0 0"/>
                <a:gd name="G2" fmla="+- 21600 0 0"/>
                <a:gd name="T0" fmla="*/ 0 w 26262"/>
                <a:gd name="T1" fmla="*/ 509 h 43200"/>
                <a:gd name="T2" fmla="*/ 2781 w 26262"/>
                <a:gd name="T3" fmla="*/ 43118 h 43200"/>
                <a:gd name="T4" fmla="*/ 4662 w 262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262" h="43200" fill="none" extrusionOk="0">
                  <a:moveTo>
                    <a:pt x="0" y="509"/>
                  </a:moveTo>
                  <a:cubicBezTo>
                    <a:pt x="1530" y="170"/>
                    <a:pt x="3094" y="-1"/>
                    <a:pt x="4662" y="0"/>
                  </a:cubicBezTo>
                  <a:cubicBezTo>
                    <a:pt x="16591" y="0"/>
                    <a:pt x="26262" y="9670"/>
                    <a:pt x="26262" y="21600"/>
                  </a:cubicBezTo>
                  <a:cubicBezTo>
                    <a:pt x="26262" y="33529"/>
                    <a:pt x="16591" y="43200"/>
                    <a:pt x="4662" y="43200"/>
                  </a:cubicBezTo>
                  <a:cubicBezTo>
                    <a:pt x="4034" y="43200"/>
                    <a:pt x="3406" y="43172"/>
                    <a:pt x="2781" y="43117"/>
                  </a:cubicBezTo>
                </a:path>
                <a:path w="26262" h="43200" stroke="0" extrusionOk="0">
                  <a:moveTo>
                    <a:pt x="0" y="509"/>
                  </a:moveTo>
                  <a:cubicBezTo>
                    <a:pt x="1530" y="170"/>
                    <a:pt x="3094" y="-1"/>
                    <a:pt x="4662" y="0"/>
                  </a:cubicBezTo>
                  <a:cubicBezTo>
                    <a:pt x="16591" y="0"/>
                    <a:pt x="26262" y="9670"/>
                    <a:pt x="26262" y="21600"/>
                  </a:cubicBezTo>
                  <a:cubicBezTo>
                    <a:pt x="26262" y="33529"/>
                    <a:pt x="16591" y="43200"/>
                    <a:pt x="4662" y="43200"/>
                  </a:cubicBezTo>
                  <a:cubicBezTo>
                    <a:pt x="4034" y="43200"/>
                    <a:pt x="3406" y="43172"/>
                    <a:pt x="2781" y="43117"/>
                  </a:cubicBezTo>
                  <a:lnTo>
                    <a:pt x="4662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3938" name="Arc 18"/>
            <p:cNvSpPr>
              <a:spLocks/>
            </p:cNvSpPr>
            <p:nvPr/>
          </p:nvSpPr>
          <p:spPr bwMode="auto">
            <a:xfrm rot="16155315" flipV="1">
              <a:off x="3825" y="2727"/>
              <a:ext cx="163" cy="1918"/>
            </a:xfrm>
            <a:custGeom>
              <a:avLst/>
              <a:gdLst>
                <a:gd name="G0" fmla="+- 375 0 0"/>
                <a:gd name="G1" fmla="+- 19917 0 0"/>
                <a:gd name="G2" fmla="+- 21600 0 0"/>
                <a:gd name="T0" fmla="*/ 8735 w 21975"/>
                <a:gd name="T1" fmla="*/ 0 h 41517"/>
                <a:gd name="T2" fmla="*/ 0 w 21975"/>
                <a:gd name="T3" fmla="*/ 41514 h 41517"/>
                <a:gd name="T4" fmla="*/ 375 w 21975"/>
                <a:gd name="T5" fmla="*/ 19917 h 4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75" h="41517" fill="none" extrusionOk="0">
                  <a:moveTo>
                    <a:pt x="8734" y="0"/>
                  </a:moveTo>
                  <a:cubicBezTo>
                    <a:pt x="16756" y="3367"/>
                    <a:pt x="21975" y="11217"/>
                    <a:pt x="21975" y="19917"/>
                  </a:cubicBezTo>
                  <a:cubicBezTo>
                    <a:pt x="21975" y="31846"/>
                    <a:pt x="12304" y="41517"/>
                    <a:pt x="375" y="41517"/>
                  </a:cubicBezTo>
                  <a:cubicBezTo>
                    <a:pt x="249" y="41517"/>
                    <a:pt x="124" y="41515"/>
                    <a:pt x="0" y="41513"/>
                  </a:cubicBezTo>
                </a:path>
                <a:path w="21975" h="41517" stroke="0" extrusionOk="0">
                  <a:moveTo>
                    <a:pt x="8734" y="0"/>
                  </a:moveTo>
                  <a:cubicBezTo>
                    <a:pt x="16756" y="3367"/>
                    <a:pt x="21975" y="11217"/>
                    <a:pt x="21975" y="19917"/>
                  </a:cubicBezTo>
                  <a:cubicBezTo>
                    <a:pt x="21975" y="31846"/>
                    <a:pt x="12304" y="41517"/>
                    <a:pt x="375" y="41517"/>
                  </a:cubicBezTo>
                  <a:cubicBezTo>
                    <a:pt x="249" y="41517"/>
                    <a:pt x="124" y="41515"/>
                    <a:pt x="0" y="41513"/>
                  </a:cubicBezTo>
                  <a:lnTo>
                    <a:pt x="375" y="19917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3939" name="Line 19"/>
          <p:cNvSpPr>
            <a:spLocks noChangeShapeType="1"/>
          </p:cNvSpPr>
          <p:nvPr/>
        </p:nvSpPr>
        <p:spPr bwMode="auto">
          <a:xfrm>
            <a:off x="6273800" y="4760913"/>
            <a:ext cx="0" cy="12096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3940" name="Freeform 20"/>
          <p:cNvSpPr>
            <a:spLocks/>
          </p:cNvSpPr>
          <p:nvPr/>
        </p:nvSpPr>
        <p:spPr bwMode="auto">
          <a:xfrm>
            <a:off x="6275388" y="909638"/>
            <a:ext cx="1587" cy="538162"/>
          </a:xfrm>
          <a:custGeom>
            <a:avLst/>
            <a:gdLst>
              <a:gd name="T0" fmla="*/ 0 w 1"/>
              <a:gd name="T1" fmla="*/ 339 h 339"/>
              <a:gd name="T2" fmla="*/ 0 w 1"/>
              <a:gd name="T3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9">
                <a:moveTo>
                  <a:pt x="0" y="33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73941" name="Object 21"/>
          <p:cNvGraphicFramePr>
            <a:graphicFrameLocks noChangeAspect="1"/>
          </p:cNvGraphicFramePr>
          <p:nvPr/>
        </p:nvGraphicFramePr>
        <p:xfrm>
          <a:off x="417513" y="2954338"/>
          <a:ext cx="26066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58" name="公式" r:id="rId3" imgW="1346040" imgH="203040" progId="Equation.3">
                  <p:embed/>
                </p:oleObj>
              </mc:Choice>
              <mc:Fallback>
                <p:oleObj name="公式" r:id="rId3" imgW="134604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2954338"/>
                        <a:ext cx="26066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42" name="Object 22"/>
          <p:cNvGraphicFramePr>
            <a:graphicFrameLocks noChangeAspect="1"/>
          </p:cNvGraphicFramePr>
          <p:nvPr/>
        </p:nvGraphicFramePr>
        <p:xfrm>
          <a:off x="606425" y="3522663"/>
          <a:ext cx="243205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59" name="公式" r:id="rId5" imgW="1117440" imgH="419040" progId="Equation.3">
                  <p:embed/>
                </p:oleObj>
              </mc:Choice>
              <mc:Fallback>
                <p:oleObj name="公式" r:id="rId5" imgW="1117440" imgH="419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3522663"/>
                        <a:ext cx="243205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43" name="Text Box 23"/>
          <p:cNvSpPr txBox="1">
            <a:spLocks noChangeArrowheads="1"/>
          </p:cNvSpPr>
          <p:nvPr/>
        </p:nvSpPr>
        <p:spPr bwMode="auto">
          <a:xfrm>
            <a:off x="2946400" y="334327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873945" name="Object 25"/>
          <p:cNvGraphicFramePr>
            <a:graphicFrameLocks noChangeAspect="1"/>
          </p:cNvGraphicFramePr>
          <p:nvPr/>
        </p:nvGraphicFramePr>
        <p:xfrm>
          <a:off x="381000" y="909638"/>
          <a:ext cx="27432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60" name="公式" r:id="rId7" imgW="1498320" imgH="634680" progId="Equation.3">
                  <p:embed/>
                </p:oleObj>
              </mc:Choice>
              <mc:Fallback>
                <p:oleObj name="公式" r:id="rId7" imgW="1498320" imgH="6346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09638"/>
                        <a:ext cx="27432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47" name="Rectangle 27"/>
          <p:cNvSpPr>
            <a:spLocks noChangeArrowheads="1"/>
          </p:cNvSpPr>
          <p:nvPr/>
        </p:nvSpPr>
        <p:spPr bwMode="auto">
          <a:xfrm>
            <a:off x="304800" y="357188"/>
            <a:ext cx="2971800" cy="40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11.</a:t>
            </a:r>
            <a:r>
              <a:rPr lang="en-US" altLang="zh-CN" sz="24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双叶旋转双曲面</a:t>
            </a:r>
          </a:p>
        </p:txBody>
      </p:sp>
      <p:sp>
        <p:nvSpPr>
          <p:cNvPr id="1873948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8739188" y="5257800"/>
            <a:ext cx="152400" cy="2857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73949" name="Text Box 29"/>
          <p:cNvSpPr txBox="1">
            <a:spLocks noChangeArrowheads="1"/>
          </p:cNvSpPr>
          <p:nvPr/>
        </p:nvSpPr>
        <p:spPr bwMode="auto">
          <a:xfrm>
            <a:off x="388938" y="2238375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x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sp>
        <p:nvSpPr>
          <p:cNvPr id="1873951" name="AutoShape 31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73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3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73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73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873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9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4958" name="Group 14"/>
          <p:cNvGrpSpPr>
            <a:grpSpLocks/>
          </p:cNvGrpSpPr>
          <p:nvPr/>
        </p:nvGrpSpPr>
        <p:grpSpPr bwMode="auto">
          <a:xfrm>
            <a:off x="4332288" y="1897063"/>
            <a:ext cx="3535362" cy="3517900"/>
            <a:chOff x="2729" y="1195"/>
            <a:chExt cx="2227" cy="2216"/>
          </a:xfrm>
        </p:grpSpPr>
        <p:sp>
          <p:nvSpPr>
            <p:cNvPr id="1874959" name="Freeform 15"/>
            <p:cNvSpPr>
              <a:spLocks/>
            </p:cNvSpPr>
            <p:nvPr/>
          </p:nvSpPr>
          <p:spPr bwMode="auto">
            <a:xfrm>
              <a:off x="4317" y="1195"/>
              <a:ext cx="626" cy="2198"/>
            </a:xfrm>
            <a:custGeom>
              <a:avLst/>
              <a:gdLst>
                <a:gd name="T0" fmla="*/ 626 w 626"/>
                <a:gd name="T1" fmla="*/ 0 h 2198"/>
                <a:gd name="T2" fmla="*/ 3 w 626"/>
                <a:gd name="T3" fmla="*/ 1042 h 2198"/>
                <a:gd name="T4" fmla="*/ 609 w 626"/>
                <a:gd name="T5" fmla="*/ 2198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6" h="2198">
                  <a:moveTo>
                    <a:pt x="626" y="0"/>
                  </a:moveTo>
                  <a:cubicBezTo>
                    <a:pt x="314" y="337"/>
                    <a:pt x="6" y="676"/>
                    <a:pt x="3" y="1042"/>
                  </a:cubicBezTo>
                  <a:cubicBezTo>
                    <a:pt x="0" y="1408"/>
                    <a:pt x="483" y="1957"/>
                    <a:pt x="609" y="2198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960" name="Freeform 16"/>
            <p:cNvSpPr>
              <a:spLocks/>
            </p:cNvSpPr>
            <p:nvPr/>
          </p:nvSpPr>
          <p:spPr bwMode="auto">
            <a:xfrm flipH="1">
              <a:off x="2729" y="1210"/>
              <a:ext cx="623" cy="2201"/>
            </a:xfrm>
            <a:custGeom>
              <a:avLst/>
              <a:gdLst>
                <a:gd name="T0" fmla="*/ 455 w 455"/>
                <a:gd name="T1" fmla="*/ 0 h 1346"/>
                <a:gd name="T2" fmla="*/ 0 w 455"/>
                <a:gd name="T3" fmla="*/ 637 h 1346"/>
                <a:gd name="T4" fmla="*/ 455 w 455"/>
                <a:gd name="T5" fmla="*/ 1346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5" h="1346">
                  <a:moveTo>
                    <a:pt x="455" y="0"/>
                  </a:moveTo>
                  <a:cubicBezTo>
                    <a:pt x="227" y="206"/>
                    <a:pt x="0" y="413"/>
                    <a:pt x="0" y="637"/>
                  </a:cubicBezTo>
                  <a:cubicBezTo>
                    <a:pt x="0" y="861"/>
                    <a:pt x="227" y="1103"/>
                    <a:pt x="455" y="1346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961" name="Line 17"/>
            <p:cNvSpPr>
              <a:spLocks noChangeShapeType="1"/>
            </p:cNvSpPr>
            <p:nvPr/>
          </p:nvSpPr>
          <p:spPr bwMode="auto">
            <a:xfrm>
              <a:off x="2729" y="1210"/>
              <a:ext cx="2227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5715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962" name="Line 18"/>
            <p:cNvSpPr>
              <a:spLocks noChangeShapeType="1"/>
            </p:cNvSpPr>
            <p:nvPr/>
          </p:nvSpPr>
          <p:spPr bwMode="auto">
            <a:xfrm>
              <a:off x="2742" y="3382"/>
              <a:ext cx="2153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5715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4963" name="Text Box 19"/>
          <p:cNvSpPr txBox="1">
            <a:spLocks noChangeArrowheads="1"/>
          </p:cNvSpPr>
          <p:nvPr/>
        </p:nvSpPr>
        <p:spPr bwMode="auto">
          <a:xfrm>
            <a:off x="6873875" y="34718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0000"/>
                </a:solidFill>
              </a:rPr>
              <a:t>a</a:t>
            </a:r>
            <a:endParaRPr lang="en-US" altLang="zh-CN" sz="2400" b="1" i="1">
              <a:solidFill>
                <a:srgbClr val="FF0000"/>
              </a:solidFill>
            </a:endParaRPr>
          </a:p>
        </p:txBody>
      </p:sp>
      <p:grpSp>
        <p:nvGrpSpPr>
          <p:cNvPr id="1874965" name="Group 21"/>
          <p:cNvGrpSpPr>
            <a:grpSpLocks/>
          </p:cNvGrpSpPr>
          <p:nvPr/>
        </p:nvGrpSpPr>
        <p:grpSpPr bwMode="auto">
          <a:xfrm>
            <a:off x="5091113" y="790575"/>
            <a:ext cx="3595687" cy="5705475"/>
            <a:chOff x="3207" y="498"/>
            <a:chExt cx="2265" cy="3594"/>
          </a:xfrm>
        </p:grpSpPr>
        <p:grpSp>
          <p:nvGrpSpPr>
            <p:cNvPr id="1874966" name="Group 22"/>
            <p:cNvGrpSpPr>
              <a:grpSpLocks/>
            </p:cNvGrpSpPr>
            <p:nvPr/>
          </p:nvGrpSpPr>
          <p:grpSpPr bwMode="auto">
            <a:xfrm>
              <a:off x="3207" y="2269"/>
              <a:ext cx="2265" cy="263"/>
              <a:chOff x="3207" y="2265"/>
              <a:chExt cx="2265" cy="263"/>
            </a:xfrm>
          </p:grpSpPr>
          <p:sp>
            <p:nvSpPr>
              <p:cNvPr id="1874967" name="Line 23"/>
              <p:cNvSpPr>
                <a:spLocks noChangeShapeType="1"/>
              </p:cNvSpPr>
              <p:nvPr/>
            </p:nvSpPr>
            <p:spPr bwMode="auto">
              <a:xfrm>
                <a:off x="3207" y="2265"/>
                <a:ext cx="2202" cy="9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4968" name="Text Box 24"/>
              <p:cNvSpPr txBox="1">
                <a:spLocks noChangeArrowheads="1"/>
              </p:cNvSpPr>
              <p:nvPr/>
            </p:nvSpPr>
            <p:spPr bwMode="auto">
              <a:xfrm>
                <a:off x="5265" y="2278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accent1"/>
                    </a:solidFill>
                  </a:rPr>
                  <a:t>x</a:t>
                </a:r>
                <a:endParaRPr lang="en-US" altLang="zh-CN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874969" name="Group 25"/>
            <p:cNvGrpSpPr>
              <a:grpSpLocks/>
            </p:cNvGrpSpPr>
            <p:nvPr/>
          </p:nvGrpSpPr>
          <p:grpSpPr bwMode="auto">
            <a:xfrm>
              <a:off x="3809" y="498"/>
              <a:ext cx="358" cy="3594"/>
              <a:chOff x="1683" y="999"/>
              <a:chExt cx="283" cy="2565"/>
            </a:xfrm>
          </p:grpSpPr>
          <p:sp>
            <p:nvSpPr>
              <p:cNvPr id="1874970" name="Line 26"/>
              <p:cNvSpPr>
                <a:spLocks noChangeShapeType="1"/>
              </p:cNvSpPr>
              <p:nvPr/>
            </p:nvSpPr>
            <p:spPr bwMode="auto">
              <a:xfrm flipV="1">
                <a:off x="1697" y="1081"/>
                <a:ext cx="0" cy="248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4971" name="Text Box 27"/>
              <p:cNvSpPr txBox="1">
                <a:spLocks noChangeArrowheads="1"/>
              </p:cNvSpPr>
              <p:nvPr/>
            </p:nvSpPr>
            <p:spPr bwMode="auto">
              <a:xfrm>
                <a:off x="1683" y="999"/>
                <a:ext cx="283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400" b="1" i="1">
                    <a:solidFill>
                      <a:schemeClr val="accent2"/>
                    </a:solidFill>
                  </a:rPr>
                  <a:t>y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74972" name="Text Box 28"/>
            <p:cNvSpPr txBox="1">
              <a:spLocks noChangeArrowheads="1"/>
            </p:cNvSpPr>
            <p:nvPr/>
          </p:nvSpPr>
          <p:spPr bwMode="auto">
            <a:xfrm>
              <a:off x="3640" y="204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 b="1" i="1">
                <a:solidFill>
                  <a:srgbClr val="FF0000"/>
                </a:solidFill>
              </a:endParaRPr>
            </a:p>
          </p:txBody>
        </p:sp>
      </p:grpSp>
      <p:sp>
        <p:nvSpPr>
          <p:cNvPr id="1874980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284163" y="427038"/>
            <a:ext cx="3048000" cy="363537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12.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单叶旋转双曲面</a:t>
            </a:r>
          </a:p>
        </p:txBody>
      </p:sp>
      <p:sp>
        <p:nvSpPr>
          <p:cNvPr id="1874983" name="Text Box 39"/>
          <p:cNvSpPr txBox="1">
            <a:spLocks noChangeArrowheads="1"/>
          </p:cNvSpPr>
          <p:nvPr/>
        </p:nvSpPr>
        <p:spPr bwMode="auto">
          <a:xfrm>
            <a:off x="76200" y="1249363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上题双曲线</a:t>
            </a:r>
          </a:p>
        </p:txBody>
      </p:sp>
      <p:sp>
        <p:nvSpPr>
          <p:cNvPr id="1874984" name="Text Box 40"/>
          <p:cNvSpPr txBox="1">
            <a:spLocks noChangeArrowheads="1"/>
          </p:cNvSpPr>
          <p:nvPr/>
        </p:nvSpPr>
        <p:spPr bwMode="auto">
          <a:xfrm>
            <a:off x="292100" y="2238375"/>
            <a:ext cx="170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y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graphicFrame>
        <p:nvGraphicFramePr>
          <p:cNvPr id="1874985" name="Object 41"/>
          <p:cNvGraphicFramePr>
            <a:graphicFrameLocks noChangeAspect="1"/>
          </p:cNvGraphicFramePr>
          <p:nvPr/>
        </p:nvGraphicFramePr>
        <p:xfrm>
          <a:off x="1800225" y="973138"/>
          <a:ext cx="1928813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290" name="公式" r:id="rId3" imgW="1054080" imgH="698400" progId="Equation.3">
                  <p:embed/>
                </p:oleObj>
              </mc:Choice>
              <mc:Fallback>
                <p:oleObj name="公式" r:id="rId3" imgW="1054080" imgH="698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973138"/>
                        <a:ext cx="1928813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986" name="AutoShape 4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74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4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74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74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74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4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74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74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74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74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74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74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87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7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7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7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963" grpId="0" autoUpdateAnimBg="0"/>
      <p:bldP spid="1874983" grpId="0" autoUpdateAnimBg="0"/>
      <p:bldP spid="187498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39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7CBFF"/>
              </a:gs>
              <a:gs pos="50000">
                <a:schemeClr val="bg1"/>
              </a:gs>
              <a:gs pos="100000">
                <a:srgbClr val="37CB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1395" name="Rectangle 3"/>
          <p:cNvSpPr>
            <a:spLocks noChangeArrowheads="1"/>
          </p:cNvSpPr>
          <p:nvPr/>
        </p:nvSpPr>
        <p:spPr bwMode="auto">
          <a:xfrm>
            <a:off x="314325" y="8096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28</a:t>
            </a:r>
            <a:endParaRPr lang="en-US" altLang="zh-CN" sz="1400">
              <a:solidFill>
                <a:srgbClr val="FF3300"/>
              </a:solidFill>
              <a:latin typeface="楷体_GB2312" pitchFamily="49" charset="-122"/>
            </a:endParaRPr>
          </a:p>
        </p:txBody>
      </p:sp>
      <p:graphicFrame>
        <p:nvGraphicFramePr>
          <p:cNvPr id="1851396" name="Object 4"/>
          <p:cNvGraphicFramePr>
            <a:graphicFrameLocks noChangeAspect="1"/>
          </p:cNvGraphicFramePr>
          <p:nvPr/>
        </p:nvGraphicFramePr>
        <p:xfrm>
          <a:off x="917575" y="809625"/>
          <a:ext cx="74676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17" name="公式" r:id="rId3" imgW="3974760" imgH="469800" progId="Equation.3">
                  <p:embed/>
                </p:oleObj>
              </mc:Choice>
              <mc:Fallback>
                <p:oleObj name="公式" r:id="rId3" imgW="39747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809625"/>
                        <a:ext cx="74676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397" name="Rectangle 5"/>
          <p:cNvSpPr>
            <a:spLocks noChangeArrowheads="1"/>
          </p:cNvSpPr>
          <p:nvPr/>
        </p:nvSpPr>
        <p:spPr bwMode="auto">
          <a:xfrm>
            <a:off x="314325" y="16065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29</a:t>
            </a:r>
          </a:p>
        </p:txBody>
      </p:sp>
      <p:graphicFrame>
        <p:nvGraphicFramePr>
          <p:cNvPr id="1851399" name="Object 7"/>
          <p:cNvGraphicFramePr>
            <a:graphicFrameLocks noChangeAspect="1"/>
          </p:cNvGraphicFramePr>
          <p:nvPr/>
        </p:nvGraphicFramePr>
        <p:xfrm>
          <a:off x="815975" y="1960563"/>
          <a:ext cx="781843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18" name="公式" r:id="rId5" imgW="4203360" imgH="393480" progId="Equation.3">
                  <p:embed/>
                </p:oleObj>
              </mc:Choice>
              <mc:Fallback>
                <p:oleObj name="公式" r:id="rId5" imgW="42033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960563"/>
                        <a:ext cx="781843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400" name="Text Box 8"/>
          <p:cNvSpPr txBox="1">
            <a:spLocks noChangeArrowheads="1"/>
          </p:cNvSpPr>
          <p:nvPr/>
        </p:nvSpPr>
        <p:spPr bwMode="auto">
          <a:xfrm>
            <a:off x="314325" y="20685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30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hlinkClick r:id="rId7" action="ppaction://hlinksldjump"/>
            </a:endParaRPr>
          </a:p>
        </p:txBody>
      </p:sp>
      <p:graphicFrame>
        <p:nvGraphicFramePr>
          <p:cNvPr id="1851401" name="Object 9"/>
          <p:cNvGraphicFramePr>
            <a:graphicFrameLocks noChangeAspect="1"/>
          </p:cNvGraphicFramePr>
          <p:nvPr/>
        </p:nvGraphicFramePr>
        <p:xfrm>
          <a:off x="5943600" y="3124200"/>
          <a:ext cx="2027238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19" name="Clip" r:id="rId8" imgW="1644840" imgH="2292120" progId="MS_ClipArt_Gallery.2">
                  <p:embed/>
                </p:oleObj>
              </mc:Choice>
              <mc:Fallback>
                <p:oleObj name="Clip" r:id="rId8" imgW="1644840" imgH="229212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124200"/>
                        <a:ext cx="2027238" cy="282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40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8445500" y="5486400"/>
            <a:ext cx="381000" cy="2063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51406" name="AutoShape 14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752600" y="1295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1407" name="AutoShape 15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01000" y="1676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1408" name="AutoShape 16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21700" y="2160588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51398" name="Object 6"/>
          <p:cNvGraphicFramePr>
            <a:graphicFrameLocks noChangeAspect="1"/>
          </p:cNvGraphicFramePr>
          <p:nvPr/>
        </p:nvGraphicFramePr>
        <p:xfrm>
          <a:off x="877888" y="1563688"/>
          <a:ext cx="71231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20" name="公式" r:id="rId12" imgW="3962160" imgH="279360" progId="Equation.3">
                  <p:embed/>
                </p:oleObj>
              </mc:Choice>
              <mc:Fallback>
                <p:oleObj name="公式" r:id="rId12" imgW="3962160" imgH="279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1563688"/>
                        <a:ext cx="71231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8930" name="Group 2"/>
          <p:cNvGrpSpPr>
            <a:grpSpLocks/>
          </p:cNvGrpSpPr>
          <p:nvPr/>
        </p:nvGrpSpPr>
        <p:grpSpPr bwMode="auto">
          <a:xfrm>
            <a:off x="4333875" y="1924050"/>
            <a:ext cx="3535363" cy="3524250"/>
            <a:chOff x="2730" y="1212"/>
            <a:chExt cx="2227" cy="2220"/>
          </a:xfrm>
        </p:grpSpPr>
        <p:grpSp>
          <p:nvGrpSpPr>
            <p:cNvPr id="2428931" name="Group 3"/>
            <p:cNvGrpSpPr>
              <a:grpSpLocks/>
            </p:cNvGrpSpPr>
            <p:nvPr/>
          </p:nvGrpSpPr>
          <p:grpSpPr bwMode="auto">
            <a:xfrm>
              <a:off x="2730" y="1217"/>
              <a:ext cx="2227" cy="2215"/>
              <a:chOff x="2730" y="1217"/>
              <a:chExt cx="2227" cy="2215"/>
            </a:xfrm>
          </p:grpSpPr>
          <p:sp>
            <p:nvSpPr>
              <p:cNvPr id="2428932" name="Freeform 4"/>
              <p:cNvSpPr>
                <a:spLocks/>
              </p:cNvSpPr>
              <p:nvPr/>
            </p:nvSpPr>
            <p:spPr bwMode="auto">
              <a:xfrm>
                <a:off x="4319" y="1217"/>
                <a:ext cx="625" cy="2185"/>
              </a:xfrm>
              <a:custGeom>
                <a:avLst/>
                <a:gdLst>
                  <a:gd name="T0" fmla="*/ 625 w 625"/>
                  <a:gd name="T1" fmla="*/ 0 h 2185"/>
                  <a:gd name="T2" fmla="*/ 2 w 625"/>
                  <a:gd name="T3" fmla="*/ 1041 h 2185"/>
                  <a:gd name="T4" fmla="*/ 613 w 625"/>
                  <a:gd name="T5" fmla="*/ 2185 h 2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5" h="2185">
                    <a:moveTo>
                      <a:pt x="625" y="0"/>
                    </a:moveTo>
                    <a:cubicBezTo>
                      <a:pt x="313" y="337"/>
                      <a:pt x="4" y="677"/>
                      <a:pt x="2" y="1041"/>
                    </a:cubicBezTo>
                    <a:cubicBezTo>
                      <a:pt x="0" y="1405"/>
                      <a:pt x="486" y="1947"/>
                      <a:pt x="613" y="2185"/>
                    </a:cubicBez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8933" name="Freeform 5"/>
              <p:cNvSpPr>
                <a:spLocks/>
              </p:cNvSpPr>
              <p:nvPr/>
            </p:nvSpPr>
            <p:spPr bwMode="auto">
              <a:xfrm flipH="1">
                <a:off x="2730" y="1232"/>
                <a:ext cx="623" cy="2200"/>
              </a:xfrm>
              <a:custGeom>
                <a:avLst/>
                <a:gdLst>
                  <a:gd name="T0" fmla="*/ 455 w 455"/>
                  <a:gd name="T1" fmla="*/ 0 h 1346"/>
                  <a:gd name="T2" fmla="*/ 0 w 455"/>
                  <a:gd name="T3" fmla="*/ 637 h 1346"/>
                  <a:gd name="T4" fmla="*/ 455 w 455"/>
                  <a:gd name="T5" fmla="*/ 1346 h 1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5" h="1346">
                    <a:moveTo>
                      <a:pt x="455" y="0"/>
                    </a:moveTo>
                    <a:cubicBezTo>
                      <a:pt x="227" y="206"/>
                      <a:pt x="0" y="413"/>
                      <a:pt x="0" y="637"/>
                    </a:cubicBezTo>
                    <a:cubicBezTo>
                      <a:pt x="0" y="861"/>
                      <a:pt x="227" y="1103"/>
                      <a:pt x="455" y="1346"/>
                    </a:cubicBez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8934" name="Line 6"/>
              <p:cNvSpPr>
                <a:spLocks noChangeShapeType="1"/>
              </p:cNvSpPr>
              <p:nvPr/>
            </p:nvSpPr>
            <p:spPr bwMode="auto">
              <a:xfrm>
                <a:off x="2730" y="1232"/>
                <a:ext cx="2227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57150" cap="rnd">
                    <a:solidFill>
                      <a:schemeClr val="hlink"/>
                    </a:solidFill>
                    <a:prstDash val="sysDot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8935" name="Line 7"/>
              <p:cNvSpPr>
                <a:spLocks noChangeShapeType="1"/>
              </p:cNvSpPr>
              <p:nvPr/>
            </p:nvSpPr>
            <p:spPr bwMode="auto">
              <a:xfrm>
                <a:off x="2743" y="3403"/>
                <a:ext cx="218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57150" cap="rnd">
                    <a:solidFill>
                      <a:schemeClr val="hlink"/>
                    </a:solidFill>
                    <a:prstDash val="sysDot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28936" name="Freeform 8"/>
            <p:cNvSpPr>
              <a:spLocks/>
            </p:cNvSpPr>
            <p:nvPr/>
          </p:nvSpPr>
          <p:spPr bwMode="auto">
            <a:xfrm>
              <a:off x="2740" y="1212"/>
              <a:ext cx="2200" cy="8"/>
            </a:xfrm>
            <a:custGeom>
              <a:avLst/>
              <a:gdLst>
                <a:gd name="T0" fmla="*/ 0 w 2200"/>
                <a:gd name="T1" fmla="*/ 8 h 8"/>
                <a:gd name="T2" fmla="*/ 2200 w 2200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00" h="8">
                  <a:moveTo>
                    <a:pt x="0" y="8"/>
                  </a:moveTo>
                  <a:lnTo>
                    <a:pt x="2200" y="0"/>
                  </a:lnTo>
                </a:path>
              </a:pathLst>
            </a:custGeom>
            <a:noFill/>
            <a:ln w="28575" cap="rnd" cmpd="sng">
              <a:solidFill>
                <a:schemeClr val="hlink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8937" name="Line 9"/>
            <p:cNvSpPr>
              <a:spLocks noChangeShapeType="1"/>
            </p:cNvSpPr>
            <p:nvPr/>
          </p:nvSpPr>
          <p:spPr bwMode="auto">
            <a:xfrm>
              <a:off x="2754" y="3411"/>
              <a:ext cx="2190" cy="0"/>
            </a:xfrm>
            <a:prstGeom prst="line">
              <a:avLst/>
            </a:prstGeom>
            <a:noFill/>
            <a:ln w="28575" cap="rnd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28938" name="Group 10"/>
          <p:cNvGrpSpPr>
            <a:grpSpLocks/>
          </p:cNvGrpSpPr>
          <p:nvPr/>
        </p:nvGrpSpPr>
        <p:grpSpPr bwMode="auto">
          <a:xfrm>
            <a:off x="4308475" y="1597025"/>
            <a:ext cx="3546475" cy="650875"/>
            <a:chOff x="2741" y="1006"/>
            <a:chExt cx="2189" cy="410"/>
          </a:xfrm>
        </p:grpSpPr>
        <p:sp>
          <p:nvSpPr>
            <p:cNvPr id="2428939" name="Oval 11"/>
            <p:cNvSpPr>
              <a:spLocks noChangeArrowheads="1"/>
            </p:cNvSpPr>
            <p:nvPr/>
          </p:nvSpPr>
          <p:spPr bwMode="auto">
            <a:xfrm>
              <a:off x="2759" y="1012"/>
              <a:ext cx="2155" cy="40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8940" name="Oval 12"/>
            <p:cNvSpPr>
              <a:spLocks noChangeArrowheads="1"/>
            </p:cNvSpPr>
            <p:nvPr/>
          </p:nvSpPr>
          <p:spPr bwMode="auto">
            <a:xfrm>
              <a:off x="2741" y="1006"/>
              <a:ext cx="2189" cy="40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7FFD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8946" name="Text Box 18"/>
          <p:cNvSpPr txBox="1">
            <a:spLocks noChangeArrowheads="1"/>
          </p:cNvSpPr>
          <p:nvPr/>
        </p:nvSpPr>
        <p:spPr bwMode="auto">
          <a:xfrm>
            <a:off x="6873875" y="34718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0000"/>
                </a:solidFill>
              </a:rPr>
              <a:t>a</a:t>
            </a:r>
            <a:endParaRPr lang="en-US" altLang="zh-CN" sz="2400" b="1" i="1">
              <a:solidFill>
                <a:srgbClr val="FF0000"/>
              </a:solidFill>
            </a:endParaRPr>
          </a:p>
        </p:txBody>
      </p:sp>
      <p:sp>
        <p:nvSpPr>
          <p:cNvPr id="2428947" name="Freeform 19"/>
          <p:cNvSpPr>
            <a:spLocks/>
          </p:cNvSpPr>
          <p:nvPr/>
        </p:nvSpPr>
        <p:spPr bwMode="auto">
          <a:xfrm>
            <a:off x="4318000" y="1984375"/>
            <a:ext cx="3554413" cy="3797300"/>
          </a:xfrm>
          <a:custGeom>
            <a:avLst/>
            <a:gdLst>
              <a:gd name="T0" fmla="*/ 13 w 2239"/>
              <a:gd name="T1" fmla="*/ 13 h 2392"/>
              <a:gd name="T2" fmla="*/ 259 w 2239"/>
              <a:gd name="T3" fmla="*/ 301 h 2392"/>
              <a:gd name="T4" fmla="*/ 400 w 2239"/>
              <a:gd name="T5" fmla="*/ 481 h 2392"/>
              <a:gd name="T6" fmla="*/ 487 w 2239"/>
              <a:gd name="T7" fmla="*/ 625 h 2392"/>
              <a:gd name="T8" fmla="*/ 571 w 2239"/>
              <a:gd name="T9" fmla="*/ 805 h 2392"/>
              <a:gd name="T10" fmla="*/ 589 w 2239"/>
              <a:gd name="T11" fmla="*/ 850 h 2392"/>
              <a:gd name="T12" fmla="*/ 604 w 2239"/>
              <a:gd name="T13" fmla="*/ 907 h 2392"/>
              <a:gd name="T14" fmla="*/ 615 w 2239"/>
              <a:gd name="T15" fmla="*/ 991 h 2392"/>
              <a:gd name="T16" fmla="*/ 608 w 2239"/>
              <a:gd name="T17" fmla="*/ 1084 h 2392"/>
              <a:gd name="T18" fmla="*/ 596 w 2239"/>
              <a:gd name="T19" fmla="*/ 1154 h 2392"/>
              <a:gd name="T20" fmla="*/ 576 w 2239"/>
              <a:gd name="T21" fmla="*/ 1236 h 2392"/>
              <a:gd name="T22" fmla="*/ 548 w 2239"/>
              <a:gd name="T23" fmla="*/ 1314 h 2392"/>
              <a:gd name="T24" fmla="*/ 494 w 2239"/>
              <a:gd name="T25" fmla="*/ 1428 h 2392"/>
              <a:gd name="T26" fmla="*/ 438 w 2239"/>
              <a:gd name="T27" fmla="*/ 1532 h 2392"/>
              <a:gd name="T28" fmla="*/ 328 w 2239"/>
              <a:gd name="T29" fmla="*/ 1710 h 2392"/>
              <a:gd name="T30" fmla="*/ 193 w 2239"/>
              <a:gd name="T31" fmla="*/ 1897 h 2392"/>
              <a:gd name="T32" fmla="*/ 34 w 2239"/>
              <a:gd name="T33" fmla="*/ 2101 h 2392"/>
              <a:gd name="T34" fmla="*/ 10 w 2239"/>
              <a:gd name="T35" fmla="*/ 2134 h 2392"/>
              <a:gd name="T36" fmla="*/ 0 w 2239"/>
              <a:gd name="T37" fmla="*/ 2174 h 2392"/>
              <a:gd name="T38" fmla="*/ 52 w 2239"/>
              <a:gd name="T39" fmla="*/ 2230 h 2392"/>
              <a:gd name="T40" fmla="*/ 217 w 2239"/>
              <a:gd name="T41" fmla="*/ 2296 h 2392"/>
              <a:gd name="T42" fmla="*/ 478 w 2239"/>
              <a:gd name="T43" fmla="*/ 2347 h 2392"/>
              <a:gd name="T44" fmla="*/ 802 w 2239"/>
              <a:gd name="T45" fmla="*/ 2380 h 2392"/>
              <a:gd name="T46" fmla="*/ 1180 w 2239"/>
              <a:gd name="T47" fmla="*/ 2392 h 2392"/>
              <a:gd name="T48" fmla="*/ 1520 w 2239"/>
              <a:gd name="T49" fmla="*/ 2382 h 2392"/>
              <a:gd name="T50" fmla="*/ 1786 w 2239"/>
              <a:gd name="T51" fmla="*/ 2359 h 2392"/>
              <a:gd name="T52" fmla="*/ 2092 w 2239"/>
              <a:gd name="T53" fmla="*/ 2298 h 2392"/>
              <a:gd name="T54" fmla="*/ 2212 w 2239"/>
              <a:gd name="T55" fmla="*/ 2238 h 2392"/>
              <a:gd name="T56" fmla="*/ 2239 w 2239"/>
              <a:gd name="T57" fmla="*/ 2158 h 2392"/>
              <a:gd name="T58" fmla="*/ 2230 w 2239"/>
              <a:gd name="T59" fmla="*/ 2142 h 2392"/>
              <a:gd name="T60" fmla="*/ 2152 w 2239"/>
              <a:gd name="T61" fmla="*/ 2026 h 2392"/>
              <a:gd name="T62" fmla="*/ 2044 w 2239"/>
              <a:gd name="T63" fmla="*/ 1864 h 2392"/>
              <a:gd name="T64" fmla="*/ 1951 w 2239"/>
              <a:gd name="T65" fmla="*/ 1726 h 2392"/>
              <a:gd name="T66" fmla="*/ 1846 w 2239"/>
              <a:gd name="T67" fmla="*/ 1564 h 2392"/>
              <a:gd name="T68" fmla="*/ 1778 w 2239"/>
              <a:gd name="T69" fmla="*/ 1450 h 2392"/>
              <a:gd name="T70" fmla="*/ 1742 w 2239"/>
              <a:gd name="T71" fmla="*/ 1386 h 2392"/>
              <a:gd name="T72" fmla="*/ 1708 w 2239"/>
              <a:gd name="T73" fmla="*/ 1310 h 2392"/>
              <a:gd name="T74" fmla="*/ 1678 w 2239"/>
              <a:gd name="T75" fmla="*/ 1240 h 2392"/>
              <a:gd name="T76" fmla="*/ 1650 w 2239"/>
              <a:gd name="T77" fmla="*/ 1164 h 2392"/>
              <a:gd name="T78" fmla="*/ 1629 w 2239"/>
              <a:gd name="T79" fmla="*/ 1084 h 2392"/>
              <a:gd name="T80" fmla="*/ 1622 w 2239"/>
              <a:gd name="T81" fmla="*/ 1040 h 2392"/>
              <a:gd name="T82" fmla="*/ 1621 w 2239"/>
              <a:gd name="T83" fmla="*/ 1006 h 2392"/>
              <a:gd name="T84" fmla="*/ 1623 w 2239"/>
              <a:gd name="T85" fmla="*/ 951 h 2392"/>
              <a:gd name="T86" fmla="*/ 1632 w 2239"/>
              <a:gd name="T87" fmla="*/ 886 h 2392"/>
              <a:gd name="T88" fmla="*/ 1642 w 2239"/>
              <a:gd name="T89" fmla="*/ 838 h 2392"/>
              <a:gd name="T90" fmla="*/ 1662 w 2239"/>
              <a:gd name="T91" fmla="*/ 775 h 2392"/>
              <a:gd name="T92" fmla="*/ 1689 w 2239"/>
              <a:gd name="T93" fmla="*/ 709 h 2392"/>
              <a:gd name="T94" fmla="*/ 1711 w 2239"/>
              <a:gd name="T95" fmla="*/ 658 h 2392"/>
              <a:gd name="T96" fmla="*/ 1783 w 2239"/>
              <a:gd name="T97" fmla="*/ 526 h 2392"/>
              <a:gd name="T98" fmla="*/ 1882 w 2239"/>
              <a:gd name="T99" fmla="*/ 391 h 2392"/>
              <a:gd name="T100" fmla="*/ 1972 w 2239"/>
              <a:gd name="T101" fmla="*/ 274 h 2392"/>
              <a:gd name="T102" fmla="*/ 2212 w 2239"/>
              <a:gd name="T103" fmla="*/ 0 h 2392"/>
              <a:gd name="T104" fmla="*/ 2108 w 2239"/>
              <a:gd name="T105" fmla="*/ 54 h 2392"/>
              <a:gd name="T106" fmla="*/ 1936 w 2239"/>
              <a:gd name="T107" fmla="*/ 90 h 2392"/>
              <a:gd name="T108" fmla="*/ 1556 w 2239"/>
              <a:gd name="T109" fmla="*/ 142 h 2392"/>
              <a:gd name="T110" fmla="*/ 1230 w 2239"/>
              <a:gd name="T111" fmla="*/ 154 h 2392"/>
              <a:gd name="T112" fmla="*/ 882 w 2239"/>
              <a:gd name="T113" fmla="*/ 146 h 2392"/>
              <a:gd name="T114" fmla="*/ 424 w 2239"/>
              <a:gd name="T115" fmla="*/ 115 h 2392"/>
              <a:gd name="T116" fmla="*/ 166 w 2239"/>
              <a:gd name="T117" fmla="*/ 61 h 2392"/>
              <a:gd name="T118" fmla="*/ 13 w 2239"/>
              <a:gd name="T119" fmla="*/ 13 h 2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39" h="2392">
                <a:moveTo>
                  <a:pt x="13" y="13"/>
                </a:moveTo>
                <a:lnTo>
                  <a:pt x="259" y="301"/>
                </a:lnTo>
                <a:lnTo>
                  <a:pt x="400" y="481"/>
                </a:lnTo>
                <a:lnTo>
                  <a:pt x="487" y="625"/>
                </a:lnTo>
                <a:lnTo>
                  <a:pt x="571" y="805"/>
                </a:lnTo>
                <a:lnTo>
                  <a:pt x="589" y="850"/>
                </a:lnTo>
                <a:lnTo>
                  <a:pt x="604" y="907"/>
                </a:lnTo>
                <a:lnTo>
                  <a:pt x="615" y="991"/>
                </a:lnTo>
                <a:lnTo>
                  <a:pt x="608" y="1084"/>
                </a:lnTo>
                <a:lnTo>
                  <a:pt x="596" y="1154"/>
                </a:lnTo>
                <a:lnTo>
                  <a:pt x="576" y="1236"/>
                </a:lnTo>
                <a:lnTo>
                  <a:pt x="548" y="1314"/>
                </a:lnTo>
                <a:lnTo>
                  <a:pt x="494" y="1428"/>
                </a:lnTo>
                <a:lnTo>
                  <a:pt x="438" y="1532"/>
                </a:lnTo>
                <a:lnTo>
                  <a:pt x="328" y="1710"/>
                </a:lnTo>
                <a:lnTo>
                  <a:pt x="193" y="1897"/>
                </a:lnTo>
                <a:lnTo>
                  <a:pt x="34" y="2101"/>
                </a:lnTo>
                <a:lnTo>
                  <a:pt x="10" y="2134"/>
                </a:lnTo>
                <a:lnTo>
                  <a:pt x="0" y="2174"/>
                </a:lnTo>
                <a:lnTo>
                  <a:pt x="52" y="2230"/>
                </a:lnTo>
                <a:lnTo>
                  <a:pt x="217" y="2296"/>
                </a:lnTo>
                <a:lnTo>
                  <a:pt x="478" y="2347"/>
                </a:lnTo>
                <a:lnTo>
                  <a:pt x="802" y="2380"/>
                </a:lnTo>
                <a:lnTo>
                  <a:pt x="1180" y="2392"/>
                </a:lnTo>
                <a:lnTo>
                  <a:pt x="1520" y="2382"/>
                </a:lnTo>
                <a:lnTo>
                  <a:pt x="1786" y="2359"/>
                </a:lnTo>
                <a:lnTo>
                  <a:pt x="2092" y="2298"/>
                </a:lnTo>
                <a:lnTo>
                  <a:pt x="2212" y="2238"/>
                </a:lnTo>
                <a:lnTo>
                  <a:pt x="2239" y="2158"/>
                </a:lnTo>
                <a:lnTo>
                  <a:pt x="2230" y="2142"/>
                </a:lnTo>
                <a:lnTo>
                  <a:pt x="2152" y="2026"/>
                </a:lnTo>
                <a:lnTo>
                  <a:pt x="2044" y="1864"/>
                </a:lnTo>
                <a:lnTo>
                  <a:pt x="1951" y="1726"/>
                </a:lnTo>
                <a:lnTo>
                  <a:pt x="1846" y="1564"/>
                </a:lnTo>
                <a:lnTo>
                  <a:pt x="1778" y="1450"/>
                </a:lnTo>
                <a:lnTo>
                  <a:pt x="1742" y="1386"/>
                </a:lnTo>
                <a:lnTo>
                  <a:pt x="1708" y="1310"/>
                </a:lnTo>
                <a:lnTo>
                  <a:pt x="1678" y="1240"/>
                </a:lnTo>
                <a:lnTo>
                  <a:pt x="1650" y="1164"/>
                </a:lnTo>
                <a:lnTo>
                  <a:pt x="1629" y="1084"/>
                </a:lnTo>
                <a:lnTo>
                  <a:pt x="1622" y="1040"/>
                </a:lnTo>
                <a:lnTo>
                  <a:pt x="1621" y="1006"/>
                </a:lnTo>
                <a:lnTo>
                  <a:pt x="1623" y="951"/>
                </a:lnTo>
                <a:lnTo>
                  <a:pt x="1632" y="886"/>
                </a:lnTo>
                <a:lnTo>
                  <a:pt x="1642" y="838"/>
                </a:lnTo>
                <a:lnTo>
                  <a:pt x="1662" y="775"/>
                </a:lnTo>
                <a:lnTo>
                  <a:pt x="1689" y="709"/>
                </a:lnTo>
                <a:lnTo>
                  <a:pt x="1711" y="658"/>
                </a:lnTo>
                <a:lnTo>
                  <a:pt x="1783" y="526"/>
                </a:lnTo>
                <a:lnTo>
                  <a:pt x="1882" y="391"/>
                </a:lnTo>
                <a:lnTo>
                  <a:pt x="1972" y="274"/>
                </a:lnTo>
                <a:lnTo>
                  <a:pt x="2212" y="0"/>
                </a:lnTo>
                <a:lnTo>
                  <a:pt x="2108" y="54"/>
                </a:lnTo>
                <a:lnTo>
                  <a:pt x="1936" y="90"/>
                </a:lnTo>
                <a:lnTo>
                  <a:pt x="1556" y="142"/>
                </a:lnTo>
                <a:lnTo>
                  <a:pt x="1230" y="154"/>
                </a:lnTo>
                <a:lnTo>
                  <a:pt x="882" y="146"/>
                </a:lnTo>
                <a:lnTo>
                  <a:pt x="424" y="115"/>
                </a:lnTo>
                <a:lnTo>
                  <a:pt x="166" y="61"/>
                </a:lnTo>
                <a:lnTo>
                  <a:pt x="13" y="13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28948" name="Group 20"/>
          <p:cNvGrpSpPr>
            <a:grpSpLocks/>
          </p:cNvGrpSpPr>
          <p:nvPr/>
        </p:nvGrpSpPr>
        <p:grpSpPr bwMode="auto">
          <a:xfrm>
            <a:off x="5091113" y="790575"/>
            <a:ext cx="3595687" cy="5705475"/>
            <a:chOff x="3207" y="498"/>
            <a:chExt cx="2265" cy="3594"/>
          </a:xfrm>
        </p:grpSpPr>
        <p:grpSp>
          <p:nvGrpSpPr>
            <p:cNvPr id="2428949" name="Group 21"/>
            <p:cNvGrpSpPr>
              <a:grpSpLocks/>
            </p:cNvGrpSpPr>
            <p:nvPr/>
          </p:nvGrpSpPr>
          <p:grpSpPr bwMode="auto">
            <a:xfrm>
              <a:off x="3207" y="2269"/>
              <a:ext cx="2265" cy="263"/>
              <a:chOff x="3207" y="2265"/>
              <a:chExt cx="2265" cy="263"/>
            </a:xfrm>
          </p:grpSpPr>
          <p:sp>
            <p:nvSpPr>
              <p:cNvPr id="2428950" name="Line 22"/>
              <p:cNvSpPr>
                <a:spLocks noChangeShapeType="1"/>
              </p:cNvSpPr>
              <p:nvPr/>
            </p:nvSpPr>
            <p:spPr bwMode="auto">
              <a:xfrm>
                <a:off x="3207" y="2265"/>
                <a:ext cx="2202" cy="9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8951" name="Text Box 23"/>
              <p:cNvSpPr txBox="1">
                <a:spLocks noChangeArrowheads="1"/>
              </p:cNvSpPr>
              <p:nvPr/>
            </p:nvSpPr>
            <p:spPr bwMode="auto">
              <a:xfrm>
                <a:off x="5265" y="2278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accent1"/>
                    </a:solidFill>
                  </a:rPr>
                  <a:t>x</a:t>
                </a:r>
                <a:endParaRPr lang="en-US" altLang="zh-CN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28952" name="Group 24"/>
            <p:cNvGrpSpPr>
              <a:grpSpLocks/>
            </p:cNvGrpSpPr>
            <p:nvPr/>
          </p:nvGrpSpPr>
          <p:grpSpPr bwMode="auto">
            <a:xfrm>
              <a:off x="3809" y="498"/>
              <a:ext cx="358" cy="3594"/>
              <a:chOff x="1683" y="999"/>
              <a:chExt cx="283" cy="2565"/>
            </a:xfrm>
          </p:grpSpPr>
          <p:sp>
            <p:nvSpPr>
              <p:cNvPr id="2428953" name="Line 25"/>
              <p:cNvSpPr>
                <a:spLocks noChangeShapeType="1"/>
              </p:cNvSpPr>
              <p:nvPr/>
            </p:nvSpPr>
            <p:spPr bwMode="auto">
              <a:xfrm flipV="1">
                <a:off x="1697" y="1081"/>
                <a:ext cx="0" cy="248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8954" name="Text Box 26"/>
              <p:cNvSpPr txBox="1">
                <a:spLocks noChangeArrowheads="1"/>
              </p:cNvSpPr>
              <p:nvPr/>
            </p:nvSpPr>
            <p:spPr bwMode="auto">
              <a:xfrm>
                <a:off x="1683" y="999"/>
                <a:ext cx="283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400" b="1" i="1">
                    <a:solidFill>
                      <a:schemeClr val="accent2"/>
                    </a:solidFill>
                  </a:rPr>
                  <a:t>y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28955" name="Text Box 27"/>
            <p:cNvSpPr txBox="1">
              <a:spLocks noChangeArrowheads="1"/>
            </p:cNvSpPr>
            <p:nvPr/>
          </p:nvSpPr>
          <p:spPr bwMode="auto">
            <a:xfrm>
              <a:off x="3640" y="204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 b="1" i="1">
                <a:solidFill>
                  <a:srgbClr val="FF0000"/>
                </a:solidFill>
              </a:endParaRPr>
            </a:p>
          </p:txBody>
        </p:sp>
      </p:grpSp>
      <p:grpSp>
        <p:nvGrpSpPr>
          <p:cNvPr id="2428956" name="Group 28"/>
          <p:cNvGrpSpPr>
            <a:grpSpLocks/>
          </p:cNvGrpSpPr>
          <p:nvPr/>
        </p:nvGrpSpPr>
        <p:grpSpPr bwMode="auto">
          <a:xfrm>
            <a:off x="3394075" y="3598863"/>
            <a:ext cx="2725738" cy="1582737"/>
            <a:chOff x="1337" y="2046"/>
            <a:chExt cx="1254" cy="609"/>
          </a:xfrm>
        </p:grpSpPr>
        <p:sp>
          <p:nvSpPr>
            <p:cNvPr id="2428957" name="Line 29"/>
            <p:cNvSpPr>
              <a:spLocks noChangeShapeType="1"/>
            </p:cNvSpPr>
            <p:nvPr/>
          </p:nvSpPr>
          <p:spPr bwMode="auto">
            <a:xfrm flipH="1">
              <a:off x="1536" y="2046"/>
              <a:ext cx="1055" cy="609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8958" name="Text Box 30"/>
            <p:cNvSpPr txBox="1">
              <a:spLocks noChangeArrowheads="1"/>
            </p:cNvSpPr>
            <p:nvPr/>
          </p:nvSpPr>
          <p:spPr bwMode="auto">
            <a:xfrm>
              <a:off x="1337" y="2468"/>
              <a:ext cx="32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b="1" i="1">
                  <a:solidFill>
                    <a:schemeClr val="accent1"/>
                  </a:solidFill>
                </a:rPr>
                <a:t>z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428959" name="Group 31"/>
          <p:cNvGrpSpPr>
            <a:grpSpLocks/>
          </p:cNvGrpSpPr>
          <p:nvPr/>
        </p:nvGrpSpPr>
        <p:grpSpPr bwMode="auto">
          <a:xfrm>
            <a:off x="4333875" y="5137150"/>
            <a:ext cx="3536950" cy="636588"/>
            <a:chOff x="2822" y="3460"/>
            <a:chExt cx="2240" cy="401"/>
          </a:xfrm>
        </p:grpSpPr>
        <p:sp>
          <p:nvSpPr>
            <p:cNvPr id="2428960" name="Arc 32"/>
            <p:cNvSpPr>
              <a:spLocks/>
            </p:cNvSpPr>
            <p:nvPr/>
          </p:nvSpPr>
          <p:spPr bwMode="auto">
            <a:xfrm rot="-16155315">
              <a:off x="3798" y="2598"/>
              <a:ext cx="287" cy="2240"/>
            </a:xfrm>
            <a:custGeom>
              <a:avLst/>
              <a:gdLst>
                <a:gd name="G0" fmla="+- 8937 0 0"/>
                <a:gd name="G1" fmla="+- 21600 0 0"/>
                <a:gd name="G2" fmla="+- 21600 0 0"/>
                <a:gd name="T0" fmla="*/ 0 w 30537"/>
                <a:gd name="T1" fmla="*/ 1936 h 43200"/>
                <a:gd name="T2" fmla="*/ 621 w 30537"/>
                <a:gd name="T3" fmla="*/ 41535 h 43200"/>
                <a:gd name="T4" fmla="*/ 8937 w 3053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37" h="43200" fill="none" extrusionOk="0">
                  <a:moveTo>
                    <a:pt x="-1" y="1935"/>
                  </a:moveTo>
                  <a:cubicBezTo>
                    <a:pt x="2806" y="660"/>
                    <a:pt x="5853" y="-1"/>
                    <a:pt x="8937" y="0"/>
                  </a:cubicBezTo>
                  <a:cubicBezTo>
                    <a:pt x="20866" y="0"/>
                    <a:pt x="30537" y="9670"/>
                    <a:pt x="30537" y="21600"/>
                  </a:cubicBezTo>
                  <a:cubicBezTo>
                    <a:pt x="30537" y="33529"/>
                    <a:pt x="20866" y="43200"/>
                    <a:pt x="8937" y="43200"/>
                  </a:cubicBezTo>
                  <a:cubicBezTo>
                    <a:pt x="6082" y="43200"/>
                    <a:pt x="3255" y="42634"/>
                    <a:pt x="621" y="41534"/>
                  </a:cubicBezTo>
                </a:path>
                <a:path w="30537" h="43200" stroke="0" extrusionOk="0">
                  <a:moveTo>
                    <a:pt x="-1" y="1935"/>
                  </a:moveTo>
                  <a:cubicBezTo>
                    <a:pt x="2806" y="660"/>
                    <a:pt x="5853" y="-1"/>
                    <a:pt x="8937" y="0"/>
                  </a:cubicBezTo>
                  <a:cubicBezTo>
                    <a:pt x="20866" y="0"/>
                    <a:pt x="30537" y="9670"/>
                    <a:pt x="30537" y="21600"/>
                  </a:cubicBezTo>
                  <a:cubicBezTo>
                    <a:pt x="30537" y="33529"/>
                    <a:pt x="20866" y="43200"/>
                    <a:pt x="8937" y="43200"/>
                  </a:cubicBezTo>
                  <a:cubicBezTo>
                    <a:pt x="6082" y="43200"/>
                    <a:pt x="3255" y="42634"/>
                    <a:pt x="621" y="41534"/>
                  </a:cubicBezTo>
                  <a:lnTo>
                    <a:pt x="8937" y="2160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8961" name="Arc 33"/>
            <p:cNvSpPr>
              <a:spLocks/>
            </p:cNvSpPr>
            <p:nvPr/>
          </p:nvSpPr>
          <p:spPr bwMode="auto">
            <a:xfrm rot="16155315" flipV="1">
              <a:off x="3881" y="2518"/>
              <a:ext cx="194" cy="2077"/>
            </a:xfrm>
            <a:custGeom>
              <a:avLst/>
              <a:gdLst>
                <a:gd name="G0" fmla="+- 0 0 0"/>
                <a:gd name="G1" fmla="+- 21543 0 0"/>
                <a:gd name="G2" fmla="+- 21600 0 0"/>
                <a:gd name="T0" fmla="*/ 1565 w 21600"/>
                <a:gd name="T1" fmla="*/ 0 h 39360"/>
                <a:gd name="T2" fmla="*/ 12211 w 21600"/>
                <a:gd name="T3" fmla="*/ 39360 h 39360"/>
                <a:gd name="T4" fmla="*/ 0 w 21600"/>
                <a:gd name="T5" fmla="*/ 21543 h 39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360" fill="none" extrusionOk="0">
                  <a:moveTo>
                    <a:pt x="1565" y="-1"/>
                  </a:moveTo>
                  <a:cubicBezTo>
                    <a:pt x="12857" y="820"/>
                    <a:pt x="21600" y="10220"/>
                    <a:pt x="21600" y="21543"/>
                  </a:cubicBezTo>
                  <a:cubicBezTo>
                    <a:pt x="21600" y="28666"/>
                    <a:pt x="18087" y="35332"/>
                    <a:pt x="12211" y="39360"/>
                  </a:cubicBezTo>
                </a:path>
                <a:path w="21600" h="39360" stroke="0" extrusionOk="0">
                  <a:moveTo>
                    <a:pt x="1565" y="-1"/>
                  </a:moveTo>
                  <a:cubicBezTo>
                    <a:pt x="12857" y="820"/>
                    <a:pt x="21600" y="10220"/>
                    <a:pt x="21600" y="21543"/>
                  </a:cubicBezTo>
                  <a:cubicBezTo>
                    <a:pt x="21600" y="28666"/>
                    <a:pt x="18087" y="35332"/>
                    <a:pt x="12211" y="39360"/>
                  </a:cubicBezTo>
                  <a:lnTo>
                    <a:pt x="0" y="21543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8962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3929063"/>
            <a:ext cx="325438" cy="363537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28963" name="Text Box 35"/>
          <p:cNvSpPr txBox="1">
            <a:spLocks noChangeArrowheads="1"/>
          </p:cNvSpPr>
          <p:nvPr/>
        </p:nvSpPr>
        <p:spPr bwMode="auto">
          <a:xfrm>
            <a:off x="76200" y="1249363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上题双曲线</a:t>
            </a:r>
          </a:p>
        </p:txBody>
      </p:sp>
      <p:sp>
        <p:nvSpPr>
          <p:cNvPr id="2428964" name="Text Box 36"/>
          <p:cNvSpPr txBox="1">
            <a:spLocks noChangeArrowheads="1"/>
          </p:cNvSpPr>
          <p:nvPr/>
        </p:nvSpPr>
        <p:spPr bwMode="auto">
          <a:xfrm>
            <a:off x="292100" y="2238375"/>
            <a:ext cx="170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y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graphicFrame>
        <p:nvGraphicFramePr>
          <p:cNvPr id="2428965" name="Object 37"/>
          <p:cNvGraphicFramePr>
            <a:graphicFrameLocks noChangeAspect="1"/>
          </p:cNvGraphicFramePr>
          <p:nvPr/>
        </p:nvGraphicFramePr>
        <p:xfrm>
          <a:off x="1800225" y="973138"/>
          <a:ext cx="1928813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71" name="公式" r:id="rId3" imgW="1054080" imgH="698400" progId="Equation.3">
                  <p:embed/>
                </p:oleObj>
              </mc:Choice>
              <mc:Fallback>
                <p:oleObj name="公式" r:id="rId3" imgW="1054080" imgH="6984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973138"/>
                        <a:ext cx="1928813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8966" name="AutoShape 3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8968" name="Rectangle 40"/>
          <p:cNvSpPr>
            <a:spLocks noChangeArrowheads="1"/>
          </p:cNvSpPr>
          <p:nvPr/>
        </p:nvSpPr>
        <p:spPr bwMode="auto">
          <a:xfrm>
            <a:off x="284163" y="388938"/>
            <a:ext cx="3048000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12.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单叶旋转双曲面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28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28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8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8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42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2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894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5970" name="Group 2"/>
          <p:cNvGrpSpPr>
            <a:grpSpLocks/>
          </p:cNvGrpSpPr>
          <p:nvPr/>
        </p:nvGrpSpPr>
        <p:grpSpPr bwMode="auto">
          <a:xfrm>
            <a:off x="4308475" y="1597025"/>
            <a:ext cx="3546475" cy="650875"/>
            <a:chOff x="2741" y="1006"/>
            <a:chExt cx="2189" cy="410"/>
          </a:xfrm>
        </p:grpSpPr>
        <p:sp>
          <p:nvSpPr>
            <p:cNvPr id="1875971" name="Oval 3"/>
            <p:cNvSpPr>
              <a:spLocks noChangeArrowheads="1"/>
            </p:cNvSpPr>
            <p:nvPr/>
          </p:nvSpPr>
          <p:spPr bwMode="auto">
            <a:xfrm>
              <a:off x="2759" y="1012"/>
              <a:ext cx="2155" cy="40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5972" name="Oval 4"/>
            <p:cNvSpPr>
              <a:spLocks noChangeArrowheads="1"/>
            </p:cNvSpPr>
            <p:nvPr/>
          </p:nvSpPr>
          <p:spPr bwMode="auto">
            <a:xfrm>
              <a:off x="2741" y="1006"/>
              <a:ext cx="2189" cy="40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7FFD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5974" name="Text Box 6"/>
          <p:cNvSpPr txBox="1">
            <a:spLocks noChangeArrowheads="1"/>
          </p:cNvSpPr>
          <p:nvPr/>
        </p:nvSpPr>
        <p:spPr bwMode="auto">
          <a:xfrm>
            <a:off x="6873875" y="34718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0000"/>
                </a:solidFill>
              </a:rPr>
              <a:t>a</a:t>
            </a:r>
            <a:endParaRPr lang="en-US" altLang="zh-CN" sz="2400" b="1" i="1">
              <a:solidFill>
                <a:srgbClr val="FF0000"/>
              </a:solidFill>
            </a:endParaRPr>
          </a:p>
        </p:txBody>
      </p:sp>
      <p:sp>
        <p:nvSpPr>
          <p:cNvPr id="1875975" name="Text Box 7"/>
          <p:cNvSpPr txBox="1">
            <a:spLocks noChangeArrowheads="1"/>
          </p:cNvSpPr>
          <p:nvPr/>
        </p:nvSpPr>
        <p:spPr bwMode="auto">
          <a:xfrm>
            <a:off x="3040063" y="304165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75976" name="Freeform 8"/>
          <p:cNvSpPr>
            <a:spLocks/>
          </p:cNvSpPr>
          <p:nvPr/>
        </p:nvSpPr>
        <p:spPr bwMode="auto">
          <a:xfrm>
            <a:off x="4318000" y="1971675"/>
            <a:ext cx="3554413" cy="3810000"/>
          </a:xfrm>
          <a:custGeom>
            <a:avLst/>
            <a:gdLst>
              <a:gd name="T0" fmla="*/ 13 w 2239"/>
              <a:gd name="T1" fmla="*/ 21 h 2400"/>
              <a:gd name="T2" fmla="*/ 259 w 2239"/>
              <a:gd name="T3" fmla="*/ 309 h 2400"/>
              <a:gd name="T4" fmla="*/ 400 w 2239"/>
              <a:gd name="T5" fmla="*/ 489 h 2400"/>
              <a:gd name="T6" fmla="*/ 487 w 2239"/>
              <a:gd name="T7" fmla="*/ 633 h 2400"/>
              <a:gd name="T8" fmla="*/ 571 w 2239"/>
              <a:gd name="T9" fmla="*/ 813 h 2400"/>
              <a:gd name="T10" fmla="*/ 589 w 2239"/>
              <a:gd name="T11" fmla="*/ 858 h 2400"/>
              <a:gd name="T12" fmla="*/ 604 w 2239"/>
              <a:gd name="T13" fmla="*/ 915 h 2400"/>
              <a:gd name="T14" fmla="*/ 615 w 2239"/>
              <a:gd name="T15" fmla="*/ 999 h 2400"/>
              <a:gd name="T16" fmla="*/ 608 w 2239"/>
              <a:gd name="T17" fmla="*/ 1092 h 2400"/>
              <a:gd name="T18" fmla="*/ 596 w 2239"/>
              <a:gd name="T19" fmla="*/ 1162 h 2400"/>
              <a:gd name="T20" fmla="*/ 576 w 2239"/>
              <a:gd name="T21" fmla="*/ 1244 h 2400"/>
              <a:gd name="T22" fmla="*/ 548 w 2239"/>
              <a:gd name="T23" fmla="*/ 1322 h 2400"/>
              <a:gd name="T24" fmla="*/ 494 w 2239"/>
              <a:gd name="T25" fmla="*/ 1436 h 2400"/>
              <a:gd name="T26" fmla="*/ 438 w 2239"/>
              <a:gd name="T27" fmla="*/ 1540 h 2400"/>
              <a:gd name="T28" fmla="*/ 328 w 2239"/>
              <a:gd name="T29" fmla="*/ 1718 h 2400"/>
              <a:gd name="T30" fmla="*/ 193 w 2239"/>
              <a:gd name="T31" fmla="*/ 1905 h 2400"/>
              <a:gd name="T32" fmla="*/ 34 w 2239"/>
              <a:gd name="T33" fmla="*/ 2109 h 2400"/>
              <a:gd name="T34" fmla="*/ 10 w 2239"/>
              <a:gd name="T35" fmla="*/ 2142 h 2400"/>
              <a:gd name="T36" fmla="*/ 0 w 2239"/>
              <a:gd name="T37" fmla="*/ 2182 h 2400"/>
              <a:gd name="T38" fmla="*/ 52 w 2239"/>
              <a:gd name="T39" fmla="*/ 2238 h 2400"/>
              <a:gd name="T40" fmla="*/ 217 w 2239"/>
              <a:gd name="T41" fmla="*/ 2304 h 2400"/>
              <a:gd name="T42" fmla="*/ 478 w 2239"/>
              <a:gd name="T43" fmla="*/ 2355 h 2400"/>
              <a:gd name="T44" fmla="*/ 802 w 2239"/>
              <a:gd name="T45" fmla="*/ 2388 h 2400"/>
              <a:gd name="T46" fmla="*/ 1180 w 2239"/>
              <a:gd name="T47" fmla="*/ 2400 h 2400"/>
              <a:gd name="T48" fmla="*/ 1520 w 2239"/>
              <a:gd name="T49" fmla="*/ 2390 h 2400"/>
              <a:gd name="T50" fmla="*/ 1786 w 2239"/>
              <a:gd name="T51" fmla="*/ 2367 h 2400"/>
              <a:gd name="T52" fmla="*/ 2092 w 2239"/>
              <a:gd name="T53" fmla="*/ 2306 h 2400"/>
              <a:gd name="T54" fmla="*/ 2212 w 2239"/>
              <a:gd name="T55" fmla="*/ 2246 h 2400"/>
              <a:gd name="T56" fmla="*/ 2239 w 2239"/>
              <a:gd name="T57" fmla="*/ 2166 h 2400"/>
              <a:gd name="T58" fmla="*/ 2230 w 2239"/>
              <a:gd name="T59" fmla="*/ 2150 h 2400"/>
              <a:gd name="T60" fmla="*/ 2152 w 2239"/>
              <a:gd name="T61" fmla="*/ 2034 h 2400"/>
              <a:gd name="T62" fmla="*/ 2044 w 2239"/>
              <a:gd name="T63" fmla="*/ 1872 h 2400"/>
              <a:gd name="T64" fmla="*/ 1951 w 2239"/>
              <a:gd name="T65" fmla="*/ 1734 h 2400"/>
              <a:gd name="T66" fmla="*/ 1846 w 2239"/>
              <a:gd name="T67" fmla="*/ 1572 h 2400"/>
              <a:gd name="T68" fmla="*/ 1778 w 2239"/>
              <a:gd name="T69" fmla="*/ 1458 h 2400"/>
              <a:gd name="T70" fmla="*/ 1742 w 2239"/>
              <a:gd name="T71" fmla="*/ 1394 h 2400"/>
              <a:gd name="T72" fmla="*/ 1708 w 2239"/>
              <a:gd name="T73" fmla="*/ 1318 h 2400"/>
              <a:gd name="T74" fmla="*/ 1678 w 2239"/>
              <a:gd name="T75" fmla="*/ 1248 h 2400"/>
              <a:gd name="T76" fmla="*/ 1650 w 2239"/>
              <a:gd name="T77" fmla="*/ 1172 h 2400"/>
              <a:gd name="T78" fmla="*/ 1629 w 2239"/>
              <a:gd name="T79" fmla="*/ 1092 h 2400"/>
              <a:gd name="T80" fmla="*/ 1622 w 2239"/>
              <a:gd name="T81" fmla="*/ 1048 h 2400"/>
              <a:gd name="T82" fmla="*/ 1621 w 2239"/>
              <a:gd name="T83" fmla="*/ 1014 h 2400"/>
              <a:gd name="T84" fmla="*/ 1623 w 2239"/>
              <a:gd name="T85" fmla="*/ 959 h 2400"/>
              <a:gd name="T86" fmla="*/ 1632 w 2239"/>
              <a:gd name="T87" fmla="*/ 894 h 2400"/>
              <a:gd name="T88" fmla="*/ 1642 w 2239"/>
              <a:gd name="T89" fmla="*/ 846 h 2400"/>
              <a:gd name="T90" fmla="*/ 1662 w 2239"/>
              <a:gd name="T91" fmla="*/ 783 h 2400"/>
              <a:gd name="T92" fmla="*/ 1689 w 2239"/>
              <a:gd name="T93" fmla="*/ 717 h 2400"/>
              <a:gd name="T94" fmla="*/ 1711 w 2239"/>
              <a:gd name="T95" fmla="*/ 666 h 2400"/>
              <a:gd name="T96" fmla="*/ 1783 w 2239"/>
              <a:gd name="T97" fmla="*/ 534 h 2400"/>
              <a:gd name="T98" fmla="*/ 1882 w 2239"/>
              <a:gd name="T99" fmla="*/ 399 h 2400"/>
              <a:gd name="T100" fmla="*/ 1972 w 2239"/>
              <a:gd name="T101" fmla="*/ 282 h 2400"/>
              <a:gd name="T102" fmla="*/ 2232 w 2239"/>
              <a:gd name="T103" fmla="*/ 0 h 2400"/>
              <a:gd name="T104" fmla="*/ 2108 w 2239"/>
              <a:gd name="T105" fmla="*/ 62 h 2400"/>
              <a:gd name="T106" fmla="*/ 1936 w 2239"/>
              <a:gd name="T107" fmla="*/ 98 h 2400"/>
              <a:gd name="T108" fmla="*/ 1556 w 2239"/>
              <a:gd name="T109" fmla="*/ 150 h 2400"/>
              <a:gd name="T110" fmla="*/ 1230 w 2239"/>
              <a:gd name="T111" fmla="*/ 162 h 2400"/>
              <a:gd name="T112" fmla="*/ 882 w 2239"/>
              <a:gd name="T113" fmla="*/ 154 h 2400"/>
              <a:gd name="T114" fmla="*/ 424 w 2239"/>
              <a:gd name="T115" fmla="*/ 123 h 2400"/>
              <a:gd name="T116" fmla="*/ 166 w 2239"/>
              <a:gd name="T117" fmla="*/ 69 h 2400"/>
              <a:gd name="T118" fmla="*/ 13 w 2239"/>
              <a:gd name="T119" fmla="*/ 21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39" h="2400">
                <a:moveTo>
                  <a:pt x="13" y="21"/>
                </a:moveTo>
                <a:lnTo>
                  <a:pt x="259" y="309"/>
                </a:lnTo>
                <a:lnTo>
                  <a:pt x="400" y="489"/>
                </a:lnTo>
                <a:lnTo>
                  <a:pt x="487" y="633"/>
                </a:lnTo>
                <a:lnTo>
                  <a:pt x="571" y="813"/>
                </a:lnTo>
                <a:lnTo>
                  <a:pt x="589" y="858"/>
                </a:lnTo>
                <a:lnTo>
                  <a:pt x="604" y="915"/>
                </a:lnTo>
                <a:lnTo>
                  <a:pt x="615" y="999"/>
                </a:lnTo>
                <a:lnTo>
                  <a:pt x="608" y="1092"/>
                </a:lnTo>
                <a:lnTo>
                  <a:pt x="596" y="1162"/>
                </a:lnTo>
                <a:lnTo>
                  <a:pt x="576" y="1244"/>
                </a:lnTo>
                <a:lnTo>
                  <a:pt x="548" y="1322"/>
                </a:lnTo>
                <a:lnTo>
                  <a:pt x="494" y="1436"/>
                </a:lnTo>
                <a:lnTo>
                  <a:pt x="438" y="1540"/>
                </a:lnTo>
                <a:lnTo>
                  <a:pt x="328" y="1718"/>
                </a:lnTo>
                <a:lnTo>
                  <a:pt x="193" y="1905"/>
                </a:lnTo>
                <a:lnTo>
                  <a:pt x="34" y="2109"/>
                </a:lnTo>
                <a:lnTo>
                  <a:pt x="10" y="2142"/>
                </a:lnTo>
                <a:lnTo>
                  <a:pt x="0" y="2182"/>
                </a:lnTo>
                <a:lnTo>
                  <a:pt x="52" y="2238"/>
                </a:lnTo>
                <a:lnTo>
                  <a:pt x="217" y="2304"/>
                </a:lnTo>
                <a:lnTo>
                  <a:pt x="478" y="2355"/>
                </a:lnTo>
                <a:lnTo>
                  <a:pt x="802" y="2388"/>
                </a:lnTo>
                <a:lnTo>
                  <a:pt x="1180" y="2400"/>
                </a:lnTo>
                <a:lnTo>
                  <a:pt x="1520" y="2390"/>
                </a:lnTo>
                <a:lnTo>
                  <a:pt x="1786" y="2367"/>
                </a:lnTo>
                <a:lnTo>
                  <a:pt x="2092" y="2306"/>
                </a:lnTo>
                <a:lnTo>
                  <a:pt x="2212" y="2246"/>
                </a:lnTo>
                <a:lnTo>
                  <a:pt x="2239" y="2166"/>
                </a:lnTo>
                <a:lnTo>
                  <a:pt x="2230" y="2150"/>
                </a:lnTo>
                <a:lnTo>
                  <a:pt x="2152" y="2034"/>
                </a:lnTo>
                <a:lnTo>
                  <a:pt x="2044" y="1872"/>
                </a:lnTo>
                <a:lnTo>
                  <a:pt x="1951" y="1734"/>
                </a:lnTo>
                <a:lnTo>
                  <a:pt x="1846" y="1572"/>
                </a:lnTo>
                <a:lnTo>
                  <a:pt x="1778" y="1458"/>
                </a:lnTo>
                <a:lnTo>
                  <a:pt x="1742" y="1394"/>
                </a:lnTo>
                <a:lnTo>
                  <a:pt x="1708" y="1318"/>
                </a:lnTo>
                <a:lnTo>
                  <a:pt x="1678" y="1248"/>
                </a:lnTo>
                <a:lnTo>
                  <a:pt x="1650" y="1172"/>
                </a:lnTo>
                <a:lnTo>
                  <a:pt x="1629" y="1092"/>
                </a:lnTo>
                <a:lnTo>
                  <a:pt x="1622" y="1048"/>
                </a:lnTo>
                <a:lnTo>
                  <a:pt x="1621" y="1014"/>
                </a:lnTo>
                <a:lnTo>
                  <a:pt x="1623" y="959"/>
                </a:lnTo>
                <a:lnTo>
                  <a:pt x="1632" y="894"/>
                </a:lnTo>
                <a:lnTo>
                  <a:pt x="1642" y="846"/>
                </a:lnTo>
                <a:lnTo>
                  <a:pt x="1662" y="783"/>
                </a:lnTo>
                <a:lnTo>
                  <a:pt x="1689" y="717"/>
                </a:lnTo>
                <a:lnTo>
                  <a:pt x="1711" y="666"/>
                </a:lnTo>
                <a:lnTo>
                  <a:pt x="1783" y="534"/>
                </a:lnTo>
                <a:lnTo>
                  <a:pt x="1882" y="399"/>
                </a:lnTo>
                <a:lnTo>
                  <a:pt x="1972" y="282"/>
                </a:lnTo>
                <a:lnTo>
                  <a:pt x="2232" y="0"/>
                </a:lnTo>
                <a:lnTo>
                  <a:pt x="2108" y="62"/>
                </a:lnTo>
                <a:lnTo>
                  <a:pt x="1936" y="98"/>
                </a:lnTo>
                <a:lnTo>
                  <a:pt x="1556" y="150"/>
                </a:lnTo>
                <a:lnTo>
                  <a:pt x="1230" y="162"/>
                </a:lnTo>
                <a:lnTo>
                  <a:pt x="882" y="154"/>
                </a:lnTo>
                <a:lnTo>
                  <a:pt x="424" y="123"/>
                </a:lnTo>
                <a:lnTo>
                  <a:pt x="166" y="69"/>
                </a:lnTo>
                <a:lnTo>
                  <a:pt x="13" y="21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75977" name="Group 9"/>
          <p:cNvGrpSpPr>
            <a:grpSpLocks/>
          </p:cNvGrpSpPr>
          <p:nvPr/>
        </p:nvGrpSpPr>
        <p:grpSpPr bwMode="auto">
          <a:xfrm>
            <a:off x="5091113" y="790575"/>
            <a:ext cx="3595687" cy="5705475"/>
            <a:chOff x="3207" y="498"/>
            <a:chExt cx="2265" cy="3594"/>
          </a:xfrm>
        </p:grpSpPr>
        <p:grpSp>
          <p:nvGrpSpPr>
            <p:cNvPr id="1875978" name="Group 10"/>
            <p:cNvGrpSpPr>
              <a:grpSpLocks/>
            </p:cNvGrpSpPr>
            <p:nvPr/>
          </p:nvGrpSpPr>
          <p:grpSpPr bwMode="auto">
            <a:xfrm>
              <a:off x="3207" y="2269"/>
              <a:ext cx="2265" cy="263"/>
              <a:chOff x="3207" y="2265"/>
              <a:chExt cx="2265" cy="263"/>
            </a:xfrm>
          </p:grpSpPr>
          <p:sp>
            <p:nvSpPr>
              <p:cNvPr id="1875979" name="Line 11"/>
              <p:cNvSpPr>
                <a:spLocks noChangeShapeType="1"/>
              </p:cNvSpPr>
              <p:nvPr/>
            </p:nvSpPr>
            <p:spPr bwMode="auto">
              <a:xfrm>
                <a:off x="3207" y="2265"/>
                <a:ext cx="2202" cy="9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5980" name="Text Box 12"/>
              <p:cNvSpPr txBox="1">
                <a:spLocks noChangeArrowheads="1"/>
              </p:cNvSpPr>
              <p:nvPr/>
            </p:nvSpPr>
            <p:spPr bwMode="auto">
              <a:xfrm>
                <a:off x="5265" y="2278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accent1"/>
                    </a:solidFill>
                  </a:rPr>
                  <a:t>x</a:t>
                </a:r>
                <a:endParaRPr lang="en-US" altLang="zh-CN" sz="1600" i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875981" name="Group 13"/>
            <p:cNvGrpSpPr>
              <a:grpSpLocks/>
            </p:cNvGrpSpPr>
            <p:nvPr/>
          </p:nvGrpSpPr>
          <p:grpSpPr bwMode="auto">
            <a:xfrm>
              <a:off x="3809" y="498"/>
              <a:ext cx="358" cy="3594"/>
              <a:chOff x="1683" y="999"/>
              <a:chExt cx="283" cy="2565"/>
            </a:xfrm>
          </p:grpSpPr>
          <p:sp>
            <p:nvSpPr>
              <p:cNvPr id="1875982" name="Line 14"/>
              <p:cNvSpPr>
                <a:spLocks noChangeShapeType="1"/>
              </p:cNvSpPr>
              <p:nvPr/>
            </p:nvSpPr>
            <p:spPr bwMode="auto">
              <a:xfrm flipV="1">
                <a:off x="1697" y="1081"/>
                <a:ext cx="0" cy="248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5983" name="Text Box 15"/>
              <p:cNvSpPr txBox="1">
                <a:spLocks noChangeArrowheads="1"/>
              </p:cNvSpPr>
              <p:nvPr/>
            </p:nvSpPr>
            <p:spPr bwMode="auto">
              <a:xfrm>
                <a:off x="1683" y="999"/>
                <a:ext cx="283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400" b="1" i="1">
                    <a:solidFill>
                      <a:schemeClr val="accent2"/>
                    </a:solidFill>
                  </a:rPr>
                  <a:t>y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75984" name="Text Box 16"/>
            <p:cNvSpPr txBox="1">
              <a:spLocks noChangeArrowheads="1"/>
            </p:cNvSpPr>
            <p:nvPr/>
          </p:nvSpPr>
          <p:spPr bwMode="auto">
            <a:xfrm>
              <a:off x="3640" y="204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 b="1" i="1">
                <a:solidFill>
                  <a:srgbClr val="FF0000"/>
                </a:solidFill>
              </a:endParaRPr>
            </a:p>
          </p:txBody>
        </p:sp>
      </p:grpSp>
      <p:grpSp>
        <p:nvGrpSpPr>
          <p:cNvPr id="1875985" name="Group 17"/>
          <p:cNvGrpSpPr>
            <a:grpSpLocks/>
          </p:cNvGrpSpPr>
          <p:nvPr/>
        </p:nvGrpSpPr>
        <p:grpSpPr bwMode="auto">
          <a:xfrm>
            <a:off x="3394075" y="3598863"/>
            <a:ext cx="2725738" cy="1582737"/>
            <a:chOff x="1337" y="2046"/>
            <a:chExt cx="1254" cy="609"/>
          </a:xfrm>
        </p:grpSpPr>
        <p:sp>
          <p:nvSpPr>
            <p:cNvPr id="1875986" name="Line 18"/>
            <p:cNvSpPr>
              <a:spLocks noChangeShapeType="1"/>
            </p:cNvSpPr>
            <p:nvPr/>
          </p:nvSpPr>
          <p:spPr bwMode="auto">
            <a:xfrm flipH="1">
              <a:off x="1536" y="2046"/>
              <a:ext cx="1055" cy="609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5987" name="Text Box 19"/>
            <p:cNvSpPr txBox="1">
              <a:spLocks noChangeArrowheads="1"/>
            </p:cNvSpPr>
            <p:nvPr/>
          </p:nvSpPr>
          <p:spPr bwMode="auto">
            <a:xfrm>
              <a:off x="1337" y="2468"/>
              <a:ext cx="32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b="1" i="1">
                  <a:solidFill>
                    <a:schemeClr val="accent1"/>
                  </a:solidFill>
                </a:rPr>
                <a:t>z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75988" name="Group 20"/>
          <p:cNvGrpSpPr>
            <a:grpSpLocks/>
          </p:cNvGrpSpPr>
          <p:nvPr/>
        </p:nvGrpSpPr>
        <p:grpSpPr bwMode="auto">
          <a:xfrm>
            <a:off x="4333875" y="5137150"/>
            <a:ext cx="3536950" cy="636588"/>
            <a:chOff x="2822" y="3460"/>
            <a:chExt cx="2240" cy="401"/>
          </a:xfrm>
        </p:grpSpPr>
        <p:sp>
          <p:nvSpPr>
            <p:cNvPr id="1875989" name="Arc 21"/>
            <p:cNvSpPr>
              <a:spLocks/>
            </p:cNvSpPr>
            <p:nvPr/>
          </p:nvSpPr>
          <p:spPr bwMode="auto">
            <a:xfrm rot="-16155315">
              <a:off x="3798" y="2598"/>
              <a:ext cx="287" cy="2240"/>
            </a:xfrm>
            <a:custGeom>
              <a:avLst/>
              <a:gdLst>
                <a:gd name="G0" fmla="+- 8937 0 0"/>
                <a:gd name="G1" fmla="+- 21600 0 0"/>
                <a:gd name="G2" fmla="+- 21600 0 0"/>
                <a:gd name="T0" fmla="*/ 0 w 30537"/>
                <a:gd name="T1" fmla="*/ 1936 h 43200"/>
                <a:gd name="T2" fmla="*/ 621 w 30537"/>
                <a:gd name="T3" fmla="*/ 41535 h 43200"/>
                <a:gd name="T4" fmla="*/ 8937 w 3053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37" h="43200" fill="none" extrusionOk="0">
                  <a:moveTo>
                    <a:pt x="-1" y="1935"/>
                  </a:moveTo>
                  <a:cubicBezTo>
                    <a:pt x="2806" y="660"/>
                    <a:pt x="5853" y="-1"/>
                    <a:pt x="8937" y="0"/>
                  </a:cubicBezTo>
                  <a:cubicBezTo>
                    <a:pt x="20866" y="0"/>
                    <a:pt x="30537" y="9670"/>
                    <a:pt x="30537" y="21600"/>
                  </a:cubicBezTo>
                  <a:cubicBezTo>
                    <a:pt x="30537" y="33529"/>
                    <a:pt x="20866" y="43200"/>
                    <a:pt x="8937" y="43200"/>
                  </a:cubicBezTo>
                  <a:cubicBezTo>
                    <a:pt x="6082" y="43200"/>
                    <a:pt x="3255" y="42634"/>
                    <a:pt x="621" y="41534"/>
                  </a:cubicBezTo>
                </a:path>
                <a:path w="30537" h="43200" stroke="0" extrusionOk="0">
                  <a:moveTo>
                    <a:pt x="-1" y="1935"/>
                  </a:moveTo>
                  <a:cubicBezTo>
                    <a:pt x="2806" y="660"/>
                    <a:pt x="5853" y="-1"/>
                    <a:pt x="8937" y="0"/>
                  </a:cubicBezTo>
                  <a:cubicBezTo>
                    <a:pt x="20866" y="0"/>
                    <a:pt x="30537" y="9670"/>
                    <a:pt x="30537" y="21600"/>
                  </a:cubicBezTo>
                  <a:cubicBezTo>
                    <a:pt x="30537" y="33529"/>
                    <a:pt x="20866" y="43200"/>
                    <a:pt x="8937" y="43200"/>
                  </a:cubicBezTo>
                  <a:cubicBezTo>
                    <a:pt x="6082" y="43200"/>
                    <a:pt x="3255" y="42634"/>
                    <a:pt x="621" y="41534"/>
                  </a:cubicBezTo>
                  <a:lnTo>
                    <a:pt x="8937" y="2160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5990" name="Arc 22"/>
            <p:cNvSpPr>
              <a:spLocks/>
            </p:cNvSpPr>
            <p:nvPr/>
          </p:nvSpPr>
          <p:spPr bwMode="auto">
            <a:xfrm rot="16155315" flipV="1">
              <a:off x="3881" y="2518"/>
              <a:ext cx="194" cy="2077"/>
            </a:xfrm>
            <a:custGeom>
              <a:avLst/>
              <a:gdLst>
                <a:gd name="G0" fmla="+- 0 0 0"/>
                <a:gd name="G1" fmla="+- 21543 0 0"/>
                <a:gd name="G2" fmla="+- 21600 0 0"/>
                <a:gd name="T0" fmla="*/ 1565 w 21600"/>
                <a:gd name="T1" fmla="*/ 0 h 39360"/>
                <a:gd name="T2" fmla="*/ 12211 w 21600"/>
                <a:gd name="T3" fmla="*/ 39360 h 39360"/>
                <a:gd name="T4" fmla="*/ 0 w 21600"/>
                <a:gd name="T5" fmla="*/ 21543 h 39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360" fill="none" extrusionOk="0">
                  <a:moveTo>
                    <a:pt x="1565" y="-1"/>
                  </a:moveTo>
                  <a:cubicBezTo>
                    <a:pt x="12857" y="820"/>
                    <a:pt x="21600" y="10220"/>
                    <a:pt x="21600" y="21543"/>
                  </a:cubicBezTo>
                  <a:cubicBezTo>
                    <a:pt x="21600" y="28666"/>
                    <a:pt x="18087" y="35332"/>
                    <a:pt x="12211" y="39360"/>
                  </a:cubicBezTo>
                </a:path>
                <a:path w="21600" h="39360" stroke="0" extrusionOk="0">
                  <a:moveTo>
                    <a:pt x="1565" y="-1"/>
                  </a:moveTo>
                  <a:cubicBezTo>
                    <a:pt x="12857" y="820"/>
                    <a:pt x="21600" y="10220"/>
                    <a:pt x="21600" y="21543"/>
                  </a:cubicBezTo>
                  <a:cubicBezTo>
                    <a:pt x="21600" y="28666"/>
                    <a:pt x="18087" y="35332"/>
                    <a:pt x="12211" y="39360"/>
                  </a:cubicBezTo>
                  <a:lnTo>
                    <a:pt x="0" y="21543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875991" name="Object 23"/>
          <p:cNvGraphicFramePr>
            <a:graphicFrameLocks noChangeAspect="1"/>
          </p:cNvGraphicFramePr>
          <p:nvPr/>
        </p:nvGraphicFramePr>
        <p:xfrm>
          <a:off x="284163" y="2984500"/>
          <a:ext cx="27320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318" name="公式" r:id="rId3" imgW="1346040" imgH="203040" progId="Equation.3">
                  <p:embed/>
                </p:oleObj>
              </mc:Choice>
              <mc:Fallback>
                <p:oleObj name="公式" r:id="rId3" imgW="1346040" imgH="203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2984500"/>
                        <a:ext cx="27320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5992" name="Object 24"/>
          <p:cNvGraphicFramePr>
            <a:graphicFrameLocks noChangeAspect="1"/>
          </p:cNvGraphicFramePr>
          <p:nvPr/>
        </p:nvGraphicFramePr>
        <p:xfrm>
          <a:off x="460375" y="3622675"/>
          <a:ext cx="23653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319" name="公式" r:id="rId5" imgW="1117440" imgH="419040" progId="Equation.3">
                  <p:embed/>
                </p:oleObj>
              </mc:Choice>
              <mc:Fallback>
                <p:oleObj name="公式" r:id="rId5" imgW="1117440" imgH="419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622675"/>
                        <a:ext cx="23653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5993" name="Text Box 25"/>
          <p:cNvSpPr txBox="1">
            <a:spLocks noChangeArrowheads="1"/>
          </p:cNvSpPr>
          <p:nvPr/>
        </p:nvSpPr>
        <p:spPr bwMode="auto">
          <a:xfrm>
            <a:off x="3192463" y="319405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75996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0" y="4981575"/>
            <a:ext cx="304800" cy="1555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75997" name="Rectangle 29"/>
          <p:cNvSpPr>
            <a:spLocks noChangeArrowheads="1"/>
          </p:cNvSpPr>
          <p:nvPr/>
        </p:nvSpPr>
        <p:spPr bwMode="auto">
          <a:xfrm>
            <a:off x="284163" y="388938"/>
            <a:ext cx="3048000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12.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单叶旋转双曲面</a:t>
            </a:r>
          </a:p>
        </p:txBody>
      </p:sp>
      <p:sp>
        <p:nvSpPr>
          <p:cNvPr id="1876005" name="Text Box 37"/>
          <p:cNvSpPr txBox="1">
            <a:spLocks noChangeArrowheads="1"/>
          </p:cNvSpPr>
          <p:nvPr/>
        </p:nvSpPr>
        <p:spPr bwMode="auto">
          <a:xfrm>
            <a:off x="76200" y="1249363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上题双曲线</a:t>
            </a:r>
          </a:p>
        </p:txBody>
      </p:sp>
      <p:sp>
        <p:nvSpPr>
          <p:cNvPr id="1876007" name="Text Box 39"/>
          <p:cNvSpPr txBox="1">
            <a:spLocks noChangeArrowheads="1"/>
          </p:cNvSpPr>
          <p:nvPr/>
        </p:nvSpPr>
        <p:spPr bwMode="auto">
          <a:xfrm>
            <a:off x="292100" y="2238375"/>
            <a:ext cx="170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y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graphicFrame>
        <p:nvGraphicFramePr>
          <p:cNvPr id="1876009" name="Object 41"/>
          <p:cNvGraphicFramePr>
            <a:graphicFrameLocks noChangeAspect="1"/>
          </p:cNvGraphicFramePr>
          <p:nvPr/>
        </p:nvGraphicFramePr>
        <p:xfrm>
          <a:off x="1800225" y="973138"/>
          <a:ext cx="1928813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320" name="公式" r:id="rId7" imgW="1054080" imgH="698400" progId="Equation.3">
                  <p:embed/>
                </p:oleObj>
              </mc:Choice>
              <mc:Fallback>
                <p:oleObj name="公式" r:id="rId7" imgW="1054080" imgH="698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973138"/>
                        <a:ext cx="1928813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6010" name="AutoShape 42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8759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59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599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7002" name="Group 10"/>
          <p:cNvGrpSpPr>
            <a:grpSpLocks/>
          </p:cNvGrpSpPr>
          <p:nvPr/>
        </p:nvGrpSpPr>
        <p:grpSpPr bwMode="auto">
          <a:xfrm>
            <a:off x="3817938" y="1497013"/>
            <a:ext cx="3392487" cy="3965575"/>
            <a:chOff x="1572" y="674"/>
            <a:chExt cx="2137" cy="2498"/>
          </a:xfrm>
        </p:grpSpPr>
        <p:sp>
          <p:nvSpPr>
            <p:cNvPr id="1877003" name="Line 11"/>
            <p:cNvSpPr>
              <a:spLocks noChangeShapeType="1"/>
            </p:cNvSpPr>
            <p:nvPr/>
          </p:nvSpPr>
          <p:spPr bwMode="auto">
            <a:xfrm flipH="1">
              <a:off x="1572" y="674"/>
              <a:ext cx="2127" cy="24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7004" name="Line 12"/>
            <p:cNvSpPr>
              <a:spLocks noChangeShapeType="1"/>
            </p:cNvSpPr>
            <p:nvPr/>
          </p:nvSpPr>
          <p:spPr bwMode="auto">
            <a:xfrm>
              <a:off x="1605" y="693"/>
              <a:ext cx="2104" cy="24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877019" name="Object 27"/>
          <p:cNvGraphicFramePr>
            <a:graphicFrameLocks noChangeAspect="1"/>
          </p:cNvGraphicFramePr>
          <p:nvPr/>
        </p:nvGraphicFramePr>
        <p:xfrm>
          <a:off x="742950" y="1751013"/>
          <a:ext cx="16319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338" name="公式" r:id="rId3" imgW="914400" imgH="634680" progId="Equation.3">
                  <p:embed/>
                </p:oleObj>
              </mc:Choice>
              <mc:Fallback>
                <p:oleObj name="公式" r:id="rId3" imgW="914400" imgH="634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751013"/>
                        <a:ext cx="163195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7021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46075"/>
            <a:ext cx="2373313" cy="41592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旋转锥面</a:t>
            </a:r>
          </a:p>
        </p:txBody>
      </p:sp>
      <p:sp>
        <p:nvSpPr>
          <p:cNvPr id="1877023" name="Text Box 31"/>
          <p:cNvSpPr txBox="1">
            <a:spLocks noChangeArrowheads="1"/>
          </p:cNvSpPr>
          <p:nvPr/>
        </p:nvSpPr>
        <p:spPr bwMode="auto">
          <a:xfrm>
            <a:off x="342900" y="1069975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两条相交直线</a:t>
            </a:r>
          </a:p>
        </p:txBody>
      </p:sp>
      <p:sp>
        <p:nvSpPr>
          <p:cNvPr id="1877027" name="Text Box 35"/>
          <p:cNvSpPr txBox="1">
            <a:spLocks noChangeArrowheads="1"/>
          </p:cNvSpPr>
          <p:nvPr/>
        </p:nvSpPr>
        <p:spPr bwMode="auto">
          <a:xfrm>
            <a:off x="342900" y="3019425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x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grpSp>
        <p:nvGrpSpPr>
          <p:cNvPr id="1877038" name="Group 46"/>
          <p:cNvGrpSpPr>
            <a:grpSpLocks/>
          </p:cNvGrpSpPr>
          <p:nvPr/>
        </p:nvGrpSpPr>
        <p:grpSpPr bwMode="auto">
          <a:xfrm>
            <a:off x="5059363" y="457200"/>
            <a:ext cx="3386137" cy="5053013"/>
            <a:chOff x="3187" y="288"/>
            <a:chExt cx="2133" cy="3183"/>
          </a:xfrm>
        </p:grpSpPr>
        <p:sp>
          <p:nvSpPr>
            <p:cNvPr id="1877031" name="Freeform 39"/>
            <p:cNvSpPr>
              <a:spLocks/>
            </p:cNvSpPr>
            <p:nvPr/>
          </p:nvSpPr>
          <p:spPr bwMode="auto">
            <a:xfrm>
              <a:off x="3480" y="2172"/>
              <a:ext cx="1788" cy="3"/>
            </a:xfrm>
            <a:custGeom>
              <a:avLst/>
              <a:gdLst>
                <a:gd name="T0" fmla="*/ 0 w 1788"/>
                <a:gd name="T1" fmla="*/ 3 h 3"/>
                <a:gd name="T2" fmla="*/ 1788 w 1788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8" h="3">
                  <a:moveTo>
                    <a:pt x="0" y="3"/>
                  </a:moveTo>
                  <a:lnTo>
                    <a:pt x="178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7032" name="Freeform 40"/>
            <p:cNvSpPr>
              <a:spLocks/>
            </p:cNvSpPr>
            <p:nvPr/>
          </p:nvSpPr>
          <p:spPr bwMode="auto">
            <a:xfrm>
              <a:off x="3479" y="396"/>
              <a:ext cx="6" cy="3075"/>
            </a:xfrm>
            <a:custGeom>
              <a:avLst/>
              <a:gdLst>
                <a:gd name="T0" fmla="*/ 6 w 6"/>
                <a:gd name="T1" fmla="*/ 3075 h 3075"/>
                <a:gd name="T2" fmla="*/ 0 w 6"/>
                <a:gd name="T3" fmla="*/ 0 h 3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3075">
                  <a:moveTo>
                    <a:pt x="6" y="307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7033" name="Text Box 41"/>
            <p:cNvSpPr txBox="1">
              <a:spLocks noChangeArrowheads="1"/>
            </p:cNvSpPr>
            <p:nvPr/>
          </p:nvSpPr>
          <p:spPr bwMode="auto">
            <a:xfrm>
              <a:off x="3492" y="2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877034" name="Text Box 42"/>
            <p:cNvSpPr txBox="1">
              <a:spLocks noChangeArrowheads="1"/>
            </p:cNvSpPr>
            <p:nvPr/>
          </p:nvSpPr>
          <p:spPr bwMode="auto">
            <a:xfrm>
              <a:off x="5106" y="2035"/>
              <a:ext cx="21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 </a:t>
              </a:r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77035" name="Text Box 43"/>
            <p:cNvSpPr txBox="1">
              <a:spLocks noChangeArrowheads="1"/>
            </p:cNvSpPr>
            <p:nvPr/>
          </p:nvSpPr>
          <p:spPr bwMode="auto">
            <a:xfrm>
              <a:off x="3187" y="20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1877041" name="AutoShape 4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7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77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77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77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77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77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77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77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77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77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7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77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77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187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7023" grpId="0" autoUpdateAnimBg="0"/>
      <p:bldP spid="187702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9954" name="Group 2"/>
          <p:cNvGrpSpPr>
            <a:grpSpLocks/>
          </p:cNvGrpSpPr>
          <p:nvPr/>
        </p:nvGrpSpPr>
        <p:grpSpPr bwMode="auto">
          <a:xfrm>
            <a:off x="3838575" y="1485900"/>
            <a:ext cx="3378200" cy="3937000"/>
            <a:chOff x="2418" y="936"/>
            <a:chExt cx="2128" cy="2480"/>
          </a:xfrm>
        </p:grpSpPr>
        <p:grpSp>
          <p:nvGrpSpPr>
            <p:cNvPr id="2429955" name="Group 3"/>
            <p:cNvGrpSpPr>
              <a:grpSpLocks/>
            </p:cNvGrpSpPr>
            <p:nvPr/>
          </p:nvGrpSpPr>
          <p:grpSpPr bwMode="auto">
            <a:xfrm>
              <a:off x="2418" y="936"/>
              <a:ext cx="2128" cy="2480"/>
              <a:chOff x="1572" y="674"/>
              <a:chExt cx="2137" cy="2498"/>
            </a:xfrm>
          </p:grpSpPr>
          <p:sp>
            <p:nvSpPr>
              <p:cNvPr id="2429956" name="Line 4"/>
              <p:cNvSpPr>
                <a:spLocks noChangeShapeType="1"/>
              </p:cNvSpPr>
              <p:nvPr/>
            </p:nvSpPr>
            <p:spPr bwMode="auto">
              <a:xfrm flipH="1">
                <a:off x="1572" y="674"/>
                <a:ext cx="2127" cy="249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9957" name="Line 5"/>
              <p:cNvSpPr>
                <a:spLocks noChangeShapeType="1"/>
              </p:cNvSpPr>
              <p:nvPr/>
            </p:nvSpPr>
            <p:spPr bwMode="auto">
              <a:xfrm>
                <a:off x="1605" y="693"/>
                <a:ext cx="2104" cy="247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29958" name="Line 6"/>
            <p:cNvSpPr>
              <a:spLocks noChangeShapeType="1"/>
            </p:cNvSpPr>
            <p:nvPr/>
          </p:nvSpPr>
          <p:spPr bwMode="auto">
            <a:xfrm>
              <a:off x="2418" y="3416"/>
              <a:ext cx="2118" cy="0"/>
            </a:xfrm>
            <a:prstGeom prst="line">
              <a:avLst/>
            </a:prstGeom>
            <a:noFill/>
            <a:ln w="28575" cap="rnd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9959" name="Line 7"/>
            <p:cNvSpPr>
              <a:spLocks noChangeShapeType="1"/>
            </p:cNvSpPr>
            <p:nvPr/>
          </p:nvSpPr>
          <p:spPr bwMode="auto">
            <a:xfrm flipV="1">
              <a:off x="2451" y="953"/>
              <a:ext cx="2059" cy="2"/>
            </a:xfrm>
            <a:prstGeom prst="line">
              <a:avLst/>
            </a:prstGeom>
            <a:noFill/>
            <a:ln w="28575" cap="rnd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29960" name="Freeform 8"/>
          <p:cNvSpPr>
            <a:spLocks/>
          </p:cNvSpPr>
          <p:nvPr/>
        </p:nvSpPr>
        <p:spPr bwMode="auto">
          <a:xfrm>
            <a:off x="3786188" y="1447800"/>
            <a:ext cx="3433762" cy="2001838"/>
          </a:xfrm>
          <a:custGeom>
            <a:avLst/>
            <a:gdLst>
              <a:gd name="T0" fmla="*/ 1096 w 2163"/>
              <a:gd name="T1" fmla="*/ 1261 h 1261"/>
              <a:gd name="T2" fmla="*/ 2163 w 2163"/>
              <a:gd name="T3" fmla="*/ 24 h 1261"/>
              <a:gd name="T4" fmla="*/ 1969 w 2163"/>
              <a:gd name="T5" fmla="*/ 105 h 1261"/>
              <a:gd name="T6" fmla="*/ 1788 w 2163"/>
              <a:gd name="T7" fmla="*/ 144 h 1261"/>
              <a:gd name="T8" fmla="*/ 1491 w 2163"/>
              <a:gd name="T9" fmla="*/ 174 h 1261"/>
              <a:gd name="T10" fmla="*/ 1209 w 2163"/>
              <a:gd name="T11" fmla="*/ 192 h 1261"/>
              <a:gd name="T12" fmla="*/ 984 w 2163"/>
              <a:gd name="T13" fmla="*/ 192 h 1261"/>
              <a:gd name="T14" fmla="*/ 765 w 2163"/>
              <a:gd name="T15" fmla="*/ 180 h 1261"/>
              <a:gd name="T16" fmla="*/ 560 w 2163"/>
              <a:gd name="T17" fmla="*/ 160 h 1261"/>
              <a:gd name="T18" fmla="*/ 465 w 2163"/>
              <a:gd name="T19" fmla="*/ 150 h 1261"/>
              <a:gd name="T20" fmla="*/ 282 w 2163"/>
              <a:gd name="T21" fmla="*/ 114 h 1261"/>
              <a:gd name="T22" fmla="*/ 99 w 2163"/>
              <a:gd name="T23" fmla="*/ 60 h 1261"/>
              <a:gd name="T24" fmla="*/ 0 w 2163"/>
              <a:gd name="T25" fmla="*/ 0 h 1261"/>
              <a:gd name="T26" fmla="*/ 1096 w 2163"/>
              <a:gd name="T27" fmla="*/ 1261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3" h="1261">
                <a:moveTo>
                  <a:pt x="1096" y="1261"/>
                </a:moveTo>
                <a:lnTo>
                  <a:pt x="2163" y="24"/>
                </a:lnTo>
                <a:lnTo>
                  <a:pt x="1969" y="105"/>
                </a:lnTo>
                <a:lnTo>
                  <a:pt x="1788" y="144"/>
                </a:lnTo>
                <a:lnTo>
                  <a:pt x="1491" y="174"/>
                </a:lnTo>
                <a:lnTo>
                  <a:pt x="1209" y="192"/>
                </a:lnTo>
                <a:lnTo>
                  <a:pt x="984" y="192"/>
                </a:lnTo>
                <a:lnTo>
                  <a:pt x="765" y="180"/>
                </a:lnTo>
                <a:lnTo>
                  <a:pt x="560" y="160"/>
                </a:lnTo>
                <a:lnTo>
                  <a:pt x="465" y="150"/>
                </a:lnTo>
                <a:lnTo>
                  <a:pt x="282" y="114"/>
                </a:lnTo>
                <a:lnTo>
                  <a:pt x="99" y="60"/>
                </a:lnTo>
                <a:lnTo>
                  <a:pt x="0" y="0"/>
                </a:lnTo>
                <a:lnTo>
                  <a:pt x="1096" y="1261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rgbClr val="FF0000">
                  <a:gamma/>
                  <a:shade val="46275"/>
                  <a:invGamma/>
                </a:srgbClr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9961" name="Freeform 9"/>
          <p:cNvSpPr>
            <a:spLocks/>
          </p:cNvSpPr>
          <p:nvPr/>
        </p:nvSpPr>
        <p:spPr bwMode="auto">
          <a:xfrm>
            <a:off x="3824288" y="3436938"/>
            <a:ext cx="3433762" cy="2406650"/>
          </a:xfrm>
          <a:custGeom>
            <a:avLst/>
            <a:gdLst>
              <a:gd name="T0" fmla="*/ 1068 w 2163"/>
              <a:gd name="T1" fmla="*/ 0 h 1516"/>
              <a:gd name="T2" fmla="*/ 2163 w 2163"/>
              <a:gd name="T3" fmla="*/ 1289 h 1516"/>
              <a:gd name="T4" fmla="*/ 2136 w 2163"/>
              <a:gd name="T5" fmla="*/ 1362 h 1516"/>
              <a:gd name="T6" fmla="*/ 2000 w 2163"/>
              <a:gd name="T7" fmla="*/ 1417 h 1516"/>
              <a:gd name="T8" fmla="*/ 1799 w 2163"/>
              <a:gd name="T9" fmla="*/ 1462 h 1516"/>
              <a:gd name="T10" fmla="*/ 1581 w 2163"/>
              <a:gd name="T11" fmla="*/ 1489 h 1516"/>
              <a:gd name="T12" fmla="*/ 1281 w 2163"/>
              <a:gd name="T13" fmla="*/ 1516 h 1516"/>
              <a:gd name="T14" fmla="*/ 936 w 2163"/>
              <a:gd name="T15" fmla="*/ 1507 h 1516"/>
              <a:gd name="T16" fmla="*/ 472 w 2163"/>
              <a:gd name="T17" fmla="*/ 1471 h 1516"/>
              <a:gd name="T18" fmla="*/ 172 w 2163"/>
              <a:gd name="T19" fmla="*/ 1389 h 1516"/>
              <a:gd name="T20" fmla="*/ 0 w 2163"/>
              <a:gd name="T21" fmla="*/ 1307 h 1516"/>
              <a:gd name="T22" fmla="*/ 9 w 2163"/>
              <a:gd name="T23" fmla="*/ 1253 h 1516"/>
              <a:gd name="T24" fmla="*/ 1068 w 2163"/>
              <a:gd name="T2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63" h="1516">
                <a:moveTo>
                  <a:pt x="1068" y="0"/>
                </a:moveTo>
                <a:lnTo>
                  <a:pt x="2163" y="1289"/>
                </a:lnTo>
                <a:lnTo>
                  <a:pt x="2136" y="1362"/>
                </a:lnTo>
                <a:lnTo>
                  <a:pt x="2000" y="1417"/>
                </a:lnTo>
                <a:lnTo>
                  <a:pt x="1799" y="1462"/>
                </a:lnTo>
                <a:lnTo>
                  <a:pt x="1581" y="1489"/>
                </a:lnTo>
                <a:lnTo>
                  <a:pt x="1281" y="1516"/>
                </a:lnTo>
                <a:lnTo>
                  <a:pt x="936" y="1507"/>
                </a:lnTo>
                <a:lnTo>
                  <a:pt x="472" y="1471"/>
                </a:lnTo>
                <a:lnTo>
                  <a:pt x="172" y="1389"/>
                </a:lnTo>
                <a:lnTo>
                  <a:pt x="0" y="1307"/>
                </a:lnTo>
                <a:lnTo>
                  <a:pt x="9" y="1253"/>
                </a:lnTo>
                <a:lnTo>
                  <a:pt x="1068" y="0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rgbClr val="FF0000">
                  <a:gamma/>
                  <a:shade val="46275"/>
                  <a:invGamma/>
                </a:srgbClr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29965" name="Group 13"/>
          <p:cNvGrpSpPr>
            <a:grpSpLocks/>
          </p:cNvGrpSpPr>
          <p:nvPr/>
        </p:nvGrpSpPr>
        <p:grpSpPr bwMode="auto">
          <a:xfrm>
            <a:off x="3832225" y="5130800"/>
            <a:ext cx="3429000" cy="696913"/>
            <a:chOff x="2414" y="3232"/>
            <a:chExt cx="2160" cy="439"/>
          </a:xfrm>
        </p:grpSpPr>
        <p:sp>
          <p:nvSpPr>
            <p:cNvPr id="2429966" name="Arc 14"/>
            <p:cNvSpPr>
              <a:spLocks/>
            </p:cNvSpPr>
            <p:nvPr/>
          </p:nvSpPr>
          <p:spPr bwMode="auto">
            <a:xfrm rot="-16155315">
              <a:off x="3344" y="2441"/>
              <a:ext cx="300" cy="2160"/>
            </a:xfrm>
            <a:custGeom>
              <a:avLst/>
              <a:gdLst>
                <a:gd name="G0" fmla="+- 8114 0 0"/>
                <a:gd name="G1" fmla="+- 21600 0 0"/>
                <a:gd name="G2" fmla="+- 21600 0 0"/>
                <a:gd name="T0" fmla="*/ 0 w 29714"/>
                <a:gd name="T1" fmla="*/ 1582 h 43200"/>
                <a:gd name="T2" fmla="*/ 3435 w 29714"/>
                <a:gd name="T3" fmla="*/ 42687 h 43200"/>
                <a:gd name="T4" fmla="*/ 8114 w 2971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714" h="43200" fill="none" extrusionOk="0">
                  <a:moveTo>
                    <a:pt x="-1" y="1581"/>
                  </a:moveTo>
                  <a:cubicBezTo>
                    <a:pt x="2577" y="537"/>
                    <a:pt x="5332" y="-1"/>
                    <a:pt x="8114" y="0"/>
                  </a:cubicBezTo>
                  <a:cubicBezTo>
                    <a:pt x="20043" y="0"/>
                    <a:pt x="29714" y="9670"/>
                    <a:pt x="29714" y="21600"/>
                  </a:cubicBezTo>
                  <a:cubicBezTo>
                    <a:pt x="29714" y="33529"/>
                    <a:pt x="20043" y="43200"/>
                    <a:pt x="8114" y="43200"/>
                  </a:cubicBezTo>
                  <a:cubicBezTo>
                    <a:pt x="6540" y="43200"/>
                    <a:pt x="4971" y="43028"/>
                    <a:pt x="3434" y="42687"/>
                  </a:cubicBezTo>
                </a:path>
                <a:path w="29714" h="43200" stroke="0" extrusionOk="0">
                  <a:moveTo>
                    <a:pt x="-1" y="1581"/>
                  </a:moveTo>
                  <a:cubicBezTo>
                    <a:pt x="2577" y="537"/>
                    <a:pt x="5332" y="-1"/>
                    <a:pt x="8114" y="0"/>
                  </a:cubicBezTo>
                  <a:cubicBezTo>
                    <a:pt x="20043" y="0"/>
                    <a:pt x="29714" y="9670"/>
                    <a:pt x="29714" y="21600"/>
                  </a:cubicBezTo>
                  <a:cubicBezTo>
                    <a:pt x="29714" y="33529"/>
                    <a:pt x="20043" y="43200"/>
                    <a:pt x="8114" y="43200"/>
                  </a:cubicBezTo>
                  <a:cubicBezTo>
                    <a:pt x="6540" y="43200"/>
                    <a:pt x="4971" y="43028"/>
                    <a:pt x="3434" y="42687"/>
                  </a:cubicBezTo>
                  <a:lnTo>
                    <a:pt x="8114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9967" name="Arc 15"/>
            <p:cNvSpPr>
              <a:spLocks/>
            </p:cNvSpPr>
            <p:nvPr/>
          </p:nvSpPr>
          <p:spPr bwMode="auto">
            <a:xfrm rot="16155315" flipV="1">
              <a:off x="3366" y="2284"/>
              <a:ext cx="215" cy="2112"/>
            </a:xfrm>
            <a:custGeom>
              <a:avLst/>
              <a:gdLst>
                <a:gd name="G0" fmla="+- 658 0 0"/>
                <a:gd name="G1" fmla="+- 21438 0 0"/>
                <a:gd name="G2" fmla="+- 21600 0 0"/>
                <a:gd name="T0" fmla="*/ 3296 w 22258"/>
                <a:gd name="T1" fmla="*/ 0 h 43038"/>
                <a:gd name="T2" fmla="*/ 0 w 22258"/>
                <a:gd name="T3" fmla="*/ 43028 h 43038"/>
                <a:gd name="T4" fmla="*/ 658 w 22258"/>
                <a:gd name="T5" fmla="*/ 21438 h 43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58" h="43038" fill="none" extrusionOk="0">
                  <a:moveTo>
                    <a:pt x="3296" y="-1"/>
                  </a:moveTo>
                  <a:cubicBezTo>
                    <a:pt x="14123" y="1332"/>
                    <a:pt x="22258" y="10528"/>
                    <a:pt x="22258" y="21438"/>
                  </a:cubicBezTo>
                  <a:cubicBezTo>
                    <a:pt x="22258" y="33367"/>
                    <a:pt x="12587" y="43038"/>
                    <a:pt x="658" y="43038"/>
                  </a:cubicBezTo>
                  <a:cubicBezTo>
                    <a:pt x="438" y="43038"/>
                    <a:pt x="219" y="43034"/>
                    <a:pt x="0" y="43027"/>
                  </a:cubicBezTo>
                </a:path>
                <a:path w="22258" h="43038" stroke="0" extrusionOk="0">
                  <a:moveTo>
                    <a:pt x="3296" y="-1"/>
                  </a:moveTo>
                  <a:cubicBezTo>
                    <a:pt x="14123" y="1332"/>
                    <a:pt x="22258" y="10528"/>
                    <a:pt x="22258" y="21438"/>
                  </a:cubicBezTo>
                  <a:cubicBezTo>
                    <a:pt x="22258" y="33367"/>
                    <a:pt x="12587" y="43038"/>
                    <a:pt x="658" y="43038"/>
                  </a:cubicBezTo>
                  <a:cubicBezTo>
                    <a:pt x="438" y="43038"/>
                    <a:pt x="219" y="43034"/>
                    <a:pt x="0" y="43027"/>
                  </a:cubicBezTo>
                  <a:lnTo>
                    <a:pt x="658" y="21438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9968" name="Oval 16"/>
          <p:cNvSpPr>
            <a:spLocks noChangeArrowheads="1"/>
          </p:cNvSpPr>
          <p:nvPr/>
        </p:nvSpPr>
        <p:spPr bwMode="auto">
          <a:xfrm>
            <a:off x="3819525" y="1055688"/>
            <a:ext cx="3390900" cy="69532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9969" name="Oval 17"/>
          <p:cNvSpPr>
            <a:spLocks noChangeArrowheads="1"/>
          </p:cNvSpPr>
          <p:nvPr/>
        </p:nvSpPr>
        <p:spPr bwMode="auto">
          <a:xfrm>
            <a:off x="3805238" y="1055688"/>
            <a:ext cx="3435350" cy="698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29970" name="Object 18"/>
          <p:cNvGraphicFramePr>
            <a:graphicFrameLocks noChangeAspect="1"/>
          </p:cNvGraphicFramePr>
          <p:nvPr/>
        </p:nvGraphicFramePr>
        <p:xfrm>
          <a:off x="742950" y="1751013"/>
          <a:ext cx="16319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88" name="公式" r:id="rId3" imgW="914400" imgH="634680" progId="Equation.3">
                  <p:embed/>
                </p:oleObj>
              </mc:Choice>
              <mc:Fallback>
                <p:oleObj name="公式" r:id="rId3" imgW="914400" imgH="634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751013"/>
                        <a:ext cx="163195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9971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43400"/>
            <a:ext cx="361950" cy="282575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429972" name="Text Box 20"/>
          <p:cNvSpPr txBox="1">
            <a:spLocks noChangeArrowheads="1"/>
          </p:cNvSpPr>
          <p:nvPr/>
        </p:nvSpPr>
        <p:spPr bwMode="auto">
          <a:xfrm>
            <a:off x="342900" y="1069975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两条相交直线</a:t>
            </a:r>
          </a:p>
        </p:txBody>
      </p:sp>
      <p:sp>
        <p:nvSpPr>
          <p:cNvPr id="2429973" name="Text Box 21"/>
          <p:cNvSpPr txBox="1">
            <a:spLocks noChangeArrowheads="1"/>
          </p:cNvSpPr>
          <p:nvPr/>
        </p:nvSpPr>
        <p:spPr bwMode="auto">
          <a:xfrm>
            <a:off x="342900" y="3019425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x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grpSp>
        <p:nvGrpSpPr>
          <p:cNvPr id="2429974" name="Group 22"/>
          <p:cNvGrpSpPr>
            <a:grpSpLocks/>
          </p:cNvGrpSpPr>
          <p:nvPr/>
        </p:nvGrpSpPr>
        <p:grpSpPr bwMode="auto">
          <a:xfrm>
            <a:off x="5059363" y="457200"/>
            <a:ext cx="3386137" cy="5053013"/>
            <a:chOff x="3187" y="288"/>
            <a:chExt cx="2133" cy="3183"/>
          </a:xfrm>
        </p:grpSpPr>
        <p:sp>
          <p:nvSpPr>
            <p:cNvPr id="2429975" name="Freeform 23"/>
            <p:cNvSpPr>
              <a:spLocks/>
            </p:cNvSpPr>
            <p:nvPr/>
          </p:nvSpPr>
          <p:spPr bwMode="auto">
            <a:xfrm>
              <a:off x="3480" y="2172"/>
              <a:ext cx="1788" cy="3"/>
            </a:xfrm>
            <a:custGeom>
              <a:avLst/>
              <a:gdLst>
                <a:gd name="T0" fmla="*/ 0 w 1788"/>
                <a:gd name="T1" fmla="*/ 3 h 3"/>
                <a:gd name="T2" fmla="*/ 1788 w 1788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8" h="3">
                  <a:moveTo>
                    <a:pt x="0" y="3"/>
                  </a:moveTo>
                  <a:lnTo>
                    <a:pt x="178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9976" name="Freeform 24"/>
            <p:cNvSpPr>
              <a:spLocks/>
            </p:cNvSpPr>
            <p:nvPr/>
          </p:nvSpPr>
          <p:spPr bwMode="auto">
            <a:xfrm>
              <a:off x="3479" y="396"/>
              <a:ext cx="6" cy="3075"/>
            </a:xfrm>
            <a:custGeom>
              <a:avLst/>
              <a:gdLst>
                <a:gd name="T0" fmla="*/ 6 w 6"/>
                <a:gd name="T1" fmla="*/ 3075 h 3075"/>
                <a:gd name="T2" fmla="*/ 0 w 6"/>
                <a:gd name="T3" fmla="*/ 0 h 3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3075">
                  <a:moveTo>
                    <a:pt x="6" y="307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9977" name="Text Box 25"/>
            <p:cNvSpPr txBox="1">
              <a:spLocks noChangeArrowheads="1"/>
            </p:cNvSpPr>
            <p:nvPr/>
          </p:nvSpPr>
          <p:spPr bwMode="auto">
            <a:xfrm>
              <a:off x="3492" y="2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429978" name="Text Box 26"/>
            <p:cNvSpPr txBox="1">
              <a:spLocks noChangeArrowheads="1"/>
            </p:cNvSpPr>
            <p:nvPr/>
          </p:nvSpPr>
          <p:spPr bwMode="auto">
            <a:xfrm>
              <a:off x="5106" y="2035"/>
              <a:ext cx="21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 </a:t>
              </a:r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29979" name="Text Box 27"/>
            <p:cNvSpPr txBox="1">
              <a:spLocks noChangeArrowheads="1"/>
            </p:cNvSpPr>
            <p:nvPr/>
          </p:nvSpPr>
          <p:spPr bwMode="auto">
            <a:xfrm>
              <a:off x="3187" y="20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429980" name="Group 28"/>
          <p:cNvGrpSpPr>
            <a:grpSpLocks/>
          </p:cNvGrpSpPr>
          <p:nvPr/>
        </p:nvGrpSpPr>
        <p:grpSpPr bwMode="auto">
          <a:xfrm>
            <a:off x="5524500" y="2103438"/>
            <a:ext cx="1881188" cy="1354137"/>
            <a:chOff x="3480" y="1325"/>
            <a:chExt cx="1185" cy="853"/>
          </a:xfrm>
        </p:grpSpPr>
        <p:sp>
          <p:nvSpPr>
            <p:cNvPr id="2429981" name="Freeform 29"/>
            <p:cNvSpPr>
              <a:spLocks/>
            </p:cNvSpPr>
            <p:nvPr/>
          </p:nvSpPr>
          <p:spPr bwMode="auto">
            <a:xfrm>
              <a:off x="3480" y="1440"/>
              <a:ext cx="974" cy="738"/>
            </a:xfrm>
            <a:custGeom>
              <a:avLst/>
              <a:gdLst>
                <a:gd name="T0" fmla="*/ 0 w 974"/>
                <a:gd name="T1" fmla="*/ 738 h 738"/>
                <a:gd name="T2" fmla="*/ 974 w 974"/>
                <a:gd name="T3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74" h="738">
                  <a:moveTo>
                    <a:pt x="0" y="738"/>
                  </a:moveTo>
                  <a:lnTo>
                    <a:pt x="97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9982" name="Text Box 30"/>
            <p:cNvSpPr txBox="1">
              <a:spLocks noChangeArrowheads="1"/>
            </p:cNvSpPr>
            <p:nvPr/>
          </p:nvSpPr>
          <p:spPr bwMode="auto">
            <a:xfrm>
              <a:off x="4487" y="1325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2429983" name="Freeform 31"/>
          <p:cNvSpPr>
            <a:spLocks/>
          </p:cNvSpPr>
          <p:nvPr/>
        </p:nvSpPr>
        <p:spPr bwMode="auto">
          <a:xfrm>
            <a:off x="5524500" y="722313"/>
            <a:ext cx="1588" cy="1014412"/>
          </a:xfrm>
          <a:custGeom>
            <a:avLst/>
            <a:gdLst>
              <a:gd name="T0" fmla="*/ 0 w 1"/>
              <a:gd name="T1" fmla="*/ 639 h 639"/>
              <a:gd name="T2" fmla="*/ 0 w 1"/>
              <a:gd name="T3" fmla="*/ 0 h 6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39">
                <a:moveTo>
                  <a:pt x="0" y="639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9984" name="AutoShape 3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9985" name="Rectangle 33"/>
          <p:cNvSpPr>
            <a:spLocks noChangeArrowheads="1"/>
          </p:cNvSpPr>
          <p:nvPr/>
        </p:nvSpPr>
        <p:spPr bwMode="auto">
          <a:xfrm>
            <a:off x="381000" y="304800"/>
            <a:ext cx="2373313" cy="415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旋转锥面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29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29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42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2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2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2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2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2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9960" grpId="0" animBg="1"/>
      <p:bldP spid="2429961" grpId="0" animBg="1"/>
      <p:bldP spid="2429968" grpId="0" animBg="1"/>
      <p:bldP spid="2429969" grpId="0" animBg="1"/>
      <p:bldP spid="24299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312" name="Freeform 1032"/>
          <p:cNvSpPr>
            <a:spLocks/>
          </p:cNvSpPr>
          <p:nvPr/>
        </p:nvSpPr>
        <p:spPr bwMode="auto">
          <a:xfrm>
            <a:off x="3786188" y="1447800"/>
            <a:ext cx="3433762" cy="2001838"/>
          </a:xfrm>
          <a:custGeom>
            <a:avLst/>
            <a:gdLst>
              <a:gd name="T0" fmla="*/ 1096 w 2163"/>
              <a:gd name="T1" fmla="*/ 1261 h 1261"/>
              <a:gd name="T2" fmla="*/ 2163 w 2163"/>
              <a:gd name="T3" fmla="*/ 24 h 1261"/>
              <a:gd name="T4" fmla="*/ 1969 w 2163"/>
              <a:gd name="T5" fmla="*/ 105 h 1261"/>
              <a:gd name="T6" fmla="*/ 1788 w 2163"/>
              <a:gd name="T7" fmla="*/ 144 h 1261"/>
              <a:gd name="T8" fmla="*/ 1491 w 2163"/>
              <a:gd name="T9" fmla="*/ 174 h 1261"/>
              <a:gd name="T10" fmla="*/ 1209 w 2163"/>
              <a:gd name="T11" fmla="*/ 192 h 1261"/>
              <a:gd name="T12" fmla="*/ 984 w 2163"/>
              <a:gd name="T13" fmla="*/ 192 h 1261"/>
              <a:gd name="T14" fmla="*/ 765 w 2163"/>
              <a:gd name="T15" fmla="*/ 180 h 1261"/>
              <a:gd name="T16" fmla="*/ 560 w 2163"/>
              <a:gd name="T17" fmla="*/ 160 h 1261"/>
              <a:gd name="T18" fmla="*/ 465 w 2163"/>
              <a:gd name="T19" fmla="*/ 150 h 1261"/>
              <a:gd name="T20" fmla="*/ 282 w 2163"/>
              <a:gd name="T21" fmla="*/ 114 h 1261"/>
              <a:gd name="T22" fmla="*/ 99 w 2163"/>
              <a:gd name="T23" fmla="*/ 60 h 1261"/>
              <a:gd name="T24" fmla="*/ 0 w 2163"/>
              <a:gd name="T25" fmla="*/ 0 h 1261"/>
              <a:gd name="T26" fmla="*/ 1096 w 2163"/>
              <a:gd name="T27" fmla="*/ 1261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3" h="1261">
                <a:moveTo>
                  <a:pt x="1096" y="1261"/>
                </a:moveTo>
                <a:lnTo>
                  <a:pt x="2163" y="24"/>
                </a:lnTo>
                <a:lnTo>
                  <a:pt x="1969" y="105"/>
                </a:lnTo>
                <a:lnTo>
                  <a:pt x="1788" y="144"/>
                </a:lnTo>
                <a:lnTo>
                  <a:pt x="1491" y="174"/>
                </a:lnTo>
                <a:lnTo>
                  <a:pt x="1209" y="192"/>
                </a:lnTo>
                <a:lnTo>
                  <a:pt x="984" y="192"/>
                </a:lnTo>
                <a:lnTo>
                  <a:pt x="765" y="180"/>
                </a:lnTo>
                <a:lnTo>
                  <a:pt x="560" y="160"/>
                </a:lnTo>
                <a:lnTo>
                  <a:pt x="465" y="150"/>
                </a:lnTo>
                <a:lnTo>
                  <a:pt x="282" y="114"/>
                </a:lnTo>
                <a:lnTo>
                  <a:pt x="99" y="60"/>
                </a:lnTo>
                <a:lnTo>
                  <a:pt x="0" y="0"/>
                </a:lnTo>
                <a:lnTo>
                  <a:pt x="1096" y="1261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rgbClr val="FF0000">
                  <a:gamma/>
                  <a:shade val="46275"/>
                  <a:invGamma/>
                </a:srgbClr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2313" name="Freeform 1033"/>
          <p:cNvSpPr>
            <a:spLocks/>
          </p:cNvSpPr>
          <p:nvPr/>
        </p:nvSpPr>
        <p:spPr bwMode="auto">
          <a:xfrm>
            <a:off x="3824288" y="3443288"/>
            <a:ext cx="3443287" cy="2395537"/>
          </a:xfrm>
          <a:custGeom>
            <a:avLst/>
            <a:gdLst>
              <a:gd name="T0" fmla="*/ 1077 w 2169"/>
              <a:gd name="T1" fmla="*/ 0 h 1509"/>
              <a:gd name="T2" fmla="*/ 2154 w 2169"/>
              <a:gd name="T3" fmla="*/ 1254 h 1509"/>
              <a:gd name="T4" fmla="*/ 2169 w 2169"/>
              <a:gd name="T5" fmla="*/ 1317 h 1509"/>
              <a:gd name="T6" fmla="*/ 2136 w 2169"/>
              <a:gd name="T7" fmla="*/ 1358 h 1509"/>
              <a:gd name="T8" fmla="*/ 2000 w 2169"/>
              <a:gd name="T9" fmla="*/ 1413 h 1509"/>
              <a:gd name="T10" fmla="*/ 1799 w 2169"/>
              <a:gd name="T11" fmla="*/ 1458 h 1509"/>
              <a:gd name="T12" fmla="*/ 1581 w 2169"/>
              <a:gd name="T13" fmla="*/ 1485 h 1509"/>
              <a:gd name="T14" fmla="*/ 1281 w 2169"/>
              <a:gd name="T15" fmla="*/ 1509 h 1509"/>
              <a:gd name="T16" fmla="*/ 936 w 2169"/>
              <a:gd name="T17" fmla="*/ 1503 h 1509"/>
              <a:gd name="T18" fmla="*/ 477 w 2169"/>
              <a:gd name="T19" fmla="*/ 1461 h 1509"/>
              <a:gd name="T20" fmla="*/ 318 w 2169"/>
              <a:gd name="T21" fmla="*/ 1428 h 1509"/>
              <a:gd name="T22" fmla="*/ 172 w 2169"/>
              <a:gd name="T23" fmla="*/ 1385 h 1509"/>
              <a:gd name="T24" fmla="*/ 69 w 2169"/>
              <a:gd name="T25" fmla="*/ 1344 h 1509"/>
              <a:gd name="T26" fmla="*/ 0 w 2169"/>
              <a:gd name="T27" fmla="*/ 1303 h 1509"/>
              <a:gd name="T28" fmla="*/ 12 w 2169"/>
              <a:gd name="T29" fmla="*/ 1233 h 1509"/>
              <a:gd name="T30" fmla="*/ 1077 w 2169"/>
              <a:gd name="T31" fmla="*/ 0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69" h="1509">
                <a:moveTo>
                  <a:pt x="1077" y="0"/>
                </a:moveTo>
                <a:lnTo>
                  <a:pt x="2154" y="1254"/>
                </a:lnTo>
                <a:lnTo>
                  <a:pt x="2169" y="1317"/>
                </a:lnTo>
                <a:lnTo>
                  <a:pt x="2136" y="1358"/>
                </a:lnTo>
                <a:lnTo>
                  <a:pt x="2000" y="1413"/>
                </a:lnTo>
                <a:lnTo>
                  <a:pt x="1799" y="1458"/>
                </a:lnTo>
                <a:lnTo>
                  <a:pt x="1581" y="1485"/>
                </a:lnTo>
                <a:lnTo>
                  <a:pt x="1281" y="1509"/>
                </a:lnTo>
                <a:lnTo>
                  <a:pt x="936" y="1503"/>
                </a:lnTo>
                <a:lnTo>
                  <a:pt x="477" y="1461"/>
                </a:lnTo>
                <a:lnTo>
                  <a:pt x="318" y="1428"/>
                </a:lnTo>
                <a:lnTo>
                  <a:pt x="172" y="1385"/>
                </a:lnTo>
                <a:lnTo>
                  <a:pt x="69" y="1344"/>
                </a:lnTo>
                <a:lnTo>
                  <a:pt x="0" y="1303"/>
                </a:lnTo>
                <a:lnTo>
                  <a:pt x="12" y="1233"/>
                </a:lnTo>
                <a:lnTo>
                  <a:pt x="1077" y="0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rgbClr val="FF0000">
                  <a:gamma/>
                  <a:shade val="46275"/>
                  <a:invGamma/>
                </a:srgbClr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2317" name="Group 1037"/>
          <p:cNvGrpSpPr>
            <a:grpSpLocks/>
          </p:cNvGrpSpPr>
          <p:nvPr/>
        </p:nvGrpSpPr>
        <p:grpSpPr bwMode="auto">
          <a:xfrm>
            <a:off x="3832225" y="5130800"/>
            <a:ext cx="3429000" cy="696913"/>
            <a:chOff x="2414" y="3232"/>
            <a:chExt cx="2160" cy="439"/>
          </a:xfrm>
        </p:grpSpPr>
        <p:sp>
          <p:nvSpPr>
            <p:cNvPr id="2402318" name="Arc 1038"/>
            <p:cNvSpPr>
              <a:spLocks/>
            </p:cNvSpPr>
            <p:nvPr/>
          </p:nvSpPr>
          <p:spPr bwMode="auto">
            <a:xfrm rot="-16155315">
              <a:off x="3344" y="2441"/>
              <a:ext cx="300" cy="2160"/>
            </a:xfrm>
            <a:custGeom>
              <a:avLst/>
              <a:gdLst>
                <a:gd name="G0" fmla="+- 8114 0 0"/>
                <a:gd name="G1" fmla="+- 21600 0 0"/>
                <a:gd name="G2" fmla="+- 21600 0 0"/>
                <a:gd name="T0" fmla="*/ 0 w 29714"/>
                <a:gd name="T1" fmla="*/ 1582 h 43200"/>
                <a:gd name="T2" fmla="*/ 3435 w 29714"/>
                <a:gd name="T3" fmla="*/ 42687 h 43200"/>
                <a:gd name="T4" fmla="*/ 8114 w 2971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714" h="43200" fill="none" extrusionOk="0">
                  <a:moveTo>
                    <a:pt x="-1" y="1581"/>
                  </a:moveTo>
                  <a:cubicBezTo>
                    <a:pt x="2577" y="537"/>
                    <a:pt x="5332" y="-1"/>
                    <a:pt x="8114" y="0"/>
                  </a:cubicBezTo>
                  <a:cubicBezTo>
                    <a:pt x="20043" y="0"/>
                    <a:pt x="29714" y="9670"/>
                    <a:pt x="29714" y="21600"/>
                  </a:cubicBezTo>
                  <a:cubicBezTo>
                    <a:pt x="29714" y="33529"/>
                    <a:pt x="20043" y="43200"/>
                    <a:pt x="8114" y="43200"/>
                  </a:cubicBezTo>
                  <a:cubicBezTo>
                    <a:pt x="6540" y="43200"/>
                    <a:pt x="4971" y="43028"/>
                    <a:pt x="3434" y="42687"/>
                  </a:cubicBezTo>
                </a:path>
                <a:path w="29714" h="43200" stroke="0" extrusionOk="0">
                  <a:moveTo>
                    <a:pt x="-1" y="1581"/>
                  </a:moveTo>
                  <a:cubicBezTo>
                    <a:pt x="2577" y="537"/>
                    <a:pt x="5332" y="-1"/>
                    <a:pt x="8114" y="0"/>
                  </a:cubicBezTo>
                  <a:cubicBezTo>
                    <a:pt x="20043" y="0"/>
                    <a:pt x="29714" y="9670"/>
                    <a:pt x="29714" y="21600"/>
                  </a:cubicBezTo>
                  <a:cubicBezTo>
                    <a:pt x="29714" y="33529"/>
                    <a:pt x="20043" y="43200"/>
                    <a:pt x="8114" y="43200"/>
                  </a:cubicBezTo>
                  <a:cubicBezTo>
                    <a:pt x="6540" y="43200"/>
                    <a:pt x="4971" y="43028"/>
                    <a:pt x="3434" y="42687"/>
                  </a:cubicBezTo>
                  <a:lnTo>
                    <a:pt x="8114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2319" name="Arc 1039"/>
            <p:cNvSpPr>
              <a:spLocks/>
            </p:cNvSpPr>
            <p:nvPr/>
          </p:nvSpPr>
          <p:spPr bwMode="auto">
            <a:xfrm rot="16155315" flipV="1">
              <a:off x="3366" y="2284"/>
              <a:ext cx="215" cy="2112"/>
            </a:xfrm>
            <a:custGeom>
              <a:avLst/>
              <a:gdLst>
                <a:gd name="G0" fmla="+- 658 0 0"/>
                <a:gd name="G1" fmla="+- 21438 0 0"/>
                <a:gd name="G2" fmla="+- 21600 0 0"/>
                <a:gd name="T0" fmla="*/ 3296 w 22258"/>
                <a:gd name="T1" fmla="*/ 0 h 43038"/>
                <a:gd name="T2" fmla="*/ 0 w 22258"/>
                <a:gd name="T3" fmla="*/ 43028 h 43038"/>
                <a:gd name="T4" fmla="*/ 658 w 22258"/>
                <a:gd name="T5" fmla="*/ 21438 h 43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58" h="43038" fill="none" extrusionOk="0">
                  <a:moveTo>
                    <a:pt x="3296" y="-1"/>
                  </a:moveTo>
                  <a:cubicBezTo>
                    <a:pt x="14123" y="1332"/>
                    <a:pt x="22258" y="10528"/>
                    <a:pt x="22258" y="21438"/>
                  </a:cubicBezTo>
                  <a:cubicBezTo>
                    <a:pt x="22258" y="33367"/>
                    <a:pt x="12587" y="43038"/>
                    <a:pt x="658" y="43038"/>
                  </a:cubicBezTo>
                  <a:cubicBezTo>
                    <a:pt x="438" y="43038"/>
                    <a:pt x="219" y="43034"/>
                    <a:pt x="0" y="43027"/>
                  </a:cubicBezTo>
                </a:path>
                <a:path w="22258" h="43038" stroke="0" extrusionOk="0">
                  <a:moveTo>
                    <a:pt x="3296" y="-1"/>
                  </a:moveTo>
                  <a:cubicBezTo>
                    <a:pt x="14123" y="1332"/>
                    <a:pt x="22258" y="10528"/>
                    <a:pt x="22258" y="21438"/>
                  </a:cubicBezTo>
                  <a:cubicBezTo>
                    <a:pt x="22258" y="33367"/>
                    <a:pt x="12587" y="43038"/>
                    <a:pt x="658" y="43038"/>
                  </a:cubicBezTo>
                  <a:cubicBezTo>
                    <a:pt x="438" y="43038"/>
                    <a:pt x="219" y="43034"/>
                    <a:pt x="0" y="43027"/>
                  </a:cubicBezTo>
                  <a:lnTo>
                    <a:pt x="658" y="21438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2320" name="Oval 1040"/>
          <p:cNvSpPr>
            <a:spLocks noChangeArrowheads="1"/>
          </p:cNvSpPr>
          <p:nvPr/>
        </p:nvSpPr>
        <p:spPr bwMode="auto">
          <a:xfrm>
            <a:off x="3819525" y="1055688"/>
            <a:ext cx="3390900" cy="69532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2321" name="Oval 1041"/>
          <p:cNvSpPr>
            <a:spLocks noChangeArrowheads="1"/>
          </p:cNvSpPr>
          <p:nvPr/>
        </p:nvSpPr>
        <p:spPr bwMode="auto">
          <a:xfrm>
            <a:off x="3805238" y="1055688"/>
            <a:ext cx="3435350" cy="698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2333" name="Group 1053"/>
          <p:cNvGrpSpPr>
            <a:grpSpLocks/>
          </p:cNvGrpSpPr>
          <p:nvPr/>
        </p:nvGrpSpPr>
        <p:grpSpPr bwMode="auto">
          <a:xfrm>
            <a:off x="5059363" y="457200"/>
            <a:ext cx="3386137" cy="5053013"/>
            <a:chOff x="3187" y="288"/>
            <a:chExt cx="2133" cy="3183"/>
          </a:xfrm>
        </p:grpSpPr>
        <p:sp>
          <p:nvSpPr>
            <p:cNvPr id="2402322" name="Freeform 1042"/>
            <p:cNvSpPr>
              <a:spLocks/>
            </p:cNvSpPr>
            <p:nvPr/>
          </p:nvSpPr>
          <p:spPr bwMode="auto">
            <a:xfrm>
              <a:off x="3480" y="2172"/>
              <a:ext cx="1788" cy="3"/>
            </a:xfrm>
            <a:custGeom>
              <a:avLst/>
              <a:gdLst>
                <a:gd name="T0" fmla="*/ 0 w 1788"/>
                <a:gd name="T1" fmla="*/ 3 h 3"/>
                <a:gd name="T2" fmla="*/ 1788 w 1788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8" h="3">
                  <a:moveTo>
                    <a:pt x="0" y="3"/>
                  </a:moveTo>
                  <a:lnTo>
                    <a:pt x="178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2323" name="Freeform 1043"/>
            <p:cNvSpPr>
              <a:spLocks/>
            </p:cNvSpPr>
            <p:nvPr/>
          </p:nvSpPr>
          <p:spPr bwMode="auto">
            <a:xfrm>
              <a:off x="3479" y="396"/>
              <a:ext cx="6" cy="3075"/>
            </a:xfrm>
            <a:custGeom>
              <a:avLst/>
              <a:gdLst>
                <a:gd name="T0" fmla="*/ 6 w 6"/>
                <a:gd name="T1" fmla="*/ 3075 h 3075"/>
                <a:gd name="T2" fmla="*/ 0 w 6"/>
                <a:gd name="T3" fmla="*/ 0 h 3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3075">
                  <a:moveTo>
                    <a:pt x="6" y="307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2324" name="Text Box 1044"/>
            <p:cNvSpPr txBox="1">
              <a:spLocks noChangeArrowheads="1"/>
            </p:cNvSpPr>
            <p:nvPr/>
          </p:nvSpPr>
          <p:spPr bwMode="auto">
            <a:xfrm>
              <a:off x="3492" y="2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402325" name="Text Box 1045"/>
            <p:cNvSpPr txBox="1">
              <a:spLocks noChangeArrowheads="1"/>
            </p:cNvSpPr>
            <p:nvPr/>
          </p:nvSpPr>
          <p:spPr bwMode="auto">
            <a:xfrm>
              <a:off x="5106" y="2035"/>
              <a:ext cx="21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 </a:t>
              </a:r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02326" name="Text Box 1046"/>
            <p:cNvSpPr txBox="1">
              <a:spLocks noChangeArrowheads="1"/>
            </p:cNvSpPr>
            <p:nvPr/>
          </p:nvSpPr>
          <p:spPr bwMode="auto">
            <a:xfrm>
              <a:off x="3187" y="20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402327" name="Freeform 1047"/>
            <p:cNvSpPr>
              <a:spLocks/>
            </p:cNvSpPr>
            <p:nvPr/>
          </p:nvSpPr>
          <p:spPr bwMode="auto">
            <a:xfrm>
              <a:off x="3480" y="1440"/>
              <a:ext cx="974" cy="738"/>
            </a:xfrm>
            <a:custGeom>
              <a:avLst/>
              <a:gdLst>
                <a:gd name="T0" fmla="*/ 0 w 974"/>
                <a:gd name="T1" fmla="*/ 738 h 738"/>
                <a:gd name="T2" fmla="*/ 974 w 974"/>
                <a:gd name="T3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74" h="738">
                  <a:moveTo>
                    <a:pt x="0" y="738"/>
                  </a:moveTo>
                  <a:lnTo>
                    <a:pt x="97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2328" name="Text Box 1048"/>
            <p:cNvSpPr txBox="1">
              <a:spLocks noChangeArrowheads="1"/>
            </p:cNvSpPr>
            <p:nvPr/>
          </p:nvSpPr>
          <p:spPr bwMode="auto">
            <a:xfrm>
              <a:off x="4487" y="1325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02329" name="Object 1049"/>
          <p:cNvGraphicFramePr>
            <a:graphicFrameLocks noChangeAspect="1"/>
          </p:cNvGraphicFramePr>
          <p:nvPr/>
        </p:nvGraphicFramePr>
        <p:xfrm>
          <a:off x="742950" y="1751013"/>
          <a:ext cx="16319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364" name="公式" r:id="rId3" imgW="914400" imgH="634680" progId="Equation.3">
                  <p:embed/>
                </p:oleObj>
              </mc:Choice>
              <mc:Fallback>
                <p:oleObj name="公式" r:id="rId3" imgW="914400" imgH="634680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751013"/>
                        <a:ext cx="163195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2330" name="Rectangle 1050"/>
          <p:cNvSpPr>
            <a:spLocks noGrp="1" noChangeArrowheads="1"/>
          </p:cNvSpPr>
          <p:nvPr>
            <p:ph type="title" idx="4294967295"/>
          </p:nvPr>
        </p:nvSpPr>
        <p:spPr>
          <a:xfrm>
            <a:off x="742950" y="5827713"/>
            <a:ext cx="361950" cy="415925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tx1"/>
                </a:solidFill>
              </a:rPr>
              <a:t>.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402331" name="Text Box 1051"/>
          <p:cNvSpPr txBox="1">
            <a:spLocks noChangeArrowheads="1"/>
          </p:cNvSpPr>
          <p:nvPr/>
        </p:nvSpPr>
        <p:spPr bwMode="auto">
          <a:xfrm>
            <a:off x="342900" y="1069975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两条相交直线</a:t>
            </a:r>
          </a:p>
        </p:txBody>
      </p:sp>
      <p:sp>
        <p:nvSpPr>
          <p:cNvPr id="2402332" name="Text Box 1052"/>
          <p:cNvSpPr txBox="1">
            <a:spLocks noChangeArrowheads="1"/>
          </p:cNvSpPr>
          <p:nvPr/>
        </p:nvSpPr>
        <p:spPr bwMode="auto">
          <a:xfrm>
            <a:off x="342900" y="3019425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x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sp>
        <p:nvSpPr>
          <p:cNvPr id="2402334" name="Freeform 1054"/>
          <p:cNvSpPr>
            <a:spLocks/>
          </p:cNvSpPr>
          <p:nvPr/>
        </p:nvSpPr>
        <p:spPr bwMode="auto">
          <a:xfrm>
            <a:off x="5524500" y="722313"/>
            <a:ext cx="1588" cy="1014412"/>
          </a:xfrm>
          <a:custGeom>
            <a:avLst/>
            <a:gdLst>
              <a:gd name="T0" fmla="*/ 0 w 1"/>
              <a:gd name="T1" fmla="*/ 639 h 639"/>
              <a:gd name="T2" fmla="*/ 0 w 1"/>
              <a:gd name="T3" fmla="*/ 0 h 6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39">
                <a:moveTo>
                  <a:pt x="0" y="639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2335" name="Text Box 1055"/>
          <p:cNvSpPr txBox="1">
            <a:spLocks noChangeArrowheads="1"/>
          </p:cNvSpPr>
          <p:nvPr/>
        </p:nvSpPr>
        <p:spPr bwMode="auto">
          <a:xfrm>
            <a:off x="381000" y="3730625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得旋转锥面</a:t>
            </a:r>
            <a:endParaRPr lang="zh-CN" altLang="en-US" sz="2400">
              <a:solidFill>
                <a:schemeClr val="tx1"/>
              </a:solidFill>
            </a:endParaRPr>
          </a:p>
        </p:txBody>
      </p:sp>
      <p:graphicFrame>
        <p:nvGraphicFramePr>
          <p:cNvPr id="2402336" name="Object 1056"/>
          <p:cNvGraphicFramePr>
            <a:graphicFrameLocks noChangeAspect="1"/>
          </p:cNvGraphicFramePr>
          <p:nvPr/>
        </p:nvGraphicFramePr>
        <p:xfrm>
          <a:off x="354013" y="4267200"/>
          <a:ext cx="23304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365" name="公式" r:id="rId5" imgW="1130040" imgH="419040" progId="Equation.3">
                  <p:embed/>
                </p:oleObj>
              </mc:Choice>
              <mc:Fallback>
                <p:oleObj name="公式" r:id="rId5" imgW="1130040" imgH="419040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4267200"/>
                        <a:ext cx="23304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2337" name="Text Box 1057"/>
          <p:cNvSpPr txBox="1">
            <a:spLocks noChangeArrowheads="1"/>
          </p:cNvSpPr>
          <p:nvPr/>
        </p:nvSpPr>
        <p:spPr bwMode="auto">
          <a:xfrm>
            <a:off x="2836863" y="374015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02338" name="Rectangle 1058"/>
          <p:cNvSpPr>
            <a:spLocks noChangeArrowheads="1"/>
          </p:cNvSpPr>
          <p:nvPr/>
        </p:nvSpPr>
        <p:spPr bwMode="auto">
          <a:xfrm>
            <a:off x="381000" y="304800"/>
            <a:ext cx="2373313" cy="415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旋转锥面</a:t>
            </a:r>
          </a:p>
        </p:txBody>
      </p:sp>
      <p:sp>
        <p:nvSpPr>
          <p:cNvPr id="2402340" name="AutoShape 1060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0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402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23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2335" grpId="0" autoUpdateAnimBg="0"/>
      <p:bldP spid="240233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9055" name="Group 15"/>
          <p:cNvGrpSpPr>
            <a:grpSpLocks/>
          </p:cNvGrpSpPr>
          <p:nvPr/>
        </p:nvGrpSpPr>
        <p:grpSpPr bwMode="auto">
          <a:xfrm>
            <a:off x="1314450" y="5089525"/>
            <a:ext cx="6843713" cy="396875"/>
            <a:chOff x="828" y="3206"/>
            <a:chExt cx="4311" cy="250"/>
          </a:xfrm>
        </p:grpSpPr>
        <p:sp>
          <p:nvSpPr>
            <p:cNvPr id="1879056" name="Freeform 16"/>
            <p:cNvSpPr>
              <a:spLocks/>
            </p:cNvSpPr>
            <p:nvPr/>
          </p:nvSpPr>
          <p:spPr bwMode="auto">
            <a:xfrm>
              <a:off x="828" y="3206"/>
              <a:ext cx="4116" cy="4"/>
            </a:xfrm>
            <a:custGeom>
              <a:avLst/>
              <a:gdLst>
                <a:gd name="T0" fmla="*/ 0 w 4116"/>
                <a:gd name="T1" fmla="*/ 0 h 4"/>
                <a:gd name="T2" fmla="*/ 4116 w 4116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16" h="4">
                  <a:moveTo>
                    <a:pt x="0" y="0"/>
                  </a:moveTo>
                  <a:lnTo>
                    <a:pt x="4116" y="4"/>
                  </a:ln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9057" name="Text Box 17"/>
            <p:cNvSpPr txBox="1">
              <a:spLocks noChangeArrowheads="1"/>
            </p:cNvSpPr>
            <p:nvPr/>
          </p:nvSpPr>
          <p:spPr bwMode="auto">
            <a:xfrm>
              <a:off x="4932" y="3206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accent1"/>
                  </a:solidFill>
                </a:rPr>
                <a:t>y</a:t>
              </a:r>
              <a:endParaRPr lang="en-US" altLang="zh-CN" sz="1600" i="1">
                <a:solidFill>
                  <a:schemeClr val="tx1"/>
                </a:solidFill>
              </a:endParaRPr>
            </a:p>
          </p:txBody>
        </p:sp>
      </p:grpSp>
      <p:sp>
        <p:nvSpPr>
          <p:cNvPr id="1879042" name="Text Box 2"/>
          <p:cNvSpPr txBox="1">
            <a:spLocks noChangeArrowheads="1"/>
          </p:cNvSpPr>
          <p:nvPr/>
        </p:nvSpPr>
        <p:spPr bwMode="auto">
          <a:xfrm>
            <a:off x="4337050" y="5089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1"/>
                </a:solidFill>
              </a:rPr>
              <a:t>o</a:t>
            </a:r>
          </a:p>
        </p:txBody>
      </p:sp>
      <p:grpSp>
        <p:nvGrpSpPr>
          <p:cNvPr id="1879046" name="Group 6"/>
          <p:cNvGrpSpPr>
            <a:grpSpLocks/>
          </p:cNvGrpSpPr>
          <p:nvPr/>
        </p:nvGrpSpPr>
        <p:grpSpPr bwMode="auto">
          <a:xfrm>
            <a:off x="4308475" y="1182688"/>
            <a:ext cx="568325" cy="5675312"/>
            <a:chOff x="2714" y="745"/>
            <a:chExt cx="358" cy="3575"/>
          </a:xfrm>
        </p:grpSpPr>
        <p:sp>
          <p:nvSpPr>
            <p:cNvPr id="1879047" name="Line 7"/>
            <p:cNvSpPr>
              <a:spLocks noChangeShapeType="1"/>
            </p:cNvSpPr>
            <p:nvPr/>
          </p:nvSpPr>
          <p:spPr bwMode="auto">
            <a:xfrm flipV="1">
              <a:off x="2732" y="840"/>
              <a:ext cx="0" cy="3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9048" name="Text Box 8"/>
            <p:cNvSpPr txBox="1">
              <a:spLocks noChangeArrowheads="1"/>
            </p:cNvSpPr>
            <p:nvPr/>
          </p:nvSpPr>
          <p:spPr bwMode="auto">
            <a:xfrm>
              <a:off x="2714" y="745"/>
              <a:ext cx="3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accent2"/>
                  </a:solidFill>
                </a:rPr>
                <a:t>z</a:t>
              </a:r>
              <a:endParaRPr lang="en-US" altLang="zh-CN" sz="2800" b="1">
                <a:solidFill>
                  <a:schemeClr val="accent2"/>
                </a:solidFill>
              </a:endParaRPr>
            </a:p>
          </p:txBody>
        </p:sp>
      </p:grpSp>
      <p:sp>
        <p:nvSpPr>
          <p:cNvPr id="1879052" name="Freeform 12"/>
          <p:cNvSpPr>
            <a:spLocks/>
          </p:cNvSpPr>
          <p:nvPr/>
        </p:nvSpPr>
        <p:spPr bwMode="auto">
          <a:xfrm>
            <a:off x="1323975" y="3186113"/>
            <a:ext cx="5991225" cy="1895475"/>
          </a:xfrm>
          <a:custGeom>
            <a:avLst/>
            <a:gdLst>
              <a:gd name="T0" fmla="*/ 0 w 3774"/>
              <a:gd name="T1" fmla="*/ 0 h 1194"/>
              <a:gd name="T2" fmla="*/ 1902 w 3774"/>
              <a:gd name="T3" fmla="*/ 1191 h 1194"/>
              <a:gd name="T4" fmla="*/ 3774 w 3774"/>
              <a:gd name="T5" fmla="*/ 18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74" h="1194">
                <a:moveTo>
                  <a:pt x="0" y="0"/>
                </a:moveTo>
                <a:cubicBezTo>
                  <a:pt x="318" y="198"/>
                  <a:pt x="1273" y="1188"/>
                  <a:pt x="1902" y="1191"/>
                </a:cubicBezTo>
                <a:cubicBezTo>
                  <a:pt x="2531" y="1194"/>
                  <a:pt x="3384" y="263"/>
                  <a:pt x="3774" y="18"/>
                </a:cubicBezTo>
              </a:path>
            </a:pathLst>
          </a:custGeom>
          <a:noFill/>
          <a:ln w="5715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6600"/>
                    </a:gs>
                    <a:gs pos="50000">
                      <a:schemeClr val="tx1"/>
                    </a:gs>
                    <a:gs pos="100000">
                      <a:srgbClr val="CC66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79054" name="Object 14"/>
          <p:cNvGraphicFramePr>
            <a:graphicFrameLocks noChangeAspect="1"/>
          </p:cNvGraphicFramePr>
          <p:nvPr/>
        </p:nvGraphicFramePr>
        <p:xfrm>
          <a:off x="1371600" y="990600"/>
          <a:ext cx="13430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386" name="公式" r:id="rId3" imgW="685800" imgH="431640" progId="Equation.3">
                  <p:embed/>
                </p:oleObj>
              </mc:Choice>
              <mc:Fallback>
                <p:oleObj name="公式" r:id="rId3" imgW="6858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90600"/>
                        <a:ext cx="134302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9058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284163" y="352425"/>
            <a:ext cx="2667000" cy="4826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14.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旋转抛物面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79059" name="Text Box 19"/>
          <p:cNvSpPr txBox="1">
            <a:spLocks noChangeArrowheads="1"/>
          </p:cNvSpPr>
          <p:nvPr/>
        </p:nvSpPr>
        <p:spPr bwMode="auto">
          <a:xfrm>
            <a:off x="284163" y="1173163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抛物线</a:t>
            </a:r>
          </a:p>
        </p:txBody>
      </p:sp>
      <p:sp>
        <p:nvSpPr>
          <p:cNvPr id="1879061" name="Text Box 21"/>
          <p:cNvSpPr txBox="1">
            <a:spLocks noChangeArrowheads="1"/>
          </p:cNvSpPr>
          <p:nvPr/>
        </p:nvSpPr>
        <p:spPr bwMode="auto">
          <a:xfrm>
            <a:off x="2501900" y="1173163"/>
            <a:ext cx="168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z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sp>
        <p:nvSpPr>
          <p:cNvPr id="1879062" name="AutoShape 2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7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87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7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7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79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79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79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79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79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79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79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7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7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79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79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7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9042" grpId="0" autoUpdateAnimBg="0"/>
      <p:bldP spid="1879052" grpId="0" animBg="1"/>
      <p:bldP spid="1879059" grpId="0" autoUpdateAnimBg="0"/>
      <p:bldP spid="187906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0978" name="Group 2"/>
          <p:cNvGrpSpPr>
            <a:grpSpLocks/>
          </p:cNvGrpSpPr>
          <p:nvPr/>
        </p:nvGrpSpPr>
        <p:grpSpPr bwMode="auto">
          <a:xfrm>
            <a:off x="1314450" y="5089525"/>
            <a:ext cx="6843713" cy="396875"/>
            <a:chOff x="828" y="3206"/>
            <a:chExt cx="4311" cy="250"/>
          </a:xfrm>
        </p:grpSpPr>
        <p:sp>
          <p:nvSpPr>
            <p:cNvPr id="2430979" name="Freeform 3"/>
            <p:cNvSpPr>
              <a:spLocks/>
            </p:cNvSpPr>
            <p:nvPr/>
          </p:nvSpPr>
          <p:spPr bwMode="auto">
            <a:xfrm>
              <a:off x="828" y="3206"/>
              <a:ext cx="4116" cy="4"/>
            </a:xfrm>
            <a:custGeom>
              <a:avLst/>
              <a:gdLst>
                <a:gd name="T0" fmla="*/ 0 w 4116"/>
                <a:gd name="T1" fmla="*/ 0 h 4"/>
                <a:gd name="T2" fmla="*/ 4116 w 4116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16" h="4">
                  <a:moveTo>
                    <a:pt x="0" y="0"/>
                  </a:moveTo>
                  <a:lnTo>
                    <a:pt x="4116" y="4"/>
                  </a:ln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0980" name="Text Box 4"/>
            <p:cNvSpPr txBox="1">
              <a:spLocks noChangeArrowheads="1"/>
            </p:cNvSpPr>
            <p:nvPr/>
          </p:nvSpPr>
          <p:spPr bwMode="auto">
            <a:xfrm>
              <a:off x="4932" y="3206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accent1"/>
                  </a:solidFill>
                </a:rPr>
                <a:t>y</a:t>
              </a:r>
              <a:endParaRPr lang="en-US" altLang="zh-CN" sz="1600" i="1">
                <a:solidFill>
                  <a:schemeClr val="tx1"/>
                </a:solidFill>
              </a:endParaRPr>
            </a:p>
          </p:txBody>
        </p:sp>
      </p:grpSp>
      <p:sp>
        <p:nvSpPr>
          <p:cNvPr id="2430981" name="Text Box 5"/>
          <p:cNvSpPr txBox="1">
            <a:spLocks noChangeArrowheads="1"/>
          </p:cNvSpPr>
          <p:nvPr/>
        </p:nvSpPr>
        <p:spPr bwMode="auto">
          <a:xfrm>
            <a:off x="4337050" y="5089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1"/>
                </a:solidFill>
              </a:rPr>
              <a:t>o</a:t>
            </a:r>
          </a:p>
        </p:txBody>
      </p:sp>
      <p:grpSp>
        <p:nvGrpSpPr>
          <p:cNvPr id="2430982" name="Group 6"/>
          <p:cNvGrpSpPr>
            <a:grpSpLocks/>
          </p:cNvGrpSpPr>
          <p:nvPr/>
        </p:nvGrpSpPr>
        <p:grpSpPr bwMode="auto">
          <a:xfrm>
            <a:off x="1628775" y="5089525"/>
            <a:ext cx="2725738" cy="1582738"/>
            <a:chOff x="1026" y="3206"/>
            <a:chExt cx="1717" cy="997"/>
          </a:xfrm>
        </p:grpSpPr>
        <p:sp>
          <p:nvSpPr>
            <p:cNvPr id="2430983" name="Line 7"/>
            <p:cNvSpPr>
              <a:spLocks noChangeShapeType="1"/>
            </p:cNvSpPr>
            <p:nvPr/>
          </p:nvSpPr>
          <p:spPr bwMode="auto">
            <a:xfrm flipH="1">
              <a:off x="1298" y="3206"/>
              <a:ext cx="1445" cy="99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0984" name="Text Box 8"/>
            <p:cNvSpPr txBox="1">
              <a:spLocks noChangeArrowheads="1"/>
            </p:cNvSpPr>
            <p:nvPr/>
          </p:nvSpPr>
          <p:spPr bwMode="auto">
            <a:xfrm>
              <a:off x="1026" y="3915"/>
              <a:ext cx="4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accent1"/>
                  </a:solidFill>
                </a:rPr>
                <a:t>x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430985" name="Group 9"/>
          <p:cNvGrpSpPr>
            <a:grpSpLocks/>
          </p:cNvGrpSpPr>
          <p:nvPr/>
        </p:nvGrpSpPr>
        <p:grpSpPr bwMode="auto">
          <a:xfrm>
            <a:off x="4308475" y="1182688"/>
            <a:ext cx="568325" cy="5675312"/>
            <a:chOff x="2714" y="745"/>
            <a:chExt cx="358" cy="3575"/>
          </a:xfrm>
        </p:grpSpPr>
        <p:sp>
          <p:nvSpPr>
            <p:cNvPr id="2430986" name="Line 10"/>
            <p:cNvSpPr>
              <a:spLocks noChangeShapeType="1"/>
            </p:cNvSpPr>
            <p:nvPr/>
          </p:nvSpPr>
          <p:spPr bwMode="auto">
            <a:xfrm flipV="1">
              <a:off x="2732" y="840"/>
              <a:ext cx="0" cy="3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0987" name="Text Box 11"/>
            <p:cNvSpPr txBox="1">
              <a:spLocks noChangeArrowheads="1"/>
            </p:cNvSpPr>
            <p:nvPr/>
          </p:nvSpPr>
          <p:spPr bwMode="auto">
            <a:xfrm>
              <a:off x="2714" y="745"/>
              <a:ext cx="3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accent2"/>
                  </a:solidFill>
                </a:rPr>
                <a:t>z</a:t>
              </a:r>
              <a:endParaRPr lang="en-US" altLang="zh-CN" sz="28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2430988" name="Group 12"/>
          <p:cNvGrpSpPr>
            <a:grpSpLocks/>
          </p:cNvGrpSpPr>
          <p:nvPr/>
        </p:nvGrpSpPr>
        <p:grpSpPr bwMode="auto">
          <a:xfrm>
            <a:off x="1323975" y="3186113"/>
            <a:ext cx="5991225" cy="1900237"/>
            <a:chOff x="834" y="1779"/>
            <a:chExt cx="3774" cy="1197"/>
          </a:xfrm>
        </p:grpSpPr>
        <p:sp>
          <p:nvSpPr>
            <p:cNvPr id="2430989" name="Freeform 13"/>
            <p:cNvSpPr>
              <a:spLocks/>
            </p:cNvSpPr>
            <p:nvPr/>
          </p:nvSpPr>
          <p:spPr bwMode="auto">
            <a:xfrm>
              <a:off x="859" y="1779"/>
              <a:ext cx="3731" cy="12"/>
            </a:xfrm>
            <a:custGeom>
              <a:avLst/>
              <a:gdLst>
                <a:gd name="T0" fmla="*/ 0 w 3731"/>
                <a:gd name="T1" fmla="*/ 0 h 12"/>
                <a:gd name="T2" fmla="*/ 3731 w 3731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1" h="12">
                  <a:moveTo>
                    <a:pt x="0" y="0"/>
                  </a:moveTo>
                  <a:lnTo>
                    <a:pt x="3731" y="12"/>
                  </a:lnTo>
                </a:path>
              </a:pathLst>
            </a:custGeom>
            <a:noFill/>
            <a:ln w="28575" cap="rnd" cmpd="sng">
              <a:solidFill>
                <a:schemeClr val="hlink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30990" name="Freeform 14"/>
            <p:cNvSpPr>
              <a:spLocks/>
            </p:cNvSpPr>
            <p:nvPr/>
          </p:nvSpPr>
          <p:spPr bwMode="auto">
            <a:xfrm>
              <a:off x="834" y="1782"/>
              <a:ext cx="3774" cy="1194"/>
            </a:xfrm>
            <a:custGeom>
              <a:avLst/>
              <a:gdLst>
                <a:gd name="T0" fmla="*/ 0 w 3774"/>
                <a:gd name="T1" fmla="*/ 0 h 1194"/>
                <a:gd name="T2" fmla="*/ 1902 w 3774"/>
                <a:gd name="T3" fmla="*/ 1191 h 1194"/>
                <a:gd name="T4" fmla="*/ 3774 w 3774"/>
                <a:gd name="T5" fmla="*/ 18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74" h="1194">
                  <a:moveTo>
                    <a:pt x="0" y="0"/>
                  </a:moveTo>
                  <a:cubicBezTo>
                    <a:pt x="318" y="198"/>
                    <a:pt x="1273" y="1188"/>
                    <a:pt x="1902" y="1191"/>
                  </a:cubicBezTo>
                  <a:cubicBezTo>
                    <a:pt x="2531" y="1194"/>
                    <a:pt x="3384" y="263"/>
                    <a:pt x="3774" y="18"/>
                  </a:cubicBezTo>
                </a:path>
              </a:pathLst>
            </a:custGeom>
            <a:noFill/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6600"/>
                      </a:gs>
                      <a:gs pos="50000">
                        <a:schemeClr val="tx1"/>
                      </a:gs>
                      <a:gs pos="100000">
                        <a:srgbClr val="CC6600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30992" name="Object 16"/>
          <p:cNvGraphicFramePr>
            <a:graphicFrameLocks noChangeAspect="1"/>
          </p:cNvGraphicFramePr>
          <p:nvPr/>
        </p:nvGraphicFramePr>
        <p:xfrm>
          <a:off x="1371600" y="990600"/>
          <a:ext cx="13430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008" name="公式" r:id="rId3" imgW="685800" imgH="431640" progId="Equation.3">
                  <p:embed/>
                </p:oleObj>
              </mc:Choice>
              <mc:Fallback>
                <p:oleObj name="公式" r:id="rId3" imgW="68580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90600"/>
                        <a:ext cx="134302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099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84163" y="3581400"/>
            <a:ext cx="325437" cy="257175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30994" name="Text Box 18"/>
          <p:cNvSpPr txBox="1">
            <a:spLocks noChangeArrowheads="1"/>
          </p:cNvSpPr>
          <p:nvPr/>
        </p:nvSpPr>
        <p:spPr bwMode="auto">
          <a:xfrm>
            <a:off x="284163" y="1173163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抛物线</a:t>
            </a:r>
          </a:p>
        </p:txBody>
      </p:sp>
      <p:sp>
        <p:nvSpPr>
          <p:cNvPr id="2430995" name="Text Box 19"/>
          <p:cNvSpPr txBox="1">
            <a:spLocks noChangeArrowheads="1"/>
          </p:cNvSpPr>
          <p:nvPr/>
        </p:nvSpPr>
        <p:spPr bwMode="auto">
          <a:xfrm>
            <a:off x="2501900" y="1173163"/>
            <a:ext cx="168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z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sp>
        <p:nvSpPr>
          <p:cNvPr id="2430996" name="AutoShape 2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30998" name="Rectangle 22"/>
          <p:cNvSpPr>
            <a:spLocks noChangeArrowheads="1"/>
          </p:cNvSpPr>
          <p:nvPr/>
        </p:nvSpPr>
        <p:spPr bwMode="auto">
          <a:xfrm>
            <a:off x="284163" y="352425"/>
            <a:ext cx="2667000" cy="482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14.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旋转抛物面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30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30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3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067" name="Freeform 3"/>
          <p:cNvSpPr>
            <a:spLocks/>
          </p:cNvSpPr>
          <p:nvPr/>
        </p:nvSpPr>
        <p:spPr bwMode="auto">
          <a:xfrm>
            <a:off x="1314450" y="5089525"/>
            <a:ext cx="6534150" cy="6350"/>
          </a:xfrm>
          <a:custGeom>
            <a:avLst/>
            <a:gdLst>
              <a:gd name="T0" fmla="*/ 0 w 4116"/>
              <a:gd name="T1" fmla="*/ 0 h 4"/>
              <a:gd name="T2" fmla="*/ 4116 w 4116"/>
              <a:gd name="T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116" h="4">
                <a:moveTo>
                  <a:pt x="0" y="0"/>
                </a:moveTo>
                <a:lnTo>
                  <a:pt x="4116" y="4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0066" name="Line 2"/>
          <p:cNvSpPr>
            <a:spLocks noChangeShapeType="1"/>
          </p:cNvSpPr>
          <p:nvPr/>
        </p:nvSpPr>
        <p:spPr bwMode="auto">
          <a:xfrm flipH="1">
            <a:off x="2060575" y="5089525"/>
            <a:ext cx="2293938" cy="15827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0068" name="Text Box 4"/>
          <p:cNvSpPr txBox="1">
            <a:spLocks noChangeArrowheads="1"/>
          </p:cNvSpPr>
          <p:nvPr/>
        </p:nvSpPr>
        <p:spPr bwMode="auto">
          <a:xfrm>
            <a:off x="7829550" y="5089525"/>
            <a:ext cx="328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accent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chemeClr val="accent1"/>
                </a:solidFill>
              </a:rPr>
              <a:t>y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graphicFrame>
        <p:nvGraphicFramePr>
          <p:cNvPr id="1880070" name="Object 6"/>
          <p:cNvGraphicFramePr>
            <a:graphicFrameLocks noChangeAspect="1"/>
          </p:cNvGraphicFramePr>
          <p:nvPr/>
        </p:nvGraphicFramePr>
        <p:xfrm>
          <a:off x="7135813" y="946150"/>
          <a:ext cx="16938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412" name="公式" r:id="rId3" imgW="799920" imgH="419040" progId="Equation.3">
                  <p:embed/>
                </p:oleObj>
              </mc:Choice>
              <mc:Fallback>
                <p:oleObj name="公式" r:id="rId3" imgW="7999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3" y="946150"/>
                        <a:ext cx="169386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0071" name="Text Box 7"/>
          <p:cNvSpPr txBox="1">
            <a:spLocks noChangeArrowheads="1"/>
          </p:cNvSpPr>
          <p:nvPr/>
        </p:nvSpPr>
        <p:spPr bwMode="auto">
          <a:xfrm>
            <a:off x="3040063" y="340360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80072" name="Text Box 8"/>
          <p:cNvSpPr txBox="1">
            <a:spLocks noChangeArrowheads="1"/>
          </p:cNvSpPr>
          <p:nvPr/>
        </p:nvSpPr>
        <p:spPr bwMode="auto">
          <a:xfrm>
            <a:off x="4337050" y="5089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1"/>
                </a:solidFill>
              </a:rPr>
              <a:t>o</a:t>
            </a:r>
            <a:endParaRPr lang="en-US" altLang="zh-CN" sz="2400" b="1" i="1">
              <a:solidFill>
                <a:srgbClr val="FF0000"/>
              </a:solidFill>
            </a:endParaRPr>
          </a:p>
        </p:txBody>
      </p:sp>
      <p:sp>
        <p:nvSpPr>
          <p:cNvPr id="1880073" name="Text Box 9"/>
          <p:cNvSpPr txBox="1">
            <a:spLocks noChangeArrowheads="1"/>
          </p:cNvSpPr>
          <p:nvPr/>
        </p:nvSpPr>
        <p:spPr bwMode="auto">
          <a:xfrm>
            <a:off x="1628775" y="6215063"/>
            <a:ext cx="706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1"/>
                </a:solidFill>
              </a:rPr>
              <a:t>x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880075" name="Freeform 11"/>
          <p:cNvSpPr>
            <a:spLocks/>
          </p:cNvSpPr>
          <p:nvPr/>
        </p:nvSpPr>
        <p:spPr bwMode="auto">
          <a:xfrm>
            <a:off x="1528763" y="3495675"/>
            <a:ext cx="5610225" cy="1587500"/>
          </a:xfrm>
          <a:custGeom>
            <a:avLst/>
            <a:gdLst>
              <a:gd name="T0" fmla="*/ 0 w 3534"/>
              <a:gd name="T1" fmla="*/ 9 h 1000"/>
              <a:gd name="T2" fmla="*/ 1773 w 3534"/>
              <a:gd name="T3" fmla="*/ 999 h 1000"/>
              <a:gd name="T4" fmla="*/ 3534 w 3534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34" h="1000">
                <a:moveTo>
                  <a:pt x="0" y="9"/>
                </a:moveTo>
                <a:cubicBezTo>
                  <a:pt x="295" y="174"/>
                  <a:pt x="1184" y="1000"/>
                  <a:pt x="1773" y="999"/>
                </a:cubicBezTo>
                <a:cubicBezTo>
                  <a:pt x="2362" y="998"/>
                  <a:pt x="3167" y="208"/>
                  <a:pt x="3534" y="0"/>
                </a:cubicBezTo>
              </a:path>
            </a:pathLst>
          </a:custGeom>
          <a:gradFill rotWithShape="0">
            <a:gsLst>
              <a:gs pos="0">
                <a:srgbClr val="CC6600"/>
              </a:gs>
              <a:gs pos="50000">
                <a:schemeClr val="tx1"/>
              </a:gs>
              <a:gs pos="100000">
                <a:srgbClr val="CC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0076" name="Oval 12"/>
          <p:cNvSpPr>
            <a:spLocks noChangeArrowheads="1"/>
          </p:cNvSpPr>
          <p:nvPr/>
        </p:nvSpPr>
        <p:spPr bwMode="auto">
          <a:xfrm>
            <a:off x="1314450" y="2343150"/>
            <a:ext cx="6005513" cy="172878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</a:gradFill>
          <a:ln w="38100">
            <a:solidFill>
              <a:srgbClr val="CC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0077" name="Text Box 13"/>
          <p:cNvSpPr txBox="1">
            <a:spLocks noChangeArrowheads="1"/>
          </p:cNvSpPr>
          <p:nvPr/>
        </p:nvSpPr>
        <p:spPr bwMode="auto">
          <a:xfrm>
            <a:off x="4308475" y="1182688"/>
            <a:ext cx="568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z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880078" name="Line 14"/>
          <p:cNvSpPr>
            <a:spLocks noChangeShapeType="1"/>
          </p:cNvSpPr>
          <p:nvPr/>
        </p:nvSpPr>
        <p:spPr bwMode="auto">
          <a:xfrm flipV="1">
            <a:off x="4337050" y="1333500"/>
            <a:ext cx="0" cy="2738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80079" name="Line 15"/>
          <p:cNvSpPr>
            <a:spLocks noChangeShapeType="1"/>
          </p:cNvSpPr>
          <p:nvPr/>
        </p:nvSpPr>
        <p:spPr bwMode="auto">
          <a:xfrm>
            <a:off x="4337050" y="5083175"/>
            <a:ext cx="0" cy="1774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80080" name="Text Box 16"/>
          <p:cNvSpPr txBox="1">
            <a:spLocks noChangeArrowheads="1"/>
          </p:cNvSpPr>
          <p:nvPr/>
        </p:nvSpPr>
        <p:spPr bwMode="auto">
          <a:xfrm>
            <a:off x="4876800" y="5986463"/>
            <a:ext cx="357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生活中见过这个曲面吗？</a:t>
            </a:r>
          </a:p>
        </p:txBody>
      </p:sp>
      <p:sp>
        <p:nvSpPr>
          <p:cNvPr id="1880083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8448675" y="4800600"/>
            <a:ext cx="381000" cy="11112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80084" name="Rectangle 20"/>
          <p:cNvSpPr>
            <a:spLocks noChangeArrowheads="1"/>
          </p:cNvSpPr>
          <p:nvPr/>
        </p:nvSpPr>
        <p:spPr bwMode="auto">
          <a:xfrm>
            <a:off x="284163" y="352425"/>
            <a:ext cx="2667000" cy="482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14.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旋转抛物面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880085" name="Object 21"/>
          <p:cNvGraphicFramePr>
            <a:graphicFrameLocks noChangeAspect="1"/>
          </p:cNvGraphicFramePr>
          <p:nvPr/>
        </p:nvGraphicFramePr>
        <p:xfrm>
          <a:off x="1371600" y="990600"/>
          <a:ext cx="13430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413" name="公式" r:id="rId5" imgW="685800" imgH="431640" progId="Equation.3">
                  <p:embed/>
                </p:oleObj>
              </mc:Choice>
              <mc:Fallback>
                <p:oleObj name="公式" r:id="rId5" imgW="685800" imgH="431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90600"/>
                        <a:ext cx="134302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0086" name="Text Box 22"/>
          <p:cNvSpPr txBox="1">
            <a:spLocks noChangeArrowheads="1"/>
          </p:cNvSpPr>
          <p:nvPr/>
        </p:nvSpPr>
        <p:spPr bwMode="auto">
          <a:xfrm>
            <a:off x="284163" y="1173163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抛物线</a:t>
            </a:r>
          </a:p>
        </p:txBody>
      </p:sp>
      <p:sp>
        <p:nvSpPr>
          <p:cNvPr id="1880087" name="Text Box 23"/>
          <p:cNvSpPr txBox="1">
            <a:spLocks noChangeArrowheads="1"/>
          </p:cNvSpPr>
          <p:nvPr/>
        </p:nvSpPr>
        <p:spPr bwMode="auto">
          <a:xfrm>
            <a:off x="2501900" y="1173163"/>
            <a:ext cx="168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z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sp>
        <p:nvSpPr>
          <p:cNvPr id="1880088" name="Text Box 24"/>
          <p:cNvSpPr txBox="1">
            <a:spLocks noChangeArrowheads="1"/>
          </p:cNvSpPr>
          <p:nvPr/>
        </p:nvSpPr>
        <p:spPr bwMode="auto">
          <a:xfrm>
            <a:off x="4876800" y="1173163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CC6600"/>
                </a:solidFill>
              </a:rPr>
              <a:t>得旋转抛物面</a:t>
            </a:r>
          </a:p>
        </p:txBody>
      </p:sp>
      <p:sp>
        <p:nvSpPr>
          <p:cNvPr id="1880089" name="AutoShape 25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8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8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80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80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80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80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8800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0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88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0071" grpId="0" autoUpdateAnimBg="0"/>
      <p:bldP spid="1880075" grpId="0" animBg="1"/>
      <p:bldP spid="1880076" grpId="0" animBg="1"/>
      <p:bldP spid="1880080" grpId="0" autoUpdateAnimBg="0"/>
      <p:bldP spid="188008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1090" name="Object 2"/>
          <p:cNvGraphicFramePr>
            <a:graphicFrameLocks noChangeAspect="1"/>
          </p:cNvGraphicFramePr>
          <p:nvPr/>
        </p:nvGraphicFramePr>
        <p:xfrm>
          <a:off x="-20638" y="0"/>
          <a:ext cx="9164638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434" name="Clip" r:id="rId4" imgW="4857143" imgH="3266667" progId="MS_ClipArt_Gallery.2">
                  <p:embed/>
                </p:oleObj>
              </mc:Choice>
              <mc:Fallback>
                <p:oleObj name="Clip" r:id="rId4" imgW="4857143" imgH="326666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638" y="0"/>
                        <a:ext cx="9164638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1091" name="Text Box 3"/>
          <p:cNvSpPr txBox="1">
            <a:spLocks noChangeArrowheads="1"/>
          </p:cNvSpPr>
          <p:nvPr/>
        </p:nvSpPr>
        <p:spPr bwMode="auto">
          <a:xfrm>
            <a:off x="3505200" y="64008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卫星接收装置</a:t>
            </a:r>
            <a:endParaRPr lang="zh-CN" altLang="en-US" sz="24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81092" name="Text Box 4"/>
          <p:cNvSpPr txBox="1">
            <a:spLocks noChangeArrowheads="1"/>
          </p:cNvSpPr>
          <p:nvPr/>
        </p:nvSpPr>
        <p:spPr bwMode="auto">
          <a:xfrm>
            <a:off x="114300" y="636905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3300"/>
                </a:solidFill>
              </a:rPr>
              <a:t>14. </a:t>
            </a:r>
            <a:r>
              <a:rPr lang="zh-CN" altLang="en-US" sz="2400" b="1">
                <a:solidFill>
                  <a:schemeClr val="tx1"/>
                </a:solidFill>
              </a:rPr>
              <a:t>例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810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124825" y="6400800"/>
            <a:ext cx="339725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81095" name="AutoShape 7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81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88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88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0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132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49250"/>
            <a:ext cx="1458913" cy="48895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15.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环面</a:t>
            </a:r>
          </a:p>
        </p:txBody>
      </p:sp>
      <p:grpSp>
        <p:nvGrpSpPr>
          <p:cNvPr id="1882114" name="Group 2"/>
          <p:cNvGrpSpPr>
            <a:grpSpLocks/>
          </p:cNvGrpSpPr>
          <p:nvPr/>
        </p:nvGrpSpPr>
        <p:grpSpPr bwMode="auto">
          <a:xfrm>
            <a:off x="4264025" y="641350"/>
            <a:ext cx="4335463" cy="3509963"/>
            <a:chOff x="2686" y="404"/>
            <a:chExt cx="2731" cy="2211"/>
          </a:xfrm>
        </p:grpSpPr>
        <p:sp>
          <p:nvSpPr>
            <p:cNvPr id="1882115" name="Line 3"/>
            <p:cNvSpPr>
              <a:spLocks noChangeShapeType="1"/>
            </p:cNvSpPr>
            <p:nvPr/>
          </p:nvSpPr>
          <p:spPr bwMode="auto">
            <a:xfrm flipH="1" flipV="1">
              <a:off x="2893" y="567"/>
              <a:ext cx="0" cy="20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2116" name="Text Box 4"/>
            <p:cNvSpPr txBox="1">
              <a:spLocks noChangeArrowheads="1"/>
            </p:cNvSpPr>
            <p:nvPr/>
          </p:nvSpPr>
          <p:spPr bwMode="auto">
            <a:xfrm>
              <a:off x="2914" y="404"/>
              <a:ext cx="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y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882117" name="Text Box 5"/>
            <p:cNvSpPr txBox="1">
              <a:spLocks noChangeArrowheads="1"/>
            </p:cNvSpPr>
            <p:nvPr/>
          </p:nvSpPr>
          <p:spPr bwMode="auto">
            <a:xfrm>
              <a:off x="5169" y="1941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x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882118" name="Line 6"/>
            <p:cNvSpPr>
              <a:spLocks noChangeShapeType="1"/>
            </p:cNvSpPr>
            <p:nvPr/>
          </p:nvSpPr>
          <p:spPr bwMode="auto">
            <a:xfrm>
              <a:off x="2888" y="2088"/>
              <a:ext cx="2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2119" name="Text Box 7"/>
            <p:cNvSpPr txBox="1">
              <a:spLocks noChangeArrowheads="1"/>
            </p:cNvSpPr>
            <p:nvPr/>
          </p:nvSpPr>
          <p:spPr bwMode="auto">
            <a:xfrm>
              <a:off x="2686" y="1914"/>
              <a:ext cx="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1882121" name="Line 9"/>
          <p:cNvSpPr>
            <a:spLocks noChangeShapeType="1"/>
          </p:cNvSpPr>
          <p:nvPr/>
        </p:nvSpPr>
        <p:spPr bwMode="auto">
          <a:xfrm flipV="1">
            <a:off x="7327900" y="2984500"/>
            <a:ext cx="317500" cy="317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82122" name="Group 10"/>
          <p:cNvGrpSpPr>
            <a:grpSpLocks/>
          </p:cNvGrpSpPr>
          <p:nvPr/>
        </p:nvGrpSpPr>
        <p:grpSpPr bwMode="auto">
          <a:xfrm>
            <a:off x="6870700" y="2844800"/>
            <a:ext cx="914400" cy="914400"/>
            <a:chOff x="2608" y="1792"/>
            <a:chExt cx="576" cy="576"/>
          </a:xfrm>
        </p:grpSpPr>
        <p:sp>
          <p:nvSpPr>
            <p:cNvPr id="1882123" name="Oval 11"/>
            <p:cNvSpPr>
              <a:spLocks noChangeArrowheads="1"/>
            </p:cNvSpPr>
            <p:nvPr/>
          </p:nvSpPr>
          <p:spPr bwMode="auto">
            <a:xfrm>
              <a:off x="2872" y="2048"/>
              <a:ext cx="47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2124" name="Oval 12"/>
            <p:cNvSpPr>
              <a:spLocks noChangeArrowheads="1"/>
            </p:cNvSpPr>
            <p:nvPr/>
          </p:nvSpPr>
          <p:spPr bwMode="auto">
            <a:xfrm>
              <a:off x="2608" y="1792"/>
              <a:ext cx="576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82125" name="Text Box 13"/>
          <p:cNvSpPr txBox="1">
            <a:spLocks noChangeArrowheads="1"/>
          </p:cNvSpPr>
          <p:nvPr/>
        </p:nvSpPr>
        <p:spPr bwMode="auto">
          <a:xfrm>
            <a:off x="7312025" y="2857500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r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882126" name="Text Box 14"/>
          <p:cNvSpPr txBox="1">
            <a:spLocks noChangeArrowheads="1"/>
          </p:cNvSpPr>
          <p:nvPr/>
        </p:nvSpPr>
        <p:spPr bwMode="auto">
          <a:xfrm>
            <a:off x="7223125" y="32639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chemeClr val="accent2"/>
                </a:solidFill>
              </a:rPr>
              <a:t>R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882127" name="Line 15"/>
          <p:cNvSpPr>
            <a:spLocks noChangeShapeType="1"/>
          </p:cNvSpPr>
          <p:nvPr/>
        </p:nvSpPr>
        <p:spPr bwMode="auto">
          <a:xfrm flipV="1">
            <a:off x="4597400" y="952500"/>
            <a:ext cx="0" cy="320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82130" name="Object 18"/>
          <p:cNvGraphicFramePr>
            <a:graphicFrameLocks noChangeAspect="1"/>
          </p:cNvGraphicFramePr>
          <p:nvPr/>
        </p:nvGraphicFramePr>
        <p:xfrm>
          <a:off x="1687513" y="407988"/>
          <a:ext cx="41036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158" name="公式" r:id="rId3" imgW="2108160" imgH="228600" progId="Equation.3">
                  <p:embed/>
                </p:oleObj>
              </mc:Choice>
              <mc:Fallback>
                <p:oleObj name="公式" r:id="rId3" imgW="210816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07988"/>
                        <a:ext cx="41036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2131" name="Text Box 19"/>
          <p:cNvSpPr txBox="1">
            <a:spLocks noChangeArrowheads="1"/>
          </p:cNvSpPr>
          <p:nvPr/>
        </p:nvSpPr>
        <p:spPr bwMode="auto">
          <a:xfrm>
            <a:off x="5861050" y="381000"/>
            <a:ext cx="328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绕 </a:t>
            </a:r>
            <a:r>
              <a:rPr lang="en-US" altLang="zh-CN" sz="2400" b="1" i="1">
                <a:solidFill>
                  <a:schemeClr val="accent2"/>
                </a:solidFill>
              </a:rPr>
              <a:t>y</a:t>
            </a:r>
            <a:r>
              <a:rPr lang="zh-CN" altLang="en-US" sz="2400" b="1">
                <a:solidFill>
                  <a:schemeClr val="accent2"/>
                </a:solidFill>
              </a:rPr>
              <a:t>轴</a:t>
            </a:r>
            <a:r>
              <a:rPr lang="zh-CN" altLang="en-US" sz="2400" b="1">
                <a:solidFill>
                  <a:schemeClr val="tx1"/>
                </a:solidFill>
              </a:rPr>
              <a:t> 旋转所成曲面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882133" name="AutoShape 2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8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882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882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2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2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8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82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82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882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882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2121" grpId="0" animBg="1"/>
      <p:bldP spid="1882125" grpId="0" autoUpdateAnimBg="0"/>
      <p:bldP spid="1882126" grpId="0" autoUpdateAnimBg="0"/>
      <p:bldP spid="18821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461" name="Text Box 45"/>
          <p:cNvSpPr txBox="1">
            <a:spLocks noChangeArrowheads="1"/>
          </p:cNvSpPr>
          <p:nvPr/>
        </p:nvSpPr>
        <p:spPr bwMode="auto">
          <a:xfrm>
            <a:off x="200025" y="1081088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八个卦限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852418" name="Rectangle 2"/>
          <p:cNvSpPr>
            <a:spLocks noChangeArrowheads="1"/>
          </p:cNvSpPr>
          <p:nvPr/>
        </p:nvSpPr>
        <p:spPr bwMode="auto">
          <a:xfrm>
            <a:off x="2193925" y="1428750"/>
            <a:ext cx="4441825" cy="4403725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52419" name="Group 3"/>
          <p:cNvGrpSpPr>
            <a:grpSpLocks/>
          </p:cNvGrpSpPr>
          <p:nvPr/>
        </p:nvGrpSpPr>
        <p:grpSpPr bwMode="auto">
          <a:xfrm>
            <a:off x="1460500" y="912813"/>
            <a:ext cx="6780213" cy="4960937"/>
            <a:chOff x="920" y="575"/>
            <a:chExt cx="4271" cy="3125"/>
          </a:xfrm>
        </p:grpSpPr>
        <p:sp>
          <p:nvSpPr>
            <p:cNvPr id="1852420" name="Line 4"/>
            <p:cNvSpPr>
              <a:spLocks noChangeShapeType="1"/>
            </p:cNvSpPr>
            <p:nvPr/>
          </p:nvSpPr>
          <p:spPr bwMode="auto">
            <a:xfrm>
              <a:off x="920" y="2288"/>
              <a:ext cx="4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421" name="Text Box 5"/>
            <p:cNvSpPr txBox="1">
              <a:spLocks noChangeArrowheads="1"/>
            </p:cNvSpPr>
            <p:nvPr/>
          </p:nvSpPr>
          <p:spPr bwMode="auto">
            <a:xfrm>
              <a:off x="2400" y="575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52422" name="Text Box 6"/>
            <p:cNvSpPr txBox="1">
              <a:spLocks noChangeArrowheads="1"/>
            </p:cNvSpPr>
            <p:nvPr/>
          </p:nvSpPr>
          <p:spPr bwMode="auto">
            <a:xfrm>
              <a:off x="4877" y="2203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52423" name="Line 7"/>
            <p:cNvSpPr>
              <a:spLocks noChangeShapeType="1"/>
            </p:cNvSpPr>
            <p:nvPr/>
          </p:nvSpPr>
          <p:spPr bwMode="auto">
            <a:xfrm flipV="1">
              <a:off x="2781" y="709"/>
              <a:ext cx="0" cy="29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2432" name="Group 16"/>
          <p:cNvGrpSpPr>
            <a:grpSpLocks/>
          </p:cNvGrpSpPr>
          <p:nvPr/>
        </p:nvGrpSpPr>
        <p:grpSpPr bwMode="auto">
          <a:xfrm>
            <a:off x="2474913" y="3603625"/>
            <a:ext cx="1946275" cy="1516063"/>
            <a:chOff x="1559" y="2270"/>
            <a:chExt cx="1226" cy="955"/>
          </a:xfrm>
        </p:grpSpPr>
        <p:sp>
          <p:nvSpPr>
            <p:cNvPr id="1852433" name="Text Box 17"/>
            <p:cNvSpPr txBox="1">
              <a:spLocks noChangeArrowheads="1"/>
            </p:cNvSpPr>
            <p:nvPr/>
          </p:nvSpPr>
          <p:spPr bwMode="auto">
            <a:xfrm>
              <a:off x="1559" y="2945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52434" name="Line 18"/>
            <p:cNvSpPr>
              <a:spLocks noChangeShapeType="1"/>
            </p:cNvSpPr>
            <p:nvPr/>
          </p:nvSpPr>
          <p:spPr bwMode="auto">
            <a:xfrm flipH="1">
              <a:off x="1830" y="2270"/>
              <a:ext cx="955" cy="9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2446" name="Text Box 30"/>
          <p:cNvSpPr txBox="1">
            <a:spLocks noChangeArrowheads="1"/>
          </p:cNvSpPr>
          <p:nvPr/>
        </p:nvSpPr>
        <p:spPr bwMode="auto">
          <a:xfrm>
            <a:off x="4418013" y="3251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852463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15925"/>
            <a:ext cx="2859088" cy="39687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1.</a:t>
            </a:r>
            <a:r>
              <a:rPr lang="en-US" altLang="zh-CN" sz="2400" b="1"/>
              <a:t>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空间直角坐标系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52464" name="AutoShape 4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2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2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5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5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185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185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461" grpId="0" autoUpdateAnimBg="0"/>
      <p:bldP spid="1852418" grpId="0" animBg="1"/>
      <p:bldP spid="185244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002" name="Rectangle 2"/>
          <p:cNvSpPr>
            <a:spLocks noChangeArrowheads="1"/>
          </p:cNvSpPr>
          <p:nvPr/>
        </p:nvSpPr>
        <p:spPr bwMode="auto">
          <a:xfrm>
            <a:off x="228600" y="349250"/>
            <a:ext cx="1612900" cy="550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15.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环面</a:t>
            </a:r>
          </a:p>
        </p:txBody>
      </p:sp>
      <p:grpSp>
        <p:nvGrpSpPr>
          <p:cNvPr id="2432003" name="Group 3"/>
          <p:cNvGrpSpPr>
            <a:grpSpLocks/>
          </p:cNvGrpSpPr>
          <p:nvPr/>
        </p:nvGrpSpPr>
        <p:grpSpPr bwMode="auto">
          <a:xfrm>
            <a:off x="2582863" y="3305175"/>
            <a:ext cx="2020887" cy="2197100"/>
            <a:chOff x="1627" y="2082"/>
            <a:chExt cx="1273" cy="1384"/>
          </a:xfrm>
        </p:grpSpPr>
        <p:sp>
          <p:nvSpPr>
            <p:cNvPr id="2432004" name="Line 4"/>
            <p:cNvSpPr>
              <a:spLocks noChangeShapeType="1"/>
            </p:cNvSpPr>
            <p:nvPr/>
          </p:nvSpPr>
          <p:spPr bwMode="auto">
            <a:xfrm flipH="1">
              <a:off x="1627" y="2082"/>
              <a:ext cx="1273" cy="1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05" name="Text Box 5"/>
            <p:cNvSpPr txBox="1">
              <a:spLocks noChangeArrowheads="1"/>
            </p:cNvSpPr>
            <p:nvPr/>
          </p:nvSpPr>
          <p:spPr bwMode="auto">
            <a:xfrm>
              <a:off x="1715" y="3178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z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432010" name="Group 10"/>
          <p:cNvGrpSpPr>
            <a:grpSpLocks/>
          </p:cNvGrpSpPr>
          <p:nvPr/>
        </p:nvGrpSpPr>
        <p:grpSpPr bwMode="auto">
          <a:xfrm>
            <a:off x="1392238" y="2819400"/>
            <a:ext cx="6375400" cy="965200"/>
            <a:chOff x="893" y="328"/>
            <a:chExt cx="4016" cy="608"/>
          </a:xfrm>
        </p:grpSpPr>
        <p:sp>
          <p:nvSpPr>
            <p:cNvPr id="2432011" name="Oval 11"/>
            <p:cNvSpPr>
              <a:spLocks noChangeArrowheads="1"/>
            </p:cNvSpPr>
            <p:nvPr/>
          </p:nvSpPr>
          <p:spPr bwMode="auto">
            <a:xfrm>
              <a:off x="893" y="346"/>
              <a:ext cx="576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12" name="Oval 12"/>
            <p:cNvSpPr>
              <a:spLocks noChangeArrowheads="1"/>
            </p:cNvSpPr>
            <p:nvPr/>
          </p:nvSpPr>
          <p:spPr bwMode="auto">
            <a:xfrm>
              <a:off x="4333" y="346"/>
              <a:ext cx="576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13" name="Line 13"/>
            <p:cNvSpPr>
              <a:spLocks noChangeShapeType="1"/>
            </p:cNvSpPr>
            <p:nvPr/>
          </p:nvSpPr>
          <p:spPr bwMode="auto">
            <a:xfrm>
              <a:off x="1152" y="328"/>
              <a:ext cx="34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14" name="Line 14"/>
            <p:cNvSpPr>
              <a:spLocks noChangeShapeType="1"/>
            </p:cNvSpPr>
            <p:nvPr/>
          </p:nvSpPr>
          <p:spPr bwMode="auto">
            <a:xfrm>
              <a:off x="1176" y="936"/>
              <a:ext cx="34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32015" name="Group 15"/>
          <p:cNvGrpSpPr>
            <a:grpSpLocks/>
          </p:cNvGrpSpPr>
          <p:nvPr/>
        </p:nvGrpSpPr>
        <p:grpSpPr bwMode="auto">
          <a:xfrm>
            <a:off x="1390650" y="1549400"/>
            <a:ext cx="6426200" cy="3530600"/>
            <a:chOff x="876" y="976"/>
            <a:chExt cx="4048" cy="2224"/>
          </a:xfrm>
        </p:grpSpPr>
        <p:sp>
          <p:nvSpPr>
            <p:cNvPr id="2432016" name="Oval 16"/>
            <p:cNvSpPr>
              <a:spLocks noChangeArrowheads="1"/>
            </p:cNvSpPr>
            <p:nvPr/>
          </p:nvSpPr>
          <p:spPr bwMode="auto">
            <a:xfrm>
              <a:off x="888" y="988"/>
              <a:ext cx="4020" cy="207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17" name="Oval 17"/>
            <p:cNvSpPr>
              <a:spLocks noChangeArrowheads="1"/>
            </p:cNvSpPr>
            <p:nvPr/>
          </p:nvSpPr>
          <p:spPr bwMode="auto">
            <a:xfrm>
              <a:off x="1152" y="1127"/>
              <a:ext cx="3492" cy="157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18" name="Oval 18"/>
            <p:cNvSpPr>
              <a:spLocks noChangeArrowheads="1"/>
            </p:cNvSpPr>
            <p:nvPr/>
          </p:nvSpPr>
          <p:spPr bwMode="auto">
            <a:xfrm>
              <a:off x="1213" y="1285"/>
              <a:ext cx="3360" cy="160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19" name="Oval 19"/>
            <p:cNvSpPr>
              <a:spLocks noChangeArrowheads="1"/>
            </p:cNvSpPr>
            <p:nvPr/>
          </p:nvSpPr>
          <p:spPr bwMode="auto">
            <a:xfrm>
              <a:off x="876" y="976"/>
              <a:ext cx="4043" cy="22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20" name="Freeform 20"/>
            <p:cNvSpPr>
              <a:spLocks/>
            </p:cNvSpPr>
            <p:nvPr/>
          </p:nvSpPr>
          <p:spPr bwMode="auto">
            <a:xfrm>
              <a:off x="3535" y="2558"/>
              <a:ext cx="220" cy="545"/>
            </a:xfrm>
            <a:custGeom>
              <a:avLst/>
              <a:gdLst>
                <a:gd name="T0" fmla="*/ 0 w 220"/>
                <a:gd name="T1" fmla="*/ 0 h 545"/>
                <a:gd name="T2" fmla="*/ 191 w 220"/>
                <a:gd name="T3" fmla="*/ 236 h 545"/>
                <a:gd name="T4" fmla="*/ 173 w 220"/>
                <a:gd name="T5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545">
                  <a:moveTo>
                    <a:pt x="0" y="0"/>
                  </a:moveTo>
                  <a:cubicBezTo>
                    <a:pt x="81" y="72"/>
                    <a:pt x="162" y="145"/>
                    <a:pt x="191" y="236"/>
                  </a:cubicBezTo>
                  <a:cubicBezTo>
                    <a:pt x="220" y="327"/>
                    <a:pt x="196" y="436"/>
                    <a:pt x="173" y="5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21" name="Freeform 21"/>
            <p:cNvSpPr>
              <a:spLocks/>
            </p:cNvSpPr>
            <p:nvPr/>
          </p:nvSpPr>
          <p:spPr bwMode="auto">
            <a:xfrm>
              <a:off x="2209" y="1037"/>
              <a:ext cx="220" cy="545"/>
            </a:xfrm>
            <a:custGeom>
              <a:avLst/>
              <a:gdLst>
                <a:gd name="T0" fmla="*/ 0 w 220"/>
                <a:gd name="T1" fmla="*/ 0 h 545"/>
                <a:gd name="T2" fmla="*/ 191 w 220"/>
                <a:gd name="T3" fmla="*/ 236 h 545"/>
                <a:gd name="T4" fmla="*/ 173 w 220"/>
                <a:gd name="T5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545">
                  <a:moveTo>
                    <a:pt x="0" y="0"/>
                  </a:moveTo>
                  <a:cubicBezTo>
                    <a:pt x="81" y="72"/>
                    <a:pt x="162" y="145"/>
                    <a:pt x="191" y="236"/>
                  </a:cubicBezTo>
                  <a:cubicBezTo>
                    <a:pt x="220" y="327"/>
                    <a:pt x="196" y="436"/>
                    <a:pt x="173" y="5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22" name="Freeform 22"/>
            <p:cNvSpPr>
              <a:spLocks/>
            </p:cNvSpPr>
            <p:nvPr/>
          </p:nvSpPr>
          <p:spPr bwMode="auto">
            <a:xfrm flipH="1">
              <a:off x="3568" y="1079"/>
              <a:ext cx="220" cy="545"/>
            </a:xfrm>
            <a:custGeom>
              <a:avLst/>
              <a:gdLst>
                <a:gd name="T0" fmla="*/ 0 w 220"/>
                <a:gd name="T1" fmla="*/ 0 h 545"/>
                <a:gd name="T2" fmla="*/ 191 w 220"/>
                <a:gd name="T3" fmla="*/ 236 h 545"/>
                <a:gd name="T4" fmla="*/ 173 w 220"/>
                <a:gd name="T5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545">
                  <a:moveTo>
                    <a:pt x="0" y="0"/>
                  </a:moveTo>
                  <a:cubicBezTo>
                    <a:pt x="81" y="72"/>
                    <a:pt x="162" y="145"/>
                    <a:pt x="191" y="236"/>
                  </a:cubicBezTo>
                  <a:cubicBezTo>
                    <a:pt x="220" y="327"/>
                    <a:pt x="196" y="436"/>
                    <a:pt x="173" y="5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23" name="Freeform 23"/>
            <p:cNvSpPr>
              <a:spLocks/>
            </p:cNvSpPr>
            <p:nvPr/>
          </p:nvSpPr>
          <p:spPr bwMode="auto">
            <a:xfrm flipH="1">
              <a:off x="2060" y="2567"/>
              <a:ext cx="220" cy="545"/>
            </a:xfrm>
            <a:custGeom>
              <a:avLst/>
              <a:gdLst>
                <a:gd name="T0" fmla="*/ 0 w 220"/>
                <a:gd name="T1" fmla="*/ 0 h 545"/>
                <a:gd name="T2" fmla="*/ 191 w 220"/>
                <a:gd name="T3" fmla="*/ 236 h 545"/>
                <a:gd name="T4" fmla="*/ 173 w 220"/>
                <a:gd name="T5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545">
                  <a:moveTo>
                    <a:pt x="0" y="0"/>
                  </a:moveTo>
                  <a:cubicBezTo>
                    <a:pt x="81" y="72"/>
                    <a:pt x="162" y="145"/>
                    <a:pt x="191" y="236"/>
                  </a:cubicBezTo>
                  <a:cubicBezTo>
                    <a:pt x="220" y="327"/>
                    <a:pt x="196" y="436"/>
                    <a:pt x="173" y="5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32024" name="Group 24"/>
            <p:cNvGrpSpPr>
              <a:grpSpLocks/>
            </p:cNvGrpSpPr>
            <p:nvPr/>
          </p:nvGrpSpPr>
          <p:grpSpPr bwMode="auto">
            <a:xfrm>
              <a:off x="1445" y="1525"/>
              <a:ext cx="2907" cy="1100"/>
              <a:chOff x="1445" y="1533"/>
              <a:chExt cx="2907" cy="1100"/>
            </a:xfrm>
          </p:grpSpPr>
          <p:sp>
            <p:nvSpPr>
              <p:cNvPr id="2432025" name="Arc 25"/>
              <p:cNvSpPr>
                <a:spLocks/>
              </p:cNvSpPr>
              <p:nvPr/>
            </p:nvSpPr>
            <p:spPr bwMode="auto">
              <a:xfrm>
                <a:off x="1446" y="1533"/>
                <a:ext cx="2891" cy="864"/>
              </a:xfrm>
              <a:custGeom>
                <a:avLst/>
                <a:gdLst>
                  <a:gd name="G0" fmla="+- 20209 0 0"/>
                  <a:gd name="G1" fmla="+- 21600 0 0"/>
                  <a:gd name="G2" fmla="+- 21600 0 0"/>
                  <a:gd name="T0" fmla="*/ 0 w 40548"/>
                  <a:gd name="T1" fmla="*/ 13973 h 21600"/>
                  <a:gd name="T2" fmla="*/ 40548 w 40548"/>
                  <a:gd name="T3" fmla="*/ 14329 h 21600"/>
                  <a:gd name="T4" fmla="*/ 20209 w 4054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548" h="21600" fill="none" extrusionOk="0">
                    <a:moveTo>
                      <a:pt x="0" y="13973"/>
                    </a:moveTo>
                    <a:cubicBezTo>
                      <a:pt x="3173" y="5564"/>
                      <a:pt x="11221" y="-1"/>
                      <a:pt x="20209" y="0"/>
                    </a:cubicBezTo>
                    <a:cubicBezTo>
                      <a:pt x="29335" y="0"/>
                      <a:pt x="37476" y="5735"/>
                      <a:pt x="40548" y="14328"/>
                    </a:cubicBezTo>
                  </a:path>
                  <a:path w="40548" h="21600" stroke="0" extrusionOk="0">
                    <a:moveTo>
                      <a:pt x="0" y="13973"/>
                    </a:moveTo>
                    <a:cubicBezTo>
                      <a:pt x="3173" y="5564"/>
                      <a:pt x="11221" y="-1"/>
                      <a:pt x="20209" y="0"/>
                    </a:cubicBezTo>
                    <a:cubicBezTo>
                      <a:pt x="29335" y="0"/>
                      <a:pt x="37476" y="5735"/>
                      <a:pt x="40548" y="14328"/>
                    </a:cubicBezTo>
                    <a:lnTo>
                      <a:pt x="20209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000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2026" name="Arc 26"/>
              <p:cNvSpPr>
                <a:spLocks/>
              </p:cNvSpPr>
              <p:nvPr/>
            </p:nvSpPr>
            <p:spPr bwMode="auto">
              <a:xfrm flipV="1">
                <a:off x="1445" y="2023"/>
                <a:ext cx="2907" cy="61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 w 43183"/>
                  <a:gd name="T1" fmla="*/ 21965 h 21965"/>
                  <a:gd name="T2" fmla="*/ 43183 w 43183"/>
                  <a:gd name="T3" fmla="*/ 20736 h 21965"/>
                  <a:gd name="T4" fmla="*/ 21600 w 43183"/>
                  <a:gd name="T5" fmla="*/ 21600 h 21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83" h="21965" fill="none" extrusionOk="0">
                    <a:moveTo>
                      <a:pt x="3" y="21964"/>
                    </a:moveTo>
                    <a:cubicBezTo>
                      <a:pt x="1" y="21843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193" y="-1"/>
                      <a:pt x="42718" y="9152"/>
                      <a:pt x="43182" y="20736"/>
                    </a:cubicBezTo>
                  </a:path>
                  <a:path w="43183" h="21965" stroke="0" extrusionOk="0">
                    <a:moveTo>
                      <a:pt x="3" y="21964"/>
                    </a:moveTo>
                    <a:cubicBezTo>
                      <a:pt x="1" y="21843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193" y="-1"/>
                      <a:pt x="42718" y="9152"/>
                      <a:pt x="43182" y="20736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000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32027" name="Arc 27"/>
            <p:cNvSpPr>
              <a:spLocks/>
            </p:cNvSpPr>
            <p:nvPr/>
          </p:nvSpPr>
          <p:spPr bwMode="auto">
            <a:xfrm rot="-5085322">
              <a:off x="4450" y="1670"/>
              <a:ext cx="354" cy="594"/>
            </a:xfrm>
            <a:custGeom>
              <a:avLst/>
              <a:gdLst>
                <a:gd name="G0" fmla="+- 0 0 0"/>
                <a:gd name="G1" fmla="+- 21544 0 0"/>
                <a:gd name="G2" fmla="+- 21600 0 0"/>
                <a:gd name="T0" fmla="*/ 1561 w 21600"/>
                <a:gd name="T1" fmla="*/ 0 h 42412"/>
                <a:gd name="T2" fmla="*/ 5574 w 21600"/>
                <a:gd name="T3" fmla="*/ 42412 h 42412"/>
                <a:gd name="T4" fmla="*/ 0 w 21600"/>
                <a:gd name="T5" fmla="*/ 21544 h 42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12" fill="none" extrusionOk="0">
                  <a:moveTo>
                    <a:pt x="1560" y="0"/>
                  </a:moveTo>
                  <a:cubicBezTo>
                    <a:pt x="12855" y="818"/>
                    <a:pt x="21600" y="10220"/>
                    <a:pt x="21600" y="21544"/>
                  </a:cubicBezTo>
                  <a:cubicBezTo>
                    <a:pt x="21600" y="31326"/>
                    <a:pt x="15025" y="39887"/>
                    <a:pt x="5574" y="42412"/>
                  </a:cubicBezTo>
                </a:path>
                <a:path w="21600" h="42412" stroke="0" extrusionOk="0">
                  <a:moveTo>
                    <a:pt x="1560" y="0"/>
                  </a:moveTo>
                  <a:cubicBezTo>
                    <a:pt x="12855" y="818"/>
                    <a:pt x="21600" y="10220"/>
                    <a:pt x="21600" y="21544"/>
                  </a:cubicBezTo>
                  <a:cubicBezTo>
                    <a:pt x="21600" y="31326"/>
                    <a:pt x="15025" y="39887"/>
                    <a:pt x="5574" y="42412"/>
                  </a:cubicBezTo>
                  <a:lnTo>
                    <a:pt x="0" y="21544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28" name="Arc 28"/>
            <p:cNvSpPr>
              <a:spLocks/>
            </p:cNvSpPr>
            <p:nvPr/>
          </p:nvSpPr>
          <p:spPr bwMode="auto">
            <a:xfrm rot="-5085322">
              <a:off x="1010" y="1670"/>
              <a:ext cx="354" cy="594"/>
            </a:xfrm>
            <a:custGeom>
              <a:avLst/>
              <a:gdLst>
                <a:gd name="G0" fmla="+- 0 0 0"/>
                <a:gd name="G1" fmla="+- 21544 0 0"/>
                <a:gd name="G2" fmla="+- 21600 0 0"/>
                <a:gd name="T0" fmla="*/ 1561 w 21600"/>
                <a:gd name="T1" fmla="*/ 0 h 42412"/>
                <a:gd name="T2" fmla="*/ 5574 w 21600"/>
                <a:gd name="T3" fmla="*/ 42412 h 42412"/>
                <a:gd name="T4" fmla="*/ 0 w 21600"/>
                <a:gd name="T5" fmla="*/ 21544 h 42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12" fill="none" extrusionOk="0">
                  <a:moveTo>
                    <a:pt x="1560" y="0"/>
                  </a:moveTo>
                  <a:cubicBezTo>
                    <a:pt x="12855" y="818"/>
                    <a:pt x="21600" y="10220"/>
                    <a:pt x="21600" y="21544"/>
                  </a:cubicBezTo>
                  <a:cubicBezTo>
                    <a:pt x="21600" y="31326"/>
                    <a:pt x="15025" y="39887"/>
                    <a:pt x="5574" y="42412"/>
                  </a:cubicBezTo>
                </a:path>
                <a:path w="21600" h="42412" stroke="0" extrusionOk="0">
                  <a:moveTo>
                    <a:pt x="1560" y="0"/>
                  </a:moveTo>
                  <a:cubicBezTo>
                    <a:pt x="12855" y="818"/>
                    <a:pt x="21600" y="10220"/>
                    <a:pt x="21600" y="21544"/>
                  </a:cubicBezTo>
                  <a:cubicBezTo>
                    <a:pt x="21600" y="31326"/>
                    <a:pt x="15025" y="39887"/>
                    <a:pt x="5574" y="42412"/>
                  </a:cubicBezTo>
                  <a:lnTo>
                    <a:pt x="0" y="21544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32029" name="Text Box 29"/>
          <p:cNvSpPr txBox="1">
            <a:spLocks noChangeArrowheads="1"/>
          </p:cNvSpPr>
          <p:nvPr/>
        </p:nvSpPr>
        <p:spPr bwMode="auto">
          <a:xfrm>
            <a:off x="5861050" y="381000"/>
            <a:ext cx="328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绕 </a:t>
            </a:r>
            <a:r>
              <a:rPr lang="en-US" altLang="zh-CN" sz="2400" b="1" i="1">
                <a:solidFill>
                  <a:schemeClr val="accent2"/>
                </a:solidFill>
              </a:rPr>
              <a:t>y</a:t>
            </a:r>
            <a:r>
              <a:rPr lang="zh-CN" altLang="en-US" sz="2400" b="1">
                <a:solidFill>
                  <a:schemeClr val="accent2"/>
                </a:solidFill>
              </a:rPr>
              <a:t>轴</a:t>
            </a:r>
            <a:r>
              <a:rPr lang="zh-CN" altLang="en-US" sz="2400" b="1">
                <a:solidFill>
                  <a:schemeClr val="tx1"/>
                </a:solidFill>
              </a:rPr>
              <a:t> 旋转所成曲面</a:t>
            </a:r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2432034" name="Group 34"/>
          <p:cNvGrpSpPr>
            <a:grpSpLocks/>
          </p:cNvGrpSpPr>
          <p:nvPr/>
        </p:nvGrpSpPr>
        <p:grpSpPr bwMode="auto">
          <a:xfrm>
            <a:off x="4264025" y="641350"/>
            <a:ext cx="4335463" cy="3509963"/>
            <a:chOff x="2686" y="404"/>
            <a:chExt cx="2731" cy="2211"/>
          </a:xfrm>
        </p:grpSpPr>
        <p:sp>
          <p:nvSpPr>
            <p:cNvPr id="2432035" name="Line 35"/>
            <p:cNvSpPr>
              <a:spLocks noChangeShapeType="1"/>
            </p:cNvSpPr>
            <p:nvPr/>
          </p:nvSpPr>
          <p:spPr bwMode="auto">
            <a:xfrm flipH="1" flipV="1">
              <a:off x="2893" y="567"/>
              <a:ext cx="0" cy="20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36" name="Text Box 36"/>
            <p:cNvSpPr txBox="1">
              <a:spLocks noChangeArrowheads="1"/>
            </p:cNvSpPr>
            <p:nvPr/>
          </p:nvSpPr>
          <p:spPr bwMode="auto">
            <a:xfrm>
              <a:off x="2914" y="404"/>
              <a:ext cx="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y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432037" name="Text Box 37"/>
            <p:cNvSpPr txBox="1">
              <a:spLocks noChangeArrowheads="1"/>
            </p:cNvSpPr>
            <p:nvPr/>
          </p:nvSpPr>
          <p:spPr bwMode="auto">
            <a:xfrm>
              <a:off x="5169" y="1941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x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432038" name="Line 38"/>
            <p:cNvSpPr>
              <a:spLocks noChangeShapeType="1"/>
            </p:cNvSpPr>
            <p:nvPr/>
          </p:nvSpPr>
          <p:spPr bwMode="auto">
            <a:xfrm>
              <a:off x="2888" y="2088"/>
              <a:ext cx="2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39" name="Text Box 39"/>
            <p:cNvSpPr txBox="1">
              <a:spLocks noChangeArrowheads="1"/>
            </p:cNvSpPr>
            <p:nvPr/>
          </p:nvSpPr>
          <p:spPr bwMode="auto">
            <a:xfrm>
              <a:off x="2686" y="1914"/>
              <a:ext cx="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2432042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8764588" y="4940300"/>
            <a:ext cx="152400" cy="2095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32043" name="Line 43"/>
          <p:cNvSpPr>
            <a:spLocks noChangeShapeType="1"/>
          </p:cNvSpPr>
          <p:nvPr/>
        </p:nvSpPr>
        <p:spPr bwMode="auto">
          <a:xfrm flipV="1">
            <a:off x="4597400" y="952500"/>
            <a:ext cx="0" cy="320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32044" name="Object 44"/>
          <p:cNvGraphicFramePr>
            <a:graphicFrameLocks noChangeAspect="1"/>
          </p:cNvGraphicFramePr>
          <p:nvPr/>
        </p:nvGraphicFramePr>
        <p:xfrm>
          <a:off x="1687513" y="407988"/>
          <a:ext cx="41036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48" name="公式" r:id="rId3" imgW="2108160" imgH="228600" progId="Equation.3">
                  <p:embed/>
                </p:oleObj>
              </mc:Choice>
              <mc:Fallback>
                <p:oleObj name="公式" r:id="rId3" imgW="210816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07988"/>
                        <a:ext cx="41036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2045" name="AutoShape 4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32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32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2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3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026" name="Rectangle 2"/>
          <p:cNvSpPr>
            <a:spLocks noChangeArrowheads="1"/>
          </p:cNvSpPr>
          <p:nvPr/>
        </p:nvSpPr>
        <p:spPr bwMode="auto">
          <a:xfrm>
            <a:off x="228600" y="349250"/>
            <a:ext cx="1612900" cy="550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15.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环面</a:t>
            </a:r>
          </a:p>
        </p:txBody>
      </p:sp>
      <p:grpSp>
        <p:nvGrpSpPr>
          <p:cNvPr id="2433027" name="Group 3"/>
          <p:cNvGrpSpPr>
            <a:grpSpLocks/>
          </p:cNvGrpSpPr>
          <p:nvPr/>
        </p:nvGrpSpPr>
        <p:grpSpPr bwMode="auto">
          <a:xfrm>
            <a:off x="2582863" y="3305175"/>
            <a:ext cx="2020887" cy="2197100"/>
            <a:chOff x="1627" y="2082"/>
            <a:chExt cx="1273" cy="1384"/>
          </a:xfrm>
        </p:grpSpPr>
        <p:sp>
          <p:nvSpPr>
            <p:cNvPr id="2433028" name="Line 4"/>
            <p:cNvSpPr>
              <a:spLocks noChangeShapeType="1"/>
            </p:cNvSpPr>
            <p:nvPr/>
          </p:nvSpPr>
          <p:spPr bwMode="auto">
            <a:xfrm flipH="1">
              <a:off x="1627" y="2082"/>
              <a:ext cx="1273" cy="1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29" name="Text Box 5"/>
            <p:cNvSpPr txBox="1">
              <a:spLocks noChangeArrowheads="1"/>
            </p:cNvSpPr>
            <p:nvPr/>
          </p:nvSpPr>
          <p:spPr bwMode="auto">
            <a:xfrm>
              <a:off x="1715" y="3178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z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2433030" name="Freeform 6"/>
          <p:cNvSpPr>
            <a:spLocks/>
          </p:cNvSpPr>
          <p:nvPr/>
        </p:nvSpPr>
        <p:spPr bwMode="auto">
          <a:xfrm>
            <a:off x="1397000" y="2425700"/>
            <a:ext cx="2787650" cy="895350"/>
          </a:xfrm>
          <a:custGeom>
            <a:avLst/>
            <a:gdLst>
              <a:gd name="T0" fmla="*/ 216 w 1756"/>
              <a:gd name="T1" fmla="*/ 24 h 564"/>
              <a:gd name="T2" fmla="*/ 1756 w 1756"/>
              <a:gd name="T3" fmla="*/ 0 h 564"/>
              <a:gd name="T4" fmla="*/ 1480 w 1756"/>
              <a:gd name="T5" fmla="*/ 48 h 564"/>
              <a:gd name="T6" fmla="*/ 1248 w 1756"/>
              <a:gd name="T7" fmla="*/ 104 h 564"/>
              <a:gd name="T8" fmla="*/ 1072 w 1756"/>
              <a:gd name="T9" fmla="*/ 172 h 564"/>
              <a:gd name="T10" fmla="*/ 944 w 1756"/>
              <a:gd name="T11" fmla="*/ 224 h 564"/>
              <a:gd name="T12" fmla="*/ 816 w 1756"/>
              <a:gd name="T13" fmla="*/ 312 h 564"/>
              <a:gd name="T14" fmla="*/ 696 w 1756"/>
              <a:gd name="T15" fmla="*/ 408 h 564"/>
              <a:gd name="T16" fmla="*/ 576 w 1756"/>
              <a:gd name="T17" fmla="*/ 564 h 564"/>
              <a:gd name="T18" fmla="*/ 0 w 1756"/>
              <a:gd name="T19" fmla="*/ 552 h 564"/>
              <a:gd name="T20" fmla="*/ 16 w 1756"/>
              <a:gd name="T21" fmla="*/ 400 h 564"/>
              <a:gd name="T22" fmla="*/ 40 w 1756"/>
              <a:gd name="T23" fmla="*/ 280 h 564"/>
              <a:gd name="T24" fmla="*/ 88 w 1756"/>
              <a:gd name="T25" fmla="*/ 192 h 564"/>
              <a:gd name="T26" fmla="*/ 152 w 1756"/>
              <a:gd name="T27" fmla="*/ 112 h 564"/>
              <a:gd name="T28" fmla="*/ 216 w 1756"/>
              <a:gd name="T29" fmla="*/ 24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56" h="564">
                <a:moveTo>
                  <a:pt x="216" y="24"/>
                </a:moveTo>
                <a:lnTo>
                  <a:pt x="1756" y="0"/>
                </a:lnTo>
                <a:lnTo>
                  <a:pt x="1480" y="48"/>
                </a:lnTo>
                <a:lnTo>
                  <a:pt x="1248" y="104"/>
                </a:lnTo>
                <a:lnTo>
                  <a:pt x="1072" y="172"/>
                </a:lnTo>
                <a:lnTo>
                  <a:pt x="944" y="224"/>
                </a:lnTo>
                <a:lnTo>
                  <a:pt x="816" y="312"/>
                </a:lnTo>
                <a:lnTo>
                  <a:pt x="696" y="408"/>
                </a:lnTo>
                <a:lnTo>
                  <a:pt x="576" y="564"/>
                </a:lnTo>
                <a:lnTo>
                  <a:pt x="0" y="552"/>
                </a:lnTo>
                <a:lnTo>
                  <a:pt x="16" y="400"/>
                </a:lnTo>
                <a:lnTo>
                  <a:pt x="40" y="280"/>
                </a:lnTo>
                <a:lnTo>
                  <a:pt x="88" y="192"/>
                </a:lnTo>
                <a:lnTo>
                  <a:pt x="152" y="112"/>
                </a:lnTo>
                <a:lnTo>
                  <a:pt x="216" y="24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3031" name="Freeform 7"/>
          <p:cNvSpPr>
            <a:spLocks/>
          </p:cNvSpPr>
          <p:nvPr/>
        </p:nvSpPr>
        <p:spPr bwMode="auto">
          <a:xfrm>
            <a:off x="5016500" y="2419350"/>
            <a:ext cx="2806700" cy="882650"/>
          </a:xfrm>
          <a:custGeom>
            <a:avLst/>
            <a:gdLst>
              <a:gd name="T0" fmla="*/ 1536 w 1768"/>
              <a:gd name="T1" fmla="*/ 36 h 556"/>
              <a:gd name="T2" fmla="*/ 0 w 1768"/>
              <a:gd name="T3" fmla="*/ 0 h 556"/>
              <a:gd name="T4" fmla="*/ 256 w 1768"/>
              <a:gd name="T5" fmla="*/ 60 h 556"/>
              <a:gd name="T6" fmla="*/ 504 w 1768"/>
              <a:gd name="T7" fmla="*/ 124 h 556"/>
              <a:gd name="T8" fmla="*/ 672 w 1768"/>
              <a:gd name="T9" fmla="*/ 188 h 556"/>
              <a:gd name="T10" fmla="*/ 792 w 1768"/>
              <a:gd name="T11" fmla="*/ 244 h 556"/>
              <a:gd name="T12" fmla="*/ 920 w 1768"/>
              <a:gd name="T13" fmla="*/ 316 h 556"/>
              <a:gd name="T14" fmla="*/ 1040 w 1768"/>
              <a:gd name="T15" fmla="*/ 412 h 556"/>
              <a:gd name="T16" fmla="*/ 1152 w 1768"/>
              <a:gd name="T17" fmla="*/ 548 h 556"/>
              <a:gd name="T18" fmla="*/ 1768 w 1768"/>
              <a:gd name="T19" fmla="*/ 556 h 556"/>
              <a:gd name="T20" fmla="*/ 1744 w 1768"/>
              <a:gd name="T21" fmla="*/ 404 h 556"/>
              <a:gd name="T22" fmla="*/ 1704 w 1768"/>
              <a:gd name="T23" fmla="*/ 292 h 556"/>
              <a:gd name="T24" fmla="*/ 1656 w 1768"/>
              <a:gd name="T25" fmla="*/ 188 h 556"/>
              <a:gd name="T26" fmla="*/ 1592 w 1768"/>
              <a:gd name="T27" fmla="*/ 92 h 556"/>
              <a:gd name="T28" fmla="*/ 1536 w 1768"/>
              <a:gd name="T29" fmla="*/ 3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68" h="556">
                <a:moveTo>
                  <a:pt x="1536" y="36"/>
                </a:moveTo>
                <a:lnTo>
                  <a:pt x="0" y="0"/>
                </a:lnTo>
                <a:lnTo>
                  <a:pt x="256" y="60"/>
                </a:lnTo>
                <a:lnTo>
                  <a:pt x="504" y="124"/>
                </a:lnTo>
                <a:lnTo>
                  <a:pt x="672" y="188"/>
                </a:lnTo>
                <a:lnTo>
                  <a:pt x="792" y="244"/>
                </a:lnTo>
                <a:lnTo>
                  <a:pt x="920" y="316"/>
                </a:lnTo>
                <a:lnTo>
                  <a:pt x="1040" y="412"/>
                </a:lnTo>
                <a:lnTo>
                  <a:pt x="1152" y="548"/>
                </a:lnTo>
                <a:lnTo>
                  <a:pt x="1768" y="556"/>
                </a:lnTo>
                <a:lnTo>
                  <a:pt x="1744" y="404"/>
                </a:lnTo>
                <a:lnTo>
                  <a:pt x="1704" y="292"/>
                </a:lnTo>
                <a:lnTo>
                  <a:pt x="1656" y="188"/>
                </a:lnTo>
                <a:lnTo>
                  <a:pt x="1592" y="92"/>
                </a:lnTo>
                <a:lnTo>
                  <a:pt x="1536" y="36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3032" name="Freeform 8"/>
          <p:cNvSpPr>
            <a:spLocks/>
          </p:cNvSpPr>
          <p:nvPr/>
        </p:nvSpPr>
        <p:spPr bwMode="auto">
          <a:xfrm>
            <a:off x="1714500" y="1543050"/>
            <a:ext cx="5765800" cy="958850"/>
          </a:xfrm>
          <a:custGeom>
            <a:avLst/>
            <a:gdLst>
              <a:gd name="T0" fmla="*/ 1800 w 3632"/>
              <a:gd name="T1" fmla="*/ 556 h 604"/>
              <a:gd name="T2" fmla="*/ 3632 w 3632"/>
              <a:gd name="T3" fmla="*/ 604 h 604"/>
              <a:gd name="T4" fmla="*/ 3360 w 3632"/>
              <a:gd name="T5" fmla="*/ 380 h 604"/>
              <a:gd name="T6" fmla="*/ 3120 w 3632"/>
              <a:gd name="T7" fmla="*/ 268 h 604"/>
              <a:gd name="T8" fmla="*/ 2960 w 3632"/>
              <a:gd name="T9" fmla="*/ 204 h 604"/>
              <a:gd name="T10" fmla="*/ 2680 w 3632"/>
              <a:gd name="T11" fmla="*/ 116 h 604"/>
              <a:gd name="T12" fmla="*/ 2364 w 3632"/>
              <a:gd name="T13" fmla="*/ 40 h 604"/>
              <a:gd name="T14" fmla="*/ 2152 w 3632"/>
              <a:gd name="T15" fmla="*/ 20 h 604"/>
              <a:gd name="T16" fmla="*/ 1964 w 3632"/>
              <a:gd name="T17" fmla="*/ 0 h 604"/>
              <a:gd name="T18" fmla="*/ 1752 w 3632"/>
              <a:gd name="T19" fmla="*/ 12 h 604"/>
              <a:gd name="T20" fmla="*/ 1584 w 3632"/>
              <a:gd name="T21" fmla="*/ 28 h 604"/>
              <a:gd name="T22" fmla="*/ 1432 w 3632"/>
              <a:gd name="T23" fmla="*/ 36 h 604"/>
              <a:gd name="T24" fmla="*/ 1160 w 3632"/>
              <a:gd name="T25" fmla="*/ 64 h 604"/>
              <a:gd name="T26" fmla="*/ 880 w 3632"/>
              <a:gd name="T27" fmla="*/ 140 h 604"/>
              <a:gd name="T28" fmla="*/ 584 w 3632"/>
              <a:gd name="T29" fmla="*/ 228 h 604"/>
              <a:gd name="T30" fmla="*/ 336 w 3632"/>
              <a:gd name="T31" fmla="*/ 348 h 604"/>
              <a:gd name="T32" fmla="*/ 200 w 3632"/>
              <a:gd name="T33" fmla="*/ 436 h 604"/>
              <a:gd name="T34" fmla="*/ 0 w 3632"/>
              <a:gd name="T35" fmla="*/ 596 h 604"/>
              <a:gd name="T36" fmla="*/ 1800 w 3632"/>
              <a:gd name="T37" fmla="*/ 556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32" h="604">
                <a:moveTo>
                  <a:pt x="1800" y="556"/>
                </a:moveTo>
                <a:lnTo>
                  <a:pt x="3632" y="604"/>
                </a:lnTo>
                <a:lnTo>
                  <a:pt x="3360" y="380"/>
                </a:lnTo>
                <a:lnTo>
                  <a:pt x="3120" y="268"/>
                </a:lnTo>
                <a:lnTo>
                  <a:pt x="2960" y="204"/>
                </a:lnTo>
                <a:lnTo>
                  <a:pt x="2680" y="116"/>
                </a:lnTo>
                <a:lnTo>
                  <a:pt x="2364" y="40"/>
                </a:lnTo>
                <a:lnTo>
                  <a:pt x="2152" y="20"/>
                </a:lnTo>
                <a:lnTo>
                  <a:pt x="1964" y="0"/>
                </a:lnTo>
                <a:lnTo>
                  <a:pt x="1752" y="12"/>
                </a:lnTo>
                <a:lnTo>
                  <a:pt x="1584" y="28"/>
                </a:lnTo>
                <a:lnTo>
                  <a:pt x="1432" y="36"/>
                </a:lnTo>
                <a:lnTo>
                  <a:pt x="1160" y="64"/>
                </a:lnTo>
                <a:lnTo>
                  <a:pt x="880" y="140"/>
                </a:lnTo>
                <a:lnTo>
                  <a:pt x="584" y="228"/>
                </a:lnTo>
                <a:lnTo>
                  <a:pt x="336" y="348"/>
                </a:lnTo>
                <a:lnTo>
                  <a:pt x="200" y="436"/>
                </a:lnTo>
                <a:lnTo>
                  <a:pt x="0" y="596"/>
                </a:lnTo>
                <a:lnTo>
                  <a:pt x="1800" y="556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3033" name="Freeform 9"/>
          <p:cNvSpPr>
            <a:spLocks/>
          </p:cNvSpPr>
          <p:nvPr/>
        </p:nvSpPr>
        <p:spPr bwMode="auto">
          <a:xfrm>
            <a:off x="1397000" y="3270250"/>
            <a:ext cx="6413500" cy="1809750"/>
          </a:xfrm>
          <a:custGeom>
            <a:avLst/>
            <a:gdLst>
              <a:gd name="T0" fmla="*/ 2008 w 4040"/>
              <a:gd name="T1" fmla="*/ 564 h 1140"/>
              <a:gd name="T2" fmla="*/ 2360 w 4040"/>
              <a:gd name="T3" fmla="*/ 540 h 1140"/>
              <a:gd name="T4" fmla="*/ 2592 w 4040"/>
              <a:gd name="T5" fmla="*/ 524 h 1140"/>
              <a:gd name="T6" fmla="*/ 2832 w 4040"/>
              <a:gd name="T7" fmla="*/ 468 h 1140"/>
              <a:gd name="T8" fmla="*/ 3048 w 4040"/>
              <a:gd name="T9" fmla="*/ 388 h 1140"/>
              <a:gd name="T10" fmla="*/ 3304 w 4040"/>
              <a:gd name="T11" fmla="*/ 252 h 1140"/>
              <a:gd name="T12" fmla="*/ 3400 w 4040"/>
              <a:gd name="T13" fmla="*/ 148 h 1140"/>
              <a:gd name="T14" fmla="*/ 3456 w 4040"/>
              <a:gd name="T15" fmla="*/ 84 h 1140"/>
              <a:gd name="T16" fmla="*/ 3444 w 4040"/>
              <a:gd name="T17" fmla="*/ 0 h 1140"/>
              <a:gd name="T18" fmla="*/ 4040 w 4040"/>
              <a:gd name="T19" fmla="*/ 20 h 1140"/>
              <a:gd name="T20" fmla="*/ 4032 w 4040"/>
              <a:gd name="T21" fmla="*/ 212 h 1140"/>
              <a:gd name="T22" fmla="*/ 3936 w 4040"/>
              <a:gd name="T23" fmla="*/ 380 h 1140"/>
              <a:gd name="T24" fmla="*/ 3800 w 4040"/>
              <a:gd name="T25" fmla="*/ 564 h 1140"/>
              <a:gd name="T26" fmla="*/ 3552 w 4040"/>
              <a:gd name="T27" fmla="*/ 764 h 1140"/>
              <a:gd name="T28" fmla="*/ 3352 w 4040"/>
              <a:gd name="T29" fmla="*/ 868 h 1140"/>
              <a:gd name="T30" fmla="*/ 3168 w 4040"/>
              <a:gd name="T31" fmla="*/ 948 h 1140"/>
              <a:gd name="T32" fmla="*/ 2888 w 4040"/>
              <a:gd name="T33" fmla="*/ 1036 h 1140"/>
              <a:gd name="T34" fmla="*/ 2568 w 4040"/>
              <a:gd name="T35" fmla="*/ 1108 h 1140"/>
              <a:gd name="T36" fmla="*/ 2360 w 4040"/>
              <a:gd name="T37" fmla="*/ 1124 h 1140"/>
              <a:gd name="T38" fmla="*/ 2200 w 4040"/>
              <a:gd name="T39" fmla="*/ 1140 h 1140"/>
              <a:gd name="T40" fmla="*/ 1984 w 4040"/>
              <a:gd name="T41" fmla="*/ 1140 h 1140"/>
              <a:gd name="T42" fmla="*/ 1800 w 4040"/>
              <a:gd name="T43" fmla="*/ 1140 h 1140"/>
              <a:gd name="T44" fmla="*/ 1624 w 4040"/>
              <a:gd name="T45" fmla="*/ 1116 h 1140"/>
              <a:gd name="T46" fmla="*/ 1368 w 4040"/>
              <a:gd name="T47" fmla="*/ 1084 h 1140"/>
              <a:gd name="T48" fmla="*/ 1080 w 4040"/>
              <a:gd name="T49" fmla="*/ 1028 h 1140"/>
              <a:gd name="T50" fmla="*/ 792 w 4040"/>
              <a:gd name="T51" fmla="*/ 924 h 1140"/>
              <a:gd name="T52" fmla="*/ 552 w 4040"/>
              <a:gd name="T53" fmla="*/ 796 h 1140"/>
              <a:gd name="T54" fmla="*/ 416 w 4040"/>
              <a:gd name="T55" fmla="*/ 708 h 1140"/>
              <a:gd name="T56" fmla="*/ 232 w 4040"/>
              <a:gd name="T57" fmla="*/ 564 h 1140"/>
              <a:gd name="T58" fmla="*/ 128 w 4040"/>
              <a:gd name="T59" fmla="*/ 420 h 1140"/>
              <a:gd name="T60" fmla="*/ 40 w 4040"/>
              <a:gd name="T61" fmla="*/ 236 h 1140"/>
              <a:gd name="T62" fmla="*/ 8 w 4040"/>
              <a:gd name="T63" fmla="*/ 68 h 1140"/>
              <a:gd name="T64" fmla="*/ 0 w 4040"/>
              <a:gd name="T65" fmla="*/ 12 h 1140"/>
              <a:gd name="T66" fmla="*/ 576 w 4040"/>
              <a:gd name="T67" fmla="*/ 20 h 1140"/>
              <a:gd name="T68" fmla="*/ 600 w 4040"/>
              <a:gd name="T69" fmla="*/ 100 h 1140"/>
              <a:gd name="T70" fmla="*/ 696 w 4040"/>
              <a:gd name="T71" fmla="*/ 220 h 1140"/>
              <a:gd name="T72" fmla="*/ 896 w 4040"/>
              <a:gd name="T73" fmla="*/ 356 h 1140"/>
              <a:gd name="T74" fmla="*/ 1136 w 4040"/>
              <a:gd name="T75" fmla="*/ 436 h 1140"/>
              <a:gd name="T76" fmla="*/ 1416 w 4040"/>
              <a:gd name="T77" fmla="*/ 516 h 1140"/>
              <a:gd name="T78" fmla="*/ 1540 w 4040"/>
              <a:gd name="T79" fmla="*/ 532 h 1140"/>
              <a:gd name="T80" fmla="*/ 1668 w 4040"/>
              <a:gd name="T81" fmla="*/ 548 h 1140"/>
              <a:gd name="T82" fmla="*/ 2008 w 4040"/>
              <a:gd name="T83" fmla="*/ 56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040" h="1140">
                <a:moveTo>
                  <a:pt x="2008" y="564"/>
                </a:moveTo>
                <a:lnTo>
                  <a:pt x="2360" y="540"/>
                </a:lnTo>
                <a:lnTo>
                  <a:pt x="2592" y="524"/>
                </a:lnTo>
                <a:lnTo>
                  <a:pt x="2832" y="468"/>
                </a:lnTo>
                <a:lnTo>
                  <a:pt x="3048" y="388"/>
                </a:lnTo>
                <a:lnTo>
                  <a:pt x="3304" y="252"/>
                </a:lnTo>
                <a:lnTo>
                  <a:pt x="3400" y="148"/>
                </a:lnTo>
                <a:lnTo>
                  <a:pt x="3456" y="84"/>
                </a:lnTo>
                <a:lnTo>
                  <a:pt x="3444" y="0"/>
                </a:lnTo>
                <a:lnTo>
                  <a:pt x="4040" y="20"/>
                </a:lnTo>
                <a:lnTo>
                  <a:pt x="4032" y="212"/>
                </a:lnTo>
                <a:lnTo>
                  <a:pt x="3936" y="380"/>
                </a:lnTo>
                <a:lnTo>
                  <a:pt x="3800" y="564"/>
                </a:lnTo>
                <a:lnTo>
                  <a:pt x="3552" y="764"/>
                </a:lnTo>
                <a:lnTo>
                  <a:pt x="3352" y="868"/>
                </a:lnTo>
                <a:lnTo>
                  <a:pt x="3168" y="948"/>
                </a:lnTo>
                <a:lnTo>
                  <a:pt x="2888" y="1036"/>
                </a:lnTo>
                <a:lnTo>
                  <a:pt x="2568" y="1108"/>
                </a:lnTo>
                <a:lnTo>
                  <a:pt x="2360" y="1124"/>
                </a:lnTo>
                <a:lnTo>
                  <a:pt x="2200" y="1140"/>
                </a:lnTo>
                <a:lnTo>
                  <a:pt x="1984" y="1140"/>
                </a:lnTo>
                <a:lnTo>
                  <a:pt x="1800" y="1140"/>
                </a:lnTo>
                <a:lnTo>
                  <a:pt x="1624" y="1116"/>
                </a:lnTo>
                <a:lnTo>
                  <a:pt x="1368" y="1084"/>
                </a:lnTo>
                <a:lnTo>
                  <a:pt x="1080" y="1028"/>
                </a:lnTo>
                <a:lnTo>
                  <a:pt x="792" y="924"/>
                </a:lnTo>
                <a:lnTo>
                  <a:pt x="552" y="796"/>
                </a:lnTo>
                <a:lnTo>
                  <a:pt x="416" y="708"/>
                </a:lnTo>
                <a:lnTo>
                  <a:pt x="232" y="564"/>
                </a:lnTo>
                <a:lnTo>
                  <a:pt x="128" y="420"/>
                </a:lnTo>
                <a:lnTo>
                  <a:pt x="40" y="236"/>
                </a:lnTo>
                <a:lnTo>
                  <a:pt x="8" y="68"/>
                </a:lnTo>
                <a:lnTo>
                  <a:pt x="0" y="12"/>
                </a:lnTo>
                <a:lnTo>
                  <a:pt x="576" y="20"/>
                </a:lnTo>
                <a:lnTo>
                  <a:pt x="600" y="100"/>
                </a:lnTo>
                <a:lnTo>
                  <a:pt x="696" y="220"/>
                </a:lnTo>
                <a:lnTo>
                  <a:pt x="896" y="356"/>
                </a:lnTo>
                <a:lnTo>
                  <a:pt x="1136" y="436"/>
                </a:lnTo>
                <a:lnTo>
                  <a:pt x="1416" y="516"/>
                </a:lnTo>
                <a:lnTo>
                  <a:pt x="1540" y="532"/>
                </a:lnTo>
                <a:lnTo>
                  <a:pt x="1668" y="548"/>
                </a:lnTo>
                <a:lnTo>
                  <a:pt x="2008" y="564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33039" name="Group 15"/>
          <p:cNvGrpSpPr>
            <a:grpSpLocks/>
          </p:cNvGrpSpPr>
          <p:nvPr/>
        </p:nvGrpSpPr>
        <p:grpSpPr bwMode="auto">
          <a:xfrm>
            <a:off x="1390650" y="1549400"/>
            <a:ext cx="6426200" cy="3530600"/>
            <a:chOff x="876" y="976"/>
            <a:chExt cx="4048" cy="2224"/>
          </a:xfrm>
        </p:grpSpPr>
        <p:sp>
          <p:nvSpPr>
            <p:cNvPr id="2433040" name="Oval 16"/>
            <p:cNvSpPr>
              <a:spLocks noChangeArrowheads="1"/>
            </p:cNvSpPr>
            <p:nvPr/>
          </p:nvSpPr>
          <p:spPr bwMode="auto">
            <a:xfrm>
              <a:off x="888" y="988"/>
              <a:ext cx="4020" cy="207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41" name="Oval 17"/>
            <p:cNvSpPr>
              <a:spLocks noChangeArrowheads="1"/>
            </p:cNvSpPr>
            <p:nvPr/>
          </p:nvSpPr>
          <p:spPr bwMode="auto">
            <a:xfrm>
              <a:off x="1152" y="1127"/>
              <a:ext cx="3492" cy="157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42" name="Oval 18"/>
            <p:cNvSpPr>
              <a:spLocks noChangeArrowheads="1"/>
            </p:cNvSpPr>
            <p:nvPr/>
          </p:nvSpPr>
          <p:spPr bwMode="auto">
            <a:xfrm>
              <a:off x="1213" y="1285"/>
              <a:ext cx="3360" cy="160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43" name="Oval 19"/>
            <p:cNvSpPr>
              <a:spLocks noChangeArrowheads="1"/>
            </p:cNvSpPr>
            <p:nvPr/>
          </p:nvSpPr>
          <p:spPr bwMode="auto">
            <a:xfrm>
              <a:off x="876" y="976"/>
              <a:ext cx="4043" cy="22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44" name="Freeform 20"/>
            <p:cNvSpPr>
              <a:spLocks/>
            </p:cNvSpPr>
            <p:nvPr/>
          </p:nvSpPr>
          <p:spPr bwMode="auto">
            <a:xfrm>
              <a:off x="3535" y="2558"/>
              <a:ext cx="220" cy="545"/>
            </a:xfrm>
            <a:custGeom>
              <a:avLst/>
              <a:gdLst>
                <a:gd name="T0" fmla="*/ 0 w 220"/>
                <a:gd name="T1" fmla="*/ 0 h 545"/>
                <a:gd name="T2" fmla="*/ 191 w 220"/>
                <a:gd name="T3" fmla="*/ 236 h 545"/>
                <a:gd name="T4" fmla="*/ 173 w 220"/>
                <a:gd name="T5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545">
                  <a:moveTo>
                    <a:pt x="0" y="0"/>
                  </a:moveTo>
                  <a:cubicBezTo>
                    <a:pt x="81" y="72"/>
                    <a:pt x="162" y="145"/>
                    <a:pt x="191" y="236"/>
                  </a:cubicBezTo>
                  <a:cubicBezTo>
                    <a:pt x="220" y="327"/>
                    <a:pt x="196" y="436"/>
                    <a:pt x="173" y="5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45" name="Freeform 21"/>
            <p:cNvSpPr>
              <a:spLocks/>
            </p:cNvSpPr>
            <p:nvPr/>
          </p:nvSpPr>
          <p:spPr bwMode="auto">
            <a:xfrm>
              <a:off x="2209" y="1037"/>
              <a:ext cx="220" cy="545"/>
            </a:xfrm>
            <a:custGeom>
              <a:avLst/>
              <a:gdLst>
                <a:gd name="T0" fmla="*/ 0 w 220"/>
                <a:gd name="T1" fmla="*/ 0 h 545"/>
                <a:gd name="T2" fmla="*/ 191 w 220"/>
                <a:gd name="T3" fmla="*/ 236 h 545"/>
                <a:gd name="T4" fmla="*/ 173 w 220"/>
                <a:gd name="T5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545">
                  <a:moveTo>
                    <a:pt x="0" y="0"/>
                  </a:moveTo>
                  <a:cubicBezTo>
                    <a:pt x="81" y="72"/>
                    <a:pt x="162" y="145"/>
                    <a:pt x="191" y="236"/>
                  </a:cubicBezTo>
                  <a:cubicBezTo>
                    <a:pt x="220" y="327"/>
                    <a:pt x="196" y="436"/>
                    <a:pt x="173" y="5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46" name="Freeform 22"/>
            <p:cNvSpPr>
              <a:spLocks/>
            </p:cNvSpPr>
            <p:nvPr/>
          </p:nvSpPr>
          <p:spPr bwMode="auto">
            <a:xfrm flipH="1">
              <a:off x="3568" y="1079"/>
              <a:ext cx="220" cy="545"/>
            </a:xfrm>
            <a:custGeom>
              <a:avLst/>
              <a:gdLst>
                <a:gd name="T0" fmla="*/ 0 w 220"/>
                <a:gd name="T1" fmla="*/ 0 h 545"/>
                <a:gd name="T2" fmla="*/ 191 w 220"/>
                <a:gd name="T3" fmla="*/ 236 h 545"/>
                <a:gd name="T4" fmla="*/ 173 w 220"/>
                <a:gd name="T5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545">
                  <a:moveTo>
                    <a:pt x="0" y="0"/>
                  </a:moveTo>
                  <a:cubicBezTo>
                    <a:pt x="81" y="72"/>
                    <a:pt x="162" y="145"/>
                    <a:pt x="191" y="236"/>
                  </a:cubicBezTo>
                  <a:cubicBezTo>
                    <a:pt x="220" y="327"/>
                    <a:pt x="196" y="436"/>
                    <a:pt x="173" y="5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47" name="Freeform 23"/>
            <p:cNvSpPr>
              <a:spLocks/>
            </p:cNvSpPr>
            <p:nvPr/>
          </p:nvSpPr>
          <p:spPr bwMode="auto">
            <a:xfrm flipH="1">
              <a:off x="2060" y="2567"/>
              <a:ext cx="220" cy="545"/>
            </a:xfrm>
            <a:custGeom>
              <a:avLst/>
              <a:gdLst>
                <a:gd name="T0" fmla="*/ 0 w 220"/>
                <a:gd name="T1" fmla="*/ 0 h 545"/>
                <a:gd name="T2" fmla="*/ 191 w 220"/>
                <a:gd name="T3" fmla="*/ 236 h 545"/>
                <a:gd name="T4" fmla="*/ 173 w 220"/>
                <a:gd name="T5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545">
                  <a:moveTo>
                    <a:pt x="0" y="0"/>
                  </a:moveTo>
                  <a:cubicBezTo>
                    <a:pt x="81" y="72"/>
                    <a:pt x="162" y="145"/>
                    <a:pt x="191" y="236"/>
                  </a:cubicBezTo>
                  <a:cubicBezTo>
                    <a:pt x="220" y="327"/>
                    <a:pt x="196" y="436"/>
                    <a:pt x="173" y="5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33048" name="Group 24"/>
            <p:cNvGrpSpPr>
              <a:grpSpLocks/>
            </p:cNvGrpSpPr>
            <p:nvPr/>
          </p:nvGrpSpPr>
          <p:grpSpPr bwMode="auto">
            <a:xfrm>
              <a:off x="1445" y="1525"/>
              <a:ext cx="2907" cy="1100"/>
              <a:chOff x="1445" y="1533"/>
              <a:chExt cx="2907" cy="1100"/>
            </a:xfrm>
          </p:grpSpPr>
          <p:sp>
            <p:nvSpPr>
              <p:cNvPr id="2433049" name="Arc 25"/>
              <p:cNvSpPr>
                <a:spLocks/>
              </p:cNvSpPr>
              <p:nvPr/>
            </p:nvSpPr>
            <p:spPr bwMode="auto">
              <a:xfrm>
                <a:off x="1446" y="1533"/>
                <a:ext cx="2891" cy="864"/>
              </a:xfrm>
              <a:custGeom>
                <a:avLst/>
                <a:gdLst>
                  <a:gd name="G0" fmla="+- 20209 0 0"/>
                  <a:gd name="G1" fmla="+- 21600 0 0"/>
                  <a:gd name="G2" fmla="+- 21600 0 0"/>
                  <a:gd name="T0" fmla="*/ 0 w 40548"/>
                  <a:gd name="T1" fmla="*/ 13973 h 21600"/>
                  <a:gd name="T2" fmla="*/ 40548 w 40548"/>
                  <a:gd name="T3" fmla="*/ 14329 h 21600"/>
                  <a:gd name="T4" fmla="*/ 20209 w 4054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548" h="21600" fill="none" extrusionOk="0">
                    <a:moveTo>
                      <a:pt x="0" y="13973"/>
                    </a:moveTo>
                    <a:cubicBezTo>
                      <a:pt x="3173" y="5564"/>
                      <a:pt x="11221" y="-1"/>
                      <a:pt x="20209" y="0"/>
                    </a:cubicBezTo>
                    <a:cubicBezTo>
                      <a:pt x="29335" y="0"/>
                      <a:pt x="37476" y="5735"/>
                      <a:pt x="40548" y="14328"/>
                    </a:cubicBezTo>
                  </a:path>
                  <a:path w="40548" h="21600" stroke="0" extrusionOk="0">
                    <a:moveTo>
                      <a:pt x="0" y="13973"/>
                    </a:moveTo>
                    <a:cubicBezTo>
                      <a:pt x="3173" y="5564"/>
                      <a:pt x="11221" y="-1"/>
                      <a:pt x="20209" y="0"/>
                    </a:cubicBezTo>
                    <a:cubicBezTo>
                      <a:pt x="29335" y="0"/>
                      <a:pt x="37476" y="5735"/>
                      <a:pt x="40548" y="14328"/>
                    </a:cubicBezTo>
                    <a:lnTo>
                      <a:pt x="20209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000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3050" name="Arc 26"/>
              <p:cNvSpPr>
                <a:spLocks/>
              </p:cNvSpPr>
              <p:nvPr/>
            </p:nvSpPr>
            <p:spPr bwMode="auto">
              <a:xfrm flipV="1">
                <a:off x="1445" y="2023"/>
                <a:ext cx="2907" cy="61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 w 43183"/>
                  <a:gd name="T1" fmla="*/ 21965 h 21965"/>
                  <a:gd name="T2" fmla="*/ 43183 w 43183"/>
                  <a:gd name="T3" fmla="*/ 20736 h 21965"/>
                  <a:gd name="T4" fmla="*/ 21600 w 43183"/>
                  <a:gd name="T5" fmla="*/ 21600 h 21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83" h="21965" fill="none" extrusionOk="0">
                    <a:moveTo>
                      <a:pt x="3" y="21964"/>
                    </a:moveTo>
                    <a:cubicBezTo>
                      <a:pt x="1" y="21843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193" y="-1"/>
                      <a:pt x="42718" y="9152"/>
                      <a:pt x="43182" y="20736"/>
                    </a:cubicBezTo>
                  </a:path>
                  <a:path w="43183" h="21965" stroke="0" extrusionOk="0">
                    <a:moveTo>
                      <a:pt x="3" y="21964"/>
                    </a:moveTo>
                    <a:cubicBezTo>
                      <a:pt x="1" y="21843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193" y="-1"/>
                      <a:pt x="42718" y="9152"/>
                      <a:pt x="43182" y="20736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000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33051" name="Arc 27"/>
            <p:cNvSpPr>
              <a:spLocks/>
            </p:cNvSpPr>
            <p:nvPr/>
          </p:nvSpPr>
          <p:spPr bwMode="auto">
            <a:xfrm rot="-5085322">
              <a:off x="4450" y="1670"/>
              <a:ext cx="354" cy="594"/>
            </a:xfrm>
            <a:custGeom>
              <a:avLst/>
              <a:gdLst>
                <a:gd name="G0" fmla="+- 0 0 0"/>
                <a:gd name="G1" fmla="+- 21544 0 0"/>
                <a:gd name="G2" fmla="+- 21600 0 0"/>
                <a:gd name="T0" fmla="*/ 1561 w 21600"/>
                <a:gd name="T1" fmla="*/ 0 h 42412"/>
                <a:gd name="T2" fmla="*/ 5574 w 21600"/>
                <a:gd name="T3" fmla="*/ 42412 h 42412"/>
                <a:gd name="T4" fmla="*/ 0 w 21600"/>
                <a:gd name="T5" fmla="*/ 21544 h 42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12" fill="none" extrusionOk="0">
                  <a:moveTo>
                    <a:pt x="1560" y="0"/>
                  </a:moveTo>
                  <a:cubicBezTo>
                    <a:pt x="12855" y="818"/>
                    <a:pt x="21600" y="10220"/>
                    <a:pt x="21600" y="21544"/>
                  </a:cubicBezTo>
                  <a:cubicBezTo>
                    <a:pt x="21600" y="31326"/>
                    <a:pt x="15025" y="39887"/>
                    <a:pt x="5574" y="42412"/>
                  </a:cubicBezTo>
                </a:path>
                <a:path w="21600" h="42412" stroke="0" extrusionOk="0">
                  <a:moveTo>
                    <a:pt x="1560" y="0"/>
                  </a:moveTo>
                  <a:cubicBezTo>
                    <a:pt x="12855" y="818"/>
                    <a:pt x="21600" y="10220"/>
                    <a:pt x="21600" y="21544"/>
                  </a:cubicBezTo>
                  <a:cubicBezTo>
                    <a:pt x="21600" y="31326"/>
                    <a:pt x="15025" y="39887"/>
                    <a:pt x="5574" y="42412"/>
                  </a:cubicBezTo>
                  <a:lnTo>
                    <a:pt x="0" y="21544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52" name="Arc 28"/>
            <p:cNvSpPr>
              <a:spLocks/>
            </p:cNvSpPr>
            <p:nvPr/>
          </p:nvSpPr>
          <p:spPr bwMode="auto">
            <a:xfrm rot="-5085322">
              <a:off x="1010" y="1670"/>
              <a:ext cx="354" cy="594"/>
            </a:xfrm>
            <a:custGeom>
              <a:avLst/>
              <a:gdLst>
                <a:gd name="G0" fmla="+- 0 0 0"/>
                <a:gd name="G1" fmla="+- 21544 0 0"/>
                <a:gd name="G2" fmla="+- 21600 0 0"/>
                <a:gd name="T0" fmla="*/ 1561 w 21600"/>
                <a:gd name="T1" fmla="*/ 0 h 42412"/>
                <a:gd name="T2" fmla="*/ 5574 w 21600"/>
                <a:gd name="T3" fmla="*/ 42412 h 42412"/>
                <a:gd name="T4" fmla="*/ 0 w 21600"/>
                <a:gd name="T5" fmla="*/ 21544 h 42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12" fill="none" extrusionOk="0">
                  <a:moveTo>
                    <a:pt x="1560" y="0"/>
                  </a:moveTo>
                  <a:cubicBezTo>
                    <a:pt x="12855" y="818"/>
                    <a:pt x="21600" y="10220"/>
                    <a:pt x="21600" y="21544"/>
                  </a:cubicBezTo>
                  <a:cubicBezTo>
                    <a:pt x="21600" y="31326"/>
                    <a:pt x="15025" y="39887"/>
                    <a:pt x="5574" y="42412"/>
                  </a:cubicBezTo>
                </a:path>
                <a:path w="21600" h="42412" stroke="0" extrusionOk="0">
                  <a:moveTo>
                    <a:pt x="1560" y="0"/>
                  </a:moveTo>
                  <a:cubicBezTo>
                    <a:pt x="12855" y="818"/>
                    <a:pt x="21600" y="10220"/>
                    <a:pt x="21600" y="21544"/>
                  </a:cubicBezTo>
                  <a:cubicBezTo>
                    <a:pt x="21600" y="31326"/>
                    <a:pt x="15025" y="39887"/>
                    <a:pt x="5574" y="42412"/>
                  </a:cubicBezTo>
                  <a:lnTo>
                    <a:pt x="0" y="21544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33053" name="Text Box 29"/>
          <p:cNvSpPr txBox="1">
            <a:spLocks noChangeArrowheads="1"/>
          </p:cNvSpPr>
          <p:nvPr/>
        </p:nvSpPr>
        <p:spPr bwMode="auto">
          <a:xfrm>
            <a:off x="5861050" y="381000"/>
            <a:ext cx="328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绕 </a:t>
            </a:r>
            <a:r>
              <a:rPr lang="en-US" altLang="zh-CN" sz="2400" b="1" i="1">
                <a:solidFill>
                  <a:schemeClr val="accent2"/>
                </a:solidFill>
              </a:rPr>
              <a:t>y</a:t>
            </a:r>
            <a:r>
              <a:rPr lang="zh-CN" altLang="en-US" sz="2400" b="1">
                <a:solidFill>
                  <a:schemeClr val="accent2"/>
                </a:solidFill>
              </a:rPr>
              <a:t>轴</a:t>
            </a:r>
            <a:r>
              <a:rPr lang="zh-CN" altLang="en-US" sz="2400" b="1">
                <a:solidFill>
                  <a:schemeClr val="tx1"/>
                </a:solidFill>
              </a:rPr>
              <a:t> 旋转所成曲面</a:t>
            </a:r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433054" name="Object 30"/>
          <p:cNvGraphicFramePr>
            <a:graphicFrameLocks noChangeAspect="1"/>
          </p:cNvGraphicFramePr>
          <p:nvPr/>
        </p:nvGraphicFramePr>
        <p:xfrm>
          <a:off x="3794125" y="5465763"/>
          <a:ext cx="34655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76" name="公式" r:id="rId3" imgW="1790640" imgH="266400" progId="Equation.3">
                  <p:embed/>
                </p:oleObj>
              </mc:Choice>
              <mc:Fallback>
                <p:oleObj name="公式" r:id="rId3" imgW="1790640" imgH="266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5465763"/>
                        <a:ext cx="34655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3055" name="Text Box 31"/>
          <p:cNvSpPr txBox="1">
            <a:spLocks noChangeArrowheads="1"/>
          </p:cNvSpPr>
          <p:nvPr/>
        </p:nvSpPr>
        <p:spPr bwMode="auto">
          <a:xfrm>
            <a:off x="1714500" y="55118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环面方程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433056" name="Text Box 32"/>
          <p:cNvSpPr txBox="1">
            <a:spLocks noChangeArrowheads="1"/>
          </p:cNvSpPr>
          <p:nvPr/>
        </p:nvSpPr>
        <p:spPr bwMode="auto">
          <a:xfrm>
            <a:off x="5921375" y="572611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33057" name="Text Box 33"/>
          <p:cNvSpPr txBox="1">
            <a:spLocks noChangeArrowheads="1"/>
          </p:cNvSpPr>
          <p:nvPr/>
        </p:nvSpPr>
        <p:spPr bwMode="auto">
          <a:xfrm>
            <a:off x="5921375" y="1066800"/>
            <a:ext cx="299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9900"/>
                </a:solidFill>
              </a:rPr>
              <a:t>生活中见过这个曲面吗？</a:t>
            </a:r>
          </a:p>
        </p:txBody>
      </p:sp>
      <p:grpSp>
        <p:nvGrpSpPr>
          <p:cNvPr id="2433058" name="Group 34"/>
          <p:cNvGrpSpPr>
            <a:grpSpLocks/>
          </p:cNvGrpSpPr>
          <p:nvPr/>
        </p:nvGrpSpPr>
        <p:grpSpPr bwMode="auto">
          <a:xfrm>
            <a:off x="4264025" y="641350"/>
            <a:ext cx="4335463" cy="3509963"/>
            <a:chOff x="2686" y="404"/>
            <a:chExt cx="2731" cy="2211"/>
          </a:xfrm>
        </p:grpSpPr>
        <p:sp>
          <p:nvSpPr>
            <p:cNvPr id="2433059" name="Line 35"/>
            <p:cNvSpPr>
              <a:spLocks noChangeShapeType="1"/>
            </p:cNvSpPr>
            <p:nvPr/>
          </p:nvSpPr>
          <p:spPr bwMode="auto">
            <a:xfrm flipH="1" flipV="1">
              <a:off x="2893" y="567"/>
              <a:ext cx="0" cy="20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60" name="Text Box 36"/>
            <p:cNvSpPr txBox="1">
              <a:spLocks noChangeArrowheads="1"/>
            </p:cNvSpPr>
            <p:nvPr/>
          </p:nvSpPr>
          <p:spPr bwMode="auto">
            <a:xfrm>
              <a:off x="2914" y="404"/>
              <a:ext cx="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y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433061" name="Text Box 37"/>
            <p:cNvSpPr txBox="1">
              <a:spLocks noChangeArrowheads="1"/>
            </p:cNvSpPr>
            <p:nvPr/>
          </p:nvSpPr>
          <p:spPr bwMode="auto">
            <a:xfrm>
              <a:off x="5169" y="1941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x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433062" name="Line 38"/>
            <p:cNvSpPr>
              <a:spLocks noChangeShapeType="1"/>
            </p:cNvSpPr>
            <p:nvPr/>
          </p:nvSpPr>
          <p:spPr bwMode="auto">
            <a:xfrm>
              <a:off x="2888" y="2088"/>
              <a:ext cx="2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63" name="Text Box 39"/>
            <p:cNvSpPr txBox="1">
              <a:spLocks noChangeArrowheads="1"/>
            </p:cNvSpPr>
            <p:nvPr/>
          </p:nvSpPr>
          <p:spPr bwMode="auto">
            <a:xfrm>
              <a:off x="2686" y="1914"/>
              <a:ext cx="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33064" name="Object 40"/>
          <p:cNvGraphicFramePr>
            <a:graphicFrameLocks noChangeAspect="1"/>
          </p:cNvGraphicFramePr>
          <p:nvPr/>
        </p:nvGraphicFramePr>
        <p:xfrm>
          <a:off x="1925638" y="6080125"/>
          <a:ext cx="55070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77" name="公式" r:id="rId5" imgW="2958840" imgH="228600" progId="Equation.3">
                  <p:embed/>
                </p:oleObj>
              </mc:Choice>
              <mc:Fallback>
                <p:oleObj name="公式" r:id="rId5" imgW="295884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6080125"/>
                        <a:ext cx="55070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3065" name="Text Box 41"/>
          <p:cNvSpPr txBox="1">
            <a:spLocks noChangeArrowheads="1"/>
          </p:cNvSpPr>
          <p:nvPr/>
        </p:nvSpPr>
        <p:spPr bwMode="auto">
          <a:xfrm>
            <a:off x="6073775" y="587851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33066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8764588" y="4940300"/>
            <a:ext cx="152400" cy="2095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33067" name="Line 43"/>
          <p:cNvSpPr>
            <a:spLocks noChangeShapeType="1"/>
          </p:cNvSpPr>
          <p:nvPr/>
        </p:nvSpPr>
        <p:spPr bwMode="auto">
          <a:xfrm flipV="1">
            <a:off x="4597400" y="952500"/>
            <a:ext cx="0" cy="320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33068" name="Object 44"/>
          <p:cNvGraphicFramePr>
            <a:graphicFrameLocks noChangeAspect="1"/>
          </p:cNvGraphicFramePr>
          <p:nvPr/>
        </p:nvGraphicFramePr>
        <p:xfrm>
          <a:off x="1687513" y="407988"/>
          <a:ext cx="41036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78" name="公式" r:id="rId7" imgW="2108160" imgH="228600" progId="Equation.3">
                  <p:embed/>
                </p:oleObj>
              </mc:Choice>
              <mc:Fallback>
                <p:oleObj name="公式" r:id="rId7" imgW="210816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07988"/>
                        <a:ext cx="41036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3069" name="AutoShape 45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3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3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3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3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3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33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30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33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30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43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3030" grpId="0" animBg="1"/>
      <p:bldP spid="2433031" grpId="0" animBg="1"/>
      <p:bldP spid="2433032" grpId="0" animBg="1"/>
      <p:bldP spid="2433033" grpId="0" animBg="1"/>
      <p:bldP spid="2433055" grpId="0" autoUpdateAnimBg="0"/>
      <p:bldP spid="2433056" grpId="0" autoUpdateAnimBg="0"/>
      <p:bldP spid="2433057" grpId="0" autoUpdateAnimBg="0"/>
      <p:bldP spid="243306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162" name="Object 2"/>
          <p:cNvGraphicFramePr>
            <a:graphicFrameLocks noChangeAspect="1"/>
          </p:cNvGraphicFramePr>
          <p:nvPr/>
        </p:nvGraphicFramePr>
        <p:xfrm>
          <a:off x="1868488" y="990600"/>
          <a:ext cx="5065712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1458" name="Clip" r:id="rId3" imgW="964440" imgH="1011960" progId="MS_ClipArt_Gallery.2">
                  <p:embed/>
                </p:oleObj>
              </mc:Choice>
              <mc:Fallback>
                <p:oleObj name="Clip" r:id="rId3" imgW="964440" imgH="101196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990600"/>
                        <a:ext cx="5065712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163" name="Text Box 3"/>
          <p:cNvSpPr txBox="1">
            <a:spLocks noChangeArrowheads="1"/>
          </p:cNvSpPr>
          <p:nvPr/>
        </p:nvSpPr>
        <p:spPr bwMode="auto">
          <a:xfrm>
            <a:off x="6780213" y="5584825"/>
            <a:ext cx="1722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救生圈</a:t>
            </a:r>
          </a:p>
        </p:txBody>
      </p:sp>
      <p:sp>
        <p:nvSpPr>
          <p:cNvPr id="18841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502650" y="4876800"/>
            <a:ext cx="228600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84167" name="Rectangle 7"/>
          <p:cNvSpPr>
            <a:spLocks noChangeArrowheads="1"/>
          </p:cNvSpPr>
          <p:nvPr/>
        </p:nvSpPr>
        <p:spPr bwMode="auto">
          <a:xfrm>
            <a:off x="228600" y="349250"/>
            <a:ext cx="1371600" cy="488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15.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环面</a:t>
            </a:r>
          </a:p>
        </p:txBody>
      </p:sp>
      <p:sp>
        <p:nvSpPr>
          <p:cNvPr id="1884169" name="AutoShape 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84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84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84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84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8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8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6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5187" name="Object 3"/>
          <p:cNvGraphicFramePr>
            <a:graphicFrameLocks noChangeAspect="1"/>
          </p:cNvGraphicFramePr>
          <p:nvPr/>
        </p:nvGraphicFramePr>
        <p:xfrm>
          <a:off x="298450" y="1085850"/>
          <a:ext cx="258921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2482" name="公式" r:id="rId4" imgW="1257120" imgH="419040" progId="Equation.3">
                  <p:embed/>
                </p:oleObj>
              </mc:Choice>
              <mc:Fallback>
                <p:oleObj name="公式" r:id="rId4" imgW="125712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1085850"/>
                        <a:ext cx="258921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5188" name="Oval 4"/>
          <p:cNvSpPr>
            <a:spLocks noChangeArrowheads="1"/>
          </p:cNvSpPr>
          <p:nvPr/>
        </p:nvSpPr>
        <p:spPr bwMode="auto">
          <a:xfrm>
            <a:off x="3362325" y="2549525"/>
            <a:ext cx="4713288" cy="22336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85189" name="Group 5"/>
          <p:cNvGrpSpPr>
            <a:grpSpLocks/>
          </p:cNvGrpSpPr>
          <p:nvPr/>
        </p:nvGrpSpPr>
        <p:grpSpPr bwMode="auto">
          <a:xfrm>
            <a:off x="3359150" y="3178175"/>
            <a:ext cx="4676775" cy="971550"/>
            <a:chOff x="1553" y="1064"/>
            <a:chExt cx="2518" cy="857"/>
          </a:xfrm>
        </p:grpSpPr>
        <p:sp>
          <p:nvSpPr>
            <p:cNvPr id="1885190" name="Arc 6"/>
            <p:cNvSpPr>
              <a:spLocks/>
            </p:cNvSpPr>
            <p:nvPr/>
          </p:nvSpPr>
          <p:spPr bwMode="auto">
            <a:xfrm rot="-16155315">
              <a:off x="2586" y="435"/>
              <a:ext cx="468" cy="2503"/>
            </a:xfrm>
            <a:custGeom>
              <a:avLst/>
              <a:gdLst>
                <a:gd name="G0" fmla="+- 1881 0 0"/>
                <a:gd name="G1" fmla="+- 21600 0 0"/>
                <a:gd name="G2" fmla="+- 21600 0 0"/>
                <a:gd name="T0" fmla="*/ 901 w 23481"/>
                <a:gd name="T1" fmla="*/ 22 h 43200"/>
                <a:gd name="T2" fmla="*/ 0 w 23481"/>
                <a:gd name="T3" fmla="*/ 43118 h 43200"/>
                <a:gd name="T4" fmla="*/ 1881 w 2348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81" h="43200" fill="none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</a:path>
                <a:path w="23481" h="43200" stroke="0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  <a:lnTo>
                    <a:pt x="1881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191" name="Arc 7"/>
            <p:cNvSpPr>
              <a:spLocks/>
            </p:cNvSpPr>
            <p:nvPr/>
          </p:nvSpPr>
          <p:spPr bwMode="auto">
            <a:xfrm rot="16155315" flipV="1">
              <a:off x="2596" y="21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5192" name="Group 8"/>
          <p:cNvGrpSpPr>
            <a:grpSpLocks/>
          </p:cNvGrpSpPr>
          <p:nvPr/>
        </p:nvGrpSpPr>
        <p:grpSpPr bwMode="auto">
          <a:xfrm rot="5367242">
            <a:off x="4602163" y="3197225"/>
            <a:ext cx="2211387" cy="906463"/>
            <a:chOff x="1553" y="1064"/>
            <a:chExt cx="2518" cy="857"/>
          </a:xfrm>
        </p:grpSpPr>
        <p:sp>
          <p:nvSpPr>
            <p:cNvPr id="1885193" name="Arc 9"/>
            <p:cNvSpPr>
              <a:spLocks/>
            </p:cNvSpPr>
            <p:nvPr/>
          </p:nvSpPr>
          <p:spPr bwMode="auto">
            <a:xfrm rot="-16155315">
              <a:off x="2586" y="435"/>
              <a:ext cx="468" cy="2503"/>
            </a:xfrm>
            <a:custGeom>
              <a:avLst/>
              <a:gdLst>
                <a:gd name="G0" fmla="+- 1881 0 0"/>
                <a:gd name="G1" fmla="+- 21600 0 0"/>
                <a:gd name="G2" fmla="+- 21600 0 0"/>
                <a:gd name="T0" fmla="*/ 901 w 23481"/>
                <a:gd name="T1" fmla="*/ 22 h 43200"/>
                <a:gd name="T2" fmla="*/ 0 w 23481"/>
                <a:gd name="T3" fmla="*/ 43118 h 43200"/>
                <a:gd name="T4" fmla="*/ 1881 w 2348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81" h="43200" fill="none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</a:path>
                <a:path w="23481" h="43200" stroke="0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  <a:lnTo>
                    <a:pt x="1881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194" name="Arc 10"/>
            <p:cNvSpPr>
              <a:spLocks/>
            </p:cNvSpPr>
            <p:nvPr/>
          </p:nvSpPr>
          <p:spPr bwMode="auto">
            <a:xfrm rot="16155315" flipV="1">
              <a:off x="2596" y="21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85195" name="Text Box 11"/>
          <p:cNvSpPr txBox="1">
            <a:spLocks noChangeArrowheads="1"/>
          </p:cNvSpPr>
          <p:nvPr/>
        </p:nvSpPr>
        <p:spPr bwMode="auto">
          <a:xfrm>
            <a:off x="317500" y="2478088"/>
            <a:ext cx="1876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 b="1">
                <a:solidFill>
                  <a:schemeClr val="tx1"/>
                </a:solidFill>
              </a:rPr>
              <a:t>截痕法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1885196" name="Text Box 12"/>
          <p:cNvSpPr txBox="1">
            <a:spLocks noChangeArrowheads="1"/>
          </p:cNvSpPr>
          <p:nvPr/>
        </p:nvSpPr>
        <p:spPr bwMode="auto">
          <a:xfrm>
            <a:off x="247650" y="3146425"/>
            <a:ext cx="264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009900"/>
                </a:solidFill>
              </a:rPr>
              <a:t>z = h</a:t>
            </a:r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5197" name="Text Box 13"/>
          <p:cNvSpPr txBox="1">
            <a:spLocks noChangeArrowheads="1"/>
          </p:cNvSpPr>
          <p:nvPr/>
        </p:nvSpPr>
        <p:spPr bwMode="auto">
          <a:xfrm>
            <a:off x="242888" y="3811588"/>
            <a:ext cx="2433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99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9900"/>
                </a:solidFill>
              </a:rPr>
              <a:t>y = m</a:t>
            </a:r>
            <a:r>
              <a:rPr lang="zh-CN" altLang="en-US" sz="2800" b="1">
                <a:solidFill>
                  <a:srgbClr val="FF99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5198" name="Rectangle 14"/>
          <p:cNvSpPr>
            <a:spLocks noChangeArrowheads="1"/>
          </p:cNvSpPr>
          <p:nvPr/>
        </p:nvSpPr>
        <p:spPr bwMode="auto">
          <a:xfrm>
            <a:off x="261938" y="4445000"/>
            <a:ext cx="262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0000"/>
                </a:solidFill>
              </a:rPr>
              <a:t>x = n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截曲面</a:t>
            </a:r>
            <a:endParaRPr lang="zh-CN" altLang="en-US" sz="280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1885199" name="Group 15"/>
          <p:cNvGrpSpPr>
            <a:grpSpLocks/>
          </p:cNvGrpSpPr>
          <p:nvPr/>
        </p:nvGrpSpPr>
        <p:grpSpPr bwMode="auto">
          <a:xfrm rot="5367242">
            <a:off x="3479800" y="3270251"/>
            <a:ext cx="1824037" cy="773112"/>
            <a:chOff x="1553" y="1064"/>
            <a:chExt cx="2518" cy="857"/>
          </a:xfrm>
        </p:grpSpPr>
        <p:sp>
          <p:nvSpPr>
            <p:cNvPr id="1885200" name="Arc 16"/>
            <p:cNvSpPr>
              <a:spLocks/>
            </p:cNvSpPr>
            <p:nvPr/>
          </p:nvSpPr>
          <p:spPr bwMode="auto">
            <a:xfrm rot="-16155315">
              <a:off x="2586" y="435"/>
              <a:ext cx="468" cy="2503"/>
            </a:xfrm>
            <a:custGeom>
              <a:avLst/>
              <a:gdLst>
                <a:gd name="G0" fmla="+- 1881 0 0"/>
                <a:gd name="G1" fmla="+- 21600 0 0"/>
                <a:gd name="G2" fmla="+- 21600 0 0"/>
                <a:gd name="T0" fmla="*/ 901 w 23481"/>
                <a:gd name="T1" fmla="*/ 22 h 43200"/>
                <a:gd name="T2" fmla="*/ 0 w 23481"/>
                <a:gd name="T3" fmla="*/ 43118 h 43200"/>
                <a:gd name="T4" fmla="*/ 1881 w 2348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81" h="43200" fill="none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</a:path>
                <a:path w="23481" h="43200" stroke="0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  <a:lnTo>
                    <a:pt x="1881" y="21600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01" name="Arc 17"/>
            <p:cNvSpPr>
              <a:spLocks/>
            </p:cNvSpPr>
            <p:nvPr/>
          </p:nvSpPr>
          <p:spPr bwMode="auto">
            <a:xfrm rot="16155315" flipV="1">
              <a:off x="2596" y="21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5202" name="Group 18"/>
          <p:cNvGrpSpPr>
            <a:grpSpLocks/>
          </p:cNvGrpSpPr>
          <p:nvPr/>
        </p:nvGrpSpPr>
        <p:grpSpPr bwMode="auto">
          <a:xfrm>
            <a:off x="3967163" y="2705100"/>
            <a:ext cx="3497262" cy="539750"/>
            <a:chOff x="2881" y="1986"/>
            <a:chExt cx="2521" cy="859"/>
          </a:xfrm>
        </p:grpSpPr>
        <p:sp>
          <p:nvSpPr>
            <p:cNvPr id="1885203" name="Arc 19"/>
            <p:cNvSpPr>
              <a:spLocks/>
            </p:cNvSpPr>
            <p:nvPr/>
          </p:nvSpPr>
          <p:spPr bwMode="auto">
            <a:xfrm rot="-16155315">
              <a:off x="3899" y="1341"/>
              <a:ext cx="504" cy="2503"/>
            </a:xfrm>
            <a:custGeom>
              <a:avLst/>
              <a:gdLst>
                <a:gd name="G0" fmla="+- 3706 0 0"/>
                <a:gd name="G1" fmla="+- 21600 0 0"/>
                <a:gd name="G2" fmla="+- 21600 0 0"/>
                <a:gd name="T0" fmla="*/ 0 w 25306"/>
                <a:gd name="T1" fmla="*/ 320 h 43200"/>
                <a:gd name="T2" fmla="*/ 1825 w 25306"/>
                <a:gd name="T3" fmla="*/ 43118 h 43200"/>
                <a:gd name="T4" fmla="*/ 3706 w 2530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06" h="43200" fill="none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</a:path>
                <a:path w="25306" h="43200" stroke="0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  <a:lnTo>
                    <a:pt x="3706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04" name="Arc 20"/>
            <p:cNvSpPr>
              <a:spLocks/>
            </p:cNvSpPr>
            <p:nvPr/>
          </p:nvSpPr>
          <p:spPr bwMode="auto">
            <a:xfrm rot="16155315" flipV="1">
              <a:off x="3924" y="943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5205" name="Group 21"/>
          <p:cNvGrpSpPr>
            <a:grpSpLocks/>
          </p:cNvGrpSpPr>
          <p:nvPr/>
        </p:nvGrpSpPr>
        <p:grpSpPr bwMode="auto">
          <a:xfrm rot="5367242">
            <a:off x="6056313" y="3278187"/>
            <a:ext cx="1824038" cy="773113"/>
            <a:chOff x="1553" y="1064"/>
            <a:chExt cx="2518" cy="857"/>
          </a:xfrm>
        </p:grpSpPr>
        <p:sp>
          <p:nvSpPr>
            <p:cNvPr id="1885206" name="Arc 22"/>
            <p:cNvSpPr>
              <a:spLocks/>
            </p:cNvSpPr>
            <p:nvPr/>
          </p:nvSpPr>
          <p:spPr bwMode="auto">
            <a:xfrm rot="-16155315">
              <a:off x="2586" y="435"/>
              <a:ext cx="468" cy="2503"/>
            </a:xfrm>
            <a:custGeom>
              <a:avLst/>
              <a:gdLst>
                <a:gd name="G0" fmla="+- 1881 0 0"/>
                <a:gd name="G1" fmla="+- 21600 0 0"/>
                <a:gd name="G2" fmla="+- 21600 0 0"/>
                <a:gd name="T0" fmla="*/ 901 w 23481"/>
                <a:gd name="T1" fmla="*/ 22 h 43200"/>
                <a:gd name="T2" fmla="*/ 0 w 23481"/>
                <a:gd name="T3" fmla="*/ 43118 h 43200"/>
                <a:gd name="T4" fmla="*/ 1881 w 2348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81" h="43200" fill="none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</a:path>
                <a:path w="23481" h="43200" stroke="0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  <a:lnTo>
                    <a:pt x="1881" y="21600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07" name="Arc 23"/>
            <p:cNvSpPr>
              <a:spLocks/>
            </p:cNvSpPr>
            <p:nvPr/>
          </p:nvSpPr>
          <p:spPr bwMode="auto">
            <a:xfrm rot="16155315" flipV="1">
              <a:off x="2596" y="21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5208" name="Group 24"/>
          <p:cNvGrpSpPr>
            <a:grpSpLocks/>
          </p:cNvGrpSpPr>
          <p:nvPr/>
        </p:nvGrpSpPr>
        <p:grpSpPr bwMode="auto">
          <a:xfrm>
            <a:off x="3903663" y="4068763"/>
            <a:ext cx="3497262" cy="539750"/>
            <a:chOff x="2881" y="1986"/>
            <a:chExt cx="2521" cy="859"/>
          </a:xfrm>
        </p:grpSpPr>
        <p:sp>
          <p:nvSpPr>
            <p:cNvPr id="1885209" name="Arc 25"/>
            <p:cNvSpPr>
              <a:spLocks/>
            </p:cNvSpPr>
            <p:nvPr/>
          </p:nvSpPr>
          <p:spPr bwMode="auto">
            <a:xfrm rot="-16155315">
              <a:off x="3899" y="1341"/>
              <a:ext cx="504" cy="2503"/>
            </a:xfrm>
            <a:custGeom>
              <a:avLst/>
              <a:gdLst>
                <a:gd name="G0" fmla="+- 3706 0 0"/>
                <a:gd name="G1" fmla="+- 21600 0 0"/>
                <a:gd name="G2" fmla="+- 21600 0 0"/>
                <a:gd name="T0" fmla="*/ 0 w 25306"/>
                <a:gd name="T1" fmla="*/ 320 h 43200"/>
                <a:gd name="T2" fmla="*/ 1825 w 25306"/>
                <a:gd name="T3" fmla="*/ 43118 h 43200"/>
                <a:gd name="T4" fmla="*/ 3706 w 2530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06" h="43200" fill="none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</a:path>
                <a:path w="25306" h="43200" stroke="0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  <a:lnTo>
                    <a:pt x="3706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10" name="Arc 26"/>
            <p:cNvSpPr>
              <a:spLocks/>
            </p:cNvSpPr>
            <p:nvPr/>
          </p:nvSpPr>
          <p:spPr bwMode="auto">
            <a:xfrm rot="16155315" flipV="1">
              <a:off x="3924" y="943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85211" name="Oval 27"/>
          <p:cNvSpPr>
            <a:spLocks noChangeArrowheads="1"/>
          </p:cNvSpPr>
          <p:nvPr/>
        </p:nvSpPr>
        <p:spPr bwMode="auto">
          <a:xfrm>
            <a:off x="3803650" y="2760663"/>
            <a:ext cx="3819525" cy="17875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5212" name="Oval 28"/>
          <p:cNvSpPr>
            <a:spLocks noChangeArrowheads="1"/>
          </p:cNvSpPr>
          <p:nvPr/>
        </p:nvSpPr>
        <p:spPr bwMode="auto">
          <a:xfrm>
            <a:off x="4287838" y="2970213"/>
            <a:ext cx="2836862" cy="13398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5213" name="Oval 29"/>
          <p:cNvSpPr>
            <a:spLocks noChangeArrowheads="1"/>
          </p:cNvSpPr>
          <p:nvPr/>
        </p:nvSpPr>
        <p:spPr bwMode="auto">
          <a:xfrm>
            <a:off x="4787900" y="3195638"/>
            <a:ext cx="1768475" cy="923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5214" name="Text Box 30"/>
          <p:cNvSpPr txBox="1">
            <a:spLocks noChangeArrowheads="1"/>
          </p:cNvSpPr>
          <p:nvPr/>
        </p:nvSpPr>
        <p:spPr bwMode="auto">
          <a:xfrm>
            <a:off x="4624388" y="463550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0000"/>
                </a:solidFill>
              </a:rPr>
              <a:t>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85215" name="Text Box 31"/>
          <p:cNvSpPr txBox="1">
            <a:spLocks noChangeArrowheads="1"/>
          </p:cNvSpPr>
          <p:nvPr/>
        </p:nvSpPr>
        <p:spPr bwMode="auto">
          <a:xfrm>
            <a:off x="8042275" y="359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0000"/>
                </a:solidFill>
              </a:rPr>
              <a:t>b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85216" name="Text Box 32"/>
          <p:cNvSpPr txBox="1">
            <a:spLocks noChangeArrowheads="1"/>
          </p:cNvSpPr>
          <p:nvPr/>
        </p:nvSpPr>
        <p:spPr bwMode="auto">
          <a:xfrm>
            <a:off x="5705475" y="2081213"/>
            <a:ext cx="34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85217" name="Oval 33"/>
          <p:cNvSpPr>
            <a:spLocks noChangeArrowheads="1"/>
          </p:cNvSpPr>
          <p:nvPr/>
        </p:nvSpPr>
        <p:spPr bwMode="auto">
          <a:xfrm>
            <a:off x="3328988" y="2509838"/>
            <a:ext cx="4760912" cy="232092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solidFill>
                <a:schemeClr val="tx1"/>
              </a:solidFill>
            </a:endParaRPr>
          </a:p>
        </p:txBody>
      </p:sp>
      <p:grpSp>
        <p:nvGrpSpPr>
          <p:cNvPr id="1885218" name="Group 34"/>
          <p:cNvGrpSpPr>
            <a:grpSpLocks/>
          </p:cNvGrpSpPr>
          <p:nvPr/>
        </p:nvGrpSpPr>
        <p:grpSpPr bwMode="auto">
          <a:xfrm>
            <a:off x="3352800" y="2538413"/>
            <a:ext cx="4676775" cy="2211387"/>
            <a:chOff x="2212" y="1699"/>
            <a:chExt cx="2946" cy="1393"/>
          </a:xfrm>
        </p:grpSpPr>
        <p:grpSp>
          <p:nvGrpSpPr>
            <p:cNvPr id="1885219" name="Group 35"/>
            <p:cNvGrpSpPr>
              <a:grpSpLocks/>
            </p:cNvGrpSpPr>
            <p:nvPr/>
          </p:nvGrpSpPr>
          <p:grpSpPr bwMode="auto">
            <a:xfrm rot="5367242">
              <a:off x="2995" y="2110"/>
              <a:ext cx="1393" cy="571"/>
              <a:chOff x="1553" y="1064"/>
              <a:chExt cx="2518" cy="857"/>
            </a:xfrm>
          </p:grpSpPr>
          <p:sp>
            <p:nvSpPr>
              <p:cNvPr id="1885220" name="Arc 36"/>
              <p:cNvSpPr>
                <a:spLocks/>
              </p:cNvSpPr>
              <p:nvPr/>
            </p:nvSpPr>
            <p:spPr bwMode="auto">
              <a:xfrm rot="-16155315">
                <a:off x="2586" y="435"/>
                <a:ext cx="468" cy="2503"/>
              </a:xfrm>
              <a:custGeom>
                <a:avLst/>
                <a:gdLst>
                  <a:gd name="G0" fmla="+- 1881 0 0"/>
                  <a:gd name="G1" fmla="+- 21600 0 0"/>
                  <a:gd name="G2" fmla="+- 21600 0 0"/>
                  <a:gd name="T0" fmla="*/ 901 w 23481"/>
                  <a:gd name="T1" fmla="*/ 22 h 43200"/>
                  <a:gd name="T2" fmla="*/ 0 w 23481"/>
                  <a:gd name="T3" fmla="*/ 43118 h 43200"/>
                  <a:gd name="T4" fmla="*/ 1881 w 23481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481" h="43200" fill="none" extrusionOk="0">
                    <a:moveTo>
                      <a:pt x="901" y="22"/>
                    </a:moveTo>
                    <a:cubicBezTo>
                      <a:pt x="1227" y="7"/>
                      <a:pt x="1554" y="-1"/>
                      <a:pt x="1881" y="0"/>
                    </a:cubicBezTo>
                    <a:cubicBezTo>
                      <a:pt x="13810" y="0"/>
                      <a:pt x="23481" y="9670"/>
                      <a:pt x="23481" y="21600"/>
                    </a:cubicBezTo>
                    <a:cubicBezTo>
                      <a:pt x="23481" y="33529"/>
                      <a:pt x="13810" y="43200"/>
                      <a:pt x="1881" y="43200"/>
                    </a:cubicBezTo>
                    <a:cubicBezTo>
                      <a:pt x="1253" y="43200"/>
                      <a:pt x="625" y="43172"/>
                      <a:pt x="0" y="43117"/>
                    </a:cubicBezTo>
                  </a:path>
                  <a:path w="23481" h="43200" stroke="0" extrusionOk="0">
                    <a:moveTo>
                      <a:pt x="901" y="22"/>
                    </a:moveTo>
                    <a:cubicBezTo>
                      <a:pt x="1227" y="7"/>
                      <a:pt x="1554" y="-1"/>
                      <a:pt x="1881" y="0"/>
                    </a:cubicBezTo>
                    <a:cubicBezTo>
                      <a:pt x="13810" y="0"/>
                      <a:pt x="23481" y="9670"/>
                      <a:pt x="23481" y="21600"/>
                    </a:cubicBezTo>
                    <a:cubicBezTo>
                      <a:pt x="23481" y="33529"/>
                      <a:pt x="13810" y="43200"/>
                      <a:pt x="1881" y="43200"/>
                    </a:cubicBezTo>
                    <a:cubicBezTo>
                      <a:pt x="1253" y="43200"/>
                      <a:pt x="625" y="43172"/>
                      <a:pt x="0" y="43117"/>
                    </a:cubicBezTo>
                    <a:lnTo>
                      <a:pt x="188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5221" name="Arc 37"/>
              <p:cNvSpPr>
                <a:spLocks/>
              </p:cNvSpPr>
              <p:nvPr/>
            </p:nvSpPr>
            <p:spPr bwMode="auto">
              <a:xfrm rot="16155315" flipV="1">
                <a:off x="2596" y="21"/>
                <a:ext cx="432" cy="2518"/>
              </a:xfrm>
              <a:custGeom>
                <a:avLst/>
                <a:gdLst>
                  <a:gd name="G0" fmla="+- 980 0 0"/>
                  <a:gd name="G1" fmla="+- 21600 0 0"/>
                  <a:gd name="G2" fmla="+- 21600 0 0"/>
                  <a:gd name="T0" fmla="*/ 0 w 22580"/>
                  <a:gd name="T1" fmla="*/ 22 h 43200"/>
                  <a:gd name="T2" fmla="*/ 605 w 22580"/>
                  <a:gd name="T3" fmla="*/ 43197 h 43200"/>
                  <a:gd name="T4" fmla="*/ 980 w 2258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580" h="43200" fill="none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</a:path>
                  <a:path w="22580" h="43200" stroke="0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  <a:lnTo>
                      <a:pt x="98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85222" name="Group 38"/>
            <p:cNvGrpSpPr>
              <a:grpSpLocks/>
            </p:cNvGrpSpPr>
            <p:nvPr/>
          </p:nvGrpSpPr>
          <p:grpSpPr bwMode="auto">
            <a:xfrm>
              <a:off x="2212" y="2098"/>
              <a:ext cx="2946" cy="612"/>
              <a:chOff x="1553" y="1064"/>
              <a:chExt cx="2518" cy="857"/>
            </a:xfrm>
          </p:grpSpPr>
          <p:sp>
            <p:nvSpPr>
              <p:cNvPr id="1885223" name="Arc 39"/>
              <p:cNvSpPr>
                <a:spLocks/>
              </p:cNvSpPr>
              <p:nvPr/>
            </p:nvSpPr>
            <p:spPr bwMode="auto">
              <a:xfrm rot="-16155315">
                <a:off x="2586" y="435"/>
                <a:ext cx="468" cy="2503"/>
              </a:xfrm>
              <a:custGeom>
                <a:avLst/>
                <a:gdLst>
                  <a:gd name="G0" fmla="+- 1881 0 0"/>
                  <a:gd name="G1" fmla="+- 21600 0 0"/>
                  <a:gd name="G2" fmla="+- 21600 0 0"/>
                  <a:gd name="T0" fmla="*/ 901 w 23481"/>
                  <a:gd name="T1" fmla="*/ 22 h 43200"/>
                  <a:gd name="T2" fmla="*/ 0 w 23481"/>
                  <a:gd name="T3" fmla="*/ 43118 h 43200"/>
                  <a:gd name="T4" fmla="*/ 1881 w 23481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481" h="43200" fill="none" extrusionOk="0">
                    <a:moveTo>
                      <a:pt x="901" y="22"/>
                    </a:moveTo>
                    <a:cubicBezTo>
                      <a:pt x="1227" y="7"/>
                      <a:pt x="1554" y="-1"/>
                      <a:pt x="1881" y="0"/>
                    </a:cubicBezTo>
                    <a:cubicBezTo>
                      <a:pt x="13810" y="0"/>
                      <a:pt x="23481" y="9670"/>
                      <a:pt x="23481" y="21600"/>
                    </a:cubicBezTo>
                    <a:cubicBezTo>
                      <a:pt x="23481" y="33529"/>
                      <a:pt x="13810" y="43200"/>
                      <a:pt x="1881" y="43200"/>
                    </a:cubicBezTo>
                    <a:cubicBezTo>
                      <a:pt x="1253" y="43200"/>
                      <a:pt x="625" y="43172"/>
                      <a:pt x="0" y="43117"/>
                    </a:cubicBezTo>
                  </a:path>
                  <a:path w="23481" h="43200" stroke="0" extrusionOk="0">
                    <a:moveTo>
                      <a:pt x="901" y="22"/>
                    </a:moveTo>
                    <a:cubicBezTo>
                      <a:pt x="1227" y="7"/>
                      <a:pt x="1554" y="-1"/>
                      <a:pt x="1881" y="0"/>
                    </a:cubicBezTo>
                    <a:cubicBezTo>
                      <a:pt x="13810" y="0"/>
                      <a:pt x="23481" y="9670"/>
                      <a:pt x="23481" y="21600"/>
                    </a:cubicBezTo>
                    <a:cubicBezTo>
                      <a:pt x="23481" y="33529"/>
                      <a:pt x="13810" y="43200"/>
                      <a:pt x="1881" y="43200"/>
                    </a:cubicBezTo>
                    <a:cubicBezTo>
                      <a:pt x="1253" y="43200"/>
                      <a:pt x="625" y="43172"/>
                      <a:pt x="0" y="43117"/>
                    </a:cubicBezTo>
                    <a:lnTo>
                      <a:pt x="188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5224" name="Arc 40"/>
              <p:cNvSpPr>
                <a:spLocks/>
              </p:cNvSpPr>
              <p:nvPr/>
            </p:nvSpPr>
            <p:spPr bwMode="auto">
              <a:xfrm rot="16155315" flipV="1">
                <a:off x="2596" y="21"/>
                <a:ext cx="432" cy="2518"/>
              </a:xfrm>
              <a:custGeom>
                <a:avLst/>
                <a:gdLst>
                  <a:gd name="G0" fmla="+- 980 0 0"/>
                  <a:gd name="G1" fmla="+- 21600 0 0"/>
                  <a:gd name="G2" fmla="+- 21600 0 0"/>
                  <a:gd name="T0" fmla="*/ 0 w 22580"/>
                  <a:gd name="T1" fmla="*/ 22 h 43200"/>
                  <a:gd name="T2" fmla="*/ 605 w 22580"/>
                  <a:gd name="T3" fmla="*/ 43197 h 43200"/>
                  <a:gd name="T4" fmla="*/ 980 w 2258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580" h="43200" fill="none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</a:path>
                  <a:path w="22580" h="43200" stroke="0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  <a:lnTo>
                      <a:pt x="98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85225" name="Group 41"/>
          <p:cNvGrpSpPr>
            <a:grpSpLocks/>
          </p:cNvGrpSpPr>
          <p:nvPr/>
        </p:nvGrpSpPr>
        <p:grpSpPr bwMode="auto">
          <a:xfrm>
            <a:off x="3109913" y="809625"/>
            <a:ext cx="5861050" cy="5208588"/>
            <a:chOff x="1959" y="510"/>
            <a:chExt cx="3692" cy="3281"/>
          </a:xfrm>
        </p:grpSpPr>
        <p:grpSp>
          <p:nvGrpSpPr>
            <p:cNvPr id="1885226" name="Group 42"/>
            <p:cNvGrpSpPr>
              <a:grpSpLocks/>
            </p:cNvGrpSpPr>
            <p:nvPr/>
          </p:nvGrpSpPr>
          <p:grpSpPr bwMode="auto">
            <a:xfrm>
              <a:off x="1959" y="510"/>
              <a:ext cx="3692" cy="3281"/>
              <a:chOff x="1959" y="510"/>
              <a:chExt cx="3692" cy="3281"/>
            </a:xfrm>
          </p:grpSpPr>
          <p:sp>
            <p:nvSpPr>
              <p:cNvPr id="1885227" name="Line 43"/>
              <p:cNvSpPr>
                <a:spLocks noChangeShapeType="1"/>
              </p:cNvSpPr>
              <p:nvPr/>
            </p:nvSpPr>
            <p:spPr bwMode="auto">
              <a:xfrm>
                <a:off x="1959" y="2295"/>
                <a:ext cx="3648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5228" name="Text Box 44"/>
              <p:cNvSpPr txBox="1">
                <a:spLocks noChangeArrowheads="1"/>
              </p:cNvSpPr>
              <p:nvPr/>
            </p:nvSpPr>
            <p:spPr bwMode="auto">
              <a:xfrm>
                <a:off x="5400" y="2266"/>
                <a:ext cx="25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rnd">
                    <a:solidFill>
                      <a:schemeClr val="accent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5229" name="Line 45"/>
              <p:cNvSpPr>
                <a:spLocks noChangeShapeType="1"/>
              </p:cNvSpPr>
              <p:nvPr/>
            </p:nvSpPr>
            <p:spPr bwMode="auto">
              <a:xfrm rot="21482773" flipH="1">
                <a:off x="2396" y="1583"/>
                <a:ext cx="1888" cy="2022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5230" name="Text Box 46"/>
              <p:cNvSpPr txBox="1">
                <a:spLocks noChangeArrowheads="1"/>
              </p:cNvSpPr>
              <p:nvPr/>
            </p:nvSpPr>
            <p:spPr bwMode="auto">
              <a:xfrm>
                <a:off x="2396" y="3541"/>
                <a:ext cx="4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rnd">
                    <a:solidFill>
                      <a:schemeClr val="accent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5231" name="Text Box 47"/>
              <p:cNvSpPr txBox="1">
                <a:spLocks noChangeArrowheads="1"/>
              </p:cNvSpPr>
              <p:nvPr/>
            </p:nvSpPr>
            <p:spPr bwMode="auto">
              <a:xfrm>
                <a:off x="3331" y="510"/>
                <a:ext cx="5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r"/>
                <a:r>
                  <a:rPr lang="en-US" altLang="zh-CN" sz="140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b="1" i="1">
                    <a:solidFill>
                      <a:schemeClr val="tx1"/>
                    </a:solidFill>
                  </a:rPr>
                  <a:t>z</a:t>
                </a:r>
                <a:endParaRPr lang="en-US" altLang="zh-CN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5232" name="Line 48"/>
              <p:cNvSpPr>
                <a:spLocks noChangeShapeType="1"/>
              </p:cNvSpPr>
              <p:nvPr/>
            </p:nvSpPr>
            <p:spPr bwMode="auto">
              <a:xfrm flipV="1">
                <a:off x="3587" y="637"/>
                <a:ext cx="0" cy="28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85233" name="Text Box 49"/>
            <p:cNvSpPr txBox="1">
              <a:spLocks noChangeArrowheads="1"/>
            </p:cNvSpPr>
            <p:nvPr/>
          </p:nvSpPr>
          <p:spPr bwMode="auto">
            <a:xfrm>
              <a:off x="3587" y="222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1885234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381000"/>
            <a:ext cx="2081213" cy="401638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16.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椭球面</a:t>
            </a:r>
            <a:endParaRPr lang="zh-CN" altLang="en-US" sz="2400" b="1"/>
          </a:p>
        </p:txBody>
      </p:sp>
      <p:sp>
        <p:nvSpPr>
          <p:cNvPr id="1885235" name="AutoShape 51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5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5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85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85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51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85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85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85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85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88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88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8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8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85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5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8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8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8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188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8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8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88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8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88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8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8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8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8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85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85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88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5188" grpId="0" animBg="1"/>
      <p:bldP spid="1885195" grpId="0" autoUpdateAnimBg="0"/>
      <p:bldP spid="1885196" grpId="0" autoUpdateAnimBg="0"/>
      <p:bldP spid="1885197" grpId="0" autoUpdateAnimBg="0"/>
      <p:bldP spid="1885198" grpId="0" autoUpdateAnimBg="0"/>
      <p:bldP spid="1885211" grpId="0" animBg="1"/>
      <p:bldP spid="1885212" grpId="0" animBg="1"/>
      <p:bldP spid="1885213" grpId="0" animBg="1"/>
      <p:bldP spid="1885214" grpId="0" autoUpdateAnimBg="0"/>
      <p:bldP spid="1885215" grpId="0" autoUpdateAnimBg="0"/>
      <p:bldP spid="1885216" grpId="0" autoUpdateAnimBg="0"/>
      <p:bldP spid="1885217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234" name="Group 2"/>
          <p:cNvGrpSpPr>
            <a:grpSpLocks/>
          </p:cNvGrpSpPr>
          <p:nvPr/>
        </p:nvGrpSpPr>
        <p:grpSpPr bwMode="auto">
          <a:xfrm>
            <a:off x="2700338" y="1292225"/>
            <a:ext cx="6248400" cy="4805363"/>
            <a:chOff x="1488" y="455"/>
            <a:chExt cx="3936" cy="3027"/>
          </a:xfrm>
        </p:grpSpPr>
        <p:grpSp>
          <p:nvGrpSpPr>
            <p:cNvPr id="1887235" name="Group 3"/>
            <p:cNvGrpSpPr>
              <a:grpSpLocks/>
            </p:cNvGrpSpPr>
            <p:nvPr/>
          </p:nvGrpSpPr>
          <p:grpSpPr bwMode="auto">
            <a:xfrm>
              <a:off x="1488" y="455"/>
              <a:ext cx="3936" cy="3027"/>
              <a:chOff x="1488" y="455"/>
              <a:chExt cx="3936" cy="3027"/>
            </a:xfrm>
          </p:grpSpPr>
          <p:sp>
            <p:nvSpPr>
              <p:cNvPr id="1887236" name="Line 4"/>
              <p:cNvSpPr>
                <a:spLocks noChangeShapeType="1"/>
              </p:cNvSpPr>
              <p:nvPr/>
            </p:nvSpPr>
            <p:spPr bwMode="auto">
              <a:xfrm>
                <a:off x="2946" y="2673"/>
                <a:ext cx="2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7237" name="Line 5"/>
              <p:cNvSpPr>
                <a:spLocks noChangeShapeType="1"/>
              </p:cNvSpPr>
              <p:nvPr/>
            </p:nvSpPr>
            <p:spPr bwMode="auto">
              <a:xfrm flipV="1">
                <a:off x="2946" y="681"/>
                <a:ext cx="0" cy="200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7238" name="Text Box 6"/>
              <p:cNvSpPr txBox="1">
                <a:spLocks noChangeArrowheads="1"/>
              </p:cNvSpPr>
              <p:nvPr/>
            </p:nvSpPr>
            <p:spPr bwMode="auto">
              <a:xfrm>
                <a:off x="1488" y="3195"/>
                <a:ext cx="6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7239" name="Text Box 7"/>
              <p:cNvSpPr txBox="1">
                <a:spLocks noChangeArrowheads="1"/>
              </p:cNvSpPr>
              <p:nvPr/>
            </p:nvSpPr>
            <p:spPr bwMode="auto">
              <a:xfrm>
                <a:off x="2489" y="455"/>
                <a:ext cx="8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z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7240" name="Text Box 8"/>
              <p:cNvSpPr txBox="1">
                <a:spLocks noChangeArrowheads="1"/>
              </p:cNvSpPr>
              <p:nvPr/>
            </p:nvSpPr>
            <p:spPr bwMode="auto">
              <a:xfrm>
                <a:off x="4966" y="2452"/>
                <a:ext cx="4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7241" name="Line 9"/>
              <p:cNvSpPr>
                <a:spLocks noChangeShapeType="1"/>
              </p:cNvSpPr>
              <p:nvPr/>
            </p:nvSpPr>
            <p:spPr bwMode="auto">
              <a:xfrm flipH="1">
                <a:off x="1845" y="2673"/>
                <a:ext cx="1109" cy="8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87242" name="Text Box 10"/>
            <p:cNvSpPr txBox="1">
              <a:spLocks noChangeArrowheads="1"/>
            </p:cNvSpPr>
            <p:nvPr/>
          </p:nvSpPr>
          <p:spPr bwMode="auto">
            <a:xfrm>
              <a:off x="2830" y="2636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1887244" name="Group 12"/>
          <p:cNvGrpSpPr>
            <a:grpSpLocks/>
          </p:cNvGrpSpPr>
          <p:nvPr/>
        </p:nvGrpSpPr>
        <p:grpSpPr bwMode="auto">
          <a:xfrm>
            <a:off x="3636963" y="3514725"/>
            <a:ext cx="2886075" cy="347663"/>
            <a:chOff x="1973" y="1832"/>
            <a:chExt cx="1818" cy="219"/>
          </a:xfrm>
        </p:grpSpPr>
        <p:sp>
          <p:nvSpPr>
            <p:cNvPr id="1887245" name="Oval 13"/>
            <p:cNvSpPr>
              <a:spLocks noChangeArrowheads="1"/>
            </p:cNvSpPr>
            <p:nvPr/>
          </p:nvSpPr>
          <p:spPr bwMode="auto">
            <a:xfrm>
              <a:off x="2112" y="1832"/>
              <a:ext cx="1539" cy="21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46" name="Line 14"/>
            <p:cNvSpPr>
              <a:spLocks noChangeShapeType="1"/>
            </p:cNvSpPr>
            <p:nvPr/>
          </p:nvSpPr>
          <p:spPr bwMode="auto">
            <a:xfrm>
              <a:off x="1973" y="1955"/>
              <a:ext cx="18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7247" name="Group 15"/>
          <p:cNvGrpSpPr>
            <a:grpSpLocks/>
          </p:cNvGrpSpPr>
          <p:nvPr/>
        </p:nvGrpSpPr>
        <p:grpSpPr bwMode="auto">
          <a:xfrm>
            <a:off x="4459288" y="2038350"/>
            <a:ext cx="1112837" cy="2768600"/>
            <a:chOff x="2809" y="1284"/>
            <a:chExt cx="701" cy="1744"/>
          </a:xfrm>
        </p:grpSpPr>
        <p:sp>
          <p:nvSpPr>
            <p:cNvPr id="1887248" name="Freeform 16"/>
            <p:cNvSpPr>
              <a:spLocks/>
            </p:cNvSpPr>
            <p:nvPr/>
          </p:nvSpPr>
          <p:spPr bwMode="auto">
            <a:xfrm>
              <a:off x="2809" y="1582"/>
              <a:ext cx="341" cy="1440"/>
            </a:xfrm>
            <a:custGeom>
              <a:avLst/>
              <a:gdLst>
                <a:gd name="T0" fmla="*/ 0 w 341"/>
                <a:gd name="T1" fmla="*/ 0 h 1440"/>
                <a:gd name="T2" fmla="*/ 27 w 341"/>
                <a:gd name="T3" fmla="*/ 809 h 1440"/>
                <a:gd name="T4" fmla="*/ 154 w 341"/>
                <a:gd name="T5" fmla="*/ 1282 h 1440"/>
                <a:gd name="T6" fmla="*/ 341 w 341"/>
                <a:gd name="T7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1440">
                  <a:moveTo>
                    <a:pt x="0" y="0"/>
                  </a:moveTo>
                  <a:cubicBezTo>
                    <a:pt x="6" y="135"/>
                    <a:pt x="1" y="595"/>
                    <a:pt x="27" y="809"/>
                  </a:cubicBezTo>
                  <a:cubicBezTo>
                    <a:pt x="53" y="1023"/>
                    <a:pt x="102" y="1177"/>
                    <a:pt x="154" y="1282"/>
                  </a:cubicBezTo>
                  <a:cubicBezTo>
                    <a:pt x="206" y="1387"/>
                    <a:pt x="302" y="1407"/>
                    <a:pt x="341" y="1440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49" name="Freeform 17"/>
            <p:cNvSpPr>
              <a:spLocks/>
            </p:cNvSpPr>
            <p:nvPr/>
          </p:nvSpPr>
          <p:spPr bwMode="auto">
            <a:xfrm>
              <a:off x="3181" y="1294"/>
              <a:ext cx="305" cy="1734"/>
            </a:xfrm>
            <a:custGeom>
              <a:avLst/>
              <a:gdLst>
                <a:gd name="T0" fmla="*/ 305 w 305"/>
                <a:gd name="T1" fmla="*/ 0 h 1734"/>
                <a:gd name="T2" fmla="*/ 257 w 305"/>
                <a:gd name="T3" fmla="*/ 912 h 1734"/>
                <a:gd name="T4" fmla="*/ 182 w 305"/>
                <a:gd name="T5" fmla="*/ 1379 h 1734"/>
                <a:gd name="T6" fmla="*/ 0 w 305"/>
                <a:gd name="T7" fmla="*/ 1734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1734">
                  <a:moveTo>
                    <a:pt x="305" y="0"/>
                  </a:moveTo>
                  <a:cubicBezTo>
                    <a:pt x="289" y="340"/>
                    <a:pt x="277" y="682"/>
                    <a:pt x="257" y="912"/>
                  </a:cubicBezTo>
                  <a:cubicBezTo>
                    <a:pt x="237" y="1142"/>
                    <a:pt x="225" y="1242"/>
                    <a:pt x="182" y="1379"/>
                  </a:cubicBezTo>
                  <a:cubicBezTo>
                    <a:pt x="139" y="1516"/>
                    <a:pt x="38" y="1660"/>
                    <a:pt x="0" y="1734"/>
                  </a:cubicBezTo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50" name="Line 18"/>
            <p:cNvSpPr>
              <a:spLocks noChangeShapeType="1"/>
            </p:cNvSpPr>
            <p:nvPr/>
          </p:nvSpPr>
          <p:spPr bwMode="auto">
            <a:xfrm flipV="1">
              <a:off x="2812" y="1284"/>
              <a:ext cx="698" cy="310"/>
            </a:xfrm>
            <a:prstGeom prst="line">
              <a:avLst/>
            </a:prstGeom>
            <a:noFill/>
            <a:ln w="38100" cap="rnd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7251" name="Group 19"/>
          <p:cNvGrpSpPr>
            <a:grpSpLocks/>
          </p:cNvGrpSpPr>
          <p:nvPr/>
        </p:nvGrpSpPr>
        <p:grpSpPr bwMode="auto">
          <a:xfrm>
            <a:off x="4054475" y="4260850"/>
            <a:ext cx="1990725" cy="307975"/>
            <a:chOff x="2236" y="2302"/>
            <a:chExt cx="1254" cy="194"/>
          </a:xfrm>
        </p:grpSpPr>
        <p:sp>
          <p:nvSpPr>
            <p:cNvPr id="1887252" name="Oval 20"/>
            <p:cNvSpPr>
              <a:spLocks noChangeArrowheads="1"/>
            </p:cNvSpPr>
            <p:nvPr/>
          </p:nvSpPr>
          <p:spPr bwMode="auto">
            <a:xfrm>
              <a:off x="2400" y="2302"/>
              <a:ext cx="960" cy="19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53" name="Line 21"/>
            <p:cNvSpPr>
              <a:spLocks noChangeShapeType="1"/>
            </p:cNvSpPr>
            <p:nvPr/>
          </p:nvSpPr>
          <p:spPr bwMode="auto">
            <a:xfrm>
              <a:off x="2236" y="2400"/>
              <a:ext cx="1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87254" name="Text Box 22"/>
          <p:cNvSpPr txBox="1">
            <a:spLocks noChangeArrowheads="1"/>
          </p:cNvSpPr>
          <p:nvPr/>
        </p:nvSpPr>
        <p:spPr bwMode="auto">
          <a:xfrm>
            <a:off x="317500" y="2478088"/>
            <a:ext cx="181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 b="1">
                <a:solidFill>
                  <a:schemeClr val="tx1"/>
                </a:solidFill>
                <a:latin typeface="楷体_GB2312" pitchFamily="49" charset="-122"/>
              </a:rPr>
              <a:t>截痕法</a:t>
            </a:r>
            <a:endParaRPr lang="zh-CN" altLang="en-US" sz="24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7255" name="Text Box 23"/>
          <p:cNvSpPr txBox="1">
            <a:spLocks noChangeArrowheads="1"/>
          </p:cNvSpPr>
          <p:nvPr/>
        </p:nvSpPr>
        <p:spPr bwMode="auto">
          <a:xfrm>
            <a:off x="247650" y="3146425"/>
            <a:ext cx="272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009900"/>
                </a:solidFill>
              </a:rPr>
              <a:t>z = a</a:t>
            </a:r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截曲面</a:t>
            </a:r>
            <a:endParaRPr lang="zh-CN" altLang="en-US" sz="28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7256" name="Text Box 24"/>
          <p:cNvSpPr txBox="1">
            <a:spLocks noChangeArrowheads="1"/>
          </p:cNvSpPr>
          <p:nvPr/>
        </p:nvSpPr>
        <p:spPr bwMode="auto">
          <a:xfrm>
            <a:off x="242888" y="3811588"/>
            <a:ext cx="2335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9933"/>
                </a:solidFill>
              </a:rPr>
              <a:t>y = b</a:t>
            </a:r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7257" name="Rectangle 25"/>
          <p:cNvSpPr>
            <a:spLocks noChangeArrowheads="1"/>
          </p:cNvSpPr>
          <p:nvPr/>
        </p:nvSpPr>
        <p:spPr bwMode="auto">
          <a:xfrm>
            <a:off x="261938" y="4445000"/>
            <a:ext cx="300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0000"/>
                </a:solidFill>
              </a:rPr>
              <a:t>x = c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1887258" name="Group 26"/>
          <p:cNvGrpSpPr>
            <a:grpSpLocks/>
          </p:cNvGrpSpPr>
          <p:nvPr/>
        </p:nvGrpSpPr>
        <p:grpSpPr bwMode="auto">
          <a:xfrm>
            <a:off x="3303588" y="2054225"/>
            <a:ext cx="3765550" cy="465138"/>
            <a:chOff x="1763" y="912"/>
            <a:chExt cx="2372" cy="293"/>
          </a:xfrm>
        </p:grpSpPr>
        <p:sp>
          <p:nvSpPr>
            <p:cNvPr id="1887259" name="Oval 27"/>
            <p:cNvSpPr>
              <a:spLocks noChangeArrowheads="1"/>
            </p:cNvSpPr>
            <p:nvPr/>
          </p:nvSpPr>
          <p:spPr bwMode="auto">
            <a:xfrm>
              <a:off x="1872" y="912"/>
              <a:ext cx="2016" cy="29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60" name="Line 28"/>
            <p:cNvSpPr>
              <a:spLocks noChangeShapeType="1"/>
            </p:cNvSpPr>
            <p:nvPr/>
          </p:nvSpPr>
          <p:spPr bwMode="auto">
            <a:xfrm>
              <a:off x="1763" y="1064"/>
              <a:ext cx="2372" cy="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87261" name="Oval 29"/>
          <p:cNvSpPr>
            <a:spLocks noChangeArrowheads="1"/>
          </p:cNvSpPr>
          <p:nvPr/>
        </p:nvSpPr>
        <p:spPr bwMode="auto">
          <a:xfrm>
            <a:off x="3475038" y="2054225"/>
            <a:ext cx="3200400" cy="4651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CC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87262" name="Group 30"/>
          <p:cNvGrpSpPr>
            <a:grpSpLocks/>
          </p:cNvGrpSpPr>
          <p:nvPr/>
        </p:nvGrpSpPr>
        <p:grpSpPr bwMode="auto">
          <a:xfrm>
            <a:off x="3803650" y="2435225"/>
            <a:ext cx="2508250" cy="2138363"/>
            <a:chOff x="1891" y="945"/>
            <a:chExt cx="2018" cy="1602"/>
          </a:xfrm>
        </p:grpSpPr>
        <p:sp>
          <p:nvSpPr>
            <p:cNvPr id="1887263" name="Freeform 31"/>
            <p:cNvSpPr>
              <a:spLocks/>
            </p:cNvSpPr>
            <p:nvPr/>
          </p:nvSpPr>
          <p:spPr bwMode="auto">
            <a:xfrm flipH="1">
              <a:off x="1891" y="946"/>
              <a:ext cx="999" cy="1601"/>
            </a:xfrm>
            <a:custGeom>
              <a:avLst/>
              <a:gdLst>
                <a:gd name="T0" fmla="*/ 999 w 999"/>
                <a:gd name="T1" fmla="*/ 0 h 1601"/>
                <a:gd name="T2" fmla="*/ 772 w 999"/>
                <a:gd name="T3" fmla="*/ 891 h 1601"/>
                <a:gd name="T4" fmla="*/ 499 w 999"/>
                <a:gd name="T5" fmla="*/ 1337 h 1601"/>
                <a:gd name="T6" fmla="*/ 254 w 999"/>
                <a:gd name="T7" fmla="*/ 1519 h 1601"/>
                <a:gd name="T8" fmla="*/ 0 w 999"/>
                <a:gd name="T9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1601">
                  <a:moveTo>
                    <a:pt x="999" y="0"/>
                  </a:moveTo>
                  <a:cubicBezTo>
                    <a:pt x="927" y="334"/>
                    <a:pt x="855" y="668"/>
                    <a:pt x="772" y="891"/>
                  </a:cubicBezTo>
                  <a:cubicBezTo>
                    <a:pt x="689" y="1114"/>
                    <a:pt x="585" y="1232"/>
                    <a:pt x="499" y="1337"/>
                  </a:cubicBezTo>
                  <a:cubicBezTo>
                    <a:pt x="413" y="1442"/>
                    <a:pt x="337" y="1475"/>
                    <a:pt x="254" y="1519"/>
                  </a:cubicBezTo>
                  <a:cubicBezTo>
                    <a:pt x="171" y="1563"/>
                    <a:pt x="85" y="1582"/>
                    <a:pt x="0" y="1601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64" name="Freeform 32"/>
            <p:cNvSpPr>
              <a:spLocks/>
            </p:cNvSpPr>
            <p:nvPr/>
          </p:nvSpPr>
          <p:spPr bwMode="auto">
            <a:xfrm>
              <a:off x="2910" y="945"/>
              <a:ext cx="999" cy="1601"/>
            </a:xfrm>
            <a:custGeom>
              <a:avLst/>
              <a:gdLst>
                <a:gd name="T0" fmla="*/ 999 w 999"/>
                <a:gd name="T1" fmla="*/ 0 h 1601"/>
                <a:gd name="T2" fmla="*/ 772 w 999"/>
                <a:gd name="T3" fmla="*/ 891 h 1601"/>
                <a:gd name="T4" fmla="*/ 499 w 999"/>
                <a:gd name="T5" fmla="*/ 1337 h 1601"/>
                <a:gd name="T6" fmla="*/ 254 w 999"/>
                <a:gd name="T7" fmla="*/ 1519 h 1601"/>
                <a:gd name="T8" fmla="*/ 0 w 999"/>
                <a:gd name="T9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1601">
                  <a:moveTo>
                    <a:pt x="999" y="0"/>
                  </a:moveTo>
                  <a:cubicBezTo>
                    <a:pt x="927" y="334"/>
                    <a:pt x="855" y="668"/>
                    <a:pt x="772" y="891"/>
                  </a:cubicBezTo>
                  <a:cubicBezTo>
                    <a:pt x="689" y="1114"/>
                    <a:pt x="585" y="1232"/>
                    <a:pt x="499" y="1337"/>
                  </a:cubicBezTo>
                  <a:cubicBezTo>
                    <a:pt x="413" y="1442"/>
                    <a:pt x="337" y="1475"/>
                    <a:pt x="254" y="1519"/>
                  </a:cubicBezTo>
                  <a:cubicBezTo>
                    <a:pt x="171" y="1563"/>
                    <a:pt x="85" y="1582"/>
                    <a:pt x="0" y="1601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7265" name="Group 33"/>
          <p:cNvGrpSpPr>
            <a:grpSpLocks/>
          </p:cNvGrpSpPr>
          <p:nvPr/>
        </p:nvGrpSpPr>
        <p:grpSpPr bwMode="auto">
          <a:xfrm>
            <a:off x="4065588" y="2462213"/>
            <a:ext cx="1931987" cy="1717675"/>
            <a:chOff x="1891" y="945"/>
            <a:chExt cx="2018" cy="1602"/>
          </a:xfrm>
        </p:grpSpPr>
        <p:sp>
          <p:nvSpPr>
            <p:cNvPr id="1887266" name="Freeform 34"/>
            <p:cNvSpPr>
              <a:spLocks/>
            </p:cNvSpPr>
            <p:nvPr/>
          </p:nvSpPr>
          <p:spPr bwMode="auto">
            <a:xfrm flipH="1">
              <a:off x="1891" y="946"/>
              <a:ext cx="999" cy="1601"/>
            </a:xfrm>
            <a:custGeom>
              <a:avLst/>
              <a:gdLst>
                <a:gd name="T0" fmla="*/ 999 w 999"/>
                <a:gd name="T1" fmla="*/ 0 h 1601"/>
                <a:gd name="T2" fmla="*/ 772 w 999"/>
                <a:gd name="T3" fmla="*/ 891 h 1601"/>
                <a:gd name="T4" fmla="*/ 499 w 999"/>
                <a:gd name="T5" fmla="*/ 1337 h 1601"/>
                <a:gd name="T6" fmla="*/ 254 w 999"/>
                <a:gd name="T7" fmla="*/ 1519 h 1601"/>
                <a:gd name="T8" fmla="*/ 0 w 999"/>
                <a:gd name="T9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1601">
                  <a:moveTo>
                    <a:pt x="999" y="0"/>
                  </a:moveTo>
                  <a:cubicBezTo>
                    <a:pt x="927" y="334"/>
                    <a:pt x="855" y="668"/>
                    <a:pt x="772" y="891"/>
                  </a:cubicBezTo>
                  <a:cubicBezTo>
                    <a:pt x="689" y="1114"/>
                    <a:pt x="585" y="1232"/>
                    <a:pt x="499" y="1337"/>
                  </a:cubicBezTo>
                  <a:cubicBezTo>
                    <a:pt x="413" y="1442"/>
                    <a:pt x="337" y="1475"/>
                    <a:pt x="254" y="1519"/>
                  </a:cubicBezTo>
                  <a:cubicBezTo>
                    <a:pt x="171" y="1563"/>
                    <a:pt x="85" y="1582"/>
                    <a:pt x="0" y="1601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67" name="Freeform 35"/>
            <p:cNvSpPr>
              <a:spLocks/>
            </p:cNvSpPr>
            <p:nvPr/>
          </p:nvSpPr>
          <p:spPr bwMode="auto">
            <a:xfrm>
              <a:off x="2910" y="945"/>
              <a:ext cx="999" cy="1601"/>
            </a:xfrm>
            <a:custGeom>
              <a:avLst/>
              <a:gdLst>
                <a:gd name="T0" fmla="*/ 999 w 999"/>
                <a:gd name="T1" fmla="*/ 0 h 1601"/>
                <a:gd name="T2" fmla="*/ 772 w 999"/>
                <a:gd name="T3" fmla="*/ 891 h 1601"/>
                <a:gd name="T4" fmla="*/ 499 w 999"/>
                <a:gd name="T5" fmla="*/ 1337 h 1601"/>
                <a:gd name="T6" fmla="*/ 254 w 999"/>
                <a:gd name="T7" fmla="*/ 1519 h 1601"/>
                <a:gd name="T8" fmla="*/ 0 w 999"/>
                <a:gd name="T9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1601">
                  <a:moveTo>
                    <a:pt x="999" y="0"/>
                  </a:moveTo>
                  <a:cubicBezTo>
                    <a:pt x="927" y="334"/>
                    <a:pt x="855" y="668"/>
                    <a:pt x="772" y="891"/>
                  </a:cubicBezTo>
                  <a:cubicBezTo>
                    <a:pt x="689" y="1114"/>
                    <a:pt x="585" y="1232"/>
                    <a:pt x="499" y="1337"/>
                  </a:cubicBezTo>
                  <a:cubicBezTo>
                    <a:pt x="413" y="1442"/>
                    <a:pt x="337" y="1475"/>
                    <a:pt x="254" y="1519"/>
                  </a:cubicBezTo>
                  <a:cubicBezTo>
                    <a:pt x="171" y="1563"/>
                    <a:pt x="85" y="1582"/>
                    <a:pt x="0" y="1601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7268" name="Group 36"/>
          <p:cNvGrpSpPr>
            <a:grpSpLocks/>
          </p:cNvGrpSpPr>
          <p:nvPr/>
        </p:nvGrpSpPr>
        <p:grpSpPr bwMode="auto">
          <a:xfrm>
            <a:off x="3478213" y="2282825"/>
            <a:ext cx="3201987" cy="2536825"/>
            <a:chOff x="2191" y="1438"/>
            <a:chExt cx="2017" cy="1598"/>
          </a:xfrm>
        </p:grpSpPr>
        <p:sp>
          <p:nvSpPr>
            <p:cNvPr id="1887269" name="Freeform 37"/>
            <p:cNvSpPr>
              <a:spLocks/>
            </p:cNvSpPr>
            <p:nvPr/>
          </p:nvSpPr>
          <p:spPr bwMode="auto">
            <a:xfrm>
              <a:off x="2191" y="1439"/>
              <a:ext cx="1016" cy="1597"/>
            </a:xfrm>
            <a:custGeom>
              <a:avLst/>
              <a:gdLst>
                <a:gd name="T0" fmla="*/ 0 w 1016"/>
                <a:gd name="T1" fmla="*/ 0 h 1597"/>
                <a:gd name="T2" fmla="*/ 227 w 1016"/>
                <a:gd name="T3" fmla="*/ 891 h 1597"/>
                <a:gd name="T4" fmla="*/ 491 w 1016"/>
                <a:gd name="T5" fmla="*/ 1334 h 1597"/>
                <a:gd name="T6" fmla="*/ 745 w 1016"/>
                <a:gd name="T7" fmla="*/ 1519 h 1597"/>
                <a:gd name="T8" fmla="*/ 1016 w 1016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6" h="1597">
                  <a:moveTo>
                    <a:pt x="0" y="0"/>
                  </a:moveTo>
                  <a:cubicBezTo>
                    <a:pt x="72" y="334"/>
                    <a:pt x="145" y="669"/>
                    <a:pt x="227" y="891"/>
                  </a:cubicBezTo>
                  <a:cubicBezTo>
                    <a:pt x="309" y="1113"/>
                    <a:pt x="405" y="1229"/>
                    <a:pt x="491" y="1334"/>
                  </a:cubicBezTo>
                  <a:cubicBezTo>
                    <a:pt x="577" y="1439"/>
                    <a:pt x="658" y="1475"/>
                    <a:pt x="745" y="1519"/>
                  </a:cubicBezTo>
                  <a:cubicBezTo>
                    <a:pt x="832" y="1563"/>
                    <a:pt x="960" y="1581"/>
                    <a:pt x="1016" y="1597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70" name="Freeform 38"/>
            <p:cNvSpPr>
              <a:spLocks/>
            </p:cNvSpPr>
            <p:nvPr/>
          </p:nvSpPr>
          <p:spPr bwMode="auto">
            <a:xfrm>
              <a:off x="3204" y="1438"/>
              <a:ext cx="1004" cy="1590"/>
            </a:xfrm>
            <a:custGeom>
              <a:avLst/>
              <a:gdLst>
                <a:gd name="T0" fmla="*/ 1004 w 1004"/>
                <a:gd name="T1" fmla="*/ 0 h 1590"/>
                <a:gd name="T2" fmla="*/ 777 w 1004"/>
                <a:gd name="T3" fmla="*/ 891 h 1590"/>
                <a:gd name="T4" fmla="*/ 504 w 1004"/>
                <a:gd name="T5" fmla="*/ 1337 h 1590"/>
                <a:gd name="T6" fmla="*/ 259 w 1004"/>
                <a:gd name="T7" fmla="*/ 1519 h 1590"/>
                <a:gd name="T8" fmla="*/ 0 w 1004"/>
                <a:gd name="T9" fmla="*/ 1590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4" h="1590">
                  <a:moveTo>
                    <a:pt x="1004" y="0"/>
                  </a:moveTo>
                  <a:cubicBezTo>
                    <a:pt x="932" y="334"/>
                    <a:pt x="860" y="668"/>
                    <a:pt x="777" y="891"/>
                  </a:cubicBezTo>
                  <a:cubicBezTo>
                    <a:pt x="694" y="1114"/>
                    <a:pt x="590" y="1232"/>
                    <a:pt x="504" y="1337"/>
                  </a:cubicBezTo>
                  <a:cubicBezTo>
                    <a:pt x="418" y="1442"/>
                    <a:pt x="343" y="1477"/>
                    <a:pt x="259" y="1519"/>
                  </a:cubicBezTo>
                  <a:cubicBezTo>
                    <a:pt x="175" y="1561"/>
                    <a:pt x="54" y="1575"/>
                    <a:pt x="0" y="159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7272" name="Group 40"/>
          <p:cNvGrpSpPr>
            <a:grpSpLocks/>
          </p:cNvGrpSpPr>
          <p:nvPr/>
        </p:nvGrpSpPr>
        <p:grpSpPr bwMode="auto">
          <a:xfrm>
            <a:off x="5610225" y="2139950"/>
            <a:ext cx="842963" cy="2190750"/>
            <a:chOff x="3534" y="1348"/>
            <a:chExt cx="531" cy="1380"/>
          </a:xfrm>
        </p:grpSpPr>
        <p:sp>
          <p:nvSpPr>
            <p:cNvPr id="1887273" name="Freeform 41"/>
            <p:cNvSpPr>
              <a:spLocks/>
            </p:cNvSpPr>
            <p:nvPr/>
          </p:nvSpPr>
          <p:spPr bwMode="auto">
            <a:xfrm>
              <a:off x="3534" y="1582"/>
              <a:ext cx="184" cy="1146"/>
            </a:xfrm>
            <a:custGeom>
              <a:avLst/>
              <a:gdLst>
                <a:gd name="T0" fmla="*/ 29 w 184"/>
                <a:gd name="T1" fmla="*/ 0 h 1146"/>
                <a:gd name="T2" fmla="*/ 2 w 184"/>
                <a:gd name="T3" fmla="*/ 555 h 1146"/>
                <a:gd name="T4" fmla="*/ 38 w 184"/>
                <a:gd name="T5" fmla="*/ 964 h 1146"/>
                <a:gd name="T6" fmla="*/ 111 w 184"/>
                <a:gd name="T7" fmla="*/ 1109 h 1146"/>
                <a:gd name="T8" fmla="*/ 184 w 184"/>
                <a:gd name="T9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146">
                  <a:moveTo>
                    <a:pt x="29" y="0"/>
                  </a:moveTo>
                  <a:cubicBezTo>
                    <a:pt x="25" y="92"/>
                    <a:pt x="0" y="394"/>
                    <a:pt x="2" y="555"/>
                  </a:cubicBezTo>
                  <a:cubicBezTo>
                    <a:pt x="4" y="716"/>
                    <a:pt x="20" y="872"/>
                    <a:pt x="38" y="964"/>
                  </a:cubicBezTo>
                  <a:cubicBezTo>
                    <a:pt x="56" y="1056"/>
                    <a:pt x="87" y="1079"/>
                    <a:pt x="111" y="1109"/>
                  </a:cubicBezTo>
                  <a:cubicBezTo>
                    <a:pt x="135" y="1139"/>
                    <a:pt x="169" y="1138"/>
                    <a:pt x="184" y="1146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74" name="Freeform 42"/>
            <p:cNvSpPr>
              <a:spLocks/>
            </p:cNvSpPr>
            <p:nvPr/>
          </p:nvSpPr>
          <p:spPr bwMode="auto">
            <a:xfrm>
              <a:off x="3744" y="1409"/>
              <a:ext cx="310" cy="1311"/>
            </a:xfrm>
            <a:custGeom>
              <a:avLst/>
              <a:gdLst>
                <a:gd name="T0" fmla="*/ 310 w 310"/>
                <a:gd name="T1" fmla="*/ 0 h 1311"/>
                <a:gd name="T2" fmla="*/ 137 w 310"/>
                <a:gd name="T3" fmla="*/ 1064 h 1311"/>
                <a:gd name="T4" fmla="*/ 0 w 310"/>
                <a:gd name="T5" fmla="*/ 1311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" h="1311">
                  <a:moveTo>
                    <a:pt x="310" y="0"/>
                  </a:moveTo>
                  <a:cubicBezTo>
                    <a:pt x="281" y="177"/>
                    <a:pt x="189" y="846"/>
                    <a:pt x="137" y="1064"/>
                  </a:cubicBezTo>
                  <a:cubicBezTo>
                    <a:pt x="85" y="1282"/>
                    <a:pt x="29" y="1260"/>
                    <a:pt x="0" y="1311"/>
                  </a:cubicBezTo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75" name="Line 43"/>
            <p:cNvSpPr>
              <a:spLocks noChangeShapeType="1"/>
            </p:cNvSpPr>
            <p:nvPr/>
          </p:nvSpPr>
          <p:spPr bwMode="auto">
            <a:xfrm flipV="1">
              <a:off x="3558" y="1348"/>
              <a:ext cx="507" cy="228"/>
            </a:xfrm>
            <a:prstGeom prst="line">
              <a:avLst/>
            </a:prstGeom>
            <a:noFill/>
            <a:ln w="38100" cap="rnd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7276" name="Group 44"/>
          <p:cNvGrpSpPr>
            <a:grpSpLocks/>
          </p:cNvGrpSpPr>
          <p:nvPr/>
        </p:nvGrpSpPr>
        <p:grpSpPr bwMode="auto">
          <a:xfrm>
            <a:off x="3916363" y="2076450"/>
            <a:ext cx="827087" cy="2162175"/>
            <a:chOff x="2467" y="1308"/>
            <a:chExt cx="521" cy="1362"/>
          </a:xfrm>
        </p:grpSpPr>
        <p:sp>
          <p:nvSpPr>
            <p:cNvPr id="1887277" name="Freeform 45"/>
            <p:cNvSpPr>
              <a:spLocks/>
            </p:cNvSpPr>
            <p:nvPr/>
          </p:nvSpPr>
          <p:spPr bwMode="auto">
            <a:xfrm>
              <a:off x="2467" y="1539"/>
              <a:ext cx="181" cy="1131"/>
            </a:xfrm>
            <a:custGeom>
              <a:avLst/>
              <a:gdLst>
                <a:gd name="T0" fmla="*/ 29 w 184"/>
                <a:gd name="T1" fmla="*/ 0 h 1146"/>
                <a:gd name="T2" fmla="*/ 2 w 184"/>
                <a:gd name="T3" fmla="*/ 555 h 1146"/>
                <a:gd name="T4" fmla="*/ 38 w 184"/>
                <a:gd name="T5" fmla="*/ 964 h 1146"/>
                <a:gd name="T6" fmla="*/ 111 w 184"/>
                <a:gd name="T7" fmla="*/ 1109 h 1146"/>
                <a:gd name="T8" fmla="*/ 184 w 184"/>
                <a:gd name="T9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146">
                  <a:moveTo>
                    <a:pt x="29" y="0"/>
                  </a:moveTo>
                  <a:cubicBezTo>
                    <a:pt x="25" y="92"/>
                    <a:pt x="0" y="394"/>
                    <a:pt x="2" y="555"/>
                  </a:cubicBezTo>
                  <a:cubicBezTo>
                    <a:pt x="4" y="716"/>
                    <a:pt x="20" y="872"/>
                    <a:pt x="38" y="964"/>
                  </a:cubicBezTo>
                  <a:cubicBezTo>
                    <a:pt x="56" y="1056"/>
                    <a:pt x="87" y="1079"/>
                    <a:pt x="111" y="1109"/>
                  </a:cubicBezTo>
                  <a:cubicBezTo>
                    <a:pt x="135" y="1139"/>
                    <a:pt x="169" y="1138"/>
                    <a:pt x="184" y="1146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78" name="Freeform 46"/>
            <p:cNvSpPr>
              <a:spLocks/>
            </p:cNvSpPr>
            <p:nvPr/>
          </p:nvSpPr>
          <p:spPr bwMode="auto">
            <a:xfrm>
              <a:off x="2664" y="1368"/>
              <a:ext cx="313" cy="1296"/>
            </a:xfrm>
            <a:custGeom>
              <a:avLst/>
              <a:gdLst>
                <a:gd name="T0" fmla="*/ 313 w 313"/>
                <a:gd name="T1" fmla="*/ 0 h 1296"/>
                <a:gd name="T2" fmla="*/ 143 w 313"/>
                <a:gd name="T3" fmla="*/ 1051 h 1296"/>
                <a:gd name="T4" fmla="*/ 0 w 313"/>
                <a:gd name="T5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" h="1296">
                  <a:moveTo>
                    <a:pt x="313" y="0"/>
                  </a:moveTo>
                  <a:cubicBezTo>
                    <a:pt x="285" y="175"/>
                    <a:pt x="195" y="835"/>
                    <a:pt x="143" y="1051"/>
                  </a:cubicBezTo>
                  <a:cubicBezTo>
                    <a:pt x="91" y="1267"/>
                    <a:pt x="30" y="1245"/>
                    <a:pt x="0" y="1296"/>
                  </a:cubicBezTo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79" name="Line 47"/>
            <p:cNvSpPr>
              <a:spLocks noChangeShapeType="1"/>
            </p:cNvSpPr>
            <p:nvPr/>
          </p:nvSpPr>
          <p:spPr bwMode="auto">
            <a:xfrm flipV="1">
              <a:off x="2491" y="1308"/>
              <a:ext cx="497" cy="225"/>
            </a:xfrm>
            <a:prstGeom prst="line">
              <a:avLst/>
            </a:prstGeom>
            <a:noFill/>
            <a:ln w="38100" cap="rnd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87280" name="Freeform 48"/>
          <p:cNvSpPr>
            <a:spLocks/>
          </p:cNvSpPr>
          <p:nvPr/>
        </p:nvSpPr>
        <p:spPr bwMode="auto">
          <a:xfrm>
            <a:off x="3492500" y="2324100"/>
            <a:ext cx="3175000" cy="2497138"/>
          </a:xfrm>
          <a:custGeom>
            <a:avLst/>
            <a:gdLst>
              <a:gd name="T0" fmla="*/ 0 w 2000"/>
              <a:gd name="T1" fmla="*/ 18 h 1573"/>
              <a:gd name="T2" fmla="*/ 152 w 2000"/>
              <a:gd name="T3" fmla="*/ 680 h 1573"/>
              <a:gd name="T4" fmla="*/ 242 w 2000"/>
              <a:gd name="T5" fmla="*/ 927 h 1573"/>
              <a:gd name="T6" fmla="*/ 349 w 2000"/>
              <a:gd name="T7" fmla="*/ 1128 h 1573"/>
              <a:gd name="T8" fmla="*/ 445 w 2000"/>
              <a:gd name="T9" fmla="*/ 1272 h 1573"/>
              <a:gd name="T10" fmla="*/ 589 w 2000"/>
              <a:gd name="T11" fmla="*/ 1415 h 1573"/>
              <a:gd name="T12" fmla="*/ 727 w 2000"/>
              <a:gd name="T13" fmla="*/ 1491 h 1573"/>
              <a:gd name="T14" fmla="*/ 899 w 2000"/>
              <a:gd name="T15" fmla="*/ 1551 h 1573"/>
              <a:gd name="T16" fmla="*/ 954 w 2000"/>
              <a:gd name="T17" fmla="*/ 1554 h 1573"/>
              <a:gd name="T18" fmla="*/ 1018 w 2000"/>
              <a:gd name="T19" fmla="*/ 1573 h 1573"/>
              <a:gd name="T20" fmla="*/ 1091 w 2000"/>
              <a:gd name="T21" fmla="*/ 1554 h 1573"/>
              <a:gd name="T22" fmla="*/ 1145 w 2000"/>
              <a:gd name="T23" fmla="*/ 1545 h 1573"/>
              <a:gd name="T24" fmla="*/ 1218 w 2000"/>
              <a:gd name="T25" fmla="*/ 1509 h 1573"/>
              <a:gd name="T26" fmla="*/ 1327 w 2000"/>
              <a:gd name="T27" fmla="*/ 1473 h 1573"/>
              <a:gd name="T28" fmla="*/ 1418 w 2000"/>
              <a:gd name="T29" fmla="*/ 1400 h 1573"/>
              <a:gd name="T30" fmla="*/ 1563 w 2000"/>
              <a:gd name="T31" fmla="*/ 1254 h 1573"/>
              <a:gd name="T32" fmla="*/ 1663 w 2000"/>
              <a:gd name="T33" fmla="*/ 1082 h 1573"/>
              <a:gd name="T34" fmla="*/ 1781 w 2000"/>
              <a:gd name="T35" fmla="*/ 863 h 1573"/>
              <a:gd name="T36" fmla="*/ 1890 w 2000"/>
              <a:gd name="T37" fmla="*/ 509 h 1573"/>
              <a:gd name="T38" fmla="*/ 2000 w 2000"/>
              <a:gd name="T39" fmla="*/ 0 h 1573"/>
              <a:gd name="T40" fmla="*/ 1979 w 2000"/>
              <a:gd name="T41" fmla="*/ 23 h 1573"/>
              <a:gd name="T42" fmla="*/ 1942 w 2000"/>
              <a:gd name="T43" fmla="*/ 39 h 1573"/>
              <a:gd name="T44" fmla="*/ 1847 w 2000"/>
              <a:gd name="T45" fmla="*/ 68 h 1573"/>
              <a:gd name="T46" fmla="*/ 1690 w 2000"/>
              <a:gd name="T47" fmla="*/ 91 h 1573"/>
              <a:gd name="T48" fmla="*/ 1500 w 2000"/>
              <a:gd name="T49" fmla="*/ 109 h 1573"/>
              <a:gd name="T50" fmla="*/ 1300 w 2000"/>
              <a:gd name="T51" fmla="*/ 127 h 1573"/>
              <a:gd name="T52" fmla="*/ 1144 w 2000"/>
              <a:gd name="T53" fmla="*/ 128 h 1573"/>
              <a:gd name="T54" fmla="*/ 964 w 2000"/>
              <a:gd name="T55" fmla="*/ 132 h 1573"/>
              <a:gd name="T56" fmla="*/ 808 w 2000"/>
              <a:gd name="T57" fmla="*/ 128 h 1573"/>
              <a:gd name="T58" fmla="*/ 551 w 2000"/>
              <a:gd name="T59" fmla="*/ 114 h 1573"/>
              <a:gd name="T60" fmla="*/ 409 w 2000"/>
              <a:gd name="T61" fmla="*/ 100 h 1573"/>
              <a:gd name="T62" fmla="*/ 298 w 2000"/>
              <a:gd name="T63" fmla="*/ 84 h 1573"/>
              <a:gd name="T64" fmla="*/ 176 w 2000"/>
              <a:gd name="T65" fmla="*/ 63 h 1573"/>
              <a:gd name="T66" fmla="*/ 72 w 2000"/>
              <a:gd name="T67" fmla="*/ 36 h 1573"/>
              <a:gd name="T68" fmla="*/ 0 w 2000"/>
              <a:gd name="T69" fmla="*/ 18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00" h="1573">
                <a:moveTo>
                  <a:pt x="0" y="18"/>
                </a:moveTo>
                <a:lnTo>
                  <a:pt x="152" y="680"/>
                </a:lnTo>
                <a:lnTo>
                  <a:pt x="242" y="927"/>
                </a:lnTo>
                <a:lnTo>
                  <a:pt x="349" y="1128"/>
                </a:lnTo>
                <a:lnTo>
                  <a:pt x="445" y="1272"/>
                </a:lnTo>
                <a:lnTo>
                  <a:pt x="589" y="1415"/>
                </a:lnTo>
                <a:lnTo>
                  <a:pt x="727" y="1491"/>
                </a:lnTo>
                <a:lnTo>
                  <a:pt x="899" y="1551"/>
                </a:lnTo>
                <a:lnTo>
                  <a:pt x="954" y="1554"/>
                </a:lnTo>
                <a:lnTo>
                  <a:pt x="1018" y="1573"/>
                </a:lnTo>
                <a:lnTo>
                  <a:pt x="1091" y="1554"/>
                </a:lnTo>
                <a:lnTo>
                  <a:pt x="1145" y="1545"/>
                </a:lnTo>
                <a:lnTo>
                  <a:pt x="1218" y="1509"/>
                </a:lnTo>
                <a:lnTo>
                  <a:pt x="1327" y="1473"/>
                </a:lnTo>
                <a:lnTo>
                  <a:pt x="1418" y="1400"/>
                </a:lnTo>
                <a:lnTo>
                  <a:pt x="1563" y="1254"/>
                </a:lnTo>
                <a:lnTo>
                  <a:pt x="1663" y="1082"/>
                </a:lnTo>
                <a:lnTo>
                  <a:pt x="1781" y="863"/>
                </a:lnTo>
                <a:lnTo>
                  <a:pt x="1890" y="509"/>
                </a:lnTo>
                <a:lnTo>
                  <a:pt x="2000" y="0"/>
                </a:lnTo>
                <a:lnTo>
                  <a:pt x="1979" y="23"/>
                </a:lnTo>
                <a:lnTo>
                  <a:pt x="1942" y="39"/>
                </a:lnTo>
                <a:lnTo>
                  <a:pt x="1847" y="68"/>
                </a:lnTo>
                <a:lnTo>
                  <a:pt x="1690" y="91"/>
                </a:lnTo>
                <a:lnTo>
                  <a:pt x="1500" y="109"/>
                </a:lnTo>
                <a:lnTo>
                  <a:pt x="1300" y="127"/>
                </a:lnTo>
                <a:lnTo>
                  <a:pt x="1144" y="128"/>
                </a:lnTo>
                <a:lnTo>
                  <a:pt x="964" y="132"/>
                </a:lnTo>
                <a:lnTo>
                  <a:pt x="808" y="128"/>
                </a:lnTo>
                <a:lnTo>
                  <a:pt x="551" y="114"/>
                </a:lnTo>
                <a:lnTo>
                  <a:pt x="409" y="100"/>
                </a:lnTo>
                <a:lnTo>
                  <a:pt x="298" y="84"/>
                </a:lnTo>
                <a:lnTo>
                  <a:pt x="176" y="63"/>
                </a:lnTo>
                <a:lnTo>
                  <a:pt x="72" y="36"/>
                </a:lnTo>
                <a:lnTo>
                  <a:pt x="0" y="18"/>
                </a:lnTo>
                <a:close/>
              </a:path>
            </a:pathLst>
          </a:custGeom>
          <a:gradFill rotWithShape="0">
            <a:gsLst>
              <a:gs pos="0">
                <a:srgbClr val="4D0808"/>
              </a:gs>
              <a:gs pos="15000">
                <a:srgbClr val="FF0300"/>
              </a:gs>
              <a:gs pos="27500">
                <a:srgbClr val="FF7A00"/>
              </a:gs>
              <a:gs pos="50000">
                <a:srgbClr val="FFF200"/>
              </a:gs>
              <a:gs pos="72500">
                <a:srgbClr val="FF7A00"/>
              </a:gs>
              <a:gs pos="85000">
                <a:srgbClr val="FF0300"/>
              </a:gs>
              <a:gs pos="100000">
                <a:srgbClr val="4D0808"/>
              </a:gs>
            </a:gsLst>
            <a:lin ang="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7281" name="Oval 49"/>
          <p:cNvSpPr>
            <a:spLocks noChangeArrowheads="1"/>
          </p:cNvSpPr>
          <p:nvPr/>
        </p:nvSpPr>
        <p:spPr bwMode="auto">
          <a:xfrm>
            <a:off x="3498850" y="2047875"/>
            <a:ext cx="3200400" cy="46513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7282" name="Line 50"/>
          <p:cNvSpPr>
            <a:spLocks noChangeShapeType="1"/>
          </p:cNvSpPr>
          <p:nvPr/>
        </p:nvSpPr>
        <p:spPr bwMode="auto">
          <a:xfrm>
            <a:off x="5014913" y="2024063"/>
            <a:ext cx="0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7283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381000"/>
            <a:ext cx="2654300" cy="5064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17.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椭圆抛物面</a:t>
            </a:r>
          </a:p>
        </p:txBody>
      </p:sp>
      <p:graphicFrame>
        <p:nvGraphicFramePr>
          <p:cNvPr id="1887284" name="Object 52"/>
          <p:cNvGraphicFramePr>
            <a:graphicFrameLocks noChangeAspect="1"/>
          </p:cNvGraphicFramePr>
          <p:nvPr/>
        </p:nvGraphicFramePr>
        <p:xfrm>
          <a:off x="558800" y="1189038"/>
          <a:ext cx="2413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288" name="公式" r:id="rId4" imgW="914400" imgH="457200" progId="Equation.3">
                  <p:embed/>
                </p:oleObj>
              </mc:Choice>
              <mc:Fallback>
                <p:oleObj name="公式" r:id="rId4" imgW="914400" imgH="4572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189038"/>
                        <a:ext cx="2413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7285" name="AutoShape 53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7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72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87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87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8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88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88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88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8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8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8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8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188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8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8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8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8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87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72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88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7254" grpId="0" autoUpdateAnimBg="0"/>
      <p:bldP spid="1887255" grpId="0" autoUpdateAnimBg="0"/>
      <p:bldP spid="1887256" grpId="0" autoUpdateAnimBg="0"/>
      <p:bldP spid="1887257" grpId="0" autoUpdateAnimBg="0"/>
      <p:bldP spid="1887261" grpId="0" animBg="1"/>
      <p:bldP spid="1887280" grpId="0" animBg="1"/>
      <p:bldP spid="1887281" grpId="0" animBg="1"/>
      <p:bldP spid="188728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9282" name="Group 2"/>
          <p:cNvGrpSpPr>
            <a:grpSpLocks/>
          </p:cNvGrpSpPr>
          <p:nvPr/>
        </p:nvGrpSpPr>
        <p:grpSpPr bwMode="auto">
          <a:xfrm>
            <a:off x="2700338" y="1292225"/>
            <a:ext cx="6248400" cy="4805363"/>
            <a:chOff x="1488" y="455"/>
            <a:chExt cx="3936" cy="3027"/>
          </a:xfrm>
        </p:grpSpPr>
        <p:grpSp>
          <p:nvGrpSpPr>
            <p:cNvPr id="1889283" name="Group 3"/>
            <p:cNvGrpSpPr>
              <a:grpSpLocks/>
            </p:cNvGrpSpPr>
            <p:nvPr/>
          </p:nvGrpSpPr>
          <p:grpSpPr bwMode="auto">
            <a:xfrm>
              <a:off x="1488" y="455"/>
              <a:ext cx="3936" cy="3027"/>
              <a:chOff x="1488" y="455"/>
              <a:chExt cx="3936" cy="3027"/>
            </a:xfrm>
          </p:grpSpPr>
          <p:sp>
            <p:nvSpPr>
              <p:cNvPr id="1889284" name="Line 4"/>
              <p:cNvSpPr>
                <a:spLocks noChangeShapeType="1"/>
              </p:cNvSpPr>
              <p:nvPr/>
            </p:nvSpPr>
            <p:spPr bwMode="auto">
              <a:xfrm>
                <a:off x="2946" y="2673"/>
                <a:ext cx="2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9285" name="Line 5"/>
              <p:cNvSpPr>
                <a:spLocks noChangeShapeType="1"/>
              </p:cNvSpPr>
              <p:nvPr/>
            </p:nvSpPr>
            <p:spPr bwMode="auto">
              <a:xfrm flipV="1">
                <a:off x="2946" y="681"/>
                <a:ext cx="0" cy="200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9286" name="Text Box 6"/>
              <p:cNvSpPr txBox="1">
                <a:spLocks noChangeArrowheads="1"/>
              </p:cNvSpPr>
              <p:nvPr/>
            </p:nvSpPr>
            <p:spPr bwMode="auto">
              <a:xfrm>
                <a:off x="1488" y="3195"/>
                <a:ext cx="6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9287" name="Text Box 7"/>
              <p:cNvSpPr txBox="1">
                <a:spLocks noChangeArrowheads="1"/>
              </p:cNvSpPr>
              <p:nvPr/>
            </p:nvSpPr>
            <p:spPr bwMode="auto">
              <a:xfrm>
                <a:off x="2489" y="455"/>
                <a:ext cx="8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z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9288" name="Text Box 8"/>
              <p:cNvSpPr txBox="1">
                <a:spLocks noChangeArrowheads="1"/>
              </p:cNvSpPr>
              <p:nvPr/>
            </p:nvSpPr>
            <p:spPr bwMode="auto">
              <a:xfrm>
                <a:off x="4966" y="2452"/>
                <a:ext cx="4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9289" name="Line 9"/>
              <p:cNvSpPr>
                <a:spLocks noChangeShapeType="1"/>
              </p:cNvSpPr>
              <p:nvPr/>
            </p:nvSpPr>
            <p:spPr bwMode="auto">
              <a:xfrm flipH="1">
                <a:off x="1845" y="2673"/>
                <a:ext cx="1109" cy="8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89290" name="Text Box 10"/>
            <p:cNvSpPr txBox="1">
              <a:spLocks noChangeArrowheads="1"/>
            </p:cNvSpPr>
            <p:nvPr/>
          </p:nvSpPr>
          <p:spPr bwMode="auto">
            <a:xfrm>
              <a:off x="2830" y="2636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1889291" name="Freeform 11"/>
          <p:cNvSpPr>
            <a:spLocks/>
          </p:cNvSpPr>
          <p:nvPr/>
        </p:nvSpPr>
        <p:spPr bwMode="auto">
          <a:xfrm>
            <a:off x="3462338" y="2298700"/>
            <a:ext cx="3252787" cy="2525713"/>
          </a:xfrm>
          <a:custGeom>
            <a:avLst/>
            <a:gdLst>
              <a:gd name="T0" fmla="*/ 47 w 2049"/>
              <a:gd name="T1" fmla="*/ 212 h 1591"/>
              <a:gd name="T2" fmla="*/ 146 w 2049"/>
              <a:gd name="T3" fmla="*/ 601 h 1591"/>
              <a:gd name="T4" fmla="*/ 197 w 2049"/>
              <a:gd name="T5" fmla="*/ 781 h 1591"/>
              <a:gd name="T6" fmla="*/ 243 w 2049"/>
              <a:gd name="T7" fmla="*/ 918 h 1591"/>
              <a:gd name="T8" fmla="*/ 279 w 2049"/>
              <a:gd name="T9" fmla="*/ 1009 h 1591"/>
              <a:gd name="T10" fmla="*/ 323 w 2049"/>
              <a:gd name="T11" fmla="*/ 1092 h 1591"/>
              <a:gd name="T12" fmla="*/ 375 w 2049"/>
              <a:gd name="T13" fmla="*/ 1176 h 1591"/>
              <a:gd name="T14" fmla="*/ 450 w 2049"/>
              <a:gd name="T15" fmla="*/ 1279 h 1591"/>
              <a:gd name="T16" fmla="*/ 525 w 2049"/>
              <a:gd name="T17" fmla="*/ 1365 h 1591"/>
              <a:gd name="T18" fmla="*/ 600 w 2049"/>
              <a:gd name="T19" fmla="*/ 1429 h 1591"/>
              <a:gd name="T20" fmla="*/ 698 w 2049"/>
              <a:gd name="T21" fmla="*/ 1492 h 1591"/>
              <a:gd name="T22" fmla="*/ 810 w 2049"/>
              <a:gd name="T23" fmla="*/ 1549 h 1591"/>
              <a:gd name="T24" fmla="*/ 894 w 2049"/>
              <a:gd name="T25" fmla="*/ 1575 h 1591"/>
              <a:gd name="T26" fmla="*/ 971 w 2049"/>
              <a:gd name="T27" fmla="*/ 1588 h 1591"/>
              <a:gd name="T28" fmla="*/ 1100 w 2049"/>
              <a:gd name="T29" fmla="*/ 1581 h 1591"/>
              <a:gd name="T30" fmla="*/ 1235 w 2049"/>
              <a:gd name="T31" fmla="*/ 1540 h 1591"/>
              <a:gd name="T32" fmla="*/ 1335 w 2049"/>
              <a:gd name="T33" fmla="*/ 1491 h 1591"/>
              <a:gd name="T34" fmla="*/ 1415 w 2049"/>
              <a:gd name="T35" fmla="*/ 1438 h 1591"/>
              <a:gd name="T36" fmla="*/ 1475 w 2049"/>
              <a:gd name="T37" fmla="*/ 1392 h 1591"/>
              <a:gd name="T38" fmla="*/ 1535 w 2049"/>
              <a:gd name="T39" fmla="*/ 1330 h 1591"/>
              <a:gd name="T40" fmla="*/ 1590 w 2049"/>
              <a:gd name="T41" fmla="*/ 1269 h 1591"/>
              <a:gd name="T42" fmla="*/ 1652 w 2049"/>
              <a:gd name="T43" fmla="*/ 1185 h 1591"/>
              <a:gd name="T44" fmla="*/ 1705 w 2049"/>
              <a:gd name="T45" fmla="*/ 1098 h 1591"/>
              <a:gd name="T46" fmla="*/ 1767 w 2049"/>
              <a:gd name="T47" fmla="*/ 978 h 1591"/>
              <a:gd name="T48" fmla="*/ 1837 w 2049"/>
              <a:gd name="T49" fmla="*/ 798 h 1591"/>
              <a:gd name="T50" fmla="*/ 1915 w 2049"/>
              <a:gd name="T51" fmla="*/ 528 h 1591"/>
              <a:gd name="T52" fmla="*/ 2016 w 2049"/>
              <a:gd name="T53" fmla="*/ 129 h 1591"/>
              <a:gd name="T54" fmla="*/ 1985 w 2049"/>
              <a:gd name="T55" fmla="*/ 36 h 1591"/>
              <a:gd name="T56" fmla="*/ 1709 w 2049"/>
              <a:gd name="T57" fmla="*/ 107 h 1591"/>
              <a:gd name="T58" fmla="*/ 1319 w 2049"/>
              <a:gd name="T59" fmla="*/ 143 h 1591"/>
              <a:gd name="T60" fmla="*/ 983 w 2049"/>
              <a:gd name="T61" fmla="*/ 144 h 1591"/>
              <a:gd name="T62" fmla="*/ 571 w 2049"/>
              <a:gd name="T63" fmla="*/ 130 h 1591"/>
              <a:gd name="T64" fmla="*/ 319 w 2049"/>
              <a:gd name="T65" fmla="*/ 100 h 1591"/>
              <a:gd name="T66" fmla="*/ 91 w 2049"/>
              <a:gd name="T67" fmla="*/ 5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49" h="1591">
                <a:moveTo>
                  <a:pt x="0" y="9"/>
                </a:moveTo>
                <a:lnTo>
                  <a:pt x="47" y="212"/>
                </a:lnTo>
                <a:lnTo>
                  <a:pt x="122" y="505"/>
                </a:lnTo>
                <a:lnTo>
                  <a:pt x="146" y="601"/>
                </a:lnTo>
                <a:lnTo>
                  <a:pt x="173" y="696"/>
                </a:lnTo>
                <a:lnTo>
                  <a:pt x="197" y="781"/>
                </a:lnTo>
                <a:lnTo>
                  <a:pt x="218" y="847"/>
                </a:lnTo>
                <a:lnTo>
                  <a:pt x="243" y="918"/>
                </a:lnTo>
                <a:lnTo>
                  <a:pt x="260" y="963"/>
                </a:lnTo>
                <a:lnTo>
                  <a:pt x="279" y="1009"/>
                </a:lnTo>
                <a:lnTo>
                  <a:pt x="300" y="1050"/>
                </a:lnTo>
                <a:lnTo>
                  <a:pt x="323" y="1092"/>
                </a:lnTo>
                <a:lnTo>
                  <a:pt x="345" y="1129"/>
                </a:lnTo>
                <a:lnTo>
                  <a:pt x="375" y="1176"/>
                </a:lnTo>
                <a:lnTo>
                  <a:pt x="413" y="1230"/>
                </a:lnTo>
                <a:lnTo>
                  <a:pt x="450" y="1279"/>
                </a:lnTo>
                <a:lnTo>
                  <a:pt x="492" y="1329"/>
                </a:lnTo>
                <a:lnTo>
                  <a:pt x="525" y="1365"/>
                </a:lnTo>
                <a:lnTo>
                  <a:pt x="561" y="1399"/>
                </a:lnTo>
                <a:lnTo>
                  <a:pt x="600" y="1429"/>
                </a:lnTo>
                <a:lnTo>
                  <a:pt x="645" y="1461"/>
                </a:lnTo>
                <a:lnTo>
                  <a:pt x="698" y="1492"/>
                </a:lnTo>
                <a:lnTo>
                  <a:pt x="753" y="1522"/>
                </a:lnTo>
                <a:lnTo>
                  <a:pt x="810" y="1549"/>
                </a:lnTo>
                <a:lnTo>
                  <a:pt x="851" y="1563"/>
                </a:lnTo>
                <a:lnTo>
                  <a:pt x="894" y="1575"/>
                </a:lnTo>
                <a:lnTo>
                  <a:pt x="935" y="1584"/>
                </a:lnTo>
                <a:lnTo>
                  <a:pt x="971" y="1588"/>
                </a:lnTo>
                <a:lnTo>
                  <a:pt x="1026" y="1591"/>
                </a:lnTo>
                <a:lnTo>
                  <a:pt x="1100" y="1581"/>
                </a:lnTo>
                <a:lnTo>
                  <a:pt x="1167" y="1566"/>
                </a:lnTo>
                <a:lnTo>
                  <a:pt x="1235" y="1540"/>
                </a:lnTo>
                <a:lnTo>
                  <a:pt x="1279" y="1520"/>
                </a:lnTo>
                <a:lnTo>
                  <a:pt x="1335" y="1491"/>
                </a:lnTo>
                <a:lnTo>
                  <a:pt x="1379" y="1462"/>
                </a:lnTo>
                <a:lnTo>
                  <a:pt x="1415" y="1438"/>
                </a:lnTo>
                <a:lnTo>
                  <a:pt x="1448" y="1414"/>
                </a:lnTo>
                <a:lnTo>
                  <a:pt x="1475" y="1392"/>
                </a:lnTo>
                <a:lnTo>
                  <a:pt x="1506" y="1363"/>
                </a:lnTo>
                <a:lnTo>
                  <a:pt x="1535" y="1330"/>
                </a:lnTo>
                <a:lnTo>
                  <a:pt x="1562" y="1302"/>
                </a:lnTo>
                <a:lnTo>
                  <a:pt x="1590" y="1269"/>
                </a:lnTo>
                <a:lnTo>
                  <a:pt x="1621" y="1228"/>
                </a:lnTo>
                <a:lnTo>
                  <a:pt x="1652" y="1185"/>
                </a:lnTo>
                <a:lnTo>
                  <a:pt x="1681" y="1140"/>
                </a:lnTo>
                <a:lnTo>
                  <a:pt x="1705" y="1098"/>
                </a:lnTo>
                <a:lnTo>
                  <a:pt x="1741" y="1030"/>
                </a:lnTo>
                <a:lnTo>
                  <a:pt x="1767" y="978"/>
                </a:lnTo>
                <a:lnTo>
                  <a:pt x="1801" y="898"/>
                </a:lnTo>
                <a:lnTo>
                  <a:pt x="1837" y="798"/>
                </a:lnTo>
                <a:lnTo>
                  <a:pt x="1879" y="666"/>
                </a:lnTo>
                <a:lnTo>
                  <a:pt x="1915" y="528"/>
                </a:lnTo>
                <a:lnTo>
                  <a:pt x="1965" y="328"/>
                </a:lnTo>
                <a:lnTo>
                  <a:pt x="2016" y="129"/>
                </a:lnTo>
                <a:lnTo>
                  <a:pt x="2049" y="0"/>
                </a:lnTo>
                <a:lnTo>
                  <a:pt x="1985" y="36"/>
                </a:lnTo>
                <a:lnTo>
                  <a:pt x="1882" y="70"/>
                </a:lnTo>
                <a:lnTo>
                  <a:pt x="1709" y="107"/>
                </a:lnTo>
                <a:lnTo>
                  <a:pt x="1519" y="125"/>
                </a:lnTo>
                <a:lnTo>
                  <a:pt x="1319" y="143"/>
                </a:lnTo>
                <a:lnTo>
                  <a:pt x="1163" y="144"/>
                </a:lnTo>
                <a:lnTo>
                  <a:pt x="983" y="144"/>
                </a:lnTo>
                <a:lnTo>
                  <a:pt x="829" y="136"/>
                </a:lnTo>
                <a:lnTo>
                  <a:pt x="571" y="130"/>
                </a:lnTo>
                <a:lnTo>
                  <a:pt x="428" y="116"/>
                </a:lnTo>
                <a:lnTo>
                  <a:pt x="319" y="100"/>
                </a:lnTo>
                <a:lnTo>
                  <a:pt x="201" y="84"/>
                </a:lnTo>
                <a:lnTo>
                  <a:pt x="91" y="52"/>
                </a:lnTo>
                <a:lnTo>
                  <a:pt x="0" y="9"/>
                </a:lnTo>
                <a:close/>
              </a:path>
            </a:pathLst>
          </a:custGeom>
          <a:gradFill rotWithShape="0">
            <a:gsLst>
              <a:gs pos="0">
                <a:srgbClr val="4D0808"/>
              </a:gs>
              <a:gs pos="15000">
                <a:srgbClr val="FF0300"/>
              </a:gs>
              <a:gs pos="27500">
                <a:srgbClr val="FF7A00"/>
              </a:gs>
              <a:gs pos="50000">
                <a:srgbClr val="FFF200"/>
              </a:gs>
              <a:gs pos="72500">
                <a:srgbClr val="FF7A00"/>
              </a:gs>
              <a:gs pos="85000">
                <a:srgbClr val="FF0300"/>
              </a:gs>
              <a:gs pos="100000">
                <a:srgbClr val="4D080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9292" name="Oval 12"/>
          <p:cNvSpPr>
            <a:spLocks noChangeArrowheads="1"/>
          </p:cNvSpPr>
          <p:nvPr/>
        </p:nvSpPr>
        <p:spPr bwMode="auto">
          <a:xfrm>
            <a:off x="3475038" y="2054225"/>
            <a:ext cx="3200400" cy="4651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CC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9293" name="Oval 13"/>
          <p:cNvSpPr>
            <a:spLocks noChangeArrowheads="1"/>
          </p:cNvSpPr>
          <p:nvPr/>
        </p:nvSpPr>
        <p:spPr bwMode="auto">
          <a:xfrm>
            <a:off x="3498850" y="2047875"/>
            <a:ext cx="3200400" cy="46513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9294" name="Line 14"/>
          <p:cNvSpPr>
            <a:spLocks noChangeShapeType="1"/>
          </p:cNvSpPr>
          <p:nvPr/>
        </p:nvSpPr>
        <p:spPr bwMode="auto">
          <a:xfrm>
            <a:off x="5014913" y="2024063"/>
            <a:ext cx="0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9295" name="Text Box 15"/>
          <p:cNvSpPr txBox="1">
            <a:spLocks noChangeArrowheads="1"/>
          </p:cNvSpPr>
          <p:nvPr/>
        </p:nvSpPr>
        <p:spPr bwMode="auto">
          <a:xfrm>
            <a:off x="317500" y="2478088"/>
            <a:ext cx="181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 b="1">
                <a:solidFill>
                  <a:schemeClr val="tx1"/>
                </a:solidFill>
                <a:latin typeface="楷体_GB2312" pitchFamily="49" charset="-122"/>
              </a:rPr>
              <a:t>截痕法</a:t>
            </a:r>
            <a:endParaRPr lang="zh-CN" altLang="en-US" sz="24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9296" name="Text Box 16"/>
          <p:cNvSpPr txBox="1">
            <a:spLocks noChangeArrowheads="1"/>
          </p:cNvSpPr>
          <p:nvPr/>
        </p:nvSpPr>
        <p:spPr bwMode="auto">
          <a:xfrm>
            <a:off x="247650" y="3146425"/>
            <a:ext cx="272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009900"/>
                </a:solidFill>
              </a:rPr>
              <a:t>z = a</a:t>
            </a:r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截曲面</a:t>
            </a:r>
            <a:endParaRPr lang="zh-CN" altLang="en-US" sz="28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9297" name="Text Box 17"/>
          <p:cNvSpPr txBox="1">
            <a:spLocks noChangeArrowheads="1"/>
          </p:cNvSpPr>
          <p:nvPr/>
        </p:nvSpPr>
        <p:spPr bwMode="auto">
          <a:xfrm>
            <a:off x="242888" y="3811588"/>
            <a:ext cx="2335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9933"/>
                </a:solidFill>
              </a:rPr>
              <a:t>y = b</a:t>
            </a:r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9298" name="Rectangle 18"/>
          <p:cNvSpPr>
            <a:spLocks noChangeArrowheads="1"/>
          </p:cNvSpPr>
          <p:nvPr/>
        </p:nvSpPr>
        <p:spPr bwMode="auto">
          <a:xfrm>
            <a:off x="261938" y="4445000"/>
            <a:ext cx="300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0000"/>
                </a:solidFill>
              </a:rPr>
              <a:t>x = c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9302" name="Rectangle 22"/>
          <p:cNvSpPr>
            <a:spLocks noChangeArrowheads="1"/>
          </p:cNvSpPr>
          <p:nvPr/>
        </p:nvSpPr>
        <p:spPr bwMode="auto">
          <a:xfrm>
            <a:off x="317500" y="381000"/>
            <a:ext cx="2654300" cy="5064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17.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椭圆抛物面</a:t>
            </a:r>
          </a:p>
        </p:txBody>
      </p:sp>
      <p:sp>
        <p:nvSpPr>
          <p:cNvPr id="1889303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8478838" y="4964113"/>
            <a:ext cx="304800" cy="101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889305" name="Object 25"/>
          <p:cNvGraphicFramePr>
            <a:graphicFrameLocks noChangeAspect="1"/>
          </p:cNvGraphicFramePr>
          <p:nvPr/>
        </p:nvGraphicFramePr>
        <p:xfrm>
          <a:off x="558800" y="1189038"/>
          <a:ext cx="2413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506" name="公式" r:id="rId4" imgW="914400" imgH="457200" progId="Equation.3">
                  <p:embed/>
                </p:oleObj>
              </mc:Choice>
              <mc:Fallback>
                <p:oleObj name="公式" r:id="rId4" imgW="9144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189038"/>
                        <a:ext cx="2413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9307" name="AutoShape 27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1330" name="Group 2"/>
          <p:cNvGrpSpPr>
            <a:grpSpLocks/>
          </p:cNvGrpSpPr>
          <p:nvPr/>
        </p:nvGrpSpPr>
        <p:grpSpPr bwMode="auto">
          <a:xfrm>
            <a:off x="3244850" y="1814513"/>
            <a:ext cx="4765675" cy="1328737"/>
            <a:chOff x="2044" y="1143"/>
            <a:chExt cx="3002" cy="837"/>
          </a:xfrm>
        </p:grpSpPr>
        <p:sp>
          <p:nvSpPr>
            <p:cNvPr id="1891331" name="Line 3"/>
            <p:cNvSpPr>
              <a:spLocks noChangeShapeType="1"/>
            </p:cNvSpPr>
            <p:nvPr/>
          </p:nvSpPr>
          <p:spPr bwMode="auto">
            <a:xfrm>
              <a:off x="2636" y="1551"/>
              <a:ext cx="19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91332" name="Group 4"/>
            <p:cNvGrpSpPr>
              <a:grpSpLocks/>
            </p:cNvGrpSpPr>
            <p:nvPr/>
          </p:nvGrpSpPr>
          <p:grpSpPr bwMode="auto">
            <a:xfrm>
              <a:off x="2044" y="1143"/>
              <a:ext cx="3002" cy="837"/>
              <a:chOff x="2044" y="1143"/>
              <a:chExt cx="3002" cy="837"/>
            </a:xfrm>
          </p:grpSpPr>
          <p:sp>
            <p:nvSpPr>
              <p:cNvPr id="1891333" name="Freeform 5"/>
              <p:cNvSpPr>
                <a:spLocks/>
              </p:cNvSpPr>
              <p:nvPr/>
            </p:nvSpPr>
            <p:spPr bwMode="auto">
              <a:xfrm>
                <a:off x="2044" y="1143"/>
                <a:ext cx="799" cy="744"/>
              </a:xfrm>
              <a:custGeom>
                <a:avLst/>
                <a:gdLst>
                  <a:gd name="T0" fmla="*/ 437 w 773"/>
                  <a:gd name="T1" fmla="*/ 0 h 736"/>
                  <a:gd name="T2" fmla="*/ 700 w 773"/>
                  <a:gd name="T3" fmla="*/ 436 h 736"/>
                  <a:gd name="T4" fmla="*/ 0 w 773"/>
                  <a:gd name="T5" fmla="*/ 736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3" h="736">
                    <a:moveTo>
                      <a:pt x="437" y="0"/>
                    </a:moveTo>
                    <a:cubicBezTo>
                      <a:pt x="605" y="156"/>
                      <a:pt x="773" y="313"/>
                      <a:pt x="700" y="436"/>
                    </a:cubicBezTo>
                    <a:cubicBezTo>
                      <a:pt x="627" y="559"/>
                      <a:pt x="313" y="647"/>
                      <a:pt x="0" y="736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1334" name="Freeform 6"/>
              <p:cNvSpPr>
                <a:spLocks/>
              </p:cNvSpPr>
              <p:nvPr/>
            </p:nvSpPr>
            <p:spPr bwMode="auto">
              <a:xfrm>
                <a:off x="4308" y="1248"/>
                <a:ext cx="738" cy="732"/>
              </a:xfrm>
              <a:custGeom>
                <a:avLst/>
                <a:gdLst>
                  <a:gd name="T0" fmla="*/ 339 w 738"/>
                  <a:gd name="T1" fmla="*/ 732 h 732"/>
                  <a:gd name="T2" fmla="*/ 67 w 738"/>
                  <a:gd name="T3" fmla="*/ 291 h 732"/>
                  <a:gd name="T4" fmla="*/ 738 w 738"/>
                  <a:gd name="T5" fmla="*/ 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8" h="732">
                    <a:moveTo>
                      <a:pt x="339" y="732"/>
                    </a:moveTo>
                    <a:cubicBezTo>
                      <a:pt x="166" y="574"/>
                      <a:pt x="0" y="413"/>
                      <a:pt x="67" y="291"/>
                    </a:cubicBezTo>
                    <a:cubicBezTo>
                      <a:pt x="134" y="169"/>
                      <a:pt x="598" y="61"/>
                      <a:pt x="738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891335" name="Freeform 7"/>
          <p:cNvSpPr>
            <a:spLocks/>
          </p:cNvSpPr>
          <p:nvPr/>
        </p:nvSpPr>
        <p:spPr bwMode="auto">
          <a:xfrm>
            <a:off x="3201988" y="525463"/>
            <a:ext cx="815975" cy="5521325"/>
          </a:xfrm>
          <a:custGeom>
            <a:avLst/>
            <a:gdLst>
              <a:gd name="T0" fmla="*/ 19 w 514"/>
              <a:gd name="T1" fmla="*/ 3478 h 3478"/>
              <a:gd name="T2" fmla="*/ 71 w 514"/>
              <a:gd name="T3" fmla="*/ 517 h 3478"/>
              <a:gd name="T4" fmla="*/ 446 w 514"/>
              <a:gd name="T5" fmla="*/ 378 h 3478"/>
              <a:gd name="T6" fmla="*/ 479 w 514"/>
              <a:gd name="T7" fmla="*/ 2741 h 3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4" h="3478">
                <a:moveTo>
                  <a:pt x="19" y="3478"/>
                </a:moveTo>
                <a:cubicBezTo>
                  <a:pt x="28" y="2985"/>
                  <a:pt x="0" y="1034"/>
                  <a:pt x="71" y="517"/>
                </a:cubicBezTo>
                <a:cubicBezTo>
                  <a:pt x="142" y="0"/>
                  <a:pt x="378" y="7"/>
                  <a:pt x="446" y="378"/>
                </a:cubicBezTo>
                <a:cubicBezTo>
                  <a:pt x="514" y="749"/>
                  <a:pt x="472" y="2249"/>
                  <a:pt x="479" y="274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91336" name="Group 8"/>
          <p:cNvGrpSpPr>
            <a:grpSpLocks/>
          </p:cNvGrpSpPr>
          <p:nvPr/>
        </p:nvGrpSpPr>
        <p:grpSpPr bwMode="auto">
          <a:xfrm>
            <a:off x="3238500" y="4062413"/>
            <a:ext cx="4708525" cy="2566987"/>
            <a:chOff x="2040" y="2559"/>
            <a:chExt cx="2966" cy="1617"/>
          </a:xfrm>
        </p:grpSpPr>
        <p:sp>
          <p:nvSpPr>
            <p:cNvPr id="1891337" name="Freeform 9"/>
            <p:cNvSpPr>
              <a:spLocks/>
            </p:cNvSpPr>
            <p:nvPr/>
          </p:nvSpPr>
          <p:spPr bwMode="auto">
            <a:xfrm>
              <a:off x="2040" y="3518"/>
              <a:ext cx="2484" cy="658"/>
            </a:xfrm>
            <a:custGeom>
              <a:avLst/>
              <a:gdLst>
                <a:gd name="T0" fmla="*/ 0 w 2484"/>
                <a:gd name="T1" fmla="*/ 262 h 658"/>
                <a:gd name="T2" fmla="*/ 1304 w 2484"/>
                <a:gd name="T3" fmla="*/ 66 h 658"/>
                <a:gd name="T4" fmla="*/ 2484 w 2484"/>
                <a:gd name="T5" fmla="*/ 65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4" h="658">
                  <a:moveTo>
                    <a:pt x="0" y="262"/>
                  </a:moveTo>
                  <a:cubicBezTo>
                    <a:pt x="217" y="229"/>
                    <a:pt x="890" y="0"/>
                    <a:pt x="1304" y="66"/>
                  </a:cubicBezTo>
                  <a:cubicBezTo>
                    <a:pt x="1718" y="132"/>
                    <a:pt x="2238" y="535"/>
                    <a:pt x="2484" y="65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38" name="Freeform 10"/>
            <p:cNvSpPr>
              <a:spLocks/>
            </p:cNvSpPr>
            <p:nvPr/>
          </p:nvSpPr>
          <p:spPr bwMode="auto">
            <a:xfrm flipV="1">
              <a:off x="2554" y="2559"/>
              <a:ext cx="2452" cy="827"/>
            </a:xfrm>
            <a:custGeom>
              <a:avLst/>
              <a:gdLst>
                <a:gd name="T0" fmla="*/ 0 w 2454"/>
                <a:gd name="T1" fmla="*/ 282 h 827"/>
                <a:gd name="T2" fmla="*/ 1291 w 2454"/>
                <a:gd name="T3" fmla="*/ 91 h 827"/>
                <a:gd name="T4" fmla="*/ 2454 w 2454"/>
                <a:gd name="T5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" h="827">
                  <a:moveTo>
                    <a:pt x="0" y="282"/>
                  </a:moveTo>
                  <a:cubicBezTo>
                    <a:pt x="214" y="252"/>
                    <a:pt x="882" y="0"/>
                    <a:pt x="1291" y="91"/>
                  </a:cubicBezTo>
                  <a:cubicBezTo>
                    <a:pt x="1700" y="182"/>
                    <a:pt x="2212" y="674"/>
                    <a:pt x="2454" y="827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91339" name="Group 11"/>
          <p:cNvGrpSpPr>
            <a:grpSpLocks/>
          </p:cNvGrpSpPr>
          <p:nvPr/>
        </p:nvGrpSpPr>
        <p:grpSpPr bwMode="auto">
          <a:xfrm>
            <a:off x="4430713" y="2447925"/>
            <a:ext cx="2468562" cy="1992313"/>
            <a:chOff x="2590" y="1082"/>
            <a:chExt cx="1555" cy="1255"/>
          </a:xfrm>
        </p:grpSpPr>
        <p:sp>
          <p:nvSpPr>
            <p:cNvPr id="1891340" name="Freeform 12"/>
            <p:cNvSpPr>
              <a:spLocks/>
            </p:cNvSpPr>
            <p:nvPr/>
          </p:nvSpPr>
          <p:spPr bwMode="auto">
            <a:xfrm>
              <a:off x="2590" y="1082"/>
              <a:ext cx="764" cy="1255"/>
            </a:xfrm>
            <a:custGeom>
              <a:avLst/>
              <a:gdLst>
                <a:gd name="T0" fmla="*/ 0 w 764"/>
                <a:gd name="T1" fmla="*/ 0 h 1255"/>
                <a:gd name="T2" fmla="*/ 110 w 764"/>
                <a:gd name="T3" fmla="*/ 564 h 1255"/>
                <a:gd name="T4" fmla="*/ 318 w 764"/>
                <a:gd name="T5" fmla="*/ 964 h 1255"/>
                <a:gd name="T6" fmla="*/ 510 w 764"/>
                <a:gd name="T7" fmla="*/ 1164 h 1255"/>
                <a:gd name="T8" fmla="*/ 646 w 764"/>
                <a:gd name="T9" fmla="*/ 1236 h 1255"/>
                <a:gd name="T10" fmla="*/ 764 w 764"/>
                <a:gd name="T11" fmla="*/ 125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1255">
                  <a:moveTo>
                    <a:pt x="0" y="0"/>
                  </a:moveTo>
                  <a:cubicBezTo>
                    <a:pt x="18" y="94"/>
                    <a:pt x="57" y="403"/>
                    <a:pt x="110" y="564"/>
                  </a:cubicBezTo>
                  <a:cubicBezTo>
                    <a:pt x="163" y="725"/>
                    <a:pt x="251" y="864"/>
                    <a:pt x="318" y="964"/>
                  </a:cubicBezTo>
                  <a:cubicBezTo>
                    <a:pt x="385" y="1064"/>
                    <a:pt x="455" y="1119"/>
                    <a:pt x="510" y="1164"/>
                  </a:cubicBezTo>
                  <a:cubicBezTo>
                    <a:pt x="565" y="1209"/>
                    <a:pt x="604" y="1221"/>
                    <a:pt x="646" y="1236"/>
                  </a:cubicBezTo>
                  <a:cubicBezTo>
                    <a:pt x="688" y="1251"/>
                    <a:pt x="740" y="1251"/>
                    <a:pt x="764" y="1255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41" name="Freeform 13"/>
            <p:cNvSpPr>
              <a:spLocks/>
            </p:cNvSpPr>
            <p:nvPr/>
          </p:nvSpPr>
          <p:spPr bwMode="auto">
            <a:xfrm>
              <a:off x="3372" y="1091"/>
              <a:ext cx="773" cy="1236"/>
            </a:xfrm>
            <a:custGeom>
              <a:avLst/>
              <a:gdLst>
                <a:gd name="T0" fmla="*/ 773 w 773"/>
                <a:gd name="T1" fmla="*/ 0 h 1236"/>
                <a:gd name="T2" fmla="*/ 646 w 773"/>
                <a:gd name="T3" fmla="*/ 572 h 1236"/>
                <a:gd name="T4" fmla="*/ 455 w 773"/>
                <a:gd name="T5" fmla="*/ 936 h 1236"/>
                <a:gd name="T6" fmla="*/ 273 w 773"/>
                <a:gd name="T7" fmla="*/ 1127 h 1236"/>
                <a:gd name="T8" fmla="*/ 109 w 773"/>
                <a:gd name="T9" fmla="*/ 1218 h 1236"/>
                <a:gd name="T10" fmla="*/ 0 w 773"/>
                <a:gd name="T11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3" h="1236">
                  <a:moveTo>
                    <a:pt x="773" y="0"/>
                  </a:moveTo>
                  <a:cubicBezTo>
                    <a:pt x="753" y="99"/>
                    <a:pt x="699" y="416"/>
                    <a:pt x="646" y="572"/>
                  </a:cubicBezTo>
                  <a:cubicBezTo>
                    <a:pt x="593" y="728"/>
                    <a:pt x="517" y="844"/>
                    <a:pt x="455" y="936"/>
                  </a:cubicBezTo>
                  <a:cubicBezTo>
                    <a:pt x="393" y="1028"/>
                    <a:pt x="331" y="1080"/>
                    <a:pt x="273" y="1127"/>
                  </a:cubicBezTo>
                  <a:cubicBezTo>
                    <a:pt x="215" y="1174"/>
                    <a:pt x="155" y="1200"/>
                    <a:pt x="109" y="1218"/>
                  </a:cubicBezTo>
                  <a:cubicBezTo>
                    <a:pt x="63" y="1236"/>
                    <a:pt x="23" y="1232"/>
                    <a:pt x="0" y="1236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91342" name="Freeform 14"/>
          <p:cNvSpPr>
            <a:spLocks/>
          </p:cNvSpPr>
          <p:nvPr/>
        </p:nvSpPr>
        <p:spPr bwMode="auto">
          <a:xfrm>
            <a:off x="6926263" y="1962150"/>
            <a:ext cx="1065212" cy="2603500"/>
          </a:xfrm>
          <a:custGeom>
            <a:avLst/>
            <a:gdLst>
              <a:gd name="T0" fmla="*/ 273 w 671"/>
              <a:gd name="T1" fmla="*/ 733 h 1640"/>
              <a:gd name="T2" fmla="*/ 220 w 671"/>
              <a:gd name="T3" fmla="*/ 1640 h 1640"/>
              <a:gd name="T4" fmla="*/ 631 w 671"/>
              <a:gd name="T5" fmla="*/ 1328 h 1640"/>
              <a:gd name="T6" fmla="*/ 671 w 671"/>
              <a:gd name="T7" fmla="*/ 0 h 1640"/>
              <a:gd name="T8" fmla="*/ 555 w 671"/>
              <a:gd name="T9" fmla="*/ 42 h 1640"/>
              <a:gd name="T10" fmla="*/ 191 w 671"/>
              <a:gd name="T11" fmla="*/ 170 h 1640"/>
              <a:gd name="T12" fmla="*/ 55 w 671"/>
              <a:gd name="T13" fmla="*/ 251 h 1640"/>
              <a:gd name="T14" fmla="*/ 18 w 671"/>
              <a:gd name="T15" fmla="*/ 297 h 1640"/>
              <a:gd name="T16" fmla="*/ 0 w 671"/>
              <a:gd name="T17" fmla="*/ 360 h 1640"/>
              <a:gd name="T18" fmla="*/ 18 w 671"/>
              <a:gd name="T19" fmla="*/ 479 h 1640"/>
              <a:gd name="T20" fmla="*/ 128 w 671"/>
              <a:gd name="T21" fmla="*/ 606 h 1640"/>
              <a:gd name="T22" fmla="*/ 209 w 671"/>
              <a:gd name="T23" fmla="*/ 670 h 1640"/>
              <a:gd name="T24" fmla="*/ 273 w 671"/>
              <a:gd name="T25" fmla="*/ 733 h 1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1" h="1640">
                <a:moveTo>
                  <a:pt x="273" y="733"/>
                </a:moveTo>
                <a:lnTo>
                  <a:pt x="220" y="1640"/>
                </a:lnTo>
                <a:lnTo>
                  <a:pt x="631" y="1328"/>
                </a:lnTo>
                <a:lnTo>
                  <a:pt x="671" y="0"/>
                </a:lnTo>
                <a:lnTo>
                  <a:pt x="555" y="42"/>
                </a:lnTo>
                <a:lnTo>
                  <a:pt x="191" y="170"/>
                </a:lnTo>
                <a:lnTo>
                  <a:pt x="55" y="251"/>
                </a:lnTo>
                <a:lnTo>
                  <a:pt x="18" y="297"/>
                </a:lnTo>
                <a:lnTo>
                  <a:pt x="0" y="360"/>
                </a:lnTo>
                <a:lnTo>
                  <a:pt x="18" y="479"/>
                </a:lnTo>
                <a:lnTo>
                  <a:pt x="128" y="606"/>
                </a:lnTo>
                <a:lnTo>
                  <a:pt x="209" y="670"/>
                </a:lnTo>
                <a:lnTo>
                  <a:pt x="273" y="733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1343" name="Freeform 15"/>
          <p:cNvSpPr>
            <a:spLocks/>
          </p:cNvSpPr>
          <p:nvPr/>
        </p:nvSpPr>
        <p:spPr bwMode="auto">
          <a:xfrm>
            <a:off x="3232150" y="2476500"/>
            <a:ext cx="4127500" cy="4140200"/>
          </a:xfrm>
          <a:custGeom>
            <a:avLst/>
            <a:gdLst>
              <a:gd name="T0" fmla="*/ 755 w 2600"/>
              <a:gd name="T1" fmla="*/ 0 h 2608"/>
              <a:gd name="T2" fmla="*/ 864 w 2600"/>
              <a:gd name="T3" fmla="*/ 527 h 2608"/>
              <a:gd name="T4" fmla="*/ 946 w 2600"/>
              <a:gd name="T5" fmla="*/ 727 h 2608"/>
              <a:gd name="T6" fmla="*/ 1055 w 2600"/>
              <a:gd name="T7" fmla="*/ 909 h 2608"/>
              <a:gd name="T8" fmla="*/ 1198 w 2600"/>
              <a:gd name="T9" fmla="*/ 1083 h 2608"/>
              <a:gd name="T10" fmla="*/ 1327 w 2600"/>
              <a:gd name="T11" fmla="*/ 1191 h 2608"/>
              <a:gd name="T12" fmla="*/ 1491 w 2600"/>
              <a:gd name="T13" fmla="*/ 1237 h 2608"/>
              <a:gd name="T14" fmla="*/ 1673 w 2600"/>
              <a:gd name="T15" fmla="*/ 1209 h 2608"/>
              <a:gd name="T16" fmla="*/ 1800 w 2600"/>
              <a:gd name="T17" fmla="*/ 1137 h 2608"/>
              <a:gd name="T18" fmla="*/ 1891 w 2600"/>
              <a:gd name="T19" fmla="*/ 1046 h 2608"/>
              <a:gd name="T20" fmla="*/ 2000 w 2600"/>
              <a:gd name="T21" fmla="*/ 937 h 2608"/>
              <a:gd name="T22" fmla="*/ 2109 w 2600"/>
              <a:gd name="T23" fmla="*/ 755 h 2608"/>
              <a:gd name="T24" fmla="*/ 2191 w 2600"/>
              <a:gd name="T25" fmla="*/ 546 h 2608"/>
              <a:gd name="T26" fmla="*/ 2245 w 2600"/>
              <a:gd name="T27" fmla="*/ 391 h 2608"/>
              <a:gd name="T28" fmla="*/ 2290 w 2600"/>
              <a:gd name="T29" fmla="*/ 120 h 2608"/>
              <a:gd name="T30" fmla="*/ 2318 w 2600"/>
              <a:gd name="T31" fmla="*/ 64 h 2608"/>
              <a:gd name="T32" fmla="*/ 2336 w 2600"/>
              <a:gd name="T33" fmla="*/ 136 h 2608"/>
              <a:gd name="T34" fmla="*/ 2427 w 2600"/>
              <a:gd name="T35" fmla="*/ 240 h 2608"/>
              <a:gd name="T36" fmla="*/ 2509 w 2600"/>
              <a:gd name="T37" fmla="*/ 340 h 2608"/>
              <a:gd name="T38" fmla="*/ 2600 w 2600"/>
              <a:gd name="T39" fmla="*/ 409 h 2608"/>
              <a:gd name="T40" fmla="*/ 2480 w 2600"/>
              <a:gd name="T41" fmla="*/ 2608 h 2608"/>
              <a:gd name="T42" fmla="*/ 2336 w 2600"/>
              <a:gd name="T43" fmla="*/ 2524 h 2608"/>
              <a:gd name="T44" fmla="*/ 2024 w 2600"/>
              <a:gd name="T45" fmla="*/ 2324 h 2608"/>
              <a:gd name="T46" fmla="*/ 1824 w 2600"/>
              <a:gd name="T47" fmla="*/ 2216 h 2608"/>
              <a:gd name="T48" fmla="*/ 1620 w 2600"/>
              <a:gd name="T49" fmla="*/ 2116 h 2608"/>
              <a:gd name="T50" fmla="*/ 1436 w 2600"/>
              <a:gd name="T51" fmla="*/ 2064 h 2608"/>
              <a:gd name="T52" fmla="*/ 1209 w 2600"/>
              <a:gd name="T53" fmla="*/ 2018 h 2608"/>
              <a:gd name="T54" fmla="*/ 920 w 2600"/>
              <a:gd name="T55" fmla="*/ 2028 h 2608"/>
              <a:gd name="T56" fmla="*/ 764 w 2600"/>
              <a:gd name="T57" fmla="*/ 2048 h 2608"/>
              <a:gd name="T58" fmla="*/ 380 w 2600"/>
              <a:gd name="T59" fmla="*/ 2140 h 2608"/>
              <a:gd name="T60" fmla="*/ 0 w 2600"/>
              <a:gd name="T61" fmla="*/ 2228 h 2608"/>
              <a:gd name="T62" fmla="*/ 10 w 2600"/>
              <a:gd name="T63" fmla="*/ 318 h 2608"/>
              <a:gd name="T64" fmla="*/ 103 w 2600"/>
              <a:gd name="T65" fmla="*/ 300 h 2608"/>
              <a:gd name="T66" fmla="*/ 260 w 2600"/>
              <a:gd name="T67" fmla="*/ 256 h 2608"/>
              <a:gd name="T68" fmla="*/ 370 w 2600"/>
              <a:gd name="T69" fmla="*/ 216 h 2608"/>
              <a:gd name="T70" fmla="*/ 394 w 2600"/>
              <a:gd name="T71" fmla="*/ 204 h 2608"/>
              <a:gd name="T72" fmla="*/ 476 w 2600"/>
              <a:gd name="T73" fmla="*/ 180 h 2608"/>
              <a:gd name="T74" fmla="*/ 655 w 2600"/>
              <a:gd name="T75" fmla="*/ 82 h 2608"/>
              <a:gd name="T76" fmla="*/ 755 w 2600"/>
              <a:gd name="T77" fmla="*/ 0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00" h="2608">
                <a:moveTo>
                  <a:pt x="755" y="0"/>
                </a:moveTo>
                <a:lnTo>
                  <a:pt x="864" y="527"/>
                </a:lnTo>
                <a:lnTo>
                  <a:pt x="946" y="727"/>
                </a:lnTo>
                <a:lnTo>
                  <a:pt x="1055" y="909"/>
                </a:lnTo>
                <a:lnTo>
                  <a:pt x="1198" y="1083"/>
                </a:lnTo>
                <a:lnTo>
                  <a:pt x="1327" y="1191"/>
                </a:lnTo>
                <a:lnTo>
                  <a:pt x="1491" y="1237"/>
                </a:lnTo>
                <a:lnTo>
                  <a:pt x="1673" y="1209"/>
                </a:lnTo>
                <a:lnTo>
                  <a:pt x="1800" y="1137"/>
                </a:lnTo>
                <a:lnTo>
                  <a:pt x="1891" y="1046"/>
                </a:lnTo>
                <a:lnTo>
                  <a:pt x="2000" y="937"/>
                </a:lnTo>
                <a:lnTo>
                  <a:pt x="2109" y="755"/>
                </a:lnTo>
                <a:lnTo>
                  <a:pt x="2191" y="546"/>
                </a:lnTo>
                <a:lnTo>
                  <a:pt x="2245" y="391"/>
                </a:lnTo>
                <a:lnTo>
                  <a:pt x="2290" y="120"/>
                </a:lnTo>
                <a:lnTo>
                  <a:pt x="2318" y="64"/>
                </a:lnTo>
                <a:lnTo>
                  <a:pt x="2336" y="136"/>
                </a:lnTo>
                <a:lnTo>
                  <a:pt x="2427" y="240"/>
                </a:lnTo>
                <a:lnTo>
                  <a:pt x="2509" y="340"/>
                </a:lnTo>
                <a:lnTo>
                  <a:pt x="2600" y="409"/>
                </a:lnTo>
                <a:lnTo>
                  <a:pt x="2480" y="2608"/>
                </a:lnTo>
                <a:lnTo>
                  <a:pt x="2336" y="2524"/>
                </a:lnTo>
                <a:lnTo>
                  <a:pt x="2024" y="2324"/>
                </a:lnTo>
                <a:lnTo>
                  <a:pt x="1824" y="2216"/>
                </a:lnTo>
                <a:lnTo>
                  <a:pt x="1620" y="2116"/>
                </a:lnTo>
                <a:lnTo>
                  <a:pt x="1436" y="2064"/>
                </a:lnTo>
                <a:lnTo>
                  <a:pt x="1209" y="2018"/>
                </a:lnTo>
                <a:lnTo>
                  <a:pt x="920" y="2028"/>
                </a:lnTo>
                <a:lnTo>
                  <a:pt x="764" y="2048"/>
                </a:lnTo>
                <a:lnTo>
                  <a:pt x="380" y="2140"/>
                </a:lnTo>
                <a:lnTo>
                  <a:pt x="0" y="2228"/>
                </a:lnTo>
                <a:lnTo>
                  <a:pt x="10" y="318"/>
                </a:lnTo>
                <a:lnTo>
                  <a:pt x="103" y="300"/>
                </a:lnTo>
                <a:lnTo>
                  <a:pt x="260" y="256"/>
                </a:lnTo>
                <a:lnTo>
                  <a:pt x="370" y="216"/>
                </a:lnTo>
                <a:lnTo>
                  <a:pt x="394" y="204"/>
                </a:lnTo>
                <a:lnTo>
                  <a:pt x="476" y="180"/>
                </a:lnTo>
                <a:lnTo>
                  <a:pt x="655" y="82"/>
                </a:lnTo>
                <a:lnTo>
                  <a:pt x="755" y="0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1344" name="Text Box 16"/>
          <p:cNvSpPr txBox="1">
            <a:spLocks noChangeArrowheads="1"/>
          </p:cNvSpPr>
          <p:nvPr/>
        </p:nvSpPr>
        <p:spPr bwMode="auto">
          <a:xfrm>
            <a:off x="233363" y="3876675"/>
            <a:ext cx="2727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009900"/>
                </a:solidFill>
              </a:rPr>
              <a:t>z = a</a:t>
            </a:r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91345" name="Text Box 17"/>
          <p:cNvSpPr txBox="1">
            <a:spLocks noChangeArrowheads="1"/>
          </p:cNvSpPr>
          <p:nvPr/>
        </p:nvSpPr>
        <p:spPr bwMode="auto">
          <a:xfrm>
            <a:off x="228600" y="4541838"/>
            <a:ext cx="2335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9933"/>
                </a:solidFill>
              </a:rPr>
              <a:t>y = </a:t>
            </a:r>
            <a:r>
              <a:rPr lang="en-US" altLang="zh-CN" sz="2800" b="1">
                <a:solidFill>
                  <a:srgbClr val="FF9933"/>
                </a:solidFill>
              </a:rPr>
              <a:t>0</a:t>
            </a:r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截曲面</a:t>
            </a:r>
          </a:p>
        </p:txBody>
      </p:sp>
      <p:sp>
        <p:nvSpPr>
          <p:cNvPr id="1891346" name="Rectangle 18"/>
          <p:cNvSpPr>
            <a:spLocks noChangeArrowheads="1"/>
          </p:cNvSpPr>
          <p:nvPr/>
        </p:nvSpPr>
        <p:spPr bwMode="auto">
          <a:xfrm>
            <a:off x="247650" y="5175250"/>
            <a:ext cx="2713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0000"/>
                </a:solidFill>
              </a:rPr>
              <a:t>x = b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1891350" name="Group 22"/>
          <p:cNvGrpSpPr>
            <a:grpSpLocks/>
          </p:cNvGrpSpPr>
          <p:nvPr/>
        </p:nvGrpSpPr>
        <p:grpSpPr bwMode="auto">
          <a:xfrm>
            <a:off x="4445000" y="2447925"/>
            <a:ext cx="2468563" cy="1992313"/>
            <a:chOff x="2590" y="1082"/>
            <a:chExt cx="1555" cy="1255"/>
          </a:xfrm>
        </p:grpSpPr>
        <p:sp>
          <p:nvSpPr>
            <p:cNvPr id="1891351" name="Freeform 23"/>
            <p:cNvSpPr>
              <a:spLocks/>
            </p:cNvSpPr>
            <p:nvPr/>
          </p:nvSpPr>
          <p:spPr bwMode="auto">
            <a:xfrm>
              <a:off x="2590" y="1082"/>
              <a:ext cx="764" cy="1255"/>
            </a:xfrm>
            <a:custGeom>
              <a:avLst/>
              <a:gdLst>
                <a:gd name="T0" fmla="*/ 0 w 764"/>
                <a:gd name="T1" fmla="*/ 0 h 1255"/>
                <a:gd name="T2" fmla="*/ 110 w 764"/>
                <a:gd name="T3" fmla="*/ 564 h 1255"/>
                <a:gd name="T4" fmla="*/ 318 w 764"/>
                <a:gd name="T5" fmla="*/ 964 h 1255"/>
                <a:gd name="T6" fmla="*/ 510 w 764"/>
                <a:gd name="T7" fmla="*/ 1164 h 1255"/>
                <a:gd name="T8" fmla="*/ 646 w 764"/>
                <a:gd name="T9" fmla="*/ 1236 h 1255"/>
                <a:gd name="T10" fmla="*/ 764 w 764"/>
                <a:gd name="T11" fmla="*/ 125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1255">
                  <a:moveTo>
                    <a:pt x="0" y="0"/>
                  </a:moveTo>
                  <a:cubicBezTo>
                    <a:pt x="18" y="94"/>
                    <a:pt x="57" y="403"/>
                    <a:pt x="110" y="564"/>
                  </a:cubicBezTo>
                  <a:cubicBezTo>
                    <a:pt x="163" y="725"/>
                    <a:pt x="251" y="864"/>
                    <a:pt x="318" y="964"/>
                  </a:cubicBezTo>
                  <a:cubicBezTo>
                    <a:pt x="385" y="1064"/>
                    <a:pt x="455" y="1119"/>
                    <a:pt x="510" y="1164"/>
                  </a:cubicBezTo>
                  <a:cubicBezTo>
                    <a:pt x="565" y="1209"/>
                    <a:pt x="604" y="1221"/>
                    <a:pt x="646" y="1236"/>
                  </a:cubicBezTo>
                  <a:cubicBezTo>
                    <a:pt x="688" y="1251"/>
                    <a:pt x="740" y="1251"/>
                    <a:pt x="764" y="125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52" name="Freeform 24"/>
            <p:cNvSpPr>
              <a:spLocks/>
            </p:cNvSpPr>
            <p:nvPr/>
          </p:nvSpPr>
          <p:spPr bwMode="auto">
            <a:xfrm>
              <a:off x="3372" y="1091"/>
              <a:ext cx="773" cy="1236"/>
            </a:xfrm>
            <a:custGeom>
              <a:avLst/>
              <a:gdLst>
                <a:gd name="T0" fmla="*/ 773 w 773"/>
                <a:gd name="T1" fmla="*/ 0 h 1236"/>
                <a:gd name="T2" fmla="*/ 646 w 773"/>
                <a:gd name="T3" fmla="*/ 572 h 1236"/>
                <a:gd name="T4" fmla="*/ 455 w 773"/>
                <a:gd name="T5" fmla="*/ 936 h 1236"/>
                <a:gd name="T6" fmla="*/ 273 w 773"/>
                <a:gd name="T7" fmla="*/ 1127 h 1236"/>
                <a:gd name="T8" fmla="*/ 109 w 773"/>
                <a:gd name="T9" fmla="*/ 1218 h 1236"/>
                <a:gd name="T10" fmla="*/ 0 w 773"/>
                <a:gd name="T11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3" h="1236">
                  <a:moveTo>
                    <a:pt x="773" y="0"/>
                  </a:moveTo>
                  <a:cubicBezTo>
                    <a:pt x="753" y="99"/>
                    <a:pt x="699" y="416"/>
                    <a:pt x="646" y="572"/>
                  </a:cubicBezTo>
                  <a:cubicBezTo>
                    <a:pt x="593" y="728"/>
                    <a:pt x="517" y="844"/>
                    <a:pt x="455" y="936"/>
                  </a:cubicBezTo>
                  <a:cubicBezTo>
                    <a:pt x="393" y="1028"/>
                    <a:pt x="331" y="1080"/>
                    <a:pt x="273" y="1127"/>
                  </a:cubicBezTo>
                  <a:cubicBezTo>
                    <a:pt x="215" y="1174"/>
                    <a:pt x="155" y="1200"/>
                    <a:pt x="109" y="1218"/>
                  </a:cubicBezTo>
                  <a:cubicBezTo>
                    <a:pt x="63" y="1236"/>
                    <a:pt x="23" y="1232"/>
                    <a:pt x="0" y="12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91353" name="Freeform 25"/>
          <p:cNvSpPr>
            <a:spLocks/>
          </p:cNvSpPr>
          <p:nvPr/>
        </p:nvSpPr>
        <p:spPr bwMode="auto">
          <a:xfrm>
            <a:off x="3954463" y="1816100"/>
            <a:ext cx="476250" cy="971550"/>
          </a:xfrm>
          <a:custGeom>
            <a:avLst/>
            <a:gdLst>
              <a:gd name="T0" fmla="*/ 0 w 300"/>
              <a:gd name="T1" fmla="*/ 612 h 612"/>
              <a:gd name="T2" fmla="*/ 0 w 300"/>
              <a:gd name="T3" fmla="*/ 0 h 612"/>
              <a:gd name="T4" fmla="*/ 196 w 300"/>
              <a:gd name="T5" fmla="*/ 184 h 612"/>
              <a:gd name="T6" fmla="*/ 288 w 300"/>
              <a:gd name="T7" fmla="*/ 308 h 612"/>
              <a:gd name="T8" fmla="*/ 300 w 300"/>
              <a:gd name="T9" fmla="*/ 396 h 612"/>
              <a:gd name="T10" fmla="*/ 268 w 300"/>
              <a:gd name="T11" fmla="*/ 464 h 612"/>
              <a:gd name="T12" fmla="*/ 164 w 300"/>
              <a:gd name="T13" fmla="*/ 540 h 612"/>
              <a:gd name="T14" fmla="*/ 92 w 300"/>
              <a:gd name="T15" fmla="*/ 568 h 612"/>
              <a:gd name="T16" fmla="*/ 0 w 300"/>
              <a:gd name="T17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612">
                <a:moveTo>
                  <a:pt x="0" y="612"/>
                </a:moveTo>
                <a:lnTo>
                  <a:pt x="0" y="0"/>
                </a:lnTo>
                <a:lnTo>
                  <a:pt x="196" y="184"/>
                </a:lnTo>
                <a:lnTo>
                  <a:pt x="288" y="308"/>
                </a:lnTo>
                <a:lnTo>
                  <a:pt x="300" y="396"/>
                </a:lnTo>
                <a:lnTo>
                  <a:pt x="268" y="464"/>
                </a:lnTo>
                <a:lnTo>
                  <a:pt x="164" y="540"/>
                </a:lnTo>
                <a:lnTo>
                  <a:pt x="92" y="568"/>
                </a:lnTo>
                <a:lnTo>
                  <a:pt x="0" y="612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1354" name="Freeform 26"/>
          <p:cNvSpPr>
            <a:spLocks/>
          </p:cNvSpPr>
          <p:nvPr/>
        </p:nvSpPr>
        <p:spPr bwMode="auto">
          <a:xfrm>
            <a:off x="7281863" y="4067175"/>
            <a:ext cx="649287" cy="500063"/>
          </a:xfrm>
          <a:custGeom>
            <a:avLst/>
            <a:gdLst>
              <a:gd name="T0" fmla="*/ 0 w 409"/>
              <a:gd name="T1" fmla="*/ 315 h 315"/>
              <a:gd name="T2" fmla="*/ 259 w 409"/>
              <a:gd name="T3" fmla="*/ 112 h 315"/>
              <a:gd name="T4" fmla="*/ 409 w 409"/>
              <a:gd name="T5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9" h="315">
                <a:moveTo>
                  <a:pt x="0" y="315"/>
                </a:moveTo>
                <a:cubicBezTo>
                  <a:pt x="43" y="281"/>
                  <a:pt x="191" y="164"/>
                  <a:pt x="259" y="112"/>
                </a:cubicBezTo>
                <a:cubicBezTo>
                  <a:pt x="327" y="60"/>
                  <a:pt x="378" y="23"/>
                  <a:pt x="40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91355" name="Group 27"/>
          <p:cNvGrpSpPr>
            <a:grpSpLocks/>
          </p:cNvGrpSpPr>
          <p:nvPr/>
        </p:nvGrpSpPr>
        <p:grpSpPr bwMode="auto">
          <a:xfrm>
            <a:off x="3260725" y="4062413"/>
            <a:ext cx="4686300" cy="2566987"/>
            <a:chOff x="2054" y="2559"/>
            <a:chExt cx="2952" cy="1617"/>
          </a:xfrm>
        </p:grpSpPr>
        <p:sp>
          <p:nvSpPr>
            <p:cNvPr id="1891356" name="Freeform 28"/>
            <p:cNvSpPr>
              <a:spLocks/>
            </p:cNvSpPr>
            <p:nvPr/>
          </p:nvSpPr>
          <p:spPr bwMode="auto">
            <a:xfrm flipV="1">
              <a:off x="2552" y="2559"/>
              <a:ext cx="2454" cy="827"/>
            </a:xfrm>
            <a:custGeom>
              <a:avLst/>
              <a:gdLst>
                <a:gd name="T0" fmla="*/ 0 w 2454"/>
                <a:gd name="T1" fmla="*/ 282 h 827"/>
                <a:gd name="T2" fmla="*/ 1291 w 2454"/>
                <a:gd name="T3" fmla="*/ 91 h 827"/>
                <a:gd name="T4" fmla="*/ 2454 w 2454"/>
                <a:gd name="T5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" h="827">
                  <a:moveTo>
                    <a:pt x="0" y="282"/>
                  </a:moveTo>
                  <a:cubicBezTo>
                    <a:pt x="214" y="252"/>
                    <a:pt x="882" y="0"/>
                    <a:pt x="1291" y="91"/>
                  </a:cubicBezTo>
                  <a:cubicBezTo>
                    <a:pt x="1700" y="182"/>
                    <a:pt x="2212" y="674"/>
                    <a:pt x="2454" y="827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57" name="Freeform 29"/>
            <p:cNvSpPr>
              <a:spLocks/>
            </p:cNvSpPr>
            <p:nvPr/>
          </p:nvSpPr>
          <p:spPr bwMode="auto">
            <a:xfrm>
              <a:off x="2054" y="3521"/>
              <a:ext cx="2466" cy="655"/>
            </a:xfrm>
            <a:custGeom>
              <a:avLst/>
              <a:gdLst>
                <a:gd name="T0" fmla="*/ 0 w 2466"/>
                <a:gd name="T1" fmla="*/ 257 h 655"/>
                <a:gd name="T2" fmla="*/ 1291 w 2466"/>
                <a:gd name="T3" fmla="*/ 66 h 655"/>
                <a:gd name="T4" fmla="*/ 2466 w 2466"/>
                <a:gd name="T5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6" h="655">
                  <a:moveTo>
                    <a:pt x="0" y="257"/>
                  </a:moveTo>
                  <a:cubicBezTo>
                    <a:pt x="214" y="227"/>
                    <a:pt x="880" y="0"/>
                    <a:pt x="1291" y="66"/>
                  </a:cubicBezTo>
                  <a:cubicBezTo>
                    <a:pt x="1702" y="132"/>
                    <a:pt x="2221" y="532"/>
                    <a:pt x="2466" y="65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91358" name="Group 30"/>
          <p:cNvGrpSpPr>
            <a:grpSpLocks/>
          </p:cNvGrpSpPr>
          <p:nvPr/>
        </p:nvGrpSpPr>
        <p:grpSpPr bwMode="auto">
          <a:xfrm>
            <a:off x="3230563" y="1816100"/>
            <a:ext cx="4770437" cy="1328738"/>
            <a:chOff x="2035" y="1144"/>
            <a:chExt cx="3005" cy="837"/>
          </a:xfrm>
        </p:grpSpPr>
        <p:sp>
          <p:nvSpPr>
            <p:cNvPr id="1891359" name="Freeform 31"/>
            <p:cNvSpPr>
              <a:spLocks/>
            </p:cNvSpPr>
            <p:nvPr/>
          </p:nvSpPr>
          <p:spPr bwMode="auto">
            <a:xfrm>
              <a:off x="2035" y="1144"/>
              <a:ext cx="817" cy="744"/>
            </a:xfrm>
            <a:custGeom>
              <a:avLst/>
              <a:gdLst>
                <a:gd name="T0" fmla="*/ 437 w 773"/>
                <a:gd name="T1" fmla="*/ 0 h 736"/>
                <a:gd name="T2" fmla="*/ 700 w 773"/>
                <a:gd name="T3" fmla="*/ 436 h 736"/>
                <a:gd name="T4" fmla="*/ 0 w 773"/>
                <a:gd name="T5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3" h="736">
                  <a:moveTo>
                    <a:pt x="437" y="0"/>
                  </a:moveTo>
                  <a:cubicBezTo>
                    <a:pt x="605" y="156"/>
                    <a:pt x="773" y="313"/>
                    <a:pt x="700" y="436"/>
                  </a:cubicBezTo>
                  <a:cubicBezTo>
                    <a:pt x="627" y="559"/>
                    <a:pt x="313" y="647"/>
                    <a:pt x="0" y="7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60" name="Freeform 32"/>
            <p:cNvSpPr>
              <a:spLocks/>
            </p:cNvSpPr>
            <p:nvPr/>
          </p:nvSpPr>
          <p:spPr bwMode="auto">
            <a:xfrm>
              <a:off x="4299" y="1248"/>
              <a:ext cx="741" cy="733"/>
            </a:xfrm>
            <a:custGeom>
              <a:avLst/>
              <a:gdLst>
                <a:gd name="T0" fmla="*/ 339 w 741"/>
                <a:gd name="T1" fmla="*/ 733 h 733"/>
                <a:gd name="T2" fmla="*/ 67 w 741"/>
                <a:gd name="T3" fmla="*/ 292 h 733"/>
                <a:gd name="T4" fmla="*/ 741 w 741"/>
                <a:gd name="T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1" h="733">
                  <a:moveTo>
                    <a:pt x="339" y="733"/>
                  </a:moveTo>
                  <a:cubicBezTo>
                    <a:pt x="166" y="575"/>
                    <a:pt x="0" y="414"/>
                    <a:pt x="67" y="292"/>
                  </a:cubicBezTo>
                  <a:cubicBezTo>
                    <a:pt x="134" y="170"/>
                    <a:pt x="601" y="61"/>
                    <a:pt x="741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91381" name="Group 53"/>
          <p:cNvGrpSpPr>
            <a:grpSpLocks/>
          </p:cNvGrpSpPr>
          <p:nvPr/>
        </p:nvGrpSpPr>
        <p:grpSpPr bwMode="auto">
          <a:xfrm>
            <a:off x="2960688" y="1738313"/>
            <a:ext cx="2879725" cy="3840162"/>
            <a:chOff x="1865" y="1095"/>
            <a:chExt cx="1814" cy="2419"/>
          </a:xfrm>
        </p:grpSpPr>
        <p:sp>
          <p:nvSpPr>
            <p:cNvPr id="1891364" name="Freeform 36"/>
            <p:cNvSpPr>
              <a:spLocks/>
            </p:cNvSpPr>
            <p:nvPr/>
          </p:nvSpPr>
          <p:spPr bwMode="auto">
            <a:xfrm>
              <a:off x="2058" y="2790"/>
              <a:ext cx="1494" cy="2"/>
            </a:xfrm>
            <a:custGeom>
              <a:avLst/>
              <a:gdLst>
                <a:gd name="T0" fmla="*/ 1494 w 1494"/>
                <a:gd name="T1" fmla="*/ 2 h 2"/>
                <a:gd name="T2" fmla="*/ 0 w 1494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4" h="2">
                  <a:moveTo>
                    <a:pt x="1494" y="2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65" name="Text Box 37"/>
            <p:cNvSpPr txBox="1">
              <a:spLocks noChangeArrowheads="1"/>
            </p:cNvSpPr>
            <p:nvPr/>
          </p:nvSpPr>
          <p:spPr bwMode="auto">
            <a:xfrm>
              <a:off x="1865" y="2680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91366" name="Text Box 38"/>
            <p:cNvSpPr txBox="1">
              <a:spLocks noChangeArrowheads="1"/>
            </p:cNvSpPr>
            <p:nvPr/>
          </p:nvSpPr>
          <p:spPr bwMode="auto">
            <a:xfrm>
              <a:off x="3365" y="1095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91367" name="Text Box 39"/>
            <p:cNvSpPr txBox="1">
              <a:spLocks noChangeArrowheads="1"/>
            </p:cNvSpPr>
            <p:nvPr/>
          </p:nvSpPr>
          <p:spPr bwMode="auto">
            <a:xfrm>
              <a:off x="3024" y="3264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91368" name="Line 40"/>
            <p:cNvSpPr>
              <a:spLocks noChangeShapeType="1"/>
            </p:cNvSpPr>
            <p:nvPr/>
          </p:nvSpPr>
          <p:spPr bwMode="auto">
            <a:xfrm flipV="1">
              <a:off x="3572" y="1224"/>
              <a:ext cx="0" cy="15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69" name="Freeform 41"/>
            <p:cNvSpPr>
              <a:spLocks/>
            </p:cNvSpPr>
            <p:nvPr/>
          </p:nvSpPr>
          <p:spPr bwMode="auto">
            <a:xfrm>
              <a:off x="2895" y="2792"/>
              <a:ext cx="678" cy="679"/>
            </a:xfrm>
            <a:custGeom>
              <a:avLst/>
              <a:gdLst>
                <a:gd name="T0" fmla="*/ 678 w 678"/>
                <a:gd name="T1" fmla="*/ 0 h 679"/>
                <a:gd name="T2" fmla="*/ 0 w 678"/>
                <a:gd name="T3" fmla="*/ 67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8" h="679">
                  <a:moveTo>
                    <a:pt x="678" y="0"/>
                  </a:moveTo>
                  <a:lnTo>
                    <a:pt x="0" y="679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70" name="Text Box 42"/>
            <p:cNvSpPr txBox="1">
              <a:spLocks noChangeArrowheads="1"/>
            </p:cNvSpPr>
            <p:nvPr/>
          </p:nvSpPr>
          <p:spPr bwMode="auto">
            <a:xfrm>
              <a:off x="3215" y="2764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1891371" name="Line 43"/>
          <p:cNvSpPr>
            <a:spLocks noChangeShapeType="1"/>
          </p:cNvSpPr>
          <p:nvPr/>
        </p:nvSpPr>
        <p:spPr bwMode="auto">
          <a:xfrm>
            <a:off x="5670550" y="4440238"/>
            <a:ext cx="0" cy="10096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1372" name="Freeform 44"/>
          <p:cNvSpPr>
            <a:spLocks/>
          </p:cNvSpPr>
          <p:nvPr/>
        </p:nvSpPr>
        <p:spPr bwMode="auto">
          <a:xfrm>
            <a:off x="7158038" y="530225"/>
            <a:ext cx="884237" cy="6080125"/>
          </a:xfrm>
          <a:custGeom>
            <a:avLst/>
            <a:gdLst>
              <a:gd name="T0" fmla="*/ 0 w 557"/>
              <a:gd name="T1" fmla="*/ 3830 h 3830"/>
              <a:gd name="T2" fmla="*/ 225 w 557"/>
              <a:gd name="T3" fmla="*/ 554 h 3830"/>
              <a:gd name="T4" fmla="*/ 513 w 557"/>
              <a:gd name="T5" fmla="*/ 506 h 3830"/>
              <a:gd name="T6" fmla="*/ 488 w 557"/>
              <a:gd name="T7" fmla="*/ 2234 h 3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3830">
                <a:moveTo>
                  <a:pt x="0" y="3830"/>
                </a:moveTo>
                <a:cubicBezTo>
                  <a:pt x="37" y="3284"/>
                  <a:pt x="140" y="1108"/>
                  <a:pt x="225" y="554"/>
                </a:cubicBezTo>
                <a:cubicBezTo>
                  <a:pt x="310" y="0"/>
                  <a:pt x="469" y="226"/>
                  <a:pt x="513" y="506"/>
                </a:cubicBezTo>
                <a:cubicBezTo>
                  <a:pt x="557" y="786"/>
                  <a:pt x="493" y="1874"/>
                  <a:pt x="488" y="223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91373" name="Group 45"/>
          <p:cNvGrpSpPr>
            <a:grpSpLocks/>
          </p:cNvGrpSpPr>
          <p:nvPr/>
        </p:nvGrpSpPr>
        <p:grpSpPr bwMode="auto">
          <a:xfrm>
            <a:off x="3962400" y="1828800"/>
            <a:ext cx="0" cy="3117850"/>
            <a:chOff x="2509" y="691"/>
            <a:chExt cx="0" cy="1964"/>
          </a:xfrm>
        </p:grpSpPr>
        <p:sp>
          <p:nvSpPr>
            <p:cNvPr id="1891374" name="Line 46"/>
            <p:cNvSpPr>
              <a:spLocks noChangeShapeType="1"/>
            </p:cNvSpPr>
            <p:nvPr/>
          </p:nvSpPr>
          <p:spPr bwMode="auto">
            <a:xfrm>
              <a:off x="2509" y="691"/>
              <a:ext cx="0" cy="5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75" name="Line 47"/>
            <p:cNvSpPr>
              <a:spLocks noChangeShapeType="1"/>
            </p:cNvSpPr>
            <p:nvPr/>
          </p:nvSpPr>
          <p:spPr bwMode="auto">
            <a:xfrm>
              <a:off x="2509" y="1273"/>
              <a:ext cx="0" cy="138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91376" name="Freeform 48"/>
          <p:cNvSpPr>
            <a:spLocks/>
          </p:cNvSpPr>
          <p:nvPr/>
        </p:nvSpPr>
        <p:spPr bwMode="auto">
          <a:xfrm>
            <a:off x="3238500" y="2981325"/>
            <a:ext cx="1588" cy="3038475"/>
          </a:xfrm>
          <a:custGeom>
            <a:avLst/>
            <a:gdLst>
              <a:gd name="T0" fmla="*/ 0 w 1"/>
              <a:gd name="T1" fmla="*/ 0 h 1914"/>
              <a:gd name="T2" fmla="*/ 0 w 1"/>
              <a:gd name="T3" fmla="*/ 1914 h 19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14">
                <a:moveTo>
                  <a:pt x="0" y="0"/>
                </a:moveTo>
                <a:lnTo>
                  <a:pt x="0" y="191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91377" name="Object 49"/>
          <p:cNvGraphicFramePr>
            <a:graphicFrameLocks noChangeAspect="1"/>
          </p:cNvGraphicFramePr>
          <p:nvPr/>
        </p:nvGraphicFramePr>
        <p:xfrm>
          <a:off x="477838" y="1054100"/>
          <a:ext cx="20859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4530" name="公式" r:id="rId4" imgW="825480" imgH="457200" progId="Equation.3">
                  <p:embed/>
                </p:oleObj>
              </mc:Choice>
              <mc:Fallback>
                <p:oleObj name="公式" r:id="rId4" imgW="825480" imgH="457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054100"/>
                        <a:ext cx="20859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1378" name="Text Box 50"/>
          <p:cNvSpPr txBox="1">
            <a:spLocks noChangeArrowheads="1"/>
          </p:cNvSpPr>
          <p:nvPr/>
        </p:nvSpPr>
        <p:spPr bwMode="auto">
          <a:xfrm>
            <a:off x="317500" y="2457450"/>
            <a:ext cx="171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 b="1">
                <a:solidFill>
                  <a:schemeClr val="tx1"/>
                </a:solidFill>
                <a:latin typeface="楷体_GB2312" pitchFamily="49" charset="-122"/>
              </a:rPr>
              <a:t>截痕法</a:t>
            </a:r>
            <a:endParaRPr lang="zh-CN" altLang="en-US" sz="32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91379" name="Text Box 51"/>
          <p:cNvSpPr txBox="1">
            <a:spLocks noChangeArrowheads="1"/>
          </p:cNvSpPr>
          <p:nvPr/>
        </p:nvSpPr>
        <p:spPr bwMode="auto">
          <a:xfrm>
            <a:off x="2338388" y="390525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（马鞍面）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891380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371475" y="368300"/>
            <a:ext cx="2381250" cy="47942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18.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/>
              <a:t>双曲抛物面 </a:t>
            </a:r>
          </a:p>
        </p:txBody>
      </p:sp>
      <p:grpSp>
        <p:nvGrpSpPr>
          <p:cNvPr id="1891347" name="Group 19"/>
          <p:cNvGrpSpPr>
            <a:grpSpLocks/>
          </p:cNvGrpSpPr>
          <p:nvPr/>
        </p:nvGrpSpPr>
        <p:grpSpPr bwMode="auto">
          <a:xfrm>
            <a:off x="4095750" y="3925888"/>
            <a:ext cx="3248025" cy="912812"/>
            <a:chOff x="2550" y="2473"/>
            <a:chExt cx="2046" cy="575"/>
          </a:xfrm>
        </p:grpSpPr>
        <p:sp>
          <p:nvSpPr>
            <p:cNvPr id="1891348" name="Freeform 20"/>
            <p:cNvSpPr>
              <a:spLocks/>
            </p:cNvSpPr>
            <p:nvPr/>
          </p:nvSpPr>
          <p:spPr bwMode="auto">
            <a:xfrm>
              <a:off x="2550" y="2520"/>
              <a:ext cx="1650" cy="474"/>
            </a:xfrm>
            <a:custGeom>
              <a:avLst/>
              <a:gdLst>
                <a:gd name="T0" fmla="*/ 1650 w 1650"/>
                <a:gd name="T1" fmla="*/ 474 h 474"/>
                <a:gd name="T2" fmla="*/ 0 w 1650"/>
                <a:gd name="T3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474">
                  <a:moveTo>
                    <a:pt x="1650" y="474"/>
                  </a:move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49" name="Freeform 21"/>
            <p:cNvSpPr>
              <a:spLocks/>
            </p:cNvSpPr>
            <p:nvPr/>
          </p:nvSpPr>
          <p:spPr bwMode="auto">
            <a:xfrm>
              <a:off x="2814" y="2473"/>
              <a:ext cx="1782" cy="575"/>
            </a:xfrm>
            <a:custGeom>
              <a:avLst/>
              <a:gdLst>
                <a:gd name="T0" fmla="*/ 0 w 1782"/>
                <a:gd name="T1" fmla="*/ 575 h 575"/>
                <a:gd name="T2" fmla="*/ 1782 w 1782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2" h="575">
                  <a:moveTo>
                    <a:pt x="0" y="575"/>
                  </a:moveTo>
                  <a:lnTo>
                    <a:pt x="1782" y="0"/>
                  </a:lnTo>
                </a:path>
              </a:pathLst>
            </a:cu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91383" name="AutoShape 55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91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91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9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89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89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89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9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9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9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9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89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89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189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9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9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9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0" dur="500"/>
                                        <p:tgtEl>
                                          <p:spTgt spid="189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89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189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2" dur="500"/>
                                        <p:tgtEl>
                                          <p:spTgt spid="189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335" grpId="0" animBg="1"/>
      <p:bldP spid="1891342" grpId="0" animBg="1"/>
      <p:bldP spid="1891343" grpId="0" animBg="1"/>
      <p:bldP spid="1891344" grpId="0" autoUpdateAnimBg="0"/>
      <p:bldP spid="1891345" grpId="0" autoUpdateAnimBg="0"/>
      <p:bldP spid="1891346" grpId="0" autoUpdateAnimBg="0"/>
      <p:bldP spid="1891353" grpId="0" animBg="1"/>
      <p:bldP spid="1891354" grpId="0" animBg="1"/>
      <p:bldP spid="1891371" grpId="0" animBg="1"/>
      <p:bldP spid="1891372" grpId="0" animBg="1"/>
      <p:bldP spid="1891376" grpId="0" animBg="1"/>
      <p:bldP spid="189137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3378" name="Group 2"/>
          <p:cNvGrpSpPr>
            <a:grpSpLocks/>
          </p:cNvGrpSpPr>
          <p:nvPr/>
        </p:nvGrpSpPr>
        <p:grpSpPr bwMode="auto">
          <a:xfrm>
            <a:off x="3244850" y="1814513"/>
            <a:ext cx="4765675" cy="1328737"/>
            <a:chOff x="2044" y="1143"/>
            <a:chExt cx="3002" cy="837"/>
          </a:xfrm>
        </p:grpSpPr>
        <p:sp>
          <p:nvSpPr>
            <p:cNvPr id="1893379" name="Line 3"/>
            <p:cNvSpPr>
              <a:spLocks noChangeShapeType="1"/>
            </p:cNvSpPr>
            <p:nvPr/>
          </p:nvSpPr>
          <p:spPr bwMode="auto">
            <a:xfrm>
              <a:off x="2636" y="1551"/>
              <a:ext cx="19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93380" name="Group 4"/>
            <p:cNvGrpSpPr>
              <a:grpSpLocks/>
            </p:cNvGrpSpPr>
            <p:nvPr/>
          </p:nvGrpSpPr>
          <p:grpSpPr bwMode="auto">
            <a:xfrm>
              <a:off x="2044" y="1143"/>
              <a:ext cx="3002" cy="837"/>
              <a:chOff x="2044" y="1143"/>
              <a:chExt cx="3002" cy="837"/>
            </a:xfrm>
          </p:grpSpPr>
          <p:sp>
            <p:nvSpPr>
              <p:cNvPr id="1893381" name="Freeform 5"/>
              <p:cNvSpPr>
                <a:spLocks/>
              </p:cNvSpPr>
              <p:nvPr/>
            </p:nvSpPr>
            <p:spPr bwMode="auto">
              <a:xfrm>
                <a:off x="2044" y="1143"/>
                <a:ext cx="799" cy="744"/>
              </a:xfrm>
              <a:custGeom>
                <a:avLst/>
                <a:gdLst>
                  <a:gd name="T0" fmla="*/ 437 w 773"/>
                  <a:gd name="T1" fmla="*/ 0 h 736"/>
                  <a:gd name="T2" fmla="*/ 700 w 773"/>
                  <a:gd name="T3" fmla="*/ 436 h 736"/>
                  <a:gd name="T4" fmla="*/ 0 w 773"/>
                  <a:gd name="T5" fmla="*/ 736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3" h="736">
                    <a:moveTo>
                      <a:pt x="437" y="0"/>
                    </a:moveTo>
                    <a:cubicBezTo>
                      <a:pt x="605" y="156"/>
                      <a:pt x="773" y="313"/>
                      <a:pt x="700" y="436"/>
                    </a:cubicBezTo>
                    <a:cubicBezTo>
                      <a:pt x="627" y="559"/>
                      <a:pt x="313" y="647"/>
                      <a:pt x="0" y="736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3382" name="Freeform 6"/>
              <p:cNvSpPr>
                <a:spLocks/>
              </p:cNvSpPr>
              <p:nvPr/>
            </p:nvSpPr>
            <p:spPr bwMode="auto">
              <a:xfrm>
                <a:off x="4308" y="1248"/>
                <a:ext cx="738" cy="732"/>
              </a:xfrm>
              <a:custGeom>
                <a:avLst/>
                <a:gdLst>
                  <a:gd name="T0" fmla="*/ 339 w 738"/>
                  <a:gd name="T1" fmla="*/ 732 h 732"/>
                  <a:gd name="T2" fmla="*/ 67 w 738"/>
                  <a:gd name="T3" fmla="*/ 291 h 732"/>
                  <a:gd name="T4" fmla="*/ 738 w 738"/>
                  <a:gd name="T5" fmla="*/ 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8" h="732">
                    <a:moveTo>
                      <a:pt x="339" y="732"/>
                    </a:moveTo>
                    <a:cubicBezTo>
                      <a:pt x="166" y="574"/>
                      <a:pt x="0" y="413"/>
                      <a:pt x="67" y="291"/>
                    </a:cubicBezTo>
                    <a:cubicBezTo>
                      <a:pt x="134" y="169"/>
                      <a:pt x="598" y="61"/>
                      <a:pt x="738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93383" name="Group 7"/>
          <p:cNvGrpSpPr>
            <a:grpSpLocks/>
          </p:cNvGrpSpPr>
          <p:nvPr/>
        </p:nvGrpSpPr>
        <p:grpSpPr bwMode="auto">
          <a:xfrm>
            <a:off x="3238500" y="4062413"/>
            <a:ext cx="4708525" cy="2566987"/>
            <a:chOff x="2040" y="2559"/>
            <a:chExt cx="2966" cy="1617"/>
          </a:xfrm>
        </p:grpSpPr>
        <p:sp>
          <p:nvSpPr>
            <p:cNvPr id="1893384" name="Freeform 8"/>
            <p:cNvSpPr>
              <a:spLocks/>
            </p:cNvSpPr>
            <p:nvPr/>
          </p:nvSpPr>
          <p:spPr bwMode="auto">
            <a:xfrm>
              <a:off x="2040" y="3518"/>
              <a:ext cx="2484" cy="658"/>
            </a:xfrm>
            <a:custGeom>
              <a:avLst/>
              <a:gdLst>
                <a:gd name="T0" fmla="*/ 0 w 2484"/>
                <a:gd name="T1" fmla="*/ 262 h 658"/>
                <a:gd name="T2" fmla="*/ 1304 w 2484"/>
                <a:gd name="T3" fmla="*/ 66 h 658"/>
                <a:gd name="T4" fmla="*/ 2484 w 2484"/>
                <a:gd name="T5" fmla="*/ 65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4" h="658">
                  <a:moveTo>
                    <a:pt x="0" y="262"/>
                  </a:moveTo>
                  <a:cubicBezTo>
                    <a:pt x="217" y="229"/>
                    <a:pt x="890" y="0"/>
                    <a:pt x="1304" y="66"/>
                  </a:cubicBezTo>
                  <a:cubicBezTo>
                    <a:pt x="1718" y="132"/>
                    <a:pt x="2238" y="535"/>
                    <a:pt x="2484" y="65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385" name="Freeform 9"/>
            <p:cNvSpPr>
              <a:spLocks/>
            </p:cNvSpPr>
            <p:nvPr/>
          </p:nvSpPr>
          <p:spPr bwMode="auto">
            <a:xfrm flipV="1">
              <a:off x="2554" y="2559"/>
              <a:ext cx="2452" cy="827"/>
            </a:xfrm>
            <a:custGeom>
              <a:avLst/>
              <a:gdLst>
                <a:gd name="T0" fmla="*/ 0 w 2454"/>
                <a:gd name="T1" fmla="*/ 282 h 827"/>
                <a:gd name="T2" fmla="*/ 1291 w 2454"/>
                <a:gd name="T3" fmla="*/ 91 h 827"/>
                <a:gd name="T4" fmla="*/ 2454 w 2454"/>
                <a:gd name="T5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" h="827">
                  <a:moveTo>
                    <a:pt x="0" y="282"/>
                  </a:moveTo>
                  <a:cubicBezTo>
                    <a:pt x="214" y="252"/>
                    <a:pt x="882" y="0"/>
                    <a:pt x="1291" y="91"/>
                  </a:cubicBezTo>
                  <a:cubicBezTo>
                    <a:pt x="1700" y="182"/>
                    <a:pt x="2212" y="674"/>
                    <a:pt x="2454" y="827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93386" name="Group 10"/>
          <p:cNvGrpSpPr>
            <a:grpSpLocks/>
          </p:cNvGrpSpPr>
          <p:nvPr/>
        </p:nvGrpSpPr>
        <p:grpSpPr bwMode="auto">
          <a:xfrm>
            <a:off x="4430713" y="2447925"/>
            <a:ext cx="2468562" cy="1992313"/>
            <a:chOff x="2590" y="1082"/>
            <a:chExt cx="1555" cy="1255"/>
          </a:xfrm>
        </p:grpSpPr>
        <p:sp>
          <p:nvSpPr>
            <p:cNvPr id="1893387" name="Freeform 11"/>
            <p:cNvSpPr>
              <a:spLocks/>
            </p:cNvSpPr>
            <p:nvPr/>
          </p:nvSpPr>
          <p:spPr bwMode="auto">
            <a:xfrm>
              <a:off x="2590" y="1082"/>
              <a:ext cx="764" cy="1255"/>
            </a:xfrm>
            <a:custGeom>
              <a:avLst/>
              <a:gdLst>
                <a:gd name="T0" fmla="*/ 0 w 764"/>
                <a:gd name="T1" fmla="*/ 0 h 1255"/>
                <a:gd name="T2" fmla="*/ 110 w 764"/>
                <a:gd name="T3" fmla="*/ 564 h 1255"/>
                <a:gd name="T4" fmla="*/ 318 w 764"/>
                <a:gd name="T5" fmla="*/ 964 h 1255"/>
                <a:gd name="T6" fmla="*/ 510 w 764"/>
                <a:gd name="T7" fmla="*/ 1164 h 1255"/>
                <a:gd name="T8" fmla="*/ 646 w 764"/>
                <a:gd name="T9" fmla="*/ 1236 h 1255"/>
                <a:gd name="T10" fmla="*/ 764 w 764"/>
                <a:gd name="T11" fmla="*/ 125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1255">
                  <a:moveTo>
                    <a:pt x="0" y="0"/>
                  </a:moveTo>
                  <a:cubicBezTo>
                    <a:pt x="18" y="94"/>
                    <a:pt x="57" y="403"/>
                    <a:pt x="110" y="564"/>
                  </a:cubicBezTo>
                  <a:cubicBezTo>
                    <a:pt x="163" y="725"/>
                    <a:pt x="251" y="864"/>
                    <a:pt x="318" y="964"/>
                  </a:cubicBezTo>
                  <a:cubicBezTo>
                    <a:pt x="385" y="1064"/>
                    <a:pt x="455" y="1119"/>
                    <a:pt x="510" y="1164"/>
                  </a:cubicBezTo>
                  <a:cubicBezTo>
                    <a:pt x="565" y="1209"/>
                    <a:pt x="604" y="1221"/>
                    <a:pt x="646" y="1236"/>
                  </a:cubicBezTo>
                  <a:cubicBezTo>
                    <a:pt x="688" y="1251"/>
                    <a:pt x="740" y="1251"/>
                    <a:pt x="764" y="1255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388" name="Freeform 12"/>
            <p:cNvSpPr>
              <a:spLocks/>
            </p:cNvSpPr>
            <p:nvPr/>
          </p:nvSpPr>
          <p:spPr bwMode="auto">
            <a:xfrm>
              <a:off x="3372" y="1091"/>
              <a:ext cx="773" cy="1236"/>
            </a:xfrm>
            <a:custGeom>
              <a:avLst/>
              <a:gdLst>
                <a:gd name="T0" fmla="*/ 773 w 773"/>
                <a:gd name="T1" fmla="*/ 0 h 1236"/>
                <a:gd name="T2" fmla="*/ 646 w 773"/>
                <a:gd name="T3" fmla="*/ 572 h 1236"/>
                <a:gd name="T4" fmla="*/ 455 w 773"/>
                <a:gd name="T5" fmla="*/ 936 h 1236"/>
                <a:gd name="T6" fmla="*/ 273 w 773"/>
                <a:gd name="T7" fmla="*/ 1127 h 1236"/>
                <a:gd name="T8" fmla="*/ 109 w 773"/>
                <a:gd name="T9" fmla="*/ 1218 h 1236"/>
                <a:gd name="T10" fmla="*/ 0 w 773"/>
                <a:gd name="T11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3" h="1236">
                  <a:moveTo>
                    <a:pt x="773" y="0"/>
                  </a:moveTo>
                  <a:cubicBezTo>
                    <a:pt x="753" y="99"/>
                    <a:pt x="699" y="416"/>
                    <a:pt x="646" y="572"/>
                  </a:cubicBezTo>
                  <a:cubicBezTo>
                    <a:pt x="593" y="728"/>
                    <a:pt x="517" y="844"/>
                    <a:pt x="455" y="936"/>
                  </a:cubicBezTo>
                  <a:cubicBezTo>
                    <a:pt x="393" y="1028"/>
                    <a:pt x="331" y="1080"/>
                    <a:pt x="273" y="1127"/>
                  </a:cubicBezTo>
                  <a:cubicBezTo>
                    <a:pt x="215" y="1174"/>
                    <a:pt x="155" y="1200"/>
                    <a:pt x="109" y="1218"/>
                  </a:cubicBezTo>
                  <a:cubicBezTo>
                    <a:pt x="63" y="1236"/>
                    <a:pt x="23" y="1232"/>
                    <a:pt x="0" y="1236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93389" name="Freeform 13"/>
          <p:cNvSpPr>
            <a:spLocks/>
          </p:cNvSpPr>
          <p:nvPr/>
        </p:nvSpPr>
        <p:spPr bwMode="auto">
          <a:xfrm>
            <a:off x="6926263" y="1962150"/>
            <a:ext cx="1065212" cy="2593975"/>
          </a:xfrm>
          <a:custGeom>
            <a:avLst/>
            <a:gdLst>
              <a:gd name="T0" fmla="*/ 273 w 671"/>
              <a:gd name="T1" fmla="*/ 733 h 1634"/>
              <a:gd name="T2" fmla="*/ 226 w 671"/>
              <a:gd name="T3" fmla="*/ 1634 h 1634"/>
              <a:gd name="T4" fmla="*/ 640 w 671"/>
              <a:gd name="T5" fmla="*/ 1320 h 1634"/>
              <a:gd name="T6" fmla="*/ 671 w 671"/>
              <a:gd name="T7" fmla="*/ 0 h 1634"/>
              <a:gd name="T8" fmla="*/ 555 w 671"/>
              <a:gd name="T9" fmla="*/ 42 h 1634"/>
              <a:gd name="T10" fmla="*/ 191 w 671"/>
              <a:gd name="T11" fmla="*/ 170 h 1634"/>
              <a:gd name="T12" fmla="*/ 55 w 671"/>
              <a:gd name="T13" fmla="*/ 251 h 1634"/>
              <a:gd name="T14" fmla="*/ 18 w 671"/>
              <a:gd name="T15" fmla="*/ 297 h 1634"/>
              <a:gd name="T16" fmla="*/ 0 w 671"/>
              <a:gd name="T17" fmla="*/ 360 h 1634"/>
              <a:gd name="T18" fmla="*/ 18 w 671"/>
              <a:gd name="T19" fmla="*/ 479 h 1634"/>
              <a:gd name="T20" fmla="*/ 128 w 671"/>
              <a:gd name="T21" fmla="*/ 606 h 1634"/>
              <a:gd name="T22" fmla="*/ 209 w 671"/>
              <a:gd name="T23" fmla="*/ 670 h 1634"/>
              <a:gd name="T24" fmla="*/ 273 w 671"/>
              <a:gd name="T25" fmla="*/ 733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1" h="1634">
                <a:moveTo>
                  <a:pt x="273" y="733"/>
                </a:moveTo>
                <a:lnTo>
                  <a:pt x="226" y="1634"/>
                </a:lnTo>
                <a:lnTo>
                  <a:pt x="640" y="1320"/>
                </a:lnTo>
                <a:lnTo>
                  <a:pt x="671" y="0"/>
                </a:lnTo>
                <a:lnTo>
                  <a:pt x="555" y="42"/>
                </a:lnTo>
                <a:lnTo>
                  <a:pt x="191" y="170"/>
                </a:lnTo>
                <a:lnTo>
                  <a:pt x="55" y="251"/>
                </a:lnTo>
                <a:lnTo>
                  <a:pt x="18" y="297"/>
                </a:lnTo>
                <a:lnTo>
                  <a:pt x="0" y="360"/>
                </a:lnTo>
                <a:lnTo>
                  <a:pt x="18" y="479"/>
                </a:lnTo>
                <a:lnTo>
                  <a:pt x="128" y="606"/>
                </a:lnTo>
                <a:lnTo>
                  <a:pt x="209" y="670"/>
                </a:lnTo>
                <a:lnTo>
                  <a:pt x="273" y="733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3390" name="Freeform 14"/>
          <p:cNvSpPr>
            <a:spLocks/>
          </p:cNvSpPr>
          <p:nvPr/>
        </p:nvSpPr>
        <p:spPr bwMode="auto">
          <a:xfrm>
            <a:off x="3232150" y="2476500"/>
            <a:ext cx="4127500" cy="4140200"/>
          </a:xfrm>
          <a:custGeom>
            <a:avLst/>
            <a:gdLst>
              <a:gd name="T0" fmla="*/ 755 w 2600"/>
              <a:gd name="T1" fmla="*/ 0 h 2608"/>
              <a:gd name="T2" fmla="*/ 864 w 2600"/>
              <a:gd name="T3" fmla="*/ 527 h 2608"/>
              <a:gd name="T4" fmla="*/ 946 w 2600"/>
              <a:gd name="T5" fmla="*/ 727 h 2608"/>
              <a:gd name="T6" fmla="*/ 1055 w 2600"/>
              <a:gd name="T7" fmla="*/ 909 h 2608"/>
              <a:gd name="T8" fmla="*/ 1198 w 2600"/>
              <a:gd name="T9" fmla="*/ 1083 h 2608"/>
              <a:gd name="T10" fmla="*/ 1327 w 2600"/>
              <a:gd name="T11" fmla="*/ 1191 h 2608"/>
              <a:gd name="T12" fmla="*/ 1491 w 2600"/>
              <a:gd name="T13" fmla="*/ 1237 h 2608"/>
              <a:gd name="T14" fmla="*/ 1673 w 2600"/>
              <a:gd name="T15" fmla="*/ 1209 h 2608"/>
              <a:gd name="T16" fmla="*/ 1800 w 2600"/>
              <a:gd name="T17" fmla="*/ 1137 h 2608"/>
              <a:gd name="T18" fmla="*/ 1891 w 2600"/>
              <a:gd name="T19" fmla="*/ 1046 h 2608"/>
              <a:gd name="T20" fmla="*/ 2000 w 2600"/>
              <a:gd name="T21" fmla="*/ 937 h 2608"/>
              <a:gd name="T22" fmla="*/ 2109 w 2600"/>
              <a:gd name="T23" fmla="*/ 755 h 2608"/>
              <a:gd name="T24" fmla="*/ 2191 w 2600"/>
              <a:gd name="T25" fmla="*/ 546 h 2608"/>
              <a:gd name="T26" fmla="*/ 2245 w 2600"/>
              <a:gd name="T27" fmla="*/ 391 h 2608"/>
              <a:gd name="T28" fmla="*/ 2290 w 2600"/>
              <a:gd name="T29" fmla="*/ 120 h 2608"/>
              <a:gd name="T30" fmla="*/ 2318 w 2600"/>
              <a:gd name="T31" fmla="*/ 64 h 2608"/>
              <a:gd name="T32" fmla="*/ 2336 w 2600"/>
              <a:gd name="T33" fmla="*/ 136 h 2608"/>
              <a:gd name="T34" fmla="*/ 2427 w 2600"/>
              <a:gd name="T35" fmla="*/ 240 h 2608"/>
              <a:gd name="T36" fmla="*/ 2509 w 2600"/>
              <a:gd name="T37" fmla="*/ 340 h 2608"/>
              <a:gd name="T38" fmla="*/ 2600 w 2600"/>
              <a:gd name="T39" fmla="*/ 409 h 2608"/>
              <a:gd name="T40" fmla="*/ 2480 w 2600"/>
              <a:gd name="T41" fmla="*/ 2608 h 2608"/>
              <a:gd name="T42" fmla="*/ 2336 w 2600"/>
              <a:gd name="T43" fmla="*/ 2524 h 2608"/>
              <a:gd name="T44" fmla="*/ 2024 w 2600"/>
              <a:gd name="T45" fmla="*/ 2324 h 2608"/>
              <a:gd name="T46" fmla="*/ 1824 w 2600"/>
              <a:gd name="T47" fmla="*/ 2216 h 2608"/>
              <a:gd name="T48" fmla="*/ 1620 w 2600"/>
              <a:gd name="T49" fmla="*/ 2116 h 2608"/>
              <a:gd name="T50" fmla="*/ 1436 w 2600"/>
              <a:gd name="T51" fmla="*/ 2064 h 2608"/>
              <a:gd name="T52" fmla="*/ 1209 w 2600"/>
              <a:gd name="T53" fmla="*/ 2018 h 2608"/>
              <a:gd name="T54" fmla="*/ 920 w 2600"/>
              <a:gd name="T55" fmla="*/ 2028 h 2608"/>
              <a:gd name="T56" fmla="*/ 764 w 2600"/>
              <a:gd name="T57" fmla="*/ 2048 h 2608"/>
              <a:gd name="T58" fmla="*/ 380 w 2600"/>
              <a:gd name="T59" fmla="*/ 2140 h 2608"/>
              <a:gd name="T60" fmla="*/ 0 w 2600"/>
              <a:gd name="T61" fmla="*/ 2228 h 2608"/>
              <a:gd name="T62" fmla="*/ 10 w 2600"/>
              <a:gd name="T63" fmla="*/ 318 h 2608"/>
              <a:gd name="T64" fmla="*/ 103 w 2600"/>
              <a:gd name="T65" fmla="*/ 300 h 2608"/>
              <a:gd name="T66" fmla="*/ 260 w 2600"/>
              <a:gd name="T67" fmla="*/ 256 h 2608"/>
              <a:gd name="T68" fmla="*/ 370 w 2600"/>
              <a:gd name="T69" fmla="*/ 216 h 2608"/>
              <a:gd name="T70" fmla="*/ 394 w 2600"/>
              <a:gd name="T71" fmla="*/ 204 h 2608"/>
              <a:gd name="T72" fmla="*/ 476 w 2600"/>
              <a:gd name="T73" fmla="*/ 180 h 2608"/>
              <a:gd name="T74" fmla="*/ 655 w 2600"/>
              <a:gd name="T75" fmla="*/ 82 h 2608"/>
              <a:gd name="T76" fmla="*/ 755 w 2600"/>
              <a:gd name="T77" fmla="*/ 0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00" h="2608">
                <a:moveTo>
                  <a:pt x="755" y="0"/>
                </a:moveTo>
                <a:lnTo>
                  <a:pt x="864" y="527"/>
                </a:lnTo>
                <a:lnTo>
                  <a:pt x="946" y="727"/>
                </a:lnTo>
                <a:lnTo>
                  <a:pt x="1055" y="909"/>
                </a:lnTo>
                <a:lnTo>
                  <a:pt x="1198" y="1083"/>
                </a:lnTo>
                <a:lnTo>
                  <a:pt x="1327" y="1191"/>
                </a:lnTo>
                <a:lnTo>
                  <a:pt x="1491" y="1237"/>
                </a:lnTo>
                <a:lnTo>
                  <a:pt x="1673" y="1209"/>
                </a:lnTo>
                <a:lnTo>
                  <a:pt x="1800" y="1137"/>
                </a:lnTo>
                <a:lnTo>
                  <a:pt x="1891" y="1046"/>
                </a:lnTo>
                <a:lnTo>
                  <a:pt x="2000" y="937"/>
                </a:lnTo>
                <a:lnTo>
                  <a:pt x="2109" y="755"/>
                </a:lnTo>
                <a:lnTo>
                  <a:pt x="2191" y="546"/>
                </a:lnTo>
                <a:lnTo>
                  <a:pt x="2245" y="391"/>
                </a:lnTo>
                <a:lnTo>
                  <a:pt x="2290" y="120"/>
                </a:lnTo>
                <a:lnTo>
                  <a:pt x="2318" y="64"/>
                </a:lnTo>
                <a:lnTo>
                  <a:pt x="2336" y="136"/>
                </a:lnTo>
                <a:lnTo>
                  <a:pt x="2427" y="240"/>
                </a:lnTo>
                <a:lnTo>
                  <a:pt x="2509" y="340"/>
                </a:lnTo>
                <a:lnTo>
                  <a:pt x="2600" y="409"/>
                </a:lnTo>
                <a:lnTo>
                  <a:pt x="2480" y="2608"/>
                </a:lnTo>
                <a:lnTo>
                  <a:pt x="2336" y="2524"/>
                </a:lnTo>
                <a:lnTo>
                  <a:pt x="2024" y="2324"/>
                </a:lnTo>
                <a:lnTo>
                  <a:pt x="1824" y="2216"/>
                </a:lnTo>
                <a:lnTo>
                  <a:pt x="1620" y="2116"/>
                </a:lnTo>
                <a:lnTo>
                  <a:pt x="1436" y="2064"/>
                </a:lnTo>
                <a:lnTo>
                  <a:pt x="1209" y="2018"/>
                </a:lnTo>
                <a:lnTo>
                  <a:pt x="920" y="2028"/>
                </a:lnTo>
                <a:lnTo>
                  <a:pt x="764" y="2048"/>
                </a:lnTo>
                <a:lnTo>
                  <a:pt x="380" y="2140"/>
                </a:lnTo>
                <a:lnTo>
                  <a:pt x="0" y="2228"/>
                </a:lnTo>
                <a:lnTo>
                  <a:pt x="10" y="318"/>
                </a:lnTo>
                <a:lnTo>
                  <a:pt x="103" y="300"/>
                </a:lnTo>
                <a:lnTo>
                  <a:pt x="260" y="256"/>
                </a:lnTo>
                <a:lnTo>
                  <a:pt x="370" y="216"/>
                </a:lnTo>
                <a:lnTo>
                  <a:pt x="394" y="204"/>
                </a:lnTo>
                <a:lnTo>
                  <a:pt x="476" y="180"/>
                </a:lnTo>
                <a:lnTo>
                  <a:pt x="655" y="82"/>
                </a:lnTo>
                <a:lnTo>
                  <a:pt x="755" y="0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93391" name="Group 15"/>
          <p:cNvGrpSpPr>
            <a:grpSpLocks/>
          </p:cNvGrpSpPr>
          <p:nvPr/>
        </p:nvGrpSpPr>
        <p:grpSpPr bwMode="auto">
          <a:xfrm>
            <a:off x="4048125" y="3925888"/>
            <a:ext cx="3248025" cy="912812"/>
            <a:chOff x="2550" y="2473"/>
            <a:chExt cx="2046" cy="575"/>
          </a:xfrm>
        </p:grpSpPr>
        <p:sp>
          <p:nvSpPr>
            <p:cNvPr id="1893392" name="Freeform 16"/>
            <p:cNvSpPr>
              <a:spLocks/>
            </p:cNvSpPr>
            <p:nvPr/>
          </p:nvSpPr>
          <p:spPr bwMode="auto">
            <a:xfrm>
              <a:off x="2550" y="2520"/>
              <a:ext cx="1650" cy="474"/>
            </a:xfrm>
            <a:custGeom>
              <a:avLst/>
              <a:gdLst>
                <a:gd name="T0" fmla="*/ 1650 w 1650"/>
                <a:gd name="T1" fmla="*/ 474 h 474"/>
                <a:gd name="T2" fmla="*/ 0 w 1650"/>
                <a:gd name="T3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474">
                  <a:moveTo>
                    <a:pt x="1650" y="474"/>
                  </a:move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393" name="Freeform 17"/>
            <p:cNvSpPr>
              <a:spLocks/>
            </p:cNvSpPr>
            <p:nvPr/>
          </p:nvSpPr>
          <p:spPr bwMode="auto">
            <a:xfrm>
              <a:off x="2814" y="2473"/>
              <a:ext cx="1782" cy="575"/>
            </a:xfrm>
            <a:custGeom>
              <a:avLst/>
              <a:gdLst>
                <a:gd name="T0" fmla="*/ 0 w 1782"/>
                <a:gd name="T1" fmla="*/ 575 h 575"/>
                <a:gd name="T2" fmla="*/ 1782 w 1782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2" h="575">
                  <a:moveTo>
                    <a:pt x="0" y="575"/>
                  </a:moveTo>
                  <a:lnTo>
                    <a:pt x="1782" y="0"/>
                  </a:lnTo>
                </a:path>
              </a:pathLst>
            </a:cu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93394" name="Group 18"/>
          <p:cNvGrpSpPr>
            <a:grpSpLocks/>
          </p:cNvGrpSpPr>
          <p:nvPr/>
        </p:nvGrpSpPr>
        <p:grpSpPr bwMode="auto">
          <a:xfrm>
            <a:off x="4445000" y="2447925"/>
            <a:ext cx="2468563" cy="1992313"/>
            <a:chOff x="2590" y="1082"/>
            <a:chExt cx="1555" cy="1255"/>
          </a:xfrm>
        </p:grpSpPr>
        <p:sp>
          <p:nvSpPr>
            <p:cNvPr id="1893395" name="Freeform 19"/>
            <p:cNvSpPr>
              <a:spLocks/>
            </p:cNvSpPr>
            <p:nvPr/>
          </p:nvSpPr>
          <p:spPr bwMode="auto">
            <a:xfrm>
              <a:off x="2590" y="1082"/>
              <a:ext cx="764" cy="1255"/>
            </a:xfrm>
            <a:custGeom>
              <a:avLst/>
              <a:gdLst>
                <a:gd name="T0" fmla="*/ 0 w 764"/>
                <a:gd name="T1" fmla="*/ 0 h 1255"/>
                <a:gd name="T2" fmla="*/ 110 w 764"/>
                <a:gd name="T3" fmla="*/ 564 h 1255"/>
                <a:gd name="T4" fmla="*/ 318 w 764"/>
                <a:gd name="T5" fmla="*/ 964 h 1255"/>
                <a:gd name="T6" fmla="*/ 510 w 764"/>
                <a:gd name="T7" fmla="*/ 1164 h 1255"/>
                <a:gd name="T8" fmla="*/ 646 w 764"/>
                <a:gd name="T9" fmla="*/ 1236 h 1255"/>
                <a:gd name="T10" fmla="*/ 764 w 764"/>
                <a:gd name="T11" fmla="*/ 125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1255">
                  <a:moveTo>
                    <a:pt x="0" y="0"/>
                  </a:moveTo>
                  <a:cubicBezTo>
                    <a:pt x="18" y="94"/>
                    <a:pt x="57" y="403"/>
                    <a:pt x="110" y="564"/>
                  </a:cubicBezTo>
                  <a:cubicBezTo>
                    <a:pt x="163" y="725"/>
                    <a:pt x="251" y="864"/>
                    <a:pt x="318" y="964"/>
                  </a:cubicBezTo>
                  <a:cubicBezTo>
                    <a:pt x="385" y="1064"/>
                    <a:pt x="455" y="1119"/>
                    <a:pt x="510" y="1164"/>
                  </a:cubicBezTo>
                  <a:cubicBezTo>
                    <a:pt x="565" y="1209"/>
                    <a:pt x="604" y="1221"/>
                    <a:pt x="646" y="1236"/>
                  </a:cubicBezTo>
                  <a:cubicBezTo>
                    <a:pt x="688" y="1251"/>
                    <a:pt x="740" y="1251"/>
                    <a:pt x="764" y="125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396" name="Freeform 20"/>
            <p:cNvSpPr>
              <a:spLocks/>
            </p:cNvSpPr>
            <p:nvPr/>
          </p:nvSpPr>
          <p:spPr bwMode="auto">
            <a:xfrm>
              <a:off x="3372" y="1091"/>
              <a:ext cx="773" cy="1236"/>
            </a:xfrm>
            <a:custGeom>
              <a:avLst/>
              <a:gdLst>
                <a:gd name="T0" fmla="*/ 773 w 773"/>
                <a:gd name="T1" fmla="*/ 0 h 1236"/>
                <a:gd name="T2" fmla="*/ 646 w 773"/>
                <a:gd name="T3" fmla="*/ 572 h 1236"/>
                <a:gd name="T4" fmla="*/ 455 w 773"/>
                <a:gd name="T5" fmla="*/ 936 h 1236"/>
                <a:gd name="T6" fmla="*/ 273 w 773"/>
                <a:gd name="T7" fmla="*/ 1127 h 1236"/>
                <a:gd name="T8" fmla="*/ 109 w 773"/>
                <a:gd name="T9" fmla="*/ 1218 h 1236"/>
                <a:gd name="T10" fmla="*/ 0 w 773"/>
                <a:gd name="T11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3" h="1236">
                  <a:moveTo>
                    <a:pt x="773" y="0"/>
                  </a:moveTo>
                  <a:cubicBezTo>
                    <a:pt x="753" y="99"/>
                    <a:pt x="699" y="416"/>
                    <a:pt x="646" y="572"/>
                  </a:cubicBezTo>
                  <a:cubicBezTo>
                    <a:pt x="593" y="728"/>
                    <a:pt x="517" y="844"/>
                    <a:pt x="455" y="936"/>
                  </a:cubicBezTo>
                  <a:cubicBezTo>
                    <a:pt x="393" y="1028"/>
                    <a:pt x="331" y="1080"/>
                    <a:pt x="273" y="1127"/>
                  </a:cubicBezTo>
                  <a:cubicBezTo>
                    <a:pt x="215" y="1174"/>
                    <a:pt x="155" y="1200"/>
                    <a:pt x="109" y="1218"/>
                  </a:cubicBezTo>
                  <a:cubicBezTo>
                    <a:pt x="63" y="1236"/>
                    <a:pt x="23" y="1232"/>
                    <a:pt x="0" y="12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93397" name="Freeform 21"/>
          <p:cNvSpPr>
            <a:spLocks/>
          </p:cNvSpPr>
          <p:nvPr/>
        </p:nvSpPr>
        <p:spPr bwMode="auto">
          <a:xfrm>
            <a:off x="3954463" y="1816100"/>
            <a:ext cx="476250" cy="971550"/>
          </a:xfrm>
          <a:custGeom>
            <a:avLst/>
            <a:gdLst>
              <a:gd name="T0" fmla="*/ 0 w 300"/>
              <a:gd name="T1" fmla="*/ 612 h 612"/>
              <a:gd name="T2" fmla="*/ 0 w 300"/>
              <a:gd name="T3" fmla="*/ 0 h 612"/>
              <a:gd name="T4" fmla="*/ 196 w 300"/>
              <a:gd name="T5" fmla="*/ 184 h 612"/>
              <a:gd name="T6" fmla="*/ 288 w 300"/>
              <a:gd name="T7" fmla="*/ 308 h 612"/>
              <a:gd name="T8" fmla="*/ 300 w 300"/>
              <a:gd name="T9" fmla="*/ 396 h 612"/>
              <a:gd name="T10" fmla="*/ 268 w 300"/>
              <a:gd name="T11" fmla="*/ 464 h 612"/>
              <a:gd name="T12" fmla="*/ 164 w 300"/>
              <a:gd name="T13" fmla="*/ 540 h 612"/>
              <a:gd name="T14" fmla="*/ 92 w 300"/>
              <a:gd name="T15" fmla="*/ 568 h 612"/>
              <a:gd name="T16" fmla="*/ 0 w 300"/>
              <a:gd name="T17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612">
                <a:moveTo>
                  <a:pt x="0" y="612"/>
                </a:moveTo>
                <a:lnTo>
                  <a:pt x="0" y="0"/>
                </a:lnTo>
                <a:lnTo>
                  <a:pt x="196" y="184"/>
                </a:lnTo>
                <a:lnTo>
                  <a:pt x="288" y="308"/>
                </a:lnTo>
                <a:lnTo>
                  <a:pt x="300" y="396"/>
                </a:lnTo>
                <a:lnTo>
                  <a:pt x="268" y="464"/>
                </a:lnTo>
                <a:lnTo>
                  <a:pt x="164" y="540"/>
                </a:lnTo>
                <a:lnTo>
                  <a:pt x="92" y="568"/>
                </a:lnTo>
                <a:lnTo>
                  <a:pt x="0" y="612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3398" name="Freeform 22"/>
          <p:cNvSpPr>
            <a:spLocks/>
          </p:cNvSpPr>
          <p:nvPr/>
        </p:nvSpPr>
        <p:spPr bwMode="auto">
          <a:xfrm>
            <a:off x="7281863" y="4056063"/>
            <a:ext cx="660400" cy="509587"/>
          </a:xfrm>
          <a:custGeom>
            <a:avLst/>
            <a:gdLst>
              <a:gd name="T0" fmla="*/ 0 w 416"/>
              <a:gd name="T1" fmla="*/ 321 h 321"/>
              <a:gd name="T2" fmla="*/ 416 w 416"/>
              <a:gd name="T3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16" h="321">
                <a:moveTo>
                  <a:pt x="0" y="321"/>
                </a:moveTo>
                <a:cubicBezTo>
                  <a:pt x="69" y="268"/>
                  <a:pt x="329" y="67"/>
                  <a:pt x="41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93399" name="Group 23"/>
          <p:cNvGrpSpPr>
            <a:grpSpLocks/>
          </p:cNvGrpSpPr>
          <p:nvPr/>
        </p:nvGrpSpPr>
        <p:grpSpPr bwMode="auto">
          <a:xfrm>
            <a:off x="3260725" y="4062413"/>
            <a:ext cx="4686300" cy="2566987"/>
            <a:chOff x="2054" y="2559"/>
            <a:chExt cx="2952" cy="1617"/>
          </a:xfrm>
        </p:grpSpPr>
        <p:sp>
          <p:nvSpPr>
            <p:cNvPr id="1893400" name="Freeform 24"/>
            <p:cNvSpPr>
              <a:spLocks/>
            </p:cNvSpPr>
            <p:nvPr/>
          </p:nvSpPr>
          <p:spPr bwMode="auto">
            <a:xfrm flipV="1">
              <a:off x="2552" y="2559"/>
              <a:ext cx="2454" cy="827"/>
            </a:xfrm>
            <a:custGeom>
              <a:avLst/>
              <a:gdLst>
                <a:gd name="T0" fmla="*/ 0 w 2454"/>
                <a:gd name="T1" fmla="*/ 282 h 827"/>
                <a:gd name="T2" fmla="*/ 1291 w 2454"/>
                <a:gd name="T3" fmla="*/ 91 h 827"/>
                <a:gd name="T4" fmla="*/ 2454 w 2454"/>
                <a:gd name="T5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" h="827">
                  <a:moveTo>
                    <a:pt x="0" y="282"/>
                  </a:moveTo>
                  <a:cubicBezTo>
                    <a:pt x="214" y="252"/>
                    <a:pt x="882" y="0"/>
                    <a:pt x="1291" y="91"/>
                  </a:cubicBezTo>
                  <a:cubicBezTo>
                    <a:pt x="1700" y="182"/>
                    <a:pt x="2212" y="674"/>
                    <a:pt x="2454" y="827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401" name="Freeform 25"/>
            <p:cNvSpPr>
              <a:spLocks/>
            </p:cNvSpPr>
            <p:nvPr/>
          </p:nvSpPr>
          <p:spPr bwMode="auto">
            <a:xfrm>
              <a:off x="2054" y="3521"/>
              <a:ext cx="2466" cy="655"/>
            </a:xfrm>
            <a:custGeom>
              <a:avLst/>
              <a:gdLst>
                <a:gd name="T0" fmla="*/ 0 w 2466"/>
                <a:gd name="T1" fmla="*/ 257 h 655"/>
                <a:gd name="T2" fmla="*/ 1291 w 2466"/>
                <a:gd name="T3" fmla="*/ 66 h 655"/>
                <a:gd name="T4" fmla="*/ 2466 w 2466"/>
                <a:gd name="T5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6" h="655">
                  <a:moveTo>
                    <a:pt x="0" y="257"/>
                  </a:moveTo>
                  <a:cubicBezTo>
                    <a:pt x="214" y="227"/>
                    <a:pt x="880" y="0"/>
                    <a:pt x="1291" y="66"/>
                  </a:cubicBezTo>
                  <a:cubicBezTo>
                    <a:pt x="1702" y="132"/>
                    <a:pt x="2221" y="532"/>
                    <a:pt x="2466" y="65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93402" name="Group 26"/>
          <p:cNvGrpSpPr>
            <a:grpSpLocks/>
          </p:cNvGrpSpPr>
          <p:nvPr/>
        </p:nvGrpSpPr>
        <p:grpSpPr bwMode="auto">
          <a:xfrm>
            <a:off x="3230563" y="1816100"/>
            <a:ext cx="4770437" cy="1328738"/>
            <a:chOff x="2035" y="1144"/>
            <a:chExt cx="3005" cy="837"/>
          </a:xfrm>
        </p:grpSpPr>
        <p:sp>
          <p:nvSpPr>
            <p:cNvPr id="1893403" name="Freeform 27"/>
            <p:cNvSpPr>
              <a:spLocks/>
            </p:cNvSpPr>
            <p:nvPr/>
          </p:nvSpPr>
          <p:spPr bwMode="auto">
            <a:xfrm>
              <a:off x="2035" y="1144"/>
              <a:ext cx="817" cy="744"/>
            </a:xfrm>
            <a:custGeom>
              <a:avLst/>
              <a:gdLst>
                <a:gd name="T0" fmla="*/ 437 w 773"/>
                <a:gd name="T1" fmla="*/ 0 h 736"/>
                <a:gd name="T2" fmla="*/ 700 w 773"/>
                <a:gd name="T3" fmla="*/ 436 h 736"/>
                <a:gd name="T4" fmla="*/ 0 w 773"/>
                <a:gd name="T5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3" h="736">
                  <a:moveTo>
                    <a:pt x="437" y="0"/>
                  </a:moveTo>
                  <a:cubicBezTo>
                    <a:pt x="605" y="156"/>
                    <a:pt x="773" y="313"/>
                    <a:pt x="700" y="436"/>
                  </a:cubicBezTo>
                  <a:cubicBezTo>
                    <a:pt x="627" y="559"/>
                    <a:pt x="313" y="647"/>
                    <a:pt x="0" y="7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404" name="Freeform 28"/>
            <p:cNvSpPr>
              <a:spLocks/>
            </p:cNvSpPr>
            <p:nvPr/>
          </p:nvSpPr>
          <p:spPr bwMode="auto">
            <a:xfrm>
              <a:off x="4299" y="1248"/>
              <a:ext cx="741" cy="733"/>
            </a:xfrm>
            <a:custGeom>
              <a:avLst/>
              <a:gdLst>
                <a:gd name="T0" fmla="*/ 339 w 741"/>
                <a:gd name="T1" fmla="*/ 733 h 733"/>
                <a:gd name="T2" fmla="*/ 67 w 741"/>
                <a:gd name="T3" fmla="*/ 292 h 733"/>
                <a:gd name="T4" fmla="*/ 741 w 741"/>
                <a:gd name="T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1" h="733">
                  <a:moveTo>
                    <a:pt x="339" y="733"/>
                  </a:moveTo>
                  <a:cubicBezTo>
                    <a:pt x="166" y="575"/>
                    <a:pt x="0" y="414"/>
                    <a:pt x="67" y="292"/>
                  </a:cubicBezTo>
                  <a:cubicBezTo>
                    <a:pt x="134" y="170"/>
                    <a:pt x="601" y="61"/>
                    <a:pt x="741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93416" name="Group 40"/>
          <p:cNvGrpSpPr>
            <a:grpSpLocks/>
          </p:cNvGrpSpPr>
          <p:nvPr/>
        </p:nvGrpSpPr>
        <p:grpSpPr bwMode="auto">
          <a:xfrm>
            <a:off x="3962400" y="1828800"/>
            <a:ext cx="0" cy="3117850"/>
            <a:chOff x="2509" y="691"/>
            <a:chExt cx="0" cy="1964"/>
          </a:xfrm>
        </p:grpSpPr>
        <p:sp>
          <p:nvSpPr>
            <p:cNvPr id="1893417" name="Line 41"/>
            <p:cNvSpPr>
              <a:spLocks noChangeShapeType="1"/>
            </p:cNvSpPr>
            <p:nvPr/>
          </p:nvSpPr>
          <p:spPr bwMode="auto">
            <a:xfrm>
              <a:off x="2509" y="691"/>
              <a:ext cx="0" cy="5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418" name="Line 42"/>
            <p:cNvSpPr>
              <a:spLocks noChangeShapeType="1"/>
            </p:cNvSpPr>
            <p:nvPr/>
          </p:nvSpPr>
          <p:spPr bwMode="auto">
            <a:xfrm>
              <a:off x="2509" y="1273"/>
              <a:ext cx="0" cy="138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93419" name="Freeform 43"/>
          <p:cNvSpPr>
            <a:spLocks/>
          </p:cNvSpPr>
          <p:nvPr/>
        </p:nvSpPr>
        <p:spPr bwMode="auto">
          <a:xfrm>
            <a:off x="3238500" y="2981325"/>
            <a:ext cx="1588" cy="3038475"/>
          </a:xfrm>
          <a:custGeom>
            <a:avLst/>
            <a:gdLst>
              <a:gd name="T0" fmla="*/ 0 w 1"/>
              <a:gd name="T1" fmla="*/ 0 h 1914"/>
              <a:gd name="T2" fmla="*/ 0 w 1"/>
              <a:gd name="T3" fmla="*/ 1914 h 19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14">
                <a:moveTo>
                  <a:pt x="0" y="0"/>
                </a:moveTo>
                <a:lnTo>
                  <a:pt x="0" y="191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3420" name="Freeform 44"/>
          <p:cNvSpPr>
            <a:spLocks/>
          </p:cNvSpPr>
          <p:nvPr/>
        </p:nvSpPr>
        <p:spPr bwMode="auto">
          <a:xfrm>
            <a:off x="3238500" y="809625"/>
            <a:ext cx="752475" cy="2168525"/>
          </a:xfrm>
          <a:custGeom>
            <a:avLst/>
            <a:gdLst>
              <a:gd name="T0" fmla="*/ 0 w 474"/>
              <a:gd name="T1" fmla="*/ 1366 h 1366"/>
              <a:gd name="T2" fmla="*/ 87 w 474"/>
              <a:gd name="T3" fmla="*/ 272 h 1366"/>
              <a:gd name="T4" fmla="*/ 323 w 474"/>
              <a:gd name="T5" fmla="*/ 17 h 1366"/>
              <a:gd name="T6" fmla="*/ 451 w 474"/>
              <a:gd name="T7" fmla="*/ 372 h 1366"/>
              <a:gd name="T8" fmla="*/ 460 w 474"/>
              <a:gd name="T9" fmla="*/ 654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1366">
                <a:moveTo>
                  <a:pt x="0" y="1366"/>
                </a:moveTo>
                <a:cubicBezTo>
                  <a:pt x="14" y="1184"/>
                  <a:pt x="33" y="497"/>
                  <a:pt x="87" y="272"/>
                </a:cubicBezTo>
                <a:cubicBezTo>
                  <a:pt x="141" y="47"/>
                  <a:pt x="262" y="0"/>
                  <a:pt x="323" y="17"/>
                </a:cubicBezTo>
                <a:cubicBezTo>
                  <a:pt x="384" y="34"/>
                  <a:pt x="428" y="266"/>
                  <a:pt x="451" y="372"/>
                </a:cubicBezTo>
                <a:cubicBezTo>
                  <a:pt x="474" y="478"/>
                  <a:pt x="458" y="595"/>
                  <a:pt x="460" y="654"/>
                </a:cubicBez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93421" name="Group 45"/>
          <p:cNvGrpSpPr>
            <a:grpSpLocks/>
          </p:cNvGrpSpPr>
          <p:nvPr/>
        </p:nvGrpSpPr>
        <p:grpSpPr bwMode="auto">
          <a:xfrm>
            <a:off x="7158038" y="854075"/>
            <a:ext cx="842962" cy="5775325"/>
            <a:chOff x="4509" y="538"/>
            <a:chExt cx="531" cy="3638"/>
          </a:xfrm>
        </p:grpSpPr>
        <p:sp>
          <p:nvSpPr>
            <p:cNvPr id="1893422" name="Freeform 46"/>
            <p:cNvSpPr>
              <a:spLocks/>
            </p:cNvSpPr>
            <p:nvPr/>
          </p:nvSpPr>
          <p:spPr bwMode="auto">
            <a:xfrm>
              <a:off x="4636" y="538"/>
              <a:ext cx="404" cy="1435"/>
            </a:xfrm>
            <a:custGeom>
              <a:avLst/>
              <a:gdLst>
                <a:gd name="T0" fmla="*/ 0 w 404"/>
                <a:gd name="T1" fmla="*/ 1435 h 1435"/>
                <a:gd name="T2" fmla="*/ 73 w 404"/>
                <a:gd name="T3" fmla="*/ 544 h 1435"/>
                <a:gd name="T4" fmla="*/ 200 w 404"/>
                <a:gd name="T5" fmla="*/ 62 h 1435"/>
                <a:gd name="T6" fmla="*/ 345 w 404"/>
                <a:gd name="T7" fmla="*/ 171 h 1435"/>
                <a:gd name="T8" fmla="*/ 404 w 404"/>
                <a:gd name="T9" fmla="*/ 71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435">
                  <a:moveTo>
                    <a:pt x="0" y="1435"/>
                  </a:moveTo>
                  <a:cubicBezTo>
                    <a:pt x="12" y="1287"/>
                    <a:pt x="40" y="773"/>
                    <a:pt x="73" y="544"/>
                  </a:cubicBezTo>
                  <a:cubicBezTo>
                    <a:pt x="106" y="315"/>
                    <a:pt x="155" y="124"/>
                    <a:pt x="200" y="62"/>
                  </a:cubicBezTo>
                  <a:cubicBezTo>
                    <a:pt x="245" y="0"/>
                    <a:pt x="311" y="63"/>
                    <a:pt x="345" y="171"/>
                  </a:cubicBezTo>
                  <a:cubicBezTo>
                    <a:pt x="379" y="279"/>
                    <a:pt x="392" y="598"/>
                    <a:pt x="404" y="710"/>
                  </a:cubicBezTo>
                </a:path>
              </a:pathLst>
            </a:custGeom>
            <a:noFill/>
            <a:ln w="38100" cap="rnd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3423" name="Line 47"/>
            <p:cNvSpPr>
              <a:spLocks noChangeShapeType="1"/>
            </p:cNvSpPr>
            <p:nvPr/>
          </p:nvSpPr>
          <p:spPr bwMode="auto">
            <a:xfrm flipH="1">
              <a:off x="4999" y="1248"/>
              <a:ext cx="35" cy="13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3424" name="Line 48"/>
            <p:cNvSpPr>
              <a:spLocks noChangeShapeType="1"/>
            </p:cNvSpPr>
            <p:nvPr/>
          </p:nvSpPr>
          <p:spPr bwMode="auto">
            <a:xfrm flipH="1">
              <a:off x="4509" y="1981"/>
              <a:ext cx="127" cy="21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93429" name="Text Box 53"/>
          <p:cNvSpPr txBox="1">
            <a:spLocks noChangeArrowheads="1"/>
          </p:cNvSpPr>
          <p:nvPr/>
        </p:nvSpPr>
        <p:spPr bwMode="auto">
          <a:xfrm>
            <a:off x="317500" y="2457450"/>
            <a:ext cx="171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 b="1">
                <a:solidFill>
                  <a:schemeClr val="tx1"/>
                </a:solidFill>
                <a:latin typeface="楷体_GB2312" pitchFamily="49" charset="-122"/>
              </a:rPr>
              <a:t>截痕法</a:t>
            </a:r>
            <a:endParaRPr lang="zh-CN" altLang="en-US" sz="32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93432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8610600" y="6388100"/>
            <a:ext cx="304800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93434" name="Rectangle 58"/>
          <p:cNvSpPr>
            <a:spLocks noChangeArrowheads="1"/>
          </p:cNvSpPr>
          <p:nvPr/>
        </p:nvSpPr>
        <p:spPr bwMode="auto">
          <a:xfrm>
            <a:off x="371475" y="368300"/>
            <a:ext cx="2381250" cy="479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18.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/>
              <a:t>双曲抛物面</a:t>
            </a:r>
          </a:p>
        </p:txBody>
      </p:sp>
      <p:sp>
        <p:nvSpPr>
          <p:cNvPr id="1893433" name="Text Box 57"/>
          <p:cNvSpPr txBox="1">
            <a:spLocks noChangeArrowheads="1"/>
          </p:cNvSpPr>
          <p:nvPr/>
        </p:nvSpPr>
        <p:spPr bwMode="auto">
          <a:xfrm>
            <a:off x="2338388" y="390525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（马鞍面）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893435" name="Freeform 59"/>
          <p:cNvSpPr>
            <a:spLocks/>
          </p:cNvSpPr>
          <p:nvPr/>
        </p:nvSpPr>
        <p:spPr bwMode="auto">
          <a:xfrm>
            <a:off x="7851775" y="4084638"/>
            <a:ext cx="114300" cy="85725"/>
          </a:xfrm>
          <a:custGeom>
            <a:avLst/>
            <a:gdLst>
              <a:gd name="T0" fmla="*/ 0 w 72"/>
              <a:gd name="T1" fmla="*/ 54 h 54"/>
              <a:gd name="T2" fmla="*/ 72 w 72"/>
              <a:gd name="T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" h="54">
                <a:moveTo>
                  <a:pt x="0" y="54"/>
                </a:moveTo>
                <a:lnTo>
                  <a:pt x="72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893436" name="Group 60"/>
          <p:cNvGrpSpPr>
            <a:grpSpLocks/>
          </p:cNvGrpSpPr>
          <p:nvPr/>
        </p:nvGrpSpPr>
        <p:grpSpPr bwMode="auto">
          <a:xfrm>
            <a:off x="2960688" y="1738313"/>
            <a:ext cx="2879725" cy="3840162"/>
            <a:chOff x="1865" y="1095"/>
            <a:chExt cx="1814" cy="2419"/>
          </a:xfrm>
        </p:grpSpPr>
        <p:sp>
          <p:nvSpPr>
            <p:cNvPr id="1893437" name="Freeform 61"/>
            <p:cNvSpPr>
              <a:spLocks/>
            </p:cNvSpPr>
            <p:nvPr/>
          </p:nvSpPr>
          <p:spPr bwMode="auto">
            <a:xfrm>
              <a:off x="2058" y="2790"/>
              <a:ext cx="1494" cy="2"/>
            </a:xfrm>
            <a:custGeom>
              <a:avLst/>
              <a:gdLst>
                <a:gd name="T0" fmla="*/ 1494 w 1494"/>
                <a:gd name="T1" fmla="*/ 2 h 2"/>
                <a:gd name="T2" fmla="*/ 0 w 1494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4" h="2">
                  <a:moveTo>
                    <a:pt x="1494" y="2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438" name="Text Box 62"/>
            <p:cNvSpPr txBox="1">
              <a:spLocks noChangeArrowheads="1"/>
            </p:cNvSpPr>
            <p:nvPr/>
          </p:nvSpPr>
          <p:spPr bwMode="auto">
            <a:xfrm>
              <a:off x="1865" y="2680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93439" name="Text Box 63"/>
            <p:cNvSpPr txBox="1">
              <a:spLocks noChangeArrowheads="1"/>
            </p:cNvSpPr>
            <p:nvPr/>
          </p:nvSpPr>
          <p:spPr bwMode="auto">
            <a:xfrm>
              <a:off x="3365" y="1095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93440" name="Text Box 64"/>
            <p:cNvSpPr txBox="1">
              <a:spLocks noChangeArrowheads="1"/>
            </p:cNvSpPr>
            <p:nvPr/>
          </p:nvSpPr>
          <p:spPr bwMode="auto">
            <a:xfrm>
              <a:off x="3024" y="3264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93441" name="Line 65"/>
            <p:cNvSpPr>
              <a:spLocks noChangeShapeType="1"/>
            </p:cNvSpPr>
            <p:nvPr/>
          </p:nvSpPr>
          <p:spPr bwMode="auto">
            <a:xfrm flipV="1">
              <a:off x="3572" y="1224"/>
              <a:ext cx="0" cy="15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442" name="Freeform 66"/>
            <p:cNvSpPr>
              <a:spLocks/>
            </p:cNvSpPr>
            <p:nvPr/>
          </p:nvSpPr>
          <p:spPr bwMode="auto">
            <a:xfrm>
              <a:off x="2895" y="2792"/>
              <a:ext cx="678" cy="679"/>
            </a:xfrm>
            <a:custGeom>
              <a:avLst/>
              <a:gdLst>
                <a:gd name="T0" fmla="*/ 678 w 678"/>
                <a:gd name="T1" fmla="*/ 0 h 679"/>
                <a:gd name="T2" fmla="*/ 0 w 678"/>
                <a:gd name="T3" fmla="*/ 67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8" h="679">
                  <a:moveTo>
                    <a:pt x="678" y="0"/>
                  </a:moveTo>
                  <a:lnTo>
                    <a:pt x="0" y="679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443" name="Text Box 67"/>
            <p:cNvSpPr txBox="1">
              <a:spLocks noChangeArrowheads="1"/>
            </p:cNvSpPr>
            <p:nvPr/>
          </p:nvSpPr>
          <p:spPr bwMode="auto">
            <a:xfrm>
              <a:off x="3215" y="2764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1893444" name="Line 68"/>
          <p:cNvSpPr>
            <a:spLocks noChangeShapeType="1"/>
          </p:cNvSpPr>
          <p:nvPr/>
        </p:nvSpPr>
        <p:spPr bwMode="auto">
          <a:xfrm>
            <a:off x="5670550" y="4440238"/>
            <a:ext cx="0" cy="10096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3445" name="Text Box 69"/>
          <p:cNvSpPr txBox="1">
            <a:spLocks noChangeArrowheads="1"/>
          </p:cNvSpPr>
          <p:nvPr/>
        </p:nvSpPr>
        <p:spPr bwMode="auto">
          <a:xfrm>
            <a:off x="233363" y="3876675"/>
            <a:ext cx="2727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009900"/>
                </a:solidFill>
              </a:rPr>
              <a:t>z = a</a:t>
            </a:r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93446" name="Text Box 70"/>
          <p:cNvSpPr txBox="1">
            <a:spLocks noChangeArrowheads="1"/>
          </p:cNvSpPr>
          <p:nvPr/>
        </p:nvSpPr>
        <p:spPr bwMode="auto">
          <a:xfrm>
            <a:off x="228600" y="4541838"/>
            <a:ext cx="2335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9933"/>
                </a:solidFill>
              </a:rPr>
              <a:t>y = </a:t>
            </a:r>
            <a:r>
              <a:rPr lang="en-US" altLang="zh-CN" sz="2800" b="1">
                <a:solidFill>
                  <a:srgbClr val="FF9933"/>
                </a:solidFill>
              </a:rPr>
              <a:t>0</a:t>
            </a:r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截曲面</a:t>
            </a:r>
          </a:p>
        </p:txBody>
      </p:sp>
      <p:sp>
        <p:nvSpPr>
          <p:cNvPr id="1893447" name="Rectangle 71"/>
          <p:cNvSpPr>
            <a:spLocks noChangeArrowheads="1"/>
          </p:cNvSpPr>
          <p:nvPr/>
        </p:nvSpPr>
        <p:spPr bwMode="auto">
          <a:xfrm>
            <a:off x="247650" y="5175250"/>
            <a:ext cx="2713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0000"/>
                </a:solidFill>
              </a:rPr>
              <a:t>x = b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graphicFrame>
        <p:nvGraphicFramePr>
          <p:cNvPr id="1893448" name="Object 72"/>
          <p:cNvGraphicFramePr>
            <a:graphicFrameLocks noChangeAspect="1"/>
          </p:cNvGraphicFramePr>
          <p:nvPr/>
        </p:nvGraphicFramePr>
        <p:xfrm>
          <a:off x="477838" y="1054100"/>
          <a:ext cx="20859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5554" name="公式" r:id="rId4" imgW="825480" imgH="457200" progId="Equation.3">
                  <p:embed/>
                </p:oleObj>
              </mc:Choice>
              <mc:Fallback>
                <p:oleObj name="公式" r:id="rId4" imgW="825480" imgH="4572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054100"/>
                        <a:ext cx="20859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3449" name="AutoShape 73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3330" name="Group 1026"/>
          <p:cNvGrpSpPr>
            <a:grpSpLocks/>
          </p:cNvGrpSpPr>
          <p:nvPr/>
        </p:nvGrpSpPr>
        <p:grpSpPr bwMode="auto">
          <a:xfrm>
            <a:off x="3244850" y="1814513"/>
            <a:ext cx="4765675" cy="1328737"/>
            <a:chOff x="2044" y="1143"/>
            <a:chExt cx="3002" cy="837"/>
          </a:xfrm>
        </p:grpSpPr>
        <p:sp>
          <p:nvSpPr>
            <p:cNvPr id="2403331" name="Line 1027"/>
            <p:cNvSpPr>
              <a:spLocks noChangeShapeType="1"/>
            </p:cNvSpPr>
            <p:nvPr/>
          </p:nvSpPr>
          <p:spPr bwMode="auto">
            <a:xfrm>
              <a:off x="2636" y="1551"/>
              <a:ext cx="19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3332" name="Group 1028"/>
            <p:cNvGrpSpPr>
              <a:grpSpLocks/>
            </p:cNvGrpSpPr>
            <p:nvPr/>
          </p:nvGrpSpPr>
          <p:grpSpPr bwMode="auto">
            <a:xfrm>
              <a:off x="2044" y="1143"/>
              <a:ext cx="3002" cy="837"/>
              <a:chOff x="2044" y="1143"/>
              <a:chExt cx="3002" cy="837"/>
            </a:xfrm>
          </p:grpSpPr>
          <p:sp>
            <p:nvSpPr>
              <p:cNvPr id="2403333" name="Freeform 1029"/>
              <p:cNvSpPr>
                <a:spLocks/>
              </p:cNvSpPr>
              <p:nvPr/>
            </p:nvSpPr>
            <p:spPr bwMode="auto">
              <a:xfrm>
                <a:off x="2044" y="1143"/>
                <a:ext cx="799" cy="744"/>
              </a:xfrm>
              <a:custGeom>
                <a:avLst/>
                <a:gdLst>
                  <a:gd name="T0" fmla="*/ 437 w 773"/>
                  <a:gd name="T1" fmla="*/ 0 h 736"/>
                  <a:gd name="T2" fmla="*/ 700 w 773"/>
                  <a:gd name="T3" fmla="*/ 436 h 736"/>
                  <a:gd name="T4" fmla="*/ 0 w 773"/>
                  <a:gd name="T5" fmla="*/ 736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3" h="736">
                    <a:moveTo>
                      <a:pt x="437" y="0"/>
                    </a:moveTo>
                    <a:cubicBezTo>
                      <a:pt x="605" y="156"/>
                      <a:pt x="773" y="313"/>
                      <a:pt x="700" y="436"/>
                    </a:cubicBezTo>
                    <a:cubicBezTo>
                      <a:pt x="627" y="559"/>
                      <a:pt x="313" y="647"/>
                      <a:pt x="0" y="736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3334" name="Freeform 1030"/>
              <p:cNvSpPr>
                <a:spLocks/>
              </p:cNvSpPr>
              <p:nvPr/>
            </p:nvSpPr>
            <p:spPr bwMode="auto">
              <a:xfrm>
                <a:off x="4308" y="1248"/>
                <a:ext cx="738" cy="732"/>
              </a:xfrm>
              <a:custGeom>
                <a:avLst/>
                <a:gdLst>
                  <a:gd name="T0" fmla="*/ 339 w 738"/>
                  <a:gd name="T1" fmla="*/ 732 h 732"/>
                  <a:gd name="T2" fmla="*/ 67 w 738"/>
                  <a:gd name="T3" fmla="*/ 291 h 732"/>
                  <a:gd name="T4" fmla="*/ 738 w 738"/>
                  <a:gd name="T5" fmla="*/ 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8" h="732">
                    <a:moveTo>
                      <a:pt x="339" y="732"/>
                    </a:moveTo>
                    <a:cubicBezTo>
                      <a:pt x="166" y="574"/>
                      <a:pt x="0" y="413"/>
                      <a:pt x="67" y="291"/>
                    </a:cubicBezTo>
                    <a:cubicBezTo>
                      <a:pt x="134" y="169"/>
                      <a:pt x="598" y="61"/>
                      <a:pt x="738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03335" name="Group 1031"/>
          <p:cNvGrpSpPr>
            <a:grpSpLocks/>
          </p:cNvGrpSpPr>
          <p:nvPr/>
        </p:nvGrpSpPr>
        <p:grpSpPr bwMode="auto">
          <a:xfrm>
            <a:off x="3238500" y="4062413"/>
            <a:ext cx="4708525" cy="2566987"/>
            <a:chOff x="2040" y="2559"/>
            <a:chExt cx="2966" cy="1617"/>
          </a:xfrm>
        </p:grpSpPr>
        <p:sp>
          <p:nvSpPr>
            <p:cNvPr id="2403336" name="Freeform 1032"/>
            <p:cNvSpPr>
              <a:spLocks/>
            </p:cNvSpPr>
            <p:nvPr/>
          </p:nvSpPr>
          <p:spPr bwMode="auto">
            <a:xfrm>
              <a:off x="2040" y="3518"/>
              <a:ext cx="2484" cy="658"/>
            </a:xfrm>
            <a:custGeom>
              <a:avLst/>
              <a:gdLst>
                <a:gd name="T0" fmla="*/ 0 w 2484"/>
                <a:gd name="T1" fmla="*/ 262 h 658"/>
                <a:gd name="T2" fmla="*/ 1304 w 2484"/>
                <a:gd name="T3" fmla="*/ 66 h 658"/>
                <a:gd name="T4" fmla="*/ 2484 w 2484"/>
                <a:gd name="T5" fmla="*/ 65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4" h="658">
                  <a:moveTo>
                    <a:pt x="0" y="262"/>
                  </a:moveTo>
                  <a:cubicBezTo>
                    <a:pt x="217" y="229"/>
                    <a:pt x="890" y="0"/>
                    <a:pt x="1304" y="66"/>
                  </a:cubicBezTo>
                  <a:cubicBezTo>
                    <a:pt x="1718" y="132"/>
                    <a:pt x="2238" y="535"/>
                    <a:pt x="2484" y="65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37" name="Freeform 1033"/>
            <p:cNvSpPr>
              <a:spLocks/>
            </p:cNvSpPr>
            <p:nvPr/>
          </p:nvSpPr>
          <p:spPr bwMode="auto">
            <a:xfrm flipV="1">
              <a:off x="2554" y="2559"/>
              <a:ext cx="2452" cy="827"/>
            </a:xfrm>
            <a:custGeom>
              <a:avLst/>
              <a:gdLst>
                <a:gd name="T0" fmla="*/ 0 w 2454"/>
                <a:gd name="T1" fmla="*/ 282 h 827"/>
                <a:gd name="T2" fmla="*/ 1291 w 2454"/>
                <a:gd name="T3" fmla="*/ 91 h 827"/>
                <a:gd name="T4" fmla="*/ 2454 w 2454"/>
                <a:gd name="T5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" h="827">
                  <a:moveTo>
                    <a:pt x="0" y="282"/>
                  </a:moveTo>
                  <a:cubicBezTo>
                    <a:pt x="214" y="252"/>
                    <a:pt x="882" y="0"/>
                    <a:pt x="1291" y="91"/>
                  </a:cubicBezTo>
                  <a:cubicBezTo>
                    <a:pt x="1700" y="182"/>
                    <a:pt x="2212" y="674"/>
                    <a:pt x="2454" y="827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3338" name="Freeform 1034"/>
          <p:cNvSpPr>
            <a:spLocks/>
          </p:cNvSpPr>
          <p:nvPr/>
        </p:nvSpPr>
        <p:spPr bwMode="auto">
          <a:xfrm>
            <a:off x="6926263" y="1962150"/>
            <a:ext cx="1065212" cy="2603500"/>
          </a:xfrm>
          <a:custGeom>
            <a:avLst/>
            <a:gdLst>
              <a:gd name="T0" fmla="*/ 273 w 671"/>
              <a:gd name="T1" fmla="*/ 733 h 1640"/>
              <a:gd name="T2" fmla="*/ 225 w 671"/>
              <a:gd name="T3" fmla="*/ 1640 h 1640"/>
              <a:gd name="T4" fmla="*/ 633 w 671"/>
              <a:gd name="T5" fmla="*/ 1328 h 1640"/>
              <a:gd name="T6" fmla="*/ 671 w 671"/>
              <a:gd name="T7" fmla="*/ 0 h 1640"/>
              <a:gd name="T8" fmla="*/ 555 w 671"/>
              <a:gd name="T9" fmla="*/ 42 h 1640"/>
              <a:gd name="T10" fmla="*/ 191 w 671"/>
              <a:gd name="T11" fmla="*/ 170 h 1640"/>
              <a:gd name="T12" fmla="*/ 55 w 671"/>
              <a:gd name="T13" fmla="*/ 251 h 1640"/>
              <a:gd name="T14" fmla="*/ 18 w 671"/>
              <a:gd name="T15" fmla="*/ 297 h 1640"/>
              <a:gd name="T16" fmla="*/ 0 w 671"/>
              <a:gd name="T17" fmla="*/ 360 h 1640"/>
              <a:gd name="T18" fmla="*/ 18 w 671"/>
              <a:gd name="T19" fmla="*/ 479 h 1640"/>
              <a:gd name="T20" fmla="*/ 128 w 671"/>
              <a:gd name="T21" fmla="*/ 606 h 1640"/>
              <a:gd name="T22" fmla="*/ 209 w 671"/>
              <a:gd name="T23" fmla="*/ 670 h 1640"/>
              <a:gd name="T24" fmla="*/ 273 w 671"/>
              <a:gd name="T25" fmla="*/ 733 h 1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1" h="1640">
                <a:moveTo>
                  <a:pt x="273" y="733"/>
                </a:moveTo>
                <a:lnTo>
                  <a:pt x="225" y="1640"/>
                </a:lnTo>
                <a:lnTo>
                  <a:pt x="633" y="1328"/>
                </a:lnTo>
                <a:lnTo>
                  <a:pt x="671" y="0"/>
                </a:lnTo>
                <a:lnTo>
                  <a:pt x="555" y="42"/>
                </a:lnTo>
                <a:lnTo>
                  <a:pt x="191" y="170"/>
                </a:lnTo>
                <a:lnTo>
                  <a:pt x="55" y="251"/>
                </a:lnTo>
                <a:lnTo>
                  <a:pt x="18" y="297"/>
                </a:lnTo>
                <a:lnTo>
                  <a:pt x="0" y="360"/>
                </a:lnTo>
                <a:lnTo>
                  <a:pt x="18" y="479"/>
                </a:lnTo>
                <a:lnTo>
                  <a:pt x="128" y="606"/>
                </a:lnTo>
                <a:lnTo>
                  <a:pt x="209" y="670"/>
                </a:lnTo>
                <a:lnTo>
                  <a:pt x="273" y="733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3339" name="Freeform 1035"/>
          <p:cNvSpPr>
            <a:spLocks/>
          </p:cNvSpPr>
          <p:nvPr/>
        </p:nvSpPr>
        <p:spPr bwMode="auto">
          <a:xfrm>
            <a:off x="3232150" y="2465388"/>
            <a:ext cx="4127500" cy="4151312"/>
          </a:xfrm>
          <a:custGeom>
            <a:avLst/>
            <a:gdLst>
              <a:gd name="T0" fmla="*/ 765 w 2600"/>
              <a:gd name="T1" fmla="*/ 0 h 2615"/>
              <a:gd name="T2" fmla="*/ 786 w 2600"/>
              <a:gd name="T3" fmla="*/ 145 h 2615"/>
              <a:gd name="T4" fmla="*/ 805 w 2600"/>
              <a:gd name="T5" fmla="*/ 264 h 2615"/>
              <a:gd name="T6" fmla="*/ 835 w 2600"/>
              <a:gd name="T7" fmla="*/ 400 h 2615"/>
              <a:gd name="T8" fmla="*/ 867 w 2600"/>
              <a:gd name="T9" fmla="*/ 519 h 2615"/>
              <a:gd name="T10" fmla="*/ 907 w 2600"/>
              <a:gd name="T11" fmla="*/ 637 h 2615"/>
              <a:gd name="T12" fmla="*/ 946 w 2600"/>
              <a:gd name="T13" fmla="*/ 734 h 2615"/>
              <a:gd name="T14" fmla="*/ 1055 w 2600"/>
              <a:gd name="T15" fmla="*/ 916 h 2615"/>
              <a:gd name="T16" fmla="*/ 1198 w 2600"/>
              <a:gd name="T17" fmla="*/ 1090 h 2615"/>
              <a:gd name="T18" fmla="*/ 1327 w 2600"/>
              <a:gd name="T19" fmla="*/ 1198 h 2615"/>
              <a:gd name="T20" fmla="*/ 1416 w 2600"/>
              <a:gd name="T21" fmla="*/ 1225 h 2615"/>
              <a:gd name="T22" fmla="*/ 1491 w 2600"/>
              <a:gd name="T23" fmla="*/ 1239 h 2615"/>
              <a:gd name="T24" fmla="*/ 1549 w 2600"/>
              <a:gd name="T25" fmla="*/ 1236 h 2615"/>
              <a:gd name="T26" fmla="*/ 1672 w 2600"/>
              <a:gd name="T27" fmla="*/ 1212 h 2615"/>
              <a:gd name="T28" fmla="*/ 1800 w 2600"/>
              <a:gd name="T29" fmla="*/ 1144 h 2615"/>
              <a:gd name="T30" fmla="*/ 1891 w 2600"/>
              <a:gd name="T31" fmla="*/ 1053 h 2615"/>
              <a:gd name="T32" fmla="*/ 2000 w 2600"/>
              <a:gd name="T33" fmla="*/ 944 h 2615"/>
              <a:gd name="T34" fmla="*/ 2109 w 2600"/>
              <a:gd name="T35" fmla="*/ 762 h 2615"/>
              <a:gd name="T36" fmla="*/ 2191 w 2600"/>
              <a:gd name="T37" fmla="*/ 553 h 2615"/>
              <a:gd name="T38" fmla="*/ 2245 w 2600"/>
              <a:gd name="T39" fmla="*/ 398 h 2615"/>
              <a:gd name="T40" fmla="*/ 2290 w 2600"/>
              <a:gd name="T41" fmla="*/ 127 h 2615"/>
              <a:gd name="T42" fmla="*/ 2318 w 2600"/>
              <a:gd name="T43" fmla="*/ 71 h 2615"/>
              <a:gd name="T44" fmla="*/ 2336 w 2600"/>
              <a:gd name="T45" fmla="*/ 143 h 2615"/>
              <a:gd name="T46" fmla="*/ 2427 w 2600"/>
              <a:gd name="T47" fmla="*/ 247 h 2615"/>
              <a:gd name="T48" fmla="*/ 2509 w 2600"/>
              <a:gd name="T49" fmla="*/ 347 h 2615"/>
              <a:gd name="T50" fmla="*/ 2600 w 2600"/>
              <a:gd name="T51" fmla="*/ 416 h 2615"/>
              <a:gd name="T52" fmla="*/ 2480 w 2600"/>
              <a:gd name="T53" fmla="*/ 2615 h 2615"/>
              <a:gd name="T54" fmla="*/ 2336 w 2600"/>
              <a:gd name="T55" fmla="*/ 2531 h 2615"/>
              <a:gd name="T56" fmla="*/ 2024 w 2600"/>
              <a:gd name="T57" fmla="*/ 2331 h 2615"/>
              <a:gd name="T58" fmla="*/ 1824 w 2600"/>
              <a:gd name="T59" fmla="*/ 2223 h 2615"/>
              <a:gd name="T60" fmla="*/ 1620 w 2600"/>
              <a:gd name="T61" fmla="*/ 2123 h 2615"/>
              <a:gd name="T62" fmla="*/ 1436 w 2600"/>
              <a:gd name="T63" fmla="*/ 2071 h 2615"/>
              <a:gd name="T64" fmla="*/ 1209 w 2600"/>
              <a:gd name="T65" fmla="*/ 2025 h 2615"/>
              <a:gd name="T66" fmla="*/ 920 w 2600"/>
              <a:gd name="T67" fmla="*/ 2035 h 2615"/>
              <a:gd name="T68" fmla="*/ 764 w 2600"/>
              <a:gd name="T69" fmla="*/ 2055 h 2615"/>
              <a:gd name="T70" fmla="*/ 380 w 2600"/>
              <a:gd name="T71" fmla="*/ 2147 h 2615"/>
              <a:gd name="T72" fmla="*/ 0 w 2600"/>
              <a:gd name="T73" fmla="*/ 2235 h 2615"/>
              <a:gd name="T74" fmla="*/ 10 w 2600"/>
              <a:gd name="T75" fmla="*/ 325 h 2615"/>
              <a:gd name="T76" fmla="*/ 103 w 2600"/>
              <a:gd name="T77" fmla="*/ 307 h 2615"/>
              <a:gd name="T78" fmla="*/ 260 w 2600"/>
              <a:gd name="T79" fmla="*/ 263 h 2615"/>
              <a:gd name="T80" fmla="*/ 370 w 2600"/>
              <a:gd name="T81" fmla="*/ 223 h 2615"/>
              <a:gd name="T82" fmla="*/ 394 w 2600"/>
              <a:gd name="T83" fmla="*/ 211 h 2615"/>
              <a:gd name="T84" fmla="*/ 476 w 2600"/>
              <a:gd name="T85" fmla="*/ 187 h 2615"/>
              <a:gd name="T86" fmla="*/ 655 w 2600"/>
              <a:gd name="T87" fmla="*/ 89 h 2615"/>
              <a:gd name="T88" fmla="*/ 765 w 2600"/>
              <a:gd name="T89" fmla="*/ 0 h 2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00" h="2615">
                <a:moveTo>
                  <a:pt x="765" y="0"/>
                </a:moveTo>
                <a:lnTo>
                  <a:pt x="786" y="145"/>
                </a:lnTo>
                <a:lnTo>
                  <a:pt x="805" y="264"/>
                </a:lnTo>
                <a:lnTo>
                  <a:pt x="835" y="400"/>
                </a:lnTo>
                <a:lnTo>
                  <a:pt x="867" y="519"/>
                </a:lnTo>
                <a:lnTo>
                  <a:pt x="907" y="637"/>
                </a:lnTo>
                <a:lnTo>
                  <a:pt x="946" y="734"/>
                </a:lnTo>
                <a:lnTo>
                  <a:pt x="1055" y="916"/>
                </a:lnTo>
                <a:lnTo>
                  <a:pt x="1198" y="1090"/>
                </a:lnTo>
                <a:lnTo>
                  <a:pt x="1327" y="1198"/>
                </a:lnTo>
                <a:lnTo>
                  <a:pt x="1416" y="1225"/>
                </a:lnTo>
                <a:lnTo>
                  <a:pt x="1491" y="1239"/>
                </a:lnTo>
                <a:lnTo>
                  <a:pt x="1549" y="1236"/>
                </a:lnTo>
                <a:lnTo>
                  <a:pt x="1672" y="1212"/>
                </a:lnTo>
                <a:lnTo>
                  <a:pt x="1800" y="1144"/>
                </a:lnTo>
                <a:lnTo>
                  <a:pt x="1891" y="1053"/>
                </a:lnTo>
                <a:lnTo>
                  <a:pt x="2000" y="944"/>
                </a:lnTo>
                <a:lnTo>
                  <a:pt x="2109" y="762"/>
                </a:lnTo>
                <a:lnTo>
                  <a:pt x="2191" y="553"/>
                </a:lnTo>
                <a:lnTo>
                  <a:pt x="2245" y="398"/>
                </a:lnTo>
                <a:lnTo>
                  <a:pt x="2290" y="127"/>
                </a:lnTo>
                <a:lnTo>
                  <a:pt x="2318" y="71"/>
                </a:lnTo>
                <a:lnTo>
                  <a:pt x="2336" y="143"/>
                </a:lnTo>
                <a:lnTo>
                  <a:pt x="2427" y="247"/>
                </a:lnTo>
                <a:lnTo>
                  <a:pt x="2509" y="347"/>
                </a:lnTo>
                <a:lnTo>
                  <a:pt x="2600" y="416"/>
                </a:lnTo>
                <a:lnTo>
                  <a:pt x="2480" y="2615"/>
                </a:lnTo>
                <a:lnTo>
                  <a:pt x="2336" y="2531"/>
                </a:lnTo>
                <a:lnTo>
                  <a:pt x="2024" y="2331"/>
                </a:lnTo>
                <a:lnTo>
                  <a:pt x="1824" y="2223"/>
                </a:lnTo>
                <a:lnTo>
                  <a:pt x="1620" y="2123"/>
                </a:lnTo>
                <a:lnTo>
                  <a:pt x="1436" y="2071"/>
                </a:lnTo>
                <a:lnTo>
                  <a:pt x="1209" y="2025"/>
                </a:lnTo>
                <a:lnTo>
                  <a:pt x="920" y="2035"/>
                </a:lnTo>
                <a:lnTo>
                  <a:pt x="764" y="2055"/>
                </a:lnTo>
                <a:lnTo>
                  <a:pt x="380" y="2147"/>
                </a:lnTo>
                <a:lnTo>
                  <a:pt x="0" y="2235"/>
                </a:lnTo>
                <a:lnTo>
                  <a:pt x="10" y="325"/>
                </a:lnTo>
                <a:lnTo>
                  <a:pt x="103" y="307"/>
                </a:lnTo>
                <a:lnTo>
                  <a:pt x="260" y="263"/>
                </a:lnTo>
                <a:lnTo>
                  <a:pt x="370" y="223"/>
                </a:lnTo>
                <a:lnTo>
                  <a:pt x="394" y="211"/>
                </a:lnTo>
                <a:lnTo>
                  <a:pt x="476" y="187"/>
                </a:lnTo>
                <a:lnTo>
                  <a:pt x="655" y="89"/>
                </a:lnTo>
                <a:lnTo>
                  <a:pt x="765" y="0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3340" name="Group 1036"/>
          <p:cNvGrpSpPr>
            <a:grpSpLocks/>
          </p:cNvGrpSpPr>
          <p:nvPr/>
        </p:nvGrpSpPr>
        <p:grpSpPr bwMode="auto">
          <a:xfrm>
            <a:off x="4445000" y="2447925"/>
            <a:ext cx="2468563" cy="1992313"/>
            <a:chOff x="2590" y="1082"/>
            <a:chExt cx="1555" cy="1255"/>
          </a:xfrm>
        </p:grpSpPr>
        <p:sp>
          <p:nvSpPr>
            <p:cNvPr id="2403341" name="Freeform 1037"/>
            <p:cNvSpPr>
              <a:spLocks/>
            </p:cNvSpPr>
            <p:nvPr/>
          </p:nvSpPr>
          <p:spPr bwMode="auto">
            <a:xfrm>
              <a:off x="2590" y="1082"/>
              <a:ext cx="764" cy="1255"/>
            </a:xfrm>
            <a:custGeom>
              <a:avLst/>
              <a:gdLst>
                <a:gd name="T0" fmla="*/ 0 w 764"/>
                <a:gd name="T1" fmla="*/ 0 h 1255"/>
                <a:gd name="T2" fmla="*/ 110 w 764"/>
                <a:gd name="T3" fmla="*/ 564 h 1255"/>
                <a:gd name="T4" fmla="*/ 318 w 764"/>
                <a:gd name="T5" fmla="*/ 964 h 1255"/>
                <a:gd name="T6" fmla="*/ 510 w 764"/>
                <a:gd name="T7" fmla="*/ 1164 h 1255"/>
                <a:gd name="T8" fmla="*/ 646 w 764"/>
                <a:gd name="T9" fmla="*/ 1236 h 1255"/>
                <a:gd name="T10" fmla="*/ 764 w 764"/>
                <a:gd name="T11" fmla="*/ 125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1255">
                  <a:moveTo>
                    <a:pt x="0" y="0"/>
                  </a:moveTo>
                  <a:cubicBezTo>
                    <a:pt x="18" y="94"/>
                    <a:pt x="57" y="403"/>
                    <a:pt x="110" y="564"/>
                  </a:cubicBezTo>
                  <a:cubicBezTo>
                    <a:pt x="163" y="725"/>
                    <a:pt x="251" y="864"/>
                    <a:pt x="318" y="964"/>
                  </a:cubicBezTo>
                  <a:cubicBezTo>
                    <a:pt x="385" y="1064"/>
                    <a:pt x="455" y="1119"/>
                    <a:pt x="510" y="1164"/>
                  </a:cubicBezTo>
                  <a:cubicBezTo>
                    <a:pt x="565" y="1209"/>
                    <a:pt x="604" y="1221"/>
                    <a:pt x="646" y="1236"/>
                  </a:cubicBezTo>
                  <a:cubicBezTo>
                    <a:pt x="688" y="1251"/>
                    <a:pt x="740" y="1251"/>
                    <a:pt x="764" y="1255"/>
                  </a:cubicBez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42" name="Freeform 1038"/>
            <p:cNvSpPr>
              <a:spLocks/>
            </p:cNvSpPr>
            <p:nvPr/>
          </p:nvSpPr>
          <p:spPr bwMode="auto">
            <a:xfrm>
              <a:off x="3372" y="1091"/>
              <a:ext cx="773" cy="1236"/>
            </a:xfrm>
            <a:custGeom>
              <a:avLst/>
              <a:gdLst>
                <a:gd name="T0" fmla="*/ 773 w 773"/>
                <a:gd name="T1" fmla="*/ 0 h 1236"/>
                <a:gd name="T2" fmla="*/ 646 w 773"/>
                <a:gd name="T3" fmla="*/ 572 h 1236"/>
                <a:gd name="T4" fmla="*/ 455 w 773"/>
                <a:gd name="T5" fmla="*/ 936 h 1236"/>
                <a:gd name="T6" fmla="*/ 273 w 773"/>
                <a:gd name="T7" fmla="*/ 1127 h 1236"/>
                <a:gd name="T8" fmla="*/ 109 w 773"/>
                <a:gd name="T9" fmla="*/ 1218 h 1236"/>
                <a:gd name="T10" fmla="*/ 0 w 773"/>
                <a:gd name="T11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3" h="1236">
                  <a:moveTo>
                    <a:pt x="773" y="0"/>
                  </a:moveTo>
                  <a:cubicBezTo>
                    <a:pt x="753" y="99"/>
                    <a:pt x="699" y="416"/>
                    <a:pt x="646" y="572"/>
                  </a:cubicBezTo>
                  <a:cubicBezTo>
                    <a:pt x="593" y="728"/>
                    <a:pt x="517" y="844"/>
                    <a:pt x="455" y="936"/>
                  </a:cubicBezTo>
                  <a:cubicBezTo>
                    <a:pt x="393" y="1028"/>
                    <a:pt x="331" y="1080"/>
                    <a:pt x="273" y="1127"/>
                  </a:cubicBezTo>
                  <a:cubicBezTo>
                    <a:pt x="215" y="1174"/>
                    <a:pt x="155" y="1200"/>
                    <a:pt x="109" y="1218"/>
                  </a:cubicBezTo>
                  <a:cubicBezTo>
                    <a:pt x="63" y="1236"/>
                    <a:pt x="23" y="1232"/>
                    <a:pt x="0" y="1236"/>
                  </a:cubicBez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3343" name="Freeform 1039"/>
          <p:cNvSpPr>
            <a:spLocks/>
          </p:cNvSpPr>
          <p:nvPr/>
        </p:nvSpPr>
        <p:spPr bwMode="auto">
          <a:xfrm>
            <a:off x="3954463" y="1816100"/>
            <a:ext cx="476250" cy="971550"/>
          </a:xfrm>
          <a:custGeom>
            <a:avLst/>
            <a:gdLst>
              <a:gd name="T0" fmla="*/ 0 w 300"/>
              <a:gd name="T1" fmla="*/ 612 h 612"/>
              <a:gd name="T2" fmla="*/ 0 w 300"/>
              <a:gd name="T3" fmla="*/ 0 h 612"/>
              <a:gd name="T4" fmla="*/ 196 w 300"/>
              <a:gd name="T5" fmla="*/ 184 h 612"/>
              <a:gd name="T6" fmla="*/ 288 w 300"/>
              <a:gd name="T7" fmla="*/ 308 h 612"/>
              <a:gd name="T8" fmla="*/ 300 w 300"/>
              <a:gd name="T9" fmla="*/ 396 h 612"/>
              <a:gd name="T10" fmla="*/ 268 w 300"/>
              <a:gd name="T11" fmla="*/ 464 h 612"/>
              <a:gd name="T12" fmla="*/ 164 w 300"/>
              <a:gd name="T13" fmla="*/ 540 h 612"/>
              <a:gd name="T14" fmla="*/ 92 w 300"/>
              <a:gd name="T15" fmla="*/ 568 h 612"/>
              <a:gd name="T16" fmla="*/ 0 w 300"/>
              <a:gd name="T17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612">
                <a:moveTo>
                  <a:pt x="0" y="612"/>
                </a:moveTo>
                <a:lnTo>
                  <a:pt x="0" y="0"/>
                </a:lnTo>
                <a:lnTo>
                  <a:pt x="196" y="184"/>
                </a:lnTo>
                <a:lnTo>
                  <a:pt x="288" y="308"/>
                </a:lnTo>
                <a:lnTo>
                  <a:pt x="300" y="396"/>
                </a:lnTo>
                <a:lnTo>
                  <a:pt x="268" y="464"/>
                </a:lnTo>
                <a:lnTo>
                  <a:pt x="164" y="540"/>
                </a:lnTo>
                <a:lnTo>
                  <a:pt x="92" y="568"/>
                </a:lnTo>
                <a:lnTo>
                  <a:pt x="0" y="612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3344" name="Freeform 1040"/>
          <p:cNvSpPr>
            <a:spLocks/>
          </p:cNvSpPr>
          <p:nvPr/>
        </p:nvSpPr>
        <p:spPr bwMode="auto">
          <a:xfrm>
            <a:off x="7277100" y="4062413"/>
            <a:ext cx="660400" cy="503237"/>
          </a:xfrm>
          <a:custGeom>
            <a:avLst/>
            <a:gdLst>
              <a:gd name="T0" fmla="*/ 0 w 416"/>
              <a:gd name="T1" fmla="*/ 317 h 317"/>
              <a:gd name="T2" fmla="*/ 416 w 416"/>
              <a:gd name="T3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16" h="317">
                <a:moveTo>
                  <a:pt x="0" y="317"/>
                </a:moveTo>
                <a:cubicBezTo>
                  <a:pt x="69" y="264"/>
                  <a:pt x="329" y="66"/>
                  <a:pt x="41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3345" name="Group 1041"/>
          <p:cNvGrpSpPr>
            <a:grpSpLocks/>
          </p:cNvGrpSpPr>
          <p:nvPr/>
        </p:nvGrpSpPr>
        <p:grpSpPr bwMode="auto">
          <a:xfrm>
            <a:off x="3260725" y="4062413"/>
            <a:ext cx="4686300" cy="2566987"/>
            <a:chOff x="2054" y="2559"/>
            <a:chExt cx="2952" cy="1617"/>
          </a:xfrm>
        </p:grpSpPr>
        <p:sp>
          <p:nvSpPr>
            <p:cNvPr id="2403346" name="Freeform 1042"/>
            <p:cNvSpPr>
              <a:spLocks/>
            </p:cNvSpPr>
            <p:nvPr/>
          </p:nvSpPr>
          <p:spPr bwMode="auto">
            <a:xfrm flipV="1">
              <a:off x="2552" y="2559"/>
              <a:ext cx="2454" cy="827"/>
            </a:xfrm>
            <a:custGeom>
              <a:avLst/>
              <a:gdLst>
                <a:gd name="T0" fmla="*/ 0 w 2454"/>
                <a:gd name="T1" fmla="*/ 282 h 827"/>
                <a:gd name="T2" fmla="*/ 1291 w 2454"/>
                <a:gd name="T3" fmla="*/ 91 h 827"/>
                <a:gd name="T4" fmla="*/ 2454 w 2454"/>
                <a:gd name="T5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" h="827">
                  <a:moveTo>
                    <a:pt x="0" y="282"/>
                  </a:moveTo>
                  <a:cubicBezTo>
                    <a:pt x="214" y="252"/>
                    <a:pt x="882" y="0"/>
                    <a:pt x="1291" y="91"/>
                  </a:cubicBezTo>
                  <a:cubicBezTo>
                    <a:pt x="1700" y="182"/>
                    <a:pt x="2212" y="674"/>
                    <a:pt x="2454" y="827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47" name="Freeform 1043"/>
            <p:cNvSpPr>
              <a:spLocks/>
            </p:cNvSpPr>
            <p:nvPr/>
          </p:nvSpPr>
          <p:spPr bwMode="auto">
            <a:xfrm>
              <a:off x="2054" y="3521"/>
              <a:ext cx="2466" cy="655"/>
            </a:xfrm>
            <a:custGeom>
              <a:avLst/>
              <a:gdLst>
                <a:gd name="T0" fmla="*/ 0 w 2466"/>
                <a:gd name="T1" fmla="*/ 257 h 655"/>
                <a:gd name="T2" fmla="*/ 1291 w 2466"/>
                <a:gd name="T3" fmla="*/ 66 h 655"/>
                <a:gd name="T4" fmla="*/ 2466 w 2466"/>
                <a:gd name="T5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6" h="655">
                  <a:moveTo>
                    <a:pt x="0" y="257"/>
                  </a:moveTo>
                  <a:cubicBezTo>
                    <a:pt x="214" y="227"/>
                    <a:pt x="880" y="0"/>
                    <a:pt x="1291" y="66"/>
                  </a:cubicBezTo>
                  <a:cubicBezTo>
                    <a:pt x="1702" y="132"/>
                    <a:pt x="2221" y="532"/>
                    <a:pt x="2466" y="65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3348" name="Group 1044"/>
          <p:cNvGrpSpPr>
            <a:grpSpLocks/>
          </p:cNvGrpSpPr>
          <p:nvPr/>
        </p:nvGrpSpPr>
        <p:grpSpPr bwMode="auto">
          <a:xfrm>
            <a:off x="3230563" y="1816100"/>
            <a:ext cx="4770437" cy="1328738"/>
            <a:chOff x="2035" y="1144"/>
            <a:chExt cx="3005" cy="837"/>
          </a:xfrm>
        </p:grpSpPr>
        <p:sp>
          <p:nvSpPr>
            <p:cNvPr id="2403349" name="Freeform 1045"/>
            <p:cNvSpPr>
              <a:spLocks/>
            </p:cNvSpPr>
            <p:nvPr/>
          </p:nvSpPr>
          <p:spPr bwMode="auto">
            <a:xfrm>
              <a:off x="2035" y="1144"/>
              <a:ext cx="817" cy="744"/>
            </a:xfrm>
            <a:custGeom>
              <a:avLst/>
              <a:gdLst>
                <a:gd name="T0" fmla="*/ 437 w 773"/>
                <a:gd name="T1" fmla="*/ 0 h 736"/>
                <a:gd name="T2" fmla="*/ 700 w 773"/>
                <a:gd name="T3" fmla="*/ 436 h 736"/>
                <a:gd name="T4" fmla="*/ 0 w 773"/>
                <a:gd name="T5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3" h="736">
                  <a:moveTo>
                    <a:pt x="437" y="0"/>
                  </a:moveTo>
                  <a:cubicBezTo>
                    <a:pt x="605" y="156"/>
                    <a:pt x="773" y="313"/>
                    <a:pt x="700" y="436"/>
                  </a:cubicBezTo>
                  <a:cubicBezTo>
                    <a:pt x="627" y="559"/>
                    <a:pt x="313" y="647"/>
                    <a:pt x="0" y="7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50" name="Freeform 1046"/>
            <p:cNvSpPr>
              <a:spLocks/>
            </p:cNvSpPr>
            <p:nvPr/>
          </p:nvSpPr>
          <p:spPr bwMode="auto">
            <a:xfrm>
              <a:off x="4299" y="1248"/>
              <a:ext cx="741" cy="733"/>
            </a:xfrm>
            <a:custGeom>
              <a:avLst/>
              <a:gdLst>
                <a:gd name="T0" fmla="*/ 339 w 741"/>
                <a:gd name="T1" fmla="*/ 733 h 733"/>
                <a:gd name="T2" fmla="*/ 67 w 741"/>
                <a:gd name="T3" fmla="*/ 292 h 733"/>
                <a:gd name="T4" fmla="*/ 741 w 741"/>
                <a:gd name="T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1" h="733">
                  <a:moveTo>
                    <a:pt x="339" y="733"/>
                  </a:moveTo>
                  <a:cubicBezTo>
                    <a:pt x="166" y="575"/>
                    <a:pt x="0" y="414"/>
                    <a:pt x="67" y="292"/>
                  </a:cubicBezTo>
                  <a:cubicBezTo>
                    <a:pt x="134" y="170"/>
                    <a:pt x="601" y="61"/>
                    <a:pt x="741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3351" name="Group 1047"/>
          <p:cNvGrpSpPr>
            <a:grpSpLocks/>
          </p:cNvGrpSpPr>
          <p:nvPr/>
        </p:nvGrpSpPr>
        <p:grpSpPr bwMode="auto">
          <a:xfrm>
            <a:off x="3962400" y="1828800"/>
            <a:ext cx="0" cy="3117850"/>
            <a:chOff x="2509" y="691"/>
            <a:chExt cx="0" cy="1964"/>
          </a:xfrm>
        </p:grpSpPr>
        <p:sp>
          <p:nvSpPr>
            <p:cNvPr id="2403352" name="Line 1048"/>
            <p:cNvSpPr>
              <a:spLocks noChangeShapeType="1"/>
            </p:cNvSpPr>
            <p:nvPr/>
          </p:nvSpPr>
          <p:spPr bwMode="auto">
            <a:xfrm>
              <a:off x="2509" y="691"/>
              <a:ext cx="0" cy="5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53" name="Line 1049"/>
            <p:cNvSpPr>
              <a:spLocks noChangeShapeType="1"/>
            </p:cNvSpPr>
            <p:nvPr/>
          </p:nvSpPr>
          <p:spPr bwMode="auto">
            <a:xfrm>
              <a:off x="2509" y="1273"/>
              <a:ext cx="0" cy="138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3354" name="Freeform 1050"/>
          <p:cNvSpPr>
            <a:spLocks/>
          </p:cNvSpPr>
          <p:nvPr/>
        </p:nvSpPr>
        <p:spPr bwMode="auto">
          <a:xfrm>
            <a:off x="3238500" y="2981325"/>
            <a:ext cx="1588" cy="3038475"/>
          </a:xfrm>
          <a:custGeom>
            <a:avLst/>
            <a:gdLst>
              <a:gd name="T0" fmla="*/ 0 w 1"/>
              <a:gd name="T1" fmla="*/ 0 h 1914"/>
              <a:gd name="T2" fmla="*/ 0 w 1"/>
              <a:gd name="T3" fmla="*/ 1914 h 19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14">
                <a:moveTo>
                  <a:pt x="0" y="0"/>
                </a:moveTo>
                <a:lnTo>
                  <a:pt x="0" y="191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3355" name="Freeform 1051"/>
          <p:cNvSpPr>
            <a:spLocks/>
          </p:cNvSpPr>
          <p:nvPr/>
        </p:nvSpPr>
        <p:spPr bwMode="auto">
          <a:xfrm>
            <a:off x="7939088" y="1981200"/>
            <a:ext cx="53975" cy="2093913"/>
          </a:xfrm>
          <a:custGeom>
            <a:avLst/>
            <a:gdLst>
              <a:gd name="T0" fmla="*/ 34 w 34"/>
              <a:gd name="T1" fmla="*/ 0 h 1319"/>
              <a:gd name="T2" fmla="*/ 0 w 34"/>
              <a:gd name="T3" fmla="*/ 1319 h 13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" h="1319">
                <a:moveTo>
                  <a:pt x="34" y="0"/>
                </a:moveTo>
                <a:lnTo>
                  <a:pt x="0" y="1319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3356" name="Line 1052"/>
          <p:cNvSpPr>
            <a:spLocks noChangeShapeType="1"/>
          </p:cNvSpPr>
          <p:nvPr/>
        </p:nvSpPr>
        <p:spPr bwMode="auto">
          <a:xfrm flipH="1">
            <a:off x="7158038" y="3144838"/>
            <a:ext cx="201612" cy="3484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3361" name="Text Box 1057"/>
          <p:cNvSpPr txBox="1">
            <a:spLocks noChangeArrowheads="1"/>
          </p:cNvSpPr>
          <p:nvPr/>
        </p:nvSpPr>
        <p:spPr bwMode="auto">
          <a:xfrm>
            <a:off x="317500" y="2457450"/>
            <a:ext cx="171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 b="1">
                <a:solidFill>
                  <a:schemeClr val="tx1"/>
                </a:solidFill>
                <a:latin typeface="楷体_GB2312" pitchFamily="49" charset="-122"/>
              </a:rPr>
              <a:t>截痕法</a:t>
            </a:r>
            <a:endParaRPr lang="zh-CN" altLang="en-US" sz="32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403362" name="Rectangle 1058"/>
          <p:cNvSpPr>
            <a:spLocks noGrp="1" noChangeArrowheads="1"/>
          </p:cNvSpPr>
          <p:nvPr>
            <p:ph type="title" idx="4294967295"/>
          </p:nvPr>
        </p:nvSpPr>
        <p:spPr>
          <a:xfrm>
            <a:off x="8305800" y="6019800"/>
            <a:ext cx="457200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03363" name="Rectangle 1059"/>
          <p:cNvSpPr>
            <a:spLocks noChangeArrowheads="1"/>
          </p:cNvSpPr>
          <p:nvPr/>
        </p:nvSpPr>
        <p:spPr bwMode="auto">
          <a:xfrm>
            <a:off x="371475" y="368300"/>
            <a:ext cx="2381250" cy="479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18.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/>
              <a:t>双曲抛物面</a:t>
            </a:r>
          </a:p>
        </p:txBody>
      </p:sp>
      <p:sp>
        <p:nvSpPr>
          <p:cNvPr id="2403364" name="Text Box 1060"/>
          <p:cNvSpPr txBox="1">
            <a:spLocks noChangeArrowheads="1"/>
          </p:cNvSpPr>
          <p:nvPr/>
        </p:nvSpPr>
        <p:spPr bwMode="auto">
          <a:xfrm>
            <a:off x="2338388" y="390525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（马鞍面）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grpSp>
        <p:nvGrpSpPr>
          <p:cNvPr id="2403365" name="Group 1061"/>
          <p:cNvGrpSpPr>
            <a:grpSpLocks/>
          </p:cNvGrpSpPr>
          <p:nvPr/>
        </p:nvGrpSpPr>
        <p:grpSpPr bwMode="auto">
          <a:xfrm>
            <a:off x="2960688" y="1738313"/>
            <a:ext cx="2879725" cy="3840162"/>
            <a:chOff x="1865" y="1095"/>
            <a:chExt cx="1814" cy="2419"/>
          </a:xfrm>
        </p:grpSpPr>
        <p:sp>
          <p:nvSpPr>
            <p:cNvPr id="2403366" name="Freeform 1062"/>
            <p:cNvSpPr>
              <a:spLocks/>
            </p:cNvSpPr>
            <p:nvPr/>
          </p:nvSpPr>
          <p:spPr bwMode="auto">
            <a:xfrm>
              <a:off x="2058" y="2790"/>
              <a:ext cx="1494" cy="2"/>
            </a:xfrm>
            <a:custGeom>
              <a:avLst/>
              <a:gdLst>
                <a:gd name="T0" fmla="*/ 1494 w 1494"/>
                <a:gd name="T1" fmla="*/ 2 h 2"/>
                <a:gd name="T2" fmla="*/ 0 w 1494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4" h="2">
                  <a:moveTo>
                    <a:pt x="1494" y="2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67" name="Text Box 1063"/>
            <p:cNvSpPr txBox="1">
              <a:spLocks noChangeArrowheads="1"/>
            </p:cNvSpPr>
            <p:nvPr/>
          </p:nvSpPr>
          <p:spPr bwMode="auto">
            <a:xfrm>
              <a:off x="1865" y="2680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03368" name="Text Box 1064"/>
            <p:cNvSpPr txBox="1">
              <a:spLocks noChangeArrowheads="1"/>
            </p:cNvSpPr>
            <p:nvPr/>
          </p:nvSpPr>
          <p:spPr bwMode="auto">
            <a:xfrm>
              <a:off x="3365" y="1095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03369" name="Text Box 1065"/>
            <p:cNvSpPr txBox="1">
              <a:spLocks noChangeArrowheads="1"/>
            </p:cNvSpPr>
            <p:nvPr/>
          </p:nvSpPr>
          <p:spPr bwMode="auto">
            <a:xfrm>
              <a:off x="3024" y="3264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03370" name="Line 1066"/>
            <p:cNvSpPr>
              <a:spLocks noChangeShapeType="1"/>
            </p:cNvSpPr>
            <p:nvPr/>
          </p:nvSpPr>
          <p:spPr bwMode="auto">
            <a:xfrm flipV="1">
              <a:off x="3572" y="1224"/>
              <a:ext cx="0" cy="15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71" name="Freeform 1067"/>
            <p:cNvSpPr>
              <a:spLocks/>
            </p:cNvSpPr>
            <p:nvPr/>
          </p:nvSpPr>
          <p:spPr bwMode="auto">
            <a:xfrm>
              <a:off x="2895" y="2792"/>
              <a:ext cx="678" cy="679"/>
            </a:xfrm>
            <a:custGeom>
              <a:avLst/>
              <a:gdLst>
                <a:gd name="T0" fmla="*/ 678 w 678"/>
                <a:gd name="T1" fmla="*/ 0 h 679"/>
                <a:gd name="T2" fmla="*/ 0 w 678"/>
                <a:gd name="T3" fmla="*/ 67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8" h="679">
                  <a:moveTo>
                    <a:pt x="678" y="0"/>
                  </a:moveTo>
                  <a:lnTo>
                    <a:pt x="0" y="679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72" name="Text Box 1068"/>
            <p:cNvSpPr txBox="1">
              <a:spLocks noChangeArrowheads="1"/>
            </p:cNvSpPr>
            <p:nvPr/>
          </p:nvSpPr>
          <p:spPr bwMode="auto">
            <a:xfrm>
              <a:off x="3215" y="2764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2403373" name="Line 1069"/>
          <p:cNvSpPr>
            <a:spLocks noChangeShapeType="1"/>
          </p:cNvSpPr>
          <p:nvPr/>
        </p:nvSpPr>
        <p:spPr bwMode="auto">
          <a:xfrm>
            <a:off x="5670550" y="4440238"/>
            <a:ext cx="0" cy="10096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3374" name="Text Box 1070"/>
          <p:cNvSpPr txBox="1">
            <a:spLocks noChangeArrowheads="1"/>
          </p:cNvSpPr>
          <p:nvPr/>
        </p:nvSpPr>
        <p:spPr bwMode="auto">
          <a:xfrm>
            <a:off x="233363" y="3876675"/>
            <a:ext cx="2727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009900"/>
                </a:solidFill>
              </a:rPr>
              <a:t>z = a</a:t>
            </a:r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403375" name="Text Box 1071"/>
          <p:cNvSpPr txBox="1">
            <a:spLocks noChangeArrowheads="1"/>
          </p:cNvSpPr>
          <p:nvPr/>
        </p:nvSpPr>
        <p:spPr bwMode="auto">
          <a:xfrm>
            <a:off x="228600" y="4541838"/>
            <a:ext cx="2335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9933"/>
                </a:solidFill>
              </a:rPr>
              <a:t>y = </a:t>
            </a:r>
            <a:r>
              <a:rPr lang="en-US" altLang="zh-CN" sz="2800" b="1">
                <a:solidFill>
                  <a:srgbClr val="FF9933"/>
                </a:solidFill>
              </a:rPr>
              <a:t>0</a:t>
            </a:r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截曲面</a:t>
            </a:r>
          </a:p>
        </p:txBody>
      </p:sp>
      <p:sp>
        <p:nvSpPr>
          <p:cNvPr id="2403376" name="Rectangle 1072"/>
          <p:cNvSpPr>
            <a:spLocks noChangeArrowheads="1"/>
          </p:cNvSpPr>
          <p:nvPr/>
        </p:nvSpPr>
        <p:spPr bwMode="auto">
          <a:xfrm>
            <a:off x="247650" y="5175250"/>
            <a:ext cx="2713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0000"/>
                </a:solidFill>
              </a:rPr>
              <a:t>x = b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graphicFrame>
        <p:nvGraphicFramePr>
          <p:cNvPr id="2403378" name="Object 1074"/>
          <p:cNvGraphicFramePr>
            <a:graphicFrameLocks noChangeAspect="1"/>
          </p:cNvGraphicFramePr>
          <p:nvPr/>
        </p:nvGraphicFramePr>
        <p:xfrm>
          <a:off x="477838" y="1054100"/>
          <a:ext cx="20859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578" name="公式" r:id="rId4" imgW="825480" imgH="457200" progId="Equation.3">
                  <p:embed/>
                </p:oleObj>
              </mc:Choice>
              <mc:Fallback>
                <p:oleObj name="公式" r:id="rId4" imgW="825480" imgH="457200" progId="Equation.3">
                  <p:embed/>
                  <p:pic>
                    <p:nvPicPr>
                      <p:cNvPr id="0" name="Object 1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054100"/>
                        <a:ext cx="20859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3379" name="AutoShape 1075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02" name="Freeform 2"/>
          <p:cNvSpPr>
            <a:spLocks/>
          </p:cNvSpPr>
          <p:nvPr/>
        </p:nvSpPr>
        <p:spPr bwMode="auto">
          <a:xfrm>
            <a:off x="3689350" y="1238250"/>
            <a:ext cx="4635500" cy="5233988"/>
          </a:xfrm>
          <a:custGeom>
            <a:avLst/>
            <a:gdLst>
              <a:gd name="T0" fmla="*/ 111 w 2920"/>
              <a:gd name="T1" fmla="*/ 140 h 3297"/>
              <a:gd name="T2" fmla="*/ 262 w 2920"/>
              <a:gd name="T3" fmla="*/ 315 h 3297"/>
              <a:gd name="T4" fmla="*/ 474 w 2920"/>
              <a:gd name="T5" fmla="*/ 594 h 3297"/>
              <a:gd name="T6" fmla="*/ 648 w 2920"/>
              <a:gd name="T7" fmla="*/ 893 h 3297"/>
              <a:gd name="T8" fmla="*/ 703 w 2920"/>
              <a:gd name="T9" fmla="*/ 1025 h 3297"/>
              <a:gd name="T10" fmla="*/ 750 w 2920"/>
              <a:gd name="T11" fmla="*/ 1193 h 3297"/>
              <a:gd name="T12" fmla="*/ 765 w 2920"/>
              <a:gd name="T13" fmla="*/ 1299 h 3297"/>
              <a:gd name="T14" fmla="*/ 762 w 2920"/>
              <a:gd name="T15" fmla="*/ 1466 h 3297"/>
              <a:gd name="T16" fmla="*/ 721 w 2920"/>
              <a:gd name="T17" fmla="*/ 1626 h 3297"/>
              <a:gd name="T18" fmla="*/ 670 w 2920"/>
              <a:gd name="T19" fmla="*/ 1766 h 3297"/>
              <a:gd name="T20" fmla="*/ 577 w 2920"/>
              <a:gd name="T21" fmla="*/ 1956 h 3297"/>
              <a:gd name="T22" fmla="*/ 432 w 2920"/>
              <a:gd name="T23" fmla="*/ 2211 h 3297"/>
              <a:gd name="T24" fmla="*/ 270 w 2920"/>
              <a:gd name="T25" fmla="*/ 2465 h 3297"/>
              <a:gd name="T26" fmla="*/ 22 w 2920"/>
              <a:gd name="T27" fmla="*/ 2879 h 3297"/>
              <a:gd name="T28" fmla="*/ 117 w 2920"/>
              <a:gd name="T29" fmla="*/ 3028 h 3297"/>
              <a:gd name="T30" fmla="*/ 349 w 2920"/>
              <a:gd name="T31" fmla="*/ 3147 h 3297"/>
              <a:gd name="T32" fmla="*/ 767 w 2920"/>
              <a:gd name="T33" fmla="*/ 3248 h 3297"/>
              <a:gd name="T34" fmla="*/ 1449 w 2920"/>
              <a:gd name="T35" fmla="*/ 3297 h 3297"/>
              <a:gd name="T36" fmla="*/ 2094 w 2920"/>
              <a:gd name="T37" fmla="*/ 3256 h 3297"/>
              <a:gd name="T38" fmla="*/ 2580 w 2920"/>
              <a:gd name="T39" fmla="*/ 3149 h 3297"/>
              <a:gd name="T40" fmla="*/ 2899 w 2920"/>
              <a:gd name="T41" fmla="*/ 2925 h 3297"/>
              <a:gd name="T42" fmla="*/ 2914 w 2920"/>
              <a:gd name="T43" fmla="*/ 2859 h 3297"/>
              <a:gd name="T44" fmla="*/ 2634 w 2920"/>
              <a:gd name="T45" fmla="*/ 2441 h 3297"/>
              <a:gd name="T46" fmla="*/ 2376 w 2920"/>
              <a:gd name="T47" fmla="*/ 2030 h 3297"/>
              <a:gd name="T48" fmla="*/ 2244 w 2920"/>
              <a:gd name="T49" fmla="*/ 1767 h 3297"/>
              <a:gd name="T50" fmla="*/ 2169 w 2920"/>
              <a:gd name="T51" fmla="*/ 1557 h 3297"/>
              <a:gd name="T52" fmla="*/ 2143 w 2920"/>
              <a:gd name="T53" fmla="*/ 1383 h 3297"/>
              <a:gd name="T54" fmla="*/ 2152 w 2920"/>
              <a:gd name="T55" fmla="*/ 1235 h 3297"/>
              <a:gd name="T56" fmla="*/ 2191 w 2920"/>
              <a:gd name="T57" fmla="*/ 1068 h 3297"/>
              <a:gd name="T58" fmla="*/ 2250 w 2920"/>
              <a:gd name="T59" fmla="*/ 917 h 3297"/>
              <a:gd name="T60" fmla="*/ 2313 w 2920"/>
              <a:gd name="T61" fmla="*/ 792 h 3297"/>
              <a:gd name="T62" fmla="*/ 2374 w 2920"/>
              <a:gd name="T63" fmla="*/ 687 h 3297"/>
              <a:gd name="T64" fmla="*/ 2488 w 2920"/>
              <a:gd name="T65" fmla="*/ 524 h 3297"/>
              <a:gd name="T66" fmla="*/ 2566 w 2920"/>
              <a:gd name="T67" fmla="*/ 419 h 3297"/>
              <a:gd name="T68" fmla="*/ 2661 w 2920"/>
              <a:gd name="T69" fmla="*/ 300 h 3297"/>
              <a:gd name="T70" fmla="*/ 2920 w 2920"/>
              <a:gd name="T71" fmla="*/ 0 h 3297"/>
              <a:gd name="T72" fmla="*/ 2640 w 2920"/>
              <a:gd name="T73" fmla="*/ 147 h 3297"/>
              <a:gd name="T74" fmla="*/ 1476 w 2920"/>
              <a:gd name="T75" fmla="*/ 1429 h 3297"/>
              <a:gd name="T76" fmla="*/ 313 w 2920"/>
              <a:gd name="T77" fmla="*/ 156 h 3297"/>
              <a:gd name="T78" fmla="*/ 0 w 2920"/>
              <a:gd name="T79" fmla="*/ 12 h 3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20" h="3297">
                <a:moveTo>
                  <a:pt x="0" y="12"/>
                </a:moveTo>
                <a:lnTo>
                  <a:pt x="111" y="140"/>
                </a:lnTo>
                <a:lnTo>
                  <a:pt x="181" y="219"/>
                </a:lnTo>
                <a:lnTo>
                  <a:pt x="262" y="315"/>
                </a:lnTo>
                <a:lnTo>
                  <a:pt x="367" y="449"/>
                </a:lnTo>
                <a:lnTo>
                  <a:pt x="474" y="594"/>
                </a:lnTo>
                <a:lnTo>
                  <a:pt x="564" y="734"/>
                </a:lnTo>
                <a:lnTo>
                  <a:pt x="648" y="893"/>
                </a:lnTo>
                <a:lnTo>
                  <a:pt x="676" y="956"/>
                </a:lnTo>
                <a:lnTo>
                  <a:pt x="703" y="1025"/>
                </a:lnTo>
                <a:lnTo>
                  <a:pt x="730" y="1110"/>
                </a:lnTo>
                <a:lnTo>
                  <a:pt x="750" y="1193"/>
                </a:lnTo>
                <a:lnTo>
                  <a:pt x="760" y="1245"/>
                </a:lnTo>
                <a:lnTo>
                  <a:pt x="765" y="1299"/>
                </a:lnTo>
                <a:lnTo>
                  <a:pt x="768" y="1383"/>
                </a:lnTo>
                <a:lnTo>
                  <a:pt x="762" y="1466"/>
                </a:lnTo>
                <a:lnTo>
                  <a:pt x="742" y="1551"/>
                </a:lnTo>
                <a:lnTo>
                  <a:pt x="721" y="1626"/>
                </a:lnTo>
                <a:lnTo>
                  <a:pt x="699" y="1692"/>
                </a:lnTo>
                <a:lnTo>
                  <a:pt x="670" y="1766"/>
                </a:lnTo>
                <a:lnTo>
                  <a:pt x="630" y="1854"/>
                </a:lnTo>
                <a:lnTo>
                  <a:pt x="577" y="1956"/>
                </a:lnTo>
                <a:lnTo>
                  <a:pt x="522" y="2064"/>
                </a:lnTo>
                <a:lnTo>
                  <a:pt x="432" y="2211"/>
                </a:lnTo>
                <a:lnTo>
                  <a:pt x="348" y="2348"/>
                </a:lnTo>
                <a:lnTo>
                  <a:pt x="270" y="2465"/>
                </a:lnTo>
                <a:lnTo>
                  <a:pt x="34" y="2841"/>
                </a:lnTo>
                <a:lnTo>
                  <a:pt x="22" y="2879"/>
                </a:lnTo>
                <a:lnTo>
                  <a:pt x="40" y="2929"/>
                </a:lnTo>
                <a:lnTo>
                  <a:pt x="117" y="3028"/>
                </a:lnTo>
                <a:lnTo>
                  <a:pt x="233" y="3096"/>
                </a:lnTo>
                <a:lnTo>
                  <a:pt x="349" y="3147"/>
                </a:lnTo>
                <a:lnTo>
                  <a:pt x="601" y="3214"/>
                </a:lnTo>
                <a:lnTo>
                  <a:pt x="767" y="3248"/>
                </a:lnTo>
                <a:lnTo>
                  <a:pt x="1095" y="3284"/>
                </a:lnTo>
                <a:lnTo>
                  <a:pt x="1449" y="3297"/>
                </a:lnTo>
                <a:lnTo>
                  <a:pt x="1705" y="3296"/>
                </a:lnTo>
                <a:lnTo>
                  <a:pt x="2094" y="3256"/>
                </a:lnTo>
                <a:lnTo>
                  <a:pt x="2332" y="3212"/>
                </a:lnTo>
                <a:lnTo>
                  <a:pt x="2580" y="3149"/>
                </a:lnTo>
                <a:lnTo>
                  <a:pt x="2812" y="3030"/>
                </a:lnTo>
                <a:lnTo>
                  <a:pt x="2899" y="2925"/>
                </a:lnTo>
                <a:lnTo>
                  <a:pt x="2913" y="2889"/>
                </a:lnTo>
                <a:lnTo>
                  <a:pt x="2914" y="2859"/>
                </a:lnTo>
                <a:lnTo>
                  <a:pt x="2901" y="2828"/>
                </a:lnTo>
                <a:lnTo>
                  <a:pt x="2634" y="2441"/>
                </a:lnTo>
                <a:lnTo>
                  <a:pt x="2500" y="2237"/>
                </a:lnTo>
                <a:lnTo>
                  <a:pt x="2376" y="2030"/>
                </a:lnTo>
                <a:lnTo>
                  <a:pt x="2293" y="1869"/>
                </a:lnTo>
                <a:lnTo>
                  <a:pt x="2244" y="1767"/>
                </a:lnTo>
                <a:lnTo>
                  <a:pt x="2199" y="1650"/>
                </a:lnTo>
                <a:lnTo>
                  <a:pt x="2169" y="1557"/>
                </a:lnTo>
                <a:lnTo>
                  <a:pt x="2151" y="1464"/>
                </a:lnTo>
                <a:lnTo>
                  <a:pt x="2143" y="1383"/>
                </a:lnTo>
                <a:lnTo>
                  <a:pt x="2145" y="1308"/>
                </a:lnTo>
                <a:lnTo>
                  <a:pt x="2152" y="1235"/>
                </a:lnTo>
                <a:lnTo>
                  <a:pt x="2172" y="1145"/>
                </a:lnTo>
                <a:lnTo>
                  <a:pt x="2191" y="1068"/>
                </a:lnTo>
                <a:lnTo>
                  <a:pt x="2212" y="1011"/>
                </a:lnTo>
                <a:lnTo>
                  <a:pt x="2250" y="917"/>
                </a:lnTo>
                <a:lnTo>
                  <a:pt x="2280" y="858"/>
                </a:lnTo>
                <a:lnTo>
                  <a:pt x="2313" y="792"/>
                </a:lnTo>
                <a:lnTo>
                  <a:pt x="2341" y="741"/>
                </a:lnTo>
                <a:lnTo>
                  <a:pt x="2374" y="687"/>
                </a:lnTo>
                <a:lnTo>
                  <a:pt x="2437" y="594"/>
                </a:lnTo>
                <a:lnTo>
                  <a:pt x="2488" y="524"/>
                </a:lnTo>
                <a:lnTo>
                  <a:pt x="2523" y="479"/>
                </a:lnTo>
                <a:lnTo>
                  <a:pt x="2566" y="419"/>
                </a:lnTo>
                <a:lnTo>
                  <a:pt x="2613" y="362"/>
                </a:lnTo>
                <a:lnTo>
                  <a:pt x="2661" y="300"/>
                </a:lnTo>
                <a:lnTo>
                  <a:pt x="2794" y="149"/>
                </a:lnTo>
                <a:lnTo>
                  <a:pt x="2920" y="0"/>
                </a:lnTo>
                <a:lnTo>
                  <a:pt x="2794" y="74"/>
                </a:lnTo>
                <a:lnTo>
                  <a:pt x="2640" y="147"/>
                </a:lnTo>
                <a:lnTo>
                  <a:pt x="2449" y="193"/>
                </a:lnTo>
                <a:lnTo>
                  <a:pt x="1476" y="1429"/>
                </a:lnTo>
                <a:lnTo>
                  <a:pt x="513" y="220"/>
                </a:lnTo>
                <a:lnTo>
                  <a:pt x="313" y="156"/>
                </a:lnTo>
                <a:lnTo>
                  <a:pt x="195" y="111"/>
                </a:lnTo>
                <a:lnTo>
                  <a:pt x="0" y="12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50000">
                <a:srgbClr val="FFFF00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03" name="Group 3"/>
          <p:cNvGrpSpPr>
            <a:grpSpLocks/>
          </p:cNvGrpSpPr>
          <p:nvPr/>
        </p:nvGrpSpPr>
        <p:grpSpPr bwMode="auto">
          <a:xfrm>
            <a:off x="3746500" y="5183188"/>
            <a:ext cx="4556125" cy="1289050"/>
            <a:chOff x="2123" y="3265"/>
            <a:chExt cx="2870" cy="812"/>
          </a:xfrm>
        </p:grpSpPr>
        <p:sp>
          <p:nvSpPr>
            <p:cNvPr id="2201604" name="Arc 4"/>
            <p:cNvSpPr>
              <a:spLocks/>
            </p:cNvSpPr>
            <p:nvPr/>
          </p:nvSpPr>
          <p:spPr bwMode="auto">
            <a:xfrm>
              <a:off x="2133" y="3265"/>
              <a:ext cx="2860" cy="41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493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493"/>
                  </a:moveTo>
                  <a:cubicBezTo>
                    <a:pt x="59" y="9605"/>
                    <a:pt x="971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93"/>
                  </a:moveTo>
                  <a:cubicBezTo>
                    <a:pt x="59" y="9605"/>
                    <a:pt x="971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605" name="Arc 5"/>
            <p:cNvSpPr>
              <a:spLocks/>
            </p:cNvSpPr>
            <p:nvPr/>
          </p:nvSpPr>
          <p:spPr bwMode="auto">
            <a:xfrm flipV="1">
              <a:off x="2123" y="3667"/>
              <a:ext cx="2860" cy="41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493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493"/>
                  </a:moveTo>
                  <a:cubicBezTo>
                    <a:pt x="59" y="9605"/>
                    <a:pt x="971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93"/>
                  </a:moveTo>
                  <a:cubicBezTo>
                    <a:pt x="59" y="9605"/>
                    <a:pt x="971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01606" name="Group 6"/>
          <p:cNvGrpSpPr>
            <a:grpSpLocks/>
          </p:cNvGrpSpPr>
          <p:nvPr/>
        </p:nvGrpSpPr>
        <p:grpSpPr bwMode="auto">
          <a:xfrm>
            <a:off x="4184650" y="1155700"/>
            <a:ext cx="3744913" cy="5035550"/>
            <a:chOff x="2399" y="728"/>
            <a:chExt cx="2359" cy="3172"/>
          </a:xfrm>
        </p:grpSpPr>
        <p:sp>
          <p:nvSpPr>
            <p:cNvPr id="2201607" name="Freeform 7"/>
            <p:cNvSpPr>
              <a:spLocks/>
            </p:cNvSpPr>
            <p:nvPr/>
          </p:nvSpPr>
          <p:spPr bwMode="auto">
            <a:xfrm>
              <a:off x="2399" y="728"/>
              <a:ext cx="2359" cy="1485"/>
            </a:xfrm>
            <a:custGeom>
              <a:avLst/>
              <a:gdLst>
                <a:gd name="T0" fmla="*/ 0 w 2359"/>
                <a:gd name="T1" fmla="*/ 33 h 1485"/>
                <a:gd name="T2" fmla="*/ 1165 w 2359"/>
                <a:gd name="T3" fmla="*/ 1485 h 1485"/>
                <a:gd name="T4" fmla="*/ 2359 w 2359"/>
                <a:gd name="T5" fmla="*/ 0 h 1485"/>
                <a:gd name="T6" fmla="*/ 2233 w 2359"/>
                <a:gd name="T7" fmla="*/ 80 h 1485"/>
                <a:gd name="T8" fmla="*/ 2165 w 2359"/>
                <a:gd name="T9" fmla="*/ 106 h 1485"/>
                <a:gd name="T10" fmla="*/ 2065 w 2359"/>
                <a:gd name="T11" fmla="*/ 138 h 1485"/>
                <a:gd name="T12" fmla="*/ 1936 w 2359"/>
                <a:gd name="T13" fmla="*/ 168 h 1485"/>
                <a:gd name="T14" fmla="*/ 1668 w 2359"/>
                <a:gd name="T15" fmla="*/ 451 h 1485"/>
                <a:gd name="T16" fmla="*/ 1536 w 2359"/>
                <a:gd name="T17" fmla="*/ 586 h 1485"/>
                <a:gd name="T18" fmla="*/ 1377 w 2359"/>
                <a:gd name="T19" fmla="*/ 703 h 1485"/>
                <a:gd name="T20" fmla="*/ 1281 w 2359"/>
                <a:gd name="T21" fmla="*/ 760 h 1485"/>
                <a:gd name="T22" fmla="*/ 1219 w 2359"/>
                <a:gd name="T23" fmla="*/ 790 h 1485"/>
                <a:gd name="T24" fmla="*/ 1185 w 2359"/>
                <a:gd name="T25" fmla="*/ 792 h 1485"/>
                <a:gd name="T26" fmla="*/ 1150 w 2359"/>
                <a:gd name="T27" fmla="*/ 793 h 1485"/>
                <a:gd name="T28" fmla="*/ 1092 w 2359"/>
                <a:gd name="T29" fmla="*/ 781 h 1485"/>
                <a:gd name="T30" fmla="*/ 1021 w 2359"/>
                <a:gd name="T31" fmla="*/ 741 h 1485"/>
                <a:gd name="T32" fmla="*/ 967 w 2359"/>
                <a:gd name="T33" fmla="*/ 706 h 1485"/>
                <a:gd name="T34" fmla="*/ 852 w 2359"/>
                <a:gd name="T35" fmla="*/ 622 h 1485"/>
                <a:gd name="T36" fmla="*/ 664 w 2359"/>
                <a:gd name="T37" fmla="*/ 426 h 1485"/>
                <a:gd name="T38" fmla="*/ 406 w 2359"/>
                <a:gd name="T39" fmla="*/ 177 h 1485"/>
                <a:gd name="T40" fmla="*/ 306 w 2359"/>
                <a:gd name="T41" fmla="*/ 154 h 1485"/>
                <a:gd name="T42" fmla="*/ 205 w 2359"/>
                <a:gd name="T43" fmla="*/ 127 h 1485"/>
                <a:gd name="T44" fmla="*/ 128 w 2359"/>
                <a:gd name="T45" fmla="*/ 99 h 1485"/>
                <a:gd name="T46" fmla="*/ 0 w 2359"/>
                <a:gd name="T47" fmla="*/ 33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59" h="1485">
                  <a:moveTo>
                    <a:pt x="0" y="33"/>
                  </a:moveTo>
                  <a:lnTo>
                    <a:pt x="1165" y="1485"/>
                  </a:lnTo>
                  <a:lnTo>
                    <a:pt x="2359" y="0"/>
                  </a:lnTo>
                  <a:lnTo>
                    <a:pt x="2233" y="80"/>
                  </a:lnTo>
                  <a:lnTo>
                    <a:pt x="2165" y="106"/>
                  </a:lnTo>
                  <a:lnTo>
                    <a:pt x="2065" y="138"/>
                  </a:lnTo>
                  <a:lnTo>
                    <a:pt x="1936" y="168"/>
                  </a:lnTo>
                  <a:lnTo>
                    <a:pt x="1668" y="451"/>
                  </a:lnTo>
                  <a:lnTo>
                    <a:pt x="1536" y="586"/>
                  </a:lnTo>
                  <a:lnTo>
                    <a:pt x="1377" y="703"/>
                  </a:lnTo>
                  <a:lnTo>
                    <a:pt x="1281" y="760"/>
                  </a:lnTo>
                  <a:lnTo>
                    <a:pt x="1219" y="790"/>
                  </a:lnTo>
                  <a:lnTo>
                    <a:pt x="1185" y="792"/>
                  </a:lnTo>
                  <a:lnTo>
                    <a:pt x="1150" y="793"/>
                  </a:lnTo>
                  <a:lnTo>
                    <a:pt x="1092" y="781"/>
                  </a:lnTo>
                  <a:lnTo>
                    <a:pt x="1021" y="741"/>
                  </a:lnTo>
                  <a:lnTo>
                    <a:pt x="967" y="706"/>
                  </a:lnTo>
                  <a:lnTo>
                    <a:pt x="852" y="622"/>
                  </a:lnTo>
                  <a:lnTo>
                    <a:pt x="664" y="426"/>
                  </a:lnTo>
                  <a:lnTo>
                    <a:pt x="406" y="177"/>
                  </a:lnTo>
                  <a:lnTo>
                    <a:pt x="306" y="154"/>
                  </a:lnTo>
                  <a:lnTo>
                    <a:pt x="205" y="127"/>
                  </a:lnTo>
                  <a:lnTo>
                    <a:pt x="128" y="99"/>
                  </a:lnTo>
                  <a:lnTo>
                    <a:pt x="0" y="33"/>
                  </a:lnTo>
                  <a:close/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53333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53333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mpd="sng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01608" name="Group 8"/>
            <p:cNvGrpSpPr>
              <a:grpSpLocks/>
            </p:cNvGrpSpPr>
            <p:nvPr/>
          </p:nvGrpSpPr>
          <p:grpSpPr bwMode="auto">
            <a:xfrm>
              <a:off x="2433" y="2188"/>
              <a:ext cx="2297" cy="1712"/>
              <a:chOff x="2433" y="2188"/>
              <a:chExt cx="2297" cy="1712"/>
            </a:xfrm>
          </p:grpSpPr>
          <p:sp>
            <p:nvSpPr>
              <p:cNvPr id="2201609" name="Freeform 9"/>
              <p:cNvSpPr>
                <a:spLocks/>
              </p:cNvSpPr>
              <p:nvPr/>
            </p:nvSpPr>
            <p:spPr bwMode="auto">
              <a:xfrm>
                <a:off x="2433" y="2188"/>
                <a:ext cx="2297" cy="1711"/>
              </a:xfrm>
              <a:custGeom>
                <a:avLst/>
                <a:gdLst>
                  <a:gd name="T0" fmla="*/ 5 w 2297"/>
                  <a:gd name="T1" fmla="*/ 1483 h 1711"/>
                  <a:gd name="T2" fmla="*/ 0 w 2297"/>
                  <a:gd name="T3" fmla="*/ 1460 h 1711"/>
                  <a:gd name="T4" fmla="*/ 18 w 2297"/>
                  <a:gd name="T5" fmla="*/ 1435 h 1711"/>
                  <a:gd name="T6" fmla="*/ 1126 w 2297"/>
                  <a:gd name="T7" fmla="*/ 0 h 1711"/>
                  <a:gd name="T8" fmla="*/ 2285 w 2297"/>
                  <a:gd name="T9" fmla="*/ 1454 h 1711"/>
                  <a:gd name="T10" fmla="*/ 2297 w 2297"/>
                  <a:gd name="T11" fmla="*/ 1481 h 1711"/>
                  <a:gd name="T12" fmla="*/ 2267 w 2297"/>
                  <a:gd name="T13" fmla="*/ 1529 h 1711"/>
                  <a:gd name="T14" fmla="*/ 2238 w 2297"/>
                  <a:gd name="T15" fmla="*/ 1561 h 1711"/>
                  <a:gd name="T16" fmla="*/ 2117 w 2297"/>
                  <a:gd name="T17" fmla="*/ 1603 h 1711"/>
                  <a:gd name="T18" fmla="*/ 1974 w 2297"/>
                  <a:gd name="T19" fmla="*/ 1645 h 1711"/>
                  <a:gd name="T20" fmla="*/ 1739 w 2297"/>
                  <a:gd name="T21" fmla="*/ 1679 h 1711"/>
                  <a:gd name="T22" fmla="*/ 1533 w 2297"/>
                  <a:gd name="T23" fmla="*/ 1699 h 1711"/>
                  <a:gd name="T24" fmla="*/ 1313 w 2297"/>
                  <a:gd name="T25" fmla="*/ 1708 h 1711"/>
                  <a:gd name="T26" fmla="*/ 1133 w 2297"/>
                  <a:gd name="T27" fmla="*/ 1711 h 1711"/>
                  <a:gd name="T28" fmla="*/ 960 w 2297"/>
                  <a:gd name="T29" fmla="*/ 1708 h 1711"/>
                  <a:gd name="T30" fmla="*/ 806 w 2297"/>
                  <a:gd name="T31" fmla="*/ 1705 h 1711"/>
                  <a:gd name="T32" fmla="*/ 654 w 2297"/>
                  <a:gd name="T33" fmla="*/ 1691 h 1711"/>
                  <a:gd name="T34" fmla="*/ 444 w 2297"/>
                  <a:gd name="T35" fmla="*/ 1667 h 1711"/>
                  <a:gd name="T36" fmla="*/ 275 w 2297"/>
                  <a:gd name="T37" fmla="*/ 1637 h 1711"/>
                  <a:gd name="T38" fmla="*/ 168 w 2297"/>
                  <a:gd name="T39" fmla="*/ 1607 h 1711"/>
                  <a:gd name="T40" fmla="*/ 36 w 2297"/>
                  <a:gd name="T41" fmla="*/ 1556 h 1711"/>
                  <a:gd name="T42" fmla="*/ 9 w 2297"/>
                  <a:gd name="T43" fmla="*/ 1520 h 1711"/>
                  <a:gd name="T44" fmla="*/ 5 w 2297"/>
                  <a:gd name="T45" fmla="*/ 1483 h 1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97" h="1711">
                    <a:moveTo>
                      <a:pt x="5" y="1483"/>
                    </a:moveTo>
                    <a:lnTo>
                      <a:pt x="0" y="1460"/>
                    </a:lnTo>
                    <a:lnTo>
                      <a:pt x="18" y="1435"/>
                    </a:lnTo>
                    <a:lnTo>
                      <a:pt x="1126" y="0"/>
                    </a:lnTo>
                    <a:lnTo>
                      <a:pt x="2285" y="1454"/>
                    </a:lnTo>
                    <a:lnTo>
                      <a:pt x="2297" y="1481"/>
                    </a:lnTo>
                    <a:lnTo>
                      <a:pt x="2267" y="1529"/>
                    </a:lnTo>
                    <a:lnTo>
                      <a:pt x="2238" y="1561"/>
                    </a:lnTo>
                    <a:lnTo>
                      <a:pt x="2117" y="1603"/>
                    </a:lnTo>
                    <a:lnTo>
                      <a:pt x="1974" y="1645"/>
                    </a:lnTo>
                    <a:lnTo>
                      <a:pt x="1739" y="1679"/>
                    </a:lnTo>
                    <a:lnTo>
                      <a:pt x="1533" y="1699"/>
                    </a:lnTo>
                    <a:lnTo>
                      <a:pt x="1313" y="1708"/>
                    </a:lnTo>
                    <a:lnTo>
                      <a:pt x="1133" y="1711"/>
                    </a:lnTo>
                    <a:lnTo>
                      <a:pt x="960" y="1708"/>
                    </a:lnTo>
                    <a:lnTo>
                      <a:pt x="806" y="1705"/>
                    </a:lnTo>
                    <a:lnTo>
                      <a:pt x="654" y="1691"/>
                    </a:lnTo>
                    <a:lnTo>
                      <a:pt x="444" y="1667"/>
                    </a:lnTo>
                    <a:lnTo>
                      <a:pt x="275" y="1637"/>
                    </a:lnTo>
                    <a:lnTo>
                      <a:pt x="168" y="1607"/>
                    </a:lnTo>
                    <a:lnTo>
                      <a:pt x="36" y="1556"/>
                    </a:lnTo>
                    <a:lnTo>
                      <a:pt x="9" y="1520"/>
                    </a:lnTo>
                    <a:lnTo>
                      <a:pt x="5" y="148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tint val="4549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tint val="45490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mpd="sng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01610" name="Group 10"/>
              <p:cNvGrpSpPr>
                <a:grpSpLocks/>
              </p:cNvGrpSpPr>
              <p:nvPr/>
            </p:nvGrpSpPr>
            <p:grpSpPr bwMode="auto">
              <a:xfrm>
                <a:off x="2437" y="3448"/>
                <a:ext cx="2279" cy="452"/>
                <a:chOff x="2439" y="3448"/>
                <a:chExt cx="2279" cy="452"/>
              </a:xfrm>
            </p:grpSpPr>
            <p:sp>
              <p:nvSpPr>
                <p:cNvPr id="2201611" name="Arc 11"/>
                <p:cNvSpPr>
                  <a:spLocks/>
                </p:cNvSpPr>
                <p:nvPr/>
              </p:nvSpPr>
              <p:spPr bwMode="auto">
                <a:xfrm>
                  <a:off x="2441" y="3448"/>
                  <a:ext cx="2277" cy="226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 w 43200"/>
                    <a:gd name="T1" fmla="*/ 21973 h 21973"/>
                    <a:gd name="T2" fmla="*/ 43200 w 43200"/>
                    <a:gd name="T3" fmla="*/ 21600 h 21973"/>
                    <a:gd name="T4" fmla="*/ 21600 w 43200"/>
                    <a:gd name="T5" fmla="*/ 21600 h 219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973" fill="none" extrusionOk="0">
                      <a:moveTo>
                        <a:pt x="3" y="21972"/>
                      </a:moveTo>
                      <a:cubicBezTo>
                        <a:pt x="1" y="21848"/>
                        <a:pt x="0" y="217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973" stroke="0" extrusionOk="0">
                      <a:moveTo>
                        <a:pt x="3" y="21972"/>
                      </a:moveTo>
                      <a:cubicBezTo>
                        <a:pt x="1" y="21848"/>
                        <a:pt x="0" y="217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1612" name="Arc 12"/>
                <p:cNvSpPr>
                  <a:spLocks/>
                </p:cNvSpPr>
                <p:nvPr/>
              </p:nvSpPr>
              <p:spPr bwMode="auto">
                <a:xfrm flipV="1">
                  <a:off x="2439" y="3674"/>
                  <a:ext cx="2277" cy="226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 w 43200"/>
                    <a:gd name="T1" fmla="*/ 21973 h 21973"/>
                    <a:gd name="T2" fmla="*/ 43200 w 43200"/>
                    <a:gd name="T3" fmla="*/ 21600 h 21973"/>
                    <a:gd name="T4" fmla="*/ 21600 w 43200"/>
                    <a:gd name="T5" fmla="*/ 21600 h 219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973" fill="none" extrusionOk="0">
                      <a:moveTo>
                        <a:pt x="3" y="21972"/>
                      </a:moveTo>
                      <a:cubicBezTo>
                        <a:pt x="1" y="21848"/>
                        <a:pt x="0" y="217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973" stroke="0" extrusionOk="0">
                      <a:moveTo>
                        <a:pt x="3" y="21972"/>
                      </a:moveTo>
                      <a:cubicBezTo>
                        <a:pt x="1" y="21848"/>
                        <a:pt x="0" y="217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201613" name="Text Box 13"/>
          <p:cNvSpPr txBox="1">
            <a:spLocks noChangeArrowheads="1"/>
          </p:cNvSpPr>
          <p:nvPr/>
        </p:nvSpPr>
        <p:spPr bwMode="auto">
          <a:xfrm>
            <a:off x="234950" y="273050"/>
            <a:ext cx="352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  </a:t>
            </a:r>
            <a:endParaRPr lang="en-US" altLang="zh-CN" sz="2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201614" name="Object 14"/>
          <p:cNvGraphicFramePr>
            <a:graphicFrameLocks noChangeAspect="1"/>
          </p:cNvGraphicFramePr>
          <p:nvPr/>
        </p:nvGraphicFramePr>
        <p:xfrm>
          <a:off x="1382713" y="2774950"/>
          <a:ext cx="2209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56" name="公式" r:id="rId4" imgW="1143000" imgH="419040" progId="Equation.3">
                  <p:embed/>
                </p:oleObj>
              </mc:Choice>
              <mc:Fallback>
                <p:oleObj name="公式" r:id="rId4" imgW="114300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2774950"/>
                        <a:ext cx="2209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15" name="Object 15"/>
          <p:cNvGraphicFramePr>
            <a:graphicFrameLocks noChangeAspect="1"/>
          </p:cNvGraphicFramePr>
          <p:nvPr/>
        </p:nvGraphicFramePr>
        <p:xfrm>
          <a:off x="1382713" y="1119188"/>
          <a:ext cx="236378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57" name="公式" r:id="rId6" imgW="1231560" imgH="419040" progId="Equation.3">
                  <p:embed/>
                </p:oleObj>
              </mc:Choice>
              <mc:Fallback>
                <p:oleObj name="公式" r:id="rId6" imgW="123156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119188"/>
                        <a:ext cx="236378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16" name="Object 16"/>
          <p:cNvGraphicFramePr>
            <a:graphicFrameLocks noChangeAspect="1"/>
          </p:cNvGraphicFramePr>
          <p:nvPr/>
        </p:nvGraphicFramePr>
        <p:xfrm>
          <a:off x="2019300" y="1970088"/>
          <a:ext cx="22193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58" name="公式" r:id="rId8" imgW="1155600" imgH="419040" progId="Equation.3">
                  <p:embed/>
                </p:oleObj>
              </mc:Choice>
              <mc:Fallback>
                <p:oleObj name="公式" r:id="rId8" imgW="115560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970088"/>
                        <a:ext cx="221932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17" name="Text Box 17"/>
          <p:cNvSpPr txBox="1">
            <a:spLocks noChangeArrowheads="1"/>
          </p:cNvSpPr>
          <p:nvPr/>
        </p:nvSpPr>
        <p:spPr bwMode="auto">
          <a:xfrm>
            <a:off x="376238" y="2970213"/>
            <a:ext cx="125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单叶</a:t>
            </a:r>
            <a:r>
              <a:rPr lang="zh-CN" altLang="en-US" sz="2000" b="1">
                <a:solidFill>
                  <a:schemeClr val="accent2"/>
                </a:solidFill>
              </a:rPr>
              <a:t>：</a:t>
            </a:r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2201618" name="Text Box 18"/>
          <p:cNvSpPr txBox="1">
            <a:spLocks noChangeArrowheads="1"/>
          </p:cNvSpPr>
          <p:nvPr/>
        </p:nvSpPr>
        <p:spPr bwMode="auto">
          <a:xfrm>
            <a:off x="376238" y="1260475"/>
            <a:ext cx="1055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9900"/>
                </a:solidFill>
              </a:rPr>
              <a:t>双叶</a:t>
            </a:r>
            <a:r>
              <a:rPr lang="zh-CN" altLang="en-US" sz="2000" b="1">
                <a:solidFill>
                  <a:schemeClr val="accent1"/>
                </a:solidFill>
              </a:rPr>
              <a:t>：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2201647" name="Group 47"/>
          <p:cNvGrpSpPr>
            <a:grpSpLocks/>
          </p:cNvGrpSpPr>
          <p:nvPr/>
        </p:nvGrpSpPr>
        <p:grpSpPr bwMode="auto">
          <a:xfrm>
            <a:off x="4537075" y="1162050"/>
            <a:ext cx="2981325" cy="4929188"/>
            <a:chOff x="2858" y="732"/>
            <a:chExt cx="1878" cy="3105"/>
          </a:xfrm>
        </p:grpSpPr>
        <p:sp>
          <p:nvSpPr>
            <p:cNvPr id="2201620" name="Freeform 20"/>
            <p:cNvSpPr>
              <a:spLocks/>
            </p:cNvSpPr>
            <p:nvPr/>
          </p:nvSpPr>
          <p:spPr bwMode="auto">
            <a:xfrm>
              <a:off x="2880" y="732"/>
              <a:ext cx="1856" cy="792"/>
            </a:xfrm>
            <a:custGeom>
              <a:avLst/>
              <a:gdLst>
                <a:gd name="T0" fmla="*/ 0 w 1856"/>
                <a:gd name="T1" fmla="*/ 0 h 792"/>
                <a:gd name="T2" fmla="*/ 387 w 1856"/>
                <a:gd name="T3" fmla="*/ 425 h 792"/>
                <a:gd name="T4" fmla="*/ 456 w 1856"/>
                <a:gd name="T5" fmla="*/ 497 h 792"/>
                <a:gd name="T6" fmla="*/ 566 w 1856"/>
                <a:gd name="T7" fmla="*/ 602 h 792"/>
                <a:gd name="T8" fmla="*/ 668 w 1856"/>
                <a:gd name="T9" fmla="*/ 684 h 792"/>
                <a:gd name="T10" fmla="*/ 729 w 1856"/>
                <a:gd name="T11" fmla="*/ 726 h 792"/>
                <a:gd name="T12" fmla="*/ 792 w 1856"/>
                <a:gd name="T13" fmla="*/ 758 h 792"/>
                <a:gd name="T14" fmla="*/ 839 w 1856"/>
                <a:gd name="T15" fmla="*/ 777 h 792"/>
                <a:gd name="T16" fmla="*/ 881 w 1856"/>
                <a:gd name="T17" fmla="*/ 788 h 792"/>
                <a:gd name="T18" fmla="*/ 924 w 1856"/>
                <a:gd name="T19" fmla="*/ 792 h 792"/>
                <a:gd name="T20" fmla="*/ 975 w 1856"/>
                <a:gd name="T21" fmla="*/ 788 h 792"/>
                <a:gd name="T22" fmla="*/ 1025 w 1856"/>
                <a:gd name="T23" fmla="*/ 774 h 792"/>
                <a:gd name="T24" fmla="*/ 1070 w 1856"/>
                <a:gd name="T25" fmla="*/ 753 h 792"/>
                <a:gd name="T26" fmla="*/ 1134 w 1856"/>
                <a:gd name="T27" fmla="*/ 719 h 792"/>
                <a:gd name="T28" fmla="*/ 1205 w 1856"/>
                <a:gd name="T29" fmla="*/ 669 h 792"/>
                <a:gd name="T30" fmla="*/ 1296 w 1856"/>
                <a:gd name="T31" fmla="*/ 596 h 792"/>
                <a:gd name="T32" fmla="*/ 1421 w 1856"/>
                <a:gd name="T33" fmla="*/ 479 h 792"/>
                <a:gd name="T34" fmla="*/ 1634 w 1856"/>
                <a:gd name="T35" fmla="*/ 248 h 792"/>
                <a:gd name="T36" fmla="*/ 1856 w 1856"/>
                <a:gd name="T37" fmla="*/ 0 h 792"/>
                <a:gd name="T38" fmla="*/ 1724 w 1856"/>
                <a:gd name="T39" fmla="*/ 54 h 792"/>
                <a:gd name="T40" fmla="*/ 1584 w 1856"/>
                <a:gd name="T41" fmla="*/ 87 h 792"/>
                <a:gd name="T42" fmla="*/ 1389 w 1856"/>
                <a:gd name="T43" fmla="*/ 116 h 792"/>
                <a:gd name="T44" fmla="*/ 1211 w 1856"/>
                <a:gd name="T45" fmla="*/ 131 h 792"/>
                <a:gd name="T46" fmla="*/ 1048 w 1856"/>
                <a:gd name="T47" fmla="*/ 141 h 792"/>
                <a:gd name="T48" fmla="*/ 857 w 1856"/>
                <a:gd name="T49" fmla="*/ 138 h 792"/>
                <a:gd name="T50" fmla="*/ 704 w 1856"/>
                <a:gd name="T51" fmla="*/ 134 h 792"/>
                <a:gd name="T52" fmla="*/ 566 w 1856"/>
                <a:gd name="T53" fmla="*/ 128 h 792"/>
                <a:gd name="T54" fmla="*/ 440 w 1856"/>
                <a:gd name="T55" fmla="*/ 116 h 792"/>
                <a:gd name="T56" fmla="*/ 357 w 1856"/>
                <a:gd name="T57" fmla="*/ 104 h 792"/>
                <a:gd name="T58" fmla="*/ 239 w 1856"/>
                <a:gd name="T59" fmla="*/ 86 h 792"/>
                <a:gd name="T60" fmla="*/ 135 w 1856"/>
                <a:gd name="T61" fmla="*/ 59 h 792"/>
                <a:gd name="T62" fmla="*/ 0 w 1856"/>
                <a:gd name="T63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6" h="792">
                  <a:moveTo>
                    <a:pt x="0" y="0"/>
                  </a:moveTo>
                  <a:lnTo>
                    <a:pt x="387" y="425"/>
                  </a:lnTo>
                  <a:lnTo>
                    <a:pt x="456" y="497"/>
                  </a:lnTo>
                  <a:lnTo>
                    <a:pt x="566" y="602"/>
                  </a:lnTo>
                  <a:lnTo>
                    <a:pt x="668" y="684"/>
                  </a:lnTo>
                  <a:lnTo>
                    <a:pt x="729" y="726"/>
                  </a:lnTo>
                  <a:lnTo>
                    <a:pt x="792" y="758"/>
                  </a:lnTo>
                  <a:lnTo>
                    <a:pt x="839" y="777"/>
                  </a:lnTo>
                  <a:lnTo>
                    <a:pt x="881" y="788"/>
                  </a:lnTo>
                  <a:lnTo>
                    <a:pt x="924" y="792"/>
                  </a:lnTo>
                  <a:lnTo>
                    <a:pt x="975" y="788"/>
                  </a:lnTo>
                  <a:lnTo>
                    <a:pt x="1025" y="774"/>
                  </a:lnTo>
                  <a:lnTo>
                    <a:pt x="1070" y="753"/>
                  </a:lnTo>
                  <a:lnTo>
                    <a:pt x="1134" y="719"/>
                  </a:lnTo>
                  <a:lnTo>
                    <a:pt x="1205" y="669"/>
                  </a:lnTo>
                  <a:lnTo>
                    <a:pt x="1296" y="596"/>
                  </a:lnTo>
                  <a:lnTo>
                    <a:pt x="1421" y="479"/>
                  </a:lnTo>
                  <a:lnTo>
                    <a:pt x="1634" y="248"/>
                  </a:lnTo>
                  <a:lnTo>
                    <a:pt x="1856" y="0"/>
                  </a:lnTo>
                  <a:lnTo>
                    <a:pt x="1724" y="54"/>
                  </a:lnTo>
                  <a:lnTo>
                    <a:pt x="1584" y="87"/>
                  </a:lnTo>
                  <a:lnTo>
                    <a:pt x="1389" y="116"/>
                  </a:lnTo>
                  <a:lnTo>
                    <a:pt x="1211" y="131"/>
                  </a:lnTo>
                  <a:lnTo>
                    <a:pt x="1048" y="141"/>
                  </a:lnTo>
                  <a:lnTo>
                    <a:pt x="857" y="138"/>
                  </a:lnTo>
                  <a:lnTo>
                    <a:pt x="704" y="134"/>
                  </a:lnTo>
                  <a:lnTo>
                    <a:pt x="566" y="128"/>
                  </a:lnTo>
                  <a:lnTo>
                    <a:pt x="440" y="116"/>
                  </a:lnTo>
                  <a:lnTo>
                    <a:pt x="357" y="104"/>
                  </a:lnTo>
                  <a:lnTo>
                    <a:pt x="239" y="86"/>
                  </a:lnTo>
                  <a:lnTo>
                    <a:pt x="135" y="5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9900">
                    <a:gamma/>
                    <a:tint val="45490"/>
                    <a:invGamma/>
                  </a:srgbClr>
                </a:gs>
                <a:gs pos="50000">
                  <a:srgbClr val="009900"/>
                </a:gs>
                <a:gs pos="100000">
                  <a:srgbClr val="009900">
                    <a:gamma/>
                    <a:tint val="45490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mpd="sng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21" name="Freeform 21"/>
            <p:cNvSpPr>
              <a:spLocks/>
            </p:cNvSpPr>
            <p:nvPr/>
          </p:nvSpPr>
          <p:spPr bwMode="auto">
            <a:xfrm>
              <a:off x="2858" y="2847"/>
              <a:ext cx="1866" cy="990"/>
            </a:xfrm>
            <a:custGeom>
              <a:avLst/>
              <a:gdLst>
                <a:gd name="T0" fmla="*/ 16 w 1866"/>
                <a:gd name="T1" fmla="*/ 843 h 990"/>
                <a:gd name="T2" fmla="*/ 0 w 1866"/>
                <a:gd name="T3" fmla="*/ 825 h 990"/>
                <a:gd name="T4" fmla="*/ 12 w 1866"/>
                <a:gd name="T5" fmla="*/ 797 h 990"/>
                <a:gd name="T6" fmla="*/ 417 w 1866"/>
                <a:gd name="T7" fmla="*/ 365 h 990"/>
                <a:gd name="T8" fmla="*/ 486 w 1866"/>
                <a:gd name="T9" fmla="*/ 294 h 990"/>
                <a:gd name="T10" fmla="*/ 547 w 1866"/>
                <a:gd name="T11" fmla="*/ 234 h 990"/>
                <a:gd name="T12" fmla="*/ 619 w 1866"/>
                <a:gd name="T13" fmla="*/ 168 h 990"/>
                <a:gd name="T14" fmla="*/ 694 w 1866"/>
                <a:gd name="T15" fmla="*/ 110 h 990"/>
                <a:gd name="T16" fmla="*/ 759 w 1866"/>
                <a:gd name="T17" fmla="*/ 65 h 990"/>
                <a:gd name="T18" fmla="*/ 804 w 1866"/>
                <a:gd name="T19" fmla="*/ 41 h 990"/>
                <a:gd name="T20" fmla="*/ 846 w 1866"/>
                <a:gd name="T21" fmla="*/ 21 h 990"/>
                <a:gd name="T22" fmla="*/ 906 w 1866"/>
                <a:gd name="T23" fmla="*/ 6 h 990"/>
                <a:gd name="T24" fmla="*/ 957 w 1866"/>
                <a:gd name="T25" fmla="*/ 0 h 990"/>
                <a:gd name="T26" fmla="*/ 1015 w 1866"/>
                <a:gd name="T27" fmla="*/ 6 h 990"/>
                <a:gd name="T28" fmla="*/ 1080 w 1866"/>
                <a:gd name="T29" fmla="*/ 30 h 990"/>
                <a:gd name="T30" fmla="*/ 1138 w 1866"/>
                <a:gd name="T31" fmla="*/ 58 h 990"/>
                <a:gd name="T32" fmla="*/ 1213 w 1866"/>
                <a:gd name="T33" fmla="*/ 108 h 990"/>
                <a:gd name="T34" fmla="*/ 1281 w 1866"/>
                <a:gd name="T35" fmla="*/ 161 h 990"/>
                <a:gd name="T36" fmla="*/ 1347 w 1866"/>
                <a:gd name="T37" fmla="*/ 219 h 990"/>
                <a:gd name="T38" fmla="*/ 1431 w 1866"/>
                <a:gd name="T39" fmla="*/ 302 h 990"/>
                <a:gd name="T40" fmla="*/ 1563 w 1866"/>
                <a:gd name="T41" fmla="*/ 443 h 990"/>
                <a:gd name="T42" fmla="*/ 1854 w 1866"/>
                <a:gd name="T43" fmla="*/ 782 h 990"/>
                <a:gd name="T44" fmla="*/ 1866 w 1866"/>
                <a:gd name="T45" fmla="*/ 797 h 990"/>
                <a:gd name="T46" fmla="*/ 1866 w 1866"/>
                <a:gd name="T47" fmla="*/ 821 h 990"/>
                <a:gd name="T48" fmla="*/ 1852 w 1866"/>
                <a:gd name="T49" fmla="*/ 831 h 990"/>
                <a:gd name="T50" fmla="*/ 1839 w 1866"/>
                <a:gd name="T51" fmla="*/ 854 h 990"/>
                <a:gd name="T52" fmla="*/ 1795 w 1866"/>
                <a:gd name="T53" fmla="*/ 878 h 990"/>
                <a:gd name="T54" fmla="*/ 1716 w 1866"/>
                <a:gd name="T55" fmla="*/ 911 h 990"/>
                <a:gd name="T56" fmla="*/ 1599 w 1866"/>
                <a:gd name="T57" fmla="*/ 936 h 990"/>
                <a:gd name="T58" fmla="*/ 1419 w 1866"/>
                <a:gd name="T59" fmla="*/ 968 h 990"/>
                <a:gd name="T60" fmla="*/ 1264 w 1866"/>
                <a:gd name="T61" fmla="*/ 981 h 990"/>
                <a:gd name="T62" fmla="*/ 1060 w 1866"/>
                <a:gd name="T63" fmla="*/ 990 h 990"/>
                <a:gd name="T64" fmla="*/ 886 w 1866"/>
                <a:gd name="T65" fmla="*/ 990 h 990"/>
                <a:gd name="T66" fmla="*/ 702 w 1866"/>
                <a:gd name="T67" fmla="*/ 987 h 990"/>
                <a:gd name="T68" fmla="*/ 565 w 1866"/>
                <a:gd name="T69" fmla="*/ 978 h 990"/>
                <a:gd name="T70" fmla="*/ 435 w 1866"/>
                <a:gd name="T71" fmla="*/ 966 h 990"/>
                <a:gd name="T72" fmla="*/ 313 w 1866"/>
                <a:gd name="T73" fmla="*/ 947 h 990"/>
                <a:gd name="T74" fmla="*/ 208 w 1866"/>
                <a:gd name="T75" fmla="*/ 921 h 990"/>
                <a:gd name="T76" fmla="*/ 138 w 1866"/>
                <a:gd name="T77" fmla="*/ 906 h 990"/>
                <a:gd name="T78" fmla="*/ 79 w 1866"/>
                <a:gd name="T79" fmla="*/ 876 h 990"/>
                <a:gd name="T80" fmla="*/ 43 w 1866"/>
                <a:gd name="T81" fmla="*/ 861 h 990"/>
                <a:gd name="T82" fmla="*/ 16 w 1866"/>
                <a:gd name="T83" fmla="*/ 843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66" h="990">
                  <a:moveTo>
                    <a:pt x="16" y="843"/>
                  </a:moveTo>
                  <a:lnTo>
                    <a:pt x="0" y="825"/>
                  </a:lnTo>
                  <a:lnTo>
                    <a:pt x="12" y="797"/>
                  </a:lnTo>
                  <a:lnTo>
                    <a:pt x="417" y="365"/>
                  </a:lnTo>
                  <a:lnTo>
                    <a:pt x="486" y="294"/>
                  </a:lnTo>
                  <a:lnTo>
                    <a:pt x="547" y="234"/>
                  </a:lnTo>
                  <a:lnTo>
                    <a:pt x="619" y="168"/>
                  </a:lnTo>
                  <a:lnTo>
                    <a:pt x="694" y="110"/>
                  </a:lnTo>
                  <a:lnTo>
                    <a:pt x="759" y="65"/>
                  </a:lnTo>
                  <a:lnTo>
                    <a:pt x="804" y="41"/>
                  </a:lnTo>
                  <a:lnTo>
                    <a:pt x="846" y="21"/>
                  </a:lnTo>
                  <a:lnTo>
                    <a:pt x="906" y="6"/>
                  </a:lnTo>
                  <a:lnTo>
                    <a:pt x="957" y="0"/>
                  </a:lnTo>
                  <a:lnTo>
                    <a:pt x="1015" y="6"/>
                  </a:lnTo>
                  <a:lnTo>
                    <a:pt x="1080" y="30"/>
                  </a:lnTo>
                  <a:lnTo>
                    <a:pt x="1138" y="58"/>
                  </a:lnTo>
                  <a:lnTo>
                    <a:pt x="1213" y="108"/>
                  </a:lnTo>
                  <a:lnTo>
                    <a:pt x="1281" y="161"/>
                  </a:lnTo>
                  <a:lnTo>
                    <a:pt x="1347" y="219"/>
                  </a:lnTo>
                  <a:lnTo>
                    <a:pt x="1431" y="302"/>
                  </a:lnTo>
                  <a:lnTo>
                    <a:pt x="1563" y="443"/>
                  </a:lnTo>
                  <a:lnTo>
                    <a:pt x="1854" y="782"/>
                  </a:lnTo>
                  <a:lnTo>
                    <a:pt x="1866" y="797"/>
                  </a:lnTo>
                  <a:lnTo>
                    <a:pt x="1866" y="821"/>
                  </a:lnTo>
                  <a:lnTo>
                    <a:pt x="1852" y="831"/>
                  </a:lnTo>
                  <a:lnTo>
                    <a:pt x="1839" y="854"/>
                  </a:lnTo>
                  <a:lnTo>
                    <a:pt x="1795" y="878"/>
                  </a:lnTo>
                  <a:lnTo>
                    <a:pt x="1716" y="911"/>
                  </a:lnTo>
                  <a:lnTo>
                    <a:pt x="1599" y="936"/>
                  </a:lnTo>
                  <a:lnTo>
                    <a:pt x="1419" y="968"/>
                  </a:lnTo>
                  <a:lnTo>
                    <a:pt x="1264" y="981"/>
                  </a:lnTo>
                  <a:lnTo>
                    <a:pt x="1060" y="990"/>
                  </a:lnTo>
                  <a:lnTo>
                    <a:pt x="886" y="990"/>
                  </a:lnTo>
                  <a:lnTo>
                    <a:pt x="702" y="987"/>
                  </a:lnTo>
                  <a:lnTo>
                    <a:pt x="565" y="978"/>
                  </a:lnTo>
                  <a:lnTo>
                    <a:pt x="435" y="966"/>
                  </a:lnTo>
                  <a:lnTo>
                    <a:pt x="313" y="947"/>
                  </a:lnTo>
                  <a:lnTo>
                    <a:pt x="208" y="921"/>
                  </a:lnTo>
                  <a:lnTo>
                    <a:pt x="138" y="906"/>
                  </a:lnTo>
                  <a:lnTo>
                    <a:pt x="79" y="876"/>
                  </a:lnTo>
                  <a:lnTo>
                    <a:pt x="43" y="861"/>
                  </a:lnTo>
                  <a:lnTo>
                    <a:pt x="16" y="843"/>
                  </a:lnTo>
                  <a:close/>
                </a:path>
              </a:pathLst>
            </a:custGeom>
            <a:gradFill rotWithShape="0">
              <a:gsLst>
                <a:gs pos="0">
                  <a:srgbClr val="009900">
                    <a:gamma/>
                    <a:tint val="48235"/>
                    <a:invGamma/>
                  </a:srgbClr>
                </a:gs>
                <a:gs pos="50000">
                  <a:srgbClr val="009900"/>
                </a:gs>
                <a:gs pos="100000">
                  <a:srgbClr val="009900">
                    <a:gamma/>
                    <a:tint val="4823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mpd="sng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01622" name="Oval 22"/>
          <p:cNvSpPr>
            <a:spLocks noChangeArrowheads="1"/>
          </p:cNvSpPr>
          <p:nvPr/>
        </p:nvSpPr>
        <p:spPr bwMode="auto">
          <a:xfrm>
            <a:off x="4546600" y="792163"/>
            <a:ext cx="2987675" cy="592137"/>
          </a:xfrm>
          <a:prstGeom prst="ellipse">
            <a:avLst/>
          </a:prstGeom>
          <a:gradFill rotWithShape="0">
            <a:gsLst>
              <a:gs pos="0">
                <a:srgbClr val="FFFF00">
                  <a:gamma/>
                  <a:tint val="0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23" name="Text Box 23"/>
          <p:cNvSpPr txBox="1">
            <a:spLocks noChangeArrowheads="1"/>
          </p:cNvSpPr>
          <p:nvPr/>
        </p:nvSpPr>
        <p:spPr bwMode="auto">
          <a:xfrm>
            <a:off x="9309100" y="30861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01624" name="Text Box 24"/>
          <p:cNvSpPr txBox="1">
            <a:spLocks noChangeArrowheads="1"/>
          </p:cNvSpPr>
          <p:nvPr/>
        </p:nvSpPr>
        <p:spPr bwMode="auto">
          <a:xfrm>
            <a:off x="9309100" y="32385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01625" name="Text Box 25"/>
          <p:cNvSpPr txBox="1">
            <a:spLocks noChangeArrowheads="1"/>
          </p:cNvSpPr>
          <p:nvPr/>
        </p:nvSpPr>
        <p:spPr bwMode="auto">
          <a:xfrm>
            <a:off x="9309100" y="32385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01626" name="Oval 26"/>
          <p:cNvSpPr>
            <a:spLocks noChangeArrowheads="1"/>
          </p:cNvSpPr>
          <p:nvPr/>
        </p:nvSpPr>
        <p:spPr bwMode="auto">
          <a:xfrm>
            <a:off x="3640138" y="476250"/>
            <a:ext cx="4718050" cy="1228725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FFFF00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27" name="Oval 27"/>
          <p:cNvSpPr>
            <a:spLocks noChangeArrowheads="1"/>
          </p:cNvSpPr>
          <p:nvPr/>
        </p:nvSpPr>
        <p:spPr bwMode="auto">
          <a:xfrm>
            <a:off x="4143375" y="649288"/>
            <a:ext cx="3779838" cy="8699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28" name="Group 28"/>
          <p:cNvGrpSpPr>
            <a:grpSpLocks/>
          </p:cNvGrpSpPr>
          <p:nvPr/>
        </p:nvGrpSpPr>
        <p:grpSpPr bwMode="auto">
          <a:xfrm>
            <a:off x="3489325" y="515938"/>
            <a:ext cx="5021263" cy="1173162"/>
            <a:chOff x="1770" y="298"/>
            <a:chExt cx="3163" cy="739"/>
          </a:xfrm>
        </p:grpSpPr>
        <p:sp>
          <p:nvSpPr>
            <p:cNvPr id="2201629" name="Line 29"/>
            <p:cNvSpPr>
              <a:spLocks noChangeShapeType="1"/>
            </p:cNvSpPr>
            <p:nvPr/>
          </p:nvSpPr>
          <p:spPr bwMode="auto">
            <a:xfrm>
              <a:off x="1770" y="656"/>
              <a:ext cx="3163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30" name="Line 30"/>
            <p:cNvSpPr>
              <a:spLocks noChangeShapeType="1"/>
            </p:cNvSpPr>
            <p:nvPr/>
          </p:nvSpPr>
          <p:spPr bwMode="auto">
            <a:xfrm flipV="1">
              <a:off x="2860" y="298"/>
              <a:ext cx="936" cy="739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01631" name="Group 31"/>
          <p:cNvGrpSpPr>
            <a:grpSpLocks/>
          </p:cNvGrpSpPr>
          <p:nvPr/>
        </p:nvGrpSpPr>
        <p:grpSpPr bwMode="auto">
          <a:xfrm>
            <a:off x="3440113" y="5300663"/>
            <a:ext cx="5006975" cy="1173162"/>
            <a:chOff x="1739" y="3312"/>
            <a:chExt cx="3163" cy="739"/>
          </a:xfrm>
        </p:grpSpPr>
        <p:sp>
          <p:nvSpPr>
            <p:cNvPr id="2201632" name="Line 32"/>
            <p:cNvSpPr>
              <a:spLocks noChangeShapeType="1"/>
            </p:cNvSpPr>
            <p:nvPr/>
          </p:nvSpPr>
          <p:spPr bwMode="auto">
            <a:xfrm>
              <a:off x="1739" y="3643"/>
              <a:ext cx="3163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33" name="Line 33"/>
            <p:cNvSpPr>
              <a:spLocks noChangeShapeType="1"/>
            </p:cNvSpPr>
            <p:nvPr/>
          </p:nvSpPr>
          <p:spPr bwMode="auto">
            <a:xfrm flipV="1">
              <a:off x="2873" y="3312"/>
              <a:ext cx="936" cy="739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01634" name="Group 34"/>
          <p:cNvGrpSpPr>
            <a:grpSpLocks/>
          </p:cNvGrpSpPr>
          <p:nvPr/>
        </p:nvGrpSpPr>
        <p:grpSpPr bwMode="auto">
          <a:xfrm>
            <a:off x="3217863" y="661988"/>
            <a:ext cx="4852987" cy="5976937"/>
            <a:chOff x="1790" y="417"/>
            <a:chExt cx="3057" cy="3765"/>
          </a:xfrm>
        </p:grpSpPr>
        <p:sp>
          <p:nvSpPr>
            <p:cNvPr id="2201635" name="Line 35"/>
            <p:cNvSpPr>
              <a:spLocks noChangeShapeType="1"/>
            </p:cNvSpPr>
            <p:nvPr/>
          </p:nvSpPr>
          <p:spPr bwMode="auto">
            <a:xfrm>
              <a:off x="2779" y="2202"/>
              <a:ext cx="190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36" name="Text Box 36"/>
            <p:cNvSpPr txBox="1">
              <a:spLocks noChangeArrowheads="1"/>
            </p:cNvSpPr>
            <p:nvPr/>
          </p:nvSpPr>
          <p:spPr bwMode="auto">
            <a:xfrm>
              <a:off x="4620" y="2173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201637" name="Line 37"/>
            <p:cNvSpPr>
              <a:spLocks noChangeShapeType="1"/>
            </p:cNvSpPr>
            <p:nvPr/>
          </p:nvSpPr>
          <p:spPr bwMode="auto">
            <a:xfrm rot="297006" flipH="1">
              <a:off x="2182" y="1565"/>
              <a:ext cx="2010" cy="189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38" name="Text Box 38"/>
            <p:cNvSpPr txBox="1">
              <a:spLocks noChangeArrowheads="1"/>
            </p:cNvSpPr>
            <p:nvPr/>
          </p:nvSpPr>
          <p:spPr bwMode="auto">
            <a:xfrm>
              <a:off x="1790" y="3216"/>
              <a:ext cx="2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201639" name="Text Box 39"/>
            <p:cNvSpPr txBox="1">
              <a:spLocks noChangeArrowheads="1"/>
            </p:cNvSpPr>
            <p:nvPr/>
          </p:nvSpPr>
          <p:spPr bwMode="auto">
            <a:xfrm>
              <a:off x="3306" y="417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400">
                  <a:solidFill>
                    <a:schemeClr val="tx1"/>
                  </a:solidFill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</a:rPr>
                <a:t>z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2201640" name="Line 40"/>
            <p:cNvSpPr>
              <a:spLocks noChangeShapeType="1"/>
            </p:cNvSpPr>
            <p:nvPr/>
          </p:nvSpPr>
          <p:spPr bwMode="auto">
            <a:xfrm flipV="1">
              <a:off x="3562" y="544"/>
              <a:ext cx="0" cy="3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41" name="Text Box 41"/>
            <p:cNvSpPr txBox="1">
              <a:spLocks noChangeArrowheads="1"/>
            </p:cNvSpPr>
            <p:nvPr/>
          </p:nvSpPr>
          <p:spPr bwMode="auto">
            <a:xfrm>
              <a:off x="3580" y="2094"/>
              <a:ext cx="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201642" name="Group 42"/>
          <p:cNvGrpSpPr>
            <a:grpSpLocks/>
          </p:cNvGrpSpPr>
          <p:nvPr/>
        </p:nvGrpSpPr>
        <p:grpSpPr bwMode="auto">
          <a:xfrm>
            <a:off x="4556125" y="5535613"/>
            <a:ext cx="2936875" cy="555625"/>
            <a:chOff x="2633" y="3490"/>
            <a:chExt cx="1850" cy="350"/>
          </a:xfrm>
        </p:grpSpPr>
        <p:sp>
          <p:nvSpPr>
            <p:cNvPr id="2201643" name="Arc 43"/>
            <p:cNvSpPr>
              <a:spLocks/>
            </p:cNvSpPr>
            <p:nvPr/>
          </p:nvSpPr>
          <p:spPr bwMode="auto">
            <a:xfrm>
              <a:off x="2639" y="3490"/>
              <a:ext cx="1844" cy="180"/>
            </a:xfrm>
            <a:custGeom>
              <a:avLst/>
              <a:gdLst>
                <a:gd name="G0" fmla="+- 21590 0 0"/>
                <a:gd name="G1" fmla="+- 21600 0 0"/>
                <a:gd name="G2" fmla="+- 21600 0 0"/>
                <a:gd name="T0" fmla="*/ 0 w 43190"/>
                <a:gd name="T1" fmla="*/ 20942 h 21600"/>
                <a:gd name="T2" fmla="*/ 43190 w 43190"/>
                <a:gd name="T3" fmla="*/ 21600 h 21600"/>
                <a:gd name="T4" fmla="*/ 21590 w 4319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0" h="21600" fill="none" extrusionOk="0">
                  <a:moveTo>
                    <a:pt x="0" y="20942"/>
                  </a:moveTo>
                  <a:cubicBezTo>
                    <a:pt x="355" y="9274"/>
                    <a:pt x="9916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</a:path>
                <a:path w="43190" h="21600" stroke="0" extrusionOk="0">
                  <a:moveTo>
                    <a:pt x="0" y="20942"/>
                  </a:moveTo>
                  <a:cubicBezTo>
                    <a:pt x="355" y="9274"/>
                    <a:pt x="9916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  <a:lnTo>
                    <a:pt x="21590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644" name="Arc 44"/>
            <p:cNvSpPr>
              <a:spLocks/>
            </p:cNvSpPr>
            <p:nvPr/>
          </p:nvSpPr>
          <p:spPr bwMode="auto">
            <a:xfrm flipV="1">
              <a:off x="2633" y="3660"/>
              <a:ext cx="1844" cy="180"/>
            </a:xfrm>
            <a:custGeom>
              <a:avLst/>
              <a:gdLst>
                <a:gd name="G0" fmla="+- 21590 0 0"/>
                <a:gd name="G1" fmla="+- 21600 0 0"/>
                <a:gd name="G2" fmla="+- 21600 0 0"/>
                <a:gd name="T0" fmla="*/ 0 w 43190"/>
                <a:gd name="T1" fmla="*/ 20942 h 21600"/>
                <a:gd name="T2" fmla="*/ 43190 w 43190"/>
                <a:gd name="T3" fmla="*/ 21600 h 21600"/>
                <a:gd name="T4" fmla="*/ 21590 w 4319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0" h="21600" fill="none" extrusionOk="0">
                  <a:moveTo>
                    <a:pt x="0" y="20942"/>
                  </a:moveTo>
                  <a:cubicBezTo>
                    <a:pt x="355" y="9274"/>
                    <a:pt x="9916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</a:path>
                <a:path w="43190" h="21600" stroke="0" extrusionOk="0">
                  <a:moveTo>
                    <a:pt x="0" y="20942"/>
                  </a:moveTo>
                  <a:cubicBezTo>
                    <a:pt x="355" y="9274"/>
                    <a:pt x="9916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  <a:lnTo>
                    <a:pt x="21590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01645" name="Text Box 45"/>
          <p:cNvSpPr txBox="1">
            <a:spLocks noChangeArrowheads="1"/>
          </p:cNvSpPr>
          <p:nvPr/>
        </p:nvSpPr>
        <p:spPr bwMode="auto">
          <a:xfrm>
            <a:off x="7938" y="3781425"/>
            <a:ext cx="3954462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chemeClr val="tx1"/>
                </a:solidFill>
              </a:rPr>
              <a:t>    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在平面上，双曲线有渐进线。</a:t>
            </a:r>
          </a:p>
          <a:p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  相仿，</a:t>
            </a:r>
            <a:r>
              <a:rPr lang="zh-CN" altLang="en-US" sz="1800" b="1">
                <a:solidFill>
                  <a:schemeClr val="accent2"/>
                </a:solidFill>
                <a:latin typeface="楷体_GB2312" pitchFamily="49" charset="-122"/>
              </a:rPr>
              <a:t>单叶双曲面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和</a:t>
            </a:r>
            <a:r>
              <a:rPr lang="zh-CN" altLang="en-US" sz="1800" b="1">
                <a:solidFill>
                  <a:srgbClr val="009900"/>
                </a:solidFill>
                <a:latin typeface="楷体_GB2312" pitchFamily="49" charset="-122"/>
              </a:rPr>
              <a:t>双叶双曲面</a:t>
            </a:r>
          </a:p>
          <a:p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有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</a:rPr>
              <a:t>渐进锥面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zh-CN" altLang="en-US" sz="1800" b="1">
              <a:solidFill>
                <a:schemeClr val="accent2"/>
              </a:solidFill>
              <a:latin typeface="楷体_GB2312" pitchFamily="49" charset="-122"/>
            </a:endParaRPr>
          </a:p>
          <a:p>
            <a:r>
              <a:rPr lang="zh-CN" altLang="en-US" sz="1800" b="1">
                <a:solidFill>
                  <a:schemeClr val="accent2"/>
                </a:solidFill>
                <a:latin typeface="楷体_GB2312" pitchFamily="49" charset="-122"/>
              </a:rPr>
              <a:t>  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用</a:t>
            </a:r>
            <a:r>
              <a:rPr lang="en-US" altLang="zh-CN" sz="1800" b="1">
                <a:solidFill>
                  <a:schemeClr val="tx1"/>
                </a:solidFill>
                <a:latin typeface="楷体_GB2312" pitchFamily="49" charset="-122"/>
              </a:rPr>
              <a:t>z=</a:t>
            </a:r>
            <a:r>
              <a:rPr lang="en-US" altLang="zh-CN" sz="1800" b="1" i="1">
                <a:solidFill>
                  <a:schemeClr val="tx1"/>
                </a:solidFill>
                <a:latin typeface="楷体_GB2312" pitchFamily="49" charset="-122"/>
              </a:rPr>
              <a:t>h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去截它们，当</a:t>
            </a:r>
            <a:r>
              <a:rPr lang="en-US" altLang="zh-CN" sz="1800" b="1">
                <a:solidFill>
                  <a:schemeClr val="tx1"/>
                </a:solidFill>
                <a:latin typeface="楷体_GB2312" pitchFamily="49" charset="-122"/>
              </a:rPr>
              <a:t>|</a:t>
            </a:r>
            <a:r>
              <a:rPr lang="en-US" altLang="zh-CN" sz="1800" b="1" i="1">
                <a:solidFill>
                  <a:schemeClr val="tx1"/>
                </a:solidFill>
                <a:latin typeface="楷体_GB2312" pitchFamily="49" charset="-122"/>
              </a:rPr>
              <a:t>h</a:t>
            </a:r>
            <a:r>
              <a:rPr lang="en-US" altLang="zh-CN" sz="1800" b="1">
                <a:solidFill>
                  <a:schemeClr val="tx1"/>
                </a:solidFill>
                <a:latin typeface="楷体_GB2312" pitchFamily="49" charset="-122"/>
              </a:rPr>
              <a:t>|</a:t>
            </a:r>
            <a:r>
              <a:rPr lang="zh-CN" altLang="zh-CN" sz="1800" b="1">
                <a:solidFill>
                  <a:schemeClr val="tx1"/>
                </a:solidFill>
                <a:latin typeface="楷体_GB2312" pitchFamily="49" charset="-122"/>
              </a:rPr>
              <a:t>无限增大时，</a:t>
            </a:r>
          </a:p>
          <a:p>
            <a:r>
              <a:rPr lang="zh-CN" altLang="en-US" sz="1800" b="1">
                <a:solidFill>
                  <a:schemeClr val="accent2"/>
                </a:solidFill>
                <a:latin typeface="楷体_GB2312" pitchFamily="49" charset="-122"/>
              </a:rPr>
              <a:t>双曲面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的截口椭圆与它的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</a:rPr>
              <a:t>渐进锥面 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的截口椭圆任意接近，即：</a:t>
            </a:r>
          </a:p>
          <a:p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双曲面和锥面任意接近。</a:t>
            </a:r>
            <a:endParaRPr lang="zh-CN" altLang="en-US" sz="1800" b="1">
              <a:solidFill>
                <a:schemeClr val="tx1"/>
              </a:solidFill>
            </a:endParaRPr>
          </a:p>
        </p:txBody>
      </p:sp>
      <p:sp>
        <p:nvSpPr>
          <p:cNvPr id="2201646" name="Text Box 46"/>
          <p:cNvSpPr txBox="1">
            <a:spLocks noChangeArrowheads="1"/>
          </p:cNvSpPr>
          <p:nvPr/>
        </p:nvSpPr>
        <p:spPr bwMode="auto">
          <a:xfrm>
            <a:off x="376238" y="2163763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渐进锥面：</a:t>
            </a:r>
          </a:p>
        </p:txBody>
      </p:sp>
      <p:sp>
        <p:nvSpPr>
          <p:cNvPr id="2201648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234950" y="273050"/>
            <a:ext cx="3454400" cy="509588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19.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双曲面的渐进</a:t>
            </a:r>
            <a:r>
              <a:rPr lang="zh-CN" altLang="en-US" sz="2400" b="1"/>
              <a:t>锥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面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01649" name="AutoShape 49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0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20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0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0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2016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20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0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0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20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2201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220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20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0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0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201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220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0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20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01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01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01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01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01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201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02" grpId="0" animBg="1"/>
      <p:bldP spid="2201617" grpId="0" autoUpdateAnimBg="0"/>
      <p:bldP spid="2201618" grpId="0" autoUpdateAnimBg="0"/>
      <p:bldP spid="2201622" grpId="0" animBg="1"/>
      <p:bldP spid="2201623" grpId="0" autoUpdateAnimBg="0"/>
      <p:bldP spid="2201624" grpId="0" autoUpdateAnimBg="0"/>
      <p:bldP spid="2201625" grpId="0" autoUpdateAnimBg="0"/>
      <p:bldP spid="2201626" grpId="0" animBg="1"/>
      <p:bldP spid="2201627" grpId="0" animBg="1"/>
      <p:bldP spid="2201645" grpId="0" build="p" autoUpdateAnimBg="0"/>
      <p:bldP spid="220164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498" name="Text Box 1026"/>
          <p:cNvSpPr txBox="1">
            <a:spLocks noChangeArrowheads="1"/>
          </p:cNvSpPr>
          <p:nvPr/>
        </p:nvSpPr>
        <p:spPr bwMode="auto">
          <a:xfrm>
            <a:off x="200025" y="1081088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八个卦限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grpSp>
        <p:nvGrpSpPr>
          <p:cNvPr id="2410500" name="Group 1028"/>
          <p:cNvGrpSpPr>
            <a:grpSpLocks/>
          </p:cNvGrpSpPr>
          <p:nvPr/>
        </p:nvGrpSpPr>
        <p:grpSpPr bwMode="auto">
          <a:xfrm>
            <a:off x="1460500" y="912813"/>
            <a:ext cx="6780213" cy="4960937"/>
            <a:chOff x="920" y="575"/>
            <a:chExt cx="4271" cy="3125"/>
          </a:xfrm>
        </p:grpSpPr>
        <p:sp>
          <p:nvSpPr>
            <p:cNvPr id="2410501" name="Line 1029"/>
            <p:cNvSpPr>
              <a:spLocks noChangeShapeType="1"/>
            </p:cNvSpPr>
            <p:nvPr/>
          </p:nvSpPr>
          <p:spPr bwMode="auto">
            <a:xfrm>
              <a:off x="920" y="2288"/>
              <a:ext cx="4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0502" name="Text Box 1030"/>
            <p:cNvSpPr txBox="1">
              <a:spLocks noChangeArrowheads="1"/>
            </p:cNvSpPr>
            <p:nvPr/>
          </p:nvSpPr>
          <p:spPr bwMode="auto">
            <a:xfrm>
              <a:off x="2400" y="575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10503" name="Text Box 1031"/>
            <p:cNvSpPr txBox="1">
              <a:spLocks noChangeArrowheads="1"/>
            </p:cNvSpPr>
            <p:nvPr/>
          </p:nvSpPr>
          <p:spPr bwMode="auto">
            <a:xfrm>
              <a:off x="4877" y="2203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10504" name="Line 1032"/>
            <p:cNvSpPr>
              <a:spLocks noChangeShapeType="1"/>
            </p:cNvSpPr>
            <p:nvPr/>
          </p:nvSpPr>
          <p:spPr bwMode="auto">
            <a:xfrm flipV="1">
              <a:off x="2781" y="709"/>
              <a:ext cx="0" cy="29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0505" name="Rectangle 1033"/>
          <p:cNvSpPr>
            <a:spLocks noChangeArrowheads="1"/>
          </p:cNvSpPr>
          <p:nvPr/>
        </p:nvSpPr>
        <p:spPr bwMode="auto">
          <a:xfrm>
            <a:off x="2189163" y="3633788"/>
            <a:ext cx="2236787" cy="2212975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0506" name="Rectangle 1034"/>
          <p:cNvSpPr>
            <a:spLocks noChangeArrowheads="1"/>
          </p:cNvSpPr>
          <p:nvPr/>
        </p:nvSpPr>
        <p:spPr bwMode="auto">
          <a:xfrm>
            <a:off x="4425950" y="3633788"/>
            <a:ext cx="2214563" cy="22098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0507" name="AutoShape 1035"/>
          <p:cNvSpPr>
            <a:spLocks noChangeArrowheads="1"/>
          </p:cNvSpPr>
          <p:nvPr/>
        </p:nvSpPr>
        <p:spPr bwMode="auto">
          <a:xfrm>
            <a:off x="1395413" y="2771775"/>
            <a:ext cx="6049962" cy="1709738"/>
          </a:xfrm>
          <a:prstGeom prst="parallelogram">
            <a:avLst>
              <a:gd name="adj" fmla="val 94607"/>
            </a:avLst>
          </a:prstGeom>
          <a:solidFill>
            <a:srgbClr val="FF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0508" name="Rectangle 1036"/>
          <p:cNvSpPr>
            <a:spLocks noChangeArrowheads="1"/>
          </p:cNvSpPr>
          <p:nvPr/>
        </p:nvSpPr>
        <p:spPr bwMode="auto">
          <a:xfrm>
            <a:off x="2189163" y="1416050"/>
            <a:ext cx="2227262" cy="221615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0509" name="Freeform 1037"/>
          <p:cNvSpPr>
            <a:spLocks/>
          </p:cNvSpPr>
          <p:nvPr/>
        </p:nvSpPr>
        <p:spPr bwMode="auto">
          <a:xfrm>
            <a:off x="6635750" y="2768600"/>
            <a:ext cx="806450" cy="857250"/>
          </a:xfrm>
          <a:custGeom>
            <a:avLst/>
            <a:gdLst>
              <a:gd name="T0" fmla="*/ 0 w 504"/>
              <a:gd name="T1" fmla="*/ 4 h 540"/>
              <a:gd name="T2" fmla="*/ 0 w 504"/>
              <a:gd name="T3" fmla="*/ 540 h 540"/>
              <a:gd name="T4" fmla="*/ 504 w 504"/>
              <a:gd name="T5" fmla="*/ 0 h 540"/>
              <a:gd name="T6" fmla="*/ 0 w 504"/>
              <a:gd name="T7" fmla="*/ 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4" h="540">
                <a:moveTo>
                  <a:pt x="0" y="4"/>
                </a:moveTo>
                <a:lnTo>
                  <a:pt x="0" y="540"/>
                </a:lnTo>
                <a:lnTo>
                  <a:pt x="504" y="0"/>
                </a:lnTo>
                <a:lnTo>
                  <a:pt x="0" y="4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0510" name="Freeform 1038"/>
          <p:cNvSpPr>
            <a:spLocks/>
          </p:cNvSpPr>
          <p:nvPr/>
        </p:nvSpPr>
        <p:spPr bwMode="auto">
          <a:xfrm>
            <a:off x="1377950" y="3625850"/>
            <a:ext cx="3022600" cy="914400"/>
          </a:xfrm>
          <a:custGeom>
            <a:avLst/>
            <a:gdLst>
              <a:gd name="T0" fmla="*/ 0 w 1884"/>
              <a:gd name="T1" fmla="*/ 536 h 536"/>
              <a:gd name="T2" fmla="*/ 1348 w 1884"/>
              <a:gd name="T3" fmla="*/ 536 h 536"/>
              <a:gd name="T4" fmla="*/ 1884 w 1884"/>
              <a:gd name="T5" fmla="*/ 0 h 536"/>
              <a:gd name="T6" fmla="*/ 496 w 1884"/>
              <a:gd name="T7" fmla="*/ 0 h 536"/>
              <a:gd name="T8" fmla="*/ 0 w 1884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4" h="536">
                <a:moveTo>
                  <a:pt x="0" y="536"/>
                </a:moveTo>
                <a:lnTo>
                  <a:pt x="1348" y="536"/>
                </a:lnTo>
                <a:lnTo>
                  <a:pt x="1884" y="0"/>
                </a:lnTo>
                <a:lnTo>
                  <a:pt x="496" y="0"/>
                </a:lnTo>
                <a:lnTo>
                  <a:pt x="0" y="536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0512" name="Rectangle 1040"/>
          <p:cNvSpPr>
            <a:spLocks noChangeArrowheads="1"/>
          </p:cNvSpPr>
          <p:nvPr/>
        </p:nvSpPr>
        <p:spPr bwMode="auto">
          <a:xfrm>
            <a:off x="4413250" y="1417638"/>
            <a:ext cx="2227263" cy="22098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0513" name="Group 1041"/>
          <p:cNvGrpSpPr>
            <a:grpSpLocks/>
          </p:cNvGrpSpPr>
          <p:nvPr/>
        </p:nvGrpSpPr>
        <p:grpSpPr bwMode="auto">
          <a:xfrm>
            <a:off x="2474913" y="3603625"/>
            <a:ext cx="1946275" cy="1516063"/>
            <a:chOff x="1559" y="2270"/>
            <a:chExt cx="1226" cy="955"/>
          </a:xfrm>
        </p:grpSpPr>
        <p:sp>
          <p:nvSpPr>
            <p:cNvPr id="2410514" name="Text Box 1042"/>
            <p:cNvSpPr txBox="1">
              <a:spLocks noChangeArrowheads="1"/>
            </p:cNvSpPr>
            <p:nvPr/>
          </p:nvSpPr>
          <p:spPr bwMode="auto">
            <a:xfrm>
              <a:off x="1559" y="2945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10515" name="Line 1043"/>
            <p:cNvSpPr>
              <a:spLocks noChangeShapeType="1"/>
            </p:cNvSpPr>
            <p:nvPr/>
          </p:nvSpPr>
          <p:spPr bwMode="auto">
            <a:xfrm flipH="1">
              <a:off x="1830" y="2270"/>
              <a:ext cx="955" cy="9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0516" name="Freeform 1044"/>
          <p:cNvSpPr>
            <a:spLocks/>
          </p:cNvSpPr>
          <p:nvPr/>
        </p:nvSpPr>
        <p:spPr bwMode="auto">
          <a:xfrm>
            <a:off x="3492500" y="3622675"/>
            <a:ext cx="3155950" cy="917575"/>
          </a:xfrm>
          <a:custGeom>
            <a:avLst/>
            <a:gdLst>
              <a:gd name="T0" fmla="*/ 0 w 1988"/>
              <a:gd name="T1" fmla="*/ 574 h 578"/>
              <a:gd name="T2" fmla="*/ 1470 w 1988"/>
              <a:gd name="T3" fmla="*/ 578 h 578"/>
              <a:gd name="T4" fmla="*/ 1988 w 1988"/>
              <a:gd name="T5" fmla="*/ 2 h 578"/>
              <a:gd name="T6" fmla="*/ 574 w 1988"/>
              <a:gd name="T7" fmla="*/ 0 h 578"/>
              <a:gd name="T8" fmla="*/ 0 w 1988"/>
              <a:gd name="T9" fmla="*/ 574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8" h="578">
                <a:moveTo>
                  <a:pt x="0" y="574"/>
                </a:moveTo>
                <a:lnTo>
                  <a:pt x="1470" y="578"/>
                </a:lnTo>
                <a:lnTo>
                  <a:pt x="1988" y="2"/>
                </a:lnTo>
                <a:lnTo>
                  <a:pt x="574" y="0"/>
                </a:lnTo>
                <a:lnTo>
                  <a:pt x="0" y="574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0517" name="Group 1045"/>
          <p:cNvGrpSpPr>
            <a:grpSpLocks/>
          </p:cNvGrpSpPr>
          <p:nvPr/>
        </p:nvGrpSpPr>
        <p:grpSpPr bwMode="auto">
          <a:xfrm>
            <a:off x="4413250" y="4554538"/>
            <a:ext cx="990600" cy="1287462"/>
            <a:chOff x="2780" y="2832"/>
            <a:chExt cx="624" cy="848"/>
          </a:xfrm>
        </p:grpSpPr>
        <p:sp>
          <p:nvSpPr>
            <p:cNvPr id="2410518" name="Freeform 1046"/>
            <p:cNvSpPr>
              <a:spLocks/>
            </p:cNvSpPr>
            <p:nvPr/>
          </p:nvSpPr>
          <p:spPr bwMode="auto">
            <a:xfrm>
              <a:off x="2784" y="2832"/>
              <a:ext cx="620" cy="836"/>
            </a:xfrm>
            <a:custGeom>
              <a:avLst/>
              <a:gdLst>
                <a:gd name="T0" fmla="*/ 0 w 620"/>
                <a:gd name="T1" fmla="*/ 0 h 836"/>
                <a:gd name="T2" fmla="*/ 0 w 620"/>
                <a:gd name="T3" fmla="*/ 836 h 836"/>
                <a:gd name="T4" fmla="*/ 52 w 620"/>
                <a:gd name="T5" fmla="*/ 828 h 836"/>
                <a:gd name="T6" fmla="*/ 620 w 620"/>
                <a:gd name="T7" fmla="*/ 252 h 836"/>
                <a:gd name="T8" fmla="*/ 620 w 620"/>
                <a:gd name="T9" fmla="*/ 0 h 836"/>
                <a:gd name="T10" fmla="*/ 0 w 620"/>
                <a:gd name="T11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0" h="836">
                  <a:moveTo>
                    <a:pt x="0" y="0"/>
                  </a:moveTo>
                  <a:lnTo>
                    <a:pt x="0" y="836"/>
                  </a:lnTo>
                  <a:lnTo>
                    <a:pt x="52" y="828"/>
                  </a:lnTo>
                  <a:lnTo>
                    <a:pt x="620" y="252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0519" name="Line 1047"/>
            <p:cNvSpPr>
              <a:spLocks noChangeShapeType="1"/>
            </p:cNvSpPr>
            <p:nvPr/>
          </p:nvSpPr>
          <p:spPr bwMode="auto">
            <a:xfrm>
              <a:off x="2780" y="2832"/>
              <a:ext cx="0" cy="8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0527" name="Text Box 1055"/>
          <p:cNvSpPr txBox="1">
            <a:spLocks noChangeArrowheads="1"/>
          </p:cNvSpPr>
          <p:nvPr/>
        </p:nvSpPr>
        <p:spPr bwMode="auto">
          <a:xfrm>
            <a:off x="4418013" y="3251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410542" name="Rectangle 1070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3648075"/>
            <a:ext cx="368300" cy="292100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</a:rPr>
              <a:t>.</a:t>
            </a:r>
            <a:r>
              <a:rPr lang="en-US" altLang="zh-CN" sz="2400" b="1"/>
              <a:t>  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10543" name="AutoShape 107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0544" name="Rectangle 1072"/>
          <p:cNvSpPr>
            <a:spLocks noChangeArrowheads="1"/>
          </p:cNvSpPr>
          <p:nvPr/>
        </p:nvSpPr>
        <p:spPr bwMode="auto">
          <a:xfrm>
            <a:off x="317500" y="415925"/>
            <a:ext cx="2859088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</a:rPr>
              <a:t>1.</a:t>
            </a:r>
            <a:r>
              <a:rPr lang="en-US" altLang="zh-CN" sz="2400" b="1"/>
              <a:t>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空间直角坐标系</a:t>
            </a:r>
            <a:endParaRPr lang="zh-CN" altLang="en-US" sz="4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410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410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0507" grpId="0" animBg="1"/>
      <p:bldP spid="2410509" grpId="0" animBg="1"/>
      <p:bldP spid="2410510" grpId="0" animBg="1"/>
      <p:bldP spid="24105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746" name="Rectangle 2"/>
          <p:cNvSpPr>
            <a:spLocks noChangeArrowheads="1"/>
          </p:cNvSpPr>
          <p:nvPr/>
        </p:nvSpPr>
        <p:spPr bwMode="auto">
          <a:xfrm>
            <a:off x="212725" y="434975"/>
            <a:ext cx="358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graphicFrame>
        <p:nvGraphicFramePr>
          <p:cNvPr id="2207747" name="Object 3"/>
          <p:cNvGraphicFramePr>
            <a:graphicFrameLocks noChangeAspect="1"/>
          </p:cNvGraphicFramePr>
          <p:nvPr/>
        </p:nvGraphicFramePr>
        <p:xfrm>
          <a:off x="498475" y="1296988"/>
          <a:ext cx="23971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02" name="公式" r:id="rId4" imgW="1143000" imgH="419040" progId="Equation.3">
                  <p:embed/>
                </p:oleObj>
              </mc:Choice>
              <mc:Fallback>
                <p:oleObj name="公式" r:id="rId4" imgW="11430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1296988"/>
                        <a:ext cx="239712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7748" name="Text Box 4"/>
          <p:cNvSpPr txBox="1">
            <a:spLocks noChangeArrowheads="1"/>
          </p:cNvSpPr>
          <p:nvPr/>
        </p:nvSpPr>
        <p:spPr bwMode="auto">
          <a:xfrm>
            <a:off x="246063" y="3290888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直纹面在建筑学上有意义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07749" name="Text Box 5"/>
          <p:cNvSpPr txBox="1">
            <a:spLocks noChangeArrowheads="1"/>
          </p:cNvSpPr>
          <p:nvPr/>
        </p:nvSpPr>
        <p:spPr bwMode="auto">
          <a:xfrm>
            <a:off x="266700" y="2747963"/>
            <a:ext cx="244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含两个直母线系</a:t>
            </a: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07750" name="Text Box 6"/>
          <p:cNvSpPr txBox="1">
            <a:spLocks noChangeArrowheads="1"/>
          </p:cNvSpPr>
          <p:nvPr/>
        </p:nvSpPr>
        <p:spPr bwMode="auto">
          <a:xfrm>
            <a:off x="498475" y="3981450"/>
            <a:ext cx="2647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>
                <a:solidFill>
                  <a:srgbClr val="009900"/>
                </a:solidFill>
              </a:rPr>
              <a:t>    </a:t>
            </a:r>
            <a:r>
              <a:rPr lang="zh-CN" altLang="en-US" sz="2400" b="1">
                <a:solidFill>
                  <a:srgbClr val="009900"/>
                </a:solidFill>
              </a:rPr>
              <a:t>例如，储水塔、</a:t>
            </a:r>
          </a:p>
          <a:p>
            <a:r>
              <a:rPr lang="zh-CN" altLang="en-US" sz="2400" b="1">
                <a:solidFill>
                  <a:srgbClr val="009900"/>
                </a:solidFill>
              </a:rPr>
              <a:t>电视塔等建筑都</a:t>
            </a:r>
          </a:p>
          <a:p>
            <a:r>
              <a:rPr lang="zh-CN" altLang="en-US" sz="2400" b="1">
                <a:solidFill>
                  <a:srgbClr val="009900"/>
                </a:solidFill>
              </a:rPr>
              <a:t>有用这种结构的。</a:t>
            </a:r>
          </a:p>
        </p:txBody>
      </p:sp>
      <p:grpSp>
        <p:nvGrpSpPr>
          <p:cNvPr id="2207751" name="Group 7"/>
          <p:cNvGrpSpPr>
            <a:grpSpLocks/>
          </p:cNvGrpSpPr>
          <p:nvPr/>
        </p:nvGrpSpPr>
        <p:grpSpPr bwMode="auto">
          <a:xfrm>
            <a:off x="3913188" y="820738"/>
            <a:ext cx="3435350" cy="5226050"/>
            <a:chOff x="2465" y="517"/>
            <a:chExt cx="2164" cy="3292"/>
          </a:xfrm>
        </p:grpSpPr>
        <p:grpSp>
          <p:nvGrpSpPr>
            <p:cNvPr id="2207752" name="Group 8"/>
            <p:cNvGrpSpPr>
              <a:grpSpLocks/>
            </p:cNvGrpSpPr>
            <p:nvPr/>
          </p:nvGrpSpPr>
          <p:grpSpPr bwMode="auto">
            <a:xfrm>
              <a:off x="2465" y="517"/>
              <a:ext cx="2161" cy="3029"/>
              <a:chOff x="2465" y="517"/>
              <a:chExt cx="2161" cy="3029"/>
            </a:xfrm>
          </p:grpSpPr>
          <p:sp>
            <p:nvSpPr>
              <p:cNvPr id="2207753" name="Freeform 9"/>
              <p:cNvSpPr>
                <a:spLocks/>
              </p:cNvSpPr>
              <p:nvPr/>
            </p:nvSpPr>
            <p:spPr bwMode="auto">
              <a:xfrm>
                <a:off x="4001" y="789"/>
                <a:ext cx="625" cy="2757"/>
              </a:xfrm>
              <a:custGeom>
                <a:avLst/>
                <a:gdLst>
                  <a:gd name="T0" fmla="*/ 601 w 625"/>
                  <a:gd name="T1" fmla="*/ 0 h 2757"/>
                  <a:gd name="T2" fmla="*/ 4 w 625"/>
                  <a:gd name="T3" fmla="*/ 1285 h 2757"/>
                  <a:gd name="T4" fmla="*/ 625 w 625"/>
                  <a:gd name="T5" fmla="*/ 2757 h 2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5" h="2757">
                    <a:moveTo>
                      <a:pt x="601" y="0"/>
                    </a:moveTo>
                    <a:cubicBezTo>
                      <a:pt x="502" y="215"/>
                      <a:pt x="0" y="826"/>
                      <a:pt x="4" y="1285"/>
                    </a:cubicBezTo>
                    <a:cubicBezTo>
                      <a:pt x="8" y="1744"/>
                      <a:pt x="496" y="2450"/>
                      <a:pt x="625" y="2757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754" name="Freeform 10"/>
              <p:cNvSpPr>
                <a:spLocks/>
              </p:cNvSpPr>
              <p:nvPr/>
            </p:nvSpPr>
            <p:spPr bwMode="auto">
              <a:xfrm>
                <a:off x="2486" y="816"/>
                <a:ext cx="585" cy="2699"/>
              </a:xfrm>
              <a:custGeom>
                <a:avLst/>
                <a:gdLst>
                  <a:gd name="T0" fmla="*/ 0 w 585"/>
                  <a:gd name="T1" fmla="*/ 0 h 2699"/>
                  <a:gd name="T2" fmla="*/ 584 w 585"/>
                  <a:gd name="T3" fmla="*/ 1273 h 2699"/>
                  <a:gd name="T4" fmla="*/ 9 w 585"/>
                  <a:gd name="T5" fmla="*/ 2699 h 2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5" h="2699">
                    <a:moveTo>
                      <a:pt x="0" y="0"/>
                    </a:moveTo>
                    <a:cubicBezTo>
                      <a:pt x="97" y="212"/>
                      <a:pt x="583" y="823"/>
                      <a:pt x="584" y="1273"/>
                    </a:cubicBezTo>
                    <a:cubicBezTo>
                      <a:pt x="585" y="1723"/>
                      <a:pt x="129" y="2402"/>
                      <a:pt x="9" y="2699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755" name="Oval 11"/>
              <p:cNvSpPr>
                <a:spLocks noChangeArrowheads="1"/>
              </p:cNvSpPr>
              <p:nvPr/>
            </p:nvSpPr>
            <p:spPr bwMode="auto">
              <a:xfrm>
                <a:off x="2465" y="517"/>
                <a:ext cx="2142" cy="5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77FFDB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756" name="Arc 12"/>
              <p:cNvSpPr>
                <a:spLocks/>
              </p:cNvSpPr>
              <p:nvPr/>
            </p:nvSpPr>
            <p:spPr bwMode="auto">
              <a:xfrm rot="-16155315">
                <a:off x="3462" y="1639"/>
                <a:ext cx="147" cy="940"/>
              </a:xfrm>
              <a:custGeom>
                <a:avLst/>
                <a:gdLst>
                  <a:gd name="G0" fmla="+- 6562 0 0"/>
                  <a:gd name="G1" fmla="+- 21600 0 0"/>
                  <a:gd name="G2" fmla="+- 21600 0 0"/>
                  <a:gd name="T0" fmla="*/ 0 w 28162"/>
                  <a:gd name="T1" fmla="*/ 1021 h 43200"/>
                  <a:gd name="T2" fmla="*/ 4681 w 28162"/>
                  <a:gd name="T3" fmla="*/ 43118 h 43200"/>
                  <a:gd name="T4" fmla="*/ 6562 w 2816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62" h="43200" fill="none" extrusionOk="0">
                    <a:moveTo>
                      <a:pt x="-1" y="1020"/>
                    </a:moveTo>
                    <a:cubicBezTo>
                      <a:pt x="2121" y="344"/>
                      <a:pt x="4335" y="-1"/>
                      <a:pt x="6562" y="0"/>
                    </a:cubicBezTo>
                    <a:cubicBezTo>
                      <a:pt x="18491" y="0"/>
                      <a:pt x="28162" y="9670"/>
                      <a:pt x="28162" y="21600"/>
                    </a:cubicBezTo>
                    <a:cubicBezTo>
                      <a:pt x="28162" y="33529"/>
                      <a:pt x="18491" y="43200"/>
                      <a:pt x="6562" y="43200"/>
                    </a:cubicBezTo>
                    <a:cubicBezTo>
                      <a:pt x="5934" y="43200"/>
                      <a:pt x="5306" y="43172"/>
                      <a:pt x="4681" y="43117"/>
                    </a:cubicBezTo>
                  </a:path>
                  <a:path w="28162" h="43200" stroke="0" extrusionOk="0">
                    <a:moveTo>
                      <a:pt x="-1" y="1020"/>
                    </a:moveTo>
                    <a:cubicBezTo>
                      <a:pt x="2121" y="344"/>
                      <a:pt x="4335" y="-1"/>
                      <a:pt x="6562" y="0"/>
                    </a:cubicBezTo>
                    <a:cubicBezTo>
                      <a:pt x="18491" y="0"/>
                      <a:pt x="28162" y="9670"/>
                      <a:pt x="28162" y="21600"/>
                    </a:cubicBezTo>
                    <a:cubicBezTo>
                      <a:pt x="28162" y="33529"/>
                      <a:pt x="18491" y="43200"/>
                      <a:pt x="6562" y="43200"/>
                    </a:cubicBezTo>
                    <a:cubicBezTo>
                      <a:pt x="5934" y="43200"/>
                      <a:pt x="5306" y="43172"/>
                      <a:pt x="4681" y="43117"/>
                    </a:cubicBezTo>
                    <a:lnTo>
                      <a:pt x="6562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07757" name="Group 13"/>
            <p:cNvGrpSpPr>
              <a:grpSpLocks/>
            </p:cNvGrpSpPr>
            <p:nvPr/>
          </p:nvGrpSpPr>
          <p:grpSpPr bwMode="auto">
            <a:xfrm>
              <a:off x="2488" y="3316"/>
              <a:ext cx="2141" cy="493"/>
              <a:chOff x="2488" y="3316"/>
              <a:chExt cx="2141" cy="493"/>
            </a:xfrm>
          </p:grpSpPr>
          <p:sp>
            <p:nvSpPr>
              <p:cNvPr id="2207758" name="Arc 14"/>
              <p:cNvSpPr>
                <a:spLocks/>
              </p:cNvSpPr>
              <p:nvPr/>
            </p:nvSpPr>
            <p:spPr bwMode="auto">
              <a:xfrm rot="16155315" flipV="1">
                <a:off x="3421" y="2391"/>
                <a:ext cx="259" cy="2109"/>
              </a:xfrm>
              <a:custGeom>
                <a:avLst/>
                <a:gdLst>
                  <a:gd name="G0" fmla="+- 0 0 0"/>
                  <a:gd name="G1" fmla="+- 21488 0 0"/>
                  <a:gd name="G2" fmla="+- 21600 0 0"/>
                  <a:gd name="T0" fmla="*/ 2193 w 21600"/>
                  <a:gd name="T1" fmla="*/ 0 h 42539"/>
                  <a:gd name="T2" fmla="*/ 4840 w 21600"/>
                  <a:gd name="T3" fmla="*/ 42539 h 42539"/>
                  <a:gd name="T4" fmla="*/ 0 w 21600"/>
                  <a:gd name="T5" fmla="*/ 21488 h 42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539" fill="none" extrusionOk="0">
                    <a:moveTo>
                      <a:pt x="2193" y="-1"/>
                    </a:moveTo>
                    <a:cubicBezTo>
                      <a:pt x="13215" y="1124"/>
                      <a:pt x="21600" y="10407"/>
                      <a:pt x="21600" y="21488"/>
                    </a:cubicBezTo>
                    <a:cubicBezTo>
                      <a:pt x="21600" y="31552"/>
                      <a:pt x="14648" y="40283"/>
                      <a:pt x="4839" y="42538"/>
                    </a:cubicBezTo>
                  </a:path>
                  <a:path w="21600" h="42539" stroke="0" extrusionOk="0">
                    <a:moveTo>
                      <a:pt x="2193" y="-1"/>
                    </a:moveTo>
                    <a:cubicBezTo>
                      <a:pt x="13215" y="1124"/>
                      <a:pt x="21600" y="10407"/>
                      <a:pt x="21600" y="21488"/>
                    </a:cubicBezTo>
                    <a:cubicBezTo>
                      <a:pt x="21600" y="31552"/>
                      <a:pt x="14648" y="40283"/>
                      <a:pt x="4839" y="42538"/>
                    </a:cubicBezTo>
                    <a:lnTo>
                      <a:pt x="0" y="21488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759" name="Arc 15"/>
              <p:cNvSpPr>
                <a:spLocks/>
              </p:cNvSpPr>
              <p:nvPr/>
            </p:nvSpPr>
            <p:spPr bwMode="auto">
              <a:xfrm rot="-16155315">
                <a:off x="3404" y="2584"/>
                <a:ext cx="309" cy="2141"/>
              </a:xfrm>
              <a:custGeom>
                <a:avLst/>
                <a:gdLst>
                  <a:gd name="G0" fmla="+- 4174 0 0"/>
                  <a:gd name="G1" fmla="+- 21600 0 0"/>
                  <a:gd name="G2" fmla="+- 21600 0 0"/>
                  <a:gd name="T0" fmla="*/ 0 w 25774"/>
                  <a:gd name="T1" fmla="*/ 407 h 43200"/>
                  <a:gd name="T2" fmla="*/ 722 w 25774"/>
                  <a:gd name="T3" fmla="*/ 42922 h 43200"/>
                  <a:gd name="T4" fmla="*/ 4174 w 2577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774" h="43200" fill="none" extrusionOk="0">
                    <a:moveTo>
                      <a:pt x="0" y="407"/>
                    </a:moveTo>
                    <a:cubicBezTo>
                      <a:pt x="1374" y="136"/>
                      <a:pt x="2772" y="-1"/>
                      <a:pt x="4174" y="0"/>
                    </a:cubicBezTo>
                    <a:cubicBezTo>
                      <a:pt x="16103" y="0"/>
                      <a:pt x="25774" y="9670"/>
                      <a:pt x="25774" y="21600"/>
                    </a:cubicBezTo>
                    <a:cubicBezTo>
                      <a:pt x="25774" y="33529"/>
                      <a:pt x="16103" y="43200"/>
                      <a:pt x="4174" y="43200"/>
                    </a:cubicBezTo>
                    <a:cubicBezTo>
                      <a:pt x="3017" y="43200"/>
                      <a:pt x="1863" y="43107"/>
                      <a:pt x="721" y="42922"/>
                    </a:cubicBezTo>
                  </a:path>
                  <a:path w="25774" h="43200" stroke="0" extrusionOk="0">
                    <a:moveTo>
                      <a:pt x="0" y="407"/>
                    </a:moveTo>
                    <a:cubicBezTo>
                      <a:pt x="1374" y="136"/>
                      <a:pt x="2772" y="-1"/>
                      <a:pt x="4174" y="0"/>
                    </a:cubicBezTo>
                    <a:cubicBezTo>
                      <a:pt x="16103" y="0"/>
                      <a:pt x="25774" y="9670"/>
                      <a:pt x="25774" y="21600"/>
                    </a:cubicBezTo>
                    <a:cubicBezTo>
                      <a:pt x="25774" y="33529"/>
                      <a:pt x="16103" y="43200"/>
                      <a:pt x="4174" y="43200"/>
                    </a:cubicBezTo>
                    <a:cubicBezTo>
                      <a:pt x="3017" y="43200"/>
                      <a:pt x="1863" y="43107"/>
                      <a:pt x="721" y="42922"/>
                    </a:cubicBezTo>
                    <a:lnTo>
                      <a:pt x="4174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07760" name="Arc 16"/>
          <p:cNvSpPr>
            <a:spLocks/>
          </p:cNvSpPr>
          <p:nvPr/>
        </p:nvSpPr>
        <p:spPr bwMode="auto">
          <a:xfrm rot="16155315" flipV="1">
            <a:off x="5491957" y="2505869"/>
            <a:ext cx="233362" cy="1492250"/>
          </a:xfrm>
          <a:custGeom>
            <a:avLst/>
            <a:gdLst>
              <a:gd name="G0" fmla="+- 6562 0 0"/>
              <a:gd name="G1" fmla="+- 21600 0 0"/>
              <a:gd name="G2" fmla="+- 21600 0 0"/>
              <a:gd name="T0" fmla="*/ 0 w 28162"/>
              <a:gd name="T1" fmla="*/ 1021 h 43200"/>
              <a:gd name="T2" fmla="*/ 4681 w 28162"/>
              <a:gd name="T3" fmla="*/ 43118 h 43200"/>
              <a:gd name="T4" fmla="*/ 6562 w 28162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62" h="43200" fill="none" extrusionOk="0">
                <a:moveTo>
                  <a:pt x="-1" y="1020"/>
                </a:moveTo>
                <a:cubicBezTo>
                  <a:pt x="2121" y="344"/>
                  <a:pt x="4335" y="-1"/>
                  <a:pt x="6562" y="0"/>
                </a:cubicBezTo>
                <a:cubicBezTo>
                  <a:pt x="18491" y="0"/>
                  <a:pt x="28162" y="9670"/>
                  <a:pt x="28162" y="21600"/>
                </a:cubicBezTo>
                <a:cubicBezTo>
                  <a:pt x="28162" y="33529"/>
                  <a:pt x="18491" y="43200"/>
                  <a:pt x="6562" y="43200"/>
                </a:cubicBezTo>
                <a:cubicBezTo>
                  <a:pt x="5934" y="43200"/>
                  <a:pt x="5306" y="43172"/>
                  <a:pt x="4681" y="43117"/>
                </a:cubicBezTo>
              </a:path>
              <a:path w="28162" h="43200" stroke="0" extrusionOk="0">
                <a:moveTo>
                  <a:pt x="-1" y="1020"/>
                </a:moveTo>
                <a:cubicBezTo>
                  <a:pt x="2121" y="344"/>
                  <a:pt x="4335" y="-1"/>
                  <a:pt x="6562" y="0"/>
                </a:cubicBezTo>
                <a:cubicBezTo>
                  <a:pt x="18491" y="0"/>
                  <a:pt x="28162" y="9670"/>
                  <a:pt x="28162" y="21600"/>
                </a:cubicBezTo>
                <a:cubicBezTo>
                  <a:pt x="28162" y="33529"/>
                  <a:pt x="18491" y="43200"/>
                  <a:pt x="6562" y="43200"/>
                </a:cubicBezTo>
                <a:cubicBezTo>
                  <a:pt x="5934" y="43200"/>
                  <a:pt x="5306" y="43172"/>
                  <a:pt x="4681" y="43117"/>
                </a:cubicBezTo>
                <a:lnTo>
                  <a:pt x="6562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7761" name="Text Box 17"/>
          <p:cNvSpPr txBox="1">
            <a:spLocks noChangeArrowheads="1"/>
          </p:cNvSpPr>
          <p:nvPr/>
        </p:nvSpPr>
        <p:spPr bwMode="auto">
          <a:xfrm>
            <a:off x="3171825" y="274796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.</a:t>
            </a:r>
            <a:endParaRPr lang="en-US" altLang="zh-CN" sz="1800">
              <a:solidFill>
                <a:srgbClr val="FF0000"/>
              </a:solidFill>
            </a:endParaRPr>
          </a:p>
        </p:txBody>
      </p:sp>
      <p:grpSp>
        <p:nvGrpSpPr>
          <p:cNvPr id="2207762" name="Group 18"/>
          <p:cNvGrpSpPr>
            <a:grpSpLocks/>
          </p:cNvGrpSpPr>
          <p:nvPr/>
        </p:nvGrpSpPr>
        <p:grpSpPr bwMode="auto">
          <a:xfrm>
            <a:off x="3940175" y="836613"/>
            <a:ext cx="3275013" cy="5210175"/>
            <a:chOff x="2482" y="527"/>
            <a:chExt cx="2063" cy="3282"/>
          </a:xfrm>
        </p:grpSpPr>
        <p:sp>
          <p:nvSpPr>
            <p:cNvPr id="2207763" name="Freeform 19"/>
            <p:cNvSpPr>
              <a:spLocks/>
            </p:cNvSpPr>
            <p:nvPr/>
          </p:nvSpPr>
          <p:spPr bwMode="auto">
            <a:xfrm>
              <a:off x="3654" y="1009"/>
              <a:ext cx="351" cy="1052"/>
            </a:xfrm>
            <a:custGeom>
              <a:avLst/>
              <a:gdLst>
                <a:gd name="T0" fmla="*/ 0 w 351"/>
                <a:gd name="T1" fmla="*/ 0 h 1052"/>
                <a:gd name="T2" fmla="*/ 351 w 351"/>
                <a:gd name="T3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1052">
                  <a:moveTo>
                    <a:pt x="0" y="0"/>
                  </a:moveTo>
                  <a:lnTo>
                    <a:pt x="351" y="105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64" name="Freeform 20"/>
            <p:cNvSpPr>
              <a:spLocks/>
            </p:cNvSpPr>
            <p:nvPr/>
          </p:nvSpPr>
          <p:spPr bwMode="auto">
            <a:xfrm>
              <a:off x="3960" y="1002"/>
              <a:ext cx="126" cy="714"/>
            </a:xfrm>
            <a:custGeom>
              <a:avLst/>
              <a:gdLst>
                <a:gd name="T0" fmla="*/ 0 w 126"/>
                <a:gd name="T1" fmla="*/ 0 h 714"/>
                <a:gd name="T2" fmla="*/ 126 w 126"/>
                <a:gd name="T3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6" h="714">
                  <a:moveTo>
                    <a:pt x="0" y="0"/>
                  </a:moveTo>
                  <a:lnTo>
                    <a:pt x="126" y="71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65" name="Freeform 21"/>
            <p:cNvSpPr>
              <a:spLocks/>
            </p:cNvSpPr>
            <p:nvPr/>
          </p:nvSpPr>
          <p:spPr bwMode="auto">
            <a:xfrm>
              <a:off x="4200" y="946"/>
              <a:ext cx="90" cy="527"/>
            </a:xfrm>
            <a:custGeom>
              <a:avLst/>
              <a:gdLst>
                <a:gd name="T0" fmla="*/ 90 w 90"/>
                <a:gd name="T1" fmla="*/ 0 h 527"/>
                <a:gd name="T2" fmla="*/ 0 w 90"/>
                <a:gd name="T3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" h="527">
                  <a:moveTo>
                    <a:pt x="90" y="0"/>
                  </a:moveTo>
                  <a:lnTo>
                    <a:pt x="0" y="52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66" name="Freeform 22"/>
            <p:cNvSpPr>
              <a:spLocks/>
            </p:cNvSpPr>
            <p:nvPr/>
          </p:nvSpPr>
          <p:spPr bwMode="auto">
            <a:xfrm>
              <a:off x="3008" y="1744"/>
              <a:ext cx="692" cy="2065"/>
            </a:xfrm>
            <a:custGeom>
              <a:avLst/>
              <a:gdLst>
                <a:gd name="T0" fmla="*/ 692 w 692"/>
                <a:gd name="T1" fmla="*/ 2065 h 2065"/>
                <a:gd name="T2" fmla="*/ 0 w 692"/>
                <a:gd name="T3" fmla="*/ 0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92" h="2065">
                  <a:moveTo>
                    <a:pt x="692" y="2065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67" name="Freeform 23"/>
            <p:cNvSpPr>
              <a:spLocks/>
            </p:cNvSpPr>
            <p:nvPr/>
          </p:nvSpPr>
          <p:spPr bwMode="auto">
            <a:xfrm>
              <a:off x="3396" y="1020"/>
              <a:ext cx="1149" cy="2644"/>
            </a:xfrm>
            <a:custGeom>
              <a:avLst/>
              <a:gdLst>
                <a:gd name="T0" fmla="*/ 0 w 1149"/>
                <a:gd name="T1" fmla="*/ 0 h 2644"/>
                <a:gd name="T2" fmla="*/ 1149 w 1149"/>
                <a:gd name="T3" fmla="*/ 2644 h 2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49" h="2644">
                  <a:moveTo>
                    <a:pt x="0" y="0"/>
                  </a:moveTo>
                  <a:lnTo>
                    <a:pt x="1149" y="264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68" name="Freeform 24"/>
            <p:cNvSpPr>
              <a:spLocks/>
            </p:cNvSpPr>
            <p:nvPr/>
          </p:nvSpPr>
          <p:spPr bwMode="auto">
            <a:xfrm>
              <a:off x="4212" y="2756"/>
              <a:ext cx="206" cy="672"/>
            </a:xfrm>
            <a:custGeom>
              <a:avLst/>
              <a:gdLst>
                <a:gd name="T0" fmla="*/ 206 w 206"/>
                <a:gd name="T1" fmla="*/ 672 h 672"/>
                <a:gd name="T2" fmla="*/ 0 w 206"/>
                <a:gd name="T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6" h="672">
                  <a:moveTo>
                    <a:pt x="206" y="67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69" name="Freeform 25"/>
            <p:cNvSpPr>
              <a:spLocks/>
            </p:cNvSpPr>
            <p:nvPr/>
          </p:nvSpPr>
          <p:spPr bwMode="auto">
            <a:xfrm>
              <a:off x="3055" y="1908"/>
              <a:ext cx="308" cy="1901"/>
            </a:xfrm>
            <a:custGeom>
              <a:avLst/>
              <a:gdLst>
                <a:gd name="T0" fmla="*/ 308 w 308"/>
                <a:gd name="T1" fmla="*/ 1901 h 1901"/>
                <a:gd name="T2" fmla="*/ 0 w 308"/>
                <a:gd name="T3" fmla="*/ 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8" h="1901">
                  <a:moveTo>
                    <a:pt x="308" y="1901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0" name="Freeform 26"/>
            <p:cNvSpPr>
              <a:spLocks/>
            </p:cNvSpPr>
            <p:nvPr/>
          </p:nvSpPr>
          <p:spPr bwMode="auto">
            <a:xfrm>
              <a:off x="2600" y="655"/>
              <a:ext cx="1081" cy="2666"/>
            </a:xfrm>
            <a:custGeom>
              <a:avLst/>
              <a:gdLst>
                <a:gd name="T0" fmla="*/ 1081 w 1081"/>
                <a:gd name="T1" fmla="*/ 2666 h 2666"/>
                <a:gd name="T2" fmla="*/ 0 w 1081"/>
                <a:gd name="T3" fmla="*/ 0 h 2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1" h="2666">
                  <a:moveTo>
                    <a:pt x="1081" y="266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1" name="Freeform 27"/>
            <p:cNvSpPr>
              <a:spLocks/>
            </p:cNvSpPr>
            <p:nvPr/>
          </p:nvSpPr>
          <p:spPr bwMode="auto">
            <a:xfrm>
              <a:off x="3071" y="1986"/>
              <a:ext cx="45" cy="1354"/>
            </a:xfrm>
            <a:custGeom>
              <a:avLst/>
              <a:gdLst>
                <a:gd name="T0" fmla="*/ 45 w 45"/>
                <a:gd name="T1" fmla="*/ 1354 h 1354"/>
                <a:gd name="T2" fmla="*/ 0 w 45"/>
                <a:gd name="T3" fmla="*/ 0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354">
                  <a:moveTo>
                    <a:pt x="45" y="1354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2" name="Freeform 28"/>
            <p:cNvSpPr>
              <a:spLocks/>
            </p:cNvSpPr>
            <p:nvPr/>
          </p:nvSpPr>
          <p:spPr bwMode="auto">
            <a:xfrm>
              <a:off x="2940" y="2448"/>
              <a:ext cx="60" cy="916"/>
            </a:xfrm>
            <a:custGeom>
              <a:avLst/>
              <a:gdLst>
                <a:gd name="T0" fmla="*/ 0 w 60"/>
                <a:gd name="T1" fmla="*/ 916 h 916"/>
                <a:gd name="T2" fmla="*/ 60 w 60"/>
                <a:gd name="T3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916">
                  <a:moveTo>
                    <a:pt x="0" y="916"/>
                  </a:moveTo>
                  <a:lnTo>
                    <a:pt x="6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3" name="Freeform 29"/>
            <p:cNvSpPr>
              <a:spLocks/>
            </p:cNvSpPr>
            <p:nvPr/>
          </p:nvSpPr>
          <p:spPr bwMode="auto">
            <a:xfrm>
              <a:off x="3045" y="2300"/>
              <a:ext cx="1" cy="1473"/>
            </a:xfrm>
            <a:custGeom>
              <a:avLst/>
              <a:gdLst>
                <a:gd name="T0" fmla="*/ 0 w 1"/>
                <a:gd name="T1" fmla="*/ 1473 h 1473"/>
                <a:gd name="T2" fmla="*/ 0 w 1"/>
                <a:gd name="T3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73">
                  <a:moveTo>
                    <a:pt x="0" y="147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4" name="Freeform 30"/>
            <p:cNvSpPr>
              <a:spLocks/>
            </p:cNvSpPr>
            <p:nvPr/>
          </p:nvSpPr>
          <p:spPr bwMode="auto">
            <a:xfrm>
              <a:off x="2856" y="2688"/>
              <a:ext cx="56" cy="1048"/>
            </a:xfrm>
            <a:custGeom>
              <a:avLst/>
              <a:gdLst>
                <a:gd name="T0" fmla="*/ 0 w 56"/>
                <a:gd name="T1" fmla="*/ 1048 h 1048"/>
                <a:gd name="T2" fmla="*/ 56 w 56"/>
                <a:gd name="T3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1048">
                  <a:moveTo>
                    <a:pt x="0" y="1048"/>
                  </a:moveTo>
                  <a:lnTo>
                    <a:pt x="5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5" name="Freeform 31"/>
            <p:cNvSpPr>
              <a:spLocks/>
            </p:cNvSpPr>
            <p:nvPr/>
          </p:nvSpPr>
          <p:spPr bwMode="auto">
            <a:xfrm>
              <a:off x="3243" y="1026"/>
              <a:ext cx="1002" cy="2347"/>
            </a:xfrm>
            <a:custGeom>
              <a:avLst/>
              <a:gdLst>
                <a:gd name="T0" fmla="*/ 1002 w 1002"/>
                <a:gd name="T1" fmla="*/ 2347 h 2347"/>
                <a:gd name="T2" fmla="*/ 0 w 1002"/>
                <a:gd name="T3" fmla="*/ 0 h 2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02" h="2347">
                  <a:moveTo>
                    <a:pt x="1002" y="2347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6" name="Freeform 32"/>
            <p:cNvSpPr>
              <a:spLocks/>
            </p:cNvSpPr>
            <p:nvPr/>
          </p:nvSpPr>
          <p:spPr bwMode="auto">
            <a:xfrm>
              <a:off x="2591" y="2559"/>
              <a:ext cx="370" cy="1078"/>
            </a:xfrm>
            <a:custGeom>
              <a:avLst/>
              <a:gdLst>
                <a:gd name="T0" fmla="*/ 0 w 370"/>
                <a:gd name="T1" fmla="*/ 1078 h 1078"/>
                <a:gd name="T2" fmla="*/ 370 w 370"/>
                <a:gd name="T3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0" h="1078">
                  <a:moveTo>
                    <a:pt x="0" y="1078"/>
                  </a:moveTo>
                  <a:lnTo>
                    <a:pt x="37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7" name="Freeform 33"/>
            <p:cNvSpPr>
              <a:spLocks/>
            </p:cNvSpPr>
            <p:nvPr/>
          </p:nvSpPr>
          <p:spPr bwMode="auto">
            <a:xfrm>
              <a:off x="3072" y="545"/>
              <a:ext cx="1328" cy="2864"/>
            </a:xfrm>
            <a:custGeom>
              <a:avLst/>
              <a:gdLst>
                <a:gd name="T0" fmla="*/ 1328 w 1328"/>
                <a:gd name="T1" fmla="*/ 2864 h 2864"/>
                <a:gd name="T2" fmla="*/ 0 w 1328"/>
                <a:gd name="T3" fmla="*/ 0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8" h="2864">
                  <a:moveTo>
                    <a:pt x="1328" y="2864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7778" name="Freeform 34"/>
            <p:cNvSpPr>
              <a:spLocks/>
            </p:cNvSpPr>
            <p:nvPr/>
          </p:nvSpPr>
          <p:spPr bwMode="auto">
            <a:xfrm>
              <a:off x="3363" y="527"/>
              <a:ext cx="764" cy="2055"/>
            </a:xfrm>
            <a:custGeom>
              <a:avLst/>
              <a:gdLst>
                <a:gd name="T0" fmla="*/ 0 w 764"/>
                <a:gd name="T1" fmla="*/ 0 h 2055"/>
                <a:gd name="T2" fmla="*/ 764 w 764"/>
                <a:gd name="T3" fmla="*/ 2055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4" h="2055">
                  <a:moveTo>
                    <a:pt x="0" y="0"/>
                  </a:moveTo>
                  <a:lnTo>
                    <a:pt x="764" y="20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9" name="Freeform 35"/>
            <p:cNvSpPr>
              <a:spLocks/>
            </p:cNvSpPr>
            <p:nvPr/>
          </p:nvSpPr>
          <p:spPr bwMode="auto">
            <a:xfrm>
              <a:off x="3691" y="527"/>
              <a:ext cx="335" cy="1357"/>
            </a:xfrm>
            <a:custGeom>
              <a:avLst/>
              <a:gdLst>
                <a:gd name="T0" fmla="*/ 0 w 335"/>
                <a:gd name="T1" fmla="*/ 0 h 1357"/>
                <a:gd name="T2" fmla="*/ 335 w 335"/>
                <a:gd name="T3" fmla="*/ 1357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5" h="1357">
                  <a:moveTo>
                    <a:pt x="0" y="0"/>
                  </a:moveTo>
                  <a:lnTo>
                    <a:pt x="335" y="135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80" name="Freeform 36"/>
            <p:cNvSpPr>
              <a:spLocks/>
            </p:cNvSpPr>
            <p:nvPr/>
          </p:nvSpPr>
          <p:spPr bwMode="auto">
            <a:xfrm>
              <a:off x="4062" y="549"/>
              <a:ext cx="84" cy="1017"/>
            </a:xfrm>
            <a:custGeom>
              <a:avLst/>
              <a:gdLst>
                <a:gd name="T0" fmla="*/ 0 w 84"/>
                <a:gd name="T1" fmla="*/ 0 h 1017"/>
                <a:gd name="T2" fmla="*/ 84 w 84"/>
                <a:gd name="T3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4" h="1017">
                  <a:moveTo>
                    <a:pt x="0" y="0"/>
                  </a:moveTo>
                  <a:lnTo>
                    <a:pt x="84" y="10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81" name="Freeform 37"/>
            <p:cNvSpPr>
              <a:spLocks/>
            </p:cNvSpPr>
            <p:nvPr/>
          </p:nvSpPr>
          <p:spPr bwMode="auto">
            <a:xfrm>
              <a:off x="4263" y="624"/>
              <a:ext cx="143" cy="726"/>
            </a:xfrm>
            <a:custGeom>
              <a:avLst/>
              <a:gdLst>
                <a:gd name="T0" fmla="*/ 143 w 143"/>
                <a:gd name="T1" fmla="*/ 0 h 726"/>
                <a:gd name="T2" fmla="*/ 0 w 143"/>
                <a:gd name="T3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3" h="726">
                  <a:moveTo>
                    <a:pt x="143" y="0"/>
                  </a:moveTo>
                  <a:lnTo>
                    <a:pt x="0" y="72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82" name="Freeform 38"/>
            <p:cNvSpPr>
              <a:spLocks/>
            </p:cNvSpPr>
            <p:nvPr/>
          </p:nvSpPr>
          <p:spPr bwMode="auto">
            <a:xfrm>
              <a:off x="3045" y="991"/>
              <a:ext cx="1018" cy="2355"/>
            </a:xfrm>
            <a:custGeom>
              <a:avLst/>
              <a:gdLst>
                <a:gd name="T0" fmla="*/ 1018 w 1018"/>
                <a:gd name="T1" fmla="*/ 2355 h 2355"/>
                <a:gd name="T2" fmla="*/ 0 w 1018"/>
                <a:gd name="T3" fmla="*/ 0 h 2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8" h="2355">
                  <a:moveTo>
                    <a:pt x="1018" y="2355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83" name="Freeform 39"/>
            <p:cNvSpPr>
              <a:spLocks/>
            </p:cNvSpPr>
            <p:nvPr/>
          </p:nvSpPr>
          <p:spPr bwMode="auto">
            <a:xfrm>
              <a:off x="2827" y="955"/>
              <a:ext cx="1199" cy="2840"/>
            </a:xfrm>
            <a:custGeom>
              <a:avLst/>
              <a:gdLst>
                <a:gd name="T0" fmla="*/ 1199 w 1199"/>
                <a:gd name="T1" fmla="*/ 2840 h 2840"/>
                <a:gd name="T2" fmla="*/ 0 w 1199"/>
                <a:gd name="T3" fmla="*/ 0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9" h="2840">
                  <a:moveTo>
                    <a:pt x="1199" y="284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84" name="Freeform 40"/>
            <p:cNvSpPr>
              <a:spLocks/>
            </p:cNvSpPr>
            <p:nvPr/>
          </p:nvSpPr>
          <p:spPr bwMode="auto">
            <a:xfrm>
              <a:off x="2791" y="582"/>
              <a:ext cx="1136" cy="2746"/>
            </a:xfrm>
            <a:custGeom>
              <a:avLst/>
              <a:gdLst>
                <a:gd name="T0" fmla="*/ 1136 w 1136"/>
                <a:gd name="T1" fmla="*/ 2746 h 2746"/>
                <a:gd name="T2" fmla="*/ 0 w 1136"/>
                <a:gd name="T3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6" h="2746">
                  <a:moveTo>
                    <a:pt x="1136" y="274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85" name="Freeform 41"/>
            <p:cNvSpPr>
              <a:spLocks/>
            </p:cNvSpPr>
            <p:nvPr/>
          </p:nvSpPr>
          <p:spPr bwMode="auto">
            <a:xfrm>
              <a:off x="3127" y="1000"/>
              <a:ext cx="1182" cy="2746"/>
            </a:xfrm>
            <a:custGeom>
              <a:avLst/>
              <a:gdLst>
                <a:gd name="T0" fmla="*/ 1182 w 1182"/>
                <a:gd name="T1" fmla="*/ 2746 h 2746"/>
                <a:gd name="T2" fmla="*/ 0 w 1182"/>
                <a:gd name="T3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82" h="2746">
                  <a:moveTo>
                    <a:pt x="1182" y="274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86" name="Freeform 42"/>
            <p:cNvSpPr>
              <a:spLocks/>
            </p:cNvSpPr>
            <p:nvPr/>
          </p:nvSpPr>
          <p:spPr bwMode="auto">
            <a:xfrm>
              <a:off x="2482" y="718"/>
              <a:ext cx="436" cy="818"/>
            </a:xfrm>
            <a:custGeom>
              <a:avLst/>
              <a:gdLst>
                <a:gd name="T0" fmla="*/ 0 w 436"/>
                <a:gd name="T1" fmla="*/ 0 h 818"/>
                <a:gd name="T2" fmla="*/ 436 w 436"/>
                <a:gd name="T3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6" h="818">
                  <a:moveTo>
                    <a:pt x="0" y="0"/>
                  </a:moveTo>
                  <a:lnTo>
                    <a:pt x="436" y="81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07817" name="Group 73"/>
          <p:cNvGrpSpPr>
            <a:grpSpLocks/>
          </p:cNvGrpSpPr>
          <p:nvPr/>
        </p:nvGrpSpPr>
        <p:grpSpPr bwMode="auto">
          <a:xfrm>
            <a:off x="3981450" y="836613"/>
            <a:ext cx="3257550" cy="5224462"/>
            <a:chOff x="2508" y="527"/>
            <a:chExt cx="2052" cy="3291"/>
          </a:xfrm>
        </p:grpSpPr>
        <p:grpSp>
          <p:nvGrpSpPr>
            <p:cNvPr id="2207787" name="Group 43"/>
            <p:cNvGrpSpPr>
              <a:grpSpLocks/>
            </p:cNvGrpSpPr>
            <p:nvPr/>
          </p:nvGrpSpPr>
          <p:grpSpPr bwMode="auto">
            <a:xfrm>
              <a:off x="2508" y="693"/>
              <a:ext cx="2052" cy="2803"/>
              <a:chOff x="2508" y="693"/>
              <a:chExt cx="2052" cy="2803"/>
            </a:xfrm>
          </p:grpSpPr>
          <p:sp>
            <p:nvSpPr>
              <p:cNvPr id="2207788" name="Freeform 44"/>
              <p:cNvSpPr>
                <a:spLocks/>
              </p:cNvSpPr>
              <p:nvPr/>
            </p:nvSpPr>
            <p:spPr bwMode="auto">
              <a:xfrm>
                <a:off x="2508" y="996"/>
                <a:ext cx="1458" cy="2500"/>
              </a:xfrm>
              <a:custGeom>
                <a:avLst/>
                <a:gdLst>
                  <a:gd name="T0" fmla="*/ 0 w 1458"/>
                  <a:gd name="T1" fmla="*/ 2500 h 2500"/>
                  <a:gd name="T2" fmla="*/ 1458 w 1458"/>
                  <a:gd name="T3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58" h="2500">
                    <a:moveTo>
                      <a:pt x="0" y="2500"/>
                    </a:moveTo>
                    <a:lnTo>
                      <a:pt x="1458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07789" name="Group 45"/>
              <p:cNvGrpSpPr>
                <a:grpSpLocks/>
              </p:cNvGrpSpPr>
              <p:nvPr/>
            </p:nvGrpSpPr>
            <p:grpSpPr bwMode="auto">
              <a:xfrm>
                <a:off x="2829" y="951"/>
                <a:ext cx="807" cy="1305"/>
                <a:chOff x="2829" y="951"/>
                <a:chExt cx="807" cy="1305"/>
              </a:xfrm>
            </p:grpSpPr>
            <p:sp>
              <p:nvSpPr>
                <p:cNvPr id="2207790" name="Freeform 46"/>
                <p:cNvSpPr>
                  <a:spLocks/>
                </p:cNvSpPr>
                <p:nvPr/>
              </p:nvSpPr>
              <p:spPr bwMode="auto">
                <a:xfrm>
                  <a:off x="3032" y="991"/>
                  <a:ext cx="95" cy="885"/>
                </a:xfrm>
                <a:custGeom>
                  <a:avLst/>
                  <a:gdLst>
                    <a:gd name="T0" fmla="*/ 0 w 95"/>
                    <a:gd name="T1" fmla="*/ 885 h 885"/>
                    <a:gd name="T2" fmla="*/ 95 w 95"/>
                    <a:gd name="T3" fmla="*/ 0 h 8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95" h="885">
                      <a:moveTo>
                        <a:pt x="0" y="885"/>
                      </a:moveTo>
                      <a:lnTo>
                        <a:pt x="95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7791" name="Freeform 47"/>
                <p:cNvSpPr>
                  <a:spLocks/>
                </p:cNvSpPr>
                <p:nvPr/>
              </p:nvSpPr>
              <p:spPr bwMode="auto">
                <a:xfrm>
                  <a:off x="3063" y="1020"/>
                  <a:ext cx="333" cy="1026"/>
                </a:xfrm>
                <a:custGeom>
                  <a:avLst/>
                  <a:gdLst>
                    <a:gd name="T0" fmla="*/ 0 w 333"/>
                    <a:gd name="T1" fmla="*/ 1026 h 1026"/>
                    <a:gd name="T2" fmla="*/ 333 w 333"/>
                    <a:gd name="T3" fmla="*/ 0 h 10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3" h="1026">
                      <a:moveTo>
                        <a:pt x="0" y="1026"/>
                      </a:moveTo>
                      <a:lnTo>
                        <a:pt x="333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7792" name="Freeform 48"/>
                <p:cNvSpPr>
                  <a:spLocks/>
                </p:cNvSpPr>
                <p:nvPr/>
              </p:nvSpPr>
              <p:spPr bwMode="auto">
                <a:xfrm>
                  <a:off x="3063" y="1027"/>
                  <a:ext cx="573" cy="1229"/>
                </a:xfrm>
                <a:custGeom>
                  <a:avLst/>
                  <a:gdLst>
                    <a:gd name="T0" fmla="*/ 0 w 573"/>
                    <a:gd name="T1" fmla="*/ 1229 h 1229"/>
                    <a:gd name="T2" fmla="*/ 573 w 573"/>
                    <a:gd name="T3" fmla="*/ 0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73" h="1229">
                      <a:moveTo>
                        <a:pt x="0" y="1229"/>
                      </a:moveTo>
                      <a:lnTo>
                        <a:pt x="573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7793" name="Freeform 49"/>
                <p:cNvSpPr>
                  <a:spLocks/>
                </p:cNvSpPr>
                <p:nvPr/>
              </p:nvSpPr>
              <p:spPr bwMode="auto">
                <a:xfrm>
                  <a:off x="2829" y="951"/>
                  <a:ext cx="116" cy="695"/>
                </a:xfrm>
                <a:custGeom>
                  <a:avLst/>
                  <a:gdLst>
                    <a:gd name="T0" fmla="*/ 0 w 116"/>
                    <a:gd name="T1" fmla="*/ 0 h 695"/>
                    <a:gd name="T2" fmla="*/ 116 w 116"/>
                    <a:gd name="T3" fmla="*/ 695 h 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6" h="695">
                      <a:moveTo>
                        <a:pt x="0" y="0"/>
                      </a:moveTo>
                      <a:lnTo>
                        <a:pt x="116" y="695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07794" name="Group 50"/>
              <p:cNvGrpSpPr>
                <a:grpSpLocks/>
              </p:cNvGrpSpPr>
              <p:nvPr/>
            </p:nvGrpSpPr>
            <p:grpSpPr bwMode="auto">
              <a:xfrm>
                <a:off x="2944" y="693"/>
                <a:ext cx="1616" cy="2675"/>
                <a:chOff x="2944" y="693"/>
                <a:chExt cx="1616" cy="2675"/>
              </a:xfrm>
            </p:grpSpPr>
            <p:sp>
              <p:nvSpPr>
                <p:cNvPr id="2207795" name="Freeform 51"/>
                <p:cNvSpPr>
                  <a:spLocks/>
                </p:cNvSpPr>
                <p:nvPr/>
              </p:nvSpPr>
              <p:spPr bwMode="auto">
                <a:xfrm>
                  <a:off x="2944" y="964"/>
                  <a:ext cx="1256" cy="2404"/>
                </a:xfrm>
                <a:custGeom>
                  <a:avLst/>
                  <a:gdLst>
                    <a:gd name="T0" fmla="*/ 0 w 1256"/>
                    <a:gd name="T1" fmla="*/ 2404 h 2404"/>
                    <a:gd name="T2" fmla="*/ 1256 w 1256"/>
                    <a:gd name="T3" fmla="*/ 0 h 2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56" h="2404">
                      <a:moveTo>
                        <a:pt x="0" y="2404"/>
                      </a:moveTo>
                      <a:lnTo>
                        <a:pt x="1256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7796" name="Freeform 52"/>
                <p:cNvSpPr>
                  <a:spLocks/>
                </p:cNvSpPr>
                <p:nvPr/>
              </p:nvSpPr>
              <p:spPr bwMode="auto">
                <a:xfrm>
                  <a:off x="3681" y="1986"/>
                  <a:ext cx="333" cy="1332"/>
                </a:xfrm>
                <a:custGeom>
                  <a:avLst/>
                  <a:gdLst>
                    <a:gd name="T0" fmla="*/ 0 w 333"/>
                    <a:gd name="T1" fmla="*/ 1332 h 1332"/>
                    <a:gd name="T2" fmla="*/ 333 w 333"/>
                    <a:gd name="T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3" h="1332">
                      <a:moveTo>
                        <a:pt x="0" y="1332"/>
                      </a:moveTo>
                      <a:lnTo>
                        <a:pt x="333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7797" name="Freeform 53"/>
                <p:cNvSpPr>
                  <a:spLocks/>
                </p:cNvSpPr>
                <p:nvPr/>
              </p:nvSpPr>
              <p:spPr bwMode="auto">
                <a:xfrm>
                  <a:off x="3118" y="693"/>
                  <a:ext cx="1442" cy="2653"/>
                </a:xfrm>
                <a:custGeom>
                  <a:avLst/>
                  <a:gdLst>
                    <a:gd name="T0" fmla="*/ 0 w 1442"/>
                    <a:gd name="T1" fmla="*/ 2653 h 2653"/>
                    <a:gd name="T2" fmla="*/ 1442 w 1442"/>
                    <a:gd name="T3" fmla="*/ 0 h 26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42" h="2653">
                      <a:moveTo>
                        <a:pt x="0" y="2653"/>
                      </a:moveTo>
                      <a:lnTo>
                        <a:pt x="1442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7798" name="Freeform 54"/>
                <p:cNvSpPr>
                  <a:spLocks/>
                </p:cNvSpPr>
                <p:nvPr/>
              </p:nvSpPr>
              <p:spPr bwMode="auto">
                <a:xfrm>
                  <a:off x="3396" y="1728"/>
                  <a:ext cx="672" cy="1596"/>
                </a:xfrm>
                <a:custGeom>
                  <a:avLst/>
                  <a:gdLst>
                    <a:gd name="T0" fmla="*/ 0 w 672"/>
                    <a:gd name="T1" fmla="*/ 1596 h 1596"/>
                    <a:gd name="T2" fmla="*/ 672 w 672"/>
                    <a:gd name="T3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2" h="1596">
                      <a:moveTo>
                        <a:pt x="0" y="1596"/>
                      </a:moveTo>
                      <a:lnTo>
                        <a:pt x="672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7799" name="Freeform 55"/>
                <p:cNvSpPr>
                  <a:spLocks/>
                </p:cNvSpPr>
                <p:nvPr/>
              </p:nvSpPr>
              <p:spPr bwMode="auto">
                <a:xfrm>
                  <a:off x="3927" y="2292"/>
                  <a:ext cx="111" cy="1045"/>
                </a:xfrm>
                <a:custGeom>
                  <a:avLst/>
                  <a:gdLst>
                    <a:gd name="T0" fmla="*/ 0 w 111"/>
                    <a:gd name="T1" fmla="*/ 1045 h 1045"/>
                    <a:gd name="T2" fmla="*/ 111 w 111"/>
                    <a:gd name="T3" fmla="*/ 0 h 1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1" h="1045">
                      <a:moveTo>
                        <a:pt x="0" y="1045"/>
                      </a:moveTo>
                      <a:lnTo>
                        <a:pt x="111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07800" name="Group 56"/>
            <p:cNvGrpSpPr>
              <a:grpSpLocks/>
            </p:cNvGrpSpPr>
            <p:nvPr/>
          </p:nvGrpSpPr>
          <p:grpSpPr bwMode="auto">
            <a:xfrm>
              <a:off x="2600" y="527"/>
              <a:ext cx="1960" cy="3291"/>
              <a:chOff x="2600" y="527"/>
              <a:chExt cx="1960" cy="3291"/>
            </a:xfrm>
          </p:grpSpPr>
          <p:sp>
            <p:nvSpPr>
              <p:cNvPr id="2207801" name="Freeform 57"/>
              <p:cNvSpPr>
                <a:spLocks/>
              </p:cNvSpPr>
              <p:nvPr/>
            </p:nvSpPr>
            <p:spPr bwMode="auto">
              <a:xfrm>
                <a:off x="3056" y="527"/>
                <a:ext cx="289" cy="1421"/>
              </a:xfrm>
              <a:custGeom>
                <a:avLst/>
                <a:gdLst>
                  <a:gd name="T0" fmla="*/ 0 w 289"/>
                  <a:gd name="T1" fmla="*/ 1421 h 1421"/>
                  <a:gd name="T2" fmla="*/ 289 w 289"/>
                  <a:gd name="T3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9" h="1421">
                    <a:moveTo>
                      <a:pt x="0" y="1421"/>
                    </a:moveTo>
                    <a:lnTo>
                      <a:pt x="289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02" name="Freeform 58"/>
              <p:cNvSpPr>
                <a:spLocks/>
              </p:cNvSpPr>
              <p:nvPr/>
            </p:nvSpPr>
            <p:spPr bwMode="auto">
              <a:xfrm>
                <a:off x="3091" y="527"/>
                <a:ext cx="600" cy="1600"/>
              </a:xfrm>
              <a:custGeom>
                <a:avLst/>
                <a:gdLst>
                  <a:gd name="T0" fmla="*/ 600 w 600"/>
                  <a:gd name="T1" fmla="*/ 0 h 1600"/>
                  <a:gd name="T2" fmla="*/ 0 w 600"/>
                  <a:gd name="T3" fmla="*/ 160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0" h="1600">
                    <a:moveTo>
                      <a:pt x="600" y="0"/>
                    </a:moveTo>
                    <a:lnTo>
                      <a:pt x="0" y="160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03" name="Freeform 59"/>
              <p:cNvSpPr>
                <a:spLocks/>
              </p:cNvSpPr>
              <p:nvPr/>
            </p:nvSpPr>
            <p:spPr bwMode="auto">
              <a:xfrm>
                <a:off x="2979" y="546"/>
                <a:ext cx="1083" cy="1962"/>
              </a:xfrm>
              <a:custGeom>
                <a:avLst/>
                <a:gdLst>
                  <a:gd name="T0" fmla="*/ 1083 w 1083"/>
                  <a:gd name="T1" fmla="*/ 0 h 1962"/>
                  <a:gd name="T2" fmla="*/ 0 w 1083"/>
                  <a:gd name="T3" fmla="*/ 1962 h 1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83" h="1962">
                    <a:moveTo>
                      <a:pt x="1083" y="0"/>
                    </a:moveTo>
                    <a:lnTo>
                      <a:pt x="0" y="196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04" name="Line 60"/>
              <p:cNvSpPr>
                <a:spLocks noChangeShapeType="1"/>
              </p:cNvSpPr>
              <p:nvPr/>
            </p:nvSpPr>
            <p:spPr bwMode="auto">
              <a:xfrm flipV="1">
                <a:off x="4175" y="615"/>
                <a:ext cx="227" cy="3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05" name="Freeform 61"/>
              <p:cNvSpPr>
                <a:spLocks/>
              </p:cNvSpPr>
              <p:nvPr/>
            </p:nvSpPr>
            <p:spPr bwMode="auto">
              <a:xfrm>
                <a:off x="2863" y="955"/>
                <a:ext cx="1418" cy="2773"/>
              </a:xfrm>
              <a:custGeom>
                <a:avLst/>
                <a:gdLst>
                  <a:gd name="T0" fmla="*/ 0 w 1418"/>
                  <a:gd name="T1" fmla="*/ 2773 h 2773"/>
                  <a:gd name="T2" fmla="*/ 1418 w 1418"/>
                  <a:gd name="T3" fmla="*/ 0 h 2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18" h="2773">
                    <a:moveTo>
                      <a:pt x="0" y="2773"/>
                    </a:moveTo>
                    <a:lnTo>
                      <a:pt x="1418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06" name="Freeform 62"/>
              <p:cNvSpPr>
                <a:spLocks/>
              </p:cNvSpPr>
              <p:nvPr/>
            </p:nvSpPr>
            <p:spPr bwMode="auto">
              <a:xfrm>
                <a:off x="2982" y="545"/>
                <a:ext cx="90" cy="1164"/>
              </a:xfrm>
              <a:custGeom>
                <a:avLst/>
                <a:gdLst>
                  <a:gd name="T0" fmla="*/ 90 w 90"/>
                  <a:gd name="T1" fmla="*/ 0 h 1164"/>
                  <a:gd name="T2" fmla="*/ 0 w 90"/>
                  <a:gd name="T3" fmla="*/ 1164 h 1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" h="1164">
                    <a:moveTo>
                      <a:pt x="90" y="0"/>
                    </a:moveTo>
                    <a:lnTo>
                      <a:pt x="0" y="1164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07" name="Freeform 63"/>
              <p:cNvSpPr>
                <a:spLocks/>
              </p:cNvSpPr>
              <p:nvPr/>
            </p:nvSpPr>
            <p:spPr bwMode="auto">
              <a:xfrm>
                <a:off x="4088" y="2468"/>
                <a:ext cx="212" cy="1260"/>
              </a:xfrm>
              <a:custGeom>
                <a:avLst/>
                <a:gdLst>
                  <a:gd name="T0" fmla="*/ 212 w 212"/>
                  <a:gd name="T1" fmla="*/ 1260 h 1260"/>
                  <a:gd name="T2" fmla="*/ 0 w 212"/>
                  <a:gd name="T3" fmla="*/ 0 h 1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2" h="1260">
                    <a:moveTo>
                      <a:pt x="212" y="126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08" name="Freeform 64"/>
              <p:cNvSpPr>
                <a:spLocks/>
              </p:cNvSpPr>
              <p:nvPr/>
            </p:nvSpPr>
            <p:spPr bwMode="auto">
              <a:xfrm>
                <a:off x="3691" y="2180"/>
                <a:ext cx="321" cy="1638"/>
              </a:xfrm>
              <a:custGeom>
                <a:avLst/>
                <a:gdLst>
                  <a:gd name="T0" fmla="*/ 321 w 321"/>
                  <a:gd name="T1" fmla="*/ 0 h 1638"/>
                  <a:gd name="T2" fmla="*/ 0 w 321"/>
                  <a:gd name="T3" fmla="*/ 1638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1" h="1638">
                    <a:moveTo>
                      <a:pt x="321" y="0"/>
                    </a:moveTo>
                    <a:lnTo>
                      <a:pt x="0" y="163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09" name="Freeform 65"/>
              <p:cNvSpPr>
                <a:spLocks/>
              </p:cNvSpPr>
              <p:nvPr/>
            </p:nvSpPr>
            <p:spPr bwMode="auto">
              <a:xfrm>
                <a:off x="4032" y="2420"/>
                <a:ext cx="44" cy="1369"/>
              </a:xfrm>
              <a:custGeom>
                <a:avLst/>
                <a:gdLst>
                  <a:gd name="T0" fmla="*/ 0 w 44"/>
                  <a:gd name="T1" fmla="*/ 1369 h 1369"/>
                  <a:gd name="T2" fmla="*/ 44 w 44"/>
                  <a:gd name="T3" fmla="*/ 0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" h="1369">
                    <a:moveTo>
                      <a:pt x="0" y="1369"/>
                    </a:moveTo>
                    <a:lnTo>
                      <a:pt x="44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10" name="Freeform 66"/>
              <p:cNvSpPr>
                <a:spLocks/>
              </p:cNvSpPr>
              <p:nvPr/>
            </p:nvSpPr>
            <p:spPr bwMode="auto">
              <a:xfrm>
                <a:off x="2600" y="978"/>
                <a:ext cx="1501" cy="2678"/>
              </a:xfrm>
              <a:custGeom>
                <a:avLst/>
                <a:gdLst>
                  <a:gd name="T0" fmla="*/ 0 w 1501"/>
                  <a:gd name="T1" fmla="*/ 2678 h 2678"/>
                  <a:gd name="T2" fmla="*/ 1501 w 1501"/>
                  <a:gd name="T3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01" h="2678">
                    <a:moveTo>
                      <a:pt x="0" y="2678"/>
                    </a:moveTo>
                    <a:lnTo>
                      <a:pt x="150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11" name="Freeform 67"/>
              <p:cNvSpPr>
                <a:spLocks/>
              </p:cNvSpPr>
              <p:nvPr/>
            </p:nvSpPr>
            <p:spPr bwMode="auto">
              <a:xfrm>
                <a:off x="3045" y="1663"/>
                <a:ext cx="1034" cy="2119"/>
              </a:xfrm>
              <a:custGeom>
                <a:avLst/>
                <a:gdLst>
                  <a:gd name="T0" fmla="*/ 0 w 1034"/>
                  <a:gd name="T1" fmla="*/ 2119 h 2119"/>
                  <a:gd name="T2" fmla="*/ 1034 w 1034"/>
                  <a:gd name="T3" fmla="*/ 0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34" h="2119">
                    <a:moveTo>
                      <a:pt x="0" y="2119"/>
                    </a:moveTo>
                    <a:lnTo>
                      <a:pt x="1034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12" name="Freeform 68"/>
              <p:cNvSpPr>
                <a:spLocks/>
              </p:cNvSpPr>
              <p:nvPr/>
            </p:nvSpPr>
            <p:spPr bwMode="auto">
              <a:xfrm>
                <a:off x="3363" y="1856"/>
                <a:ext cx="664" cy="1953"/>
              </a:xfrm>
              <a:custGeom>
                <a:avLst/>
                <a:gdLst>
                  <a:gd name="T0" fmla="*/ 0 w 664"/>
                  <a:gd name="T1" fmla="*/ 1953 h 1953"/>
                  <a:gd name="T2" fmla="*/ 664 w 664"/>
                  <a:gd name="T3" fmla="*/ 0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4" h="1953">
                    <a:moveTo>
                      <a:pt x="0" y="1953"/>
                    </a:moveTo>
                    <a:lnTo>
                      <a:pt x="664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13" name="Freeform 69"/>
              <p:cNvSpPr>
                <a:spLocks/>
              </p:cNvSpPr>
              <p:nvPr/>
            </p:nvSpPr>
            <p:spPr bwMode="auto">
              <a:xfrm>
                <a:off x="4309" y="2955"/>
                <a:ext cx="236" cy="700"/>
              </a:xfrm>
              <a:custGeom>
                <a:avLst/>
                <a:gdLst>
                  <a:gd name="T0" fmla="*/ 236 w 236"/>
                  <a:gd name="T1" fmla="*/ 700 h 700"/>
                  <a:gd name="T2" fmla="*/ 0 w 236"/>
                  <a:gd name="T3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6" h="700">
                    <a:moveTo>
                      <a:pt x="236" y="70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14" name="Freeform 70"/>
              <p:cNvSpPr>
                <a:spLocks/>
              </p:cNvSpPr>
              <p:nvPr/>
            </p:nvSpPr>
            <p:spPr bwMode="auto">
              <a:xfrm>
                <a:off x="2791" y="582"/>
                <a:ext cx="609" cy="2733"/>
              </a:xfrm>
              <a:custGeom>
                <a:avLst/>
                <a:gdLst>
                  <a:gd name="T0" fmla="*/ 609 w 609"/>
                  <a:gd name="T1" fmla="*/ 2733 h 2733"/>
                  <a:gd name="T2" fmla="*/ 0 w 609"/>
                  <a:gd name="T3" fmla="*/ 0 h 2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9" h="2733">
                    <a:moveTo>
                      <a:pt x="609" y="2733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15" name="Freeform 71"/>
              <p:cNvSpPr>
                <a:spLocks/>
              </p:cNvSpPr>
              <p:nvPr/>
            </p:nvSpPr>
            <p:spPr bwMode="auto">
              <a:xfrm>
                <a:off x="2600" y="645"/>
                <a:ext cx="271" cy="831"/>
              </a:xfrm>
              <a:custGeom>
                <a:avLst/>
                <a:gdLst>
                  <a:gd name="T0" fmla="*/ 0 w 271"/>
                  <a:gd name="T1" fmla="*/ 0 h 831"/>
                  <a:gd name="T2" fmla="*/ 271 w 271"/>
                  <a:gd name="T3" fmla="*/ 831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1" h="831">
                    <a:moveTo>
                      <a:pt x="0" y="0"/>
                    </a:moveTo>
                    <a:lnTo>
                      <a:pt x="271" y="83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16" name="Freeform 72"/>
              <p:cNvSpPr>
                <a:spLocks/>
              </p:cNvSpPr>
              <p:nvPr/>
            </p:nvSpPr>
            <p:spPr bwMode="auto">
              <a:xfrm>
                <a:off x="4181" y="696"/>
                <a:ext cx="379" cy="804"/>
              </a:xfrm>
              <a:custGeom>
                <a:avLst/>
                <a:gdLst>
                  <a:gd name="T0" fmla="*/ 0 w 379"/>
                  <a:gd name="T1" fmla="*/ 804 h 804"/>
                  <a:gd name="T2" fmla="*/ 379 w 379"/>
                  <a:gd name="T3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9" h="804">
                    <a:moveTo>
                      <a:pt x="0" y="804"/>
                    </a:moveTo>
                    <a:lnTo>
                      <a:pt x="379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07818" name="Rectangle 74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" y="390525"/>
            <a:ext cx="3846513" cy="4302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20.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单叶双曲面是直纹面</a:t>
            </a:r>
            <a:endParaRPr lang="zh-CN" altLang="en-US" sz="2000" b="1"/>
          </a:p>
        </p:txBody>
      </p:sp>
      <p:sp>
        <p:nvSpPr>
          <p:cNvPr id="2207819" name="AutoShape 75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0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0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07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77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0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20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20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0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07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07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07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7748" grpId="0" autoUpdateAnimBg="0"/>
      <p:bldP spid="2207749" grpId="0" autoUpdateAnimBg="0"/>
      <p:bldP spid="2207750" grpId="0" build="p" autoUpdateAnimBg="0"/>
      <p:bldP spid="2207760" grpId="0" animBg="1"/>
      <p:bldP spid="220776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570" name="Rectangle 2"/>
          <p:cNvSpPr>
            <a:spLocks noChangeArrowheads="1"/>
          </p:cNvSpPr>
          <p:nvPr/>
        </p:nvSpPr>
        <p:spPr bwMode="auto">
          <a:xfrm>
            <a:off x="314325" y="385763"/>
            <a:ext cx="3541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 </a:t>
            </a:r>
            <a:endParaRPr lang="en-US" altLang="zh-CN" sz="1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01571" name="Object 3"/>
          <p:cNvGraphicFramePr>
            <a:graphicFrameLocks noChangeAspect="1"/>
          </p:cNvGraphicFramePr>
          <p:nvPr/>
        </p:nvGraphicFramePr>
        <p:xfrm>
          <a:off x="476250" y="1158875"/>
          <a:ext cx="20462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49" name="公式" r:id="rId4" imgW="825480" imgH="419040" progId="Equation.3">
                  <p:embed/>
                </p:oleObj>
              </mc:Choice>
              <mc:Fallback>
                <p:oleObj name="公式" r:id="rId4" imgW="82548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158875"/>
                        <a:ext cx="20462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1572" name="Group 4"/>
          <p:cNvGrpSpPr>
            <a:grpSpLocks/>
          </p:cNvGrpSpPr>
          <p:nvPr/>
        </p:nvGrpSpPr>
        <p:grpSpPr bwMode="auto">
          <a:xfrm>
            <a:off x="2590800" y="1276350"/>
            <a:ext cx="4838700" cy="5086350"/>
            <a:chOff x="1632" y="804"/>
            <a:chExt cx="3048" cy="3204"/>
          </a:xfrm>
        </p:grpSpPr>
        <p:sp>
          <p:nvSpPr>
            <p:cNvPr id="1901573" name="Line 5"/>
            <p:cNvSpPr>
              <a:spLocks noChangeShapeType="1"/>
            </p:cNvSpPr>
            <p:nvPr/>
          </p:nvSpPr>
          <p:spPr bwMode="auto">
            <a:xfrm flipH="1" flipV="1">
              <a:off x="2026" y="804"/>
              <a:ext cx="191" cy="2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74" name="Line 6"/>
            <p:cNvSpPr>
              <a:spLocks noChangeShapeType="1"/>
            </p:cNvSpPr>
            <p:nvPr/>
          </p:nvSpPr>
          <p:spPr bwMode="auto">
            <a:xfrm flipV="1">
              <a:off x="1632" y="1980"/>
              <a:ext cx="2244" cy="20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75" name="Line 7"/>
            <p:cNvSpPr>
              <a:spLocks noChangeShapeType="1"/>
            </p:cNvSpPr>
            <p:nvPr/>
          </p:nvSpPr>
          <p:spPr bwMode="auto">
            <a:xfrm flipV="1">
              <a:off x="4164" y="1860"/>
              <a:ext cx="384" cy="21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76" name="Line 8"/>
            <p:cNvSpPr>
              <a:spLocks noChangeShapeType="1"/>
            </p:cNvSpPr>
            <p:nvPr/>
          </p:nvSpPr>
          <p:spPr bwMode="auto">
            <a:xfrm flipV="1">
              <a:off x="3912" y="984"/>
              <a:ext cx="768" cy="28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77" name="Line 9"/>
            <p:cNvSpPr>
              <a:spLocks noChangeShapeType="1"/>
            </p:cNvSpPr>
            <p:nvPr/>
          </p:nvSpPr>
          <p:spPr bwMode="auto">
            <a:xfrm flipV="1">
              <a:off x="3660" y="1068"/>
              <a:ext cx="948" cy="26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78" name="Line 10"/>
            <p:cNvSpPr>
              <a:spLocks noChangeShapeType="1"/>
            </p:cNvSpPr>
            <p:nvPr/>
          </p:nvSpPr>
          <p:spPr bwMode="auto">
            <a:xfrm flipV="1">
              <a:off x="3420" y="1284"/>
              <a:ext cx="1020" cy="2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79" name="Line 11"/>
            <p:cNvSpPr>
              <a:spLocks noChangeShapeType="1"/>
            </p:cNvSpPr>
            <p:nvPr/>
          </p:nvSpPr>
          <p:spPr bwMode="auto">
            <a:xfrm flipV="1">
              <a:off x="3120" y="1524"/>
              <a:ext cx="1164" cy="21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0" name="Line 12"/>
            <p:cNvSpPr>
              <a:spLocks noChangeShapeType="1"/>
            </p:cNvSpPr>
            <p:nvPr/>
          </p:nvSpPr>
          <p:spPr bwMode="auto">
            <a:xfrm flipV="1">
              <a:off x="2760" y="1608"/>
              <a:ext cx="1440" cy="21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1" name="Line 13"/>
            <p:cNvSpPr>
              <a:spLocks noChangeShapeType="1"/>
            </p:cNvSpPr>
            <p:nvPr/>
          </p:nvSpPr>
          <p:spPr bwMode="auto">
            <a:xfrm flipV="1">
              <a:off x="2388" y="1752"/>
              <a:ext cx="1704" cy="20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2" name="Line 14"/>
            <p:cNvSpPr>
              <a:spLocks noChangeShapeType="1"/>
            </p:cNvSpPr>
            <p:nvPr/>
          </p:nvSpPr>
          <p:spPr bwMode="auto">
            <a:xfrm flipV="1">
              <a:off x="2016" y="1896"/>
              <a:ext cx="1932" cy="19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3" name="Line 15"/>
            <p:cNvSpPr>
              <a:spLocks noChangeShapeType="1"/>
            </p:cNvSpPr>
            <p:nvPr/>
          </p:nvSpPr>
          <p:spPr bwMode="auto">
            <a:xfrm>
              <a:off x="1944" y="1068"/>
              <a:ext cx="44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4" name="Line 16"/>
            <p:cNvSpPr>
              <a:spLocks noChangeShapeType="1"/>
            </p:cNvSpPr>
            <p:nvPr/>
          </p:nvSpPr>
          <p:spPr bwMode="auto">
            <a:xfrm flipV="1">
              <a:off x="1644" y="2160"/>
              <a:ext cx="1980" cy="15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5" name="Line 17"/>
            <p:cNvSpPr>
              <a:spLocks noChangeShapeType="1"/>
            </p:cNvSpPr>
            <p:nvPr/>
          </p:nvSpPr>
          <p:spPr bwMode="auto">
            <a:xfrm flipV="1">
              <a:off x="1656" y="2208"/>
              <a:ext cx="1896" cy="11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6" name="Line 18"/>
            <p:cNvSpPr>
              <a:spLocks noChangeShapeType="1"/>
            </p:cNvSpPr>
            <p:nvPr/>
          </p:nvSpPr>
          <p:spPr bwMode="auto">
            <a:xfrm flipV="1">
              <a:off x="1680" y="2244"/>
              <a:ext cx="1776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7" name="Line 19"/>
            <p:cNvSpPr>
              <a:spLocks noChangeShapeType="1"/>
            </p:cNvSpPr>
            <p:nvPr/>
          </p:nvSpPr>
          <p:spPr bwMode="auto">
            <a:xfrm flipV="1">
              <a:off x="1716" y="2244"/>
              <a:ext cx="1728" cy="4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8" name="Line 20"/>
            <p:cNvSpPr>
              <a:spLocks noChangeShapeType="1"/>
            </p:cNvSpPr>
            <p:nvPr/>
          </p:nvSpPr>
          <p:spPr bwMode="auto">
            <a:xfrm flipV="1">
              <a:off x="1728" y="2244"/>
              <a:ext cx="1644" cy="2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9" name="Line 21"/>
            <p:cNvSpPr>
              <a:spLocks noChangeShapeType="1"/>
            </p:cNvSpPr>
            <p:nvPr/>
          </p:nvSpPr>
          <p:spPr bwMode="auto">
            <a:xfrm>
              <a:off x="1764" y="2232"/>
              <a:ext cx="15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90" name="Line 22"/>
            <p:cNvSpPr>
              <a:spLocks noChangeShapeType="1"/>
            </p:cNvSpPr>
            <p:nvPr/>
          </p:nvSpPr>
          <p:spPr bwMode="auto">
            <a:xfrm>
              <a:off x="1788" y="1992"/>
              <a:ext cx="1260" cy="1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91" name="Line 23"/>
            <p:cNvSpPr>
              <a:spLocks noChangeShapeType="1"/>
            </p:cNvSpPr>
            <p:nvPr/>
          </p:nvSpPr>
          <p:spPr bwMode="auto">
            <a:xfrm>
              <a:off x="1836" y="1740"/>
              <a:ext cx="1020" cy="2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92" name="Line 24"/>
            <p:cNvSpPr>
              <a:spLocks noChangeShapeType="1"/>
            </p:cNvSpPr>
            <p:nvPr/>
          </p:nvSpPr>
          <p:spPr bwMode="auto">
            <a:xfrm>
              <a:off x="1860" y="1512"/>
              <a:ext cx="852" cy="3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93" name="Line 25"/>
            <p:cNvSpPr>
              <a:spLocks noChangeShapeType="1"/>
            </p:cNvSpPr>
            <p:nvPr/>
          </p:nvSpPr>
          <p:spPr bwMode="auto">
            <a:xfrm>
              <a:off x="1896" y="1284"/>
              <a:ext cx="672" cy="3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01594" name="Group 26"/>
          <p:cNvGrpSpPr>
            <a:grpSpLocks/>
          </p:cNvGrpSpPr>
          <p:nvPr/>
        </p:nvGrpSpPr>
        <p:grpSpPr bwMode="auto">
          <a:xfrm>
            <a:off x="3657600" y="1581150"/>
            <a:ext cx="4914900" cy="3181350"/>
            <a:chOff x="2304" y="996"/>
            <a:chExt cx="3096" cy="2004"/>
          </a:xfrm>
        </p:grpSpPr>
        <p:sp>
          <p:nvSpPr>
            <p:cNvPr id="1901595" name="Line 27"/>
            <p:cNvSpPr>
              <a:spLocks noChangeShapeType="1"/>
            </p:cNvSpPr>
            <p:nvPr/>
          </p:nvSpPr>
          <p:spPr bwMode="auto">
            <a:xfrm>
              <a:off x="2460" y="1884"/>
              <a:ext cx="228" cy="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96" name="Line 28"/>
            <p:cNvSpPr>
              <a:spLocks noChangeShapeType="1"/>
            </p:cNvSpPr>
            <p:nvPr/>
          </p:nvSpPr>
          <p:spPr bwMode="auto">
            <a:xfrm>
              <a:off x="2352" y="1416"/>
              <a:ext cx="516" cy="14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97" name="Line 29"/>
            <p:cNvSpPr>
              <a:spLocks noChangeShapeType="1"/>
            </p:cNvSpPr>
            <p:nvPr/>
          </p:nvSpPr>
          <p:spPr bwMode="auto">
            <a:xfrm>
              <a:off x="2304" y="1200"/>
              <a:ext cx="708" cy="16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98" name="Line 30"/>
            <p:cNvSpPr>
              <a:spLocks noChangeShapeType="1"/>
            </p:cNvSpPr>
            <p:nvPr/>
          </p:nvSpPr>
          <p:spPr bwMode="auto">
            <a:xfrm>
              <a:off x="2520" y="1536"/>
              <a:ext cx="624" cy="13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99" name="Line 31"/>
            <p:cNvSpPr>
              <a:spLocks noChangeShapeType="1"/>
            </p:cNvSpPr>
            <p:nvPr/>
          </p:nvSpPr>
          <p:spPr bwMode="auto">
            <a:xfrm>
              <a:off x="2760" y="1872"/>
              <a:ext cx="576" cy="10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600" name="Line 32"/>
            <p:cNvSpPr>
              <a:spLocks noChangeShapeType="1"/>
            </p:cNvSpPr>
            <p:nvPr/>
          </p:nvSpPr>
          <p:spPr bwMode="auto">
            <a:xfrm>
              <a:off x="2964" y="2088"/>
              <a:ext cx="588" cy="8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601" name="Line 33"/>
            <p:cNvSpPr>
              <a:spLocks noChangeShapeType="1"/>
            </p:cNvSpPr>
            <p:nvPr/>
          </p:nvSpPr>
          <p:spPr bwMode="auto">
            <a:xfrm>
              <a:off x="3084" y="2184"/>
              <a:ext cx="780" cy="8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602" name="Line 34"/>
            <p:cNvSpPr>
              <a:spLocks noChangeShapeType="1"/>
            </p:cNvSpPr>
            <p:nvPr/>
          </p:nvSpPr>
          <p:spPr bwMode="auto">
            <a:xfrm>
              <a:off x="3132" y="2184"/>
              <a:ext cx="1080" cy="8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603" name="Line 35"/>
            <p:cNvSpPr>
              <a:spLocks noChangeShapeType="1"/>
            </p:cNvSpPr>
            <p:nvPr/>
          </p:nvSpPr>
          <p:spPr bwMode="auto">
            <a:xfrm>
              <a:off x="3204" y="2232"/>
              <a:ext cx="1332" cy="6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01604" name="Group 36"/>
            <p:cNvGrpSpPr>
              <a:grpSpLocks/>
            </p:cNvGrpSpPr>
            <p:nvPr/>
          </p:nvGrpSpPr>
          <p:grpSpPr bwMode="auto">
            <a:xfrm>
              <a:off x="4116" y="996"/>
              <a:ext cx="810" cy="720"/>
              <a:chOff x="3996" y="480"/>
              <a:chExt cx="828" cy="732"/>
            </a:xfrm>
          </p:grpSpPr>
          <p:sp>
            <p:nvSpPr>
              <p:cNvPr id="1901605" name="Line 37"/>
              <p:cNvSpPr>
                <a:spLocks noChangeShapeType="1"/>
              </p:cNvSpPr>
              <p:nvPr/>
            </p:nvSpPr>
            <p:spPr bwMode="auto">
              <a:xfrm flipV="1">
                <a:off x="3996" y="744"/>
                <a:ext cx="528" cy="46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06" name="Line 38"/>
              <p:cNvSpPr>
                <a:spLocks noChangeShapeType="1"/>
              </p:cNvSpPr>
              <p:nvPr/>
            </p:nvSpPr>
            <p:spPr bwMode="auto">
              <a:xfrm flipV="1">
                <a:off x="4524" y="480"/>
                <a:ext cx="300" cy="26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07" name="Group 39"/>
            <p:cNvGrpSpPr>
              <a:grpSpLocks/>
            </p:cNvGrpSpPr>
            <p:nvPr/>
          </p:nvGrpSpPr>
          <p:grpSpPr bwMode="auto">
            <a:xfrm>
              <a:off x="4032" y="1248"/>
              <a:ext cx="1020" cy="600"/>
              <a:chOff x="4032" y="1248"/>
              <a:chExt cx="1020" cy="600"/>
            </a:xfrm>
          </p:grpSpPr>
          <p:sp>
            <p:nvSpPr>
              <p:cNvPr id="1901608" name="Line 40"/>
              <p:cNvSpPr>
                <a:spLocks noChangeShapeType="1"/>
              </p:cNvSpPr>
              <p:nvPr/>
            </p:nvSpPr>
            <p:spPr bwMode="auto">
              <a:xfrm flipV="1">
                <a:off x="4032" y="1503"/>
                <a:ext cx="568" cy="34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09" name="Line 41"/>
              <p:cNvSpPr>
                <a:spLocks noChangeShapeType="1"/>
              </p:cNvSpPr>
              <p:nvPr/>
            </p:nvSpPr>
            <p:spPr bwMode="auto">
              <a:xfrm flipV="1">
                <a:off x="4588" y="1248"/>
                <a:ext cx="464" cy="2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10" name="Group 42"/>
            <p:cNvGrpSpPr>
              <a:grpSpLocks/>
            </p:cNvGrpSpPr>
            <p:nvPr/>
          </p:nvGrpSpPr>
          <p:grpSpPr bwMode="auto">
            <a:xfrm rot="222971">
              <a:off x="3852" y="1488"/>
              <a:ext cx="1272" cy="552"/>
              <a:chOff x="3120" y="360"/>
              <a:chExt cx="1272" cy="552"/>
            </a:xfrm>
          </p:grpSpPr>
          <p:sp>
            <p:nvSpPr>
              <p:cNvPr id="1901611" name="Line 43"/>
              <p:cNvSpPr>
                <a:spLocks noChangeShapeType="1"/>
              </p:cNvSpPr>
              <p:nvPr/>
            </p:nvSpPr>
            <p:spPr bwMode="auto">
              <a:xfrm flipV="1">
                <a:off x="3120" y="636"/>
                <a:ext cx="684" cy="2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12" name="Freeform 44"/>
              <p:cNvSpPr>
                <a:spLocks/>
              </p:cNvSpPr>
              <p:nvPr/>
            </p:nvSpPr>
            <p:spPr bwMode="auto">
              <a:xfrm>
                <a:off x="3804" y="360"/>
                <a:ext cx="588" cy="264"/>
              </a:xfrm>
              <a:custGeom>
                <a:avLst/>
                <a:gdLst>
                  <a:gd name="T0" fmla="*/ 0 w 588"/>
                  <a:gd name="T1" fmla="*/ 264 h 264"/>
                  <a:gd name="T2" fmla="*/ 588 w 588"/>
                  <a:gd name="T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8" h="264">
                    <a:moveTo>
                      <a:pt x="0" y="264"/>
                    </a:moveTo>
                    <a:lnTo>
                      <a:pt x="588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13" name="Group 45"/>
            <p:cNvGrpSpPr>
              <a:grpSpLocks/>
            </p:cNvGrpSpPr>
            <p:nvPr/>
          </p:nvGrpSpPr>
          <p:grpSpPr bwMode="auto">
            <a:xfrm>
              <a:off x="3780" y="1752"/>
              <a:ext cx="1447" cy="300"/>
              <a:chOff x="2940" y="1116"/>
              <a:chExt cx="1447" cy="300"/>
            </a:xfrm>
          </p:grpSpPr>
          <p:sp>
            <p:nvSpPr>
              <p:cNvPr id="1901614" name="Line 46"/>
              <p:cNvSpPr>
                <a:spLocks noChangeShapeType="1"/>
              </p:cNvSpPr>
              <p:nvPr/>
            </p:nvSpPr>
            <p:spPr bwMode="auto">
              <a:xfrm flipV="1">
                <a:off x="2940" y="1260"/>
                <a:ext cx="768" cy="15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15" name="Line 47"/>
              <p:cNvSpPr>
                <a:spLocks noChangeShapeType="1"/>
              </p:cNvSpPr>
              <p:nvPr/>
            </p:nvSpPr>
            <p:spPr bwMode="auto">
              <a:xfrm flipV="1">
                <a:off x="3708" y="1116"/>
                <a:ext cx="679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16" name="Group 48"/>
            <p:cNvGrpSpPr>
              <a:grpSpLocks/>
            </p:cNvGrpSpPr>
            <p:nvPr/>
          </p:nvGrpSpPr>
          <p:grpSpPr bwMode="auto">
            <a:xfrm>
              <a:off x="3684" y="1980"/>
              <a:ext cx="1596" cy="144"/>
              <a:chOff x="3228" y="660"/>
              <a:chExt cx="1596" cy="144"/>
            </a:xfrm>
          </p:grpSpPr>
          <p:sp>
            <p:nvSpPr>
              <p:cNvPr id="1901617" name="Line 49"/>
              <p:cNvSpPr>
                <a:spLocks noChangeShapeType="1"/>
              </p:cNvSpPr>
              <p:nvPr/>
            </p:nvSpPr>
            <p:spPr bwMode="auto">
              <a:xfrm flipV="1">
                <a:off x="3228" y="732"/>
                <a:ext cx="804" cy="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18" name="Line 50"/>
              <p:cNvSpPr>
                <a:spLocks noChangeShapeType="1"/>
              </p:cNvSpPr>
              <p:nvPr/>
            </p:nvSpPr>
            <p:spPr bwMode="auto">
              <a:xfrm flipV="1">
                <a:off x="4068" y="660"/>
                <a:ext cx="756" cy="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19" name="Group 51"/>
            <p:cNvGrpSpPr>
              <a:grpSpLocks/>
            </p:cNvGrpSpPr>
            <p:nvPr/>
          </p:nvGrpSpPr>
          <p:grpSpPr bwMode="auto">
            <a:xfrm>
              <a:off x="3480" y="2208"/>
              <a:ext cx="1836" cy="12"/>
              <a:chOff x="3480" y="2208"/>
              <a:chExt cx="1836" cy="12"/>
            </a:xfrm>
          </p:grpSpPr>
          <p:sp>
            <p:nvSpPr>
              <p:cNvPr id="1901620" name="Line 52"/>
              <p:cNvSpPr>
                <a:spLocks noChangeShapeType="1"/>
              </p:cNvSpPr>
              <p:nvPr/>
            </p:nvSpPr>
            <p:spPr bwMode="auto">
              <a:xfrm flipH="1">
                <a:off x="3480" y="2208"/>
                <a:ext cx="1032" cy="1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21" name="Line 53"/>
              <p:cNvSpPr>
                <a:spLocks noChangeShapeType="1"/>
              </p:cNvSpPr>
              <p:nvPr/>
            </p:nvSpPr>
            <p:spPr bwMode="auto">
              <a:xfrm>
                <a:off x="4500" y="2208"/>
                <a:ext cx="81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22" name="Group 54"/>
            <p:cNvGrpSpPr>
              <a:grpSpLocks/>
            </p:cNvGrpSpPr>
            <p:nvPr/>
          </p:nvGrpSpPr>
          <p:grpSpPr bwMode="auto">
            <a:xfrm>
              <a:off x="3360" y="2244"/>
              <a:ext cx="1992" cy="180"/>
              <a:chOff x="3360" y="2244"/>
              <a:chExt cx="1992" cy="180"/>
            </a:xfrm>
          </p:grpSpPr>
          <p:sp>
            <p:nvSpPr>
              <p:cNvPr id="1901623" name="Line 55"/>
              <p:cNvSpPr>
                <a:spLocks noChangeShapeType="1"/>
              </p:cNvSpPr>
              <p:nvPr/>
            </p:nvSpPr>
            <p:spPr bwMode="auto">
              <a:xfrm flipH="1" flipV="1">
                <a:off x="3360" y="2244"/>
                <a:ext cx="1152" cy="1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24" name="Line 56"/>
              <p:cNvSpPr>
                <a:spLocks noChangeShapeType="1"/>
              </p:cNvSpPr>
              <p:nvPr/>
            </p:nvSpPr>
            <p:spPr bwMode="auto">
              <a:xfrm>
                <a:off x="4488" y="2364"/>
                <a:ext cx="864" cy="6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25" name="Group 57"/>
            <p:cNvGrpSpPr>
              <a:grpSpLocks/>
            </p:cNvGrpSpPr>
            <p:nvPr/>
          </p:nvGrpSpPr>
          <p:grpSpPr bwMode="auto">
            <a:xfrm>
              <a:off x="3252" y="2244"/>
              <a:ext cx="2148" cy="408"/>
              <a:chOff x="3252" y="2244"/>
              <a:chExt cx="2148" cy="408"/>
            </a:xfrm>
          </p:grpSpPr>
          <p:sp>
            <p:nvSpPr>
              <p:cNvPr id="1901626" name="Line 58"/>
              <p:cNvSpPr>
                <a:spLocks noChangeShapeType="1"/>
              </p:cNvSpPr>
              <p:nvPr/>
            </p:nvSpPr>
            <p:spPr bwMode="auto">
              <a:xfrm>
                <a:off x="3252" y="2244"/>
                <a:ext cx="1272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27" name="Line 59"/>
              <p:cNvSpPr>
                <a:spLocks noChangeShapeType="1"/>
              </p:cNvSpPr>
              <p:nvPr/>
            </p:nvSpPr>
            <p:spPr bwMode="auto">
              <a:xfrm>
                <a:off x="4488" y="2484"/>
                <a:ext cx="912" cy="16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28" name="Group 60"/>
            <p:cNvGrpSpPr>
              <a:grpSpLocks/>
            </p:cNvGrpSpPr>
            <p:nvPr/>
          </p:nvGrpSpPr>
          <p:grpSpPr bwMode="auto">
            <a:xfrm>
              <a:off x="3288" y="2244"/>
              <a:ext cx="1764" cy="528"/>
              <a:chOff x="3288" y="2244"/>
              <a:chExt cx="1764" cy="528"/>
            </a:xfrm>
          </p:grpSpPr>
          <p:sp>
            <p:nvSpPr>
              <p:cNvPr id="1901629" name="Line 61"/>
              <p:cNvSpPr>
                <a:spLocks noChangeShapeType="1"/>
              </p:cNvSpPr>
              <p:nvPr/>
            </p:nvSpPr>
            <p:spPr bwMode="auto">
              <a:xfrm>
                <a:off x="3288" y="2244"/>
                <a:ext cx="1212" cy="36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30" name="Line 62"/>
              <p:cNvSpPr>
                <a:spLocks noChangeShapeType="1"/>
              </p:cNvSpPr>
              <p:nvPr/>
            </p:nvSpPr>
            <p:spPr bwMode="auto">
              <a:xfrm>
                <a:off x="4476" y="2592"/>
                <a:ext cx="576" cy="1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31" name="Group 63"/>
            <p:cNvGrpSpPr>
              <a:grpSpLocks/>
            </p:cNvGrpSpPr>
            <p:nvPr/>
          </p:nvGrpSpPr>
          <p:grpSpPr bwMode="auto">
            <a:xfrm>
              <a:off x="3288" y="2268"/>
              <a:ext cx="1482" cy="582"/>
              <a:chOff x="3288" y="2268"/>
              <a:chExt cx="1476" cy="576"/>
            </a:xfrm>
          </p:grpSpPr>
          <p:sp>
            <p:nvSpPr>
              <p:cNvPr id="1901632" name="Line 64"/>
              <p:cNvSpPr>
                <a:spLocks noChangeShapeType="1"/>
              </p:cNvSpPr>
              <p:nvPr/>
            </p:nvSpPr>
            <p:spPr bwMode="auto">
              <a:xfrm>
                <a:off x="3288" y="2268"/>
                <a:ext cx="1212" cy="46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33" name="Line 65"/>
              <p:cNvSpPr>
                <a:spLocks noChangeShapeType="1"/>
              </p:cNvSpPr>
              <p:nvPr/>
            </p:nvSpPr>
            <p:spPr bwMode="auto">
              <a:xfrm>
                <a:off x="4476" y="2724"/>
                <a:ext cx="288" cy="1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01634" name="Rectangle 66"/>
          <p:cNvSpPr>
            <a:spLocks noChangeArrowheads="1"/>
          </p:cNvSpPr>
          <p:nvPr/>
        </p:nvSpPr>
        <p:spPr bwMode="auto">
          <a:xfrm>
            <a:off x="222250" y="3200400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含两个直母线系</a:t>
            </a: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901635" name="Group 67"/>
          <p:cNvGrpSpPr>
            <a:grpSpLocks/>
          </p:cNvGrpSpPr>
          <p:nvPr/>
        </p:nvGrpSpPr>
        <p:grpSpPr bwMode="auto">
          <a:xfrm>
            <a:off x="2566988" y="1171575"/>
            <a:ext cx="6018212" cy="5356225"/>
            <a:chOff x="1617" y="738"/>
            <a:chExt cx="3791" cy="3374"/>
          </a:xfrm>
        </p:grpSpPr>
        <p:sp>
          <p:nvSpPr>
            <p:cNvPr id="1901636" name="Freeform 68"/>
            <p:cNvSpPr>
              <a:spLocks/>
            </p:cNvSpPr>
            <p:nvPr/>
          </p:nvSpPr>
          <p:spPr bwMode="auto">
            <a:xfrm>
              <a:off x="1617" y="3656"/>
              <a:ext cx="2790" cy="456"/>
            </a:xfrm>
            <a:custGeom>
              <a:avLst/>
              <a:gdLst>
                <a:gd name="T0" fmla="*/ 0 w 2790"/>
                <a:gd name="T1" fmla="*/ 330 h 456"/>
                <a:gd name="T2" fmla="*/ 1628 w 2790"/>
                <a:gd name="T3" fmla="*/ 21 h 456"/>
                <a:gd name="T4" fmla="*/ 2790 w 2790"/>
                <a:gd name="T5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90" h="456">
                  <a:moveTo>
                    <a:pt x="0" y="330"/>
                  </a:moveTo>
                  <a:cubicBezTo>
                    <a:pt x="271" y="278"/>
                    <a:pt x="1163" y="0"/>
                    <a:pt x="1628" y="21"/>
                  </a:cubicBezTo>
                  <a:cubicBezTo>
                    <a:pt x="2093" y="42"/>
                    <a:pt x="2548" y="365"/>
                    <a:pt x="2790" y="45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637" name="Freeform 69"/>
            <p:cNvSpPr>
              <a:spLocks/>
            </p:cNvSpPr>
            <p:nvPr/>
          </p:nvSpPr>
          <p:spPr bwMode="auto">
            <a:xfrm>
              <a:off x="4399" y="738"/>
              <a:ext cx="1009" cy="3366"/>
            </a:xfrm>
            <a:custGeom>
              <a:avLst/>
              <a:gdLst>
                <a:gd name="T0" fmla="*/ 0 w 1009"/>
                <a:gd name="T1" fmla="*/ 3366 h 3366"/>
                <a:gd name="T2" fmla="*/ 139 w 1009"/>
                <a:gd name="T3" fmla="*/ 1218 h 3366"/>
                <a:gd name="T4" fmla="*/ 352 w 1009"/>
                <a:gd name="T5" fmla="*/ 112 h 3366"/>
                <a:gd name="T6" fmla="*/ 664 w 1009"/>
                <a:gd name="T7" fmla="*/ 544 h 3366"/>
                <a:gd name="T8" fmla="*/ 864 w 1009"/>
                <a:gd name="T9" fmla="*/ 1190 h 3366"/>
                <a:gd name="T10" fmla="*/ 1009 w 1009"/>
                <a:gd name="T11" fmla="*/ 1926 h 3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9" h="3366">
                  <a:moveTo>
                    <a:pt x="0" y="3366"/>
                  </a:moveTo>
                  <a:cubicBezTo>
                    <a:pt x="56" y="2558"/>
                    <a:pt x="80" y="1759"/>
                    <a:pt x="139" y="1218"/>
                  </a:cubicBezTo>
                  <a:cubicBezTo>
                    <a:pt x="198" y="676"/>
                    <a:pt x="264" y="224"/>
                    <a:pt x="352" y="112"/>
                  </a:cubicBezTo>
                  <a:cubicBezTo>
                    <a:pt x="440" y="0"/>
                    <a:pt x="579" y="364"/>
                    <a:pt x="664" y="544"/>
                  </a:cubicBezTo>
                  <a:cubicBezTo>
                    <a:pt x="749" y="724"/>
                    <a:pt x="806" y="960"/>
                    <a:pt x="864" y="1190"/>
                  </a:cubicBezTo>
                  <a:cubicBezTo>
                    <a:pt x="922" y="1420"/>
                    <a:pt x="979" y="1773"/>
                    <a:pt x="1009" y="1926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638" name="Freeform 70"/>
            <p:cNvSpPr>
              <a:spLocks/>
            </p:cNvSpPr>
            <p:nvPr/>
          </p:nvSpPr>
          <p:spPr bwMode="auto">
            <a:xfrm>
              <a:off x="2226" y="958"/>
              <a:ext cx="2464" cy="1299"/>
            </a:xfrm>
            <a:custGeom>
              <a:avLst/>
              <a:gdLst>
                <a:gd name="T0" fmla="*/ 0 w 2491"/>
                <a:gd name="T1" fmla="*/ 100 h 1299"/>
                <a:gd name="T2" fmla="*/ 1155 w 2491"/>
                <a:gd name="T3" fmla="*/ 1282 h 1299"/>
                <a:gd name="T4" fmla="*/ 2491 w 2491"/>
                <a:gd name="T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1" h="1299">
                  <a:moveTo>
                    <a:pt x="0" y="100"/>
                  </a:moveTo>
                  <a:cubicBezTo>
                    <a:pt x="370" y="699"/>
                    <a:pt x="740" y="1299"/>
                    <a:pt x="1155" y="1282"/>
                  </a:cubicBezTo>
                  <a:cubicBezTo>
                    <a:pt x="1570" y="1265"/>
                    <a:pt x="2030" y="632"/>
                    <a:pt x="2491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01639" name="Group 71"/>
            <p:cNvGrpSpPr>
              <a:grpSpLocks/>
            </p:cNvGrpSpPr>
            <p:nvPr/>
          </p:nvGrpSpPr>
          <p:grpSpPr bwMode="auto">
            <a:xfrm>
              <a:off x="1627" y="767"/>
              <a:ext cx="945" cy="3228"/>
              <a:chOff x="1264" y="518"/>
              <a:chExt cx="945" cy="3228"/>
            </a:xfrm>
          </p:grpSpPr>
          <p:sp>
            <p:nvSpPr>
              <p:cNvPr id="1901640" name="Freeform 72"/>
              <p:cNvSpPr>
                <a:spLocks/>
              </p:cNvSpPr>
              <p:nvPr/>
            </p:nvSpPr>
            <p:spPr bwMode="auto">
              <a:xfrm>
                <a:off x="1898" y="864"/>
                <a:ext cx="311" cy="1618"/>
              </a:xfrm>
              <a:custGeom>
                <a:avLst/>
                <a:gdLst>
                  <a:gd name="T0" fmla="*/ 0 w 299"/>
                  <a:gd name="T1" fmla="*/ 0 h 1618"/>
                  <a:gd name="T2" fmla="*/ 172 w 299"/>
                  <a:gd name="T3" fmla="*/ 682 h 1618"/>
                  <a:gd name="T4" fmla="*/ 299 w 299"/>
                  <a:gd name="T5" fmla="*/ 1618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9" h="1618">
                    <a:moveTo>
                      <a:pt x="0" y="0"/>
                    </a:moveTo>
                    <a:cubicBezTo>
                      <a:pt x="27" y="114"/>
                      <a:pt x="122" y="412"/>
                      <a:pt x="172" y="682"/>
                    </a:cubicBezTo>
                    <a:cubicBezTo>
                      <a:pt x="222" y="952"/>
                      <a:pt x="258" y="1282"/>
                      <a:pt x="299" y="1618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41" name="Freeform 73"/>
              <p:cNvSpPr>
                <a:spLocks/>
              </p:cNvSpPr>
              <p:nvPr/>
            </p:nvSpPr>
            <p:spPr bwMode="auto">
              <a:xfrm>
                <a:off x="1264" y="518"/>
                <a:ext cx="636" cy="3228"/>
              </a:xfrm>
              <a:custGeom>
                <a:avLst/>
                <a:gdLst>
                  <a:gd name="T0" fmla="*/ 0 w 636"/>
                  <a:gd name="T1" fmla="*/ 3228 h 3228"/>
                  <a:gd name="T2" fmla="*/ 103 w 636"/>
                  <a:gd name="T3" fmla="*/ 1719 h 3228"/>
                  <a:gd name="T4" fmla="*/ 322 w 636"/>
                  <a:gd name="T5" fmla="*/ 282 h 3228"/>
                  <a:gd name="T6" fmla="*/ 454 w 636"/>
                  <a:gd name="T7" fmla="*/ 27 h 3228"/>
                  <a:gd name="T8" fmla="*/ 636 w 636"/>
                  <a:gd name="T9" fmla="*/ 337 h 3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3228">
                    <a:moveTo>
                      <a:pt x="0" y="3228"/>
                    </a:moveTo>
                    <a:cubicBezTo>
                      <a:pt x="25" y="2719"/>
                      <a:pt x="50" y="2210"/>
                      <a:pt x="103" y="1719"/>
                    </a:cubicBezTo>
                    <a:cubicBezTo>
                      <a:pt x="156" y="1228"/>
                      <a:pt x="263" y="564"/>
                      <a:pt x="322" y="282"/>
                    </a:cubicBezTo>
                    <a:cubicBezTo>
                      <a:pt x="380" y="0"/>
                      <a:pt x="402" y="18"/>
                      <a:pt x="454" y="27"/>
                    </a:cubicBezTo>
                    <a:cubicBezTo>
                      <a:pt x="506" y="36"/>
                      <a:pt x="598" y="272"/>
                      <a:pt x="636" y="337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42" name="Group 74"/>
            <p:cNvGrpSpPr>
              <a:grpSpLocks/>
            </p:cNvGrpSpPr>
            <p:nvPr/>
          </p:nvGrpSpPr>
          <p:grpSpPr bwMode="auto">
            <a:xfrm>
              <a:off x="2564" y="2656"/>
              <a:ext cx="2844" cy="360"/>
              <a:chOff x="2564" y="2656"/>
              <a:chExt cx="2844" cy="360"/>
            </a:xfrm>
          </p:grpSpPr>
          <p:sp>
            <p:nvSpPr>
              <p:cNvPr id="1901643" name="Freeform 75"/>
              <p:cNvSpPr>
                <a:spLocks/>
              </p:cNvSpPr>
              <p:nvPr/>
            </p:nvSpPr>
            <p:spPr bwMode="auto">
              <a:xfrm>
                <a:off x="4464" y="2656"/>
                <a:ext cx="944" cy="286"/>
              </a:xfrm>
              <a:custGeom>
                <a:avLst/>
                <a:gdLst>
                  <a:gd name="T0" fmla="*/ 0 w 944"/>
                  <a:gd name="T1" fmla="*/ 286 h 286"/>
                  <a:gd name="T2" fmla="*/ 230 w 944"/>
                  <a:gd name="T3" fmla="*/ 230 h 286"/>
                  <a:gd name="T4" fmla="*/ 591 w 944"/>
                  <a:gd name="T5" fmla="*/ 111 h 286"/>
                  <a:gd name="T6" fmla="*/ 944 w 944"/>
                  <a:gd name="T7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4" h="286">
                    <a:moveTo>
                      <a:pt x="0" y="286"/>
                    </a:moveTo>
                    <a:cubicBezTo>
                      <a:pt x="39" y="277"/>
                      <a:pt x="132" y="259"/>
                      <a:pt x="230" y="230"/>
                    </a:cubicBezTo>
                    <a:cubicBezTo>
                      <a:pt x="328" y="201"/>
                      <a:pt x="472" y="149"/>
                      <a:pt x="591" y="111"/>
                    </a:cubicBezTo>
                    <a:cubicBezTo>
                      <a:pt x="710" y="73"/>
                      <a:pt x="870" y="23"/>
                      <a:pt x="944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44" name="Freeform 76"/>
              <p:cNvSpPr>
                <a:spLocks/>
              </p:cNvSpPr>
              <p:nvPr/>
            </p:nvSpPr>
            <p:spPr bwMode="auto">
              <a:xfrm>
                <a:off x="2564" y="2749"/>
                <a:ext cx="1887" cy="267"/>
              </a:xfrm>
              <a:custGeom>
                <a:avLst/>
                <a:gdLst>
                  <a:gd name="T0" fmla="*/ 0 w 1887"/>
                  <a:gd name="T1" fmla="*/ 0 h 267"/>
                  <a:gd name="T2" fmla="*/ 899 w 1887"/>
                  <a:gd name="T3" fmla="*/ 224 h 267"/>
                  <a:gd name="T4" fmla="*/ 1492 w 1887"/>
                  <a:gd name="T5" fmla="*/ 257 h 267"/>
                  <a:gd name="T6" fmla="*/ 1887 w 1887"/>
                  <a:gd name="T7" fmla="*/ 194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7" h="267">
                    <a:moveTo>
                      <a:pt x="0" y="0"/>
                    </a:moveTo>
                    <a:cubicBezTo>
                      <a:pt x="150" y="37"/>
                      <a:pt x="650" y="181"/>
                      <a:pt x="899" y="224"/>
                    </a:cubicBezTo>
                    <a:cubicBezTo>
                      <a:pt x="1148" y="267"/>
                      <a:pt x="1327" y="262"/>
                      <a:pt x="1492" y="257"/>
                    </a:cubicBezTo>
                    <a:cubicBezTo>
                      <a:pt x="1657" y="252"/>
                      <a:pt x="1805" y="207"/>
                      <a:pt x="1887" y="194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01645" name="Rectangle 77"/>
          <p:cNvSpPr>
            <a:spLocks noGrp="1" noChangeArrowheads="1"/>
          </p:cNvSpPr>
          <p:nvPr>
            <p:ph type="title" idx="4294967295"/>
          </p:nvPr>
        </p:nvSpPr>
        <p:spPr>
          <a:xfrm>
            <a:off x="234950" y="293688"/>
            <a:ext cx="3848100" cy="54927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21.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双曲抛物面是直纹面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01646" name="AutoShape 7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1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15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0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0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0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163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618" name="Freeform 2"/>
          <p:cNvSpPr>
            <a:spLocks/>
          </p:cNvSpPr>
          <p:nvPr/>
        </p:nvSpPr>
        <p:spPr bwMode="auto">
          <a:xfrm>
            <a:off x="3352800" y="2122488"/>
            <a:ext cx="2063750" cy="2727325"/>
          </a:xfrm>
          <a:custGeom>
            <a:avLst/>
            <a:gdLst>
              <a:gd name="T0" fmla="*/ 0 w 1300"/>
              <a:gd name="T1" fmla="*/ 357 h 1718"/>
              <a:gd name="T2" fmla="*/ 155 w 1300"/>
              <a:gd name="T3" fmla="*/ 209 h 1718"/>
              <a:gd name="T4" fmla="*/ 263 w 1300"/>
              <a:gd name="T5" fmla="*/ 116 h 1718"/>
              <a:gd name="T6" fmla="*/ 383 w 1300"/>
              <a:gd name="T7" fmla="*/ 63 h 1718"/>
              <a:gd name="T8" fmla="*/ 483 w 1300"/>
              <a:gd name="T9" fmla="*/ 17 h 1718"/>
              <a:gd name="T10" fmla="*/ 591 w 1300"/>
              <a:gd name="T11" fmla="*/ 0 h 1718"/>
              <a:gd name="T12" fmla="*/ 672 w 1300"/>
              <a:gd name="T13" fmla="*/ 21 h 1718"/>
              <a:gd name="T14" fmla="*/ 684 w 1300"/>
              <a:gd name="T15" fmla="*/ 39 h 1718"/>
              <a:gd name="T16" fmla="*/ 700 w 1300"/>
              <a:gd name="T17" fmla="*/ 115 h 1718"/>
              <a:gd name="T18" fmla="*/ 677 w 1300"/>
              <a:gd name="T19" fmla="*/ 309 h 1718"/>
              <a:gd name="T20" fmla="*/ 674 w 1300"/>
              <a:gd name="T21" fmla="*/ 402 h 1718"/>
              <a:gd name="T22" fmla="*/ 682 w 1300"/>
              <a:gd name="T23" fmla="*/ 465 h 1718"/>
              <a:gd name="T24" fmla="*/ 932 w 1300"/>
              <a:gd name="T25" fmla="*/ 745 h 1718"/>
              <a:gd name="T26" fmla="*/ 1300 w 1300"/>
              <a:gd name="T27" fmla="*/ 1045 h 1718"/>
              <a:gd name="T28" fmla="*/ 1032 w 1300"/>
              <a:gd name="T29" fmla="*/ 1311 h 1718"/>
              <a:gd name="T30" fmla="*/ 1079 w 1300"/>
              <a:gd name="T31" fmla="*/ 1718 h 1718"/>
              <a:gd name="T32" fmla="*/ 0 w 1300"/>
              <a:gd name="T33" fmla="*/ 357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00" h="1718">
                <a:moveTo>
                  <a:pt x="0" y="357"/>
                </a:moveTo>
                <a:lnTo>
                  <a:pt x="155" y="209"/>
                </a:lnTo>
                <a:lnTo>
                  <a:pt x="263" y="116"/>
                </a:lnTo>
                <a:lnTo>
                  <a:pt x="383" y="63"/>
                </a:lnTo>
                <a:lnTo>
                  <a:pt x="483" y="17"/>
                </a:lnTo>
                <a:lnTo>
                  <a:pt x="591" y="0"/>
                </a:lnTo>
                <a:lnTo>
                  <a:pt x="672" y="21"/>
                </a:lnTo>
                <a:lnTo>
                  <a:pt x="684" y="39"/>
                </a:lnTo>
                <a:lnTo>
                  <a:pt x="700" y="115"/>
                </a:lnTo>
                <a:lnTo>
                  <a:pt x="677" y="309"/>
                </a:lnTo>
                <a:lnTo>
                  <a:pt x="674" y="402"/>
                </a:lnTo>
                <a:lnTo>
                  <a:pt x="682" y="465"/>
                </a:lnTo>
                <a:lnTo>
                  <a:pt x="932" y="745"/>
                </a:lnTo>
                <a:lnTo>
                  <a:pt x="1300" y="1045"/>
                </a:lnTo>
                <a:lnTo>
                  <a:pt x="1032" y="1311"/>
                </a:lnTo>
                <a:lnTo>
                  <a:pt x="1079" y="1718"/>
                </a:lnTo>
                <a:lnTo>
                  <a:pt x="0" y="357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03619" name="Freeform 3"/>
          <p:cNvSpPr>
            <a:spLocks/>
          </p:cNvSpPr>
          <p:nvPr/>
        </p:nvSpPr>
        <p:spPr bwMode="auto">
          <a:xfrm>
            <a:off x="4433888" y="2760663"/>
            <a:ext cx="3500437" cy="2163762"/>
          </a:xfrm>
          <a:custGeom>
            <a:avLst/>
            <a:gdLst>
              <a:gd name="T0" fmla="*/ 426 w 2205"/>
              <a:gd name="T1" fmla="*/ 1363 h 1363"/>
              <a:gd name="T2" fmla="*/ 0 w 2205"/>
              <a:gd name="T3" fmla="*/ 48 h 1363"/>
              <a:gd name="T4" fmla="*/ 75 w 2205"/>
              <a:gd name="T5" fmla="*/ 108 h 1363"/>
              <a:gd name="T6" fmla="*/ 231 w 2205"/>
              <a:gd name="T7" fmla="*/ 93 h 1363"/>
              <a:gd name="T8" fmla="*/ 378 w 2205"/>
              <a:gd name="T9" fmla="*/ 48 h 1363"/>
              <a:gd name="T10" fmla="*/ 585 w 2205"/>
              <a:gd name="T11" fmla="*/ 6 h 1363"/>
              <a:gd name="T12" fmla="*/ 783 w 2205"/>
              <a:gd name="T13" fmla="*/ 0 h 1363"/>
              <a:gd name="T14" fmla="*/ 960 w 2205"/>
              <a:gd name="T15" fmla="*/ 48 h 1363"/>
              <a:gd name="T16" fmla="*/ 1149 w 2205"/>
              <a:gd name="T17" fmla="*/ 114 h 1363"/>
              <a:gd name="T18" fmla="*/ 1335 w 2205"/>
              <a:gd name="T19" fmla="*/ 198 h 1363"/>
              <a:gd name="T20" fmla="*/ 1431 w 2205"/>
              <a:gd name="T21" fmla="*/ 243 h 1363"/>
              <a:gd name="T22" fmla="*/ 1569 w 2205"/>
              <a:gd name="T23" fmla="*/ 303 h 1363"/>
              <a:gd name="T24" fmla="*/ 1677 w 2205"/>
              <a:gd name="T25" fmla="*/ 348 h 1363"/>
              <a:gd name="T26" fmla="*/ 1848 w 2205"/>
              <a:gd name="T27" fmla="*/ 411 h 1363"/>
              <a:gd name="T28" fmla="*/ 2031 w 2205"/>
              <a:gd name="T29" fmla="*/ 450 h 1363"/>
              <a:gd name="T30" fmla="*/ 2205 w 2205"/>
              <a:gd name="T31" fmla="*/ 423 h 1363"/>
              <a:gd name="T32" fmla="*/ 426 w 2205"/>
              <a:gd name="T33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05" h="1363">
                <a:moveTo>
                  <a:pt x="426" y="1363"/>
                </a:moveTo>
                <a:lnTo>
                  <a:pt x="0" y="48"/>
                </a:lnTo>
                <a:lnTo>
                  <a:pt x="75" y="108"/>
                </a:lnTo>
                <a:lnTo>
                  <a:pt x="231" y="93"/>
                </a:lnTo>
                <a:lnTo>
                  <a:pt x="378" y="48"/>
                </a:lnTo>
                <a:lnTo>
                  <a:pt x="585" y="6"/>
                </a:lnTo>
                <a:lnTo>
                  <a:pt x="783" y="0"/>
                </a:lnTo>
                <a:lnTo>
                  <a:pt x="960" y="48"/>
                </a:lnTo>
                <a:lnTo>
                  <a:pt x="1149" y="114"/>
                </a:lnTo>
                <a:lnTo>
                  <a:pt x="1335" y="198"/>
                </a:lnTo>
                <a:lnTo>
                  <a:pt x="1431" y="243"/>
                </a:lnTo>
                <a:lnTo>
                  <a:pt x="1569" y="303"/>
                </a:lnTo>
                <a:lnTo>
                  <a:pt x="1677" y="348"/>
                </a:lnTo>
                <a:lnTo>
                  <a:pt x="1848" y="411"/>
                </a:lnTo>
                <a:lnTo>
                  <a:pt x="2031" y="450"/>
                </a:lnTo>
                <a:lnTo>
                  <a:pt x="2205" y="423"/>
                </a:lnTo>
                <a:lnTo>
                  <a:pt x="426" y="1363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03620" name="Freeform 4"/>
          <p:cNvSpPr>
            <a:spLocks/>
          </p:cNvSpPr>
          <p:nvPr/>
        </p:nvSpPr>
        <p:spPr bwMode="auto">
          <a:xfrm>
            <a:off x="6705600" y="1622425"/>
            <a:ext cx="1628775" cy="1847850"/>
          </a:xfrm>
          <a:custGeom>
            <a:avLst/>
            <a:gdLst>
              <a:gd name="T0" fmla="*/ 0 w 1026"/>
              <a:gd name="T1" fmla="*/ 960 h 1164"/>
              <a:gd name="T2" fmla="*/ 936 w 1026"/>
              <a:gd name="T3" fmla="*/ 0 h 1164"/>
              <a:gd name="T4" fmla="*/ 960 w 1026"/>
              <a:gd name="T5" fmla="*/ 87 h 1164"/>
              <a:gd name="T6" fmla="*/ 993 w 1026"/>
              <a:gd name="T7" fmla="*/ 300 h 1164"/>
              <a:gd name="T8" fmla="*/ 1014 w 1026"/>
              <a:gd name="T9" fmla="*/ 426 h 1164"/>
              <a:gd name="T10" fmla="*/ 1023 w 1026"/>
              <a:gd name="T11" fmla="*/ 561 h 1164"/>
              <a:gd name="T12" fmla="*/ 1026 w 1026"/>
              <a:gd name="T13" fmla="*/ 693 h 1164"/>
              <a:gd name="T14" fmla="*/ 1008 w 1026"/>
              <a:gd name="T15" fmla="*/ 768 h 1164"/>
              <a:gd name="T16" fmla="*/ 987 w 1026"/>
              <a:gd name="T17" fmla="*/ 843 h 1164"/>
              <a:gd name="T18" fmla="*/ 954 w 1026"/>
              <a:gd name="T19" fmla="*/ 924 h 1164"/>
              <a:gd name="T20" fmla="*/ 924 w 1026"/>
              <a:gd name="T21" fmla="*/ 987 h 1164"/>
              <a:gd name="T22" fmla="*/ 864 w 1026"/>
              <a:gd name="T23" fmla="*/ 1065 h 1164"/>
              <a:gd name="T24" fmla="*/ 792 w 1026"/>
              <a:gd name="T25" fmla="*/ 1119 h 1164"/>
              <a:gd name="T26" fmla="*/ 720 w 1026"/>
              <a:gd name="T27" fmla="*/ 1152 h 1164"/>
              <a:gd name="T28" fmla="*/ 636 w 1026"/>
              <a:gd name="T29" fmla="*/ 1161 h 1164"/>
              <a:gd name="T30" fmla="*/ 534 w 1026"/>
              <a:gd name="T31" fmla="*/ 1164 h 1164"/>
              <a:gd name="T32" fmla="*/ 345 w 1026"/>
              <a:gd name="T33" fmla="*/ 1104 h 1164"/>
              <a:gd name="T34" fmla="*/ 0 w 1026"/>
              <a:gd name="T35" fmla="*/ 960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6" h="1164">
                <a:moveTo>
                  <a:pt x="0" y="960"/>
                </a:moveTo>
                <a:lnTo>
                  <a:pt x="936" y="0"/>
                </a:lnTo>
                <a:lnTo>
                  <a:pt x="960" y="87"/>
                </a:lnTo>
                <a:lnTo>
                  <a:pt x="993" y="300"/>
                </a:lnTo>
                <a:lnTo>
                  <a:pt x="1014" y="426"/>
                </a:lnTo>
                <a:lnTo>
                  <a:pt x="1023" y="561"/>
                </a:lnTo>
                <a:lnTo>
                  <a:pt x="1026" y="693"/>
                </a:lnTo>
                <a:lnTo>
                  <a:pt x="1008" y="768"/>
                </a:lnTo>
                <a:lnTo>
                  <a:pt x="987" y="843"/>
                </a:lnTo>
                <a:lnTo>
                  <a:pt x="954" y="924"/>
                </a:lnTo>
                <a:lnTo>
                  <a:pt x="924" y="987"/>
                </a:lnTo>
                <a:lnTo>
                  <a:pt x="864" y="1065"/>
                </a:lnTo>
                <a:lnTo>
                  <a:pt x="792" y="1119"/>
                </a:lnTo>
                <a:lnTo>
                  <a:pt x="720" y="1152"/>
                </a:lnTo>
                <a:lnTo>
                  <a:pt x="636" y="1161"/>
                </a:lnTo>
                <a:lnTo>
                  <a:pt x="534" y="1164"/>
                </a:lnTo>
                <a:lnTo>
                  <a:pt x="345" y="1104"/>
                </a:lnTo>
                <a:lnTo>
                  <a:pt x="0" y="96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03621" name="Rectangle 5"/>
          <p:cNvSpPr>
            <a:spLocks noChangeArrowheads="1"/>
          </p:cNvSpPr>
          <p:nvPr/>
        </p:nvSpPr>
        <p:spPr bwMode="auto">
          <a:xfrm>
            <a:off x="212725" y="304800"/>
            <a:ext cx="358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903622" name="Text Box 6"/>
          <p:cNvSpPr txBox="1">
            <a:spLocks noChangeArrowheads="1"/>
          </p:cNvSpPr>
          <p:nvPr/>
        </p:nvSpPr>
        <p:spPr bwMode="auto">
          <a:xfrm>
            <a:off x="403225" y="1355725"/>
            <a:ext cx="160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accent2"/>
                </a:solidFill>
              </a:rPr>
              <a:t>n</a:t>
            </a:r>
            <a:r>
              <a:rPr lang="zh-CN" altLang="en-US" sz="2000" b="1">
                <a:solidFill>
                  <a:schemeClr val="accent2"/>
                </a:solidFill>
              </a:rPr>
              <a:t>次齐次方程</a:t>
            </a:r>
          </a:p>
        </p:txBody>
      </p:sp>
      <p:sp>
        <p:nvSpPr>
          <p:cNvPr id="1903623" name="Text Box 7"/>
          <p:cNvSpPr txBox="1">
            <a:spLocks noChangeArrowheads="1"/>
          </p:cNvSpPr>
          <p:nvPr/>
        </p:nvSpPr>
        <p:spPr bwMode="auto">
          <a:xfrm>
            <a:off x="2133600" y="1317625"/>
            <a:ext cx="155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F</a:t>
            </a:r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</a:rPr>
              <a:t>x,y,z</a:t>
            </a:r>
            <a:r>
              <a:rPr lang="en-US" altLang="zh-CN" sz="2400" b="1">
                <a:solidFill>
                  <a:schemeClr val="accent2"/>
                </a:solidFill>
              </a:rPr>
              <a:t>)</a:t>
            </a:r>
            <a:r>
              <a:rPr lang="en-US" altLang="zh-CN" sz="2400" b="1" i="1">
                <a:solidFill>
                  <a:schemeClr val="accent2"/>
                </a:solidFill>
              </a:rPr>
              <a:t>= </a:t>
            </a:r>
            <a:r>
              <a:rPr lang="en-US" altLang="zh-CN" sz="2400" b="1">
                <a:solidFill>
                  <a:schemeClr val="accent2"/>
                </a:solidFill>
              </a:rPr>
              <a:t>0</a:t>
            </a:r>
            <a:endParaRPr lang="en-US" altLang="zh-CN" sz="2400" b="1" i="1">
              <a:solidFill>
                <a:schemeClr val="accent2"/>
              </a:solidFill>
            </a:endParaRPr>
          </a:p>
        </p:txBody>
      </p:sp>
      <p:sp>
        <p:nvSpPr>
          <p:cNvPr id="1903624" name="Text Box 8"/>
          <p:cNvSpPr txBox="1">
            <a:spLocks noChangeArrowheads="1"/>
          </p:cNvSpPr>
          <p:nvPr/>
        </p:nvSpPr>
        <p:spPr bwMode="auto">
          <a:xfrm>
            <a:off x="3597275" y="1317625"/>
            <a:ext cx="3762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accent2"/>
                </a:solidFill>
              </a:rPr>
              <a:t>的图形是以原点为顶点的锥面；</a:t>
            </a:r>
          </a:p>
        </p:txBody>
      </p:sp>
      <p:sp>
        <p:nvSpPr>
          <p:cNvPr id="1903625" name="Text Box 9"/>
          <p:cNvSpPr txBox="1">
            <a:spLocks noChangeArrowheads="1"/>
          </p:cNvSpPr>
          <p:nvPr/>
        </p:nvSpPr>
        <p:spPr bwMode="auto">
          <a:xfrm>
            <a:off x="625475" y="762000"/>
            <a:ext cx="3635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方程 </a:t>
            </a:r>
            <a:r>
              <a:rPr lang="en-US" altLang="zh-CN" sz="2000" b="1" i="1">
                <a:solidFill>
                  <a:schemeClr val="tx1"/>
                </a:solidFill>
              </a:rPr>
              <a:t>F</a:t>
            </a:r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</a:rPr>
              <a:t>x,y,z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  <a:r>
              <a:rPr lang="en-US" altLang="zh-CN" sz="2000" b="1" i="1">
                <a:solidFill>
                  <a:schemeClr val="tx1"/>
                </a:solidFill>
              </a:rPr>
              <a:t>= </a:t>
            </a:r>
            <a:r>
              <a:rPr lang="en-US" altLang="zh-CN" sz="2000" b="1">
                <a:solidFill>
                  <a:schemeClr val="tx1"/>
                </a:solidFill>
              </a:rPr>
              <a:t>0</a:t>
            </a:r>
            <a:r>
              <a:rPr lang="zh-CN" altLang="en-US" sz="2000" b="1">
                <a:solidFill>
                  <a:schemeClr val="tx1"/>
                </a:solidFill>
              </a:rPr>
              <a:t>是 </a:t>
            </a:r>
            <a:r>
              <a:rPr lang="en-US" altLang="zh-CN" sz="2000" b="1" i="1">
                <a:solidFill>
                  <a:schemeClr val="tx1"/>
                </a:solidFill>
              </a:rPr>
              <a:t>n</a:t>
            </a:r>
            <a:r>
              <a:rPr lang="zh-CN" altLang="en-US" sz="2000" b="1">
                <a:solidFill>
                  <a:schemeClr val="tx1"/>
                </a:solidFill>
              </a:rPr>
              <a:t>次齐次的：</a:t>
            </a:r>
          </a:p>
        </p:txBody>
      </p:sp>
      <p:graphicFrame>
        <p:nvGraphicFramePr>
          <p:cNvPr id="1903626" name="Object 10"/>
          <p:cNvGraphicFramePr>
            <a:graphicFrameLocks noChangeAspect="1"/>
          </p:cNvGraphicFramePr>
          <p:nvPr/>
        </p:nvGraphicFramePr>
        <p:xfrm>
          <a:off x="4152900" y="762000"/>
          <a:ext cx="33353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26" name="公式" r:id="rId4" imgW="1930320" imgH="228600" progId="Equation.3">
                  <p:embed/>
                </p:oleObj>
              </mc:Choice>
              <mc:Fallback>
                <p:oleObj name="公式" r:id="rId4" imgW="19303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762000"/>
                        <a:ext cx="33353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3681" name="Group 65"/>
          <p:cNvGrpSpPr>
            <a:grpSpLocks/>
          </p:cNvGrpSpPr>
          <p:nvPr/>
        </p:nvGrpSpPr>
        <p:grpSpPr bwMode="auto">
          <a:xfrm>
            <a:off x="3352800" y="2136775"/>
            <a:ext cx="4648200" cy="2787650"/>
            <a:chOff x="2112" y="1346"/>
            <a:chExt cx="2928" cy="1756"/>
          </a:xfrm>
        </p:grpSpPr>
        <p:sp>
          <p:nvSpPr>
            <p:cNvPr id="1903628" name="Freeform 12"/>
            <p:cNvSpPr>
              <a:spLocks/>
            </p:cNvSpPr>
            <p:nvPr/>
          </p:nvSpPr>
          <p:spPr bwMode="auto">
            <a:xfrm>
              <a:off x="2112" y="1694"/>
              <a:ext cx="1107" cy="1408"/>
            </a:xfrm>
            <a:custGeom>
              <a:avLst/>
              <a:gdLst>
                <a:gd name="T0" fmla="*/ 0 w 1107"/>
                <a:gd name="T1" fmla="*/ 0 h 1408"/>
                <a:gd name="T2" fmla="*/ 1107 w 1107"/>
                <a:gd name="T3" fmla="*/ 1408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07" h="1408">
                  <a:moveTo>
                    <a:pt x="0" y="0"/>
                  </a:moveTo>
                  <a:lnTo>
                    <a:pt x="1107" y="140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3629" name="Freeform 13"/>
            <p:cNvSpPr>
              <a:spLocks/>
            </p:cNvSpPr>
            <p:nvPr/>
          </p:nvSpPr>
          <p:spPr bwMode="auto">
            <a:xfrm>
              <a:off x="3220" y="2126"/>
              <a:ext cx="1820" cy="972"/>
            </a:xfrm>
            <a:custGeom>
              <a:avLst/>
              <a:gdLst>
                <a:gd name="T0" fmla="*/ 0 w 1820"/>
                <a:gd name="T1" fmla="*/ 972 h 972"/>
                <a:gd name="T2" fmla="*/ 1820 w 1820"/>
                <a:gd name="T3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20" h="972">
                  <a:moveTo>
                    <a:pt x="0" y="972"/>
                  </a:moveTo>
                  <a:lnTo>
                    <a:pt x="182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03680" name="Group 64"/>
            <p:cNvGrpSpPr>
              <a:grpSpLocks/>
            </p:cNvGrpSpPr>
            <p:nvPr/>
          </p:nvGrpSpPr>
          <p:grpSpPr bwMode="auto">
            <a:xfrm>
              <a:off x="2266" y="1346"/>
              <a:ext cx="2534" cy="1756"/>
              <a:chOff x="2266" y="1346"/>
              <a:chExt cx="2534" cy="1756"/>
            </a:xfrm>
          </p:grpSpPr>
          <p:sp>
            <p:nvSpPr>
              <p:cNvPr id="1903631" name="Freeform 15"/>
              <p:cNvSpPr>
                <a:spLocks/>
              </p:cNvSpPr>
              <p:nvPr/>
            </p:nvSpPr>
            <p:spPr bwMode="auto">
              <a:xfrm>
                <a:off x="2802" y="1802"/>
                <a:ext cx="398" cy="1280"/>
              </a:xfrm>
              <a:custGeom>
                <a:avLst/>
                <a:gdLst>
                  <a:gd name="T0" fmla="*/ 0 w 398"/>
                  <a:gd name="T1" fmla="*/ 0 h 1280"/>
                  <a:gd name="T2" fmla="*/ 398 w 398"/>
                  <a:gd name="T3" fmla="*/ 1280 h 1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8" h="1280">
                    <a:moveTo>
                      <a:pt x="0" y="0"/>
                    </a:moveTo>
                    <a:lnTo>
                      <a:pt x="398" y="128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32" name="Freeform 16"/>
              <p:cNvSpPr>
                <a:spLocks/>
              </p:cNvSpPr>
              <p:nvPr/>
            </p:nvSpPr>
            <p:spPr bwMode="auto">
              <a:xfrm>
                <a:off x="3219" y="1810"/>
                <a:ext cx="633" cy="1283"/>
              </a:xfrm>
              <a:custGeom>
                <a:avLst/>
                <a:gdLst>
                  <a:gd name="T0" fmla="*/ 633 w 633"/>
                  <a:gd name="T1" fmla="*/ 0 h 1283"/>
                  <a:gd name="T2" fmla="*/ 0 w 633"/>
                  <a:gd name="T3" fmla="*/ 1283 h 1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3" h="1283">
                    <a:moveTo>
                      <a:pt x="633" y="0"/>
                    </a:moveTo>
                    <a:lnTo>
                      <a:pt x="0" y="1283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33" name="Freeform 17"/>
              <p:cNvSpPr>
                <a:spLocks/>
              </p:cNvSpPr>
              <p:nvPr/>
            </p:nvSpPr>
            <p:spPr bwMode="auto">
              <a:xfrm>
                <a:off x="3066" y="1820"/>
                <a:ext cx="159" cy="1282"/>
              </a:xfrm>
              <a:custGeom>
                <a:avLst/>
                <a:gdLst>
                  <a:gd name="T0" fmla="*/ 0 w 159"/>
                  <a:gd name="T1" fmla="*/ 0 h 1282"/>
                  <a:gd name="T2" fmla="*/ 159 w 159"/>
                  <a:gd name="T3" fmla="*/ 1282 h 1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9" h="1282">
                    <a:moveTo>
                      <a:pt x="0" y="0"/>
                    </a:moveTo>
                    <a:lnTo>
                      <a:pt x="159" y="128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34" name="Freeform 18"/>
              <p:cNvSpPr>
                <a:spLocks/>
              </p:cNvSpPr>
              <p:nvPr/>
            </p:nvSpPr>
            <p:spPr bwMode="auto">
              <a:xfrm>
                <a:off x="3219" y="1886"/>
                <a:ext cx="789" cy="1207"/>
              </a:xfrm>
              <a:custGeom>
                <a:avLst/>
                <a:gdLst>
                  <a:gd name="T0" fmla="*/ 789 w 789"/>
                  <a:gd name="T1" fmla="*/ 0 h 1207"/>
                  <a:gd name="T2" fmla="*/ 0 w 789"/>
                  <a:gd name="T3" fmla="*/ 1207 h 1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9" h="1207">
                    <a:moveTo>
                      <a:pt x="789" y="0"/>
                    </a:moveTo>
                    <a:lnTo>
                      <a:pt x="0" y="120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35" name="Freeform 19"/>
              <p:cNvSpPr>
                <a:spLocks/>
              </p:cNvSpPr>
              <p:nvPr/>
            </p:nvSpPr>
            <p:spPr bwMode="auto">
              <a:xfrm>
                <a:off x="3216" y="1966"/>
                <a:ext cx="968" cy="1130"/>
              </a:xfrm>
              <a:custGeom>
                <a:avLst/>
                <a:gdLst>
                  <a:gd name="T0" fmla="*/ 968 w 968"/>
                  <a:gd name="T1" fmla="*/ 0 h 1130"/>
                  <a:gd name="T2" fmla="*/ 0 w 968"/>
                  <a:gd name="T3" fmla="*/ 113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8" h="1130">
                    <a:moveTo>
                      <a:pt x="968" y="0"/>
                    </a:moveTo>
                    <a:lnTo>
                      <a:pt x="0" y="113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36" name="Freeform 20"/>
              <p:cNvSpPr>
                <a:spLocks/>
              </p:cNvSpPr>
              <p:nvPr/>
            </p:nvSpPr>
            <p:spPr bwMode="auto">
              <a:xfrm>
                <a:off x="3216" y="2102"/>
                <a:ext cx="1300" cy="991"/>
              </a:xfrm>
              <a:custGeom>
                <a:avLst/>
                <a:gdLst>
                  <a:gd name="T0" fmla="*/ 1300 w 1300"/>
                  <a:gd name="T1" fmla="*/ 0 h 991"/>
                  <a:gd name="T2" fmla="*/ 0 w 1300"/>
                  <a:gd name="T3" fmla="*/ 991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00" h="991">
                    <a:moveTo>
                      <a:pt x="1300" y="0"/>
                    </a:moveTo>
                    <a:lnTo>
                      <a:pt x="0" y="991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37" name="Freeform 21"/>
              <p:cNvSpPr>
                <a:spLocks/>
              </p:cNvSpPr>
              <p:nvPr/>
            </p:nvSpPr>
            <p:spPr bwMode="auto">
              <a:xfrm>
                <a:off x="3219" y="2038"/>
                <a:ext cx="1137" cy="1058"/>
              </a:xfrm>
              <a:custGeom>
                <a:avLst/>
                <a:gdLst>
                  <a:gd name="T0" fmla="*/ 0 w 1137"/>
                  <a:gd name="T1" fmla="*/ 1058 h 1058"/>
                  <a:gd name="T2" fmla="*/ 1137 w 1137"/>
                  <a:gd name="T3" fmla="*/ 0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37" h="1058">
                    <a:moveTo>
                      <a:pt x="0" y="1058"/>
                    </a:moveTo>
                    <a:lnTo>
                      <a:pt x="11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38" name="Freeform 22"/>
              <p:cNvSpPr>
                <a:spLocks/>
              </p:cNvSpPr>
              <p:nvPr/>
            </p:nvSpPr>
            <p:spPr bwMode="auto">
              <a:xfrm>
                <a:off x="3219" y="2158"/>
                <a:ext cx="1465" cy="938"/>
              </a:xfrm>
              <a:custGeom>
                <a:avLst/>
                <a:gdLst>
                  <a:gd name="T0" fmla="*/ 1465 w 1465"/>
                  <a:gd name="T1" fmla="*/ 0 h 938"/>
                  <a:gd name="T2" fmla="*/ 0 w 1465"/>
                  <a:gd name="T3" fmla="*/ 938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65" h="938">
                    <a:moveTo>
                      <a:pt x="1465" y="0"/>
                    </a:moveTo>
                    <a:lnTo>
                      <a:pt x="0" y="93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39" name="Freeform 23"/>
              <p:cNvSpPr>
                <a:spLocks/>
              </p:cNvSpPr>
              <p:nvPr/>
            </p:nvSpPr>
            <p:spPr bwMode="auto">
              <a:xfrm>
                <a:off x="3216" y="2182"/>
                <a:ext cx="1584" cy="917"/>
              </a:xfrm>
              <a:custGeom>
                <a:avLst/>
                <a:gdLst>
                  <a:gd name="T0" fmla="*/ 0 w 1584"/>
                  <a:gd name="T1" fmla="*/ 917 h 917"/>
                  <a:gd name="T2" fmla="*/ 1584 w 1584"/>
                  <a:gd name="T3" fmla="*/ 0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84" h="917">
                    <a:moveTo>
                      <a:pt x="0" y="917"/>
                    </a:moveTo>
                    <a:lnTo>
                      <a:pt x="158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0" name="Freeform 24"/>
              <p:cNvSpPr>
                <a:spLocks/>
              </p:cNvSpPr>
              <p:nvPr/>
            </p:nvSpPr>
            <p:spPr bwMode="auto">
              <a:xfrm>
                <a:off x="2266" y="1552"/>
                <a:ext cx="959" cy="1544"/>
              </a:xfrm>
              <a:custGeom>
                <a:avLst/>
                <a:gdLst>
                  <a:gd name="T0" fmla="*/ 0 w 959"/>
                  <a:gd name="T1" fmla="*/ 0 h 1544"/>
                  <a:gd name="T2" fmla="*/ 959 w 959"/>
                  <a:gd name="T3" fmla="*/ 1544 h 1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59" h="1544">
                    <a:moveTo>
                      <a:pt x="0" y="0"/>
                    </a:moveTo>
                    <a:lnTo>
                      <a:pt x="959" y="154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1" name="Freeform 25"/>
              <p:cNvSpPr>
                <a:spLocks/>
              </p:cNvSpPr>
              <p:nvPr/>
            </p:nvSpPr>
            <p:spPr bwMode="auto">
              <a:xfrm>
                <a:off x="2440" y="1422"/>
                <a:ext cx="788" cy="1677"/>
              </a:xfrm>
              <a:custGeom>
                <a:avLst/>
                <a:gdLst>
                  <a:gd name="T0" fmla="*/ 0 w 788"/>
                  <a:gd name="T1" fmla="*/ 0 h 1677"/>
                  <a:gd name="T2" fmla="*/ 788 w 788"/>
                  <a:gd name="T3" fmla="*/ 1677 h 1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8" h="1677">
                    <a:moveTo>
                      <a:pt x="0" y="0"/>
                    </a:moveTo>
                    <a:lnTo>
                      <a:pt x="788" y="16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2" name="Freeform 26"/>
              <p:cNvSpPr>
                <a:spLocks/>
              </p:cNvSpPr>
              <p:nvPr/>
            </p:nvSpPr>
            <p:spPr bwMode="auto">
              <a:xfrm>
                <a:off x="2568" y="1364"/>
                <a:ext cx="654" cy="1735"/>
              </a:xfrm>
              <a:custGeom>
                <a:avLst/>
                <a:gdLst>
                  <a:gd name="T0" fmla="*/ 0 w 654"/>
                  <a:gd name="T1" fmla="*/ 0 h 1735"/>
                  <a:gd name="T2" fmla="*/ 654 w 654"/>
                  <a:gd name="T3" fmla="*/ 1735 h 1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54" h="1735">
                    <a:moveTo>
                      <a:pt x="0" y="0"/>
                    </a:moveTo>
                    <a:lnTo>
                      <a:pt x="654" y="1735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3" name="Freeform 27"/>
              <p:cNvSpPr>
                <a:spLocks/>
              </p:cNvSpPr>
              <p:nvPr/>
            </p:nvSpPr>
            <p:spPr bwMode="auto">
              <a:xfrm>
                <a:off x="2640" y="1346"/>
                <a:ext cx="156" cy="456"/>
              </a:xfrm>
              <a:custGeom>
                <a:avLst/>
                <a:gdLst>
                  <a:gd name="T0" fmla="*/ 0 w 156"/>
                  <a:gd name="T1" fmla="*/ 0 h 456"/>
                  <a:gd name="T2" fmla="*/ 156 w 156"/>
                  <a:gd name="T3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6" h="456">
                    <a:moveTo>
                      <a:pt x="0" y="0"/>
                    </a:moveTo>
                    <a:lnTo>
                      <a:pt x="156" y="45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4" name="Freeform 28"/>
              <p:cNvSpPr>
                <a:spLocks/>
              </p:cNvSpPr>
              <p:nvPr/>
            </p:nvSpPr>
            <p:spPr bwMode="auto">
              <a:xfrm>
                <a:off x="2676" y="1346"/>
                <a:ext cx="102" cy="294"/>
              </a:xfrm>
              <a:custGeom>
                <a:avLst/>
                <a:gdLst>
                  <a:gd name="T0" fmla="*/ 0 w 102"/>
                  <a:gd name="T1" fmla="*/ 0 h 294"/>
                  <a:gd name="T2" fmla="*/ 102 w 102"/>
                  <a:gd name="T3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2" h="294">
                    <a:moveTo>
                      <a:pt x="0" y="0"/>
                    </a:moveTo>
                    <a:lnTo>
                      <a:pt x="102" y="29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5" name="Freeform 29"/>
              <p:cNvSpPr>
                <a:spLocks/>
              </p:cNvSpPr>
              <p:nvPr/>
            </p:nvSpPr>
            <p:spPr bwMode="auto">
              <a:xfrm>
                <a:off x="2718" y="1346"/>
                <a:ext cx="78" cy="246"/>
              </a:xfrm>
              <a:custGeom>
                <a:avLst/>
                <a:gdLst>
                  <a:gd name="T0" fmla="*/ 0 w 78"/>
                  <a:gd name="T1" fmla="*/ 0 h 246"/>
                  <a:gd name="T2" fmla="*/ 78 w 78"/>
                  <a:gd name="T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" h="246">
                    <a:moveTo>
                      <a:pt x="0" y="0"/>
                    </a:moveTo>
                    <a:lnTo>
                      <a:pt x="78" y="24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6" name="Freeform 30"/>
              <p:cNvSpPr>
                <a:spLocks/>
              </p:cNvSpPr>
              <p:nvPr/>
            </p:nvSpPr>
            <p:spPr bwMode="auto">
              <a:xfrm>
                <a:off x="2754" y="1352"/>
                <a:ext cx="48" cy="150"/>
              </a:xfrm>
              <a:custGeom>
                <a:avLst/>
                <a:gdLst>
                  <a:gd name="T0" fmla="*/ 0 w 48"/>
                  <a:gd name="T1" fmla="*/ 0 h 150"/>
                  <a:gd name="T2" fmla="*/ 48 w 48"/>
                  <a:gd name="T3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150">
                    <a:moveTo>
                      <a:pt x="0" y="0"/>
                    </a:moveTo>
                    <a:lnTo>
                      <a:pt x="48" y="15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7" name="Freeform 31"/>
              <p:cNvSpPr>
                <a:spLocks/>
              </p:cNvSpPr>
              <p:nvPr/>
            </p:nvSpPr>
            <p:spPr bwMode="auto">
              <a:xfrm>
                <a:off x="3219" y="1742"/>
                <a:ext cx="159" cy="1360"/>
              </a:xfrm>
              <a:custGeom>
                <a:avLst/>
                <a:gdLst>
                  <a:gd name="T0" fmla="*/ 159 w 159"/>
                  <a:gd name="T1" fmla="*/ 0 h 1360"/>
                  <a:gd name="T2" fmla="*/ 0 w 159"/>
                  <a:gd name="T3" fmla="*/ 136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9" h="1360">
                    <a:moveTo>
                      <a:pt x="159" y="0"/>
                    </a:moveTo>
                    <a:lnTo>
                      <a:pt x="0" y="136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8" name="Freeform 32"/>
              <p:cNvSpPr>
                <a:spLocks/>
              </p:cNvSpPr>
              <p:nvPr/>
            </p:nvSpPr>
            <p:spPr bwMode="auto">
              <a:xfrm>
                <a:off x="3222" y="1748"/>
                <a:ext cx="384" cy="1351"/>
              </a:xfrm>
              <a:custGeom>
                <a:avLst/>
                <a:gdLst>
                  <a:gd name="T0" fmla="*/ 384 w 384"/>
                  <a:gd name="T1" fmla="*/ 0 h 1351"/>
                  <a:gd name="T2" fmla="*/ 0 w 384"/>
                  <a:gd name="T3" fmla="*/ 1351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84" h="1351">
                    <a:moveTo>
                      <a:pt x="384" y="0"/>
                    </a:moveTo>
                    <a:lnTo>
                      <a:pt x="0" y="1351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03649" name="Group 33"/>
          <p:cNvGrpSpPr>
            <a:grpSpLocks/>
          </p:cNvGrpSpPr>
          <p:nvPr/>
        </p:nvGrpSpPr>
        <p:grpSpPr bwMode="auto">
          <a:xfrm>
            <a:off x="6707188" y="1603375"/>
            <a:ext cx="1622425" cy="1854200"/>
            <a:chOff x="4225" y="1092"/>
            <a:chExt cx="1022" cy="1168"/>
          </a:xfrm>
        </p:grpSpPr>
        <p:sp>
          <p:nvSpPr>
            <p:cNvPr id="1903650" name="Freeform 34"/>
            <p:cNvSpPr>
              <a:spLocks/>
            </p:cNvSpPr>
            <p:nvPr/>
          </p:nvSpPr>
          <p:spPr bwMode="auto">
            <a:xfrm>
              <a:off x="4328" y="1244"/>
              <a:ext cx="856" cy="856"/>
            </a:xfrm>
            <a:custGeom>
              <a:avLst/>
              <a:gdLst>
                <a:gd name="T0" fmla="*/ 856 w 856"/>
                <a:gd name="T1" fmla="*/ 0 h 856"/>
                <a:gd name="T2" fmla="*/ 0 w 856"/>
                <a:gd name="T3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56" h="856">
                  <a:moveTo>
                    <a:pt x="856" y="0"/>
                  </a:moveTo>
                  <a:lnTo>
                    <a:pt x="0" y="85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3651" name="Freeform 35"/>
            <p:cNvSpPr>
              <a:spLocks/>
            </p:cNvSpPr>
            <p:nvPr/>
          </p:nvSpPr>
          <p:spPr bwMode="auto">
            <a:xfrm>
              <a:off x="4400" y="1352"/>
              <a:ext cx="808" cy="784"/>
            </a:xfrm>
            <a:custGeom>
              <a:avLst/>
              <a:gdLst>
                <a:gd name="T0" fmla="*/ 808 w 808"/>
                <a:gd name="T1" fmla="*/ 0 h 784"/>
                <a:gd name="T2" fmla="*/ 0 w 808"/>
                <a:gd name="T3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8" h="784">
                  <a:moveTo>
                    <a:pt x="808" y="0"/>
                  </a:moveTo>
                  <a:lnTo>
                    <a:pt x="0" y="78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3652" name="Freeform 36"/>
            <p:cNvSpPr>
              <a:spLocks/>
            </p:cNvSpPr>
            <p:nvPr/>
          </p:nvSpPr>
          <p:spPr bwMode="auto">
            <a:xfrm>
              <a:off x="4472" y="1480"/>
              <a:ext cx="744" cy="688"/>
            </a:xfrm>
            <a:custGeom>
              <a:avLst/>
              <a:gdLst>
                <a:gd name="T0" fmla="*/ 744 w 744"/>
                <a:gd name="T1" fmla="*/ 0 h 688"/>
                <a:gd name="T2" fmla="*/ 0 w 744"/>
                <a:gd name="T3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4" h="688">
                  <a:moveTo>
                    <a:pt x="744" y="0"/>
                  </a:moveTo>
                  <a:lnTo>
                    <a:pt x="0" y="68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3653" name="Freeform 37"/>
            <p:cNvSpPr>
              <a:spLocks/>
            </p:cNvSpPr>
            <p:nvPr/>
          </p:nvSpPr>
          <p:spPr bwMode="auto">
            <a:xfrm>
              <a:off x="4560" y="1612"/>
              <a:ext cx="676" cy="584"/>
            </a:xfrm>
            <a:custGeom>
              <a:avLst/>
              <a:gdLst>
                <a:gd name="T0" fmla="*/ 676 w 676"/>
                <a:gd name="T1" fmla="*/ 0 h 584"/>
                <a:gd name="T2" fmla="*/ 0 w 676"/>
                <a:gd name="T3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6" h="584">
                  <a:moveTo>
                    <a:pt x="676" y="0"/>
                  </a:moveTo>
                  <a:lnTo>
                    <a:pt x="0" y="58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3654" name="Freeform 38"/>
            <p:cNvSpPr>
              <a:spLocks/>
            </p:cNvSpPr>
            <p:nvPr/>
          </p:nvSpPr>
          <p:spPr bwMode="auto">
            <a:xfrm>
              <a:off x="4656" y="1758"/>
              <a:ext cx="591" cy="466"/>
            </a:xfrm>
            <a:custGeom>
              <a:avLst/>
              <a:gdLst>
                <a:gd name="T0" fmla="*/ 591 w 591"/>
                <a:gd name="T1" fmla="*/ 0 h 466"/>
                <a:gd name="T2" fmla="*/ 0 w 591"/>
                <a:gd name="T3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91" h="466">
                  <a:moveTo>
                    <a:pt x="591" y="0"/>
                  </a:moveTo>
                  <a:lnTo>
                    <a:pt x="0" y="46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3655" name="Freeform 39"/>
            <p:cNvSpPr>
              <a:spLocks/>
            </p:cNvSpPr>
            <p:nvPr/>
          </p:nvSpPr>
          <p:spPr bwMode="auto">
            <a:xfrm>
              <a:off x="4736" y="1896"/>
              <a:ext cx="490" cy="352"/>
            </a:xfrm>
            <a:custGeom>
              <a:avLst/>
              <a:gdLst>
                <a:gd name="T0" fmla="*/ 490 w 490"/>
                <a:gd name="T1" fmla="*/ 0 h 352"/>
                <a:gd name="T2" fmla="*/ 0 w 490"/>
                <a:gd name="T3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0" h="352">
                  <a:moveTo>
                    <a:pt x="490" y="0"/>
                  </a:moveTo>
                  <a:lnTo>
                    <a:pt x="0" y="35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3656" name="Freeform 40"/>
            <p:cNvSpPr>
              <a:spLocks/>
            </p:cNvSpPr>
            <p:nvPr/>
          </p:nvSpPr>
          <p:spPr bwMode="auto">
            <a:xfrm>
              <a:off x="4836" y="2032"/>
              <a:ext cx="336" cy="228"/>
            </a:xfrm>
            <a:custGeom>
              <a:avLst/>
              <a:gdLst>
                <a:gd name="T0" fmla="*/ 336 w 336"/>
                <a:gd name="T1" fmla="*/ 0 h 228"/>
                <a:gd name="T2" fmla="*/ 0 w 336"/>
                <a:gd name="T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228">
                  <a:moveTo>
                    <a:pt x="336" y="0"/>
                  </a:moveTo>
                  <a:lnTo>
                    <a:pt x="0" y="22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3657" name="Freeform 41"/>
            <p:cNvSpPr>
              <a:spLocks/>
            </p:cNvSpPr>
            <p:nvPr/>
          </p:nvSpPr>
          <p:spPr bwMode="auto">
            <a:xfrm>
              <a:off x="4225" y="1092"/>
              <a:ext cx="939" cy="972"/>
            </a:xfrm>
            <a:custGeom>
              <a:avLst/>
              <a:gdLst>
                <a:gd name="T0" fmla="*/ 939 w 939"/>
                <a:gd name="T1" fmla="*/ 0 h 972"/>
                <a:gd name="T2" fmla="*/ 0 w 939"/>
                <a:gd name="T3" fmla="*/ 97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39" h="972">
                  <a:moveTo>
                    <a:pt x="939" y="0"/>
                  </a:moveTo>
                  <a:lnTo>
                    <a:pt x="0" y="97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03658" name="Freeform 42"/>
          <p:cNvSpPr>
            <a:spLocks/>
          </p:cNvSpPr>
          <p:nvPr/>
        </p:nvSpPr>
        <p:spPr bwMode="auto">
          <a:xfrm>
            <a:off x="3352800" y="1622425"/>
            <a:ext cx="5045075" cy="1860550"/>
          </a:xfrm>
          <a:custGeom>
            <a:avLst/>
            <a:gdLst>
              <a:gd name="T0" fmla="*/ 0 w 3178"/>
              <a:gd name="T1" fmla="*/ 676 h 1172"/>
              <a:gd name="T2" fmla="*/ 300 w 3178"/>
              <a:gd name="T3" fmla="*/ 412 h 1172"/>
              <a:gd name="T4" fmla="*/ 672 w 3178"/>
              <a:gd name="T5" fmla="*/ 346 h 1172"/>
              <a:gd name="T6" fmla="*/ 732 w 3178"/>
              <a:gd name="T7" fmla="*/ 820 h 1172"/>
              <a:gd name="T8" fmla="*/ 1488 w 3178"/>
              <a:gd name="T9" fmla="*/ 724 h 1172"/>
              <a:gd name="T10" fmla="*/ 2706 w 3178"/>
              <a:gd name="T11" fmla="*/ 1164 h 1172"/>
              <a:gd name="T12" fmla="*/ 3120 w 3178"/>
              <a:gd name="T13" fmla="*/ 772 h 1172"/>
              <a:gd name="T14" fmla="*/ 3056 w 3178"/>
              <a:gd name="T15" fmla="*/ 0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8" h="1172">
                <a:moveTo>
                  <a:pt x="0" y="676"/>
                </a:moveTo>
                <a:cubicBezTo>
                  <a:pt x="50" y="632"/>
                  <a:pt x="188" y="467"/>
                  <a:pt x="300" y="412"/>
                </a:cubicBezTo>
                <a:cubicBezTo>
                  <a:pt x="412" y="357"/>
                  <a:pt x="600" y="278"/>
                  <a:pt x="672" y="346"/>
                </a:cubicBezTo>
                <a:cubicBezTo>
                  <a:pt x="744" y="414"/>
                  <a:pt x="596" y="757"/>
                  <a:pt x="732" y="820"/>
                </a:cubicBezTo>
                <a:cubicBezTo>
                  <a:pt x="868" y="883"/>
                  <a:pt x="1159" y="667"/>
                  <a:pt x="1488" y="724"/>
                </a:cubicBezTo>
                <a:cubicBezTo>
                  <a:pt x="1817" y="781"/>
                  <a:pt x="2434" y="1156"/>
                  <a:pt x="2706" y="1164"/>
                </a:cubicBezTo>
                <a:cubicBezTo>
                  <a:pt x="2978" y="1172"/>
                  <a:pt x="3062" y="966"/>
                  <a:pt x="3120" y="772"/>
                </a:cubicBezTo>
                <a:cubicBezTo>
                  <a:pt x="3178" y="578"/>
                  <a:pt x="3069" y="161"/>
                  <a:pt x="305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03659" name="Rectangle 43"/>
          <p:cNvSpPr>
            <a:spLocks noChangeArrowheads="1"/>
          </p:cNvSpPr>
          <p:nvPr/>
        </p:nvSpPr>
        <p:spPr bwMode="auto">
          <a:xfrm>
            <a:off x="8305800" y="299402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准线</a:t>
            </a:r>
          </a:p>
        </p:txBody>
      </p:sp>
      <p:sp>
        <p:nvSpPr>
          <p:cNvPr id="1903660" name="Text Box 44"/>
          <p:cNvSpPr txBox="1">
            <a:spLocks noChangeArrowheads="1"/>
          </p:cNvSpPr>
          <p:nvPr/>
        </p:nvSpPr>
        <p:spPr bwMode="auto">
          <a:xfrm>
            <a:off x="4343400" y="4746625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FF0000"/>
                </a:solidFill>
              </a:rPr>
              <a:t>顶点</a:t>
            </a:r>
          </a:p>
        </p:txBody>
      </p:sp>
      <p:sp>
        <p:nvSpPr>
          <p:cNvPr id="1903662" name="Text Box 46"/>
          <p:cNvSpPr txBox="1">
            <a:spLocks noChangeArrowheads="1"/>
          </p:cNvSpPr>
          <p:nvPr/>
        </p:nvSpPr>
        <p:spPr bwMode="auto">
          <a:xfrm>
            <a:off x="4549775" y="5721350"/>
            <a:ext cx="160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n</a:t>
            </a:r>
            <a:r>
              <a:rPr lang="zh-CN" altLang="en-US" sz="2000" b="1">
                <a:solidFill>
                  <a:schemeClr val="accent2"/>
                </a:solidFill>
              </a:rPr>
              <a:t>次齐次方程</a:t>
            </a:r>
          </a:p>
        </p:txBody>
      </p:sp>
      <p:sp>
        <p:nvSpPr>
          <p:cNvPr id="1903663" name="Text Box 47"/>
          <p:cNvSpPr txBox="1">
            <a:spLocks noChangeArrowheads="1"/>
          </p:cNvSpPr>
          <p:nvPr/>
        </p:nvSpPr>
        <p:spPr bwMode="auto">
          <a:xfrm>
            <a:off x="6115050" y="5661025"/>
            <a:ext cx="162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F</a:t>
            </a:r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</a:rPr>
              <a:t>x,y,z</a:t>
            </a:r>
            <a:r>
              <a:rPr lang="en-US" altLang="zh-CN" sz="2400" b="1">
                <a:solidFill>
                  <a:schemeClr val="accent2"/>
                </a:solidFill>
              </a:rPr>
              <a:t>)</a:t>
            </a:r>
            <a:r>
              <a:rPr lang="en-US" altLang="zh-CN" sz="2400" b="1" i="1">
                <a:solidFill>
                  <a:schemeClr val="accent2"/>
                </a:solidFill>
              </a:rPr>
              <a:t>= </a:t>
            </a:r>
            <a:r>
              <a:rPr lang="en-US" altLang="zh-CN" sz="2400" b="1">
                <a:solidFill>
                  <a:schemeClr val="accent2"/>
                </a:solidFill>
              </a:rPr>
              <a:t>0.</a:t>
            </a:r>
            <a:endParaRPr lang="en-US" altLang="zh-CN" sz="2400" b="1" i="1">
              <a:solidFill>
                <a:schemeClr val="accent2"/>
              </a:solidFill>
            </a:endParaRPr>
          </a:p>
        </p:txBody>
      </p:sp>
      <p:sp>
        <p:nvSpPr>
          <p:cNvPr id="1903664" name="Text Box 48"/>
          <p:cNvSpPr txBox="1">
            <a:spLocks noChangeArrowheads="1"/>
          </p:cNvSpPr>
          <p:nvPr/>
        </p:nvSpPr>
        <p:spPr bwMode="auto">
          <a:xfrm>
            <a:off x="403225" y="5721350"/>
            <a:ext cx="4273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accent2"/>
                </a:solidFill>
              </a:rPr>
              <a:t>反之，以原点为顶点的锥面的方程是</a:t>
            </a:r>
          </a:p>
        </p:txBody>
      </p:sp>
      <p:sp>
        <p:nvSpPr>
          <p:cNvPr id="1903665" name="Text Box 49"/>
          <p:cNvSpPr txBox="1">
            <a:spLocks noChangeArrowheads="1"/>
          </p:cNvSpPr>
          <p:nvPr/>
        </p:nvSpPr>
        <p:spPr bwMode="auto">
          <a:xfrm>
            <a:off x="6272213" y="6148388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锥面是直纹面</a:t>
            </a:r>
          </a:p>
        </p:txBody>
      </p:sp>
      <p:grpSp>
        <p:nvGrpSpPr>
          <p:cNvPr id="1903678" name="Group 62"/>
          <p:cNvGrpSpPr>
            <a:grpSpLocks/>
          </p:cNvGrpSpPr>
          <p:nvPr/>
        </p:nvGrpSpPr>
        <p:grpSpPr bwMode="auto">
          <a:xfrm>
            <a:off x="4164013" y="1927225"/>
            <a:ext cx="4238625" cy="3740150"/>
            <a:chOff x="2623" y="1214"/>
            <a:chExt cx="2670" cy="2356"/>
          </a:xfrm>
        </p:grpSpPr>
        <p:sp>
          <p:nvSpPr>
            <p:cNvPr id="1903667" name="Text Box 51"/>
            <p:cNvSpPr txBox="1">
              <a:spLocks noChangeArrowheads="1"/>
            </p:cNvSpPr>
            <p:nvPr/>
          </p:nvSpPr>
          <p:spPr bwMode="auto">
            <a:xfrm>
              <a:off x="2623" y="3335"/>
              <a:ext cx="1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903668" name="Text Box 52"/>
            <p:cNvSpPr txBox="1">
              <a:spLocks noChangeArrowheads="1"/>
            </p:cNvSpPr>
            <p:nvPr/>
          </p:nvSpPr>
          <p:spPr bwMode="auto">
            <a:xfrm>
              <a:off x="3074" y="308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03669" name="Freeform 53"/>
            <p:cNvSpPr>
              <a:spLocks/>
            </p:cNvSpPr>
            <p:nvPr/>
          </p:nvSpPr>
          <p:spPr bwMode="auto">
            <a:xfrm>
              <a:off x="3228" y="3090"/>
              <a:ext cx="1938" cy="3"/>
            </a:xfrm>
            <a:custGeom>
              <a:avLst/>
              <a:gdLst>
                <a:gd name="T0" fmla="*/ 0 w 1938"/>
                <a:gd name="T1" fmla="*/ 3 h 3"/>
                <a:gd name="T2" fmla="*/ 1938 w 1938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38" h="3">
                  <a:moveTo>
                    <a:pt x="0" y="3"/>
                  </a:moveTo>
                  <a:lnTo>
                    <a:pt x="193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3670" name="Text Box 54"/>
            <p:cNvSpPr txBox="1">
              <a:spLocks noChangeArrowheads="1"/>
            </p:cNvSpPr>
            <p:nvPr/>
          </p:nvSpPr>
          <p:spPr bwMode="auto">
            <a:xfrm>
              <a:off x="3193" y="1214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 i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03671" name="Text Box 55"/>
            <p:cNvSpPr txBox="1">
              <a:spLocks noChangeArrowheads="1"/>
            </p:cNvSpPr>
            <p:nvPr/>
          </p:nvSpPr>
          <p:spPr bwMode="auto">
            <a:xfrm>
              <a:off x="5165" y="3081"/>
              <a:ext cx="1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903672" name="Freeform 56"/>
            <p:cNvSpPr>
              <a:spLocks/>
            </p:cNvSpPr>
            <p:nvPr/>
          </p:nvSpPr>
          <p:spPr bwMode="auto">
            <a:xfrm>
              <a:off x="2748" y="3092"/>
              <a:ext cx="480" cy="478"/>
            </a:xfrm>
            <a:custGeom>
              <a:avLst/>
              <a:gdLst>
                <a:gd name="T0" fmla="*/ 480 w 480"/>
                <a:gd name="T1" fmla="*/ 0 h 478"/>
                <a:gd name="T2" fmla="*/ 0 w 480"/>
                <a:gd name="T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478">
                  <a:moveTo>
                    <a:pt x="480" y="0"/>
                  </a:moveTo>
                  <a:lnTo>
                    <a:pt x="0" y="47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3673" name="Freeform 57"/>
            <p:cNvSpPr>
              <a:spLocks/>
            </p:cNvSpPr>
            <p:nvPr/>
          </p:nvSpPr>
          <p:spPr bwMode="auto">
            <a:xfrm>
              <a:off x="3224" y="1294"/>
              <a:ext cx="1" cy="1802"/>
            </a:xfrm>
            <a:custGeom>
              <a:avLst/>
              <a:gdLst>
                <a:gd name="T0" fmla="*/ 0 w 1"/>
                <a:gd name="T1" fmla="*/ 1802 h 1802"/>
                <a:gd name="T2" fmla="*/ 0 w 1"/>
                <a:gd name="T3" fmla="*/ 0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02">
                  <a:moveTo>
                    <a:pt x="0" y="1802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03674" name="Oval 58"/>
          <p:cNvSpPr>
            <a:spLocks noChangeArrowheads="1"/>
          </p:cNvSpPr>
          <p:nvPr/>
        </p:nvSpPr>
        <p:spPr bwMode="auto">
          <a:xfrm>
            <a:off x="5068888" y="4878388"/>
            <a:ext cx="90487" cy="920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3676" name="Text Box 60"/>
          <p:cNvSpPr txBox="1">
            <a:spLocks noChangeArrowheads="1"/>
          </p:cNvSpPr>
          <p:nvPr/>
        </p:nvSpPr>
        <p:spPr bwMode="auto">
          <a:xfrm>
            <a:off x="7524750" y="762000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t</a:t>
            </a:r>
            <a:r>
              <a:rPr lang="zh-CN" altLang="zh-CN" sz="2000" b="1">
                <a:solidFill>
                  <a:schemeClr val="tx1"/>
                </a:solidFill>
              </a:rPr>
              <a:t>是任意数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903677" name="Rectangle 61"/>
          <p:cNvSpPr>
            <a:spLocks noGrp="1" noChangeArrowheads="1"/>
          </p:cNvSpPr>
          <p:nvPr>
            <p:ph type="title" idx="4294967295"/>
          </p:nvPr>
        </p:nvSpPr>
        <p:spPr>
          <a:xfrm>
            <a:off x="320675" y="304800"/>
            <a:ext cx="2346325" cy="5191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22.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/>
              <a:t>一般锥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面</a:t>
            </a:r>
          </a:p>
        </p:txBody>
      </p:sp>
      <p:sp>
        <p:nvSpPr>
          <p:cNvPr id="1903682" name="AutoShape 66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03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03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0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0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190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0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90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0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0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0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190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190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03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03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03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03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03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03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03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03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0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0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03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03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03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03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03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03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03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03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03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03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03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03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03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03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0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0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03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03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03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03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03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03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03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03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03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03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03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03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03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03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3618" grpId="0" animBg="1"/>
      <p:bldP spid="1903619" grpId="0" animBg="1"/>
      <p:bldP spid="1903620" grpId="0" animBg="1"/>
      <p:bldP spid="1903622" grpId="0" autoUpdateAnimBg="0"/>
      <p:bldP spid="1903623" grpId="0" autoUpdateAnimBg="0"/>
      <p:bldP spid="1903624" grpId="0" autoUpdateAnimBg="0"/>
      <p:bldP spid="1903625" grpId="0" autoUpdateAnimBg="0"/>
      <p:bldP spid="1903658" grpId="0" animBg="1"/>
      <p:bldP spid="1903659" grpId="0" autoUpdateAnimBg="0"/>
      <p:bldP spid="1903660" grpId="0" autoUpdateAnimBg="0"/>
      <p:bldP spid="1903662" grpId="0" autoUpdateAnimBg="0"/>
      <p:bldP spid="1903663" grpId="0" autoUpdateAnimBg="0"/>
      <p:bldP spid="1903664" grpId="0" autoUpdateAnimBg="0"/>
      <p:bldP spid="1903665" grpId="0" autoUpdateAnimBg="0"/>
      <p:bldP spid="1903674" grpId="0" animBg="1"/>
      <p:bldP spid="190367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716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273050" y="304800"/>
            <a:ext cx="4071938" cy="5334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23.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空间曲线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400" b="1"/>
              <a:t>圆柱螺线</a:t>
            </a:r>
            <a:endParaRPr lang="zh-CN" altLang="en-US" b="1"/>
          </a:p>
        </p:txBody>
      </p:sp>
      <p:sp>
        <p:nvSpPr>
          <p:cNvPr id="1905666" name="AutoShape 2"/>
          <p:cNvSpPr>
            <a:spLocks noChangeArrowheads="1"/>
          </p:cNvSpPr>
          <p:nvPr/>
        </p:nvSpPr>
        <p:spPr bwMode="auto">
          <a:xfrm>
            <a:off x="3101975" y="920750"/>
            <a:ext cx="2797175" cy="5137150"/>
          </a:xfrm>
          <a:prstGeom prst="can">
            <a:avLst>
              <a:gd name="adj" fmla="val 31468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67" name="Text Box 3"/>
          <p:cNvSpPr txBox="1">
            <a:spLocks noChangeArrowheads="1"/>
          </p:cNvSpPr>
          <p:nvPr/>
        </p:nvSpPr>
        <p:spPr bwMode="auto">
          <a:xfrm>
            <a:off x="3619500" y="5935663"/>
            <a:ext cx="46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905668" name="Arc 4"/>
          <p:cNvSpPr>
            <a:spLocks/>
          </p:cNvSpPr>
          <p:nvPr/>
        </p:nvSpPr>
        <p:spPr bwMode="auto">
          <a:xfrm>
            <a:off x="3111500" y="5245100"/>
            <a:ext cx="2794000" cy="398463"/>
          </a:xfrm>
          <a:custGeom>
            <a:avLst/>
            <a:gdLst>
              <a:gd name="G0" fmla="+- 21579 0 0"/>
              <a:gd name="G1" fmla="+- 21600 0 0"/>
              <a:gd name="G2" fmla="+- 21600 0 0"/>
              <a:gd name="T0" fmla="*/ 0 w 43179"/>
              <a:gd name="T1" fmla="*/ 20644 h 21600"/>
              <a:gd name="T2" fmla="*/ 43179 w 43179"/>
              <a:gd name="T3" fmla="*/ 21600 h 21600"/>
              <a:gd name="T4" fmla="*/ 21579 w 4317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79" h="21600" fill="none" extrusionOk="0">
                <a:moveTo>
                  <a:pt x="0" y="20644"/>
                </a:moveTo>
                <a:cubicBezTo>
                  <a:pt x="511" y="9097"/>
                  <a:pt x="10021" y="-1"/>
                  <a:pt x="21579" y="0"/>
                </a:cubicBezTo>
                <a:cubicBezTo>
                  <a:pt x="33508" y="0"/>
                  <a:pt x="43179" y="9670"/>
                  <a:pt x="43179" y="21600"/>
                </a:cubicBezTo>
              </a:path>
              <a:path w="43179" h="21600" stroke="0" extrusionOk="0">
                <a:moveTo>
                  <a:pt x="0" y="20644"/>
                </a:moveTo>
                <a:cubicBezTo>
                  <a:pt x="511" y="9097"/>
                  <a:pt x="10021" y="-1"/>
                  <a:pt x="21579" y="0"/>
                </a:cubicBezTo>
                <a:cubicBezTo>
                  <a:pt x="33508" y="0"/>
                  <a:pt x="43179" y="9670"/>
                  <a:pt x="43179" y="21600"/>
                </a:cubicBezTo>
                <a:lnTo>
                  <a:pt x="21579" y="21600"/>
                </a:lnTo>
                <a:close/>
              </a:path>
            </a:pathLst>
          </a:cu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05669" name="Text Box 5"/>
          <p:cNvSpPr txBox="1">
            <a:spLocks noChangeArrowheads="1"/>
          </p:cNvSpPr>
          <p:nvPr/>
        </p:nvSpPr>
        <p:spPr bwMode="auto">
          <a:xfrm>
            <a:off x="5994400" y="838200"/>
            <a:ext cx="30940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000" b="1">
                <a:solidFill>
                  <a:schemeClr val="tx1"/>
                </a:solidFill>
              </a:rPr>
              <a:t>同时又在平行于</a:t>
            </a:r>
            <a:r>
              <a:rPr lang="en-US" altLang="zh-CN" sz="2000" b="1" i="1">
                <a:solidFill>
                  <a:schemeClr val="tx1"/>
                </a:solidFill>
              </a:rPr>
              <a:t>z</a:t>
            </a:r>
            <a:r>
              <a:rPr lang="zh-CN" altLang="zh-CN" sz="2000" b="1">
                <a:solidFill>
                  <a:schemeClr val="tx1"/>
                </a:solidFill>
              </a:rPr>
              <a:t>轴的方向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等速地上升。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其轨迹就是圆柱螺线。</a:t>
            </a:r>
          </a:p>
        </p:txBody>
      </p:sp>
      <p:sp>
        <p:nvSpPr>
          <p:cNvPr id="1905670" name="Text Box 6"/>
          <p:cNvSpPr txBox="1">
            <a:spLocks noChangeArrowheads="1"/>
          </p:cNvSpPr>
          <p:nvPr/>
        </p:nvSpPr>
        <p:spPr bwMode="auto">
          <a:xfrm>
            <a:off x="142875" y="304800"/>
            <a:ext cx="394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05671" name="Text Box 7"/>
          <p:cNvSpPr txBox="1">
            <a:spLocks noChangeArrowheads="1"/>
          </p:cNvSpPr>
          <p:nvPr/>
        </p:nvSpPr>
        <p:spPr bwMode="auto">
          <a:xfrm>
            <a:off x="396875" y="939800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圆柱面</a:t>
            </a:r>
          </a:p>
        </p:txBody>
      </p:sp>
      <p:graphicFrame>
        <p:nvGraphicFramePr>
          <p:cNvPr id="1905672" name="Object 8"/>
          <p:cNvGraphicFramePr>
            <a:graphicFrameLocks noChangeAspect="1"/>
          </p:cNvGraphicFramePr>
          <p:nvPr/>
        </p:nvGraphicFramePr>
        <p:xfrm>
          <a:off x="1347788" y="954088"/>
          <a:ext cx="13779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22" name="公式" r:id="rId3" imgW="850680" imgH="228600" progId="Equation.3">
                  <p:embed/>
                </p:oleObj>
              </mc:Choice>
              <mc:Fallback>
                <p:oleObj name="公式" r:id="rId3" imgW="8506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954088"/>
                        <a:ext cx="13779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5673" name="Oval 9"/>
          <p:cNvSpPr>
            <a:spLocks noChangeArrowheads="1"/>
          </p:cNvSpPr>
          <p:nvPr/>
        </p:nvSpPr>
        <p:spPr bwMode="auto">
          <a:xfrm>
            <a:off x="3111500" y="939800"/>
            <a:ext cx="2787650" cy="849313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905674" name="Group 10"/>
          <p:cNvGrpSpPr>
            <a:grpSpLocks/>
          </p:cNvGrpSpPr>
          <p:nvPr/>
        </p:nvGrpSpPr>
        <p:grpSpPr bwMode="auto">
          <a:xfrm>
            <a:off x="3144838" y="1082675"/>
            <a:ext cx="4287837" cy="5775325"/>
            <a:chOff x="1981" y="682"/>
            <a:chExt cx="2701" cy="3638"/>
          </a:xfrm>
        </p:grpSpPr>
        <p:grpSp>
          <p:nvGrpSpPr>
            <p:cNvPr id="1905675" name="Group 11"/>
            <p:cNvGrpSpPr>
              <a:grpSpLocks/>
            </p:cNvGrpSpPr>
            <p:nvPr/>
          </p:nvGrpSpPr>
          <p:grpSpPr bwMode="auto">
            <a:xfrm>
              <a:off x="2190" y="834"/>
              <a:ext cx="2308" cy="3346"/>
              <a:chOff x="2190" y="834"/>
              <a:chExt cx="2308" cy="3346"/>
            </a:xfrm>
          </p:grpSpPr>
          <p:sp>
            <p:nvSpPr>
              <p:cNvPr id="1905676" name="Line 12"/>
              <p:cNvSpPr>
                <a:spLocks noChangeShapeType="1"/>
              </p:cNvSpPr>
              <p:nvPr/>
            </p:nvSpPr>
            <p:spPr bwMode="auto">
              <a:xfrm>
                <a:off x="2808" y="3553"/>
                <a:ext cx="16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5677" name="Line 13"/>
              <p:cNvSpPr>
                <a:spLocks noChangeShapeType="1"/>
              </p:cNvSpPr>
              <p:nvPr/>
            </p:nvSpPr>
            <p:spPr bwMode="auto">
              <a:xfrm flipH="1">
                <a:off x="2190" y="3553"/>
                <a:ext cx="627" cy="6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5678" name="Line 14"/>
              <p:cNvSpPr>
                <a:spLocks noChangeShapeType="1"/>
              </p:cNvSpPr>
              <p:nvPr/>
            </p:nvSpPr>
            <p:spPr bwMode="auto">
              <a:xfrm flipV="1">
                <a:off x="2817" y="834"/>
                <a:ext cx="0" cy="27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05679" name="Text Box 15"/>
            <p:cNvSpPr txBox="1">
              <a:spLocks noChangeArrowheads="1"/>
            </p:cNvSpPr>
            <p:nvPr/>
          </p:nvSpPr>
          <p:spPr bwMode="auto">
            <a:xfrm>
              <a:off x="4495" y="341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905680" name="Text Box 16"/>
            <p:cNvSpPr txBox="1">
              <a:spLocks noChangeArrowheads="1"/>
            </p:cNvSpPr>
            <p:nvPr/>
          </p:nvSpPr>
          <p:spPr bwMode="auto">
            <a:xfrm>
              <a:off x="2823" y="682"/>
              <a:ext cx="2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905681" name="Text Box 17"/>
            <p:cNvSpPr txBox="1">
              <a:spLocks noChangeArrowheads="1"/>
            </p:cNvSpPr>
            <p:nvPr/>
          </p:nvSpPr>
          <p:spPr bwMode="auto">
            <a:xfrm>
              <a:off x="2628" y="339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905682" name="Text Box 18"/>
            <p:cNvSpPr txBox="1">
              <a:spLocks noChangeArrowheads="1"/>
            </p:cNvSpPr>
            <p:nvPr/>
          </p:nvSpPr>
          <p:spPr bwMode="auto">
            <a:xfrm>
              <a:off x="1981" y="40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1905683" name="Freeform 19"/>
          <p:cNvSpPr>
            <a:spLocks/>
          </p:cNvSpPr>
          <p:nvPr/>
        </p:nvSpPr>
        <p:spPr bwMode="auto">
          <a:xfrm>
            <a:off x="3094038" y="1731963"/>
            <a:ext cx="2794000" cy="1055687"/>
          </a:xfrm>
          <a:custGeom>
            <a:avLst/>
            <a:gdLst>
              <a:gd name="T0" fmla="*/ 0 w 1760"/>
              <a:gd name="T1" fmla="*/ 531 h 665"/>
              <a:gd name="T2" fmla="*/ 28 w 1760"/>
              <a:gd name="T3" fmla="*/ 561 h 665"/>
              <a:gd name="T4" fmla="*/ 64 w 1760"/>
              <a:gd name="T5" fmla="*/ 583 h 665"/>
              <a:gd name="T6" fmla="*/ 106 w 1760"/>
              <a:gd name="T7" fmla="*/ 604 h 665"/>
              <a:gd name="T8" fmla="*/ 159 w 1760"/>
              <a:gd name="T9" fmla="*/ 624 h 665"/>
              <a:gd name="T10" fmla="*/ 205 w 1760"/>
              <a:gd name="T11" fmla="*/ 637 h 665"/>
              <a:gd name="T12" fmla="*/ 253 w 1760"/>
              <a:gd name="T13" fmla="*/ 649 h 665"/>
              <a:gd name="T14" fmla="*/ 297 w 1760"/>
              <a:gd name="T15" fmla="*/ 657 h 665"/>
              <a:gd name="T16" fmla="*/ 348 w 1760"/>
              <a:gd name="T17" fmla="*/ 664 h 665"/>
              <a:gd name="T18" fmla="*/ 418 w 1760"/>
              <a:gd name="T19" fmla="*/ 663 h 665"/>
              <a:gd name="T20" fmla="*/ 498 w 1760"/>
              <a:gd name="T21" fmla="*/ 660 h 665"/>
              <a:gd name="T22" fmla="*/ 570 w 1760"/>
              <a:gd name="T23" fmla="*/ 652 h 665"/>
              <a:gd name="T24" fmla="*/ 649 w 1760"/>
              <a:gd name="T25" fmla="*/ 642 h 665"/>
              <a:gd name="T26" fmla="*/ 759 w 1760"/>
              <a:gd name="T27" fmla="*/ 616 h 665"/>
              <a:gd name="T28" fmla="*/ 904 w 1760"/>
              <a:gd name="T29" fmla="*/ 577 h 665"/>
              <a:gd name="T30" fmla="*/ 1039 w 1760"/>
              <a:gd name="T31" fmla="*/ 535 h 665"/>
              <a:gd name="T32" fmla="*/ 1192 w 1760"/>
              <a:gd name="T33" fmla="*/ 478 h 665"/>
              <a:gd name="T34" fmla="*/ 1366 w 1760"/>
              <a:gd name="T35" fmla="*/ 394 h 665"/>
              <a:gd name="T36" fmla="*/ 1429 w 1760"/>
              <a:gd name="T37" fmla="*/ 360 h 665"/>
              <a:gd name="T38" fmla="*/ 1495 w 1760"/>
              <a:gd name="T39" fmla="*/ 318 h 665"/>
              <a:gd name="T40" fmla="*/ 1533 w 1760"/>
              <a:gd name="T41" fmla="*/ 292 h 665"/>
              <a:gd name="T42" fmla="*/ 1572 w 1760"/>
              <a:gd name="T43" fmla="*/ 262 h 665"/>
              <a:gd name="T44" fmla="*/ 1606 w 1760"/>
              <a:gd name="T45" fmla="*/ 232 h 665"/>
              <a:gd name="T46" fmla="*/ 1647 w 1760"/>
              <a:gd name="T47" fmla="*/ 187 h 665"/>
              <a:gd name="T48" fmla="*/ 1675 w 1760"/>
              <a:gd name="T49" fmla="*/ 153 h 665"/>
              <a:gd name="T50" fmla="*/ 1702 w 1760"/>
              <a:gd name="T51" fmla="*/ 117 h 665"/>
              <a:gd name="T52" fmla="*/ 1728 w 1760"/>
              <a:gd name="T53" fmla="*/ 78 h 665"/>
              <a:gd name="T54" fmla="*/ 1760 w 1760"/>
              <a:gd name="T55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0" h="665">
                <a:moveTo>
                  <a:pt x="0" y="531"/>
                </a:moveTo>
                <a:cubicBezTo>
                  <a:pt x="5" y="536"/>
                  <a:pt x="17" y="552"/>
                  <a:pt x="28" y="561"/>
                </a:cubicBezTo>
                <a:cubicBezTo>
                  <a:pt x="39" y="570"/>
                  <a:pt x="51" y="576"/>
                  <a:pt x="64" y="583"/>
                </a:cubicBezTo>
                <a:cubicBezTo>
                  <a:pt x="77" y="590"/>
                  <a:pt x="90" y="597"/>
                  <a:pt x="106" y="604"/>
                </a:cubicBezTo>
                <a:cubicBezTo>
                  <a:pt x="122" y="611"/>
                  <a:pt x="143" y="619"/>
                  <a:pt x="159" y="624"/>
                </a:cubicBezTo>
                <a:cubicBezTo>
                  <a:pt x="175" y="629"/>
                  <a:pt x="189" y="633"/>
                  <a:pt x="205" y="637"/>
                </a:cubicBezTo>
                <a:cubicBezTo>
                  <a:pt x="221" y="641"/>
                  <a:pt x="238" y="646"/>
                  <a:pt x="253" y="649"/>
                </a:cubicBezTo>
                <a:cubicBezTo>
                  <a:pt x="268" y="652"/>
                  <a:pt x="281" y="655"/>
                  <a:pt x="297" y="657"/>
                </a:cubicBezTo>
                <a:cubicBezTo>
                  <a:pt x="313" y="659"/>
                  <a:pt x="328" y="663"/>
                  <a:pt x="348" y="664"/>
                </a:cubicBezTo>
                <a:cubicBezTo>
                  <a:pt x="368" y="665"/>
                  <a:pt x="393" y="664"/>
                  <a:pt x="418" y="663"/>
                </a:cubicBezTo>
                <a:cubicBezTo>
                  <a:pt x="443" y="662"/>
                  <a:pt x="473" y="662"/>
                  <a:pt x="498" y="660"/>
                </a:cubicBezTo>
                <a:cubicBezTo>
                  <a:pt x="523" y="658"/>
                  <a:pt x="545" y="655"/>
                  <a:pt x="570" y="652"/>
                </a:cubicBezTo>
                <a:cubicBezTo>
                  <a:pt x="595" y="649"/>
                  <a:pt x="618" y="648"/>
                  <a:pt x="649" y="642"/>
                </a:cubicBezTo>
                <a:cubicBezTo>
                  <a:pt x="680" y="636"/>
                  <a:pt x="717" y="627"/>
                  <a:pt x="759" y="616"/>
                </a:cubicBezTo>
                <a:cubicBezTo>
                  <a:pt x="801" y="605"/>
                  <a:pt x="857" y="590"/>
                  <a:pt x="904" y="577"/>
                </a:cubicBezTo>
                <a:cubicBezTo>
                  <a:pt x="951" y="564"/>
                  <a:pt x="991" y="551"/>
                  <a:pt x="1039" y="535"/>
                </a:cubicBezTo>
                <a:cubicBezTo>
                  <a:pt x="1087" y="519"/>
                  <a:pt x="1137" y="502"/>
                  <a:pt x="1192" y="478"/>
                </a:cubicBezTo>
                <a:cubicBezTo>
                  <a:pt x="1247" y="454"/>
                  <a:pt x="1327" y="414"/>
                  <a:pt x="1366" y="394"/>
                </a:cubicBezTo>
                <a:cubicBezTo>
                  <a:pt x="1405" y="374"/>
                  <a:pt x="1408" y="373"/>
                  <a:pt x="1429" y="360"/>
                </a:cubicBezTo>
                <a:cubicBezTo>
                  <a:pt x="1450" y="347"/>
                  <a:pt x="1478" y="329"/>
                  <a:pt x="1495" y="318"/>
                </a:cubicBezTo>
                <a:cubicBezTo>
                  <a:pt x="1512" y="307"/>
                  <a:pt x="1520" y="301"/>
                  <a:pt x="1533" y="292"/>
                </a:cubicBezTo>
                <a:cubicBezTo>
                  <a:pt x="1546" y="283"/>
                  <a:pt x="1560" y="272"/>
                  <a:pt x="1572" y="262"/>
                </a:cubicBezTo>
                <a:cubicBezTo>
                  <a:pt x="1584" y="252"/>
                  <a:pt x="1594" y="244"/>
                  <a:pt x="1606" y="232"/>
                </a:cubicBezTo>
                <a:cubicBezTo>
                  <a:pt x="1618" y="220"/>
                  <a:pt x="1635" y="200"/>
                  <a:pt x="1647" y="187"/>
                </a:cubicBezTo>
                <a:cubicBezTo>
                  <a:pt x="1659" y="174"/>
                  <a:pt x="1666" y="165"/>
                  <a:pt x="1675" y="153"/>
                </a:cubicBezTo>
                <a:cubicBezTo>
                  <a:pt x="1684" y="141"/>
                  <a:pt x="1693" y="129"/>
                  <a:pt x="1702" y="117"/>
                </a:cubicBezTo>
                <a:cubicBezTo>
                  <a:pt x="1711" y="105"/>
                  <a:pt x="1718" y="97"/>
                  <a:pt x="1728" y="78"/>
                </a:cubicBezTo>
                <a:cubicBezTo>
                  <a:pt x="1738" y="59"/>
                  <a:pt x="1753" y="16"/>
                  <a:pt x="176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84" name="Freeform 20"/>
          <p:cNvSpPr>
            <a:spLocks/>
          </p:cNvSpPr>
          <p:nvPr/>
        </p:nvSpPr>
        <p:spPr bwMode="auto">
          <a:xfrm>
            <a:off x="3108325" y="3336925"/>
            <a:ext cx="2794000" cy="1055688"/>
          </a:xfrm>
          <a:custGeom>
            <a:avLst/>
            <a:gdLst>
              <a:gd name="T0" fmla="*/ 0 w 1760"/>
              <a:gd name="T1" fmla="*/ 531 h 665"/>
              <a:gd name="T2" fmla="*/ 28 w 1760"/>
              <a:gd name="T3" fmla="*/ 561 h 665"/>
              <a:gd name="T4" fmla="*/ 64 w 1760"/>
              <a:gd name="T5" fmla="*/ 583 h 665"/>
              <a:gd name="T6" fmla="*/ 106 w 1760"/>
              <a:gd name="T7" fmla="*/ 604 h 665"/>
              <a:gd name="T8" fmla="*/ 159 w 1760"/>
              <a:gd name="T9" fmla="*/ 624 h 665"/>
              <a:gd name="T10" fmla="*/ 205 w 1760"/>
              <a:gd name="T11" fmla="*/ 637 h 665"/>
              <a:gd name="T12" fmla="*/ 253 w 1760"/>
              <a:gd name="T13" fmla="*/ 649 h 665"/>
              <a:gd name="T14" fmla="*/ 297 w 1760"/>
              <a:gd name="T15" fmla="*/ 657 h 665"/>
              <a:gd name="T16" fmla="*/ 348 w 1760"/>
              <a:gd name="T17" fmla="*/ 664 h 665"/>
              <a:gd name="T18" fmla="*/ 418 w 1760"/>
              <a:gd name="T19" fmla="*/ 663 h 665"/>
              <a:gd name="T20" fmla="*/ 498 w 1760"/>
              <a:gd name="T21" fmla="*/ 660 h 665"/>
              <a:gd name="T22" fmla="*/ 570 w 1760"/>
              <a:gd name="T23" fmla="*/ 652 h 665"/>
              <a:gd name="T24" fmla="*/ 649 w 1760"/>
              <a:gd name="T25" fmla="*/ 642 h 665"/>
              <a:gd name="T26" fmla="*/ 759 w 1760"/>
              <a:gd name="T27" fmla="*/ 616 h 665"/>
              <a:gd name="T28" fmla="*/ 904 w 1760"/>
              <a:gd name="T29" fmla="*/ 577 h 665"/>
              <a:gd name="T30" fmla="*/ 1039 w 1760"/>
              <a:gd name="T31" fmla="*/ 535 h 665"/>
              <a:gd name="T32" fmla="*/ 1192 w 1760"/>
              <a:gd name="T33" fmla="*/ 478 h 665"/>
              <a:gd name="T34" fmla="*/ 1366 w 1760"/>
              <a:gd name="T35" fmla="*/ 394 h 665"/>
              <a:gd name="T36" fmla="*/ 1429 w 1760"/>
              <a:gd name="T37" fmla="*/ 360 h 665"/>
              <a:gd name="T38" fmla="*/ 1495 w 1760"/>
              <a:gd name="T39" fmla="*/ 318 h 665"/>
              <a:gd name="T40" fmla="*/ 1533 w 1760"/>
              <a:gd name="T41" fmla="*/ 292 h 665"/>
              <a:gd name="T42" fmla="*/ 1572 w 1760"/>
              <a:gd name="T43" fmla="*/ 262 h 665"/>
              <a:gd name="T44" fmla="*/ 1606 w 1760"/>
              <a:gd name="T45" fmla="*/ 232 h 665"/>
              <a:gd name="T46" fmla="*/ 1647 w 1760"/>
              <a:gd name="T47" fmla="*/ 187 h 665"/>
              <a:gd name="T48" fmla="*/ 1675 w 1760"/>
              <a:gd name="T49" fmla="*/ 153 h 665"/>
              <a:gd name="T50" fmla="*/ 1702 w 1760"/>
              <a:gd name="T51" fmla="*/ 117 h 665"/>
              <a:gd name="T52" fmla="*/ 1728 w 1760"/>
              <a:gd name="T53" fmla="*/ 78 h 665"/>
              <a:gd name="T54" fmla="*/ 1760 w 1760"/>
              <a:gd name="T55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0" h="665">
                <a:moveTo>
                  <a:pt x="0" y="531"/>
                </a:moveTo>
                <a:cubicBezTo>
                  <a:pt x="5" y="536"/>
                  <a:pt x="17" y="552"/>
                  <a:pt x="28" y="561"/>
                </a:cubicBezTo>
                <a:cubicBezTo>
                  <a:pt x="39" y="570"/>
                  <a:pt x="51" y="576"/>
                  <a:pt x="64" y="583"/>
                </a:cubicBezTo>
                <a:cubicBezTo>
                  <a:pt x="77" y="590"/>
                  <a:pt x="90" y="597"/>
                  <a:pt x="106" y="604"/>
                </a:cubicBezTo>
                <a:cubicBezTo>
                  <a:pt x="122" y="611"/>
                  <a:pt x="143" y="619"/>
                  <a:pt x="159" y="624"/>
                </a:cubicBezTo>
                <a:cubicBezTo>
                  <a:pt x="175" y="629"/>
                  <a:pt x="189" y="633"/>
                  <a:pt x="205" y="637"/>
                </a:cubicBezTo>
                <a:cubicBezTo>
                  <a:pt x="221" y="641"/>
                  <a:pt x="238" y="646"/>
                  <a:pt x="253" y="649"/>
                </a:cubicBezTo>
                <a:cubicBezTo>
                  <a:pt x="268" y="652"/>
                  <a:pt x="281" y="655"/>
                  <a:pt x="297" y="657"/>
                </a:cubicBezTo>
                <a:cubicBezTo>
                  <a:pt x="313" y="659"/>
                  <a:pt x="328" y="663"/>
                  <a:pt x="348" y="664"/>
                </a:cubicBezTo>
                <a:cubicBezTo>
                  <a:pt x="368" y="665"/>
                  <a:pt x="393" y="664"/>
                  <a:pt x="418" y="663"/>
                </a:cubicBezTo>
                <a:cubicBezTo>
                  <a:pt x="443" y="662"/>
                  <a:pt x="473" y="662"/>
                  <a:pt x="498" y="660"/>
                </a:cubicBezTo>
                <a:cubicBezTo>
                  <a:pt x="523" y="658"/>
                  <a:pt x="545" y="655"/>
                  <a:pt x="570" y="652"/>
                </a:cubicBezTo>
                <a:cubicBezTo>
                  <a:pt x="595" y="649"/>
                  <a:pt x="618" y="648"/>
                  <a:pt x="649" y="642"/>
                </a:cubicBezTo>
                <a:cubicBezTo>
                  <a:pt x="680" y="636"/>
                  <a:pt x="717" y="627"/>
                  <a:pt x="759" y="616"/>
                </a:cubicBezTo>
                <a:cubicBezTo>
                  <a:pt x="801" y="605"/>
                  <a:pt x="857" y="590"/>
                  <a:pt x="904" y="577"/>
                </a:cubicBezTo>
                <a:cubicBezTo>
                  <a:pt x="951" y="564"/>
                  <a:pt x="991" y="551"/>
                  <a:pt x="1039" y="535"/>
                </a:cubicBezTo>
                <a:cubicBezTo>
                  <a:pt x="1087" y="519"/>
                  <a:pt x="1137" y="502"/>
                  <a:pt x="1192" y="478"/>
                </a:cubicBezTo>
                <a:cubicBezTo>
                  <a:pt x="1247" y="454"/>
                  <a:pt x="1327" y="414"/>
                  <a:pt x="1366" y="394"/>
                </a:cubicBezTo>
                <a:cubicBezTo>
                  <a:pt x="1405" y="374"/>
                  <a:pt x="1408" y="373"/>
                  <a:pt x="1429" y="360"/>
                </a:cubicBezTo>
                <a:cubicBezTo>
                  <a:pt x="1450" y="347"/>
                  <a:pt x="1478" y="329"/>
                  <a:pt x="1495" y="318"/>
                </a:cubicBezTo>
                <a:cubicBezTo>
                  <a:pt x="1512" y="307"/>
                  <a:pt x="1520" y="301"/>
                  <a:pt x="1533" y="292"/>
                </a:cubicBezTo>
                <a:cubicBezTo>
                  <a:pt x="1546" y="283"/>
                  <a:pt x="1560" y="272"/>
                  <a:pt x="1572" y="262"/>
                </a:cubicBezTo>
                <a:cubicBezTo>
                  <a:pt x="1584" y="252"/>
                  <a:pt x="1594" y="244"/>
                  <a:pt x="1606" y="232"/>
                </a:cubicBezTo>
                <a:cubicBezTo>
                  <a:pt x="1618" y="220"/>
                  <a:pt x="1635" y="200"/>
                  <a:pt x="1647" y="187"/>
                </a:cubicBezTo>
                <a:cubicBezTo>
                  <a:pt x="1659" y="174"/>
                  <a:pt x="1666" y="165"/>
                  <a:pt x="1675" y="153"/>
                </a:cubicBezTo>
                <a:cubicBezTo>
                  <a:pt x="1684" y="141"/>
                  <a:pt x="1693" y="129"/>
                  <a:pt x="1702" y="117"/>
                </a:cubicBezTo>
                <a:cubicBezTo>
                  <a:pt x="1711" y="105"/>
                  <a:pt x="1718" y="97"/>
                  <a:pt x="1728" y="78"/>
                </a:cubicBezTo>
                <a:cubicBezTo>
                  <a:pt x="1738" y="59"/>
                  <a:pt x="1753" y="16"/>
                  <a:pt x="176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85" name="Freeform 21"/>
          <p:cNvSpPr>
            <a:spLocks/>
          </p:cNvSpPr>
          <p:nvPr/>
        </p:nvSpPr>
        <p:spPr bwMode="auto">
          <a:xfrm>
            <a:off x="4095750" y="4979988"/>
            <a:ext cx="1792288" cy="1049337"/>
          </a:xfrm>
          <a:custGeom>
            <a:avLst/>
            <a:gdLst>
              <a:gd name="T0" fmla="*/ 0 w 1129"/>
              <a:gd name="T1" fmla="*/ 661 h 661"/>
              <a:gd name="T2" fmla="*/ 617 w 1129"/>
              <a:gd name="T3" fmla="*/ 483 h 661"/>
              <a:gd name="T4" fmla="*/ 854 w 1129"/>
              <a:gd name="T5" fmla="*/ 361 h 661"/>
              <a:gd name="T6" fmla="*/ 996 w 1129"/>
              <a:gd name="T7" fmla="*/ 238 h 661"/>
              <a:gd name="T8" fmla="*/ 1088 w 1129"/>
              <a:gd name="T9" fmla="*/ 117 h 661"/>
              <a:gd name="T10" fmla="*/ 1129 w 1129"/>
              <a:gd name="T11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9" h="661">
                <a:moveTo>
                  <a:pt x="0" y="661"/>
                </a:moveTo>
                <a:cubicBezTo>
                  <a:pt x="103" y="631"/>
                  <a:pt x="475" y="533"/>
                  <a:pt x="617" y="483"/>
                </a:cubicBezTo>
                <a:cubicBezTo>
                  <a:pt x="759" y="433"/>
                  <a:pt x="791" y="402"/>
                  <a:pt x="854" y="361"/>
                </a:cubicBezTo>
                <a:cubicBezTo>
                  <a:pt x="917" y="320"/>
                  <a:pt x="957" y="279"/>
                  <a:pt x="996" y="238"/>
                </a:cubicBezTo>
                <a:cubicBezTo>
                  <a:pt x="1035" y="197"/>
                  <a:pt x="1066" y="157"/>
                  <a:pt x="1088" y="117"/>
                </a:cubicBezTo>
                <a:cubicBezTo>
                  <a:pt x="1110" y="77"/>
                  <a:pt x="1121" y="24"/>
                  <a:pt x="1129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86" name="Freeform 22"/>
          <p:cNvSpPr>
            <a:spLocks/>
          </p:cNvSpPr>
          <p:nvPr/>
        </p:nvSpPr>
        <p:spPr bwMode="auto">
          <a:xfrm flipV="1">
            <a:off x="3106738" y="2317750"/>
            <a:ext cx="2794000" cy="1055688"/>
          </a:xfrm>
          <a:custGeom>
            <a:avLst/>
            <a:gdLst>
              <a:gd name="T0" fmla="*/ 0 w 1760"/>
              <a:gd name="T1" fmla="*/ 531 h 665"/>
              <a:gd name="T2" fmla="*/ 28 w 1760"/>
              <a:gd name="T3" fmla="*/ 561 h 665"/>
              <a:gd name="T4" fmla="*/ 64 w 1760"/>
              <a:gd name="T5" fmla="*/ 583 h 665"/>
              <a:gd name="T6" fmla="*/ 106 w 1760"/>
              <a:gd name="T7" fmla="*/ 604 h 665"/>
              <a:gd name="T8" fmla="*/ 159 w 1760"/>
              <a:gd name="T9" fmla="*/ 624 h 665"/>
              <a:gd name="T10" fmla="*/ 205 w 1760"/>
              <a:gd name="T11" fmla="*/ 637 h 665"/>
              <a:gd name="T12" fmla="*/ 253 w 1760"/>
              <a:gd name="T13" fmla="*/ 649 h 665"/>
              <a:gd name="T14" fmla="*/ 297 w 1760"/>
              <a:gd name="T15" fmla="*/ 657 h 665"/>
              <a:gd name="T16" fmla="*/ 348 w 1760"/>
              <a:gd name="T17" fmla="*/ 664 h 665"/>
              <a:gd name="T18" fmla="*/ 418 w 1760"/>
              <a:gd name="T19" fmla="*/ 663 h 665"/>
              <a:gd name="T20" fmla="*/ 498 w 1760"/>
              <a:gd name="T21" fmla="*/ 660 h 665"/>
              <a:gd name="T22" fmla="*/ 570 w 1760"/>
              <a:gd name="T23" fmla="*/ 652 h 665"/>
              <a:gd name="T24" fmla="*/ 649 w 1760"/>
              <a:gd name="T25" fmla="*/ 642 h 665"/>
              <a:gd name="T26" fmla="*/ 759 w 1760"/>
              <a:gd name="T27" fmla="*/ 616 h 665"/>
              <a:gd name="T28" fmla="*/ 904 w 1760"/>
              <a:gd name="T29" fmla="*/ 577 h 665"/>
              <a:gd name="T30" fmla="*/ 1039 w 1760"/>
              <a:gd name="T31" fmla="*/ 535 h 665"/>
              <a:gd name="T32" fmla="*/ 1192 w 1760"/>
              <a:gd name="T33" fmla="*/ 478 h 665"/>
              <a:gd name="T34" fmla="*/ 1366 w 1760"/>
              <a:gd name="T35" fmla="*/ 394 h 665"/>
              <a:gd name="T36" fmla="*/ 1429 w 1760"/>
              <a:gd name="T37" fmla="*/ 360 h 665"/>
              <a:gd name="T38" fmla="*/ 1495 w 1760"/>
              <a:gd name="T39" fmla="*/ 318 h 665"/>
              <a:gd name="T40" fmla="*/ 1533 w 1760"/>
              <a:gd name="T41" fmla="*/ 292 h 665"/>
              <a:gd name="T42" fmla="*/ 1572 w 1760"/>
              <a:gd name="T43" fmla="*/ 262 h 665"/>
              <a:gd name="T44" fmla="*/ 1606 w 1760"/>
              <a:gd name="T45" fmla="*/ 232 h 665"/>
              <a:gd name="T46" fmla="*/ 1647 w 1760"/>
              <a:gd name="T47" fmla="*/ 187 h 665"/>
              <a:gd name="T48" fmla="*/ 1675 w 1760"/>
              <a:gd name="T49" fmla="*/ 153 h 665"/>
              <a:gd name="T50" fmla="*/ 1702 w 1760"/>
              <a:gd name="T51" fmla="*/ 117 h 665"/>
              <a:gd name="T52" fmla="*/ 1728 w 1760"/>
              <a:gd name="T53" fmla="*/ 78 h 665"/>
              <a:gd name="T54" fmla="*/ 1760 w 1760"/>
              <a:gd name="T55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0" h="665">
                <a:moveTo>
                  <a:pt x="0" y="531"/>
                </a:moveTo>
                <a:cubicBezTo>
                  <a:pt x="5" y="536"/>
                  <a:pt x="17" y="552"/>
                  <a:pt x="28" y="561"/>
                </a:cubicBezTo>
                <a:cubicBezTo>
                  <a:pt x="39" y="570"/>
                  <a:pt x="51" y="576"/>
                  <a:pt x="64" y="583"/>
                </a:cubicBezTo>
                <a:cubicBezTo>
                  <a:pt x="77" y="590"/>
                  <a:pt x="90" y="597"/>
                  <a:pt x="106" y="604"/>
                </a:cubicBezTo>
                <a:cubicBezTo>
                  <a:pt x="122" y="611"/>
                  <a:pt x="143" y="619"/>
                  <a:pt x="159" y="624"/>
                </a:cubicBezTo>
                <a:cubicBezTo>
                  <a:pt x="175" y="629"/>
                  <a:pt x="189" y="633"/>
                  <a:pt x="205" y="637"/>
                </a:cubicBezTo>
                <a:cubicBezTo>
                  <a:pt x="221" y="641"/>
                  <a:pt x="238" y="646"/>
                  <a:pt x="253" y="649"/>
                </a:cubicBezTo>
                <a:cubicBezTo>
                  <a:pt x="268" y="652"/>
                  <a:pt x="281" y="655"/>
                  <a:pt x="297" y="657"/>
                </a:cubicBezTo>
                <a:cubicBezTo>
                  <a:pt x="313" y="659"/>
                  <a:pt x="328" y="663"/>
                  <a:pt x="348" y="664"/>
                </a:cubicBezTo>
                <a:cubicBezTo>
                  <a:pt x="368" y="665"/>
                  <a:pt x="393" y="664"/>
                  <a:pt x="418" y="663"/>
                </a:cubicBezTo>
                <a:cubicBezTo>
                  <a:pt x="443" y="662"/>
                  <a:pt x="473" y="662"/>
                  <a:pt x="498" y="660"/>
                </a:cubicBezTo>
                <a:cubicBezTo>
                  <a:pt x="523" y="658"/>
                  <a:pt x="545" y="655"/>
                  <a:pt x="570" y="652"/>
                </a:cubicBezTo>
                <a:cubicBezTo>
                  <a:pt x="595" y="649"/>
                  <a:pt x="618" y="648"/>
                  <a:pt x="649" y="642"/>
                </a:cubicBezTo>
                <a:cubicBezTo>
                  <a:pt x="680" y="636"/>
                  <a:pt x="717" y="627"/>
                  <a:pt x="759" y="616"/>
                </a:cubicBezTo>
                <a:cubicBezTo>
                  <a:pt x="801" y="605"/>
                  <a:pt x="857" y="590"/>
                  <a:pt x="904" y="577"/>
                </a:cubicBezTo>
                <a:cubicBezTo>
                  <a:pt x="951" y="564"/>
                  <a:pt x="991" y="551"/>
                  <a:pt x="1039" y="535"/>
                </a:cubicBezTo>
                <a:cubicBezTo>
                  <a:pt x="1087" y="519"/>
                  <a:pt x="1137" y="502"/>
                  <a:pt x="1192" y="478"/>
                </a:cubicBezTo>
                <a:cubicBezTo>
                  <a:pt x="1247" y="454"/>
                  <a:pt x="1327" y="414"/>
                  <a:pt x="1366" y="394"/>
                </a:cubicBezTo>
                <a:cubicBezTo>
                  <a:pt x="1405" y="374"/>
                  <a:pt x="1408" y="373"/>
                  <a:pt x="1429" y="360"/>
                </a:cubicBezTo>
                <a:cubicBezTo>
                  <a:pt x="1450" y="347"/>
                  <a:pt x="1478" y="329"/>
                  <a:pt x="1495" y="318"/>
                </a:cubicBezTo>
                <a:cubicBezTo>
                  <a:pt x="1512" y="307"/>
                  <a:pt x="1520" y="301"/>
                  <a:pt x="1533" y="292"/>
                </a:cubicBezTo>
                <a:cubicBezTo>
                  <a:pt x="1546" y="283"/>
                  <a:pt x="1560" y="272"/>
                  <a:pt x="1572" y="262"/>
                </a:cubicBezTo>
                <a:cubicBezTo>
                  <a:pt x="1584" y="252"/>
                  <a:pt x="1594" y="244"/>
                  <a:pt x="1606" y="232"/>
                </a:cubicBezTo>
                <a:cubicBezTo>
                  <a:pt x="1618" y="220"/>
                  <a:pt x="1635" y="200"/>
                  <a:pt x="1647" y="187"/>
                </a:cubicBezTo>
                <a:cubicBezTo>
                  <a:pt x="1659" y="174"/>
                  <a:pt x="1666" y="165"/>
                  <a:pt x="1675" y="153"/>
                </a:cubicBezTo>
                <a:cubicBezTo>
                  <a:pt x="1684" y="141"/>
                  <a:pt x="1693" y="129"/>
                  <a:pt x="1702" y="117"/>
                </a:cubicBezTo>
                <a:cubicBezTo>
                  <a:pt x="1711" y="105"/>
                  <a:pt x="1718" y="97"/>
                  <a:pt x="1728" y="78"/>
                </a:cubicBezTo>
                <a:cubicBezTo>
                  <a:pt x="1738" y="59"/>
                  <a:pt x="1753" y="16"/>
                  <a:pt x="1760" y="0"/>
                </a:cubicBezTo>
              </a:path>
            </a:pathLst>
          </a:custGeom>
          <a:noFill/>
          <a:ln w="5715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87" name="Freeform 23"/>
          <p:cNvSpPr>
            <a:spLocks/>
          </p:cNvSpPr>
          <p:nvPr/>
        </p:nvSpPr>
        <p:spPr bwMode="auto">
          <a:xfrm flipV="1">
            <a:off x="3100388" y="3913188"/>
            <a:ext cx="2794000" cy="1055687"/>
          </a:xfrm>
          <a:custGeom>
            <a:avLst/>
            <a:gdLst>
              <a:gd name="T0" fmla="*/ 0 w 1760"/>
              <a:gd name="T1" fmla="*/ 531 h 665"/>
              <a:gd name="T2" fmla="*/ 28 w 1760"/>
              <a:gd name="T3" fmla="*/ 561 h 665"/>
              <a:gd name="T4" fmla="*/ 64 w 1760"/>
              <a:gd name="T5" fmla="*/ 583 h 665"/>
              <a:gd name="T6" fmla="*/ 106 w 1760"/>
              <a:gd name="T7" fmla="*/ 604 h 665"/>
              <a:gd name="T8" fmla="*/ 159 w 1760"/>
              <a:gd name="T9" fmla="*/ 624 h 665"/>
              <a:gd name="T10" fmla="*/ 205 w 1760"/>
              <a:gd name="T11" fmla="*/ 637 h 665"/>
              <a:gd name="T12" fmla="*/ 253 w 1760"/>
              <a:gd name="T13" fmla="*/ 649 h 665"/>
              <a:gd name="T14" fmla="*/ 297 w 1760"/>
              <a:gd name="T15" fmla="*/ 657 h 665"/>
              <a:gd name="T16" fmla="*/ 348 w 1760"/>
              <a:gd name="T17" fmla="*/ 664 h 665"/>
              <a:gd name="T18" fmla="*/ 418 w 1760"/>
              <a:gd name="T19" fmla="*/ 663 h 665"/>
              <a:gd name="T20" fmla="*/ 498 w 1760"/>
              <a:gd name="T21" fmla="*/ 660 h 665"/>
              <a:gd name="T22" fmla="*/ 570 w 1760"/>
              <a:gd name="T23" fmla="*/ 652 h 665"/>
              <a:gd name="T24" fmla="*/ 649 w 1760"/>
              <a:gd name="T25" fmla="*/ 642 h 665"/>
              <a:gd name="T26" fmla="*/ 759 w 1760"/>
              <a:gd name="T27" fmla="*/ 616 h 665"/>
              <a:gd name="T28" fmla="*/ 904 w 1760"/>
              <a:gd name="T29" fmla="*/ 577 h 665"/>
              <a:gd name="T30" fmla="*/ 1039 w 1760"/>
              <a:gd name="T31" fmla="*/ 535 h 665"/>
              <a:gd name="T32" fmla="*/ 1192 w 1760"/>
              <a:gd name="T33" fmla="*/ 478 h 665"/>
              <a:gd name="T34" fmla="*/ 1366 w 1760"/>
              <a:gd name="T35" fmla="*/ 394 h 665"/>
              <a:gd name="T36" fmla="*/ 1429 w 1760"/>
              <a:gd name="T37" fmla="*/ 360 h 665"/>
              <a:gd name="T38" fmla="*/ 1495 w 1760"/>
              <a:gd name="T39" fmla="*/ 318 h 665"/>
              <a:gd name="T40" fmla="*/ 1533 w 1760"/>
              <a:gd name="T41" fmla="*/ 292 h 665"/>
              <a:gd name="T42" fmla="*/ 1572 w 1760"/>
              <a:gd name="T43" fmla="*/ 262 h 665"/>
              <a:gd name="T44" fmla="*/ 1606 w 1760"/>
              <a:gd name="T45" fmla="*/ 232 h 665"/>
              <a:gd name="T46" fmla="*/ 1647 w 1760"/>
              <a:gd name="T47" fmla="*/ 187 h 665"/>
              <a:gd name="T48" fmla="*/ 1675 w 1760"/>
              <a:gd name="T49" fmla="*/ 153 h 665"/>
              <a:gd name="T50" fmla="*/ 1702 w 1760"/>
              <a:gd name="T51" fmla="*/ 117 h 665"/>
              <a:gd name="T52" fmla="*/ 1728 w 1760"/>
              <a:gd name="T53" fmla="*/ 78 h 665"/>
              <a:gd name="T54" fmla="*/ 1760 w 1760"/>
              <a:gd name="T55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0" h="665">
                <a:moveTo>
                  <a:pt x="0" y="531"/>
                </a:moveTo>
                <a:cubicBezTo>
                  <a:pt x="5" y="536"/>
                  <a:pt x="17" y="552"/>
                  <a:pt x="28" y="561"/>
                </a:cubicBezTo>
                <a:cubicBezTo>
                  <a:pt x="39" y="570"/>
                  <a:pt x="51" y="576"/>
                  <a:pt x="64" y="583"/>
                </a:cubicBezTo>
                <a:cubicBezTo>
                  <a:pt x="77" y="590"/>
                  <a:pt x="90" y="597"/>
                  <a:pt x="106" y="604"/>
                </a:cubicBezTo>
                <a:cubicBezTo>
                  <a:pt x="122" y="611"/>
                  <a:pt x="143" y="619"/>
                  <a:pt x="159" y="624"/>
                </a:cubicBezTo>
                <a:cubicBezTo>
                  <a:pt x="175" y="629"/>
                  <a:pt x="189" y="633"/>
                  <a:pt x="205" y="637"/>
                </a:cubicBezTo>
                <a:cubicBezTo>
                  <a:pt x="221" y="641"/>
                  <a:pt x="238" y="646"/>
                  <a:pt x="253" y="649"/>
                </a:cubicBezTo>
                <a:cubicBezTo>
                  <a:pt x="268" y="652"/>
                  <a:pt x="281" y="655"/>
                  <a:pt x="297" y="657"/>
                </a:cubicBezTo>
                <a:cubicBezTo>
                  <a:pt x="313" y="659"/>
                  <a:pt x="328" y="663"/>
                  <a:pt x="348" y="664"/>
                </a:cubicBezTo>
                <a:cubicBezTo>
                  <a:pt x="368" y="665"/>
                  <a:pt x="393" y="664"/>
                  <a:pt x="418" y="663"/>
                </a:cubicBezTo>
                <a:cubicBezTo>
                  <a:pt x="443" y="662"/>
                  <a:pt x="473" y="662"/>
                  <a:pt x="498" y="660"/>
                </a:cubicBezTo>
                <a:cubicBezTo>
                  <a:pt x="523" y="658"/>
                  <a:pt x="545" y="655"/>
                  <a:pt x="570" y="652"/>
                </a:cubicBezTo>
                <a:cubicBezTo>
                  <a:pt x="595" y="649"/>
                  <a:pt x="618" y="648"/>
                  <a:pt x="649" y="642"/>
                </a:cubicBezTo>
                <a:cubicBezTo>
                  <a:pt x="680" y="636"/>
                  <a:pt x="717" y="627"/>
                  <a:pt x="759" y="616"/>
                </a:cubicBezTo>
                <a:cubicBezTo>
                  <a:pt x="801" y="605"/>
                  <a:pt x="857" y="590"/>
                  <a:pt x="904" y="577"/>
                </a:cubicBezTo>
                <a:cubicBezTo>
                  <a:pt x="951" y="564"/>
                  <a:pt x="991" y="551"/>
                  <a:pt x="1039" y="535"/>
                </a:cubicBezTo>
                <a:cubicBezTo>
                  <a:pt x="1087" y="519"/>
                  <a:pt x="1137" y="502"/>
                  <a:pt x="1192" y="478"/>
                </a:cubicBezTo>
                <a:cubicBezTo>
                  <a:pt x="1247" y="454"/>
                  <a:pt x="1327" y="414"/>
                  <a:pt x="1366" y="394"/>
                </a:cubicBezTo>
                <a:cubicBezTo>
                  <a:pt x="1405" y="374"/>
                  <a:pt x="1408" y="373"/>
                  <a:pt x="1429" y="360"/>
                </a:cubicBezTo>
                <a:cubicBezTo>
                  <a:pt x="1450" y="347"/>
                  <a:pt x="1478" y="329"/>
                  <a:pt x="1495" y="318"/>
                </a:cubicBezTo>
                <a:cubicBezTo>
                  <a:pt x="1512" y="307"/>
                  <a:pt x="1520" y="301"/>
                  <a:pt x="1533" y="292"/>
                </a:cubicBezTo>
                <a:cubicBezTo>
                  <a:pt x="1546" y="283"/>
                  <a:pt x="1560" y="272"/>
                  <a:pt x="1572" y="262"/>
                </a:cubicBezTo>
                <a:cubicBezTo>
                  <a:pt x="1584" y="252"/>
                  <a:pt x="1594" y="244"/>
                  <a:pt x="1606" y="232"/>
                </a:cubicBezTo>
                <a:cubicBezTo>
                  <a:pt x="1618" y="220"/>
                  <a:pt x="1635" y="200"/>
                  <a:pt x="1647" y="187"/>
                </a:cubicBezTo>
                <a:cubicBezTo>
                  <a:pt x="1659" y="174"/>
                  <a:pt x="1666" y="165"/>
                  <a:pt x="1675" y="153"/>
                </a:cubicBezTo>
                <a:cubicBezTo>
                  <a:pt x="1684" y="141"/>
                  <a:pt x="1693" y="129"/>
                  <a:pt x="1702" y="117"/>
                </a:cubicBezTo>
                <a:cubicBezTo>
                  <a:pt x="1711" y="105"/>
                  <a:pt x="1718" y="97"/>
                  <a:pt x="1728" y="78"/>
                </a:cubicBezTo>
                <a:cubicBezTo>
                  <a:pt x="1738" y="59"/>
                  <a:pt x="1753" y="16"/>
                  <a:pt x="1760" y="0"/>
                </a:cubicBezTo>
              </a:path>
            </a:pathLst>
          </a:custGeom>
          <a:noFill/>
          <a:ln w="5715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88" name="Freeform 24"/>
          <p:cNvSpPr>
            <a:spLocks/>
          </p:cNvSpPr>
          <p:nvPr/>
        </p:nvSpPr>
        <p:spPr bwMode="auto">
          <a:xfrm>
            <a:off x="5405438" y="1162050"/>
            <a:ext cx="525462" cy="571500"/>
          </a:xfrm>
          <a:custGeom>
            <a:avLst/>
            <a:gdLst>
              <a:gd name="T0" fmla="*/ 0 w 331"/>
              <a:gd name="T1" fmla="*/ 0 h 360"/>
              <a:gd name="T2" fmla="*/ 66 w 331"/>
              <a:gd name="T3" fmla="*/ 42 h 360"/>
              <a:gd name="T4" fmla="*/ 104 w 331"/>
              <a:gd name="T5" fmla="*/ 68 h 360"/>
              <a:gd name="T6" fmla="*/ 143 w 331"/>
              <a:gd name="T7" fmla="*/ 98 h 360"/>
              <a:gd name="T8" fmla="*/ 177 w 331"/>
              <a:gd name="T9" fmla="*/ 128 h 360"/>
              <a:gd name="T10" fmla="*/ 218 w 331"/>
              <a:gd name="T11" fmla="*/ 173 h 360"/>
              <a:gd name="T12" fmla="*/ 246 w 331"/>
              <a:gd name="T13" fmla="*/ 207 h 360"/>
              <a:gd name="T14" fmla="*/ 273 w 331"/>
              <a:gd name="T15" fmla="*/ 243 h 360"/>
              <a:gd name="T16" fmla="*/ 299 w 331"/>
              <a:gd name="T17" fmla="*/ 282 h 360"/>
              <a:gd name="T18" fmla="*/ 331 w 331"/>
              <a:gd name="T1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1" h="360">
                <a:moveTo>
                  <a:pt x="0" y="0"/>
                </a:moveTo>
                <a:cubicBezTo>
                  <a:pt x="11" y="7"/>
                  <a:pt x="49" y="31"/>
                  <a:pt x="66" y="42"/>
                </a:cubicBezTo>
                <a:cubicBezTo>
                  <a:pt x="83" y="53"/>
                  <a:pt x="91" y="59"/>
                  <a:pt x="104" y="68"/>
                </a:cubicBezTo>
                <a:cubicBezTo>
                  <a:pt x="117" y="77"/>
                  <a:pt x="131" y="88"/>
                  <a:pt x="143" y="98"/>
                </a:cubicBezTo>
                <a:cubicBezTo>
                  <a:pt x="155" y="108"/>
                  <a:pt x="165" y="116"/>
                  <a:pt x="177" y="128"/>
                </a:cubicBezTo>
                <a:cubicBezTo>
                  <a:pt x="189" y="140"/>
                  <a:pt x="206" y="160"/>
                  <a:pt x="218" y="173"/>
                </a:cubicBezTo>
                <a:cubicBezTo>
                  <a:pt x="230" y="186"/>
                  <a:pt x="237" y="195"/>
                  <a:pt x="246" y="207"/>
                </a:cubicBezTo>
                <a:cubicBezTo>
                  <a:pt x="255" y="219"/>
                  <a:pt x="264" y="231"/>
                  <a:pt x="273" y="243"/>
                </a:cubicBezTo>
                <a:cubicBezTo>
                  <a:pt x="282" y="255"/>
                  <a:pt x="289" y="263"/>
                  <a:pt x="299" y="282"/>
                </a:cubicBezTo>
                <a:cubicBezTo>
                  <a:pt x="309" y="301"/>
                  <a:pt x="324" y="344"/>
                  <a:pt x="331" y="360"/>
                </a:cubicBezTo>
              </a:path>
            </a:pathLst>
          </a:custGeom>
          <a:noFill/>
          <a:ln w="5715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89" name="Text Box 25"/>
          <p:cNvSpPr txBox="1">
            <a:spLocks noChangeArrowheads="1"/>
          </p:cNvSpPr>
          <p:nvPr/>
        </p:nvSpPr>
        <p:spPr bwMode="auto">
          <a:xfrm>
            <a:off x="5791200" y="548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009900"/>
                </a:solidFill>
              </a:rPr>
              <a:t>a</a:t>
            </a:r>
          </a:p>
        </p:txBody>
      </p:sp>
      <p:sp>
        <p:nvSpPr>
          <p:cNvPr id="1905690" name="Oval 26"/>
          <p:cNvSpPr>
            <a:spLocks noChangeArrowheads="1"/>
          </p:cNvSpPr>
          <p:nvPr/>
        </p:nvSpPr>
        <p:spPr bwMode="auto">
          <a:xfrm>
            <a:off x="4011613" y="5991225"/>
            <a:ext cx="103187" cy="101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91" name="Text Box 27"/>
          <p:cNvSpPr txBox="1">
            <a:spLocks noChangeArrowheads="1"/>
          </p:cNvSpPr>
          <p:nvPr/>
        </p:nvSpPr>
        <p:spPr bwMode="auto">
          <a:xfrm>
            <a:off x="247650" y="1863725"/>
            <a:ext cx="8921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i="1">
                <a:solidFill>
                  <a:schemeClr val="tx1"/>
                </a:solidFill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</a:rPr>
              <a:t>x 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</a:p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</a:rPr>
              <a:t>y</a:t>
            </a:r>
            <a:r>
              <a:rPr lang="en-US" altLang="zh-CN" sz="2800" b="1">
                <a:solidFill>
                  <a:srgbClr val="FF0000"/>
                </a:solidFill>
              </a:rPr>
              <a:t> =</a:t>
            </a:r>
          </a:p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z =</a:t>
            </a:r>
            <a:endParaRPr lang="en-US" altLang="zh-CN" sz="2800" i="1">
              <a:solidFill>
                <a:schemeClr val="tx1"/>
              </a:solidFill>
            </a:endParaRPr>
          </a:p>
        </p:txBody>
      </p:sp>
      <p:sp>
        <p:nvSpPr>
          <p:cNvPr id="1905692" name="Text Box 28"/>
          <p:cNvSpPr txBox="1">
            <a:spLocks noChangeArrowheads="1"/>
          </p:cNvSpPr>
          <p:nvPr/>
        </p:nvSpPr>
        <p:spPr bwMode="auto">
          <a:xfrm>
            <a:off x="992188" y="1827213"/>
            <a:ext cx="1336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>
                <a:solidFill>
                  <a:srgbClr val="FF0000"/>
                </a:solidFill>
              </a:rPr>
              <a:t>cos </a:t>
            </a:r>
            <a:r>
              <a:rPr lang="en-US" altLang="zh-CN" sz="2800" b="1" i="1">
                <a:solidFill>
                  <a:srgbClr val="FF0000"/>
                </a:solidFill>
              </a:rPr>
              <a:t>t</a:t>
            </a:r>
            <a:endParaRPr lang="en-US" altLang="zh-CN" sz="2800" i="1">
              <a:solidFill>
                <a:schemeClr val="tx1"/>
              </a:solidFill>
            </a:endParaRPr>
          </a:p>
        </p:txBody>
      </p:sp>
      <p:sp>
        <p:nvSpPr>
          <p:cNvPr id="1905693" name="Text Box 29"/>
          <p:cNvSpPr txBox="1">
            <a:spLocks noChangeArrowheads="1"/>
          </p:cNvSpPr>
          <p:nvPr/>
        </p:nvSpPr>
        <p:spPr bwMode="auto">
          <a:xfrm>
            <a:off x="895350" y="2714625"/>
            <a:ext cx="67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bt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905694" name="Text Box 30"/>
          <p:cNvSpPr txBox="1">
            <a:spLocks noChangeArrowheads="1"/>
          </p:cNvSpPr>
          <p:nvPr/>
        </p:nvSpPr>
        <p:spPr bwMode="auto">
          <a:xfrm>
            <a:off x="592138" y="1533525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M</a:t>
            </a:r>
            <a:r>
              <a:rPr lang="en-US" altLang="zh-CN" sz="2000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x,y,z</a:t>
            </a:r>
            <a:r>
              <a:rPr lang="en-US" altLang="zh-CN" sz="2000">
                <a:solidFill>
                  <a:srgbClr val="FF0000"/>
                </a:solidFill>
              </a:rPr>
              <a:t>)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905695" name="Text Box 31"/>
          <p:cNvSpPr txBox="1">
            <a:spLocks noChangeArrowheads="1"/>
          </p:cNvSpPr>
          <p:nvPr/>
        </p:nvSpPr>
        <p:spPr bwMode="auto">
          <a:xfrm>
            <a:off x="938213" y="2252663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>
                <a:solidFill>
                  <a:srgbClr val="FF0000"/>
                </a:solidFill>
              </a:rPr>
              <a:t>sin </a:t>
            </a:r>
            <a:r>
              <a:rPr lang="en-US" altLang="zh-CN" sz="2800" b="1" i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905696" name="Text Box 32"/>
          <p:cNvSpPr txBox="1">
            <a:spLocks noChangeArrowheads="1"/>
          </p:cNvSpPr>
          <p:nvPr/>
        </p:nvSpPr>
        <p:spPr bwMode="auto">
          <a:xfrm>
            <a:off x="4344988" y="5584825"/>
            <a:ext cx="341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t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1905697" name="Freeform 33"/>
          <p:cNvSpPr>
            <a:spLocks/>
          </p:cNvSpPr>
          <p:nvPr/>
        </p:nvSpPr>
        <p:spPr bwMode="auto">
          <a:xfrm>
            <a:off x="4467225" y="5651500"/>
            <a:ext cx="1095375" cy="263525"/>
          </a:xfrm>
          <a:custGeom>
            <a:avLst/>
            <a:gdLst>
              <a:gd name="T0" fmla="*/ 0 w 690"/>
              <a:gd name="T1" fmla="*/ 0 h 166"/>
              <a:gd name="T2" fmla="*/ 690 w 690"/>
              <a:gd name="T3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0" h="166">
                <a:moveTo>
                  <a:pt x="0" y="0"/>
                </a:moveTo>
                <a:lnTo>
                  <a:pt x="690" y="166"/>
                </a:lnTo>
              </a:path>
            </a:pathLst>
          </a:custGeom>
          <a:noFill/>
          <a:ln w="38100" cap="flat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98" name="Freeform 34"/>
          <p:cNvSpPr>
            <a:spLocks/>
          </p:cNvSpPr>
          <p:nvPr/>
        </p:nvSpPr>
        <p:spPr bwMode="auto">
          <a:xfrm>
            <a:off x="5570538" y="5500688"/>
            <a:ext cx="1587" cy="433387"/>
          </a:xfrm>
          <a:custGeom>
            <a:avLst/>
            <a:gdLst>
              <a:gd name="T0" fmla="*/ 0 w 1"/>
              <a:gd name="T1" fmla="*/ 0 h 273"/>
              <a:gd name="T2" fmla="*/ 0 w 1"/>
              <a:gd name="T3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73">
                <a:moveTo>
                  <a:pt x="0" y="0"/>
                </a:moveTo>
                <a:lnTo>
                  <a:pt x="0" y="273"/>
                </a:lnTo>
              </a:path>
            </a:pathLst>
          </a:custGeom>
          <a:noFill/>
          <a:ln w="38100" cap="flat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99" name="Text Box 35"/>
          <p:cNvSpPr txBox="1">
            <a:spLocks noChangeArrowheads="1"/>
          </p:cNvSpPr>
          <p:nvPr/>
        </p:nvSpPr>
        <p:spPr bwMode="auto">
          <a:xfrm>
            <a:off x="5199063" y="5124450"/>
            <a:ext cx="51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M</a:t>
            </a:r>
            <a:endParaRPr lang="en-US" altLang="zh-CN" sz="1800">
              <a:solidFill>
                <a:schemeClr val="accent2"/>
              </a:solidFill>
            </a:endParaRPr>
          </a:p>
        </p:txBody>
      </p:sp>
      <p:sp>
        <p:nvSpPr>
          <p:cNvPr id="1905700" name="Text Box 36"/>
          <p:cNvSpPr txBox="1">
            <a:spLocks noChangeArrowheads="1"/>
          </p:cNvSpPr>
          <p:nvPr/>
        </p:nvSpPr>
        <p:spPr bwMode="auto">
          <a:xfrm>
            <a:off x="152400" y="4876800"/>
            <a:ext cx="2176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2400" b="1">
                <a:solidFill>
                  <a:schemeClr val="accent2"/>
                </a:solidFill>
                <a:sym typeface="Symbol" pitchFamily="18" charset="2"/>
              </a:rPr>
              <a:t>螺线从点</a:t>
            </a:r>
            <a:r>
              <a:rPr lang="en-US" altLang="zh-CN" sz="2400" b="1" i="1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 </a:t>
            </a:r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Q</a:t>
            </a:r>
            <a:endParaRPr lang="en-US" altLang="zh-CN" sz="2000" b="1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1905701" name="Text Box 37"/>
          <p:cNvSpPr txBox="1">
            <a:spLocks noChangeArrowheads="1"/>
          </p:cNvSpPr>
          <p:nvPr/>
        </p:nvSpPr>
        <p:spPr bwMode="auto">
          <a:xfrm>
            <a:off x="211138" y="4297363"/>
            <a:ext cx="2297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2400" b="1">
                <a:solidFill>
                  <a:schemeClr val="accent2"/>
                </a:solidFill>
              </a:rPr>
              <a:t>当</a:t>
            </a:r>
            <a:r>
              <a:rPr lang="zh-CN" altLang="en-US" sz="2400" b="1" i="1">
                <a:solidFill>
                  <a:schemeClr val="accent2"/>
                </a:solidFill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</a:rPr>
              <a:t>t</a:t>
            </a:r>
            <a:r>
              <a:rPr lang="en-US" altLang="zh-CN" sz="2400" b="1">
                <a:solidFill>
                  <a:schemeClr val="accent2"/>
                </a:solidFill>
              </a:rPr>
              <a:t> </a:t>
            </a:r>
            <a:r>
              <a:rPr lang="zh-CN" altLang="zh-CN" sz="2400" b="1">
                <a:solidFill>
                  <a:schemeClr val="accent2"/>
                </a:solidFill>
              </a:rPr>
              <a:t>从 0 </a:t>
            </a:r>
            <a:r>
              <a:rPr lang="zh-CN" altLang="zh-CN" sz="2000" b="1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zh-CN" altLang="zh-CN" sz="2400" b="1">
                <a:solidFill>
                  <a:schemeClr val="accent2"/>
                </a:solidFill>
                <a:sym typeface="Symbol" pitchFamily="18" charset="2"/>
              </a:rPr>
              <a:t> 2，</a:t>
            </a:r>
            <a:endParaRPr lang="zh-CN" altLang="en-US" sz="2400" b="1">
              <a:solidFill>
                <a:schemeClr val="accent2"/>
              </a:solidFill>
              <a:sym typeface="Symbol" pitchFamily="18" charset="2"/>
            </a:endParaRPr>
          </a:p>
        </p:txBody>
      </p:sp>
      <p:graphicFrame>
        <p:nvGraphicFramePr>
          <p:cNvPr id="1905702" name="Object 38"/>
          <p:cNvGraphicFramePr>
            <a:graphicFrameLocks noChangeAspect="1"/>
          </p:cNvGraphicFramePr>
          <p:nvPr/>
        </p:nvGraphicFramePr>
        <p:xfrm>
          <a:off x="247650" y="5341938"/>
          <a:ext cx="12334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23" name="公式" r:id="rId5" imgW="711000" imgH="304560" progId="Equation.3">
                  <p:embed/>
                </p:oleObj>
              </mc:Choice>
              <mc:Fallback>
                <p:oleObj name="公式" r:id="rId5" imgW="711000" imgH="3045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5341938"/>
                        <a:ext cx="12334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5703" name="Text Box 39"/>
          <p:cNvSpPr txBox="1">
            <a:spLocks noChangeArrowheads="1"/>
          </p:cNvSpPr>
          <p:nvPr/>
        </p:nvSpPr>
        <p:spPr bwMode="auto">
          <a:xfrm>
            <a:off x="1481138" y="535305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叫螺距</a:t>
            </a:r>
          </a:p>
        </p:txBody>
      </p:sp>
      <p:sp>
        <p:nvSpPr>
          <p:cNvPr id="1905704" name="Text Box 40"/>
          <p:cNvSpPr txBox="1">
            <a:spLocks noChangeArrowheads="1"/>
          </p:cNvSpPr>
          <p:nvPr/>
        </p:nvSpPr>
        <p:spPr bwMode="auto">
          <a:xfrm>
            <a:off x="5365750" y="589915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N</a:t>
            </a:r>
            <a:endParaRPr lang="en-US" altLang="zh-CN" sz="1800">
              <a:solidFill>
                <a:schemeClr val="accent2"/>
              </a:solidFill>
            </a:endParaRPr>
          </a:p>
        </p:txBody>
      </p:sp>
      <p:sp>
        <p:nvSpPr>
          <p:cNvPr id="1905705" name="Oval 41"/>
          <p:cNvSpPr>
            <a:spLocks noChangeArrowheads="1"/>
          </p:cNvSpPr>
          <p:nvPr/>
        </p:nvSpPr>
        <p:spPr bwMode="auto">
          <a:xfrm>
            <a:off x="5518150" y="5413375"/>
            <a:ext cx="103188" cy="101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706" name="Text Box 42"/>
          <p:cNvSpPr txBox="1">
            <a:spLocks noChangeArrowheads="1"/>
          </p:cNvSpPr>
          <p:nvPr/>
        </p:nvSpPr>
        <p:spPr bwMode="auto">
          <a:xfrm>
            <a:off x="2484438" y="62230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.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1905707" name="Freeform 43"/>
          <p:cNvSpPr>
            <a:spLocks/>
          </p:cNvSpPr>
          <p:nvPr/>
        </p:nvSpPr>
        <p:spPr bwMode="auto">
          <a:xfrm>
            <a:off x="4095750" y="4979988"/>
            <a:ext cx="1792288" cy="1049337"/>
          </a:xfrm>
          <a:custGeom>
            <a:avLst/>
            <a:gdLst>
              <a:gd name="T0" fmla="*/ 0 w 1129"/>
              <a:gd name="T1" fmla="*/ 661 h 661"/>
              <a:gd name="T2" fmla="*/ 617 w 1129"/>
              <a:gd name="T3" fmla="*/ 483 h 661"/>
              <a:gd name="T4" fmla="*/ 854 w 1129"/>
              <a:gd name="T5" fmla="*/ 361 h 661"/>
              <a:gd name="T6" fmla="*/ 996 w 1129"/>
              <a:gd name="T7" fmla="*/ 238 h 661"/>
              <a:gd name="T8" fmla="*/ 1088 w 1129"/>
              <a:gd name="T9" fmla="*/ 117 h 661"/>
              <a:gd name="T10" fmla="*/ 1129 w 1129"/>
              <a:gd name="T11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9" h="661">
                <a:moveTo>
                  <a:pt x="0" y="661"/>
                </a:moveTo>
                <a:cubicBezTo>
                  <a:pt x="103" y="631"/>
                  <a:pt x="475" y="533"/>
                  <a:pt x="617" y="483"/>
                </a:cubicBezTo>
                <a:cubicBezTo>
                  <a:pt x="759" y="433"/>
                  <a:pt x="791" y="402"/>
                  <a:pt x="854" y="361"/>
                </a:cubicBezTo>
                <a:cubicBezTo>
                  <a:pt x="917" y="320"/>
                  <a:pt x="957" y="279"/>
                  <a:pt x="996" y="238"/>
                </a:cubicBezTo>
                <a:cubicBezTo>
                  <a:pt x="1035" y="197"/>
                  <a:pt x="1066" y="157"/>
                  <a:pt x="1088" y="117"/>
                </a:cubicBezTo>
                <a:cubicBezTo>
                  <a:pt x="1110" y="77"/>
                  <a:pt x="1121" y="24"/>
                  <a:pt x="1129" y="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708" name="Freeform 44"/>
          <p:cNvSpPr>
            <a:spLocks/>
          </p:cNvSpPr>
          <p:nvPr/>
        </p:nvSpPr>
        <p:spPr bwMode="auto">
          <a:xfrm flipV="1">
            <a:off x="3100388" y="3913188"/>
            <a:ext cx="2794000" cy="1055687"/>
          </a:xfrm>
          <a:custGeom>
            <a:avLst/>
            <a:gdLst>
              <a:gd name="T0" fmla="*/ 0 w 1760"/>
              <a:gd name="T1" fmla="*/ 531 h 665"/>
              <a:gd name="T2" fmla="*/ 28 w 1760"/>
              <a:gd name="T3" fmla="*/ 561 h 665"/>
              <a:gd name="T4" fmla="*/ 64 w 1760"/>
              <a:gd name="T5" fmla="*/ 583 h 665"/>
              <a:gd name="T6" fmla="*/ 106 w 1760"/>
              <a:gd name="T7" fmla="*/ 604 h 665"/>
              <a:gd name="T8" fmla="*/ 159 w 1760"/>
              <a:gd name="T9" fmla="*/ 624 h 665"/>
              <a:gd name="T10" fmla="*/ 205 w 1760"/>
              <a:gd name="T11" fmla="*/ 637 h 665"/>
              <a:gd name="T12" fmla="*/ 253 w 1760"/>
              <a:gd name="T13" fmla="*/ 649 h 665"/>
              <a:gd name="T14" fmla="*/ 297 w 1760"/>
              <a:gd name="T15" fmla="*/ 657 h 665"/>
              <a:gd name="T16" fmla="*/ 348 w 1760"/>
              <a:gd name="T17" fmla="*/ 664 h 665"/>
              <a:gd name="T18" fmla="*/ 418 w 1760"/>
              <a:gd name="T19" fmla="*/ 663 h 665"/>
              <a:gd name="T20" fmla="*/ 498 w 1760"/>
              <a:gd name="T21" fmla="*/ 660 h 665"/>
              <a:gd name="T22" fmla="*/ 570 w 1760"/>
              <a:gd name="T23" fmla="*/ 652 h 665"/>
              <a:gd name="T24" fmla="*/ 649 w 1760"/>
              <a:gd name="T25" fmla="*/ 642 h 665"/>
              <a:gd name="T26" fmla="*/ 759 w 1760"/>
              <a:gd name="T27" fmla="*/ 616 h 665"/>
              <a:gd name="T28" fmla="*/ 904 w 1760"/>
              <a:gd name="T29" fmla="*/ 577 h 665"/>
              <a:gd name="T30" fmla="*/ 1039 w 1760"/>
              <a:gd name="T31" fmla="*/ 535 h 665"/>
              <a:gd name="T32" fmla="*/ 1192 w 1760"/>
              <a:gd name="T33" fmla="*/ 478 h 665"/>
              <a:gd name="T34" fmla="*/ 1366 w 1760"/>
              <a:gd name="T35" fmla="*/ 394 h 665"/>
              <a:gd name="T36" fmla="*/ 1429 w 1760"/>
              <a:gd name="T37" fmla="*/ 360 h 665"/>
              <a:gd name="T38" fmla="*/ 1495 w 1760"/>
              <a:gd name="T39" fmla="*/ 318 h 665"/>
              <a:gd name="T40" fmla="*/ 1533 w 1760"/>
              <a:gd name="T41" fmla="*/ 292 h 665"/>
              <a:gd name="T42" fmla="*/ 1572 w 1760"/>
              <a:gd name="T43" fmla="*/ 262 h 665"/>
              <a:gd name="T44" fmla="*/ 1606 w 1760"/>
              <a:gd name="T45" fmla="*/ 232 h 665"/>
              <a:gd name="T46" fmla="*/ 1647 w 1760"/>
              <a:gd name="T47" fmla="*/ 187 h 665"/>
              <a:gd name="T48" fmla="*/ 1675 w 1760"/>
              <a:gd name="T49" fmla="*/ 153 h 665"/>
              <a:gd name="T50" fmla="*/ 1702 w 1760"/>
              <a:gd name="T51" fmla="*/ 117 h 665"/>
              <a:gd name="T52" fmla="*/ 1728 w 1760"/>
              <a:gd name="T53" fmla="*/ 78 h 665"/>
              <a:gd name="T54" fmla="*/ 1760 w 1760"/>
              <a:gd name="T55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0" h="665">
                <a:moveTo>
                  <a:pt x="0" y="531"/>
                </a:moveTo>
                <a:cubicBezTo>
                  <a:pt x="5" y="536"/>
                  <a:pt x="17" y="552"/>
                  <a:pt x="28" y="561"/>
                </a:cubicBezTo>
                <a:cubicBezTo>
                  <a:pt x="39" y="570"/>
                  <a:pt x="51" y="576"/>
                  <a:pt x="64" y="583"/>
                </a:cubicBezTo>
                <a:cubicBezTo>
                  <a:pt x="77" y="590"/>
                  <a:pt x="90" y="597"/>
                  <a:pt x="106" y="604"/>
                </a:cubicBezTo>
                <a:cubicBezTo>
                  <a:pt x="122" y="611"/>
                  <a:pt x="143" y="619"/>
                  <a:pt x="159" y="624"/>
                </a:cubicBezTo>
                <a:cubicBezTo>
                  <a:pt x="175" y="629"/>
                  <a:pt x="189" y="633"/>
                  <a:pt x="205" y="637"/>
                </a:cubicBezTo>
                <a:cubicBezTo>
                  <a:pt x="221" y="641"/>
                  <a:pt x="238" y="646"/>
                  <a:pt x="253" y="649"/>
                </a:cubicBezTo>
                <a:cubicBezTo>
                  <a:pt x="268" y="652"/>
                  <a:pt x="281" y="655"/>
                  <a:pt x="297" y="657"/>
                </a:cubicBezTo>
                <a:cubicBezTo>
                  <a:pt x="313" y="659"/>
                  <a:pt x="328" y="663"/>
                  <a:pt x="348" y="664"/>
                </a:cubicBezTo>
                <a:cubicBezTo>
                  <a:pt x="368" y="665"/>
                  <a:pt x="393" y="664"/>
                  <a:pt x="418" y="663"/>
                </a:cubicBezTo>
                <a:cubicBezTo>
                  <a:pt x="443" y="662"/>
                  <a:pt x="473" y="662"/>
                  <a:pt x="498" y="660"/>
                </a:cubicBezTo>
                <a:cubicBezTo>
                  <a:pt x="523" y="658"/>
                  <a:pt x="545" y="655"/>
                  <a:pt x="570" y="652"/>
                </a:cubicBezTo>
                <a:cubicBezTo>
                  <a:pt x="595" y="649"/>
                  <a:pt x="618" y="648"/>
                  <a:pt x="649" y="642"/>
                </a:cubicBezTo>
                <a:cubicBezTo>
                  <a:pt x="680" y="636"/>
                  <a:pt x="717" y="627"/>
                  <a:pt x="759" y="616"/>
                </a:cubicBezTo>
                <a:cubicBezTo>
                  <a:pt x="801" y="605"/>
                  <a:pt x="857" y="590"/>
                  <a:pt x="904" y="577"/>
                </a:cubicBezTo>
                <a:cubicBezTo>
                  <a:pt x="951" y="564"/>
                  <a:pt x="991" y="551"/>
                  <a:pt x="1039" y="535"/>
                </a:cubicBezTo>
                <a:cubicBezTo>
                  <a:pt x="1087" y="519"/>
                  <a:pt x="1137" y="502"/>
                  <a:pt x="1192" y="478"/>
                </a:cubicBezTo>
                <a:cubicBezTo>
                  <a:pt x="1247" y="454"/>
                  <a:pt x="1327" y="414"/>
                  <a:pt x="1366" y="394"/>
                </a:cubicBezTo>
                <a:cubicBezTo>
                  <a:pt x="1405" y="374"/>
                  <a:pt x="1408" y="373"/>
                  <a:pt x="1429" y="360"/>
                </a:cubicBezTo>
                <a:cubicBezTo>
                  <a:pt x="1450" y="347"/>
                  <a:pt x="1478" y="329"/>
                  <a:pt x="1495" y="318"/>
                </a:cubicBezTo>
                <a:cubicBezTo>
                  <a:pt x="1512" y="307"/>
                  <a:pt x="1520" y="301"/>
                  <a:pt x="1533" y="292"/>
                </a:cubicBezTo>
                <a:cubicBezTo>
                  <a:pt x="1546" y="283"/>
                  <a:pt x="1560" y="272"/>
                  <a:pt x="1572" y="262"/>
                </a:cubicBezTo>
                <a:cubicBezTo>
                  <a:pt x="1584" y="252"/>
                  <a:pt x="1594" y="244"/>
                  <a:pt x="1606" y="232"/>
                </a:cubicBezTo>
                <a:cubicBezTo>
                  <a:pt x="1618" y="220"/>
                  <a:pt x="1635" y="200"/>
                  <a:pt x="1647" y="187"/>
                </a:cubicBezTo>
                <a:cubicBezTo>
                  <a:pt x="1659" y="174"/>
                  <a:pt x="1666" y="165"/>
                  <a:pt x="1675" y="153"/>
                </a:cubicBezTo>
                <a:cubicBezTo>
                  <a:pt x="1684" y="141"/>
                  <a:pt x="1693" y="129"/>
                  <a:pt x="1702" y="117"/>
                </a:cubicBezTo>
                <a:cubicBezTo>
                  <a:pt x="1711" y="105"/>
                  <a:pt x="1718" y="97"/>
                  <a:pt x="1728" y="78"/>
                </a:cubicBezTo>
                <a:cubicBezTo>
                  <a:pt x="1738" y="59"/>
                  <a:pt x="1753" y="16"/>
                  <a:pt x="1760" y="0"/>
                </a:cubicBezTo>
              </a:path>
            </a:pathLst>
          </a:custGeom>
          <a:noFill/>
          <a:ln w="5715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709" name="Text Box 45"/>
          <p:cNvSpPr txBox="1">
            <a:spLocks noChangeArrowheads="1"/>
          </p:cNvSpPr>
          <p:nvPr/>
        </p:nvSpPr>
        <p:spPr bwMode="auto">
          <a:xfrm>
            <a:off x="3740150" y="39624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Q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905710" name="Freeform 46"/>
          <p:cNvSpPr>
            <a:spLocks/>
          </p:cNvSpPr>
          <p:nvPr/>
        </p:nvSpPr>
        <p:spPr bwMode="auto">
          <a:xfrm>
            <a:off x="3106738" y="4179888"/>
            <a:ext cx="965200" cy="212725"/>
          </a:xfrm>
          <a:custGeom>
            <a:avLst/>
            <a:gdLst>
              <a:gd name="T0" fmla="*/ 0 w 608"/>
              <a:gd name="T1" fmla="*/ 0 h 134"/>
              <a:gd name="T2" fmla="*/ 28 w 608"/>
              <a:gd name="T3" fmla="*/ 30 h 134"/>
              <a:gd name="T4" fmla="*/ 64 w 608"/>
              <a:gd name="T5" fmla="*/ 52 h 134"/>
              <a:gd name="T6" fmla="*/ 106 w 608"/>
              <a:gd name="T7" fmla="*/ 73 h 134"/>
              <a:gd name="T8" fmla="*/ 159 w 608"/>
              <a:gd name="T9" fmla="*/ 93 h 134"/>
              <a:gd name="T10" fmla="*/ 205 w 608"/>
              <a:gd name="T11" fmla="*/ 106 h 134"/>
              <a:gd name="T12" fmla="*/ 253 w 608"/>
              <a:gd name="T13" fmla="*/ 118 h 134"/>
              <a:gd name="T14" fmla="*/ 297 w 608"/>
              <a:gd name="T15" fmla="*/ 126 h 134"/>
              <a:gd name="T16" fmla="*/ 348 w 608"/>
              <a:gd name="T17" fmla="*/ 133 h 134"/>
              <a:gd name="T18" fmla="*/ 418 w 608"/>
              <a:gd name="T19" fmla="*/ 132 h 134"/>
              <a:gd name="T20" fmla="*/ 498 w 608"/>
              <a:gd name="T21" fmla="*/ 129 h 134"/>
              <a:gd name="T22" fmla="*/ 570 w 608"/>
              <a:gd name="T23" fmla="*/ 121 h 134"/>
              <a:gd name="T24" fmla="*/ 608 w 608"/>
              <a:gd name="T2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8" h="134">
                <a:moveTo>
                  <a:pt x="0" y="0"/>
                </a:moveTo>
                <a:cubicBezTo>
                  <a:pt x="5" y="5"/>
                  <a:pt x="17" y="21"/>
                  <a:pt x="28" y="30"/>
                </a:cubicBezTo>
                <a:cubicBezTo>
                  <a:pt x="39" y="39"/>
                  <a:pt x="51" y="45"/>
                  <a:pt x="64" y="52"/>
                </a:cubicBezTo>
                <a:cubicBezTo>
                  <a:pt x="77" y="59"/>
                  <a:pt x="90" y="66"/>
                  <a:pt x="106" y="73"/>
                </a:cubicBezTo>
                <a:cubicBezTo>
                  <a:pt x="122" y="80"/>
                  <a:pt x="143" y="88"/>
                  <a:pt x="159" y="93"/>
                </a:cubicBezTo>
                <a:cubicBezTo>
                  <a:pt x="175" y="98"/>
                  <a:pt x="189" y="102"/>
                  <a:pt x="205" y="106"/>
                </a:cubicBezTo>
                <a:cubicBezTo>
                  <a:pt x="221" y="110"/>
                  <a:pt x="238" y="115"/>
                  <a:pt x="253" y="118"/>
                </a:cubicBezTo>
                <a:cubicBezTo>
                  <a:pt x="268" y="121"/>
                  <a:pt x="281" y="124"/>
                  <a:pt x="297" y="126"/>
                </a:cubicBezTo>
                <a:cubicBezTo>
                  <a:pt x="313" y="128"/>
                  <a:pt x="328" y="132"/>
                  <a:pt x="348" y="133"/>
                </a:cubicBezTo>
                <a:cubicBezTo>
                  <a:pt x="368" y="134"/>
                  <a:pt x="393" y="133"/>
                  <a:pt x="418" y="132"/>
                </a:cubicBezTo>
                <a:cubicBezTo>
                  <a:pt x="443" y="131"/>
                  <a:pt x="473" y="131"/>
                  <a:pt x="498" y="129"/>
                </a:cubicBezTo>
                <a:cubicBezTo>
                  <a:pt x="523" y="127"/>
                  <a:pt x="552" y="123"/>
                  <a:pt x="570" y="121"/>
                </a:cubicBezTo>
                <a:cubicBezTo>
                  <a:pt x="588" y="119"/>
                  <a:pt x="600" y="119"/>
                  <a:pt x="608" y="118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711" name="Line 47"/>
          <p:cNvSpPr>
            <a:spLocks noChangeShapeType="1"/>
          </p:cNvSpPr>
          <p:nvPr/>
        </p:nvSpPr>
        <p:spPr bwMode="auto">
          <a:xfrm flipV="1">
            <a:off x="4065588" y="4373563"/>
            <a:ext cx="0" cy="1677987"/>
          </a:xfrm>
          <a:prstGeom prst="line">
            <a:avLst/>
          </a:prstGeom>
          <a:noFill/>
          <a:ln w="38100" cap="rnd">
            <a:solidFill>
              <a:srgbClr val="66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05712" name="Oval 48"/>
          <p:cNvSpPr>
            <a:spLocks noChangeArrowheads="1"/>
          </p:cNvSpPr>
          <p:nvPr/>
        </p:nvSpPr>
        <p:spPr bwMode="auto">
          <a:xfrm>
            <a:off x="4011613" y="4318000"/>
            <a:ext cx="103187" cy="101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713" name="Text Box 49"/>
          <p:cNvSpPr txBox="1">
            <a:spLocks noChangeArrowheads="1"/>
          </p:cNvSpPr>
          <p:nvPr/>
        </p:nvSpPr>
        <p:spPr bwMode="auto">
          <a:xfrm>
            <a:off x="142875" y="3206750"/>
            <a:ext cx="2716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（移动及转动都是等速进</a:t>
            </a:r>
          </a:p>
          <a:p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行，所以</a:t>
            </a:r>
            <a:r>
              <a:rPr lang="en-US" altLang="zh-CN" sz="1800" b="1" i="1">
                <a:solidFill>
                  <a:schemeClr val="tx1"/>
                </a:solidFill>
              </a:rPr>
              <a:t>z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与</a:t>
            </a:r>
            <a:r>
              <a:rPr lang="en-US" altLang="zh-CN" sz="1800" b="1" i="1">
                <a:solidFill>
                  <a:schemeClr val="tx1"/>
                </a:solidFill>
                <a:latin typeface="楷体_GB2312" pitchFamily="49" charset="-122"/>
              </a:rPr>
              <a:t>t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成正比。</a:t>
            </a:r>
            <a:r>
              <a:rPr lang="en-US" altLang="zh-CN" sz="1800" b="1">
                <a:solidFill>
                  <a:schemeClr val="tx1"/>
                </a:solidFill>
                <a:latin typeface="楷体_GB2312" pitchFamily="49" charset="-122"/>
              </a:rPr>
              <a:t>)</a:t>
            </a:r>
          </a:p>
        </p:txBody>
      </p:sp>
      <p:sp>
        <p:nvSpPr>
          <p:cNvPr id="1905714" name="Text Box 50"/>
          <p:cNvSpPr txBox="1">
            <a:spLocks noChangeArrowheads="1"/>
          </p:cNvSpPr>
          <p:nvPr/>
        </p:nvSpPr>
        <p:spPr bwMode="auto">
          <a:xfrm>
            <a:off x="5078413" y="523875"/>
            <a:ext cx="4016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点</a:t>
            </a:r>
            <a:r>
              <a:rPr lang="en-US" altLang="zh-CN" sz="2000" b="1" i="1">
                <a:solidFill>
                  <a:srgbClr val="FF0000"/>
                </a:solidFill>
              </a:rPr>
              <a:t>P</a:t>
            </a:r>
            <a:r>
              <a:rPr lang="zh-CN" altLang="en-US" sz="2000" b="1">
                <a:solidFill>
                  <a:schemeClr val="tx1"/>
                </a:solidFill>
              </a:rPr>
              <a:t>在圆柱面上等速地绕</a:t>
            </a:r>
            <a:r>
              <a:rPr lang="en-US" altLang="zh-CN" sz="2000" b="1" i="1">
                <a:solidFill>
                  <a:schemeClr val="tx1"/>
                </a:solidFill>
              </a:rPr>
              <a:t>z</a:t>
            </a:r>
            <a:r>
              <a:rPr lang="zh-CN" altLang="zh-CN" sz="2000" b="1">
                <a:solidFill>
                  <a:schemeClr val="tx1"/>
                </a:solidFill>
              </a:rPr>
              <a:t>轴旋转；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905715" name="AutoShape 51"/>
          <p:cNvSpPr>
            <a:spLocks/>
          </p:cNvSpPr>
          <p:nvPr/>
        </p:nvSpPr>
        <p:spPr bwMode="auto">
          <a:xfrm>
            <a:off x="163513" y="1981200"/>
            <a:ext cx="233362" cy="1225550"/>
          </a:xfrm>
          <a:prstGeom prst="leftBrace">
            <a:avLst>
              <a:gd name="adj1" fmla="val 43764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05717" name="AutoShape 53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05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0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0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0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0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90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0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0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05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05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05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05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05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05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05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0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190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0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0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05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05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05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05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05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05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05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05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05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05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05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05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05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05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0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90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0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90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190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90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05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05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05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905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190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90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190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90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905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905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90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905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905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90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90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90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905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905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1" dur="500"/>
                                        <p:tgtEl>
                                          <p:spTgt spid="190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90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90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90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90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90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190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90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5" dur="500"/>
                                        <p:tgtEl>
                                          <p:spTgt spid="190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90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90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90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905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905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7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90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90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905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905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666" grpId="0" animBg="1"/>
      <p:bldP spid="1905667" grpId="0" autoUpdateAnimBg="0"/>
      <p:bldP spid="1905668" grpId="0" animBg="1"/>
      <p:bldP spid="1905669" grpId="0" build="p" autoUpdateAnimBg="0"/>
      <p:bldP spid="1905671" grpId="0" autoUpdateAnimBg="0"/>
      <p:bldP spid="1905673" grpId="0" animBg="1"/>
      <p:bldP spid="1905683" grpId="0" animBg="1"/>
      <p:bldP spid="1905684" grpId="0" animBg="1"/>
      <p:bldP spid="1905685" grpId="0" animBg="1"/>
      <p:bldP spid="1905686" grpId="0" animBg="1"/>
      <p:bldP spid="1905687" grpId="0" animBg="1"/>
      <p:bldP spid="1905688" grpId="0" animBg="1"/>
      <p:bldP spid="1905689" grpId="0" autoUpdateAnimBg="0"/>
      <p:bldP spid="1905690" grpId="0" animBg="1"/>
      <p:bldP spid="1905691" grpId="0" autoUpdateAnimBg="0"/>
      <p:bldP spid="1905692" grpId="0" autoUpdateAnimBg="0"/>
      <p:bldP spid="1905693" grpId="0" autoUpdateAnimBg="0"/>
      <p:bldP spid="1905694" grpId="0" autoUpdateAnimBg="0"/>
      <p:bldP spid="1905695" grpId="0" autoUpdateAnimBg="0"/>
      <p:bldP spid="1905696" grpId="0" autoUpdateAnimBg="0"/>
      <p:bldP spid="1905697" grpId="0" animBg="1"/>
      <p:bldP spid="1905698" grpId="0" animBg="1"/>
      <p:bldP spid="1905699" grpId="0" autoUpdateAnimBg="0"/>
      <p:bldP spid="1905700" grpId="0" autoUpdateAnimBg="0"/>
      <p:bldP spid="1905701" grpId="0" autoUpdateAnimBg="0"/>
      <p:bldP spid="1905703" grpId="0" autoUpdateAnimBg="0"/>
      <p:bldP spid="1905704" grpId="0" autoUpdateAnimBg="0"/>
      <p:bldP spid="1905705" grpId="0" animBg="1"/>
      <p:bldP spid="1905706" grpId="0" autoUpdateAnimBg="0"/>
      <p:bldP spid="1905707" grpId="0" animBg="1"/>
      <p:bldP spid="1905708" grpId="0" animBg="1"/>
      <p:bldP spid="1905709" grpId="0" autoUpdateAnimBg="0"/>
      <p:bldP spid="1905710" grpId="0" animBg="1"/>
      <p:bldP spid="1905711" grpId="0" animBg="1"/>
      <p:bldP spid="1905712" grpId="0" animBg="1"/>
      <p:bldP spid="1905713" grpId="0" build="p" autoUpdateAnimBg="0"/>
      <p:bldP spid="1905714" grpId="0" autoUpdateAnimBg="0"/>
      <p:bldP spid="19057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058" name="Freeform 2050"/>
          <p:cNvSpPr>
            <a:spLocks/>
          </p:cNvSpPr>
          <p:nvPr/>
        </p:nvSpPr>
        <p:spPr bwMode="auto">
          <a:xfrm>
            <a:off x="3048000" y="2471738"/>
            <a:ext cx="2733675" cy="2236787"/>
          </a:xfrm>
          <a:custGeom>
            <a:avLst/>
            <a:gdLst>
              <a:gd name="T0" fmla="*/ 0 w 1722"/>
              <a:gd name="T1" fmla="*/ 0 h 1409"/>
              <a:gd name="T2" fmla="*/ 288 w 1722"/>
              <a:gd name="T3" fmla="*/ 780 h 1409"/>
              <a:gd name="T4" fmla="*/ 350 w 1722"/>
              <a:gd name="T5" fmla="*/ 935 h 1409"/>
              <a:gd name="T6" fmla="*/ 408 w 1722"/>
              <a:gd name="T7" fmla="*/ 1058 h 1409"/>
              <a:gd name="T8" fmla="*/ 461 w 1722"/>
              <a:gd name="T9" fmla="*/ 1158 h 1409"/>
              <a:gd name="T10" fmla="*/ 503 w 1722"/>
              <a:gd name="T11" fmla="*/ 1217 h 1409"/>
              <a:gd name="T12" fmla="*/ 545 w 1722"/>
              <a:gd name="T13" fmla="*/ 1265 h 1409"/>
              <a:gd name="T14" fmla="*/ 597 w 1722"/>
              <a:gd name="T15" fmla="*/ 1308 h 1409"/>
              <a:gd name="T16" fmla="*/ 641 w 1722"/>
              <a:gd name="T17" fmla="*/ 1343 h 1409"/>
              <a:gd name="T18" fmla="*/ 686 w 1722"/>
              <a:gd name="T19" fmla="*/ 1370 h 1409"/>
              <a:gd name="T20" fmla="*/ 726 w 1722"/>
              <a:gd name="T21" fmla="*/ 1385 h 1409"/>
              <a:gd name="T22" fmla="*/ 767 w 1722"/>
              <a:gd name="T23" fmla="*/ 1397 h 1409"/>
              <a:gd name="T24" fmla="*/ 806 w 1722"/>
              <a:gd name="T25" fmla="*/ 1404 h 1409"/>
              <a:gd name="T26" fmla="*/ 849 w 1722"/>
              <a:gd name="T27" fmla="*/ 1409 h 1409"/>
              <a:gd name="T28" fmla="*/ 885 w 1722"/>
              <a:gd name="T29" fmla="*/ 1406 h 1409"/>
              <a:gd name="T30" fmla="*/ 921 w 1722"/>
              <a:gd name="T31" fmla="*/ 1401 h 1409"/>
              <a:gd name="T32" fmla="*/ 963 w 1722"/>
              <a:gd name="T33" fmla="*/ 1392 h 1409"/>
              <a:gd name="T34" fmla="*/ 1002 w 1722"/>
              <a:gd name="T35" fmla="*/ 1379 h 1409"/>
              <a:gd name="T36" fmla="*/ 1032 w 1722"/>
              <a:gd name="T37" fmla="*/ 1367 h 1409"/>
              <a:gd name="T38" fmla="*/ 1074 w 1722"/>
              <a:gd name="T39" fmla="*/ 1340 h 1409"/>
              <a:gd name="T40" fmla="*/ 1110 w 1722"/>
              <a:gd name="T41" fmla="*/ 1314 h 1409"/>
              <a:gd name="T42" fmla="*/ 1154 w 1722"/>
              <a:gd name="T43" fmla="*/ 1277 h 1409"/>
              <a:gd name="T44" fmla="*/ 1188 w 1722"/>
              <a:gd name="T45" fmla="*/ 1242 h 1409"/>
              <a:gd name="T46" fmla="*/ 1226 w 1722"/>
              <a:gd name="T47" fmla="*/ 1197 h 1409"/>
              <a:gd name="T48" fmla="*/ 1254 w 1722"/>
              <a:gd name="T49" fmla="*/ 1152 h 1409"/>
              <a:gd name="T50" fmla="*/ 1293 w 1722"/>
              <a:gd name="T51" fmla="*/ 1082 h 1409"/>
              <a:gd name="T52" fmla="*/ 1349 w 1722"/>
              <a:gd name="T53" fmla="*/ 969 h 1409"/>
              <a:gd name="T54" fmla="*/ 1413 w 1722"/>
              <a:gd name="T55" fmla="*/ 825 h 1409"/>
              <a:gd name="T56" fmla="*/ 1497 w 1722"/>
              <a:gd name="T57" fmla="*/ 629 h 1409"/>
              <a:gd name="T58" fmla="*/ 1722 w 1722"/>
              <a:gd name="T59" fmla="*/ 27 h 1409"/>
              <a:gd name="T60" fmla="*/ 1626 w 1722"/>
              <a:gd name="T61" fmla="*/ 147 h 1409"/>
              <a:gd name="T62" fmla="*/ 1536 w 1722"/>
              <a:gd name="T63" fmla="*/ 225 h 1409"/>
              <a:gd name="T64" fmla="*/ 1458 w 1722"/>
              <a:gd name="T65" fmla="*/ 273 h 1409"/>
              <a:gd name="T66" fmla="*/ 1392 w 1722"/>
              <a:gd name="T67" fmla="*/ 306 h 1409"/>
              <a:gd name="T68" fmla="*/ 1314 w 1722"/>
              <a:gd name="T69" fmla="*/ 333 h 1409"/>
              <a:gd name="T70" fmla="*/ 1224 w 1722"/>
              <a:gd name="T71" fmla="*/ 366 h 1409"/>
              <a:gd name="T72" fmla="*/ 1131 w 1722"/>
              <a:gd name="T73" fmla="*/ 384 h 1409"/>
              <a:gd name="T74" fmla="*/ 1056 w 1722"/>
              <a:gd name="T75" fmla="*/ 399 h 1409"/>
              <a:gd name="T76" fmla="*/ 951 w 1722"/>
              <a:gd name="T77" fmla="*/ 408 h 1409"/>
              <a:gd name="T78" fmla="*/ 807 w 1722"/>
              <a:gd name="T79" fmla="*/ 408 h 1409"/>
              <a:gd name="T80" fmla="*/ 717 w 1722"/>
              <a:gd name="T81" fmla="*/ 402 h 1409"/>
              <a:gd name="T82" fmla="*/ 627 w 1722"/>
              <a:gd name="T83" fmla="*/ 384 h 1409"/>
              <a:gd name="T84" fmla="*/ 537 w 1722"/>
              <a:gd name="T85" fmla="*/ 372 h 1409"/>
              <a:gd name="T86" fmla="*/ 459 w 1722"/>
              <a:gd name="T87" fmla="*/ 357 h 1409"/>
              <a:gd name="T88" fmla="*/ 375 w 1722"/>
              <a:gd name="T89" fmla="*/ 330 h 1409"/>
              <a:gd name="T90" fmla="*/ 294 w 1722"/>
              <a:gd name="T91" fmla="*/ 291 h 1409"/>
              <a:gd name="T92" fmla="*/ 231 w 1722"/>
              <a:gd name="T93" fmla="*/ 258 h 1409"/>
              <a:gd name="T94" fmla="*/ 180 w 1722"/>
              <a:gd name="T95" fmla="*/ 225 h 1409"/>
              <a:gd name="T96" fmla="*/ 132 w 1722"/>
              <a:gd name="T97" fmla="*/ 186 h 1409"/>
              <a:gd name="T98" fmla="*/ 72 w 1722"/>
              <a:gd name="T99" fmla="*/ 126 h 1409"/>
              <a:gd name="T100" fmla="*/ 0 w 1722"/>
              <a:gd name="T101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2" h="1409">
                <a:moveTo>
                  <a:pt x="0" y="0"/>
                </a:moveTo>
                <a:lnTo>
                  <a:pt x="288" y="780"/>
                </a:lnTo>
                <a:lnTo>
                  <a:pt x="350" y="935"/>
                </a:lnTo>
                <a:lnTo>
                  <a:pt x="408" y="1058"/>
                </a:lnTo>
                <a:lnTo>
                  <a:pt x="461" y="1158"/>
                </a:lnTo>
                <a:lnTo>
                  <a:pt x="503" y="1217"/>
                </a:lnTo>
                <a:lnTo>
                  <a:pt x="545" y="1265"/>
                </a:lnTo>
                <a:lnTo>
                  <a:pt x="597" y="1308"/>
                </a:lnTo>
                <a:lnTo>
                  <a:pt x="641" y="1343"/>
                </a:lnTo>
                <a:lnTo>
                  <a:pt x="686" y="1370"/>
                </a:lnTo>
                <a:lnTo>
                  <a:pt x="726" y="1385"/>
                </a:lnTo>
                <a:lnTo>
                  <a:pt x="767" y="1397"/>
                </a:lnTo>
                <a:lnTo>
                  <a:pt x="806" y="1404"/>
                </a:lnTo>
                <a:lnTo>
                  <a:pt x="849" y="1409"/>
                </a:lnTo>
                <a:lnTo>
                  <a:pt x="885" y="1406"/>
                </a:lnTo>
                <a:lnTo>
                  <a:pt x="921" y="1401"/>
                </a:lnTo>
                <a:lnTo>
                  <a:pt x="963" y="1392"/>
                </a:lnTo>
                <a:lnTo>
                  <a:pt x="1002" y="1379"/>
                </a:lnTo>
                <a:lnTo>
                  <a:pt x="1032" y="1367"/>
                </a:lnTo>
                <a:lnTo>
                  <a:pt x="1074" y="1340"/>
                </a:lnTo>
                <a:lnTo>
                  <a:pt x="1110" y="1314"/>
                </a:lnTo>
                <a:lnTo>
                  <a:pt x="1154" y="1277"/>
                </a:lnTo>
                <a:lnTo>
                  <a:pt x="1188" y="1242"/>
                </a:lnTo>
                <a:lnTo>
                  <a:pt x="1226" y="1197"/>
                </a:lnTo>
                <a:lnTo>
                  <a:pt x="1254" y="1152"/>
                </a:lnTo>
                <a:lnTo>
                  <a:pt x="1293" y="1082"/>
                </a:lnTo>
                <a:lnTo>
                  <a:pt x="1349" y="969"/>
                </a:lnTo>
                <a:lnTo>
                  <a:pt x="1413" y="825"/>
                </a:lnTo>
                <a:lnTo>
                  <a:pt x="1497" y="629"/>
                </a:lnTo>
                <a:lnTo>
                  <a:pt x="1722" y="27"/>
                </a:lnTo>
                <a:lnTo>
                  <a:pt x="1626" y="147"/>
                </a:lnTo>
                <a:lnTo>
                  <a:pt x="1536" y="225"/>
                </a:lnTo>
                <a:lnTo>
                  <a:pt x="1458" y="273"/>
                </a:lnTo>
                <a:lnTo>
                  <a:pt x="1392" y="306"/>
                </a:lnTo>
                <a:lnTo>
                  <a:pt x="1314" y="333"/>
                </a:lnTo>
                <a:lnTo>
                  <a:pt x="1224" y="366"/>
                </a:lnTo>
                <a:lnTo>
                  <a:pt x="1131" y="384"/>
                </a:lnTo>
                <a:lnTo>
                  <a:pt x="1056" y="399"/>
                </a:lnTo>
                <a:lnTo>
                  <a:pt x="951" y="408"/>
                </a:lnTo>
                <a:lnTo>
                  <a:pt x="807" y="408"/>
                </a:lnTo>
                <a:lnTo>
                  <a:pt x="717" y="402"/>
                </a:lnTo>
                <a:lnTo>
                  <a:pt x="627" y="384"/>
                </a:lnTo>
                <a:lnTo>
                  <a:pt x="537" y="372"/>
                </a:lnTo>
                <a:lnTo>
                  <a:pt x="459" y="357"/>
                </a:lnTo>
                <a:lnTo>
                  <a:pt x="375" y="330"/>
                </a:lnTo>
                <a:lnTo>
                  <a:pt x="294" y="291"/>
                </a:lnTo>
                <a:lnTo>
                  <a:pt x="231" y="258"/>
                </a:lnTo>
                <a:lnTo>
                  <a:pt x="180" y="225"/>
                </a:lnTo>
                <a:lnTo>
                  <a:pt x="132" y="186"/>
                </a:lnTo>
                <a:lnTo>
                  <a:pt x="72" y="12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50000">
                <a:srgbClr val="00CCFF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9059" name="Oval 2051"/>
          <p:cNvSpPr>
            <a:spLocks noChangeArrowheads="1"/>
          </p:cNvSpPr>
          <p:nvPr/>
        </p:nvSpPr>
        <p:spPr bwMode="auto">
          <a:xfrm>
            <a:off x="3048000" y="1631950"/>
            <a:ext cx="2743200" cy="1524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28575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9090" name="Freeform 2082"/>
          <p:cNvSpPr>
            <a:spLocks/>
          </p:cNvSpPr>
          <p:nvPr/>
        </p:nvSpPr>
        <p:spPr bwMode="auto">
          <a:xfrm>
            <a:off x="4370388" y="2362200"/>
            <a:ext cx="53975" cy="1588"/>
          </a:xfrm>
          <a:custGeom>
            <a:avLst/>
            <a:gdLst>
              <a:gd name="T0" fmla="*/ 0 w 34"/>
              <a:gd name="T1" fmla="*/ 0 h 1"/>
              <a:gd name="T2" fmla="*/ 34 w 3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" h="1">
                <a:moveTo>
                  <a:pt x="0" y="0"/>
                </a:moveTo>
                <a:lnTo>
                  <a:pt x="3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49060" name="Rectangle 2052"/>
          <p:cNvSpPr>
            <a:spLocks noChangeArrowheads="1"/>
          </p:cNvSpPr>
          <p:nvPr/>
        </p:nvSpPr>
        <p:spPr bwMode="auto">
          <a:xfrm>
            <a:off x="2189163" y="169863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FF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 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graphicFrame>
        <p:nvGraphicFramePr>
          <p:cNvPr id="2349061" name="Object 2053"/>
          <p:cNvGraphicFramePr>
            <a:graphicFrameLocks noChangeAspect="1"/>
          </p:cNvGraphicFramePr>
          <p:nvPr/>
        </p:nvGraphicFramePr>
        <p:xfrm>
          <a:off x="668338" y="563563"/>
          <a:ext cx="8035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54" name="公式" r:id="rId3" imgW="4457520" imgH="279360" progId="Equation.3">
                  <p:embed/>
                </p:oleObj>
              </mc:Choice>
              <mc:Fallback>
                <p:oleObj name="公式" r:id="rId3" imgW="4457520" imgH="27936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563563"/>
                        <a:ext cx="80359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9062" name="Object 2054"/>
          <p:cNvGraphicFramePr>
            <a:graphicFrameLocks noChangeAspect="1"/>
          </p:cNvGraphicFramePr>
          <p:nvPr/>
        </p:nvGraphicFramePr>
        <p:xfrm>
          <a:off x="1060450" y="1154113"/>
          <a:ext cx="19875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55" name="公式" r:id="rId5" imgW="1231560" imgH="507960" progId="Equation.3">
                  <p:embed/>
                </p:oleObj>
              </mc:Choice>
              <mc:Fallback>
                <p:oleObj name="公式" r:id="rId5" imgW="1231560" imgH="50796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154113"/>
                        <a:ext cx="198755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9065" name="Text Box 2057"/>
          <p:cNvSpPr txBox="1">
            <a:spLocks noChangeArrowheads="1"/>
          </p:cNvSpPr>
          <p:nvPr/>
        </p:nvSpPr>
        <p:spPr bwMode="auto">
          <a:xfrm>
            <a:off x="4419600" y="2117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49066" name="Text Box 2058"/>
          <p:cNvSpPr txBox="1">
            <a:spLocks noChangeArrowheads="1"/>
          </p:cNvSpPr>
          <p:nvPr/>
        </p:nvSpPr>
        <p:spPr bwMode="auto">
          <a:xfrm>
            <a:off x="8124825" y="48006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349077" name="Object 2069"/>
          <p:cNvGraphicFramePr>
            <a:graphicFrameLocks noChangeAspect="1"/>
          </p:cNvGraphicFramePr>
          <p:nvPr/>
        </p:nvGraphicFramePr>
        <p:xfrm>
          <a:off x="109538" y="2667000"/>
          <a:ext cx="13716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56" name="公式" r:id="rId7" imgW="888840" imgH="457200" progId="Equation.3">
                  <p:embed/>
                </p:oleObj>
              </mc:Choice>
              <mc:Fallback>
                <p:oleObj name="公式" r:id="rId7" imgW="888840" imgH="457200" progId="Equation.3">
                  <p:embed/>
                  <p:pic>
                    <p:nvPicPr>
                      <p:cNvPr id="0" name="Object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2667000"/>
                        <a:ext cx="13716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9086" name="Text Box 2078"/>
          <p:cNvSpPr txBox="1">
            <a:spLocks noChangeArrowheads="1"/>
          </p:cNvSpPr>
          <p:nvPr/>
        </p:nvSpPr>
        <p:spPr bwMode="auto">
          <a:xfrm>
            <a:off x="188913" y="12954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解</a:t>
            </a:r>
            <a:endParaRPr lang="zh-CN" altLang="en-US" sz="2400"/>
          </a:p>
        </p:txBody>
      </p:sp>
      <p:grpSp>
        <p:nvGrpSpPr>
          <p:cNvPr id="2349088" name="Group 2080"/>
          <p:cNvGrpSpPr>
            <a:grpSpLocks/>
          </p:cNvGrpSpPr>
          <p:nvPr/>
        </p:nvGrpSpPr>
        <p:grpSpPr bwMode="auto">
          <a:xfrm>
            <a:off x="1306513" y="1622425"/>
            <a:ext cx="6181725" cy="5026025"/>
            <a:chOff x="823" y="1022"/>
            <a:chExt cx="3894" cy="3166"/>
          </a:xfrm>
        </p:grpSpPr>
        <p:sp>
          <p:nvSpPr>
            <p:cNvPr id="2349068" name="Arc 2060"/>
            <p:cNvSpPr>
              <a:spLocks/>
            </p:cNvSpPr>
            <p:nvPr/>
          </p:nvSpPr>
          <p:spPr bwMode="auto">
            <a:xfrm>
              <a:off x="823" y="1022"/>
              <a:ext cx="3894" cy="195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58 h 21658"/>
                <a:gd name="T2" fmla="*/ 43200 w 43200"/>
                <a:gd name="T3" fmla="*/ 21600 h 21658"/>
                <a:gd name="T4" fmla="*/ 21600 w 43200"/>
                <a:gd name="T5" fmla="*/ 21600 h 2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58" fill="none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58" stroke="0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49087" name="Group 2079"/>
            <p:cNvGrpSpPr>
              <a:grpSpLocks/>
            </p:cNvGrpSpPr>
            <p:nvPr/>
          </p:nvGrpSpPr>
          <p:grpSpPr bwMode="auto">
            <a:xfrm>
              <a:off x="823" y="1028"/>
              <a:ext cx="3894" cy="3160"/>
              <a:chOff x="823" y="1028"/>
              <a:chExt cx="3894" cy="3160"/>
            </a:xfrm>
          </p:grpSpPr>
          <p:sp>
            <p:nvSpPr>
              <p:cNvPr id="2349070" name="Freeform 2062"/>
              <p:cNvSpPr>
                <a:spLocks/>
              </p:cNvSpPr>
              <p:nvPr/>
            </p:nvSpPr>
            <p:spPr bwMode="auto">
              <a:xfrm>
                <a:off x="824" y="1028"/>
                <a:ext cx="3892" cy="3160"/>
              </a:xfrm>
              <a:custGeom>
                <a:avLst/>
                <a:gdLst>
                  <a:gd name="T0" fmla="*/ 0 w 3892"/>
                  <a:gd name="T1" fmla="*/ 2040 h 3160"/>
                  <a:gd name="T2" fmla="*/ 0 w 3892"/>
                  <a:gd name="T3" fmla="*/ 1824 h 3160"/>
                  <a:gd name="T4" fmla="*/ 16 w 3892"/>
                  <a:gd name="T5" fmla="*/ 1640 h 3160"/>
                  <a:gd name="T6" fmla="*/ 96 w 3892"/>
                  <a:gd name="T7" fmla="*/ 1328 h 3160"/>
                  <a:gd name="T8" fmla="*/ 176 w 3892"/>
                  <a:gd name="T9" fmla="*/ 1112 h 3160"/>
                  <a:gd name="T10" fmla="*/ 308 w 3892"/>
                  <a:gd name="T11" fmla="*/ 884 h 3160"/>
                  <a:gd name="T12" fmla="*/ 432 w 3892"/>
                  <a:gd name="T13" fmla="*/ 728 h 3160"/>
                  <a:gd name="T14" fmla="*/ 544 w 3892"/>
                  <a:gd name="T15" fmla="*/ 588 h 3160"/>
                  <a:gd name="T16" fmla="*/ 668 w 3892"/>
                  <a:gd name="T17" fmla="*/ 464 h 3160"/>
                  <a:gd name="T18" fmla="*/ 808 w 3892"/>
                  <a:gd name="T19" fmla="*/ 364 h 3160"/>
                  <a:gd name="T20" fmla="*/ 928 w 3892"/>
                  <a:gd name="T21" fmla="*/ 284 h 3160"/>
                  <a:gd name="T22" fmla="*/ 1116 w 3892"/>
                  <a:gd name="T23" fmla="*/ 180 h 3160"/>
                  <a:gd name="T24" fmla="*/ 1288 w 3892"/>
                  <a:gd name="T25" fmla="*/ 108 h 3160"/>
                  <a:gd name="T26" fmla="*/ 1508 w 3892"/>
                  <a:gd name="T27" fmla="*/ 40 h 3160"/>
                  <a:gd name="T28" fmla="*/ 1844 w 3892"/>
                  <a:gd name="T29" fmla="*/ 0 h 3160"/>
                  <a:gd name="T30" fmla="*/ 2088 w 3892"/>
                  <a:gd name="T31" fmla="*/ 0 h 3160"/>
                  <a:gd name="T32" fmla="*/ 2372 w 3892"/>
                  <a:gd name="T33" fmla="*/ 40 h 3160"/>
                  <a:gd name="T34" fmla="*/ 2672 w 3892"/>
                  <a:gd name="T35" fmla="*/ 128 h 3160"/>
                  <a:gd name="T36" fmla="*/ 2884 w 3892"/>
                  <a:gd name="T37" fmla="*/ 232 h 3160"/>
                  <a:gd name="T38" fmla="*/ 3140 w 3892"/>
                  <a:gd name="T39" fmla="*/ 404 h 3160"/>
                  <a:gd name="T40" fmla="*/ 3332 w 3892"/>
                  <a:gd name="T41" fmla="*/ 576 h 3160"/>
                  <a:gd name="T42" fmla="*/ 3472 w 3892"/>
                  <a:gd name="T43" fmla="*/ 740 h 3160"/>
                  <a:gd name="T44" fmla="*/ 3636 w 3892"/>
                  <a:gd name="T45" fmla="*/ 972 h 3160"/>
                  <a:gd name="T46" fmla="*/ 3768 w 3892"/>
                  <a:gd name="T47" fmla="*/ 1252 h 3160"/>
                  <a:gd name="T48" fmla="*/ 3860 w 3892"/>
                  <a:gd name="T49" fmla="*/ 1560 h 3160"/>
                  <a:gd name="T50" fmla="*/ 3892 w 3892"/>
                  <a:gd name="T51" fmla="*/ 1848 h 3160"/>
                  <a:gd name="T52" fmla="*/ 3892 w 3892"/>
                  <a:gd name="T53" fmla="*/ 1980 h 3160"/>
                  <a:gd name="T54" fmla="*/ 3880 w 3892"/>
                  <a:gd name="T55" fmla="*/ 2116 h 3160"/>
                  <a:gd name="T56" fmla="*/ 3836 w 3892"/>
                  <a:gd name="T57" fmla="*/ 2256 h 3160"/>
                  <a:gd name="T58" fmla="*/ 3772 w 3892"/>
                  <a:gd name="T59" fmla="*/ 2380 h 3160"/>
                  <a:gd name="T60" fmla="*/ 3672 w 3892"/>
                  <a:gd name="T61" fmla="*/ 2508 h 3160"/>
                  <a:gd name="T62" fmla="*/ 3557 w 3892"/>
                  <a:gd name="T63" fmla="*/ 2618 h 3160"/>
                  <a:gd name="T64" fmla="*/ 3370 w 3892"/>
                  <a:gd name="T65" fmla="*/ 2762 h 3160"/>
                  <a:gd name="T66" fmla="*/ 3168 w 3892"/>
                  <a:gd name="T67" fmla="*/ 2896 h 3160"/>
                  <a:gd name="T68" fmla="*/ 2944 w 3892"/>
                  <a:gd name="T69" fmla="*/ 2988 h 3160"/>
                  <a:gd name="T70" fmla="*/ 2716 w 3892"/>
                  <a:gd name="T71" fmla="*/ 3058 h 3160"/>
                  <a:gd name="T72" fmla="*/ 2256 w 3892"/>
                  <a:gd name="T73" fmla="*/ 3148 h 3160"/>
                  <a:gd name="T74" fmla="*/ 1968 w 3892"/>
                  <a:gd name="T75" fmla="*/ 3160 h 3160"/>
                  <a:gd name="T76" fmla="*/ 1708 w 3892"/>
                  <a:gd name="T77" fmla="*/ 3152 h 3160"/>
                  <a:gd name="T78" fmla="*/ 1336 w 3892"/>
                  <a:gd name="T79" fmla="*/ 3104 h 3160"/>
                  <a:gd name="T80" fmla="*/ 1044 w 3892"/>
                  <a:gd name="T81" fmla="*/ 3024 h 3160"/>
                  <a:gd name="T82" fmla="*/ 876 w 3892"/>
                  <a:gd name="T83" fmla="*/ 2964 h 3160"/>
                  <a:gd name="T84" fmla="*/ 704 w 3892"/>
                  <a:gd name="T85" fmla="*/ 2884 h 3160"/>
                  <a:gd name="T86" fmla="*/ 548 w 3892"/>
                  <a:gd name="T87" fmla="*/ 2792 h 3160"/>
                  <a:gd name="T88" fmla="*/ 404 w 3892"/>
                  <a:gd name="T89" fmla="*/ 2692 h 3160"/>
                  <a:gd name="T90" fmla="*/ 216 w 3892"/>
                  <a:gd name="T91" fmla="*/ 2508 h 3160"/>
                  <a:gd name="T92" fmla="*/ 104 w 3892"/>
                  <a:gd name="T93" fmla="*/ 2348 h 3160"/>
                  <a:gd name="T94" fmla="*/ 32 w 3892"/>
                  <a:gd name="T95" fmla="*/ 2188 h 3160"/>
                  <a:gd name="T96" fmla="*/ 0 w 3892"/>
                  <a:gd name="T97" fmla="*/ 2040 h 3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892" h="3160">
                    <a:moveTo>
                      <a:pt x="0" y="2040"/>
                    </a:moveTo>
                    <a:lnTo>
                      <a:pt x="0" y="1824"/>
                    </a:lnTo>
                    <a:lnTo>
                      <a:pt x="16" y="1640"/>
                    </a:lnTo>
                    <a:lnTo>
                      <a:pt x="96" y="1328"/>
                    </a:lnTo>
                    <a:lnTo>
                      <a:pt x="176" y="1112"/>
                    </a:lnTo>
                    <a:lnTo>
                      <a:pt x="308" y="884"/>
                    </a:lnTo>
                    <a:lnTo>
                      <a:pt x="432" y="728"/>
                    </a:lnTo>
                    <a:lnTo>
                      <a:pt x="544" y="588"/>
                    </a:lnTo>
                    <a:lnTo>
                      <a:pt x="668" y="464"/>
                    </a:lnTo>
                    <a:lnTo>
                      <a:pt x="808" y="364"/>
                    </a:lnTo>
                    <a:lnTo>
                      <a:pt x="928" y="284"/>
                    </a:lnTo>
                    <a:lnTo>
                      <a:pt x="1116" y="180"/>
                    </a:lnTo>
                    <a:lnTo>
                      <a:pt x="1288" y="108"/>
                    </a:lnTo>
                    <a:lnTo>
                      <a:pt x="1508" y="40"/>
                    </a:lnTo>
                    <a:lnTo>
                      <a:pt x="1844" y="0"/>
                    </a:lnTo>
                    <a:lnTo>
                      <a:pt x="2088" y="0"/>
                    </a:lnTo>
                    <a:lnTo>
                      <a:pt x="2372" y="40"/>
                    </a:lnTo>
                    <a:lnTo>
                      <a:pt x="2672" y="128"/>
                    </a:lnTo>
                    <a:lnTo>
                      <a:pt x="2884" y="232"/>
                    </a:lnTo>
                    <a:lnTo>
                      <a:pt x="3140" y="404"/>
                    </a:lnTo>
                    <a:lnTo>
                      <a:pt x="3332" y="576"/>
                    </a:lnTo>
                    <a:lnTo>
                      <a:pt x="3472" y="740"/>
                    </a:lnTo>
                    <a:lnTo>
                      <a:pt x="3636" y="972"/>
                    </a:lnTo>
                    <a:lnTo>
                      <a:pt x="3768" y="1252"/>
                    </a:lnTo>
                    <a:lnTo>
                      <a:pt x="3860" y="1560"/>
                    </a:lnTo>
                    <a:lnTo>
                      <a:pt x="3892" y="1848"/>
                    </a:lnTo>
                    <a:lnTo>
                      <a:pt x="3892" y="1980"/>
                    </a:lnTo>
                    <a:lnTo>
                      <a:pt x="3880" y="2116"/>
                    </a:lnTo>
                    <a:lnTo>
                      <a:pt x="3836" y="2256"/>
                    </a:lnTo>
                    <a:lnTo>
                      <a:pt x="3772" y="2380"/>
                    </a:lnTo>
                    <a:lnTo>
                      <a:pt x="3672" y="2508"/>
                    </a:lnTo>
                    <a:lnTo>
                      <a:pt x="3557" y="2618"/>
                    </a:lnTo>
                    <a:lnTo>
                      <a:pt x="3370" y="2762"/>
                    </a:lnTo>
                    <a:lnTo>
                      <a:pt x="3168" y="2896"/>
                    </a:lnTo>
                    <a:lnTo>
                      <a:pt x="2944" y="2988"/>
                    </a:lnTo>
                    <a:lnTo>
                      <a:pt x="2716" y="3058"/>
                    </a:lnTo>
                    <a:lnTo>
                      <a:pt x="2256" y="3148"/>
                    </a:lnTo>
                    <a:lnTo>
                      <a:pt x="1968" y="3160"/>
                    </a:lnTo>
                    <a:lnTo>
                      <a:pt x="1708" y="3152"/>
                    </a:lnTo>
                    <a:lnTo>
                      <a:pt x="1336" y="3104"/>
                    </a:lnTo>
                    <a:lnTo>
                      <a:pt x="1044" y="3024"/>
                    </a:lnTo>
                    <a:lnTo>
                      <a:pt x="876" y="2964"/>
                    </a:lnTo>
                    <a:lnTo>
                      <a:pt x="704" y="2884"/>
                    </a:lnTo>
                    <a:lnTo>
                      <a:pt x="548" y="2792"/>
                    </a:lnTo>
                    <a:lnTo>
                      <a:pt x="404" y="2692"/>
                    </a:lnTo>
                    <a:lnTo>
                      <a:pt x="216" y="2508"/>
                    </a:lnTo>
                    <a:lnTo>
                      <a:pt x="104" y="2348"/>
                    </a:lnTo>
                    <a:lnTo>
                      <a:pt x="32" y="2188"/>
                    </a:lnTo>
                    <a:lnTo>
                      <a:pt x="0" y="204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CCFF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FF33CC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349071" name="Group 2063"/>
              <p:cNvGrpSpPr>
                <a:grpSpLocks/>
              </p:cNvGrpSpPr>
              <p:nvPr/>
            </p:nvGrpSpPr>
            <p:grpSpPr bwMode="auto">
              <a:xfrm>
                <a:off x="823" y="1756"/>
                <a:ext cx="3894" cy="2430"/>
                <a:chOff x="823" y="1756"/>
                <a:chExt cx="3894" cy="2430"/>
              </a:xfrm>
            </p:grpSpPr>
            <p:sp>
              <p:nvSpPr>
                <p:cNvPr id="2349072" name="Arc 2064"/>
                <p:cNvSpPr>
                  <a:spLocks/>
                </p:cNvSpPr>
                <p:nvPr/>
              </p:nvSpPr>
              <p:spPr bwMode="auto">
                <a:xfrm>
                  <a:off x="823" y="1756"/>
                  <a:ext cx="3894" cy="121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58 h 21658"/>
                    <a:gd name="T2" fmla="*/ 43200 w 43200"/>
                    <a:gd name="T3" fmla="*/ 21600 h 21658"/>
                    <a:gd name="T4" fmla="*/ 21600 w 43200"/>
                    <a:gd name="T5" fmla="*/ 21600 h 21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58" fill="none" extrusionOk="0">
                      <a:moveTo>
                        <a:pt x="0" y="21657"/>
                      </a:moveTo>
                      <a:cubicBezTo>
                        <a:pt x="0" y="21638"/>
                        <a:pt x="0" y="2161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658" stroke="0" extrusionOk="0">
                      <a:moveTo>
                        <a:pt x="0" y="21657"/>
                      </a:moveTo>
                      <a:cubicBezTo>
                        <a:pt x="0" y="21638"/>
                        <a:pt x="0" y="2161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3399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9073" name="Arc 2065"/>
                <p:cNvSpPr>
                  <a:spLocks/>
                </p:cNvSpPr>
                <p:nvPr/>
              </p:nvSpPr>
              <p:spPr bwMode="auto">
                <a:xfrm flipV="1">
                  <a:off x="823" y="2968"/>
                  <a:ext cx="3894" cy="121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58 h 21658"/>
                    <a:gd name="T2" fmla="*/ 43200 w 43200"/>
                    <a:gd name="T3" fmla="*/ 21600 h 21658"/>
                    <a:gd name="T4" fmla="*/ 21600 w 43200"/>
                    <a:gd name="T5" fmla="*/ 21600 h 21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58" fill="none" extrusionOk="0">
                      <a:moveTo>
                        <a:pt x="0" y="21657"/>
                      </a:moveTo>
                      <a:cubicBezTo>
                        <a:pt x="0" y="21638"/>
                        <a:pt x="0" y="2161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658" stroke="0" extrusionOk="0">
                      <a:moveTo>
                        <a:pt x="0" y="21657"/>
                      </a:moveTo>
                      <a:cubicBezTo>
                        <a:pt x="0" y="21638"/>
                        <a:pt x="0" y="2161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33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349078" name="Group 2070"/>
          <p:cNvGrpSpPr>
            <a:grpSpLocks/>
          </p:cNvGrpSpPr>
          <p:nvPr/>
        </p:nvGrpSpPr>
        <p:grpSpPr bwMode="auto">
          <a:xfrm>
            <a:off x="1566863" y="1116013"/>
            <a:ext cx="5919787" cy="5153025"/>
            <a:chOff x="987" y="703"/>
            <a:chExt cx="3729" cy="3246"/>
          </a:xfrm>
        </p:grpSpPr>
        <p:sp>
          <p:nvSpPr>
            <p:cNvPr id="2349079" name="Line 2071"/>
            <p:cNvSpPr>
              <a:spLocks noChangeShapeType="1"/>
            </p:cNvSpPr>
            <p:nvPr/>
          </p:nvSpPr>
          <p:spPr bwMode="auto">
            <a:xfrm>
              <a:off x="1253" y="2188"/>
              <a:ext cx="3130" cy="16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9080" name="Line 2072"/>
            <p:cNvSpPr>
              <a:spLocks noChangeShapeType="1"/>
            </p:cNvSpPr>
            <p:nvPr/>
          </p:nvSpPr>
          <p:spPr bwMode="auto">
            <a:xfrm flipH="1">
              <a:off x="1175" y="2198"/>
              <a:ext cx="3117" cy="1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9081" name="Text Box 2073"/>
            <p:cNvSpPr txBox="1">
              <a:spLocks noChangeArrowheads="1"/>
            </p:cNvSpPr>
            <p:nvPr/>
          </p:nvSpPr>
          <p:spPr bwMode="auto">
            <a:xfrm>
              <a:off x="4367" y="3633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49082" name="Text Box 2074"/>
            <p:cNvSpPr txBox="1">
              <a:spLocks noChangeArrowheads="1"/>
            </p:cNvSpPr>
            <p:nvPr/>
          </p:nvSpPr>
          <p:spPr bwMode="auto">
            <a:xfrm>
              <a:off x="987" y="369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49083" name="Text Box 2075"/>
            <p:cNvSpPr txBox="1">
              <a:spLocks noChangeArrowheads="1"/>
            </p:cNvSpPr>
            <p:nvPr/>
          </p:nvSpPr>
          <p:spPr bwMode="auto">
            <a:xfrm>
              <a:off x="2410" y="703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z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49084" name="Text Box 2076"/>
            <p:cNvSpPr txBox="1">
              <a:spLocks noChangeArrowheads="1"/>
            </p:cNvSpPr>
            <p:nvPr/>
          </p:nvSpPr>
          <p:spPr bwMode="auto">
            <a:xfrm>
              <a:off x="2470" y="2806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349085" name="Line 2077"/>
            <p:cNvSpPr>
              <a:spLocks noChangeShapeType="1"/>
            </p:cNvSpPr>
            <p:nvPr/>
          </p:nvSpPr>
          <p:spPr bwMode="auto">
            <a:xfrm flipV="1">
              <a:off x="2769" y="789"/>
              <a:ext cx="0" cy="2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49074" name="Group 2066"/>
          <p:cNvGrpSpPr>
            <a:grpSpLocks/>
          </p:cNvGrpSpPr>
          <p:nvPr/>
        </p:nvGrpSpPr>
        <p:grpSpPr bwMode="auto">
          <a:xfrm>
            <a:off x="2747963" y="1487488"/>
            <a:ext cx="3300412" cy="5487987"/>
            <a:chOff x="1731" y="937"/>
            <a:chExt cx="2079" cy="3457"/>
          </a:xfrm>
        </p:grpSpPr>
        <p:sp>
          <p:nvSpPr>
            <p:cNvPr id="2349075" name="Arc 2067"/>
            <p:cNvSpPr>
              <a:spLocks/>
            </p:cNvSpPr>
            <p:nvPr/>
          </p:nvSpPr>
          <p:spPr bwMode="auto">
            <a:xfrm rot="-3233812">
              <a:off x="994" y="1674"/>
              <a:ext cx="3457" cy="1983"/>
            </a:xfrm>
            <a:custGeom>
              <a:avLst/>
              <a:gdLst>
                <a:gd name="G0" fmla="+- 16747 0 0"/>
                <a:gd name="G1" fmla="+- 21600 0 0"/>
                <a:gd name="G2" fmla="+- 21600 0 0"/>
                <a:gd name="T0" fmla="*/ 0 w 38347"/>
                <a:gd name="T1" fmla="*/ 7958 h 35251"/>
                <a:gd name="T2" fmla="*/ 33486 w 38347"/>
                <a:gd name="T3" fmla="*/ 35251 h 35251"/>
                <a:gd name="T4" fmla="*/ 16747 w 38347"/>
                <a:gd name="T5" fmla="*/ 21600 h 3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47" h="35251" fill="none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</a:path>
                <a:path w="38347" h="35251" stroke="0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  <a:lnTo>
                    <a:pt x="16747" y="21600"/>
                  </a:lnTo>
                  <a:close/>
                </a:path>
              </a:pathLst>
            </a:custGeom>
            <a:noFill/>
            <a:ln w="28575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49076" name="Arc 2068"/>
            <p:cNvSpPr>
              <a:spLocks/>
            </p:cNvSpPr>
            <p:nvPr/>
          </p:nvSpPr>
          <p:spPr bwMode="auto">
            <a:xfrm rot="3233812" flipH="1">
              <a:off x="1090" y="1674"/>
              <a:ext cx="3457" cy="1983"/>
            </a:xfrm>
            <a:custGeom>
              <a:avLst/>
              <a:gdLst>
                <a:gd name="G0" fmla="+- 16747 0 0"/>
                <a:gd name="G1" fmla="+- 21600 0 0"/>
                <a:gd name="G2" fmla="+- 21600 0 0"/>
                <a:gd name="T0" fmla="*/ 0 w 38347"/>
                <a:gd name="T1" fmla="*/ 7958 h 35251"/>
                <a:gd name="T2" fmla="*/ 33486 w 38347"/>
                <a:gd name="T3" fmla="*/ 35251 h 35251"/>
                <a:gd name="T4" fmla="*/ 16747 w 38347"/>
                <a:gd name="T5" fmla="*/ 21600 h 3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47" h="35251" fill="none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</a:path>
                <a:path w="38347" h="35251" stroke="0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  <a:lnTo>
                    <a:pt x="16747" y="21600"/>
                  </a:lnTo>
                  <a:close/>
                </a:path>
              </a:pathLst>
            </a:custGeom>
            <a:noFill/>
            <a:ln w="28575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49091" name="Text Box 2083"/>
          <p:cNvSpPr txBox="1">
            <a:spLocks noChangeArrowheads="1"/>
          </p:cNvSpPr>
          <p:nvPr/>
        </p:nvSpPr>
        <p:spPr bwMode="auto">
          <a:xfrm>
            <a:off x="188913" y="2117725"/>
            <a:ext cx="1601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2400" b="1"/>
              <a:t>得</a:t>
            </a:r>
            <a:r>
              <a:rPr lang="zh-CN" altLang="zh-CN" sz="2400" b="1">
                <a:solidFill>
                  <a:srgbClr val="FF0000"/>
                </a:solidFill>
              </a:rPr>
              <a:t>交线</a:t>
            </a:r>
            <a:r>
              <a:rPr lang="en-US" altLang="zh-CN" sz="2400" b="1" i="1">
                <a:solidFill>
                  <a:srgbClr val="FF0000"/>
                </a:solidFill>
              </a:rPr>
              <a:t>L</a:t>
            </a:r>
            <a:r>
              <a:rPr lang="zh-CN" altLang="en-US" sz="2400" b="1">
                <a:solidFill>
                  <a:srgbClr val="FF0000"/>
                </a:solidFill>
              </a:rPr>
              <a:t>：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349092" name="Rectangle 2084"/>
          <p:cNvSpPr>
            <a:spLocks noGrp="1" noChangeArrowheads="1"/>
          </p:cNvSpPr>
          <p:nvPr>
            <p:ph type="title" idx="4294967295"/>
          </p:nvPr>
        </p:nvSpPr>
        <p:spPr>
          <a:xfrm>
            <a:off x="188913" y="76200"/>
            <a:ext cx="4541837" cy="55086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24.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空间曲线在坐标面上的投影</a:t>
            </a:r>
          </a:p>
        </p:txBody>
      </p:sp>
      <p:sp>
        <p:nvSpPr>
          <p:cNvPr id="2349093" name="Text Box 2085"/>
          <p:cNvSpPr txBox="1">
            <a:spLocks noChangeArrowheads="1"/>
          </p:cNvSpPr>
          <p:nvPr/>
        </p:nvSpPr>
        <p:spPr bwMode="auto">
          <a:xfrm>
            <a:off x="668338" y="12954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由</a:t>
            </a:r>
          </a:p>
        </p:txBody>
      </p:sp>
      <p:sp>
        <p:nvSpPr>
          <p:cNvPr id="2349094" name="AutoShape 208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9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9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4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4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4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4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4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4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49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90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34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4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4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34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2349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349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9058" grpId="0" animBg="1"/>
      <p:bldP spid="2349059" grpId="0" animBg="1"/>
      <p:bldP spid="2349090" grpId="0" animBg="1"/>
      <p:bldP spid="2349065" grpId="0" autoUpdateAnimBg="0"/>
      <p:bldP spid="2349066" grpId="0" autoUpdateAnimBg="0"/>
      <p:bldP spid="2349086" grpId="0" autoUpdateAnimBg="0"/>
      <p:bldP spid="2349091" grpId="0" autoUpdateAnimBg="0"/>
      <p:bldP spid="234909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105" name="Group 73"/>
          <p:cNvGrpSpPr>
            <a:grpSpLocks/>
          </p:cNvGrpSpPr>
          <p:nvPr/>
        </p:nvGrpSpPr>
        <p:grpSpPr bwMode="auto">
          <a:xfrm>
            <a:off x="1306513" y="2787650"/>
            <a:ext cx="6180137" cy="3857625"/>
            <a:chOff x="823" y="1756"/>
            <a:chExt cx="3893" cy="2430"/>
          </a:xfrm>
        </p:grpSpPr>
        <p:sp>
          <p:nvSpPr>
            <p:cNvPr id="2348106" name="Oval 74"/>
            <p:cNvSpPr>
              <a:spLocks noChangeArrowheads="1"/>
            </p:cNvSpPr>
            <p:nvPr/>
          </p:nvSpPr>
          <p:spPr bwMode="auto">
            <a:xfrm>
              <a:off x="823" y="1756"/>
              <a:ext cx="3893" cy="243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zh-CN" sz="2000" b="1">
                <a:solidFill>
                  <a:srgbClr val="FF00FF"/>
                </a:solidFill>
              </a:endParaRPr>
            </a:p>
          </p:txBody>
        </p:sp>
        <p:sp>
          <p:nvSpPr>
            <p:cNvPr id="2348107" name="Text Box 75"/>
            <p:cNvSpPr txBox="1">
              <a:spLocks noChangeArrowheads="1"/>
            </p:cNvSpPr>
            <p:nvPr/>
          </p:nvSpPr>
          <p:spPr bwMode="auto">
            <a:xfrm>
              <a:off x="2775" y="3777"/>
              <a:ext cx="3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2000" b="1">
                  <a:solidFill>
                    <a:schemeClr val="tx1"/>
                  </a:solidFill>
                </a:rPr>
                <a:t> =0</a:t>
              </a:r>
            </a:p>
          </p:txBody>
        </p:sp>
      </p:grpSp>
      <p:sp>
        <p:nvSpPr>
          <p:cNvPr id="2348034" name="Freeform 2"/>
          <p:cNvSpPr>
            <a:spLocks/>
          </p:cNvSpPr>
          <p:nvPr/>
        </p:nvSpPr>
        <p:spPr bwMode="auto">
          <a:xfrm>
            <a:off x="3048000" y="2471738"/>
            <a:ext cx="2733675" cy="2236787"/>
          </a:xfrm>
          <a:custGeom>
            <a:avLst/>
            <a:gdLst>
              <a:gd name="T0" fmla="*/ 0 w 1722"/>
              <a:gd name="T1" fmla="*/ 0 h 1409"/>
              <a:gd name="T2" fmla="*/ 288 w 1722"/>
              <a:gd name="T3" fmla="*/ 780 h 1409"/>
              <a:gd name="T4" fmla="*/ 350 w 1722"/>
              <a:gd name="T5" fmla="*/ 935 h 1409"/>
              <a:gd name="T6" fmla="*/ 408 w 1722"/>
              <a:gd name="T7" fmla="*/ 1058 h 1409"/>
              <a:gd name="T8" fmla="*/ 461 w 1722"/>
              <a:gd name="T9" fmla="*/ 1158 h 1409"/>
              <a:gd name="T10" fmla="*/ 503 w 1722"/>
              <a:gd name="T11" fmla="*/ 1217 h 1409"/>
              <a:gd name="T12" fmla="*/ 545 w 1722"/>
              <a:gd name="T13" fmla="*/ 1265 h 1409"/>
              <a:gd name="T14" fmla="*/ 597 w 1722"/>
              <a:gd name="T15" fmla="*/ 1308 h 1409"/>
              <a:gd name="T16" fmla="*/ 641 w 1722"/>
              <a:gd name="T17" fmla="*/ 1343 h 1409"/>
              <a:gd name="T18" fmla="*/ 686 w 1722"/>
              <a:gd name="T19" fmla="*/ 1370 h 1409"/>
              <a:gd name="T20" fmla="*/ 726 w 1722"/>
              <a:gd name="T21" fmla="*/ 1385 h 1409"/>
              <a:gd name="T22" fmla="*/ 767 w 1722"/>
              <a:gd name="T23" fmla="*/ 1397 h 1409"/>
              <a:gd name="T24" fmla="*/ 806 w 1722"/>
              <a:gd name="T25" fmla="*/ 1404 h 1409"/>
              <a:gd name="T26" fmla="*/ 849 w 1722"/>
              <a:gd name="T27" fmla="*/ 1409 h 1409"/>
              <a:gd name="T28" fmla="*/ 885 w 1722"/>
              <a:gd name="T29" fmla="*/ 1406 h 1409"/>
              <a:gd name="T30" fmla="*/ 921 w 1722"/>
              <a:gd name="T31" fmla="*/ 1401 h 1409"/>
              <a:gd name="T32" fmla="*/ 963 w 1722"/>
              <a:gd name="T33" fmla="*/ 1392 h 1409"/>
              <a:gd name="T34" fmla="*/ 1002 w 1722"/>
              <a:gd name="T35" fmla="*/ 1379 h 1409"/>
              <a:gd name="T36" fmla="*/ 1032 w 1722"/>
              <a:gd name="T37" fmla="*/ 1367 h 1409"/>
              <a:gd name="T38" fmla="*/ 1074 w 1722"/>
              <a:gd name="T39" fmla="*/ 1340 h 1409"/>
              <a:gd name="T40" fmla="*/ 1110 w 1722"/>
              <a:gd name="T41" fmla="*/ 1314 h 1409"/>
              <a:gd name="T42" fmla="*/ 1154 w 1722"/>
              <a:gd name="T43" fmla="*/ 1277 h 1409"/>
              <a:gd name="T44" fmla="*/ 1188 w 1722"/>
              <a:gd name="T45" fmla="*/ 1242 h 1409"/>
              <a:gd name="T46" fmla="*/ 1226 w 1722"/>
              <a:gd name="T47" fmla="*/ 1197 h 1409"/>
              <a:gd name="T48" fmla="*/ 1254 w 1722"/>
              <a:gd name="T49" fmla="*/ 1152 h 1409"/>
              <a:gd name="T50" fmla="*/ 1293 w 1722"/>
              <a:gd name="T51" fmla="*/ 1082 h 1409"/>
              <a:gd name="T52" fmla="*/ 1349 w 1722"/>
              <a:gd name="T53" fmla="*/ 969 h 1409"/>
              <a:gd name="T54" fmla="*/ 1413 w 1722"/>
              <a:gd name="T55" fmla="*/ 825 h 1409"/>
              <a:gd name="T56" fmla="*/ 1497 w 1722"/>
              <a:gd name="T57" fmla="*/ 629 h 1409"/>
              <a:gd name="T58" fmla="*/ 1722 w 1722"/>
              <a:gd name="T59" fmla="*/ 27 h 1409"/>
              <a:gd name="T60" fmla="*/ 1626 w 1722"/>
              <a:gd name="T61" fmla="*/ 147 h 1409"/>
              <a:gd name="T62" fmla="*/ 1536 w 1722"/>
              <a:gd name="T63" fmla="*/ 225 h 1409"/>
              <a:gd name="T64" fmla="*/ 1458 w 1722"/>
              <a:gd name="T65" fmla="*/ 273 h 1409"/>
              <a:gd name="T66" fmla="*/ 1392 w 1722"/>
              <a:gd name="T67" fmla="*/ 306 h 1409"/>
              <a:gd name="T68" fmla="*/ 1314 w 1722"/>
              <a:gd name="T69" fmla="*/ 333 h 1409"/>
              <a:gd name="T70" fmla="*/ 1224 w 1722"/>
              <a:gd name="T71" fmla="*/ 366 h 1409"/>
              <a:gd name="T72" fmla="*/ 1131 w 1722"/>
              <a:gd name="T73" fmla="*/ 384 h 1409"/>
              <a:gd name="T74" fmla="*/ 1056 w 1722"/>
              <a:gd name="T75" fmla="*/ 399 h 1409"/>
              <a:gd name="T76" fmla="*/ 951 w 1722"/>
              <a:gd name="T77" fmla="*/ 408 h 1409"/>
              <a:gd name="T78" fmla="*/ 807 w 1722"/>
              <a:gd name="T79" fmla="*/ 408 h 1409"/>
              <a:gd name="T80" fmla="*/ 717 w 1722"/>
              <a:gd name="T81" fmla="*/ 402 h 1409"/>
              <a:gd name="T82" fmla="*/ 627 w 1722"/>
              <a:gd name="T83" fmla="*/ 384 h 1409"/>
              <a:gd name="T84" fmla="*/ 537 w 1722"/>
              <a:gd name="T85" fmla="*/ 372 h 1409"/>
              <a:gd name="T86" fmla="*/ 459 w 1722"/>
              <a:gd name="T87" fmla="*/ 357 h 1409"/>
              <a:gd name="T88" fmla="*/ 375 w 1722"/>
              <a:gd name="T89" fmla="*/ 330 h 1409"/>
              <a:gd name="T90" fmla="*/ 294 w 1722"/>
              <a:gd name="T91" fmla="*/ 291 h 1409"/>
              <a:gd name="T92" fmla="*/ 231 w 1722"/>
              <a:gd name="T93" fmla="*/ 258 h 1409"/>
              <a:gd name="T94" fmla="*/ 180 w 1722"/>
              <a:gd name="T95" fmla="*/ 225 h 1409"/>
              <a:gd name="T96" fmla="*/ 132 w 1722"/>
              <a:gd name="T97" fmla="*/ 186 h 1409"/>
              <a:gd name="T98" fmla="*/ 72 w 1722"/>
              <a:gd name="T99" fmla="*/ 126 h 1409"/>
              <a:gd name="T100" fmla="*/ 0 w 1722"/>
              <a:gd name="T101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2" h="1409">
                <a:moveTo>
                  <a:pt x="0" y="0"/>
                </a:moveTo>
                <a:lnTo>
                  <a:pt x="288" y="780"/>
                </a:lnTo>
                <a:lnTo>
                  <a:pt x="350" y="935"/>
                </a:lnTo>
                <a:lnTo>
                  <a:pt x="408" y="1058"/>
                </a:lnTo>
                <a:lnTo>
                  <a:pt x="461" y="1158"/>
                </a:lnTo>
                <a:lnTo>
                  <a:pt x="503" y="1217"/>
                </a:lnTo>
                <a:lnTo>
                  <a:pt x="545" y="1265"/>
                </a:lnTo>
                <a:lnTo>
                  <a:pt x="597" y="1308"/>
                </a:lnTo>
                <a:lnTo>
                  <a:pt x="641" y="1343"/>
                </a:lnTo>
                <a:lnTo>
                  <a:pt x="686" y="1370"/>
                </a:lnTo>
                <a:lnTo>
                  <a:pt x="726" y="1385"/>
                </a:lnTo>
                <a:lnTo>
                  <a:pt x="767" y="1397"/>
                </a:lnTo>
                <a:lnTo>
                  <a:pt x="806" y="1404"/>
                </a:lnTo>
                <a:lnTo>
                  <a:pt x="849" y="1409"/>
                </a:lnTo>
                <a:lnTo>
                  <a:pt x="885" y="1406"/>
                </a:lnTo>
                <a:lnTo>
                  <a:pt x="921" y="1401"/>
                </a:lnTo>
                <a:lnTo>
                  <a:pt x="963" y="1392"/>
                </a:lnTo>
                <a:lnTo>
                  <a:pt x="1002" y="1379"/>
                </a:lnTo>
                <a:lnTo>
                  <a:pt x="1032" y="1367"/>
                </a:lnTo>
                <a:lnTo>
                  <a:pt x="1074" y="1340"/>
                </a:lnTo>
                <a:lnTo>
                  <a:pt x="1110" y="1314"/>
                </a:lnTo>
                <a:lnTo>
                  <a:pt x="1154" y="1277"/>
                </a:lnTo>
                <a:lnTo>
                  <a:pt x="1188" y="1242"/>
                </a:lnTo>
                <a:lnTo>
                  <a:pt x="1226" y="1197"/>
                </a:lnTo>
                <a:lnTo>
                  <a:pt x="1254" y="1152"/>
                </a:lnTo>
                <a:lnTo>
                  <a:pt x="1293" y="1082"/>
                </a:lnTo>
                <a:lnTo>
                  <a:pt x="1349" y="969"/>
                </a:lnTo>
                <a:lnTo>
                  <a:pt x="1413" y="825"/>
                </a:lnTo>
                <a:lnTo>
                  <a:pt x="1497" y="629"/>
                </a:lnTo>
                <a:lnTo>
                  <a:pt x="1722" y="27"/>
                </a:lnTo>
                <a:lnTo>
                  <a:pt x="1626" y="147"/>
                </a:lnTo>
                <a:lnTo>
                  <a:pt x="1536" y="225"/>
                </a:lnTo>
                <a:lnTo>
                  <a:pt x="1458" y="273"/>
                </a:lnTo>
                <a:lnTo>
                  <a:pt x="1392" y="306"/>
                </a:lnTo>
                <a:lnTo>
                  <a:pt x="1314" y="333"/>
                </a:lnTo>
                <a:lnTo>
                  <a:pt x="1224" y="366"/>
                </a:lnTo>
                <a:lnTo>
                  <a:pt x="1131" y="384"/>
                </a:lnTo>
                <a:lnTo>
                  <a:pt x="1056" y="399"/>
                </a:lnTo>
                <a:lnTo>
                  <a:pt x="951" y="408"/>
                </a:lnTo>
                <a:lnTo>
                  <a:pt x="807" y="408"/>
                </a:lnTo>
                <a:lnTo>
                  <a:pt x="717" y="402"/>
                </a:lnTo>
                <a:lnTo>
                  <a:pt x="627" y="384"/>
                </a:lnTo>
                <a:lnTo>
                  <a:pt x="537" y="372"/>
                </a:lnTo>
                <a:lnTo>
                  <a:pt x="459" y="357"/>
                </a:lnTo>
                <a:lnTo>
                  <a:pt x="375" y="330"/>
                </a:lnTo>
                <a:lnTo>
                  <a:pt x="294" y="291"/>
                </a:lnTo>
                <a:lnTo>
                  <a:pt x="231" y="258"/>
                </a:lnTo>
                <a:lnTo>
                  <a:pt x="180" y="225"/>
                </a:lnTo>
                <a:lnTo>
                  <a:pt x="132" y="186"/>
                </a:lnTo>
                <a:lnTo>
                  <a:pt x="72" y="12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50000">
                <a:srgbClr val="00CCFF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8035" name="Oval 3"/>
          <p:cNvSpPr>
            <a:spLocks noChangeArrowheads="1"/>
          </p:cNvSpPr>
          <p:nvPr/>
        </p:nvSpPr>
        <p:spPr bwMode="auto">
          <a:xfrm>
            <a:off x="3048000" y="1631950"/>
            <a:ext cx="2743200" cy="1524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28575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8135" name="Freeform 103"/>
          <p:cNvSpPr>
            <a:spLocks/>
          </p:cNvSpPr>
          <p:nvPr/>
        </p:nvSpPr>
        <p:spPr bwMode="auto">
          <a:xfrm>
            <a:off x="4370388" y="2362200"/>
            <a:ext cx="53975" cy="1588"/>
          </a:xfrm>
          <a:custGeom>
            <a:avLst/>
            <a:gdLst>
              <a:gd name="T0" fmla="*/ 0 w 34"/>
              <a:gd name="T1" fmla="*/ 0 h 1"/>
              <a:gd name="T2" fmla="*/ 34 w 3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" h="1">
                <a:moveTo>
                  <a:pt x="0" y="0"/>
                </a:moveTo>
                <a:lnTo>
                  <a:pt x="3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48042" name="Text Box 10"/>
          <p:cNvSpPr txBox="1">
            <a:spLocks noChangeArrowheads="1"/>
          </p:cNvSpPr>
          <p:nvPr/>
        </p:nvSpPr>
        <p:spPr bwMode="auto">
          <a:xfrm>
            <a:off x="8124825" y="48006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348053" name="Object 21"/>
          <p:cNvGraphicFramePr>
            <a:graphicFrameLocks noChangeAspect="1"/>
          </p:cNvGraphicFramePr>
          <p:nvPr/>
        </p:nvGraphicFramePr>
        <p:xfrm>
          <a:off x="6602413" y="5995988"/>
          <a:ext cx="3048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153" name="公式" r:id="rId3" imgW="241200" imgH="215640" progId="Equation.3">
                  <p:embed/>
                </p:oleObj>
              </mc:Choice>
              <mc:Fallback>
                <p:oleObj name="公式" r:id="rId3" imgW="241200" imgH="215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5995988"/>
                        <a:ext cx="3048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8121" name="Text Box 89"/>
          <p:cNvSpPr txBox="1">
            <a:spLocks noChangeArrowheads="1"/>
          </p:cNvSpPr>
          <p:nvPr/>
        </p:nvSpPr>
        <p:spPr bwMode="auto">
          <a:xfrm>
            <a:off x="4419600" y="2193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2348055" name="Object 23"/>
          <p:cNvGraphicFramePr>
            <a:graphicFrameLocks noChangeAspect="1"/>
          </p:cNvGraphicFramePr>
          <p:nvPr/>
        </p:nvGraphicFramePr>
        <p:xfrm>
          <a:off x="109538" y="2667000"/>
          <a:ext cx="13716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154" name="公式" r:id="rId5" imgW="888840" imgH="457200" progId="Equation.3">
                  <p:embed/>
                </p:oleObj>
              </mc:Choice>
              <mc:Fallback>
                <p:oleObj name="公式" r:id="rId5" imgW="88884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2667000"/>
                        <a:ext cx="13716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48131" name="Group 99"/>
          <p:cNvGrpSpPr>
            <a:grpSpLocks/>
          </p:cNvGrpSpPr>
          <p:nvPr/>
        </p:nvGrpSpPr>
        <p:grpSpPr bwMode="auto">
          <a:xfrm>
            <a:off x="1566863" y="1116013"/>
            <a:ext cx="5919787" cy="5153025"/>
            <a:chOff x="987" y="703"/>
            <a:chExt cx="3729" cy="3246"/>
          </a:xfrm>
        </p:grpSpPr>
        <p:sp>
          <p:nvSpPr>
            <p:cNvPr id="2348057" name="Line 25"/>
            <p:cNvSpPr>
              <a:spLocks noChangeShapeType="1"/>
            </p:cNvSpPr>
            <p:nvPr/>
          </p:nvSpPr>
          <p:spPr bwMode="auto">
            <a:xfrm>
              <a:off x="1253" y="2188"/>
              <a:ext cx="3130" cy="16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8058" name="Line 26"/>
            <p:cNvSpPr>
              <a:spLocks noChangeShapeType="1"/>
            </p:cNvSpPr>
            <p:nvPr/>
          </p:nvSpPr>
          <p:spPr bwMode="auto">
            <a:xfrm flipH="1">
              <a:off x="1175" y="2198"/>
              <a:ext cx="3117" cy="1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8059" name="Text Box 27"/>
            <p:cNvSpPr txBox="1">
              <a:spLocks noChangeArrowheads="1"/>
            </p:cNvSpPr>
            <p:nvPr/>
          </p:nvSpPr>
          <p:spPr bwMode="auto">
            <a:xfrm>
              <a:off x="4367" y="3633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348060" name="Text Box 28"/>
            <p:cNvSpPr txBox="1">
              <a:spLocks noChangeArrowheads="1"/>
            </p:cNvSpPr>
            <p:nvPr/>
          </p:nvSpPr>
          <p:spPr bwMode="auto">
            <a:xfrm>
              <a:off x="987" y="369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48061" name="Text Box 29"/>
            <p:cNvSpPr txBox="1">
              <a:spLocks noChangeArrowheads="1"/>
            </p:cNvSpPr>
            <p:nvPr/>
          </p:nvSpPr>
          <p:spPr bwMode="auto">
            <a:xfrm>
              <a:off x="2410" y="703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z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48062" name="Text Box 30"/>
            <p:cNvSpPr txBox="1">
              <a:spLocks noChangeArrowheads="1"/>
            </p:cNvSpPr>
            <p:nvPr/>
          </p:nvSpPr>
          <p:spPr bwMode="auto">
            <a:xfrm>
              <a:off x="2470" y="2806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1600" i="1">
                <a:solidFill>
                  <a:schemeClr val="tx1"/>
                </a:solidFill>
              </a:endParaRPr>
            </a:p>
          </p:txBody>
        </p:sp>
        <p:sp>
          <p:nvSpPr>
            <p:cNvPr id="2348063" name="Line 31"/>
            <p:cNvSpPr>
              <a:spLocks noChangeShapeType="1"/>
            </p:cNvSpPr>
            <p:nvPr/>
          </p:nvSpPr>
          <p:spPr bwMode="auto">
            <a:xfrm flipV="1">
              <a:off x="2769" y="789"/>
              <a:ext cx="0" cy="2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8067" name="Text Box 35"/>
          <p:cNvSpPr txBox="1">
            <a:spLocks noChangeArrowheads="1"/>
          </p:cNvSpPr>
          <p:nvPr/>
        </p:nvSpPr>
        <p:spPr bwMode="auto">
          <a:xfrm>
            <a:off x="188913" y="12525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解</a:t>
            </a:r>
            <a:endParaRPr lang="zh-CN" altLang="en-US" sz="2400"/>
          </a:p>
        </p:txBody>
      </p:sp>
      <p:sp>
        <p:nvSpPr>
          <p:cNvPr id="2348104" name="Arc 72"/>
          <p:cNvSpPr>
            <a:spLocks/>
          </p:cNvSpPr>
          <p:nvPr/>
        </p:nvSpPr>
        <p:spPr bwMode="auto">
          <a:xfrm>
            <a:off x="3025775" y="4017963"/>
            <a:ext cx="2755900" cy="1392237"/>
          </a:xfrm>
          <a:custGeom>
            <a:avLst/>
            <a:gdLst>
              <a:gd name="G0" fmla="+- 21600 0 0"/>
              <a:gd name="G1" fmla="+- 18132 0 0"/>
              <a:gd name="G2" fmla="+- 21600 0 0"/>
              <a:gd name="T0" fmla="*/ 33338 w 43200"/>
              <a:gd name="T1" fmla="*/ 0 h 39732"/>
              <a:gd name="T2" fmla="*/ 9612 w 43200"/>
              <a:gd name="T3" fmla="*/ 164 h 39732"/>
              <a:gd name="T4" fmla="*/ 21600 w 43200"/>
              <a:gd name="T5" fmla="*/ 18132 h 39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732" fill="none" extrusionOk="0">
                <a:moveTo>
                  <a:pt x="33338" y="-1"/>
                </a:moveTo>
                <a:cubicBezTo>
                  <a:pt x="39487" y="3980"/>
                  <a:pt x="43200" y="10806"/>
                  <a:pt x="43200" y="18132"/>
                </a:cubicBezTo>
                <a:cubicBezTo>
                  <a:pt x="43200" y="30061"/>
                  <a:pt x="33529" y="39732"/>
                  <a:pt x="21600" y="39732"/>
                </a:cubicBezTo>
                <a:cubicBezTo>
                  <a:pt x="9670" y="39732"/>
                  <a:pt x="0" y="30061"/>
                  <a:pt x="0" y="18132"/>
                </a:cubicBezTo>
                <a:cubicBezTo>
                  <a:pt x="-1" y="10912"/>
                  <a:pt x="3606" y="4170"/>
                  <a:pt x="9612" y="164"/>
                </a:cubicBezTo>
              </a:path>
              <a:path w="43200" h="39732" stroke="0" extrusionOk="0">
                <a:moveTo>
                  <a:pt x="33338" y="-1"/>
                </a:moveTo>
                <a:cubicBezTo>
                  <a:pt x="39487" y="3980"/>
                  <a:pt x="43200" y="10806"/>
                  <a:pt x="43200" y="18132"/>
                </a:cubicBezTo>
                <a:cubicBezTo>
                  <a:pt x="43200" y="30061"/>
                  <a:pt x="33529" y="39732"/>
                  <a:pt x="21600" y="39732"/>
                </a:cubicBezTo>
                <a:cubicBezTo>
                  <a:pt x="9670" y="39732"/>
                  <a:pt x="0" y="30061"/>
                  <a:pt x="0" y="18132"/>
                </a:cubicBezTo>
                <a:cubicBezTo>
                  <a:pt x="-1" y="10912"/>
                  <a:pt x="3606" y="4170"/>
                  <a:pt x="9612" y="164"/>
                </a:cubicBezTo>
                <a:lnTo>
                  <a:pt x="21600" y="18132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48044" name="Arc 12"/>
          <p:cNvSpPr>
            <a:spLocks/>
          </p:cNvSpPr>
          <p:nvPr/>
        </p:nvSpPr>
        <p:spPr bwMode="auto">
          <a:xfrm>
            <a:off x="1306513" y="1622425"/>
            <a:ext cx="6181725" cy="3098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58 h 21658"/>
              <a:gd name="T2" fmla="*/ 43200 w 43200"/>
              <a:gd name="T3" fmla="*/ 21600 h 21658"/>
              <a:gd name="T4" fmla="*/ 21600 w 43200"/>
              <a:gd name="T5" fmla="*/ 21600 h 2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58" fill="none" extrusionOk="0">
                <a:moveTo>
                  <a:pt x="0" y="21657"/>
                </a:moveTo>
                <a:cubicBezTo>
                  <a:pt x="0" y="21638"/>
                  <a:pt x="0" y="216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58" stroke="0" extrusionOk="0">
                <a:moveTo>
                  <a:pt x="0" y="21657"/>
                </a:moveTo>
                <a:cubicBezTo>
                  <a:pt x="0" y="21638"/>
                  <a:pt x="0" y="216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48046" name="Freeform 14"/>
          <p:cNvSpPr>
            <a:spLocks/>
          </p:cNvSpPr>
          <p:nvPr/>
        </p:nvSpPr>
        <p:spPr bwMode="auto">
          <a:xfrm>
            <a:off x="1308100" y="1631950"/>
            <a:ext cx="6178550" cy="5016500"/>
          </a:xfrm>
          <a:custGeom>
            <a:avLst/>
            <a:gdLst>
              <a:gd name="T0" fmla="*/ 0 w 3892"/>
              <a:gd name="T1" fmla="*/ 2040 h 3160"/>
              <a:gd name="T2" fmla="*/ 0 w 3892"/>
              <a:gd name="T3" fmla="*/ 1824 h 3160"/>
              <a:gd name="T4" fmla="*/ 16 w 3892"/>
              <a:gd name="T5" fmla="*/ 1640 h 3160"/>
              <a:gd name="T6" fmla="*/ 96 w 3892"/>
              <a:gd name="T7" fmla="*/ 1328 h 3160"/>
              <a:gd name="T8" fmla="*/ 176 w 3892"/>
              <a:gd name="T9" fmla="*/ 1112 h 3160"/>
              <a:gd name="T10" fmla="*/ 308 w 3892"/>
              <a:gd name="T11" fmla="*/ 884 h 3160"/>
              <a:gd name="T12" fmla="*/ 432 w 3892"/>
              <a:gd name="T13" fmla="*/ 728 h 3160"/>
              <a:gd name="T14" fmla="*/ 544 w 3892"/>
              <a:gd name="T15" fmla="*/ 588 h 3160"/>
              <a:gd name="T16" fmla="*/ 668 w 3892"/>
              <a:gd name="T17" fmla="*/ 464 h 3160"/>
              <a:gd name="T18" fmla="*/ 808 w 3892"/>
              <a:gd name="T19" fmla="*/ 364 h 3160"/>
              <a:gd name="T20" fmla="*/ 928 w 3892"/>
              <a:gd name="T21" fmla="*/ 284 h 3160"/>
              <a:gd name="T22" fmla="*/ 1116 w 3892"/>
              <a:gd name="T23" fmla="*/ 180 h 3160"/>
              <a:gd name="T24" fmla="*/ 1288 w 3892"/>
              <a:gd name="T25" fmla="*/ 108 h 3160"/>
              <a:gd name="T26" fmla="*/ 1508 w 3892"/>
              <a:gd name="T27" fmla="*/ 40 h 3160"/>
              <a:gd name="T28" fmla="*/ 1844 w 3892"/>
              <a:gd name="T29" fmla="*/ 0 h 3160"/>
              <a:gd name="T30" fmla="*/ 2088 w 3892"/>
              <a:gd name="T31" fmla="*/ 0 h 3160"/>
              <a:gd name="T32" fmla="*/ 2372 w 3892"/>
              <a:gd name="T33" fmla="*/ 40 h 3160"/>
              <a:gd name="T34" fmla="*/ 2672 w 3892"/>
              <a:gd name="T35" fmla="*/ 128 h 3160"/>
              <a:gd name="T36" fmla="*/ 2884 w 3892"/>
              <a:gd name="T37" fmla="*/ 232 h 3160"/>
              <a:gd name="T38" fmla="*/ 3140 w 3892"/>
              <a:gd name="T39" fmla="*/ 404 h 3160"/>
              <a:gd name="T40" fmla="*/ 3332 w 3892"/>
              <a:gd name="T41" fmla="*/ 576 h 3160"/>
              <a:gd name="T42" fmla="*/ 3472 w 3892"/>
              <a:gd name="T43" fmla="*/ 740 h 3160"/>
              <a:gd name="T44" fmla="*/ 3636 w 3892"/>
              <a:gd name="T45" fmla="*/ 972 h 3160"/>
              <a:gd name="T46" fmla="*/ 3768 w 3892"/>
              <a:gd name="T47" fmla="*/ 1252 h 3160"/>
              <a:gd name="T48" fmla="*/ 3860 w 3892"/>
              <a:gd name="T49" fmla="*/ 1560 h 3160"/>
              <a:gd name="T50" fmla="*/ 3892 w 3892"/>
              <a:gd name="T51" fmla="*/ 1848 h 3160"/>
              <a:gd name="T52" fmla="*/ 3892 w 3892"/>
              <a:gd name="T53" fmla="*/ 1980 h 3160"/>
              <a:gd name="T54" fmla="*/ 3880 w 3892"/>
              <a:gd name="T55" fmla="*/ 2116 h 3160"/>
              <a:gd name="T56" fmla="*/ 3836 w 3892"/>
              <a:gd name="T57" fmla="*/ 2256 h 3160"/>
              <a:gd name="T58" fmla="*/ 3772 w 3892"/>
              <a:gd name="T59" fmla="*/ 2380 h 3160"/>
              <a:gd name="T60" fmla="*/ 3672 w 3892"/>
              <a:gd name="T61" fmla="*/ 2508 h 3160"/>
              <a:gd name="T62" fmla="*/ 3565 w 3892"/>
              <a:gd name="T63" fmla="*/ 2617 h 3160"/>
              <a:gd name="T64" fmla="*/ 3493 w 3892"/>
              <a:gd name="T65" fmla="*/ 2680 h 3160"/>
              <a:gd name="T66" fmla="*/ 3439 w 3892"/>
              <a:gd name="T67" fmla="*/ 2722 h 3160"/>
              <a:gd name="T68" fmla="*/ 3373 w 3892"/>
              <a:gd name="T69" fmla="*/ 2767 h 3160"/>
              <a:gd name="T70" fmla="*/ 3168 w 3892"/>
              <a:gd name="T71" fmla="*/ 2896 h 3160"/>
              <a:gd name="T72" fmla="*/ 2944 w 3892"/>
              <a:gd name="T73" fmla="*/ 2988 h 3160"/>
              <a:gd name="T74" fmla="*/ 2716 w 3892"/>
              <a:gd name="T75" fmla="*/ 3058 h 3160"/>
              <a:gd name="T76" fmla="*/ 2256 w 3892"/>
              <a:gd name="T77" fmla="*/ 3148 h 3160"/>
              <a:gd name="T78" fmla="*/ 1968 w 3892"/>
              <a:gd name="T79" fmla="*/ 3160 h 3160"/>
              <a:gd name="T80" fmla="*/ 1708 w 3892"/>
              <a:gd name="T81" fmla="*/ 3152 h 3160"/>
              <a:gd name="T82" fmla="*/ 1336 w 3892"/>
              <a:gd name="T83" fmla="*/ 3104 h 3160"/>
              <a:gd name="T84" fmla="*/ 1044 w 3892"/>
              <a:gd name="T85" fmla="*/ 3024 h 3160"/>
              <a:gd name="T86" fmla="*/ 876 w 3892"/>
              <a:gd name="T87" fmla="*/ 2964 h 3160"/>
              <a:gd name="T88" fmla="*/ 704 w 3892"/>
              <a:gd name="T89" fmla="*/ 2884 h 3160"/>
              <a:gd name="T90" fmla="*/ 548 w 3892"/>
              <a:gd name="T91" fmla="*/ 2792 h 3160"/>
              <a:gd name="T92" fmla="*/ 404 w 3892"/>
              <a:gd name="T93" fmla="*/ 2692 h 3160"/>
              <a:gd name="T94" fmla="*/ 216 w 3892"/>
              <a:gd name="T95" fmla="*/ 2508 h 3160"/>
              <a:gd name="T96" fmla="*/ 104 w 3892"/>
              <a:gd name="T97" fmla="*/ 2348 h 3160"/>
              <a:gd name="T98" fmla="*/ 32 w 3892"/>
              <a:gd name="T99" fmla="*/ 2188 h 3160"/>
              <a:gd name="T100" fmla="*/ 0 w 3892"/>
              <a:gd name="T101" fmla="*/ 2040 h 3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892" h="3160">
                <a:moveTo>
                  <a:pt x="0" y="2040"/>
                </a:moveTo>
                <a:lnTo>
                  <a:pt x="0" y="1824"/>
                </a:lnTo>
                <a:lnTo>
                  <a:pt x="16" y="1640"/>
                </a:lnTo>
                <a:lnTo>
                  <a:pt x="96" y="1328"/>
                </a:lnTo>
                <a:lnTo>
                  <a:pt x="176" y="1112"/>
                </a:lnTo>
                <a:lnTo>
                  <a:pt x="308" y="884"/>
                </a:lnTo>
                <a:lnTo>
                  <a:pt x="432" y="728"/>
                </a:lnTo>
                <a:lnTo>
                  <a:pt x="544" y="588"/>
                </a:lnTo>
                <a:lnTo>
                  <a:pt x="668" y="464"/>
                </a:lnTo>
                <a:lnTo>
                  <a:pt x="808" y="364"/>
                </a:lnTo>
                <a:lnTo>
                  <a:pt x="928" y="284"/>
                </a:lnTo>
                <a:lnTo>
                  <a:pt x="1116" y="180"/>
                </a:lnTo>
                <a:lnTo>
                  <a:pt x="1288" y="108"/>
                </a:lnTo>
                <a:lnTo>
                  <a:pt x="1508" y="40"/>
                </a:lnTo>
                <a:lnTo>
                  <a:pt x="1844" y="0"/>
                </a:lnTo>
                <a:lnTo>
                  <a:pt x="2088" y="0"/>
                </a:lnTo>
                <a:lnTo>
                  <a:pt x="2372" y="40"/>
                </a:lnTo>
                <a:lnTo>
                  <a:pt x="2672" y="128"/>
                </a:lnTo>
                <a:lnTo>
                  <a:pt x="2884" y="232"/>
                </a:lnTo>
                <a:lnTo>
                  <a:pt x="3140" y="404"/>
                </a:lnTo>
                <a:lnTo>
                  <a:pt x="3332" y="576"/>
                </a:lnTo>
                <a:lnTo>
                  <a:pt x="3472" y="740"/>
                </a:lnTo>
                <a:lnTo>
                  <a:pt x="3636" y="972"/>
                </a:lnTo>
                <a:lnTo>
                  <a:pt x="3768" y="1252"/>
                </a:lnTo>
                <a:lnTo>
                  <a:pt x="3860" y="1560"/>
                </a:lnTo>
                <a:lnTo>
                  <a:pt x="3892" y="1848"/>
                </a:lnTo>
                <a:lnTo>
                  <a:pt x="3892" y="1980"/>
                </a:lnTo>
                <a:lnTo>
                  <a:pt x="3880" y="2116"/>
                </a:lnTo>
                <a:lnTo>
                  <a:pt x="3836" y="2256"/>
                </a:lnTo>
                <a:lnTo>
                  <a:pt x="3772" y="2380"/>
                </a:lnTo>
                <a:lnTo>
                  <a:pt x="3672" y="2508"/>
                </a:lnTo>
                <a:lnTo>
                  <a:pt x="3565" y="2617"/>
                </a:lnTo>
                <a:lnTo>
                  <a:pt x="3493" y="2680"/>
                </a:lnTo>
                <a:lnTo>
                  <a:pt x="3439" y="2722"/>
                </a:lnTo>
                <a:lnTo>
                  <a:pt x="3373" y="2767"/>
                </a:lnTo>
                <a:lnTo>
                  <a:pt x="3168" y="2896"/>
                </a:lnTo>
                <a:lnTo>
                  <a:pt x="2944" y="2988"/>
                </a:lnTo>
                <a:lnTo>
                  <a:pt x="2716" y="3058"/>
                </a:lnTo>
                <a:lnTo>
                  <a:pt x="2256" y="3148"/>
                </a:lnTo>
                <a:lnTo>
                  <a:pt x="1968" y="3160"/>
                </a:lnTo>
                <a:lnTo>
                  <a:pt x="1708" y="3152"/>
                </a:lnTo>
                <a:lnTo>
                  <a:pt x="1336" y="3104"/>
                </a:lnTo>
                <a:lnTo>
                  <a:pt x="1044" y="3024"/>
                </a:lnTo>
                <a:lnTo>
                  <a:pt x="876" y="2964"/>
                </a:lnTo>
                <a:lnTo>
                  <a:pt x="704" y="2884"/>
                </a:lnTo>
                <a:lnTo>
                  <a:pt x="548" y="2792"/>
                </a:lnTo>
                <a:lnTo>
                  <a:pt x="404" y="2692"/>
                </a:lnTo>
                <a:lnTo>
                  <a:pt x="216" y="2508"/>
                </a:lnTo>
                <a:lnTo>
                  <a:pt x="104" y="2348"/>
                </a:lnTo>
                <a:lnTo>
                  <a:pt x="32" y="2188"/>
                </a:lnTo>
                <a:lnTo>
                  <a:pt x="0" y="204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 w="31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48047" name="Group 15"/>
          <p:cNvGrpSpPr>
            <a:grpSpLocks/>
          </p:cNvGrpSpPr>
          <p:nvPr/>
        </p:nvGrpSpPr>
        <p:grpSpPr bwMode="auto">
          <a:xfrm>
            <a:off x="1306513" y="2787650"/>
            <a:ext cx="6181725" cy="3857625"/>
            <a:chOff x="823" y="1756"/>
            <a:chExt cx="3894" cy="2430"/>
          </a:xfrm>
        </p:grpSpPr>
        <p:sp>
          <p:nvSpPr>
            <p:cNvPr id="2348048" name="Arc 16"/>
            <p:cNvSpPr>
              <a:spLocks/>
            </p:cNvSpPr>
            <p:nvPr/>
          </p:nvSpPr>
          <p:spPr bwMode="auto">
            <a:xfrm>
              <a:off x="823" y="1756"/>
              <a:ext cx="3894" cy="12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58 h 21658"/>
                <a:gd name="T2" fmla="*/ 43200 w 43200"/>
                <a:gd name="T3" fmla="*/ 21600 h 21658"/>
                <a:gd name="T4" fmla="*/ 21600 w 43200"/>
                <a:gd name="T5" fmla="*/ 21600 h 2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58" fill="none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58" stroke="0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 cap="rnd">
              <a:solidFill>
                <a:srgbClr val="00CC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48049" name="Arc 17"/>
            <p:cNvSpPr>
              <a:spLocks/>
            </p:cNvSpPr>
            <p:nvPr/>
          </p:nvSpPr>
          <p:spPr bwMode="auto">
            <a:xfrm flipV="1">
              <a:off x="823" y="2968"/>
              <a:ext cx="3894" cy="12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58 h 21658"/>
                <a:gd name="T2" fmla="*/ 43200 w 43200"/>
                <a:gd name="T3" fmla="*/ 21600 h 21658"/>
                <a:gd name="T4" fmla="*/ 21600 w 43200"/>
                <a:gd name="T5" fmla="*/ 21600 h 2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58" fill="none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58" stroke="0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48068" name="Group 36"/>
          <p:cNvGrpSpPr>
            <a:grpSpLocks/>
          </p:cNvGrpSpPr>
          <p:nvPr/>
        </p:nvGrpSpPr>
        <p:grpSpPr bwMode="auto">
          <a:xfrm>
            <a:off x="3041650" y="2457450"/>
            <a:ext cx="2751138" cy="2959100"/>
            <a:chOff x="1916" y="1548"/>
            <a:chExt cx="1733" cy="1864"/>
          </a:xfrm>
        </p:grpSpPr>
        <p:grpSp>
          <p:nvGrpSpPr>
            <p:cNvPr id="2348069" name="Group 37"/>
            <p:cNvGrpSpPr>
              <a:grpSpLocks/>
            </p:cNvGrpSpPr>
            <p:nvPr/>
          </p:nvGrpSpPr>
          <p:grpSpPr bwMode="auto">
            <a:xfrm>
              <a:off x="1916" y="1548"/>
              <a:ext cx="1733" cy="1864"/>
              <a:chOff x="1916" y="1548"/>
              <a:chExt cx="1733" cy="1864"/>
            </a:xfrm>
          </p:grpSpPr>
          <p:sp>
            <p:nvSpPr>
              <p:cNvPr id="2348070" name="Freeform 38"/>
              <p:cNvSpPr>
                <a:spLocks/>
              </p:cNvSpPr>
              <p:nvPr/>
            </p:nvSpPr>
            <p:spPr bwMode="auto">
              <a:xfrm>
                <a:off x="2027" y="1752"/>
                <a:ext cx="1" cy="1428"/>
              </a:xfrm>
              <a:custGeom>
                <a:avLst/>
                <a:gdLst>
                  <a:gd name="T0" fmla="*/ 0 w 1"/>
                  <a:gd name="T1" fmla="*/ 0 h 1428"/>
                  <a:gd name="T2" fmla="*/ 0 w 1"/>
                  <a:gd name="T3" fmla="*/ 1428 h 1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8">
                    <a:moveTo>
                      <a:pt x="0" y="0"/>
                    </a:moveTo>
                    <a:lnTo>
                      <a:pt x="0" y="1428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1" name="Freeform 39"/>
              <p:cNvSpPr>
                <a:spLocks/>
              </p:cNvSpPr>
              <p:nvPr/>
            </p:nvSpPr>
            <p:spPr bwMode="auto">
              <a:xfrm>
                <a:off x="3536" y="1746"/>
                <a:ext cx="1" cy="1418"/>
              </a:xfrm>
              <a:custGeom>
                <a:avLst/>
                <a:gdLst>
                  <a:gd name="T0" fmla="*/ 0 w 1"/>
                  <a:gd name="T1" fmla="*/ 0 h 1418"/>
                  <a:gd name="T2" fmla="*/ 0 w 1"/>
                  <a:gd name="T3" fmla="*/ 1418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8">
                    <a:moveTo>
                      <a:pt x="0" y="0"/>
                    </a:moveTo>
                    <a:lnTo>
                      <a:pt x="0" y="1418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2" name="Freeform 40"/>
              <p:cNvSpPr>
                <a:spLocks/>
              </p:cNvSpPr>
              <p:nvPr/>
            </p:nvSpPr>
            <p:spPr bwMode="auto">
              <a:xfrm>
                <a:off x="2139" y="1832"/>
                <a:ext cx="1" cy="1420"/>
              </a:xfrm>
              <a:custGeom>
                <a:avLst/>
                <a:gdLst>
                  <a:gd name="T0" fmla="*/ 0 w 1"/>
                  <a:gd name="T1" fmla="*/ 0 h 1420"/>
                  <a:gd name="T2" fmla="*/ 0 w 1"/>
                  <a:gd name="T3" fmla="*/ 1420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0">
                    <a:moveTo>
                      <a:pt x="0" y="0"/>
                    </a:moveTo>
                    <a:lnTo>
                      <a:pt x="0" y="142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3" name="Freeform 41"/>
              <p:cNvSpPr>
                <a:spLocks/>
              </p:cNvSpPr>
              <p:nvPr/>
            </p:nvSpPr>
            <p:spPr bwMode="auto">
              <a:xfrm>
                <a:off x="2195" y="1892"/>
                <a:ext cx="1" cy="1416"/>
              </a:xfrm>
              <a:custGeom>
                <a:avLst/>
                <a:gdLst>
                  <a:gd name="T0" fmla="*/ 0 w 1"/>
                  <a:gd name="T1" fmla="*/ 0 h 1416"/>
                  <a:gd name="T2" fmla="*/ 0 w 1"/>
                  <a:gd name="T3" fmla="*/ 1416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6">
                    <a:moveTo>
                      <a:pt x="0" y="0"/>
                    </a:moveTo>
                    <a:lnTo>
                      <a:pt x="0" y="141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4" name="Freeform 42"/>
              <p:cNvSpPr>
                <a:spLocks/>
              </p:cNvSpPr>
              <p:nvPr/>
            </p:nvSpPr>
            <p:spPr bwMode="auto">
              <a:xfrm>
                <a:off x="2307" y="1900"/>
                <a:ext cx="1" cy="1448"/>
              </a:xfrm>
              <a:custGeom>
                <a:avLst/>
                <a:gdLst>
                  <a:gd name="T0" fmla="*/ 1 w 1"/>
                  <a:gd name="T1" fmla="*/ 0 h 1448"/>
                  <a:gd name="T2" fmla="*/ 0 w 1"/>
                  <a:gd name="T3" fmla="*/ 1448 h 1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48">
                    <a:moveTo>
                      <a:pt x="1" y="0"/>
                    </a:moveTo>
                    <a:lnTo>
                      <a:pt x="0" y="1448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5" name="Freeform 43"/>
              <p:cNvSpPr>
                <a:spLocks/>
              </p:cNvSpPr>
              <p:nvPr/>
            </p:nvSpPr>
            <p:spPr bwMode="auto">
              <a:xfrm>
                <a:off x="2419" y="1952"/>
                <a:ext cx="1" cy="1418"/>
              </a:xfrm>
              <a:custGeom>
                <a:avLst/>
                <a:gdLst>
                  <a:gd name="T0" fmla="*/ 0 w 1"/>
                  <a:gd name="T1" fmla="*/ 0 h 1418"/>
                  <a:gd name="T2" fmla="*/ 0 w 1"/>
                  <a:gd name="T3" fmla="*/ 1418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8">
                    <a:moveTo>
                      <a:pt x="0" y="0"/>
                    </a:moveTo>
                    <a:lnTo>
                      <a:pt x="0" y="1418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6" name="Freeform 44"/>
              <p:cNvSpPr>
                <a:spLocks/>
              </p:cNvSpPr>
              <p:nvPr/>
            </p:nvSpPr>
            <p:spPr bwMode="auto">
              <a:xfrm>
                <a:off x="2531" y="1968"/>
                <a:ext cx="1" cy="1425"/>
              </a:xfrm>
              <a:custGeom>
                <a:avLst/>
                <a:gdLst>
                  <a:gd name="T0" fmla="*/ 0 w 1"/>
                  <a:gd name="T1" fmla="*/ 0 h 1425"/>
                  <a:gd name="T2" fmla="*/ 0 w 1"/>
                  <a:gd name="T3" fmla="*/ 1425 h 1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5">
                    <a:moveTo>
                      <a:pt x="0" y="0"/>
                    </a:moveTo>
                    <a:lnTo>
                      <a:pt x="0" y="1425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7" name="Freeform 45"/>
              <p:cNvSpPr>
                <a:spLocks/>
              </p:cNvSpPr>
              <p:nvPr/>
            </p:nvSpPr>
            <p:spPr bwMode="auto">
              <a:xfrm>
                <a:off x="2642" y="1988"/>
                <a:ext cx="1" cy="1416"/>
              </a:xfrm>
              <a:custGeom>
                <a:avLst/>
                <a:gdLst>
                  <a:gd name="T0" fmla="*/ 0 w 1"/>
                  <a:gd name="T1" fmla="*/ 0 h 1416"/>
                  <a:gd name="T2" fmla="*/ 0 w 1"/>
                  <a:gd name="T3" fmla="*/ 1416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6">
                    <a:moveTo>
                      <a:pt x="0" y="0"/>
                    </a:moveTo>
                    <a:lnTo>
                      <a:pt x="0" y="141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8" name="Freeform 46"/>
              <p:cNvSpPr>
                <a:spLocks/>
              </p:cNvSpPr>
              <p:nvPr/>
            </p:nvSpPr>
            <p:spPr bwMode="auto">
              <a:xfrm>
                <a:off x="2754" y="1998"/>
                <a:ext cx="1" cy="1414"/>
              </a:xfrm>
              <a:custGeom>
                <a:avLst/>
                <a:gdLst>
                  <a:gd name="T0" fmla="*/ 0 w 1"/>
                  <a:gd name="T1" fmla="*/ 0 h 1414"/>
                  <a:gd name="T2" fmla="*/ 0 w 1"/>
                  <a:gd name="T3" fmla="*/ 1414 h 1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4">
                    <a:moveTo>
                      <a:pt x="0" y="0"/>
                    </a:moveTo>
                    <a:lnTo>
                      <a:pt x="0" y="1414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9" name="Freeform 47"/>
              <p:cNvSpPr>
                <a:spLocks/>
              </p:cNvSpPr>
              <p:nvPr/>
            </p:nvSpPr>
            <p:spPr bwMode="auto">
              <a:xfrm>
                <a:off x="2866" y="1992"/>
                <a:ext cx="1" cy="1416"/>
              </a:xfrm>
              <a:custGeom>
                <a:avLst/>
                <a:gdLst>
                  <a:gd name="T0" fmla="*/ 0 w 1"/>
                  <a:gd name="T1" fmla="*/ 0 h 1416"/>
                  <a:gd name="T2" fmla="*/ 0 w 1"/>
                  <a:gd name="T3" fmla="*/ 1416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6">
                    <a:moveTo>
                      <a:pt x="0" y="0"/>
                    </a:moveTo>
                    <a:lnTo>
                      <a:pt x="0" y="141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80" name="Freeform 48"/>
              <p:cNvSpPr>
                <a:spLocks/>
              </p:cNvSpPr>
              <p:nvPr/>
            </p:nvSpPr>
            <p:spPr bwMode="auto">
              <a:xfrm>
                <a:off x="2977" y="1972"/>
                <a:ext cx="1" cy="1436"/>
              </a:xfrm>
              <a:custGeom>
                <a:avLst/>
                <a:gdLst>
                  <a:gd name="T0" fmla="*/ 0 w 1"/>
                  <a:gd name="T1" fmla="*/ 0 h 1436"/>
                  <a:gd name="T2" fmla="*/ 0 w 1"/>
                  <a:gd name="T3" fmla="*/ 1436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36">
                    <a:moveTo>
                      <a:pt x="0" y="0"/>
                    </a:moveTo>
                    <a:lnTo>
                      <a:pt x="0" y="14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81" name="Freeform 49"/>
              <p:cNvSpPr>
                <a:spLocks/>
              </p:cNvSpPr>
              <p:nvPr/>
            </p:nvSpPr>
            <p:spPr bwMode="auto">
              <a:xfrm>
                <a:off x="3089" y="1956"/>
                <a:ext cx="1" cy="1432"/>
              </a:xfrm>
              <a:custGeom>
                <a:avLst/>
                <a:gdLst>
                  <a:gd name="T0" fmla="*/ 0 w 1"/>
                  <a:gd name="T1" fmla="*/ 0 h 1432"/>
                  <a:gd name="T2" fmla="*/ 0 w 1"/>
                  <a:gd name="T3" fmla="*/ 1432 h 1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32">
                    <a:moveTo>
                      <a:pt x="0" y="0"/>
                    </a:moveTo>
                    <a:lnTo>
                      <a:pt x="0" y="1432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82" name="Freeform 50"/>
              <p:cNvSpPr>
                <a:spLocks/>
              </p:cNvSpPr>
              <p:nvPr/>
            </p:nvSpPr>
            <p:spPr bwMode="auto">
              <a:xfrm>
                <a:off x="3201" y="1928"/>
                <a:ext cx="1" cy="1428"/>
              </a:xfrm>
              <a:custGeom>
                <a:avLst/>
                <a:gdLst>
                  <a:gd name="T0" fmla="*/ 0 w 1"/>
                  <a:gd name="T1" fmla="*/ 0 h 1428"/>
                  <a:gd name="T2" fmla="*/ 0 w 1"/>
                  <a:gd name="T3" fmla="*/ 1428 h 1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8">
                    <a:moveTo>
                      <a:pt x="0" y="0"/>
                    </a:moveTo>
                    <a:lnTo>
                      <a:pt x="0" y="1428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83" name="Freeform 51"/>
              <p:cNvSpPr>
                <a:spLocks/>
              </p:cNvSpPr>
              <p:nvPr/>
            </p:nvSpPr>
            <p:spPr bwMode="auto">
              <a:xfrm>
                <a:off x="3312" y="1888"/>
                <a:ext cx="1" cy="1420"/>
              </a:xfrm>
              <a:custGeom>
                <a:avLst/>
                <a:gdLst>
                  <a:gd name="T0" fmla="*/ 0 w 1"/>
                  <a:gd name="T1" fmla="*/ 0 h 1420"/>
                  <a:gd name="T2" fmla="*/ 0 w 1"/>
                  <a:gd name="T3" fmla="*/ 1420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0">
                    <a:moveTo>
                      <a:pt x="0" y="0"/>
                    </a:moveTo>
                    <a:lnTo>
                      <a:pt x="0" y="142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84" name="Freeform 52"/>
              <p:cNvSpPr>
                <a:spLocks/>
              </p:cNvSpPr>
              <p:nvPr/>
            </p:nvSpPr>
            <p:spPr bwMode="auto">
              <a:xfrm>
                <a:off x="3424" y="1836"/>
                <a:ext cx="1" cy="1412"/>
              </a:xfrm>
              <a:custGeom>
                <a:avLst/>
                <a:gdLst>
                  <a:gd name="T0" fmla="*/ 0 w 1"/>
                  <a:gd name="T1" fmla="*/ 0 h 1412"/>
                  <a:gd name="T2" fmla="*/ 0 w 1"/>
                  <a:gd name="T3" fmla="*/ 1412 h 1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2">
                    <a:moveTo>
                      <a:pt x="0" y="0"/>
                    </a:moveTo>
                    <a:lnTo>
                      <a:pt x="0" y="1412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85" name="Freeform 53"/>
              <p:cNvSpPr>
                <a:spLocks/>
              </p:cNvSpPr>
              <p:nvPr/>
            </p:nvSpPr>
            <p:spPr bwMode="auto">
              <a:xfrm>
                <a:off x="1916" y="1548"/>
                <a:ext cx="1" cy="1428"/>
              </a:xfrm>
              <a:custGeom>
                <a:avLst/>
                <a:gdLst>
                  <a:gd name="T0" fmla="*/ 0 w 1"/>
                  <a:gd name="T1" fmla="*/ 0 h 1428"/>
                  <a:gd name="T2" fmla="*/ 0 w 1"/>
                  <a:gd name="T3" fmla="*/ 1428 h 1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8">
                    <a:moveTo>
                      <a:pt x="0" y="0"/>
                    </a:moveTo>
                    <a:lnTo>
                      <a:pt x="0" y="1428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48086" name="Freeform 54"/>
              <p:cNvSpPr>
                <a:spLocks/>
              </p:cNvSpPr>
              <p:nvPr/>
            </p:nvSpPr>
            <p:spPr bwMode="auto">
              <a:xfrm>
                <a:off x="3648" y="1569"/>
                <a:ext cx="1" cy="1404"/>
              </a:xfrm>
              <a:custGeom>
                <a:avLst/>
                <a:gdLst>
                  <a:gd name="T0" fmla="*/ 0 w 1"/>
                  <a:gd name="T1" fmla="*/ 0 h 1404"/>
                  <a:gd name="T2" fmla="*/ 0 w 1"/>
                  <a:gd name="T3" fmla="*/ 1404 h 1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04">
                    <a:moveTo>
                      <a:pt x="0" y="0"/>
                    </a:moveTo>
                    <a:lnTo>
                      <a:pt x="0" y="1404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48087" name="Freeform 55"/>
              <p:cNvSpPr>
                <a:spLocks/>
              </p:cNvSpPr>
              <p:nvPr/>
            </p:nvSpPr>
            <p:spPr bwMode="auto">
              <a:xfrm>
                <a:off x="2083" y="1788"/>
                <a:ext cx="1" cy="1428"/>
              </a:xfrm>
              <a:custGeom>
                <a:avLst/>
                <a:gdLst>
                  <a:gd name="T0" fmla="*/ 0 w 1"/>
                  <a:gd name="T1" fmla="*/ 0 h 1428"/>
                  <a:gd name="T2" fmla="*/ 0 w 1"/>
                  <a:gd name="T3" fmla="*/ 1428 h 1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8">
                    <a:moveTo>
                      <a:pt x="0" y="0"/>
                    </a:moveTo>
                    <a:lnTo>
                      <a:pt x="0" y="1428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88" name="Freeform 56"/>
              <p:cNvSpPr>
                <a:spLocks/>
              </p:cNvSpPr>
              <p:nvPr/>
            </p:nvSpPr>
            <p:spPr bwMode="auto">
              <a:xfrm>
                <a:off x="3592" y="1664"/>
                <a:ext cx="1" cy="1432"/>
              </a:xfrm>
              <a:custGeom>
                <a:avLst/>
                <a:gdLst>
                  <a:gd name="T0" fmla="*/ 0 w 1"/>
                  <a:gd name="T1" fmla="*/ 0 h 1432"/>
                  <a:gd name="T2" fmla="*/ 0 w 1"/>
                  <a:gd name="T3" fmla="*/ 1432 h 1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32">
                    <a:moveTo>
                      <a:pt x="0" y="0"/>
                    </a:moveTo>
                    <a:lnTo>
                      <a:pt x="0" y="1432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89" name="Freeform 57"/>
              <p:cNvSpPr>
                <a:spLocks/>
              </p:cNvSpPr>
              <p:nvPr/>
            </p:nvSpPr>
            <p:spPr bwMode="auto">
              <a:xfrm>
                <a:off x="2251" y="1884"/>
                <a:ext cx="1" cy="1445"/>
              </a:xfrm>
              <a:custGeom>
                <a:avLst/>
                <a:gdLst>
                  <a:gd name="T0" fmla="*/ 1 w 1"/>
                  <a:gd name="T1" fmla="*/ 0 h 1445"/>
                  <a:gd name="T2" fmla="*/ 0 w 1"/>
                  <a:gd name="T3" fmla="*/ 1445 h 1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45">
                    <a:moveTo>
                      <a:pt x="1" y="0"/>
                    </a:moveTo>
                    <a:lnTo>
                      <a:pt x="0" y="1445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0" name="Freeform 58"/>
              <p:cNvSpPr>
                <a:spLocks/>
              </p:cNvSpPr>
              <p:nvPr/>
            </p:nvSpPr>
            <p:spPr bwMode="auto">
              <a:xfrm>
                <a:off x="2364" y="1924"/>
                <a:ext cx="1" cy="1436"/>
              </a:xfrm>
              <a:custGeom>
                <a:avLst/>
                <a:gdLst>
                  <a:gd name="T0" fmla="*/ 0 w 1"/>
                  <a:gd name="T1" fmla="*/ 0 h 1436"/>
                  <a:gd name="T2" fmla="*/ 0 w 1"/>
                  <a:gd name="T3" fmla="*/ 1436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36">
                    <a:moveTo>
                      <a:pt x="0" y="0"/>
                    </a:moveTo>
                    <a:lnTo>
                      <a:pt x="0" y="14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1" name="Freeform 59"/>
              <p:cNvSpPr>
                <a:spLocks/>
              </p:cNvSpPr>
              <p:nvPr/>
            </p:nvSpPr>
            <p:spPr bwMode="auto">
              <a:xfrm>
                <a:off x="2475" y="1973"/>
                <a:ext cx="1" cy="1418"/>
              </a:xfrm>
              <a:custGeom>
                <a:avLst/>
                <a:gdLst>
                  <a:gd name="T0" fmla="*/ 0 w 1"/>
                  <a:gd name="T1" fmla="*/ 0 h 1418"/>
                  <a:gd name="T2" fmla="*/ 0 w 1"/>
                  <a:gd name="T3" fmla="*/ 1418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8">
                    <a:moveTo>
                      <a:pt x="0" y="0"/>
                    </a:moveTo>
                    <a:lnTo>
                      <a:pt x="0" y="1418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2" name="Freeform 60"/>
              <p:cNvSpPr>
                <a:spLocks/>
              </p:cNvSpPr>
              <p:nvPr/>
            </p:nvSpPr>
            <p:spPr bwMode="auto">
              <a:xfrm>
                <a:off x="2587" y="1989"/>
                <a:ext cx="1" cy="1422"/>
              </a:xfrm>
              <a:custGeom>
                <a:avLst/>
                <a:gdLst>
                  <a:gd name="T0" fmla="*/ 0 w 1"/>
                  <a:gd name="T1" fmla="*/ 0 h 1422"/>
                  <a:gd name="T2" fmla="*/ 1 w 1"/>
                  <a:gd name="T3" fmla="*/ 1422 h 1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2">
                    <a:moveTo>
                      <a:pt x="0" y="0"/>
                    </a:moveTo>
                    <a:lnTo>
                      <a:pt x="1" y="1422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3" name="Freeform 61"/>
              <p:cNvSpPr>
                <a:spLocks/>
              </p:cNvSpPr>
              <p:nvPr/>
            </p:nvSpPr>
            <p:spPr bwMode="auto">
              <a:xfrm>
                <a:off x="2698" y="1984"/>
                <a:ext cx="1" cy="1416"/>
              </a:xfrm>
              <a:custGeom>
                <a:avLst/>
                <a:gdLst>
                  <a:gd name="T0" fmla="*/ 0 w 1"/>
                  <a:gd name="T1" fmla="*/ 0 h 1416"/>
                  <a:gd name="T2" fmla="*/ 0 w 1"/>
                  <a:gd name="T3" fmla="*/ 1416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6">
                    <a:moveTo>
                      <a:pt x="0" y="0"/>
                    </a:moveTo>
                    <a:lnTo>
                      <a:pt x="0" y="141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4" name="Freeform 62"/>
              <p:cNvSpPr>
                <a:spLocks/>
              </p:cNvSpPr>
              <p:nvPr/>
            </p:nvSpPr>
            <p:spPr bwMode="auto">
              <a:xfrm>
                <a:off x="2810" y="1990"/>
                <a:ext cx="1" cy="1414"/>
              </a:xfrm>
              <a:custGeom>
                <a:avLst/>
                <a:gdLst>
                  <a:gd name="T0" fmla="*/ 0 w 1"/>
                  <a:gd name="T1" fmla="*/ 0 h 1414"/>
                  <a:gd name="T2" fmla="*/ 0 w 1"/>
                  <a:gd name="T3" fmla="*/ 1414 h 1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4">
                    <a:moveTo>
                      <a:pt x="0" y="0"/>
                    </a:moveTo>
                    <a:lnTo>
                      <a:pt x="0" y="1414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5" name="Freeform 63"/>
              <p:cNvSpPr>
                <a:spLocks/>
              </p:cNvSpPr>
              <p:nvPr/>
            </p:nvSpPr>
            <p:spPr bwMode="auto">
              <a:xfrm>
                <a:off x="2922" y="1984"/>
                <a:ext cx="1" cy="1416"/>
              </a:xfrm>
              <a:custGeom>
                <a:avLst/>
                <a:gdLst>
                  <a:gd name="T0" fmla="*/ 0 w 1"/>
                  <a:gd name="T1" fmla="*/ 0 h 1416"/>
                  <a:gd name="T2" fmla="*/ 0 w 1"/>
                  <a:gd name="T3" fmla="*/ 1416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6">
                    <a:moveTo>
                      <a:pt x="0" y="0"/>
                    </a:moveTo>
                    <a:lnTo>
                      <a:pt x="0" y="141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6" name="Freeform 64"/>
              <p:cNvSpPr>
                <a:spLocks/>
              </p:cNvSpPr>
              <p:nvPr/>
            </p:nvSpPr>
            <p:spPr bwMode="auto">
              <a:xfrm>
                <a:off x="3033" y="1964"/>
                <a:ext cx="1" cy="1436"/>
              </a:xfrm>
              <a:custGeom>
                <a:avLst/>
                <a:gdLst>
                  <a:gd name="T0" fmla="*/ 0 w 1"/>
                  <a:gd name="T1" fmla="*/ 0 h 1436"/>
                  <a:gd name="T2" fmla="*/ 0 w 1"/>
                  <a:gd name="T3" fmla="*/ 1436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36">
                    <a:moveTo>
                      <a:pt x="0" y="0"/>
                    </a:moveTo>
                    <a:lnTo>
                      <a:pt x="0" y="14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7" name="Freeform 65"/>
              <p:cNvSpPr>
                <a:spLocks/>
              </p:cNvSpPr>
              <p:nvPr/>
            </p:nvSpPr>
            <p:spPr bwMode="auto">
              <a:xfrm>
                <a:off x="3145" y="1948"/>
                <a:ext cx="1" cy="1415"/>
              </a:xfrm>
              <a:custGeom>
                <a:avLst/>
                <a:gdLst>
                  <a:gd name="T0" fmla="*/ 1 w 1"/>
                  <a:gd name="T1" fmla="*/ 0 h 1415"/>
                  <a:gd name="T2" fmla="*/ 0 w 1"/>
                  <a:gd name="T3" fmla="*/ 1415 h 1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5">
                    <a:moveTo>
                      <a:pt x="1" y="0"/>
                    </a:moveTo>
                    <a:lnTo>
                      <a:pt x="0" y="1415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8" name="Freeform 66"/>
              <p:cNvSpPr>
                <a:spLocks/>
              </p:cNvSpPr>
              <p:nvPr/>
            </p:nvSpPr>
            <p:spPr bwMode="auto">
              <a:xfrm>
                <a:off x="3257" y="1900"/>
                <a:ext cx="1" cy="1432"/>
              </a:xfrm>
              <a:custGeom>
                <a:avLst/>
                <a:gdLst>
                  <a:gd name="T0" fmla="*/ 0 w 1"/>
                  <a:gd name="T1" fmla="*/ 0 h 1432"/>
                  <a:gd name="T2" fmla="*/ 0 w 1"/>
                  <a:gd name="T3" fmla="*/ 1432 h 1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32">
                    <a:moveTo>
                      <a:pt x="0" y="0"/>
                    </a:moveTo>
                    <a:lnTo>
                      <a:pt x="0" y="1432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9" name="Freeform 67"/>
              <p:cNvSpPr>
                <a:spLocks/>
              </p:cNvSpPr>
              <p:nvPr/>
            </p:nvSpPr>
            <p:spPr bwMode="auto">
              <a:xfrm>
                <a:off x="3368" y="1852"/>
                <a:ext cx="1" cy="1432"/>
              </a:xfrm>
              <a:custGeom>
                <a:avLst/>
                <a:gdLst>
                  <a:gd name="T0" fmla="*/ 0 w 1"/>
                  <a:gd name="T1" fmla="*/ 0 h 1432"/>
                  <a:gd name="T2" fmla="*/ 0 w 1"/>
                  <a:gd name="T3" fmla="*/ 1432 h 1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32">
                    <a:moveTo>
                      <a:pt x="0" y="0"/>
                    </a:moveTo>
                    <a:lnTo>
                      <a:pt x="0" y="1432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100" name="Freeform 68"/>
              <p:cNvSpPr>
                <a:spLocks/>
              </p:cNvSpPr>
              <p:nvPr/>
            </p:nvSpPr>
            <p:spPr bwMode="auto">
              <a:xfrm>
                <a:off x="3480" y="1784"/>
                <a:ext cx="1" cy="1424"/>
              </a:xfrm>
              <a:custGeom>
                <a:avLst/>
                <a:gdLst>
                  <a:gd name="T0" fmla="*/ 0 w 1"/>
                  <a:gd name="T1" fmla="*/ 0 h 1424"/>
                  <a:gd name="T2" fmla="*/ 0 w 1"/>
                  <a:gd name="T3" fmla="*/ 1424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4">
                    <a:moveTo>
                      <a:pt x="0" y="0"/>
                    </a:moveTo>
                    <a:lnTo>
                      <a:pt x="0" y="1424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101" name="Freeform 69"/>
              <p:cNvSpPr>
                <a:spLocks/>
              </p:cNvSpPr>
              <p:nvPr/>
            </p:nvSpPr>
            <p:spPr bwMode="auto">
              <a:xfrm>
                <a:off x="1968" y="1668"/>
                <a:ext cx="3" cy="1452"/>
              </a:xfrm>
              <a:custGeom>
                <a:avLst/>
                <a:gdLst>
                  <a:gd name="T0" fmla="*/ 0 w 3"/>
                  <a:gd name="T1" fmla="*/ 0 h 1452"/>
                  <a:gd name="T2" fmla="*/ 3 w 3"/>
                  <a:gd name="T3" fmla="*/ 1452 h 1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452">
                    <a:moveTo>
                      <a:pt x="0" y="0"/>
                    </a:moveTo>
                    <a:lnTo>
                      <a:pt x="3" y="1452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48102" name="Freeform 70"/>
            <p:cNvSpPr>
              <a:spLocks/>
            </p:cNvSpPr>
            <p:nvPr/>
          </p:nvSpPr>
          <p:spPr bwMode="auto">
            <a:xfrm>
              <a:off x="2196" y="1860"/>
              <a:ext cx="1" cy="1422"/>
            </a:xfrm>
            <a:custGeom>
              <a:avLst/>
              <a:gdLst>
                <a:gd name="T0" fmla="*/ 0 w 1"/>
                <a:gd name="T1" fmla="*/ 0 h 1422"/>
                <a:gd name="T2" fmla="*/ 0 w 1"/>
                <a:gd name="T3" fmla="*/ 1422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22">
                  <a:moveTo>
                    <a:pt x="0" y="0"/>
                  </a:moveTo>
                  <a:lnTo>
                    <a:pt x="0" y="1422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48110" name="Object 78"/>
          <p:cNvGraphicFramePr>
            <a:graphicFrameLocks noChangeAspect="1"/>
          </p:cNvGraphicFramePr>
          <p:nvPr/>
        </p:nvGraphicFramePr>
        <p:xfrm>
          <a:off x="5843588" y="3178175"/>
          <a:ext cx="10144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155" name="公式" r:id="rId7" imgW="761760" imgH="228600" progId="Equation.3">
                  <p:embed/>
                </p:oleObj>
              </mc:Choice>
              <mc:Fallback>
                <p:oleObj name="公式" r:id="rId7" imgW="761760" imgH="2286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3178175"/>
                        <a:ext cx="10144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8111" name="Text Box 79"/>
          <p:cNvSpPr txBox="1">
            <a:spLocks noChangeArrowheads="1"/>
          </p:cNvSpPr>
          <p:nvPr/>
        </p:nvSpPr>
        <p:spPr bwMode="auto">
          <a:xfrm>
            <a:off x="5094288" y="125888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</a:rPr>
              <a:t>L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348112" name="Object 80"/>
          <p:cNvGraphicFramePr>
            <a:graphicFrameLocks noChangeAspect="1"/>
          </p:cNvGraphicFramePr>
          <p:nvPr/>
        </p:nvGraphicFramePr>
        <p:xfrm>
          <a:off x="6888163" y="2174875"/>
          <a:ext cx="20828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156" name="公式" r:id="rId9" imgW="1180800" imgH="203040" progId="Equation.3">
                  <p:embed/>
                </p:oleObj>
              </mc:Choice>
              <mc:Fallback>
                <p:oleObj name="公式" r:id="rId9" imgW="1180800" imgH="20304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2174875"/>
                        <a:ext cx="20828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8114" name="Object 82"/>
          <p:cNvGraphicFramePr>
            <a:graphicFrameLocks noChangeAspect="1"/>
          </p:cNvGraphicFramePr>
          <p:nvPr/>
        </p:nvGraphicFramePr>
        <p:xfrm>
          <a:off x="7005638" y="1647825"/>
          <a:ext cx="13763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157" name="公式" r:id="rId11" imgW="761760" imgH="228600" progId="Equation.3">
                  <p:embed/>
                </p:oleObj>
              </mc:Choice>
              <mc:Fallback>
                <p:oleObj name="公式" r:id="rId11" imgW="761760" imgH="2286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638" y="1647825"/>
                        <a:ext cx="13763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8115" name="Object 83"/>
          <p:cNvGraphicFramePr>
            <a:graphicFrameLocks noChangeAspect="1"/>
          </p:cNvGraphicFramePr>
          <p:nvPr/>
        </p:nvGraphicFramePr>
        <p:xfrm>
          <a:off x="7383463" y="2686050"/>
          <a:ext cx="13716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158" name="公式" r:id="rId12" imgW="888840" imgH="482400" progId="Equation.3">
                  <p:embed/>
                </p:oleObj>
              </mc:Choice>
              <mc:Fallback>
                <p:oleObj name="公式" r:id="rId12" imgW="888840" imgH="4824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2686050"/>
                        <a:ext cx="13716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8117" name="Arc 85"/>
          <p:cNvSpPr>
            <a:spLocks/>
          </p:cNvSpPr>
          <p:nvPr/>
        </p:nvSpPr>
        <p:spPr bwMode="auto">
          <a:xfrm>
            <a:off x="3059113" y="4022725"/>
            <a:ext cx="2746375" cy="1392238"/>
          </a:xfrm>
          <a:custGeom>
            <a:avLst/>
            <a:gdLst>
              <a:gd name="G0" fmla="+- 21600 0 0"/>
              <a:gd name="G1" fmla="+- 18132 0 0"/>
              <a:gd name="G2" fmla="+- 21600 0 0"/>
              <a:gd name="T0" fmla="*/ 33338 w 43200"/>
              <a:gd name="T1" fmla="*/ 0 h 39732"/>
              <a:gd name="T2" fmla="*/ 9116 w 43200"/>
              <a:gd name="T3" fmla="*/ 505 h 39732"/>
              <a:gd name="T4" fmla="*/ 21600 w 43200"/>
              <a:gd name="T5" fmla="*/ 18132 h 39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732" fill="none" extrusionOk="0">
                <a:moveTo>
                  <a:pt x="33338" y="-1"/>
                </a:moveTo>
                <a:cubicBezTo>
                  <a:pt x="39487" y="3980"/>
                  <a:pt x="43200" y="10806"/>
                  <a:pt x="43200" y="18132"/>
                </a:cubicBezTo>
                <a:cubicBezTo>
                  <a:pt x="43200" y="30061"/>
                  <a:pt x="33529" y="39732"/>
                  <a:pt x="21600" y="39732"/>
                </a:cubicBezTo>
                <a:cubicBezTo>
                  <a:pt x="9670" y="39732"/>
                  <a:pt x="0" y="30061"/>
                  <a:pt x="0" y="18132"/>
                </a:cubicBezTo>
                <a:cubicBezTo>
                  <a:pt x="-1" y="11125"/>
                  <a:pt x="3398" y="4554"/>
                  <a:pt x="9116" y="505"/>
                </a:cubicBezTo>
              </a:path>
              <a:path w="43200" h="39732" stroke="0" extrusionOk="0">
                <a:moveTo>
                  <a:pt x="33338" y="-1"/>
                </a:moveTo>
                <a:cubicBezTo>
                  <a:pt x="39487" y="3980"/>
                  <a:pt x="43200" y="10806"/>
                  <a:pt x="43200" y="18132"/>
                </a:cubicBezTo>
                <a:cubicBezTo>
                  <a:pt x="43200" y="30061"/>
                  <a:pt x="33529" y="39732"/>
                  <a:pt x="21600" y="39732"/>
                </a:cubicBezTo>
                <a:cubicBezTo>
                  <a:pt x="9670" y="39732"/>
                  <a:pt x="0" y="30061"/>
                  <a:pt x="0" y="18132"/>
                </a:cubicBezTo>
                <a:cubicBezTo>
                  <a:pt x="-1" y="11125"/>
                  <a:pt x="3398" y="4554"/>
                  <a:pt x="9116" y="505"/>
                </a:cubicBezTo>
                <a:lnTo>
                  <a:pt x="21600" y="18132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48116" name="Arc 84"/>
          <p:cNvSpPr>
            <a:spLocks/>
          </p:cNvSpPr>
          <p:nvPr/>
        </p:nvSpPr>
        <p:spPr bwMode="auto">
          <a:xfrm>
            <a:off x="3049588" y="4010025"/>
            <a:ext cx="2755900" cy="1393825"/>
          </a:xfrm>
          <a:custGeom>
            <a:avLst/>
            <a:gdLst>
              <a:gd name="G0" fmla="+- 21600 0 0"/>
              <a:gd name="G1" fmla="+- 18099 0 0"/>
              <a:gd name="G2" fmla="+- 21600 0 0"/>
              <a:gd name="T0" fmla="*/ 33390 w 43200"/>
              <a:gd name="T1" fmla="*/ 0 h 39699"/>
              <a:gd name="T2" fmla="*/ 9217 w 43200"/>
              <a:gd name="T3" fmla="*/ 401 h 39699"/>
              <a:gd name="T4" fmla="*/ 21600 w 43200"/>
              <a:gd name="T5" fmla="*/ 18099 h 39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699" fill="none" extrusionOk="0">
                <a:moveTo>
                  <a:pt x="33389" y="0"/>
                </a:moveTo>
                <a:cubicBezTo>
                  <a:pt x="39509" y="3986"/>
                  <a:pt x="43200" y="10795"/>
                  <a:pt x="43200" y="18099"/>
                </a:cubicBezTo>
                <a:cubicBezTo>
                  <a:pt x="43200" y="30028"/>
                  <a:pt x="33529" y="39699"/>
                  <a:pt x="21600" y="39699"/>
                </a:cubicBezTo>
                <a:cubicBezTo>
                  <a:pt x="9670" y="39699"/>
                  <a:pt x="0" y="30028"/>
                  <a:pt x="0" y="18099"/>
                </a:cubicBezTo>
                <a:cubicBezTo>
                  <a:pt x="-1" y="11049"/>
                  <a:pt x="3440" y="4442"/>
                  <a:pt x="9216" y="400"/>
                </a:cubicBezTo>
              </a:path>
              <a:path w="43200" h="39699" stroke="0" extrusionOk="0">
                <a:moveTo>
                  <a:pt x="33389" y="0"/>
                </a:moveTo>
                <a:cubicBezTo>
                  <a:pt x="39509" y="3986"/>
                  <a:pt x="43200" y="10795"/>
                  <a:pt x="43200" y="18099"/>
                </a:cubicBezTo>
                <a:cubicBezTo>
                  <a:pt x="43200" y="30028"/>
                  <a:pt x="33529" y="39699"/>
                  <a:pt x="21600" y="39699"/>
                </a:cubicBezTo>
                <a:cubicBezTo>
                  <a:pt x="9670" y="39699"/>
                  <a:pt x="0" y="30028"/>
                  <a:pt x="0" y="18099"/>
                </a:cubicBezTo>
                <a:cubicBezTo>
                  <a:pt x="-1" y="11049"/>
                  <a:pt x="3440" y="4442"/>
                  <a:pt x="9216" y="400"/>
                </a:cubicBezTo>
                <a:lnTo>
                  <a:pt x="21600" y="18099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48118" name="Arc 86"/>
          <p:cNvSpPr>
            <a:spLocks/>
          </p:cNvSpPr>
          <p:nvPr/>
        </p:nvSpPr>
        <p:spPr bwMode="auto">
          <a:xfrm>
            <a:off x="3040063" y="4024313"/>
            <a:ext cx="2746375" cy="1385887"/>
          </a:xfrm>
          <a:custGeom>
            <a:avLst/>
            <a:gdLst>
              <a:gd name="G0" fmla="+- 21600 0 0"/>
              <a:gd name="G1" fmla="+- 17950 0 0"/>
              <a:gd name="G2" fmla="+- 21600 0 0"/>
              <a:gd name="T0" fmla="*/ 33614 w 43200"/>
              <a:gd name="T1" fmla="*/ 0 h 39550"/>
              <a:gd name="T2" fmla="*/ 9396 w 43200"/>
              <a:gd name="T3" fmla="*/ 128 h 39550"/>
              <a:gd name="T4" fmla="*/ 21600 w 43200"/>
              <a:gd name="T5" fmla="*/ 17950 h 39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550" fill="none" extrusionOk="0">
                <a:moveTo>
                  <a:pt x="33614" y="-1"/>
                </a:moveTo>
                <a:cubicBezTo>
                  <a:pt x="39604" y="4008"/>
                  <a:pt x="43200" y="10741"/>
                  <a:pt x="43200" y="17950"/>
                </a:cubicBezTo>
                <a:cubicBezTo>
                  <a:pt x="43200" y="29879"/>
                  <a:pt x="33529" y="39550"/>
                  <a:pt x="21600" y="39550"/>
                </a:cubicBezTo>
                <a:cubicBezTo>
                  <a:pt x="9670" y="39550"/>
                  <a:pt x="0" y="29879"/>
                  <a:pt x="0" y="17950"/>
                </a:cubicBezTo>
                <a:cubicBezTo>
                  <a:pt x="-1" y="10823"/>
                  <a:pt x="3515" y="4154"/>
                  <a:pt x="9396" y="128"/>
                </a:cubicBezTo>
              </a:path>
              <a:path w="43200" h="39550" stroke="0" extrusionOk="0">
                <a:moveTo>
                  <a:pt x="33614" y="-1"/>
                </a:moveTo>
                <a:cubicBezTo>
                  <a:pt x="39604" y="4008"/>
                  <a:pt x="43200" y="10741"/>
                  <a:pt x="43200" y="17950"/>
                </a:cubicBezTo>
                <a:cubicBezTo>
                  <a:pt x="43200" y="29879"/>
                  <a:pt x="33529" y="39550"/>
                  <a:pt x="21600" y="39550"/>
                </a:cubicBezTo>
                <a:cubicBezTo>
                  <a:pt x="9670" y="39550"/>
                  <a:pt x="0" y="29879"/>
                  <a:pt x="0" y="17950"/>
                </a:cubicBezTo>
                <a:cubicBezTo>
                  <a:pt x="-1" y="10823"/>
                  <a:pt x="3515" y="4154"/>
                  <a:pt x="9396" y="128"/>
                </a:cubicBezTo>
                <a:lnTo>
                  <a:pt x="21600" y="1795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48119" name="Text Box 87"/>
          <p:cNvSpPr txBox="1">
            <a:spLocks noChangeArrowheads="1"/>
          </p:cNvSpPr>
          <p:nvPr/>
        </p:nvSpPr>
        <p:spPr bwMode="auto">
          <a:xfrm>
            <a:off x="8755063" y="27813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348120" name="Text Box 88"/>
          <p:cNvSpPr txBox="1">
            <a:spLocks noChangeArrowheads="1"/>
          </p:cNvSpPr>
          <p:nvPr/>
        </p:nvSpPr>
        <p:spPr bwMode="auto">
          <a:xfrm>
            <a:off x="8907463" y="29337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348123" name="Text Box 91"/>
          <p:cNvSpPr txBox="1">
            <a:spLocks noChangeArrowheads="1"/>
          </p:cNvSpPr>
          <p:nvPr/>
        </p:nvSpPr>
        <p:spPr bwMode="auto">
          <a:xfrm>
            <a:off x="8932863" y="30861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pSp>
        <p:nvGrpSpPr>
          <p:cNvPr id="2348050" name="Group 18"/>
          <p:cNvGrpSpPr>
            <a:grpSpLocks/>
          </p:cNvGrpSpPr>
          <p:nvPr/>
        </p:nvGrpSpPr>
        <p:grpSpPr bwMode="auto">
          <a:xfrm>
            <a:off x="2747963" y="1487488"/>
            <a:ext cx="3300412" cy="5487987"/>
            <a:chOff x="1731" y="937"/>
            <a:chExt cx="2079" cy="3457"/>
          </a:xfrm>
        </p:grpSpPr>
        <p:sp>
          <p:nvSpPr>
            <p:cNvPr id="2348051" name="Arc 19"/>
            <p:cNvSpPr>
              <a:spLocks/>
            </p:cNvSpPr>
            <p:nvPr/>
          </p:nvSpPr>
          <p:spPr bwMode="auto">
            <a:xfrm rot="-3233812">
              <a:off x="994" y="1674"/>
              <a:ext cx="3457" cy="1983"/>
            </a:xfrm>
            <a:custGeom>
              <a:avLst/>
              <a:gdLst>
                <a:gd name="G0" fmla="+- 16747 0 0"/>
                <a:gd name="G1" fmla="+- 21600 0 0"/>
                <a:gd name="G2" fmla="+- 21600 0 0"/>
                <a:gd name="T0" fmla="*/ 0 w 38347"/>
                <a:gd name="T1" fmla="*/ 7958 h 35251"/>
                <a:gd name="T2" fmla="*/ 33486 w 38347"/>
                <a:gd name="T3" fmla="*/ 35251 h 35251"/>
                <a:gd name="T4" fmla="*/ 16747 w 38347"/>
                <a:gd name="T5" fmla="*/ 21600 h 3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47" h="35251" fill="none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</a:path>
                <a:path w="38347" h="35251" stroke="0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  <a:lnTo>
                    <a:pt x="16747" y="21600"/>
                  </a:lnTo>
                  <a:close/>
                </a:path>
              </a:pathLst>
            </a:cu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48052" name="Arc 20"/>
            <p:cNvSpPr>
              <a:spLocks/>
            </p:cNvSpPr>
            <p:nvPr/>
          </p:nvSpPr>
          <p:spPr bwMode="auto">
            <a:xfrm rot="3233812" flipH="1">
              <a:off x="1090" y="1674"/>
              <a:ext cx="3457" cy="1983"/>
            </a:xfrm>
            <a:custGeom>
              <a:avLst/>
              <a:gdLst>
                <a:gd name="G0" fmla="+- 16747 0 0"/>
                <a:gd name="G1" fmla="+- 21600 0 0"/>
                <a:gd name="G2" fmla="+- 21600 0 0"/>
                <a:gd name="T0" fmla="*/ 0 w 38347"/>
                <a:gd name="T1" fmla="*/ 7958 h 35251"/>
                <a:gd name="T2" fmla="*/ 33486 w 38347"/>
                <a:gd name="T3" fmla="*/ 35251 h 35251"/>
                <a:gd name="T4" fmla="*/ 16747 w 38347"/>
                <a:gd name="T5" fmla="*/ 21600 h 3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47" h="35251" fill="none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</a:path>
                <a:path w="38347" h="35251" stroke="0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  <a:lnTo>
                    <a:pt x="16747" y="21600"/>
                  </a:lnTo>
                  <a:close/>
                </a:path>
              </a:pathLst>
            </a:cu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48064" name="Oval 32"/>
          <p:cNvSpPr>
            <a:spLocks noChangeArrowheads="1"/>
          </p:cNvSpPr>
          <p:nvPr/>
        </p:nvSpPr>
        <p:spPr bwMode="auto">
          <a:xfrm>
            <a:off x="3048000" y="1631950"/>
            <a:ext cx="2743200" cy="1524000"/>
          </a:xfrm>
          <a:prstGeom prst="ellips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33CC"/>
                    </a:gs>
                    <a:gs pos="100000">
                      <a:srgbClr val="FF33CC">
                        <a:gamma/>
                        <a:tint val="38039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8065" name="Oval 33"/>
          <p:cNvSpPr>
            <a:spLocks noChangeArrowheads="1"/>
          </p:cNvSpPr>
          <p:nvPr/>
        </p:nvSpPr>
        <p:spPr bwMode="auto">
          <a:xfrm>
            <a:off x="3057525" y="1631950"/>
            <a:ext cx="2743200" cy="1524000"/>
          </a:xfrm>
          <a:prstGeom prst="ellips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33CC"/>
                    </a:gs>
                    <a:gs pos="100000">
                      <a:srgbClr val="FF33CC">
                        <a:gamma/>
                        <a:tint val="38039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8066" name="Oval 34"/>
          <p:cNvSpPr>
            <a:spLocks noChangeArrowheads="1"/>
          </p:cNvSpPr>
          <p:nvPr/>
        </p:nvSpPr>
        <p:spPr bwMode="auto">
          <a:xfrm>
            <a:off x="3048000" y="1631950"/>
            <a:ext cx="2743200" cy="1524000"/>
          </a:xfrm>
          <a:prstGeom prst="ellips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8124" name="Text Box 92"/>
          <p:cNvSpPr txBox="1">
            <a:spLocks noChangeArrowheads="1"/>
          </p:cNvSpPr>
          <p:nvPr/>
        </p:nvSpPr>
        <p:spPr bwMode="auto">
          <a:xfrm>
            <a:off x="188913" y="2117725"/>
            <a:ext cx="1601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2400" b="1"/>
              <a:t>得</a:t>
            </a:r>
            <a:r>
              <a:rPr lang="zh-CN" altLang="zh-CN" sz="2400" b="1">
                <a:solidFill>
                  <a:srgbClr val="FF0000"/>
                </a:solidFill>
              </a:rPr>
              <a:t>交线</a:t>
            </a:r>
            <a:r>
              <a:rPr lang="en-US" altLang="zh-CN" sz="2400" b="1" i="1">
                <a:solidFill>
                  <a:srgbClr val="FF0000"/>
                </a:solidFill>
              </a:rPr>
              <a:t>L</a:t>
            </a:r>
            <a:r>
              <a:rPr lang="zh-CN" altLang="en-US" sz="2400" b="1">
                <a:solidFill>
                  <a:srgbClr val="FF0000"/>
                </a:solidFill>
              </a:rPr>
              <a:t>：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348125" name="Rectangle 93"/>
          <p:cNvSpPr>
            <a:spLocks noChangeArrowheads="1"/>
          </p:cNvSpPr>
          <p:nvPr/>
        </p:nvSpPr>
        <p:spPr bwMode="auto">
          <a:xfrm>
            <a:off x="188913" y="76200"/>
            <a:ext cx="4981575" cy="544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24.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空间曲线在坐标面上的投影</a:t>
            </a:r>
          </a:p>
        </p:txBody>
      </p:sp>
      <p:sp>
        <p:nvSpPr>
          <p:cNvPr id="2348126" name="Rectangle 94"/>
          <p:cNvSpPr>
            <a:spLocks noGrp="1" noChangeArrowheads="1"/>
          </p:cNvSpPr>
          <p:nvPr>
            <p:ph type="title" idx="4294967295"/>
          </p:nvPr>
        </p:nvSpPr>
        <p:spPr>
          <a:xfrm>
            <a:off x="8755063" y="4960938"/>
            <a:ext cx="106362" cy="201612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48127" name="Text Box 95"/>
          <p:cNvSpPr txBox="1">
            <a:spLocks noChangeArrowheads="1"/>
          </p:cNvSpPr>
          <p:nvPr/>
        </p:nvSpPr>
        <p:spPr bwMode="auto">
          <a:xfrm>
            <a:off x="6918325" y="1116013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</a:rPr>
              <a:t>投影柱面</a:t>
            </a:r>
          </a:p>
        </p:txBody>
      </p:sp>
      <p:graphicFrame>
        <p:nvGraphicFramePr>
          <p:cNvPr id="2348128" name="Object 96"/>
          <p:cNvGraphicFramePr>
            <a:graphicFrameLocks noChangeAspect="1"/>
          </p:cNvGraphicFramePr>
          <p:nvPr/>
        </p:nvGraphicFramePr>
        <p:xfrm>
          <a:off x="1060450" y="1154113"/>
          <a:ext cx="19875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159" name="公式" r:id="rId14" imgW="1231560" imgH="507960" progId="Equation.3">
                  <p:embed/>
                </p:oleObj>
              </mc:Choice>
              <mc:Fallback>
                <p:oleObj name="公式" r:id="rId14" imgW="1231560" imgH="50796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154113"/>
                        <a:ext cx="198755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8129" name="Text Box 97"/>
          <p:cNvSpPr txBox="1">
            <a:spLocks noChangeArrowheads="1"/>
          </p:cNvSpPr>
          <p:nvPr/>
        </p:nvSpPr>
        <p:spPr bwMode="auto">
          <a:xfrm>
            <a:off x="668338" y="12954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由</a:t>
            </a:r>
          </a:p>
        </p:txBody>
      </p:sp>
      <p:graphicFrame>
        <p:nvGraphicFramePr>
          <p:cNvPr id="2348130" name="Object 98"/>
          <p:cNvGraphicFramePr>
            <a:graphicFrameLocks noChangeAspect="1"/>
          </p:cNvGraphicFramePr>
          <p:nvPr/>
        </p:nvGraphicFramePr>
        <p:xfrm>
          <a:off x="668338" y="563563"/>
          <a:ext cx="8035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160" name="公式" r:id="rId16" imgW="4457520" imgH="279360" progId="Equation.3">
                  <p:embed/>
                </p:oleObj>
              </mc:Choice>
              <mc:Fallback>
                <p:oleObj name="公式" r:id="rId16" imgW="4457520" imgH="27936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563563"/>
                        <a:ext cx="80359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8136" name="AutoShape 104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80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34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4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4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348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81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48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48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48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48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48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48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48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48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81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48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48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48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48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81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2348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2348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48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48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48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48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81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8104" grpId="0" animBg="1"/>
      <p:bldP spid="2348111" grpId="0" autoUpdateAnimBg="0"/>
      <p:bldP spid="2348117" grpId="0" animBg="1"/>
      <p:bldP spid="2348116" grpId="0" animBg="1"/>
      <p:bldP spid="2348118" grpId="0" animBg="1"/>
      <p:bldP spid="2348119" grpId="0" autoUpdateAnimBg="0"/>
      <p:bldP spid="2348120" grpId="0" autoUpdateAnimBg="0"/>
      <p:bldP spid="2348123" grpId="0" autoUpdateAnimBg="0"/>
      <p:bldP spid="2348064" grpId="0" animBg="1"/>
      <p:bldP spid="2348065" grpId="0" animBg="1"/>
      <p:bldP spid="2348066" grpId="0" animBg="1"/>
      <p:bldP spid="2348127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738" name="Text Box 2"/>
          <p:cNvSpPr txBox="1">
            <a:spLocks noChangeArrowheads="1"/>
          </p:cNvSpPr>
          <p:nvPr/>
        </p:nvSpPr>
        <p:spPr bwMode="auto">
          <a:xfrm>
            <a:off x="198438" y="306388"/>
            <a:ext cx="5186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</a:rPr>
              <a:t>  </a:t>
            </a:r>
            <a:endParaRPr lang="en-US" altLang="zh-CN" sz="2400">
              <a:solidFill>
                <a:srgbClr val="FF3300"/>
              </a:solidFill>
            </a:endParaRPr>
          </a:p>
        </p:txBody>
      </p:sp>
      <p:graphicFrame>
        <p:nvGraphicFramePr>
          <p:cNvPr id="1908739" name="Object 3"/>
          <p:cNvGraphicFramePr>
            <a:graphicFrameLocks noChangeAspect="1"/>
          </p:cNvGraphicFramePr>
          <p:nvPr/>
        </p:nvGraphicFramePr>
        <p:xfrm>
          <a:off x="820738" y="919163"/>
          <a:ext cx="22812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803" name="公式" r:id="rId3" imgW="1346040" imgH="507960" progId="Equation.3">
                  <p:embed/>
                </p:oleObj>
              </mc:Choice>
              <mc:Fallback>
                <p:oleObj name="公式" r:id="rId3" imgW="134604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919163"/>
                        <a:ext cx="22812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8741" name="Object 5"/>
          <p:cNvGraphicFramePr>
            <a:graphicFrameLocks noChangeAspect="1"/>
          </p:cNvGraphicFramePr>
          <p:nvPr/>
        </p:nvGraphicFramePr>
        <p:xfrm>
          <a:off x="177800" y="1854200"/>
          <a:ext cx="11334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804" name="公式" r:id="rId5" imgW="660240" imgH="203040" progId="Equation.3">
                  <p:embed/>
                </p:oleObj>
              </mc:Choice>
              <mc:Fallback>
                <p:oleObj name="公式" r:id="rId5" imgW="6602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854200"/>
                        <a:ext cx="11334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8745" name="Text Box 9"/>
          <p:cNvSpPr txBox="1">
            <a:spLocks noChangeArrowheads="1"/>
          </p:cNvSpPr>
          <p:nvPr/>
        </p:nvSpPr>
        <p:spPr bwMode="auto">
          <a:xfrm>
            <a:off x="177800" y="116046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L: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1908748" name="Group 12"/>
          <p:cNvGrpSpPr>
            <a:grpSpLocks/>
          </p:cNvGrpSpPr>
          <p:nvPr/>
        </p:nvGrpSpPr>
        <p:grpSpPr bwMode="auto">
          <a:xfrm>
            <a:off x="2670175" y="1128713"/>
            <a:ext cx="6359525" cy="5354637"/>
            <a:chOff x="1682" y="711"/>
            <a:chExt cx="4006" cy="3373"/>
          </a:xfrm>
        </p:grpSpPr>
        <p:sp>
          <p:nvSpPr>
            <p:cNvPr id="1908749" name="Line 13"/>
            <p:cNvSpPr>
              <a:spLocks noChangeShapeType="1"/>
            </p:cNvSpPr>
            <p:nvPr/>
          </p:nvSpPr>
          <p:spPr bwMode="auto">
            <a:xfrm>
              <a:off x="2811" y="3304"/>
              <a:ext cx="27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8750" name="Line 14"/>
            <p:cNvSpPr>
              <a:spLocks noChangeShapeType="1"/>
            </p:cNvSpPr>
            <p:nvPr/>
          </p:nvSpPr>
          <p:spPr bwMode="auto">
            <a:xfrm flipV="1">
              <a:off x="2811" y="809"/>
              <a:ext cx="0" cy="24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8751" name="Text Box 15"/>
            <p:cNvSpPr txBox="1">
              <a:spLocks noChangeArrowheads="1"/>
            </p:cNvSpPr>
            <p:nvPr/>
          </p:nvSpPr>
          <p:spPr bwMode="auto">
            <a:xfrm>
              <a:off x="1682" y="3853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908752" name="Text Box 16"/>
            <p:cNvSpPr txBox="1">
              <a:spLocks noChangeArrowheads="1"/>
            </p:cNvSpPr>
            <p:nvPr/>
          </p:nvSpPr>
          <p:spPr bwMode="auto">
            <a:xfrm>
              <a:off x="2774" y="711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08753" name="Text Box 17"/>
            <p:cNvSpPr txBox="1">
              <a:spLocks noChangeArrowheads="1"/>
            </p:cNvSpPr>
            <p:nvPr/>
          </p:nvSpPr>
          <p:spPr bwMode="auto">
            <a:xfrm>
              <a:off x="5465" y="3300"/>
              <a:ext cx="2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08754" name="Line 18"/>
            <p:cNvSpPr>
              <a:spLocks noChangeShapeType="1"/>
            </p:cNvSpPr>
            <p:nvPr/>
          </p:nvSpPr>
          <p:spPr bwMode="auto">
            <a:xfrm flipH="1">
              <a:off x="1939" y="3300"/>
              <a:ext cx="864" cy="6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8755" name="Text Box 19"/>
            <p:cNvSpPr txBox="1">
              <a:spLocks noChangeArrowheads="1"/>
            </p:cNvSpPr>
            <p:nvPr/>
          </p:nvSpPr>
          <p:spPr bwMode="auto">
            <a:xfrm>
              <a:off x="2640" y="327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1908758" name="Freeform 22"/>
          <p:cNvSpPr>
            <a:spLocks/>
          </p:cNvSpPr>
          <p:nvPr/>
        </p:nvSpPr>
        <p:spPr bwMode="auto">
          <a:xfrm>
            <a:off x="3762375" y="1143000"/>
            <a:ext cx="4714875" cy="4086225"/>
          </a:xfrm>
          <a:custGeom>
            <a:avLst/>
            <a:gdLst>
              <a:gd name="T0" fmla="*/ 0 w 2970"/>
              <a:gd name="T1" fmla="*/ 420 h 2574"/>
              <a:gd name="T2" fmla="*/ 24 w 2970"/>
              <a:gd name="T3" fmla="*/ 558 h 2574"/>
              <a:gd name="T4" fmla="*/ 38 w 2970"/>
              <a:gd name="T5" fmla="*/ 620 h 2574"/>
              <a:gd name="T6" fmla="*/ 54 w 2970"/>
              <a:gd name="T7" fmla="*/ 680 h 2574"/>
              <a:gd name="T8" fmla="*/ 66 w 2970"/>
              <a:gd name="T9" fmla="*/ 724 h 2574"/>
              <a:gd name="T10" fmla="*/ 90 w 2970"/>
              <a:gd name="T11" fmla="*/ 772 h 2574"/>
              <a:gd name="T12" fmla="*/ 111 w 2970"/>
              <a:gd name="T13" fmla="*/ 807 h 2574"/>
              <a:gd name="T14" fmla="*/ 148 w 2970"/>
              <a:gd name="T15" fmla="*/ 853 h 2574"/>
              <a:gd name="T16" fmla="*/ 214 w 2970"/>
              <a:gd name="T17" fmla="*/ 900 h 2574"/>
              <a:gd name="T18" fmla="*/ 252 w 2970"/>
              <a:gd name="T19" fmla="*/ 918 h 2574"/>
              <a:gd name="T20" fmla="*/ 327 w 2970"/>
              <a:gd name="T21" fmla="*/ 933 h 2574"/>
              <a:gd name="T22" fmla="*/ 423 w 2970"/>
              <a:gd name="T23" fmla="*/ 942 h 2574"/>
              <a:gd name="T24" fmla="*/ 548 w 2970"/>
              <a:gd name="T25" fmla="*/ 926 h 2574"/>
              <a:gd name="T26" fmla="*/ 682 w 2970"/>
              <a:gd name="T27" fmla="*/ 904 h 2574"/>
              <a:gd name="T28" fmla="*/ 878 w 2970"/>
              <a:gd name="T29" fmla="*/ 856 h 2574"/>
              <a:gd name="T30" fmla="*/ 1062 w 2970"/>
              <a:gd name="T31" fmla="*/ 798 h 2574"/>
              <a:gd name="T32" fmla="*/ 1238 w 2970"/>
              <a:gd name="T33" fmla="*/ 736 h 2574"/>
              <a:gd name="T34" fmla="*/ 1515 w 2970"/>
              <a:gd name="T35" fmla="*/ 627 h 2574"/>
              <a:gd name="T36" fmla="*/ 1775 w 2970"/>
              <a:gd name="T37" fmla="*/ 516 h 2574"/>
              <a:gd name="T38" fmla="*/ 2230 w 2970"/>
              <a:gd name="T39" fmla="*/ 324 h 2574"/>
              <a:gd name="T40" fmla="*/ 2675 w 2970"/>
              <a:gd name="T41" fmla="*/ 135 h 2574"/>
              <a:gd name="T42" fmla="*/ 2970 w 2970"/>
              <a:gd name="T43" fmla="*/ 0 h 2574"/>
              <a:gd name="T44" fmla="*/ 2970 w 2970"/>
              <a:gd name="T45" fmla="*/ 1596 h 2574"/>
              <a:gd name="T46" fmla="*/ 2166 w 2970"/>
              <a:gd name="T47" fmla="*/ 1984 h 2574"/>
              <a:gd name="T48" fmla="*/ 1446 w 2970"/>
              <a:gd name="T49" fmla="*/ 2280 h 2574"/>
              <a:gd name="T50" fmla="*/ 1078 w 2970"/>
              <a:gd name="T51" fmla="*/ 2416 h 2574"/>
              <a:gd name="T52" fmla="*/ 775 w 2970"/>
              <a:gd name="T53" fmla="*/ 2507 h 2574"/>
              <a:gd name="T54" fmla="*/ 549 w 2970"/>
              <a:gd name="T55" fmla="*/ 2562 h 2574"/>
              <a:gd name="T56" fmla="*/ 435 w 2970"/>
              <a:gd name="T57" fmla="*/ 2574 h 2574"/>
              <a:gd name="T58" fmla="*/ 383 w 2970"/>
              <a:gd name="T59" fmla="*/ 2573 h 2574"/>
              <a:gd name="T60" fmla="*/ 338 w 2970"/>
              <a:gd name="T61" fmla="*/ 2565 h 2574"/>
              <a:gd name="T62" fmla="*/ 291 w 2970"/>
              <a:gd name="T63" fmla="*/ 2552 h 2574"/>
              <a:gd name="T64" fmla="*/ 248 w 2970"/>
              <a:gd name="T65" fmla="*/ 2534 h 2574"/>
              <a:gd name="T66" fmla="*/ 209 w 2970"/>
              <a:gd name="T67" fmla="*/ 2513 h 2574"/>
              <a:gd name="T68" fmla="*/ 182 w 2970"/>
              <a:gd name="T69" fmla="*/ 2493 h 2574"/>
              <a:gd name="T70" fmla="*/ 159 w 2970"/>
              <a:gd name="T71" fmla="*/ 2474 h 2574"/>
              <a:gd name="T72" fmla="*/ 129 w 2970"/>
              <a:gd name="T73" fmla="*/ 2445 h 2574"/>
              <a:gd name="T74" fmla="*/ 105 w 2970"/>
              <a:gd name="T75" fmla="*/ 2421 h 2574"/>
              <a:gd name="T76" fmla="*/ 54 w 2970"/>
              <a:gd name="T77" fmla="*/ 2360 h 2574"/>
              <a:gd name="T78" fmla="*/ 21 w 2970"/>
              <a:gd name="T79" fmla="*/ 2315 h 2574"/>
              <a:gd name="T80" fmla="*/ 0 w 2970"/>
              <a:gd name="T81" fmla="*/ 2274 h 2574"/>
              <a:gd name="T82" fmla="*/ 0 w 2970"/>
              <a:gd name="T83" fmla="*/ 420 h 2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70" h="2574">
                <a:moveTo>
                  <a:pt x="0" y="420"/>
                </a:moveTo>
                <a:lnTo>
                  <a:pt x="24" y="558"/>
                </a:lnTo>
                <a:lnTo>
                  <a:pt x="38" y="620"/>
                </a:lnTo>
                <a:lnTo>
                  <a:pt x="54" y="680"/>
                </a:lnTo>
                <a:lnTo>
                  <a:pt x="66" y="724"/>
                </a:lnTo>
                <a:lnTo>
                  <a:pt x="90" y="772"/>
                </a:lnTo>
                <a:lnTo>
                  <a:pt x="111" y="807"/>
                </a:lnTo>
                <a:lnTo>
                  <a:pt x="148" y="853"/>
                </a:lnTo>
                <a:lnTo>
                  <a:pt x="214" y="900"/>
                </a:lnTo>
                <a:lnTo>
                  <a:pt x="252" y="918"/>
                </a:lnTo>
                <a:lnTo>
                  <a:pt x="327" y="933"/>
                </a:lnTo>
                <a:lnTo>
                  <a:pt x="423" y="942"/>
                </a:lnTo>
                <a:lnTo>
                  <a:pt x="548" y="926"/>
                </a:lnTo>
                <a:lnTo>
                  <a:pt x="682" y="904"/>
                </a:lnTo>
                <a:lnTo>
                  <a:pt x="878" y="856"/>
                </a:lnTo>
                <a:lnTo>
                  <a:pt x="1062" y="798"/>
                </a:lnTo>
                <a:lnTo>
                  <a:pt x="1238" y="736"/>
                </a:lnTo>
                <a:lnTo>
                  <a:pt x="1515" y="627"/>
                </a:lnTo>
                <a:lnTo>
                  <a:pt x="1775" y="516"/>
                </a:lnTo>
                <a:lnTo>
                  <a:pt x="2230" y="324"/>
                </a:lnTo>
                <a:lnTo>
                  <a:pt x="2675" y="135"/>
                </a:lnTo>
                <a:lnTo>
                  <a:pt x="2970" y="0"/>
                </a:lnTo>
                <a:lnTo>
                  <a:pt x="2970" y="1596"/>
                </a:lnTo>
                <a:lnTo>
                  <a:pt x="2166" y="1984"/>
                </a:lnTo>
                <a:lnTo>
                  <a:pt x="1446" y="2280"/>
                </a:lnTo>
                <a:lnTo>
                  <a:pt x="1078" y="2416"/>
                </a:lnTo>
                <a:lnTo>
                  <a:pt x="775" y="2507"/>
                </a:lnTo>
                <a:lnTo>
                  <a:pt x="549" y="2562"/>
                </a:lnTo>
                <a:lnTo>
                  <a:pt x="435" y="2574"/>
                </a:lnTo>
                <a:lnTo>
                  <a:pt x="383" y="2573"/>
                </a:lnTo>
                <a:lnTo>
                  <a:pt x="338" y="2565"/>
                </a:lnTo>
                <a:lnTo>
                  <a:pt x="291" y="2552"/>
                </a:lnTo>
                <a:lnTo>
                  <a:pt x="248" y="2534"/>
                </a:lnTo>
                <a:lnTo>
                  <a:pt x="209" y="2513"/>
                </a:lnTo>
                <a:lnTo>
                  <a:pt x="182" y="2493"/>
                </a:lnTo>
                <a:lnTo>
                  <a:pt x="159" y="2474"/>
                </a:lnTo>
                <a:lnTo>
                  <a:pt x="129" y="2445"/>
                </a:lnTo>
                <a:lnTo>
                  <a:pt x="105" y="2421"/>
                </a:lnTo>
                <a:lnTo>
                  <a:pt x="54" y="2360"/>
                </a:lnTo>
                <a:lnTo>
                  <a:pt x="21" y="2315"/>
                </a:lnTo>
                <a:lnTo>
                  <a:pt x="0" y="2274"/>
                </a:lnTo>
                <a:lnTo>
                  <a:pt x="0" y="42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8783" name="Text Box 47"/>
          <p:cNvSpPr txBox="1">
            <a:spLocks noChangeArrowheads="1"/>
          </p:cNvSpPr>
          <p:nvPr/>
        </p:nvSpPr>
        <p:spPr bwMode="auto">
          <a:xfrm>
            <a:off x="2114550" y="2330450"/>
            <a:ext cx="1238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>
                <a:solidFill>
                  <a:srgbClr val="009900"/>
                </a:solidFill>
              </a:rPr>
              <a:t>(           )</a:t>
            </a:r>
          </a:p>
        </p:txBody>
      </p:sp>
      <p:graphicFrame>
        <p:nvGraphicFramePr>
          <p:cNvPr id="1908784" name="Object 48"/>
          <p:cNvGraphicFramePr>
            <a:graphicFrameLocks noChangeAspect="1"/>
          </p:cNvGraphicFramePr>
          <p:nvPr/>
        </p:nvGraphicFramePr>
        <p:xfrm>
          <a:off x="1300163" y="1854200"/>
          <a:ext cx="20478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805" name="公式" r:id="rId7" imgW="1130040" imgH="203040" progId="Equation.3">
                  <p:embed/>
                </p:oleObj>
              </mc:Choice>
              <mc:Fallback>
                <p:oleObj name="公式" r:id="rId7" imgW="1130040" imgH="2030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854200"/>
                        <a:ext cx="204787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8790" name="Rectangle 54"/>
          <p:cNvSpPr>
            <a:spLocks noGrp="1" noChangeArrowheads="1"/>
          </p:cNvSpPr>
          <p:nvPr>
            <p:ph type="title" idx="4294967295"/>
          </p:nvPr>
        </p:nvSpPr>
        <p:spPr>
          <a:xfrm>
            <a:off x="177800" y="244475"/>
            <a:ext cx="5472113" cy="5191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25.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空间曲线作为投影柱面的交线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endParaRPr lang="en-US" altLang="zh-CN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08791" name="Text Box 55"/>
          <p:cNvSpPr txBox="1">
            <a:spLocks noChangeArrowheads="1"/>
          </p:cNvSpPr>
          <p:nvPr/>
        </p:nvSpPr>
        <p:spPr bwMode="auto">
          <a:xfrm>
            <a:off x="2174875" y="2346325"/>
            <a:ext cx="85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</a:rPr>
              <a:t> </a:t>
            </a:r>
            <a:r>
              <a:rPr lang="zh-CN" altLang="en-US" sz="2000" b="1">
                <a:solidFill>
                  <a:srgbClr val="009900"/>
                </a:solidFill>
              </a:rPr>
              <a:t>消去</a:t>
            </a:r>
            <a:r>
              <a:rPr lang="en-US" altLang="zh-CN" sz="2000" b="1" i="1">
                <a:solidFill>
                  <a:srgbClr val="009900"/>
                </a:solidFill>
              </a:rPr>
              <a:t>z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908794" name="AutoShape 5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08795" name="Text Box 59"/>
          <p:cNvSpPr txBox="1">
            <a:spLocks noChangeArrowheads="1"/>
          </p:cNvSpPr>
          <p:nvPr/>
        </p:nvSpPr>
        <p:spPr bwMode="auto">
          <a:xfrm>
            <a:off x="977900" y="2330450"/>
            <a:ext cx="113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2000" b="1" baseline="30000">
                <a:solidFill>
                  <a:srgbClr val="009900"/>
                </a:solidFill>
              </a:rPr>
              <a:t>2 </a:t>
            </a:r>
            <a:r>
              <a:rPr lang="en-US" altLang="zh-CN" sz="2000" b="1" i="1">
                <a:solidFill>
                  <a:srgbClr val="009900"/>
                </a:solidFill>
              </a:rPr>
              <a:t>= –</a:t>
            </a:r>
            <a:r>
              <a:rPr lang="en-US" altLang="zh-CN" sz="2000" b="1">
                <a:solidFill>
                  <a:srgbClr val="009900"/>
                </a:solidFill>
              </a:rPr>
              <a:t> 4</a:t>
            </a:r>
            <a:r>
              <a:rPr lang="en-US" altLang="zh-CN" sz="2000" b="1" i="1">
                <a:solidFill>
                  <a:srgbClr val="009900"/>
                </a:solidFill>
              </a:rPr>
              <a:t>x </a:t>
            </a:r>
            <a:endParaRPr lang="en-US" altLang="zh-CN" sz="1800">
              <a:solidFill>
                <a:srgbClr val="009900"/>
              </a:solidFill>
            </a:endParaRPr>
          </a:p>
        </p:txBody>
      </p:sp>
      <p:sp>
        <p:nvSpPr>
          <p:cNvPr id="1908796" name="Text Box 60"/>
          <p:cNvSpPr txBox="1">
            <a:spLocks noChangeArrowheads="1"/>
          </p:cNvSpPr>
          <p:nvPr/>
        </p:nvSpPr>
        <p:spPr bwMode="auto">
          <a:xfrm>
            <a:off x="7010400" y="4343400"/>
            <a:ext cx="113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2000" b="1" baseline="30000">
                <a:solidFill>
                  <a:srgbClr val="009900"/>
                </a:solidFill>
              </a:rPr>
              <a:t>2 </a:t>
            </a:r>
            <a:r>
              <a:rPr lang="en-US" altLang="zh-CN" sz="2000" b="1" i="1">
                <a:solidFill>
                  <a:srgbClr val="009900"/>
                </a:solidFill>
              </a:rPr>
              <a:t>= –</a:t>
            </a:r>
            <a:r>
              <a:rPr lang="en-US" altLang="zh-CN" sz="2000" b="1">
                <a:solidFill>
                  <a:srgbClr val="009900"/>
                </a:solidFill>
              </a:rPr>
              <a:t> 4</a:t>
            </a:r>
            <a:r>
              <a:rPr lang="en-US" altLang="zh-CN" sz="2000" b="1" i="1">
                <a:solidFill>
                  <a:srgbClr val="009900"/>
                </a:solidFill>
              </a:rPr>
              <a:t>x </a:t>
            </a:r>
            <a:endParaRPr lang="en-US" altLang="zh-CN" sz="1800">
              <a:solidFill>
                <a:srgbClr val="0099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8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8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08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08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08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08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08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08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0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0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08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08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0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0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0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08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08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90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190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190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90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8758" grpId="0" animBg="1"/>
      <p:bldP spid="1908783" grpId="0" autoUpdateAnimBg="0"/>
      <p:bldP spid="1908791" grpId="0" autoUpdateAnimBg="0"/>
      <p:bldP spid="1908795" grpId="0" autoUpdateAnimBg="0"/>
      <p:bldP spid="190879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450" name="Text Box 2"/>
          <p:cNvSpPr txBox="1">
            <a:spLocks noChangeArrowheads="1"/>
          </p:cNvSpPr>
          <p:nvPr/>
        </p:nvSpPr>
        <p:spPr bwMode="auto">
          <a:xfrm>
            <a:off x="198438" y="306388"/>
            <a:ext cx="5186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</a:rPr>
              <a:t>  </a:t>
            </a:r>
            <a:endParaRPr lang="en-US" altLang="zh-CN" sz="2400">
              <a:solidFill>
                <a:srgbClr val="FF3300"/>
              </a:solidFill>
            </a:endParaRPr>
          </a:p>
        </p:txBody>
      </p:sp>
      <p:graphicFrame>
        <p:nvGraphicFramePr>
          <p:cNvPr id="2408451" name="Object 3"/>
          <p:cNvGraphicFramePr>
            <a:graphicFrameLocks noChangeAspect="1"/>
          </p:cNvGraphicFramePr>
          <p:nvPr/>
        </p:nvGraphicFramePr>
        <p:xfrm>
          <a:off x="820738" y="919163"/>
          <a:ext cx="22812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527" name="公式" r:id="rId3" imgW="1346040" imgH="507960" progId="Equation.3">
                  <p:embed/>
                </p:oleObj>
              </mc:Choice>
              <mc:Fallback>
                <p:oleObj name="公式" r:id="rId3" imgW="134604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919163"/>
                        <a:ext cx="22812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8453" name="Object 5"/>
          <p:cNvGraphicFramePr>
            <a:graphicFrameLocks noChangeAspect="1"/>
          </p:cNvGraphicFramePr>
          <p:nvPr/>
        </p:nvGraphicFramePr>
        <p:xfrm>
          <a:off x="177800" y="1854200"/>
          <a:ext cx="11334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528" name="公式" r:id="rId5" imgW="660240" imgH="203040" progId="Equation.3">
                  <p:embed/>
                </p:oleObj>
              </mc:Choice>
              <mc:Fallback>
                <p:oleObj name="公式" r:id="rId5" imgW="6602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854200"/>
                        <a:ext cx="11334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8457" name="Text Box 9"/>
          <p:cNvSpPr txBox="1">
            <a:spLocks noChangeArrowheads="1"/>
          </p:cNvSpPr>
          <p:nvPr/>
        </p:nvSpPr>
        <p:spPr bwMode="auto">
          <a:xfrm>
            <a:off x="177800" y="116046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L: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408509" name="Group 61"/>
          <p:cNvGrpSpPr>
            <a:grpSpLocks/>
          </p:cNvGrpSpPr>
          <p:nvPr/>
        </p:nvGrpSpPr>
        <p:grpSpPr bwMode="auto">
          <a:xfrm>
            <a:off x="2670175" y="1128713"/>
            <a:ext cx="6359525" cy="5354637"/>
            <a:chOff x="1682" y="711"/>
            <a:chExt cx="4006" cy="3373"/>
          </a:xfrm>
        </p:grpSpPr>
        <p:sp>
          <p:nvSpPr>
            <p:cNvPr id="2408461" name="Line 13"/>
            <p:cNvSpPr>
              <a:spLocks noChangeShapeType="1"/>
            </p:cNvSpPr>
            <p:nvPr/>
          </p:nvSpPr>
          <p:spPr bwMode="auto">
            <a:xfrm>
              <a:off x="2811" y="3304"/>
              <a:ext cx="27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8462" name="Line 14"/>
            <p:cNvSpPr>
              <a:spLocks noChangeShapeType="1"/>
            </p:cNvSpPr>
            <p:nvPr/>
          </p:nvSpPr>
          <p:spPr bwMode="auto">
            <a:xfrm flipV="1">
              <a:off x="2811" y="809"/>
              <a:ext cx="0" cy="24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8463" name="Text Box 15"/>
            <p:cNvSpPr txBox="1">
              <a:spLocks noChangeArrowheads="1"/>
            </p:cNvSpPr>
            <p:nvPr/>
          </p:nvSpPr>
          <p:spPr bwMode="auto">
            <a:xfrm>
              <a:off x="1682" y="3853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08464" name="Text Box 16"/>
            <p:cNvSpPr txBox="1">
              <a:spLocks noChangeArrowheads="1"/>
            </p:cNvSpPr>
            <p:nvPr/>
          </p:nvSpPr>
          <p:spPr bwMode="auto">
            <a:xfrm>
              <a:off x="2774" y="711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08465" name="Text Box 17"/>
            <p:cNvSpPr txBox="1">
              <a:spLocks noChangeArrowheads="1"/>
            </p:cNvSpPr>
            <p:nvPr/>
          </p:nvSpPr>
          <p:spPr bwMode="auto">
            <a:xfrm>
              <a:off x="5465" y="3300"/>
              <a:ext cx="2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08466" name="Line 18"/>
            <p:cNvSpPr>
              <a:spLocks noChangeShapeType="1"/>
            </p:cNvSpPr>
            <p:nvPr/>
          </p:nvSpPr>
          <p:spPr bwMode="auto">
            <a:xfrm flipH="1">
              <a:off x="1939" y="3300"/>
              <a:ext cx="864" cy="6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8467" name="Text Box 19"/>
            <p:cNvSpPr txBox="1">
              <a:spLocks noChangeArrowheads="1"/>
            </p:cNvSpPr>
            <p:nvPr/>
          </p:nvSpPr>
          <p:spPr bwMode="auto">
            <a:xfrm>
              <a:off x="2640" y="327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408469" name="Freeform 21"/>
          <p:cNvSpPr>
            <a:spLocks/>
          </p:cNvSpPr>
          <p:nvPr/>
        </p:nvSpPr>
        <p:spPr bwMode="auto">
          <a:xfrm>
            <a:off x="3743325" y="2689225"/>
            <a:ext cx="4654550" cy="2554288"/>
          </a:xfrm>
          <a:custGeom>
            <a:avLst/>
            <a:gdLst>
              <a:gd name="T0" fmla="*/ 0 w 2932"/>
              <a:gd name="T1" fmla="*/ 112 h 1609"/>
              <a:gd name="T2" fmla="*/ 0 w 2932"/>
              <a:gd name="T3" fmla="*/ 1282 h 1609"/>
              <a:gd name="T4" fmla="*/ 26 w 2932"/>
              <a:gd name="T5" fmla="*/ 1341 h 1609"/>
              <a:gd name="T6" fmla="*/ 63 w 2932"/>
              <a:gd name="T7" fmla="*/ 1382 h 1609"/>
              <a:gd name="T8" fmla="*/ 91 w 2932"/>
              <a:gd name="T9" fmla="*/ 1423 h 1609"/>
              <a:gd name="T10" fmla="*/ 115 w 2932"/>
              <a:gd name="T11" fmla="*/ 1448 h 1609"/>
              <a:gd name="T12" fmla="*/ 152 w 2932"/>
              <a:gd name="T13" fmla="*/ 1486 h 1609"/>
              <a:gd name="T14" fmla="*/ 182 w 2932"/>
              <a:gd name="T15" fmla="*/ 1510 h 1609"/>
              <a:gd name="T16" fmla="*/ 209 w 2932"/>
              <a:gd name="T17" fmla="*/ 1531 h 1609"/>
              <a:gd name="T18" fmla="*/ 246 w 2932"/>
              <a:gd name="T19" fmla="*/ 1556 h 1609"/>
              <a:gd name="T20" fmla="*/ 294 w 2932"/>
              <a:gd name="T21" fmla="*/ 1581 h 1609"/>
              <a:gd name="T22" fmla="*/ 362 w 2932"/>
              <a:gd name="T23" fmla="*/ 1598 h 1609"/>
              <a:gd name="T24" fmla="*/ 434 w 2932"/>
              <a:gd name="T25" fmla="*/ 1609 h 1609"/>
              <a:gd name="T26" fmla="*/ 486 w 2932"/>
              <a:gd name="T27" fmla="*/ 1606 h 1609"/>
              <a:gd name="T28" fmla="*/ 544 w 2932"/>
              <a:gd name="T29" fmla="*/ 1600 h 1609"/>
              <a:gd name="T30" fmla="*/ 610 w 2932"/>
              <a:gd name="T31" fmla="*/ 1587 h 1609"/>
              <a:gd name="T32" fmla="*/ 656 w 2932"/>
              <a:gd name="T33" fmla="*/ 1578 h 1609"/>
              <a:gd name="T34" fmla="*/ 717 w 2932"/>
              <a:gd name="T35" fmla="*/ 1562 h 1609"/>
              <a:gd name="T36" fmla="*/ 784 w 2932"/>
              <a:gd name="T37" fmla="*/ 1544 h 1609"/>
              <a:gd name="T38" fmla="*/ 853 w 2932"/>
              <a:gd name="T39" fmla="*/ 1516 h 1609"/>
              <a:gd name="T40" fmla="*/ 905 w 2932"/>
              <a:gd name="T41" fmla="*/ 1482 h 1609"/>
              <a:gd name="T42" fmla="*/ 987 w 2932"/>
              <a:gd name="T43" fmla="*/ 1423 h 1609"/>
              <a:gd name="T44" fmla="*/ 1043 w 2932"/>
              <a:gd name="T45" fmla="*/ 1358 h 1609"/>
              <a:gd name="T46" fmla="*/ 1189 w 2932"/>
              <a:gd name="T47" fmla="*/ 1204 h 1609"/>
              <a:gd name="T48" fmla="*/ 1310 w 2932"/>
              <a:gd name="T49" fmla="*/ 1018 h 1609"/>
              <a:gd name="T50" fmla="*/ 1415 w 2932"/>
              <a:gd name="T51" fmla="*/ 803 h 1609"/>
              <a:gd name="T52" fmla="*/ 1468 w 2932"/>
              <a:gd name="T53" fmla="*/ 683 h 1609"/>
              <a:gd name="T54" fmla="*/ 2932 w 2932"/>
              <a:gd name="T55" fmla="*/ 288 h 1609"/>
              <a:gd name="T56" fmla="*/ 1444 w 2932"/>
              <a:gd name="T57" fmla="*/ 410 h 1609"/>
              <a:gd name="T58" fmla="*/ 1403 w 2932"/>
              <a:gd name="T59" fmla="*/ 335 h 1609"/>
              <a:gd name="T60" fmla="*/ 1355 w 2932"/>
              <a:gd name="T61" fmla="*/ 286 h 1609"/>
              <a:gd name="T62" fmla="*/ 1310 w 2932"/>
              <a:gd name="T63" fmla="*/ 219 h 1609"/>
              <a:gd name="T64" fmla="*/ 1245 w 2932"/>
              <a:gd name="T65" fmla="*/ 145 h 1609"/>
              <a:gd name="T66" fmla="*/ 1152 w 2932"/>
              <a:gd name="T67" fmla="*/ 120 h 1609"/>
              <a:gd name="T68" fmla="*/ 1018 w 2932"/>
              <a:gd name="T69" fmla="*/ 62 h 1609"/>
              <a:gd name="T70" fmla="*/ 873 w 2932"/>
              <a:gd name="T71" fmla="*/ 37 h 1609"/>
              <a:gd name="T72" fmla="*/ 674 w 2932"/>
              <a:gd name="T73" fmla="*/ 12 h 1609"/>
              <a:gd name="T74" fmla="*/ 419 w 2932"/>
              <a:gd name="T75" fmla="*/ 0 h 1609"/>
              <a:gd name="T76" fmla="*/ 294 w 2932"/>
              <a:gd name="T77" fmla="*/ 17 h 1609"/>
              <a:gd name="T78" fmla="*/ 200 w 2932"/>
              <a:gd name="T79" fmla="*/ 33 h 1609"/>
              <a:gd name="T80" fmla="*/ 119 w 2932"/>
              <a:gd name="T81" fmla="*/ 58 h 1609"/>
              <a:gd name="T82" fmla="*/ 59 w 2932"/>
              <a:gd name="T83" fmla="*/ 99 h 1609"/>
              <a:gd name="T84" fmla="*/ 0 w 2932"/>
              <a:gd name="T85" fmla="*/ 112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932" h="1609">
                <a:moveTo>
                  <a:pt x="0" y="112"/>
                </a:moveTo>
                <a:lnTo>
                  <a:pt x="0" y="1282"/>
                </a:lnTo>
                <a:lnTo>
                  <a:pt x="26" y="1341"/>
                </a:lnTo>
                <a:lnTo>
                  <a:pt x="63" y="1382"/>
                </a:lnTo>
                <a:lnTo>
                  <a:pt x="91" y="1423"/>
                </a:lnTo>
                <a:lnTo>
                  <a:pt x="115" y="1448"/>
                </a:lnTo>
                <a:lnTo>
                  <a:pt x="152" y="1486"/>
                </a:lnTo>
                <a:lnTo>
                  <a:pt x="182" y="1510"/>
                </a:lnTo>
                <a:lnTo>
                  <a:pt x="209" y="1531"/>
                </a:lnTo>
                <a:lnTo>
                  <a:pt x="246" y="1556"/>
                </a:lnTo>
                <a:lnTo>
                  <a:pt x="294" y="1581"/>
                </a:lnTo>
                <a:lnTo>
                  <a:pt x="362" y="1598"/>
                </a:lnTo>
                <a:lnTo>
                  <a:pt x="434" y="1609"/>
                </a:lnTo>
                <a:lnTo>
                  <a:pt x="486" y="1606"/>
                </a:lnTo>
                <a:lnTo>
                  <a:pt x="544" y="1600"/>
                </a:lnTo>
                <a:lnTo>
                  <a:pt x="610" y="1587"/>
                </a:lnTo>
                <a:lnTo>
                  <a:pt x="656" y="1578"/>
                </a:lnTo>
                <a:lnTo>
                  <a:pt x="717" y="1562"/>
                </a:lnTo>
                <a:lnTo>
                  <a:pt x="784" y="1544"/>
                </a:lnTo>
                <a:lnTo>
                  <a:pt x="853" y="1516"/>
                </a:lnTo>
                <a:lnTo>
                  <a:pt x="905" y="1482"/>
                </a:lnTo>
                <a:lnTo>
                  <a:pt x="987" y="1423"/>
                </a:lnTo>
                <a:lnTo>
                  <a:pt x="1043" y="1358"/>
                </a:lnTo>
                <a:lnTo>
                  <a:pt x="1189" y="1204"/>
                </a:lnTo>
                <a:lnTo>
                  <a:pt x="1310" y="1018"/>
                </a:lnTo>
                <a:lnTo>
                  <a:pt x="1415" y="803"/>
                </a:lnTo>
                <a:lnTo>
                  <a:pt x="1468" y="683"/>
                </a:lnTo>
                <a:lnTo>
                  <a:pt x="2932" y="288"/>
                </a:lnTo>
                <a:lnTo>
                  <a:pt x="1444" y="410"/>
                </a:lnTo>
                <a:lnTo>
                  <a:pt x="1403" y="335"/>
                </a:lnTo>
                <a:lnTo>
                  <a:pt x="1355" y="286"/>
                </a:lnTo>
                <a:lnTo>
                  <a:pt x="1310" y="219"/>
                </a:lnTo>
                <a:lnTo>
                  <a:pt x="1245" y="145"/>
                </a:lnTo>
                <a:lnTo>
                  <a:pt x="1152" y="120"/>
                </a:lnTo>
                <a:lnTo>
                  <a:pt x="1018" y="62"/>
                </a:lnTo>
                <a:lnTo>
                  <a:pt x="873" y="37"/>
                </a:lnTo>
                <a:lnTo>
                  <a:pt x="674" y="12"/>
                </a:lnTo>
                <a:lnTo>
                  <a:pt x="419" y="0"/>
                </a:lnTo>
                <a:lnTo>
                  <a:pt x="294" y="17"/>
                </a:lnTo>
                <a:lnTo>
                  <a:pt x="200" y="33"/>
                </a:lnTo>
                <a:lnTo>
                  <a:pt x="119" y="58"/>
                </a:lnTo>
                <a:lnTo>
                  <a:pt x="59" y="99"/>
                </a:lnTo>
                <a:lnTo>
                  <a:pt x="0" y="112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8470" name="Group 22"/>
          <p:cNvGrpSpPr>
            <a:grpSpLocks/>
          </p:cNvGrpSpPr>
          <p:nvPr/>
        </p:nvGrpSpPr>
        <p:grpSpPr bwMode="auto">
          <a:xfrm>
            <a:off x="3265488" y="1360488"/>
            <a:ext cx="4041775" cy="3863975"/>
            <a:chOff x="2057" y="854"/>
            <a:chExt cx="2546" cy="2434"/>
          </a:xfrm>
        </p:grpSpPr>
        <p:sp>
          <p:nvSpPr>
            <p:cNvPr id="2408471" name="Freeform 23"/>
            <p:cNvSpPr>
              <a:spLocks/>
            </p:cNvSpPr>
            <p:nvPr/>
          </p:nvSpPr>
          <p:spPr bwMode="auto">
            <a:xfrm>
              <a:off x="2204" y="854"/>
              <a:ext cx="2395" cy="2286"/>
            </a:xfrm>
            <a:custGeom>
              <a:avLst/>
              <a:gdLst>
                <a:gd name="T0" fmla="*/ 0 w 2395"/>
                <a:gd name="T1" fmla="*/ 1222 h 2286"/>
                <a:gd name="T2" fmla="*/ 1115 w 2395"/>
                <a:gd name="T3" fmla="*/ 190 h 2286"/>
                <a:gd name="T4" fmla="*/ 1288 w 2395"/>
                <a:gd name="T5" fmla="*/ 62 h 2286"/>
                <a:gd name="T6" fmla="*/ 1419 w 2395"/>
                <a:gd name="T7" fmla="*/ 24 h 2286"/>
                <a:gd name="T8" fmla="*/ 1535 w 2395"/>
                <a:gd name="T9" fmla="*/ 0 h 2286"/>
                <a:gd name="T10" fmla="*/ 1671 w 2395"/>
                <a:gd name="T11" fmla="*/ 4 h 2286"/>
                <a:gd name="T12" fmla="*/ 1795 w 2395"/>
                <a:gd name="T13" fmla="*/ 20 h 2286"/>
                <a:gd name="T14" fmla="*/ 1971 w 2395"/>
                <a:gd name="T15" fmla="*/ 88 h 2286"/>
                <a:gd name="T16" fmla="*/ 2119 w 2395"/>
                <a:gd name="T17" fmla="*/ 176 h 2286"/>
                <a:gd name="T18" fmla="*/ 2215 w 2395"/>
                <a:gd name="T19" fmla="*/ 272 h 2286"/>
                <a:gd name="T20" fmla="*/ 2315 w 2395"/>
                <a:gd name="T21" fmla="*/ 404 h 2286"/>
                <a:gd name="T22" fmla="*/ 2391 w 2395"/>
                <a:gd name="T23" fmla="*/ 648 h 2286"/>
                <a:gd name="T24" fmla="*/ 2395 w 2395"/>
                <a:gd name="T25" fmla="*/ 764 h 2286"/>
                <a:gd name="T26" fmla="*/ 2371 w 2395"/>
                <a:gd name="T27" fmla="*/ 952 h 2286"/>
                <a:gd name="T28" fmla="*/ 2303 w 2395"/>
                <a:gd name="T29" fmla="*/ 1100 h 2286"/>
                <a:gd name="T30" fmla="*/ 2251 w 2395"/>
                <a:gd name="T31" fmla="*/ 1184 h 2286"/>
                <a:gd name="T32" fmla="*/ 2167 w 2395"/>
                <a:gd name="T33" fmla="*/ 1260 h 2286"/>
                <a:gd name="T34" fmla="*/ 1060 w 2395"/>
                <a:gd name="T35" fmla="*/ 2286 h 2286"/>
                <a:gd name="T36" fmla="*/ 1240 w 2395"/>
                <a:gd name="T37" fmla="*/ 2082 h 2286"/>
                <a:gd name="T38" fmla="*/ 1336 w 2395"/>
                <a:gd name="T39" fmla="*/ 1870 h 2286"/>
                <a:gd name="T40" fmla="*/ 1356 w 2395"/>
                <a:gd name="T41" fmla="*/ 1594 h 2286"/>
                <a:gd name="T42" fmla="*/ 1288 w 2395"/>
                <a:gd name="T43" fmla="*/ 1371 h 2286"/>
                <a:gd name="T44" fmla="*/ 1197 w 2395"/>
                <a:gd name="T45" fmla="*/ 1208 h 2286"/>
                <a:gd name="T46" fmla="*/ 1097 w 2395"/>
                <a:gd name="T47" fmla="*/ 1108 h 2286"/>
                <a:gd name="T48" fmla="*/ 942 w 2395"/>
                <a:gd name="T49" fmla="*/ 999 h 2286"/>
                <a:gd name="T50" fmla="*/ 824 w 2395"/>
                <a:gd name="T51" fmla="*/ 966 h 2286"/>
                <a:gd name="T52" fmla="*/ 697 w 2395"/>
                <a:gd name="T53" fmla="*/ 926 h 2286"/>
                <a:gd name="T54" fmla="*/ 468 w 2395"/>
                <a:gd name="T55" fmla="*/ 934 h 2286"/>
                <a:gd name="T56" fmla="*/ 360 w 2395"/>
                <a:gd name="T57" fmla="*/ 970 h 2286"/>
                <a:gd name="T58" fmla="*/ 232 w 2395"/>
                <a:gd name="T59" fmla="*/ 1018 h 2286"/>
                <a:gd name="T60" fmla="*/ 168 w 2395"/>
                <a:gd name="T61" fmla="*/ 1054 h 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5" h="2286">
                  <a:moveTo>
                    <a:pt x="0" y="1222"/>
                  </a:moveTo>
                  <a:lnTo>
                    <a:pt x="1115" y="190"/>
                  </a:lnTo>
                  <a:lnTo>
                    <a:pt x="1288" y="62"/>
                  </a:lnTo>
                  <a:lnTo>
                    <a:pt x="1419" y="24"/>
                  </a:lnTo>
                  <a:lnTo>
                    <a:pt x="1535" y="0"/>
                  </a:lnTo>
                  <a:lnTo>
                    <a:pt x="1671" y="4"/>
                  </a:lnTo>
                  <a:lnTo>
                    <a:pt x="1795" y="20"/>
                  </a:lnTo>
                  <a:lnTo>
                    <a:pt x="1971" y="88"/>
                  </a:lnTo>
                  <a:lnTo>
                    <a:pt x="2119" y="176"/>
                  </a:lnTo>
                  <a:lnTo>
                    <a:pt x="2215" y="272"/>
                  </a:lnTo>
                  <a:lnTo>
                    <a:pt x="2315" y="404"/>
                  </a:lnTo>
                  <a:lnTo>
                    <a:pt x="2391" y="648"/>
                  </a:lnTo>
                  <a:lnTo>
                    <a:pt x="2395" y="764"/>
                  </a:lnTo>
                  <a:lnTo>
                    <a:pt x="2371" y="952"/>
                  </a:lnTo>
                  <a:lnTo>
                    <a:pt x="2303" y="1100"/>
                  </a:lnTo>
                  <a:lnTo>
                    <a:pt x="2251" y="1184"/>
                  </a:lnTo>
                  <a:lnTo>
                    <a:pt x="2167" y="1260"/>
                  </a:lnTo>
                  <a:lnTo>
                    <a:pt x="1060" y="2286"/>
                  </a:lnTo>
                  <a:lnTo>
                    <a:pt x="1240" y="2082"/>
                  </a:lnTo>
                  <a:lnTo>
                    <a:pt x="1336" y="1870"/>
                  </a:lnTo>
                  <a:lnTo>
                    <a:pt x="1356" y="1594"/>
                  </a:lnTo>
                  <a:lnTo>
                    <a:pt x="1288" y="1371"/>
                  </a:lnTo>
                  <a:lnTo>
                    <a:pt x="1197" y="1208"/>
                  </a:lnTo>
                  <a:lnTo>
                    <a:pt x="1097" y="1108"/>
                  </a:lnTo>
                  <a:lnTo>
                    <a:pt x="942" y="999"/>
                  </a:lnTo>
                  <a:lnTo>
                    <a:pt x="824" y="966"/>
                  </a:lnTo>
                  <a:lnTo>
                    <a:pt x="697" y="926"/>
                  </a:lnTo>
                  <a:lnTo>
                    <a:pt x="468" y="934"/>
                  </a:lnTo>
                  <a:lnTo>
                    <a:pt x="360" y="970"/>
                  </a:lnTo>
                  <a:lnTo>
                    <a:pt x="232" y="1018"/>
                  </a:lnTo>
                  <a:lnTo>
                    <a:pt x="168" y="105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8472" name="Group 24"/>
            <p:cNvGrpSpPr>
              <a:grpSpLocks/>
            </p:cNvGrpSpPr>
            <p:nvPr/>
          </p:nvGrpSpPr>
          <p:grpSpPr bwMode="auto">
            <a:xfrm>
              <a:off x="2276" y="856"/>
              <a:ext cx="2327" cy="2279"/>
              <a:chOff x="2281" y="854"/>
              <a:chExt cx="2327" cy="2279"/>
            </a:xfrm>
          </p:grpSpPr>
          <p:sp>
            <p:nvSpPr>
              <p:cNvPr id="2408473" name="Line 25"/>
              <p:cNvSpPr>
                <a:spLocks noChangeShapeType="1"/>
              </p:cNvSpPr>
              <p:nvPr/>
            </p:nvSpPr>
            <p:spPr bwMode="auto">
              <a:xfrm flipV="1">
                <a:off x="2281" y="977"/>
                <a:ext cx="1118" cy="102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8474" name="Line 26"/>
              <p:cNvSpPr>
                <a:spLocks noChangeShapeType="1"/>
              </p:cNvSpPr>
              <p:nvPr/>
            </p:nvSpPr>
            <p:spPr bwMode="auto">
              <a:xfrm flipV="1">
                <a:off x="3277" y="2035"/>
                <a:ext cx="1180" cy="109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8475" name="Arc 27"/>
              <p:cNvSpPr>
                <a:spLocks/>
              </p:cNvSpPr>
              <p:nvPr/>
            </p:nvSpPr>
            <p:spPr bwMode="auto">
              <a:xfrm>
                <a:off x="3394" y="854"/>
                <a:ext cx="1214" cy="1188"/>
              </a:xfrm>
              <a:custGeom>
                <a:avLst/>
                <a:gdLst>
                  <a:gd name="G0" fmla="+- 12182 0 0"/>
                  <a:gd name="G1" fmla="+- 21600 0 0"/>
                  <a:gd name="G2" fmla="+- 21600 0 0"/>
                  <a:gd name="T0" fmla="*/ 0 w 33782"/>
                  <a:gd name="T1" fmla="*/ 3763 h 34364"/>
                  <a:gd name="T2" fmla="*/ 29607 w 33782"/>
                  <a:gd name="T3" fmla="*/ 34364 h 34364"/>
                  <a:gd name="T4" fmla="*/ 12182 w 33782"/>
                  <a:gd name="T5" fmla="*/ 21600 h 34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782" h="34364" fill="none" extrusionOk="0">
                    <a:moveTo>
                      <a:pt x="-1" y="3762"/>
                    </a:moveTo>
                    <a:cubicBezTo>
                      <a:pt x="3589" y="1311"/>
                      <a:pt x="7835" y="-1"/>
                      <a:pt x="12182" y="0"/>
                    </a:cubicBezTo>
                    <a:cubicBezTo>
                      <a:pt x="24111" y="0"/>
                      <a:pt x="33782" y="9670"/>
                      <a:pt x="33782" y="21600"/>
                    </a:cubicBezTo>
                    <a:cubicBezTo>
                      <a:pt x="33782" y="26190"/>
                      <a:pt x="32319" y="30661"/>
                      <a:pt x="29607" y="34364"/>
                    </a:cubicBezTo>
                  </a:path>
                  <a:path w="33782" h="34364" stroke="0" extrusionOk="0">
                    <a:moveTo>
                      <a:pt x="-1" y="3762"/>
                    </a:moveTo>
                    <a:cubicBezTo>
                      <a:pt x="3589" y="1311"/>
                      <a:pt x="7835" y="-1"/>
                      <a:pt x="12182" y="0"/>
                    </a:cubicBezTo>
                    <a:cubicBezTo>
                      <a:pt x="24111" y="0"/>
                      <a:pt x="33782" y="9670"/>
                      <a:pt x="33782" y="21600"/>
                    </a:cubicBezTo>
                    <a:cubicBezTo>
                      <a:pt x="33782" y="26190"/>
                      <a:pt x="32319" y="30661"/>
                      <a:pt x="29607" y="34364"/>
                    </a:cubicBezTo>
                    <a:lnTo>
                      <a:pt x="12182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08476" name="Oval 28"/>
            <p:cNvSpPr>
              <a:spLocks noChangeArrowheads="1"/>
            </p:cNvSpPr>
            <p:nvPr/>
          </p:nvSpPr>
          <p:spPr bwMode="auto">
            <a:xfrm>
              <a:off x="2057" y="1775"/>
              <a:ext cx="1502" cy="151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FF99"/>
                </a:gs>
              </a:gsLst>
              <a:lin ang="18900000" scaled="1"/>
            </a:gradFill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8510" name="Group 62"/>
          <p:cNvGrpSpPr>
            <a:grpSpLocks/>
          </p:cNvGrpSpPr>
          <p:nvPr/>
        </p:nvGrpSpPr>
        <p:grpSpPr bwMode="auto">
          <a:xfrm>
            <a:off x="3743325" y="1143000"/>
            <a:ext cx="4738688" cy="4076700"/>
            <a:chOff x="2358" y="720"/>
            <a:chExt cx="2985" cy="2568"/>
          </a:xfrm>
        </p:grpSpPr>
        <p:sp>
          <p:nvSpPr>
            <p:cNvPr id="2408489" name="Freeform 41"/>
            <p:cNvSpPr>
              <a:spLocks/>
            </p:cNvSpPr>
            <p:nvPr/>
          </p:nvSpPr>
          <p:spPr bwMode="auto">
            <a:xfrm>
              <a:off x="2358" y="723"/>
              <a:ext cx="2985" cy="2565"/>
            </a:xfrm>
            <a:custGeom>
              <a:avLst/>
              <a:gdLst>
                <a:gd name="T0" fmla="*/ 39 w 2985"/>
                <a:gd name="T1" fmla="*/ 558 h 2565"/>
                <a:gd name="T2" fmla="*/ 69 w 2985"/>
                <a:gd name="T3" fmla="*/ 680 h 2565"/>
                <a:gd name="T4" fmla="*/ 105 w 2985"/>
                <a:gd name="T5" fmla="*/ 772 h 2565"/>
                <a:gd name="T6" fmla="*/ 163 w 2985"/>
                <a:gd name="T7" fmla="*/ 853 h 2565"/>
                <a:gd name="T8" fmla="*/ 267 w 2985"/>
                <a:gd name="T9" fmla="*/ 918 h 2565"/>
                <a:gd name="T10" fmla="*/ 410 w 2985"/>
                <a:gd name="T11" fmla="*/ 931 h 2565"/>
                <a:gd name="T12" fmla="*/ 498 w 2985"/>
                <a:gd name="T13" fmla="*/ 931 h 2565"/>
                <a:gd name="T14" fmla="*/ 628 w 2985"/>
                <a:gd name="T15" fmla="*/ 913 h 2565"/>
                <a:gd name="T16" fmla="*/ 893 w 2985"/>
                <a:gd name="T17" fmla="*/ 856 h 2565"/>
                <a:gd name="T18" fmla="*/ 1253 w 2985"/>
                <a:gd name="T19" fmla="*/ 736 h 2565"/>
                <a:gd name="T20" fmla="*/ 1790 w 2985"/>
                <a:gd name="T21" fmla="*/ 516 h 2565"/>
                <a:gd name="T22" fmla="*/ 2690 w 2985"/>
                <a:gd name="T23" fmla="*/ 135 h 2565"/>
                <a:gd name="T24" fmla="*/ 2985 w 2985"/>
                <a:gd name="T25" fmla="*/ 1596 h 2565"/>
                <a:gd name="T26" fmla="*/ 1461 w 2985"/>
                <a:gd name="T27" fmla="*/ 2280 h 2565"/>
                <a:gd name="T28" fmla="*/ 861 w 2985"/>
                <a:gd name="T29" fmla="*/ 2490 h 2565"/>
                <a:gd name="T30" fmla="*/ 558 w 2985"/>
                <a:gd name="T31" fmla="*/ 2565 h 2565"/>
                <a:gd name="T32" fmla="*/ 861 w 2985"/>
                <a:gd name="T33" fmla="*/ 2457 h 2565"/>
                <a:gd name="T34" fmla="*/ 1020 w 2985"/>
                <a:gd name="T35" fmla="*/ 2325 h 2565"/>
                <a:gd name="T36" fmla="*/ 1131 w 2985"/>
                <a:gd name="T37" fmla="*/ 2202 h 2565"/>
                <a:gd name="T38" fmla="*/ 1206 w 2985"/>
                <a:gd name="T39" fmla="*/ 2106 h 2565"/>
                <a:gd name="T40" fmla="*/ 1269 w 2985"/>
                <a:gd name="T41" fmla="*/ 2007 h 2565"/>
                <a:gd name="T42" fmla="*/ 1323 w 2985"/>
                <a:gd name="T43" fmla="*/ 1911 h 2565"/>
                <a:gd name="T44" fmla="*/ 1395 w 2985"/>
                <a:gd name="T45" fmla="*/ 1749 h 2565"/>
                <a:gd name="T46" fmla="*/ 1422 w 2985"/>
                <a:gd name="T47" fmla="*/ 1620 h 2565"/>
                <a:gd name="T48" fmla="*/ 1399 w 2985"/>
                <a:gd name="T49" fmla="*/ 1462 h 2565"/>
                <a:gd name="T50" fmla="*/ 1329 w 2985"/>
                <a:gd name="T51" fmla="*/ 1335 h 2565"/>
                <a:gd name="T52" fmla="*/ 1221 w 2985"/>
                <a:gd name="T53" fmla="*/ 1233 h 2565"/>
                <a:gd name="T54" fmla="*/ 1119 w 2985"/>
                <a:gd name="T55" fmla="*/ 1167 h 2565"/>
                <a:gd name="T56" fmla="*/ 978 w 2985"/>
                <a:gd name="T57" fmla="*/ 1119 h 2565"/>
                <a:gd name="T58" fmla="*/ 858 w 2985"/>
                <a:gd name="T59" fmla="*/ 1089 h 2565"/>
                <a:gd name="T60" fmla="*/ 720 w 2985"/>
                <a:gd name="T61" fmla="*/ 1067 h 2565"/>
                <a:gd name="T62" fmla="*/ 573 w 2985"/>
                <a:gd name="T63" fmla="*/ 1050 h 2565"/>
                <a:gd name="T64" fmla="*/ 426 w 2985"/>
                <a:gd name="T65" fmla="*/ 1041 h 2565"/>
                <a:gd name="T66" fmla="*/ 285 w 2985"/>
                <a:gd name="T67" fmla="*/ 1062 h 2565"/>
                <a:gd name="T68" fmla="*/ 159 w 2985"/>
                <a:gd name="T69" fmla="*/ 1104 h 2565"/>
                <a:gd name="T70" fmla="*/ 48 w 2985"/>
                <a:gd name="T71" fmla="*/ 1155 h 2565"/>
                <a:gd name="T72" fmla="*/ 0 w 2985"/>
                <a:gd name="T73" fmla="*/ 423 h 2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85" h="2565">
                  <a:moveTo>
                    <a:pt x="0" y="423"/>
                  </a:moveTo>
                  <a:lnTo>
                    <a:pt x="39" y="558"/>
                  </a:lnTo>
                  <a:lnTo>
                    <a:pt x="53" y="620"/>
                  </a:lnTo>
                  <a:lnTo>
                    <a:pt x="69" y="680"/>
                  </a:lnTo>
                  <a:lnTo>
                    <a:pt x="81" y="724"/>
                  </a:lnTo>
                  <a:lnTo>
                    <a:pt x="105" y="772"/>
                  </a:lnTo>
                  <a:lnTo>
                    <a:pt x="126" y="807"/>
                  </a:lnTo>
                  <a:lnTo>
                    <a:pt x="163" y="853"/>
                  </a:lnTo>
                  <a:lnTo>
                    <a:pt x="229" y="900"/>
                  </a:lnTo>
                  <a:lnTo>
                    <a:pt x="267" y="918"/>
                  </a:lnTo>
                  <a:lnTo>
                    <a:pt x="348" y="929"/>
                  </a:lnTo>
                  <a:lnTo>
                    <a:pt x="410" y="931"/>
                  </a:lnTo>
                  <a:lnTo>
                    <a:pt x="456" y="933"/>
                  </a:lnTo>
                  <a:lnTo>
                    <a:pt x="498" y="931"/>
                  </a:lnTo>
                  <a:lnTo>
                    <a:pt x="558" y="925"/>
                  </a:lnTo>
                  <a:lnTo>
                    <a:pt x="628" y="913"/>
                  </a:lnTo>
                  <a:lnTo>
                    <a:pt x="704" y="899"/>
                  </a:lnTo>
                  <a:lnTo>
                    <a:pt x="893" y="856"/>
                  </a:lnTo>
                  <a:lnTo>
                    <a:pt x="1077" y="798"/>
                  </a:lnTo>
                  <a:lnTo>
                    <a:pt x="1253" y="736"/>
                  </a:lnTo>
                  <a:lnTo>
                    <a:pt x="1530" y="627"/>
                  </a:lnTo>
                  <a:lnTo>
                    <a:pt x="1790" y="516"/>
                  </a:lnTo>
                  <a:lnTo>
                    <a:pt x="2245" y="324"/>
                  </a:lnTo>
                  <a:lnTo>
                    <a:pt x="2690" y="135"/>
                  </a:lnTo>
                  <a:lnTo>
                    <a:pt x="2985" y="0"/>
                  </a:lnTo>
                  <a:lnTo>
                    <a:pt x="2985" y="1596"/>
                  </a:lnTo>
                  <a:lnTo>
                    <a:pt x="2181" y="1984"/>
                  </a:lnTo>
                  <a:lnTo>
                    <a:pt x="1461" y="2280"/>
                  </a:lnTo>
                  <a:lnTo>
                    <a:pt x="1093" y="2416"/>
                  </a:lnTo>
                  <a:lnTo>
                    <a:pt x="861" y="2490"/>
                  </a:lnTo>
                  <a:lnTo>
                    <a:pt x="693" y="2538"/>
                  </a:lnTo>
                  <a:lnTo>
                    <a:pt x="558" y="2565"/>
                  </a:lnTo>
                  <a:lnTo>
                    <a:pt x="768" y="2505"/>
                  </a:lnTo>
                  <a:lnTo>
                    <a:pt x="861" y="2457"/>
                  </a:lnTo>
                  <a:lnTo>
                    <a:pt x="951" y="2391"/>
                  </a:lnTo>
                  <a:lnTo>
                    <a:pt x="1020" y="2325"/>
                  </a:lnTo>
                  <a:lnTo>
                    <a:pt x="1080" y="2256"/>
                  </a:lnTo>
                  <a:lnTo>
                    <a:pt x="1131" y="2202"/>
                  </a:lnTo>
                  <a:lnTo>
                    <a:pt x="1170" y="2154"/>
                  </a:lnTo>
                  <a:lnTo>
                    <a:pt x="1206" y="2106"/>
                  </a:lnTo>
                  <a:lnTo>
                    <a:pt x="1236" y="2067"/>
                  </a:lnTo>
                  <a:lnTo>
                    <a:pt x="1269" y="2007"/>
                  </a:lnTo>
                  <a:lnTo>
                    <a:pt x="1293" y="1962"/>
                  </a:lnTo>
                  <a:lnTo>
                    <a:pt x="1323" y="1911"/>
                  </a:lnTo>
                  <a:lnTo>
                    <a:pt x="1362" y="1836"/>
                  </a:lnTo>
                  <a:lnTo>
                    <a:pt x="1395" y="1749"/>
                  </a:lnTo>
                  <a:lnTo>
                    <a:pt x="1416" y="1683"/>
                  </a:lnTo>
                  <a:lnTo>
                    <a:pt x="1422" y="1620"/>
                  </a:lnTo>
                  <a:lnTo>
                    <a:pt x="1416" y="1539"/>
                  </a:lnTo>
                  <a:lnTo>
                    <a:pt x="1399" y="1462"/>
                  </a:lnTo>
                  <a:lnTo>
                    <a:pt x="1368" y="1398"/>
                  </a:lnTo>
                  <a:lnTo>
                    <a:pt x="1329" y="1335"/>
                  </a:lnTo>
                  <a:lnTo>
                    <a:pt x="1284" y="1287"/>
                  </a:lnTo>
                  <a:lnTo>
                    <a:pt x="1221" y="1233"/>
                  </a:lnTo>
                  <a:lnTo>
                    <a:pt x="1176" y="1203"/>
                  </a:lnTo>
                  <a:lnTo>
                    <a:pt x="1119" y="1167"/>
                  </a:lnTo>
                  <a:lnTo>
                    <a:pt x="1041" y="1140"/>
                  </a:lnTo>
                  <a:lnTo>
                    <a:pt x="978" y="1119"/>
                  </a:lnTo>
                  <a:lnTo>
                    <a:pt x="918" y="1107"/>
                  </a:lnTo>
                  <a:lnTo>
                    <a:pt x="858" y="1089"/>
                  </a:lnTo>
                  <a:lnTo>
                    <a:pt x="786" y="1077"/>
                  </a:lnTo>
                  <a:lnTo>
                    <a:pt x="720" y="1067"/>
                  </a:lnTo>
                  <a:lnTo>
                    <a:pt x="654" y="1059"/>
                  </a:lnTo>
                  <a:lnTo>
                    <a:pt x="573" y="1050"/>
                  </a:lnTo>
                  <a:lnTo>
                    <a:pt x="498" y="1044"/>
                  </a:lnTo>
                  <a:lnTo>
                    <a:pt x="426" y="1041"/>
                  </a:lnTo>
                  <a:lnTo>
                    <a:pt x="354" y="1050"/>
                  </a:lnTo>
                  <a:lnTo>
                    <a:pt x="285" y="1062"/>
                  </a:lnTo>
                  <a:lnTo>
                    <a:pt x="207" y="1083"/>
                  </a:lnTo>
                  <a:lnTo>
                    <a:pt x="159" y="1104"/>
                  </a:lnTo>
                  <a:lnTo>
                    <a:pt x="102" y="1125"/>
                  </a:lnTo>
                  <a:lnTo>
                    <a:pt x="48" y="1155"/>
                  </a:lnTo>
                  <a:lnTo>
                    <a:pt x="0" y="1194"/>
                  </a:lnTo>
                  <a:lnTo>
                    <a:pt x="0" y="42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8490" name="Freeform 42"/>
            <p:cNvSpPr>
              <a:spLocks/>
            </p:cNvSpPr>
            <p:nvPr/>
          </p:nvSpPr>
          <p:spPr bwMode="auto">
            <a:xfrm>
              <a:off x="2541" y="720"/>
              <a:ext cx="2796" cy="2514"/>
            </a:xfrm>
            <a:custGeom>
              <a:avLst/>
              <a:gdLst>
                <a:gd name="T0" fmla="*/ 0 w 2796"/>
                <a:gd name="T1" fmla="*/ 882 h 2514"/>
                <a:gd name="T2" fmla="*/ 36 w 2796"/>
                <a:gd name="T3" fmla="*/ 900 h 2514"/>
                <a:gd name="T4" fmla="*/ 71 w 2796"/>
                <a:gd name="T5" fmla="*/ 914 h 2514"/>
                <a:gd name="T6" fmla="*/ 105 w 2796"/>
                <a:gd name="T7" fmla="*/ 924 h 2514"/>
                <a:gd name="T8" fmla="*/ 140 w 2796"/>
                <a:gd name="T9" fmla="*/ 932 h 2514"/>
                <a:gd name="T10" fmla="*/ 171 w 2796"/>
                <a:gd name="T11" fmla="*/ 936 h 2514"/>
                <a:gd name="T12" fmla="*/ 204 w 2796"/>
                <a:gd name="T13" fmla="*/ 939 h 2514"/>
                <a:gd name="T14" fmla="*/ 246 w 2796"/>
                <a:gd name="T15" fmla="*/ 939 h 2514"/>
                <a:gd name="T16" fmla="*/ 288 w 2796"/>
                <a:gd name="T17" fmla="*/ 936 h 2514"/>
                <a:gd name="T18" fmla="*/ 339 w 2796"/>
                <a:gd name="T19" fmla="*/ 933 h 2514"/>
                <a:gd name="T20" fmla="*/ 447 w 2796"/>
                <a:gd name="T21" fmla="*/ 918 h 2514"/>
                <a:gd name="T22" fmla="*/ 516 w 2796"/>
                <a:gd name="T23" fmla="*/ 903 h 2514"/>
                <a:gd name="T24" fmla="*/ 591 w 2796"/>
                <a:gd name="T25" fmla="*/ 885 h 2514"/>
                <a:gd name="T26" fmla="*/ 699 w 2796"/>
                <a:gd name="T27" fmla="*/ 858 h 2514"/>
                <a:gd name="T28" fmla="*/ 855 w 2796"/>
                <a:gd name="T29" fmla="*/ 810 h 2514"/>
                <a:gd name="T30" fmla="*/ 1167 w 2796"/>
                <a:gd name="T31" fmla="*/ 696 h 2514"/>
                <a:gd name="T32" fmla="*/ 1491 w 2796"/>
                <a:gd name="T33" fmla="*/ 564 h 2514"/>
                <a:gd name="T34" fmla="*/ 2040 w 2796"/>
                <a:gd name="T35" fmla="*/ 326 h 2514"/>
                <a:gd name="T36" fmla="*/ 2433 w 2796"/>
                <a:gd name="T37" fmla="*/ 162 h 2514"/>
                <a:gd name="T38" fmla="*/ 2793 w 2796"/>
                <a:gd name="T39" fmla="*/ 0 h 2514"/>
                <a:gd name="T40" fmla="*/ 2796 w 2796"/>
                <a:gd name="T41" fmla="*/ 1599 h 2514"/>
                <a:gd name="T42" fmla="*/ 2067 w 2796"/>
                <a:gd name="T43" fmla="*/ 1950 h 2514"/>
                <a:gd name="T44" fmla="*/ 1467 w 2796"/>
                <a:gd name="T45" fmla="*/ 2202 h 2514"/>
                <a:gd name="T46" fmla="*/ 1005 w 2796"/>
                <a:gd name="T47" fmla="*/ 2382 h 2514"/>
                <a:gd name="T48" fmla="*/ 573 w 2796"/>
                <a:gd name="T49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6" h="2514">
                  <a:moveTo>
                    <a:pt x="0" y="882"/>
                  </a:moveTo>
                  <a:lnTo>
                    <a:pt x="36" y="900"/>
                  </a:lnTo>
                  <a:lnTo>
                    <a:pt x="71" y="914"/>
                  </a:lnTo>
                  <a:lnTo>
                    <a:pt x="105" y="924"/>
                  </a:lnTo>
                  <a:lnTo>
                    <a:pt x="140" y="932"/>
                  </a:lnTo>
                  <a:lnTo>
                    <a:pt x="171" y="936"/>
                  </a:lnTo>
                  <a:lnTo>
                    <a:pt x="204" y="939"/>
                  </a:lnTo>
                  <a:lnTo>
                    <a:pt x="246" y="939"/>
                  </a:lnTo>
                  <a:lnTo>
                    <a:pt x="288" y="936"/>
                  </a:lnTo>
                  <a:lnTo>
                    <a:pt x="339" y="933"/>
                  </a:lnTo>
                  <a:lnTo>
                    <a:pt x="447" y="918"/>
                  </a:lnTo>
                  <a:lnTo>
                    <a:pt x="516" y="903"/>
                  </a:lnTo>
                  <a:lnTo>
                    <a:pt x="591" y="885"/>
                  </a:lnTo>
                  <a:lnTo>
                    <a:pt x="699" y="858"/>
                  </a:lnTo>
                  <a:lnTo>
                    <a:pt x="855" y="810"/>
                  </a:lnTo>
                  <a:lnTo>
                    <a:pt x="1167" y="696"/>
                  </a:lnTo>
                  <a:lnTo>
                    <a:pt x="1491" y="564"/>
                  </a:lnTo>
                  <a:lnTo>
                    <a:pt x="2040" y="326"/>
                  </a:lnTo>
                  <a:lnTo>
                    <a:pt x="2433" y="162"/>
                  </a:lnTo>
                  <a:lnTo>
                    <a:pt x="2793" y="0"/>
                  </a:lnTo>
                  <a:lnTo>
                    <a:pt x="2796" y="1599"/>
                  </a:lnTo>
                  <a:lnTo>
                    <a:pt x="2067" y="1950"/>
                  </a:lnTo>
                  <a:lnTo>
                    <a:pt x="1467" y="2202"/>
                  </a:lnTo>
                  <a:lnTo>
                    <a:pt x="1005" y="2382"/>
                  </a:lnTo>
                  <a:lnTo>
                    <a:pt x="573" y="2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8493" name="Text Box 45"/>
          <p:cNvSpPr txBox="1">
            <a:spLocks noChangeArrowheads="1"/>
          </p:cNvSpPr>
          <p:nvPr/>
        </p:nvSpPr>
        <p:spPr bwMode="auto">
          <a:xfrm>
            <a:off x="2114550" y="2330450"/>
            <a:ext cx="1238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>
                <a:solidFill>
                  <a:srgbClr val="009900"/>
                </a:solidFill>
              </a:rPr>
              <a:t>(           )</a:t>
            </a:r>
          </a:p>
        </p:txBody>
      </p:sp>
      <p:graphicFrame>
        <p:nvGraphicFramePr>
          <p:cNvPr id="2408494" name="Object 46"/>
          <p:cNvGraphicFramePr>
            <a:graphicFrameLocks noChangeAspect="1"/>
          </p:cNvGraphicFramePr>
          <p:nvPr/>
        </p:nvGraphicFramePr>
        <p:xfrm>
          <a:off x="1300163" y="1854200"/>
          <a:ext cx="20478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529" name="公式" r:id="rId7" imgW="1130040" imgH="203040" progId="Equation.3">
                  <p:embed/>
                </p:oleObj>
              </mc:Choice>
              <mc:Fallback>
                <p:oleObj name="公式" r:id="rId7" imgW="1130040" imgH="2030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854200"/>
                        <a:ext cx="204787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8498" name="Text Box 50"/>
          <p:cNvSpPr txBox="1">
            <a:spLocks noChangeArrowheads="1"/>
          </p:cNvSpPr>
          <p:nvPr/>
        </p:nvSpPr>
        <p:spPr bwMode="auto">
          <a:xfrm>
            <a:off x="2174875" y="2346325"/>
            <a:ext cx="85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</a:rPr>
              <a:t> </a:t>
            </a:r>
            <a:r>
              <a:rPr lang="zh-CN" altLang="en-US" sz="2000" b="1">
                <a:solidFill>
                  <a:srgbClr val="009900"/>
                </a:solidFill>
              </a:rPr>
              <a:t>消去</a:t>
            </a:r>
            <a:r>
              <a:rPr lang="en-US" altLang="zh-CN" sz="2000" b="1" i="1">
                <a:solidFill>
                  <a:srgbClr val="009900"/>
                </a:solidFill>
              </a:rPr>
              <a:t>z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408499" name="Text Box 51"/>
          <p:cNvSpPr txBox="1">
            <a:spLocks noChangeArrowheads="1"/>
          </p:cNvSpPr>
          <p:nvPr/>
        </p:nvSpPr>
        <p:spPr bwMode="auto">
          <a:xfrm>
            <a:off x="2552700" y="2786063"/>
            <a:ext cx="105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2"/>
                </a:solidFill>
              </a:rPr>
              <a:t>(</a:t>
            </a:r>
            <a:r>
              <a:rPr lang="zh-CN" altLang="en-US" sz="2000" b="1">
                <a:solidFill>
                  <a:schemeClr val="accent2"/>
                </a:solidFill>
              </a:rPr>
              <a:t>消去</a:t>
            </a:r>
            <a:r>
              <a:rPr lang="en-US" altLang="zh-CN" sz="2000" b="1" i="1">
                <a:solidFill>
                  <a:schemeClr val="accent2"/>
                </a:solidFill>
              </a:rPr>
              <a:t>x </a:t>
            </a:r>
            <a:r>
              <a:rPr lang="en-US" altLang="zh-CN" sz="2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408500" name="AutoShape 52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8501" name="Text Box 53"/>
          <p:cNvSpPr txBox="1">
            <a:spLocks noChangeArrowheads="1"/>
          </p:cNvSpPr>
          <p:nvPr/>
        </p:nvSpPr>
        <p:spPr bwMode="auto">
          <a:xfrm>
            <a:off x="152400" y="228600"/>
            <a:ext cx="515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25.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空间曲线作为投影柱面的交线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</a:p>
        </p:txBody>
      </p:sp>
      <p:sp>
        <p:nvSpPr>
          <p:cNvPr id="2408507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630238" y="6234113"/>
            <a:ext cx="231775" cy="309562"/>
          </a:xfrm>
        </p:spPr>
        <p:txBody>
          <a:bodyPr/>
          <a:lstStyle/>
          <a:p>
            <a:r>
              <a:rPr lang="en-US" altLang="zh-CN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08511" name="Text Box 63"/>
          <p:cNvSpPr txBox="1">
            <a:spLocks noChangeArrowheads="1"/>
          </p:cNvSpPr>
          <p:nvPr/>
        </p:nvSpPr>
        <p:spPr bwMode="auto">
          <a:xfrm>
            <a:off x="5305425" y="763588"/>
            <a:ext cx="163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 baseline="30000">
                <a:solidFill>
                  <a:schemeClr val="accent2"/>
                </a:solidFill>
              </a:rPr>
              <a:t>2</a:t>
            </a:r>
            <a:r>
              <a:rPr lang="en-US" altLang="zh-CN" sz="2000" b="1">
                <a:solidFill>
                  <a:schemeClr val="accent2"/>
                </a:solidFill>
              </a:rPr>
              <a:t>+(</a:t>
            </a:r>
            <a:r>
              <a:rPr lang="en-US" altLang="zh-CN" sz="2000" b="1" i="1">
                <a:solidFill>
                  <a:schemeClr val="accent2"/>
                </a:solidFill>
              </a:rPr>
              <a:t>z – </a:t>
            </a:r>
            <a:r>
              <a:rPr lang="en-US" altLang="zh-CN" sz="2000" b="1">
                <a:solidFill>
                  <a:schemeClr val="accent2"/>
                </a:solidFill>
              </a:rPr>
              <a:t>2)</a:t>
            </a:r>
            <a:r>
              <a:rPr lang="en-US" altLang="zh-CN" sz="2000" b="1" baseline="30000">
                <a:solidFill>
                  <a:schemeClr val="accent2"/>
                </a:solidFill>
              </a:rPr>
              <a:t>2 </a:t>
            </a:r>
            <a:r>
              <a:rPr lang="en-US" altLang="zh-CN" sz="2000" b="1">
                <a:solidFill>
                  <a:schemeClr val="accent2"/>
                </a:solidFill>
              </a:rPr>
              <a:t>= 4</a:t>
            </a:r>
            <a:endParaRPr lang="en-US" altLang="zh-CN" sz="1800"/>
          </a:p>
        </p:txBody>
      </p:sp>
      <p:sp>
        <p:nvSpPr>
          <p:cNvPr id="2408512" name="Text Box 64"/>
          <p:cNvSpPr txBox="1">
            <a:spLocks noChangeArrowheads="1"/>
          </p:cNvSpPr>
          <p:nvPr/>
        </p:nvSpPr>
        <p:spPr bwMode="auto">
          <a:xfrm>
            <a:off x="820738" y="2786063"/>
            <a:ext cx="163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 baseline="30000">
                <a:solidFill>
                  <a:schemeClr val="accent2"/>
                </a:solidFill>
              </a:rPr>
              <a:t>2</a:t>
            </a:r>
            <a:r>
              <a:rPr lang="en-US" altLang="zh-CN" sz="2000" b="1">
                <a:solidFill>
                  <a:schemeClr val="accent2"/>
                </a:solidFill>
              </a:rPr>
              <a:t>+(</a:t>
            </a:r>
            <a:r>
              <a:rPr lang="en-US" altLang="zh-CN" sz="2000" b="1" i="1">
                <a:solidFill>
                  <a:schemeClr val="accent2"/>
                </a:solidFill>
              </a:rPr>
              <a:t>z – </a:t>
            </a:r>
            <a:r>
              <a:rPr lang="en-US" altLang="zh-CN" sz="2000" b="1">
                <a:solidFill>
                  <a:schemeClr val="accent2"/>
                </a:solidFill>
              </a:rPr>
              <a:t>2)</a:t>
            </a:r>
            <a:r>
              <a:rPr lang="en-US" altLang="zh-CN" sz="2000" b="1" baseline="30000">
                <a:solidFill>
                  <a:schemeClr val="accent2"/>
                </a:solidFill>
              </a:rPr>
              <a:t>2 </a:t>
            </a:r>
            <a:r>
              <a:rPr lang="en-US" altLang="zh-CN" sz="2000" b="1">
                <a:solidFill>
                  <a:schemeClr val="accent2"/>
                </a:solidFill>
              </a:rPr>
              <a:t>= 4</a:t>
            </a:r>
            <a:endParaRPr lang="en-US" altLang="zh-CN" sz="1800"/>
          </a:p>
        </p:txBody>
      </p:sp>
      <p:sp>
        <p:nvSpPr>
          <p:cNvPr id="2408513" name="Text Box 65"/>
          <p:cNvSpPr txBox="1">
            <a:spLocks noChangeArrowheads="1"/>
          </p:cNvSpPr>
          <p:nvPr/>
        </p:nvSpPr>
        <p:spPr bwMode="auto">
          <a:xfrm>
            <a:off x="977900" y="2330450"/>
            <a:ext cx="113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2000" b="1" baseline="30000">
                <a:solidFill>
                  <a:srgbClr val="009900"/>
                </a:solidFill>
              </a:rPr>
              <a:t>2 </a:t>
            </a:r>
            <a:r>
              <a:rPr lang="en-US" altLang="zh-CN" sz="2000" b="1" i="1">
                <a:solidFill>
                  <a:srgbClr val="009900"/>
                </a:solidFill>
              </a:rPr>
              <a:t>= –</a:t>
            </a:r>
            <a:r>
              <a:rPr lang="en-US" altLang="zh-CN" sz="2000" b="1">
                <a:solidFill>
                  <a:srgbClr val="009900"/>
                </a:solidFill>
              </a:rPr>
              <a:t> 4</a:t>
            </a:r>
            <a:r>
              <a:rPr lang="en-US" altLang="zh-CN" sz="2000" b="1" i="1">
                <a:solidFill>
                  <a:srgbClr val="009900"/>
                </a:solidFill>
              </a:rPr>
              <a:t>x </a:t>
            </a:r>
            <a:endParaRPr lang="en-US" altLang="zh-CN" sz="1800">
              <a:solidFill>
                <a:srgbClr val="009900"/>
              </a:solidFill>
            </a:endParaRPr>
          </a:p>
        </p:txBody>
      </p:sp>
      <p:sp>
        <p:nvSpPr>
          <p:cNvPr id="2408514" name="Text Box 66"/>
          <p:cNvSpPr txBox="1">
            <a:spLocks noChangeArrowheads="1"/>
          </p:cNvSpPr>
          <p:nvPr/>
        </p:nvSpPr>
        <p:spPr bwMode="auto">
          <a:xfrm>
            <a:off x="7010400" y="4343400"/>
            <a:ext cx="113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2000" b="1" baseline="30000">
                <a:solidFill>
                  <a:srgbClr val="009900"/>
                </a:solidFill>
              </a:rPr>
              <a:t>2 </a:t>
            </a:r>
            <a:r>
              <a:rPr lang="en-US" altLang="zh-CN" sz="2000" b="1" i="1">
                <a:solidFill>
                  <a:srgbClr val="009900"/>
                </a:solidFill>
              </a:rPr>
              <a:t>= –</a:t>
            </a:r>
            <a:r>
              <a:rPr lang="en-US" altLang="zh-CN" sz="2000" b="1">
                <a:solidFill>
                  <a:srgbClr val="009900"/>
                </a:solidFill>
              </a:rPr>
              <a:t> 4</a:t>
            </a:r>
            <a:r>
              <a:rPr lang="en-US" altLang="zh-CN" sz="2000" b="1" i="1">
                <a:solidFill>
                  <a:srgbClr val="009900"/>
                </a:solidFill>
              </a:rPr>
              <a:t>x </a:t>
            </a:r>
            <a:endParaRPr lang="en-US" altLang="zh-CN" sz="1800">
              <a:solidFill>
                <a:srgbClr val="0099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8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8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08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08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8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08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0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40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8499" grpId="0" autoUpdateAnimBg="0"/>
      <p:bldP spid="2408511" grpId="0" autoUpdateAnimBg="0"/>
      <p:bldP spid="240851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474" name="Text Box 2"/>
          <p:cNvSpPr txBox="1">
            <a:spLocks noChangeArrowheads="1"/>
          </p:cNvSpPr>
          <p:nvPr/>
        </p:nvSpPr>
        <p:spPr bwMode="auto">
          <a:xfrm>
            <a:off x="198438" y="306388"/>
            <a:ext cx="5186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</a:rPr>
              <a:t>  </a:t>
            </a:r>
            <a:endParaRPr lang="en-US" altLang="zh-CN" sz="2400">
              <a:solidFill>
                <a:srgbClr val="FF3300"/>
              </a:solidFill>
            </a:endParaRPr>
          </a:p>
        </p:txBody>
      </p:sp>
      <p:graphicFrame>
        <p:nvGraphicFramePr>
          <p:cNvPr id="2409475" name="Object 3"/>
          <p:cNvGraphicFramePr>
            <a:graphicFrameLocks noChangeAspect="1"/>
          </p:cNvGraphicFramePr>
          <p:nvPr/>
        </p:nvGraphicFramePr>
        <p:xfrm>
          <a:off x="820738" y="919163"/>
          <a:ext cx="22812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537" name="公式" r:id="rId3" imgW="1346040" imgH="507960" progId="Equation.3">
                  <p:embed/>
                </p:oleObj>
              </mc:Choice>
              <mc:Fallback>
                <p:oleObj name="公式" r:id="rId3" imgW="134604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919163"/>
                        <a:ext cx="22812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9477" name="Object 5"/>
          <p:cNvGraphicFramePr>
            <a:graphicFrameLocks noChangeAspect="1"/>
          </p:cNvGraphicFramePr>
          <p:nvPr/>
        </p:nvGraphicFramePr>
        <p:xfrm>
          <a:off x="177800" y="1854200"/>
          <a:ext cx="11334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538" name="公式" r:id="rId5" imgW="660240" imgH="203040" progId="Equation.3">
                  <p:embed/>
                </p:oleObj>
              </mc:Choice>
              <mc:Fallback>
                <p:oleObj name="公式" r:id="rId5" imgW="6602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854200"/>
                        <a:ext cx="11334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9479" name="AutoShape 7"/>
          <p:cNvSpPr>
            <a:spLocks/>
          </p:cNvSpPr>
          <p:nvPr/>
        </p:nvSpPr>
        <p:spPr bwMode="auto">
          <a:xfrm>
            <a:off x="630238" y="2438400"/>
            <a:ext cx="211137" cy="769938"/>
          </a:xfrm>
          <a:prstGeom prst="leftBrace">
            <a:avLst>
              <a:gd name="adj1" fmla="val 30389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9480" name="Text Box 8"/>
          <p:cNvSpPr txBox="1">
            <a:spLocks noChangeArrowheads="1"/>
          </p:cNvSpPr>
          <p:nvPr/>
        </p:nvSpPr>
        <p:spPr bwMode="auto">
          <a:xfrm>
            <a:off x="0" y="2609850"/>
            <a:ext cx="723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2000" b="1" i="1">
                <a:solidFill>
                  <a:srgbClr val="FF3300"/>
                </a:solidFill>
              </a:rPr>
              <a:t>L</a:t>
            </a:r>
            <a:r>
              <a:rPr lang="zh-CN" altLang="en-US" sz="2000" b="1">
                <a:solidFill>
                  <a:srgbClr val="FF3300"/>
                </a:solidFill>
              </a:rPr>
              <a:t>：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09481" name="Text Box 9"/>
          <p:cNvSpPr txBox="1">
            <a:spLocks noChangeArrowheads="1"/>
          </p:cNvSpPr>
          <p:nvPr/>
        </p:nvSpPr>
        <p:spPr bwMode="auto">
          <a:xfrm>
            <a:off x="177800" y="116046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L: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409484" name="Group 12"/>
          <p:cNvGrpSpPr>
            <a:grpSpLocks/>
          </p:cNvGrpSpPr>
          <p:nvPr/>
        </p:nvGrpSpPr>
        <p:grpSpPr bwMode="auto">
          <a:xfrm>
            <a:off x="2670175" y="1128713"/>
            <a:ext cx="6359525" cy="5354637"/>
            <a:chOff x="1682" y="711"/>
            <a:chExt cx="4006" cy="3373"/>
          </a:xfrm>
        </p:grpSpPr>
        <p:sp>
          <p:nvSpPr>
            <p:cNvPr id="2409485" name="Line 13"/>
            <p:cNvSpPr>
              <a:spLocks noChangeShapeType="1"/>
            </p:cNvSpPr>
            <p:nvPr/>
          </p:nvSpPr>
          <p:spPr bwMode="auto">
            <a:xfrm>
              <a:off x="2811" y="3304"/>
              <a:ext cx="27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9486" name="Line 14"/>
            <p:cNvSpPr>
              <a:spLocks noChangeShapeType="1"/>
            </p:cNvSpPr>
            <p:nvPr/>
          </p:nvSpPr>
          <p:spPr bwMode="auto">
            <a:xfrm flipV="1">
              <a:off x="2811" y="809"/>
              <a:ext cx="0" cy="24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9487" name="Text Box 15"/>
            <p:cNvSpPr txBox="1">
              <a:spLocks noChangeArrowheads="1"/>
            </p:cNvSpPr>
            <p:nvPr/>
          </p:nvSpPr>
          <p:spPr bwMode="auto">
            <a:xfrm>
              <a:off x="1682" y="3853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09488" name="Text Box 16"/>
            <p:cNvSpPr txBox="1">
              <a:spLocks noChangeArrowheads="1"/>
            </p:cNvSpPr>
            <p:nvPr/>
          </p:nvSpPr>
          <p:spPr bwMode="auto">
            <a:xfrm>
              <a:off x="2774" y="711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09489" name="Text Box 17"/>
            <p:cNvSpPr txBox="1">
              <a:spLocks noChangeArrowheads="1"/>
            </p:cNvSpPr>
            <p:nvPr/>
          </p:nvSpPr>
          <p:spPr bwMode="auto">
            <a:xfrm>
              <a:off x="5465" y="3300"/>
              <a:ext cx="2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09490" name="Line 18"/>
            <p:cNvSpPr>
              <a:spLocks noChangeShapeType="1"/>
            </p:cNvSpPr>
            <p:nvPr/>
          </p:nvSpPr>
          <p:spPr bwMode="auto">
            <a:xfrm flipH="1">
              <a:off x="1939" y="3300"/>
              <a:ext cx="864" cy="6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9491" name="Text Box 19"/>
            <p:cNvSpPr txBox="1">
              <a:spLocks noChangeArrowheads="1"/>
            </p:cNvSpPr>
            <p:nvPr/>
          </p:nvSpPr>
          <p:spPr bwMode="auto">
            <a:xfrm>
              <a:off x="2640" y="327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409492" name="Freeform 20"/>
          <p:cNvSpPr>
            <a:spLocks/>
          </p:cNvSpPr>
          <p:nvPr/>
        </p:nvSpPr>
        <p:spPr bwMode="auto">
          <a:xfrm>
            <a:off x="3759200" y="2689225"/>
            <a:ext cx="4638675" cy="2554288"/>
          </a:xfrm>
          <a:custGeom>
            <a:avLst/>
            <a:gdLst>
              <a:gd name="T0" fmla="*/ 5 w 2922"/>
              <a:gd name="T1" fmla="*/ 118 h 1609"/>
              <a:gd name="T2" fmla="*/ 0 w 2922"/>
              <a:gd name="T3" fmla="*/ 1295 h 1609"/>
              <a:gd name="T4" fmla="*/ 16 w 2922"/>
              <a:gd name="T5" fmla="*/ 1341 h 1609"/>
              <a:gd name="T6" fmla="*/ 53 w 2922"/>
              <a:gd name="T7" fmla="*/ 1382 h 1609"/>
              <a:gd name="T8" fmla="*/ 81 w 2922"/>
              <a:gd name="T9" fmla="*/ 1423 h 1609"/>
              <a:gd name="T10" fmla="*/ 105 w 2922"/>
              <a:gd name="T11" fmla="*/ 1448 h 1609"/>
              <a:gd name="T12" fmla="*/ 142 w 2922"/>
              <a:gd name="T13" fmla="*/ 1486 h 1609"/>
              <a:gd name="T14" fmla="*/ 172 w 2922"/>
              <a:gd name="T15" fmla="*/ 1510 h 1609"/>
              <a:gd name="T16" fmla="*/ 199 w 2922"/>
              <a:gd name="T17" fmla="*/ 1531 h 1609"/>
              <a:gd name="T18" fmla="*/ 236 w 2922"/>
              <a:gd name="T19" fmla="*/ 1556 h 1609"/>
              <a:gd name="T20" fmla="*/ 284 w 2922"/>
              <a:gd name="T21" fmla="*/ 1581 h 1609"/>
              <a:gd name="T22" fmla="*/ 352 w 2922"/>
              <a:gd name="T23" fmla="*/ 1598 h 1609"/>
              <a:gd name="T24" fmla="*/ 424 w 2922"/>
              <a:gd name="T25" fmla="*/ 1609 h 1609"/>
              <a:gd name="T26" fmla="*/ 476 w 2922"/>
              <a:gd name="T27" fmla="*/ 1606 h 1609"/>
              <a:gd name="T28" fmla="*/ 534 w 2922"/>
              <a:gd name="T29" fmla="*/ 1600 h 1609"/>
              <a:gd name="T30" fmla="*/ 600 w 2922"/>
              <a:gd name="T31" fmla="*/ 1587 h 1609"/>
              <a:gd name="T32" fmla="*/ 646 w 2922"/>
              <a:gd name="T33" fmla="*/ 1578 h 1609"/>
              <a:gd name="T34" fmla="*/ 707 w 2922"/>
              <a:gd name="T35" fmla="*/ 1562 h 1609"/>
              <a:gd name="T36" fmla="*/ 774 w 2922"/>
              <a:gd name="T37" fmla="*/ 1544 h 1609"/>
              <a:gd name="T38" fmla="*/ 843 w 2922"/>
              <a:gd name="T39" fmla="*/ 1516 h 1609"/>
              <a:gd name="T40" fmla="*/ 895 w 2922"/>
              <a:gd name="T41" fmla="*/ 1482 h 1609"/>
              <a:gd name="T42" fmla="*/ 977 w 2922"/>
              <a:gd name="T43" fmla="*/ 1423 h 1609"/>
              <a:gd name="T44" fmla="*/ 1033 w 2922"/>
              <a:gd name="T45" fmla="*/ 1358 h 1609"/>
              <a:gd name="T46" fmla="*/ 1179 w 2922"/>
              <a:gd name="T47" fmla="*/ 1204 h 1609"/>
              <a:gd name="T48" fmla="*/ 1300 w 2922"/>
              <a:gd name="T49" fmla="*/ 1018 h 1609"/>
              <a:gd name="T50" fmla="*/ 1405 w 2922"/>
              <a:gd name="T51" fmla="*/ 803 h 1609"/>
              <a:gd name="T52" fmla="*/ 1458 w 2922"/>
              <a:gd name="T53" fmla="*/ 683 h 1609"/>
              <a:gd name="T54" fmla="*/ 2922 w 2922"/>
              <a:gd name="T55" fmla="*/ 288 h 1609"/>
              <a:gd name="T56" fmla="*/ 1434 w 2922"/>
              <a:gd name="T57" fmla="*/ 410 h 1609"/>
              <a:gd name="T58" fmla="*/ 1393 w 2922"/>
              <a:gd name="T59" fmla="*/ 335 h 1609"/>
              <a:gd name="T60" fmla="*/ 1345 w 2922"/>
              <a:gd name="T61" fmla="*/ 286 h 1609"/>
              <a:gd name="T62" fmla="*/ 1300 w 2922"/>
              <a:gd name="T63" fmla="*/ 219 h 1609"/>
              <a:gd name="T64" fmla="*/ 1235 w 2922"/>
              <a:gd name="T65" fmla="*/ 145 h 1609"/>
              <a:gd name="T66" fmla="*/ 1142 w 2922"/>
              <a:gd name="T67" fmla="*/ 120 h 1609"/>
              <a:gd name="T68" fmla="*/ 1008 w 2922"/>
              <a:gd name="T69" fmla="*/ 62 h 1609"/>
              <a:gd name="T70" fmla="*/ 863 w 2922"/>
              <a:gd name="T71" fmla="*/ 37 h 1609"/>
              <a:gd name="T72" fmla="*/ 664 w 2922"/>
              <a:gd name="T73" fmla="*/ 12 h 1609"/>
              <a:gd name="T74" fmla="*/ 409 w 2922"/>
              <a:gd name="T75" fmla="*/ 0 h 1609"/>
              <a:gd name="T76" fmla="*/ 284 w 2922"/>
              <a:gd name="T77" fmla="*/ 17 h 1609"/>
              <a:gd name="T78" fmla="*/ 190 w 2922"/>
              <a:gd name="T79" fmla="*/ 33 h 1609"/>
              <a:gd name="T80" fmla="*/ 109 w 2922"/>
              <a:gd name="T81" fmla="*/ 58 h 1609"/>
              <a:gd name="T82" fmla="*/ 49 w 2922"/>
              <a:gd name="T83" fmla="*/ 99 h 1609"/>
              <a:gd name="T84" fmla="*/ 5 w 2922"/>
              <a:gd name="T85" fmla="*/ 118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922" h="1609">
                <a:moveTo>
                  <a:pt x="5" y="118"/>
                </a:moveTo>
                <a:lnTo>
                  <a:pt x="0" y="1295"/>
                </a:lnTo>
                <a:lnTo>
                  <a:pt x="16" y="1341"/>
                </a:lnTo>
                <a:lnTo>
                  <a:pt x="53" y="1382"/>
                </a:lnTo>
                <a:lnTo>
                  <a:pt x="81" y="1423"/>
                </a:lnTo>
                <a:lnTo>
                  <a:pt x="105" y="1448"/>
                </a:lnTo>
                <a:lnTo>
                  <a:pt x="142" y="1486"/>
                </a:lnTo>
                <a:lnTo>
                  <a:pt x="172" y="1510"/>
                </a:lnTo>
                <a:lnTo>
                  <a:pt x="199" y="1531"/>
                </a:lnTo>
                <a:lnTo>
                  <a:pt x="236" y="1556"/>
                </a:lnTo>
                <a:lnTo>
                  <a:pt x="284" y="1581"/>
                </a:lnTo>
                <a:lnTo>
                  <a:pt x="352" y="1598"/>
                </a:lnTo>
                <a:lnTo>
                  <a:pt x="424" y="1609"/>
                </a:lnTo>
                <a:lnTo>
                  <a:pt x="476" y="1606"/>
                </a:lnTo>
                <a:lnTo>
                  <a:pt x="534" y="1600"/>
                </a:lnTo>
                <a:lnTo>
                  <a:pt x="600" y="1587"/>
                </a:lnTo>
                <a:lnTo>
                  <a:pt x="646" y="1578"/>
                </a:lnTo>
                <a:lnTo>
                  <a:pt x="707" y="1562"/>
                </a:lnTo>
                <a:lnTo>
                  <a:pt x="774" y="1544"/>
                </a:lnTo>
                <a:lnTo>
                  <a:pt x="843" y="1516"/>
                </a:lnTo>
                <a:lnTo>
                  <a:pt x="895" y="1482"/>
                </a:lnTo>
                <a:lnTo>
                  <a:pt x="977" y="1423"/>
                </a:lnTo>
                <a:lnTo>
                  <a:pt x="1033" y="1358"/>
                </a:lnTo>
                <a:lnTo>
                  <a:pt x="1179" y="1204"/>
                </a:lnTo>
                <a:lnTo>
                  <a:pt x="1300" y="1018"/>
                </a:lnTo>
                <a:lnTo>
                  <a:pt x="1405" y="803"/>
                </a:lnTo>
                <a:lnTo>
                  <a:pt x="1458" y="683"/>
                </a:lnTo>
                <a:lnTo>
                  <a:pt x="2922" y="288"/>
                </a:lnTo>
                <a:lnTo>
                  <a:pt x="1434" y="410"/>
                </a:lnTo>
                <a:lnTo>
                  <a:pt x="1393" y="335"/>
                </a:lnTo>
                <a:lnTo>
                  <a:pt x="1345" y="286"/>
                </a:lnTo>
                <a:lnTo>
                  <a:pt x="1300" y="219"/>
                </a:lnTo>
                <a:lnTo>
                  <a:pt x="1235" y="145"/>
                </a:lnTo>
                <a:lnTo>
                  <a:pt x="1142" y="120"/>
                </a:lnTo>
                <a:lnTo>
                  <a:pt x="1008" y="62"/>
                </a:lnTo>
                <a:lnTo>
                  <a:pt x="863" y="37"/>
                </a:lnTo>
                <a:lnTo>
                  <a:pt x="664" y="12"/>
                </a:lnTo>
                <a:lnTo>
                  <a:pt x="409" y="0"/>
                </a:lnTo>
                <a:lnTo>
                  <a:pt x="284" y="17"/>
                </a:lnTo>
                <a:lnTo>
                  <a:pt x="190" y="33"/>
                </a:lnTo>
                <a:lnTo>
                  <a:pt x="109" y="58"/>
                </a:lnTo>
                <a:lnTo>
                  <a:pt x="49" y="99"/>
                </a:lnTo>
                <a:lnTo>
                  <a:pt x="5" y="118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9500" name="Group 28"/>
          <p:cNvGrpSpPr>
            <a:grpSpLocks/>
          </p:cNvGrpSpPr>
          <p:nvPr/>
        </p:nvGrpSpPr>
        <p:grpSpPr bwMode="auto">
          <a:xfrm>
            <a:off x="3740150" y="1360488"/>
            <a:ext cx="3287713" cy="3871912"/>
            <a:chOff x="2356" y="857"/>
            <a:chExt cx="2071" cy="2439"/>
          </a:xfrm>
        </p:grpSpPr>
        <p:grpSp>
          <p:nvGrpSpPr>
            <p:cNvPr id="2409501" name="Group 29"/>
            <p:cNvGrpSpPr>
              <a:grpSpLocks/>
            </p:cNvGrpSpPr>
            <p:nvPr/>
          </p:nvGrpSpPr>
          <p:grpSpPr bwMode="auto">
            <a:xfrm>
              <a:off x="2664" y="857"/>
              <a:ext cx="1763" cy="825"/>
              <a:chOff x="2664" y="857"/>
              <a:chExt cx="1763" cy="825"/>
            </a:xfrm>
          </p:grpSpPr>
          <p:sp>
            <p:nvSpPr>
              <p:cNvPr id="2409502" name="Freeform 30"/>
              <p:cNvSpPr>
                <a:spLocks/>
              </p:cNvSpPr>
              <p:nvPr/>
            </p:nvSpPr>
            <p:spPr bwMode="auto">
              <a:xfrm>
                <a:off x="2664" y="864"/>
                <a:ext cx="1752" cy="818"/>
              </a:xfrm>
              <a:custGeom>
                <a:avLst/>
                <a:gdLst>
                  <a:gd name="T0" fmla="*/ 0 w 1752"/>
                  <a:gd name="T1" fmla="*/ 780 h 818"/>
                  <a:gd name="T2" fmla="*/ 690 w 1752"/>
                  <a:gd name="T3" fmla="*/ 154 h 818"/>
                  <a:gd name="T4" fmla="*/ 845 w 1752"/>
                  <a:gd name="T5" fmla="*/ 63 h 818"/>
                  <a:gd name="T6" fmla="*/ 916 w 1752"/>
                  <a:gd name="T7" fmla="*/ 24 h 818"/>
                  <a:gd name="T8" fmla="*/ 1027 w 1752"/>
                  <a:gd name="T9" fmla="*/ 0 h 818"/>
                  <a:gd name="T10" fmla="*/ 1163 w 1752"/>
                  <a:gd name="T11" fmla="*/ 0 h 818"/>
                  <a:gd name="T12" fmla="*/ 1399 w 1752"/>
                  <a:gd name="T13" fmla="*/ 27 h 818"/>
                  <a:gd name="T14" fmla="*/ 1608 w 1752"/>
                  <a:gd name="T15" fmla="*/ 136 h 818"/>
                  <a:gd name="T16" fmla="*/ 1752 w 1752"/>
                  <a:gd name="T17" fmla="*/ 256 h 818"/>
                  <a:gd name="T18" fmla="*/ 1152 w 1752"/>
                  <a:gd name="T19" fmla="*/ 504 h 818"/>
                  <a:gd name="T20" fmla="*/ 863 w 1752"/>
                  <a:gd name="T21" fmla="*/ 627 h 818"/>
                  <a:gd name="T22" fmla="*/ 617 w 1752"/>
                  <a:gd name="T23" fmla="*/ 700 h 818"/>
                  <a:gd name="T24" fmla="*/ 363 w 1752"/>
                  <a:gd name="T25" fmla="*/ 800 h 818"/>
                  <a:gd name="T26" fmla="*/ 172 w 1752"/>
                  <a:gd name="T27" fmla="*/ 809 h 818"/>
                  <a:gd name="T28" fmla="*/ 81 w 1752"/>
                  <a:gd name="T29" fmla="*/ 818 h 818"/>
                  <a:gd name="T30" fmla="*/ 0 w 1752"/>
                  <a:gd name="T31" fmla="*/ 78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2" h="818">
                    <a:moveTo>
                      <a:pt x="0" y="780"/>
                    </a:moveTo>
                    <a:lnTo>
                      <a:pt x="690" y="154"/>
                    </a:lnTo>
                    <a:lnTo>
                      <a:pt x="845" y="63"/>
                    </a:lnTo>
                    <a:lnTo>
                      <a:pt x="916" y="24"/>
                    </a:lnTo>
                    <a:lnTo>
                      <a:pt x="1027" y="0"/>
                    </a:lnTo>
                    <a:lnTo>
                      <a:pt x="1163" y="0"/>
                    </a:lnTo>
                    <a:lnTo>
                      <a:pt x="1399" y="27"/>
                    </a:lnTo>
                    <a:lnTo>
                      <a:pt x="1608" y="136"/>
                    </a:lnTo>
                    <a:lnTo>
                      <a:pt x="1752" y="256"/>
                    </a:lnTo>
                    <a:lnTo>
                      <a:pt x="1152" y="504"/>
                    </a:lnTo>
                    <a:lnTo>
                      <a:pt x="863" y="627"/>
                    </a:lnTo>
                    <a:lnTo>
                      <a:pt x="617" y="700"/>
                    </a:lnTo>
                    <a:lnTo>
                      <a:pt x="363" y="800"/>
                    </a:lnTo>
                    <a:lnTo>
                      <a:pt x="172" y="809"/>
                    </a:lnTo>
                    <a:lnTo>
                      <a:pt x="81" y="818"/>
                    </a:lnTo>
                    <a:lnTo>
                      <a:pt x="0" y="7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9503" name="Freeform 31"/>
              <p:cNvSpPr>
                <a:spLocks/>
              </p:cNvSpPr>
              <p:nvPr/>
            </p:nvSpPr>
            <p:spPr bwMode="auto">
              <a:xfrm>
                <a:off x="3344" y="857"/>
                <a:ext cx="1083" cy="261"/>
              </a:xfrm>
              <a:custGeom>
                <a:avLst/>
                <a:gdLst>
                  <a:gd name="T0" fmla="*/ 0 w 1083"/>
                  <a:gd name="T1" fmla="*/ 167 h 261"/>
                  <a:gd name="T2" fmla="*/ 265 w 1083"/>
                  <a:gd name="T3" fmla="*/ 25 h 261"/>
                  <a:gd name="T4" fmla="*/ 628 w 1083"/>
                  <a:gd name="T5" fmla="*/ 16 h 261"/>
                  <a:gd name="T6" fmla="*/ 900 w 1083"/>
                  <a:gd name="T7" fmla="*/ 115 h 261"/>
                  <a:gd name="T8" fmla="*/ 1083 w 1083"/>
                  <a:gd name="T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3" h="261">
                    <a:moveTo>
                      <a:pt x="0" y="167"/>
                    </a:moveTo>
                    <a:cubicBezTo>
                      <a:pt x="44" y="143"/>
                      <a:pt x="160" y="50"/>
                      <a:pt x="265" y="25"/>
                    </a:cubicBezTo>
                    <a:cubicBezTo>
                      <a:pt x="370" y="0"/>
                      <a:pt x="522" y="1"/>
                      <a:pt x="628" y="16"/>
                    </a:cubicBezTo>
                    <a:cubicBezTo>
                      <a:pt x="734" y="31"/>
                      <a:pt x="824" y="74"/>
                      <a:pt x="900" y="115"/>
                    </a:cubicBezTo>
                    <a:cubicBezTo>
                      <a:pt x="976" y="156"/>
                      <a:pt x="1045" y="231"/>
                      <a:pt x="1083" y="261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9504" name="Freeform 32"/>
              <p:cNvSpPr>
                <a:spLocks/>
              </p:cNvSpPr>
              <p:nvPr/>
            </p:nvSpPr>
            <p:spPr bwMode="auto">
              <a:xfrm>
                <a:off x="2672" y="1024"/>
                <a:ext cx="684" cy="620"/>
              </a:xfrm>
              <a:custGeom>
                <a:avLst/>
                <a:gdLst>
                  <a:gd name="T0" fmla="*/ 0 w 684"/>
                  <a:gd name="T1" fmla="*/ 620 h 620"/>
                  <a:gd name="T2" fmla="*/ 684 w 684"/>
                  <a:gd name="T3" fmla="*/ 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84" h="620">
                    <a:moveTo>
                      <a:pt x="0" y="620"/>
                    </a:moveTo>
                    <a:lnTo>
                      <a:pt x="684" y="0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09505" name="Freeform 33"/>
            <p:cNvSpPr>
              <a:spLocks/>
            </p:cNvSpPr>
            <p:nvPr/>
          </p:nvSpPr>
          <p:spPr bwMode="auto">
            <a:xfrm>
              <a:off x="2356" y="1780"/>
              <a:ext cx="1428" cy="1516"/>
            </a:xfrm>
            <a:custGeom>
              <a:avLst/>
              <a:gdLst>
                <a:gd name="T0" fmla="*/ 36 w 1428"/>
                <a:gd name="T1" fmla="*/ 588 h 1516"/>
                <a:gd name="T2" fmla="*/ 24 w 1428"/>
                <a:gd name="T3" fmla="*/ 848 h 1516"/>
                <a:gd name="T4" fmla="*/ 24 w 1428"/>
                <a:gd name="T5" fmla="*/ 1100 h 1516"/>
                <a:gd name="T6" fmla="*/ 52 w 1428"/>
                <a:gd name="T7" fmla="*/ 1220 h 1516"/>
                <a:gd name="T8" fmla="*/ 152 w 1428"/>
                <a:gd name="T9" fmla="*/ 1372 h 1516"/>
                <a:gd name="T10" fmla="*/ 292 w 1428"/>
                <a:gd name="T11" fmla="*/ 1480 h 1516"/>
                <a:gd name="T12" fmla="*/ 404 w 1428"/>
                <a:gd name="T13" fmla="*/ 1516 h 1516"/>
                <a:gd name="T14" fmla="*/ 504 w 1428"/>
                <a:gd name="T15" fmla="*/ 1508 h 1516"/>
                <a:gd name="T16" fmla="*/ 636 w 1428"/>
                <a:gd name="T17" fmla="*/ 1452 h 1516"/>
                <a:gd name="T18" fmla="*/ 848 w 1428"/>
                <a:gd name="T19" fmla="*/ 1320 h 1516"/>
                <a:gd name="T20" fmla="*/ 1025 w 1428"/>
                <a:gd name="T21" fmla="*/ 1184 h 1516"/>
                <a:gd name="T22" fmla="*/ 1200 w 1428"/>
                <a:gd name="T23" fmla="*/ 1032 h 1516"/>
                <a:gd name="T24" fmla="*/ 1348 w 1428"/>
                <a:gd name="T25" fmla="*/ 820 h 1516"/>
                <a:gd name="T26" fmla="*/ 1420 w 1428"/>
                <a:gd name="T27" fmla="*/ 652 h 1516"/>
                <a:gd name="T28" fmla="*/ 1428 w 1428"/>
                <a:gd name="T29" fmla="*/ 584 h 1516"/>
                <a:gd name="T30" fmla="*/ 1288 w 1428"/>
                <a:gd name="T31" fmla="*/ 576 h 1516"/>
                <a:gd name="T32" fmla="*/ 1216 w 1428"/>
                <a:gd name="T33" fmla="*/ 564 h 1516"/>
                <a:gd name="T34" fmla="*/ 1072 w 1428"/>
                <a:gd name="T35" fmla="*/ 508 h 1516"/>
                <a:gd name="T36" fmla="*/ 928 w 1428"/>
                <a:gd name="T37" fmla="*/ 424 h 1516"/>
                <a:gd name="T38" fmla="*/ 876 w 1428"/>
                <a:gd name="T39" fmla="*/ 364 h 1516"/>
                <a:gd name="T40" fmla="*/ 816 w 1428"/>
                <a:gd name="T41" fmla="*/ 296 h 1516"/>
                <a:gd name="T42" fmla="*/ 764 w 1428"/>
                <a:gd name="T43" fmla="*/ 184 h 1516"/>
                <a:gd name="T44" fmla="*/ 736 w 1428"/>
                <a:gd name="T45" fmla="*/ 116 h 1516"/>
                <a:gd name="T46" fmla="*/ 712 w 1428"/>
                <a:gd name="T47" fmla="*/ 24 h 1516"/>
                <a:gd name="T48" fmla="*/ 564 w 1428"/>
                <a:gd name="T49" fmla="*/ 8 h 1516"/>
                <a:gd name="T50" fmla="*/ 420 w 1428"/>
                <a:gd name="T51" fmla="*/ 0 h 1516"/>
                <a:gd name="T52" fmla="*/ 307 w 1428"/>
                <a:gd name="T53" fmla="*/ 2 h 1516"/>
                <a:gd name="T54" fmla="*/ 180 w 1428"/>
                <a:gd name="T55" fmla="*/ 28 h 1516"/>
                <a:gd name="T56" fmla="*/ 76 w 1428"/>
                <a:gd name="T57" fmla="*/ 88 h 1516"/>
                <a:gd name="T58" fmla="*/ 8 w 1428"/>
                <a:gd name="T59" fmla="*/ 192 h 1516"/>
                <a:gd name="T60" fmla="*/ 0 w 1428"/>
                <a:gd name="T61" fmla="*/ 308 h 1516"/>
                <a:gd name="T62" fmla="*/ 20 w 1428"/>
                <a:gd name="T63" fmla="*/ 420 h 1516"/>
                <a:gd name="T64" fmla="*/ 36 w 1428"/>
                <a:gd name="T65" fmla="*/ 588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8" h="1516">
                  <a:moveTo>
                    <a:pt x="36" y="588"/>
                  </a:moveTo>
                  <a:lnTo>
                    <a:pt x="24" y="848"/>
                  </a:lnTo>
                  <a:lnTo>
                    <a:pt x="24" y="1100"/>
                  </a:lnTo>
                  <a:lnTo>
                    <a:pt x="52" y="1220"/>
                  </a:lnTo>
                  <a:lnTo>
                    <a:pt x="152" y="1372"/>
                  </a:lnTo>
                  <a:lnTo>
                    <a:pt x="292" y="1480"/>
                  </a:lnTo>
                  <a:lnTo>
                    <a:pt x="404" y="1516"/>
                  </a:lnTo>
                  <a:lnTo>
                    <a:pt x="504" y="1508"/>
                  </a:lnTo>
                  <a:lnTo>
                    <a:pt x="636" y="1452"/>
                  </a:lnTo>
                  <a:lnTo>
                    <a:pt x="848" y="1320"/>
                  </a:lnTo>
                  <a:lnTo>
                    <a:pt x="1025" y="1184"/>
                  </a:lnTo>
                  <a:lnTo>
                    <a:pt x="1200" y="1032"/>
                  </a:lnTo>
                  <a:lnTo>
                    <a:pt x="1348" y="820"/>
                  </a:lnTo>
                  <a:lnTo>
                    <a:pt x="1420" y="652"/>
                  </a:lnTo>
                  <a:lnTo>
                    <a:pt x="1428" y="584"/>
                  </a:lnTo>
                  <a:lnTo>
                    <a:pt x="1288" y="576"/>
                  </a:lnTo>
                  <a:lnTo>
                    <a:pt x="1216" y="564"/>
                  </a:lnTo>
                  <a:lnTo>
                    <a:pt x="1072" y="508"/>
                  </a:lnTo>
                  <a:lnTo>
                    <a:pt x="928" y="424"/>
                  </a:lnTo>
                  <a:lnTo>
                    <a:pt x="876" y="364"/>
                  </a:lnTo>
                  <a:lnTo>
                    <a:pt x="816" y="296"/>
                  </a:lnTo>
                  <a:lnTo>
                    <a:pt x="764" y="184"/>
                  </a:lnTo>
                  <a:lnTo>
                    <a:pt x="736" y="116"/>
                  </a:lnTo>
                  <a:lnTo>
                    <a:pt x="712" y="24"/>
                  </a:lnTo>
                  <a:lnTo>
                    <a:pt x="564" y="8"/>
                  </a:lnTo>
                  <a:lnTo>
                    <a:pt x="420" y="0"/>
                  </a:lnTo>
                  <a:lnTo>
                    <a:pt x="307" y="2"/>
                  </a:lnTo>
                  <a:lnTo>
                    <a:pt x="180" y="28"/>
                  </a:lnTo>
                  <a:lnTo>
                    <a:pt x="76" y="88"/>
                  </a:lnTo>
                  <a:lnTo>
                    <a:pt x="8" y="192"/>
                  </a:lnTo>
                  <a:lnTo>
                    <a:pt x="0" y="308"/>
                  </a:lnTo>
                  <a:lnTo>
                    <a:pt x="20" y="420"/>
                  </a:lnTo>
                  <a:lnTo>
                    <a:pt x="36" y="5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FFFF00"/>
                </a:gs>
              </a:gsLst>
              <a:lin ang="2700000" scaled="1"/>
            </a:gradFill>
            <a:ln w="31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9506" name="Group 34"/>
            <p:cNvGrpSpPr>
              <a:grpSpLocks/>
            </p:cNvGrpSpPr>
            <p:nvPr/>
          </p:nvGrpSpPr>
          <p:grpSpPr bwMode="auto">
            <a:xfrm>
              <a:off x="3072" y="1747"/>
              <a:ext cx="716" cy="631"/>
              <a:chOff x="3072" y="1747"/>
              <a:chExt cx="716" cy="631"/>
            </a:xfrm>
          </p:grpSpPr>
          <p:sp>
            <p:nvSpPr>
              <p:cNvPr id="2409507" name="Freeform 35"/>
              <p:cNvSpPr>
                <a:spLocks/>
              </p:cNvSpPr>
              <p:nvPr/>
            </p:nvSpPr>
            <p:spPr bwMode="auto">
              <a:xfrm>
                <a:off x="3072" y="1808"/>
                <a:ext cx="716" cy="560"/>
              </a:xfrm>
              <a:custGeom>
                <a:avLst/>
                <a:gdLst>
                  <a:gd name="T0" fmla="*/ 0 w 716"/>
                  <a:gd name="T1" fmla="*/ 0 h 560"/>
                  <a:gd name="T2" fmla="*/ 32 w 716"/>
                  <a:gd name="T3" fmla="*/ 92 h 560"/>
                  <a:gd name="T4" fmla="*/ 80 w 716"/>
                  <a:gd name="T5" fmla="*/ 216 h 560"/>
                  <a:gd name="T6" fmla="*/ 156 w 716"/>
                  <a:gd name="T7" fmla="*/ 332 h 560"/>
                  <a:gd name="T8" fmla="*/ 292 w 716"/>
                  <a:gd name="T9" fmla="*/ 460 h 560"/>
                  <a:gd name="T10" fmla="*/ 492 w 716"/>
                  <a:gd name="T11" fmla="*/ 536 h 560"/>
                  <a:gd name="T12" fmla="*/ 620 w 716"/>
                  <a:gd name="T13" fmla="*/ 552 h 560"/>
                  <a:gd name="T14" fmla="*/ 716 w 716"/>
                  <a:gd name="T15" fmla="*/ 560 h 560"/>
                  <a:gd name="T16" fmla="*/ 704 w 716"/>
                  <a:gd name="T17" fmla="*/ 452 h 560"/>
                  <a:gd name="T18" fmla="*/ 648 w 716"/>
                  <a:gd name="T19" fmla="*/ 300 h 560"/>
                  <a:gd name="T20" fmla="*/ 580 w 716"/>
                  <a:gd name="T21" fmla="*/ 220 h 560"/>
                  <a:gd name="T22" fmla="*/ 496 w 716"/>
                  <a:gd name="T23" fmla="*/ 144 h 560"/>
                  <a:gd name="T24" fmla="*/ 408 w 716"/>
                  <a:gd name="T25" fmla="*/ 100 h 560"/>
                  <a:gd name="T26" fmla="*/ 336 w 716"/>
                  <a:gd name="T27" fmla="*/ 68 h 560"/>
                  <a:gd name="T28" fmla="*/ 260 w 716"/>
                  <a:gd name="T29" fmla="*/ 48 h 560"/>
                  <a:gd name="T30" fmla="*/ 180 w 716"/>
                  <a:gd name="T31" fmla="*/ 20 h 560"/>
                  <a:gd name="T32" fmla="*/ 136 w 716"/>
                  <a:gd name="T33" fmla="*/ 12 h 560"/>
                  <a:gd name="T34" fmla="*/ 0 w 716"/>
                  <a:gd name="T35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16" h="560">
                    <a:moveTo>
                      <a:pt x="0" y="0"/>
                    </a:moveTo>
                    <a:lnTo>
                      <a:pt x="32" y="92"/>
                    </a:lnTo>
                    <a:lnTo>
                      <a:pt x="80" y="216"/>
                    </a:lnTo>
                    <a:lnTo>
                      <a:pt x="156" y="332"/>
                    </a:lnTo>
                    <a:lnTo>
                      <a:pt x="292" y="460"/>
                    </a:lnTo>
                    <a:lnTo>
                      <a:pt x="492" y="536"/>
                    </a:lnTo>
                    <a:lnTo>
                      <a:pt x="620" y="552"/>
                    </a:lnTo>
                    <a:lnTo>
                      <a:pt x="716" y="560"/>
                    </a:lnTo>
                    <a:lnTo>
                      <a:pt x="704" y="452"/>
                    </a:lnTo>
                    <a:lnTo>
                      <a:pt x="648" y="300"/>
                    </a:lnTo>
                    <a:lnTo>
                      <a:pt x="580" y="220"/>
                    </a:lnTo>
                    <a:lnTo>
                      <a:pt x="496" y="144"/>
                    </a:lnTo>
                    <a:lnTo>
                      <a:pt x="408" y="100"/>
                    </a:lnTo>
                    <a:lnTo>
                      <a:pt x="336" y="68"/>
                    </a:lnTo>
                    <a:lnTo>
                      <a:pt x="260" y="48"/>
                    </a:lnTo>
                    <a:lnTo>
                      <a:pt x="180" y="20"/>
                    </a:lnTo>
                    <a:lnTo>
                      <a:pt x="136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9508" name="Arc 36"/>
              <p:cNvSpPr>
                <a:spLocks/>
              </p:cNvSpPr>
              <p:nvPr/>
            </p:nvSpPr>
            <p:spPr bwMode="auto">
              <a:xfrm rot="-10955005">
                <a:off x="3090" y="1747"/>
                <a:ext cx="676" cy="63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73"/>
                  <a:gd name="T1" fmla="*/ 0 h 21600"/>
                  <a:gd name="T2" fmla="*/ 21573 w 21573"/>
                  <a:gd name="T3" fmla="*/ 20514 h 21600"/>
                  <a:gd name="T4" fmla="*/ 0 w 2157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73" h="21600" fill="none" extrusionOk="0">
                    <a:moveTo>
                      <a:pt x="-1" y="0"/>
                    </a:moveTo>
                    <a:cubicBezTo>
                      <a:pt x="11507" y="0"/>
                      <a:pt x="20994" y="9021"/>
                      <a:pt x="21572" y="20514"/>
                    </a:cubicBezTo>
                  </a:path>
                  <a:path w="21573" h="21600" stroke="0" extrusionOk="0">
                    <a:moveTo>
                      <a:pt x="-1" y="0"/>
                    </a:moveTo>
                    <a:cubicBezTo>
                      <a:pt x="11507" y="0"/>
                      <a:pt x="20994" y="9021"/>
                      <a:pt x="21572" y="2051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09509" name="Freeform 37"/>
          <p:cNvSpPr>
            <a:spLocks/>
          </p:cNvSpPr>
          <p:nvPr/>
        </p:nvSpPr>
        <p:spPr bwMode="auto">
          <a:xfrm>
            <a:off x="3117850" y="3041650"/>
            <a:ext cx="1320800" cy="2228850"/>
          </a:xfrm>
          <a:custGeom>
            <a:avLst/>
            <a:gdLst>
              <a:gd name="T0" fmla="*/ 392 w 832"/>
              <a:gd name="T1" fmla="*/ 0 h 1404"/>
              <a:gd name="T2" fmla="*/ 384 w 832"/>
              <a:gd name="T3" fmla="*/ 76 h 1404"/>
              <a:gd name="T4" fmla="*/ 392 w 832"/>
              <a:gd name="T5" fmla="*/ 120 h 1404"/>
              <a:gd name="T6" fmla="*/ 396 w 832"/>
              <a:gd name="T7" fmla="*/ 208 h 1404"/>
              <a:gd name="T8" fmla="*/ 412 w 832"/>
              <a:gd name="T9" fmla="*/ 280 h 1404"/>
              <a:gd name="T10" fmla="*/ 412 w 832"/>
              <a:gd name="T11" fmla="*/ 360 h 1404"/>
              <a:gd name="T12" fmla="*/ 436 w 832"/>
              <a:gd name="T13" fmla="*/ 420 h 1404"/>
              <a:gd name="T14" fmla="*/ 420 w 832"/>
              <a:gd name="T15" fmla="*/ 616 h 1404"/>
              <a:gd name="T16" fmla="*/ 404 w 832"/>
              <a:gd name="T17" fmla="*/ 896 h 1404"/>
              <a:gd name="T18" fmla="*/ 436 w 832"/>
              <a:gd name="T19" fmla="*/ 1076 h 1404"/>
              <a:gd name="T20" fmla="*/ 556 w 832"/>
              <a:gd name="T21" fmla="*/ 1252 h 1404"/>
              <a:gd name="T22" fmla="*/ 612 w 832"/>
              <a:gd name="T23" fmla="*/ 1296 h 1404"/>
              <a:gd name="T24" fmla="*/ 708 w 832"/>
              <a:gd name="T25" fmla="*/ 1348 h 1404"/>
              <a:gd name="T26" fmla="*/ 792 w 832"/>
              <a:gd name="T27" fmla="*/ 1376 h 1404"/>
              <a:gd name="T28" fmla="*/ 832 w 832"/>
              <a:gd name="T29" fmla="*/ 1380 h 1404"/>
              <a:gd name="T30" fmla="*/ 696 w 832"/>
              <a:gd name="T31" fmla="*/ 1404 h 1404"/>
              <a:gd name="T32" fmla="*/ 584 w 832"/>
              <a:gd name="T33" fmla="*/ 1396 h 1404"/>
              <a:gd name="T34" fmla="*/ 0 w 832"/>
              <a:gd name="T35" fmla="*/ 1352 h 1404"/>
              <a:gd name="T36" fmla="*/ 100 w 832"/>
              <a:gd name="T37" fmla="*/ 88 h 1404"/>
              <a:gd name="T38" fmla="*/ 392 w 832"/>
              <a:gd name="T39" fmla="*/ 0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2" h="1404">
                <a:moveTo>
                  <a:pt x="392" y="0"/>
                </a:moveTo>
                <a:lnTo>
                  <a:pt x="384" y="76"/>
                </a:lnTo>
                <a:lnTo>
                  <a:pt x="392" y="120"/>
                </a:lnTo>
                <a:lnTo>
                  <a:pt x="396" y="208"/>
                </a:lnTo>
                <a:lnTo>
                  <a:pt x="412" y="280"/>
                </a:lnTo>
                <a:lnTo>
                  <a:pt x="412" y="360"/>
                </a:lnTo>
                <a:lnTo>
                  <a:pt x="436" y="420"/>
                </a:lnTo>
                <a:lnTo>
                  <a:pt x="420" y="616"/>
                </a:lnTo>
                <a:lnTo>
                  <a:pt x="404" y="896"/>
                </a:lnTo>
                <a:lnTo>
                  <a:pt x="436" y="1076"/>
                </a:lnTo>
                <a:lnTo>
                  <a:pt x="556" y="1252"/>
                </a:lnTo>
                <a:lnTo>
                  <a:pt x="612" y="1296"/>
                </a:lnTo>
                <a:lnTo>
                  <a:pt x="708" y="1348"/>
                </a:lnTo>
                <a:lnTo>
                  <a:pt x="792" y="1376"/>
                </a:lnTo>
                <a:lnTo>
                  <a:pt x="832" y="1380"/>
                </a:lnTo>
                <a:lnTo>
                  <a:pt x="696" y="1404"/>
                </a:lnTo>
                <a:lnTo>
                  <a:pt x="584" y="1396"/>
                </a:lnTo>
                <a:lnTo>
                  <a:pt x="0" y="1352"/>
                </a:lnTo>
                <a:lnTo>
                  <a:pt x="100" y="88"/>
                </a:lnTo>
                <a:lnTo>
                  <a:pt x="39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9510" name="Text Box 38"/>
          <p:cNvSpPr txBox="1">
            <a:spLocks noChangeArrowheads="1"/>
          </p:cNvSpPr>
          <p:nvPr/>
        </p:nvSpPr>
        <p:spPr bwMode="auto">
          <a:xfrm>
            <a:off x="3335338" y="41036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FF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2409512" name="Freeform 40"/>
          <p:cNvSpPr>
            <a:spLocks/>
          </p:cNvSpPr>
          <p:nvPr/>
        </p:nvSpPr>
        <p:spPr bwMode="auto">
          <a:xfrm>
            <a:off x="3765550" y="1147763"/>
            <a:ext cx="4716463" cy="4071937"/>
          </a:xfrm>
          <a:custGeom>
            <a:avLst/>
            <a:gdLst>
              <a:gd name="T0" fmla="*/ 25 w 2971"/>
              <a:gd name="T1" fmla="*/ 558 h 2565"/>
              <a:gd name="T2" fmla="*/ 55 w 2971"/>
              <a:gd name="T3" fmla="*/ 680 h 2565"/>
              <a:gd name="T4" fmla="*/ 91 w 2971"/>
              <a:gd name="T5" fmla="*/ 772 h 2565"/>
              <a:gd name="T6" fmla="*/ 149 w 2971"/>
              <a:gd name="T7" fmla="*/ 853 h 2565"/>
              <a:gd name="T8" fmla="*/ 253 w 2971"/>
              <a:gd name="T9" fmla="*/ 918 h 2565"/>
              <a:gd name="T10" fmla="*/ 396 w 2971"/>
              <a:gd name="T11" fmla="*/ 931 h 2565"/>
              <a:gd name="T12" fmla="*/ 484 w 2971"/>
              <a:gd name="T13" fmla="*/ 931 h 2565"/>
              <a:gd name="T14" fmla="*/ 614 w 2971"/>
              <a:gd name="T15" fmla="*/ 913 h 2565"/>
              <a:gd name="T16" fmla="*/ 879 w 2971"/>
              <a:gd name="T17" fmla="*/ 856 h 2565"/>
              <a:gd name="T18" fmla="*/ 1239 w 2971"/>
              <a:gd name="T19" fmla="*/ 736 h 2565"/>
              <a:gd name="T20" fmla="*/ 1776 w 2971"/>
              <a:gd name="T21" fmla="*/ 516 h 2565"/>
              <a:gd name="T22" fmla="*/ 2676 w 2971"/>
              <a:gd name="T23" fmla="*/ 135 h 2565"/>
              <a:gd name="T24" fmla="*/ 2971 w 2971"/>
              <a:gd name="T25" fmla="*/ 1596 h 2565"/>
              <a:gd name="T26" fmla="*/ 1447 w 2971"/>
              <a:gd name="T27" fmla="*/ 2280 h 2565"/>
              <a:gd name="T28" fmla="*/ 847 w 2971"/>
              <a:gd name="T29" fmla="*/ 2490 h 2565"/>
              <a:gd name="T30" fmla="*/ 544 w 2971"/>
              <a:gd name="T31" fmla="*/ 2565 h 2565"/>
              <a:gd name="T32" fmla="*/ 847 w 2971"/>
              <a:gd name="T33" fmla="*/ 2457 h 2565"/>
              <a:gd name="T34" fmla="*/ 1006 w 2971"/>
              <a:gd name="T35" fmla="*/ 2325 h 2565"/>
              <a:gd name="T36" fmla="*/ 1117 w 2971"/>
              <a:gd name="T37" fmla="*/ 2202 h 2565"/>
              <a:gd name="T38" fmla="*/ 1192 w 2971"/>
              <a:gd name="T39" fmla="*/ 2106 h 2565"/>
              <a:gd name="T40" fmla="*/ 1255 w 2971"/>
              <a:gd name="T41" fmla="*/ 2007 h 2565"/>
              <a:gd name="T42" fmla="*/ 1309 w 2971"/>
              <a:gd name="T43" fmla="*/ 1911 h 2565"/>
              <a:gd name="T44" fmla="*/ 1381 w 2971"/>
              <a:gd name="T45" fmla="*/ 1749 h 2565"/>
              <a:gd name="T46" fmla="*/ 1408 w 2971"/>
              <a:gd name="T47" fmla="*/ 1620 h 2565"/>
              <a:gd name="T48" fmla="*/ 1385 w 2971"/>
              <a:gd name="T49" fmla="*/ 1462 h 2565"/>
              <a:gd name="T50" fmla="*/ 1315 w 2971"/>
              <a:gd name="T51" fmla="*/ 1335 h 2565"/>
              <a:gd name="T52" fmla="*/ 1207 w 2971"/>
              <a:gd name="T53" fmla="*/ 1233 h 2565"/>
              <a:gd name="T54" fmla="*/ 1105 w 2971"/>
              <a:gd name="T55" fmla="*/ 1167 h 2565"/>
              <a:gd name="T56" fmla="*/ 964 w 2971"/>
              <a:gd name="T57" fmla="*/ 1119 h 2565"/>
              <a:gd name="T58" fmla="*/ 844 w 2971"/>
              <a:gd name="T59" fmla="*/ 1089 h 2565"/>
              <a:gd name="T60" fmla="*/ 706 w 2971"/>
              <a:gd name="T61" fmla="*/ 1067 h 2565"/>
              <a:gd name="T62" fmla="*/ 559 w 2971"/>
              <a:gd name="T63" fmla="*/ 1050 h 2565"/>
              <a:gd name="T64" fmla="*/ 412 w 2971"/>
              <a:gd name="T65" fmla="*/ 1041 h 2565"/>
              <a:gd name="T66" fmla="*/ 271 w 2971"/>
              <a:gd name="T67" fmla="*/ 1062 h 2565"/>
              <a:gd name="T68" fmla="*/ 136 w 2971"/>
              <a:gd name="T69" fmla="*/ 1101 h 2565"/>
              <a:gd name="T70" fmla="*/ 34 w 2971"/>
              <a:gd name="T71" fmla="*/ 1155 h 2565"/>
              <a:gd name="T72" fmla="*/ 0 w 2971"/>
              <a:gd name="T73" fmla="*/ 405 h 2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71" h="2565">
                <a:moveTo>
                  <a:pt x="0" y="405"/>
                </a:moveTo>
                <a:lnTo>
                  <a:pt x="25" y="558"/>
                </a:lnTo>
                <a:lnTo>
                  <a:pt x="39" y="620"/>
                </a:lnTo>
                <a:lnTo>
                  <a:pt x="55" y="680"/>
                </a:lnTo>
                <a:lnTo>
                  <a:pt x="69" y="726"/>
                </a:lnTo>
                <a:lnTo>
                  <a:pt x="91" y="772"/>
                </a:lnTo>
                <a:lnTo>
                  <a:pt x="112" y="807"/>
                </a:lnTo>
                <a:lnTo>
                  <a:pt x="149" y="853"/>
                </a:lnTo>
                <a:lnTo>
                  <a:pt x="215" y="900"/>
                </a:lnTo>
                <a:lnTo>
                  <a:pt x="253" y="918"/>
                </a:lnTo>
                <a:lnTo>
                  <a:pt x="334" y="929"/>
                </a:lnTo>
                <a:lnTo>
                  <a:pt x="396" y="931"/>
                </a:lnTo>
                <a:lnTo>
                  <a:pt x="442" y="933"/>
                </a:lnTo>
                <a:lnTo>
                  <a:pt x="484" y="931"/>
                </a:lnTo>
                <a:lnTo>
                  <a:pt x="544" y="925"/>
                </a:lnTo>
                <a:lnTo>
                  <a:pt x="614" y="913"/>
                </a:lnTo>
                <a:lnTo>
                  <a:pt x="690" y="899"/>
                </a:lnTo>
                <a:lnTo>
                  <a:pt x="879" y="856"/>
                </a:lnTo>
                <a:lnTo>
                  <a:pt x="1063" y="798"/>
                </a:lnTo>
                <a:lnTo>
                  <a:pt x="1239" y="736"/>
                </a:lnTo>
                <a:lnTo>
                  <a:pt x="1516" y="627"/>
                </a:lnTo>
                <a:lnTo>
                  <a:pt x="1776" y="516"/>
                </a:lnTo>
                <a:lnTo>
                  <a:pt x="2231" y="324"/>
                </a:lnTo>
                <a:lnTo>
                  <a:pt x="2676" y="135"/>
                </a:lnTo>
                <a:lnTo>
                  <a:pt x="2971" y="0"/>
                </a:lnTo>
                <a:lnTo>
                  <a:pt x="2971" y="1596"/>
                </a:lnTo>
                <a:lnTo>
                  <a:pt x="2167" y="1984"/>
                </a:lnTo>
                <a:lnTo>
                  <a:pt x="1447" y="2280"/>
                </a:lnTo>
                <a:lnTo>
                  <a:pt x="1079" y="2416"/>
                </a:lnTo>
                <a:lnTo>
                  <a:pt x="847" y="2490"/>
                </a:lnTo>
                <a:lnTo>
                  <a:pt x="679" y="2538"/>
                </a:lnTo>
                <a:lnTo>
                  <a:pt x="544" y="2565"/>
                </a:lnTo>
                <a:lnTo>
                  <a:pt x="754" y="2505"/>
                </a:lnTo>
                <a:lnTo>
                  <a:pt x="847" y="2457"/>
                </a:lnTo>
                <a:lnTo>
                  <a:pt x="937" y="2391"/>
                </a:lnTo>
                <a:lnTo>
                  <a:pt x="1006" y="2325"/>
                </a:lnTo>
                <a:lnTo>
                  <a:pt x="1066" y="2256"/>
                </a:lnTo>
                <a:lnTo>
                  <a:pt x="1117" y="2202"/>
                </a:lnTo>
                <a:lnTo>
                  <a:pt x="1156" y="2154"/>
                </a:lnTo>
                <a:lnTo>
                  <a:pt x="1192" y="2106"/>
                </a:lnTo>
                <a:lnTo>
                  <a:pt x="1222" y="2067"/>
                </a:lnTo>
                <a:lnTo>
                  <a:pt x="1255" y="2007"/>
                </a:lnTo>
                <a:lnTo>
                  <a:pt x="1279" y="1962"/>
                </a:lnTo>
                <a:lnTo>
                  <a:pt x="1309" y="1911"/>
                </a:lnTo>
                <a:lnTo>
                  <a:pt x="1348" y="1836"/>
                </a:lnTo>
                <a:lnTo>
                  <a:pt x="1381" y="1749"/>
                </a:lnTo>
                <a:lnTo>
                  <a:pt x="1402" y="1683"/>
                </a:lnTo>
                <a:lnTo>
                  <a:pt x="1408" y="1620"/>
                </a:lnTo>
                <a:lnTo>
                  <a:pt x="1402" y="1539"/>
                </a:lnTo>
                <a:lnTo>
                  <a:pt x="1385" y="1462"/>
                </a:lnTo>
                <a:lnTo>
                  <a:pt x="1354" y="1398"/>
                </a:lnTo>
                <a:lnTo>
                  <a:pt x="1315" y="1335"/>
                </a:lnTo>
                <a:lnTo>
                  <a:pt x="1270" y="1287"/>
                </a:lnTo>
                <a:lnTo>
                  <a:pt x="1207" y="1233"/>
                </a:lnTo>
                <a:lnTo>
                  <a:pt x="1162" y="1203"/>
                </a:lnTo>
                <a:lnTo>
                  <a:pt x="1105" y="1167"/>
                </a:lnTo>
                <a:lnTo>
                  <a:pt x="1027" y="1140"/>
                </a:lnTo>
                <a:lnTo>
                  <a:pt x="964" y="1119"/>
                </a:lnTo>
                <a:lnTo>
                  <a:pt x="904" y="1107"/>
                </a:lnTo>
                <a:lnTo>
                  <a:pt x="844" y="1089"/>
                </a:lnTo>
                <a:lnTo>
                  <a:pt x="772" y="1077"/>
                </a:lnTo>
                <a:lnTo>
                  <a:pt x="706" y="1067"/>
                </a:lnTo>
                <a:lnTo>
                  <a:pt x="640" y="1059"/>
                </a:lnTo>
                <a:lnTo>
                  <a:pt x="559" y="1050"/>
                </a:lnTo>
                <a:lnTo>
                  <a:pt x="484" y="1044"/>
                </a:lnTo>
                <a:lnTo>
                  <a:pt x="412" y="1041"/>
                </a:lnTo>
                <a:lnTo>
                  <a:pt x="340" y="1050"/>
                </a:lnTo>
                <a:lnTo>
                  <a:pt x="271" y="1062"/>
                </a:lnTo>
                <a:lnTo>
                  <a:pt x="196" y="1080"/>
                </a:lnTo>
                <a:lnTo>
                  <a:pt x="136" y="1101"/>
                </a:lnTo>
                <a:lnTo>
                  <a:pt x="73" y="1128"/>
                </a:lnTo>
                <a:lnTo>
                  <a:pt x="34" y="1155"/>
                </a:lnTo>
                <a:lnTo>
                  <a:pt x="0" y="1177"/>
                </a:lnTo>
                <a:lnTo>
                  <a:pt x="0" y="405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9513" name="Freeform 41"/>
          <p:cNvSpPr>
            <a:spLocks/>
          </p:cNvSpPr>
          <p:nvPr/>
        </p:nvSpPr>
        <p:spPr bwMode="auto">
          <a:xfrm>
            <a:off x="4033838" y="1143000"/>
            <a:ext cx="4438650" cy="3990975"/>
          </a:xfrm>
          <a:custGeom>
            <a:avLst/>
            <a:gdLst>
              <a:gd name="T0" fmla="*/ 0 w 2796"/>
              <a:gd name="T1" fmla="*/ 882 h 2514"/>
              <a:gd name="T2" fmla="*/ 36 w 2796"/>
              <a:gd name="T3" fmla="*/ 900 h 2514"/>
              <a:gd name="T4" fmla="*/ 74 w 2796"/>
              <a:gd name="T5" fmla="*/ 915 h 2514"/>
              <a:gd name="T6" fmla="*/ 111 w 2796"/>
              <a:gd name="T7" fmla="*/ 926 h 2514"/>
              <a:gd name="T8" fmla="*/ 156 w 2796"/>
              <a:gd name="T9" fmla="*/ 935 h 2514"/>
              <a:gd name="T10" fmla="*/ 204 w 2796"/>
              <a:gd name="T11" fmla="*/ 939 h 2514"/>
              <a:gd name="T12" fmla="*/ 246 w 2796"/>
              <a:gd name="T13" fmla="*/ 939 h 2514"/>
              <a:gd name="T14" fmla="*/ 288 w 2796"/>
              <a:gd name="T15" fmla="*/ 936 h 2514"/>
              <a:gd name="T16" fmla="*/ 339 w 2796"/>
              <a:gd name="T17" fmla="*/ 933 h 2514"/>
              <a:gd name="T18" fmla="*/ 447 w 2796"/>
              <a:gd name="T19" fmla="*/ 918 h 2514"/>
              <a:gd name="T20" fmla="*/ 516 w 2796"/>
              <a:gd name="T21" fmla="*/ 903 h 2514"/>
              <a:gd name="T22" fmla="*/ 591 w 2796"/>
              <a:gd name="T23" fmla="*/ 885 h 2514"/>
              <a:gd name="T24" fmla="*/ 699 w 2796"/>
              <a:gd name="T25" fmla="*/ 858 h 2514"/>
              <a:gd name="T26" fmla="*/ 855 w 2796"/>
              <a:gd name="T27" fmla="*/ 810 h 2514"/>
              <a:gd name="T28" fmla="*/ 1167 w 2796"/>
              <a:gd name="T29" fmla="*/ 696 h 2514"/>
              <a:gd name="T30" fmla="*/ 1491 w 2796"/>
              <a:gd name="T31" fmla="*/ 564 h 2514"/>
              <a:gd name="T32" fmla="*/ 2040 w 2796"/>
              <a:gd name="T33" fmla="*/ 326 h 2514"/>
              <a:gd name="T34" fmla="*/ 2433 w 2796"/>
              <a:gd name="T35" fmla="*/ 162 h 2514"/>
              <a:gd name="T36" fmla="*/ 2793 w 2796"/>
              <a:gd name="T37" fmla="*/ 0 h 2514"/>
              <a:gd name="T38" fmla="*/ 2796 w 2796"/>
              <a:gd name="T39" fmla="*/ 1599 h 2514"/>
              <a:gd name="T40" fmla="*/ 2067 w 2796"/>
              <a:gd name="T41" fmla="*/ 1950 h 2514"/>
              <a:gd name="T42" fmla="*/ 1467 w 2796"/>
              <a:gd name="T43" fmla="*/ 2202 h 2514"/>
              <a:gd name="T44" fmla="*/ 1005 w 2796"/>
              <a:gd name="T45" fmla="*/ 2382 h 2514"/>
              <a:gd name="T46" fmla="*/ 573 w 2796"/>
              <a:gd name="T47" fmla="*/ 2514 h 2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96" h="2514">
                <a:moveTo>
                  <a:pt x="0" y="882"/>
                </a:moveTo>
                <a:lnTo>
                  <a:pt x="36" y="900"/>
                </a:lnTo>
                <a:lnTo>
                  <a:pt x="74" y="915"/>
                </a:lnTo>
                <a:lnTo>
                  <a:pt x="111" y="926"/>
                </a:lnTo>
                <a:lnTo>
                  <a:pt x="156" y="935"/>
                </a:lnTo>
                <a:lnTo>
                  <a:pt x="204" y="939"/>
                </a:lnTo>
                <a:lnTo>
                  <a:pt x="246" y="939"/>
                </a:lnTo>
                <a:lnTo>
                  <a:pt x="288" y="936"/>
                </a:lnTo>
                <a:lnTo>
                  <a:pt x="339" y="933"/>
                </a:lnTo>
                <a:lnTo>
                  <a:pt x="447" y="918"/>
                </a:lnTo>
                <a:lnTo>
                  <a:pt x="516" y="903"/>
                </a:lnTo>
                <a:lnTo>
                  <a:pt x="591" y="885"/>
                </a:lnTo>
                <a:lnTo>
                  <a:pt x="699" y="858"/>
                </a:lnTo>
                <a:lnTo>
                  <a:pt x="855" y="810"/>
                </a:lnTo>
                <a:lnTo>
                  <a:pt x="1167" y="696"/>
                </a:lnTo>
                <a:lnTo>
                  <a:pt x="1491" y="564"/>
                </a:lnTo>
                <a:lnTo>
                  <a:pt x="2040" y="326"/>
                </a:lnTo>
                <a:lnTo>
                  <a:pt x="2433" y="162"/>
                </a:lnTo>
                <a:lnTo>
                  <a:pt x="2793" y="0"/>
                </a:lnTo>
                <a:lnTo>
                  <a:pt x="2796" y="1599"/>
                </a:lnTo>
                <a:lnTo>
                  <a:pt x="2067" y="1950"/>
                </a:lnTo>
                <a:lnTo>
                  <a:pt x="1467" y="2202"/>
                </a:lnTo>
                <a:lnTo>
                  <a:pt x="1005" y="2382"/>
                </a:lnTo>
                <a:lnTo>
                  <a:pt x="573" y="251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9514" name="Freeform 42"/>
          <p:cNvSpPr>
            <a:spLocks/>
          </p:cNvSpPr>
          <p:nvPr/>
        </p:nvSpPr>
        <p:spPr bwMode="auto">
          <a:xfrm>
            <a:off x="3695700" y="2814638"/>
            <a:ext cx="2325688" cy="2460625"/>
          </a:xfrm>
          <a:custGeom>
            <a:avLst/>
            <a:gdLst>
              <a:gd name="T0" fmla="*/ 63 w 1465"/>
              <a:gd name="T1" fmla="*/ 554 h 1550"/>
              <a:gd name="T2" fmla="*/ 48 w 1465"/>
              <a:gd name="T3" fmla="*/ 155 h 1550"/>
              <a:gd name="T4" fmla="*/ 352 w 1465"/>
              <a:gd name="T5" fmla="*/ 5 h 1550"/>
              <a:gd name="T6" fmla="*/ 1153 w 1465"/>
              <a:gd name="T7" fmla="*/ 127 h 1550"/>
              <a:gd name="T8" fmla="*/ 1453 w 1465"/>
              <a:gd name="T9" fmla="*/ 527 h 1550"/>
              <a:gd name="T10" fmla="*/ 1225 w 1465"/>
              <a:gd name="T11" fmla="*/ 1036 h 1550"/>
              <a:gd name="T12" fmla="*/ 517 w 1465"/>
              <a:gd name="T13" fmla="*/ 1518 h 1550"/>
              <a:gd name="T14" fmla="*/ 90 w 1465"/>
              <a:gd name="T15" fmla="*/ 1227 h 1550"/>
              <a:gd name="T16" fmla="*/ 63 w 1465"/>
              <a:gd name="T17" fmla="*/ 554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5" h="1550">
                <a:moveTo>
                  <a:pt x="63" y="554"/>
                </a:moveTo>
                <a:cubicBezTo>
                  <a:pt x="56" y="375"/>
                  <a:pt x="0" y="247"/>
                  <a:pt x="48" y="155"/>
                </a:cubicBezTo>
                <a:cubicBezTo>
                  <a:pt x="96" y="63"/>
                  <a:pt x="168" y="10"/>
                  <a:pt x="352" y="5"/>
                </a:cubicBezTo>
                <a:cubicBezTo>
                  <a:pt x="536" y="0"/>
                  <a:pt x="970" y="40"/>
                  <a:pt x="1153" y="127"/>
                </a:cubicBezTo>
                <a:cubicBezTo>
                  <a:pt x="1336" y="214"/>
                  <a:pt x="1441" y="375"/>
                  <a:pt x="1453" y="527"/>
                </a:cubicBezTo>
                <a:cubicBezTo>
                  <a:pt x="1465" y="679"/>
                  <a:pt x="1381" y="871"/>
                  <a:pt x="1225" y="1036"/>
                </a:cubicBezTo>
                <a:cubicBezTo>
                  <a:pt x="1069" y="1201"/>
                  <a:pt x="706" y="1486"/>
                  <a:pt x="517" y="1518"/>
                </a:cubicBezTo>
                <a:cubicBezTo>
                  <a:pt x="328" y="1550"/>
                  <a:pt x="166" y="1388"/>
                  <a:pt x="90" y="1227"/>
                </a:cubicBezTo>
                <a:cubicBezTo>
                  <a:pt x="14" y="1066"/>
                  <a:pt x="69" y="694"/>
                  <a:pt x="63" y="554"/>
                </a:cubicBezTo>
                <a:close/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9515" name="Text Box 43"/>
          <p:cNvSpPr txBox="1">
            <a:spLocks noChangeArrowheads="1"/>
          </p:cNvSpPr>
          <p:nvPr/>
        </p:nvSpPr>
        <p:spPr bwMode="auto">
          <a:xfrm>
            <a:off x="254000" y="5108575"/>
            <a:ext cx="323215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转动坐标系，有下页图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409516" name="Text Box 44"/>
          <p:cNvSpPr txBox="1">
            <a:spLocks noChangeArrowheads="1"/>
          </p:cNvSpPr>
          <p:nvPr/>
        </p:nvSpPr>
        <p:spPr bwMode="auto">
          <a:xfrm>
            <a:off x="2114550" y="2330450"/>
            <a:ext cx="1238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>
                <a:solidFill>
                  <a:srgbClr val="009900"/>
                </a:solidFill>
              </a:rPr>
              <a:t>(           )</a:t>
            </a:r>
          </a:p>
        </p:txBody>
      </p:sp>
      <p:graphicFrame>
        <p:nvGraphicFramePr>
          <p:cNvPr id="2409517" name="Object 45"/>
          <p:cNvGraphicFramePr>
            <a:graphicFrameLocks noChangeAspect="1"/>
          </p:cNvGraphicFramePr>
          <p:nvPr/>
        </p:nvGraphicFramePr>
        <p:xfrm>
          <a:off x="1300163" y="1854200"/>
          <a:ext cx="20478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539" name="公式" r:id="rId7" imgW="1130040" imgH="203040" progId="Equation.3">
                  <p:embed/>
                </p:oleObj>
              </mc:Choice>
              <mc:Fallback>
                <p:oleObj name="公式" r:id="rId7" imgW="1130040" imgH="2030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854200"/>
                        <a:ext cx="204787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9518" name="Text Box 46"/>
          <p:cNvSpPr txBox="1">
            <a:spLocks noChangeArrowheads="1"/>
          </p:cNvSpPr>
          <p:nvPr/>
        </p:nvSpPr>
        <p:spPr bwMode="auto">
          <a:xfrm>
            <a:off x="254000" y="5108575"/>
            <a:ext cx="323215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转动坐标系，有下页图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09519" name="Text Box 47"/>
          <p:cNvSpPr txBox="1">
            <a:spLocks noChangeArrowheads="1"/>
          </p:cNvSpPr>
          <p:nvPr/>
        </p:nvSpPr>
        <p:spPr bwMode="auto">
          <a:xfrm>
            <a:off x="2460625" y="305752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09520" name="Text Box 48"/>
          <p:cNvSpPr txBox="1">
            <a:spLocks noChangeArrowheads="1"/>
          </p:cNvSpPr>
          <p:nvPr/>
        </p:nvSpPr>
        <p:spPr bwMode="auto">
          <a:xfrm>
            <a:off x="2174875" y="2346325"/>
            <a:ext cx="85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</a:rPr>
              <a:t> </a:t>
            </a:r>
            <a:r>
              <a:rPr lang="zh-CN" altLang="en-US" sz="2000" b="1">
                <a:solidFill>
                  <a:srgbClr val="009900"/>
                </a:solidFill>
              </a:rPr>
              <a:t>消去</a:t>
            </a:r>
            <a:r>
              <a:rPr lang="en-US" altLang="zh-CN" sz="2000" b="1" i="1">
                <a:solidFill>
                  <a:srgbClr val="009900"/>
                </a:solidFill>
              </a:rPr>
              <a:t>z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409521" name="Text Box 49"/>
          <p:cNvSpPr txBox="1">
            <a:spLocks noChangeArrowheads="1"/>
          </p:cNvSpPr>
          <p:nvPr/>
        </p:nvSpPr>
        <p:spPr bwMode="auto">
          <a:xfrm>
            <a:off x="2552700" y="2786063"/>
            <a:ext cx="105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2"/>
                </a:solidFill>
              </a:rPr>
              <a:t>(</a:t>
            </a:r>
            <a:r>
              <a:rPr lang="zh-CN" altLang="en-US" sz="2000" b="1">
                <a:solidFill>
                  <a:schemeClr val="accent2"/>
                </a:solidFill>
              </a:rPr>
              <a:t>消去</a:t>
            </a:r>
            <a:r>
              <a:rPr lang="en-US" altLang="zh-CN" sz="2000" b="1" i="1">
                <a:solidFill>
                  <a:schemeClr val="accent2"/>
                </a:solidFill>
              </a:rPr>
              <a:t>x </a:t>
            </a:r>
            <a:r>
              <a:rPr lang="en-US" altLang="zh-CN" sz="2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409522" name="AutoShape 50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9524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630238" y="6234113"/>
            <a:ext cx="231775" cy="309562"/>
          </a:xfrm>
        </p:spPr>
        <p:txBody>
          <a:bodyPr/>
          <a:lstStyle/>
          <a:p>
            <a:r>
              <a:rPr lang="en-US" altLang="zh-CN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09525" name="Text Box 53"/>
          <p:cNvSpPr txBox="1">
            <a:spLocks noChangeArrowheads="1"/>
          </p:cNvSpPr>
          <p:nvPr/>
        </p:nvSpPr>
        <p:spPr bwMode="auto">
          <a:xfrm>
            <a:off x="5305425" y="763588"/>
            <a:ext cx="163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 baseline="30000">
                <a:solidFill>
                  <a:schemeClr val="accent2"/>
                </a:solidFill>
              </a:rPr>
              <a:t>2</a:t>
            </a:r>
            <a:r>
              <a:rPr lang="en-US" altLang="zh-CN" sz="2000" b="1">
                <a:solidFill>
                  <a:schemeClr val="accent2"/>
                </a:solidFill>
              </a:rPr>
              <a:t>+(</a:t>
            </a:r>
            <a:r>
              <a:rPr lang="en-US" altLang="zh-CN" sz="2000" b="1" i="1">
                <a:solidFill>
                  <a:schemeClr val="accent2"/>
                </a:solidFill>
              </a:rPr>
              <a:t>z – </a:t>
            </a:r>
            <a:r>
              <a:rPr lang="en-US" altLang="zh-CN" sz="2000" b="1">
                <a:solidFill>
                  <a:schemeClr val="accent2"/>
                </a:solidFill>
              </a:rPr>
              <a:t>2)</a:t>
            </a:r>
            <a:r>
              <a:rPr lang="en-US" altLang="zh-CN" sz="2000" b="1" baseline="30000">
                <a:solidFill>
                  <a:schemeClr val="accent2"/>
                </a:solidFill>
              </a:rPr>
              <a:t>2 </a:t>
            </a:r>
            <a:r>
              <a:rPr lang="en-US" altLang="zh-CN" sz="2000" b="1">
                <a:solidFill>
                  <a:schemeClr val="accent2"/>
                </a:solidFill>
              </a:rPr>
              <a:t>= 4</a:t>
            </a:r>
            <a:endParaRPr lang="en-US" altLang="zh-CN" sz="1800"/>
          </a:p>
        </p:txBody>
      </p:sp>
      <p:sp>
        <p:nvSpPr>
          <p:cNvPr id="2409526" name="Text Box 54"/>
          <p:cNvSpPr txBox="1">
            <a:spLocks noChangeArrowheads="1"/>
          </p:cNvSpPr>
          <p:nvPr/>
        </p:nvSpPr>
        <p:spPr bwMode="auto">
          <a:xfrm>
            <a:off x="7010400" y="4343400"/>
            <a:ext cx="113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2000" b="1" baseline="30000">
                <a:solidFill>
                  <a:srgbClr val="009900"/>
                </a:solidFill>
              </a:rPr>
              <a:t>2 </a:t>
            </a:r>
            <a:r>
              <a:rPr lang="en-US" altLang="zh-CN" sz="2000" b="1" i="1">
                <a:solidFill>
                  <a:srgbClr val="009900"/>
                </a:solidFill>
              </a:rPr>
              <a:t>= –</a:t>
            </a:r>
            <a:r>
              <a:rPr lang="en-US" altLang="zh-CN" sz="2000" b="1">
                <a:solidFill>
                  <a:srgbClr val="009900"/>
                </a:solidFill>
              </a:rPr>
              <a:t> 4</a:t>
            </a:r>
            <a:r>
              <a:rPr lang="en-US" altLang="zh-CN" sz="2000" b="1" i="1">
                <a:solidFill>
                  <a:srgbClr val="009900"/>
                </a:solidFill>
              </a:rPr>
              <a:t>x </a:t>
            </a:r>
            <a:endParaRPr lang="en-US" altLang="zh-CN" sz="1800">
              <a:solidFill>
                <a:srgbClr val="009900"/>
              </a:solidFill>
            </a:endParaRPr>
          </a:p>
        </p:txBody>
      </p:sp>
      <p:sp>
        <p:nvSpPr>
          <p:cNvPr id="2409528" name="Text Box 56"/>
          <p:cNvSpPr txBox="1">
            <a:spLocks noChangeArrowheads="1"/>
          </p:cNvSpPr>
          <p:nvPr/>
        </p:nvSpPr>
        <p:spPr bwMode="auto">
          <a:xfrm>
            <a:off x="820738" y="2786063"/>
            <a:ext cx="163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 baseline="30000">
                <a:solidFill>
                  <a:schemeClr val="accent2"/>
                </a:solidFill>
              </a:rPr>
              <a:t>2</a:t>
            </a:r>
            <a:r>
              <a:rPr lang="en-US" altLang="zh-CN" sz="2000" b="1">
                <a:solidFill>
                  <a:schemeClr val="accent2"/>
                </a:solidFill>
              </a:rPr>
              <a:t>+(</a:t>
            </a:r>
            <a:r>
              <a:rPr lang="en-US" altLang="zh-CN" sz="2000" b="1" i="1">
                <a:solidFill>
                  <a:schemeClr val="accent2"/>
                </a:solidFill>
              </a:rPr>
              <a:t>z – </a:t>
            </a:r>
            <a:r>
              <a:rPr lang="en-US" altLang="zh-CN" sz="2000" b="1">
                <a:solidFill>
                  <a:schemeClr val="accent2"/>
                </a:solidFill>
              </a:rPr>
              <a:t>2)</a:t>
            </a:r>
            <a:r>
              <a:rPr lang="en-US" altLang="zh-CN" sz="2000" b="1" baseline="30000">
                <a:solidFill>
                  <a:schemeClr val="accent2"/>
                </a:solidFill>
              </a:rPr>
              <a:t>2 </a:t>
            </a:r>
            <a:r>
              <a:rPr lang="en-US" altLang="zh-CN" sz="2000" b="1">
                <a:solidFill>
                  <a:schemeClr val="accent2"/>
                </a:solidFill>
              </a:rPr>
              <a:t>= 4</a:t>
            </a:r>
            <a:endParaRPr lang="en-US" altLang="zh-CN" sz="1800"/>
          </a:p>
        </p:txBody>
      </p:sp>
      <p:sp>
        <p:nvSpPr>
          <p:cNvPr id="2409529" name="Text Box 57"/>
          <p:cNvSpPr txBox="1">
            <a:spLocks noChangeArrowheads="1"/>
          </p:cNvSpPr>
          <p:nvPr/>
        </p:nvSpPr>
        <p:spPr bwMode="auto">
          <a:xfrm>
            <a:off x="977900" y="2330450"/>
            <a:ext cx="113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2000" b="1" baseline="30000">
                <a:solidFill>
                  <a:srgbClr val="009900"/>
                </a:solidFill>
              </a:rPr>
              <a:t>2 </a:t>
            </a:r>
            <a:r>
              <a:rPr lang="en-US" altLang="zh-CN" sz="2000" b="1" i="1">
                <a:solidFill>
                  <a:srgbClr val="009900"/>
                </a:solidFill>
              </a:rPr>
              <a:t>= –</a:t>
            </a:r>
            <a:r>
              <a:rPr lang="en-US" altLang="zh-CN" sz="2000" b="1">
                <a:solidFill>
                  <a:srgbClr val="009900"/>
                </a:solidFill>
              </a:rPr>
              <a:t> 4</a:t>
            </a:r>
            <a:r>
              <a:rPr lang="en-US" altLang="zh-CN" sz="2000" b="1" i="1">
                <a:solidFill>
                  <a:srgbClr val="009900"/>
                </a:solidFill>
              </a:rPr>
              <a:t>x </a:t>
            </a:r>
            <a:endParaRPr lang="en-US" altLang="zh-CN" sz="1800">
              <a:solidFill>
                <a:srgbClr val="009900"/>
              </a:solidFill>
            </a:endParaRPr>
          </a:p>
        </p:txBody>
      </p:sp>
      <p:sp>
        <p:nvSpPr>
          <p:cNvPr id="2409530" name="Text Box 58"/>
          <p:cNvSpPr txBox="1">
            <a:spLocks noChangeArrowheads="1"/>
          </p:cNvSpPr>
          <p:nvPr/>
        </p:nvSpPr>
        <p:spPr bwMode="auto">
          <a:xfrm>
            <a:off x="152400" y="228600"/>
            <a:ext cx="515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25.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空间曲线作为投影柱面的交线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40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09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09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0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9479" grpId="0" animBg="1"/>
      <p:bldP spid="2409480" grpId="0" autoUpdateAnimBg="0"/>
      <p:bldP spid="2409510" grpId="0" autoUpdateAnimBg="0"/>
      <p:bldP spid="2409514" grpId="0" animBg="1"/>
      <p:bldP spid="2409515" grpId="0" animBg="1" autoUpdateAnimBg="0"/>
      <p:bldP spid="2409518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6468" name="Group 68"/>
          <p:cNvGrpSpPr>
            <a:grpSpLocks/>
          </p:cNvGrpSpPr>
          <p:nvPr/>
        </p:nvGrpSpPr>
        <p:grpSpPr bwMode="auto">
          <a:xfrm>
            <a:off x="2422525" y="2724150"/>
            <a:ext cx="5822950" cy="2516188"/>
            <a:chOff x="1526" y="1716"/>
            <a:chExt cx="3668" cy="1585"/>
          </a:xfrm>
        </p:grpSpPr>
        <p:sp>
          <p:nvSpPr>
            <p:cNvPr id="2406403" name="Freeform 3"/>
            <p:cNvSpPr>
              <a:spLocks/>
            </p:cNvSpPr>
            <p:nvPr/>
          </p:nvSpPr>
          <p:spPr bwMode="auto">
            <a:xfrm>
              <a:off x="1528" y="1716"/>
              <a:ext cx="3341" cy="1584"/>
            </a:xfrm>
            <a:custGeom>
              <a:avLst/>
              <a:gdLst>
                <a:gd name="T0" fmla="*/ 302 w 3341"/>
                <a:gd name="T1" fmla="*/ 6 h 1584"/>
                <a:gd name="T2" fmla="*/ 3341 w 3341"/>
                <a:gd name="T3" fmla="*/ 0 h 1584"/>
                <a:gd name="T4" fmla="*/ 3296 w 3341"/>
                <a:gd name="T5" fmla="*/ 12 h 1584"/>
                <a:gd name="T6" fmla="*/ 3228 w 3341"/>
                <a:gd name="T7" fmla="*/ 60 h 1584"/>
                <a:gd name="T8" fmla="*/ 3176 w 3341"/>
                <a:gd name="T9" fmla="*/ 132 h 1584"/>
                <a:gd name="T10" fmla="*/ 3152 w 3341"/>
                <a:gd name="T11" fmla="*/ 168 h 1584"/>
                <a:gd name="T12" fmla="*/ 3116 w 3341"/>
                <a:gd name="T13" fmla="*/ 236 h 1584"/>
                <a:gd name="T14" fmla="*/ 3084 w 3341"/>
                <a:gd name="T15" fmla="*/ 324 h 1584"/>
                <a:gd name="T16" fmla="*/ 3060 w 3341"/>
                <a:gd name="T17" fmla="*/ 424 h 1584"/>
                <a:gd name="T18" fmla="*/ 3044 w 3341"/>
                <a:gd name="T19" fmla="*/ 528 h 1584"/>
                <a:gd name="T20" fmla="*/ 3024 w 3341"/>
                <a:gd name="T21" fmla="*/ 648 h 1584"/>
                <a:gd name="T22" fmla="*/ 3020 w 3341"/>
                <a:gd name="T23" fmla="*/ 788 h 1584"/>
                <a:gd name="T24" fmla="*/ 3028 w 3341"/>
                <a:gd name="T25" fmla="*/ 912 h 1584"/>
                <a:gd name="T26" fmla="*/ 3040 w 3341"/>
                <a:gd name="T27" fmla="*/ 1016 h 1584"/>
                <a:gd name="T28" fmla="*/ 3056 w 3341"/>
                <a:gd name="T29" fmla="*/ 1172 h 1584"/>
                <a:gd name="T30" fmla="*/ 3099 w 3341"/>
                <a:gd name="T31" fmla="*/ 1321 h 1584"/>
                <a:gd name="T32" fmla="*/ 3181 w 3341"/>
                <a:gd name="T33" fmla="*/ 1475 h 1584"/>
                <a:gd name="T34" fmla="*/ 3253 w 3341"/>
                <a:gd name="T35" fmla="*/ 1548 h 1584"/>
                <a:gd name="T36" fmla="*/ 3335 w 3341"/>
                <a:gd name="T37" fmla="*/ 1584 h 1584"/>
                <a:gd name="T38" fmla="*/ 354 w 3341"/>
                <a:gd name="T39" fmla="*/ 1584 h 1584"/>
                <a:gd name="T40" fmla="*/ 308 w 3341"/>
                <a:gd name="T41" fmla="*/ 1580 h 1584"/>
                <a:gd name="T42" fmla="*/ 272 w 3341"/>
                <a:gd name="T43" fmla="*/ 1556 h 1584"/>
                <a:gd name="T44" fmla="*/ 228 w 3341"/>
                <a:gd name="T45" fmla="*/ 1528 h 1584"/>
                <a:gd name="T46" fmla="*/ 184 w 3341"/>
                <a:gd name="T47" fmla="*/ 1492 h 1584"/>
                <a:gd name="T48" fmla="*/ 136 w 3341"/>
                <a:gd name="T49" fmla="*/ 1416 h 1584"/>
                <a:gd name="T50" fmla="*/ 104 w 3341"/>
                <a:gd name="T51" fmla="*/ 1338 h 1584"/>
                <a:gd name="T52" fmla="*/ 48 w 3341"/>
                <a:gd name="T53" fmla="*/ 1188 h 1584"/>
                <a:gd name="T54" fmla="*/ 16 w 3341"/>
                <a:gd name="T55" fmla="*/ 1004 h 1584"/>
                <a:gd name="T56" fmla="*/ 4 w 3341"/>
                <a:gd name="T57" fmla="*/ 892 h 1584"/>
                <a:gd name="T58" fmla="*/ 0 w 3341"/>
                <a:gd name="T59" fmla="*/ 708 h 1584"/>
                <a:gd name="T60" fmla="*/ 8 w 3341"/>
                <a:gd name="T61" fmla="*/ 536 h 1584"/>
                <a:gd name="T62" fmla="*/ 35 w 3341"/>
                <a:gd name="T63" fmla="*/ 393 h 1584"/>
                <a:gd name="T64" fmla="*/ 72 w 3341"/>
                <a:gd name="T65" fmla="*/ 268 h 1584"/>
                <a:gd name="T66" fmla="*/ 108 w 3341"/>
                <a:gd name="T67" fmla="*/ 176 h 1584"/>
                <a:gd name="T68" fmla="*/ 160 w 3341"/>
                <a:gd name="T69" fmla="*/ 100 h 1584"/>
                <a:gd name="T70" fmla="*/ 216 w 3341"/>
                <a:gd name="T71" fmla="*/ 48 h 1584"/>
                <a:gd name="T72" fmla="*/ 272 w 3341"/>
                <a:gd name="T73" fmla="*/ 20 h 1584"/>
                <a:gd name="T74" fmla="*/ 302 w 3341"/>
                <a:gd name="T75" fmla="*/ 6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41" h="1584">
                  <a:moveTo>
                    <a:pt x="302" y="6"/>
                  </a:moveTo>
                  <a:lnTo>
                    <a:pt x="3341" y="0"/>
                  </a:lnTo>
                  <a:lnTo>
                    <a:pt x="3296" y="12"/>
                  </a:lnTo>
                  <a:lnTo>
                    <a:pt x="3228" y="60"/>
                  </a:lnTo>
                  <a:lnTo>
                    <a:pt x="3176" y="132"/>
                  </a:lnTo>
                  <a:lnTo>
                    <a:pt x="3152" y="168"/>
                  </a:lnTo>
                  <a:lnTo>
                    <a:pt x="3116" y="236"/>
                  </a:lnTo>
                  <a:lnTo>
                    <a:pt x="3084" y="324"/>
                  </a:lnTo>
                  <a:lnTo>
                    <a:pt x="3060" y="424"/>
                  </a:lnTo>
                  <a:lnTo>
                    <a:pt x="3044" y="528"/>
                  </a:lnTo>
                  <a:lnTo>
                    <a:pt x="3024" y="648"/>
                  </a:lnTo>
                  <a:lnTo>
                    <a:pt x="3020" y="788"/>
                  </a:lnTo>
                  <a:lnTo>
                    <a:pt x="3028" y="912"/>
                  </a:lnTo>
                  <a:lnTo>
                    <a:pt x="3040" y="1016"/>
                  </a:lnTo>
                  <a:lnTo>
                    <a:pt x="3056" y="1172"/>
                  </a:lnTo>
                  <a:lnTo>
                    <a:pt x="3099" y="1321"/>
                  </a:lnTo>
                  <a:lnTo>
                    <a:pt x="3181" y="1475"/>
                  </a:lnTo>
                  <a:lnTo>
                    <a:pt x="3253" y="1548"/>
                  </a:lnTo>
                  <a:lnTo>
                    <a:pt x="3335" y="1584"/>
                  </a:lnTo>
                  <a:lnTo>
                    <a:pt x="354" y="1584"/>
                  </a:lnTo>
                  <a:lnTo>
                    <a:pt x="308" y="1580"/>
                  </a:lnTo>
                  <a:lnTo>
                    <a:pt x="272" y="1556"/>
                  </a:lnTo>
                  <a:lnTo>
                    <a:pt x="228" y="1528"/>
                  </a:lnTo>
                  <a:lnTo>
                    <a:pt x="184" y="1492"/>
                  </a:lnTo>
                  <a:lnTo>
                    <a:pt x="136" y="1416"/>
                  </a:lnTo>
                  <a:lnTo>
                    <a:pt x="104" y="1338"/>
                  </a:lnTo>
                  <a:lnTo>
                    <a:pt x="48" y="1188"/>
                  </a:lnTo>
                  <a:lnTo>
                    <a:pt x="16" y="1004"/>
                  </a:lnTo>
                  <a:lnTo>
                    <a:pt x="4" y="892"/>
                  </a:lnTo>
                  <a:lnTo>
                    <a:pt x="0" y="708"/>
                  </a:lnTo>
                  <a:lnTo>
                    <a:pt x="8" y="536"/>
                  </a:lnTo>
                  <a:lnTo>
                    <a:pt x="35" y="393"/>
                  </a:lnTo>
                  <a:lnTo>
                    <a:pt x="72" y="268"/>
                  </a:lnTo>
                  <a:lnTo>
                    <a:pt x="108" y="176"/>
                  </a:lnTo>
                  <a:lnTo>
                    <a:pt x="160" y="100"/>
                  </a:lnTo>
                  <a:lnTo>
                    <a:pt x="216" y="48"/>
                  </a:lnTo>
                  <a:lnTo>
                    <a:pt x="272" y="20"/>
                  </a:lnTo>
                  <a:lnTo>
                    <a:pt x="302" y="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006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405" name="Line 5"/>
            <p:cNvSpPr>
              <a:spLocks noChangeShapeType="1"/>
            </p:cNvSpPr>
            <p:nvPr/>
          </p:nvSpPr>
          <p:spPr bwMode="auto">
            <a:xfrm>
              <a:off x="1852" y="3300"/>
              <a:ext cx="3018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6467" name="Group 67"/>
            <p:cNvGrpSpPr>
              <a:grpSpLocks/>
            </p:cNvGrpSpPr>
            <p:nvPr/>
          </p:nvGrpSpPr>
          <p:grpSpPr bwMode="auto">
            <a:xfrm>
              <a:off x="1526" y="1731"/>
              <a:ext cx="651" cy="1568"/>
              <a:chOff x="1526" y="1731"/>
              <a:chExt cx="651" cy="1568"/>
            </a:xfrm>
          </p:grpSpPr>
          <p:sp>
            <p:nvSpPr>
              <p:cNvPr id="2406407" name="Arc 7"/>
              <p:cNvSpPr>
                <a:spLocks/>
              </p:cNvSpPr>
              <p:nvPr/>
            </p:nvSpPr>
            <p:spPr bwMode="auto">
              <a:xfrm rot="21517819" flipH="1">
                <a:off x="1526" y="1732"/>
                <a:ext cx="382" cy="1559"/>
              </a:xfrm>
              <a:custGeom>
                <a:avLst/>
                <a:gdLst>
                  <a:gd name="G0" fmla="+- 3706 0 0"/>
                  <a:gd name="G1" fmla="+- 21600 0 0"/>
                  <a:gd name="G2" fmla="+- 21600 0 0"/>
                  <a:gd name="T0" fmla="*/ 0 w 25306"/>
                  <a:gd name="T1" fmla="*/ 320 h 43200"/>
                  <a:gd name="T2" fmla="*/ 1825 w 25306"/>
                  <a:gd name="T3" fmla="*/ 43118 h 43200"/>
                  <a:gd name="T4" fmla="*/ 3706 w 2530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306" h="43200" fill="none" extrusionOk="0">
                    <a:moveTo>
                      <a:pt x="0" y="320"/>
                    </a:moveTo>
                    <a:cubicBezTo>
                      <a:pt x="1223" y="107"/>
                      <a:pt x="2463" y="-1"/>
                      <a:pt x="3706" y="0"/>
                    </a:cubicBezTo>
                    <a:cubicBezTo>
                      <a:pt x="15635" y="0"/>
                      <a:pt x="25306" y="9670"/>
                      <a:pt x="25306" y="21600"/>
                    </a:cubicBezTo>
                    <a:cubicBezTo>
                      <a:pt x="25306" y="33529"/>
                      <a:pt x="15635" y="43200"/>
                      <a:pt x="3706" y="43200"/>
                    </a:cubicBezTo>
                    <a:cubicBezTo>
                      <a:pt x="3078" y="43200"/>
                      <a:pt x="2450" y="43172"/>
                      <a:pt x="1825" y="43117"/>
                    </a:cubicBezTo>
                  </a:path>
                  <a:path w="25306" h="43200" stroke="0" extrusionOk="0">
                    <a:moveTo>
                      <a:pt x="0" y="320"/>
                    </a:moveTo>
                    <a:cubicBezTo>
                      <a:pt x="1223" y="107"/>
                      <a:pt x="2463" y="-1"/>
                      <a:pt x="3706" y="0"/>
                    </a:cubicBezTo>
                    <a:cubicBezTo>
                      <a:pt x="15635" y="0"/>
                      <a:pt x="25306" y="9670"/>
                      <a:pt x="25306" y="21600"/>
                    </a:cubicBezTo>
                    <a:cubicBezTo>
                      <a:pt x="25306" y="33529"/>
                      <a:pt x="15635" y="43200"/>
                      <a:pt x="3706" y="43200"/>
                    </a:cubicBezTo>
                    <a:cubicBezTo>
                      <a:pt x="3078" y="43200"/>
                      <a:pt x="2450" y="43172"/>
                      <a:pt x="1825" y="43117"/>
                    </a:cubicBezTo>
                    <a:lnTo>
                      <a:pt x="3706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408" name="Arc 8"/>
              <p:cNvSpPr>
                <a:spLocks/>
              </p:cNvSpPr>
              <p:nvPr/>
            </p:nvSpPr>
            <p:spPr bwMode="auto">
              <a:xfrm rot="-10792809" flipH="1" flipV="1">
                <a:off x="1850" y="1731"/>
                <a:ext cx="327" cy="1568"/>
              </a:xfrm>
              <a:custGeom>
                <a:avLst/>
                <a:gdLst>
                  <a:gd name="G0" fmla="+- 980 0 0"/>
                  <a:gd name="G1" fmla="+- 21600 0 0"/>
                  <a:gd name="G2" fmla="+- 21600 0 0"/>
                  <a:gd name="T0" fmla="*/ 0 w 22580"/>
                  <a:gd name="T1" fmla="*/ 22 h 43200"/>
                  <a:gd name="T2" fmla="*/ 605 w 22580"/>
                  <a:gd name="T3" fmla="*/ 43197 h 43200"/>
                  <a:gd name="T4" fmla="*/ 980 w 2258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580" h="43200" fill="none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</a:path>
                  <a:path w="22580" h="43200" stroke="0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  <a:lnTo>
                      <a:pt x="980" y="21600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06409" name="Oval 9"/>
            <p:cNvSpPr>
              <a:spLocks noChangeArrowheads="1"/>
            </p:cNvSpPr>
            <p:nvPr/>
          </p:nvSpPr>
          <p:spPr bwMode="auto">
            <a:xfrm>
              <a:off x="4551" y="1727"/>
              <a:ext cx="643" cy="1565"/>
            </a:xfrm>
            <a:prstGeom prst="ellipse">
              <a:avLst/>
            </a:prstGeom>
            <a:gradFill rotWithShape="0">
              <a:gsLst>
                <a:gs pos="0">
                  <a:srgbClr val="FFFF66">
                    <a:alpha val="50000"/>
                  </a:srgbClr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6466" name="Group 66"/>
          <p:cNvGrpSpPr>
            <a:grpSpLocks/>
          </p:cNvGrpSpPr>
          <p:nvPr/>
        </p:nvGrpSpPr>
        <p:grpSpPr bwMode="auto">
          <a:xfrm>
            <a:off x="2428875" y="2728913"/>
            <a:ext cx="2357438" cy="2519362"/>
            <a:chOff x="1530" y="1719"/>
            <a:chExt cx="1485" cy="1587"/>
          </a:xfrm>
        </p:grpSpPr>
        <p:sp>
          <p:nvSpPr>
            <p:cNvPr id="2406411" name="Freeform 11"/>
            <p:cNvSpPr>
              <a:spLocks/>
            </p:cNvSpPr>
            <p:nvPr/>
          </p:nvSpPr>
          <p:spPr bwMode="auto">
            <a:xfrm>
              <a:off x="1532" y="1719"/>
              <a:ext cx="1483" cy="1587"/>
            </a:xfrm>
            <a:custGeom>
              <a:avLst/>
              <a:gdLst>
                <a:gd name="T0" fmla="*/ 298 w 1483"/>
                <a:gd name="T1" fmla="*/ 0 h 1587"/>
                <a:gd name="T2" fmla="*/ 1483 w 1483"/>
                <a:gd name="T3" fmla="*/ 2 h 1587"/>
                <a:gd name="T4" fmla="*/ 1220 w 1483"/>
                <a:gd name="T5" fmla="*/ 181 h 1587"/>
                <a:gd name="T6" fmla="*/ 848 w 1483"/>
                <a:gd name="T7" fmla="*/ 441 h 1587"/>
                <a:gd name="T8" fmla="*/ 635 w 1483"/>
                <a:gd name="T9" fmla="*/ 571 h 1587"/>
                <a:gd name="T10" fmla="*/ 416 w 1483"/>
                <a:gd name="T11" fmla="*/ 673 h 1587"/>
                <a:gd name="T12" fmla="*/ 312 w 1483"/>
                <a:gd name="T13" fmla="*/ 737 h 1587"/>
                <a:gd name="T14" fmla="*/ 136 w 1483"/>
                <a:gd name="T15" fmla="*/ 877 h 1587"/>
                <a:gd name="T16" fmla="*/ 68 w 1483"/>
                <a:gd name="T17" fmla="*/ 957 h 1587"/>
                <a:gd name="T18" fmla="*/ 44 w 1483"/>
                <a:gd name="T19" fmla="*/ 1013 h 1587"/>
                <a:gd name="T20" fmla="*/ 56 w 1483"/>
                <a:gd name="T21" fmla="*/ 1113 h 1587"/>
                <a:gd name="T22" fmla="*/ 144 w 1483"/>
                <a:gd name="T23" fmla="*/ 1245 h 1587"/>
                <a:gd name="T24" fmla="*/ 352 w 1483"/>
                <a:gd name="T25" fmla="*/ 1373 h 1587"/>
                <a:gd name="T26" fmla="*/ 504 w 1483"/>
                <a:gd name="T27" fmla="*/ 1429 h 1587"/>
                <a:gd name="T28" fmla="*/ 668 w 1483"/>
                <a:gd name="T29" fmla="*/ 1465 h 1587"/>
                <a:gd name="T30" fmla="*/ 884 w 1483"/>
                <a:gd name="T31" fmla="*/ 1505 h 1587"/>
                <a:gd name="T32" fmla="*/ 1056 w 1483"/>
                <a:gd name="T33" fmla="*/ 1537 h 1587"/>
                <a:gd name="T34" fmla="*/ 1192 w 1483"/>
                <a:gd name="T35" fmla="*/ 1553 h 1587"/>
                <a:gd name="T36" fmla="*/ 1300 w 1483"/>
                <a:gd name="T37" fmla="*/ 1569 h 1587"/>
                <a:gd name="T38" fmla="*/ 1336 w 1483"/>
                <a:gd name="T39" fmla="*/ 1587 h 1587"/>
                <a:gd name="T40" fmla="*/ 304 w 1483"/>
                <a:gd name="T41" fmla="*/ 1585 h 1587"/>
                <a:gd name="T42" fmla="*/ 268 w 1483"/>
                <a:gd name="T43" fmla="*/ 1565 h 1587"/>
                <a:gd name="T44" fmla="*/ 196 w 1483"/>
                <a:gd name="T45" fmla="*/ 1505 h 1587"/>
                <a:gd name="T46" fmla="*/ 112 w 1483"/>
                <a:gd name="T47" fmla="*/ 1374 h 1587"/>
                <a:gd name="T48" fmla="*/ 49 w 1483"/>
                <a:gd name="T49" fmla="*/ 1158 h 1587"/>
                <a:gd name="T50" fmla="*/ 28 w 1483"/>
                <a:gd name="T51" fmla="*/ 1059 h 1587"/>
                <a:gd name="T52" fmla="*/ 0 w 1483"/>
                <a:gd name="T53" fmla="*/ 861 h 1587"/>
                <a:gd name="T54" fmla="*/ 4 w 1483"/>
                <a:gd name="T55" fmla="*/ 621 h 1587"/>
                <a:gd name="T56" fmla="*/ 12 w 1483"/>
                <a:gd name="T57" fmla="*/ 501 h 1587"/>
                <a:gd name="T58" fmla="*/ 28 w 1483"/>
                <a:gd name="T59" fmla="*/ 393 h 1587"/>
                <a:gd name="T60" fmla="*/ 60 w 1483"/>
                <a:gd name="T61" fmla="*/ 293 h 1587"/>
                <a:gd name="T62" fmla="*/ 104 w 1483"/>
                <a:gd name="T63" fmla="*/ 189 h 1587"/>
                <a:gd name="T64" fmla="*/ 154 w 1483"/>
                <a:gd name="T65" fmla="*/ 96 h 1587"/>
                <a:gd name="T66" fmla="*/ 220 w 1483"/>
                <a:gd name="T67" fmla="*/ 30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83" h="1587">
                  <a:moveTo>
                    <a:pt x="298" y="0"/>
                  </a:moveTo>
                  <a:lnTo>
                    <a:pt x="1483" y="2"/>
                  </a:lnTo>
                  <a:lnTo>
                    <a:pt x="1220" y="181"/>
                  </a:lnTo>
                  <a:lnTo>
                    <a:pt x="848" y="441"/>
                  </a:lnTo>
                  <a:lnTo>
                    <a:pt x="635" y="571"/>
                  </a:lnTo>
                  <a:lnTo>
                    <a:pt x="416" y="673"/>
                  </a:lnTo>
                  <a:lnTo>
                    <a:pt x="312" y="737"/>
                  </a:lnTo>
                  <a:lnTo>
                    <a:pt x="136" y="877"/>
                  </a:lnTo>
                  <a:lnTo>
                    <a:pt x="68" y="957"/>
                  </a:lnTo>
                  <a:lnTo>
                    <a:pt x="44" y="1013"/>
                  </a:lnTo>
                  <a:lnTo>
                    <a:pt x="56" y="1113"/>
                  </a:lnTo>
                  <a:lnTo>
                    <a:pt x="144" y="1245"/>
                  </a:lnTo>
                  <a:lnTo>
                    <a:pt x="352" y="1373"/>
                  </a:lnTo>
                  <a:lnTo>
                    <a:pt x="504" y="1429"/>
                  </a:lnTo>
                  <a:lnTo>
                    <a:pt x="668" y="1465"/>
                  </a:lnTo>
                  <a:lnTo>
                    <a:pt x="884" y="1505"/>
                  </a:lnTo>
                  <a:lnTo>
                    <a:pt x="1056" y="1537"/>
                  </a:lnTo>
                  <a:lnTo>
                    <a:pt x="1192" y="1553"/>
                  </a:lnTo>
                  <a:lnTo>
                    <a:pt x="1300" y="1569"/>
                  </a:lnTo>
                  <a:lnTo>
                    <a:pt x="1336" y="1587"/>
                  </a:lnTo>
                  <a:lnTo>
                    <a:pt x="304" y="1585"/>
                  </a:lnTo>
                  <a:lnTo>
                    <a:pt x="268" y="1565"/>
                  </a:lnTo>
                  <a:lnTo>
                    <a:pt x="196" y="1505"/>
                  </a:lnTo>
                  <a:lnTo>
                    <a:pt x="112" y="1374"/>
                  </a:lnTo>
                  <a:lnTo>
                    <a:pt x="49" y="1158"/>
                  </a:lnTo>
                  <a:lnTo>
                    <a:pt x="28" y="1059"/>
                  </a:lnTo>
                  <a:lnTo>
                    <a:pt x="0" y="861"/>
                  </a:lnTo>
                  <a:lnTo>
                    <a:pt x="4" y="621"/>
                  </a:lnTo>
                  <a:lnTo>
                    <a:pt x="12" y="501"/>
                  </a:lnTo>
                  <a:lnTo>
                    <a:pt x="28" y="393"/>
                  </a:lnTo>
                  <a:lnTo>
                    <a:pt x="60" y="293"/>
                  </a:lnTo>
                  <a:lnTo>
                    <a:pt x="104" y="189"/>
                  </a:lnTo>
                  <a:lnTo>
                    <a:pt x="154" y="96"/>
                  </a:lnTo>
                  <a:lnTo>
                    <a:pt x="220" y="3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006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412" name="Arc 12"/>
            <p:cNvSpPr>
              <a:spLocks/>
            </p:cNvSpPr>
            <p:nvPr/>
          </p:nvSpPr>
          <p:spPr bwMode="auto">
            <a:xfrm rot="21517819" flipH="1">
              <a:off x="1530" y="1730"/>
              <a:ext cx="354" cy="1568"/>
            </a:xfrm>
            <a:custGeom>
              <a:avLst/>
              <a:gdLst>
                <a:gd name="G0" fmla="+- 1881 0 0"/>
                <a:gd name="G1" fmla="+- 21590 0 0"/>
                <a:gd name="G2" fmla="+- 21600 0 0"/>
                <a:gd name="T0" fmla="*/ 2542 w 23481"/>
                <a:gd name="T1" fmla="*/ 0 h 43190"/>
                <a:gd name="T2" fmla="*/ 0 w 23481"/>
                <a:gd name="T3" fmla="*/ 43108 h 43190"/>
                <a:gd name="T4" fmla="*/ 1881 w 23481"/>
                <a:gd name="T5" fmla="*/ 21590 h 4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81" h="43190" fill="none" extrusionOk="0">
                  <a:moveTo>
                    <a:pt x="2541" y="0"/>
                  </a:moveTo>
                  <a:cubicBezTo>
                    <a:pt x="14208" y="357"/>
                    <a:pt x="23481" y="9918"/>
                    <a:pt x="23481" y="21590"/>
                  </a:cubicBezTo>
                  <a:cubicBezTo>
                    <a:pt x="23481" y="33519"/>
                    <a:pt x="13810" y="43190"/>
                    <a:pt x="1881" y="43190"/>
                  </a:cubicBezTo>
                  <a:cubicBezTo>
                    <a:pt x="1253" y="43190"/>
                    <a:pt x="625" y="43162"/>
                    <a:pt x="0" y="43107"/>
                  </a:cubicBezTo>
                </a:path>
                <a:path w="23481" h="43190" stroke="0" extrusionOk="0">
                  <a:moveTo>
                    <a:pt x="2541" y="0"/>
                  </a:moveTo>
                  <a:cubicBezTo>
                    <a:pt x="14208" y="357"/>
                    <a:pt x="23481" y="9918"/>
                    <a:pt x="23481" y="21590"/>
                  </a:cubicBezTo>
                  <a:cubicBezTo>
                    <a:pt x="23481" y="33519"/>
                    <a:pt x="13810" y="43190"/>
                    <a:pt x="1881" y="43190"/>
                  </a:cubicBezTo>
                  <a:cubicBezTo>
                    <a:pt x="1253" y="43190"/>
                    <a:pt x="625" y="43162"/>
                    <a:pt x="0" y="43107"/>
                  </a:cubicBezTo>
                  <a:lnTo>
                    <a:pt x="1881" y="2159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6413" name="Rectangle 13"/>
          <p:cNvSpPr>
            <a:spLocks noChangeArrowheads="1"/>
          </p:cNvSpPr>
          <p:nvPr/>
        </p:nvSpPr>
        <p:spPr bwMode="auto">
          <a:xfrm>
            <a:off x="5300663" y="401638"/>
            <a:ext cx="595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5000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L</a:t>
            </a:r>
            <a:r>
              <a:rPr lang="zh-CN" altLang="en-US" sz="2000" b="1">
                <a:solidFill>
                  <a:srgbClr val="FF3300"/>
                </a:solidFill>
              </a:rPr>
              <a:t>：</a:t>
            </a:r>
          </a:p>
        </p:txBody>
      </p:sp>
      <p:sp>
        <p:nvSpPr>
          <p:cNvPr id="2406414" name="AutoShape 14"/>
          <p:cNvSpPr>
            <a:spLocks/>
          </p:cNvSpPr>
          <p:nvPr/>
        </p:nvSpPr>
        <p:spPr bwMode="auto">
          <a:xfrm>
            <a:off x="5757863" y="317500"/>
            <a:ext cx="211137" cy="769938"/>
          </a:xfrm>
          <a:prstGeom prst="leftBrace">
            <a:avLst>
              <a:gd name="adj1" fmla="val 30389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16" name="Arc 16"/>
          <p:cNvSpPr>
            <a:spLocks/>
          </p:cNvSpPr>
          <p:nvPr/>
        </p:nvSpPr>
        <p:spPr bwMode="auto">
          <a:xfrm rot="-10792809" flipH="1" flipV="1">
            <a:off x="2959100" y="3987800"/>
            <a:ext cx="292100" cy="12446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2720 w 12720"/>
              <a:gd name="T1" fmla="*/ 17457 h 21587"/>
              <a:gd name="T2" fmla="*/ 748 w 12720"/>
              <a:gd name="T3" fmla="*/ 21587 h 21587"/>
              <a:gd name="T4" fmla="*/ 0 w 12720"/>
              <a:gd name="T5" fmla="*/ 0 h 2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20" h="21587" fill="none" extrusionOk="0">
                <a:moveTo>
                  <a:pt x="12720" y="17457"/>
                </a:moveTo>
                <a:cubicBezTo>
                  <a:pt x="9231" y="19999"/>
                  <a:pt x="5061" y="21437"/>
                  <a:pt x="748" y="21587"/>
                </a:cubicBezTo>
              </a:path>
              <a:path w="12720" h="21587" stroke="0" extrusionOk="0">
                <a:moveTo>
                  <a:pt x="12720" y="17457"/>
                </a:moveTo>
                <a:cubicBezTo>
                  <a:pt x="9231" y="19999"/>
                  <a:pt x="5061" y="21437"/>
                  <a:pt x="748" y="21587"/>
                </a:cubicBezTo>
                <a:lnTo>
                  <a:pt x="0" y="0"/>
                </a:lnTo>
                <a:close/>
              </a:path>
            </a:pathLst>
          </a:custGeom>
          <a:noFill/>
          <a:ln w="1905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17" name="Arc 17"/>
          <p:cNvSpPr>
            <a:spLocks/>
          </p:cNvSpPr>
          <p:nvPr/>
        </p:nvSpPr>
        <p:spPr bwMode="auto">
          <a:xfrm rot="-10792809" flipH="1" flipV="1">
            <a:off x="2957513" y="3565525"/>
            <a:ext cx="496887" cy="1460500"/>
          </a:xfrm>
          <a:custGeom>
            <a:avLst/>
            <a:gdLst>
              <a:gd name="G0" fmla="+- 0 0 0"/>
              <a:gd name="G1" fmla="+- 7439 0 0"/>
              <a:gd name="G2" fmla="+- 21600 0 0"/>
              <a:gd name="T0" fmla="*/ 20279 w 21600"/>
              <a:gd name="T1" fmla="*/ 0 h 25359"/>
              <a:gd name="T2" fmla="*/ 12059 w 21600"/>
              <a:gd name="T3" fmla="*/ 25359 h 25359"/>
              <a:gd name="T4" fmla="*/ 0 w 21600"/>
              <a:gd name="T5" fmla="*/ 7439 h 25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359" fill="none" extrusionOk="0">
                <a:moveTo>
                  <a:pt x="20278" y="0"/>
                </a:moveTo>
                <a:cubicBezTo>
                  <a:pt x="21152" y="2382"/>
                  <a:pt x="21600" y="4901"/>
                  <a:pt x="21600" y="7439"/>
                </a:cubicBezTo>
                <a:cubicBezTo>
                  <a:pt x="21600" y="14627"/>
                  <a:pt x="18023" y="21345"/>
                  <a:pt x="12059" y="25359"/>
                </a:cubicBezTo>
              </a:path>
              <a:path w="21600" h="25359" stroke="0" extrusionOk="0">
                <a:moveTo>
                  <a:pt x="20278" y="0"/>
                </a:moveTo>
                <a:cubicBezTo>
                  <a:pt x="21152" y="2382"/>
                  <a:pt x="21600" y="4901"/>
                  <a:pt x="21600" y="7439"/>
                </a:cubicBezTo>
                <a:cubicBezTo>
                  <a:pt x="21600" y="14627"/>
                  <a:pt x="18023" y="21345"/>
                  <a:pt x="12059" y="25359"/>
                </a:cubicBezTo>
                <a:lnTo>
                  <a:pt x="0" y="7439"/>
                </a:lnTo>
                <a:close/>
              </a:path>
            </a:pathLst>
          </a:custGeom>
          <a:noFill/>
          <a:ln w="1905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18" name="Arc 18"/>
          <p:cNvSpPr>
            <a:spLocks/>
          </p:cNvSpPr>
          <p:nvPr/>
        </p:nvSpPr>
        <p:spPr bwMode="auto">
          <a:xfrm rot="-10792809" flipH="1" flipV="1">
            <a:off x="2960688" y="2754313"/>
            <a:ext cx="473075" cy="1239837"/>
          </a:xfrm>
          <a:custGeom>
            <a:avLst/>
            <a:gdLst>
              <a:gd name="G0" fmla="+- 0 0 0"/>
              <a:gd name="G1" fmla="+- 21537 0 0"/>
              <a:gd name="G2" fmla="+- 21600 0 0"/>
              <a:gd name="T0" fmla="*/ 1654 w 20537"/>
              <a:gd name="T1" fmla="*/ 0 h 21537"/>
              <a:gd name="T2" fmla="*/ 20537 w 20537"/>
              <a:gd name="T3" fmla="*/ 14845 h 21537"/>
              <a:gd name="T4" fmla="*/ 0 w 20537"/>
              <a:gd name="T5" fmla="*/ 21537 h 2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37" h="21537" fill="none" extrusionOk="0">
                <a:moveTo>
                  <a:pt x="1653" y="0"/>
                </a:moveTo>
                <a:cubicBezTo>
                  <a:pt x="10372" y="670"/>
                  <a:pt x="17827" y="6530"/>
                  <a:pt x="20537" y="14844"/>
                </a:cubicBezTo>
              </a:path>
              <a:path w="20537" h="21537" stroke="0" extrusionOk="0">
                <a:moveTo>
                  <a:pt x="1653" y="0"/>
                </a:moveTo>
                <a:cubicBezTo>
                  <a:pt x="10372" y="670"/>
                  <a:pt x="17827" y="6530"/>
                  <a:pt x="20537" y="14844"/>
                </a:cubicBezTo>
                <a:lnTo>
                  <a:pt x="0" y="21537"/>
                </a:lnTo>
                <a:close/>
              </a:path>
            </a:pathLst>
          </a:custGeom>
          <a:noFill/>
          <a:ln w="1905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6419" name="Group 19"/>
          <p:cNvGrpSpPr>
            <a:grpSpLocks/>
          </p:cNvGrpSpPr>
          <p:nvPr/>
        </p:nvGrpSpPr>
        <p:grpSpPr bwMode="auto">
          <a:xfrm>
            <a:off x="822325" y="885825"/>
            <a:ext cx="3856038" cy="5094288"/>
            <a:chOff x="518" y="558"/>
            <a:chExt cx="2429" cy="3209"/>
          </a:xfrm>
        </p:grpSpPr>
        <p:sp>
          <p:nvSpPr>
            <p:cNvPr id="2406420" name="Freeform 20"/>
            <p:cNvSpPr>
              <a:spLocks/>
            </p:cNvSpPr>
            <p:nvPr/>
          </p:nvSpPr>
          <p:spPr bwMode="auto">
            <a:xfrm>
              <a:off x="948" y="568"/>
              <a:ext cx="1934" cy="1432"/>
            </a:xfrm>
            <a:custGeom>
              <a:avLst/>
              <a:gdLst>
                <a:gd name="T0" fmla="*/ 4 w 1934"/>
                <a:gd name="T1" fmla="*/ 1432 h 1432"/>
                <a:gd name="T2" fmla="*/ 0 w 1934"/>
                <a:gd name="T3" fmla="*/ 0 h 1432"/>
                <a:gd name="T4" fmla="*/ 524 w 1934"/>
                <a:gd name="T5" fmla="*/ 184 h 1432"/>
                <a:gd name="T6" fmla="*/ 1215 w 1934"/>
                <a:gd name="T7" fmla="*/ 459 h 1432"/>
                <a:gd name="T8" fmla="*/ 1516 w 1934"/>
                <a:gd name="T9" fmla="*/ 600 h 1432"/>
                <a:gd name="T10" fmla="*/ 1743 w 1934"/>
                <a:gd name="T11" fmla="*/ 723 h 1432"/>
                <a:gd name="T12" fmla="*/ 1897 w 1934"/>
                <a:gd name="T13" fmla="*/ 859 h 1432"/>
                <a:gd name="T14" fmla="*/ 1920 w 1934"/>
                <a:gd name="T15" fmla="*/ 904 h 1432"/>
                <a:gd name="T16" fmla="*/ 1934 w 1934"/>
                <a:gd name="T17" fmla="*/ 941 h 1432"/>
                <a:gd name="T18" fmla="*/ 1906 w 1934"/>
                <a:gd name="T19" fmla="*/ 1014 h 1432"/>
                <a:gd name="T20" fmla="*/ 1844 w 1934"/>
                <a:gd name="T21" fmla="*/ 1068 h 1432"/>
                <a:gd name="T22" fmla="*/ 1752 w 1934"/>
                <a:gd name="T23" fmla="*/ 1114 h 1432"/>
                <a:gd name="T24" fmla="*/ 1528 w 1934"/>
                <a:gd name="T25" fmla="*/ 1196 h 1432"/>
                <a:gd name="T26" fmla="*/ 1084 w 1934"/>
                <a:gd name="T27" fmla="*/ 1288 h 1432"/>
                <a:gd name="T28" fmla="*/ 496 w 1934"/>
                <a:gd name="T29" fmla="*/ 1372 h 1432"/>
                <a:gd name="T30" fmla="*/ 125 w 1934"/>
                <a:gd name="T31" fmla="*/ 1414 h 1432"/>
                <a:gd name="T32" fmla="*/ 4 w 1934"/>
                <a:gd name="T33" fmla="*/ 1432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34" h="1432">
                  <a:moveTo>
                    <a:pt x="4" y="1432"/>
                  </a:moveTo>
                  <a:lnTo>
                    <a:pt x="0" y="0"/>
                  </a:lnTo>
                  <a:lnTo>
                    <a:pt x="524" y="184"/>
                  </a:lnTo>
                  <a:lnTo>
                    <a:pt x="1215" y="459"/>
                  </a:lnTo>
                  <a:lnTo>
                    <a:pt x="1516" y="600"/>
                  </a:lnTo>
                  <a:lnTo>
                    <a:pt x="1743" y="723"/>
                  </a:lnTo>
                  <a:lnTo>
                    <a:pt x="1897" y="859"/>
                  </a:lnTo>
                  <a:lnTo>
                    <a:pt x="1920" y="904"/>
                  </a:lnTo>
                  <a:lnTo>
                    <a:pt x="1934" y="941"/>
                  </a:lnTo>
                  <a:lnTo>
                    <a:pt x="1906" y="1014"/>
                  </a:lnTo>
                  <a:lnTo>
                    <a:pt x="1844" y="1068"/>
                  </a:lnTo>
                  <a:lnTo>
                    <a:pt x="1752" y="1114"/>
                  </a:lnTo>
                  <a:lnTo>
                    <a:pt x="1528" y="1196"/>
                  </a:lnTo>
                  <a:lnTo>
                    <a:pt x="1084" y="1288"/>
                  </a:lnTo>
                  <a:lnTo>
                    <a:pt x="496" y="1372"/>
                  </a:lnTo>
                  <a:lnTo>
                    <a:pt x="125" y="1414"/>
                  </a:lnTo>
                  <a:lnTo>
                    <a:pt x="4" y="143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006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421" name="Freeform 21"/>
            <p:cNvSpPr>
              <a:spLocks/>
            </p:cNvSpPr>
            <p:nvPr/>
          </p:nvSpPr>
          <p:spPr bwMode="auto">
            <a:xfrm>
              <a:off x="518" y="1491"/>
              <a:ext cx="2364" cy="2264"/>
            </a:xfrm>
            <a:custGeom>
              <a:avLst/>
              <a:gdLst>
                <a:gd name="T0" fmla="*/ 0 w 2364"/>
                <a:gd name="T1" fmla="*/ 555 h 2264"/>
                <a:gd name="T2" fmla="*/ 0 w 2364"/>
                <a:gd name="T3" fmla="*/ 2264 h 2264"/>
                <a:gd name="T4" fmla="*/ 682 w 2364"/>
                <a:gd name="T5" fmla="*/ 2182 h 2264"/>
                <a:gd name="T6" fmla="*/ 1200 w 2364"/>
                <a:gd name="T7" fmla="*/ 2118 h 2264"/>
                <a:gd name="T8" fmla="*/ 1636 w 2364"/>
                <a:gd name="T9" fmla="*/ 2055 h 2264"/>
                <a:gd name="T10" fmla="*/ 1946 w 2364"/>
                <a:gd name="T11" fmla="*/ 1985 h 2264"/>
                <a:gd name="T12" fmla="*/ 2127 w 2364"/>
                <a:gd name="T13" fmla="*/ 1927 h 2264"/>
                <a:gd name="T14" fmla="*/ 2230 w 2364"/>
                <a:gd name="T15" fmla="*/ 1893 h 2264"/>
                <a:gd name="T16" fmla="*/ 2300 w 2364"/>
                <a:gd name="T17" fmla="*/ 1837 h 2264"/>
                <a:gd name="T18" fmla="*/ 2364 w 2364"/>
                <a:gd name="T19" fmla="*/ 1791 h 2264"/>
                <a:gd name="T20" fmla="*/ 2364 w 2364"/>
                <a:gd name="T21" fmla="*/ 0 h 2264"/>
                <a:gd name="T22" fmla="*/ 2318 w 2364"/>
                <a:gd name="T23" fmla="*/ 118 h 2264"/>
                <a:gd name="T24" fmla="*/ 2230 w 2364"/>
                <a:gd name="T25" fmla="*/ 177 h 2264"/>
                <a:gd name="T26" fmla="*/ 2032 w 2364"/>
                <a:gd name="T27" fmla="*/ 249 h 2264"/>
                <a:gd name="T28" fmla="*/ 1754 w 2364"/>
                <a:gd name="T29" fmla="*/ 309 h 2264"/>
                <a:gd name="T30" fmla="*/ 1418 w 2364"/>
                <a:gd name="T31" fmla="*/ 373 h 2264"/>
                <a:gd name="T32" fmla="*/ 946 w 2364"/>
                <a:gd name="T33" fmla="*/ 441 h 2264"/>
                <a:gd name="T34" fmla="*/ 527 w 2364"/>
                <a:gd name="T35" fmla="*/ 500 h 2264"/>
                <a:gd name="T36" fmla="*/ 250 w 2364"/>
                <a:gd name="T37" fmla="*/ 531 h 2264"/>
                <a:gd name="T38" fmla="*/ 0 w 2364"/>
                <a:gd name="T39" fmla="*/ 555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4" h="2264">
                  <a:moveTo>
                    <a:pt x="0" y="555"/>
                  </a:moveTo>
                  <a:lnTo>
                    <a:pt x="0" y="2264"/>
                  </a:lnTo>
                  <a:lnTo>
                    <a:pt x="682" y="2182"/>
                  </a:lnTo>
                  <a:lnTo>
                    <a:pt x="1200" y="2118"/>
                  </a:lnTo>
                  <a:lnTo>
                    <a:pt x="1636" y="2055"/>
                  </a:lnTo>
                  <a:lnTo>
                    <a:pt x="1946" y="1985"/>
                  </a:lnTo>
                  <a:lnTo>
                    <a:pt x="2127" y="1927"/>
                  </a:lnTo>
                  <a:lnTo>
                    <a:pt x="2230" y="1893"/>
                  </a:lnTo>
                  <a:lnTo>
                    <a:pt x="2300" y="1837"/>
                  </a:lnTo>
                  <a:lnTo>
                    <a:pt x="2364" y="1791"/>
                  </a:lnTo>
                  <a:lnTo>
                    <a:pt x="2364" y="0"/>
                  </a:lnTo>
                  <a:lnTo>
                    <a:pt x="2318" y="118"/>
                  </a:lnTo>
                  <a:lnTo>
                    <a:pt x="2230" y="177"/>
                  </a:lnTo>
                  <a:lnTo>
                    <a:pt x="2032" y="249"/>
                  </a:lnTo>
                  <a:lnTo>
                    <a:pt x="1754" y="309"/>
                  </a:lnTo>
                  <a:lnTo>
                    <a:pt x="1418" y="373"/>
                  </a:lnTo>
                  <a:lnTo>
                    <a:pt x="946" y="441"/>
                  </a:lnTo>
                  <a:lnTo>
                    <a:pt x="527" y="500"/>
                  </a:lnTo>
                  <a:lnTo>
                    <a:pt x="250" y="531"/>
                  </a:lnTo>
                  <a:lnTo>
                    <a:pt x="0" y="555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006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6422" name="Group 22"/>
            <p:cNvGrpSpPr>
              <a:grpSpLocks/>
            </p:cNvGrpSpPr>
            <p:nvPr/>
          </p:nvGrpSpPr>
          <p:grpSpPr bwMode="auto">
            <a:xfrm>
              <a:off x="518" y="558"/>
              <a:ext cx="2429" cy="3209"/>
              <a:chOff x="518" y="558"/>
              <a:chExt cx="2429" cy="3209"/>
            </a:xfrm>
          </p:grpSpPr>
          <p:grpSp>
            <p:nvGrpSpPr>
              <p:cNvPr id="2406423" name="Group 23"/>
              <p:cNvGrpSpPr>
                <a:grpSpLocks/>
              </p:cNvGrpSpPr>
              <p:nvPr/>
            </p:nvGrpSpPr>
            <p:grpSpPr bwMode="auto">
              <a:xfrm>
                <a:off x="518" y="558"/>
                <a:ext cx="2429" cy="3209"/>
                <a:chOff x="518" y="558"/>
                <a:chExt cx="2429" cy="3209"/>
              </a:xfrm>
            </p:grpSpPr>
            <p:sp>
              <p:nvSpPr>
                <p:cNvPr id="2406424" name="Freeform 24"/>
                <p:cNvSpPr>
                  <a:spLocks/>
                </p:cNvSpPr>
                <p:nvPr/>
              </p:nvSpPr>
              <p:spPr bwMode="auto">
                <a:xfrm>
                  <a:off x="523" y="558"/>
                  <a:ext cx="2424" cy="1491"/>
                </a:xfrm>
                <a:custGeom>
                  <a:avLst/>
                  <a:gdLst>
                    <a:gd name="T0" fmla="*/ 418 w 2424"/>
                    <a:gd name="T1" fmla="*/ 0 h 1491"/>
                    <a:gd name="T2" fmla="*/ 2354 w 2424"/>
                    <a:gd name="T3" fmla="*/ 982 h 1491"/>
                    <a:gd name="T4" fmla="*/ 0 w 2424"/>
                    <a:gd name="T5" fmla="*/ 1491 h 1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24" h="1491">
                      <a:moveTo>
                        <a:pt x="418" y="0"/>
                      </a:moveTo>
                      <a:cubicBezTo>
                        <a:pt x="1421" y="367"/>
                        <a:pt x="2424" y="734"/>
                        <a:pt x="2354" y="982"/>
                      </a:cubicBezTo>
                      <a:cubicBezTo>
                        <a:pt x="2284" y="1230"/>
                        <a:pt x="1142" y="1360"/>
                        <a:pt x="0" y="1491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>
                          <a:alpha val="50000"/>
                        </a:srgb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406425" name="Group 25"/>
                <p:cNvGrpSpPr>
                  <a:grpSpLocks/>
                </p:cNvGrpSpPr>
                <p:nvPr/>
              </p:nvGrpSpPr>
              <p:grpSpPr bwMode="auto">
                <a:xfrm>
                  <a:off x="522" y="2281"/>
                  <a:ext cx="2365" cy="1476"/>
                  <a:chOff x="636" y="2373"/>
                  <a:chExt cx="2347" cy="1482"/>
                </a:xfrm>
              </p:grpSpPr>
              <p:sp>
                <p:nvSpPr>
                  <p:cNvPr id="2406426" name="Freeform 26"/>
                  <p:cNvSpPr>
                    <a:spLocks/>
                  </p:cNvSpPr>
                  <p:nvPr/>
                </p:nvSpPr>
                <p:spPr bwMode="auto">
                  <a:xfrm>
                    <a:off x="1054" y="2373"/>
                    <a:ext cx="1926" cy="973"/>
                  </a:xfrm>
                  <a:custGeom>
                    <a:avLst/>
                    <a:gdLst>
                      <a:gd name="T0" fmla="*/ 0 w 1926"/>
                      <a:gd name="T1" fmla="*/ 0 h 973"/>
                      <a:gd name="T2" fmla="*/ 1100 w 1926"/>
                      <a:gd name="T3" fmla="*/ 418 h 973"/>
                      <a:gd name="T4" fmla="*/ 1522 w 1926"/>
                      <a:gd name="T5" fmla="*/ 615 h 973"/>
                      <a:gd name="T6" fmla="*/ 1755 w 1926"/>
                      <a:gd name="T7" fmla="*/ 745 h 973"/>
                      <a:gd name="T8" fmla="*/ 1900 w 1926"/>
                      <a:gd name="T9" fmla="*/ 891 h 973"/>
                      <a:gd name="T10" fmla="*/ 1909 w 1926"/>
                      <a:gd name="T11" fmla="*/ 973 h 9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26" h="973">
                        <a:moveTo>
                          <a:pt x="0" y="0"/>
                        </a:moveTo>
                        <a:cubicBezTo>
                          <a:pt x="423" y="157"/>
                          <a:pt x="846" y="316"/>
                          <a:pt x="1100" y="418"/>
                        </a:cubicBezTo>
                        <a:cubicBezTo>
                          <a:pt x="1354" y="520"/>
                          <a:pt x="1413" y="561"/>
                          <a:pt x="1522" y="615"/>
                        </a:cubicBezTo>
                        <a:cubicBezTo>
                          <a:pt x="1631" y="669"/>
                          <a:pt x="1692" y="699"/>
                          <a:pt x="1755" y="745"/>
                        </a:cubicBezTo>
                        <a:cubicBezTo>
                          <a:pt x="1818" y="791"/>
                          <a:pt x="1874" y="853"/>
                          <a:pt x="1900" y="891"/>
                        </a:cubicBezTo>
                        <a:cubicBezTo>
                          <a:pt x="1926" y="929"/>
                          <a:pt x="1917" y="951"/>
                          <a:pt x="1909" y="973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009900"/>
                    </a:solidFill>
                    <a:prstDash val="dash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>
                            <a:alpha val="50000"/>
                          </a:srgbClr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6427" name="Freeform 27"/>
                  <p:cNvSpPr>
                    <a:spLocks/>
                  </p:cNvSpPr>
                  <p:nvPr/>
                </p:nvSpPr>
                <p:spPr bwMode="auto">
                  <a:xfrm>
                    <a:off x="636" y="3228"/>
                    <a:ext cx="2347" cy="627"/>
                  </a:xfrm>
                  <a:custGeom>
                    <a:avLst/>
                    <a:gdLst>
                      <a:gd name="T0" fmla="*/ 0 w 2347"/>
                      <a:gd name="T1" fmla="*/ 627 h 627"/>
                      <a:gd name="T2" fmla="*/ 612 w 2347"/>
                      <a:gd name="T3" fmla="*/ 556 h 627"/>
                      <a:gd name="T4" fmla="*/ 628 w 2347"/>
                      <a:gd name="T5" fmla="*/ 548 h 627"/>
                      <a:gd name="T6" fmla="*/ 1084 w 2347"/>
                      <a:gd name="T7" fmla="*/ 492 h 627"/>
                      <a:gd name="T8" fmla="*/ 1492 w 2347"/>
                      <a:gd name="T9" fmla="*/ 432 h 627"/>
                      <a:gd name="T10" fmla="*/ 1891 w 2347"/>
                      <a:gd name="T11" fmla="*/ 354 h 627"/>
                      <a:gd name="T12" fmla="*/ 1958 w 2347"/>
                      <a:gd name="T13" fmla="*/ 336 h 627"/>
                      <a:gd name="T14" fmla="*/ 2064 w 2347"/>
                      <a:gd name="T15" fmla="*/ 300 h 627"/>
                      <a:gd name="T16" fmla="*/ 2136 w 2347"/>
                      <a:gd name="T17" fmla="*/ 276 h 627"/>
                      <a:gd name="T18" fmla="*/ 2236 w 2347"/>
                      <a:gd name="T19" fmla="*/ 227 h 627"/>
                      <a:gd name="T20" fmla="*/ 2320 w 2347"/>
                      <a:gd name="T21" fmla="*/ 164 h 627"/>
                      <a:gd name="T22" fmla="*/ 2344 w 2347"/>
                      <a:gd name="T23" fmla="*/ 116 h 627"/>
                      <a:gd name="T24" fmla="*/ 2336 w 2347"/>
                      <a:gd name="T25" fmla="*/ 60 h 627"/>
                      <a:gd name="T26" fmla="*/ 2304 w 2347"/>
                      <a:gd name="T27" fmla="*/ 0 h 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347" h="627">
                        <a:moveTo>
                          <a:pt x="0" y="627"/>
                        </a:moveTo>
                        <a:cubicBezTo>
                          <a:pt x="102" y="615"/>
                          <a:pt x="507" y="569"/>
                          <a:pt x="612" y="556"/>
                        </a:cubicBezTo>
                        <a:cubicBezTo>
                          <a:pt x="717" y="543"/>
                          <a:pt x="549" y="559"/>
                          <a:pt x="628" y="548"/>
                        </a:cubicBezTo>
                        <a:cubicBezTo>
                          <a:pt x="707" y="537"/>
                          <a:pt x="940" y="511"/>
                          <a:pt x="1084" y="492"/>
                        </a:cubicBezTo>
                        <a:cubicBezTo>
                          <a:pt x="1228" y="473"/>
                          <a:pt x="1358" y="455"/>
                          <a:pt x="1492" y="432"/>
                        </a:cubicBezTo>
                        <a:cubicBezTo>
                          <a:pt x="1626" y="409"/>
                          <a:pt x="1813" y="370"/>
                          <a:pt x="1891" y="354"/>
                        </a:cubicBezTo>
                        <a:cubicBezTo>
                          <a:pt x="1969" y="338"/>
                          <a:pt x="1929" y="345"/>
                          <a:pt x="1958" y="336"/>
                        </a:cubicBezTo>
                        <a:cubicBezTo>
                          <a:pt x="1987" y="327"/>
                          <a:pt x="2034" y="310"/>
                          <a:pt x="2064" y="300"/>
                        </a:cubicBezTo>
                        <a:cubicBezTo>
                          <a:pt x="2094" y="290"/>
                          <a:pt x="2107" y="288"/>
                          <a:pt x="2136" y="276"/>
                        </a:cubicBezTo>
                        <a:cubicBezTo>
                          <a:pt x="2165" y="264"/>
                          <a:pt x="2205" y="246"/>
                          <a:pt x="2236" y="227"/>
                        </a:cubicBezTo>
                        <a:cubicBezTo>
                          <a:pt x="2267" y="208"/>
                          <a:pt x="2302" y="183"/>
                          <a:pt x="2320" y="164"/>
                        </a:cubicBezTo>
                        <a:cubicBezTo>
                          <a:pt x="2338" y="145"/>
                          <a:pt x="2341" y="133"/>
                          <a:pt x="2344" y="116"/>
                        </a:cubicBezTo>
                        <a:cubicBezTo>
                          <a:pt x="2347" y="99"/>
                          <a:pt x="2343" y="79"/>
                          <a:pt x="2336" y="60"/>
                        </a:cubicBezTo>
                        <a:cubicBezTo>
                          <a:pt x="2329" y="41"/>
                          <a:pt x="2311" y="12"/>
                          <a:pt x="2304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0099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>
                            <a:alpha val="50000"/>
                          </a:srgbClr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06428" name="Line 28"/>
                <p:cNvSpPr>
                  <a:spLocks noChangeShapeType="1"/>
                </p:cNvSpPr>
                <p:nvPr/>
              </p:nvSpPr>
              <p:spPr bwMode="auto">
                <a:xfrm>
                  <a:off x="518" y="2040"/>
                  <a:ext cx="0" cy="1727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06429" name="Line 29"/>
                <p:cNvSpPr>
                  <a:spLocks noChangeShapeType="1"/>
                </p:cNvSpPr>
                <p:nvPr/>
              </p:nvSpPr>
              <p:spPr bwMode="auto">
                <a:xfrm>
                  <a:off x="2886" y="1530"/>
                  <a:ext cx="0" cy="1746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06430" name="Group 30"/>
              <p:cNvGrpSpPr>
                <a:grpSpLocks/>
              </p:cNvGrpSpPr>
              <p:nvPr/>
            </p:nvGrpSpPr>
            <p:grpSpPr bwMode="auto">
              <a:xfrm>
                <a:off x="951" y="564"/>
                <a:ext cx="3" cy="1727"/>
                <a:chOff x="951" y="564"/>
                <a:chExt cx="3" cy="1727"/>
              </a:xfrm>
            </p:grpSpPr>
            <p:sp>
              <p:nvSpPr>
                <p:cNvPr id="2406431" name="Line 31"/>
                <p:cNvSpPr>
                  <a:spLocks noChangeShapeType="1"/>
                </p:cNvSpPr>
                <p:nvPr/>
              </p:nvSpPr>
              <p:spPr bwMode="auto">
                <a:xfrm>
                  <a:off x="951" y="564"/>
                  <a:ext cx="0" cy="145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06432" name="Line 32"/>
                <p:cNvSpPr>
                  <a:spLocks noChangeShapeType="1"/>
                </p:cNvSpPr>
                <p:nvPr/>
              </p:nvSpPr>
              <p:spPr bwMode="auto">
                <a:xfrm>
                  <a:off x="954" y="2000"/>
                  <a:ext cx="0" cy="291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406462" name="Group 62"/>
          <p:cNvGrpSpPr>
            <a:grpSpLocks/>
          </p:cNvGrpSpPr>
          <p:nvPr/>
        </p:nvGrpSpPr>
        <p:grpSpPr bwMode="auto">
          <a:xfrm>
            <a:off x="2471738" y="2727325"/>
            <a:ext cx="5780087" cy="2524125"/>
            <a:chOff x="1557" y="1718"/>
            <a:chExt cx="3641" cy="1590"/>
          </a:xfrm>
        </p:grpSpPr>
        <p:sp>
          <p:nvSpPr>
            <p:cNvPr id="2406435" name="Freeform 35"/>
            <p:cNvSpPr>
              <a:spLocks/>
            </p:cNvSpPr>
            <p:nvPr/>
          </p:nvSpPr>
          <p:spPr bwMode="auto">
            <a:xfrm>
              <a:off x="2871" y="3297"/>
              <a:ext cx="2022" cy="1"/>
            </a:xfrm>
            <a:custGeom>
              <a:avLst/>
              <a:gdLst>
                <a:gd name="T0" fmla="*/ 0 w 2022"/>
                <a:gd name="T1" fmla="*/ 0 h 1"/>
                <a:gd name="T2" fmla="*/ 2022 w 202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22" h="1">
                  <a:moveTo>
                    <a:pt x="0" y="0"/>
                  </a:moveTo>
                  <a:lnTo>
                    <a:pt x="202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436" name="Freeform 36"/>
            <p:cNvSpPr>
              <a:spLocks/>
            </p:cNvSpPr>
            <p:nvPr/>
          </p:nvSpPr>
          <p:spPr bwMode="auto">
            <a:xfrm>
              <a:off x="1557" y="1718"/>
              <a:ext cx="3323" cy="1590"/>
            </a:xfrm>
            <a:custGeom>
              <a:avLst/>
              <a:gdLst>
                <a:gd name="T0" fmla="*/ 1320 w 3323"/>
                <a:gd name="T1" fmla="*/ 9 h 1590"/>
                <a:gd name="T2" fmla="*/ 1175 w 3323"/>
                <a:gd name="T3" fmla="*/ 170 h 1590"/>
                <a:gd name="T4" fmla="*/ 1031 w 3323"/>
                <a:gd name="T5" fmla="*/ 278 h 1590"/>
                <a:gd name="T6" fmla="*/ 907 w 3323"/>
                <a:gd name="T7" fmla="*/ 370 h 1590"/>
                <a:gd name="T8" fmla="*/ 747 w 3323"/>
                <a:gd name="T9" fmla="*/ 472 h 1590"/>
                <a:gd name="T10" fmla="*/ 591 w 3323"/>
                <a:gd name="T11" fmla="*/ 542 h 1590"/>
                <a:gd name="T12" fmla="*/ 443 w 3323"/>
                <a:gd name="T13" fmla="*/ 602 h 1590"/>
                <a:gd name="T14" fmla="*/ 351 w 3323"/>
                <a:gd name="T15" fmla="*/ 646 h 1590"/>
                <a:gd name="T16" fmla="*/ 243 w 3323"/>
                <a:gd name="T17" fmla="*/ 709 h 1590"/>
                <a:gd name="T18" fmla="*/ 151 w 3323"/>
                <a:gd name="T19" fmla="*/ 778 h 1590"/>
                <a:gd name="T20" fmla="*/ 68 w 3323"/>
                <a:gd name="T21" fmla="*/ 862 h 1590"/>
                <a:gd name="T22" fmla="*/ 26 w 3323"/>
                <a:gd name="T23" fmla="*/ 922 h 1590"/>
                <a:gd name="T24" fmla="*/ 8 w 3323"/>
                <a:gd name="T25" fmla="*/ 963 h 1590"/>
                <a:gd name="T26" fmla="*/ 2 w 3323"/>
                <a:gd name="T27" fmla="*/ 1000 h 1590"/>
                <a:gd name="T28" fmla="*/ 0 w 3323"/>
                <a:gd name="T29" fmla="*/ 1023 h 1590"/>
                <a:gd name="T30" fmla="*/ 2 w 3323"/>
                <a:gd name="T31" fmla="*/ 1057 h 1590"/>
                <a:gd name="T32" fmla="*/ 18 w 3323"/>
                <a:gd name="T33" fmla="*/ 1114 h 1590"/>
                <a:gd name="T34" fmla="*/ 43 w 3323"/>
                <a:gd name="T35" fmla="*/ 1158 h 1590"/>
                <a:gd name="T36" fmla="*/ 87 w 3323"/>
                <a:gd name="T37" fmla="*/ 1216 h 1590"/>
                <a:gd name="T38" fmla="*/ 132 w 3323"/>
                <a:gd name="T39" fmla="*/ 1261 h 1590"/>
                <a:gd name="T40" fmla="*/ 211 w 3323"/>
                <a:gd name="T41" fmla="*/ 1322 h 1590"/>
                <a:gd name="T42" fmla="*/ 301 w 3323"/>
                <a:gd name="T43" fmla="*/ 1372 h 1590"/>
                <a:gd name="T44" fmla="*/ 387 w 3323"/>
                <a:gd name="T45" fmla="*/ 1414 h 1590"/>
                <a:gd name="T46" fmla="*/ 465 w 3323"/>
                <a:gd name="T47" fmla="*/ 1436 h 1590"/>
                <a:gd name="T48" fmla="*/ 665 w 3323"/>
                <a:gd name="T49" fmla="*/ 1481 h 1590"/>
                <a:gd name="T50" fmla="*/ 995 w 3323"/>
                <a:gd name="T51" fmla="*/ 1534 h 1590"/>
                <a:gd name="T52" fmla="*/ 1171 w 3323"/>
                <a:gd name="T53" fmla="*/ 1562 h 1590"/>
                <a:gd name="T54" fmla="*/ 1255 w 3323"/>
                <a:gd name="T55" fmla="*/ 1570 h 1590"/>
                <a:gd name="T56" fmla="*/ 1331 w 3323"/>
                <a:gd name="T57" fmla="*/ 1590 h 1590"/>
                <a:gd name="T58" fmla="*/ 3323 w 3323"/>
                <a:gd name="T59" fmla="*/ 1590 h 1590"/>
                <a:gd name="T60" fmla="*/ 3243 w 3323"/>
                <a:gd name="T61" fmla="*/ 1562 h 1590"/>
                <a:gd name="T62" fmla="*/ 3179 w 3323"/>
                <a:gd name="T63" fmla="*/ 1506 h 1590"/>
                <a:gd name="T64" fmla="*/ 3147 w 3323"/>
                <a:gd name="T65" fmla="*/ 1463 h 1590"/>
                <a:gd name="T66" fmla="*/ 3095 w 3323"/>
                <a:gd name="T67" fmla="*/ 1354 h 1590"/>
                <a:gd name="T68" fmla="*/ 3035 w 3323"/>
                <a:gd name="T69" fmla="*/ 1186 h 1590"/>
                <a:gd name="T70" fmla="*/ 3010 w 3323"/>
                <a:gd name="T71" fmla="*/ 1017 h 1590"/>
                <a:gd name="T72" fmla="*/ 2991 w 3323"/>
                <a:gd name="T73" fmla="*/ 810 h 1590"/>
                <a:gd name="T74" fmla="*/ 3001 w 3323"/>
                <a:gd name="T75" fmla="*/ 636 h 1590"/>
                <a:gd name="T76" fmla="*/ 3023 w 3323"/>
                <a:gd name="T77" fmla="*/ 522 h 1590"/>
                <a:gd name="T78" fmla="*/ 3035 w 3323"/>
                <a:gd name="T79" fmla="*/ 438 h 1590"/>
                <a:gd name="T80" fmla="*/ 3055 w 3323"/>
                <a:gd name="T81" fmla="*/ 350 h 1590"/>
                <a:gd name="T82" fmla="*/ 3079 w 3323"/>
                <a:gd name="T83" fmla="*/ 282 h 1590"/>
                <a:gd name="T84" fmla="*/ 3107 w 3323"/>
                <a:gd name="T85" fmla="*/ 218 h 1590"/>
                <a:gd name="T86" fmla="*/ 3165 w 3323"/>
                <a:gd name="T87" fmla="*/ 117 h 1590"/>
                <a:gd name="T88" fmla="*/ 3200 w 3323"/>
                <a:gd name="T89" fmla="*/ 64 h 1590"/>
                <a:gd name="T90" fmla="*/ 3248 w 3323"/>
                <a:gd name="T91" fmla="*/ 25 h 1590"/>
                <a:gd name="T92" fmla="*/ 3317 w 3323"/>
                <a:gd name="T93" fmla="*/ 0 h 1590"/>
                <a:gd name="T94" fmla="*/ 1320 w 3323"/>
                <a:gd name="T95" fmla="*/ 9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3" h="1590">
                  <a:moveTo>
                    <a:pt x="1320" y="9"/>
                  </a:moveTo>
                  <a:lnTo>
                    <a:pt x="1175" y="170"/>
                  </a:lnTo>
                  <a:lnTo>
                    <a:pt x="1031" y="278"/>
                  </a:lnTo>
                  <a:lnTo>
                    <a:pt x="907" y="370"/>
                  </a:lnTo>
                  <a:lnTo>
                    <a:pt x="747" y="472"/>
                  </a:lnTo>
                  <a:lnTo>
                    <a:pt x="591" y="542"/>
                  </a:lnTo>
                  <a:lnTo>
                    <a:pt x="443" y="602"/>
                  </a:lnTo>
                  <a:lnTo>
                    <a:pt x="351" y="646"/>
                  </a:lnTo>
                  <a:lnTo>
                    <a:pt x="243" y="709"/>
                  </a:lnTo>
                  <a:lnTo>
                    <a:pt x="151" y="778"/>
                  </a:lnTo>
                  <a:lnTo>
                    <a:pt x="68" y="862"/>
                  </a:lnTo>
                  <a:lnTo>
                    <a:pt x="26" y="922"/>
                  </a:lnTo>
                  <a:lnTo>
                    <a:pt x="8" y="963"/>
                  </a:lnTo>
                  <a:lnTo>
                    <a:pt x="2" y="1000"/>
                  </a:lnTo>
                  <a:lnTo>
                    <a:pt x="0" y="1023"/>
                  </a:lnTo>
                  <a:lnTo>
                    <a:pt x="2" y="1057"/>
                  </a:lnTo>
                  <a:lnTo>
                    <a:pt x="18" y="1114"/>
                  </a:lnTo>
                  <a:lnTo>
                    <a:pt x="43" y="1158"/>
                  </a:lnTo>
                  <a:lnTo>
                    <a:pt x="87" y="1216"/>
                  </a:lnTo>
                  <a:lnTo>
                    <a:pt x="132" y="1261"/>
                  </a:lnTo>
                  <a:lnTo>
                    <a:pt x="211" y="1322"/>
                  </a:lnTo>
                  <a:lnTo>
                    <a:pt x="301" y="1372"/>
                  </a:lnTo>
                  <a:lnTo>
                    <a:pt x="387" y="1414"/>
                  </a:lnTo>
                  <a:lnTo>
                    <a:pt x="465" y="1436"/>
                  </a:lnTo>
                  <a:lnTo>
                    <a:pt x="665" y="1481"/>
                  </a:lnTo>
                  <a:lnTo>
                    <a:pt x="995" y="1534"/>
                  </a:lnTo>
                  <a:lnTo>
                    <a:pt x="1171" y="1562"/>
                  </a:lnTo>
                  <a:lnTo>
                    <a:pt x="1255" y="1570"/>
                  </a:lnTo>
                  <a:lnTo>
                    <a:pt x="1331" y="1590"/>
                  </a:lnTo>
                  <a:lnTo>
                    <a:pt x="3323" y="1590"/>
                  </a:lnTo>
                  <a:lnTo>
                    <a:pt x="3243" y="1562"/>
                  </a:lnTo>
                  <a:lnTo>
                    <a:pt x="3179" y="1506"/>
                  </a:lnTo>
                  <a:lnTo>
                    <a:pt x="3147" y="1463"/>
                  </a:lnTo>
                  <a:lnTo>
                    <a:pt x="3095" y="1354"/>
                  </a:lnTo>
                  <a:lnTo>
                    <a:pt x="3035" y="1186"/>
                  </a:lnTo>
                  <a:lnTo>
                    <a:pt x="3010" y="1017"/>
                  </a:lnTo>
                  <a:lnTo>
                    <a:pt x="2991" y="810"/>
                  </a:lnTo>
                  <a:lnTo>
                    <a:pt x="3001" y="636"/>
                  </a:lnTo>
                  <a:lnTo>
                    <a:pt x="3023" y="522"/>
                  </a:lnTo>
                  <a:lnTo>
                    <a:pt x="3035" y="438"/>
                  </a:lnTo>
                  <a:lnTo>
                    <a:pt x="3055" y="350"/>
                  </a:lnTo>
                  <a:lnTo>
                    <a:pt x="3079" y="282"/>
                  </a:lnTo>
                  <a:lnTo>
                    <a:pt x="3107" y="218"/>
                  </a:lnTo>
                  <a:lnTo>
                    <a:pt x="3165" y="117"/>
                  </a:lnTo>
                  <a:lnTo>
                    <a:pt x="3200" y="64"/>
                  </a:lnTo>
                  <a:lnTo>
                    <a:pt x="3248" y="25"/>
                  </a:lnTo>
                  <a:lnTo>
                    <a:pt x="3317" y="0"/>
                  </a:lnTo>
                  <a:lnTo>
                    <a:pt x="1320" y="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006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437" name="Oval 37"/>
            <p:cNvSpPr>
              <a:spLocks noChangeArrowheads="1"/>
            </p:cNvSpPr>
            <p:nvPr/>
          </p:nvSpPr>
          <p:spPr bwMode="auto">
            <a:xfrm>
              <a:off x="4555" y="1725"/>
              <a:ext cx="643" cy="1575"/>
            </a:xfrm>
            <a:prstGeom prst="ellipse">
              <a:avLst/>
            </a:prstGeom>
            <a:gradFill rotWithShape="0">
              <a:gsLst>
                <a:gs pos="0">
                  <a:srgbClr val="FFFF66">
                    <a:alpha val="50000"/>
                  </a:srgbClr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6438" name="Text Box 38"/>
          <p:cNvSpPr txBox="1">
            <a:spLocks noChangeArrowheads="1"/>
          </p:cNvSpPr>
          <p:nvPr/>
        </p:nvSpPr>
        <p:spPr bwMode="auto">
          <a:xfrm>
            <a:off x="2936875" y="32527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2406439" name="Freeform 39"/>
          <p:cNvSpPr>
            <a:spLocks/>
          </p:cNvSpPr>
          <p:nvPr/>
        </p:nvSpPr>
        <p:spPr bwMode="auto">
          <a:xfrm>
            <a:off x="2424113" y="2741613"/>
            <a:ext cx="2135187" cy="2482850"/>
          </a:xfrm>
          <a:custGeom>
            <a:avLst/>
            <a:gdLst>
              <a:gd name="T0" fmla="*/ 1345 w 1345"/>
              <a:gd name="T1" fmla="*/ 0 h 1564"/>
              <a:gd name="T2" fmla="*/ 1182 w 1345"/>
              <a:gd name="T3" fmla="*/ 173 h 1564"/>
              <a:gd name="T4" fmla="*/ 782 w 1345"/>
              <a:gd name="T5" fmla="*/ 455 h 1564"/>
              <a:gd name="T6" fmla="*/ 237 w 1345"/>
              <a:gd name="T7" fmla="*/ 721 h 1564"/>
              <a:gd name="T8" fmla="*/ 27 w 1345"/>
              <a:gd name="T9" fmla="*/ 1046 h 1564"/>
              <a:gd name="T10" fmla="*/ 400 w 1345"/>
              <a:gd name="T11" fmla="*/ 1391 h 1564"/>
              <a:gd name="T12" fmla="*/ 1345 w 1345"/>
              <a:gd name="T13" fmla="*/ 1564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5" h="1564">
                <a:moveTo>
                  <a:pt x="1345" y="0"/>
                </a:moveTo>
                <a:cubicBezTo>
                  <a:pt x="1318" y="29"/>
                  <a:pt x="1276" y="97"/>
                  <a:pt x="1182" y="173"/>
                </a:cubicBezTo>
                <a:cubicBezTo>
                  <a:pt x="1088" y="249"/>
                  <a:pt x="939" y="364"/>
                  <a:pt x="782" y="455"/>
                </a:cubicBezTo>
                <a:cubicBezTo>
                  <a:pt x="625" y="546"/>
                  <a:pt x="363" y="623"/>
                  <a:pt x="237" y="721"/>
                </a:cubicBezTo>
                <a:cubicBezTo>
                  <a:pt x="111" y="819"/>
                  <a:pt x="0" y="934"/>
                  <a:pt x="27" y="1046"/>
                </a:cubicBezTo>
                <a:cubicBezTo>
                  <a:pt x="54" y="1158"/>
                  <a:pt x="180" y="1305"/>
                  <a:pt x="400" y="1391"/>
                </a:cubicBezTo>
                <a:cubicBezTo>
                  <a:pt x="620" y="1477"/>
                  <a:pt x="1148" y="1528"/>
                  <a:pt x="1345" y="1564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40" name="Freeform 40"/>
          <p:cNvSpPr>
            <a:spLocks/>
          </p:cNvSpPr>
          <p:nvPr/>
        </p:nvSpPr>
        <p:spPr bwMode="auto">
          <a:xfrm>
            <a:off x="3683000" y="2554288"/>
            <a:ext cx="892175" cy="2684462"/>
          </a:xfrm>
          <a:custGeom>
            <a:avLst/>
            <a:gdLst>
              <a:gd name="T0" fmla="*/ 552 w 562"/>
              <a:gd name="T1" fmla="*/ 109 h 1691"/>
              <a:gd name="T2" fmla="*/ 262 w 562"/>
              <a:gd name="T3" fmla="*/ 9 h 1691"/>
              <a:gd name="T4" fmla="*/ 52 w 562"/>
              <a:gd name="T5" fmla="*/ 164 h 1691"/>
              <a:gd name="T6" fmla="*/ 71 w 562"/>
              <a:gd name="T7" fmla="*/ 555 h 1691"/>
              <a:gd name="T8" fmla="*/ 480 w 562"/>
              <a:gd name="T9" fmla="*/ 1200 h 1691"/>
              <a:gd name="T10" fmla="*/ 562 w 562"/>
              <a:gd name="T11" fmla="*/ 1691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2" h="1691">
                <a:moveTo>
                  <a:pt x="552" y="109"/>
                </a:moveTo>
                <a:cubicBezTo>
                  <a:pt x="504" y="92"/>
                  <a:pt x="345" y="0"/>
                  <a:pt x="262" y="9"/>
                </a:cubicBezTo>
                <a:cubicBezTo>
                  <a:pt x="179" y="18"/>
                  <a:pt x="84" y="73"/>
                  <a:pt x="52" y="164"/>
                </a:cubicBezTo>
                <a:cubicBezTo>
                  <a:pt x="20" y="255"/>
                  <a:pt x="0" y="382"/>
                  <a:pt x="71" y="555"/>
                </a:cubicBezTo>
                <a:cubicBezTo>
                  <a:pt x="142" y="728"/>
                  <a:pt x="398" y="1011"/>
                  <a:pt x="480" y="1200"/>
                </a:cubicBezTo>
                <a:cubicBezTo>
                  <a:pt x="562" y="1389"/>
                  <a:pt x="557" y="1521"/>
                  <a:pt x="562" y="169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5000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6441" name="Group 41"/>
          <p:cNvGrpSpPr>
            <a:grpSpLocks/>
          </p:cNvGrpSpPr>
          <p:nvPr/>
        </p:nvGrpSpPr>
        <p:grpSpPr bwMode="auto">
          <a:xfrm>
            <a:off x="3962400" y="1119188"/>
            <a:ext cx="5048250" cy="4557712"/>
            <a:chOff x="2496" y="705"/>
            <a:chExt cx="3180" cy="2871"/>
          </a:xfrm>
        </p:grpSpPr>
        <p:sp>
          <p:nvSpPr>
            <p:cNvPr id="2406442" name="Line 42"/>
            <p:cNvSpPr>
              <a:spLocks noChangeShapeType="1"/>
            </p:cNvSpPr>
            <p:nvPr/>
          </p:nvSpPr>
          <p:spPr bwMode="auto">
            <a:xfrm>
              <a:off x="2883" y="3298"/>
              <a:ext cx="27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443" name="Text Box 43"/>
            <p:cNvSpPr txBox="1">
              <a:spLocks noChangeArrowheads="1"/>
            </p:cNvSpPr>
            <p:nvPr/>
          </p:nvSpPr>
          <p:spPr bwMode="auto">
            <a:xfrm>
              <a:off x="5345" y="3275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06444" name="Text Box 44"/>
            <p:cNvSpPr txBox="1">
              <a:spLocks noChangeArrowheads="1"/>
            </p:cNvSpPr>
            <p:nvPr/>
          </p:nvSpPr>
          <p:spPr bwMode="auto">
            <a:xfrm>
              <a:off x="2846" y="705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06445" name="Text Box 45"/>
            <p:cNvSpPr txBox="1">
              <a:spLocks noChangeArrowheads="1"/>
            </p:cNvSpPr>
            <p:nvPr/>
          </p:nvSpPr>
          <p:spPr bwMode="auto">
            <a:xfrm>
              <a:off x="3873" y="2367"/>
              <a:ext cx="2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406446" name="Text Box 46"/>
            <p:cNvSpPr txBox="1">
              <a:spLocks noChangeArrowheads="1"/>
            </p:cNvSpPr>
            <p:nvPr/>
          </p:nvSpPr>
          <p:spPr bwMode="auto">
            <a:xfrm>
              <a:off x="2712" y="3269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grpSp>
          <p:nvGrpSpPr>
            <p:cNvPr id="2406447" name="Group 47"/>
            <p:cNvGrpSpPr>
              <a:grpSpLocks/>
            </p:cNvGrpSpPr>
            <p:nvPr/>
          </p:nvGrpSpPr>
          <p:grpSpPr bwMode="auto">
            <a:xfrm>
              <a:off x="2496" y="2603"/>
              <a:ext cx="1336" cy="973"/>
              <a:chOff x="2496" y="2603"/>
              <a:chExt cx="1336" cy="973"/>
            </a:xfrm>
          </p:grpSpPr>
          <p:sp>
            <p:nvSpPr>
              <p:cNvPr id="2406448" name="Line 48"/>
              <p:cNvSpPr>
                <a:spLocks noChangeShapeType="1"/>
              </p:cNvSpPr>
              <p:nvPr/>
            </p:nvSpPr>
            <p:spPr bwMode="auto">
              <a:xfrm flipV="1">
                <a:off x="2879" y="2603"/>
                <a:ext cx="953" cy="6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449" name="Line 49"/>
              <p:cNvSpPr>
                <a:spLocks noChangeShapeType="1"/>
              </p:cNvSpPr>
              <p:nvPr/>
            </p:nvSpPr>
            <p:spPr bwMode="auto">
              <a:xfrm flipH="1">
                <a:off x="2496" y="3292"/>
                <a:ext cx="388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06450" name="Group 50"/>
            <p:cNvGrpSpPr>
              <a:grpSpLocks/>
            </p:cNvGrpSpPr>
            <p:nvPr/>
          </p:nvGrpSpPr>
          <p:grpSpPr bwMode="auto">
            <a:xfrm>
              <a:off x="2883" y="803"/>
              <a:ext cx="1" cy="2497"/>
              <a:chOff x="2883" y="803"/>
              <a:chExt cx="1" cy="2497"/>
            </a:xfrm>
          </p:grpSpPr>
          <p:sp>
            <p:nvSpPr>
              <p:cNvPr id="2406451" name="Line 51"/>
              <p:cNvSpPr>
                <a:spLocks noChangeShapeType="1"/>
              </p:cNvSpPr>
              <p:nvPr/>
            </p:nvSpPr>
            <p:spPr bwMode="auto">
              <a:xfrm flipV="1">
                <a:off x="2883" y="803"/>
                <a:ext cx="0" cy="9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452" name="Line 52"/>
              <p:cNvSpPr>
                <a:spLocks noChangeShapeType="1"/>
              </p:cNvSpPr>
              <p:nvPr/>
            </p:nvSpPr>
            <p:spPr bwMode="auto">
              <a:xfrm>
                <a:off x="2884" y="1718"/>
                <a:ext cx="0" cy="15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06453" name="Text Box 53"/>
          <p:cNvSpPr txBox="1">
            <a:spLocks noChangeArrowheads="1"/>
          </p:cNvSpPr>
          <p:nvPr/>
        </p:nvSpPr>
        <p:spPr bwMode="auto">
          <a:xfrm>
            <a:off x="5829300" y="2270125"/>
            <a:ext cx="163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 baseline="30000">
                <a:solidFill>
                  <a:schemeClr val="accent2"/>
                </a:solidFill>
              </a:rPr>
              <a:t>2</a:t>
            </a:r>
            <a:r>
              <a:rPr lang="en-US" altLang="zh-CN" sz="2000" b="1">
                <a:solidFill>
                  <a:schemeClr val="accent2"/>
                </a:solidFill>
              </a:rPr>
              <a:t>+(</a:t>
            </a:r>
            <a:r>
              <a:rPr lang="en-US" altLang="zh-CN" sz="2000" b="1" i="1">
                <a:solidFill>
                  <a:schemeClr val="accent2"/>
                </a:solidFill>
              </a:rPr>
              <a:t>z – </a:t>
            </a:r>
            <a:r>
              <a:rPr lang="en-US" altLang="zh-CN" sz="2000" b="1">
                <a:solidFill>
                  <a:schemeClr val="accent2"/>
                </a:solidFill>
              </a:rPr>
              <a:t>2)</a:t>
            </a:r>
            <a:r>
              <a:rPr lang="en-US" altLang="zh-CN" sz="2000" b="1" baseline="30000">
                <a:solidFill>
                  <a:schemeClr val="accent2"/>
                </a:solidFill>
              </a:rPr>
              <a:t>2 </a:t>
            </a:r>
            <a:r>
              <a:rPr lang="en-US" altLang="zh-CN" sz="2000" b="1">
                <a:solidFill>
                  <a:schemeClr val="accent2"/>
                </a:solidFill>
              </a:rPr>
              <a:t>= 4</a:t>
            </a:r>
            <a:endParaRPr lang="en-US" altLang="zh-CN" sz="1800"/>
          </a:p>
        </p:txBody>
      </p:sp>
      <p:sp>
        <p:nvSpPr>
          <p:cNvPr id="2406454" name="Text Box 54"/>
          <p:cNvSpPr txBox="1">
            <a:spLocks noChangeArrowheads="1"/>
          </p:cNvSpPr>
          <p:nvPr/>
        </p:nvSpPr>
        <p:spPr bwMode="auto">
          <a:xfrm>
            <a:off x="6083300" y="773113"/>
            <a:ext cx="204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2000" b="1" baseline="30000">
                <a:solidFill>
                  <a:srgbClr val="009900"/>
                </a:solidFill>
              </a:rPr>
              <a:t>2 </a:t>
            </a:r>
            <a:r>
              <a:rPr lang="en-US" altLang="zh-CN" sz="2000" b="1" i="1">
                <a:solidFill>
                  <a:srgbClr val="009900"/>
                </a:solidFill>
              </a:rPr>
              <a:t>= –</a:t>
            </a:r>
            <a:r>
              <a:rPr lang="en-US" altLang="zh-CN" sz="2000" b="1">
                <a:solidFill>
                  <a:srgbClr val="009900"/>
                </a:solidFill>
              </a:rPr>
              <a:t> 4</a:t>
            </a:r>
            <a:r>
              <a:rPr lang="en-US" altLang="zh-CN" sz="2000" b="1" i="1">
                <a:solidFill>
                  <a:srgbClr val="009900"/>
                </a:solidFill>
              </a:rPr>
              <a:t>x   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zh-CN" altLang="en-US" sz="2000" b="1">
                <a:solidFill>
                  <a:srgbClr val="009900"/>
                </a:solidFill>
              </a:rPr>
              <a:t>消去</a:t>
            </a:r>
            <a:r>
              <a:rPr lang="en-US" altLang="zh-CN" sz="2000" b="1" i="1">
                <a:solidFill>
                  <a:srgbClr val="009900"/>
                </a:solidFill>
              </a:rPr>
              <a:t>z</a:t>
            </a:r>
            <a:r>
              <a:rPr lang="en-US" altLang="zh-CN" sz="2000" b="1">
                <a:solidFill>
                  <a:srgbClr val="009900"/>
                </a:solidFill>
              </a:rPr>
              <a:t>)</a:t>
            </a:r>
            <a:endParaRPr lang="en-US" altLang="zh-CN" sz="1800">
              <a:solidFill>
                <a:srgbClr val="009900"/>
              </a:solidFill>
            </a:endParaRPr>
          </a:p>
        </p:txBody>
      </p:sp>
      <p:sp>
        <p:nvSpPr>
          <p:cNvPr id="2406455" name="Text Box 55"/>
          <p:cNvSpPr txBox="1">
            <a:spLocks noChangeArrowheads="1"/>
          </p:cNvSpPr>
          <p:nvPr/>
        </p:nvSpPr>
        <p:spPr bwMode="auto">
          <a:xfrm>
            <a:off x="6083300" y="317500"/>
            <a:ext cx="279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accent2"/>
                </a:solidFill>
              </a:rPr>
              <a:t>y </a:t>
            </a:r>
            <a:r>
              <a:rPr lang="en-US" altLang="zh-CN" sz="2000" b="1" baseline="30000">
                <a:solidFill>
                  <a:schemeClr val="accent2"/>
                </a:solidFill>
              </a:rPr>
              <a:t>2 </a:t>
            </a:r>
            <a:r>
              <a:rPr lang="en-US" altLang="zh-CN" sz="2000" b="1">
                <a:solidFill>
                  <a:schemeClr val="accent2"/>
                </a:solidFill>
              </a:rPr>
              <a:t>+ (</a:t>
            </a:r>
            <a:r>
              <a:rPr lang="en-US" altLang="zh-CN" sz="2000" b="1" i="1">
                <a:solidFill>
                  <a:schemeClr val="accent2"/>
                </a:solidFill>
              </a:rPr>
              <a:t>z – </a:t>
            </a:r>
            <a:r>
              <a:rPr lang="en-US" altLang="zh-CN" sz="2000" b="1">
                <a:solidFill>
                  <a:schemeClr val="accent2"/>
                </a:solidFill>
              </a:rPr>
              <a:t>2)</a:t>
            </a:r>
            <a:r>
              <a:rPr lang="en-US" altLang="zh-CN" sz="2000" b="1" baseline="30000">
                <a:solidFill>
                  <a:schemeClr val="accent2"/>
                </a:solidFill>
              </a:rPr>
              <a:t>2 </a:t>
            </a:r>
            <a:r>
              <a:rPr lang="en-US" altLang="zh-CN" sz="2000" b="1">
                <a:solidFill>
                  <a:schemeClr val="accent2"/>
                </a:solidFill>
              </a:rPr>
              <a:t>= 4   (</a:t>
            </a:r>
            <a:r>
              <a:rPr lang="zh-CN" altLang="en-US" sz="2000" b="1">
                <a:solidFill>
                  <a:schemeClr val="accent2"/>
                </a:solidFill>
              </a:rPr>
              <a:t>消去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)</a:t>
            </a:r>
            <a:endParaRPr lang="en-US" altLang="zh-CN" sz="1800"/>
          </a:p>
        </p:txBody>
      </p:sp>
      <p:sp>
        <p:nvSpPr>
          <p:cNvPr id="2406456" name="Text Box 56"/>
          <p:cNvSpPr txBox="1">
            <a:spLocks noChangeArrowheads="1"/>
          </p:cNvSpPr>
          <p:nvPr/>
        </p:nvSpPr>
        <p:spPr bwMode="auto">
          <a:xfrm>
            <a:off x="250825" y="2554288"/>
            <a:ext cx="1263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2000" b="1" baseline="30000">
                <a:solidFill>
                  <a:srgbClr val="009900"/>
                </a:solidFill>
              </a:rPr>
              <a:t>2 </a:t>
            </a:r>
            <a:r>
              <a:rPr lang="en-US" altLang="zh-CN" sz="2000" b="1" i="1">
                <a:solidFill>
                  <a:srgbClr val="009900"/>
                </a:solidFill>
              </a:rPr>
              <a:t>= –</a:t>
            </a:r>
            <a:r>
              <a:rPr lang="en-US" altLang="zh-CN" sz="2000" b="1">
                <a:solidFill>
                  <a:srgbClr val="009900"/>
                </a:solidFill>
              </a:rPr>
              <a:t> 4</a:t>
            </a:r>
            <a:r>
              <a:rPr lang="en-US" altLang="zh-CN" sz="2000" b="1" i="1">
                <a:solidFill>
                  <a:srgbClr val="009900"/>
                </a:solidFill>
              </a:rPr>
              <a:t>x   </a:t>
            </a:r>
            <a:endParaRPr lang="en-US" altLang="zh-CN" sz="1800">
              <a:solidFill>
                <a:srgbClr val="009900"/>
              </a:solidFill>
            </a:endParaRPr>
          </a:p>
        </p:txBody>
      </p:sp>
      <p:sp>
        <p:nvSpPr>
          <p:cNvPr id="2406469" name="AutoShape 6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6471" name="Rectangle 7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5284788" cy="560388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26. 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空间曲线作为投影柱面的交线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6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6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0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0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40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240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06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06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240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40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40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06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06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40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240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240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40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40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240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13" grpId="0" autoUpdateAnimBg="0"/>
      <p:bldP spid="2406414" grpId="0" animBg="1"/>
      <p:bldP spid="2406416" grpId="0" animBg="1"/>
      <p:bldP spid="2406417" grpId="0" animBg="1"/>
      <p:bldP spid="2406418" grpId="0" animBg="1"/>
      <p:bldP spid="2406438" grpId="0" autoUpdateAnimBg="0"/>
      <p:bldP spid="2406439" grpId="0" animBg="1"/>
      <p:bldP spid="2406440" grpId="0" animBg="1"/>
      <p:bldP spid="2406453" grpId="0" autoUpdateAnimBg="0"/>
      <p:bldP spid="2406454" grpId="0" autoUpdateAnimBg="0"/>
      <p:bldP spid="2406455" grpId="0" autoUpdateAnimBg="0"/>
      <p:bldP spid="240645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546" name="Text Box 2"/>
          <p:cNvSpPr txBox="1">
            <a:spLocks noChangeArrowheads="1"/>
          </p:cNvSpPr>
          <p:nvPr/>
        </p:nvSpPr>
        <p:spPr bwMode="auto">
          <a:xfrm>
            <a:off x="200025" y="1081088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八个卦限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grpSp>
        <p:nvGrpSpPr>
          <p:cNvPr id="2412547" name="Group 3"/>
          <p:cNvGrpSpPr>
            <a:grpSpLocks/>
          </p:cNvGrpSpPr>
          <p:nvPr/>
        </p:nvGrpSpPr>
        <p:grpSpPr bwMode="auto">
          <a:xfrm>
            <a:off x="1460500" y="912813"/>
            <a:ext cx="6780213" cy="4960937"/>
            <a:chOff x="920" y="575"/>
            <a:chExt cx="4271" cy="3125"/>
          </a:xfrm>
        </p:grpSpPr>
        <p:sp>
          <p:nvSpPr>
            <p:cNvPr id="2412548" name="Line 4"/>
            <p:cNvSpPr>
              <a:spLocks noChangeShapeType="1"/>
            </p:cNvSpPr>
            <p:nvPr/>
          </p:nvSpPr>
          <p:spPr bwMode="auto">
            <a:xfrm>
              <a:off x="920" y="2288"/>
              <a:ext cx="4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2549" name="Text Box 5"/>
            <p:cNvSpPr txBox="1">
              <a:spLocks noChangeArrowheads="1"/>
            </p:cNvSpPr>
            <p:nvPr/>
          </p:nvSpPr>
          <p:spPr bwMode="auto">
            <a:xfrm>
              <a:off x="2400" y="575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12550" name="Text Box 6"/>
            <p:cNvSpPr txBox="1">
              <a:spLocks noChangeArrowheads="1"/>
            </p:cNvSpPr>
            <p:nvPr/>
          </p:nvSpPr>
          <p:spPr bwMode="auto">
            <a:xfrm>
              <a:off x="4877" y="2203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12551" name="Line 7"/>
            <p:cNvSpPr>
              <a:spLocks noChangeShapeType="1"/>
            </p:cNvSpPr>
            <p:nvPr/>
          </p:nvSpPr>
          <p:spPr bwMode="auto">
            <a:xfrm flipV="1">
              <a:off x="2781" y="709"/>
              <a:ext cx="0" cy="29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2552" name="Rectangle 8"/>
          <p:cNvSpPr>
            <a:spLocks noChangeArrowheads="1"/>
          </p:cNvSpPr>
          <p:nvPr/>
        </p:nvSpPr>
        <p:spPr bwMode="auto">
          <a:xfrm>
            <a:off x="2189163" y="3633788"/>
            <a:ext cx="2236787" cy="2212975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2553" name="Rectangle 9"/>
          <p:cNvSpPr>
            <a:spLocks noChangeArrowheads="1"/>
          </p:cNvSpPr>
          <p:nvPr/>
        </p:nvSpPr>
        <p:spPr bwMode="auto">
          <a:xfrm>
            <a:off x="4425950" y="3633788"/>
            <a:ext cx="2214563" cy="22098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2555" name="Rectangle 11"/>
          <p:cNvSpPr>
            <a:spLocks noChangeArrowheads="1"/>
          </p:cNvSpPr>
          <p:nvPr/>
        </p:nvSpPr>
        <p:spPr bwMode="auto">
          <a:xfrm>
            <a:off x="2189163" y="1416050"/>
            <a:ext cx="2227262" cy="221615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2556" name="Freeform 12"/>
          <p:cNvSpPr>
            <a:spLocks/>
          </p:cNvSpPr>
          <p:nvPr/>
        </p:nvSpPr>
        <p:spPr bwMode="auto">
          <a:xfrm>
            <a:off x="6635750" y="2768600"/>
            <a:ext cx="806450" cy="857250"/>
          </a:xfrm>
          <a:custGeom>
            <a:avLst/>
            <a:gdLst>
              <a:gd name="T0" fmla="*/ 0 w 504"/>
              <a:gd name="T1" fmla="*/ 4 h 540"/>
              <a:gd name="T2" fmla="*/ 0 w 504"/>
              <a:gd name="T3" fmla="*/ 540 h 540"/>
              <a:gd name="T4" fmla="*/ 504 w 504"/>
              <a:gd name="T5" fmla="*/ 0 h 540"/>
              <a:gd name="T6" fmla="*/ 0 w 504"/>
              <a:gd name="T7" fmla="*/ 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4" h="540">
                <a:moveTo>
                  <a:pt x="0" y="4"/>
                </a:moveTo>
                <a:lnTo>
                  <a:pt x="0" y="540"/>
                </a:lnTo>
                <a:lnTo>
                  <a:pt x="504" y="0"/>
                </a:lnTo>
                <a:lnTo>
                  <a:pt x="0" y="4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2557" name="Freeform 13"/>
          <p:cNvSpPr>
            <a:spLocks/>
          </p:cNvSpPr>
          <p:nvPr/>
        </p:nvSpPr>
        <p:spPr bwMode="auto">
          <a:xfrm>
            <a:off x="1377950" y="3625850"/>
            <a:ext cx="3022600" cy="914400"/>
          </a:xfrm>
          <a:custGeom>
            <a:avLst/>
            <a:gdLst>
              <a:gd name="T0" fmla="*/ 0 w 1884"/>
              <a:gd name="T1" fmla="*/ 536 h 536"/>
              <a:gd name="T2" fmla="*/ 1348 w 1884"/>
              <a:gd name="T3" fmla="*/ 536 h 536"/>
              <a:gd name="T4" fmla="*/ 1884 w 1884"/>
              <a:gd name="T5" fmla="*/ 0 h 536"/>
              <a:gd name="T6" fmla="*/ 496 w 1884"/>
              <a:gd name="T7" fmla="*/ 0 h 536"/>
              <a:gd name="T8" fmla="*/ 0 w 1884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4" h="536">
                <a:moveTo>
                  <a:pt x="0" y="536"/>
                </a:moveTo>
                <a:lnTo>
                  <a:pt x="1348" y="536"/>
                </a:lnTo>
                <a:lnTo>
                  <a:pt x="1884" y="0"/>
                </a:lnTo>
                <a:lnTo>
                  <a:pt x="496" y="0"/>
                </a:lnTo>
                <a:lnTo>
                  <a:pt x="0" y="536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2558" name="Freeform 14"/>
          <p:cNvSpPr>
            <a:spLocks/>
          </p:cNvSpPr>
          <p:nvPr/>
        </p:nvSpPr>
        <p:spPr bwMode="auto">
          <a:xfrm>
            <a:off x="3486150" y="415925"/>
            <a:ext cx="1866900" cy="6376988"/>
          </a:xfrm>
          <a:custGeom>
            <a:avLst/>
            <a:gdLst>
              <a:gd name="T0" fmla="*/ 1176 w 1176"/>
              <a:gd name="T1" fmla="*/ 0 h 3900"/>
              <a:gd name="T2" fmla="*/ 0 w 1176"/>
              <a:gd name="T3" fmla="*/ 1188 h 3900"/>
              <a:gd name="T4" fmla="*/ 0 w 1176"/>
              <a:gd name="T5" fmla="*/ 3900 h 3900"/>
              <a:gd name="T6" fmla="*/ 1176 w 1176"/>
              <a:gd name="T7" fmla="*/ 2724 h 3900"/>
              <a:gd name="T8" fmla="*/ 1176 w 1176"/>
              <a:gd name="T9" fmla="*/ 0 h 3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6" h="3900">
                <a:moveTo>
                  <a:pt x="1176" y="0"/>
                </a:moveTo>
                <a:lnTo>
                  <a:pt x="0" y="1188"/>
                </a:lnTo>
                <a:lnTo>
                  <a:pt x="0" y="3900"/>
                </a:lnTo>
                <a:lnTo>
                  <a:pt x="1176" y="2724"/>
                </a:lnTo>
                <a:lnTo>
                  <a:pt x="1176" y="0"/>
                </a:lnTo>
                <a:close/>
              </a:path>
            </a:pathLst>
          </a:custGeom>
          <a:solidFill>
            <a:srgbClr val="3399FF"/>
          </a:solidFill>
          <a:ln w="28575" cmpd="sng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2559" name="Rectangle 15"/>
          <p:cNvSpPr>
            <a:spLocks noChangeArrowheads="1"/>
          </p:cNvSpPr>
          <p:nvPr/>
        </p:nvSpPr>
        <p:spPr bwMode="auto">
          <a:xfrm>
            <a:off x="4413250" y="1417638"/>
            <a:ext cx="2227263" cy="22098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2560" name="Group 16"/>
          <p:cNvGrpSpPr>
            <a:grpSpLocks/>
          </p:cNvGrpSpPr>
          <p:nvPr/>
        </p:nvGrpSpPr>
        <p:grpSpPr bwMode="auto">
          <a:xfrm>
            <a:off x="2474913" y="3603625"/>
            <a:ext cx="1946275" cy="1516063"/>
            <a:chOff x="1559" y="2270"/>
            <a:chExt cx="1226" cy="955"/>
          </a:xfrm>
        </p:grpSpPr>
        <p:sp>
          <p:nvSpPr>
            <p:cNvPr id="2412561" name="Text Box 17"/>
            <p:cNvSpPr txBox="1">
              <a:spLocks noChangeArrowheads="1"/>
            </p:cNvSpPr>
            <p:nvPr/>
          </p:nvSpPr>
          <p:spPr bwMode="auto">
            <a:xfrm>
              <a:off x="1559" y="2945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12562" name="Line 18"/>
            <p:cNvSpPr>
              <a:spLocks noChangeShapeType="1"/>
            </p:cNvSpPr>
            <p:nvPr/>
          </p:nvSpPr>
          <p:spPr bwMode="auto">
            <a:xfrm flipH="1">
              <a:off x="1830" y="2270"/>
              <a:ext cx="955" cy="9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2563" name="Freeform 19"/>
          <p:cNvSpPr>
            <a:spLocks/>
          </p:cNvSpPr>
          <p:nvPr/>
        </p:nvSpPr>
        <p:spPr bwMode="auto">
          <a:xfrm>
            <a:off x="3492500" y="3622675"/>
            <a:ext cx="3155950" cy="917575"/>
          </a:xfrm>
          <a:custGeom>
            <a:avLst/>
            <a:gdLst>
              <a:gd name="T0" fmla="*/ 0 w 1988"/>
              <a:gd name="T1" fmla="*/ 574 h 578"/>
              <a:gd name="T2" fmla="*/ 1470 w 1988"/>
              <a:gd name="T3" fmla="*/ 578 h 578"/>
              <a:gd name="T4" fmla="*/ 1988 w 1988"/>
              <a:gd name="T5" fmla="*/ 2 h 578"/>
              <a:gd name="T6" fmla="*/ 574 w 1988"/>
              <a:gd name="T7" fmla="*/ 0 h 578"/>
              <a:gd name="T8" fmla="*/ 0 w 1988"/>
              <a:gd name="T9" fmla="*/ 574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8" h="578">
                <a:moveTo>
                  <a:pt x="0" y="574"/>
                </a:moveTo>
                <a:lnTo>
                  <a:pt x="1470" y="578"/>
                </a:lnTo>
                <a:lnTo>
                  <a:pt x="1988" y="2"/>
                </a:lnTo>
                <a:lnTo>
                  <a:pt x="574" y="0"/>
                </a:lnTo>
                <a:lnTo>
                  <a:pt x="0" y="574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2564" name="Group 20"/>
          <p:cNvGrpSpPr>
            <a:grpSpLocks/>
          </p:cNvGrpSpPr>
          <p:nvPr/>
        </p:nvGrpSpPr>
        <p:grpSpPr bwMode="auto">
          <a:xfrm>
            <a:off x="4413250" y="4554538"/>
            <a:ext cx="990600" cy="1287462"/>
            <a:chOff x="2780" y="2832"/>
            <a:chExt cx="624" cy="848"/>
          </a:xfrm>
        </p:grpSpPr>
        <p:sp>
          <p:nvSpPr>
            <p:cNvPr id="2412565" name="Freeform 21"/>
            <p:cNvSpPr>
              <a:spLocks/>
            </p:cNvSpPr>
            <p:nvPr/>
          </p:nvSpPr>
          <p:spPr bwMode="auto">
            <a:xfrm>
              <a:off x="2784" y="2832"/>
              <a:ext cx="620" cy="836"/>
            </a:xfrm>
            <a:custGeom>
              <a:avLst/>
              <a:gdLst>
                <a:gd name="T0" fmla="*/ 0 w 620"/>
                <a:gd name="T1" fmla="*/ 0 h 836"/>
                <a:gd name="T2" fmla="*/ 0 w 620"/>
                <a:gd name="T3" fmla="*/ 836 h 836"/>
                <a:gd name="T4" fmla="*/ 52 w 620"/>
                <a:gd name="T5" fmla="*/ 828 h 836"/>
                <a:gd name="T6" fmla="*/ 620 w 620"/>
                <a:gd name="T7" fmla="*/ 252 h 836"/>
                <a:gd name="T8" fmla="*/ 620 w 620"/>
                <a:gd name="T9" fmla="*/ 0 h 836"/>
                <a:gd name="T10" fmla="*/ 0 w 620"/>
                <a:gd name="T11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0" h="836">
                  <a:moveTo>
                    <a:pt x="0" y="0"/>
                  </a:moveTo>
                  <a:lnTo>
                    <a:pt x="0" y="836"/>
                  </a:lnTo>
                  <a:lnTo>
                    <a:pt x="52" y="828"/>
                  </a:lnTo>
                  <a:lnTo>
                    <a:pt x="620" y="252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2566" name="Line 22"/>
            <p:cNvSpPr>
              <a:spLocks noChangeShapeType="1"/>
            </p:cNvSpPr>
            <p:nvPr/>
          </p:nvSpPr>
          <p:spPr bwMode="auto">
            <a:xfrm>
              <a:off x="2780" y="2832"/>
              <a:ext cx="0" cy="8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2567" name="Text Box 23"/>
          <p:cNvSpPr txBox="1">
            <a:spLocks noChangeArrowheads="1"/>
          </p:cNvSpPr>
          <p:nvPr/>
        </p:nvSpPr>
        <p:spPr bwMode="auto">
          <a:xfrm>
            <a:off x="6718300" y="7651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</a:rPr>
              <a:t>Ⅱ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412568" name="Text Box 24"/>
          <p:cNvSpPr txBox="1">
            <a:spLocks noChangeArrowheads="1"/>
          </p:cNvSpPr>
          <p:nvPr/>
        </p:nvSpPr>
        <p:spPr bwMode="auto">
          <a:xfrm>
            <a:off x="3544888" y="708025"/>
            <a:ext cx="550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</a:rPr>
              <a:t>Ⅲ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412569" name="Text Box 25"/>
          <p:cNvSpPr txBox="1">
            <a:spLocks noChangeArrowheads="1"/>
          </p:cNvSpPr>
          <p:nvPr/>
        </p:nvSpPr>
        <p:spPr bwMode="auto">
          <a:xfrm>
            <a:off x="6069013" y="14747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</a:rPr>
              <a:t>Ⅰ</a:t>
            </a:r>
            <a:endParaRPr lang="en-US" altLang="zh-CN" sz="2400" i="1">
              <a:solidFill>
                <a:schemeClr val="tx1"/>
              </a:solidFill>
            </a:endParaRPr>
          </a:p>
        </p:txBody>
      </p:sp>
      <p:sp>
        <p:nvSpPr>
          <p:cNvPr id="2412570" name="Text Box 26"/>
          <p:cNvSpPr txBox="1">
            <a:spLocks noChangeArrowheads="1"/>
          </p:cNvSpPr>
          <p:nvPr/>
        </p:nvSpPr>
        <p:spPr bwMode="auto">
          <a:xfrm>
            <a:off x="2274888" y="1501775"/>
            <a:ext cx="59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</a:rPr>
              <a:t>Ⅳ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412571" name="Text Box 27"/>
          <p:cNvSpPr txBox="1">
            <a:spLocks noChangeArrowheads="1"/>
          </p:cNvSpPr>
          <p:nvPr/>
        </p:nvSpPr>
        <p:spPr bwMode="auto">
          <a:xfrm>
            <a:off x="6070600" y="5281613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</a:rPr>
              <a:t>Ⅴ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412572" name="Text Box 28"/>
          <p:cNvSpPr txBox="1">
            <a:spLocks noChangeArrowheads="1"/>
          </p:cNvSpPr>
          <p:nvPr/>
        </p:nvSpPr>
        <p:spPr bwMode="auto">
          <a:xfrm>
            <a:off x="6762750" y="4776788"/>
            <a:ext cx="59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</a:rPr>
              <a:t>Ⅵ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412573" name="Text Box 29"/>
          <p:cNvSpPr txBox="1">
            <a:spLocks noChangeArrowheads="1"/>
          </p:cNvSpPr>
          <p:nvPr/>
        </p:nvSpPr>
        <p:spPr bwMode="auto">
          <a:xfrm>
            <a:off x="2244725" y="5297488"/>
            <a:ext cx="65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</a:rPr>
              <a:t>Ⅷ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412574" name="Text Box 30"/>
          <p:cNvSpPr txBox="1">
            <a:spLocks noChangeArrowheads="1"/>
          </p:cNvSpPr>
          <p:nvPr/>
        </p:nvSpPr>
        <p:spPr bwMode="auto">
          <a:xfrm>
            <a:off x="4418013" y="3251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412575" name="Oval 31"/>
          <p:cNvSpPr>
            <a:spLocks noChangeArrowheads="1"/>
          </p:cNvSpPr>
          <p:nvPr/>
        </p:nvSpPr>
        <p:spPr bwMode="auto">
          <a:xfrm>
            <a:off x="5719763" y="2274888"/>
            <a:ext cx="74612" cy="74612"/>
          </a:xfrm>
          <a:prstGeom prst="ellipse">
            <a:avLst/>
          </a:prstGeom>
          <a:solidFill>
            <a:srgbClr val="FF33CC"/>
          </a:solidFill>
          <a:ln w="9525">
            <a:solidFill>
              <a:srgbClr val="FF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2576" name="Line 32"/>
          <p:cNvSpPr>
            <a:spLocks noChangeShapeType="1"/>
          </p:cNvSpPr>
          <p:nvPr/>
        </p:nvSpPr>
        <p:spPr bwMode="auto">
          <a:xfrm>
            <a:off x="5765800" y="2332038"/>
            <a:ext cx="0" cy="1838325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2577" name="Text Box 33"/>
          <p:cNvSpPr txBox="1">
            <a:spLocks noChangeArrowheads="1"/>
          </p:cNvSpPr>
          <p:nvPr/>
        </p:nvSpPr>
        <p:spPr bwMode="auto">
          <a:xfrm>
            <a:off x="5719763" y="2025650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i="1">
                <a:solidFill>
                  <a:srgbClr val="FF0066"/>
                </a:solidFill>
              </a:rPr>
              <a:t>M</a:t>
            </a:r>
            <a:endParaRPr lang="en-US" altLang="zh-CN" sz="1600" b="1">
              <a:solidFill>
                <a:srgbClr val="FF33CC"/>
              </a:solidFill>
            </a:endParaRPr>
          </a:p>
        </p:txBody>
      </p:sp>
      <p:sp>
        <p:nvSpPr>
          <p:cNvPr id="2412578" name="Freeform 34"/>
          <p:cNvSpPr>
            <a:spLocks/>
          </p:cNvSpPr>
          <p:nvPr/>
        </p:nvSpPr>
        <p:spPr bwMode="auto">
          <a:xfrm>
            <a:off x="3848100" y="4152900"/>
            <a:ext cx="1931988" cy="17463"/>
          </a:xfrm>
          <a:custGeom>
            <a:avLst/>
            <a:gdLst>
              <a:gd name="T0" fmla="*/ 1217 w 1217"/>
              <a:gd name="T1" fmla="*/ 11 h 11"/>
              <a:gd name="T2" fmla="*/ 0 w 1217"/>
              <a:gd name="T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7" h="11">
                <a:moveTo>
                  <a:pt x="1217" y="11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2579" name="Text Box 35"/>
          <p:cNvSpPr txBox="1">
            <a:spLocks noChangeArrowheads="1"/>
          </p:cNvSpPr>
          <p:nvPr/>
        </p:nvSpPr>
        <p:spPr bwMode="auto">
          <a:xfrm>
            <a:off x="3741738" y="40560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412580" name="Freeform 36"/>
          <p:cNvSpPr>
            <a:spLocks/>
          </p:cNvSpPr>
          <p:nvPr/>
        </p:nvSpPr>
        <p:spPr bwMode="auto">
          <a:xfrm>
            <a:off x="5765800" y="3606800"/>
            <a:ext cx="558800" cy="565150"/>
          </a:xfrm>
          <a:custGeom>
            <a:avLst/>
            <a:gdLst>
              <a:gd name="T0" fmla="*/ 0 w 352"/>
              <a:gd name="T1" fmla="*/ 356 h 356"/>
              <a:gd name="T2" fmla="*/ 352 w 352"/>
              <a:gd name="T3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2" h="356">
                <a:moveTo>
                  <a:pt x="0" y="356"/>
                </a:moveTo>
                <a:lnTo>
                  <a:pt x="352" y="0"/>
                </a:lnTo>
              </a:path>
            </a:pathLst>
          </a:custGeom>
          <a:noFill/>
          <a:ln w="28575" cap="flat" cmpd="sng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2581" name="Text Box 37"/>
          <p:cNvSpPr txBox="1">
            <a:spLocks noChangeArrowheads="1"/>
          </p:cNvSpPr>
          <p:nvPr/>
        </p:nvSpPr>
        <p:spPr bwMode="auto">
          <a:xfrm>
            <a:off x="6170613" y="325120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y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412582" name="Line 38"/>
          <p:cNvSpPr>
            <a:spLocks noChangeShapeType="1"/>
          </p:cNvSpPr>
          <p:nvPr/>
        </p:nvSpPr>
        <p:spPr bwMode="auto">
          <a:xfrm>
            <a:off x="4410075" y="3625850"/>
            <a:ext cx="1355725" cy="544513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2583" name="Text Box 39"/>
          <p:cNvSpPr txBox="1">
            <a:spLocks noChangeArrowheads="1"/>
          </p:cNvSpPr>
          <p:nvPr/>
        </p:nvSpPr>
        <p:spPr bwMode="auto">
          <a:xfrm>
            <a:off x="5656263" y="41100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i="1">
                <a:solidFill>
                  <a:srgbClr val="FF00FF"/>
                </a:solidFill>
              </a:rPr>
              <a:t>N</a:t>
            </a:r>
            <a:endParaRPr lang="en-US" altLang="zh-CN" sz="1600" b="1">
              <a:solidFill>
                <a:srgbClr val="FF00FF"/>
              </a:solidFill>
            </a:endParaRPr>
          </a:p>
        </p:txBody>
      </p:sp>
      <p:sp>
        <p:nvSpPr>
          <p:cNvPr id="2412584" name="Line 40"/>
          <p:cNvSpPr>
            <a:spLocks noChangeShapeType="1"/>
          </p:cNvSpPr>
          <p:nvPr/>
        </p:nvSpPr>
        <p:spPr bwMode="auto">
          <a:xfrm>
            <a:off x="4400550" y="1755775"/>
            <a:ext cx="1355725" cy="544513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2585" name="Text Box 41"/>
          <p:cNvSpPr txBox="1">
            <a:spLocks noChangeArrowheads="1"/>
          </p:cNvSpPr>
          <p:nvPr/>
        </p:nvSpPr>
        <p:spPr bwMode="auto">
          <a:xfrm>
            <a:off x="4387850" y="141605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z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412586" name="Text Box 42"/>
          <p:cNvSpPr txBox="1">
            <a:spLocks noChangeArrowheads="1"/>
          </p:cNvSpPr>
          <p:nvPr/>
        </p:nvSpPr>
        <p:spPr bwMode="auto">
          <a:xfrm>
            <a:off x="5945188" y="1965325"/>
            <a:ext cx="817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</a:rPr>
              <a:t>x,y,z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12587" name="Text Box 43"/>
          <p:cNvSpPr txBox="1">
            <a:spLocks noChangeArrowheads="1"/>
          </p:cNvSpPr>
          <p:nvPr/>
        </p:nvSpPr>
        <p:spPr bwMode="auto">
          <a:xfrm>
            <a:off x="7231063" y="1557338"/>
            <a:ext cx="1420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  </a:t>
            </a:r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</a:rPr>
              <a:t>x,y,z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12588" name="Text Box 44"/>
          <p:cNvSpPr txBox="1">
            <a:spLocks noChangeArrowheads="1"/>
          </p:cNvSpPr>
          <p:nvPr/>
        </p:nvSpPr>
        <p:spPr bwMode="auto">
          <a:xfrm>
            <a:off x="200025" y="1649413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点的坐标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2412589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3648075"/>
            <a:ext cx="368300" cy="292100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</a:rPr>
              <a:t>.</a:t>
            </a:r>
            <a:r>
              <a:rPr lang="en-US" altLang="zh-CN" sz="2400" b="1"/>
              <a:t>  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12590" name="AutoShape 4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2591" name="Rectangle 47"/>
          <p:cNvSpPr>
            <a:spLocks noChangeArrowheads="1"/>
          </p:cNvSpPr>
          <p:nvPr/>
        </p:nvSpPr>
        <p:spPr bwMode="auto">
          <a:xfrm>
            <a:off x="317500" y="415925"/>
            <a:ext cx="2859088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</a:rPr>
              <a:t>1.</a:t>
            </a:r>
            <a:r>
              <a:rPr lang="en-US" altLang="zh-CN" sz="2400" b="1"/>
              <a:t>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空间直角坐标系</a:t>
            </a:r>
            <a:endParaRPr lang="zh-CN" altLang="en-US" sz="4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412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412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2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2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2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2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2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2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2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2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12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12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12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12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12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12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12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12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12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12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12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12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241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1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241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41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241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1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241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41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41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1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12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412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12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1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12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412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2558" grpId="0" animBg="1"/>
      <p:bldP spid="2412567" grpId="0" autoUpdateAnimBg="0"/>
      <p:bldP spid="2412568" grpId="0" autoUpdateAnimBg="0"/>
      <p:bldP spid="2412569" grpId="0" autoUpdateAnimBg="0"/>
      <p:bldP spid="2412570" grpId="0" autoUpdateAnimBg="0"/>
      <p:bldP spid="2412571" grpId="0" autoUpdateAnimBg="0"/>
      <p:bldP spid="2412572" grpId="0" autoUpdateAnimBg="0"/>
      <p:bldP spid="2412573" grpId="0" autoUpdateAnimBg="0"/>
      <p:bldP spid="2412575" grpId="0" animBg="1"/>
      <p:bldP spid="2412576" grpId="0" animBg="1"/>
      <p:bldP spid="2412577" grpId="0" autoUpdateAnimBg="0"/>
      <p:bldP spid="2412578" grpId="0" animBg="1"/>
      <p:bldP spid="2412579" grpId="0" autoUpdateAnimBg="0"/>
      <p:bldP spid="2412580" grpId="0" animBg="1"/>
      <p:bldP spid="2412581" grpId="0" autoUpdateAnimBg="0"/>
      <p:bldP spid="2412582" grpId="0" animBg="1"/>
      <p:bldP spid="2412583" grpId="0" autoUpdateAnimBg="0"/>
      <p:bldP spid="2412584" grpId="0" animBg="1"/>
      <p:bldP spid="2412585" grpId="0" autoUpdateAnimBg="0"/>
      <p:bldP spid="2412586" grpId="0" autoUpdateAnimBg="0"/>
      <p:bldP spid="2412587" grpId="0" autoUpdateAnimBg="0"/>
      <p:bldP spid="2412588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594" name="Freeform 2"/>
          <p:cNvSpPr>
            <a:spLocks/>
          </p:cNvSpPr>
          <p:nvPr/>
        </p:nvSpPr>
        <p:spPr bwMode="auto">
          <a:xfrm>
            <a:off x="1800225" y="1357313"/>
            <a:ext cx="5160963" cy="5156200"/>
          </a:xfrm>
          <a:custGeom>
            <a:avLst/>
            <a:gdLst>
              <a:gd name="T0" fmla="*/ 1070 w 3251"/>
              <a:gd name="T1" fmla="*/ 0 h 3248"/>
              <a:gd name="T2" fmla="*/ 0 w 3251"/>
              <a:gd name="T3" fmla="*/ 3248 h 3248"/>
              <a:gd name="T4" fmla="*/ 3251 w 3251"/>
              <a:gd name="T5" fmla="*/ 2187 h 3248"/>
              <a:gd name="T6" fmla="*/ 1070 w 3251"/>
              <a:gd name="T7" fmla="*/ 0 h 3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1" h="3248">
                <a:moveTo>
                  <a:pt x="1070" y="0"/>
                </a:moveTo>
                <a:lnTo>
                  <a:pt x="0" y="3248"/>
                </a:lnTo>
                <a:lnTo>
                  <a:pt x="3251" y="2187"/>
                </a:lnTo>
                <a:lnTo>
                  <a:pt x="1070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595" name="Text Box 3"/>
          <p:cNvSpPr txBox="1">
            <a:spLocks noChangeArrowheads="1"/>
          </p:cNvSpPr>
          <p:nvPr/>
        </p:nvSpPr>
        <p:spPr bwMode="auto">
          <a:xfrm>
            <a:off x="6804025" y="4765675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2414596" name="Text Box 4"/>
          <p:cNvSpPr txBox="1">
            <a:spLocks noChangeArrowheads="1"/>
          </p:cNvSpPr>
          <p:nvPr/>
        </p:nvSpPr>
        <p:spPr bwMode="auto">
          <a:xfrm>
            <a:off x="3051175" y="1174750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414597" name="Group 5"/>
          <p:cNvGrpSpPr>
            <a:grpSpLocks/>
          </p:cNvGrpSpPr>
          <p:nvPr/>
        </p:nvGrpSpPr>
        <p:grpSpPr bwMode="auto">
          <a:xfrm>
            <a:off x="1782763" y="1352550"/>
            <a:ext cx="5189537" cy="5162550"/>
            <a:chOff x="1123" y="852"/>
            <a:chExt cx="3269" cy="3252"/>
          </a:xfrm>
        </p:grpSpPr>
        <p:sp>
          <p:nvSpPr>
            <p:cNvPr id="2414598" name="Line 6"/>
            <p:cNvSpPr>
              <a:spLocks noChangeShapeType="1"/>
            </p:cNvSpPr>
            <p:nvPr/>
          </p:nvSpPr>
          <p:spPr bwMode="auto">
            <a:xfrm flipV="1">
              <a:off x="1123" y="3036"/>
              <a:ext cx="3245" cy="10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4599" name="Line 7"/>
            <p:cNvSpPr>
              <a:spLocks noChangeShapeType="1"/>
            </p:cNvSpPr>
            <p:nvPr/>
          </p:nvSpPr>
          <p:spPr bwMode="auto">
            <a:xfrm flipH="1">
              <a:off x="1123" y="864"/>
              <a:ext cx="1085" cy="32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4600" name="Line 8"/>
            <p:cNvSpPr>
              <a:spLocks noChangeShapeType="1"/>
            </p:cNvSpPr>
            <p:nvPr/>
          </p:nvSpPr>
          <p:spPr bwMode="auto">
            <a:xfrm>
              <a:off x="2196" y="852"/>
              <a:ext cx="2196" cy="219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4601" name="Text Box 9"/>
          <p:cNvSpPr txBox="1">
            <a:spLocks noChangeArrowheads="1"/>
          </p:cNvSpPr>
          <p:nvPr/>
        </p:nvSpPr>
        <p:spPr bwMode="auto">
          <a:xfrm>
            <a:off x="1701800" y="6364288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2414602" name="Text Box 10"/>
          <p:cNvSpPr txBox="1">
            <a:spLocks noChangeArrowheads="1"/>
          </p:cNvSpPr>
          <p:nvPr/>
        </p:nvSpPr>
        <p:spPr bwMode="auto">
          <a:xfrm>
            <a:off x="1968500" y="1889125"/>
            <a:ext cx="1082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x+y+z=</a:t>
            </a:r>
            <a:r>
              <a:rPr lang="en-US" altLang="zh-CN" sz="2000" b="1">
                <a:solidFill>
                  <a:srgbClr val="009900"/>
                </a:solidFill>
              </a:rPr>
              <a:t>6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sp>
        <p:nvSpPr>
          <p:cNvPr id="2414603" name="Text Box 11"/>
          <p:cNvSpPr txBox="1">
            <a:spLocks noChangeArrowheads="1"/>
          </p:cNvSpPr>
          <p:nvPr/>
        </p:nvSpPr>
        <p:spPr bwMode="auto">
          <a:xfrm>
            <a:off x="7000875" y="2286000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>
                <a:solidFill>
                  <a:srgbClr val="FF0066"/>
                </a:solidFill>
              </a:rPr>
              <a:t>3</a:t>
            </a:r>
            <a:r>
              <a:rPr lang="en-US" altLang="zh-CN" sz="1800" b="1" i="1">
                <a:solidFill>
                  <a:srgbClr val="FF0066"/>
                </a:solidFill>
              </a:rPr>
              <a:t>x+y=</a:t>
            </a:r>
            <a:r>
              <a:rPr lang="en-US" altLang="zh-CN" sz="1800" b="1">
                <a:solidFill>
                  <a:srgbClr val="FF0066"/>
                </a:solidFill>
              </a:rPr>
              <a:t>6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414604" name="Freeform 12"/>
          <p:cNvSpPr>
            <a:spLocks/>
          </p:cNvSpPr>
          <p:nvPr/>
        </p:nvSpPr>
        <p:spPr bwMode="auto">
          <a:xfrm>
            <a:off x="2928938" y="2525713"/>
            <a:ext cx="4025900" cy="2814637"/>
          </a:xfrm>
          <a:custGeom>
            <a:avLst/>
            <a:gdLst>
              <a:gd name="T0" fmla="*/ 0 w 2536"/>
              <a:gd name="T1" fmla="*/ 327 h 1773"/>
              <a:gd name="T2" fmla="*/ 0 w 2536"/>
              <a:gd name="T3" fmla="*/ 1773 h 1773"/>
              <a:gd name="T4" fmla="*/ 2536 w 2536"/>
              <a:gd name="T5" fmla="*/ 1446 h 1773"/>
              <a:gd name="T6" fmla="*/ 2536 w 2536"/>
              <a:gd name="T7" fmla="*/ 0 h 1773"/>
              <a:gd name="T8" fmla="*/ 0 w 2536"/>
              <a:gd name="T9" fmla="*/ 327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6" h="1773">
                <a:moveTo>
                  <a:pt x="0" y="327"/>
                </a:moveTo>
                <a:lnTo>
                  <a:pt x="0" y="1773"/>
                </a:lnTo>
                <a:lnTo>
                  <a:pt x="2536" y="1446"/>
                </a:lnTo>
                <a:lnTo>
                  <a:pt x="2536" y="0"/>
                </a:lnTo>
                <a:lnTo>
                  <a:pt x="0" y="327"/>
                </a:lnTo>
                <a:close/>
              </a:path>
            </a:pathLst>
          </a:custGeom>
          <a:solidFill>
            <a:srgbClr val="FF3399"/>
          </a:solidFill>
          <a:ln w="19050" cap="flat" cmpd="sng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605" name="Freeform 13"/>
          <p:cNvSpPr>
            <a:spLocks/>
          </p:cNvSpPr>
          <p:nvPr/>
        </p:nvSpPr>
        <p:spPr bwMode="auto">
          <a:xfrm>
            <a:off x="1803400" y="3100388"/>
            <a:ext cx="5168900" cy="3408362"/>
          </a:xfrm>
          <a:custGeom>
            <a:avLst/>
            <a:gdLst>
              <a:gd name="T0" fmla="*/ 706 w 3256"/>
              <a:gd name="T1" fmla="*/ 0 h 2147"/>
              <a:gd name="T2" fmla="*/ 0 w 3256"/>
              <a:gd name="T3" fmla="*/ 2147 h 2147"/>
              <a:gd name="T4" fmla="*/ 3256 w 3256"/>
              <a:gd name="T5" fmla="*/ 1089 h 2147"/>
              <a:gd name="T6" fmla="*/ 706 w 3256"/>
              <a:gd name="T7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6" h="2147">
                <a:moveTo>
                  <a:pt x="706" y="0"/>
                </a:moveTo>
                <a:lnTo>
                  <a:pt x="0" y="2147"/>
                </a:lnTo>
                <a:lnTo>
                  <a:pt x="3256" y="1089"/>
                </a:lnTo>
                <a:lnTo>
                  <a:pt x="706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606" name="Freeform 14"/>
          <p:cNvSpPr>
            <a:spLocks/>
          </p:cNvSpPr>
          <p:nvPr/>
        </p:nvSpPr>
        <p:spPr bwMode="auto">
          <a:xfrm>
            <a:off x="2924175" y="3108325"/>
            <a:ext cx="4027488" cy="2263775"/>
          </a:xfrm>
          <a:custGeom>
            <a:avLst/>
            <a:gdLst>
              <a:gd name="T0" fmla="*/ 2 w 2537"/>
              <a:gd name="T1" fmla="*/ 0 h 1426"/>
              <a:gd name="T2" fmla="*/ 0 w 2537"/>
              <a:gd name="T3" fmla="*/ 1426 h 1426"/>
              <a:gd name="T4" fmla="*/ 2537 w 2537"/>
              <a:gd name="T5" fmla="*/ 108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7" h="1426">
                <a:moveTo>
                  <a:pt x="2" y="0"/>
                </a:moveTo>
                <a:lnTo>
                  <a:pt x="0" y="1426"/>
                </a:lnTo>
                <a:lnTo>
                  <a:pt x="2537" y="1080"/>
                </a:lnTo>
              </a:path>
            </a:pathLst>
          </a:custGeom>
          <a:noFill/>
          <a:ln w="28575" cap="flat" cmpd="sng">
            <a:solidFill>
              <a:srgbClr val="FF3399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607" name="Text Box 15"/>
          <p:cNvSpPr txBox="1">
            <a:spLocks noChangeArrowheads="1"/>
          </p:cNvSpPr>
          <p:nvPr/>
        </p:nvSpPr>
        <p:spPr bwMode="auto">
          <a:xfrm>
            <a:off x="2614613" y="50704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4608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2233613" cy="396875"/>
          </a:xfrm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27.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</a:p>
        </p:txBody>
      </p:sp>
      <p:grpSp>
        <p:nvGrpSpPr>
          <p:cNvPr id="2414610" name="Group 18"/>
          <p:cNvGrpSpPr>
            <a:grpSpLocks/>
          </p:cNvGrpSpPr>
          <p:nvPr/>
        </p:nvGrpSpPr>
        <p:grpSpPr bwMode="auto">
          <a:xfrm>
            <a:off x="1339850" y="952500"/>
            <a:ext cx="6650038" cy="5700713"/>
            <a:chOff x="844" y="600"/>
            <a:chExt cx="4189" cy="3591"/>
          </a:xfrm>
        </p:grpSpPr>
        <p:sp>
          <p:nvSpPr>
            <p:cNvPr id="2414611" name="Text Box 19"/>
            <p:cNvSpPr txBox="1">
              <a:spLocks noChangeArrowheads="1"/>
            </p:cNvSpPr>
            <p:nvPr/>
          </p:nvSpPr>
          <p:spPr bwMode="auto">
            <a:xfrm>
              <a:off x="844" y="38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4612" name="Text Box 20"/>
            <p:cNvSpPr txBox="1">
              <a:spLocks noChangeArrowheads="1"/>
            </p:cNvSpPr>
            <p:nvPr/>
          </p:nvSpPr>
          <p:spPr bwMode="auto">
            <a:xfrm>
              <a:off x="1802" y="288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4613" name="Freeform 21"/>
            <p:cNvSpPr>
              <a:spLocks/>
            </p:cNvSpPr>
            <p:nvPr/>
          </p:nvSpPr>
          <p:spPr bwMode="auto">
            <a:xfrm>
              <a:off x="2202" y="3030"/>
              <a:ext cx="2676" cy="10"/>
            </a:xfrm>
            <a:custGeom>
              <a:avLst/>
              <a:gdLst>
                <a:gd name="T0" fmla="*/ 0 w 2676"/>
                <a:gd name="T1" fmla="*/ 0 h 10"/>
                <a:gd name="T2" fmla="*/ 2676 w 2676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76" h="10">
                  <a:moveTo>
                    <a:pt x="0" y="0"/>
                  </a:moveTo>
                  <a:lnTo>
                    <a:pt x="2676" y="1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4614" name="Text Box 22"/>
            <p:cNvSpPr txBox="1">
              <a:spLocks noChangeArrowheads="1"/>
            </p:cNvSpPr>
            <p:nvPr/>
          </p:nvSpPr>
          <p:spPr bwMode="auto">
            <a:xfrm>
              <a:off x="2137" y="6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14615" name="Text Box 23"/>
            <p:cNvSpPr txBox="1">
              <a:spLocks noChangeArrowheads="1"/>
            </p:cNvSpPr>
            <p:nvPr/>
          </p:nvSpPr>
          <p:spPr bwMode="auto">
            <a:xfrm>
              <a:off x="4857" y="30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4616" name="Line 24"/>
            <p:cNvSpPr>
              <a:spLocks noChangeShapeType="1"/>
            </p:cNvSpPr>
            <p:nvPr/>
          </p:nvSpPr>
          <p:spPr bwMode="auto">
            <a:xfrm flipV="1">
              <a:off x="2204" y="672"/>
              <a:ext cx="0" cy="2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4617" name="Freeform 25"/>
            <p:cNvSpPr>
              <a:spLocks/>
            </p:cNvSpPr>
            <p:nvPr/>
          </p:nvSpPr>
          <p:spPr bwMode="auto">
            <a:xfrm>
              <a:off x="1045" y="3030"/>
              <a:ext cx="1157" cy="1161"/>
            </a:xfrm>
            <a:custGeom>
              <a:avLst/>
              <a:gdLst>
                <a:gd name="T0" fmla="*/ 1157 w 1157"/>
                <a:gd name="T1" fmla="*/ 0 h 1161"/>
                <a:gd name="T2" fmla="*/ 0 w 1157"/>
                <a:gd name="T3" fmla="*/ 1161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7" h="1161">
                  <a:moveTo>
                    <a:pt x="1157" y="0"/>
                  </a:moveTo>
                  <a:lnTo>
                    <a:pt x="0" y="1161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4618" name="AutoShape 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4621" name="Text Box 29"/>
          <p:cNvSpPr txBox="1">
            <a:spLocks noChangeArrowheads="1"/>
          </p:cNvSpPr>
          <p:nvPr/>
        </p:nvSpPr>
        <p:spPr bwMode="auto">
          <a:xfrm>
            <a:off x="152400" y="533400"/>
            <a:ext cx="894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    </a:t>
            </a:r>
            <a:r>
              <a:rPr lang="zh-CN" altLang="en-US" sz="2400" b="1">
                <a:solidFill>
                  <a:schemeClr val="tx1"/>
                </a:solidFill>
              </a:rPr>
              <a:t>平面</a:t>
            </a:r>
            <a:r>
              <a:rPr lang="en-US" altLang="zh-CN" sz="2400" b="1" i="1">
                <a:solidFill>
                  <a:schemeClr val="tx1"/>
                </a:solidFill>
              </a:rPr>
              <a:t>y</a:t>
            </a:r>
            <a:r>
              <a:rPr lang="en-US" altLang="zh-CN" sz="2400" b="1">
                <a:solidFill>
                  <a:schemeClr val="tx1"/>
                </a:solidFill>
              </a:rPr>
              <a:t>=0 , </a:t>
            </a:r>
            <a:r>
              <a:rPr lang="en-US" altLang="zh-CN" sz="2400" b="1" i="1">
                <a:solidFill>
                  <a:schemeClr val="tx1"/>
                </a:solidFill>
              </a:rPr>
              <a:t>z</a:t>
            </a:r>
            <a:r>
              <a:rPr lang="en-US" altLang="zh-CN" sz="2400" b="1">
                <a:solidFill>
                  <a:schemeClr val="tx1"/>
                </a:solidFill>
              </a:rPr>
              <a:t>=0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en-US" altLang="zh-CN" sz="2400" b="1" i="1">
                <a:solidFill>
                  <a:schemeClr val="tx1"/>
                </a:solidFill>
              </a:rPr>
              <a:t>x+y </a:t>
            </a:r>
            <a:r>
              <a:rPr lang="en-US" altLang="zh-CN" sz="2400" b="1">
                <a:solidFill>
                  <a:schemeClr val="tx1"/>
                </a:solidFill>
              </a:rPr>
              <a:t>=6, 3</a:t>
            </a:r>
            <a:r>
              <a:rPr lang="en-US" altLang="zh-CN" sz="2400" b="1" i="1">
                <a:solidFill>
                  <a:schemeClr val="tx1"/>
                </a:solidFill>
              </a:rPr>
              <a:t>x+</a:t>
            </a: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en-US" altLang="zh-CN" sz="2400" b="1" i="1">
                <a:solidFill>
                  <a:schemeClr val="tx1"/>
                </a:solidFill>
              </a:rPr>
              <a:t>y </a:t>
            </a:r>
            <a:r>
              <a:rPr lang="en-US" altLang="zh-CN" sz="2400" b="1">
                <a:solidFill>
                  <a:schemeClr val="tx1"/>
                </a:solidFill>
              </a:rPr>
              <a:t>=12 </a:t>
            </a:r>
            <a:r>
              <a:rPr lang="zh-CN" altLang="en-US" sz="2400" b="1">
                <a:solidFill>
                  <a:schemeClr val="tx1"/>
                </a:solidFill>
              </a:rPr>
              <a:t>和</a:t>
            </a:r>
            <a:r>
              <a:rPr lang="en-US" altLang="zh-CN" sz="2400" b="1" i="1">
                <a:solidFill>
                  <a:schemeClr val="tx1"/>
                </a:solidFill>
              </a:rPr>
              <a:t>x+y+z </a:t>
            </a:r>
            <a:r>
              <a:rPr lang="en-US" altLang="zh-CN" sz="2400" b="1">
                <a:solidFill>
                  <a:schemeClr val="tx1"/>
                </a:solidFill>
              </a:rPr>
              <a:t>=6</a:t>
            </a:r>
            <a:r>
              <a:rPr lang="zh-CN" altLang="en-US" sz="2400" b="1">
                <a:solidFill>
                  <a:schemeClr val="tx1"/>
                </a:solidFill>
              </a:rPr>
              <a:t>所围成的立体图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14627" name="Freeform 35"/>
          <p:cNvSpPr>
            <a:spLocks/>
          </p:cNvSpPr>
          <p:nvPr/>
        </p:nvSpPr>
        <p:spPr bwMode="auto">
          <a:xfrm>
            <a:off x="3494088" y="1371600"/>
            <a:ext cx="38100" cy="1588"/>
          </a:xfrm>
          <a:custGeom>
            <a:avLst/>
            <a:gdLst>
              <a:gd name="T0" fmla="*/ 0 w 24"/>
              <a:gd name="T1" fmla="*/ 0 h 1"/>
              <a:gd name="T2" fmla="*/ 24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4628" name="Freeform 36"/>
          <p:cNvSpPr>
            <a:spLocks/>
          </p:cNvSpPr>
          <p:nvPr/>
        </p:nvSpPr>
        <p:spPr bwMode="auto">
          <a:xfrm>
            <a:off x="6967538" y="4779963"/>
            <a:ext cx="1587" cy="49212"/>
          </a:xfrm>
          <a:custGeom>
            <a:avLst/>
            <a:gdLst>
              <a:gd name="T0" fmla="*/ 0 w 1"/>
              <a:gd name="T1" fmla="*/ 31 h 31"/>
              <a:gd name="T2" fmla="*/ 0 w 1"/>
              <a:gd name="T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">
                <a:moveTo>
                  <a:pt x="0" y="31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4629" name="Freeform 37"/>
          <p:cNvSpPr>
            <a:spLocks/>
          </p:cNvSpPr>
          <p:nvPr/>
        </p:nvSpPr>
        <p:spPr bwMode="auto">
          <a:xfrm rot="2700000">
            <a:off x="1761332" y="6507956"/>
            <a:ext cx="38100" cy="1587"/>
          </a:xfrm>
          <a:custGeom>
            <a:avLst/>
            <a:gdLst>
              <a:gd name="T0" fmla="*/ 0 w 24"/>
              <a:gd name="T1" fmla="*/ 0 h 1"/>
              <a:gd name="T2" fmla="*/ 24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1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1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1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1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1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1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1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1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1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1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1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241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241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241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41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241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4594" grpId="0" animBg="1"/>
      <p:bldP spid="2414595" grpId="0" autoUpdateAnimBg="0"/>
      <p:bldP spid="2414596" grpId="0" autoUpdateAnimBg="0"/>
      <p:bldP spid="2414601" grpId="0" autoUpdateAnimBg="0"/>
      <p:bldP spid="2414602" grpId="0" autoUpdateAnimBg="0"/>
      <p:bldP spid="2414603" grpId="0" autoUpdateAnimBg="0"/>
      <p:bldP spid="2414604" grpId="0" animBg="1"/>
      <p:bldP spid="2414605" grpId="0" animBg="1"/>
      <p:bldP spid="2414606" grpId="0" animBg="1"/>
      <p:bldP spid="2414607" grpId="0" autoUpdateAnimBg="0"/>
      <p:bldP spid="2414627" grpId="0" animBg="1"/>
      <p:bldP spid="2414628" grpId="0" animBg="1"/>
      <p:bldP spid="241462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618" name="Freeform 2"/>
          <p:cNvSpPr>
            <a:spLocks/>
          </p:cNvSpPr>
          <p:nvPr/>
        </p:nvSpPr>
        <p:spPr bwMode="auto">
          <a:xfrm>
            <a:off x="1800225" y="1357313"/>
            <a:ext cx="5160963" cy="5156200"/>
          </a:xfrm>
          <a:custGeom>
            <a:avLst/>
            <a:gdLst>
              <a:gd name="T0" fmla="*/ 1070 w 3251"/>
              <a:gd name="T1" fmla="*/ 0 h 3248"/>
              <a:gd name="T2" fmla="*/ 0 w 3251"/>
              <a:gd name="T3" fmla="*/ 3248 h 3248"/>
              <a:gd name="T4" fmla="*/ 3251 w 3251"/>
              <a:gd name="T5" fmla="*/ 2187 h 3248"/>
              <a:gd name="T6" fmla="*/ 1070 w 3251"/>
              <a:gd name="T7" fmla="*/ 0 h 3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1" h="3248">
                <a:moveTo>
                  <a:pt x="1070" y="0"/>
                </a:moveTo>
                <a:lnTo>
                  <a:pt x="0" y="3248"/>
                </a:lnTo>
                <a:lnTo>
                  <a:pt x="3251" y="2187"/>
                </a:lnTo>
                <a:lnTo>
                  <a:pt x="1070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5619" name="Text Box 3"/>
          <p:cNvSpPr txBox="1">
            <a:spLocks noChangeArrowheads="1"/>
          </p:cNvSpPr>
          <p:nvPr/>
        </p:nvSpPr>
        <p:spPr bwMode="auto">
          <a:xfrm>
            <a:off x="6804025" y="4765675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2415620" name="Text Box 4"/>
          <p:cNvSpPr txBox="1">
            <a:spLocks noChangeArrowheads="1"/>
          </p:cNvSpPr>
          <p:nvPr/>
        </p:nvSpPr>
        <p:spPr bwMode="auto">
          <a:xfrm>
            <a:off x="3051175" y="1174750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415621" name="Group 5"/>
          <p:cNvGrpSpPr>
            <a:grpSpLocks/>
          </p:cNvGrpSpPr>
          <p:nvPr/>
        </p:nvGrpSpPr>
        <p:grpSpPr bwMode="auto">
          <a:xfrm>
            <a:off x="1782763" y="1352550"/>
            <a:ext cx="5189537" cy="5162550"/>
            <a:chOff x="1123" y="852"/>
            <a:chExt cx="3269" cy="3252"/>
          </a:xfrm>
        </p:grpSpPr>
        <p:sp>
          <p:nvSpPr>
            <p:cNvPr id="2415622" name="Line 6"/>
            <p:cNvSpPr>
              <a:spLocks noChangeShapeType="1"/>
            </p:cNvSpPr>
            <p:nvPr/>
          </p:nvSpPr>
          <p:spPr bwMode="auto">
            <a:xfrm flipV="1">
              <a:off x="1123" y="3036"/>
              <a:ext cx="3245" cy="10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5623" name="Line 7"/>
            <p:cNvSpPr>
              <a:spLocks noChangeShapeType="1"/>
            </p:cNvSpPr>
            <p:nvPr/>
          </p:nvSpPr>
          <p:spPr bwMode="auto">
            <a:xfrm flipH="1">
              <a:off x="1123" y="864"/>
              <a:ext cx="1085" cy="32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5624" name="Line 8"/>
            <p:cNvSpPr>
              <a:spLocks noChangeShapeType="1"/>
            </p:cNvSpPr>
            <p:nvPr/>
          </p:nvSpPr>
          <p:spPr bwMode="auto">
            <a:xfrm>
              <a:off x="2196" y="852"/>
              <a:ext cx="2196" cy="219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5625" name="Text Box 9"/>
          <p:cNvSpPr txBox="1">
            <a:spLocks noChangeArrowheads="1"/>
          </p:cNvSpPr>
          <p:nvPr/>
        </p:nvSpPr>
        <p:spPr bwMode="auto">
          <a:xfrm>
            <a:off x="1701800" y="6364288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2415626" name="Text Box 10"/>
          <p:cNvSpPr txBox="1">
            <a:spLocks noChangeArrowheads="1"/>
          </p:cNvSpPr>
          <p:nvPr/>
        </p:nvSpPr>
        <p:spPr bwMode="auto">
          <a:xfrm>
            <a:off x="1968500" y="1889125"/>
            <a:ext cx="1082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x+y+z=</a:t>
            </a:r>
            <a:r>
              <a:rPr lang="en-US" altLang="zh-CN" sz="2000" b="1">
                <a:solidFill>
                  <a:srgbClr val="009900"/>
                </a:solidFill>
              </a:rPr>
              <a:t>6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sp>
        <p:nvSpPr>
          <p:cNvPr id="2415627" name="Text Box 11"/>
          <p:cNvSpPr txBox="1">
            <a:spLocks noChangeArrowheads="1"/>
          </p:cNvSpPr>
          <p:nvPr/>
        </p:nvSpPr>
        <p:spPr bwMode="auto">
          <a:xfrm>
            <a:off x="7000875" y="2286000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>
                <a:solidFill>
                  <a:srgbClr val="FF0066"/>
                </a:solidFill>
              </a:rPr>
              <a:t>3</a:t>
            </a:r>
            <a:r>
              <a:rPr lang="en-US" altLang="zh-CN" sz="1800" b="1" i="1">
                <a:solidFill>
                  <a:srgbClr val="FF0066"/>
                </a:solidFill>
              </a:rPr>
              <a:t>x+y=</a:t>
            </a:r>
            <a:r>
              <a:rPr lang="en-US" altLang="zh-CN" sz="1800" b="1">
                <a:solidFill>
                  <a:srgbClr val="FF0066"/>
                </a:solidFill>
              </a:rPr>
              <a:t>6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415628" name="Freeform 12"/>
          <p:cNvSpPr>
            <a:spLocks/>
          </p:cNvSpPr>
          <p:nvPr/>
        </p:nvSpPr>
        <p:spPr bwMode="auto">
          <a:xfrm>
            <a:off x="1803400" y="3100388"/>
            <a:ext cx="5168900" cy="3408362"/>
          </a:xfrm>
          <a:custGeom>
            <a:avLst/>
            <a:gdLst>
              <a:gd name="T0" fmla="*/ 706 w 3256"/>
              <a:gd name="T1" fmla="*/ 0 h 2147"/>
              <a:gd name="T2" fmla="*/ 0 w 3256"/>
              <a:gd name="T3" fmla="*/ 2147 h 2147"/>
              <a:gd name="T4" fmla="*/ 3256 w 3256"/>
              <a:gd name="T5" fmla="*/ 1089 h 2147"/>
              <a:gd name="T6" fmla="*/ 706 w 3256"/>
              <a:gd name="T7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6" h="2147">
                <a:moveTo>
                  <a:pt x="706" y="0"/>
                </a:moveTo>
                <a:lnTo>
                  <a:pt x="0" y="2147"/>
                </a:lnTo>
                <a:lnTo>
                  <a:pt x="3256" y="1089"/>
                </a:lnTo>
                <a:lnTo>
                  <a:pt x="706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5629" name="Freeform 13"/>
          <p:cNvSpPr>
            <a:spLocks/>
          </p:cNvSpPr>
          <p:nvPr/>
        </p:nvSpPr>
        <p:spPr bwMode="auto">
          <a:xfrm>
            <a:off x="2924175" y="3108325"/>
            <a:ext cx="4027488" cy="2263775"/>
          </a:xfrm>
          <a:custGeom>
            <a:avLst/>
            <a:gdLst>
              <a:gd name="T0" fmla="*/ 2 w 2537"/>
              <a:gd name="T1" fmla="*/ 0 h 1426"/>
              <a:gd name="T2" fmla="*/ 0 w 2537"/>
              <a:gd name="T3" fmla="*/ 1426 h 1426"/>
              <a:gd name="T4" fmla="*/ 2537 w 2537"/>
              <a:gd name="T5" fmla="*/ 108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7" h="1426">
                <a:moveTo>
                  <a:pt x="2" y="0"/>
                </a:moveTo>
                <a:lnTo>
                  <a:pt x="0" y="1426"/>
                </a:lnTo>
                <a:lnTo>
                  <a:pt x="2537" y="1080"/>
                </a:lnTo>
              </a:path>
            </a:pathLst>
          </a:custGeom>
          <a:noFill/>
          <a:ln w="28575" cap="flat" cmpd="sng">
            <a:solidFill>
              <a:srgbClr val="FF3399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5630" name="Text Box 14"/>
          <p:cNvSpPr txBox="1">
            <a:spLocks noChangeArrowheads="1"/>
          </p:cNvSpPr>
          <p:nvPr/>
        </p:nvSpPr>
        <p:spPr bwMode="auto">
          <a:xfrm>
            <a:off x="2614613" y="50704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5631" name="Freeform 15"/>
          <p:cNvSpPr>
            <a:spLocks/>
          </p:cNvSpPr>
          <p:nvPr/>
        </p:nvSpPr>
        <p:spPr bwMode="auto">
          <a:xfrm>
            <a:off x="2922588" y="3105150"/>
            <a:ext cx="4032250" cy="1714500"/>
          </a:xfrm>
          <a:custGeom>
            <a:avLst/>
            <a:gdLst>
              <a:gd name="T0" fmla="*/ 0 w 2540"/>
              <a:gd name="T1" fmla="*/ 0 h 1080"/>
              <a:gd name="T2" fmla="*/ 2540 w 2540"/>
              <a:gd name="T3" fmla="*/ 1080 h 10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40" h="1080">
                <a:moveTo>
                  <a:pt x="0" y="0"/>
                </a:moveTo>
                <a:lnTo>
                  <a:pt x="2540" y="1080"/>
                </a:ln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5632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067300"/>
            <a:ext cx="152400" cy="15081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2415634" name="Group 18"/>
          <p:cNvGrpSpPr>
            <a:grpSpLocks/>
          </p:cNvGrpSpPr>
          <p:nvPr/>
        </p:nvGrpSpPr>
        <p:grpSpPr bwMode="auto">
          <a:xfrm>
            <a:off x="1339850" y="952500"/>
            <a:ext cx="6650038" cy="5700713"/>
            <a:chOff x="844" y="600"/>
            <a:chExt cx="4189" cy="3591"/>
          </a:xfrm>
        </p:grpSpPr>
        <p:sp>
          <p:nvSpPr>
            <p:cNvPr id="2415635" name="Text Box 19"/>
            <p:cNvSpPr txBox="1">
              <a:spLocks noChangeArrowheads="1"/>
            </p:cNvSpPr>
            <p:nvPr/>
          </p:nvSpPr>
          <p:spPr bwMode="auto">
            <a:xfrm>
              <a:off x="844" y="38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5636" name="Text Box 20"/>
            <p:cNvSpPr txBox="1">
              <a:spLocks noChangeArrowheads="1"/>
            </p:cNvSpPr>
            <p:nvPr/>
          </p:nvSpPr>
          <p:spPr bwMode="auto">
            <a:xfrm>
              <a:off x="1802" y="288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5637" name="Freeform 21"/>
            <p:cNvSpPr>
              <a:spLocks/>
            </p:cNvSpPr>
            <p:nvPr/>
          </p:nvSpPr>
          <p:spPr bwMode="auto">
            <a:xfrm>
              <a:off x="2202" y="3030"/>
              <a:ext cx="2676" cy="10"/>
            </a:xfrm>
            <a:custGeom>
              <a:avLst/>
              <a:gdLst>
                <a:gd name="T0" fmla="*/ 0 w 2676"/>
                <a:gd name="T1" fmla="*/ 0 h 10"/>
                <a:gd name="T2" fmla="*/ 2676 w 2676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76" h="10">
                  <a:moveTo>
                    <a:pt x="0" y="0"/>
                  </a:moveTo>
                  <a:lnTo>
                    <a:pt x="2676" y="1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5638" name="Text Box 22"/>
            <p:cNvSpPr txBox="1">
              <a:spLocks noChangeArrowheads="1"/>
            </p:cNvSpPr>
            <p:nvPr/>
          </p:nvSpPr>
          <p:spPr bwMode="auto">
            <a:xfrm>
              <a:off x="2137" y="6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15639" name="Text Box 23"/>
            <p:cNvSpPr txBox="1">
              <a:spLocks noChangeArrowheads="1"/>
            </p:cNvSpPr>
            <p:nvPr/>
          </p:nvSpPr>
          <p:spPr bwMode="auto">
            <a:xfrm>
              <a:off x="4857" y="30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5640" name="Line 24"/>
            <p:cNvSpPr>
              <a:spLocks noChangeShapeType="1"/>
            </p:cNvSpPr>
            <p:nvPr/>
          </p:nvSpPr>
          <p:spPr bwMode="auto">
            <a:xfrm flipV="1">
              <a:off x="2204" y="672"/>
              <a:ext cx="0" cy="2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5641" name="Freeform 25"/>
            <p:cNvSpPr>
              <a:spLocks/>
            </p:cNvSpPr>
            <p:nvPr/>
          </p:nvSpPr>
          <p:spPr bwMode="auto">
            <a:xfrm>
              <a:off x="1045" y="3030"/>
              <a:ext cx="1157" cy="1161"/>
            </a:xfrm>
            <a:custGeom>
              <a:avLst/>
              <a:gdLst>
                <a:gd name="T0" fmla="*/ 1157 w 1157"/>
                <a:gd name="T1" fmla="*/ 0 h 1161"/>
                <a:gd name="T2" fmla="*/ 0 w 1157"/>
                <a:gd name="T3" fmla="*/ 1161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7" h="1161">
                  <a:moveTo>
                    <a:pt x="1157" y="0"/>
                  </a:moveTo>
                  <a:lnTo>
                    <a:pt x="0" y="1161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5642" name="AutoShape 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5645" name="Text Box 29"/>
          <p:cNvSpPr txBox="1">
            <a:spLocks noChangeArrowheads="1"/>
          </p:cNvSpPr>
          <p:nvPr/>
        </p:nvSpPr>
        <p:spPr bwMode="auto">
          <a:xfrm>
            <a:off x="152400" y="533400"/>
            <a:ext cx="894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    </a:t>
            </a:r>
            <a:r>
              <a:rPr lang="zh-CN" altLang="en-US" sz="2400" b="1">
                <a:solidFill>
                  <a:schemeClr val="tx1"/>
                </a:solidFill>
              </a:rPr>
              <a:t>平面</a:t>
            </a:r>
            <a:r>
              <a:rPr lang="en-US" altLang="zh-CN" sz="2400" b="1" i="1">
                <a:solidFill>
                  <a:schemeClr val="tx1"/>
                </a:solidFill>
              </a:rPr>
              <a:t>y</a:t>
            </a:r>
            <a:r>
              <a:rPr lang="en-US" altLang="zh-CN" sz="2400" b="1">
                <a:solidFill>
                  <a:schemeClr val="tx1"/>
                </a:solidFill>
              </a:rPr>
              <a:t>=0 , </a:t>
            </a:r>
            <a:r>
              <a:rPr lang="en-US" altLang="zh-CN" sz="2400" b="1" i="1">
                <a:solidFill>
                  <a:schemeClr val="tx1"/>
                </a:solidFill>
              </a:rPr>
              <a:t>z</a:t>
            </a:r>
            <a:r>
              <a:rPr lang="en-US" altLang="zh-CN" sz="2400" b="1">
                <a:solidFill>
                  <a:schemeClr val="tx1"/>
                </a:solidFill>
              </a:rPr>
              <a:t>=0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en-US" altLang="zh-CN" sz="2400" b="1" i="1">
                <a:solidFill>
                  <a:schemeClr val="tx1"/>
                </a:solidFill>
              </a:rPr>
              <a:t>x+y </a:t>
            </a:r>
            <a:r>
              <a:rPr lang="en-US" altLang="zh-CN" sz="2400" b="1">
                <a:solidFill>
                  <a:schemeClr val="tx1"/>
                </a:solidFill>
              </a:rPr>
              <a:t>=6, 3</a:t>
            </a:r>
            <a:r>
              <a:rPr lang="en-US" altLang="zh-CN" sz="2400" b="1" i="1">
                <a:solidFill>
                  <a:schemeClr val="tx1"/>
                </a:solidFill>
              </a:rPr>
              <a:t>x+</a:t>
            </a: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en-US" altLang="zh-CN" sz="2400" b="1" i="1">
                <a:solidFill>
                  <a:schemeClr val="tx1"/>
                </a:solidFill>
              </a:rPr>
              <a:t>y </a:t>
            </a:r>
            <a:r>
              <a:rPr lang="en-US" altLang="zh-CN" sz="2400" b="1">
                <a:solidFill>
                  <a:schemeClr val="tx1"/>
                </a:solidFill>
              </a:rPr>
              <a:t>=12 </a:t>
            </a:r>
            <a:r>
              <a:rPr lang="zh-CN" altLang="en-US" sz="2400" b="1">
                <a:solidFill>
                  <a:schemeClr val="tx1"/>
                </a:solidFill>
              </a:rPr>
              <a:t>和</a:t>
            </a:r>
            <a:r>
              <a:rPr lang="en-US" altLang="zh-CN" sz="2400" b="1" i="1">
                <a:solidFill>
                  <a:schemeClr val="tx1"/>
                </a:solidFill>
              </a:rPr>
              <a:t>x+y+z </a:t>
            </a:r>
            <a:r>
              <a:rPr lang="en-US" altLang="zh-CN" sz="2400" b="1">
                <a:solidFill>
                  <a:schemeClr val="tx1"/>
                </a:solidFill>
              </a:rPr>
              <a:t>=6</a:t>
            </a:r>
            <a:r>
              <a:rPr lang="zh-CN" altLang="en-US" sz="2400" b="1">
                <a:solidFill>
                  <a:schemeClr val="tx1"/>
                </a:solidFill>
              </a:rPr>
              <a:t>所围成的立体图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15647" name="Rectangle 31"/>
          <p:cNvSpPr>
            <a:spLocks noChangeArrowheads="1"/>
          </p:cNvSpPr>
          <p:nvPr/>
        </p:nvSpPr>
        <p:spPr bwMode="auto">
          <a:xfrm>
            <a:off x="304800" y="152400"/>
            <a:ext cx="2233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zh-CN" sz="2400" b="1">
              <a:latin typeface="楷体_GB2312" pitchFamily="49" charset="-122"/>
            </a:endParaRPr>
          </a:p>
        </p:txBody>
      </p:sp>
      <p:sp>
        <p:nvSpPr>
          <p:cNvPr id="2415648" name="Text Box 32"/>
          <p:cNvSpPr txBox="1">
            <a:spLocks noChangeArrowheads="1"/>
          </p:cNvSpPr>
          <p:nvPr/>
        </p:nvSpPr>
        <p:spPr bwMode="auto">
          <a:xfrm>
            <a:off x="412750" y="1524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27. 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</a:rPr>
              <a:t>作图练习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563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42" name="Freeform 2"/>
          <p:cNvSpPr>
            <a:spLocks/>
          </p:cNvSpPr>
          <p:nvPr/>
        </p:nvSpPr>
        <p:spPr bwMode="auto">
          <a:xfrm>
            <a:off x="1785938" y="1360488"/>
            <a:ext cx="5186362" cy="5162550"/>
          </a:xfrm>
          <a:custGeom>
            <a:avLst/>
            <a:gdLst>
              <a:gd name="T0" fmla="*/ 1079 w 3267"/>
              <a:gd name="T1" fmla="*/ 0 h 3252"/>
              <a:gd name="T2" fmla="*/ 0 w 3267"/>
              <a:gd name="T3" fmla="*/ 3252 h 3252"/>
              <a:gd name="T4" fmla="*/ 3267 w 3267"/>
              <a:gd name="T5" fmla="*/ 2182 h 3252"/>
              <a:gd name="T6" fmla="*/ 1079 w 3267"/>
              <a:gd name="T7" fmla="*/ 0 h 3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7" h="3252">
                <a:moveTo>
                  <a:pt x="1079" y="0"/>
                </a:moveTo>
                <a:lnTo>
                  <a:pt x="0" y="3252"/>
                </a:lnTo>
                <a:lnTo>
                  <a:pt x="3267" y="2182"/>
                </a:lnTo>
                <a:lnTo>
                  <a:pt x="1079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6643" name="Group 3"/>
          <p:cNvGrpSpPr>
            <a:grpSpLocks/>
          </p:cNvGrpSpPr>
          <p:nvPr/>
        </p:nvGrpSpPr>
        <p:grpSpPr bwMode="auto">
          <a:xfrm>
            <a:off x="1782763" y="1352550"/>
            <a:ext cx="5189537" cy="5162550"/>
            <a:chOff x="1123" y="852"/>
            <a:chExt cx="3269" cy="3252"/>
          </a:xfrm>
        </p:grpSpPr>
        <p:sp>
          <p:nvSpPr>
            <p:cNvPr id="2416644" name="Line 4"/>
            <p:cNvSpPr>
              <a:spLocks noChangeShapeType="1"/>
            </p:cNvSpPr>
            <p:nvPr/>
          </p:nvSpPr>
          <p:spPr bwMode="auto">
            <a:xfrm flipV="1">
              <a:off x="1123" y="3036"/>
              <a:ext cx="3245" cy="10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6645" name="Line 5"/>
            <p:cNvSpPr>
              <a:spLocks noChangeShapeType="1"/>
            </p:cNvSpPr>
            <p:nvPr/>
          </p:nvSpPr>
          <p:spPr bwMode="auto">
            <a:xfrm flipH="1">
              <a:off x="1123" y="864"/>
              <a:ext cx="1085" cy="32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6646" name="Line 6"/>
            <p:cNvSpPr>
              <a:spLocks noChangeShapeType="1"/>
            </p:cNvSpPr>
            <p:nvPr/>
          </p:nvSpPr>
          <p:spPr bwMode="auto">
            <a:xfrm>
              <a:off x="2196" y="852"/>
              <a:ext cx="2196" cy="219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6647" name="Text Box 7"/>
          <p:cNvSpPr txBox="1">
            <a:spLocks noChangeArrowheads="1"/>
          </p:cNvSpPr>
          <p:nvPr/>
        </p:nvSpPr>
        <p:spPr bwMode="auto">
          <a:xfrm>
            <a:off x="7000875" y="2286000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>
                <a:solidFill>
                  <a:srgbClr val="FF0066"/>
                </a:solidFill>
              </a:rPr>
              <a:t>3</a:t>
            </a:r>
            <a:r>
              <a:rPr lang="en-US" altLang="zh-CN" sz="1800" b="1" i="1">
                <a:solidFill>
                  <a:srgbClr val="FF0066"/>
                </a:solidFill>
              </a:rPr>
              <a:t>x+y=</a:t>
            </a:r>
            <a:r>
              <a:rPr lang="en-US" altLang="zh-CN" sz="1800" b="1">
                <a:solidFill>
                  <a:srgbClr val="FF0066"/>
                </a:solidFill>
              </a:rPr>
              <a:t>6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416648" name="Text Box 8"/>
          <p:cNvSpPr txBox="1">
            <a:spLocks noChangeArrowheads="1"/>
          </p:cNvSpPr>
          <p:nvPr/>
        </p:nvSpPr>
        <p:spPr bwMode="auto">
          <a:xfrm>
            <a:off x="7067550" y="3338513"/>
            <a:ext cx="1014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2"/>
                </a:solidFill>
              </a:rPr>
              <a:t>3</a:t>
            </a:r>
            <a:r>
              <a:rPr lang="en-US" altLang="zh-CN" sz="1600" b="1" i="1">
                <a:solidFill>
                  <a:schemeClr val="accent2"/>
                </a:solidFill>
              </a:rPr>
              <a:t>x+</a:t>
            </a:r>
            <a:r>
              <a:rPr lang="en-US" altLang="zh-CN" sz="1600" b="1">
                <a:solidFill>
                  <a:schemeClr val="accent2"/>
                </a:solidFill>
              </a:rPr>
              <a:t>2</a:t>
            </a:r>
            <a:r>
              <a:rPr lang="en-US" altLang="zh-CN" sz="1600" b="1" i="1">
                <a:solidFill>
                  <a:schemeClr val="accent2"/>
                </a:solidFill>
              </a:rPr>
              <a:t>y=</a:t>
            </a:r>
            <a:r>
              <a:rPr lang="en-US" altLang="zh-CN" sz="1600" b="1">
                <a:solidFill>
                  <a:schemeClr val="accent2"/>
                </a:solidFill>
              </a:rPr>
              <a:t>12</a:t>
            </a:r>
            <a:endParaRPr lang="en-US" altLang="zh-CN" sz="1600" b="1" i="1">
              <a:solidFill>
                <a:schemeClr val="accent2"/>
              </a:solidFill>
            </a:endParaRPr>
          </a:p>
        </p:txBody>
      </p:sp>
      <p:sp>
        <p:nvSpPr>
          <p:cNvPr id="2416649" name="Freeform 9"/>
          <p:cNvSpPr>
            <a:spLocks/>
          </p:cNvSpPr>
          <p:nvPr/>
        </p:nvSpPr>
        <p:spPr bwMode="auto">
          <a:xfrm>
            <a:off x="1790700" y="3103563"/>
            <a:ext cx="5181600" cy="3419475"/>
          </a:xfrm>
          <a:custGeom>
            <a:avLst/>
            <a:gdLst>
              <a:gd name="T0" fmla="*/ 722 w 3264"/>
              <a:gd name="T1" fmla="*/ 0 h 2154"/>
              <a:gd name="T2" fmla="*/ 0 w 3264"/>
              <a:gd name="T3" fmla="*/ 2154 h 2154"/>
              <a:gd name="T4" fmla="*/ 3264 w 3264"/>
              <a:gd name="T5" fmla="*/ 1087 h 2154"/>
              <a:gd name="T6" fmla="*/ 722 w 3264"/>
              <a:gd name="T7" fmla="*/ 0 h 2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4" h="2154">
                <a:moveTo>
                  <a:pt x="722" y="0"/>
                </a:moveTo>
                <a:lnTo>
                  <a:pt x="0" y="2154"/>
                </a:lnTo>
                <a:lnTo>
                  <a:pt x="3264" y="1087"/>
                </a:lnTo>
                <a:lnTo>
                  <a:pt x="722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650" name="Freeform 10"/>
          <p:cNvSpPr>
            <a:spLocks/>
          </p:cNvSpPr>
          <p:nvPr/>
        </p:nvSpPr>
        <p:spPr bwMode="auto">
          <a:xfrm>
            <a:off x="2922588" y="3103563"/>
            <a:ext cx="4030662" cy="1720850"/>
          </a:xfrm>
          <a:custGeom>
            <a:avLst/>
            <a:gdLst>
              <a:gd name="T0" fmla="*/ 0 w 2539"/>
              <a:gd name="T1" fmla="*/ 0 h 1084"/>
              <a:gd name="T2" fmla="*/ 2539 w 2539"/>
              <a:gd name="T3" fmla="*/ 1084 h 10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9" h="1084">
                <a:moveTo>
                  <a:pt x="0" y="0"/>
                </a:moveTo>
                <a:lnTo>
                  <a:pt x="2539" y="1084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651" name="Text Box 11"/>
          <p:cNvSpPr txBox="1">
            <a:spLocks noChangeArrowheads="1"/>
          </p:cNvSpPr>
          <p:nvPr/>
        </p:nvSpPr>
        <p:spPr bwMode="auto">
          <a:xfrm>
            <a:off x="1968500" y="1889125"/>
            <a:ext cx="1082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x+y+z=</a:t>
            </a:r>
            <a:r>
              <a:rPr lang="en-US" altLang="zh-CN" sz="2000" b="1">
                <a:solidFill>
                  <a:srgbClr val="009900"/>
                </a:solidFill>
              </a:rPr>
              <a:t>6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sp>
        <p:nvSpPr>
          <p:cNvPr id="2416652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189538"/>
            <a:ext cx="228600" cy="150812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6654" name="Text Box 14"/>
          <p:cNvSpPr txBox="1">
            <a:spLocks noChangeArrowheads="1"/>
          </p:cNvSpPr>
          <p:nvPr/>
        </p:nvSpPr>
        <p:spPr bwMode="auto">
          <a:xfrm>
            <a:off x="6804025" y="4765675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2416655" name="Text Box 15"/>
          <p:cNvSpPr txBox="1">
            <a:spLocks noChangeArrowheads="1"/>
          </p:cNvSpPr>
          <p:nvPr/>
        </p:nvSpPr>
        <p:spPr bwMode="auto">
          <a:xfrm>
            <a:off x="3051175" y="1174750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6656" name="Text Box 16"/>
          <p:cNvSpPr txBox="1">
            <a:spLocks noChangeArrowheads="1"/>
          </p:cNvSpPr>
          <p:nvPr/>
        </p:nvSpPr>
        <p:spPr bwMode="auto">
          <a:xfrm>
            <a:off x="1701800" y="6364288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2416657" name="Freeform 17"/>
          <p:cNvSpPr>
            <a:spLocks/>
          </p:cNvSpPr>
          <p:nvPr/>
        </p:nvSpPr>
        <p:spPr bwMode="auto">
          <a:xfrm>
            <a:off x="2924175" y="3100388"/>
            <a:ext cx="4046538" cy="2271712"/>
          </a:xfrm>
          <a:custGeom>
            <a:avLst/>
            <a:gdLst>
              <a:gd name="T0" fmla="*/ 3 w 2549"/>
              <a:gd name="T1" fmla="*/ 0 h 1431"/>
              <a:gd name="T2" fmla="*/ 0 w 2549"/>
              <a:gd name="T3" fmla="*/ 1431 h 1431"/>
              <a:gd name="T4" fmla="*/ 2549 w 2549"/>
              <a:gd name="T5" fmla="*/ 1085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9" h="1431">
                <a:moveTo>
                  <a:pt x="3" y="0"/>
                </a:moveTo>
                <a:lnTo>
                  <a:pt x="0" y="1431"/>
                </a:lnTo>
                <a:lnTo>
                  <a:pt x="2549" y="1085"/>
                </a:lnTo>
              </a:path>
            </a:pathLst>
          </a:custGeom>
          <a:noFill/>
          <a:ln w="28575" cap="flat" cmpd="sng">
            <a:solidFill>
              <a:srgbClr val="FF3399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658" name="Freeform 18"/>
          <p:cNvSpPr>
            <a:spLocks/>
          </p:cNvSpPr>
          <p:nvPr/>
        </p:nvSpPr>
        <p:spPr bwMode="auto">
          <a:xfrm>
            <a:off x="2503488" y="2616200"/>
            <a:ext cx="4481512" cy="3149600"/>
          </a:xfrm>
          <a:custGeom>
            <a:avLst/>
            <a:gdLst>
              <a:gd name="T0" fmla="*/ 1 w 2823"/>
              <a:gd name="T1" fmla="*/ 578 h 1984"/>
              <a:gd name="T2" fmla="*/ 0 w 2823"/>
              <a:gd name="T3" fmla="*/ 1984 h 1984"/>
              <a:gd name="T4" fmla="*/ 2823 w 2823"/>
              <a:gd name="T5" fmla="*/ 1389 h 1984"/>
              <a:gd name="T6" fmla="*/ 2823 w 2823"/>
              <a:gd name="T7" fmla="*/ 0 h 1984"/>
              <a:gd name="T8" fmla="*/ 1 w 2823"/>
              <a:gd name="T9" fmla="*/ 578 h 1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3" h="1984">
                <a:moveTo>
                  <a:pt x="1" y="578"/>
                </a:moveTo>
                <a:lnTo>
                  <a:pt x="0" y="1984"/>
                </a:lnTo>
                <a:lnTo>
                  <a:pt x="2823" y="1389"/>
                </a:lnTo>
                <a:lnTo>
                  <a:pt x="2823" y="0"/>
                </a:lnTo>
                <a:lnTo>
                  <a:pt x="1" y="578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659" name="Freeform 19"/>
          <p:cNvSpPr>
            <a:spLocks/>
          </p:cNvSpPr>
          <p:nvPr/>
        </p:nvSpPr>
        <p:spPr bwMode="auto">
          <a:xfrm>
            <a:off x="1784350" y="4406900"/>
            <a:ext cx="5197475" cy="2122488"/>
          </a:xfrm>
          <a:custGeom>
            <a:avLst/>
            <a:gdLst>
              <a:gd name="T0" fmla="*/ 0 w 3274"/>
              <a:gd name="T1" fmla="*/ 1337 h 1337"/>
              <a:gd name="T2" fmla="*/ 3274 w 3274"/>
              <a:gd name="T3" fmla="*/ 263 h 1337"/>
              <a:gd name="T4" fmla="*/ 452 w 3274"/>
              <a:gd name="T5" fmla="*/ 0 h 1337"/>
              <a:gd name="T6" fmla="*/ 0 w 3274"/>
              <a:gd name="T7" fmla="*/ 1337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74" h="1337">
                <a:moveTo>
                  <a:pt x="0" y="1337"/>
                </a:moveTo>
                <a:lnTo>
                  <a:pt x="3274" y="263"/>
                </a:lnTo>
                <a:lnTo>
                  <a:pt x="452" y="0"/>
                </a:lnTo>
                <a:lnTo>
                  <a:pt x="0" y="1337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660" name="Freeform 20"/>
          <p:cNvSpPr>
            <a:spLocks/>
          </p:cNvSpPr>
          <p:nvPr/>
        </p:nvSpPr>
        <p:spPr bwMode="auto">
          <a:xfrm>
            <a:off x="2501900" y="4445000"/>
            <a:ext cx="4467225" cy="1320800"/>
          </a:xfrm>
          <a:custGeom>
            <a:avLst/>
            <a:gdLst>
              <a:gd name="T0" fmla="*/ 0 w 2814"/>
              <a:gd name="T1" fmla="*/ 0 h 832"/>
              <a:gd name="T2" fmla="*/ 0 w 2814"/>
              <a:gd name="T3" fmla="*/ 832 h 832"/>
              <a:gd name="T4" fmla="*/ 2814 w 2814"/>
              <a:gd name="T5" fmla="*/ 237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4" h="832">
                <a:moveTo>
                  <a:pt x="0" y="0"/>
                </a:moveTo>
                <a:lnTo>
                  <a:pt x="0" y="832"/>
                </a:lnTo>
                <a:lnTo>
                  <a:pt x="2814" y="237"/>
                </a:lnTo>
              </a:path>
            </a:pathLst>
          </a:custGeom>
          <a:noFill/>
          <a:ln w="28575" cap="flat" cmpd="sng">
            <a:solidFill>
              <a:srgbClr val="FF9933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6661" name="Group 21"/>
          <p:cNvGrpSpPr>
            <a:grpSpLocks/>
          </p:cNvGrpSpPr>
          <p:nvPr/>
        </p:nvGrpSpPr>
        <p:grpSpPr bwMode="auto">
          <a:xfrm>
            <a:off x="1339850" y="952500"/>
            <a:ext cx="6650038" cy="5700713"/>
            <a:chOff x="844" y="600"/>
            <a:chExt cx="4189" cy="3591"/>
          </a:xfrm>
        </p:grpSpPr>
        <p:sp>
          <p:nvSpPr>
            <p:cNvPr id="2416662" name="Text Box 22"/>
            <p:cNvSpPr txBox="1">
              <a:spLocks noChangeArrowheads="1"/>
            </p:cNvSpPr>
            <p:nvPr/>
          </p:nvSpPr>
          <p:spPr bwMode="auto">
            <a:xfrm>
              <a:off x="844" y="38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6663" name="Text Box 23"/>
            <p:cNvSpPr txBox="1">
              <a:spLocks noChangeArrowheads="1"/>
            </p:cNvSpPr>
            <p:nvPr/>
          </p:nvSpPr>
          <p:spPr bwMode="auto">
            <a:xfrm>
              <a:off x="1802" y="288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6664" name="Freeform 24"/>
            <p:cNvSpPr>
              <a:spLocks/>
            </p:cNvSpPr>
            <p:nvPr/>
          </p:nvSpPr>
          <p:spPr bwMode="auto">
            <a:xfrm>
              <a:off x="2202" y="3030"/>
              <a:ext cx="2676" cy="10"/>
            </a:xfrm>
            <a:custGeom>
              <a:avLst/>
              <a:gdLst>
                <a:gd name="T0" fmla="*/ 0 w 2676"/>
                <a:gd name="T1" fmla="*/ 0 h 10"/>
                <a:gd name="T2" fmla="*/ 2676 w 2676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76" h="10">
                  <a:moveTo>
                    <a:pt x="0" y="0"/>
                  </a:moveTo>
                  <a:lnTo>
                    <a:pt x="2676" y="1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6665" name="Text Box 25"/>
            <p:cNvSpPr txBox="1">
              <a:spLocks noChangeArrowheads="1"/>
            </p:cNvSpPr>
            <p:nvPr/>
          </p:nvSpPr>
          <p:spPr bwMode="auto">
            <a:xfrm>
              <a:off x="2137" y="6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16666" name="Text Box 26"/>
            <p:cNvSpPr txBox="1">
              <a:spLocks noChangeArrowheads="1"/>
            </p:cNvSpPr>
            <p:nvPr/>
          </p:nvSpPr>
          <p:spPr bwMode="auto">
            <a:xfrm>
              <a:off x="4857" y="30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6667" name="Line 27"/>
            <p:cNvSpPr>
              <a:spLocks noChangeShapeType="1"/>
            </p:cNvSpPr>
            <p:nvPr/>
          </p:nvSpPr>
          <p:spPr bwMode="auto">
            <a:xfrm flipV="1">
              <a:off x="2204" y="672"/>
              <a:ext cx="0" cy="2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6668" name="Freeform 28"/>
            <p:cNvSpPr>
              <a:spLocks/>
            </p:cNvSpPr>
            <p:nvPr/>
          </p:nvSpPr>
          <p:spPr bwMode="auto">
            <a:xfrm>
              <a:off x="1045" y="3030"/>
              <a:ext cx="1157" cy="1161"/>
            </a:xfrm>
            <a:custGeom>
              <a:avLst/>
              <a:gdLst>
                <a:gd name="T0" fmla="*/ 1157 w 1157"/>
                <a:gd name="T1" fmla="*/ 0 h 1161"/>
                <a:gd name="T2" fmla="*/ 0 w 1157"/>
                <a:gd name="T3" fmla="*/ 1161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7" h="1161">
                  <a:moveTo>
                    <a:pt x="1157" y="0"/>
                  </a:moveTo>
                  <a:lnTo>
                    <a:pt x="0" y="1161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6669" name="Text Box 29"/>
          <p:cNvSpPr txBox="1">
            <a:spLocks noChangeArrowheads="1"/>
          </p:cNvSpPr>
          <p:nvPr/>
        </p:nvSpPr>
        <p:spPr bwMode="auto">
          <a:xfrm>
            <a:off x="2193925" y="55276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4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6670" name="Freeform 30"/>
          <p:cNvSpPr>
            <a:spLocks/>
          </p:cNvSpPr>
          <p:nvPr/>
        </p:nvSpPr>
        <p:spPr bwMode="auto">
          <a:xfrm>
            <a:off x="2924175" y="4446588"/>
            <a:ext cx="4010025" cy="938212"/>
          </a:xfrm>
          <a:custGeom>
            <a:avLst/>
            <a:gdLst>
              <a:gd name="T0" fmla="*/ 0 w 2526"/>
              <a:gd name="T1" fmla="*/ 0 h 591"/>
              <a:gd name="T2" fmla="*/ 0 w 2526"/>
              <a:gd name="T3" fmla="*/ 591 h 591"/>
              <a:gd name="T4" fmla="*/ 2526 w 2526"/>
              <a:gd name="T5" fmla="*/ 223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26" h="591">
                <a:moveTo>
                  <a:pt x="0" y="0"/>
                </a:moveTo>
                <a:lnTo>
                  <a:pt x="0" y="591"/>
                </a:lnTo>
                <a:lnTo>
                  <a:pt x="2526" y="223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6671" name="AutoShape 3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672" name="Text Box 32"/>
          <p:cNvSpPr txBox="1">
            <a:spLocks noChangeArrowheads="1"/>
          </p:cNvSpPr>
          <p:nvPr/>
        </p:nvSpPr>
        <p:spPr bwMode="auto">
          <a:xfrm>
            <a:off x="2614613" y="50704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6675" name="Text Box 35"/>
          <p:cNvSpPr txBox="1">
            <a:spLocks noChangeArrowheads="1"/>
          </p:cNvSpPr>
          <p:nvPr/>
        </p:nvSpPr>
        <p:spPr bwMode="auto">
          <a:xfrm>
            <a:off x="152400" y="533400"/>
            <a:ext cx="894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    </a:t>
            </a:r>
            <a:r>
              <a:rPr lang="zh-CN" altLang="en-US" sz="2400" b="1">
                <a:solidFill>
                  <a:schemeClr val="tx1"/>
                </a:solidFill>
              </a:rPr>
              <a:t>平面</a:t>
            </a:r>
            <a:r>
              <a:rPr lang="en-US" altLang="zh-CN" sz="2400" b="1" i="1">
                <a:solidFill>
                  <a:schemeClr val="tx1"/>
                </a:solidFill>
              </a:rPr>
              <a:t>y</a:t>
            </a:r>
            <a:r>
              <a:rPr lang="en-US" altLang="zh-CN" sz="2400" b="1">
                <a:solidFill>
                  <a:schemeClr val="tx1"/>
                </a:solidFill>
              </a:rPr>
              <a:t>=0 , </a:t>
            </a:r>
            <a:r>
              <a:rPr lang="en-US" altLang="zh-CN" sz="2400" b="1" i="1">
                <a:solidFill>
                  <a:schemeClr val="tx1"/>
                </a:solidFill>
              </a:rPr>
              <a:t>z</a:t>
            </a:r>
            <a:r>
              <a:rPr lang="en-US" altLang="zh-CN" sz="2400" b="1">
                <a:solidFill>
                  <a:schemeClr val="tx1"/>
                </a:solidFill>
              </a:rPr>
              <a:t>=0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en-US" altLang="zh-CN" sz="2400" b="1" i="1">
                <a:solidFill>
                  <a:schemeClr val="tx1"/>
                </a:solidFill>
              </a:rPr>
              <a:t>x+y </a:t>
            </a:r>
            <a:r>
              <a:rPr lang="en-US" altLang="zh-CN" sz="2400" b="1">
                <a:solidFill>
                  <a:schemeClr val="tx1"/>
                </a:solidFill>
              </a:rPr>
              <a:t>=6, 3</a:t>
            </a:r>
            <a:r>
              <a:rPr lang="en-US" altLang="zh-CN" sz="2400" b="1" i="1">
                <a:solidFill>
                  <a:schemeClr val="tx1"/>
                </a:solidFill>
              </a:rPr>
              <a:t>x+</a:t>
            </a: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en-US" altLang="zh-CN" sz="2400" b="1" i="1">
                <a:solidFill>
                  <a:schemeClr val="tx1"/>
                </a:solidFill>
              </a:rPr>
              <a:t>y </a:t>
            </a:r>
            <a:r>
              <a:rPr lang="en-US" altLang="zh-CN" sz="2400" b="1">
                <a:solidFill>
                  <a:schemeClr val="tx1"/>
                </a:solidFill>
              </a:rPr>
              <a:t>=12 </a:t>
            </a:r>
            <a:r>
              <a:rPr lang="zh-CN" altLang="en-US" sz="2400" b="1">
                <a:solidFill>
                  <a:schemeClr val="tx1"/>
                </a:solidFill>
              </a:rPr>
              <a:t>和</a:t>
            </a:r>
            <a:r>
              <a:rPr lang="en-US" altLang="zh-CN" sz="2400" b="1" i="1">
                <a:solidFill>
                  <a:schemeClr val="tx1"/>
                </a:solidFill>
              </a:rPr>
              <a:t>x+y+z </a:t>
            </a:r>
            <a:r>
              <a:rPr lang="en-US" altLang="zh-CN" sz="2400" b="1">
                <a:solidFill>
                  <a:schemeClr val="tx1"/>
                </a:solidFill>
              </a:rPr>
              <a:t>=6</a:t>
            </a:r>
            <a:r>
              <a:rPr lang="zh-CN" altLang="en-US" sz="2400" b="1">
                <a:solidFill>
                  <a:schemeClr val="tx1"/>
                </a:solidFill>
              </a:rPr>
              <a:t>所围成的立体图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16676" name="Text Box 36"/>
          <p:cNvSpPr txBox="1">
            <a:spLocks noChangeArrowheads="1"/>
          </p:cNvSpPr>
          <p:nvPr/>
        </p:nvSpPr>
        <p:spPr bwMode="auto">
          <a:xfrm>
            <a:off x="412750" y="1524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27. 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</a:rPr>
              <a:t>作图练习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416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416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41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41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48" grpId="0" autoUpdateAnimBg="0"/>
      <p:bldP spid="2416658" grpId="0" animBg="1"/>
      <p:bldP spid="2416659" grpId="0" animBg="1"/>
      <p:bldP spid="2416660" grpId="0" animBg="1"/>
      <p:bldP spid="2416669" grpId="0" autoUpdateAnimBg="0"/>
      <p:bldP spid="241667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666" name="Freeform 2"/>
          <p:cNvSpPr>
            <a:spLocks/>
          </p:cNvSpPr>
          <p:nvPr/>
        </p:nvSpPr>
        <p:spPr bwMode="auto">
          <a:xfrm>
            <a:off x="1785938" y="1360488"/>
            <a:ext cx="5186362" cy="5162550"/>
          </a:xfrm>
          <a:custGeom>
            <a:avLst/>
            <a:gdLst>
              <a:gd name="T0" fmla="*/ 1079 w 3267"/>
              <a:gd name="T1" fmla="*/ 0 h 3252"/>
              <a:gd name="T2" fmla="*/ 0 w 3267"/>
              <a:gd name="T3" fmla="*/ 3252 h 3252"/>
              <a:gd name="T4" fmla="*/ 3267 w 3267"/>
              <a:gd name="T5" fmla="*/ 2182 h 3252"/>
              <a:gd name="T6" fmla="*/ 1079 w 3267"/>
              <a:gd name="T7" fmla="*/ 0 h 3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7" h="3252">
                <a:moveTo>
                  <a:pt x="1079" y="0"/>
                </a:moveTo>
                <a:lnTo>
                  <a:pt x="0" y="3252"/>
                </a:lnTo>
                <a:lnTo>
                  <a:pt x="3267" y="2182"/>
                </a:lnTo>
                <a:lnTo>
                  <a:pt x="1079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7667" name="Group 3"/>
          <p:cNvGrpSpPr>
            <a:grpSpLocks/>
          </p:cNvGrpSpPr>
          <p:nvPr/>
        </p:nvGrpSpPr>
        <p:grpSpPr bwMode="auto">
          <a:xfrm>
            <a:off x="1782763" y="1352550"/>
            <a:ext cx="5189537" cy="5162550"/>
            <a:chOff x="1123" y="852"/>
            <a:chExt cx="3269" cy="3252"/>
          </a:xfrm>
        </p:grpSpPr>
        <p:sp>
          <p:nvSpPr>
            <p:cNvPr id="2417668" name="Line 4"/>
            <p:cNvSpPr>
              <a:spLocks noChangeShapeType="1"/>
            </p:cNvSpPr>
            <p:nvPr/>
          </p:nvSpPr>
          <p:spPr bwMode="auto">
            <a:xfrm flipV="1">
              <a:off x="1123" y="3036"/>
              <a:ext cx="3245" cy="10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669" name="Line 5"/>
            <p:cNvSpPr>
              <a:spLocks noChangeShapeType="1"/>
            </p:cNvSpPr>
            <p:nvPr/>
          </p:nvSpPr>
          <p:spPr bwMode="auto">
            <a:xfrm flipH="1">
              <a:off x="1123" y="864"/>
              <a:ext cx="1085" cy="32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670" name="Line 6"/>
            <p:cNvSpPr>
              <a:spLocks noChangeShapeType="1"/>
            </p:cNvSpPr>
            <p:nvPr/>
          </p:nvSpPr>
          <p:spPr bwMode="auto">
            <a:xfrm>
              <a:off x="2196" y="852"/>
              <a:ext cx="2196" cy="219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7671" name="Text Box 7"/>
          <p:cNvSpPr txBox="1">
            <a:spLocks noChangeArrowheads="1"/>
          </p:cNvSpPr>
          <p:nvPr/>
        </p:nvSpPr>
        <p:spPr bwMode="auto">
          <a:xfrm>
            <a:off x="7000875" y="2286000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>
                <a:solidFill>
                  <a:srgbClr val="FF0066"/>
                </a:solidFill>
              </a:rPr>
              <a:t>3</a:t>
            </a:r>
            <a:r>
              <a:rPr lang="en-US" altLang="zh-CN" sz="1800" b="1" i="1">
                <a:solidFill>
                  <a:srgbClr val="FF0066"/>
                </a:solidFill>
              </a:rPr>
              <a:t>x+y=</a:t>
            </a:r>
            <a:r>
              <a:rPr lang="en-US" altLang="zh-CN" sz="1800" b="1">
                <a:solidFill>
                  <a:srgbClr val="FF0066"/>
                </a:solidFill>
              </a:rPr>
              <a:t>6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417672" name="Text Box 8"/>
          <p:cNvSpPr txBox="1">
            <a:spLocks noChangeArrowheads="1"/>
          </p:cNvSpPr>
          <p:nvPr/>
        </p:nvSpPr>
        <p:spPr bwMode="auto">
          <a:xfrm>
            <a:off x="7067550" y="3338513"/>
            <a:ext cx="1014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2"/>
                </a:solidFill>
              </a:rPr>
              <a:t>3</a:t>
            </a:r>
            <a:r>
              <a:rPr lang="en-US" altLang="zh-CN" sz="1600" b="1" i="1">
                <a:solidFill>
                  <a:schemeClr val="accent2"/>
                </a:solidFill>
              </a:rPr>
              <a:t>x+</a:t>
            </a:r>
            <a:r>
              <a:rPr lang="en-US" altLang="zh-CN" sz="1600" b="1">
                <a:solidFill>
                  <a:schemeClr val="accent2"/>
                </a:solidFill>
              </a:rPr>
              <a:t>2</a:t>
            </a:r>
            <a:r>
              <a:rPr lang="en-US" altLang="zh-CN" sz="1600" b="1" i="1">
                <a:solidFill>
                  <a:schemeClr val="accent2"/>
                </a:solidFill>
              </a:rPr>
              <a:t>y=</a:t>
            </a:r>
            <a:r>
              <a:rPr lang="en-US" altLang="zh-CN" sz="1600" b="1">
                <a:solidFill>
                  <a:schemeClr val="accent2"/>
                </a:solidFill>
              </a:rPr>
              <a:t>12</a:t>
            </a:r>
            <a:endParaRPr lang="en-US" altLang="zh-CN" sz="1600" b="1" i="1">
              <a:solidFill>
                <a:schemeClr val="accent2"/>
              </a:solidFill>
            </a:endParaRPr>
          </a:p>
        </p:txBody>
      </p:sp>
      <p:sp>
        <p:nvSpPr>
          <p:cNvPr id="2417673" name="Freeform 9"/>
          <p:cNvSpPr>
            <a:spLocks/>
          </p:cNvSpPr>
          <p:nvPr/>
        </p:nvSpPr>
        <p:spPr bwMode="auto">
          <a:xfrm>
            <a:off x="1790700" y="3103563"/>
            <a:ext cx="5181600" cy="3419475"/>
          </a:xfrm>
          <a:custGeom>
            <a:avLst/>
            <a:gdLst>
              <a:gd name="T0" fmla="*/ 722 w 3264"/>
              <a:gd name="T1" fmla="*/ 0 h 2154"/>
              <a:gd name="T2" fmla="*/ 0 w 3264"/>
              <a:gd name="T3" fmla="*/ 2154 h 2154"/>
              <a:gd name="T4" fmla="*/ 3264 w 3264"/>
              <a:gd name="T5" fmla="*/ 1087 h 2154"/>
              <a:gd name="T6" fmla="*/ 722 w 3264"/>
              <a:gd name="T7" fmla="*/ 0 h 2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4" h="2154">
                <a:moveTo>
                  <a:pt x="722" y="0"/>
                </a:moveTo>
                <a:lnTo>
                  <a:pt x="0" y="2154"/>
                </a:lnTo>
                <a:lnTo>
                  <a:pt x="3264" y="1087"/>
                </a:lnTo>
                <a:lnTo>
                  <a:pt x="722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674" name="Freeform 10"/>
          <p:cNvSpPr>
            <a:spLocks/>
          </p:cNvSpPr>
          <p:nvPr/>
        </p:nvSpPr>
        <p:spPr bwMode="auto">
          <a:xfrm>
            <a:off x="2922588" y="3103563"/>
            <a:ext cx="4030662" cy="1720850"/>
          </a:xfrm>
          <a:custGeom>
            <a:avLst/>
            <a:gdLst>
              <a:gd name="T0" fmla="*/ 0 w 2539"/>
              <a:gd name="T1" fmla="*/ 0 h 1084"/>
              <a:gd name="T2" fmla="*/ 2539 w 2539"/>
              <a:gd name="T3" fmla="*/ 1084 h 10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9" h="1084">
                <a:moveTo>
                  <a:pt x="0" y="0"/>
                </a:moveTo>
                <a:lnTo>
                  <a:pt x="2539" y="1084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675" name="Text Box 11"/>
          <p:cNvSpPr txBox="1">
            <a:spLocks noChangeArrowheads="1"/>
          </p:cNvSpPr>
          <p:nvPr/>
        </p:nvSpPr>
        <p:spPr bwMode="auto">
          <a:xfrm>
            <a:off x="1968500" y="1889125"/>
            <a:ext cx="1082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x+y+z=</a:t>
            </a:r>
            <a:r>
              <a:rPr lang="en-US" altLang="zh-CN" sz="2000" b="1">
                <a:solidFill>
                  <a:srgbClr val="009900"/>
                </a:solidFill>
              </a:rPr>
              <a:t>6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sp>
        <p:nvSpPr>
          <p:cNvPr id="241767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189538"/>
            <a:ext cx="228600" cy="150812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7678" name="Text Box 14"/>
          <p:cNvSpPr txBox="1">
            <a:spLocks noChangeArrowheads="1"/>
          </p:cNvSpPr>
          <p:nvPr/>
        </p:nvSpPr>
        <p:spPr bwMode="auto">
          <a:xfrm>
            <a:off x="6804025" y="4765675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2417679" name="Text Box 15"/>
          <p:cNvSpPr txBox="1">
            <a:spLocks noChangeArrowheads="1"/>
          </p:cNvSpPr>
          <p:nvPr/>
        </p:nvSpPr>
        <p:spPr bwMode="auto">
          <a:xfrm>
            <a:off x="3051175" y="1174750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7680" name="Text Box 16"/>
          <p:cNvSpPr txBox="1">
            <a:spLocks noChangeArrowheads="1"/>
          </p:cNvSpPr>
          <p:nvPr/>
        </p:nvSpPr>
        <p:spPr bwMode="auto">
          <a:xfrm>
            <a:off x="1701800" y="6364288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2417681" name="Freeform 17"/>
          <p:cNvSpPr>
            <a:spLocks/>
          </p:cNvSpPr>
          <p:nvPr/>
        </p:nvSpPr>
        <p:spPr bwMode="auto">
          <a:xfrm>
            <a:off x="2924175" y="3100388"/>
            <a:ext cx="4046538" cy="2271712"/>
          </a:xfrm>
          <a:custGeom>
            <a:avLst/>
            <a:gdLst>
              <a:gd name="T0" fmla="*/ 3 w 2549"/>
              <a:gd name="T1" fmla="*/ 0 h 1431"/>
              <a:gd name="T2" fmla="*/ 0 w 2549"/>
              <a:gd name="T3" fmla="*/ 1431 h 1431"/>
              <a:gd name="T4" fmla="*/ 2549 w 2549"/>
              <a:gd name="T5" fmla="*/ 1085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9" h="1431">
                <a:moveTo>
                  <a:pt x="3" y="0"/>
                </a:moveTo>
                <a:lnTo>
                  <a:pt x="0" y="1431"/>
                </a:lnTo>
                <a:lnTo>
                  <a:pt x="2549" y="1085"/>
                </a:lnTo>
              </a:path>
            </a:pathLst>
          </a:custGeom>
          <a:noFill/>
          <a:ln w="28575" cap="flat" cmpd="sng">
            <a:solidFill>
              <a:srgbClr val="FF3399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682" name="Freeform 18"/>
          <p:cNvSpPr>
            <a:spLocks/>
          </p:cNvSpPr>
          <p:nvPr/>
        </p:nvSpPr>
        <p:spPr bwMode="auto">
          <a:xfrm>
            <a:off x="1784350" y="4406900"/>
            <a:ext cx="5197475" cy="2122488"/>
          </a:xfrm>
          <a:custGeom>
            <a:avLst/>
            <a:gdLst>
              <a:gd name="T0" fmla="*/ 0 w 3274"/>
              <a:gd name="T1" fmla="*/ 1337 h 1337"/>
              <a:gd name="T2" fmla="*/ 3274 w 3274"/>
              <a:gd name="T3" fmla="*/ 263 h 1337"/>
              <a:gd name="T4" fmla="*/ 452 w 3274"/>
              <a:gd name="T5" fmla="*/ 0 h 1337"/>
              <a:gd name="T6" fmla="*/ 0 w 3274"/>
              <a:gd name="T7" fmla="*/ 1337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74" h="1337">
                <a:moveTo>
                  <a:pt x="0" y="1337"/>
                </a:moveTo>
                <a:lnTo>
                  <a:pt x="3274" y="263"/>
                </a:lnTo>
                <a:lnTo>
                  <a:pt x="452" y="0"/>
                </a:lnTo>
                <a:lnTo>
                  <a:pt x="0" y="1337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683" name="Freeform 19"/>
          <p:cNvSpPr>
            <a:spLocks/>
          </p:cNvSpPr>
          <p:nvPr/>
        </p:nvSpPr>
        <p:spPr bwMode="auto">
          <a:xfrm>
            <a:off x="2501900" y="4445000"/>
            <a:ext cx="4467225" cy="1320800"/>
          </a:xfrm>
          <a:custGeom>
            <a:avLst/>
            <a:gdLst>
              <a:gd name="T0" fmla="*/ 0 w 2814"/>
              <a:gd name="T1" fmla="*/ 0 h 832"/>
              <a:gd name="T2" fmla="*/ 0 w 2814"/>
              <a:gd name="T3" fmla="*/ 832 h 832"/>
              <a:gd name="T4" fmla="*/ 2814 w 2814"/>
              <a:gd name="T5" fmla="*/ 237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4" h="832">
                <a:moveTo>
                  <a:pt x="0" y="0"/>
                </a:moveTo>
                <a:lnTo>
                  <a:pt x="0" y="832"/>
                </a:lnTo>
                <a:lnTo>
                  <a:pt x="2814" y="237"/>
                </a:lnTo>
              </a:path>
            </a:pathLst>
          </a:custGeom>
          <a:noFill/>
          <a:ln w="28575" cap="flat" cmpd="sng">
            <a:solidFill>
              <a:srgbClr val="FF9933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684" name="Freeform 20"/>
          <p:cNvSpPr>
            <a:spLocks/>
          </p:cNvSpPr>
          <p:nvPr/>
        </p:nvSpPr>
        <p:spPr bwMode="auto">
          <a:xfrm>
            <a:off x="2495550" y="4391025"/>
            <a:ext cx="4479925" cy="427038"/>
          </a:xfrm>
          <a:custGeom>
            <a:avLst/>
            <a:gdLst>
              <a:gd name="T0" fmla="*/ 0 w 2822"/>
              <a:gd name="T1" fmla="*/ 0 h 269"/>
              <a:gd name="T2" fmla="*/ 2822 w 2822"/>
              <a:gd name="T3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22" h="269">
                <a:moveTo>
                  <a:pt x="0" y="0"/>
                </a:moveTo>
                <a:lnTo>
                  <a:pt x="2822" y="269"/>
                </a:lnTo>
              </a:path>
            </a:pathLst>
          </a:custGeom>
          <a:noFill/>
          <a:ln w="28575" cmpd="sng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7685" name="Group 21"/>
          <p:cNvGrpSpPr>
            <a:grpSpLocks/>
          </p:cNvGrpSpPr>
          <p:nvPr/>
        </p:nvGrpSpPr>
        <p:grpSpPr bwMode="auto">
          <a:xfrm>
            <a:off x="1339850" y="952500"/>
            <a:ext cx="6650038" cy="5700713"/>
            <a:chOff x="844" y="600"/>
            <a:chExt cx="4189" cy="3591"/>
          </a:xfrm>
        </p:grpSpPr>
        <p:sp>
          <p:nvSpPr>
            <p:cNvPr id="2417686" name="Text Box 22"/>
            <p:cNvSpPr txBox="1">
              <a:spLocks noChangeArrowheads="1"/>
            </p:cNvSpPr>
            <p:nvPr/>
          </p:nvSpPr>
          <p:spPr bwMode="auto">
            <a:xfrm>
              <a:off x="844" y="38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7687" name="Text Box 23"/>
            <p:cNvSpPr txBox="1">
              <a:spLocks noChangeArrowheads="1"/>
            </p:cNvSpPr>
            <p:nvPr/>
          </p:nvSpPr>
          <p:spPr bwMode="auto">
            <a:xfrm>
              <a:off x="1802" y="288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7688" name="Freeform 24"/>
            <p:cNvSpPr>
              <a:spLocks/>
            </p:cNvSpPr>
            <p:nvPr/>
          </p:nvSpPr>
          <p:spPr bwMode="auto">
            <a:xfrm>
              <a:off x="2202" y="3030"/>
              <a:ext cx="2676" cy="10"/>
            </a:xfrm>
            <a:custGeom>
              <a:avLst/>
              <a:gdLst>
                <a:gd name="T0" fmla="*/ 0 w 2676"/>
                <a:gd name="T1" fmla="*/ 0 h 10"/>
                <a:gd name="T2" fmla="*/ 2676 w 2676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76" h="10">
                  <a:moveTo>
                    <a:pt x="0" y="0"/>
                  </a:moveTo>
                  <a:lnTo>
                    <a:pt x="2676" y="1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689" name="Text Box 25"/>
            <p:cNvSpPr txBox="1">
              <a:spLocks noChangeArrowheads="1"/>
            </p:cNvSpPr>
            <p:nvPr/>
          </p:nvSpPr>
          <p:spPr bwMode="auto">
            <a:xfrm>
              <a:off x="2137" y="6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17690" name="Text Box 26"/>
            <p:cNvSpPr txBox="1">
              <a:spLocks noChangeArrowheads="1"/>
            </p:cNvSpPr>
            <p:nvPr/>
          </p:nvSpPr>
          <p:spPr bwMode="auto">
            <a:xfrm>
              <a:off x="4857" y="30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7691" name="Line 27"/>
            <p:cNvSpPr>
              <a:spLocks noChangeShapeType="1"/>
            </p:cNvSpPr>
            <p:nvPr/>
          </p:nvSpPr>
          <p:spPr bwMode="auto">
            <a:xfrm flipV="1">
              <a:off x="2204" y="672"/>
              <a:ext cx="0" cy="2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692" name="Freeform 28"/>
            <p:cNvSpPr>
              <a:spLocks/>
            </p:cNvSpPr>
            <p:nvPr/>
          </p:nvSpPr>
          <p:spPr bwMode="auto">
            <a:xfrm>
              <a:off x="1045" y="3030"/>
              <a:ext cx="1157" cy="1161"/>
            </a:xfrm>
            <a:custGeom>
              <a:avLst/>
              <a:gdLst>
                <a:gd name="T0" fmla="*/ 1157 w 1157"/>
                <a:gd name="T1" fmla="*/ 0 h 1161"/>
                <a:gd name="T2" fmla="*/ 0 w 1157"/>
                <a:gd name="T3" fmla="*/ 1161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7" h="1161">
                  <a:moveTo>
                    <a:pt x="1157" y="0"/>
                  </a:moveTo>
                  <a:lnTo>
                    <a:pt x="0" y="1161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7693" name="Text Box 29"/>
          <p:cNvSpPr txBox="1">
            <a:spLocks noChangeArrowheads="1"/>
          </p:cNvSpPr>
          <p:nvPr/>
        </p:nvSpPr>
        <p:spPr bwMode="auto">
          <a:xfrm>
            <a:off x="2193925" y="55276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4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7694" name="Freeform 30"/>
          <p:cNvSpPr>
            <a:spLocks/>
          </p:cNvSpPr>
          <p:nvPr/>
        </p:nvSpPr>
        <p:spPr bwMode="auto">
          <a:xfrm>
            <a:off x="2924175" y="4446588"/>
            <a:ext cx="4010025" cy="938212"/>
          </a:xfrm>
          <a:custGeom>
            <a:avLst/>
            <a:gdLst>
              <a:gd name="T0" fmla="*/ 0 w 2526"/>
              <a:gd name="T1" fmla="*/ 0 h 591"/>
              <a:gd name="T2" fmla="*/ 0 w 2526"/>
              <a:gd name="T3" fmla="*/ 591 h 591"/>
              <a:gd name="T4" fmla="*/ 2526 w 2526"/>
              <a:gd name="T5" fmla="*/ 223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26" h="591">
                <a:moveTo>
                  <a:pt x="0" y="0"/>
                </a:moveTo>
                <a:lnTo>
                  <a:pt x="0" y="591"/>
                </a:lnTo>
                <a:lnTo>
                  <a:pt x="2526" y="223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7696" name="Text Box 32"/>
          <p:cNvSpPr txBox="1">
            <a:spLocks noChangeArrowheads="1"/>
          </p:cNvSpPr>
          <p:nvPr/>
        </p:nvSpPr>
        <p:spPr bwMode="auto">
          <a:xfrm>
            <a:off x="2614613" y="50704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7699" name="Text Box 35"/>
          <p:cNvSpPr txBox="1">
            <a:spLocks noChangeArrowheads="1"/>
          </p:cNvSpPr>
          <p:nvPr/>
        </p:nvSpPr>
        <p:spPr bwMode="auto">
          <a:xfrm>
            <a:off x="152400" y="533400"/>
            <a:ext cx="894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    </a:t>
            </a:r>
            <a:r>
              <a:rPr lang="zh-CN" altLang="en-US" sz="2400" b="1">
                <a:solidFill>
                  <a:schemeClr val="tx1"/>
                </a:solidFill>
              </a:rPr>
              <a:t>平面</a:t>
            </a:r>
            <a:r>
              <a:rPr lang="en-US" altLang="zh-CN" sz="2400" b="1" i="1">
                <a:solidFill>
                  <a:schemeClr val="tx1"/>
                </a:solidFill>
              </a:rPr>
              <a:t>y</a:t>
            </a:r>
            <a:r>
              <a:rPr lang="en-US" altLang="zh-CN" sz="2400" b="1">
                <a:solidFill>
                  <a:schemeClr val="tx1"/>
                </a:solidFill>
              </a:rPr>
              <a:t>=0 , </a:t>
            </a:r>
            <a:r>
              <a:rPr lang="en-US" altLang="zh-CN" sz="2400" b="1" i="1">
                <a:solidFill>
                  <a:schemeClr val="tx1"/>
                </a:solidFill>
              </a:rPr>
              <a:t>z</a:t>
            </a:r>
            <a:r>
              <a:rPr lang="en-US" altLang="zh-CN" sz="2400" b="1">
                <a:solidFill>
                  <a:schemeClr val="tx1"/>
                </a:solidFill>
              </a:rPr>
              <a:t>=0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en-US" altLang="zh-CN" sz="2400" b="1" i="1">
                <a:solidFill>
                  <a:schemeClr val="tx1"/>
                </a:solidFill>
              </a:rPr>
              <a:t>x+y </a:t>
            </a:r>
            <a:r>
              <a:rPr lang="en-US" altLang="zh-CN" sz="2400" b="1">
                <a:solidFill>
                  <a:schemeClr val="tx1"/>
                </a:solidFill>
              </a:rPr>
              <a:t>=6, 3</a:t>
            </a:r>
            <a:r>
              <a:rPr lang="en-US" altLang="zh-CN" sz="2400" b="1" i="1">
                <a:solidFill>
                  <a:schemeClr val="tx1"/>
                </a:solidFill>
              </a:rPr>
              <a:t>x+</a:t>
            </a: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en-US" altLang="zh-CN" sz="2400" b="1" i="1">
                <a:solidFill>
                  <a:schemeClr val="tx1"/>
                </a:solidFill>
              </a:rPr>
              <a:t>y </a:t>
            </a:r>
            <a:r>
              <a:rPr lang="en-US" altLang="zh-CN" sz="2400" b="1">
                <a:solidFill>
                  <a:schemeClr val="tx1"/>
                </a:solidFill>
              </a:rPr>
              <a:t>=12 </a:t>
            </a:r>
            <a:r>
              <a:rPr lang="zh-CN" altLang="en-US" sz="2400" b="1">
                <a:solidFill>
                  <a:schemeClr val="tx1"/>
                </a:solidFill>
              </a:rPr>
              <a:t>和</a:t>
            </a:r>
            <a:r>
              <a:rPr lang="en-US" altLang="zh-CN" sz="2400" b="1" i="1">
                <a:solidFill>
                  <a:schemeClr val="tx1"/>
                </a:solidFill>
              </a:rPr>
              <a:t>x+y+z </a:t>
            </a:r>
            <a:r>
              <a:rPr lang="en-US" altLang="zh-CN" sz="2400" b="1">
                <a:solidFill>
                  <a:schemeClr val="tx1"/>
                </a:solidFill>
              </a:rPr>
              <a:t>=6</a:t>
            </a:r>
            <a:r>
              <a:rPr lang="zh-CN" altLang="en-US" sz="2400" b="1">
                <a:solidFill>
                  <a:schemeClr val="tx1"/>
                </a:solidFill>
              </a:rPr>
              <a:t>所围成的立体图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17700" name="Text Box 36"/>
          <p:cNvSpPr txBox="1">
            <a:spLocks noChangeArrowheads="1"/>
          </p:cNvSpPr>
          <p:nvPr/>
        </p:nvSpPr>
        <p:spPr bwMode="auto">
          <a:xfrm>
            <a:off x="412750" y="1524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27. 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</a:rPr>
              <a:t>作图练习</a:t>
            </a:r>
          </a:p>
        </p:txBody>
      </p:sp>
      <p:sp>
        <p:nvSpPr>
          <p:cNvPr id="2417701" name="AutoShape 3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68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691" name="Freeform 3"/>
          <p:cNvSpPr>
            <a:spLocks/>
          </p:cNvSpPr>
          <p:nvPr/>
        </p:nvSpPr>
        <p:spPr bwMode="auto">
          <a:xfrm>
            <a:off x="1784350" y="1357313"/>
            <a:ext cx="5186363" cy="5157787"/>
          </a:xfrm>
          <a:custGeom>
            <a:avLst/>
            <a:gdLst>
              <a:gd name="T0" fmla="*/ 1085 w 3267"/>
              <a:gd name="T1" fmla="*/ 0 h 3249"/>
              <a:gd name="T2" fmla="*/ 0 w 3267"/>
              <a:gd name="T3" fmla="*/ 3249 h 3249"/>
              <a:gd name="T4" fmla="*/ 3267 w 3267"/>
              <a:gd name="T5" fmla="*/ 2186 h 3249"/>
              <a:gd name="T6" fmla="*/ 1085 w 3267"/>
              <a:gd name="T7" fmla="*/ 0 h 3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7" h="3249">
                <a:moveTo>
                  <a:pt x="1085" y="0"/>
                </a:moveTo>
                <a:lnTo>
                  <a:pt x="0" y="3249"/>
                </a:lnTo>
                <a:lnTo>
                  <a:pt x="3267" y="2186"/>
                </a:lnTo>
                <a:lnTo>
                  <a:pt x="1085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8693" name="Group 5"/>
          <p:cNvGrpSpPr>
            <a:grpSpLocks/>
          </p:cNvGrpSpPr>
          <p:nvPr/>
        </p:nvGrpSpPr>
        <p:grpSpPr bwMode="auto">
          <a:xfrm>
            <a:off x="1782763" y="1352550"/>
            <a:ext cx="5189537" cy="5162550"/>
            <a:chOff x="1123" y="852"/>
            <a:chExt cx="3269" cy="3252"/>
          </a:xfrm>
        </p:grpSpPr>
        <p:sp>
          <p:nvSpPr>
            <p:cNvPr id="2418694" name="Line 6"/>
            <p:cNvSpPr>
              <a:spLocks noChangeShapeType="1"/>
            </p:cNvSpPr>
            <p:nvPr/>
          </p:nvSpPr>
          <p:spPr bwMode="auto">
            <a:xfrm flipV="1">
              <a:off x="1123" y="3036"/>
              <a:ext cx="3245" cy="10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8695" name="Line 7"/>
            <p:cNvSpPr>
              <a:spLocks noChangeShapeType="1"/>
            </p:cNvSpPr>
            <p:nvPr/>
          </p:nvSpPr>
          <p:spPr bwMode="auto">
            <a:xfrm flipH="1">
              <a:off x="1123" y="864"/>
              <a:ext cx="1085" cy="32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8696" name="Line 8"/>
            <p:cNvSpPr>
              <a:spLocks noChangeShapeType="1"/>
            </p:cNvSpPr>
            <p:nvPr/>
          </p:nvSpPr>
          <p:spPr bwMode="auto">
            <a:xfrm>
              <a:off x="2196" y="852"/>
              <a:ext cx="2196" cy="219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8697" name="Freeform 9"/>
          <p:cNvSpPr>
            <a:spLocks/>
          </p:cNvSpPr>
          <p:nvPr/>
        </p:nvSpPr>
        <p:spPr bwMode="auto">
          <a:xfrm>
            <a:off x="2900363" y="1327150"/>
            <a:ext cx="4052887" cy="3473450"/>
          </a:xfrm>
          <a:custGeom>
            <a:avLst/>
            <a:gdLst>
              <a:gd name="T0" fmla="*/ 0 w 2553"/>
              <a:gd name="T1" fmla="*/ 1082 h 2188"/>
              <a:gd name="T2" fmla="*/ 2553 w 2553"/>
              <a:gd name="T3" fmla="*/ 2188 h 2188"/>
              <a:gd name="T4" fmla="*/ 373 w 2553"/>
              <a:gd name="T5" fmla="*/ 0 h 2188"/>
              <a:gd name="T6" fmla="*/ 0 w 2553"/>
              <a:gd name="T7" fmla="*/ 1082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53" h="2188">
                <a:moveTo>
                  <a:pt x="0" y="1082"/>
                </a:moveTo>
                <a:lnTo>
                  <a:pt x="2553" y="2188"/>
                </a:lnTo>
                <a:lnTo>
                  <a:pt x="373" y="0"/>
                </a:lnTo>
                <a:lnTo>
                  <a:pt x="0" y="1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698" name="Freeform 10"/>
          <p:cNvSpPr>
            <a:spLocks/>
          </p:cNvSpPr>
          <p:nvPr/>
        </p:nvSpPr>
        <p:spPr bwMode="auto">
          <a:xfrm>
            <a:off x="2928938" y="1357313"/>
            <a:ext cx="4040187" cy="3463925"/>
          </a:xfrm>
          <a:custGeom>
            <a:avLst/>
            <a:gdLst>
              <a:gd name="T0" fmla="*/ 0 w 2545"/>
              <a:gd name="T1" fmla="*/ 1109 h 2182"/>
              <a:gd name="T2" fmla="*/ 364 w 2545"/>
              <a:gd name="T3" fmla="*/ 0 h 2182"/>
              <a:gd name="T4" fmla="*/ 2545 w 2545"/>
              <a:gd name="T5" fmla="*/ 2182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5" h="2182">
                <a:moveTo>
                  <a:pt x="0" y="1109"/>
                </a:moveTo>
                <a:lnTo>
                  <a:pt x="364" y="0"/>
                </a:lnTo>
                <a:lnTo>
                  <a:pt x="2545" y="2182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700" name="Freeform 12"/>
          <p:cNvSpPr>
            <a:spLocks/>
          </p:cNvSpPr>
          <p:nvPr/>
        </p:nvSpPr>
        <p:spPr bwMode="auto">
          <a:xfrm>
            <a:off x="2936875" y="3067050"/>
            <a:ext cx="4017963" cy="1752600"/>
          </a:xfrm>
          <a:custGeom>
            <a:avLst/>
            <a:gdLst>
              <a:gd name="T0" fmla="*/ 0 w 2531"/>
              <a:gd name="T1" fmla="*/ 0 h 1104"/>
              <a:gd name="T2" fmla="*/ 2531 w 2531"/>
              <a:gd name="T3" fmla="*/ 1104 h 11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1" h="1104">
                <a:moveTo>
                  <a:pt x="0" y="0"/>
                </a:moveTo>
                <a:lnTo>
                  <a:pt x="2531" y="1104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702" name="Freeform 14"/>
          <p:cNvSpPr>
            <a:spLocks/>
          </p:cNvSpPr>
          <p:nvPr/>
        </p:nvSpPr>
        <p:spPr bwMode="auto">
          <a:xfrm>
            <a:off x="1676400" y="4514850"/>
            <a:ext cx="5257800" cy="2076450"/>
          </a:xfrm>
          <a:custGeom>
            <a:avLst/>
            <a:gdLst>
              <a:gd name="T0" fmla="*/ 486 w 3312"/>
              <a:gd name="T1" fmla="*/ 0 h 1308"/>
              <a:gd name="T2" fmla="*/ 489 w 3312"/>
              <a:gd name="T3" fmla="*/ 828 h 1308"/>
              <a:gd name="T4" fmla="*/ 3312 w 3312"/>
              <a:gd name="T5" fmla="*/ 213 h 1308"/>
              <a:gd name="T6" fmla="*/ 0 w 3312"/>
              <a:gd name="T7" fmla="*/ 1308 h 1308"/>
              <a:gd name="T8" fmla="*/ 486 w 3312"/>
              <a:gd name="T9" fmla="*/ 0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2" h="1308">
                <a:moveTo>
                  <a:pt x="486" y="0"/>
                </a:moveTo>
                <a:lnTo>
                  <a:pt x="489" y="828"/>
                </a:lnTo>
                <a:lnTo>
                  <a:pt x="3312" y="213"/>
                </a:lnTo>
                <a:lnTo>
                  <a:pt x="0" y="1308"/>
                </a:lnTo>
                <a:lnTo>
                  <a:pt x="4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703" name="Freeform 15"/>
          <p:cNvSpPr>
            <a:spLocks/>
          </p:cNvSpPr>
          <p:nvPr/>
        </p:nvSpPr>
        <p:spPr bwMode="auto">
          <a:xfrm>
            <a:off x="1781175" y="4503738"/>
            <a:ext cx="5162550" cy="2020887"/>
          </a:xfrm>
          <a:custGeom>
            <a:avLst/>
            <a:gdLst>
              <a:gd name="T0" fmla="*/ 423 w 3252"/>
              <a:gd name="T1" fmla="*/ 0 h 1273"/>
              <a:gd name="T2" fmla="*/ 0 w 3252"/>
              <a:gd name="T3" fmla="*/ 1273 h 1273"/>
              <a:gd name="T4" fmla="*/ 3252 w 3252"/>
              <a:gd name="T5" fmla="*/ 199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2" h="1273">
                <a:moveTo>
                  <a:pt x="423" y="0"/>
                </a:moveTo>
                <a:lnTo>
                  <a:pt x="0" y="1273"/>
                </a:lnTo>
                <a:lnTo>
                  <a:pt x="3252" y="199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704" name="Freeform 16"/>
          <p:cNvSpPr>
            <a:spLocks/>
          </p:cNvSpPr>
          <p:nvPr/>
        </p:nvSpPr>
        <p:spPr bwMode="auto">
          <a:xfrm>
            <a:off x="2462213" y="4500563"/>
            <a:ext cx="4494212" cy="1314450"/>
          </a:xfrm>
          <a:custGeom>
            <a:avLst/>
            <a:gdLst>
              <a:gd name="T0" fmla="*/ 0 w 2831"/>
              <a:gd name="T1" fmla="*/ 0 h 828"/>
              <a:gd name="T2" fmla="*/ 0 w 2831"/>
              <a:gd name="T3" fmla="*/ 828 h 828"/>
              <a:gd name="T4" fmla="*/ 2831 w 2831"/>
              <a:gd name="T5" fmla="*/ 206 h 828"/>
              <a:gd name="T6" fmla="*/ 0 w 2831"/>
              <a:gd name="T7" fmla="*/ 0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1" h="828">
                <a:moveTo>
                  <a:pt x="0" y="0"/>
                </a:moveTo>
                <a:lnTo>
                  <a:pt x="0" y="828"/>
                </a:lnTo>
                <a:lnTo>
                  <a:pt x="2831" y="206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705" name="Freeform 17"/>
          <p:cNvSpPr>
            <a:spLocks/>
          </p:cNvSpPr>
          <p:nvPr/>
        </p:nvSpPr>
        <p:spPr bwMode="auto">
          <a:xfrm>
            <a:off x="2941638" y="3070225"/>
            <a:ext cx="4025900" cy="2273300"/>
          </a:xfrm>
          <a:custGeom>
            <a:avLst/>
            <a:gdLst>
              <a:gd name="T0" fmla="*/ 0 w 2536"/>
              <a:gd name="T1" fmla="*/ 0 h 1432"/>
              <a:gd name="T2" fmla="*/ 1 w 2536"/>
              <a:gd name="T3" fmla="*/ 1432 h 1432"/>
              <a:gd name="T4" fmla="*/ 2536 w 2536"/>
              <a:gd name="T5" fmla="*/ 1107 h 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6" h="1432">
                <a:moveTo>
                  <a:pt x="0" y="0"/>
                </a:moveTo>
                <a:lnTo>
                  <a:pt x="1" y="1432"/>
                </a:lnTo>
                <a:lnTo>
                  <a:pt x="2536" y="1107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706" name="Freeform 18"/>
          <p:cNvSpPr>
            <a:spLocks/>
          </p:cNvSpPr>
          <p:nvPr/>
        </p:nvSpPr>
        <p:spPr bwMode="auto">
          <a:xfrm>
            <a:off x="2489200" y="5349875"/>
            <a:ext cx="450850" cy="444500"/>
          </a:xfrm>
          <a:custGeom>
            <a:avLst/>
            <a:gdLst>
              <a:gd name="T0" fmla="*/ 0 w 284"/>
              <a:gd name="T1" fmla="*/ 280 h 280"/>
              <a:gd name="T2" fmla="*/ 284 w 284"/>
              <a:gd name="T3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4" h="280">
                <a:moveTo>
                  <a:pt x="0" y="280"/>
                </a:moveTo>
                <a:lnTo>
                  <a:pt x="284" y="0"/>
                </a:lnTo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70980"/>
                  <a:invGamma/>
                </a:srgbClr>
              </a:gs>
            </a:gsLst>
            <a:lin ang="0" scaled="1"/>
          </a:gradFill>
          <a:ln w="28575" cmpd="sng">
            <a:solidFill>
              <a:srgbClr val="FF3300"/>
            </a:solidFill>
            <a:prstDash val="dash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707" name="Text Box 19"/>
          <p:cNvSpPr txBox="1">
            <a:spLocks noChangeArrowheads="1"/>
          </p:cNvSpPr>
          <p:nvPr/>
        </p:nvSpPr>
        <p:spPr bwMode="auto">
          <a:xfrm>
            <a:off x="2138363" y="55276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4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8708" name="Freeform 20"/>
          <p:cNvSpPr>
            <a:spLocks/>
          </p:cNvSpPr>
          <p:nvPr/>
        </p:nvSpPr>
        <p:spPr bwMode="auto">
          <a:xfrm>
            <a:off x="2462213" y="3057525"/>
            <a:ext cx="488950" cy="1446213"/>
          </a:xfrm>
          <a:custGeom>
            <a:avLst/>
            <a:gdLst>
              <a:gd name="T0" fmla="*/ 308 w 308"/>
              <a:gd name="T1" fmla="*/ 0 h 911"/>
              <a:gd name="T2" fmla="*/ 0 w 308"/>
              <a:gd name="T3" fmla="*/ 911 h 9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8" h="911">
                <a:moveTo>
                  <a:pt x="308" y="0"/>
                </a:moveTo>
                <a:lnTo>
                  <a:pt x="0" y="911"/>
                </a:ln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8709" name="Text Box 21"/>
          <p:cNvSpPr txBox="1">
            <a:spLocks noChangeArrowheads="1"/>
          </p:cNvSpPr>
          <p:nvPr/>
        </p:nvSpPr>
        <p:spPr bwMode="auto">
          <a:xfrm>
            <a:off x="2614613" y="50704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8710" name="Text Box 22"/>
          <p:cNvSpPr txBox="1">
            <a:spLocks noChangeArrowheads="1"/>
          </p:cNvSpPr>
          <p:nvPr/>
        </p:nvSpPr>
        <p:spPr bwMode="auto">
          <a:xfrm>
            <a:off x="1968500" y="1889125"/>
            <a:ext cx="1082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x+y+z=</a:t>
            </a:r>
            <a:r>
              <a:rPr lang="en-US" altLang="zh-CN" sz="2000" b="1">
                <a:solidFill>
                  <a:srgbClr val="009900"/>
                </a:solidFill>
              </a:rPr>
              <a:t>6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sp>
        <p:nvSpPr>
          <p:cNvPr id="2418711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218113"/>
            <a:ext cx="304800" cy="150812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2418713" name="Group 25"/>
          <p:cNvGrpSpPr>
            <a:grpSpLocks/>
          </p:cNvGrpSpPr>
          <p:nvPr/>
        </p:nvGrpSpPr>
        <p:grpSpPr bwMode="auto">
          <a:xfrm>
            <a:off x="1339850" y="952500"/>
            <a:ext cx="6650038" cy="5700713"/>
            <a:chOff x="844" y="600"/>
            <a:chExt cx="4189" cy="3591"/>
          </a:xfrm>
        </p:grpSpPr>
        <p:sp>
          <p:nvSpPr>
            <p:cNvPr id="2418714" name="Text Box 26"/>
            <p:cNvSpPr txBox="1">
              <a:spLocks noChangeArrowheads="1"/>
            </p:cNvSpPr>
            <p:nvPr/>
          </p:nvSpPr>
          <p:spPr bwMode="auto">
            <a:xfrm>
              <a:off x="844" y="38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8715" name="Text Box 27"/>
            <p:cNvSpPr txBox="1">
              <a:spLocks noChangeArrowheads="1"/>
            </p:cNvSpPr>
            <p:nvPr/>
          </p:nvSpPr>
          <p:spPr bwMode="auto">
            <a:xfrm>
              <a:off x="1802" y="288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8716" name="Freeform 28"/>
            <p:cNvSpPr>
              <a:spLocks/>
            </p:cNvSpPr>
            <p:nvPr/>
          </p:nvSpPr>
          <p:spPr bwMode="auto">
            <a:xfrm>
              <a:off x="2202" y="3030"/>
              <a:ext cx="2676" cy="10"/>
            </a:xfrm>
            <a:custGeom>
              <a:avLst/>
              <a:gdLst>
                <a:gd name="T0" fmla="*/ 0 w 2676"/>
                <a:gd name="T1" fmla="*/ 0 h 10"/>
                <a:gd name="T2" fmla="*/ 2676 w 2676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76" h="10">
                  <a:moveTo>
                    <a:pt x="0" y="0"/>
                  </a:moveTo>
                  <a:lnTo>
                    <a:pt x="2676" y="1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8717" name="Text Box 29"/>
            <p:cNvSpPr txBox="1">
              <a:spLocks noChangeArrowheads="1"/>
            </p:cNvSpPr>
            <p:nvPr/>
          </p:nvSpPr>
          <p:spPr bwMode="auto">
            <a:xfrm>
              <a:off x="2137" y="6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18718" name="Text Box 30"/>
            <p:cNvSpPr txBox="1">
              <a:spLocks noChangeArrowheads="1"/>
            </p:cNvSpPr>
            <p:nvPr/>
          </p:nvSpPr>
          <p:spPr bwMode="auto">
            <a:xfrm>
              <a:off x="4857" y="30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8719" name="Line 31"/>
            <p:cNvSpPr>
              <a:spLocks noChangeShapeType="1"/>
            </p:cNvSpPr>
            <p:nvPr/>
          </p:nvSpPr>
          <p:spPr bwMode="auto">
            <a:xfrm flipV="1">
              <a:off x="2204" y="672"/>
              <a:ext cx="0" cy="2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8720" name="Freeform 32"/>
            <p:cNvSpPr>
              <a:spLocks/>
            </p:cNvSpPr>
            <p:nvPr/>
          </p:nvSpPr>
          <p:spPr bwMode="auto">
            <a:xfrm>
              <a:off x="1045" y="3030"/>
              <a:ext cx="1157" cy="1161"/>
            </a:xfrm>
            <a:custGeom>
              <a:avLst/>
              <a:gdLst>
                <a:gd name="T0" fmla="*/ 1157 w 1157"/>
                <a:gd name="T1" fmla="*/ 0 h 1161"/>
                <a:gd name="T2" fmla="*/ 0 w 1157"/>
                <a:gd name="T3" fmla="*/ 1161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7" h="1161">
                  <a:moveTo>
                    <a:pt x="1157" y="0"/>
                  </a:moveTo>
                  <a:lnTo>
                    <a:pt x="0" y="1161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8721" name="Text Box 33"/>
          <p:cNvSpPr txBox="1">
            <a:spLocks noChangeArrowheads="1"/>
          </p:cNvSpPr>
          <p:nvPr/>
        </p:nvSpPr>
        <p:spPr bwMode="auto">
          <a:xfrm>
            <a:off x="6804025" y="4765675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2418722" name="Text Box 34"/>
          <p:cNvSpPr txBox="1">
            <a:spLocks noChangeArrowheads="1"/>
          </p:cNvSpPr>
          <p:nvPr/>
        </p:nvSpPr>
        <p:spPr bwMode="auto">
          <a:xfrm>
            <a:off x="3051175" y="1174750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8723" name="Text Box 35"/>
          <p:cNvSpPr txBox="1">
            <a:spLocks noChangeArrowheads="1"/>
          </p:cNvSpPr>
          <p:nvPr/>
        </p:nvSpPr>
        <p:spPr bwMode="auto">
          <a:xfrm>
            <a:off x="1701800" y="6364288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2418727" name="Text Box 39"/>
          <p:cNvSpPr txBox="1">
            <a:spLocks noChangeArrowheads="1"/>
          </p:cNvSpPr>
          <p:nvPr/>
        </p:nvSpPr>
        <p:spPr bwMode="auto">
          <a:xfrm>
            <a:off x="152400" y="533400"/>
            <a:ext cx="894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    </a:t>
            </a:r>
            <a:r>
              <a:rPr lang="zh-CN" altLang="en-US" sz="2400" b="1">
                <a:solidFill>
                  <a:schemeClr val="tx1"/>
                </a:solidFill>
              </a:rPr>
              <a:t>平面</a:t>
            </a:r>
            <a:r>
              <a:rPr lang="en-US" altLang="zh-CN" sz="2400" b="1" i="1">
                <a:solidFill>
                  <a:schemeClr val="tx1"/>
                </a:solidFill>
              </a:rPr>
              <a:t>y</a:t>
            </a:r>
            <a:r>
              <a:rPr lang="en-US" altLang="zh-CN" sz="2400" b="1">
                <a:solidFill>
                  <a:schemeClr val="tx1"/>
                </a:solidFill>
              </a:rPr>
              <a:t>=0 , </a:t>
            </a:r>
            <a:r>
              <a:rPr lang="en-US" altLang="zh-CN" sz="2400" b="1" i="1">
                <a:solidFill>
                  <a:schemeClr val="tx1"/>
                </a:solidFill>
              </a:rPr>
              <a:t>z</a:t>
            </a:r>
            <a:r>
              <a:rPr lang="en-US" altLang="zh-CN" sz="2400" b="1">
                <a:solidFill>
                  <a:schemeClr val="tx1"/>
                </a:solidFill>
              </a:rPr>
              <a:t>=0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en-US" altLang="zh-CN" sz="2400" b="1" i="1">
                <a:solidFill>
                  <a:schemeClr val="tx1"/>
                </a:solidFill>
              </a:rPr>
              <a:t>x+y </a:t>
            </a:r>
            <a:r>
              <a:rPr lang="en-US" altLang="zh-CN" sz="2400" b="1">
                <a:solidFill>
                  <a:schemeClr val="tx1"/>
                </a:solidFill>
              </a:rPr>
              <a:t>=6, 3</a:t>
            </a:r>
            <a:r>
              <a:rPr lang="en-US" altLang="zh-CN" sz="2400" b="1" i="1">
                <a:solidFill>
                  <a:schemeClr val="tx1"/>
                </a:solidFill>
              </a:rPr>
              <a:t>x+</a:t>
            </a: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en-US" altLang="zh-CN" sz="2400" b="1" i="1">
                <a:solidFill>
                  <a:schemeClr val="tx1"/>
                </a:solidFill>
              </a:rPr>
              <a:t>y </a:t>
            </a:r>
            <a:r>
              <a:rPr lang="en-US" altLang="zh-CN" sz="2400" b="1">
                <a:solidFill>
                  <a:schemeClr val="tx1"/>
                </a:solidFill>
              </a:rPr>
              <a:t>=12 </a:t>
            </a:r>
            <a:r>
              <a:rPr lang="zh-CN" altLang="en-US" sz="2400" b="1">
                <a:solidFill>
                  <a:schemeClr val="tx1"/>
                </a:solidFill>
              </a:rPr>
              <a:t>和</a:t>
            </a:r>
            <a:r>
              <a:rPr lang="en-US" altLang="zh-CN" sz="2400" b="1" i="1">
                <a:solidFill>
                  <a:schemeClr val="tx1"/>
                </a:solidFill>
              </a:rPr>
              <a:t>x+y+z </a:t>
            </a:r>
            <a:r>
              <a:rPr lang="en-US" altLang="zh-CN" sz="2400" b="1">
                <a:solidFill>
                  <a:schemeClr val="tx1"/>
                </a:solidFill>
              </a:rPr>
              <a:t>=6</a:t>
            </a:r>
            <a:r>
              <a:rPr lang="zh-CN" altLang="en-US" sz="2400" b="1">
                <a:solidFill>
                  <a:schemeClr val="tx1"/>
                </a:solidFill>
              </a:rPr>
              <a:t>所围成的立体图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18728" name="Text Box 40"/>
          <p:cNvSpPr txBox="1">
            <a:spLocks noChangeArrowheads="1"/>
          </p:cNvSpPr>
          <p:nvPr/>
        </p:nvSpPr>
        <p:spPr bwMode="auto">
          <a:xfrm>
            <a:off x="412750" y="1524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27. 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</a:rPr>
              <a:t>作图练习</a:t>
            </a:r>
          </a:p>
        </p:txBody>
      </p:sp>
      <p:sp>
        <p:nvSpPr>
          <p:cNvPr id="2418729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1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1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1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1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697" grpId="0" animBg="1"/>
      <p:bldP spid="2418698" grpId="0" animBg="1"/>
      <p:bldP spid="2418702" grpId="0" animBg="1"/>
      <p:bldP spid="2418703" grpId="0" animBg="1"/>
      <p:bldP spid="2418704" grpId="0" animBg="1"/>
      <p:bldP spid="241870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774" name="Freeform 38"/>
          <p:cNvSpPr>
            <a:spLocks/>
          </p:cNvSpPr>
          <p:nvPr/>
        </p:nvSpPr>
        <p:spPr bwMode="auto">
          <a:xfrm>
            <a:off x="2466975" y="3076575"/>
            <a:ext cx="4495800" cy="1762125"/>
          </a:xfrm>
          <a:custGeom>
            <a:avLst/>
            <a:gdLst>
              <a:gd name="T0" fmla="*/ 0 w 2832"/>
              <a:gd name="T1" fmla="*/ 900 h 1110"/>
              <a:gd name="T2" fmla="*/ 2832 w 2832"/>
              <a:gd name="T3" fmla="*/ 1110 h 1110"/>
              <a:gd name="T4" fmla="*/ 306 w 2832"/>
              <a:gd name="T5" fmla="*/ 0 h 1110"/>
              <a:gd name="T6" fmla="*/ 0 w 2832"/>
              <a:gd name="T7" fmla="*/ 90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2" h="1110">
                <a:moveTo>
                  <a:pt x="0" y="900"/>
                </a:moveTo>
                <a:lnTo>
                  <a:pt x="2832" y="1110"/>
                </a:lnTo>
                <a:lnTo>
                  <a:pt x="306" y="0"/>
                </a:lnTo>
                <a:lnTo>
                  <a:pt x="0" y="900"/>
                </a:lnTo>
                <a:close/>
              </a:path>
            </a:pathLst>
          </a:custGeom>
          <a:gradFill rotWithShape="0">
            <a:gsLst>
              <a:gs pos="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0746" name="Freeform 10"/>
          <p:cNvSpPr>
            <a:spLocks/>
          </p:cNvSpPr>
          <p:nvPr/>
        </p:nvSpPr>
        <p:spPr bwMode="auto">
          <a:xfrm>
            <a:off x="2928938" y="1357313"/>
            <a:ext cx="4040187" cy="3463925"/>
          </a:xfrm>
          <a:custGeom>
            <a:avLst/>
            <a:gdLst>
              <a:gd name="T0" fmla="*/ 0 w 2545"/>
              <a:gd name="T1" fmla="*/ 1109 h 2182"/>
              <a:gd name="T2" fmla="*/ 364 w 2545"/>
              <a:gd name="T3" fmla="*/ 0 h 2182"/>
              <a:gd name="T4" fmla="*/ 2545 w 2545"/>
              <a:gd name="T5" fmla="*/ 2182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5" h="2182">
                <a:moveTo>
                  <a:pt x="0" y="1109"/>
                </a:moveTo>
                <a:lnTo>
                  <a:pt x="364" y="0"/>
                </a:lnTo>
                <a:lnTo>
                  <a:pt x="2545" y="2182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0748" name="Freeform 12"/>
          <p:cNvSpPr>
            <a:spLocks/>
          </p:cNvSpPr>
          <p:nvPr/>
        </p:nvSpPr>
        <p:spPr bwMode="auto">
          <a:xfrm>
            <a:off x="2936875" y="3067050"/>
            <a:ext cx="4017963" cy="1752600"/>
          </a:xfrm>
          <a:custGeom>
            <a:avLst/>
            <a:gdLst>
              <a:gd name="T0" fmla="*/ 0 w 2531"/>
              <a:gd name="T1" fmla="*/ 0 h 1104"/>
              <a:gd name="T2" fmla="*/ 2531 w 2531"/>
              <a:gd name="T3" fmla="*/ 1104 h 11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1" h="1104">
                <a:moveTo>
                  <a:pt x="0" y="0"/>
                </a:moveTo>
                <a:lnTo>
                  <a:pt x="2531" y="1104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0751" name="Freeform 15"/>
          <p:cNvSpPr>
            <a:spLocks/>
          </p:cNvSpPr>
          <p:nvPr/>
        </p:nvSpPr>
        <p:spPr bwMode="auto">
          <a:xfrm>
            <a:off x="1781175" y="4503738"/>
            <a:ext cx="5162550" cy="2020887"/>
          </a:xfrm>
          <a:custGeom>
            <a:avLst/>
            <a:gdLst>
              <a:gd name="T0" fmla="*/ 423 w 3252"/>
              <a:gd name="T1" fmla="*/ 0 h 1273"/>
              <a:gd name="T2" fmla="*/ 0 w 3252"/>
              <a:gd name="T3" fmla="*/ 1273 h 1273"/>
              <a:gd name="T4" fmla="*/ 3252 w 3252"/>
              <a:gd name="T5" fmla="*/ 199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2" h="1273">
                <a:moveTo>
                  <a:pt x="423" y="0"/>
                </a:moveTo>
                <a:lnTo>
                  <a:pt x="0" y="1273"/>
                </a:lnTo>
                <a:lnTo>
                  <a:pt x="3252" y="199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0752" name="Freeform 16"/>
          <p:cNvSpPr>
            <a:spLocks/>
          </p:cNvSpPr>
          <p:nvPr/>
        </p:nvSpPr>
        <p:spPr bwMode="auto">
          <a:xfrm>
            <a:off x="2462213" y="4500563"/>
            <a:ext cx="4494212" cy="1314450"/>
          </a:xfrm>
          <a:custGeom>
            <a:avLst/>
            <a:gdLst>
              <a:gd name="T0" fmla="*/ 0 w 2831"/>
              <a:gd name="T1" fmla="*/ 0 h 828"/>
              <a:gd name="T2" fmla="*/ 0 w 2831"/>
              <a:gd name="T3" fmla="*/ 828 h 828"/>
              <a:gd name="T4" fmla="*/ 2831 w 2831"/>
              <a:gd name="T5" fmla="*/ 203 h 828"/>
              <a:gd name="T6" fmla="*/ 0 w 2831"/>
              <a:gd name="T7" fmla="*/ 0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1" h="828">
                <a:moveTo>
                  <a:pt x="0" y="0"/>
                </a:moveTo>
                <a:lnTo>
                  <a:pt x="0" y="828"/>
                </a:lnTo>
                <a:lnTo>
                  <a:pt x="2831" y="203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0753" name="Freeform 17"/>
          <p:cNvSpPr>
            <a:spLocks/>
          </p:cNvSpPr>
          <p:nvPr/>
        </p:nvSpPr>
        <p:spPr bwMode="auto">
          <a:xfrm>
            <a:off x="2941638" y="3070225"/>
            <a:ext cx="4024312" cy="2273300"/>
          </a:xfrm>
          <a:custGeom>
            <a:avLst/>
            <a:gdLst>
              <a:gd name="T0" fmla="*/ 0 w 2535"/>
              <a:gd name="T1" fmla="*/ 0 h 1432"/>
              <a:gd name="T2" fmla="*/ 1 w 2535"/>
              <a:gd name="T3" fmla="*/ 1432 h 1432"/>
              <a:gd name="T4" fmla="*/ 2535 w 2535"/>
              <a:gd name="T5" fmla="*/ 1104 h 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5" h="1432">
                <a:moveTo>
                  <a:pt x="0" y="0"/>
                </a:moveTo>
                <a:lnTo>
                  <a:pt x="1" y="1432"/>
                </a:lnTo>
                <a:lnTo>
                  <a:pt x="2535" y="110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0755" name="Text Box 19"/>
          <p:cNvSpPr txBox="1">
            <a:spLocks noChangeArrowheads="1"/>
          </p:cNvSpPr>
          <p:nvPr/>
        </p:nvSpPr>
        <p:spPr bwMode="auto">
          <a:xfrm>
            <a:off x="2138363" y="55276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3300"/>
                </a:solidFill>
              </a:rPr>
              <a:t>4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420756" name="Freeform 20"/>
          <p:cNvSpPr>
            <a:spLocks/>
          </p:cNvSpPr>
          <p:nvPr/>
        </p:nvSpPr>
        <p:spPr bwMode="auto">
          <a:xfrm>
            <a:off x="2462213" y="3057525"/>
            <a:ext cx="488950" cy="1446213"/>
          </a:xfrm>
          <a:custGeom>
            <a:avLst/>
            <a:gdLst>
              <a:gd name="T0" fmla="*/ 308 w 308"/>
              <a:gd name="T1" fmla="*/ 0 h 911"/>
              <a:gd name="T2" fmla="*/ 0 w 308"/>
              <a:gd name="T3" fmla="*/ 911 h 9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8" h="911">
                <a:moveTo>
                  <a:pt x="308" y="0"/>
                </a:moveTo>
                <a:lnTo>
                  <a:pt x="0" y="911"/>
                </a:ln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0757" name="Text Box 21"/>
          <p:cNvSpPr txBox="1">
            <a:spLocks noChangeArrowheads="1"/>
          </p:cNvSpPr>
          <p:nvPr/>
        </p:nvSpPr>
        <p:spPr bwMode="auto">
          <a:xfrm>
            <a:off x="2614613" y="50704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3300"/>
                </a:solidFill>
              </a:rPr>
              <a:t>2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420759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218113"/>
            <a:ext cx="304800" cy="150812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2420760" name="Group 24"/>
          <p:cNvGrpSpPr>
            <a:grpSpLocks/>
          </p:cNvGrpSpPr>
          <p:nvPr/>
        </p:nvGrpSpPr>
        <p:grpSpPr bwMode="auto">
          <a:xfrm>
            <a:off x="1339850" y="952500"/>
            <a:ext cx="6650038" cy="5700713"/>
            <a:chOff x="844" y="600"/>
            <a:chExt cx="4189" cy="3591"/>
          </a:xfrm>
        </p:grpSpPr>
        <p:sp>
          <p:nvSpPr>
            <p:cNvPr id="2420761" name="Text Box 25"/>
            <p:cNvSpPr txBox="1">
              <a:spLocks noChangeArrowheads="1"/>
            </p:cNvSpPr>
            <p:nvPr/>
          </p:nvSpPr>
          <p:spPr bwMode="auto">
            <a:xfrm>
              <a:off x="844" y="38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0762" name="Text Box 26"/>
            <p:cNvSpPr txBox="1">
              <a:spLocks noChangeArrowheads="1"/>
            </p:cNvSpPr>
            <p:nvPr/>
          </p:nvSpPr>
          <p:spPr bwMode="auto">
            <a:xfrm>
              <a:off x="1802" y="288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0763" name="Freeform 27"/>
            <p:cNvSpPr>
              <a:spLocks/>
            </p:cNvSpPr>
            <p:nvPr/>
          </p:nvSpPr>
          <p:spPr bwMode="auto">
            <a:xfrm>
              <a:off x="2202" y="3030"/>
              <a:ext cx="2676" cy="10"/>
            </a:xfrm>
            <a:custGeom>
              <a:avLst/>
              <a:gdLst>
                <a:gd name="T0" fmla="*/ 0 w 2676"/>
                <a:gd name="T1" fmla="*/ 0 h 10"/>
                <a:gd name="T2" fmla="*/ 2676 w 2676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76" h="10">
                  <a:moveTo>
                    <a:pt x="0" y="0"/>
                  </a:moveTo>
                  <a:lnTo>
                    <a:pt x="2676" y="1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0764" name="Text Box 28"/>
            <p:cNvSpPr txBox="1">
              <a:spLocks noChangeArrowheads="1"/>
            </p:cNvSpPr>
            <p:nvPr/>
          </p:nvSpPr>
          <p:spPr bwMode="auto">
            <a:xfrm>
              <a:off x="2137" y="6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20765" name="Text Box 29"/>
            <p:cNvSpPr txBox="1">
              <a:spLocks noChangeArrowheads="1"/>
            </p:cNvSpPr>
            <p:nvPr/>
          </p:nvSpPr>
          <p:spPr bwMode="auto">
            <a:xfrm>
              <a:off x="4857" y="30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0766" name="Line 30"/>
            <p:cNvSpPr>
              <a:spLocks noChangeShapeType="1"/>
            </p:cNvSpPr>
            <p:nvPr/>
          </p:nvSpPr>
          <p:spPr bwMode="auto">
            <a:xfrm flipV="1">
              <a:off x="2204" y="672"/>
              <a:ext cx="0" cy="2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0767" name="Freeform 31"/>
            <p:cNvSpPr>
              <a:spLocks/>
            </p:cNvSpPr>
            <p:nvPr/>
          </p:nvSpPr>
          <p:spPr bwMode="auto">
            <a:xfrm>
              <a:off x="1045" y="3030"/>
              <a:ext cx="1157" cy="1161"/>
            </a:xfrm>
            <a:custGeom>
              <a:avLst/>
              <a:gdLst>
                <a:gd name="T0" fmla="*/ 1157 w 1157"/>
                <a:gd name="T1" fmla="*/ 0 h 1161"/>
                <a:gd name="T2" fmla="*/ 0 w 1157"/>
                <a:gd name="T3" fmla="*/ 1161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7" h="1161">
                  <a:moveTo>
                    <a:pt x="1157" y="0"/>
                  </a:moveTo>
                  <a:lnTo>
                    <a:pt x="0" y="1161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0768" name="Text Box 32"/>
          <p:cNvSpPr txBox="1">
            <a:spLocks noChangeArrowheads="1"/>
          </p:cNvSpPr>
          <p:nvPr/>
        </p:nvSpPr>
        <p:spPr bwMode="auto">
          <a:xfrm>
            <a:off x="6804025" y="4765675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2420769" name="Text Box 33"/>
          <p:cNvSpPr txBox="1">
            <a:spLocks noChangeArrowheads="1"/>
          </p:cNvSpPr>
          <p:nvPr/>
        </p:nvSpPr>
        <p:spPr bwMode="auto">
          <a:xfrm>
            <a:off x="3051175" y="1174750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20770" name="Text Box 34"/>
          <p:cNvSpPr txBox="1">
            <a:spLocks noChangeArrowheads="1"/>
          </p:cNvSpPr>
          <p:nvPr/>
        </p:nvSpPr>
        <p:spPr bwMode="auto">
          <a:xfrm>
            <a:off x="1701800" y="6364288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2420772" name="Text Box 36"/>
          <p:cNvSpPr txBox="1">
            <a:spLocks noChangeArrowheads="1"/>
          </p:cNvSpPr>
          <p:nvPr/>
        </p:nvSpPr>
        <p:spPr bwMode="auto">
          <a:xfrm>
            <a:off x="152400" y="533400"/>
            <a:ext cx="894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    </a:t>
            </a:r>
            <a:r>
              <a:rPr lang="zh-CN" altLang="en-US" sz="2400" b="1">
                <a:solidFill>
                  <a:schemeClr val="tx1"/>
                </a:solidFill>
              </a:rPr>
              <a:t>平面</a:t>
            </a:r>
            <a:r>
              <a:rPr lang="en-US" altLang="zh-CN" sz="2400" b="1" i="1">
                <a:solidFill>
                  <a:schemeClr val="tx1"/>
                </a:solidFill>
              </a:rPr>
              <a:t>y</a:t>
            </a:r>
            <a:r>
              <a:rPr lang="en-US" altLang="zh-CN" sz="2400" b="1">
                <a:solidFill>
                  <a:schemeClr val="tx1"/>
                </a:solidFill>
              </a:rPr>
              <a:t>=0 , </a:t>
            </a:r>
            <a:r>
              <a:rPr lang="en-US" altLang="zh-CN" sz="2400" b="1" i="1">
                <a:solidFill>
                  <a:schemeClr val="tx1"/>
                </a:solidFill>
              </a:rPr>
              <a:t>z</a:t>
            </a:r>
            <a:r>
              <a:rPr lang="en-US" altLang="zh-CN" sz="2400" b="1">
                <a:solidFill>
                  <a:schemeClr val="tx1"/>
                </a:solidFill>
              </a:rPr>
              <a:t>=0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en-US" altLang="zh-CN" sz="2400" b="1" i="1">
                <a:solidFill>
                  <a:schemeClr val="tx1"/>
                </a:solidFill>
              </a:rPr>
              <a:t>x+y </a:t>
            </a:r>
            <a:r>
              <a:rPr lang="en-US" altLang="zh-CN" sz="2400" b="1">
                <a:solidFill>
                  <a:schemeClr val="tx1"/>
                </a:solidFill>
              </a:rPr>
              <a:t>=6, 3</a:t>
            </a:r>
            <a:r>
              <a:rPr lang="en-US" altLang="zh-CN" sz="2400" b="1" i="1">
                <a:solidFill>
                  <a:schemeClr val="tx1"/>
                </a:solidFill>
              </a:rPr>
              <a:t>x+</a:t>
            </a: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en-US" altLang="zh-CN" sz="2400" b="1" i="1">
                <a:solidFill>
                  <a:schemeClr val="tx1"/>
                </a:solidFill>
              </a:rPr>
              <a:t>y </a:t>
            </a:r>
            <a:r>
              <a:rPr lang="en-US" altLang="zh-CN" sz="2400" b="1">
                <a:solidFill>
                  <a:schemeClr val="tx1"/>
                </a:solidFill>
              </a:rPr>
              <a:t>=12 </a:t>
            </a:r>
            <a:r>
              <a:rPr lang="zh-CN" altLang="en-US" sz="2400" b="1">
                <a:solidFill>
                  <a:schemeClr val="tx1"/>
                </a:solidFill>
              </a:rPr>
              <a:t>和</a:t>
            </a:r>
            <a:r>
              <a:rPr lang="en-US" altLang="zh-CN" sz="2400" b="1" i="1">
                <a:solidFill>
                  <a:schemeClr val="tx1"/>
                </a:solidFill>
              </a:rPr>
              <a:t>x+y+z </a:t>
            </a:r>
            <a:r>
              <a:rPr lang="en-US" altLang="zh-CN" sz="2400" b="1">
                <a:solidFill>
                  <a:schemeClr val="tx1"/>
                </a:solidFill>
              </a:rPr>
              <a:t>=6</a:t>
            </a:r>
            <a:r>
              <a:rPr lang="zh-CN" altLang="en-US" sz="2400" b="1">
                <a:solidFill>
                  <a:schemeClr val="tx1"/>
                </a:solidFill>
              </a:rPr>
              <a:t>所围成的立体图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20773" name="Text Box 37"/>
          <p:cNvSpPr txBox="1">
            <a:spLocks noChangeArrowheads="1"/>
          </p:cNvSpPr>
          <p:nvPr/>
        </p:nvSpPr>
        <p:spPr bwMode="auto">
          <a:xfrm>
            <a:off x="412750" y="1524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27. 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</a:rPr>
              <a:t>作图练习</a:t>
            </a:r>
          </a:p>
        </p:txBody>
      </p:sp>
      <p:sp>
        <p:nvSpPr>
          <p:cNvPr id="2420754" name="Freeform 18"/>
          <p:cNvSpPr>
            <a:spLocks/>
          </p:cNvSpPr>
          <p:nvPr/>
        </p:nvSpPr>
        <p:spPr bwMode="auto">
          <a:xfrm>
            <a:off x="2489200" y="5349875"/>
            <a:ext cx="450850" cy="444500"/>
          </a:xfrm>
          <a:custGeom>
            <a:avLst/>
            <a:gdLst>
              <a:gd name="T0" fmla="*/ 0 w 284"/>
              <a:gd name="T1" fmla="*/ 280 h 280"/>
              <a:gd name="T2" fmla="*/ 284 w 284"/>
              <a:gd name="T3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4" h="280">
                <a:moveTo>
                  <a:pt x="0" y="280"/>
                </a:moveTo>
                <a:lnTo>
                  <a:pt x="284" y="0"/>
                </a:lnTo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70980"/>
                  <a:invGamma/>
                </a:srgbClr>
              </a:gs>
            </a:gsLst>
            <a:lin ang="0" scaled="1"/>
          </a:gradFill>
          <a:ln w="38100" cmpd="sng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0775" name="AutoShape 3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077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3" name="Text Box 23"/>
          <p:cNvSpPr txBox="1">
            <a:spLocks noChangeArrowheads="1"/>
          </p:cNvSpPr>
          <p:nvPr/>
        </p:nvSpPr>
        <p:spPr bwMode="auto">
          <a:xfrm>
            <a:off x="4967288" y="4972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3300"/>
                </a:solidFill>
              </a:rPr>
              <a:t>a</a:t>
            </a:r>
          </a:p>
        </p:txBody>
      </p:sp>
      <p:grpSp>
        <p:nvGrpSpPr>
          <p:cNvPr id="1914882" name="Group 2"/>
          <p:cNvGrpSpPr>
            <a:grpSpLocks/>
          </p:cNvGrpSpPr>
          <p:nvPr/>
        </p:nvGrpSpPr>
        <p:grpSpPr bwMode="auto">
          <a:xfrm>
            <a:off x="1712913" y="969963"/>
            <a:ext cx="3292475" cy="4902200"/>
            <a:chOff x="1079" y="611"/>
            <a:chExt cx="2074" cy="3088"/>
          </a:xfrm>
        </p:grpSpPr>
        <p:sp>
          <p:nvSpPr>
            <p:cNvPr id="1914883" name="Line 3"/>
            <p:cNvSpPr>
              <a:spLocks noChangeShapeType="1"/>
            </p:cNvSpPr>
            <p:nvPr/>
          </p:nvSpPr>
          <p:spPr bwMode="auto">
            <a:xfrm rot="5400000" flipH="1">
              <a:off x="2369" y="-171"/>
              <a:ext cx="0" cy="15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14884" name="Group 4"/>
            <p:cNvGrpSpPr>
              <a:grpSpLocks/>
            </p:cNvGrpSpPr>
            <p:nvPr/>
          </p:nvGrpSpPr>
          <p:grpSpPr bwMode="auto">
            <a:xfrm>
              <a:off x="1079" y="614"/>
              <a:ext cx="2074" cy="3085"/>
              <a:chOff x="1079" y="614"/>
              <a:chExt cx="2074" cy="3085"/>
            </a:xfrm>
          </p:grpSpPr>
          <p:sp>
            <p:nvSpPr>
              <p:cNvPr id="1914885" name="Freeform 5"/>
              <p:cNvSpPr>
                <a:spLocks/>
              </p:cNvSpPr>
              <p:nvPr/>
            </p:nvSpPr>
            <p:spPr bwMode="auto">
              <a:xfrm rot="5400000" flipH="1">
                <a:off x="1094" y="600"/>
                <a:ext cx="500" cy="527"/>
              </a:xfrm>
              <a:custGeom>
                <a:avLst/>
                <a:gdLst>
                  <a:gd name="T0" fmla="*/ 500 w 500"/>
                  <a:gd name="T1" fmla="*/ 0 h 527"/>
                  <a:gd name="T2" fmla="*/ 0 w 500"/>
                  <a:gd name="T3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0" h="527">
                    <a:moveTo>
                      <a:pt x="500" y="0"/>
                    </a:moveTo>
                    <a:lnTo>
                      <a:pt x="0" y="527"/>
                    </a:ln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4886" name="Freeform 6"/>
              <p:cNvSpPr>
                <a:spLocks/>
              </p:cNvSpPr>
              <p:nvPr/>
            </p:nvSpPr>
            <p:spPr bwMode="auto">
              <a:xfrm>
                <a:off x="1079" y="614"/>
                <a:ext cx="2074" cy="3077"/>
              </a:xfrm>
              <a:custGeom>
                <a:avLst/>
                <a:gdLst>
                  <a:gd name="T0" fmla="*/ 0 w 2074"/>
                  <a:gd name="T1" fmla="*/ 3072 h 3077"/>
                  <a:gd name="T2" fmla="*/ 1 w 2074"/>
                  <a:gd name="T3" fmla="*/ 508 h 3077"/>
                  <a:gd name="T4" fmla="*/ 319 w 2074"/>
                  <a:gd name="T5" fmla="*/ 536 h 3077"/>
                  <a:gd name="T6" fmla="*/ 640 w 2074"/>
                  <a:gd name="T7" fmla="*/ 540 h 3077"/>
                  <a:gd name="T8" fmla="*/ 880 w 2074"/>
                  <a:gd name="T9" fmla="*/ 528 h 3077"/>
                  <a:gd name="T10" fmla="*/ 1219 w 2074"/>
                  <a:gd name="T11" fmla="*/ 481 h 3077"/>
                  <a:gd name="T12" fmla="*/ 1360 w 2074"/>
                  <a:gd name="T13" fmla="*/ 452 h 3077"/>
                  <a:gd name="T14" fmla="*/ 1492 w 2074"/>
                  <a:gd name="T15" fmla="*/ 420 h 3077"/>
                  <a:gd name="T16" fmla="*/ 1628 w 2074"/>
                  <a:gd name="T17" fmla="*/ 380 h 3077"/>
                  <a:gd name="T18" fmla="*/ 1700 w 2074"/>
                  <a:gd name="T19" fmla="*/ 341 h 3077"/>
                  <a:gd name="T20" fmla="*/ 1888 w 2074"/>
                  <a:gd name="T21" fmla="*/ 248 h 3077"/>
                  <a:gd name="T22" fmla="*/ 1996 w 2074"/>
                  <a:gd name="T23" fmla="*/ 164 h 3077"/>
                  <a:gd name="T24" fmla="*/ 2036 w 2074"/>
                  <a:gd name="T25" fmla="*/ 100 h 3077"/>
                  <a:gd name="T26" fmla="*/ 2054 w 2074"/>
                  <a:gd name="T27" fmla="*/ 47 h 3077"/>
                  <a:gd name="T28" fmla="*/ 2074 w 2074"/>
                  <a:gd name="T29" fmla="*/ 0 h 3077"/>
                  <a:gd name="T30" fmla="*/ 2072 w 2074"/>
                  <a:gd name="T31" fmla="*/ 2576 h 3077"/>
                  <a:gd name="T32" fmla="*/ 2004 w 2074"/>
                  <a:gd name="T33" fmla="*/ 2688 h 3077"/>
                  <a:gd name="T34" fmla="*/ 1864 w 2074"/>
                  <a:gd name="T35" fmla="*/ 2804 h 3077"/>
                  <a:gd name="T36" fmla="*/ 1644 w 2074"/>
                  <a:gd name="T37" fmla="*/ 2916 h 3077"/>
                  <a:gd name="T38" fmla="*/ 1440 w 2074"/>
                  <a:gd name="T39" fmla="*/ 2972 h 3077"/>
                  <a:gd name="T40" fmla="*/ 1224 w 2074"/>
                  <a:gd name="T41" fmla="*/ 3028 h 3077"/>
                  <a:gd name="T42" fmla="*/ 996 w 2074"/>
                  <a:gd name="T43" fmla="*/ 3052 h 3077"/>
                  <a:gd name="T44" fmla="*/ 792 w 2074"/>
                  <a:gd name="T45" fmla="*/ 3076 h 3077"/>
                  <a:gd name="T46" fmla="*/ 532 w 2074"/>
                  <a:gd name="T47" fmla="*/ 3076 h 3077"/>
                  <a:gd name="T48" fmla="*/ 155 w 2074"/>
                  <a:gd name="T49" fmla="*/ 3077 h 3077"/>
                  <a:gd name="T50" fmla="*/ 0 w 2074"/>
                  <a:gd name="T51" fmla="*/ 3072 h 3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74" h="3077">
                    <a:moveTo>
                      <a:pt x="0" y="3072"/>
                    </a:moveTo>
                    <a:lnTo>
                      <a:pt x="1" y="508"/>
                    </a:lnTo>
                    <a:lnTo>
                      <a:pt x="319" y="536"/>
                    </a:lnTo>
                    <a:lnTo>
                      <a:pt x="640" y="540"/>
                    </a:lnTo>
                    <a:lnTo>
                      <a:pt x="880" y="528"/>
                    </a:lnTo>
                    <a:lnTo>
                      <a:pt x="1219" y="481"/>
                    </a:lnTo>
                    <a:lnTo>
                      <a:pt x="1360" y="452"/>
                    </a:lnTo>
                    <a:lnTo>
                      <a:pt x="1492" y="420"/>
                    </a:lnTo>
                    <a:lnTo>
                      <a:pt x="1628" y="380"/>
                    </a:lnTo>
                    <a:lnTo>
                      <a:pt x="1700" y="341"/>
                    </a:lnTo>
                    <a:lnTo>
                      <a:pt x="1888" y="248"/>
                    </a:lnTo>
                    <a:lnTo>
                      <a:pt x="1996" y="164"/>
                    </a:lnTo>
                    <a:lnTo>
                      <a:pt x="2036" y="100"/>
                    </a:lnTo>
                    <a:lnTo>
                      <a:pt x="2054" y="47"/>
                    </a:lnTo>
                    <a:lnTo>
                      <a:pt x="2074" y="0"/>
                    </a:lnTo>
                    <a:lnTo>
                      <a:pt x="2072" y="2576"/>
                    </a:lnTo>
                    <a:lnTo>
                      <a:pt x="2004" y="2688"/>
                    </a:lnTo>
                    <a:lnTo>
                      <a:pt x="1864" y="2804"/>
                    </a:lnTo>
                    <a:lnTo>
                      <a:pt x="1644" y="2916"/>
                    </a:lnTo>
                    <a:lnTo>
                      <a:pt x="1440" y="2972"/>
                    </a:lnTo>
                    <a:lnTo>
                      <a:pt x="1224" y="3028"/>
                    </a:lnTo>
                    <a:lnTo>
                      <a:pt x="996" y="3052"/>
                    </a:lnTo>
                    <a:lnTo>
                      <a:pt x="792" y="3076"/>
                    </a:lnTo>
                    <a:lnTo>
                      <a:pt x="532" y="3076"/>
                    </a:lnTo>
                    <a:lnTo>
                      <a:pt x="155" y="3077"/>
                    </a:lnTo>
                    <a:lnTo>
                      <a:pt x="0" y="307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/>
                  </a:gs>
                  <a:gs pos="50000">
                    <a:schemeClr val="bg1"/>
                  </a:gs>
                  <a:gs pos="100000">
                    <a:srgbClr val="FF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4887" name="Arc 7"/>
              <p:cNvSpPr>
                <a:spLocks/>
              </p:cNvSpPr>
              <p:nvPr/>
            </p:nvSpPr>
            <p:spPr bwMode="auto">
              <a:xfrm rot="5400000">
                <a:off x="1846" y="2405"/>
                <a:ext cx="542" cy="20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14888" name="Freeform 8"/>
              <p:cNvSpPr>
                <a:spLocks/>
              </p:cNvSpPr>
              <p:nvPr/>
            </p:nvSpPr>
            <p:spPr bwMode="auto">
              <a:xfrm rot="5400000" flipH="1">
                <a:off x="357" y="1885"/>
                <a:ext cx="2544" cy="6"/>
              </a:xfrm>
              <a:custGeom>
                <a:avLst/>
                <a:gdLst>
                  <a:gd name="T0" fmla="*/ 0 w 2544"/>
                  <a:gd name="T1" fmla="*/ 6 h 6"/>
                  <a:gd name="T2" fmla="*/ 2544 w 254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44" h="6">
                    <a:moveTo>
                      <a:pt x="0" y="6"/>
                    </a:moveTo>
                    <a:lnTo>
                      <a:pt x="25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4889" name="Line 9"/>
              <p:cNvSpPr>
                <a:spLocks noChangeShapeType="1"/>
              </p:cNvSpPr>
              <p:nvPr/>
            </p:nvSpPr>
            <p:spPr bwMode="auto">
              <a:xfrm rot="5400000" flipH="1">
                <a:off x="2386" y="2390"/>
                <a:ext cx="0" cy="153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14890" name="Freeform 10"/>
              <p:cNvSpPr>
                <a:spLocks/>
              </p:cNvSpPr>
              <p:nvPr/>
            </p:nvSpPr>
            <p:spPr bwMode="auto">
              <a:xfrm rot="5400000" flipH="1">
                <a:off x="1120" y="3150"/>
                <a:ext cx="497" cy="526"/>
              </a:xfrm>
              <a:custGeom>
                <a:avLst/>
                <a:gdLst>
                  <a:gd name="T0" fmla="*/ 497 w 497"/>
                  <a:gd name="T1" fmla="*/ 0 h 526"/>
                  <a:gd name="T2" fmla="*/ 0 w 497"/>
                  <a:gd name="T3" fmla="*/ 5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7" h="526">
                    <a:moveTo>
                      <a:pt x="497" y="0"/>
                    </a:moveTo>
                    <a:lnTo>
                      <a:pt x="0" y="52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14891" name="Arc 11"/>
              <p:cNvSpPr>
                <a:spLocks/>
              </p:cNvSpPr>
              <p:nvPr/>
            </p:nvSpPr>
            <p:spPr bwMode="auto">
              <a:xfrm rot="5400000">
                <a:off x="1843" y="-149"/>
                <a:ext cx="542" cy="207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14915" name="Freeform 35"/>
          <p:cNvSpPr>
            <a:spLocks/>
          </p:cNvSpPr>
          <p:nvPr/>
        </p:nvSpPr>
        <p:spPr bwMode="auto">
          <a:xfrm>
            <a:off x="1717675" y="5851525"/>
            <a:ext cx="4106863" cy="9525"/>
          </a:xfrm>
          <a:custGeom>
            <a:avLst/>
            <a:gdLst>
              <a:gd name="T0" fmla="*/ 0 w 2587"/>
              <a:gd name="T1" fmla="*/ 6 h 6"/>
              <a:gd name="T2" fmla="*/ 2587 w 2587"/>
              <a:gd name="T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87" h="6">
                <a:moveTo>
                  <a:pt x="0" y="6"/>
                </a:moveTo>
                <a:lnTo>
                  <a:pt x="2587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14892" name="Group 12"/>
          <p:cNvGrpSpPr>
            <a:grpSpLocks/>
          </p:cNvGrpSpPr>
          <p:nvPr/>
        </p:nvGrpSpPr>
        <p:grpSpPr bwMode="auto">
          <a:xfrm>
            <a:off x="1725613" y="2568575"/>
            <a:ext cx="4903787" cy="3298825"/>
            <a:chOff x="1087" y="1618"/>
            <a:chExt cx="3089" cy="2078"/>
          </a:xfrm>
        </p:grpSpPr>
        <p:sp>
          <p:nvSpPr>
            <p:cNvPr id="1914893" name="Line 13"/>
            <p:cNvSpPr>
              <a:spLocks noChangeShapeType="1"/>
            </p:cNvSpPr>
            <p:nvPr/>
          </p:nvSpPr>
          <p:spPr bwMode="auto">
            <a:xfrm>
              <a:off x="4176" y="1622"/>
              <a:ext cx="0" cy="156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14894" name="Group 14"/>
            <p:cNvGrpSpPr>
              <a:grpSpLocks/>
            </p:cNvGrpSpPr>
            <p:nvPr/>
          </p:nvGrpSpPr>
          <p:grpSpPr bwMode="auto">
            <a:xfrm>
              <a:off x="1087" y="1618"/>
              <a:ext cx="3085" cy="2078"/>
              <a:chOff x="1087" y="1618"/>
              <a:chExt cx="3085" cy="2078"/>
            </a:xfrm>
          </p:grpSpPr>
          <p:sp>
            <p:nvSpPr>
              <p:cNvPr id="1914895" name="Freeform 15"/>
              <p:cNvSpPr>
                <a:spLocks/>
              </p:cNvSpPr>
              <p:nvPr/>
            </p:nvSpPr>
            <p:spPr bwMode="auto">
              <a:xfrm>
                <a:off x="3672" y="3164"/>
                <a:ext cx="500" cy="527"/>
              </a:xfrm>
              <a:custGeom>
                <a:avLst/>
                <a:gdLst>
                  <a:gd name="T0" fmla="*/ 500 w 500"/>
                  <a:gd name="T1" fmla="*/ 0 h 527"/>
                  <a:gd name="T2" fmla="*/ 0 w 500"/>
                  <a:gd name="T3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0" h="527">
                    <a:moveTo>
                      <a:pt x="500" y="0"/>
                    </a:moveTo>
                    <a:lnTo>
                      <a:pt x="0" y="527"/>
                    </a:ln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4896" name="Freeform 16"/>
              <p:cNvSpPr>
                <a:spLocks/>
              </p:cNvSpPr>
              <p:nvPr/>
            </p:nvSpPr>
            <p:spPr bwMode="auto">
              <a:xfrm>
                <a:off x="1095" y="1618"/>
                <a:ext cx="3077" cy="2078"/>
              </a:xfrm>
              <a:custGeom>
                <a:avLst/>
                <a:gdLst>
                  <a:gd name="T0" fmla="*/ 5 w 3077"/>
                  <a:gd name="T1" fmla="*/ 2074 h 2078"/>
                  <a:gd name="T2" fmla="*/ 2565 w 3077"/>
                  <a:gd name="T3" fmla="*/ 2078 h 2078"/>
                  <a:gd name="T4" fmla="*/ 2541 w 3077"/>
                  <a:gd name="T5" fmla="*/ 1755 h 2078"/>
                  <a:gd name="T6" fmla="*/ 2537 w 3077"/>
                  <a:gd name="T7" fmla="*/ 1434 h 2078"/>
                  <a:gd name="T8" fmla="*/ 2549 w 3077"/>
                  <a:gd name="T9" fmla="*/ 1194 h 2078"/>
                  <a:gd name="T10" fmla="*/ 2596 w 3077"/>
                  <a:gd name="T11" fmla="*/ 855 h 2078"/>
                  <a:gd name="T12" fmla="*/ 2625 w 3077"/>
                  <a:gd name="T13" fmla="*/ 714 h 2078"/>
                  <a:gd name="T14" fmla="*/ 2657 w 3077"/>
                  <a:gd name="T15" fmla="*/ 582 h 2078"/>
                  <a:gd name="T16" fmla="*/ 2697 w 3077"/>
                  <a:gd name="T17" fmla="*/ 446 h 2078"/>
                  <a:gd name="T18" fmla="*/ 2736 w 3077"/>
                  <a:gd name="T19" fmla="*/ 374 h 2078"/>
                  <a:gd name="T20" fmla="*/ 2829 w 3077"/>
                  <a:gd name="T21" fmla="*/ 186 h 2078"/>
                  <a:gd name="T22" fmla="*/ 2913 w 3077"/>
                  <a:gd name="T23" fmla="*/ 78 h 2078"/>
                  <a:gd name="T24" fmla="*/ 2977 w 3077"/>
                  <a:gd name="T25" fmla="*/ 38 h 2078"/>
                  <a:gd name="T26" fmla="*/ 3030 w 3077"/>
                  <a:gd name="T27" fmla="*/ 20 h 2078"/>
                  <a:gd name="T28" fmla="*/ 3077 w 3077"/>
                  <a:gd name="T29" fmla="*/ 0 h 2078"/>
                  <a:gd name="T30" fmla="*/ 501 w 3077"/>
                  <a:gd name="T31" fmla="*/ 2 h 2078"/>
                  <a:gd name="T32" fmla="*/ 389 w 3077"/>
                  <a:gd name="T33" fmla="*/ 70 h 2078"/>
                  <a:gd name="T34" fmla="*/ 273 w 3077"/>
                  <a:gd name="T35" fmla="*/ 210 h 2078"/>
                  <a:gd name="T36" fmla="*/ 161 w 3077"/>
                  <a:gd name="T37" fmla="*/ 430 h 2078"/>
                  <a:gd name="T38" fmla="*/ 105 w 3077"/>
                  <a:gd name="T39" fmla="*/ 634 h 2078"/>
                  <a:gd name="T40" fmla="*/ 49 w 3077"/>
                  <a:gd name="T41" fmla="*/ 850 h 2078"/>
                  <a:gd name="T42" fmla="*/ 25 w 3077"/>
                  <a:gd name="T43" fmla="*/ 1078 h 2078"/>
                  <a:gd name="T44" fmla="*/ 1 w 3077"/>
                  <a:gd name="T45" fmla="*/ 1282 h 2078"/>
                  <a:gd name="T46" fmla="*/ 1 w 3077"/>
                  <a:gd name="T47" fmla="*/ 1542 h 2078"/>
                  <a:gd name="T48" fmla="*/ 0 w 3077"/>
                  <a:gd name="T49" fmla="*/ 1919 h 2078"/>
                  <a:gd name="T50" fmla="*/ 5 w 3077"/>
                  <a:gd name="T51" fmla="*/ 2074 h 2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77" h="2078">
                    <a:moveTo>
                      <a:pt x="5" y="2074"/>
                    </a:moveTo>
                    <a:lnTo>
                      <a:pt x="2565" y="2078"/>
                    </a:lnTo>
                    <a:lnTo>
                      <a:pt x="2541" y="1755"/>
                    </a:lnTo>
                    <a:lnTo>
                      <a:pt x="2537" y="1434"/>
                    </a:lnTo>
                    <a:lnTo>
                      <a:pt x="2549" y="1194"/>
                    </a:lnTo>
                    <a:lnTo>
                      <a:pt x="2596" y="855"/>
                    </a:lnTo>
                    <a:lnTo>
                      <a:pt x="2625" y="714"/>
                    </a:lnTo>
                    <a:lnTo>
                      <a:pt x="2657" y="582"/>
                    </a:lnTo>
                    <a:lnTo>
                      <a:pt x="2697" y="446"/>
                    </a:lnTo>
                    <a:lnTo>
                      <a:pt x="2736" y="374"/>
                    </a:lnTo>
                    <a:lnTo>
                      <a:pt x="2829" y="186"/>
                    </a:lnTo>
                    <a:lnTo>
                      <a:pt x="2913" y="78"/>
                    </a:lnTo>
                    <a:lnTo>
                      <a:pt x="2977" y="38"/>
                    </a:lnTo>
                    <a:lnTo>
                      <a:pt x="3030" y="20"/>
                    </a:lnTo>
                    <a:lnTo>
                      <a:pt x="3077" y="0"/>
                    </a:lnTo>
                    <a:lnTo>
                      <a:pt x="501" y="2"/>
                    </a:lnTo>
                    <a:lnTo>
                      <a:pt x="389" y="70"/>
                    </a:lnTo>
                    <a:lnTo>
                      <a:pt x="273" y="210"/>
                    </a:lnTo>
                    <a:lnTo>
                      <a:pt x="161" y="430"/>
                    </a:lnTo>
                    <a:lnTo>
                      <a:pt x="105" y="634"/>
                    </a:lnTo>
                    <a:lnTo>
                      <a:pt x="49" y="850"/>
                    </a:lnTo>
                    <a:lnTo>
                      <a:pt x="25" y="1078"/>
                    </a:lnTo>
                    <a:lnTo>
                      <a:pt x="1" y="1282"/>
                    </a:lnTo>
                    <a:lnTo>
                      <a:pt x="1" y="1542"/>
                    </a:lnTo>
                    <a:lnTo>
                      <a:pt x="0" y="1919"/>
                    </a:lnTo>
                    <a:lnTo>
                      <a:pt x="5" y="207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4897" name="Arc 17"/>
              <p:cNvSpPr>
                <a:spLocks/>
              </p:cNvSpPr>
              <p:nvPr/>
            </p:nvSpPr>
            <p:spPr bwMode="auto">
              <a:xfrm flipH="1">
                <a:off x="3629" y="1623"/>
                <a:ext cx="542" cy="207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14898" name="Arc 18"/>
              <p:cNvSpPr>
                <a:spLocks/>
              </p:cNvSpPr>
              <p:nvPr/>
            </p:nvSpPr>
            <p:spPr bwMode="auto">
              <a:xfrm flipH="1">
                <a:off x="1087" y="1632"/>
                <a:ext cx="542" cy="20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14899" name="Line 19"/>
              <p:cNvSpPr>
                <a:spLocks noChangeShapeType="1"/>
              </p:cNvSpPr>
              <p:nvPr/>
            </p:nvSpPr>
            <p:spPr bwMode="auto">
              <a:xfrm>
                <a:off x="1628" y="1618"/>
                <a:ext cx="0" cy="1535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14900" name="Freeform 20"/>
              <p:cNvSpPr>
                <a:spLocks/>
              </p:cNvSpPr>
              <p:nvPr/>
            </p:nvSpPr>
            <p:spPr bwMode="auto">
              <a:xfrm>
                <a:off x="1125" y="3158"/>
                <a:ext cx="497" cy="526"/>
              </a:xfrm>
              <a:custGeom>
                <a:avLst/>
                <a:gdLst>
                  <a:gd name="T0" fmla="*/ 497 w 497"/>
                  <a:gd name="T1" fmla="*/ 0 h 526"/>
                  <a:gd name="T2" fmla="*/ 0 w 497"/>
                  <a:gd name="T3" fmla="*/ 5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7" h="526">
                    <a:moveTo>
                      <a:pt x="497" y="0"/>
                    </a:moveTo>
                    <a:lnTo>
                      <a:pt x="0" y="526"/>
                    </a:ln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14901" name="Freeform 21"/>
              <p:cNvSpPr>
                <a:spLocks/>
              </p:cNvSpPr>
              <p:nvPr/>
            </p:nvSpPr>
            <p:spPr bwMode="auto">
              <a:xfrm>
                <a:off x="1626" y="3156"/>
                <a:ext cx="2544" cy="6"/>
              </a:xfrm>
              <a:custGeom>
                <a:avLst/>
                <a:gdLst>
                  <a:gd name="T0" fmla="*/ 0 w 2544"/>
                  <a:gd name="T1" fmla="*/ 6 h 6"/>
                  <a:gd name="T2" fmla="*/ 2544 w 254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44" h="6">
                    <a:moveTo>
                      <a:pt x="0" y="6"/>
                    </a:moveTo>
                    <a:lnTo>
                      <a:pt x="2544" y="0"/>
                    </a:ln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14902" name="Freeform 22"/>
          <p:cNvSpPr>
            <a:spLocks/>
          </p:cNvSpPr>
          <p:nvPr/>
        </p:nvSpPr>
        <p:spPr bwMode="auto">
          <a:xfrm>
            <a:off x="1714500" y="1028700"/>
            <a:ext cx="3289300" cy="4819650"/>
          </a:xfrm>
          <a:custGeom>
            <a:avLst/>
            <a:gdLst>
              <a:gd name="T0" fmla="*/ 0 w 2072"/>
              <a:gd name="T1" fmla="*/ 3036 h 3036"/>
              <a:gd name="T2" fmla="*/ 0 w 2072"/>
              <a:gd name="T3" fmla="*/ 472 h 3036"/>
              <a:gd name="T4" fmla="*/ 124 w 2072"/>
              <a:gd name="T5" fmla="*/ 512 h 3036"/>
              <a:gd name="T6" fmla="*/ 352 w 2072"/>
              <a:gd name="T7" fmla="*/ 536 h 3036"/>
              <a:gd name="T8" fmla="*/ 692 w 2072"/>
              <a:gd name="T9" fmla="*/ 540 h 3036"/>
              <a:gd name="T10" fmla="*/ 928 w 2072"/>
              <a:gd name="T11" fmla="*/ 520 h 3036"/>
              <a:gd name="T12" fmla="*/ 1156 w 2072"/>
              <a:gd name="T13" fmla="*/ 484 h 3036"/>
              <a:gd name="T14" fmla="*/ 1320 w 2072"/>
              <a:gd name="T15" fmla="*/ 468 h 3036"/>
              <a:gd name="T16" fmla="*/ 1508 w 2072"/>
              <a:gd name="T17" fmla="*/ 396 h 3036"/>
              <a:gd name="T18" fmla="*/ 1648 w 2072"/>
              <a:gd name="T19" fmla="*/ 376 h 3036"/>
              <a:gd name="T20" fmla="*/ 1780 w 2072"/>
              <a:gd name="T21" fmla="*/ 324 h 3036"/>
              <a:gd name="T22" fmla="*/ 1908 w 2072"/>
              <a:gd name="T23" fmla="*/ 240 h 3036"/>
              <a:gd name="T24" fmla="*/ 1984 w 2072"/>
              <a:gd name="T25" fmla="*/ 152 h 3036"/>
              <a:gd name="T26" fmla="*/ 2040 w 2072"/>
              <a:gd name="T27" fmla="*/ 76 h 3036"/>
              <a:gd name="T28" fmla="*/ 2072 w 2072"/>
              <a:gd name="T29" fmla="*/ 0 h 3036"/>
              <a:gd name="T30" fmla="*/ 2072 w 2072"/>
              <a:gd name="T31" fmla="*/ 974 h 3036"/>
              <a:gd name="T32" fmla="*/ 1500 w 2072"/>
              <a:gd name="T33" fmla="*/ 1604 h 3036"/>
              <a:gd name="T34" fmla="*/ 1020 w 2072"/>
              <a:gd name="T35" fmla="*/ 2104 h 3036"/>
              <a:gd name="T36" fmla="*/ 544 w 2072"/>
              <a:gd name="T37" fmla="*/ 2568 h 3036"/>
              <a:gd name="T38" fmla="*/ 122 w 2072"/>
              <a:gd name="T39" fmla="*/ 2948 h 3036"/>
              <a:gd name="T40" fmla="*/ 0 w 2072"/>
              <a:gd name="T41" fmla="*/ 3036 h 3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72" h="3036">
                <a:moveTo>
                  <a:pt x="0" y="3036"/>
                </a:moveTo>
                <a:lnTo>
                  <a:pt x="0" y="472"/>
                </a:lnTo>
                <a:lnTo>
                  <a:pt x="124" y="512"/>
                </a:lnTo>
                <a:lnTo>
                  <a:pt x="352" y="536"/>
                </a:lnTo>
                <a:lnTo>
                  <a:pt x="692" y="540"/>
                </a:lnTo>
                <a:lnTo>
                  <a:pt x="928" y="520"/>
                </a:lnTo>
                <a:lnTo>
                  <a:pt x="1156" y="484"/>
                </a:lnTo>
                <a:lnTo>
                  <a:pt x="1320" y="468"/>
                </a:lnTo>
                <a:lnTo>
                  <a:pt x="1508" y="396"/>
                </a:lnTo>
                <a:lnTo>
                  <a:pt x="1648" y="376"/>
                </a:lnTo>
                <a:lnTo>
                  <a:pt x="1780" y="324"/>
                </a:lnTo>
                <a:lnTo>
                  <a:pt x="1908" y="240"/>
                </a:lnTo>
                <a:lnTo>
                  <a:pt x="1984" y="152"/>
                </a:lnTo>
                <a:lnTo>
                  <a:pt x="2040" y="76"/>
                </a:lnTo>
                <a:lnTo>
                  <a:pt x="2072" y="0"/>
                </a:lnTo>
                <a:lnTo>
                  <a:pt x="2072" y="974"/>
                </a:lnTo>
                <a:lnTo>
                  <a:pt x="1500" y="1604"/>
                </a:lnTo>
                <a:lnTo>
                  <a:pt x="1020" y="2104"/>
                </a:lnTo>
                <a:lnTo>
                  <a:pt x="544" y="2568"/>
                </a:lnTo>
                <a:lnTo>
                  <a:pt x="122" y="2948"/>
                </a:lnTo>
                <a:lnTo>
                  <a:pt x="0" y="3036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4904" name="Text Box 24"/>
          <p:cNvSpPr txBox="1">
            <a:spLocks noChangeArrowheads="1"/>
          </p:cNvSpPr>
          <p:nvPr/>
        </p:nvSpPr>
        <p:spPr bwMode="auto">
          <a:xfrm>
            <a:off x="1316038" y="5619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3300"/>
                </a:solidFill>
              </a:rPr>
              <a:t>a</a:t>
            </a:r>
            <a:endParaRPr lang="en-US" altLang="zh-CN" sz="1600">
              <a:solidFill>
                <a:srgbClr val="FF3300"/>
              </a:solidFill>
            </a:endParaRPr>
          </a:p>
        </p:txBody>
      </p:sp>
      <p:sp>
        <p:nvSpPr>
          <p:cNvPr id="1914905" name="Rectangle 25"/>
          <p:cNvSpPr>
            <a:spLocks noChangeArrowheads="1"/>
          </p:cNvSpPr>
          <p:nvPr/>
        </p:nvSpPr>
        <p:spPr bwMode="auto">
          <a:xfrm>
            <a:off x="427038" y="2714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 </a:t>
            </a:r>
            <a:endParaRPr lang="en-US" altLang="zh-CN" sz="1800">
              <a:solidFill>
                <a:srgbClr val="FF3300"/>
              </a:solidFill>
            </a:endParaRPr>
          </a:p>
        </p:txBody>
      </p:sp>
      <p:graphicFrame>
        <p:nvGraphicFramePr>
          <p:cNvPr id="1914906" name="Object 26"/>
          <p:cNvGraphicFramePr>
            <a:graphicFrameLocks noChangeAspect="1"/>
          </p:cNvGraphicFramePr>
          <p:nvPr/>
        </p:nvGraphicFramePr>
        <p:xfrm>
          <a:off x="677863" y="533400"/>
          <a:ext cx="83248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21" name="公式" r:id="rId3" imgW="4381200" imgH="228600" progId="Equation.3">
                  <p:embed/>
                </p:oleObj>
              </mc:Choice>
              <mc:Fallback>
                <p:oleObj name="公式" r:id="rId3" imgW="43812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533400"/>
                        <a:ext cx="83248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14907" name="Group 27"/>
          <p:cNvGrpSpPr>
            <a:grpSpLocks/>
          </p:cNvGrpSpPr>
          <p:nvPr/>
        </p:nvGrpSpPr>
        <p:grpSpPr bwMode="auto">
          <a:xfrm>
            <a:off x="542925" y="1804988"/>
            <a:ext cx="6867525" cy="4862512"/>
            <a:chOff x="342" y="1137"/>
            <a:chExt cx="4326" cy="3063"/>
          </a:xfrm>
        </p:grpSpPr>
        <p:sp>
          <p:nvSpPr>
            <p:cNvPr id="1914908" name="Line 28"/>
            <p:cNvSpPr>
              <a:spLocks noChangeShapeType="1"/>
            </p:cNvSpPr>
            <p:nvPr/>
          </p:nvSpPr>
          <p:spPr bwMode="auto">
            <a:xfrm>
              <a:off x="1623" y="3163"/>
              <a:ext cx="28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4909" name="Line 29"/>
            <p:cNvSpPr>
              <a:spLocks noChangeShapeType="1"/>
            </p:cNvSpPr>
            <p:nvPr/>
          </p:nvSpPr>
          <p:spPr bwMode="auto">
            <a:xfrm flipV="1">
              <a:off x="1623" y="1301"/>
              <a:ext cx="0" cy="1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4910" name="Text Box 30"/>
            <p:cNvSpPr txBox="1">
              <a:spLocks noChangeArrowheads="1"/>
            </p:cNvSpPr>
            <p:nvPr/>
          </p:nvSpPr>
          <p:spPr bwMode="auto">
            <a:xfrm>
              <a:off x="342" y="3969"/>
              <a:ext cx="2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4911" name="Text Box 31"/>
            <p:cNvSpPr txBox="1">
              <a:spLocks noChangeArrowheads="1"/>
            </p:cNvSpPr>
            <p:nvPr/>
          </p:nvSpPr>
          <p:spPr bwMode="auto">
            <a:xfrm>
              <a:off x="1586" y="1137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14912" name="Text Box 32"/>
            <p:cNvSpPr txBox="1">
              <a:spLocks noChangeArrowheads="1"/>
            </p:cNvSpPr>
            <p:nvPr/>
          </p:nvSpPr>
          <p:spPr bwMode="auto">
            <a:xfrm>
              <a:off x="4518" y="3132"/>
              <a:ext cx="1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4913" name="Text Box 33"/>
            <p:cNvSpPr txBox="1">
              <a:spLocks noChangeArrowheads="1"/>
            </p:cNvSpPr>
            <p:nvPr/>
          </p:nvSpPr>
          <p:spPr bwMode="auto">
            <a:xfrm>
              <a:off x="1387" y="301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4914" name="Line 34"/>
            <p:cNvSpPr>
              <a:spLocks noChangeShapeType="1"/>
            </p:cNvSpPr>
            <p:nvPr/>
          </p:nvSpPr>
          <p:spPr bwMode="auto">
            <a:xfrm flipH="1">
              <a:off x="578" y="3166"/>
              <a:ext cx="1051" cy="10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14916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115888"/>
            <a:ext cx="2316162" cy="61277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28.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  <a:endParaRPr lang="zh-CN" altLang="en-US"/>
          </a:p>
        </p:txBody>
      </p:sp>
      <p:sp>
        <p:nvSpPr>
          <p:cNvPr id="1914918" name="AutoShape 3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1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914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914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1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1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4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914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914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3" grpId="0" autoUpdateAnimBg="0"/>
      <p:bldP spid="1914915" grpId="0" animBg="1"/>
      <p:bldP spid="1914902" grpId="0" animBg="1"/>
      <p:bldP spid="191490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5906" name="Group 2"/>
          <p:cNvGrpSpPr>
            <a:grpSpLocks/>
          </p:cNvGrpSpPr>
          <p:nvPr/>
        </p:nvGrpSpPr>
        <p:grpSpPr bwMode="auto">
          <a:xfrm>
            <a:off x="1765300" y="5013325"/>
            <a:ext cx="3240088" cy="877888"/>
            <a:chOff x="2928" y="3254"/>
            <a:chExt cx="2041" cy="553"/>
          </a:xfrm>
        </p:grpSpPr>
        <p:sp>
          <p:nvSpPr>
            <p:cNvPr id="1915907" name="Arc 3"/>
            <p:cNvSpPr>
              <a:spLocks/>
            </p:cNvSpPr>
            <p:nvPr/>
          </p:nvSpPr>
          <p:spPr bwMode="auto">
            <a:xfrm>
              <a:off x="2928" y="3254"/>
              <a:ext cx="2041" cy="553"/>
            </a:xfrm>
            <a:custGeom>
              <a:avLst/>
              <a:gdLst>
                <a:gd name="G0" fmla="+- 7387 0 0"/>
                <a:gd name="G1" fmla="+- 448 0 0"/>
                <a:gd name="G2" fmla="+- 21600 0 0"/>
                <a:gd name="T0" fmla="*/ 28982 w 28987"/>
                <a:gd name="T1" fmla="*/ 0 h 22048"/>
                <a:gd name="T2" fmla="*/ 0 w 28987"/>
                <a:gd name="T3" fmla="*/ 20746 h 22048"/>
                <a:gd name="T4" fmla="*/ 7387 w 28987"/>
                <a:gd name="T5" fmla="*/ 448 h 2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87" h="22048" fill="none" extrusionOk="0">
                  <a:moveTo>
                    <a:pt x="28982" y="-1"/>
                  </a:moveTo>
                  <a:cubicBezTo>
                    <a:pt x="28985" y="149"/>
                    <a:pt x="28987" y="298"/>
                    <a:pt x="28987" y="448"/>
                  </a:cubicBezTo>
                  <a:cubicBezTo>
                    <a:pt x="28987" y="12377"/>
                    <a:pt x="19316" y="22048"/>
                    <a:pt x="7387" y="22048"/>
                  </a:cubicBezTo>
                  <a:cubicBezTo>
                    <a:pt x="4867" y="22048"/>
                    <a:pt x="2367" y="21607"/>
                    <a:pt x="0" y="20745"/>
                  </a:cubicBezTo>
                </a:path>
                <a:path w="28987" h="22048" stroke="0" extrusionOk="0">
                  <a:moveTo>
                    <a:pt x="28982" y="-1"/>
                  </a:moveTo>
                  <a:cubicBezTo>
                    <a:pt x="28985" y="149"/>
                    <a:pt x="28987" y="298"/>
                    <a:pt x="28987" y="448"/>
                  </a:cubicBezTo>
                  <a:cubicBezTo>
                    <a:pt x="28987" y="12377"/>
                    <a:pt x="19316" y="22048"/>
                    <a:pt x="7387" y="22048"/>
                  </a:cubicBezTo>
                  <a:cubicBezTo>
                    <a:pt x="4867" y="22048"/>
                    <a:pt x="2367" y="21607"/>
                    <a:pt x="0" y="20745"/>
                  </a:cubicBezTo>
                  <a:lnTo>
                    <a:pt x="7387" y="448"/>
                  </a:ln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908" name="Text Box 4"/>
            <p:cNvSpPr txBox="1">
              <a:spLocks noChangeArrowheads="1"/>
            </p:cNvSpPr>
            <p:nvPr/>
          </p:nvSpPr>
          <p:spPr bwMode="auto">
            <a:xfrm>
              <a:off x="3651" y="3397"/>
              <a:ext cx="4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2000" b="1">
                  <a:solidFill>
                    <a:schemeClr val="tx1"/>
                  </a:solidFill>
                </a:rPr>
                <a:t> = 0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915938" name="Group 34"/>
          <p:cNvGrpSpPr>
            <a:grpSpLocks/>
          </p:cNvGrpSpPr>
          <p:nvPr/>
        </p:nvGrpSpPr>
        <p:grpSpPr bwMode="auto">
          <a:xfrm>
            <a:off x="1712913" y="2590800"/>
            <a:ext cx="860425" cy="3219450"/>
            <a:chOff x="1079" y="1647"/>
            <a:chExt cx="542" cy="2028"/>
          </a:xfrm>
        </p:grpSpPr>
        <p:sp>
          <p:nvSpPr>
            <p:cNvPr id="1915939" name="Arc 35"/>
            <p:cNvSpPr>
              <a:spLocks/>
            </p:cNvSpPr>
            <p:nvPr/>
          </p:nvSpPr>
          <p:spPr bwMode="auto">
            <a:xfrm flipH="1">
              <a:off x="1079" y="1647"/>
              <a:ext cx="542" cy="20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8308"/>
                <a:gd name="T2" fmla="*/ 20532 w 21600"/>
                <a:gd name="T3" fmla="*/ 28308 h 28308"/>
                <a:gd name="T4" fmla="*/ 0 w 21600"/>
                <a:gd name="T5" fmla="*/ 21600 h 28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830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878"/>
                    <a:pt x="21239" y="26142"/>
                    <a:pt x="20531" y="28307"/>
                  </a:cubicBezTo>
                </a:path>
                <a:path w="21600" h="2830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878"/>
                    <a:pt x="21239" y="26142"/>
                    <a:pt x="20531" y="28307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00FF"/>
            </a:solidFill>
            <a:ln w="31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940" name="Text Box 36"/>
            <p:cNvSpPr txBox="1">
              <a:spLocks noChangeArrowheads="1"/>
            </p:cNvSpPr>
            <p:nvPr/>
          </p:nvSpPr>
          <p:spPr bwMode="auto">
            <a:xfrm>
              <a:off x="1138" y="2304"/>
              <a:ext cx="4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 </a:t>
              </a:r>
              <a:r>
                <a:rPr lang="en-US" altLang="zh-CN" sz="1800" b="1">
                  <a:solidFill>
                    <a:schemeClr val="tx1"/>
                  </a:solidFill>
                </a:rPr>
                <a:t>= </a:t>
              </a:r>
              <a:r>
                <a:rPr lang="en-US" altLang="zh-CN" sz="1600" b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15912" name="Group 8"/>
          <p:cNvGrpSpPr>
            <a:grpSpLocks/>
          </p:cNvGrpSpPr>
          <p:nvPr/>
        </p:nvGrpSpPr>
        <p:grpSpPr bwMode="auto">
          <a:xfrm>
            <a:off x="2579688" y="2584450"/>
            <a:ext cx="2438400" cy="2454275"/>
            <a:chOff x="1625" y="1628"/>
            <a:chExt cx="1536" cy="1546"/>
          </a:xfrm>
        </p:grpSpPr>
        <p:sp>
          <p:nvSpPr>
            <p:cNvPr id="1915913" name="Freeform 9"/>
            <p:cNvSpPr>
              <a:spLocks/>
            </p:cNvSpPr>
            <p:nvPr/>
          </p:nvSpPr>
          <p:spPr bwMode="auto">
            <a:xfrm>
              <a:off x="1625" y="1628"/>
              <a:ext cx="1536" cy="1546"/>
            </a:xfrm>
            <a:custGeom>
              <a:avLst/>
              <a:gdLst>
                <a:gd name="T0" fmla="*/ 0 w 1536"/>
                <a:gd name="T1" fmla="*/ 0 h 1546"/>
                <a:gd name="T2" fmla="*/ 0 w 1536"/>
                <a:gd name="T3" fmla="*/ 1546 h 1546"/>
                <a:gd name="T4" fmla="*/ 1536 w 1536"/>
                <a:gd name="T5" fmla="*/ 1546 h 1546"/>
                <a:gd name="T6" fmla="*/ 1534 w 1536"/>
                <a:gd name="T7" fmla="*/ 4 h 1546"/>
                <a:gd name="T8" fmla="*/ 0 w 1536"/>
                <a:gd name="T9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1546">
                  <a:moveTo>
                    <a:pt x="0" y="0"/>
                  </a:moveTo>
                  <a:lnTo>
                    <a:pt x="0" y="1546"/>
                  </a:lnTo>
                  <a:lnTo>
                    <a:pt x="1536" y="1546"/>
                  </a:lnTo>
                  <a:lnTo>
                    <a:pt x="15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5914" name="Text Box 10"/>
            <p:cNvSpPr txBox="1">
              <a:spLocks noChangeArrowheads="1"/>
            </p:cNvSpPr>
            <p:nvPr/>
          </p:nvSpPr>
          <p:spPr bwMode="auto">
            <a:xfrm>
              <a:off x="2594" y="2839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r>
                <a:rPr lang="en-US" altLang="zh-CN" sz="2000" b="1">
                  <a:solidFill>
                    <a:schemeClr val="tx1"/>
                  </a:solidFill>
                </a:rPr>
                <a:t> </a:t>
              </a:r>
              <a:r>
                <a:rPr lang="en-US" altLang="zh-CN" sz="1800" b="1">
                  <a:solidFill>
                    <a:schemeClr val="tx1"/>
                  </a:solidFill>
                </a:rPr>
                <a:t>= 0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15915" name="Group 11"/>
          <p:cNvGrpSpPr>
            <a:grpSpLocks/>
          </p:cNvGrpSpPr>
          <p:nvPr/>
        </p:nvGrpSpPr>
        <p:grpSpPr bwMode="auto">
          <a:xfrm>
            <a:off x="1695450" y="2574925"/>
            <a:ext cx="3367088" cy="3336925"/>
            <a:chOff x="1897" y="1385"/>
            <a:chExt cx="2121" cy="2102"/>
          </a:xfrm>
        </p:grpSpPr>
        <p:sp>
          <p:nvSpPr>
            <p:cNvPr id="1915916" name="Line 12"/>
            <p:cNvSpPr>
              <a:spLocks noChangeShapeType="1"/>
            </p:cNvSpPr>
            <p:nvPr/>
          </p:nvSpPr>
          <p:spPr bwMode="auto">
            <a:xfrm flipH="1">
              <a:off x="2442" y="2928"/>
              <a:ext cx="157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5917" name="Freeform 13"/>
            <p:cNvSpPr>
              <a:spLocks/>
            </p:cNvSpPr>
            <p:nvPr/>
          </p:nvSpPr>
          <p:spPr bwMode="auto">
            <a:xfrm>
              <a:off x="1897" y="2925"/>
              <a:ext cx="553" cy="562"/>
            </a:xfrm>
            <a:custGeom>
              <a:avLst/>
              <a:gdLst>
                <a:gd name="T0" fmla="*/ 414 w 414"/>
                <a:gd name="T1" fmla="*/ 0 h 428"/>
                <a:gd name="T2" fmla="*/ 0 w 414"/>
                <a:gd name="T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4" h="428">
                  <a:moveTo>
                    <a:pt x="414" y="0"/>
                  </a:moveTo>
                  <a:lnTo>
                    <a:pt x="0" y="428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5918" name="Freeform 14"/>
            <p:cNvSpPr>
              <a:spLocks/>
            </p:cNvSpPr>
            <p:nvPr/>
          </p:nvSpPr>
          <p:spPr bwMode="auto">
            <a:xfrm>
              <a:off x="2444" y="1385"/>
              <a:ext cx="6" cy="1514"/>
            </a:xfrm>
            <a:custGeom>
              <a:avLst/>
              <a:gdLst>
                <a:gd name="T0" fmla="*/ 4 w 4"/>
                <a:gd name="T1" fmla="*/ 0 h 1152"/>
                <a:gd name="T2" fmla="*/ 0 w 4"/>
                <a:gd name="T3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152">
                  <a:moveTo>
                    <a:pt x="4" y="0"/>
                  </a:moveTo>
                  <a:lnTo>
                    <a:pt x="0" y="1152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15919" name="Text Box 15"/>
          <p:cNvSpPr txBox="1">
            <a:spLocks noChangeArrowheads="1"/>
          </p:cNvSpPr>
          <p:nvPr/>
        </p:nvSpPr>
        <p:spPr bwMode="auto">
          <a:xfrm>
            <a:off x="4967288" y="4972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1915920" name="Text Box 16"/>
          <p:cNvSpPr txBox="1">
            <a:spLocks noChangeArrowheads="1"/>
          </p:cNvSpPr>
          <p:nvPr/>
        </p:nvSpPr>
        <p:spPr bwMode="auto">
          <a:xfrm>
            <a:off x="1316038" y="5619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3300"/>
                </a:solidFill>
              </a:rPr>
              <a:t>a</a:t>
            </a:r>
            <a:endParaRPr lang="en-US" altLang="zh-CN" sz="1600">
              <a:solidFill>
                <a:srgbClr val="FF3300"/>
              </a:solidFill>
            </a:endParaRPr>
          </a:p>
        </p:txBody>
      </p:sp>
      <p:grpSp>
        <p:nvGrpSpPr>
          <p:cNvPr id="1915921" name="Group 17"/>
          <p:cNvGrpSpPr>
            <a:grpSpLocks/>
          </p:cNvGrpSpPr>
          <p:nvPr/>
        </p:nvGrpSpPr>
        <p:grpSpPr bwMode="auto">
          <a:xfrm>
            <a:off x="1765300" y="2571750"/>
            <a:ext cx="3263900" cy="3319463"/>
            <a:chOff x="1112" y="1620"/>
            <a:chExt cx="2056" cy="2091"/>
          </a:xfrm>
        </p:grpSpPr>
        <p:sp>
          <p:nvSpPr>
            <p:cNvPr id="1915922" name="Freeform 18"/>
            <p:cNvSpPr>
              <a:spLocks/>
            </p:cNvSpPr>
            <p:nvPr/>
          </p:nvSpPr>
          <p:spPr bwMode="auto">
            <a:xfrm>
              <a:off x="1128" y="1620"/>
              <a:ext cx="2040" cy="2091"/>
            </a:xfrm>
            <a:custGeom>
              <a:avLst/>
              <a:gdLst>
                <a:gd name="T0" fmla="*/ 0 w 2040"/>
                <a:gd name="T1" fmla="*/ 2061 h 2091"/>
                <a:gd name="T2" fmla="*/ 306 w 2040"/>
                <a:gd name="T3" fmla="*/ 2091 h 2091"/>
                <a:gd name="T4" fmla="*/ 588 w 2040"/>
                <a:gd name="T5" fmla="*/ 2091 h 2091"/>
                <a:gd name="T6" fmla="*/ 825 w 2040"/>
                <a:gd name="T7" fmla="*/ 2079 h 2091"/>
                <a:gd name="T8" fmla="*/ 1020 w 2040"/>
                <a:gd name="T9" fmla="*/ 2070 h 2091"/>
                <a:gd name="T10" fmla="*/ 1206 w 2040"/>
                <a:gd name="T11" fmla="*/ 2031 h 2091"/>
                <a:gd name="T12" fmla="*/ 1401 w 2040"/>
                <a:gd name="T13" fmla="*/ 1992 h 2091"/>
                <a:gd name="T14" fmla="*/ 1563 w 2040"/>
                <a:gd name="T15" fmla="*/ 1944 h 2091"/>
                <a:gd name="T16" fmla="*/ 1752 w 2040"/>
                <a:gd name="T17" fmla="*/ 1860 h 2091"/>
                <a:gd name="T18" fmla="*/ 1875 w 2040"/>
                <a:gd name="T19" fmla="*/ 1788 h 2091"/>
                <a:gd name="T20" fmla="*/ 1965 w 2040"/>
                <a:gd name="T21" fmla="*/ 1701 h 2091"/>
                <a:gd name="T22" fmla="*/ 2019 w 2040"/>
                <a:gd name="T23" fmla="*/ 1599 h 2091"/>
                <a:gd name="T24" fmla="*/ 2040 w 2040"/>
                <a:gd name="T25" fmla="*/ 1560 h 2091"/>
                <a:gd name="T26" fmla="*/ 2040 w 2040"/>
                <a:gd name="T27" fmla="*/ 0 h 2091"/>
                <a:gd name="T28" fmla="*/ 2018 w 2040"/>
                <a:gd name="T29" fmla="*/ 14 h 2091"/>
                <a:gd name="T30" fmla="*/ 1980 w 2040"/>
                <a:gd name="T31" fmla="*/ 54 h 2091"/>
                <a:gd name="T32" fmla="*/ 1908 w 2040"/>
                <a:gd name="T33" fmla="*/ 132 h 2091"/>
                <a:gd name="T34" fmla="*/ 1732 w 2040"/>
                <a:gd name="T35" fmla="*/ 324 h 2091"/>
                <a:gd name="T36" fmla="*/ 1510 w 2040"/>
                <a:gd name="T37" fmla="*/ 566 h 2091"/>
                <a:gd name="T38" fmla="*/ 1342 w 2040"/>
                <a:gd name="T39" fmla="*/ 752 h 2091"/>
                <a:gd name="T40" fmla="*/ 1114 w 2040"/>
                <a:gd name="T41" fmla="*/ 994 h 2091"/>
                <a:gd name="T42" fmla="*/ 984 w 2040"/>
                <a:gd name="T43" fmla="*/ 1128 h 2091"/>
                <a:gd name="T44" fmla="*/ 846 w 2040"/>
                <a:gd name="T45" fmla="*/ 1260 h 2091"/>
                <a:gd name="T46" fmla="*/ 432 w 2040"/>
                <a:gd name="T47" fmla="*/ 1650 h 2091"/>
                <a:gd name="T48" fmla="*/ 186 w 2040"/>
                <a:gd name="T49" fmla="*/ 1878 h 2091"/>
                <a:gd name="T50" fmla="*/ 18 w 2040"/>
                <a:gd name="T51" fmla="*/ 2028 h 2091"/>
                <a:gd name="T52" fmla="*/ 0 w 2040"/>
                <a:gd name="T53" fmla="*/ 2061 h 2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40" h="2091">
                  <a:moveTo>
                    <a:pt x="0" y="2061"/>
                  </a:moveTo>
                  <a:lnTo>
                    <a:pt x="306" y="2091"/>
                  </a:lnTo>
                  <a:lnTo>
                    <a:pt x="588" y="2091"/>
                  </a:lnTo>
                  <a:lnTo>
                    <a:pt x="825" y="2079"/>
                  </a:lnTo>
                  <a:lnTo>
                    <a:pt x="1020" y="2070"/>
                  </a:lnTo>
                  <a:lnTo>
                    <a:pt x="1206" y="2031"/>
                  </a:lnTo>
                  <a:lnTo>
                    <a:pt x="1401" y="1992"/>
                  </a:lnTo>
                  <a:lnTo>
                    <a:pt x="1563" y="1944"/>
                  </a:lnTo>
                  <a:lnTo>
                    <a:pt x="1752" y="1860"/>
                  </a:lnTo>
                  <a:lnTo>
                    <a:pt x="1875" y="1788"/>
                  </a:lnTo>
                  <a:lnTo>
                    <a:pt x="1965" y="1701"/>
                  </a:lnTo>
                  <a:lnTo>
                    <a:pt x="2019" y="1599"/>
                  </a:lnTo>
                  <a:lnTo>
                    <a:pt x="2040" y="1560"/>
                  </a:lnTo>
                  <a:lnTo>
                    <a:pt x="2040" y="0"/>
                  </a:lnTo>
                  <a:lnTo>
                    <a:pt x="2018" y="14"/>
                  </a:lnTo>
                  <a:lnTo>
                    <a:pt x="1980" y="54"/>
                  </a:lnTo>
                  <a:lnTo>
                    <a:pt x="1908" y="132"/>
                  </a:lnTo>
                  <a:lnTo>
                    <a:pt x="1732" y="324"/>
                  </a:lnTo>
                  <a:lnTo>
                    <a:pt x="1510" y="566"/>
                  </a:lnTo>
                  <a:lnTo>
                    <a:pt x="1342" y="752"/>
                  </a:lnTo>
                  <a:lnTo>
                    <a:pt x="1114" y="994"/>
                  </a:lnTo>
                  <a:lnTo>
                    <a:pt x="984" y="1128"/>
                  </a:lnTo>
                  <a:lnTo>
                    <a:pt x="846" y="1260"/>
                  </a:lnTo>
                  <a:lnTo>
                    <a:pt x="432" y="1650"/>
                  </a:lnTo>
                  <a:lnTo>
                    <a:pt x="186" y="1878"/>
                  </a:lnTo>
                  <a:lnTo>
                    <a:pt x="18" y="2028"/>
                  </a:lnTo>
                  <a:lnTo>
                    <a:pt x="0" y="2061"/>
                  </a:ln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50000">
                  <a:schemeClr val="bg1"/>
                </a:gs>
                <a:gs pos="100000">
                  <a:srgbClr val="FF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5923" name="Arc 19"/>
            <p:cNvSpPr>
              <a:spLocks/>
            </p:cNvSpPr>
            <p:nvPr/>
          </p:nvSpPr>
          <p:spPr bwMode="auto">
            <a:xfrm>
              <a:off x="1112" y="3158"/>
              <a:ext cx="2041" cy="553"/>
            </a:xfrm>
            <a:custGeom>
              <a:avLst/>
              <a:gdLst>
                <a:gd name="G0" fmla="+- 7387 0 0"/>
                <a:gd name="G1" fmla="+- 448 0 0"/>
                <a:gd name="G2" fmla="+- 21600 0 0"/>
                <a:gd name="T0" fmla="*/ 28982 w 28987"/>
                <a:gd name="T1" fmla="*/ 0 h 22048"/>
                <a:gd name="T2" fmla="*/ 0 w 28987"/>
                <a:gd name="T3" fmla="*/ 20746 h 22048"/>
                <a:gd name="T4" fmla="*/ 7387 w 28987"/>
                <a:gd name="T5" fmla="*/ 448 h 2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87" h="22048" fill="none" extrusionOk="0">
                  <a:moveTo>
                    <a:pt x="28982" y="-1"/>
                  </a:moveTo>
                  <a:cubicBezTo>
                    <a:pt x="28985" y="149"/>
                    <a:pt x="28987" y="298"/>
                    <a:pt x="28987" y="448"/>
                  </a:cubicBezTo>
                  <a:cubicBezTo>
                    <a:pt x="28987" y="12377"/>
                    <a:pt x="19316" y="22048"/>
                    <a:pt x="7387" y="22048"/>
                  </a:cubicBezTo>
                  <a:cubicBezTo>
                    <a:pt x="4867" y="22048"/>
                    <a:pt x="2367" y="21607"/>
                    <a:pt x="0" y="20745"/>
                  </a:cubicBezTo>
                </a:path>
                <a:path w="28987" h="22048" stroke="0" extrusionOk="0">
                  <a:moveTo>
                    <a:pt x="28982" y="-1"/>
                  </a:moveTo>
                  <a:cubicBezTo>
                    <a:pt x="28985" y="149"/>
                    <a:pt x="28987" y="298"/>
                    <a:pt x="28987" y="448"/>
                  </a:cubicBezTo>
                  <a:cubicBezTo>
                    <a:pt x="28987" y="12377"/>
                    <a:pt x="19316" y="22048"/>
                    <a:pt x="7387" y="22048"/>
                  </a:cubicBezTo>
                  <a:cubicBezTo>
                    <a:pt x="4867" y="22048"/>
                    <a:pt x="2367" y="21607"/>
                    <a:pt x="0" y="20745"/>
                  </a:cubicBezTo>
                  <a:lnTo>
                    <a:pt x="7387" y="448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15924" name="Group 20"/>
          <p:cNvGrpSpPr>
            <a:grpSpLocks/>
          </p:cNvGrpSpPr>
          <p:nvPr/>
        </p:nvGrpSpPr>
        <p:grpSpPr bwMode="auto">
          <a:xfrm>
            <a:off x="1725613" y="2552700"/>
            <a:ext cx="3294062" cy="3295650"/>
            <a:chOff x="1087" y="1608"/>
            <a:chExt cx="2075" cy="2076"/>
          </a:xfrm>
        </p:grpSpPr>
        <p:sp>
          <p:nvSpPr>
            <p:cNvPr id="1915925" name="Freeform 21"/>
            <p:cNvSpPr>
              <a:spLocks/>
            </p:cNvSpPr>
            <p:nvPr/>
          </p:nvSpPr>
          <p:spPr bwMode="auto">
            <a:xfrm>
              <a:off x="1095" y="1608"/>
              <a:ext cx="2067" cy="2076"/>
            </a:xfrm>
            <a:custGeom>
              <a:avLst/>
              <a:gdLst>
                <a:gd name="T0" fmla="*/ 17 w 2067"/>
                <a:gd name="T1" fmla="*/ 2076 h 2076"/>
                <a:gd name="T2" fmla="*/ 165 w 2067"/>
                <a:gd name="T3" fmla="*/ 1944 h 2076"/>
                <a:gd name="T4" fmla="*/ 435 w 2067"/>
                <a:gd name="T5" fmla="*/ 1686 h 2076"/>
                <a:gd name="T6" fmla="*/ 717 w 2067"/>
                <a:gd name="T7" fmla="*/ 1422 h 2076"/>
                <a:gd name="T8" fmla="*/ 933 w 2067"/>
                <a:gd name="T9" fmla="*/ 1218 h 2076"/>
                <a:gd name="T10" fmla="*/ 1161 w 2067"/>
                <a:gd name="T11" fmla="*/ 996 h 2076"/>
                <a:gd name="T12" fmla="*/ 1353 w 2067"/>
                <a:gd name="T13" fmla="*/ 780 h 2076"/>
                <a:gd name="T14" fmla="*/ 1581 w 2067"/>
                <a:gd name="T15" fmla="*/ 546 h 2076"/>
                <a:gd name="T16" fmla="*/ 1773 w 2067"/>
                <a:gd name="T17" fmla="*/ 330 h 2076"/>
                <a:gd name="T18" fmla="*/ 1861 w 2067"/>
                <a:gd name="T19" fmla="*/ 234 h 2076"/>
                <a:gd name="T20" fmla="*/ 1931 w 2067"/>
                <a:gd name="T21" fmla="*/ 160 h 2076"/>
                <a:gd name="T22" fmla="*/ 1979 w 2067"/>
                <a:gd name="T23" fmla="*/ 106 h 2076"/>
                <a:gd name="T24" fmla="*/ 2025 w 2067"/>
                <a:gd name="T25" fmla="*/ 56 h 2076"/>
                <a:gd name="T26" fmla="*/ 2067 w 2067"/>
                <a:gd name="T27" fmla="*/ 6 h 2076"/>
                <a:gd name="T28" fmla="*/ 513 w 2067"/>
                <a:gd name="T29" fmla="*/ 0 h 2076"/>
                <a:gd name="T30" fmla="*/ 385 w 2067"/>
                <a:gd name="T31" fmla="*/ 64 h 2076"/>
                <a:gd name="T32" fmla="*/ 253 w 2067"/>
                <a:gd name="T33" fmla="*/ 220 h 2076"/>
                <a:gd name="T34" fmla="*/ 153 w 2067"/>
                <a:gd name="T35" fmla="*/ 436 h 2076"/>
                <a:gd name="T36" fmla="*/ 105 w 2067"/>
                <a:gd name="T37" fmla="*/ 644 h 2076"/>
                <a:gd name="T38" fmla="*/ 49 w 2067"/>
                <a:gd name="T39" fmla="*/ 860 h 2076"/>
                <a:gd name="T40" fmla="*/ 25 w 2067"/>
                <a:gd name="T41" fmla="*/ 1088 h 2076"/>
                <a:gd name="T42" fmla="*/ 1 w 2067"/>
                <a:gd name="T43" fmla="*/ 1292 h 2076"/>
                <a:gd name="T44" fmla="*/ 1 w 2067"/>
                <a:gd name="T45" fmla="*/ 1552 h 2076"/>
                <a:gd name="T46" fmla="*/ 0 w 2067"/>
                <a:gd name="T47" fmla="*/ 1929 h 2076"/>
                <a:gd name="T48" fmla="*/ 17 w 2067"/>
                <a:gd name="T49" fmla="*/ 2076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7" h="2076">
                  <a:moveTo>
                    <a:pt x="17" y="2076"/>
                  </a:moveTo>
                  <a:lnTo>
                    <a:pt x="165" y="1944"/>
                  </a:lnTo>
                  <a:lnTo>
                    <a:pt x="435" y="1686"/>
                  </a:lnTo>
                  <a:lnTo>
                    <a:pt x="717" y="1422"/>
                  </a:lnTo>
                  <a:lnTo>
                    <a:pt x="933" y="1218"/>
                  </a:lnTo>
                  <a:lnTo>
                    <a:pt x="1161" y="996"/>
                  </a:lnTo>
                  <a:lnTo>
                    <a:pt x="1353" y="780"/>
                  </a:lnTo>
                  <a:lnTo>
                    <a:pt x="1581" y="546"/>
                  </a:lnTo>
                  <a:lnTo>
                    <a:pt x="1773" y="330"/>
                  </a:lnTo>
                  <a:lnTo>
                    <a:pt x="1861" y="234"/>
                  </a:lnTo>
                  <a:lnTo>
                    <a:pt x="1931" y="160"/>
                  </a:lnTo>
                  <a:lnTo>
                    <a:pt x="1979" y="106"/>
                  </a:lnTo>
                  <a:lnTo>
                    <a:pt x="2025" y="56"/>
                  </a:lnTo>
                  <a:lnTo>
                    <a:pt x="2067" y="6"/>
                  </a:lnTo>
                  <a:lnTo>
                    <a:pt x="513" y="0"/>
                  </a:lnTo>
                  <a:lnTo>
                    <a:pt x="385" y="64"/>
                  </a:lnTo>
                  <a:lnTo>
                    <a:pt x="253" y="220"/>
                  </a:lnTo>
                  <a:lnTo>
                    <a:pt x="153" y="436"/>
                  </a:lnTo>
                  <a:lnTo>
                    <a:pt x="105" y="644"/>
                  </a:lnTo>
                  <a:lnTo>
                    <a:pt x="49" y="860"/>
                  </a:lnTo>
                  <a:lnTo>
                    <a:pt x="25" y="1088"/>
                  </a:lnTo>
                  <a:lnTo>
                    <a:pt x="1" y="1292"/>
                  </a:lnTo>
                  <a:lnTo>
                    <a:pt x="1" y="1552"/>
                  </a:lnTo>
                  <a:lnTo>
                    <a:pt x="0" y="1929"/>
                  </a:lnTo>
                  <a:lnTo>
                    <a:pt x="17" y="2076"/>
                  </a:lnTo>
                  <a:close/>
                </a:path>
              </a:pathLst>
            </a:custGeom>
            <a:gradFill rotWithShape="0">
              <a:gsLst>
                <a:gs pos="0">
                  <a:srgbClr val="00990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5926" name="Arc 22"/>
            <p:cNvSpPr>
              <a:spLocks/>
            </p:cNvSpPr>
            <p:nvPr/>
          </p:nvSpPr>
          <p:spPr bwMode="auto">
            <a:xfrm flipH="1">
              <a:off x="1087" y="1622"/>
              <a:ext cx="542" cy="20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8684"/>
                <a:gd name="T2" fmla="*/ 20405 w 21600"/>
                <a:gd name="T3" fmla="*/ 28684 h 28684"/>
                <a:gd name="T4" fmla="*/ 0 w 21600"/>
                <a:gd name="T5" fmla="*/ 21600 h 28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868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11"/>
                    <a:pt x="21196" y="26405"/>
                    <a:pt x="20405" y="28684"/>
                  </a:cubicBezTo>
                </a:path>
                <a:path w="21600" h="2868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11"/>
                    <a:pt x="21196" y="26405"/>
                    <a:pt x="20405" y="2868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15927" name="Freeform 23"/>
          <p:cNvSpPr>
            <a:spLocks/>
          </p:cNvSpPr>
          <p:nvPr/>
        </p:nvSpPr>
        <p:spPr bwMode="auto">
          <a:xfrm>
            <a:off x="1700213" y="2565400"/>
            <a:ext cx="3309937" cy="3332163"/>
          </a:xfrm>
          <a:custGeom>
            <a:avLst/>
            <a:gdLst>
              <a:gd name="T0" fmla="*/ 0 w 2085"/>
              <a:gd name="T1" fmla="*/ 2099 h 2099"/>
              <a:gd name="T2" fmla="*/ 1083 w 2085"/>
              <a:gd name="T3" fmla="*/ 1090 h 2099"/>
              <a:gd name="T4" fmla="*/ 2085 w 2085"/>
              <a:gd name="T5" fmla="*/ 0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5" h="2099">
                <a:moveTo>
                  <a:pt x="0" y="2099"/>
                </a:moveTo>
                <a:cubicBezTo>
                  <a:pt x="181" y="1931"/>
                  <a:pt x="735" y="1440"/>
                  <a:pt x="1083" y="1090"/>
                </a:cubicBezTo>
                <a:cubicBezTo>
                  <a:pt x="1431" y="740"/>
                  <a:pt x="1877" y="227"/>
                  <a:pt x="2085" y="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15945" name="Group 41"/>
          <p:cNvGrpSpPr>
            <a:grpSpLocks/>
          </p:cNvGrpSpPr>
          <p:nvPr/>
        </p:nvGrpSpPr>
        <p:grpSpPr bwMode="auto">
          <a:xfrm>
            <a:off x="752475" y="1804988"/>
            <a:ext cx="5732463" cy="4579937"/>
            <a:chOff x="474" y="1137"/>
            <a:chExt cx="3611" cy="2885"/>
          </a:xfrm>
        </p:grpSpPr>
        <p:sp>
          <p:nvSpPr>
            <p:cNvPr id="1915929" name="Line 25"/>
            <p:cNvSpPr>
              <a:spLocks noChangeShapeType="1"/>
            </p:cNvSpPr>
            <p:nvPr/>
          </p:nvSpPr>
          <p:spPr bwMode="auto">
            <a:xfrm>
              <a:off x="1623" y="3163"/>
              <a:ext cx="24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5930" name="Line 26"/>
            <p:cNvSpPr>
              <a:spLocks noChangeShapeType="1"/>
            </p:cNvSpPr>
            <p:nvPr/>
          </p:nvSpPr>
          <p:spPr bwMode="auto">
            <a:xfrm flipV="1">
              <a:off x="1623" y="1301"/>
              <a:ext cx="0" cy="1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5931" name="Text Box 27"/>
            <p:cNvSpPr txBox="1">
              <a:spLocks noChangeArrowheads="1"/>
            </p:cNvSpPr>
            <p:nvPr/>
          </p:nvSpPr>
          <p:spPr bwMode="auto">
            <a:xfrm>
              <a:off x="474" y="3791"/>
              <a:ext cx="2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915932" name="Text Box 28"/>
            <p:cNvSpPr txBox="1">
              <a:spLocks noChangeArrowheads="1"/>
            </p:cNvSpPr>
            <p:nvPr/>
          </p:nvSpPr>
          <p:spPr bwMode="auto">
            <a:xfrm>
              <a:off x="1586" y="1137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15933" name="Text Box 29"/>
            <p:cNvSpPr txBox="1">
              <a:spLocks noChangeArrowheads="1"/>
            </p:cNvSpPr>
            <p:nvPr/>
          </p:nvSpPr>
          <p:spPr bwMode="auto">
            <a:xfrm>
              <a:off x="3930" y="3166"/>
              <a:ext cx="1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5934" name="Text Box 30"/>
            <p:cNvSpPr txBox="1">
              <a:spLocks noChangeArrowheads="1"/>
            </p:cNvSpPr>
            <p:nvPr/>
          </p:nvSpPr>
          <p:spPr bwMode="auto">
            <a:xfrm>
              <a:off x="1280" y="301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5935" name="Freeform 31"/>
            <p:cNvSpPr>
              <a:spLocks/>
            </p:cNvSpPr>
            <p:nvPr/>
          </p:nvSpPr>
          <p:spPr bwMode="auto">
            <a:xfrm>
              <a:off x="745" y="3166"/>
              <a:ext cx="885" cy="856"/>
            </a:xfrm>
            <a:custGeom>
              <a:avLst/>
              <a:gdLst>
                <a:gd name="T0" fmla="*/ 885 w 885"/>
                <a:gd name="T1" fmla="*/ 0 h 856"/>
                <a:gd name="T2" fmla="*/ 0 w 885"/>
                <a:gd name="T3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85" h="856">
                  <a:moveTo>
                    <a:pt x="885" y="0"/>
                  </a:moveTo>
                  <a:lnTo>
                    <a:pt x="0" y="85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915942" name="Object 38"/>
          <p:cNvGraphicFramePr>
            <a:graphicFrameLocks noChangeAspect="1"/>
          </p:cNvGraphicFramePr>
          <p:nvPr/>
        </p:nvGraphicFramePr>
        <p:xfrm>
          <a:off x="677863" y="533400"/>
          <a:ext cx="83248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952" name="公式" r:id="rId3" imgW="4381200" imgH="228600" progId="Equation.3">
                  <p:embed/>
                </p:oleObj>
              </mc:Choice>
              <mc:Fallback>
                <p:oleObj name="公式" r:id="rId3" imgW="43812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533400"/>
                        <a:ext cx="83248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943" name="Rectangle 39"/>
          <p:cNvSpPr>
            <a:spLocks noChangeArrowheads="1"/>
          </p:cNvSpPr>
          <p:nvPr/>
        </p:nvSpPr>
        <p:spPr bwMode="auto">
          <a:xfrm>
            <a:off x="274638" y="115888"/>
            <a:ext cx="2286000" cy="419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28.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  <a:endParaRPr lang="zh-CN" altLang="en-US" sz="4400"/>
          </a:p>
        </p:txBody>
      </p:sp>
      <p:sp>
        <p:nvSpPr>
          <p:cNvPr id="1915944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677863" y="4675188"/>
            <a:ext cx="231775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915949" name="AutoShape 4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1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1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915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1915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191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91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91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191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92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957" name="Freeform 29"/>
          <p:cNvSpPr>
            <a:spLocks/>
          </p:cNvSpPr>
          <p:nvPr/>
        </p:nvSpPr>
        <p:spPr bwMode="auto">
          <a:xfrm>
            <a:off x="1762125" y="5819775"/>
            <a:ext cx="33338" cy="36513"/>
          </a:xfrm>
          <a:custGeom>
            <a:avLst/>
            <a:gdLst>
              <a:gd name="T0" fmla="*/ 0 w 21"/>
              <a:gd name="T1" fmla="*/ 0 h 23"/>
              <a:gd name="T2" fmla="*/ 21 w 21"/>
              <a:gd name="T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" h="23">
                <a:moveTo>
                  <a:pt x="0" y="0"/>
                </a:moveTo>
                <a:lnTo>
                  <a:pt x="21" y="2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6956" name="Freeform 28"/>
          <p:cNvSpPr>
            <a:spLocks/>
          </p:cNvSpPr>
          <p:nvPr/>
        </p:nvSpPr>
        <p:spPr bwMode="auto">
          <a:xfrm>
            <a:off x="5010150" y="4981575"/>
            <a:ext cx="1588" cy="41275"/>
          </a:xfrm>
          <a:custGeom>
            <a:avLst/>
            <a:gdLst>
              <a:gd name="T0" fmla="*/ 0 w 1"/>
              <a:gd name="T1" fmla="*/ 0 h 26"/>
              <a:gd name="T2" fmla="*/ 0 w 1"/>
              <a:gd name="T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6">
                <a:moveTo>
                  <a:pt x="0" y="0"/>
                </a:moveTo>
                <a:lnTo>
                  <a:pt x="0" y="2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6930" name="Text Box 2"/>
          <p:cNvSpPr txBox="1">
            <a:spLocks noChangeArrowheads="1"/>
          </p:cNvSpPr>
          <p:nvPr/>
        </p:nvSpPr>
        <p:spPr bwMode="auto">
          <a:xfrm>
            <a:off x="4921250" y="4876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1916931" name="Text Box 3"/>
          <p:cNvSpPr txBox="1">
            <a:spLocks noChangeArrowheads="1"/>
          </p:cNvSpPr>
          <p:nvPr/>
        </p:nvSpPr>
        <p:spPr bwMode="auto">
          <a:xfrm>
            <a:off x="1363663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3300"/>
                </a:solidFill>
              </a:rPr>
              <a:t>a</a:t>
            </a:r>
            <a:endParaRPr lang="en-US" altLang="zh-CN" sz="1600" b="1">
              <a:solidFill>
                <a:srgbClr val="FF3300"/>
              </a:solidFill>
            </a:endParaRPr>
          </a:p>
        </p:txBody>
      </p:sp>
      <p:sp>
        <p:nvSpPr>
          <p:cNvPr id="1916932" name="Freeform 4" descr="深色竖线"/>
          <p:cNvSpPr>
            <a:spLocks/>
          </p:cNvSpPr>
          <p:nvPr/>
        </p:nvSpPr>
        <p:spPr bwMode="auto">
          <a:xfrm>
            <a:off x="1790700" y="2571750"/>
            <a:ext cx="3238500" cy="3319463"/>
          </a:xfrm>
          <a:custGeom>
            <a:avLst/>
            <a:gdLst>
              <a:gd name="T0" fmla="*/ 0 w 2040"/>
              <a:gd name="T1" fmla="*/ 2061 h 2091"/>
              <a:gd name="T2" fmla="*/ 306 w 2040"/>
              <a:gd name="T3" fmla="*/ 2088 h 2091"/>
              <a:gd name="T4" fmla="*/ 588 w 2040"/>
              <a:gd name="T5" fmla="*/ 2091 h 2091"/>
              <a:gd name="T6" fmla="*/ 825 w 2040"/>
              <a:gd name="T7" fmla="*/ 2079 h 2091"/>
              <a:gd name="T8" fmla="*/ 1022 w 2040"/>
              <a:gd name="T9" fmla="*/ 2062 h 2091"/>
              <a:gd name="T10" fmla="*/ 1206 w 2040"/>
              <a:gd name="T11" fmla="*/ 2031 h 2091"/>
              <a:gd name="T12" fmla="*/ 1401 w 2040"/>
              <a:gd name="T13" fmla="*/ 1992 h 2091"/>
              <a:gd name="T14" fmla="*/ 1563 w 2040"/>
              <a:gd name="T15" fmla="*/ 1944 h 2091"/>
              <a:gd name="T16" fmla="*/ 1752 w 2040"/>
              <a:gd name="T17" fmla="*/ 1860 h 2091"/>
              <a:gd name="T18" fmla="*/ 1875 w 2040"/>
              <a:gd name="T19" fmla="*/ 1788 h 2091"/>
              <a:gd name="T20" fmla="*/ 1965 w 2040"/>
              <a:gd name="T21" fmla="*/ 1701 h 2091"/>
              <a:gd name="T22" fmla="*/ 2008 w 2040"/>
              <a:gd name="T23" fmla="*/ 1658 h 2091"/>
              <a:gd name="T24" fmla="*/ 2019 w 2040"/>
              <a:gd name="T25" fmla="*/ 1599 h 2091"/>
              <a:gd name="T26" fmla="*/ 2040 w 2040"/>
              <a:gd name="T27" fmla="*/ 1560 h 2091"/>
              <a:gd name="T28" fmla="*/ 2040 w 2040"/>
              <a:gd name="T29" fmla="*/ 0 h 2091"/>
              <a:gd name="T30" fmla="*/ 2018 w 2040"/>
              <a:gd name="T31" fmla="*/ 14 h 2091"/>
              <a:gd name="T32" fmla="*/ 1980 w 2040"/>
              <a:gd name="T33" fmla="*/ 54 h 2091"/>
              <a:gd name="T34" fmla="*/ 1908 w 2040"/>
              <a:gd name="T35" fmla="*/ 132 h 2091"/>
              <a:gd name="T36" fmla="*/ 1732 w 2040"/>
              <a:gd name="T37" fmla="*/ 324 h 2091"/>
              <a:gd name="T38" fmla="*/ 1510 w 2040"/>
              <a:gd name="T39" fmla="*/ 566 h 2091"/>
              <a:gd name="T40" fmla="*/ 1342 w 2040"/>
              <a:gd name="T41" fmla="*/ 752 h 2091"/>
              <a:gd name="T42" fmla="*/ 1114 w 2040"/>
              <a:gd name="T43" fmla="*/ 994 h 2091"/>
              <a:gd name="T44" fmla="*/ 984 w 2040"/>
              <a:gd name="T45" fmla="*/ 1128 h 2091"/>
              <a:gd name="T46" fmla="*/ 846 w 2040"/>
              <a:gd name="T47" fmla="*/ 1260 h 2091"/>
              <a:gd name="T48" fmla="*/ 432 w 2040"/>
              <a:gd name="T49" fmla="*/ 1650 h 2091"/>
              <a:gd name="T50" fmla="*/ 186 w 2040"/>
              <a:gd name="T51" fmla="*/ 1878 h 2091"/>
              <a:gd name="T52" fmla="*/ 18 w 2040"/>
              <a:gd name="T53" fmla="*/ 2028 h 2091"/>
              <a:gd name="T54" fmla="*/ 0 w 2040"/>
              <a:gd name="T55" fmla="*/ 2061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40" h="2091">
                <a:moveTo>
                  <a:pt x="0" y="2061"/>
                </a:moveTo>
                <a:lnTo>
                  <a:pt x="306" y="2088"/>
                </a:lnTo>
                <a:lnTo>
                  <a:pt x="588" y="2091"/>
                </a:lnTo>
                <a:lnTo>
                  <a:pt x="825" y="2079"/>
                </a:lnTo>
                <a:lnTo>
                  <a:pt x="1022" y="2062"/>
                </a:lnTo>
                <a:lnTo>
                  <a:pt x="1206" y="2031"/>
                </a:lnTo>
                <a:lnTo>
                  <a:pt x="1401" y="1992"/>
                </a:lnTo>
                <a:lnTo>
                  <a:pt x="1563" y="1944"/>
                </a:lnTo>
                <a:lnTo>
                  <a:pt x="1752" y="1860"/>
                </a:lnTo>
                <a:lnTo>
                  <a:pt x="1875" y="1788"/>
                </a:lnTo>
                <a:lnTo>
                  <a:pt x="1965" y="1701"/>
                </a:lnTo>
                <a:lnTo>
                  <a:pt x="2008" y="1658"/>
                </a:lnTo>
                <a:lnTo>
                  <a:pt x="2019" y="1599"/>
                </a:lnTo>
                <a:lnTo>
                  <a:pt x="2040" y="1560"/>
                </a:lnTo>
                <a:lnTo>
                  <a:pt x="2040" y="0"/>
                </a:lnTo>
                <a:lnTo>
                  <a:pt x="2018" y="14"/>
                </a:lnTo>
                <a:lnTo>
                  <a:pt x="1980" y="54"/>
                </a:lnTo>
                <a:lnTo>
                  <a:pt x="1908" y="132"/>
                </a:lnTo>
                <a:lnTo>
                  <a:pt x="1732" y="324"/>
                </a:lnTo>
                <a:lnTo>
                  <a:pt x="1510" y="566"/>
                </a:lnTo>
                <a:lnTo>
                  <a:pt x="1342" y="752"/>
                </a:lnTo>
                <a:lnTo>
                  <a:pt x="1114" y="994"/>
                </a:lnTo>
                <a:lnTo>
                  <a:pt x="984" y="1128"/>
                </a:lnTo>
                <a:lnTo>
                  <a:pt x="846" y="1260"/>
                </a:lnTo>
                <a:lnTo>
                  <a:pt x="432" y="1650"/>
                </a:lnTo>
                <a:lnTo>
                  <a:pt x="186" y="1878"/>
                </a:lnTo>
                <a:lnTo>
                  <a:pt x="18" y="2028"/>
                </a:lnTo>
                <a:lnTo>
                  <a:pt x="0" y="2061"/>
                </a:lnTo>
                <a:close/>
              </a:path>
            </a:pathLst>
          </a:custGeom>
          <a:pattFill prst="dkVert">
            <a:fgClr>
              <a:srgbClr val="FF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6933" name="Arc 5" descr="深色竖线"/>
          <p:cNvSpPr>
            <a:spLocks/>
          </p:cNvSpPr>
          <p:nvPr/>
        </p:nvSpPr>
        <p:spPr bwMode="auto">
          <a:xfrm>
            <a:off x="1765300" y="5013325"/>
            <a:ext cx="3254375" cy="877888"/>
          </a:xfrm>
          <a:custGeom>
            <a:avLst/>
            <a:gdLst>
              <a:gd name="G0" fmla="+- 7387 0 0"/>
              <a:gd name="G1" fmla="+- 448 0 0"/>
              <a:gd name="G2" fmla="+- 21600 0 0"/>
              <a:gd name="T0" fmla="*/ 28982 w 28987"/>
              <a:gd name="T1" fmla="*/ 0 h 22048"/>
              <a:gd name="T2" fmla="*/ 0 w 28987"/>
              <a:gd name="T3" fmla="*/ 20746 h 22048"/>
              <a:gd name="T4" fmla="*/ 7387 w 28987"/>
              <a:gd name="T5" fmla="*/ 448 h 2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87" h="22048" fill="none" extrusionOk="0">
                <a:moveTo>
                  <a:pt x="28982" y="-1"/>
                </a:moveTo>
                <a:cubicBezTo>
                  <a:pt x="28985" y="149"/>
                  <a:pt x="28987" y="298"/>
                  <a:pt x="28987" y="448"/>
                </a:cubicBezTo>
                <a:cubicBezTo>
                  <a:pt x="28987" y="12377"/>
                  <a:pt x="19316" y="22048"/>
                  <a:pt x="7387" y="22048"/>
                </a:cubicBezTo>
                <a:cubicBezTo>
                  <a:pt x="4867" y="22048"/>
                  <a:pt x="2367" y="21607"/>
                  <a:pt x="0" y="20745"/>
                </a:cubicBezTo>
              </a:path>
              <a:path w="28987" h="22048" stroke="0" extrusionOk="0">
                <a:moveTo>
                  <a:pt x="28982" y="-1"/>
                </a:moveTo>
                <a:cubicBezTo>
                  <a:pt x="28985" y="149"/>
                  <a:pt x="28987" y="298"/>
                  <a:pt x="28987" y="448"/>
                </a:cubicBezTo>
                <a:cubicBezTo>
                  <a:pt x="28987" y="12377"/>
                  <a:pt x="19316" y="22048"/>
                  <a:pt x="7387" y="22048"/>
                </a:cubicBezTo>
                <a:cubicBezTo>
                  <a:pt x="4867" y="22048"/>
                  <a:pt x="2367" y="21607"/>
                  <a:pt x="0" y="20745"/>
                </a:cubicBezTo>
                <a:lnTo>
                  <a:pt x="7387" y="44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dkVert">
                  <a:fgClr>
                    <a:srgbClr val="FF0000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16934" name="Freeform 6" descr="深色横线"/>
          <p:cNvSpPr>
            <a:spLocks/>
          </p:cNvSpPr>
          <p:nvPr/>
        </p:nvSpPr>
        <p:spPr bwMode="auto">
          <a:xfrm>
            <a:off x="1738313" y="2578100"/>
            <a:ext cx="3271837" cy="3270250"/>
          </a:xfrm>
          <a:custGeom>
            <a:avLst/>
            <a:gdLst>
              <a:gd name="T0" fmla="*/ 17 w 2061"/>
              <a:gd name="T1" fmla="*/ 2060 h 2060"/>
              <a:gd name="T2" fmla="*/ 165 w 2061"/>
              <a:gd name="T3" fmla="*/ 1928 h 2060"/>
              <a:gd name="T4" fmla="*/ 435 w 2061"/>
              <a:gd name="T5" fmla="*/ 1670 h 2060"/>
              <a:gd name="T6" fmla="*/ 717 w 2061"/>
              <a:gd name="T7" fmla="*/ 1406 h 2060"/>
              <a:gd name="T8" fmla="*/ 933 w 2061"/>
              <a:gd name="T9" fmla="*/ 1202 h 2060"/>
              <a:gd name="T10" fmla="*/ 1161 w 2061"/>
              <a:gd name="T11" fmla="*/ 980 h 2060"/>
              <a:gd name="T12" fmla="*/ 1353 w 2061"/>
              <a:gd name="T13" fmla="*/ 764 h 2060"/>
              <a:gd name="T14" fmla="*/ 1581 w 2061"/>
              <a:gd name="T15" fmla="*/ 530 h 2060"/>
              <a:gd name="T16" fmla="*/ 1773 w 2061"/>
              <a:gd name="T17" fmla="*/ 314 h 2060"/>
              <a:gd name="T18" fmla="*/ 1861 w 2061"/>
              <a:gd name="T19" fmla="*/ 218 h 2060"/>
              <a:gd name="T20" fmla="*/ 1931 w 2061"/>
              <a:gd name="T21" fmla="*/ 144 h 2060"/>
              <a:gd name="T22" fmla="*/ 1979 w 2061"/>
              <a:gd name="T23" fmla="*/ 90 h 2060"/>
              <a:gd name="T24" fmla="*/ 2025 w 2061"/>
              <a:gd name="T25" fmla="*/ 40 h 2060"/>
              <a:gd name="T26" fmla="*/ 2061 w 2061"/>
              <a:gd name="T27" fmla="*/ 2 h 2060"/>
              <a:gd name="T28" fmla="*/ 519 w 2061"/>
              <a:gd name="T29" fmla="*/ 0 h 2060"/>
              <a:gd name="T30" fmla="*/ 385 w 2061"/>
              <a:gd name="T31" fmla="*/ 48 h 2060"/>
              <a:gd name="T32" fmla="*/ 253 w 2061"/>
              <a:gd name="T33" fmla="*/ 204 h 2060"/>
              <a:gd name="T34" fmla="*/ 153 w 2061"/>
              <a:gd name="T35" fmla="*/ 420 h 2060"/>
              <a:gd name="T36" fmla="*/ 105 w 2061"/>
              <a:gd name="T37" fmla="*/ 628 h 2060"/>
              <a:gd name="T38" fmla="*/ 49 w 2061"/>
              <a:gd name="T39" fmla="*/ 844 h 2060"/>
              <a:gd name="T40" fmla="*/ 25 w 2061"/>
              <a:gd name="T41" fmla="*/ 1072 h 2060"/>
              <a:gd name="T42" fmla="*/ 1 w 2061"/>
              <a:gd name="T43" fmla="*/ 1276 h 2060"/>
              <a:gd name="T44" fmla="*/ 1 w 2061"/>
              <a:gd name="T45" fmla="*/ 1536 h 2060"/>
              <a:gd name="T46" fmla="*/ 0 w 2061"/>
              <a:gd name="T47" fmla="*/ 1913 h 2060"/>
              <a:gd name="T48" fmla="*/ 17 w 2061"/>
              <a:gd name="T49" fmla="*/ 2060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1" h="2060">
                <a:moveTo>
                  <a:pt x="17" y="2060"/>
                </a:moveTo>
                <a:lnTo>
                  <a:pt x="165" y="1928"/>
                </a:lnTo>
                <a:lnTo>
                  <a:pt x="435" y="1670"/>
                </a:lnTo>
                <a:lnTo>
                  <a:pt x="717" y="1406"/>
                </a:lnTo>
                <a:lnTo>
                  <a:pt x="933" y="1202"/>
                </a:lnTo>
                <a:lnTo>
                  <a:pt x="1161" y="980"/>
                </a:lnTo>
                <a:lnTo>
                  <a:pt x="1353" y="764"/>
                </a:lnTo>
                <a:lnTo>
                  <a:pt x="1581" y="530"/>
                </a:lnTo>
                <a:lnTo>
                  <a:pt x="1773" y="314"/>
                </a:lnTo>
                <a:lnTo>
                  <a:pt x="1861" y="218"/>
                </a:lnTo>
                <a:lnTo>
                  <a:pt x="1931" y="144"/>
                </a:lnTo>
                <a:lnTo>
                  <a:pt x="1979" y="90"/>
                </a:lnTo>
                <a:lnTo>
                  <a:pt x="2025" y="40"/>
                </a:lnTo>
                <a:lnTo>
                  <a:pt x="2061" y="2"/>
                </a:lnTo>
                <a:lnTo>
                  <a:pt x="519" y="0"/>
                </a:lnTo>
                <a:lnTo>
                  <a:pt x="385" y="48"/>
                </a:lnTo>
                <a:lnTo>
                  <a:pt x="253" y="204"/>
                </a:lnTo>
                <a:lnTo>
                  <a:pt x="153" y="420"/>
                </a:lnTo>
                <a:lnTo>
                  <a:pt x="105" y="628"/>
                </a:lnTo>
                <a:lnTo>
                  <a:pt x="49" y="844"/>
                </a:lnTo>
                <a:lnTo>
                  <a:pt x="25" y="1072"/>
                </a:lnTo>
                <a:lnTo>
                  <a:pt x="1" y="1276"/>
                </a:lnTo>
                <a:lnTo>
                  <a:pt x="1" y="1536"/>
                </a:lnTo>
                <a:lnTo>
                  <a:pt x="0" y="1913"/>
                </a:lnTo>
                <a:lnTo>
                  <a:pt x="17" y="2060"/>
                </a:lnTo>
                <a:close/>
              </a:path>
            </a:pathLst>
          </a:custGeom>
          <a:pattFill prst="dkHorz">
            <a:fgClr>
              <a:srgbClr val="0099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6935" name="Arc 7" descr="深色横线"/>
          <p:cNvSpPr>
            <a:spLocks/>
          </p:cNvSpPr>
          <p:nvPr/>
        </p:nvSpPr>
        <p:spPr bwMode="auto">
          <a:xfrm flipH="1">
            <a:off x="1725613" y="2574925"/>
            <a:ext cx="860425" cy="32623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8684"/>
              <a:gd name="T2" fmla="*/ 20405 w 21600"/>
              <a:gd name="T3" fmla="*/ 28684 h 28684"/>
              <a:gd name="T4" fmla="*/ 0 w 21600"/>
              <a:gd name="T5" fmla="*/ 21600 h 28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68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11"/>
                  <a:pt x="21196" y="26405"/>
                  <a:pt x="20405" y="28684"/>
                </a:cubicBezTo>
              </a:path>
              <a:path w="21600" h="2868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11"/>
                  <a:pt x="21196" y="26405"/>
                  <a:pt x="20405" y="28684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dkHorz">
                  <a:fgClr>
                    <a:srgbClr val="009900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16936" name="Freeform 8"/>
          <p:cNvSpPr>
            <a:spLocks/>
          </p:cNvSpPr>
          <p:nvPr/>
        </p:nvSpPr>
        <p:spPr bwMode="auto">
          <a:xfrm>
            <a:off x="1700213" y="2574925"/>
            <a:ext cx="3316287" cy="3322638"/>
          </a:xfrm>
          <a:custGeom>
            <a:avLst/>
            <a:gdLst>
              <a:gd name="T0" fmla="*/ 0 w 2089"/>
              <a:gd name="T1" fmla="*/ 2093 h 2093"/>
              <a:gd name="T2" fmla="*/ 1083 w 2089"/>
              <a:gd name="T3" fmla="*/ 1084 h 2093"/>
              <a:gd name="T4" fmla="*/ 2089 w 2089"/>
              <a:gd name="T5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9" h="2093">
                <a:moveTo>
                  <a:pt x="0" y="2093"/>
                </a:moveTo>
                <a:cubicBezTo>
                  <a:pt x="181" y="1925"/>
                  <a:pt x="735" y="1433"/>
                  <a:pt x="1083" y="1084"/>
                </a:cubicBezTo>
                <a:cubicBezTo>
                  <a:pt x="1431" y="735"/>
                  <a:pt x="1879" y="226"/>
                  <a:pt x="2089" y="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16954" name="Group 26"/>
          <p:cNvGrpSpPr>
            <a:grpSpLocks/>
          </p:cNvGrpSpPr>
          <p:nvPr/>
        </p:nvGrpSpPr>
        <p:grpSpPr bwMode="auto">
          <a:xfrm>
            <a:off x="681038" y="1804988"/>
            <a:ext cx="5803900" cy="4686300"/>
            <a:chOff x="429" y="1137"/>
            <a:chExt cx="3656" cy="2952"/>
          </a:xfrm>
        </p:grpSpPr>
        <p:sp>
          <p:nvSpPr>
            <p:cNvPr id="1916938" name="Line 10"/>
            <p:cNvSpPr>
              <a:spLocks noChangeShapeType="1"/>
            </p:cNvSpPr>
            <p:nvPr/>
          </p:nvSpPr>
          <p:spPr bwMode="auto">
            <a:xfrm>
              <a:off x="1623" y="3163"/>
              <a:ext cx="24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6939" name="Line 11"/>
            <p:cNvSpPr>
              <a:spLocks noChangeShapeType="1"/>
            </p:cNvSpPr>
            <p:nvPr/>
          </p:nvSpPr>
          <p:spPr bwMode="auto">
            <a:xfrm flipV="1">
              <a:off x="1623" y="1301"/>
              <a:ext cx="0" cy="1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6940" name="Text Box 12"/>
            <p:cNvSpPr txBox="1">
              <a:spLocks noChangeArrowheads="1"/>
            </p:cNvSpPr>
            <p:nvPr/>
          </p:nvSpPr>
          <p:spPr bwMode="auto">
            <a:xfrm>
              <a:off x="429" y="3858"/>
              <a:ext cx="2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6941" name="Text Box 13"/>
            <p:cNvSpPr txBox="1">
              <a:spLocks noChangeArrowheads="1"/>
            </p:cNvSpPr>
            <p:nvPr/>
          </p:nvSpPr>
          <p:spPr bwMode="auto">
            <a:xfrm>
              <a:off x="1586" y="1137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16942" name="Text Box 14"/>
            <p:cNvSpPr txBox="1">
              <a:spLocks noChangeArrowheads="1"/>
            </p:cNvSpPr>
            <p:nvPr/>
          </p:nvSpPr>
          <p:spPr bwMode="auto">
            <a:xfrm>
              <a:off x="3930" y="3166"/>
              <a:ext cx="1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6943" name="Text Box 15"/>
            <p:cNvSpPr txBox="1">
              <a:spLocks noChangeArrowheads="1"/>
            </p:cNvSpPr>
            <p:nvPr/>
          </p:nvSpPr>
          <p:spPr bwMode="auto">
            <a:xfrm>
              <a:off x="1280" y="301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6944" name="Freeform 16"/>
            <p:cNvSpPr>
              <a:spLocks/>
            </p:cNvSpPr>
            <p:nvPr/>
          </p:nvSpPr>
          <p:spPr bwMode="auto">
            <a:xfrm>
              <a:off x="700" y="3166"/>
              <a:ext cx="930" cy="923"/>
            </a:xfrm>
            <a:custGeom>
              <a:avLst/>
              <a:gdLst>
                <a:gd name="T0" fmla="*/ 930 w 930"/>
                <a:gd name="T1" fmla="*/ 0 h 923"/>
                <a:gd name="T2" fmla="*/ 0 w 930"/>
                <a:gd name="T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30" h="923">
                  <a:moveTo>
                    <a:pt x="930" y="0"/>
                  </a:moveTo>
                  <a:lnTo>
                    <a:pt x="0" y="92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16945" name="Freeform 17"/>
          <p:cNvSpPr>
            <a:spLocks/>
          </p:cNvSpPr>
          <p:nvPr/>
        </p:nvSpPr>
        <p:spPr bwMode="auto">
          <a:xfrm>
            <a:off x="2566988" y="2576513"/>
            <a:ext cx="2433637" cy="4762"/>
          </a:xfrm>
          <a:custGeom>
            <a:avLst/>
            <a:gdLst>
              <a:gd name="T0" fmla="*/ 0 w 1533"/>
              <a:gd name="T1" fmla="*/ 3 h 3"/>
              <a:gd name="T2" fmla="*/ 1533 w 1533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33" h="3">
                <a:moveTo>
                  <a:pt x="0" y="3"/>
                </a:moveTo>
                <a:lnTo>
                  <a:pt x="1533" y="0"/>
                </a:ln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6946" name="Line 18"/>
          <p:cNvSpPr>
            <a:spLocks noChangeShapeType="1"/>
          </p:cNvSpPr>
          <p:nvPr/>
        </p:nvSpPr>
        <p:spPr bwMode="auto">
          <a:xfrm>
            <a:off x="5019675" y="2574925"/>
            <a:ext cx="0" cy="2438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16947" name="Text Box 19"/>
          <p:cNvSpPr txBox="1">
            <a:spLocks noChangeArrowheads="1"/>
          </p:cNvSpPr>
          <p:nvPr/>
        </p:nvSpPr>
        <p:spPr bwMode="auto">
          <a:xfrm>
            <a:off x="717550" y="1066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学画草图</a:t>
            </a:r>
          </a:p>
        </p:txBody>
      </p:sp>
      <p:graphicFrame>
        <p:nvGraphicFramePr>
          <p:cNvPr id="1916951" name="Object 23"/>
          <p:cNvGraphicFramePr>
            <a:graphicFrameLocks noChangeAspect="1"/>
          </p:cNvGraphicFramePr>
          <p:nvPr/>
        </p:nvGraphicFramePr>
        <p:xfrm>
          <a:off x="677863" y="533400"/>
          <a:ext cx="83248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74" name="公式" r:id="rId3" imgW="4381200" imgH="228600" progId="Equation.3">
                  <p:embed/>
                </p:oleObj>
              </mc:Choice>
              <mc:Fallback>
                <p:oleObj name="公式" r:id="rId3" imgW="43812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533400"/>
                        <a:ext cx="83248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6952" name="Rectangle 24"/>
          <p:cNvSpPr>
            <a:spLocks noChangeArrowheads="1"/>
          </p:cNvSpPr>
          <p:nvPr/>
        </p:nvSpPr>
        <p:spPr bwMode="auto">
          <a:xfrm>
            <a:off x="274638" y="115888"/>
            <a:ext cx="2333625" cy="419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28.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  <a:endParaRPr lang="zh-CN" altLang="en-US" sz="4400"/>
          </a:p>
        </p:txBody>
      </p:sp>
      <p:sp>
        <p:nvSpPr>
          <p:cNvPr id="1916953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487363" y="4859338"/>
            <a:ext cx="231775" cy="16668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916958" name="Line 30"/>
          <p:cNvSpPr>
            <a:spLocks noChangeShapeType="1"/>
          </p:cNvSpPr>
          <p:nvPr/>
        </p:nvSpPr>
        <p:spPr bwMode="auto">
          <a:xfrm>
            <a:off x="2566988" y="2574925"/>
            <a:ext cx="41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6959" name="Text Box 31"/>
          <p:cNvSpPr txBox="1">
            <a:spLocks noChangeArrowheads="1"/>
          </p:cNvSpPr>
          <p:nvPr/>
        </p:nvSpPr>
        <p:spPr bwMode="auto">
          <a:xfrm>
            <a:off x="2251075" y="22018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3300"/>
                </a:solidFill>
              </a:rPr>
              <a:t>a</a:t>
            </a:r>
            <a:endParaRPr lang="en-US" altLang="zh-CN" sz="1600" b="1">
              <a:solidFill>
                <a:srgbClr val="FF3300"/>
              </a:solidFill>
            </a:endParaRPr>
          </a:p>
        </p:txBody>
      </p:sp>
      <p:sp>
        <p:nvSpPr>
          <p:cNvPr id="1916963" name="AutoShape 3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91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16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6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91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16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16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191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16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16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191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1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1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1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1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1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1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1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6957" grpId="0" animBg="1"/>
      <p:bldP spid="1916956" grpId="0" animBg="1"/>
      <p:bldP spid="1916930" grpId="0" autoUpdateAnimBg="0"/>
      <p:bldP spid="1916931" grpId="0" autoUpdateAnimBg="0"/>
      <p:bldP spid="1916932" grpId="0" animBg="1"/>
      <p:bldP spid="1916933" grpId="0" animBg="1"/>
      <p:bldP spid="1916934" grpId="0" animBg="1"/>
      <p:bldP spid="1916935" grpId="0" animBg="1"/>
      <p:bldP spid="1916936" grpId="0" animBg="1"/>
      <p:bldP spid="1916945" grpId="0" animBg="1"/>
      <p:bldP spid="1916946" grpId="0" animBg="1"/>
      <p:bldP spid="1916947" grpId="0" autoUpdateAnimBg="0"/>
      <p:bldP spid="1916958" grpId="0" animBg="1"/>
      <p:bldP spid="1916959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975" name="Freeform 23"/>
          <p:cNvSpPr>
            <a:spLocks/>
          </p:cNvSpPr>
          <p:nvPr/>
        </p:nvSpPr>
        <p:spPr bwMode="auto">
          <a:xfrm>
            <a:off x="4127500" y="1795463"/>
            <a:ext cx="39688" cy="3175"/>
          </a:xfrm>
          <a:custGeom>
            <a:avLst/>
            <a:gdLst>
              <a:gd name="T0" fmla="*/ 0 w 25"/>
              <a:gd name="T1" fmla="*/ 0 h 2"/>
              <a:gd name="T2" fmla="*/ 25 w 25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" h="2">
                <a:moveTo>
                  <a:pt x="0" y="0"/>
                </a:moveTo>
                <a:lnTo>
                  <a:pt x="25" y="2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17956" name="Object 4"/>
          <p:cNvGraphicFramePr>
            <a:graphicFrameLocks noChangeAspect="1"/>
          </p:cNvGraphicFramePr>
          <p:nvPr/>
        </p:nvGraphicFramePr>
        <p:xfrm>
          <a:off x="923925" y="609600"/>
          <a:ext cx="7531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990" name="公式" r:id="rId3" imgW="3962160" imgH="279360" progId="Equation.3">
                  <p:embed/>
                </p:oleObj>
              </mc:Choice>
              <mc:Fallback>
                <p:oleObj name="公式" r:id="rId3" imgW="396216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609600"/>
                        <a:ext cx="7531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7957" name="Freeform 5"/>
          <p:cNvSpPr>
            <a:spLocks/>
          </p:cNvSpPr>
          <p:nvPr/>
        </p:nvSpPr>
        <p:spPr bwMode="auto">
          <a:xfrm>
            <a:off x="2095500" y="3984625"/>
            <a:ext cx="4140200" cy="2074863"/>
          </a:xfrm>
          <a:custGeom>
            <a:avLst/>
            <a:gdLst>
              <a:gd name="T0" fmla="*/ 0 w 2608"/>
              <a:gd name="T1" fmla="*/ 20 h 1307"/>
              <a:gd name="T2" fmla="*/ 1272 w 2608"/>
              <a:gd name="T3" fmla="*/ 1304 h 1307"/>
              <a:gd name="T4" fmla="*/ 2608 w 2608"/>
              <a:gd name="T5" fmla="*/ 0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08" h="1307">
                <a:moveTo>
                  <a:pt x="0" y="20"/>
                </a:moveTo>
                <a:cubicBezTo>
                  <a:pt x="212" y="235"/>
                  <a:pt x="837" y="1307"/>
                  <a:pt x="1272" y="1304"/>
                </a:cubicBezTo>
                <a:cubicBezTo>
                  <a:pt x="1707" y="1301"/>
                  <a:pt x="2330" y="272"/>
                  <a:pt x="2608" y="0"/>
                </a:cubicBezTo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chemeClr val="tx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58" name="Text Box 6"/>
          <p:cNvSpPr txBox="1">
            <a:spLocks noChangeArrowheads="1"/>
          </p:cNvSpPr>
          <p:nvPr/>
        </p:nvSpPr>
        <p:spPr bwMode="auto">
          <a:xfrm>
            <a:off x="4114800" y="1558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17959" name="Text Box 7"/>
          <p:cNvSpPr txBox="1">
            <a:spLocks noChangeArrowheads="1"/>
          </p:cNvSpPr>
          <p:nvPr/>
        </p:nvSpPr>
        <p:spPr bwMode="auto">
          <a:xfrm>
            <a:off x="4240213" y="58674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–1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17960" name="Text Box 8"/>
          <p:cNvSpPr txBox="1">
            <a:spLocks noChangeArrowheads="1"/>
          </p:cNvSpPr>
          <p:nvPr/>
        </p:nvSpPr>
        <p:spPr bwMode="auto">
          <a:xfrm>
            <a:off x="6172200" y="3886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17961" name="Text Box 9"/>
          <p:cNvSpPr txBox="1">
            <a:spLocks noChangeArrowheads="1"/>
          </p:cNvSpPr>
          <p:nvPr/>
        </p:nvSpPr>
        <p:spPr bwMode="auto">
          <a:xfrm>
            <a:off x="6986588" y="3690938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y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17962" name="Text Box 10"/>
          <p:cNvSpPr txBox="1">
            <a:spLocks noChangeArrowheads="1"/>
          </p:cNvSpPr>
          <p:nvPr/>
        </p:nvSpPr>
        <p:spPr bwMode="auto">
          <a:xfrm>
            <a:off x="2373313" y="52720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17963" name="Oval 11"/>
          <p:cNvSpPr>
            <a:spLocks noChangeArrowheads="1"/>
          </p:cNvSpPr>
          <p:nvPr/>
        </p:nvSpPr>
        <p:spPr bwMode="auto">
          <a:xfrm>
            <a:off x="2057400" y="3463925"/>
            <a:ext cx="4176713" cy="914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17964" name="Line 12"/>
          <p:cNvSpPr>
            <a:spLocks noChangeShapeType="1"/>
          </p:cNvSpPr>
          <p:nvPr/>
        </p:nvSpPr>
        <p:spPr bwMode="auto">
          <a:xfrm>
            <a:off x="4148138" y="3933825"/>
            <a:ext cx="283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7965" name="Freeform 13"/>
          <p:cNvSpPr>
            <a:spLocks/>
          </p:cNvSpPr>
          <p:nvPr/>
        </p:nvSpPr>
        <p:spPr bwMode="auto">
          <a:xfrm>
            <a:off x="3708400" y="3933825"/>
            <a:ext cx="438150" cy="434975"/>
          </a:xfrm>
          <a:custGeom>
            <a:avLst/>
            <a:gdLst>
              <a:gd name="T0" fmla="*/ 0 w 276"/>
              <a:gd name="T1" fmla="*/ 274 h 274"/>
              <a:gd name="T2" fmla="*/ 276 w 276"/>
              <a:gd name="T3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6" h="274">
                <a:moveTo>
                  <a:pt x="0" y="274"/>
                </a:moveTo>
                <a:lnTo>
                  <a:pt x="27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69" name="Text Box 17"/>
          <p:cNvSpPr txBox="1">
            <a:spLocks noChangeArrowheads="1"/>
          </p:cNvSpPr>
          <p:nvPr/>
        </p:nvSpPr>
        <p:spPr bwMode="auto">
          <a:xfrm>
            <a:off x="3752850" y="3690938"/>
            <a:ext cx="509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17971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2379663" cy="3810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29.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  <a:endParaRPr lang="zh-CN" altLang="en-US"/>
          </a:p>
        </p:txBody>
      </p:sp>
      <p:grpSp>
        <p:nvGrpSpPr>
          <p:cNvPr id="1917973" name="Group 21"/>
          <p:cNvGrpSpPr>
            <a:grpSpLocks/>
          </p:cNvGrpSpPr>
          <p:nvPr/>
        </p:nvGrpSpPr>
        <p:grpSpPr bwMode="auto">
          <a:xfrm>
            <a:off x="3708400" y="1193800"/>
            <a:ext cx="439738" cy="5207000"/>
            <a:chOff x="2336" y="752"/>
            <a:chExt cx="277" cy="3280"/>
          </a:xfrm>
        </p:grpSpPr>
        <p:sp>
          <p:nvSpPr>
            <p:cNvPr id="1917967" name="Text Box 15"/>
            <p:cNvSpPr txBox="1">
              <a:spLocks noChangeArrowheads="1"/>
            </p:cNvSpPr>
            <p:nvPr/>
          </p:nvSpPr>
          <p:spPr bwMode="auto">
            <a:xfrm>
              <a:off x="2336" y="752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17968" name="Freeform 16"/>
            <p:cNvSpPr>
              <a:spLocks/>
            </p:cNvSpPr>
            <p:nvPr/>
          </p:nvSpPr>
          <p:spPr bwMode="auto">
            <a:xfrm>
              <a:off x="2610" y="810"/>
              <a:ext cx="3" cy="3222"/>
            </a:xfrm>
            <a:custGeom>
              <a:avLst/>
              <a:gdLst>
                <a:gd name="T0" fmla="*/ 3 w 3"/>
                <a:gd name="T1" fmla="*/ 3222 h 3222"/>
                <a:gd name="T2" fmla="*/ 0 w 3"/>
                <a:gd name="T3" fmla="*/ 0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3222">
                  <a:moveTo>
                    <a:pt x="3" y="322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17974" name="Freeform 22"/>
          <p:cNvSpPr>
            <a:spLocks/>
          </p:cNvSpPr>
          <p:nvPr/>
        </p:nvSpPr>
        <p:spPr bwMode="auto">
          <a:xfrm>
            <a:off x="4127500" y="6038850"/>
            <a:ext cx="42863" cy="3175"/>
          </a:xfrm>
          <a:custGeom>
            <a:avLst/>
            <a:gdLst>
              <a:gd name="T0" fmla="*/ 0 w 27"/>
              <a:gd name="T1" fmla="*/ 2 h 2"/>
              <a:gd name="T2" fmla="*/ 27 w 27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" h="2">
                <a:moveTo>
                  <a:pt x="0" y="2"/>
                </a:moveTo>
                <a:lnTo>
                  <a:pt x="27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77" name="Freeform 25"/>
          <p:cNvSpPr>
            <a:spLocks/>
          </p:cNvSpPr>
          <p:nvPr/>
        </p:nvSpPr>
        <p:spPr bwMode="auto">
          <a:xfrm>
            <a:off x="6151563" y="3767138"/>
            <a:ext cx="152400" cy="138112"/>
          </a:xfrm>
          <a:custGeom>
            <a:avLst/>
            <a:gdLst>
              <a:gd name="T0" fmla="*/ 0 w 96"/>
              <a:gd name="T1" fmla="*/ 0 h 87"/>
              <a:gd name="T2" fmla="*/ 30 w 96"/>
              <a:gd name="T3" fmla="*/ 30 h 87"/>
              <a:gd name="T4" fmla="*/ 45 w 96"/>
              <a:gd name="T5" fmla="*/ 47 h 87"/>
              <a:gd name="T6" fmla="*/ 61 w 96"/>
              <a:gd name="T7" fmla="*/ 75 h 87"/>
              <a:gd name="T8" fmla="*/ 55 w 96"/>
              <a:gd name="T9" fmla="*/ 63 h 87"/>
              <a:gd name="T10" fmla="*/ 63 w 96"/>
              <a:gd name="T11" fmla="*/ 87 h 87"/>
              <a:gd name="T12" fmla="*/ 96 w 96"/>
              <a:gd name="T13" fmla="*/ 8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87">
                <a:moveTo>
                  <a:pt x="0" y="0"/>
                </a:moveTo>
                <a:lnTo>
                  <a:pt x="30" y="30"/>
                </a:lnTo>
                <a:lnTo>
                  <a:pt x="45" y="47"/>
                </a:lnTo>
                <a:lnTo>
                  <a:pt x="61" y="75"/>
                </a:lnTo>
                <a:lnTo>
                  <a:pt x="55" y="63"/>
                </a:lnTo>
                <a:lnTo>
                  <a:pt x="63" y="87"/>
                </a:lnTo>
                <a:lnTo>
                  <a:pt x="96" y="83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54" name="Freeform 2"/>
          <p:cNvSpPr>
            <a:spLocks/>
          </p:cNvSpPr>
          <p:nvPr/>
        </p:nvSpPr>
        <p:spPr bwMode="auto">
          <a:xfrm>
            <a:off x="2684463" y="3933825"/>
            <a:ext cx="1463675" cy="1460500"/>
          </a:xfrm>
          <a:custGeom>
            <a:avLst/>
            <a:gdLst>
              <a:gd name="T0" fmla="*/ 922 w 922"/>
              <a:gd name="T1" fmla="*/ 0 h 920"/>
              <a:gd name="T2" fmla="*/ 0 w 922"/>
              <a:gd name="T3" fmla="*/ 920 h 9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22" h="920">
                <a:moveTo>
                  <a:pt x="922" y="0"/>
                </a:moveTo>
                <a:lnTo>
                  <a:pt x="0" y="9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70" name="Freeform 18"/>
          <p:cNvSpPr>
            <a:spLocks/>
          </p:cNvSpPr>
          <p:nvPr/>
        </p:nvSpPr>
        <p:spPr bwMode="auto">
          <a:xfrm>
            <a:off x="2038350" y="1773238"/>
            <a:ext cx="4205288" cy="2624137"/>
          </a:xfrm>
          <a:custGeom>
            <a:avLst/>
            <a:gdLst>
              <a:gd name="T0" fmla="*/ 2637 w 2649"/>
              <a:gd name="T1" fmla="*/ 1314 h 1653"/>
              <a:gd name="T2" fmla="*/ 2649 w 2649"/>
              <a:gd name="T3" fmla="*/ 1341 h 1653"/>
              <a:gd name="T4" fmla="*/ 2649 w 2649"/>
              <a:gd name="T5" fmla="*/ 1380 h 1653"/>
              <a:gd name="T6" fmla="*/ 2624 w 2649"/>
              <a:gd name="T7" fmla="*/ 1412 h 1653"/>
              <a:gd name="T8" fmla="*/ 2583 w 2649"/>
              <a:gd name="T9" fmla="*/ 1442 h 1653"/>
              <a:gd name="T10" fmla="*/ 2525 w 2649"/>
              <a:gd name="T11" fmla="*/ 1477 h 1653"/>
              <a:gd name="T12" fmla="*/ 2465 w 2649"/>
              <a:gd name="T13" fmla="*/ 1502 h 1653"/>
              <a:gd name="T14" fmla="*/ 2349 w 2649"/>
              <a:gd name="T15" fmla="*/ 1542 h 1653"/>
              <a:gd name="T16" fmla="*/ 2208 w 2649"/>
              <a:gd name="T17" fmla="*/ 1578 h 1653"/>
              <a:gd name="T18" fmla="*/ 2043 w 2649"/>
              <a:gd name="T19" fmla="*/ 1608 h 1653"/>
              <a:gd name="T20" fmla="*/ 1893 w 2649"/>
              <a:gd name="T21" fmla="*/ 1626 h 1653"/>
              <a:gd name="T22" fmla="*/ 1749 w 2649"/>
              <a:gd name="T23" fmla="*/ 1638 h 1653"/>
              <a:gd name="T24" fmla="*/ 1605 w 2649"/>
              <a:gd name="T25" fmla="*/ 1648 h 1653"/>
              <a:gd name="T26" fmla="*/ 1464 w 2649"/>
              <a:gd name="T27" fmla="*/ 1653 h 1653"/>
              <a:gd name="T28" fmla="*/ 1335 w 2649"/>
              <a:gd name="T29" fmla="*/ 1653 h 1653"/>
              <a:gd name="T30" fmla="*/ 1164 w 2649"/>
              <a:gd name="T31" fmla="*/ 1650 h 1653"/>
              <a:gd name="T32" fmla="*/ 1005 w 2649"/>
              <a:gd name="T33" fmla="*/ 1641 h 1653"/>
              <a:gd name="T34" fmla="*/ 831 w 2649"/>
              <a:gd name="T35" fmla="*/ 1632 h 1653"/>
              <a:gd name="T36" fmla="*/ 695 w 2649"/>
              <a:gd name="T37" fmla="*/ 1618 h 1653"/>
              <a:gd name="T38" fmla="*/ 483 w 2649"/>
              <a:gd name="T39" fmla="*/ 1581 h 1653"/>
              <a:gd name="T40" fmla="*/ 342 w 2649"/>
              <a:gd name="T41" fmla="*/ 1551 h 1653"/>
              <a:gd name="T42" fmla="*/ 239 w 2649"/>
              <a:gd name="T43" fmla="*/ 1520 h 1653"/>
              <a:gd name="T44" fmla="*/ 120 w 2649"/>
              <a:gd name="T45" fmla="*/ 1474 h 1653"/>
              <a:gd name="T46" fmla="*/ 18 w 2649"/>
              <a:gd name="T47" fmla="*/ 1401 h 1653"/>
              <a:gd name="T48" fmla="*/ 6 w 2649"/>
              <a:gd name="T49" fmla="*/ 1374 h 1653"/>
              <a:gd name="T50" fmla="*/ 0 w 2649"/>
              <a:gd name="T51" fmla="*/ 1344 h 1653"/>
              <a:gd name="T52" fmla="*/ 24 w 2649"/>
              <a:gd name="T53" fmla="*/ 1296 h 1653"/>
              <a:gd name="T54" fmla="*/ 63 w 2649"/>
              <a:gd name="T55" fmla="*/ 1266 h 1653"/>
              <a:gd name="T56" fmla="*/ 1329 w 2649"/>
              <a:gd name="T57" fmla="*/ 0 h 1653"/>
              <a:gd name="T58" fmla="*/ 2616 w 2649"/>
              <a:gd name="T59" fmla="*/ 1290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49" h="1653">
                <a:moveTo>
                  <a:pt x="2637" y="1314"/>
                </a:moveTo>
                <a:lnTo>
                  <a:pt x="2649" y="1341"/>
                </a:lnTo>
                <a:lnTo>
                  <a:pt x="2649" y="1380"/>
                </a:lnTo>
                <a:lnTo>
                  <a:pt x="2624" y="1412"/>
                </a:lnTo>
                <a:lnTo>
                  <a:pt x="2583" y="1442"/>
                </a:lnTo>
                <a:lnTo>
                  <a:pt x="2525" y="1477"/>
                </a:lnTo>
                <a:lnTo>
                  <a:pt x="2465" y="1502"/>
                </a:lnTo>
                <a:lnTo>
                  <a:pt x="2349" y="1542"/>
                </a:lnTo>
                <a:lnTo>
                  <a:pt x="2208" y="1578"/>
                </a:lnTo>
                <a:lnTo>
                  <a:pt x="2043" y="1608"/>
                </a:lnTo>
                <a:lnTo>
                  <a:pt x="1893" y="1626"/>
                </a:lnTo>
                <a:lnTo>
                  <a:pt x="1749" y="1638"/>
                </a:lnTo>
                <a:lnTo>
                  <a:pt x="1605" y="1648"/>
                </a:lnTo>
                <a:lnTo>
                  <a:pt x="1464" y="1653"/>
                </a:lnTo>
                <a:lnTo>
                  <a:pt x="1335" y="1653"/>
                </a:lnTo>
                <a:lnTo>
                  <a:pt x="1164" y="1650"/>
                </a:lnTo>
                <a:lnTo>
                  <a:pt x="1005" y="1641"/>
                </a:lnTo>
                <a:lnTo>
                  <a:pt x="831" y="1632"/>
                </a:lnTo>
                <a:lnTo>
                  <a:pt x="695" y="1618"/>
                </a:lnTo>
                <a:lnTo>
                  <a:pt x="483" y="1581"/>
                </a:lnTo>
                <a:lnTo>
                  <a:pt x="342" y="1551"/>
                </a:lnTo>
                <a:lnTo>
                  <a:pt x="239" y="1520"/>
                </a:lnTo>
                <a:lnTo>
                  <a:pt x="120" y="1474"/>
                </a:lnTo>
                <a:lnTo>
                  <a:pt x="18" y="1401"/>
                </a:lnTo>
                <a:lnTo>
                  <a:pt x="6" y="1374"/>
                </a:lnTo>
                <a:lnTo>
                  <a:pt x="0" y="1344"/>
                </a:lnTo>
                <a:lnTo>
                  <a:pt x="24" y="1296"/>
                </a:lnTo>
                <a:lnTo>
                  <a:pt x="63" y="1266"/>
                </a:lnTo>
                <a:lnTo>
                  <a:pt x="1329" y="0"/>
                </a:lnTo>
                <a:lnTo>
                  <a:pt x="2616" y="1290"/>
                </a:lnTo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rgbClr val="000000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79" name="Arc 27"/>
          <p:cNvSpPr>
            <a:spLocks/>
          </p:cNvSpPr>
          <p:nvPr/>
        </p:nvSpPr>
        <p:spPr bwMode="auto">
          <a:xfrm>
            <a:off x="2173288" y="3467100"/>
            <a:ext cx="3902075" cy="444500"/>
          </a:xfrm>
          <a:custGeom>
            <a:avLst/>
            <a:gdLst>
              <a:gd name="G0" fmla="+- 20769 0 0"/>
              <a:gd name="G1" fmla="+- 21600 0 0"/>
              <a:gd name="G2" fmla="+- 21600 0 0"/>
              <a:gd name="T0" fmla="*/ 0 w 40662"/>
              <a:gd name="T1" fmla="*/ 15665 h 21600"/>
              <a:gd name="T2" fmla="*/ 40662 w 40662"/>
              <a:gd name="T3" fmla="*/ 13183 h 21600"/>
              <a:gd name="T4" fmla="*/ 20769 w 4066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662" h="21600" fill="none" extrusionOk="0">
                <a:moveTo>
                  <a:pt x="0" y="15665"/>
                </a:moveTo>
                <a:cubicBezTo>
                  <a:pt x="2650" y="6392"/>
                  <a:pt x="11125" y="-1"/>
                  <a:pt x="20769" y="0"/>
                </a:cubicBezTo>
                <a:cubicBezTo>
                  <a:pt x="29445" y="0"/>
                  <a:pt x="37280" y="5192"/>
                  <a:pt x="40661" y="13183"/>
                </a:cubicBezTo>
              </a:path>
              <a:path w="40662" h="21600" stroke="0" extrusionOk="0">
                <a:moveTo>
                  <a:pt x="0" y="15665"/>
                </a:moveTo>
                <a:cubicBezTo>
                  <a:pt x="2650" y="6392"/>
                  <a:pt x="11125" y="-1"/>
                  <a:pt x="20769" y="0"/>
                </a:cubicBezTo>
                <a:cubicBezTo>
                  <a:pt x="29445" y="0"/>
                  <a:pt x="37280" y="5192"/>
                  <a:pt x="40661" y="13183"/>
                </a:cubicBezTo>
                <a:lnTo>
                  <a:pt x="20769" y="21600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17980" name="Arc 28"/>
          <p:cNvSpPr>
            <a:spLocks/>
          </p:cNvSpPr>
          <p:nvPr/>
        </p:nvSpPr>
        <p:spPr bwMode="auto">
          <a:xfrm flipV="1">
            <a:off x="2058988" y="3917950"/>
            <a:ext cx="4186237" cy="479425"/>
          </a:xfrm>
          <a:custGeom>
            <a:avLst/>
            <a:gdLst>
              <a:gd name="G0" fmla="+- 21545 0 0"/>
              <a:gd name="G1" fmla="+- 21600 0 0"/>
              <a:gd name="G2" fmla="+- 21600 0 0"/>
              <a:gd name="T0" fmla="*/ 0 w 43145"/>
              <a:gd name="T1" fmla="*/ 20062 h 21600"/>
              <a:gd name="T2" fmla="*/ 43145 w 43145"/>
              <a:gd name="T3" fmla="*/ 21600 h 21600"/>
              <a:gd name="T4" fmla="*/ 21545 w 4314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45" h="21600" fill="none" extrusionOk="0">
                <a:moveTo>
                  <a:pt x="-1" y="20061"/>
                </a:moveTo>
                <a:cubicBezTo>
                  <a:pt x="806" y="8758"/>
                  <a:pt x="10212" y="-1"/>
                  <a:pt x="21545" y="0"/>
                </a:cubicBezTo>
                <a:cubicBezTo>
                  <a:pt x="33474" y="0"/>
                  <a:pt x="43145" y="9670"/>
                  <a:pt x="43145" y="21600"/>
                </a:cubicBezTo>
              </a:path>
              <a:path w="43145" h="21600" stroke="0" extrusionOk="0">
                <a:moveTo>
                  <a:pt x="-1" y="20061"/>
                </a:moveTo>
                <a:cubicBezTo>
                  <a:pt x="806" y="8758"/>
                  <a:pt x="10212" y="-1"/>
                  <a:pt x="21545" y="0"/>
                </a:cubicBezTo>
                <a:cubicBezTo>
                  <a:pt x="33474" y="0"/>
                  <a:pt x="43145" y="9670"/>
                  <a:pt x="43145" y="21600"/>
                </a:cubicBezTo>
                <a:lnTo>
                  <a:pt x="21545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17981" name="Freeform 29"/>
          <p:cNvSpPr>
            <a:spLocks/>
          </p:cNvSpPr>
          <p:nvPr/>
        </p:nvSpPr>
        <p:spPr bwMode="auto">
          <a:xfrm>
            <a:off x="4168775" y="3933825"/>
            <a:ext cx="2070100" cy="1588"/>
          </a:xfrm>
          <a:custGeom>
            <a:avLst/>
            <a:gdLst>
              <a:gd name="T0" fmla="*/ 1304 w 1304"/>
              <a:gd name="T1" fmla="*/ 0 h 1"/>
              <a:gd name="T2" fmla="*/ 0 w 1304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04" h="1">
                <a:moveTo>
                  <a:pt x="1304" y="0"/>
                </a:moveTo>
                <a:lnTo>
                  <a:pt x="0" y="1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82" name="Freeform 30"/>
          <p:cNvSpPr>
            <a:spLocks/>
          </p:cNvSpPr>
          <p:nvPr/>
        </p:nvSpPr>
        <p:spPr bwMode="auto">
          <a:xfrm>
            <a:off x="3721100" y="3952875"/>
            <a:ext cx="412750" cy="412750"/>
          </a:xfrm>
          <a:custGeom>
            <a:avLst/>
            <a:gdLst>
              <a:gd name="T0" fmla="*/ 0 w 260"/>
              <a:gd name="T1" fmla="*/ 260 h 260"/>
              <a:gd name="T2" fmla="*/ 260 w 260"/>
              <a:gd name="T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0" h="260">
                <a:moveTo>
                  <a:pt x="0" y="260"/>
                </a:moveTo>
                <a:lnTo>
                  <a:pt x="26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83" name="Freeform 31"/>
          <p:cNvSpPr>
            <a:spLocks/>
          </p:cNvSpPr>
          <p:nvPr/>
        </p:nvSpPr>
        <p:spPr bwMode="auto">
          <a:xfrm>
            <a:off x="4143375" y="1828800"/>
            <a:ext cx="1588" cy="2114550"/>
          </a:xfrm>
          <a:custGeom>
            <a:avLst/>
            <a:gdLst>
              <a:gd name="T0" fmla="*/ 0 w 1"/>
              <a:gd name="T1" fmla="*/ 0 h 1332"/>
              <a:gd name="T2" fmla="*/ 0 w 1"/>
              <a:gd name="T3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32">
                <a:moveTo>
                  <a:pt x="0" y="0"/>
                </a:moveTo>
                <a:lnTo>
                  <a:pt x="0" y="1332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87" name="AutoShape 3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1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91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191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191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1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17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17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1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1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17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17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1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1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1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91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1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1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91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1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191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7975" grpId="0" animBg="1"/>
      <p:bldP spid="1917957" grpId="0" animBg="1"/>
      <p:bldP spid="1917958" grpId="0" autoUpdateAnimBg="0"/>
      <p:bldP spid="1917959" grpId="0" autoUpdateAnimBg="0"/>
      <p:bldP spid="1917960" grpId="0" autoUpdateAnimBg="0"/>
      <p:bldP spid="1917961" grpId="0" autoUpdateAnimBg="0"/>
      <p:bldP spid="1917962" grpId="0" autoUpdateAnimBg="0"/>
      <p:bldP spid="1917963" grpId="0" animBg="1"/>
      <p:bldP spid="1917964" grpId="0" animBg="1"/>
      <p:bldP spid="1917965" grpId="0" animBg="1"/>
      <p:bldP spid="1917969" grpId="0" autoUpdateAnimBg="0"/>
      <p:bldP spid="1917974" grpId="0" animBg="1"/>
      <p:bldP spid="1917954" grpId="0" animBg="1"/>
      <p:bldP spid="1917970" grpId="0" animBg="1"/>
      <p:bldP spid="1917979" grpId="0" animBg="1"/>
      <p:bldP spid="1917980" grpId="0" animBg="1"/>
      <p:bldP spid="1917981" grpId="0" animBg="1"/>
      <p:bldP spid="1917982" grpId="0" animBg="1"/>
      <p:bldP spid="19179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272231"/>
      </p:ext>
    </p:extLst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978" name="Freeform 2"/>
          <p:cNvSpPr>
            <a:spLocks/>
          </p:cNvSpPr>
          <p:nvPr/>
        </p:nvSpPr>
        <p:spPr bwMode="auto">
          <a:xfrm>
            <a:off x="2973388" y="1731963"/>
            <a:ext cx="3881437" cy="3954462"/>
          </a:xfrm>
          <a:custGeom>
            <a:avLst/>
            <a:gdLst>
              <a:gd name="T0" fmla="*/ 627 w 2445"/>
              <a:gd name="T1" fmla="*/ 0 h 2491"/>
              <a:gd name="T2" fmla="*/ 0 w 2445"/>
              <a:gd name="T3" fmla="*/ 2491 h 2491"/>
              <a:gd name="T4" fmla="*/ 2445 w 2445"/>
              <a:gd name="T5" fmla="*/ 1882 h 2491"/>
              <a:gd name="T6" fmla="*/ 627 w 2445"/>
              <a:gd name="T7" fmla="*/ 0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5" h="2491">
                <a:moveTo>
                  <a:pt x="627" y="0"/>
                </a:moveTo>
                <a:lnTo>
                  <a:pt x="0" y="2491"/>
                </a:lnTo>
                <a:lnTo>
                  <a:pt x="2445" y="1882"/>
                </a:lnTo>
                <a:lnTo>
                  <a:pt x="627" y="0"/>
                </a:lnTo>
                <a:close/>
              </a:path>
            </a:pathLst>
          </a:custGeom>
          <a:solidFill>
            <a:srgbClr val="FF66FF"/>
          </a:solidFill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18979" name="Object 3"/>
          <p:cNvGraphicFramePr>
            <a:graphicFrameLocks noChangeAspect="1"/>
          </p:cNvGraphicFramePr>
          <p:nvPr/>
        </p:nvGraphicFramePr>
        <p:xfrm>
          <a:off x="827088" y="406400"/>
          <a:ext cx="80883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04" name="公式" r:id="rId4" imgW="4114800" imgH="406080" progId="Equation.3">
                  <p:embed/>
                </p:oleObj>
              </mc:Choice>
              <mc:Fallback>
                <p:oleObj name="公式" r:id="rId4" imgW="41148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6400"/>
                        <a:ext cx="808831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8980" name="Object 4"/>
          <p:cNvGraphicFramePr>
            <a:graphicFrameLocks noChangeAspect="1"/>
          </p:cNvGraphicFramePr>
          <p:nvPr/>
        </p:nvGraphicFramePr>
        <p:xfrm>
          <a:off x="6797675" y="4765675"/>
          <a:ext cx="3825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05" name="公式" r:id="rId6" imgW="253800" imgH="406080" progId="Equation.3">
                  <p:embed/>
                </p:oleObj>
              </mc:Choice>
              <mc:Fallback>
                <p:oleObj name="公式" r:id="rId6" imgW="2538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4765675"/>
                        <a:ext cx="3825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8981" name="Object 5"/>
          <p:cNvGraphicFramePr>
            <a:graphicFrameLocks noChangeAspect="1"/>
          </p:cNvGraphicFramePr>
          <p:nvPr/>
        </p:nvGraphicFramePr>
        <p:xfrm>
          <a:off x="2459038" y="5383213"/>
          <a:ext cx="3825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06" name="公式" r:id="rId8" imgW="253800" imgH="406080" progId="Equation.3">
                  <p:embed/>
                </p:oleObj>
              </mc:Choice>
              <mc:Fallback>
                <p:oleObj name="公式" r:id="rId8" imgW="2538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5383213"/>
                        <a:ext cx="3825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8982" name="Object 6"/>
          <p:cNvGraphicFramePr>
            <a:graphicFrameLocks noChangeAspect="1"/>
          </p:cNvGraphicFramePr>
          <p:nvPr/>
        </p:nvGraphicFramePr>
        <p:xfrm>
          <a:off x="3524250" y="1603375"/>
          <a:ext cx="3825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07" name="公式" r:id="rId9" imgW="253800" imgH="406080" progId="Equation.3">
                  <p:embed/>
                </p:oleObj>
              </mc:Choice>
              <mc:Fallback>
                <p:oleObj name="公式" r:id="rId9" imgW="2538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603375"/>
                        <a:ext cx="3825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8983" name="Freeform 7"/>
          <p:cNvSpPr>
            <a:spLocks/>
          </p:cNvSpPr>
          <p:nvPr/>
        </p:nvSpPr>
        <p:spPr bwMode="auto">
          <a:xfrm>
            <a:off x="3305175" y="2727325"/>
            <a:ext cx="2654300" cy="665163"/>
          </a:xfrm>
          <a:custGeom>
            <a:avLst/>
            <a:gdLst>
              <a:gd name="T0" fmla="*/ 418 w 1672"/>
              <a:gd name="T1" fmla="*/ 0 h 419"/>
              <a:gd name="T2" fmla="*/ 0 w 1672"/>
              <a:gd name="T3" fmla="*/ 419 h 419"/>
              <a:gd name="T4" fmla="*/ 1263 w 1672"/>
              <a:gd name="T5" fmla="*/ 419 h 419"/>
              <a:gd name="T6" fmla="*/ 1672 w 1672"/>
              <a:gd name="T7" fmla="*/ 0 h 419"/>
              <a:gd name="T8" fmla="*/ 418 w 1672"/>
              <a:gd name="T9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2" h="419">
                <a:moveTo>
                  <a:pt x="418" y="0"/>
                </a:moveTo>
                <a:lnTo>
                  <a:pt x="0" y="419"/>
                </a:lnTo>
                <a:lnTo>
                  <a:pt x="1263" y="419"/>
                </a:lnTo>
                <a:lnTo>
                  <a:pt x="1672" y="0"/>
                </a:lnTo>
                <a:lnTo>
                  <a:pt x="418" y="0"/>
                </a:lnTo>
                <a:close/>
              </a:path>
            </a:pathLst>
          </a:custGeom>
          <a:solidFill>
            <a:srgbClr val="00FF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8984" name="Freeform 8"/>
          <p:cNvSpPr>
            <a:spLocks/>
          </p:cNvSpPr>
          <p:nvPr/>
        </p:nvSpPr>
        <p:spPr bwMode="auto">
          <a:xfrm>
            <a:off x="5310188" y="2749550"/>
            <a:ext cx="649287" cy="2605088"/>
          </a:xfrm>
          <a:custGeom>
            <a:avLst/>
            <a:gdLst>
              <a:gd name="T0" fmla="*/ 0 w 409"/>
              <a:gd name="T1" fmla="*/ 398 h 1641"/>
              <a:gd name="T2" fmla="*/ 0 w 409"/>
              <a:gd name="T3" fmla="*/ 1641 h 1641"/>
              <a:gd name="T4" fmla="*/ 409 w 409"/>
              <a:gd name="T5" fmla="*/ 1232 h 1641"/>
              <a:gd name="T6" fmla="*/ 407 w 409"/>
              <a:gd name="T7" fmla="*/ 0 h 1641"/>
              <a:gd name="T8" fmla="*/ 0 w 409"/>
              <a:gd name="T9" fmla="*/ 398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" h="1641">
                <a:moveTo>
                  <a:pt x="0" y="398"/>
                </a:moveTo>
                <a:lnTo>
                  <a:pt x="0" y="1641"/>
                </a:lnTo>
                <a:lnTo>
                  <a:pt x="409" y="1232"/>
                </a:lnTo>
                <a:lnTo>
                  <a:pt x="407" y="0"/>
                </a:lnTo>
                <a:lnTo>
                  <a:pt x="0" y="398"/>
                </a:lnTo>
                <a:close/>
              </a:path>
            </a:pathLst>
          </a:custGeom>
          <a:solidFill>
            <a:srgbClr val="33CC33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8985" name="Line 9"/>
          <p:cNvSpPr>
            <a:spLocks noChangeShapeType="1"/>
          </p:cNvSpPr>
          <p:nvPr/>
        </p:nvSpPr>
        <p:spPr bwMode="auto">
          <a:xfrm>
            <a:off x="4949825" y="2727325"/>
            <a:ext cx="981075" cy="10683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8987" name="Rectangle 11"/>
          <p:cNvSpPr>
            <a:spLocks noChangeArrowheads="1"/>
          </p:cNvSpPr>
          <p:nvPr/>
        </p:nvSpPr>
        <p:spPr bwMode="auto">
          <a:xfrm>
            <a:off x="3305175" y="3392488"/>
            <a:ext cx="2009775" cy="1966912"/>
          </a:xfrm>
          <a:prstGeom prst="rect">
            <a:avLst/>
          </a:prstGeom>
          <a:solidFill>
            <a:srgbClr val="99FF33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8988" name="Freeform 12"/>
          <p:cNvSpPr>
            <a:spLocks/>
          </p:cNvSpPr>
          <p:nvPr/>
        </p:nvSpPr>
        <p:spPr bwMode="auto">
          <a:xfrm>
            <a:off x="2947988" y="4395788"/>
            <a:ext cx="1338262" cy="1304925"/>
          </a:xfrm>
          <a:custGeom>
            <a:avLst/>
            <a:gdLst>
              <a:gd name="T0" fmla="*/ 222 w 843"/>
              <a:gd name="T1" fmla="*/ 0 h 822"/>
              <a:gd name="T2" fmla="*/ 0 w 843"/>
              <a:gd name="T3" fmla="*/ 822 h 822"/>
              <a:gd name="T4" fmla="*/ 843 w 843"/>
              <a:gd name="T5" fmla="*/ 613 h 822"/>
              <a:gd name="T6" fmla="*/ 222 w 843"/>
              <a:gd name="T7" fmla="*/ 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3" h="822">
                <a:moveTo>
                  <a:pt x="222" y="0"/>
                </a:moveTo>
                <a:lnTo>
                  <a:pt x="0" y="822"/>
                </a:lnTo>
                <a:lnTo>
                  <a:pt x="843" y="613"/>
                </a:lnTo>
                <a:lnTo>
                  <a:pt x="222" y="0"/>
                </a:lnTo>
                <a:close/>
              </a:path>
            </a:pathLst>
          </a:cu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00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8989" name="Freeform 13"/>
          <p:cNvSpPr>
            <a:spLocks/>
          </p:cNvSpPr>
          <p:nvPr/>
        </p:nvSpPr>
        <p:spPr bwMode="auto">
          <a:xfrm>
            <a:off x="5656263" y="3795713"/>
            <a:ext cx="1241425" cy="1212850"/>
          </a:xfrm>
          <a:custGeom>
            <a:avLst/>
            <a:gdLst>
              <a:gd name="T0" fmla="*/ 191 w 782"/>
              <a:gd name="T1" fmla="*/ 0 h 764"/>
              <a:gd name="T2" fmla="*/ 0 w 782"/>
              <a:gd name="T3" fmla="*/ 764 h 764"/>
              <a:gd name="T4" fmla="*/ 782 w 782"/>
              <a:gd name="T5" fmla="*/ 573 h 764"/>
              <a:gd name="T6" fmla="*/ 191 w 782"/>
              <a:gd name="T7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2" h="764">
                <a:moveTo>
                  <a:pt x="191" y="0"/>
                </a:moveTo>
                <a:lnTo>
                  <a:pt x="0" y="764"/>
                </a:lnTo>
                <a:lnTo>
                  <a:pt x="782" y="573"/>
                </a:lnTo>
                <a:lnTo>
                  <a:pt x="191" y="0"/>
                </a:lnTo>
                <a:close/>
              </a:path>
            </a:pathLst>
          </a:cu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00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8990" name="Freeform 14"/>
          <p:cNvSpPr>
            <a:spLocks/>
          </p:cNvSpPr>
          <p:nvPr/>
        </p:nvSpPr>
        <p:spPr bwMode="auto">
          <a:xfrm>
            <a:off x="3633788" y="1704975"/>
            <a:ext cx="1285875" cy="1357313"/>
          </a:xfrm>
          <a:custGeom>
            <a:avLst/>
            <a:gdLst>
              <a:gd name="T0" fmla="*/ 216 w 810"/>
              <a:gd name="T1" fmla="*/ 0 h 855"/>
              <a:gd name="T2" fmla="*/ 0 w 810"/>
              <a:gd name="T3" fmla="*/ 855 h 855"/>
              <a:gd name="T4" fmla="*/ 810 w 810"/>
              <a:gd name="T5" fmla="*/ 642 h 855"/>
              <a:gd name="T6" fmla="*/ 216 w 810"/>
              <a:gd name="T7" fmla="*/ 0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0" h="855">
                <a:moveTo>
                  <a:pt x="216" y="0"/>
                </a:moveTo>
                <a:lnTo>
                  <a:pt x="0" y="855"/>
                </a:lnTo>
                <a:lnTo>
                  <a:pt x="810" y="642"/>
                </a:lnTo>
                <a:lnTo>
                  <a:pt x="216" y="0"/>
                </a:lnTo>
                <a:close/>
              </a:path>
            </a:pathLst>
          </a:cu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00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18991" name="Group 15"/>
          <p:cNvGrpSpPr>
            <a:grpSpLocks/>
          </p:cNvGrpSpPr>
          <p:nvPr/>
        </p:nvGrpSpPr>
        <p:grpSpPr bwMode="auto">
          <a:xfrm>
            <a:off x="1604963" y="1282700"/>
            <a:ext cx="6056312" cy="5326063"/>
            <a:chOff x="1011" y="808"/>
            <a:chExt cx="3815" cy="3355"/>
          </a:xfrm>
        </p:grpSpPr>
        <p:sp>
          <p:nvSpPr>
            <p:cNvPr id="1918992" name="Text Box 16"/>
            <p:cNvSpPr txBox="1">
              <a:spLocks noChangeArrowheads="1"/>
            </p:cNvSpPr>
            <p:nvPr/>
          </p:nvSpPr>
          <p:spPr bwMode="auto">
            <a:xfrm>
              <a:off x="2113" y="2809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8993" name="Line 17"/>
            <p:cNvSpPr>
              <a:spLocks noChangeShapeType="1"/>
            </p:cNvSpPr>
            <p:nvPr/>
          </p:nvSpPr>
          <p:spPr bwMode="auto">
            <a:xfrm>
              <a:off x="2503" y="2962"/>
              <a:ext cx="22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8994" name="Line 18"/>
            <p:cNvSpPr>
              <a:spLocks noChangeShapeType="1"/>
            </p:cNvSpPr>
            <p:nvPr/>
          </p:nvSpPr>
          <p:spPr bwMode="auto">
            <a:xfrm flipV="1">
              <a:off x="2503" y="930"/>
              <a:ext cx="0" cy="203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8995" name="Text Box 19"/>
            <p:cNvSpPr txBox="1">
              <a:spLocks noChangeArrowheads="1"/>
            </p:cNvSpPr>
            <p:nvPr/>
          </p:nvSpPr>
          <p:spPr bwMode="auto">
            <a:xfrm>
              <a:off x="1011" y="3932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8996" name="Text Box 20"/>
            <p:cNvSpPr txBox="1">
              <a:spLocks noChangeArrowheads="1"/>
            </p:cNvSpPr>
            <p:nvPr/>
          </p:nvSpPr>
          <p:spPr bwMode="auto">
            <a:xfrm>
              <a:off x="2448" y="808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18997" name="Text Box 21"/>
            <p:cNvSpPr txBox="1">
              <a:spLocks noChangeArrowheads="1"/>
            </p:cNvSpPr>
            <p:nvPr/>
          </p:nvSpPr>
          <p:spPr bwMode="auto">
            <a:xfrm>
              <a:off x="4486" y="297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8998" name="Line 22"/>
            <p:cNvSpPr>
              <a:spLocks noChangeShapeType="1"/>
            </p:cNvSpPr>
            <p:nvPr/>
          </p:nvSpPr>
          <p:spPr bwMode="auto">
            <a:xfrm flipH="1">
              <a:off x="1327" y="2964"/>
              <a:ext cx="1173" cy="117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18999" name="Rectangle 23"/>
          <p:cNvSpPr>
            <a:spLocks noChangeArrowheads="1"/>
          </p:cNvSpPr>
          <p:nvPr/>
        </p:nvSpPr>
        <p:spPr bwMode="auto">
          <a:xfrm>
            <a:off x="3149600" y="53022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919000" name="Text Box 24"/>
          <p:cNvSpPr txBox="1">
            <a:spLocks noChangeArrowheads="1"/>
          </p:cNvSpPr>
          <p:nvPr/>
        </p:nvSpPr>
        <p:spPr bwMode="auto">
          <a:xfrm>
            <a:off x="5921375" y="43513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accent2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19001" name="Rectangle 25"/>
          <p:cNvSpPr>
            <a:spLocks noChangeArrowheads="1"/>
          </p:cNvSpPr>
          <p:nvPr/>
        </p:nvSpPr>
        <p:spPr bwMode="auto">
          <a:xfrm>
            <a:off x="3683000" y="2408238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919002" name="Freeform 26"/>
          <p:cNvSpPr>
            <a:spLocks/>
          </p:cNvSpPr>
          <p:nvPr/>
        </p:nvSpPr>
        <p:spPr bwMode="auto">
          <a:xfrm>
            <a:off x="3638550" y="2724150"/>
            <a:ext cx="1290638" cy="347663"/>
          </a:xfrm>
          <a:custGeom>
            <a:avLst/>
            <a:gdLst>
              <a:gd name="T0" fmla="*/ 0 w 813"/>
              <a:gd name="T1" fmla="*/ 219 h 219"/>
              <a:gd name="T2" fmla="*/ 813 w 813"/>
              <a:gd name="T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13" h="219">
                <a:moveTo>
                  <a:pt x="0" y="219"/>
                </a:moveTo>
                <a:lnTo>
                  <a:pt x="813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9003" name="Freeform 27"/>
          <p:cNvSpPr>
            <a:spLocks/>
          </p:cNvSpPr>
          <p:nvPr/>
        </p:nvSpPr>
        <p:spPr bwMode="auto">
          <a:xfrm>
            <a:off x="5670550" y="3781425"/>
            <a:ext cx="288925" cy="1227138"/>
          </a:xfrm>
          <a:custGeom>
            <a:avLst/>
            <a:gdLst>
              <a:gd name="T0" fmla="*/ 0 w 182"/>
              <a:gd name="T1" fmla="*/ 773 h 773"/>
              <a:gd name="T2" fmla="*/ 182 w 182"/>
              <a:gd name="T3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2" h="773">
                <a:moveTo>
                  <a:pt x="0" y="773"/>
                </a:moveTo>
                <a:lnTo>
                  <a:pt x="18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9004" name="Freeform 28"/>
          <p:cNvSpPr>
            <a:spLocks/>
          </p:cNvSpPr>
          <p:nvPr/>
        </p:nvSpPr>
        <p:spPr bwMode="auto">
          <a:xfrm>
            <a:off x="3290888" y="4373563"/>
            <a:ext cx="981075" cy="981075"/>
          </a:xfrm>
          <a:custGeom>
            <a:avLst/>
            <a:gdLst>
              <a:gd name="T0" fmla="*/ 0 w 618"/>
              <a:gd name="T1" fmla="*/ 0 h 618"/>
              <a:gd name="T2" fmla="*/ 618 w 618"/>
              <a:gd name="T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8" h="618">
                <a:moveTo>
                  <a:pt x="0" y="0"/>
                </a:moveTo>
                <a:lnTo>
                  <a:pt x="618" y="61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9005" name="Freeform 29"/>
          <p:cNvSpPr>
            <a:spLocks/>
          </p:cNvSpPr>
          <p:nvPr/>
        </p:nvSpPr>
        <p:spPr bwMode="auto">
          <a:xfrm>
            <a:off x="3305175" y="3073400"/>
            <a:ext cx="331788" cy="1328738"/>
          </a:xfrm>
          <a:custGeom>
            <a:avLst/>
            <a:gdLst>
              <a:gd name="T0" fmla="*/ 209 w 209"/>
              <a:gd name="T1" fmla="*/ 0 h 837"/>
              <a:gd name="T2" fmla="*/ 0 w 209"/>
              <a:gd name="T3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9" h="837">
                <a:moveTo>
                  <a:pt x="209" y="0"/>
                </a:moveTo>
                <a:lnTo>
                  <a:pt x="0" y="837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9006" name="Freeform 30"/>
          <p:cNvSpPr>
            <a:spLocks/>
          </p:cNvSpPr>
          <p:nvPr/>
        </p:nvSpPr>
        <p:spPr bwMode="auto">
          <a:xfrm>
            <a:off x="4300538" y="4994275"/>
            <a:ext cx="1384300" cy="360363"/>
          </a:xfrm>
          <a:custGeom>
            <a:avLst/>
            <a:gdLst>
              <a:gd name="T0" fmla="*/ 0 w 872"/>
              <a:gd name="T1" fmla="*/ 227 h 227"/>
              <a:gd name="T2" fmla="*/ 872 w 872"/>
              <a:gd name="T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2" h="227">
                <a:moveTo>
                  <a:pt x="0" y="227"/>
                </a:moveTo>
                <a:lnTo>
                  <a:pt x="87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9007" name="Freeform 31"/>
          <p:cNvSpPr>
            <a:spLocks/>
          </p:cNvSpPr>
          <p:nvPr/>
        </p:nvSpPr>
        <p:spPr bwMode="auto">
          <a:xfrm>
            <a:off x="3592513" y="2727325"/>
            <a:ext cx="1298575" cy="361950"/>
          </a:xfrm>
          <a:custGeom>
            <a:avLst/>
            <a:gdLst>
              <a:gd name="T0" fmla="*/ 0 w 818"/>
              <a:gd name="T1" fmla="*/ 228 h 228"/>
              <a:gd name="T2" fmla="*/ 228 w 818"/>
              <a:gd name="T3" fmla="*/ 0 h 228"/>
              <a:gd name="T4" fmla="*/ 818 w 818"/>
              <a:gd name="T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8" h="228">
                <a:moveTo>
                  <a:pt x="0" y="228"/>
                </a:moveTo>
                <a:lnTo>
                  <a:pt x="228" y="0"/>
                </a:lnTo>
                <a:lnTo>
                  <a:pt x="818" y="0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9008" name="Freeform 32"/>
          <p:cNvSpPr>
            <a:spLocks/>
          </p:cNvSpPr>
          <p:nvPr/>
        </p:nvSpPr>
        <p:spPr bwMode="auto">
          <a:xfrm>
            <a:off x="3290888" y="4359275"/>
            <a:ext cx="966787" cy="995363"/>
          </a:xfrm>
          <a:custGeom>
            <a:avLst/>
            <a:gdLst>
              <a:gd name="T0" fmla="*/ 0 w 609"/>
              <a:gd name="T1" fmla="*/ 0 h 627"/>
              <a:gd name="T2" fmla="*/ 0 w 609"/>
              <a:gd name="T3" fmla="*/ 627 h 627"/>
              <a:gd name="T4" fmla="*/ 609 w 609"/>
              <a:gd name="T5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9" h="627">
                <a:moveTo>
                  <a:pt x="0" y="0"/>
                </a:moveTo>
                <a:lnTo>
                  <a:pt x="0" y="627"/>
                </a:lnTo>
                <a:lnTo>
                  <a:pt x="609" y="627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9009" name="Freeform 33"/>
          <p:cNvSpPr>
            <a:spLocks/>
          </p:cNvSpPr>
          <p:nvPr/>
        </p:nvSpPr>
        <p:spPr bwMode="auto">
          <a:xfrm>
            <a:off x="5715000" y="3795713"/>
            <a:ext cx="244475" cy="1154112"/>
          </a:xfrm>
          <a:custGeom>
            <a:avLst/>
            <a:gdLst>
              <a:gd name="T0" fmla="*/ 154 w 154"/>
              <a:gd name="T1" fmla="*/ 0 h 727"/>
              <a:gd name="T2" fmla="*/ 154 w 154"/>
              <a:gd name="T3" fmla="*/ 573 h 727"/>
              <a:gd name="T4" fmla="*/ 0 w 154"/>
              <a:gd name="T5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727">
                <a:moveTo>
                  <a:pt x="154" y="0"/>
                </a:moveTo>
                <a:lnTo>
                  <a:pt x="154" y="573"/>
                </a:lnTo>
                <a:lnTo>
                  <a:pt x="0" y="727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9010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2154238" cy="3429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30.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  <a:endParaRPr lang="zh-CN" altLang="en-US"/>
          </a:p>
        </p:txBody>
      </p:sp>
      <p:sp>
        <p:nvSpPr>
          <p:cNvPr id="1919015" name="AutoShape 39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1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1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1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1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8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18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91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91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18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1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1918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1918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19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19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0" fill="hold"/>
                                        <p:tgtEl>
                                          <p:spTgt spid="1918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0" fill="hold"/>
                                        <p:tgtEl>
                                          <p:spTgt spid="1918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19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19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1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91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1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91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91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91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8978" grpId="0" animBg="1"/>
      <p:bldP spid="1918983" grpId="0" animBg="1"/>
      <p:bldP spid="1918984" grpId="0" animBg="1"/>
      <p:bldP spid="1918985" grpId="0" animBg="1"/>
      <p:bldP spid="1918987" grpId="0" animBg="1"/>
      <p:bldP spid="1918988" grpId="0" animBg="1"/>
      <p:bldP spid="1918989" grpId="0" animBg="1"/>
      <p:bldP spid="1918990" grpId="0" animBg="1"/>
      <p:bldP spid="1918999" grpId="0" autoUpdateAnimBg="0"/>
      <p:bldP spid="1919000" grpId="0" autoUpdateAnimBg="0"/>
      <p:bldP spid="1919001" grpId="0" autoUpdateAnimBg="0"/>
      <p:bldP spid="1919002" grpId="0" animBg="1"/>
      <p:bldP spid="1919003" grpId="0" animBg="1"/>
      <p:bldP spid="1919004" grpId="0" animBg="1"/>
      <p:bldP spid="1919005" grpId="0" animBg="1"/>
      <p:bldP spid="1919006" grpId="0" animBg="1"/>
      <p:bldP spid="1919007" grpId="0" animBg="1"/>
      <p:bldP spid="1919008" grpId="0" animBg="1"/>
      <p:bldP spid="191900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762" name="Freeform 2"/>
          <p:cNvSpPr>
            <a:spLocks/>
          </p:cNvSpPr>
          <p:nvPr/>
        </p:nvSpPr>
        <p:spPr bwMode="auto">
          <a:xfrm>
            <a:off x="2973388" y="1731963"/>
            <a:ext cx="3881437" cy="3954462"/>
          </a:xfrm>
          <a:custGeom>
            <a:avLst/>
            <a:gdLst>
              <a:gd name="T0" fmla="*/ 627 w 2445"/>
              <a:gd name="T1" fmla="*/ 0 h 2491"/>
              <a:gd name="T2" fmla="*/ 0 w 2445"/>
              <a:gd name="T3" fmla="*/ 2491 h 2491"/>
              <a:gd name="T4" fmla="*/ 2445 w 2445"/>
              <a:gd name="T5" fmla="*/ 1882 h 2491"/>
              <a:gd name="T6" fmla="*/ 627 w 2445"/>
              <a:gd name="T7" fmla="*/ 0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5" h="2491">
                <a:moveTo>
                  <a:pt x="627" y="0"/>
                </a:moveTo>
                <a:lnTo>
                  <a:pt x="0" y="2491"/>
                </a:lnTo>
                <a:lnTo>
                  <a:pt x="2445" y="1882"/>
                </a:lnTo>
                <a:lnTo>
                  <a:pt x="627" y="0"/>
                </a:lnTo>
                <a:close/>
              </a:path>
            </a:pathLst>
          </a:custGeom>
          <a:solidFill>
            <a:srgbClr val="FF66FF"/>
          </a:solidFill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21763" name="Object 3"/>
          <p:cNvGraphicFramePr>
            <a:graphicFrameLocks noChangeAspect="1"/>
          </p:cNvGraphicFramePr>
          <p:nvPr/>
        </p:nvGraphicFramePr>
        <p:xfrm>
          <a:off x="6797675" y="4765675"/>
          <a:ext cx="3825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810" name="公式" r:id="rId4" imgW="253800" imgH="406080" progId="Equation.3">
                  <p:embed/>
                </p:oleObj>
              </mc:Choice>
              <mc:Fallback>
                <p:oleObj name="公式" r:id="rId4" imgW="2538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4765675"/>
                        <a:ext cx="3825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1764" name="Object 4"/>
          <p:cNvGraphicFramePr>
            <a:graphicFrameLocks noChangeAspect="1"/>
          </p:cNvGraphicFramePr>
          <p:nvPr/>
        </p:nvGraphicFramePr>
        <p:xfrm>
          <a:off x="2459038" y="5383213"/>
          <a:ext cx="3825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811" name="公式" r:id="rId6" imgW="253800" imgH="406080" progId="Equation.3">
                  <p:embed/>
                </p:oleObj>
              </mc:Choice>
              <mc:Fallback>
                <p:oleObj name="公式" r:id="rId6" imgW="2538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5383213"/>
                        <a:ext cx="3825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1765" name="Object 5"/>
          <p:cNvGraphicFramePr>
            <a:graphicFrameLocks noChangeAspect="1"/>
          </p:cNvGraphicFramePr>
          <p:nvPr/>
        </p:nvGraphicFramePr>
        <p:xfrm>
          <a:off x="3524250" y="1603375"/>
          <a:ext cx="3825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812" name="公式" r:id="rId7" imgW="253800" imgH="406080" progId="Equation.3">
                  <p:embed/>
                </p:oleObj>
              </mc:Choice>
              <mc:Fallback>
                <p:oleObj name="公式" r:id="rId7" imgW="2538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603375"/>
                        <a:ext cx="3825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1766" name="Freeform 6"/>
          <p:cNvSpPr>
            <a:spLocks/>
          </p:cNvSpPr>
          <p:nvPr/>
        </p:nvSpPr>
        <p:spPr bwMode="auto">
          <a:xfrm>
            <a:off x="3305175" y="2727325"/>
            <a:ext cx="2654300" cy="665163"/>
          </a:xfrm>
          <a:custGeom>
            <a:avLst/>
            <a:gdLst>
              <a:gd name="T0" fmla="*/ 418 w 1672"/>
              <a:gd name="T1" fmla="*/ 0 h 419"/>
              <a:gd name="T2" fmla="*/ 0 w 1672"/>
              <a:gd name="T3" fmla="*/ 419 h 419"/>
              <a:gd name="T4" fmla="*/ 1263 w 1672"/>
              <a:gd name="T5" fmla="*/ 419 h 419"/>
              <a:gd name="T6" fmla="*/ 1672 w 1672"/>
              <a:gd name="T7" fmla="*/ 0 h 419"/>
              <a:gd name="T8" fmla="*/ 418 w 1672"/>
              <a:gd name="T9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2" h="419">
                <a:moveTo>
                  <a:pt x="418" y="0"/>
                </a:moveTo>
                <a:lnTo>
                  <a:pt x="0" y="419"/>
                </a:lnTo>
                <a:lnTo>
                  <a:pt x="1263" y="419"/>
                </a:lnTo>
                <a:lnTo>
                  <a:pt x="1672" y="0"/>
                </a:lnTo>
                <a:lnTo>
                  <a:pt x="418" y="0"/>
                </a:lnTo>
                <a:close/>
              </a:path>
            </a:pathLst>
          </a:custGeom>
          <a:solidFill>
            <a:srgbClr val="00FF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67" name="Freeform 7"/>
          <p:cNvSpPr>
            <a:spLocks/>
          </p:cNvSpPr>
          <p:nvPr/>
        </p:nvSpPr>
        <p:spPr bwMode="auto">
          <a:xfrm>
            <a:off x="5310188" y="2736850"/>
            <a:ext cx="649287" cy="2617788"/>
          </a:xfrm>
          <a:custGeom>
            <a:avLst/>
            <a:gdLst>
              <a:gd name="T0" fmla="*/ 7 w 409"/>
              <a:gd name="T1" fmla="*/ 400 h 1649"/>
              <a:gd name="T2" fmla="*/ 0 w 409"/>
              <a:gd name="T3" fmla="*/ 1649 h 1649"/>
              <a:gd name="T4" fmla="*/ 409 w 409"/>
              <a:gd name="T5" fmla="*/ 1240 h 1649"/>
              <a:gd name="T6" fmla="*/ 407 w 409"/>
              <a:gd name="T7" fmla="*/ 0 h 1649"/>
              <a:gd name="T8" fmla="*/ 7 w 409"/>
              <a:gd name="T9" fmla="*/ 400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" h="1649">
                <a:moveTo>
                  <a:pt x="7" y="400"/>
                </a:moveTo>
                <a:lnTo>
                  <a:pt x="0" y="1649"/>
                </a:lnTo>
                <a:lnTo>
                  <a:pt x="409" y="1240"/>
                </a:lnTo>
                <a:lnTo>
                  <a:pt x="407" y="0"/>
                </a:lnTo>
                <a:lnTo>
                  <a:pt x="7" y="400"/>
                </a:lnTo>
                <a:close/>
              </a:path>
            </a:pathLst>
          </a:custGeom>
          <a:solidFill>
            <a:srgbClr val="33CC33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68" name="Line 8"/>
          <p:cNvSpPr>
            <a:spLocks noChangeShapeType="1"/>
          </p:cNvSpPr>
          <p:nvPr/>
        </p:nvSpPr>
        <p:spPr bwMode="auto">
          <a:xfrm>
            <a:off x="4949825" y="2727325"/>
            <a:ext cx="981075" cy="10683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70" name="Freeform 10"/>
          <p:cNvSpPr>
            <a:spLocks/>
          </p:cNvSpPr>
          <p:nvPr/>
        </p:nvSpPr>
        <p:spPr bwMode="auto">
          <a:xfrm>
            <a:off x="3594100" y="1689100"/>
            <a:ext cx="1428750" cy="1384300"/>
          </a:xfrm>
          <a:custGeom>
            <a:avLst/>
            <a:gdLst>
              <a:gd name="T0" fmla="*/ 219 w 900"/>
              <a:gd name="T1" fmla="*/ 0 h 872"/>
              <a:gd name="T2" fmla="*/ 0 w 900"/>
              <a:gd name="T3" fmla="*/ 872 h 872"/>
              <a:gd name="T4" fmla="*/ 900 w 900"/>
              <a:gd name="T5" fmla="*/ 636 h 872"/>
              <a:gd name="T6" fmla="*/ 219 w 900"/>
              <a:gd name="T7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0" h="872">
                <a:moveTo>
                  <a:pt x="219" y="0"/>
                </a:moveTo>
                <a:lnTo>
                  <a:pt x="0" y="872"/>
                </a:lnTo>
                <a:lnTo>
                  <a:pt x="900" y="636"/>
                </a:ln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72" name="Freeform 12"/>
          <p:cNvSpPr>
            <a:spLocks/>
          </p:cNvSpPr>
          <p:nvPr/>
        </p:nvSpPr>
        <p:spPr bwMode="auto">
          <a:xfrm>
            <a:off x="3636963" y="1703388"/>
            <a:ext cx="1298575" cy="1385887"/>
          </a:xfrm>
          <a:custGeom>
            <a:avLst/>
            <a:gdLst>
              <a:gd name="T0" fmla="*/ 0 w 818"/>
              <a:gd name="T1" fmla="*/ 873 h 873"/>
              <a:gd name="T2" fmla="*/ 218 w 818"/>
              <a:gd name="T3" fmla="*/ 0 h 873"/>
              <a:gd name="T4" fmla="*/ 818 w 818"/>
              <a:gd name="T5" fmla="*/ 6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8" h="873">
                <a:moveTo>
                  <a:pt x="0" y="873"/>
                </a:moveTo>
                <a:lnTo>
                  <a:pt x="218" y="0"/>
                </a:lnTo>
                <a:lnTo>
                  <a:pt x="818" y="645"/>
                </a:lnTo>
              </a:path>
            </a:pathLst>
          </a:custGeom>
          <a:noFill/>
          <a:ln w="28575" cap="flat" cmpd="sng">
            <a:solidFill>
              <a:srgbClr val="FF0066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73" name="Rectangle 13"/>
          <p:cNvSpPr>
            <a:spLocks noChangeArrowheads="1"/>
          </p:cNvSpPr>
          <p:nvPr/>
        </p:nvSpPr>
        <p:spPr bwMode="auto">
          <a:xfrm>
            <a:off x="3305175" y="3392488"/>
            <a:ext cx="2009775" cy="1966912"/>
          </a:xfrm>
          <a:prstGeom prst="rect">
            <a:avLst/>
          </a:prstGeom>
          <a:solidFill>
            <a:srgbClr val="99FF33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74" name="Freeform 14"/>
          <p:cNvSpPr>
            <a:spLocks/>
          </p:cNvSpPr>
          <p:nvPr/>
        </p:nvSpPr>
        <p:spPr bwMode="auto">
          <a:xfrm>
            <a:off x="2947988" y="4395788"/>
            <a:ext cx="1338262" cy="1304925"/>
          </a:xfrm>
          <a:custGeom>
            <a:avLst/>
            <a:gdLst>
              <a:gd name="T0" fmla="*/ 222 w 843"/>
              <a:gd name="T1" fmla="*/ 0 h 822"/>
              <a:gd name="T2" fmla="*/ 0 w 843"/>
              <a:gd name="T3" fmla="*/ 822 h 822"/>
              <a:gd name="T4" fmla="*/ 843 w 843"/>
              <a:gd name="T5" fmla="*/ 613 h 822"/>
              <a:gd name="T6" fmla="*/ 222 w 843"/>
              <a:gd name="T7" fmla="*/ 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3" h="822">
                <a:moveTo>
                  <a:pt x="222" y="0"/>
                </a:moveTo>
                <a:lnTo>
                  <a:pt x="0" y="822"/>
                </a:lnTo>
                <a:lnTo>
                  <a:pt x="843" y="613"/>
                </a:lnTo>
                <a:lnTo>
                  <a:pt x="222" y="0"/>
                </a:lnTo>
                <a:close/>
              </a:path>
            </a:pathLst>
          </a:cu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00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75" name="Freeform 15"/>
          <p:cNvSpPr>
            <a:spLocks/>
          </p:cNvSpPr>
          <p:nvPr/>
        </p:nvSpPr>
        <p:spPr bwMode="auto">
          <a:xfrm>
            <a:off x="5656263" y="3795713"/>
            <a:ext cx="1241425" cy="1212850"/>
          </a:xfrm>
          <a:custGeom>
            <a:avLst/>
            <a:gdLst>
              <a:gd name="T0" fmla="*/ 191 w 782"/>
              <a:gd name="T1" fmla="*/ 0 h 764"/>
              <a:gd name="T2" fmla="*/ 0 w 782"/>
              <a:gd name="T3" fmla="*/ 764 h 764"/>
              <a:gd name="T4" fmla="*/ 782 w 782"/>
              <a:gd name="T5" fmla="*/ 573 h 764"/>
              <a:gd name="T6" fmla="*/ 191 w 782"/>
              <a:gd name="T7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2" h="764">
                <a:moveTo>
                  <a:pt x="191" y="0"/>
                </a:moveTo>
                <a:lnTo>
                  <a:pt x="0" y="764"/>
                </a:lnTo>
                <a:lnTo>
                  <a:pt x="782" y="573"/>
                </a:lnTo>
                <a:lnTo>
                  <a:pt x="191" y="0"/>
                </a:lnTo>
                <a:close/>
              </a:path>
            </a:pathLst>
          </a:cu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00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21777" name="Group 17"/>
          <p:cNvGrpSpPr>
            <a:grpSpLocks/>
          </p:cNvGrpSpPr>
          <p:nvPr/>
        </p:nvGrpSpPr>
        <p:grpSpPr bwMode="auto">
          <a:xfrm>
            <a:off x="1604963" y="1282700"/>
            <a:ext cx="6056312" cy="5326063"/>
            <a:chOff x="1011" y="808"/>
            <a:chExt cx="3815" cy="3355"/>
          </a:xfrm>
        </p:grpSpPr>
        <p:sp>
          <p:nvSpPr>
            <p:cNvPr id="2421778" name="Text Box 18"/>
            <p:cNvSpPr txBox="1">
              <a:spLocks noChangeArrowheads="1"/>
            </p:cNvSpPr>
            <p:nvPr/>
          </p:nvSpPr>
          <p:spPr bwMode="auto">
            <a:xfrm>
              <a:off x="2113" y="2809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1779" name="Line 19"/>
            <p:cNvSpPr>
              <a:spLocks noChangeShapeType="1"/>
            </p:cNvSpPr>
            <p:nvPr/>
          </p:nvSpPr>
          <p:spPr bwMode="auto">
            <a:xfrm>
              <a:off x="2503" y="2962"/>
              <a:ext cx="22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1780" name="Line 20"/>
            <p:cNvSpPr>
              <a:spLocks noChangeShapeType="1"/>
            </p:cNvSpPr>
            <p:nvPr/>
          </p:nvSpPr>
          <p:spPr bwMode="auto">
            <a:xfrm flipV="1">
              <a:off x="2503" y="930"/>
              <a:ext cx="0" cy="203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1781" name="Text Box 21"/>
            <p:cNvSpPr txBox="1">
              <a:spLocks noChangeArrowheads="1"/>
            </p:cNvSpPr>
            <p:nvPr/>
          </p:nvSpPr>
          <p:spPr bwMode="auto">
            <a:xfrm>
              <a:off x="1011" y="3932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1782" name="Text Box 22"/>
            <p:cNvSpPr txBox="1">
              <a:spLocks noChangeArrowheads="1"/>
            </p:cNvSpPr>
            <p:nvPr/>
          </p:nvSpPr>
          <p:spPr bwMode="auto">
            <a:xfrm>
              <a:off x="2448" y="808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21783" name="Text Box 23"/>
            <p:cNvSpPr txBox="1">
              <a:spLocks noChangeArrowheads="1"/>
            </p:cNvSpPr>
            <p:nvPr/>
          </p:nvSpPr>
          <p:spPr bwMode="auto">
            <a:xfrm>
              <a:off x="4486" y="297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1784" name="Line 24"/>
            <p:cNvSpPr>
              <a:spLocks noChangeShapeType="1"/>
            </p:cNvSpPr>
            <p:nvPr/>
          </p:nvSpPr>
          <p:spPr bwMode="auto">
            <a:xfrm flipH="1">
              <a:off x="1327" y="2964"/>
              <a:ext cx="1173" cy="117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1785" name="Rectangle 25"/>
          <p:cNvSpPr>
            <a:spLocks noChangeArrowheads="1"/>
          </p:cNvSpPr>
          <p:nvPr/>
        </p:nvSpPr>
        <p:spPr bwMode="auto">
          <a:xfrm>
            <a:off x="3149600" y="53022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421786" name="Text Box 26"/>
          <p:cNvSpPr txBox="1">
            <a:spLocks noChangeArrowheads="1"/>
          </p:cNvSpPr>
          <p:nvPr/>
        </p:nvSpPr>
        <p:spPr bwMode="auto">
          <a:xfrm>
            <a:off x="5921375" y="43513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accent2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21787" name="Rectangle 27"/>
          <p:cNvSpPr>
            <a:spLocks noChangeArrowheads="1"/>
          </p:cNvSpPr>
          <p:nvPr/>
        </p:nvSpPr>
        <p:spPr bwMode="auto">
          <a:xfrm>
            <a:off x="3683000" y="2408238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421788" name="Freeform 28"/>
          <p:cNvSpPr>
            <a:spLocks/>
          </p:cNvSpPr>
          <p:nvPr/>
        </p:nvSpPr>
        <p:spPr bwMode="auto">
          <a:xfrm>
            <a:off x="3638550" y="2724150"/>
            <a:ext cx="1290638" cy="347663"/>
          </a:xfrm>
          <a:custGeom>
            <a:avLst/>
            <a:gdLst>
              <a:gd name="T0" fmla="*/ 0 w 813"/>
              <a:gd name="T1" fmla="*/ 219 h 219"/>
              <a:gd name="T2" fmla="*/ 813 w 813"/>
              <a:gd name="T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13" h="219">
                <a:moveTo>
                  <a:pt x="0" y="219"/>
                </a:moveTo>
                <a:lnTo>
                  <a:pt x="813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89" name="Freeform 29"/>
          <p:cNvSpPr>
            <a:spLocks/>
          </p:cNvSpPr>
          <p:nvPr/>
        </p:nvSpPr>
        <p:spPr bwMode="auto">
          <a:xfrm>
            <a:off x="5670550" y="3781425"/>
            <a:ext cx="288925" cy="1227138"/>
          </a:xfrm>
          <a:custGeom>
            <a:avLst/>
            <a:gdLst>
              <a:gd name="T0" fmla="*/ 0 w 182"/>
              <a:gd name="T1" fmla="*/ 773 h 773"/>
              <a:gd name="T2" fmla="*/ 182 w 182"/>
              <a:gd name="T3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2" h="773">
                <a:moveTo>
                  <a:pt x="0" y="773"/>
                </a:moveTo>
                <a:lnTo>
                  <a:pt x="18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90" name="Freeform 30"/>
          <p:cNvSpPr>
            <a:spLocks/>
          </p:cNvSpPr>
          <p:nvPr/>
        </p:nvSpPr>
        <p:spPr bwMode="auto">
          <a:xfrm>
            <a:off x="3290888" y="4373563"/>
            <a:ext cx="981075" cy="981075"/>
          </a:xfrm>
          <a:custGeom>
            <a:avLst/>
            <a:gdLst>
              <a:gd name="T0" fmla="*/ 0 w 618"/>
              <a:gd name="T1" fmla="*/ 0 h 618"/>
              <a:gd name="T2" fmla="*/ 618 w 618"/>
              <a:gd name="T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8" h="618">
                <a:moveTo>
                  <a:pt x="0" y="0"/>
                </a:moveTo>
                <a:lnTo>
                  <a:pt x="618" y="61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91" name="Freeform 31"/>
          <p:cNvSpPr>
            <a:spLocks/>
          </p:cNvSpPr>
          <p:nvPr/>
        </p:nvSpPr>
        <p:spPr bwMode="auto">
          <a:xfrm>
            <a:off x="3305175" y="3073400"/>
            <a:ext cx="331788" cy="1328738"/>
          </a:xfrm>
          <a:custGeom>
            <a:avLst/>
            <a:gdLst>
              <a:gd name="T0" fmla="*/ 209 w 209"/>
              <a:gd name="T1" fmla="*/ 0 h 837"/>
              <a:gd name="T2" fmla="*/ 0 w 209"/>
              <a:gd name="T3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9" h="837">
                <a:moveTo>
                  <a:pt x="209" y="0"/>
                </a:moveTo>
                <a:lnTo>
                  <a:pt x="0" y="837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92" name="Freeform 32"/>
          <p:cNvSpPr>
            <a:spLocks/>
          </p:cNvSpPr>
          <p:nvPr/>
        </p:nvSpPr>
        <p:spPr bwMode="auto">
          <a:xfrm>
            <a:off x="4300538" y="4994275"/>
            <a:ext cx="1384300" cy="360363"/>
          </a:xfrm>
          <a:custGeom>
            <a:avLst/>
            <a:gdLst>
              <a:gd name="T0" fmla="*/ 0 w 872"/>
              <a:gd name="T1" fmla="*/ 227 h 227"/>
              <a:gd name="T2" fmla="*/ 872 w 872"/>
              <a:gd name="T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2" h="227">
                <a:moveTo>
                  <a:pt x="0" y="227"/>
                </a:moveTo>
                <a:lnTo>
                  <a:pt x="87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93" name="Freeform 33"/>
          <p:cNvSpPr>
            <a:spLocks/>
          </p:cNvSpPr>
          <p:nvPr/>
        </p:nvSpPr>
        <p:spPr bwMode="auto">
          <a:xfrm>
            <a:off x="3592513" y="2727325"/>
            <a:ext cx="1298575" cy="361950"/>
          </a:xfrm>
          <a:custGeom>
            <a:avLst/>
            <a:gdLst>
              <a:gd name="T0" fmla="*/ 0 w 818"/>
              <a:gd name="T1" fmla="*/ 228 h 228"/>
              <a:gd name="T2" fmla="*/ 228 w 818"/>
              <a:gd name="T3" fmla="*/ 0 h 228"/>
              <a:gd name="T4" fmla="*/ 818 w 818"/>
              <a:gd name="T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8" h="228">
                <a:moveTo>
                  <a:pt x="0" y="228"/>
                </a:moveTo>
                <a:lnTo>
                  <a:pt x="228" y="0"/>
                </a:lnTo>
                <a:lnTo>
                  <a:pt x="818" y="0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94" name="Freeform 34"/>
          <p:cNvSpPr>
            <a:spLocks/>
          </p:cNvSpPr>
          <p:nvPr/>
        </p:nvSpPr>
        <p:spPr bwMode="auto">
          <a:xfrm>
            <a:off x="3290888" y="4359275"/>
            <a:ext cx="966787" cy="995363"/>
          </a:xfrm>
          <a:custGeom>
            <a:avLst/>
            <a:gdLst>
              <a:gd name="T0" fmla="*/ 0 w 609"/>
              <a:gd name="T1" fmla="*/ 0 h 627"/>
              <a:gd name="T2" fmla="*/ 0 w 609"/>
              <a:gd name="T3" fmla="*/ 627 h 627"/>
              <a:gd name="T4" fmla="*/ 609 w 609"/>
              <a:gd name="T5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9" h="627">
                <a:moveTo>
                  <a:pt x="0" y="0"/>
                </a:moveTo>
                <a:lnTo>
                  <a:pt x="0" y="627"/>
                </a:lnTo>
                <a:lnTo>
                  <a:pt x="609" y="627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95" name="Freeform 35"/>
          <p:cNvSpPr>
            <a:spLocks/>
          </p:cNvSpPr>
          <p:nvPr/>
        </p:nvSpPr>
        <p:spPr bwMode="auto">
          <a:xfrm>
            <a:off x="5715000" y="3795713"/>
            <a:ext cx="244475" cy="1154112"/>
          </a:xfrm>
          <a:custGeom>
            <a:avLst/>
            <a:gdLst>
              <a:gd name="T0" fmla="*/ 154 w 154"/>
              <a:gd name="T1" fmla="*/ 0 h 727"/>
              <a:gd name="T2" fmla="*/ 154 w 154"/>
              <a:gd name="T3" fmla="*/ 573 h 727"/>
              <a:gd name="T4" fmla="*/ 0 w 154"/>
              <a:gd name="T5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727">
                <a:moveTo>
                  <a:pt x="154" y="0"/>
                </a:moveTo>
                <a:lnTo>
                  <a:pt x="154" y="573"/>
                </a:lnTo>
                <a:lnTo>
                  <a:pt x="0" y="727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21796" name="Object 36"/>
          <p:cNvGraphicFramePr>
            <a:graphicFrameLocks noChangeAspect="1"/>
          </p:cNvGraphicFramePr>
          <p:nvPr/>
        </p:nvGraphicFramePr>
        <p:xfrm>
          <a:off x="827088" y="406400"/>
          <a:ext cx="80883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813" name="公式" r:id="rId8" imgW="4114800" imgH="406080" progId="Equation.3">
                  <p:embed/>
                </p:oleObj>
              </mc:Choice>
              <mc:Fallback>
                <p:oleObj name="公式" r:id="rId8" imgW="4114800" imgH="4060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6400"/>
                        <a:ext cx="808831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1797" name="Rectangle 37"/>
          <p:cNvSpPr>
            <a:spLocks noChangeArrowheads="1"/>
          </p:cNvSpPr>
          <p:nvPr/>
        </p:nvSpPr>
        <p:spPr bwMode="auto">
          <a:xfrm>
            <a:off x="304800" y="152400"/>
            <a:ext cx="2154238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30.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  <a:endParaRPr lang="zh-CN" altLang="en-US" sz="4400"/>
          </a:p>
        </p:txBody>
      </p:sp>
      <p:sp>
        <p:nvSpPr>
          <p:cNvPr id="2421798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5302250"/>
            <a:ext cx="141287" cy="149225"/>
          </a:xfrm>
        </p:spPr>
        <p:txBody>
          <a:bodyPr/>
          <a:lstStyle/>
          <a:p>
            <a:r>
              <a:rPr lang="en-US" altLang="zh-CN" sz="800"/>
              <a:t>.</a:t>
            </a:r>
          </a:p>
        </p:txBody>
      </p:sp>
      <p:sp>
        <p:nvSpPr>
          <p:cNvPr id="2421801" name="AutoShape 41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2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177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810" name="Freeform 2"/>
          <p:cNvSpPr>
            <a:spLocks/>
          </p:cNvSpPr>
          <p:nvPr/>
        </p:nvSpPr>
        <p:spPr bwMode="auto">
          <a:xfrm>
            <a:off x="2973388" y="1731963"/>
            <a:ext cx="3881437" cy="3954462"/>
          </a:xfrm>
          <a:custGeom>
            <a:avLst/>
            <a:gdLst>
              <a:gd name="T0" fmla="*/ 627 w 2445"/>
              <a:gd name="T1" fmla="*/ 0 h 2491"/>
              <a:gd name="T2" fmla="*/ 0 w 2445"/>
              <a:gd name="T3" fmla="*/ 2491 h 2491"/>
              <a:gd name="T4" fmla="*/ 2445 w 2445"/>
              <a:gd name="T5" fmla="*/ 1882 h 2491"/>
              <a:gd name="T6" fmla="*/ 627 w 2445"/>
              <a:gd name="T7" fmla="*/ 0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5" h="2491">
                <a:moveTo>
                  <a:pt x="627" y="0"/>
                </a:moveTo>
                <a:lnTo>
                  <a:pt x="0" y="2491"/>
                </a:lnTo>
                <a:lnTo>
                  <a:pt x="2445" y="1882"/>
                </a:lnTo>
                <a:lnTo>
                  <a:pt x="627" y="0"/>
                </a:lnTo>
                <a:close/>
              </a:path>
            </a:pathLst>
          </a:custGeom>
          <a:solidFill>
            <a:srgbClr val="FF66FF"/>
          </a:solidFill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23811" name="Object 3"/>
          <p:cNvGraphicFramePr>
            <a:graphicFrameLocks noChangeAspect="1"/>
          </p:cNvGraphicFramePr>
          <p:nvPr/>
        </p:nvGraphicFramePr>
        <p:xfrm>
          <a:off x="6797675" y="4765675"/>
          <a:ext cx="3825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61" name="公式" r:id="rId4" imgW="253800" imgH="406080" progId="Equation.3">
                  <p:embed/>
                </p:oleObj>
              </mc:Choice>
              <mc:Fallback>
                <p:oleObj name="公式" r:id="rId4" imgW="2538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4765675"/>
                        <a:ext cx="3825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3812" name="Object 4"/>
          <p:cNvGraphicFramePr>
            <a:graphicFrameLocks noChangeAspect="1"/>
          </p:cNvGraphicFramePr>
          <p:nvPr/>
        </p:nvGraphicFramePr>
        <p:xfrm>
          <a:off x="2459038" y="5383213"/>
          <a:ext cx="3825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62" name="公式" r:id="rId6" imgW="253800" imgH="406080" progId="Equation.3">
                  <p:embed/>
                </p:oleObj>
              </mc:Choice>
              <mc:Fallback>
                <p:oleObj name="公式" r:id="rId6" imgW="2538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5383213"/>
                        <a:ext cx="3825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3813" name="Object 5"/>
          <p:cNvGraphicFramePr>
            <a:graphicFrameLocks noChangeAspect="1"/>
          </p:cNvGraphicFramePr>
          <p:nvPr/>
        </p:nvGraphicFramePr>
        <p:xfrm>
          <a:off x="3524250" y="1603375"/>
          <a:ext cx="3825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63" name="公式" r:id="rId7" imgW="253800" imgH="406080" progId="Equation.3">
                  <p:embed/>
                </p:oleObj>
              </mc:Choice>
              <mc:Fallback>
                <p:oleObj name="公式" r:id="rId7" imgW="2538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603375"/>
                        <a:ext cx="3825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3814" name="Freeform 6"/>
          <p:cNvSpPr>
            <a:spLocks/>
          </p:cNvSpPr>
          <p:nvPr/>
        </p:nvSpPr>
        <p:spPr bwMode="auto">
          <a:xfrm>
            <a:off x="3305175" y="2727325"/>
            <a:ext cx="2654300" cy="665163"/>
          </a:xfrm>
          <a:custGeom>
            <a:avLst/>
            <a:gdLst>
              <a:gd name="T0" fmla="*/ 418 w 1672"/>
              <a:gd name="T1" fmla="*/ 0 h 419"/>
              <a:gd name="T2" fmla="*/ 0 w 1672"/>
              <a:gd name="T3" fmla="*/ 419 h 419"/>
              <a:gd name="T4" fmla="*/ 1263 w 1672"/>
              <a:gd name="T5" fmla="*/ 419 h 419"/>
              <a:gd name="T6" fmla="*/ 1672 w 1672"/>
              <a:gd name="T7" fmla="*/ 0 h 419"/>
              <a:gd name="T8" fmla="*/ 418 w 1672"/>
              <a:gd name="T9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2" h="419">
                <a:moveTo>
                  <a:pt x="418" y="0"/>
                </a:moveTo>
                <a:lnTo>
                  <a:pt x="0" y="419"/>
                </a:lnTo>
                <a:lnTo>
                  <a:pt x="1263" y="419"/>
                </a:lnTo>
                <a:lnTo>
                  <a:pt x="1672" y="0"/>
                </a:lnTo>
                <a:lnTo>
                  <a:pt x="418" y="0"/>
                </a:lnTo>
                <a:close/>
              </a:path>
            </a:pathLst>
          </a:custGeom>
          <a:solidFill>
            <a:srgbClr val="00FF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15" name="Freeform 7"/>
          <p:cNvSpPr>
            <a:spLocks/>
          </p:cNvSpPr>
          <p:nvPr/>
        </p:nvSpPr>
        <p:spPr bwMode="auto">
          <a:xfrm>
            <a:off x="5310188" y="2736850"/>
            <a:ext cx="649287" cy="2617788"/>
          </a:xfrm>
          <a:custGeom>
            <a:avLst/>
            <a:gdLst>
              <a:gd name="T0" fmla="*/ 7 w 409"/>
              <a:gd name="T1" fmla="*/ 400 h 1649"/>
              <a:gd name="T2" fmla="*/ 0 w 409"/>
              <a:gd name="T3" fmla="*/ 1649 h 1649"/>
              <a:gd name="T4" fmla="*/ 409 w 409"/>
              <a:gd name="T5" fmla="*/ 1240 h 1649"/>
              <a:gd name="T6" fmla="*/ 407 w 409"/>
              <a:gd name="T7" fmla="*/ 0 h 1649"/>
              <a:gd name="T8" fmla="*/ 7 w 409"/>
              <a:gd name="T9" fmla="*/ 400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" h="1649">
                <a:moveTo>
                  <a:pt x="7" y="400"/>
                </a:moveTo>
                <a:lnTo>
                  <a:pt x="0" y="1649"/>
                </a:lnTo>
                <a:lnTo>
                  <a:pt x="409" y="1240"/>
                </a:lnTo>
                <a:lnTo>
                  <a:pt x="407" y="0"/>
                </a:lnTo>
                <a:lnTo>
                  <a:pt x="7" y="400"/>
                </a:lnTo>
                <a:close/>
              </a:path>
            </a:pathLst>
          </a:custGeom>
          <a:solidFill>
            <a:srgbClr val="33CC33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16" name="Line 8"/>
          <p:cNvSpPr>
            <a:spLocks noChangeShapeType="1"/>
          </p:cNvSpPr>
          <p:nvPr/>
        </p:nvSpPr>
        <p:spPr bwMode="auto">
          <a:xfrm>
            <a:off x="4949825" y="2727325"/>
            <a:ext cx="981075" cy="10683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18" name="Freeform 10"/>
          <p:cNvSpPr>
            <a:spLocks/>
          </p:cNvSpPr>
          <p:nvPr/>
        </p:nvSpPr>
        <p:spPr bwMode="auto">
          <a:xfrm>
            <a:off x="3594100" y="1689100"/>
            <a:ext cx="1428750" cy="1384300"/>
          </a:xfrm>
          <a:custGeom>
            <a:avLst/>
            <a:gdLst>
              <a:gd name="T0" fmla="*/ 219 w 900"/>
              <a:gd name="T1" fmla="*/ 0 h 872"/>
              <a:gd name="T2" fmla="*/ 0 w 900"/>
              <a:gd name="T3" fmla="*/ 872 h 872"/>
              <a:gd name="T4" fmla="*/ 900 w 900"/>
              <a:gd name="T5" fmla="*/ 636 h 872"/>
              <a:gd name="T6" fmla="*/ 219 w 900"/>
              <a:gd name="T7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0" h="872">
                <a:moveTo>
                  <a:pt x="219" y="0"/>
                </a:moveTo>
                <a:lnTo>
                  <a:pt x="0" y="872"/>
                </a:lnTo>
                <a:lnTo>
                  <a:pt x="900" y="636"/>
                </a:ln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21" name="Freeform 13"/>
          <p:cNvSpPr>
            <a:spLocks/>
          </p:cNvSpPr>
          <p:nvPr/>
        </p:nvSpPr>
        <p:spPr bwMode="auto">
          <a:xfrm>
            <a:off x="5656263" y="3767138"/>
            <a:ext cx="1241425" cy="1327150"/>
          </a:xfrm>
          <a:custGeom>
            <a:avLst/>
            <a:gdLst>
              <a:gd name="T0" fmla="*/ 209 w 782"/>
              <a:gd name="T1" fmla="*/ 0 h 836"/>
              <a:gd name="T2" fmla="*/ 0 w 782"/>
              <a:gd name="T3" fmla="*/ 836 h 836"/>
              <a:gd name="T4" fmla="*/ 782 w 782"/>
              <a:gd name="T5" fmla="*/ 600 h 836"/>
              <a:gd name="T6" fmla="*/ 209 w 782"/>
              <a:gd name="T7" fmla="*/ 0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2" h="836">
                <a:moveTo>
                  <a:pt x="209" y="0"/>
                </a:moveTo>
                <a:lnTo>
                  <a:pt x="0" y="836"/>
                </a:lnTo>
                <a:lnTo>
                  <a:pt x="782" y="600"/>
                </a:lnTo>
                <a:lnTo>
                  <a:pt x="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23" name="Freeform 15"/>
          <p:cNvSpPr>
            <a:spLocks/>
          </p:cNvSpPr>
          <p:nvPr/>
        </p:nvSpPr>
        <p:spPr bwMode="auto">
          <a:xfrm>
            <a:off x="3636963" y="1703388"/>
            <a:ext cx="1298575" cy="1385887"/>
          </a:xfrm>
          <a:custGeom>
            <a:avLst/>
            <a:gdLst>
              <a:gd name="T0" fmla="*/ 0 w 818"/>
              <a:gd name="T1" fmla="*/ 873 h 873"/>
              <a:gd name="T2" fmla="*/ 218 w 818"/>
              <a:gd name="T3" fmla="*/ 0 h 873"/>
              <a:gd name="T4" fmla="*/ 818 w 818"/>
              <a:gd name="T5" fmla="*/ 6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8" h="873">
                <a:moveTo>
                  <a:pt x="0" y="873"/>
                </a:moveTo>
                <a:lnTo>
                  <a:pt x="218" y="0"/>
                </a:lnTo>
                <a:lnTo>
                  <a:pt x="818" y="645"/>
                </a:lnTo>
              </a:path>
            </a:pathLst>
          </a:custGeom>
          <a:noFill/>
          <a:ln w="28575" cap="flat" cmpd="sng">
            <a:solidFill>
              <a:srgbClr val="FF0066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24" name="Freeform 16"/>
          <p:cNvSpPr>
            <a:spLocks/>
          </p:cNvSpPr>
          <p:nvPr/>
        </p:nvSpPr>
        <p:spPr bwMode="auto">
          <a:xfrm>
            <a:off x="5670550" y="3781425"/>
            <a:ext cx="1198563" cy="1212850"/>
          </a:xfrm>
          <a:custGeom>
            <a:avLst/>
            <a:gdLst>
              <a:gd name="T0" fmla="*/ 0 w 755"/>
              <a:gd name="T1" fmla="*/ 764 h 764"/>
              <a:gd name="T2" fmla="*/ 755 w 755"/>
              <a:gd name="T3" fmla="*/ 591 h 764"/>
              <a:gd name="T4" fmla="*/ 182 w 755"/>
              <a:gd name="T5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5" h="764">
                <a:moveTo>
                  <a:pt x="0" y="764"/>
                </a:moveTo>
                <a:lnTo>
                  <a:pt x="755" y="591"/>
                </a:lnTo>
                <a:lnTo>
                  <a:pt x="182" y="0"/>
                </a:lnTo>
              </a:path>
            </a:pathLst>
          </a:custGeom>
          <a:noFill/>
          <a:ln w="28575" cap="flat" cmpd="sng">
            <a:solidFill>
              <a:srgbClr val="FF0066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25" name="Rectangle 17"/>
          <p:cNvSpPr>
            <a:spLocks noChangeArrowheads="1"/>
          </p:cNvSpPr>
          <p:nvPr/>
        </p:nvSpPr>
        <p:spPr bwMode="auto">
          <a:xfrm>
            <a:off x="3305175" y="3392488"/>
            <a:ext cx="2009775" cy="1966912"/>
          </a:xfrm>
          <a:prstGeom prst="rect">
            <a:avLst/>
          </a:prstGeom>
          <a:solidFill>
            <a:srgbClr val="99FF33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26" name="Freeform 18"/>
          <p:cNvSpPr>
            <a:spLocks/>
          </p:cNvSpPr>
          <p:nvPr/>
        </p:nvSpPr>
        <p:spPr bwMode="auto">
          <a:xfrm>
            <a:off x="2947988" y="4395788"/>
            <a:ext cx="1338262" cy="1304925"/>
          </a:xfrm>
          <a:custGeom>
            <a:avLst/>
            <a:gdLst>
              <a:gd name="T0" fmla="*/ 222 w 843"/>
              <a:gd name="T1" fmla="*/ 0 h 822"/>
              <a:gd name="T2" fmla="*/ 0 w 843"/>
              <a:gd name="T3" fmla="*/ 822 h 822"/>
              <a:gd name="T4" fmla="*/ 843 w 843"/>
              <a:gd name="T5" fmla="*/ 613 h 822"/>
              <a:gd name="T6" fmla="*/ 222 w 843"/>
              <a:gd name="T7" fmla="*/ 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3" h="822">
                <a:moveTo>
                  <a:pt x="222" y="0"/>
                </a:moveTo>
                <a:lnTo>
                  <a:pt x="0" y="822"/>
                </a:lnTo>
                <a:lnTo>
                  <a:pt x="843" y="613"/>
                </a:lnTo>
                <a:lnTo>
                  <a:pt x="222" y="0"/>
                </a:lnTo>
                <a:close/>
              </a:path>
            </a:pathLst>
          </a:cu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00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23828" name="Group 20"/>
          <p:cNvGrpSpPr>
            <a:grpSpLocks/>
          </p:cNvGrpSpPr>
          <p:nvPr/>
        </p:nvGrpSpPr>
        <p:grpSpPr bwMode="auto">
          <a:xfrm>
            <a:off x="1604963" y="1282700"/>
            <a:ext cx="6056312" cy="5326063"/>
            <a:chOff x="1011" y="808"/>
            <a:chExt cx="3815" cy="3355"/>
          </a:xfrm>
        </p:grpSpPr>
        <p:sp>
          <p:nvSpPr>
            <p:cNvPr id="2423829" name="Text Box 21"/>
            <p:cNvSpPr txBox="1">
              <a:spLocks noChangeArrowheads="1"/>
            </p:cNvSpPr>
            <p:nvPr/>
          </p:nvSpPr>
          <p:spPr bwMode="auto">
            <a:xfrm>
              <a:off x="2113" y="2809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3830" name="Line 22"/>
            <p:cNvSpPr>
              <a:spLocks noChangeShapeType="1"/>
            </p:cNvSpPr>
            <p:nvPr/>
          </p:nvSpPr>
          <p:spPr bwMode="auto">
            <a:xfrm>
              <a:off x="2503" y="2962"/>
              <a:ext cx="22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3831" name="Line 23"/>
            <p:cNvSpPr>
              <a:spLocks noChangeShapeType="1"/>
            </p:cNvSpPr>
            <p:nvPr/>
          </p:nvSpPr>
          <p:spPr bwMode="auto">
            <a:xfrm flipV="1">
              <a:off x="2503" y="930"/>
              <a:ext cx="0" cy="203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3832" name="Text Box 24"/>
            <p:cNvSpPr txBox="1">
              <a:spLocks noChangeArrowheads="1"/>
            </p:cNvSpPr>
            <p:nvPr/>
          </p:nvSpPr>
          <p:spPr bwMode="auto">
            <a:xfrm>
              <a:off x="1011" y="3932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3833" name="Text Box 25"/>
            <p:cNvSpPr txBox="1">
              <a:spLocks noChangeArrowheads="1"/>
            </p:cNvSpPr>
            <p:nvPr/>
          </p:nvSpPr>
          <p:spPr bwMode="auto">
            <a:xfrm>
              <a:off x="2448" y="808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 i="1">
                  <a:solidFill>
                    <a:schemeClr val="tx1"/>
                  </a:solidFill>
                </a:rPr>
                <a:t> 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3834" name="Text Box 26"/>
            <p:cNvSpPr txBox="1">
              <a:spLocks noChangeArrowheads="1"/>
            </p:cNvSpPr>
            <p:nvPr/>
          </p:nvSpPr>
          <p:spPr bwMode="auto">
            <a:xfrm>
              <a:off x="4486" y="297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3835" name="Line 27"/>
            <p:cNvSpPr>
              <a:spLocks noChangeShapeType="1"/>
            </p:cNvSpPr>
            <p:nvPr/>
          </p:nvSpPr>
          <p:spPr bwMode="auto">
            <a:xfrm flipH="1">
              <a:off x="1327" y="2964"/>
              <a:ext cx="1173" cy="117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3836" name="Rectangle 28"/>
          <p:cNvSpPr>
            <a:spLocks noChangeArrowheads="1"/>
          </p:cNvSpPr>
          <p:nvPr/>
        </p:nvSpPr>
        <p:spPr bwMode="auto">
          <a:xfrm>
            <a:off x="3149600" y="53022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423837" name="Text Box 29"/>
          <p:cNvSpPr txBox="1">
            <a:spLocks noChangeArrowheads="1"/>
          </p:cNvSpPr>
          <p:nvPr/>
        </p:nvSpPr>
        <p:spPr bwMode="auto">
          <a:xfrm>
            <a:off x="5921375" y="43513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accent2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23838" name="Rectangle 30"/>
          <p:cNvSpPr>
            <a:spLocks noChangeArrowheads="1"/>
          </p:cNvSpPr>
          <p:nvPr/>
        </p:nvSpPr>
        <p:spPr bwMode="auto">
          <a:xfrm>
            <a:off x="3683000" y="2408238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423839" name="Freeform 31"/>
          <p:cNvSpPr>
            <a:spLocks/>
          </p:cNvSpPr>
          <p:nvPr/>
        </p:nvSpPr>
        <p:spPr bwMode="auto">
          <a:xfrm>
            <a:off x="3638550" y="2724150"/>
            <a:ext cx="1290638" cy="347663"/>
          </a:xfrm>
          <a:custGeom>
            <a:avLst/>
            <a:gdLst>
              <a:gd name="T0" fmla="*/ 0 w 813"/>
              <a:gd name="T1" fmla="*/ 219 h 219"/>
              <a:gd name="T2" fmla="*/ 813 w 813"/>
              <a:gd name="T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13" h="219">
                <a:moveTo>
                  <a:pt x="0" y="219"/>
                </a:moveTo>
                <a:lnTo>
                  <a:pt x="813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40" name="Freeform 32"/>
          <p:cNvSpPr>
            <a:spLocks/>
          </p:cNvSpPr>
          <p:nvPr/>
        </p:nvSpPr>
        <p:spPr bwMode="auto">
          <a:xfrm>
            <a:off x="5670550" y="3781425"/>
            <a:ext cx="288925" cy="1227138"/>
          </a:xfrm>
          <a:custGeom>
            <a:avLst/>
            <a:gdLst>
              <a:gd name="T0" fmla="*/ 0 w 182"/>
              <a:gd name="T1" fmla="*/ 773 h 773"/>
              <a:gd name="T2" fmla="*/ 182 w 182"/>
              <a:gd name="T3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2" h="773">
                <a:moveTo>
                  <a:pt x="0" y="773"/>
                </a:moveTo>
                <a:lnTo>
                  <a:pt x="18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41" name="Freeform 33"/>
          <p:cNvSpPr>
            <a:spLocks/>
          </p:cNvSpPr>
          <p:nvPr/>
        </p:nvSpPr>
        <p:spPr bwMode="auto">
          <a:xfrm>
            <a:off x="3290888" y="4373563"/>
            <a:ext cx="981075" cy="981075"/>
          </a:xfrm>
          <a:custGeom>
            <a:avLst/>
            <a:gdLst>
              <a:gd name="T0" fmla="*/ 0 w 618"/>
              <a:gd name="T1" fmla="*/ 0 h 618"/>
              <a:gd name="T2" fmla="*/ 618 w 618"/>
              <a:gd name="T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8" h="618">
                <a:moveTo>
                  <a:pt x="0" y="0"/>
                </a:moveTo>
                <a:lnTo>
                  <a:pt x="618" y="61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42" name="Freeform 34"/>
          <p:cNvSpPr>
            <a:spLocks/>
          </p:cNvSpPr>
          <p:nvPr/>
        </p:nvSpPr>
        <p:spPr bwMode="auto">
          <a:xfrm>
            <a:off x="3305175" y="3073400"/>
            <a:ext cx="331788" cy="1328738"/>
          </a:xfrm>
          <a:custGeom>
            <a:avLst/>
            <a:gdLst>
              <a:gd name="T0" fmla="*/ 209 w 209"/>
              <a:gd name="T1" fmla="*/ 0 h 837"/>
              <a:gd name="T2" fmla="*/ 0 w 209"/>
              <a:gd name="T3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9" h="837">
                <a:moveTo>
                  <a:pt x="209" y="0"/>
                </a:moveTo>
                <a:lnTo>
                  <a:pt x="0" y="837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43" name="Freeform 35"/>
          <p:cNvSpPr>
            <a:spLocks/>
          </p:cNvSpPr>
          <p:nvPr/>
        </p:nvSpPr>
        <p:spPr bwMode="auto">
          <a:xfrm>
            <a:off x="4300538" y="4994275"/>
            <a:ext cx="1384300" cy="360363"/>
          </a:xfrm>
          <a:custGeom>
            <a:avLst/>
            <a:gdLst>
              <a:gd name="T0" fmla="*/ 0 w 872"/>
              <a:gd name="T1" fmla="*/ 227 h 227"/>
              <a:gd name="T2" fmla="*/ 872 w 872"/>
              <a:gd name="T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2" h="227">
                <a:moveTo>
                  <a:pt x="0" y="227"/>
                </a:moveTo>
                <a:lnTo>
                  <a:pt x="87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44" name="Freeform 36"/>
          <p:cNvSpPr>
            <a:spLocks/>
          </p:cNvSpPr>
          <p:nvPr/>
        </p:nvSpPr>
        <p:spPr bwMode="auto">
          <a:xfrm>
            <a:off x="3592513" y="2727325"/>
            <a:ext cx="1298575" cy="361950"/>
          </a:xfrm>
          <a:custGeom>
            <a:avLst/>
            <a:gdLst>
              <a:gd name="T0" fmla="*/ 0 w 818"/>
              <a:gd name="T1" fmla="*/ 228 h 228"/>
              <a:gd name="T2" fmla="*/ 228 w 818"/>
              <a:gd name="T3" fmla="*/ 0 h 228"/>
              <a:gd name="T4" fmla="*/ 818 w 818"/>
              <a:gd name="T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8" h="228">
                <a:moveTo>
                  <a:pt x="0" y="228"/>
                </a:moveTo>
                <a:lnTo>
                  <a:pt x="228" y="0"/>
                </a:lnTo>
                <a:lnTo>
                  <a:pt x="818" y="0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45" name="Freeform 37"/>
          <p:cNvSpPr>
            <a:spLocks/>
          </p:cNvSpPr>
          <p:nvPr/>
        </p:nvSpPr>
        <p:spPr bwMode="auto">
          <a:xfrm>
            <a:off x="3290888" y="4359275"/>
            <a:ext cx="966787" cy="995363"/>
          </a:xfrm>
          <a:custGeom>
            <a:avLst/>
            <a:gdLst>
              <a:gd name="T0" fmla="*/ 0 w 609"/>
              <a:gd name="T1" fmla="*/ 0 h 627"/>
              <a:gd name="T2" fmla="*/ 0 w 609"/>
              <a:gd name="T3" fmla="*/ 627 h 627"/>
              <a:gd name="T4" fmla="*/ 609 w 609"/>
              <a:gd name="T5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9" h="627">
                <a:moveTo>
                  <a:pt x="0" y="0"/>
                </a:moveTo>
                <a:lnTo>
                  <a:pt x="0" y="627"/>
                </a:lnTo>
                <a:lnTo>
                  <a:pt x="609" y="627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46" name="Freeform 38"/>
          <p:cNvSpPr>
            <a:spLocks/>
          </p:cNvSpPr>
          <p:nvPr/>
        </p:nvSpPr>
        <p:spPr bwMode="auto">
          <a:xfrm>
            <a:off x="5715000" y="3795713"/>
            <a:ext cx="244475" cy="1154112"/>
          </a:xfrm>
          <a:custGeom>
            <a:avLst/>
            <a:gdLst>
              <a:gd name="T0" fmla="*/ 154 w 154"/>
              <a:gd name="T1" fmla="*/ 0 h 727"/>
              <a:gd name="T2" fmla="*/ 154 w 154"/>
              <a:gd name="T3" fmla="*/ 573 h 727"/>
              <a:gd name="T4" fmla="*/ 0 w 154"/>
              <a:gd name="T5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727">
                <a:moveTo>
                  <a:pt x="154" y="0"/>
                </a:moveTo>
                <a:lnTo>
                  <a:pt x="154" y="573"/>
                </a:lnTo>
                <a:lnTo>
                  <a:pt x="0" y="727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23847" name="Object 39"/>
          <p:cNvGraphicFramePr>
            <a:graphicFrameLocks noChangeAspect="1"/>
          </p:cNvGraphicFramePr>
          <p:nvPr/>
        </p:nvGraphicFramePr>
        <p:xfrm>
          <a:off x="827088" y="406400"/>
          <a:ext cx="80883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64" name="公式" r:id="rId8" imgW="4114800" imgH="406080" progId="Equation.3">
                  <p:embed/>
                </p:oleObj>
              </mc:Choice>
              <mc:Fallback>
                <p:oleObj name="公式" r:id="rId8" imgW="4114800" imgH="4060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6400"/>
                        <a:ext cx="808831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3848" name="Rectangle 40"/>
          <p:cNvSpPr>
            <a:spLocks noChangeArrowheads="1"/>
          </p:cNvSpPr>
          <p:nvPr/>
        </p:nvSpPr>
        <p:spPr bwMode="auto">
          <a:xfrm>
            <a:off x="304800" y="152400"/>
            <a:ext cx="2154238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30.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  <a:endParaRPr lang="zh-CN" altLang="en-US" sz="4400"/>
          </a:p>
        </p:txBody>
      </p:sp>
      <p:sp>
        <p:nvSpPr>
          <p:cNvPr id="2423849" name="Rectangle 4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02250"/>
            <a:ext cx="304800" cy="276225"/>
          </a:xfrm>
        </p:spPr>
        <p:txBody>
          <a:bodyPr/>
          <a:lstStyle/>
          <a:p>
            <a:r>
              <a:rPr lang="en-US" altLang="zh-CN" sz="800"/>
              <a:t>.</a:t>
            </a:r>
          </a:p>
        </p:txBody>
      </p:sp>
      <p:sp>
        <p:nvSpPr>
          <p:cNvPr id="2423852" name="AutoShape 44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382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858" name="Group 2"/>
          <p:cNvGrpSpPr>
            <a:grpSpLocks/>
          </p:cNvGrpSpPr>
          <p:nvPr/>
        </p:nvGrpSpPr>
        <p:grpSpPr bwMode="auto">
          <a:xfrm>
            <a:off x="4286250" y="5008563"/>
            <a:ext cx="1355725" cy="384175"/>
            <a:chOff x="2700" y="3155"/>
            <a:chExt cx="854" cy="242"/>
          </a:xfrm>
        </p:grpSpPr>
        <p:sp>
          <p:nvSpPr>
            <p:cNvPr id="2425859" name="Freeform 3"/>
            <p:cNvSpPr>
              <a:spLocks/>
            </p:cNvSpPr>
            <p:nvPr/>
          </p:nvSpPr>
          <p:spPr bwMode="auto">
            <a:xfrm>
              <a:off x="2700" y="3155"/>
              <a:ext cx="854" cy="218"/>
            </a:xfrm>
            <a:custGeom>
              <a:avLst/>
              <a:gdLst>
                <a:gd name="T0" fmla="*/ 0 w 854"/>
                <a:gd name="T1" fmla="*/ 218 h 218"/>
                <a:gd name="T2" fmla="*/ 636 w 854"/>
                <a:gd name="T3" fmla="*/ 218 h 218"/>
                <a:gd name="T4" fmla="*/ 854 w 854"/>
                <a:gd name="T5" fmla="*/ 0 h 218"/>
                <a:gd name="T6" fmla="*/ 0 w 854"/>
                <a:gd name="T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218">
                  <a:moveTo>
                    <a:pt x="0" y="218"/>
                  </a:moveTo>
                  <a:lnTo>
                    <a:pt x="636" y="218"/>
                  </a:lnTo>
                  <a:lnTo>
                    <a:pt x="854" y="0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99FF99">
                <a:alpha val="50000"/>
              </a:srgbClr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5860" name="Text Box 4"/>
            <p:cNvSpPr txBox="1">
              <a:spLocks noChangeArrowheads="1"/>
            </p:cNvSpPr>
            <p:nvPr/>
          </p:nvSpPr>
          <p:spPr bwMode="auto">
            <a:xfrm>
              <a:off x="3081" y="3185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</a:rPr>
                <a:t>z</a:t>
              </a:r>
              <a:r>
                <a:rPr lang="en-US" altLang="zh-CN" sz="1600">
                  <a:solidFill>
                    <a:schemeClr val="tx1"/>
                  </a:solidFill>
                </a:rPr>
                <a:t>=0</a:t>
              </a:r>
              <a:endParaRPr lang="en-US" altLang="zh-CN" sz="2000" b="1">
                <a:solidFill>
                  <a:srgbClr val="FF00FF"/>
                </a:solidFill>
              </a:endParaRPr>
            </a:p>
          </p:txBody>
        </p:sp>
      </p:grpSp>
      <p:grpSp>
        <p:nvGrpSpPr>
          <p:cNvPr id="2425861" name="Group 5"/>
          <p:cNvGrpSpPr>
            <a:grpSpLocks/>
          </p:cNvGrpSpPr>
          <p:nvPr/>
        </p:nvGrpSpPr>
        <p:grpSpPr bwMode="auto">
          <a:xfrm>
            <a:off x="4949825" y="2741613"/>
            <a:ext cx="1009650" cy="1039812"/>
            <a:chOff x="3118" y="1727"/>
            <a:chExt cx="636" cy="655"/>
          </a:xfrm>
        </p:grpSpPr>
        <p:sp>
          <p:nvSpPr>
            <p:cNvPr id="2425862" name="Freeform 6"/>
            <p:cNvSpPr>
              <a:spLocks/>
            </p:cNvSpPr>
            <p:nvPr/>
          </p:nvSpPr>
          <p:spPr bwMode="auto">
            <a:xfrm>
              <a:off x="3118" y="1727"/>
              <a:ext cx="636" cy="655"/>
            </a:xfrm>
            <a:custGeom>
              <a:avLst/>
              <a:gdLst>
                <a:gd name="T0" fmla="*/ 0 w 636"/>
                <a:gd name="T1" fmla="*/ 0 h 655"/>
                <a:gd name="T2" fmla="*/ 636 w 636"/>
                <a:gd name="T3" fmla="*/ 0 h 655"/>
                <a:gd name="T4" fmla="*/ 636 w 636"/>
                <a:gd name="T5" fmla="*/ 655 h 655"/>
                <a:gd name="T6" fmla="*/ 0 w 636"/>
                <a:gd name="T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6" h="655">
                  <a:moveTo>
                    <a:pt x="0" y="0"/>
                  </a:moveTo>
                  <a:lnTo>
                    <a:pt x="636" y="0"/>
                  </a:lnTo>
                  <a:lnTo>
                    <a:pt x="636" y="6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99">
                <a:alpha val="50000"/>
              </a:srgbClr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5863" name="Text Box 7"/>
            <p:cNvSpPr txBox="1">
              <a:spLocks noChangeArrowheads="1"/>
            </p:cNvSpPr>
            <p:nvPr/>
          </p:nvSpPr>
          <p:spPr bwMode="auto">
            <a:xfrm>
              <a:off x="3345" y="1779"/>
              <a:ext cx="3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x</a:t>
              </a:r>
              <a:r>
                <a:rPr lang="en-US" altLang="zh-CN" sz="2000">
                  <a:solidFill>
                    <a:schemeClr val="tx1"/>
                  </a:solidFill>
                </a:rPr>
                <a:t>=0</a:t>
              </a:r>
              <a:endParaRPr lang="en-US" altLang="zh-CN" sz="1800">
                <a:solidFill>
                  <a:srgbClr val="FF00FF"/>
                </a:solidFill>
              </a:endParaRPr>
            </a:p>
          </p:txBody>
        </p:sp>
      </p:grpSp>
      <p:grpSp>
        <p:nvGrpSpPr>
          <p:cNvPr id="2425864" name="Group 8"/>
          <p:cNvGrpSpPr>
            <a:grpSpLocks/>
          </p:cNvGrpSpPr>
          <p:nvPr/>
        </p:nvGrpSpPr>
        <p:grpSpPr bwMode="auto">
          <a:xfrm>
            <a:off x="3225800" y="3103563"/>
            <a:ext cx="546100" cy="1263650"/>
            <a:chOff x="2032" y="1955"/>
            <a:chExt cx="344" cy="796"/>
          </a:xfrm>
        </p:grpSpPr>
        <p:sp>
          <p:nvSpPr>
            <p:cNvPr id="2425865" name="Freeform 9"/>
            <p:cNvSpPr>
              <a:spLocks/>
            </p:cNvSpPr>
            <p:nvPr/>
          </p:nvSpPr>
          <p:spPr bwMode="auto">
            <a:xfrm>
              <a:off x="2082" y="1955"/>
              <a:ext cx="190" cy="796"/>
            </a:xfrm>
            <a:custGeom>
              <a:avLst/>
              <a:gdLst>
                <a:gd name="T0" fmla="*/ 190 w 190"/>
                <a:gd name="T1" fmla="*/ 0 h 796"/>
                <a:gd name="T2" fmla="*/ 0 w 190"/>
                <a:gd name="T3" fmla="*/ 182 h 796"/>
                <a:gd name="T4" fmla="*/ 0 w 190"/>
                <a:gd name="T5" fmla="*/ 796 h 796"/>
                <a:gd name="T6" fmla="*/ 190 w 190"/>
                <a:gd name="T7" fmla="*/ 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796">
                  <a:moveTo>
                    <a:pt x="190" y="0"/>
                  </a:moveTo>
                  <a:lnTo>
                    <a:pt x="0" y="182"/>
                  </a:lnTo>
                  <a:lnTo>
                    <a:pt x="0" y="796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66FF99">
                <a:alpha val="50000"/>
              </a:srgbClr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5866" name="Text Box 10"/>
            <p:cNvSpPr txBox="1">
              <a:spLocks noChangeArrowheads="1"/>
            </p:cNvSpPr>
            <p:nvPr/>
          </p:nvSpPr>
          <p:spPr bwMode="auto">
            <a:xfrm>
              <a:off x="2032" y="2089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 i="1">
                  <a:solidFill>
                    <a:schemeClr val="tx1"/>
                  </a:solidFill>
                </a:rPr>
                <a:t>y</a:t>
              </a:r>
              <a:r>
                <a:rPr lang="en-US" altLang="zh-CN" sz="1600" b="1">
                  <a:solidFill>
                    <a:schemeClr val="tx1"/>
                  </a:solidFill>
                </a:rPr>
                <a:t>=0</a:t>
              </a:r>
              <a:endParaRPr lang="en-US" altLang="zh-CN" sz="1400" b="1">
                <a:solidFill>
                  <a:srgbClr val="FF00FF"/>
                </a:solidFill>
              </a:endParaRPr>
            </a:p>
          </p:txBody>
        </p:sp>
      </p:grpSp>
      <p:sp>
        <p:nvSpPr>
          <p:cNvPr id="2425867" name="Freeform 11"/>
          <p:cNvSpPr>
            <a:spLocks/>
          </p:cNvSpPr>
          <p:nvPr/>
        </p:nvSpPr>
        <p:spPr bwMode="auto">
          <a:xfrm>
            <a:off x="2973388" y="1731963"/>
            <a:ext cx="3881437" cy="3954462"/>
          </a:xfrm>
          <a:custGeom>
            <a:avLst/>
            <a:gdLst>
              <a:gd name="T0" fmla="*/ 627 w 2445"/>
              <a:gd name="T1" fmla="*/ 0 h 2491"/>
              <a:gd name="T2" fmla="*/ 0 w 2445"/>
              <a:gd name="T3" fmla="*/ 2491 h 2491"/>
              <a:gd name="T4" fmla="*/ 2445 w 2445"/>
              <a:gd name="T5" fmla="*/ 1882 h 2491"/>
              <a:gd name="T6" fmla="*/ 627 w 2445"/>
              <a:gd name="T7" fmla="*/ 0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5" h="2491">
                <a:moveTo>
                  <a:pt x="627" y="0"/>
                </a:moveTo>
                <a:lnTo>
                  <a:pt x="0" y="2491"/>
                </a:lnTo>
                <a:lnTo>
                  <a:pt x="2445" y="1882"/>
                </a:lnTo>
                <a:lnTo>
                  <a:pt x="627" y="0"/>
                </a:lnTo>
                <a:close/>
              </a:path>
            </a:pathLst>
          </a:custGeom>
          <a:solidFill>
            <a:srgbClr val="FF66FF"/>
          </a:solidFill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25868" name="Object 12"/>
          <p:cNvGraphicFramePr>
            <a:graphicFrameLocks noChangeAspect="1"/>
          </p:cNvGraphicFramePr>
          <p:nvPr/>
        </p:nvGraphicFramePr>
        <p:xfrm>
          <a:off x="6797675" y="4765675"/>
          <a:ext cx="3825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923" name="公式" r:id="rId4" imgW="253800" imgH="406080" progId="Equation.3">
                  <p:embed/>
                </p:oleObj>
              </mc:Choice>
              <mc:Fallback>
                <p:oleObj name="公式" r:id="rId4" imgW="25380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4765675"/>
                        <a:ext cx="3825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5869" name="Object 13"/>
          <p:cNvGraphicFramePr>
            <a:graphicFrameLocks noChangeAspect="1"/>
          </p:cNvGraphicFramePr>
          <p:nvPr/>
        </p:nvGraphicFramePr>
        <p:xfrm>
          <a:off x="2459038" y="5383213"/>
          <a:ext cx="3825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924" name="公式" r:id="rId6" imgW="253800" imgH="406080" progId="Equation.3">
                  <p:embed/>
                </p:oleObj>
              </mc:Choice>
              <mc:Fallback>
                <p:oleObj name="公式" r:id="rId6" imgW="25380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5383213"/>
                        <a:ext cx="3825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5870" name="Object 14"/>
          <p:cNvGraphicFramePr>
            <a:graphicFrameLocks noChangeAspect="1"/>
          </p:cNvGraphicFramePr>
          <p:nvPr/>
        </p:nvGraphicFramePr>
        <p:xfrm>
          <a:off x="3524250" y="1603375"/>
          <a:ext cx="3825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925" name="公式" r:id="rId7" imgW="253800" imgH="406080" progId="Equation.3">
                  <p:embed/>
                </p:oleObj>
              </mc:Choice>
              <mc:Fallback>
                <p:oleObj name="公式" r:id="rId7" imgW="25380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603375"/>
                        <a:ext cx="3825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5871" name="Freeform 15"/>
          <p:cNvSpPr>
            <a:spLocks/>
          </p:cNvSpPr>
          <p:nvPr/>
        </p:nvSpPr>
        <p:spPr bwMode="auto">
          <a:xfrm>
            <a:off x="3305175" y="2727325"/>
            <a:ext cx="2654300" cy="665163"/>
          </a:xfrm>
          <a:custGeom>
            <a:avLst/>
            <a:gdLst>
              <a:gd name="T0" fmla="*/ 418 w 1672"/>
              <a:gd name="T1" fmla="*/ 0 h 419"/>
              <a:gd name="T2" fmla="*/ 0 w 1672"/>
              <a:gd name="T3" fmla="*/ 419 h 419"/>
              <a:gd name="T4" fmla="*/ 1263 w 1672"/>
              <a:gd name="T5" fmla="*/ 419 h 419"/>
              <a:gd name="T6" fmla="*/ 1672 w 1672"/>
              <a:gd name="T7" fmla="*/ 0 h 419"/>
              <a:gd name="T8" fmla="*/ 418 w 1672"/>
              <a:gd name="T9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2" h="419">
                <a:moveTo>
                  <a:pt x="418" y="0"/>
                </a:moveTo>
                <a:lnTo>
                  <a:pt x="0" y="419"/>
                </a:lnTo>
                <a:lnTo>
                  <a:pt x="1263" y="419"/>
                </a:lnTo>
                <a:lnTo>
                  <a:pt x="1672" y="0"/>
                </a:lnTo>
                <a:lnTo>
                  <a:pt x="418" y="0"/>
                </a:lnTo>
                <a:close/>
              </a:path>
            </a:pathLst>
          </a:custGeom>
          <a:solidFill>
            <a:srgbClr val="00FF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72" name="Freeform 16"/>
          <p:cNvSpPr>
            <a:spLocks/>
          </p:cNvSpPr>
          <p:nvPr/>
        </p:nvSpPr>
        <p:spPr bwMode="auto">
          <a:xfrm>
            <a:off x="5310188" y="2736850"/>
            <a:ext cx="649287" cy="2617788"/>
          </a:xfrm>
          <a:custGeom>
            <a:avLst/>
            <a:gdLst>
              <a:gd name="T0" fmla="*/ 7 w 409"/>
              <a:gd name="T1" fmla="*/ 400 h 1649"/>
              <a:gd name="T2" fmla="*/ 0 w 409"/>
              <a:gd name="T3" fmla="*/ 1649 h 1649"/>
              <a:gd name="T4" fmla="*/ 409 w 409"/>
              <a:gd name="T5" fmla="*/ 1240 h 1649"/>
              <a:gd name="T6" fmla="*/ 407 w 409"/>
              <a:gd name="T7" fmla="*/ 0 h 1649"/>
              <a:gd name="T8" fmla="*/ 7 w 409"/>
              <a:gd name="T9" fmla="*/ 400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" h="1649">
                <a:moveTo>
                  <a:pt x="7" y="400"/>
                </a:moveTo>
                <a:lnTo>
                  <a:pt x="0" y="1649"/>
                </a:lnTo>
                <a:lnTo>
                  <a:pt x="409" y="1240"/>
                </a:lnTo>
                <a:lnTo>
                  <a:pt x="407" y="0"/>
                </a:lnTo>
                <a:lnTo>
                  <a:pt x="7" y="400"/>
                </a:lnTo>
                <a:close/>
              </a:path>
            </a:pathLst>
          </a:custGeom>
          <a:solidFill>
            <a:srgbClr val="33CC33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73" name="Line 17"/>
          <p:cNvSpPr>
            <a:spLocks noChangeShapeType="1"/>
          </p:cNvSpPr>
          <p:nvPr/>
        </p:nvSpPr>
        <p:spPr bwMode="auto">
          <a:xfrm>
            <a:off x="4949825" y="2727325"/>
            <a:ext cx="981075" cy="10683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75" name="Freeform 19"/>
          <p:cNvSpPr>
            <a:spLocks/>
          </p:cNvSpPr>
          <p:nvPr/>
        </p:nvSpPr>
        <p:spPr bwMode="auto">
          <a:xfrm>
            <a:off x="3594100" y="1689100"/>
            <a:ext cx="1428750" cy="1384300"/>
          </a:xfrm>
          <a:custGeom>
            <a:avLst/>
            <a:gdLst>
              <a:gd name="T0" fmla="*/ 219 w 900"/>
              <a:gd name="T1" fmla="*/ 0 h 872"/>
              <a:gd name="T2" fmla="*/ 0 w 900"/>
              <a:gd name="T3" fmla="*/ 872 h 872"/>
              <a:gd name="T4" fmla="*/ 900 w 900"/>
              <a:gd name="T5" fmla="*/ 636 h 872"/>
              <a:gd name="T6" fmla="*/ 219 w 900"/>
              <a:gd name="T7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0" h="872">
                <a:moveTo>
                  <a:pt x="219" y="0"/>
                </a:moveTo>
                <a:lnTo>
                  <a:pt x="0" y="872"/>
                </a:lnTo>
                <a:lnTo>
                  <a:pt x="900" y="636"/>
                </a:ln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78" name="Freeform 22"/>
          <p:cNvSpPr>
            <a:spLocks/>
          </p:cNvSpPr>
          <p:nvPr/>
        </p:nvSpPr>
        <p:spPr bwMode="auto">
          <a:xfrm>
            <a:off x="5656263" y="3767138"/>
            <a:ext cx="1241425" cy="1327150"/>
          </a:xfrm>
          <a:custGeom>
            <a:avLst/>
            <a:gdLst>
              <a:gd name="T0" fmla="*/ 209 w 782"/>
              <a:gd name="T1" fmla="*/ 0 h 836"/>
              <a:gd name="T2" fmla="*/ 0 w 782"/>
              <a:gd name="T3" fmla="*/ 836 h 836"/>
              <a:gd name="T4" fmla="*/ 782 w 782"/>
              <a:gd name="T5" fmla="*/ 600 h 836"/>
              <a:gd name="T6" fmla="*/ 209 w 782"/>
              <a:gd name="T7" fmla="*/ 0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2" h="836">
                <a:moveTo>
                  <a:pt x="209" y="0"/>
                </a:moveTo>
                <a:lnTo>
                  <a:pt x="0" y="836"/>
                </a:lnTo>
                <a:lnTo>
                  <a:pt x="782" y="600"/>
                </a:lnTo>
                <a:lnTo>
                  <a:pt x="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80" name="Freeform 24"/>
          <p:cNvSpPr>
            <a:spLocks/>
          </p:cNvSpPr>
          <p:nvPr/>
        </p:nvSpPr>
        <p:spPr bwMode="auto">
          <a:xfrm>
            <a:off x="3636963" y="1703388"/>
            <a:ext cx="1298575" cy="1385887"/>
          </a:xfrm>
          <a:custGeom>
            <a:avLst/>
            <a:gdLst>
              <a:gd name="T0" fmla="*/ 0 w 818"/>
              <a:gd name="T1" fmla="*/ 873 h 873"/>
              <a:gd name="T2" fmla="*/ 218 w 818"/>
              <a:gd name="T3" fmla="*/ 0 h 873"/>
              <a:gd name="T4" fmla="*/ 818 w 818"/>
              <a:gd name="T5" fmla="*/ 6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8" h="873">
                <a:moveTo>
                  <a:pt x="0" y="873"/>
                </a:moveTo>
                <a:lnTo>
                  <a:pt x="218" y="0"/>
                </a:lnTo>
                <a:lnTo>
                  <a:pt x="818" y="645"/>
                </a:lnTo>
              </a:path>
            </a:pathLst>
          </a:custGeom>
          <a:noFill/>
          <a:ln w="28575" cap="flat" cmpd="sng">
            <a:solidFill>
              <a:srgbClr val="FF0066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81" name="Freeform 25"/>
          <p:cNvSpPr>
            <a:spLocks/>
          </p:cNvSpPr>
          <p:nvPr/>
        </p:nvSpPr>
        <p:spPr bwMode="auto">
          <a:xfrm>
            <a:off x="5670550" y="3781425"/>
            <a:ext cx="1198563" cy="1212850"/>
          </a:xfrm>
          <a:custGeom>
            <a:avLst/>
            <a:gdLst>
              <a:gd name="T0" fmla="*/ 0 w 755"/>
              <a:gd name="T1" fmla="*/ 764 h 764"/>
              <a:gd name="T2" fmla="*/ 755 w 755"/>
              <a:gd name="T3" fmla="*/ 591 h 764"/>
              <a:gd name="T4" fmla="*/ 182 w 755"/>
              <a:gd name="T5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5" h="764">
                <a:moveTo>
                  <a:pt x="0" y="764"/>
                </a:moveTo>
                <a:lnTo>
                  <a:pt x="755" y="591"/>
                </a:lnTo>
                <a:lnTo>
                  <a:pt x="182" y="0"/>
                </a:lnTo>
              </a:path>
            </a:pathLst>
          </a:custGeom>
          <a:noFill/>
          <a:ln w="28575" cap="flat" cmpd="sng">
            <a:solidFill>
              <a:srgbClr val="FF0066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82" name="Rectangle 26"/>
          <p:cNvSpPr>
            <a:spLocks noChangeArrowheads="1"/>
          </p:cNvSpPr>
          <p:nvPr/>
        </p:nvSpPr>
        <p:spPr bwMode="auto">
          <a:xfrm>
            <a:off x="3305175" y="3392488"/>
            <a:ext cx="2009775" cy="1966912"/>
          </a:xfrm>
          <a:prstGeom prst="rect">
            <a:avLst/>
          </a:prstGeom>
          <a:solidFill>
            <a:srgbClr val="99FF33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91" name="Text Box 35"/>
          <p:cNvSpPr txBox="1">
            <a:spLocks noChangeArrowheads="1"/>
          </p:cNvSpPr>
          <p:nvPr/>
        </p:nvSpPr>
        <p:spPr bwMode="auto">
          <a:xfrm>
            <a:off x="5921375" y="43513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accent2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25892" name="Rectangle 36"/>
          <p:cNvSpPr>
            <a:spLocks noChangeArrowheads="1"/>
          </p:cNvSpPr>
          <p:nvPr/>
        </p:nvSpPr>
        <p:spPr bwMode="auto">
          <a:xfrm>
            <a:off x="3683000" y="2408238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425893" name="Freeform 37"/>
          <p:cNvSpPr>
            <a:spLocks/>
          </p:cNvSpPr>
          <p:nvPr/>
        </p:nvSpPr>
        <p:spPr bwMode="auto">
          <a:xfrm>
            <a:off x="3638550" y="2724150"/>
            <a:ext cx="1290638" cy="347663"/>
          </a:xfrm>
          <a:custGeom>
            <a:avLst/>
            <a:gdLst>
              <a:gd name="T0" fmla="*/ 0 w 813"/>
              <a:gd name="T1" fmla="*/ 219 h 219"/>
              <a:gd name="T2" fmla="*/ 813 w 813"/>
              <a:gd name="T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13" h="219">
                <a:moveTo>
                  <a:pt x="0" y="219"/>
                </a:moveTo>
                <a:lnTo>
                  <a:pt x="813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94" name="Freeform 38"/>
          <p:cNvSpPr>
            <a:spLocks/>
          </p:cNvSpPr>
          <p:nvPr/>
        </p:nvSpPr>
        <p:spPr bwMode="auto">
          <a:xfrm>
            <a:off x="5670550" y="3781425"/>
            <a:ext cx="288925" cy="1227138"/>
          </a:xfrm>
          <a:custGeom>
            <a:avLst/>
            <a:gdLst>
              <a:gd name="T0" fmla="*/ 0 w 182"/>
              <a:gd name="T1" fmla="*/ 773 h 773"/>
              <a:gd name="T2" fmla="*/ 182 w 182"/>
              <a:gd name="T3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2" h="773">
                <a:moveTo>
                  <a:pt x="0" y="773"/>
                </a:moveTo>
                <a:lnTo>
                  <a:pt x="18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95" name="Freeform 39"/>
          <p:cNvSpPr>
            <a:spLocks/>
          </p:cNvSpPr>
          <p:nvPr/>
        </p:nvSpPr>
        <p:spPr bwMode="auto">
          <a:xfrm>
            <a:off x="3290888" y="4373563"/>
            <a:ext cx="981075" cy="981075"/>
          </a:xfrm>
          <a:custGeom>
            <a:avLst/>
            <a:gdLst>
              <a:gd name="T0" fmla="*/ 0 w 618"/>
              <a:gd name="T1" fmla="*/ 0 h 618"/>
              <a:gd name="T2" fmla="*/ 618 w 618"/>
              <a:gd name="T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8" h="618">
                <a:moveTo>
                  <a:pt x="0" y="0"/>
                </a:moveTo>
                <a:lnTo>
                  <a:pt x="618" y="61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96" name="Freeform 40"/>
          <p:cNvSpPr>
            <a:spLocks/>
          </p:cNvSpPr>
          <p:nvPr/>
        </p:nvSpPr>
        <p:spPr bwMode="auto">
          <a:xfrm>
            <a:off x="3305175" y="3073400"/>
            <a:ext cx="331788" cy="1328738"/>
          </a:xfrm>
          <a:custGeom>
            <a:avLst/>
            <a:gdLst>
              <a:gd name="T0" fmla="*/ 209 w 209"/>
              <a:gd name="T1" fmla="*/ 0 h 837"/>
              <a:gd name="T2" fmla="*/ 0 w 209"/>
              <a:gd name="T3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9" h="837">
                <a:moveTo>
                  <a:pt x="209" y="0"/>
                </a:moveTo>
                <a:lnTo>
                  <a:pt x="0" y="837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97" name="Freeform 41"/>
          <p:cNvSpPr>
            <a:spLocks/>
          </p:cNvSpPr>
          <p:nvPr/>
        </p:nvSpPr>
        <p:spPr bwMode="auto">
          <a:xfrm>
            <a:off x="4300538" y="4994275"/>
            <a:ext cx="1384300" cy="360363"/>
          </a:xfrm>
          <a:custGeom>
            <a:avLst/>
            <a:gdLst>
              <a:gd name="T0" fmla="*/ 0 w 872"/>
              <a:gd name="T1" fmla="*/ 227 h 227"/>
              <a:gd name="T2" fmla="*/ 872 w 872"/>
              <a:gd name="T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2" h="227">
                <a:moveTo>
                  <a:pt x="0" y="227"/>
                </a:moveTo>
                <a:lnTo>
                  <a:pt x="87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98" name="Freeform 42"/>
          <p:cNvSpPr>
            <a:spLocks/>
          </p:cNvSpPr>
          <p:nvPr/>
        </p:nvSpPr>
        <p:spPr bwMode="auto">
          <a:xfrm>
            <a:off x="3592513" y="2727325"/>
            <a:ext cx="1298575" cy="361950"/>
          </a:xfrm>
          <a:custGeom>
            <a:avLst/>
            <a:gdLst>
              <a:gd name="T0" fmla="*/ 0 w 818"/>
              <a:gd name="T1" fmla="*/ 228 h 228"/>
              <a:gd name="T2" fmla="*/ 228 w 818"/>
              <a:gd name="T3" fmla="*/ 0 h 228"/>
              <a:gd name="T4" fmla="*/ 818 w 818"/>
              <a:gd name="T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8" h="228">
                <a:moveTo>
                  <a:pt x="0" y="228"/>
                </a:moveTo>
                <a:lnTo>
                  <a:pt x="228" y="0"/>
                </a:lnTo>
                <a:lnTo>
                  <a:pt x="818" y="0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99" name="Freeform 43"/>
          <p:cNvSpPr>
            <a:spLocks/>
          </p:cNvSpPr>
          <p:nvPr/>
        </p:nvSpPr>
        <p:spPr bwMode="auto">
          <a:xfrm>
            <a:off x="5715000" y="3795713"/>
            <a:ext cx="244475" cy="1154112"/>
          </a:xfrm>
          <a:custGeom>
            <a:avLst/>
            <a:gdLst>
              <a:gd name="T0" fmla="*/ 154 w 154"/>
              <a:gd name="T1" fmla="*/ 0 h 727"/>
              <a:gd name="T2" fmla="*/ 154 w 154"/>
              <a:gd name="T3" fmla="*/ 573 h 727"/>
              <a:gd name="T4" fmla="*/ 0 w 154"/>
              <a:gd name="T5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727">
                <a:moveTo>
                  <a:pt x="154" y="0"/>
                </a:moveTo>
                <a:lnTo>
                  <a:pt x="154" y="573"/>
                </a:lnTo>
                <a:lnTo>
                  <a:pt x="0" y="727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901" name="Freeform 45"/>
          <p:cNvSpPr>
            <a:spLocks/>
          </p:cNvSpPr>
          <p:nvPr/>
        </p:nvSpPr>
        <p:spPr bwMode="auto">
          <a:xfrm>
            <a:off x="2914650" y="4329113"/>
            <a:ext cx="1414463" cy="1414462"/>
          </a:xfrm>
          <a:custGeom>
            <a:avLst/>
            <a:gdLst>
              <a:gd name="T0" fmla="*/ 200 w 891"/>
              <a:gd name="T1" fmla="*/ 0 h 891"/>
              <a:gd name="T2" fmla="*/ 891 w 891"/>
              <a:gd name="T3" fmla="*/ 691 h 891"/>
              <a:gd name="T4" fmla="*/ 0 w 891"/>
              <a:gd name="T5" fmla="*/ 891 h 891"/>
              <a:gd name="T6" fmla="*/ 200 w 891"/>
              <a:gd name="T7" fmla="*/ 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1" h="891">
                <a:moveTo>
                  <a:pt x="200" y="0"/>
                </a:moveTo>
                <a:lnTo>
                  <a:pt x="891" y="691"/>
                </a:lnTo>
                <a:lnTo>
                  <a:pt x="0" y="891"/>
                </a:lnTo>
                <a:lnTo>
                  <a:pt x="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903" name="Freeform 47"/>
          <p:cNvSpPr>
            <a:spLocks/>
          </p:cNvSpPr>
          <p:nvPr/>
        </p:nvSpPr>
        <p:spPr bwMode="auto">
          <a:xfrm>
            <a:off x="2928938" y="4373563"/>
            <a:ext cx="1328737" cy="1355725"/>
          </a:xfrm>
          <a:custGeom>
            <a:avLst/>
            <a:gdLst>
              <a:gd name="T0" fmla="*/ 237 w 837"/>
              <a:gd name="T1" fmla="*/ 0 h 854"/>
              <a:gd name="T2" fmla="*/ 0 w 837"/>
              <a:gd name="T3" fmla="*/ 854 h 854"/>
              <a:gd name="T4" fmla="*/ 837 w 837"/>
              <a:gd name="T5" fmla="*/ 609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7" h="854">
                <a:moveTo>
                  <a:pt x="237" y="0"/>
                </a:moveTo>
                <a:lnTo>
                  <a:pt x="0" y="854"/>
                </a:lnTo>
                <a:lnTo>
                  <a:pt x="837" y="609"/>
                </a:lnTo>
              </a:path>
            </a:pathLst>
          </a:custGeom>
          <a:noFill/>
          <a:ln w="28575" cap="flat" cmpd="sng">
            <a:solidFill>
              <a:srgbClr val="FF0066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904" name="Freeform 48"/>
          <p:cNvSpPr>
            <a:spLocks/>
          </p:cNvSpPr>
          <p:nvPr/>
        </p:nvSpPr>
        <p:spPr bwMode="auto">
          <a:xfrm>
            <a:off x="3290888" y="4359275"/>
            <a:ext cx="966787" cy="995363"/>
          </a:xfrm>
          <a:custGeom>
            <a:avLst/>
            <a:gdLst>
              <a:gd name="T0" fmla="*/ 0 w 609"/>
              <a:gd name="T1" fmla="*/ 0 h 627"/>
              <a:gd name="T2" fmla="*/ 0 w 609"/>
              <a:gd name="T3" fmla="*/ 627 h 627"/>
              <a:gd name="T4" fmla="*/ 609 w 609"/>
              <a:gd name="T5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9" h="627">
                <a:moveTo>
                  <a:pt x="0" y="0"/>
                </a:moveTo>
                <a:lnTo>
                  <a:pt x="0" y="627"/>
                </a:lnTo>
                <a:lnTo>
                  <a:pt x="609" y="627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905" name="Rectangle 49"/>
          <p:cNvSpPr>
            <a:spLocks noChangeArrowheads="1"/>
          </p:cNvSpPr>
          <p:nvPr/>
        </p:nvSpPr>
        <p:spPr bwMode="auto">
          <a:xfrm>
            <a:off x="3149600" y="53022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425906" name="Rectangle 50"/>
          <p:cNvSpPr>
            <a:spLocks noChangeArrowheads="1"/>
          </p:cNvSpPr>
          <p:nvPr/>
        </p:nvSpPr>
        <p:spPr bwMode="auto">
          <a:xfrm>
            <a:off x="368300" y="96837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zh-CN" sz="1400">
              <a:solidFill>
                <a:srgbClr val="FF3300"/>
              </a:solidFill>
            </a:endParaRPr>
          </a:p>
        </p:txBody>
      </p:sp>
      <p:graphicFrame>
        <p:nvGraphicFramePr>
          <p:cNvPr id="2425907" name="Object 51"/>
          <p:cNvGraphicFramePr>
            <a:graphicFrameLocks noChangeAspect="1"/>
          </p:cNvGraphicFramePr>
          <p:nvPr/>
        </p:nvGraphicFramePr>
        <p:xfrm>
          <a:off x="827088" y="406400"/>
          <a:ext cx="80883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926" name="公式" r:id="rId8" imgW="4114800" imgH="406080" progId="Equation.3">
                  <p:embed/>
                </p:oleObj>
              </mc:Choice>
              <mc:Fallback>
                <p:oleObj name="公式" r:id="rId8" imgW="4114800" imgH="4060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6400"/>
                        <a:ext cx="808831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5908" name="Rectangle 52"/>
          <p:cNvSpPr>
            <a:spLocks noChangeArrowheads="1"/>
          </p:cNvSpPr>
          <p:nvPr/>
        </p:nvSpPr>
        <p:spPr bwMode="auto">
          <a:xfrm>
            <a:off x="304800" y="152400"/>
            <a:ext cx="2154238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30.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  <a:endParaRPr lang="zh-CN" altLang="en-US" sz="4400"/>
          </a:p>
        </p:txBody>
      </p:sp>
      <p:sp>
        <p:nvSpPr>
          <p:cNvPr id="2425909" name="Rectangle 53"/>
          <p:cNvSpPr>
            <a:spLocks noGrp="1" noChangeArrowheads="1"/>
          </p:cNvSpPr>
          <p:nvPr>
            <p:ph type="title" idx="4294967295"/>
          </p:nvPr>
        </p:nvSpPr>
        <p:spPr>
          <a:xfrm>
            <a:off x="171450" y="5729288"/>
            <a:ext cx="381000" cy="7778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2425883" name="Group 27"/>
          <p:cNvGrpSpPr>
            <a:grpSpLocks/>
          </p:cNvGrpSpPr>
          <p:nvPr/>
        </p:nvGrpSpPr>
        <p:grpSpPr bwMode="auto">
          <a:xfrm>
            <a:off x="1604963" y="1282700"/>
            <a:ext cx="6056312" cy="5326063"/>
            <a:chOff x="1011" y="808"/>
            <a:chExt cx="3815" cy="3355"/>
          </a:xfrm>
        </p:grpSpPr>
        <p:sp>
          <p:nvSpPr>
            <p:cNvPr id="2425884" name="Text Box 28"/>
            <p:cNvSpPr txBox="1">
              <a:spLocks noChangeArrowheads="1"/>
            </p:cNvSpPr>
            <p:nvPr/>
          </p:nvSpPr>
          <p:spPr bwMode="auto">
            <a:xfrm>
              <a:off x="2113" y="2809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5885" name="Line 29"/>
            <p:cNvSpPr>
              <a:spLocks noChangeShapeType="1"/>
            </p:cNvSpPr>
            <p:nvPr/>
          </p:nvSpPr>
          <p:spPr bwMode="auto">
            <a:xfrm>
              <a:off x="2503" y="2962"/>
              <a:ext cx="22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5886" name="Line 30"/>
            <p:cNvSpPr>
              <a:spLocks noChangeShapeType="1"/>
            </p:cNvSpPr>
            <p:nvPr/>
          </p:nvSpPr>
          <p:spPr bwMode="auto">
            <a:xfrm flipV="1">
              <a:off x="2503" y="930"/>
              <a:ext cx="0" cy="203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5887" name="Text Box 31"/>
            <p:cNvSpPr txBox="1">
              <a:spLocks noChangeArrowheads="1"/>
            </p:cNvSpPr>
            <p:nvPr/>
          </p:nvSpPr>
          <p:spPr bwMode="auto">
            <a:xfrm>
              <a:off x="1011" y="3932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5888" name="Text Box 32"/>
            <p:cNvSpPr txBox="1">
              <a:spLocks noChangeArrowheads="1"/>
            </p:cNvSpPr>
            <p:nvPr/>
          </p:nvSpPr>
          <p:spPr bwMode="auto">
            <a:xfrm>
              <a:off x="2448" y="808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25889" name="Text Box 33"/>
            <p:cNvSpPr txBox="1">
              <a:spLocks noChangeArrowheads="1"/>
            </p:cNvSpPr>
            <p:nvPr/>
          </p:nvSpPr>
          <p:spPr bwMode="auto">
            <a:xfrm>
              <a:off x="4486" y="297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5890" name="Line 34"/>
            <p:cNvSpPr>
              <a:spLocks noChangeShapeType="1"/>
            </p:cNvSpPr>
            <p:nvPr/>
          </p:nvSpPr>
          <p:spPr bwMode="auto">
            <a:xfrm flipH="1">
              <a:off x="1327" y="2964"/>
              <a:ext cx="1173" cy="117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5911" name="Text Box 55"/>
          <p:cNvSpPr txBox="1">
            <a:spLocks noChangeArrowheads="1"/>
          </p:cNvSpPr>
          <p:nvPr/>
        </p:nvSpPr>
        <p:spPr bwMode="auto">
          <a:xfrm>
            <a:off x="334963" y="1282700"/>
            <a:ext cx="2955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问题：</a:t>
            </a:r>
          </a:p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这是个怎样的立体？</a:t>
            </a:r>
          </a:p>
        </p:txBody>
      </p:sp>
      <p:sp>
        <p:nvSpPr>
          <p:cNvPr id="2425913" name="AutoShape 57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5914" name="Text Box 58"/>
          <p:cNvSpPr txBox="1">
            <a:spLocks noChangeArrowheads="1"/>
          </p:cNvSpPr>
          <p:nvPr/>
        </p:nvSpPr>
        <p:spPr bwMode="auto">
          <a:xfrm>
            <a:off x="5959475" y="1403350"/>
            <a:ext cx="2641600" cy="579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这是个七面体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2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42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42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42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42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242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42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25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25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25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25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5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25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25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25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2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2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25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25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5903" grpId="0" animBg="1"/>
      <p:bldP spid="2425911" grpId="0" build="p" autoUpdateAnimBg="0"/>
      <p:bldP spid="242591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83833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93285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D:\forwin\Microsoft Office\Templates\演示文稿设计\冲动型模板.pot</Template>
  <TotalTime>40912</TotalTime>
  <Words>2513</Words>
  <Application>Microsoft Office PowerPoint</Application>
  <PresentationFormat>全屏显示(4:3)</PresentationFormat>
  <Paragraphs>775</Paragraphs>
  <Slides>73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79" baseType="lpstr">
      <vt:lpstr>Times New Roman</vt:lpstr>
      <vt:lpstr>楷体_GB2312</vt:lpstr>
      <vt:lpstr>Symbol</vt:lpstr>
      <vt:lpstr>默认设计模板</vt:lpstr>
      <vt:lpstr>Microsoft Clip Gallery</vt:lpstr>
      <vt:lpstr>Microsoft Equation 3.0</vt:lpstr>
      <vt:lpstr>§3  空间解析几何</vt:lpstr>
      <vt:lpstr>主   目   录( 1— 30 )</vt:lpstr>
      <vt:lpstr>.</vt:lpstr>
      <vt:lpstr>1.  空间直角坐标系</vt:lpstr>
      <vt:lpstr>.  </vt:lpstr>
      <vt:lpstr>.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.</vt:lpstr>
      <vt:lpstr>4.  混合积的几何意义</vt:lpstr>
      <vt:lpstr>.</vt:lpstr>
      <vt:lpstr>.</vt:lpstr>
      <vt:lpstr>5. 一般柱面  F(x,y)=0</vt:lpstr>
      <vt:lpstr>6. 一般柱面  F(y, z)=0</vt:lpstr>
      <vt:lpstr>7. 椭圆柱面</vt:lpstr>
      <vt:lpstr>8. 双曲柱面</vt:lpstr>
      <vt:lpstr>9. 抛物柱面</vt:lpstr>
      <vt:lpstr>10. 旋转面的方程</vt:lpstr>
      <vt:lpstr>.</vt:lpstr>
      <vt:lpstr>.</vt:lpstr>
      <vt:lpstr>.</vt:lpstr>
      <vt:lpstr>11. 双叶旋转双曲面</vt:lpstr>
      <vt:lpstr>.</vt:lpstr>
      <vt:lpstr>.</vt:lpstr>
      <vt:lpstr>12. 单叶旋转双曲面</vt:lpstr>
      <vt:lpstr>.</vt:lpstr>
      <vt:lpstr>.</vt:lpstr>
      <vt:lpstr>13. 旋转锥面</vt:lpstr>
      <vt:lpstr>.</vt:lpstr>
      <vt:lpstr>.</vt:lpstr>
      <vt:lpstr>14. 旋转抛物面</vt:lpstr>
      <vt:lpstr>.</vt:lpstr>
      <vt:lpstr>.</vt:lpstr>
      <vt:lpstr>.</vt:lpstr>
      <vt:lpstr>15.环面</vt:lpstr>
      <vt:lpstr>.</vt:lpstr>
      <vt:lpstr>.</vt:lpstr>
      <vt:lpstr>.</vt:lpstr>
      <vt:lpstr>16. 椭球面</vt:lpstr>
      <vt:lpstr>17. 椭圆抛物面</vt:lpstr>
      <vt:lpstr>.</vt:lpstr>
      <vt:lpstr>18. 双曲抛物面 </vt:lpstr>
      <vt:lpstr>.</vt:lpstr>
      <vt:lpstr>.</vt:lpstr>
      <vt:lpstr>19. 双曲面的渐进锥面</vt:lpstr>
      <vt:lpstr>20. 单叶双曲面是直纹面</vt:lpstr>
      <vt:lpstr>21. 双曲抛物面是直纹面</vt:lpstr>
      <vt:lpstr>22. 一般锥面</vt:lpstr>
      <vt:lpstr>23. 空间曲线——圆柱螺线</vt:lpstr>
      <vt:lpstr>24. 空间曲线在坐标面上的投影</vt:lpstr>
      <vt:lpstr>.</vt:lpstr>
      <vt:lpstr>25. 空间曲线作为投影柱面的交线(1)</vt:lpstr>
      <vt:lpstr>.</vt:lpstr>
      <vt:lpstr>.</vt:lpstr>
      <vt:lpstr>26.   空间曲线作为投影柱面的交线(2)</vt:lpstr>
      <vt:lpstr>27. 作图练习</vt:lpstr>
      <vt:lpstr>.</vt:lpstr>
      <vt:lpstr>.</vt:lpstr>
      <vt:lpstr>.</vt:lpstr>
      <vt:lpstr>.</vt:lpstr>
      <vt:lpstr>.</vt:lpstr>
      <vt:lpstr>28. 作图练习</vt:lpstr>
      <vt:lpstr>.</vt:lpstr>
      <vt:lpstr>.</vt:lpstr>
      <vt:lpstr>29. 作图练习</vt:lpstr>
      <vt:lpstr>30. 作图练习</vt:lpstr>
      <vt:lpstr>.</vt:lpstr>
      <vt:lpstr>.</vt:lpstr>
      <vt:lpstr>.</vt:lpstr>
    </vt:vector>
  </TitlesOfParts>
  <Company>wecan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《高等数学》CAI课件              图形系列</dc:title>
  <dc:creator>user</dc:creator>
  <cp:lastModifiedBy>Dky</cp:lastModifiedBy>
  <cp:revision>4157</cp:revision>
  <cp:lastPrinted>2000-11-06T12:55:30Z</cp:lastPrinted>
  <dcterms:created xsi:type="dcterms:W3CDTF">2000-03-15T07:29:21Z</dcterms:created>
  <dcterms:modified xsi:type="dcterms:W3CDTF">2012-03-09T01:38:03Z</dcterms:modified>
</cp:coreProperties>
</file>