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060" r:id="rId2"/>
    <p:sldId id="1061" r:id="rId3"/>
    <p:sldId id="1353" r:id="rId4"/>
    <p:sldId id="1063" r:id="rId5"/>
    <p:sldId id="1064" r:id="rId6"/>
    <p:sldId id="1380" r:id="rId7"/>
    <p:sldId id="1381" r:id="rId8"/>
    <p:sldId id="1065" r:id="rId9"/>
    <p:sldId id="1067" r:id="rId10"/>
    <p:sldId id="1372" r:id="rId11"/>
    <p:sldId id="1382" r:id="rId12"/>
    <p:sldId id="1069" r:id="rId13"/>
    <p:sldId id="1070" r:id="rId14"/>
    <p:sldId id="1363" r:id="rId15"/>
    <p:sldId id="1227" r:id="rId16"/>
    <p:sldId id="1243" r:id="rId17"/>
    <p:sldId id="1244" r:id="rId18"/>
    <p:sldId id="1377" r:id="rId19"/>
    <p:sldId id="1378" r:id="rId20"/>
    <p:sldId id="1379" r:id="rId21"/>
    <p:sldId id="1375" r:id="rId22"/>
  </p:sldIdLst>
  <p:sldSz cx="9144000" cy="6858000" type="screen4x3"/>
  <p:notesSz cx="6858000" cy="9545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99"/>
    <a:srgbClr val="FF0000"/>
    <a:srgbClr val="FF00FF"/>
    <a:srgbClr val="FF3399"/>
    <a:srgbClr val="FF5050"/>
    <a:srgbClr val="FF9999"/>
    <a:srgbClr val="CC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81" autoAdjust="0"/>
  </p:normalViewPr>
  <p:slideViewPr>
    <p:cSldViewPr snapToObjects="1">
      <p:cViewPr varScale="1">
        <p:scale>
          <a:sx n="77" d="100"/>
          <a:sy n="77" d="100"/>
        </p:scale>
        <p:origin x="1618" y="62"/>
      </p:cViewPr>
      <p:guideLst>
        <p:guide orient="horz" pos="3216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-726" y="1866"/>
      </p:cViewPr>
      <p:guideLst>
        <p:guide orient="horz" pos="300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0.wmf"/><Relationship Id="rId4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20.wmf"/><Relationship Id="rId1" Type="http://schemas.openxmlformats.org/officeDocument/2006/relationships/image" Target="../media/image30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69.wmf"/><Relationship Id="rId3" Type="http://schemas.openxmlformats.org/officeDocument/2006/relationships/image" Target="../media/image58.wmf"/><Relationship Id="rId7" Type="http://schemas.openxmlformats.org/officeDocument/2006/relationships/image" Target="../media/image64.wmf"/><Relationship Id="rId12" Type="http://schemas.openxmlformats.org/officeDocument/2006/relationships/image" Target="../media/image68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3.wmf"/><Relationship Id="rId11" Type="http://schemas.openxmlformats.org/officeDocument/2006/relationships/image" Target="../media/image67.wmf"/><Relationship Id="rId5" Type="http://schemas.openxmlformats.org/officeDocument/2006/relationships/image" Target="../media/image62.wmf"/><Relationship Id="rId10" Type="http://schemas.openxmlformats.org/officeDocument/2006/relationships/image" Target="../media/image56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70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16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7.wmf"/><Relationship Id="rId7" Type="http://schemas.openxmlformats.org/officeDocument/2006/relationships/image" Target="../media/image12.wmf"/><Relationship Id="rId2" Type="http://schemas.openxmlformats.org/officeDocument/2006/relationships/image" Target="../media/image18.wmf"/><Relationship Id="rId1" Type="http://schemas.openxmlformats.org/officeDocument/2006/relationships/image" Target="../media/image1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19.wmf"/><Relationship Id="rId9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7.wmf"/><Relationship Id="rId7" Type="http://schemas.openxmlformats.org/officeDocument/2006/relationships/image" Target="../media/image12.wmf"/><Relationship Id="rId2" Type="http://schemas.openxmlformats.org/officeDocument/2006/relationships/image" Target="../media/image18.wmf"/><Relationship Id="rId1" Type="http://schemas.openxmlformats.org/officeDocument/2006/relationships/image" Target="../media/image1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19.wmf"/><Relationship Id="rId9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4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4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8855DA6-E853-4953-9F2B-01A8969B1C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398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2988" y="715963"/>
            <a:ext cx="4772025" cy="3579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33900"/>
            <a:ext cx="50292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BAB7920-39A2-4BC8-8712-F4B8736244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9628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30E625-E573-4591-87FA-F04B24603BE7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3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36292-C0D4-43F0-BC75-F5BAFE4122A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384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4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5373D-6CD1-4561-9C86-6A5343ACAFE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40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2FA96E-4CEC-40F2-955E-87B745F4BA8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93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62856-1D05-4A97-8F6F-6542C4A8CF5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36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07069-BF08-48A2-B2EF-43E47C63F8F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39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08FA7-6637-4F43-9ECF-09422036D3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842529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F2B50-8696-474D-B94F-17A77EB707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015082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467AB-6DF6-4F08-B0EB-C117E64106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812738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7379-70AF-4B19-A2D4-1CAD76EAF1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03604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0D799-7810-49A5-9D3A-76EE71ED5A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3469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20EDD-DFBA-4085-98EB-E61C8864D0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473857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2DB45-4844-48CC-9C04-8C43E96C16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71786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E06A66-7168-4C69-85BD-056762BA7F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124089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C984A-1936-4D8A-A774-85B0C198C1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252869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DE2D-C68A-48BF-BB29-BF2A6BD9D2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0824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B749A-DE46-4843-BA77-7C7F9658D3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507154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0E4F98D-0AA9-4E28-AFC0-B7942E4079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7.wmf"/><Relationship Id="rId12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25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7.wmf"/><Relationship Id="rId12" Type="http://schemas.openxmlformats.org/officeDocument/2006/relationships/image" Target="../media/image29.wmf"/><Relationship Id="rId1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3.bin"/><Relationship Id="rId5" Type="http://schemas.openxmlformats.org/officeDocument/2006/relationships/image" Target="../media/image20.wmf"/><Relationship Id="rId15" Type="http://schemas.openxmlformats.org/officeDocument/2006/relationships/oleObject" Target="../embeddings/oleObject65.bin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28.wmf"/><Relationship Id="rId1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73.bin"/><Relationship Id="rId26" Type="http://schemas.openxmlformats.org/officeDocument/2006/relationships/oleObject" Target="../embeddings/oleObject77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37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4.bin"/><Relationship Id="rId29" Type="http://schemas.openxmlformats.org/officeDocument/2006/relationships/slide" Target="slide2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76.bin"/><Relationship Id="rId5" Type="http://schemas.openxmlformats.org/officeDocument/2006/relationships/image" Target="../media/image30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slide" Target="slide2.xml"/><Relationship Id="rId10" Type="http://schemas.openxmlformats.org/officeDocument/2006/relationships/oleObject" Target="../embeddings/oleObject69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71.bin"/><Relationship Id="rId22" Type="http://schemas.openxmlformats.org/officeDocument/2006/relationships/oleObject" Target="../embeddings/oleObject75.bin"/><Relationship Id="rId27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45.wmf"/><Relationship Id="rId1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4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52.wmf"/><Relationship Id="rId1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5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slide" Target="slide9.xml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9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slide" Target="slide9.xml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slide" Target="slide14.xml"/><Relationship Id="rId2" Type="http://schemas.openxmlformats.org/officeDocument/2006/relationships/slideLayout" Target="../slideLayouts/slideLayout7.xml"/><Relationship Id="rId16" Type="http://schemas.openxmlformats.org/officeDocument/2006/relationships/slide" Target="slide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slide" Target="slide13.xml"/><Relationship Id="rId5" Type="http://schemas.openxmlformats.org/officeDocument/2006/relationships/oleObject" Target="../embeddings/oleObject4.bin"/><Relationship Id="rId15" Type="http://schemas.openxmlformats.org/officeDocument/2006/relationships/slide" Target="slide15.xml"/><Relationship Id="rId10" Type="http://schemas.openxmlformats.org/officeDocument/2006/relationships/slide" Target="slide4.xml"/><Relationship Id="rId4" Type="http://schemas.openxmlformats.org/officeDocument/2006/relationships/image" Target="../media/image3.wmf"/><Relationship Id="rId9" Type="http://schemas.openxmlformats.org/officeDocument/2006/relationships/slide" Target="slide3.xml"/><Relationship Id="rId1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104.bin"/><Relationship Id="rId26" Type="http://schemas.openxmlformats.org/officeDocument/2006/relationships/oleObject" Target="../embeddings/oleObject108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66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64.wmf"/><Relationship Id="rId25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3.bin"/><Relationship Id="rId20" Type="http://schemas.openxmlformats.org/officeDocument/2006/relationships/oleObject" Target="../embeddings/oleObject105.bin"/><Relationship Id="rId29" Type="http://schemas.openxmlformats.org/officeDocument/2006/relationships/image" Target="../media/image69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61.wmf"/><Relationship Id="rId24" Type="http://schemas.openxmlformats.org/officeDocument/2006/relationships/oleObject" Target="../embeddings/oleObject107.bin"/><Relationship Id="rId5" Type="http://schemas.openxmlformats.org/officeDocument/2006/relationships/image" Target="../media/image59.wmf"/><Relationship Id="rId15" Type="http://schemas.openxmlformats.org/officeDocument/2006/relationships/image" Target="../media/image63.wmf"/><Relationship Id="rId23" Type="http://schemas.openxmlformats.org/officeDocument/2006/relationships/image" Target="../media/image56.wmf"/><Relationship Id="rId28" Type="http://schemas.openxmlformats.org/officeDocument/2006/relationships/oleObject" Target="../embeddings/oleObject109.bin"/><Relationship Id="rId10" Type="http://schemas.openxmlformats.org/officeDocument/2006/relationships/oleObject" Target="../embeddings/oleObject100.bin"/><Relationship Id="rId19" Type="http://schemas.openxmlformats.org/officeDocument/2006/relationships/image" Target="../media/image65.w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102.bin"/><Relationship Id="rId22" Type="http://schemas.openxmlformats.org/officeDocument/2006/relationships/oleObject" Target="../embeddings/oleObject106.bin"/><Relationship Id="rId27" Type="http://schemas.openxmlformats.org/officeDocument/2006/relationships/image" Target="../media/image68.wmf"/><Relationship Id="rId30" Type="http://schemas.openxmlformats.org/officeDocument/2006/relationships/slide" Target="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9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1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slide" Target="slide2.xml"/><Relationship Id="rId10" Type="http://schemas.openxmlformats.org/officeDocument/2006/relationships/image" Target="../media/image12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12.wmf"/><Relationship Id="rId1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11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29.bin"/><Relationship Id="rId21" Type="http://schemas.openxmlformats.org/officeDocument/2006/relationships/slide" Target="slide2.xml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38.bin"/><Relationship Id="rId21" Type="http://schemas.openxmlformats.org/officeDocument/2006/relationships/slide" Target="slide2.xml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2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1.wmf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slide" Target="slide19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8.bin"/><Relationship Id="rId11" Type="http://schemas.openxmlformats.org/officeDocument/2006/relationships/oleObject" Target="../embeddings/oleObject51.bin"/><Relationship Id="rId5" Type="http://schemas.openxmlformats.org/officeDocument/2006/relationships/image" Target="../media/image20.wmf"/><Relationship Id="rId15" Type="http://schemas.openxmlformats.org/officeDocument/2006/relationships/oleObject" Target="../embeddings/oleObject53.bin"/><Relationship Id="rId10" Type="http://schemas.openxmlformats.org/officeDocument/2006/relationships/oleObject" Target="../embeddings/oleObject50.bin"/><Relationship Id="rId19" Type="http://schemas.openxmlformats.org/officeDocument/2006/relationships/slide" Target="slide2.xml"/><Relationship Id="rId4" Type="http://schemas.openxmlformats.org/officeDocument/2006/relationships/oleObject" Target="../embeddings/oleObject47.bin"/><Relationship Id="rId9" Type="http://schemas.openxmlformats.org/officeDocument/2006/relationships/image" Target="../media/image22.wmf"/><Relationship Id="rId1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17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37CBFF"/>
              </a:gs>
              <a:gs pos="50000">
                <a:schemeClr val="bg1"/>
              </a:gs>
              <a:gs pos="100000">
                <a:srgbClr val="37CB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27172" name="Object 4"/>
          <p:cNvGraphicFramePr>
            <a:graphicFrameLocks noChangeAspect="1"/>
          </p:cNvGraphicFramePr>
          <p:nvPr/>
        </p:nvGraphicFramePr>
        <p:xfrm>
          <a:off x="457200" y="3810000"/>
          <a:ext cx="2390775" cy="243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180" name="Clip" r:id="rId3" imgW="4033800" imgH="4108320" progId="MS_ClipArt_Gallery.2">
                  <p:embed/>
                </p:oleObj>
              </mc:Choice>
              <mc:Fallback>
                <p:oleObj name="Clip" r:id="rId3" imgW="4033800" imgH="410832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0"/>
                        <a:ext cx="2390775" cy="243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717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 sz="6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§4  </a:t>
            </a:r>
            <a:r>
              <a:rPr lang="zh-CN" alt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多元函数微分学</a:t>
            </a:r>
            <a:endParaRPr lang="zh-CN" altLang="en-US"/>
          </a:p>
        </p:txBody>
      </p:sp>
      <p:graphicFrame>
        <p:nvGraphicFramePr>
          <p:cNvPr id="1927177" name="Object 9"/>
          <p:cNvGraphicFramePr>
            <a:graphicFrameLocks noChangeAspect="1"/>
          </p:cNvGraphicFramePr>
          <p:nvPr/>
        </p:nvGraphicFramePr>
        <p:xfrm>
          <a:off x="6842125" y="4953000"/>
          <a:ext cx="16160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181" name="Clip" r:id="rId5" imgW="2191680" imgH="1424160" progId="MS_ClipArt_Gallery.2">
                  <p:embed/>
                </p:oleObj>
              </mc:Choice>
              <mc:Fallback>
                <p:oleObj name="Clip" r:id="rId5" imgW="2191680" imgH="1424160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25" y="4953000"/>
                        <a:ext cx="16160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937" name="Freeform 2113"/>
          <p:cNvSpPr>
            <a:spLocks/>
          </p:cNvSpPr>
          <p:nvPr/>
        </p:nvSpPr>
        <p:spPr bwMode="auto">
          <a:xfrm>
            <a:off x="4667250" y="1171575"/>
            <a:ext cx="1352550" cy="3457575"/>
          </a:xfrm>
          <a:custGeom>
            <a:avLst/>
            <a:gdLst>
              <a:gd name="T0" fmla="*/ 6 w 852"/>
              <a:gd name="T1" fmla="*/ 0 h 2178"/>
              <a:gd name="T2" fmla="*/ 0 w 852"/>
              <a:gd name="T3" fmla="*/ 1638 h 2178"/>
              <a:gd name="T4" fmla="*/ 852 w 852"/>
              <a:gd name="T5" fmla="*/ 2178 h 2178"/>
              <a:gd name="T6" fmla="*/ 852 w 852"/>
              <a:gd name="T7" fmla="*/ 1566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2" h="2178">
                <a:moveTo>
                  <a:pt x="6" y="0"/>
                </a:moveTo>
                <a:lnTo>
                  <a:pt x="0" y="1638"/>
                </a:lnTo>
                <a:lnTo>
                  <a:pt x="852" y="2178"/>
                </a:lnTo>
                <a:lnTo>
                  <a:pt x="852" y="1566"/>
                </a:lnTo>
              </a:path>
            </a:pathLst>
          </a:custGeom>
          <a:solidFill>
            <a:srgbClr val="0099FF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3881" name="Freeform 2057"/>
          <p:cNvSpPr>
            <a:spLocks/>
          </p:cNvSpPr>
          <p:nvPr/>
        </p:nvSpPr>
        <p:spPr bwMode="auto">
          <a:xfrm>
            <a:off x="3657600" y="685800"/>
            <a:ext cx="4119563" cy="3276600"/>
          </a:xfrm>
          <a:custGeom>
            <a:avLst/>
            <a:gdLst>
              <a:gd name="T0" fmla="*/ 823 w 2595"/>
              <a:gd name="T1" fmla="*/ 95 h 2064"/>
              <a:gd name="T2" fmla="*/ 578 w 2595"/>
              <a:gd name="T3" fmla="*/ 350 h 2064"/>
              <a:gd name="T4" fmla="*/ 387 w 2595"/>
              <a:gd name="T5" fmla="*/ 623 h 2064"/>
              <a:gd name="T6" fmla="*/ 223 w 2595"/>
              <a:gd name="T7" fmla="*/ 1032 h 2064"/>
              <a:gd name="T8" fmla="*/ 141 w 2595"/>
              <a:gd name="T9" fmla="*/ 1223 h 2064"/>
              <a:gd name="T10" fmla="*/ 0 w 2595"/>
              <a:gd name="T11" fmla="*/ 1392 h 2064"/>
              <a:gd name="T12" fmla="*/ 287 w 2595"/>
              <a:gd name="T13" fmla="*/ 1450 h 2064"/>
              <a:gd name="T14" fmla="*/ 687 w 2595"/>
              <a:gd name="T15" fmla="*/ 1623 h 2064"/>
              <a:gd name="T16" fmla="*/ 987 w 2595"/>
              <a:gd name="T17" fmla="*/ 1814 h 2064"/>
              <a:gd name="T18" fmla="*/ 1296 w 2595"/>
              <a:gd name="T19" fmla="*/ 2064 h 2064"/>
              <a:gd name="T20" fmla="*/ 1477 w 2595"/>
              <a:gd name="T21" fmla="*/ 1895 h 2064"/>
              <a:gd name="T22" fmla="*/ 1641 w 2595"/>
              <a:gd name="T23" fmla="*/ 1641 h 2064"/>
              <a:gd name="T24" fmla="*/ 1914 w 2595"/>
              <a:gd name="T25" fmla="*/ 1304 h 2064"/>
              <a:gd name="T26" fmla="*/ 2250 w 2595"/>
              <a:gd name="T27" fmla="*/ 1032 h 2064"/>
              <a:gd name="T28" fmla="*/ 2595 w 2595"/>
              <a:gd name="T29" fmla="*/ 859 h 2064"/>
              <a:gd name="T30" fmla="*/ 1750 w 2595"/>
              <a:gd name="T31" fmla="*/ 404 h 2064"/>
              <a:gd name="T32" fmla="*/ 1314 w 2595"/>
              <a:gd name="T33" fmla="*/ 123 h 2064"/>
              <a:gd name="T34" fmla="*/ 960 w 2595"/>
              <a:gd name="T35" fmla="*/ 0 h 2064"/>
              <a:gd name="T36" fmla="*/ 823 w 2595"/>
              <a:gd name="T37" fmla="*/ 95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95" h="2064">
                <a:moveTo>
                  <a:pt x="823" y="95"/>
                </a:moveTo>
                <a:lnTo>
                  <a:pt x="578" y="350"/>
                </a:lnTo>
                <a:lnTo>
                  <a:pt x="387" y="623"/>
                </a:lnTo>
                <a:lnTo>
                  <a:pt x="223" y="1032"/>
                </a:lnTo>
                <a:lnTo>
                  <a:pt x="141" y="1223"/>
                </a:lnTo>
                <a:lnTo>
                  <a:pt x="0" y="1392"/>
                </a:lnTo>
                <a:lnTo>
                  <a:pt x="287" y="1450"/>
                </a:lnTo>
                <a:lnTo>
                  <a:pt x="687" y="1623"/>
                </a:lnTo>
                <a:lnTo>
                  <a:pt x="987" y="1814"/>
                </a:lnTo>
                <a:lnTo>
                  <a:pt x="1296" y="2064"/>
                </a:lnTo>
                <a:lnTo>
                  <a:pt x="1477" y="1895"/>
                </a:lnTo>
                <a:lnTo>
                  <a:pt x="1641" y="1641"/>
                </a:lnTo>
                <a:lnTo>
                  <a:pt x="1914" y="1304"/>
                </a:lnTo>
                <a:lnTo>
                  <a:pt x="2250" y="1032"/>
                </a:lnTo>
                <a:lnTo>
                  <a:pt x="2595" y="859"/>
                </a:lnTo>
                <a:lnTo>
                  <a:pt x="1750" y="404"/>
                </a:lnTo>
                <a:lnTo>
                  <a:pt x="1314" y="123"/>
                </a:lnTo>
                <a:lnTo>
                  <a:pt x="960" y="0"/>
                </a:lnTo>
                <a:lnTo>
                  <a:pt x="823" y="95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15294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3883" name="Line 2059"/>
          <p:cNvSpPr>
            <a:spLocks noChangeShapeType="1"/>
          </p:cNvSpPr>
          <p:nvPr/>
        </p:nvSpPr>
        <p:spPr bwMode="auto">
          <a:xfrm rot="631610" flipV="1">
            <a:off x="2901950" y="3249613"/>
            <a:ext cx="3251200" cy="336232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3884" name="Line 2060"/>
          <p:cNvSpPr>
            <a:spLocks noChangeShapeType="1"/>
          </p:cNvSpPr>
          <p:nvPr/>
        </p:nvSpPr>
        <p:spPr bwMode="auto">
          <a:xfrm>
            <a:off x="4689475" y="3781425"/>
            <a:ext cx="3692525" cy="233045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3885" name="Freeform 2061"/>
          <p:cNvSpPr>
            <a:spLocks/>
          </p:cNvSpPr>
          <p:nvPr/>
        </p:nvSpPr>
        <p:spPr bwMode="auto">
          <a:xfrm>
            <a:off x="4905375" y="1333500"/>
            <a:ext cx="1539875" cy="2014538"/>
          </a:xfrm>
          <a:custGeom>
            <a:avLst/>
            <a:gdLst>
              <a:gd name="T0" fmla="*/ 970 w 970"/>
              <a:gd name="T1" fmla="*/ 0 h 1269"/>
              <a:gd name="T2" fmla="*/ 391 w 970"/>
              <a:gd name="T3" fmla="*/ 369 h 1269"/>
              <a:gd name="T4" fmla="*/ 128 w 970"/>
              <a:gd name="T5" fmla="*/ 1087 h 1269"/>
              <a:gd name="T6" fmla="*/ 0 w 970"/>
              <a:gd name="T7" fmla="*/ 1269 h 1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0" h="1269">
                <a:moveTo>
                  <a:pt x="970" y="0"/>
                </a:moveTo>
                <a:cubicBezTo>
                  <a:pt x="874" y="62"/>
                  <a:pt x="531" y="188"/>
                  <a:pt x="391" y="369"/>
                </a:cubicBezTo>
                <a:cubicBezTo>
                  <a:pt x="251" y="550"/>
                  <a:pt x="193" y="937"/>
                  <a:pt x="128" y="1087"/>
                </a:cubicBezTo>
                <a:cubicBezTo>
                  <a:pt x="63" y="1237"/>
                  <a:pt x="27" y="1231"/>
                  <a:pt x="0" y="1269"/>
                </a:cubicBezTo>
              </a:path>
            </a:pathLst>
          </a:custGeom>
          <a:noFill/>
          <a:ln w="5715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3899" name="Text Box 2075"/>
          <p:cNvSpPr txBox="1">
            <a:spLocks noChangeArrowheads="1"/>
          </p:cNvSpPr>
          <p:nvPr/>
        </p:nvSpPr>
        <p:spPr bwMode="auto">
          <a:xfrm>
            <a:off x="5046663" y="1866900"/>
            <a:ext cx="420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 i="1">
                <a:solidFill>
                  <a:schemeClr val="tx1"/>
                </a:solidFill>
              </a:rPr>
              <a:t>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83900" name="Text Box 2076"/>
          <p:cNvSpPr txBox="1">
            <a:spLocks noChangeArrowheads="1"/>
          </p:cNvSpPr>
          <p:nvPr/>
        </p:nvSpPr>
        <p:spPr bwMode="auto">
          <a:xfrm>
            <a:off x="342900" y="363538"/>
            <a:ext cx="331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 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aphicFrame>
        <p:nvGraphicFramePr>
          <p:cNvPr id="2383901" name="Object 2077"/>
          <p:cNvGraphicFramePr>
            <a:graphicFrameLocks noChangeAspect="1"/>
          </p:cNvGraphicFramePr>
          <p:nvPr/>
        </p:nvGraphicFramePr>
        <p:xfrm>
          <a:off x="739775" y="990600"/>
          <a:ext cx="14176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500" name="公式" r:id="rId4" imgW="787320" imgH="203040" progId="Equation.3">
                  <p:embed/>
                </p:oleObj>
              </mc:Choice>
              <mc:Fallback>
                <p:oleObj name="公式" r:id="rId4" imgW="787320" imgH="203040" progId="Equation.3">
                  <p:embed/>
                  <p:pic>
                    <p:nvPicPr>
                      <p:cNvPr id="0" name="Object 2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990600"/>
                        <a:ext cx="14176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3902" name="Object 2078"/>
          <p:cNvGraphicFramePr>
            <a:graphicFrameLocks noChangeAspect="1"/>
          </p:cNvGraphicFramePr>
          <p:nvPr/>
        </p:nvGraphicFramePr>
        <p:xfrm>
          <a:off x="220663" y="1419225"/>
          <a:ext cx="5969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501" name="公式" r:id="rId6" imgW="393480" imgH="482400" progId="Equation.3">
                  <p:embed/>
                </p:oleObj>
              </mc:Choice>
              <mc:Fallback>
                <p:oleObj name="公式" r:id="rId6" imgW="393480" imgH="482400" progId="Equation.3">
                  <p:embed/>
                  <p:pic>
                    <p:nvPicPr>
                      <p:cNvPr id="0" name="Object 2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1419225"/>
                        <a:ext cx="5969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3903" name="Object 2079"/>
          <p:cNvGraphicFramePr>
            <a:graphicFrameLocks noChangeAspect="1"/>
          </p:cNvGraphicFramePr>
          <p:nvPr/>
        </p:nvGraphicFramePr>
        <p:xfrm>
          <a:off x="696913" y="1431925"/>
          <a:ext cx="32829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502" name="公式" r:id="rId8" imgW="2158920" imgH="431640" progId="Equation.3">
                  <p:embed/>
                </p:oleObj>
              </mc:Choice>
              <mc:Fallback>
                <p:oleObj name="公式" r:id="rId8" imgW="2158920" imgH="431640" progId="Equation.3">
                  <p:embed/>
                  <p:pic>
                    <p:nvPicPr>
                      <p:cNvPr id="0" name="Object 2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1431925"/>
                        <a:ext cx="32829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3904" name="Text Box 2080"/>
          <p:cNvSpPr txBox="1">
            <a:spLocks noChangeArrowheads="1"/>
          </p:cNvSpPr>
          <p:nvPr/>
        </p:nvSpPr>
        <p:spPr bwMode="auto">
          <a:xfrm>
            <a:off x="2798763" y="5562600"/>
            <a:ext cx="477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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83908" name="Text Box 2084"/>
          <p:cNvSpPr txBox="1">
            <a:spLocks noChangeArrowheads="1"/>
          </p:cNvSpPr>
          <p:nvPr/>
        </p:nvSpPr>
        <p:spPr bwMode="auto">
          <a:xfrm>
            <a:off x="6891338" y="1276350"/>
            <a:ext cx="1231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rgbClr val="009900"/>
                </a:solidFill>
              </a:rPr>
              <a:t>z</a:t>
            </a:r>
            <a:r>
              <a:rPr lang="en-US" altLang="zh-CN" sz="1800" b="1">
                <a:solidFill>
                  <a:srgbClr val="009900"/>
                </a:solidFill>
              </a:rPr>
              <a:t>= </a:t>
            </a:r>
            <a:r>
              <a:rPr lang="en-US" altLang="zh-CN" sz="1800" b="1" i="1">
                <a:solidFill>
                  <a:srgbClr val="009900"/>
                </a:solidFill>
              </a:rPr>
              <a:t>f </a:t>
            </a:r>
            <a:r>
              <a:rPr lang="en-US" altLang="zh-CN" sz="1800" b="1">
                <a:solidFill>
                  <a:srgbClr val="009900"/>
                </a:solidFill>
              </a:rPr>
              <a:t>(</a:t>
            </a:r>
            <a:r>
              <a:rPr lang="en-US" altLang="zh-CN" sz="1800" b="1" i="1">
                <a:solidFill>
                  <a:srgbClr val="009900"/>
                </a:solidFill>
              </a:rPr>
              <a:t>x</a:t>
            </a:r>
            <a:r>
              <a:rPr lang="en-US" altLang="zh-CN" sz="1800" b="1">
                <a:solidFill>
                  <a:srgbClr val="009900"/>
                </a:solidFill>
              </a:rPr>
              <a:t>,</a:t>
            </a:r>
            <a:r>
              <a:rPr lang="en-US" altLang="zh-CN" sz="1800" b="1" i="1">
                <a:solidFill>
                  <a:srgbClr val="009900"/>
                </a:solidFill>
              </a:rPr>
              <a:t>y</a:t>
            </a:r>
            <a:r>
              <a:rPr lang="en-US" altLang="zh-CN" sz="1800" b="1">
                <a:solidFill>
                  <a:srgbClr val="009900"/>
                </a:solidFill>
              </a:rPr>
              <a:t>)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383911" name="Text Box 2087"/>
          <p:cNvSpPr txBox="1">
            <a:spLocks noChangeArrowheads="1"/>
          </p:cNvSpPr>
          <p:nvPr/>
        </p:nvSpPr>
        <p:spPr bwMode="auto">
          <a:xfrm>
            <a:off x="5962650" y="11303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L</a:t>
            </a:r>
            <a:endParaRPr lang="en-US" altLang="zh-CN" sz="2000">
              <a:solidFill>
                <a:srgbClr val="009900"/>
              </a:solidFill>
            </a:endParaRPr>
          </a:p>
        </p:txBody>
      </p:sp>
      <p:sp>
        <p:nvSpPr>
          <p:cNvPr id="2383912" name="Line 2088"/>
          <p:cNvSpPr>
            <a:spLocks noChangeShapeType="1"/>
          </p:cNvSpPr>
          <p:nvPr/>
        </p:nvSpPr>
        <p:spPr bwMode="auto">
          <a:xfrm flipV="1">
            <a:off x="6432550" y="1339850"/>
            <a:ext cx="0" cy="1739900"/>
          </a:xfrm>
          <a:prstGeom prst="line">
            <a:avLst/>
          </a:prstGeom>
          <a:noFill/>
          <a:ln w="28575">
            <a:solidFill>
              <a:srgbClr val="FF33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3915" name="Freeform 2091"/>
          <p:cNvSpPr>
            <a:spLocks/>
          </p:cNvSpPr>
          <p:nvPr/>
        </p:nvSpPr>
        <p:spPr bwMode="auto">
          <a:xfrm>
            <a:off x="2943225" y="765175"/>
            <a:ext cx="3262313" cy="5456238"/>
          </a:xfrm>
          <a:custGeom>
            <a:avLst/>
            <a:gdLst>
              <a:gd name="T0" fmla="*/ 0 w 2055"/>
              <a:gd name="T1" fmla="*/ 3437 h 3437"/>
              <a:gd name="T2" fmla="*/ 2055 w 2055"/>
              <a:gd name="T3" fmla="*/ 0 h 34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55" h="3437">
                <a:moveTo>
                  <a:pt x="0" y="3437"/>
                </a:moveTo>
                <a:lnTo>
                  <a:pt x="2055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3921" name="Arc 2097"/>
          <p:cNvSpPr>
            <a:spLocks/>
          </p:cNvSpPr>
          <p:nvPr/>
        </p:nvSpPr>
        <p:spPr bwMode="auto">
          <a:xfrm rot="16167568">
            <a:off x="2694781" y="5569744"/>
            <a:ext cx="633413" cy="631825"/>
          </a:xfrm>
          <a:custGeom>
            <a:avLst/>
            <a:gdLst>
              <a:gd name="G0" fmla="+- 3409 0 0"/>
              <a:gd name="G1" fmla="+- 21600 0 0"/>
              <a:gd name="G2" fmla="+- 21600 0 0"/>
              <a:gd name="T0" fmla="*/ 0 w 25009"/>
              <a:gd name="T1" fmla="*/ 271 h 24863"/>
              <a:gd name="T2" fmla="*/ 24761 w 25009"/>
              <a:gd name="T3" fmla="*/ 24863 h 24863"/>
              <a:gd name="T4" fmla="*/ 3409 w 25009"/>
              <a:gd name="T5" fmla="*/ 21600 h 24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009" h="24863" fill="none" extrusionOk="0">
                <a:moveTo>
                  <a:pt x="-1" y="270"/>
                </a:moveTo>
                <a:cubicBezTo>
                  <a:pt x="1127" y="90"/>
                  <a:pt x="2267" y="-1"/>
                  <a:pt x="3409" y="0"/>
                </a:cubicBezTo>
                <a:cubicBezTo>
                  <a:pt x="15338" y="0"/>
                  <a:pt x="25009" y="9670"/>
                  <a:pt x="25009" y="21600"/>
                </a:cubicBezTo>
                <a:cubicBezTo>
                  <a:pt x="25009" y="22692"/>
                  <a:pt x="24926" y="23783"/>
                  <a:pt x="24761" y="24863"/>
                </a:cubicBezTo>
              </a:path>
              <a:path w="25009" h="24863" stroke="0" extrusionOk="0">
                <a:moveTo>
                  <a:pt x="-1" y="270"/>
                </a:moveTo>
                <a:cubicBezTo>
                  <a:pt x="1127" y="90"/>
                  <a:pt x="2267" y="-1"/>
                  <a:pt x="3409" y="0"/>
                </a:cubicBezTo>
                <a:cubicBezTo>
                  <a:pt x="15338" y="0"/>
                  <a:pt x="25009" y="9670"/>
                  <a:pt x="25009" y="21600"/>
                </a:cubicBezTo>
                <a:cubicBezTo>
                  <a:pt x="25009" y="22692"/>
                  <a:pt x="24926" y="23783"/>
                  <a:pt x="24761" y="24863"/>
                </a:cubicBezTo>
                <a:lnTo>
                  <a:pt x="3409" y="21600"/>
                </a:lnTo>
                <a:close/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83924" name="Object 2100"/>
          <p:cNvGraphicFramePr>
            <a:graphicFrameLocks noChangeAspect="1"/>
          </p:cNvGraphicFramePr>
          <p:nvPr/>
        </p:nvGraphicFramePr>
        <p:xfrm>
          <a:off x="5105400" y="4419600"/>
          <a:ext cx="7620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503" name="公式" r:id="rId10" imgW="545760" imgH="228600" progId="Equation.3">
                  <p:embed/>
                </p:oleObj>
              </mc:Choice>
              <mc:Fallback>
                <p:oleObj name="公式" r:id="rId10" imgW="545760" imgH="228600" progId="Equation.3">
                  <p:embed/>
                  <p:pic>
                    <p:nvPicPr>
                      <p:cNvPr id="0" name="Object 2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19600"/>
                        <a:ext cx="7620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3928" name="Freeform 2104"/>
          <p:cNvSpPr>
            <a:spLocks/>
          </p:cNvSpPr>
          <p:nvPr/>
        </p:nvSpPr>
        <p:spPr bwMode="auto">
          <a:xfrm>
            <a:off x="4900613" y="3352800"/>
            <a:ext cx="1587" cy="1323975"/>
          </a:xfrm>
          <a:custGeom>
            <a:avLst/>
            <a:gdLst>
              <a:gd name="T0" fmla="*/ 0 w 1"/>
              <a:gd name="T1" fmla="*/ 0 h 834"/>
              <a:gd name="T2" fmla="*/ 0 w 1"/>
              <a:gd name="T3" fmla="*/ 834 h 83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834">
                <a:moveTo>
                  <a:pt x="0" y="0"/>
                </a:moveTo>
                <a:lnTo>
                  <a:pt x="0" y="834"/>
                </a:lnTo>
              </a:path>
            </a:pathLst>
          </a:custGeom>
          <a:noFill/>
          <a:ln w="28575" cap="rnd" cmpd="sng">
            <a:solidFill>
              <a:srgbClr val="FF3399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3929" name="Freeform 2105"/>
          <p:cNvSpPr>
            <a:spLocks/>
          </p:cNvSpPr>
          <p:nvPr/>
        </p:nvSpPr>
        <p:spPr bwMode="auto">
          <a:xfrm>
            <a:off x="6432550" y="3074988"/>
            <a:ext cx="1588" cy="501650"/>
          </a:xfrm>
          <a:custGeom>
            <a:avLst/>
            <a:gdLst>
              <a:gd name="T0" fmla="*/ 0 w 1"/>
              <a:gd name="T1" fmla="*/ 0 h 316"/>
              <a:gd name="T2" fmla="*/ 0 w 1"/>
              <a:gd name="T3" fmla="*/ 316 h 3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6">
                <a:moveTo>
                  <a:pt x="0" y="0"/>
                </a:moveTo>
                <a:lnTo>
                  <a:pt x="0" y="316"/>
                </a:lnTo>
              </a:path>
            </a:pathLst>
          </a:custGeom>
          <a:noFill/>
          <a:ln w="28575" cap="rnd" cmpd="sng">
            <a:solidFill>
              <a:srgbClr val="FF3399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3930" name="Freeform 2106"/>
          <p:cNvSpPr>
            <a:spLocks/>
          </p:cNvSpPr>
          <p:nvPr/>
        </p:nvSpPr>
        <p:spPr bwMode="auto">
          <a:xfrm>
            <a:off x="4686300" y="1123950"/>
            <a:ext cx="1588" cy="2105025"/>
          </a:xfrm>
          <a:custGeom>
            <a:avLst/>
            <a:gdLst>
              <a:gd name="T0" fmla="*/ 0 w 1"/>
              <a:gd name="T1" fmla="*/ 1326 h 1326"/>
              <a:gd name="T2" fmla="*/ 0 w 1"/>
              <a:gd name="T3" fmla="*/ 0 h 13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26">
                <a:moveTo>
                  <a:pt x="0" y="1326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99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3934" name="Text Box 2110"/>
          <p:cNvSpPr txBox="1">
            <a:spLocks noChangeArrowheads="1"/>
          </p:cNvSpPr>
          <p:nvPr/>
        </p:nvSpPr>
        <p:spPr bwMode="auto">
          <a:xfrm>
            <a:off x="6096000" y="4038600"/>
            <a:ext cx="676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2"/>
                </a:solidFill>
              </a:rPr>
              <a:t>x</a:t>
            </a:r>
            <a:r>
              <a:rPr lang="en-US" altLang="zh-CN" sz="1800" b="1">
                <a:solidFill>
                  <a:schemeClr val="accent2"/>
                </a:solidFill>
              </a:rPr>
              <a:t> =</a:t>
            </a:r>
            <a:r>
              <a:rPr lang="en-US" altLang="zh-CN" sz="1800" b="1" i="1">
                <a:solidFill>
                  <a:schemeClr val="accent2"/>
                </a:solidFill>
              </a:rPr>
              <a:t>x</a:t>
            </a:r>
            <a:r>
              <a:rPr lang="en-US" altLang="zh-CN" sz="1800" b="1" baseline="-25000">
                <a:solidFill>
                  <a:schemeClr val="accent2"/>
                </a:solidFill>
              </a:rPr>
              <a:t>0</a:t>
            </a:r>
            <a:endParaRPr lang="en-US" altLang="zh-CN" sz="1800" b="1">
              <a:solidFill>
                <a:schemeClr val="accent2"/>
              </a:solidFill>
            </a:endParaRPr>
          </a:p>
        </p:txBody>
      </p:sp>
      <p:sp>
        <p:nvSpPr>
          <p:cNvPr id="2383938" name="Freeform 2114"/>
          <p:cNvSpPr>
            <a:spLocks/>
          </p:cNvSpPr>
          <p:nvPr/>
        </p:nvSpPr>
        <p:spPr bwMode="auto">
          <a:xfrm>
            <a:off x="4676775" y="781050"/>
            <a:ext cx="1343025" cy="2886075"/>
          </a:xfrm>
          <a:custGeom>
            <a:avLst/>
            <a:gdLst>
              <a:gd name="T0" fmla="*/ 0 w 846"/>
              <a:gd name="T1" fmla="*/ 222 h 1818"/>
              <a:gd name="T2" fmla="*/ 0 w 846"/>
              <a:gd name="T3" fmla="*/ 0 h 1818"/>
              <a:gd name="T4" fmla="*/ 846 w 846"/>
              <a:gd name="T5" fmla="*/ 708 h 1818"/>
              <a:gd name="T6" fmla="*/ 846 w 846"/>
              <a:gd name="T7" fmla="*/ 1818 h 1818"/>
              <a:gd name="T8" fmla="*/ 732 w 846"/>
              <a:gd name="T9" fmla="*/ 1458 h 1818"/>
              <a:gd name="T10" fmla="*/ 606 w 846"/>
              <a:gd name="T11" fmla="*/ 1116 h 1818"/>
              <a:gd name="T12" fmla="*/ 492 w 846"/>
              <a:gd name="T13" fmla="*/ 822 h 1818"/>
              <a:gd name="T14" fmla="*/ 354 w 846"/>
              <a:gd name="T15" fmla="*/ 618 h 1818"/>
              <a:gd name="T16" fmla="*/ 228 w 846"/>
              <a:gd name="T17" fmla="*/ 462 h 1818"/>
              <a:gd name="T18" fmla="*/ 6 w 846"/>
              <a:gd name="T19" fmla="*/ 216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6" h="1818">
                <a:moveTo>
                  <a:pt x="0" y="222"/>
                </a:moveTo>
                <a:lnTo>
                  <a:pt x="0" y="0"/>
                </a:lnTo>
                <a:lnTo>
                  <a:pt x="846" y="708"/>
                </a:lnTo>
                <a:lnTo>
                  <a:pt x="846" y="1818"/>
                </a:lnTo>
                <a:lnTo>
                  <a:pt x="732" y="1458"/>
                </a:lnTo>
                <a:lnTo>
                  <a:pt x="606" y="1116"/>
                </a:lnTo>
                <a:lnTo>
                  <a:pt x="492" y="822"/>
                </a:lnTo>
                <a:lnTo>
                  <a:pt x="354" y="618"/>
                </a:lnTo>
                <a:lnTo>
                  <a:pt x="228" y="462"/>
                </a:lnTo>
                <a:lnTo>
                  <a:pt x="6" y="216"/>
                </a:lnTo>
              </a:path>
            </a:pathLst>
          </a:cu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3939" name="Text Box 2115"/>
          <p:cNvSpPr txBox="1">
            <a:spLocks noChangeArrowheads="1"/>
          </p:cNvSpPr>
          <p:nvPr/>
        </p:nvSpPr>
        <p:spPr bwMode="auto">
          <a:xfrm>
            <a:off x="152400" y="2133600"/>
            <a:ext cx="168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zh-CN" b="1">
                <a:solidFill>
                  <a:schemeClr val="tx1"/>
                </a:solidFill>
              </a:rPr>
              <a:t>固定</a:t>
            </a:r>
            <a:r>
              <a:rPr lang="zh-CN" altLang="zh-CN" b="1">
                <a:solidFill>
                  <a:schemeClr val="accent2"/>
                </a:solidFill>
              </a:rPr>
              <a:t>  </a:t>
            </a:r>
            <a:r>
              <a:rPr lang="en-US" altLang="zh-CN" b="1" i="1">
                <a:solidFill>
                  <a:schemeClr val="accent2"/>
                </a:solidFill>
              </a:rPr>
              <a:t>x</a:t>
            </a:r>
            <a:r>
              <a:rPr lang="en-US" altLang="zh-CN" b="1">
                <a:solidFill>
                  <a:schemeClr val="accent2"/>
                </a:solidFill>
              </a:rPr>
              <a:t> =</a:t>
            </a:r>
            <a:r>
              <a:rPr lang="en-US" altLang="zh-CN" b="1" i="1">
                <a:solidFill>
                  <a:schemeClr val="accent2"/>
                </a:solidFill>
              </a:rPr>
              <a:t>x</a:t>
            </a:r>
            <a:r>
              <a:rPr lang="en-US" altLang="zh-CN" b="1" baseline="-25000">
                <a:solidFill>
                  <a:schemeClr val="accent2"/>
                </a:solidFill>
              </a:rPr>
              <a:t>0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2383941" name="Text Box 2117"/>
          <p:cNvSpPr txBox="1">
            <a:spLocks noChangeArrowheads="1"/>
          </p:cNvSpPr>
          <p:nvPr/>
        </p:nvSpPr>
        <p:spPr bwMode="auto">
          <a:xfrm>
            <a:off x="5715000" y="5334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 i="1" baseline="-25000">
                <a:solidFill>
                  <a:srgbClr val="FF0000"/>
                </a:solidFill>
              </a:rPr>
              <a:t>x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383946" name="Freeform 2122"/>
          <p:cNvSpPr>
            <a:spLocks/>
          </p:cNvSpPr>
          <p:nvPr/>
        </p:nvSpPr>
        <p:spPr bwMode="auto">
          <a:xfrm>
            <a:off x="5457825" y="2038350"/>
            <a:ext cx="1588" cy="2238375"/>
          </a:xfrm>
          <a:custGeom>
            <a:avLst/>
            <a:gdLst>
              <a:gd name="T0" fmla="*/ 0 w 1"/>
              <a:gd name="T1" fmla="*/ 0 h 1410"/>
              <a:gd name="T2" fmla="*/ 0 w 1"/>
              <a:gd name="T3" fmla="*/ 1410 h 14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10">
                <a:moveTo>
                  <a:pt x="0" y="0"/>
                </a:moveTo>
                <a:lnTo>
                  <a:pt x="0" y="141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3898" name="Oval 2074"/>
          <p:cNvSpPr>
            <a:spLocks noChangeArrowheads="1"/>
          </p:cNvSpPr>
          <p:nvPr/>
        </p:nvSpPr>
        <p:spPr bwMode="auto">
          <a:xfrm>
            <a:off x="5422900" y="4230688"/>
            <a:ext cx="74613" cy="746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3947" name="Rectangle 2123"/>
          <p:cNvSpPr>
            <a:spLocks noChangeArrowheads="1"/>
          </p:cNvSpPr>
          <p:nvPr/>
        </p:nvSpPr>
        <p:spPr bwMode="auto">
          <a:xfrm>
            <a:off x="322263" y="381000"/>
            <a:ext cx="3294062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3. </a:t>
            </a:r>
            <a:r>
              <a:rPr lang="zh-CN" altLang="en-US" b="1"/>
              <a:t>偏导数的几何意义</a:t>
            </a:r>
            <a:endParaRPr lang="zh-CN" altLang="en-US" sz="4400" b="1"/>
          </a:p>
        </p:txBody>
      </p:sp>
      <p:sp>
        <p:nvSpPr>
          <p:cNvPr id="2383948" name="Rectangle 2124"/>
          <p:cNvSpPr>
            <a:spLocks noGrp="1" noChangeArrowheads="1"/>
          </p:cNvSpPr>
          <p:nvPr>
            <p:ph type="title" idx="4294967295"/>
          </p:nvPr>
        </p:nvSpPr>
        <p:spPr>
          <a:xfrm>
            <a:off x="8458200" y="4953000"/>
            <a:ext cx="304800" cy="1524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pSp>
        <p:nvGrpSpPr>
          <p:cNvPr id="2383951" name="Group 2127"/>
          <p:cNvGrpSpPr>
            <a:grpSpLocks/>
          </p:cNvGrpSpPr>
          <p:nvPr/>
        </p:nvGrpSpPr>
        <p:grpSpPr bwMode="auto">
          <a:xfrm>
            <a:off x="1863725" y="234950"/>
            <a:ext cx="6365875" cy="5219700"/>
            <a:chOff x="1174" y="148"/>
            <a:chExt cx="4010" cy="3288"/>
          </a:xfrm>
        </p:grpSpPr>
        <p:sp>
          <p:nvSpPr>
            <p:cNvPr id="2383952" name="Text Box 2128"/>
            <p:cNvSpPr txBox="1">
              <a:spLocks noChangeArrowheads="1"/>
            </p:cNvSpPr>
            <p:nvPr/>
          </p:nvSpPr>
          <p:spPr bwMode="auto">
            <a:xfrm>
              <a:off x="1174" y="3186"/>
              <a:ext cx="4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383953" name="Text Box 2129"/>
            <p:cNvSpPr txBox="1">
              <a:spLocks noChangeArrowheads="1"/>
            </p:cNvSpPr>
            <p:nvPr/>
          </p:nvSpPr>
          <p:spPr bwMode="auto">
            <a:xfrm>
              <a:off x="3264" y="14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b="1" i="1">
                  <a:solidFill>
                    <a:schemeClr val="tx1"/>
                  </a:solidFill>
                </a:rPr>
                <a:t>z</a:t>
              </a:r>
              <a:r>
                <a:rPr lang="en-US" altLang="zh-CN" sz="2000" b="1">
                  <a:solidFill>
                    <a:schemeClr val="tx1"/>
                  </a:solidFill>
                </a:rPr>
                <a:t> 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383954" name="Text Box 2130"/>
            <p:cNvSpPr txBox="1">
              <a:spLocks noChangeArrowheads="1"/>
            </p:cNvSpPr>
            <p:nvPr/>
          </p:nvSpPr>
          <p:spPr bwMode="auto">
            <a:xfrm>
              <a:off x="4992" y="2645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383955" name="Line 2131"/>
            <p:cNvSpPr>
              <a:spLocks noChangeShapeType="1"/>
            </p:cNvSpPr>
            <p:nvPr/>
          </p:nvSpPr>
          <p:spPr bwMode="auto">
            <a:xfrm flipV="1">
              <a:off x="3552" y="240"/>
              <a:ext cx="0" cy="172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3956" name="Freeform 2132"/>
            <p:cNvSpPr>
              <a:spLocks/>
            </p:cNvSpPr>
            <p:nvPr/>
          </p:nvSpPr>
          <p:spPr bwMode="auto">
            <a:xfrm>
              <a:off x="1489" y="1958"/>
              <a:ext cx="2056" cy="1386"/>
            </a:xfrm>
            <a:custGeom>
              <a:avLst/>
              <a:gdLst>
                <a:gd name="T0" fmla="*/ 2056 w 2056"/>
                <a:gd name="T1" fmla="*/ 0 h 1386"/>
                <a:gd name="T2" fmla="*/ 0 w 2056"/>
                <a:gd name="T3" fmla="*/ 1386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56" h="1386">
                  <a:moveTo>
                    <a:pt x="2056" y="0"/>
                  </a:moveTo>
                  <a:lnTo>
                    <a:pt x="0" y="1386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83957" name="Group 2133"/>
            <p:cNvGrpSpPr>
              <a:grpSpLocks/>
            </p:cNvGrpSpPr>
            <p:nvPr/>
          </p:nvGrpSpPr>
          <p:grpSpPr bwMode="auto">
            <a:xfrm>
              <a:off x="3552" y="1968"/>
              <a:ext cx="1440" cy="829"/>
              <a:chOff x="3552" y="1968"/>
              <a:chExt cx="1440" cy="829"/>
            </a:xfrm>
          </p:grpSpPr>
          <p:sp>
            <p:nvSpPr>
              <p:cNvPr id="2383958" name="Line 2134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336" cy="194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3959" name="Line 2135"/>
              <p:cNvSpPr>
                <a:spLocks noChangeShapeType="1"/>
              </p:cNvSpPr>
              <p:nvPr/>
            </p:nvSpPr>
            <p:spPr bwMode="auto">
              <a:xfrm>
                <a:off x="3888" y="2160"/>
                <a:ext cx="1104" cy="637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83960" name="Text Box 2136"/>
            <p:cNvSpPr txBox="1">
              <a:spLocks noChangeArrowheads="1"/>
            </p:cNvSpPr>
            <p:nvPr/>
          </p:nvSpPr>
          <p:spPr bwMode="auto">
            <a:xfrm>
              <a:off x="3463" y="194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2383961" name="AutoShape 2137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3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3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8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83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83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83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83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8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8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38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3937" grpId="0" animBg="1"/>
      <p:bldP spid="2383930" grpId="0" animBg="1"/>
      <p:bldP spid="2383934" grpId="0" autoUpdateAnimBg="0"/>
      <p:bldP spid="2383938" grpId="0" animBg="1"/>
      <p:bldP spid="238393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258" name="Freeform 2"/>
          <p:cNvSpPr>
            <a:spLocks/>
          </p:cNvSpPr>
          <p:nvPr/>
        </p:nvSpPr>
        <p:spPr bwMode="auto">
          <a:xfrm>
            <a:off x="4667250" y="1171575"/>
            <a:ext cx="1352550" cy="3457575"/>
          </a:xfrm>
          <a:custGeom>
            <a:avLst/>
            <a:gdLst>
              <a:gd name="T0" fmla="*/ 6 w 852"/>
              <a:gd name="T1" fmla="*/ 0 h 2178"/>
              <a:gd name="T2" fmla="*/ 0 w 852"/>
              <a:gd name="T3" fmla="*/ 1638 h 2178"/>
              <a:gd name="T4" fmla="*/ 852 w 852"/>
              <a:gd name="T5" fmla="*/ 2178 h 2178"/>
              <a:gd name="T6" fmla="*/ 852 w 852"/>
              <a:gd name="T7" fmla="*/ 1566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2" h="2178">
                <a:moveTo>
                  <a:pt x="6" y="0"/>
                </a:moveTo>
                <a:lnTo>
                  <a:pt x="0" y="1638"/>
                </a:lnTo>
                <a:lnTo>
                  <a:pt x="852" y="2178"/>
                </a:lnTo>
                <a:lnTo>
                  <a:pt x="852" y="1566"/>
                </a:lnTo>
              </a:path>
            </a:pathLst>
          </a:custGeom>
          <a:solidFill>
            <a:srgbClr val="0099FF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0259" name="Freeform 3"/>
          <p:cNvSpPr>
            <a:spLocks/>
          </p:cNvSpPr>
          <p:nvPr/>
        </p:nvSpPr>
        <p:spPr bwMode="auto">
          <a:xfrm>
            <a:off x="3657600" y="685800"/>
            <a:ext cx="4119563" cy="3276600"/>
          </a:xfrm>
          <a:custGeom>
            <a:avLst/>
            <a:gdLst>
              <a:gd name="T0" fmla="*/ 823 w 2595"/>
              <a:gd name="T1" fmla="*/ 95 h 2064"/>
              <a:gd name="T2" fmla="*/ 578 w 2595"/>
              <a:gd name="T3" fmla="*/ 350 h 2064"/>
              <a:gd name="T4" fmla="*/ 387 w 2595"/>
              <a:gd name="T5" fmla="*/ 623 h 2064"/>
              <a:gd name="T6" fmla="*/ 223 w 2595"/>
              <a:gd name="T7" fmla="*/ 1032 h 2064"/>
              <a:gd name="T8" fmla="*/ 141 w 2595"/>
              <a:gd name="T9" fmla="*/ 1223 h 2064"/>
              <a:gd name="T10" fmla="*/ 0 w 2595"/>
              <a:gd name="T11" fmla="*/ 1392 h 2064"/>
              <a:gd name="T12" fmla="*/ 287 w 2595"/>
              <a:gd name="T13" fmla="*/ 1450 h 2064"/>
              <a:gd name="T14" fmla="*/ 687 w 2595"/>
              <a:gd name="T15" fmla="*/ 1623 h 2064"/>
              <a:gd name="T16" fmla="*/ 987 w 2595"/>
              <a:gd name="T17" fmla="*/ 1814 h 2064"/>
              <a:gd name="T18" fmla="*/ 1296 w 2595"/>
              <a:gd name="T19" fmla="*/ 2064 h 2064"/>
              <a:gd name="T20" fmla="*/ 1477 w 2595"/>
              <a:gd name="T21" fmla="*/ 1895 h 2064"/>
              <a:gd name="T22" fmla="*/ 1641 w 2595"/>
              <a:gd name="T23" fmla="*/ 1641 h 2064"/>
              <a:gd name="T24" fmla="*/ 1914 w 2595"/>
              <a:gd name="T25" fmla="*/ 1304 h 2064"/>
              <a:gd name="T26" fmla="*/ 2250 w 2595"/>
              <a:gd name="T27" fmla="*/ 1032 h 2064"/>
              <a:gd name="T28" fmla="*/ 2595 w 2595"/>
              <a:gd name="T29" fmla="*/ 859 h 2064"/>
              <a:gd name="T30" fmla="*/ 1750 w 2595"/>
              <a:gd name="T31" fmla="*/ 404 h 2064"/>
              <a:gd name="T32" fmla="*/ 1314 w 2595"/>
              <a:gd name="T33" fmla="*/ 123 h 2064"/>
              <a:gd name="T34" fmla="*/ 960 w 2595"/>
              <a:gd name="T35" fmla="*/ 0 h 2064"/>
              <a:gd name="T36" fmla="*/ 823 w 2595"/>
              <a:gd name="T37" fmla="*/ 95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95" h="2064">
                <a:moveTo>
                  <a:pt x="823" y="95"/>
                </a:moveTo>
                <a:lnTo>
                  <a:pt x="578" y="350"/>
                </a:lnTo>
                <a:lnTo>
                  <a:pt x="387" y="623"/>
                </a:lnTo>
                <a:lnTo>
                  <a:pt x="223" y="1032"/>
                </a:lnTo>
                <a:lnTo>
                  <a:pt x="141" y="1223"/>
                </a:lnTo>
                <a:lnTo>
                  <a:pt x="0" y="1392"/>
                </a:lnTo>
                <a:lnTo>
                  <a:pt x="287" y="1450"/>
                </a:lnTo>
                <a:lnTo>
                  <a:pt x="687" y="1623"/>
                </a:lnTo>
                <a:lnTo>
                  <a:pt x="987" y="1814"/>
                </a:lnTo>
                <a:lnTo>
                  <a:pt x="1296" y="2064"/>
                </a:lnTo>
                <a:lnTo>
                  <a:pt x="1477" y="1895"/>
                </a:lnTo>
                <a:lnTo>
                  <a:pt x="1641" y="1641"/>
                </a:lnTo>
                <a:lnTo>
                  <a:pt x="1914" y="1304"/>
                </a:lnTo>
                <a:lnTo>
                  <a:pt x="2250" y="1032"/>
                </a:lnTo>
                <a:lnTo>
                  <a:pt x="2595" y="859"/>
                </a:lnTo>
                <a:lnTo>
                  <a:pt x="1750" y="404"/>
                </a:lnTo>
                <a:lnTo>
                  <a:pt x="1314" y="123"/>
                </a:lnTo>
                <a:lnTo>
                  <a:pt x="960" y="0"/>
                </a:lnTo>
                <a:lnTo>
                  <a:pt x="823" y="95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15294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0260" name="Line 4"/>
          <p:cNvSpPr>
            <a:spLocks noChangeShapeType="1"/>
          </p:cNvSpPr>
          <p:nvPr/>
        </p:nvSpPr>
        <p:spPr bwMode="auto">
          <a:xfrm rot="631610" flipV="1">
            <a:off x="2901950" y="3249613"/>
            <a:ext cx="3251200" cy="336232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0261" name="Line 5"/>
          <p:cNvSpPr>
            <a:spLocks noChangeShapeType="1"/>
          </p:cNvSpPr>
          <p:nvPr/>
        </p:nvSpPr>
        <p:spPr bwMode="auto">
          <a:xfrm>
            <a:off x="4689475" y="3781425"/>
            <a:ext cx="3692525" cy="233045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0262" name="Freeform 6"/>
          <p:cNvSpPr>
            <a:spLocks/>
          </p:cNvSpPr>
          <p:nvPr/>
        </p:nvSpPr>
        <p:spPr bwMode="auto">
          <a:xfrm>
            <a:off x="4905375" y="1333500"/>
            <a:ext cx="1539875" cy="2014538"/>
          </a:xfrm>
          <a:custGeom>
            <a:avLst/>
            <a:gdLst>
              <a:gd name="T0" fmla="*/ 970 w 970"/>
              <a:gd name="T1" fmla="*/ 0 h 1269"/>
              <a:gd name="T2" fmla="*/ 391 w 970"/>
              <a:gd name="T3" fmla="*/ 369 h 1269"/>
              <a:gd name="T4" fmla="*/ 128 w 970"/>
              <a:gd name="T5" fmla="*/ 1087 h 1269"/>
              <a:gd name="T6" fmla="*/ 0 w 970"/>
              <a:gd name="T7" fmla="*/ 1269 h 1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0" h="1269">
                <a:moveTo>
                  <a:pt x="970" y="0"/>
                </a:moveTo>
                <a:cubicBezTo>
                  <a:pt x="874" y="62"/>
                  <a:pt x="531" y="188"/>
                  <a:pt x="391" y="369"/>
                </a:cubicBezTo>
                <a:cubicBezTo>
                  <a:pt x="251" y="550"/>
                  <a:pt x="193" y="937"/>
                  <a:pt x="128" y="1087"/>
                </a:cubicBezTo>
                <a:cubicBezTo>
                  <a:pt x="63" y="1237"/>
                  <a:pt x="27" y="1231"/>
                  <a:pt x="0" y="1269"/>
                </a:cubicBezTo>
              </a:path>
            </a:pathLst>
          </a:custGeom>
          <a:noFill/>
          <a:ln w="5715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0263" name="Text Box 7"/>
          <p:cNvSpPr txBox="1">
            <a:spLocks noChangeArrowheads="1"/>
          </p:cNvSpPr>
          <p:nvPr/>
        </p:nvSpPr>
        <p:spPr bwMode="auto">
          <a:xfrm>
            <a:off x="5046663" y="1866900"/>
            <a:ext cx="420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 i="1">
                <a:solidFill>
                  <a:schemeClr val="tx1"/>
                </a:solidFill>
              </a:rPr>
              <a:t>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00264" name="Text Box 8"/>
          <p:cNvSpPr txBox="1">
            <a:spLocks noChangeArrowheads="1"/>
          </p:cNvSpPr>
          <p:nvPr/>
        </p:nvSpPr>
        <p:spPr bwMode="auto">
          <a:xfrm>
            <a:off x="342900" y="363538"/>
            <a:ext cx="331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 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aphicFrame>
        <p:nvGraphicFramePr>
          <p:cNvPr id="2400265" name="Object 9"/>
          <p:cNvGraphicFramePr>
            <a:graphicFrameLocks noChangeAspect="1"/>
          </p:cNvGraphicFramePr>
          <p:nvPr/>
        </p:nvGraphicFramePr>
        <p:xfrm>
          <a:off x="739775" y="990600"/>
          <a:ext cx="14176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315" name="公式" r:id="rId4" imgW="787320" imgH="203040" progId="Equation.3">
                  <p:embed/>
                </p:oleObj>
              </mc:Choice>
              <mc:Fallback>
                <p:oleObj name="公式" r:id="rId4" imgW="78732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990600"/>
                        <a:ext cx="14176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0266" name="Object 10"/>
          <p:cNvGraphicFramePr>
            <a:graphicFrameLocks noChangeAspect="1"/>
          </p:cNvGraphicFramePr>
          <p:nvPr/>
        </p:nvGraphicFramePr>
        <p:xfrm>
          <a:off x="220663" y="1419225"/>
          <a:ext cx="5969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316" name="公式" r:id="rId6" imgW="393480" imgH="482400" progId="Equation.3">
                  <p:embed/>
                </p:oleObj>
              </mc:Choice>
              <mc:Fallback>
                <p:oleObj name="公式" r:id="rId6" imgW="39348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1419225"/>
                        <a:ext cx="5969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0267" name="Object 11"/>
          <p:cNvGraphicFramePr>
            <a:graphicFrameLocks noChangeAspect="1"/>
          </p:cNvGraphicFramePr>
          <p:nvPr/>
        </p:nvGraphicFramePr>
        <p:xfrm>
          <a:off x="696913" y="1431925"/>
          <a:ext cx="32829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317" name="公式" r:id="rId8" imgW="2158920" imgH="431640" progId="Equation.3">
                  <p:embed/>
                </p:oleObj>
              </mc:Choice>
              <mc:Fallback>
                <p:oleObj name="公式" r:id="rId8" imgW="215892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1431925"/>
                        <a:ext cx="32829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0268" name="Text Box 12"/>
          <p:cNvSpPr txBox="1">
            <a:spLocks noChangeArrowheads="1"/>
          </p:cNvSpPr>
          <p:nvPr/>
        </p:nvSpPr>
        <p:spPr bwMode="auto">
          <a:xfrm>
            <a:off x="2798763" y="5562600"/>
            <a:ext cx="477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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2400269" name="Object 13"/>
          <p:cNvGraphicFramePr>
            <a:graphicFrameLocks noChangeAspect="1"/>
          </p:cNvGraphicFramePr>
          <p:nvPr/>
        </p:nvGraphicFramePr>
        <p:xfrm>
          <a:off x="211138" y="4343400"/>
          <a:ext cx="8493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318" name="公式" r:id="rId10" imgW="393480" imgH="482400" progId="Equation.3">
                  <p:embed/>
                </p:oleObj>
              </mc:Choice>
              <mc:Fallback>
                <p:oleObj name="公式" r:id="rId10" imgW="39348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4343400"/>
                        <a:ext cx="849312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0270" name="Text Box 14"/>
          <p:cNvSpPr txBox="1">
            <a:spLocks noChangeArrowheads="1"/>
          </p:cNvSpPr>
          <p:nvPr/>
        </p:nvSpPr>
        <p:spPr bwMode="auto">
          <a:xfrm>
            <a:off x="211138" y="3810000"/>
            <a:ext cx="3506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CC00FF"/>
                </a:solidFill>
              </a:rPr>
              <a:t>由一元函数导数的几何意义：</a:t>
            </a:r>
            <a:endParaRPr lang="zh-CN" altLang="en-US" sz="3200" b="1">
              <a:solidFill>
                <a:srgbClr val="CC00FF"/>
              </a:solidFill>
            </a:endParaRPr>
          </a:p>
        </p:txBody>
      </p:sp>
      <p:sp>
        <p:nvSpPr>
          <p:cNvPr id="2400271" name="Text Box 15"/>
          <p:cNvSpPr txBox="1">
            <a:spLocks noChangeArrowheads="1"/>
          </p:cNvSpPr>
          <p:nvPr/>
        </p:nvSpPr>
        <p:spPr bwMode="auto">
          <a:xfrm>
            <a:off x="6891338" y="1276350"/>
            <a:ext cx="1231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rgbClr val="009900"/>
                </a:solidFill>
              </a:rPr>
              <a:t>z</a:t>
            </a:r>
            <a:r>
              <a:rPr lang="en-US" altLang="zh-CN" sz="1800" b="1">
                <a:solidFill>
                  <a:srgbClr val="009900"/>
                </a:solidFill>
              </a:rPr>
              <a:t>= </a:t>
            </a:r>
            <a:r>
              <a:rPr lang="en-US" altLang="zh-CN" sz="1800" b="1" i="1">
                <a:solidFill>
                  <a:srgbClr val="009900"/>
                </a:solidFill>
              </a:rPr>
              <a:t>f </a:t>
            </a:r>
            <a:r>
              <a:rPr lang="en-US" altLang="zh-CN" sz="1800" b="1">
                <a:solidFill>
                  <a:srgbClr val="009900"/>
                </a:solidFill>
              </a:rPr>
              <a:t>(</a:t>
            </a:r>
            <a:r>
              <a:rPr lang="en-US" altLang="zh-CN" sz="1800" b="1" i="1">
                <a:solidFill>
                  <a:srgbClr val="009900"/>
                </a:solidFill>
              </a:rPr>
              <a:t>x</a:t>
            </a:r>
            <a:r>
              <a:rPr lang="en-US" altLang="zh-CN" sz="1800" b="1">
                <a:solidFill>
                  <a:srgbClr val="009900"/>
                </a:solidFill>
              </a:rPr>
              <a:t>,</a:t>
            </a:r>
            <a:r>
              <a:rPr lang="en-US" altLang="zh-CN" sz="1800" b="1" i="1">
                <a:solidFill>
                  <a:srgbClr val="009900"/>
                </a:solidFill>
              </a:rPr>
              <a:t>y</a:t>
            </a:r>
            <a:r>
              <a:rPr lang="en-US" altLang="zh-CN" sz="1800" b="1">
                <a:solidFill>
                  <a:srgbClr val="009900"/>
                </a:solidFill>
              </a:rPr>
              <a:t>)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graphicFrame>
        <p:nvGraphicFramePr>
          <p:cNvPr id="2400272" name="Object 16"/>
          <p:cNvGraphicFramePr>
            <a:graphicFrameLocks noChangeAspect="1"/>
          </p:cNvGraphicFramePr>
          <p:nvPr/>
        </p:nvGraphicFramePr>
        <p:xfrm>
          <a:off x="804863" y="3087688"/>
          <a:ext cx="132873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319" name="公式" r:id="rId11" imgW="838080" imgH="431640" progId="Equation.3">
                  <p:embed/>
                </p:oleObj>
              </mc:Choice>
              <mc:Fallback>
                <p:oleObj name="公式" r:id="rId11" imgW="83808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3087688"/>
                        <a:ext cx="1328737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0273" name="Text Box 17"/>
          <p:cNvSpPr txBox="1">
            <a:spLocks noChangeArrowheads="1"/>
          </p:cNvSpPr>
          <p:nvPr/>
        </p:nvSpPr>
        <p:spPr bwMode="auto">
          <a:xfrm>
            <a:off x="5962650" y="11303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L</a:t>
            </a:r>
            <a:endParaRPr lang="en-US" altLang="zh-CN" sz="2000">
              <a:solidFill>
                <a:srgbClr val="009900"/>
              </a:solidFill>
            </a:endParaRPr>
          </a:p>
        </p:txBody>
      </p:sp>
      <p:sp>
        <p:nvSpPr>
          <p:cNvPr id="2400274" name="Line 18"/>
          <p:cNvSpPr>
            <a:spLocks noChangeShapeType="1"/>
          </p:cNvSpPr>
          <p:nvPr/>
        </p:nvSpPr>
        <p:spPr bwMode="auto">
          <a:xfrm flipV="1">
            <a:off x="6432550" y="1339850"/>
            <a:ext cx="0" cy="1739900"/>
          </a:xfrm>
          <a:prstGeom prst="line">
            <a:avLst/>
          </a:prstGeom>
          <a:noFill/>
          <a:ln w="28575">
            <a:solidFill>
              <a:srgbClr val="FF33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00275" name="Object 19"/>
          <p:cNvGraphicFramePr>
            <a:graphicFrameLocks noChangeAspect="1"/>
          </p:cNvGraphicFramePr>
          <p:nvPr/>
        </p:nvGraphicFramePr>
        <p:xfrm>
          <a:off x="260350" y="2638425"/>
          <a:ext cx="892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320" name="公式" r:id="rId13" imgW="507960" imgH="203040" progId="Equation.3">
                  <p:embed/>
                </p:oleObj>
              </mc:Choice>
              <mc:Fallback>
                <p:oleObj name="公式" r:id="rId13" imgW="507960" imgH="203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2638425"/>
                        <a:ext cx="89217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0276" name="Freeform 20"/>
          <p:cNvSpPr>
            <a:spLocks/>
          </p:cNvSpPr>
          <p:nvPr/>
        </p:nvSpPr>
        <p:spPr bwMode="auto">
          <a:xfrm>
            <a:off x="2943225" y="765175"/>
            <a:ext cx="3262313" cy="5456238"/>
          </a:xfrm>
          <a:custGeom>
            <a:avLst/>
            <a:gdLst>
              <a:gd name="T0" fmla="*/ 0 w 2055"/>
              <a:gd name="T1" fmla="*/ 3437 h 3437"/>
              <a:gd name="T2" fmla="*/ 2055 w 2055"/>
              <a:gd name="T3" fmla="*/ 0 h 34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55" h="3437">
                <a:moveTo>
                  <a:pt x="0" y="3437"/>
                </a:moveTo>
                <a:lnTo>
                  <a:pt x="2055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0277" name="Text Box 21"/>
          <p:cNvSpPr txBox="1">
            <a:spLocks noChangeArrowheads="1"/>
          </p:cNvSpPr>
          <p:nvPr/>
        </p:nvSpPr>
        <p:spPr bwMode="auto">
          <a:xfrm>
            <a:off x="947738" y="4484688"/>
            <a:ext cx="1309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CC00FF"/>
                </a:solidFill>
              </a:rPr>
              <a:t>= tan</a:t>
            </a:r>
            <a:r>
              <a:rPr lang="en-US" altLang="zh-CN" sz="2800" b="1" i="1">
                <a:solidFill>
                  <a:srgbClr val="CC00FF"/>
                </a:solidFill>
                <a:sym typeface="Symbol" pitchFamily="18" charset="2"/>
              </a:rPr>
              <a:t></a:t>
            </a:r>
            <a:endParaRPr lang="en-US" altLang="zh-CN" sz="2800" b="1">
              <a:solidFill>
                <a:srgbClr val="CC00FF"/>
              </a:solidFill>
            </a:endParaRPr>
          </a:p>
        </p:txBody>
      </p:sp>
      <p:sp>
        <p:nvSpPr>
          <p:cNvPr id="2400278" name="Arc 22"/>
          <p:cNvSpPr>
            <a:spLocks/>
          </p:cNvSpPr>
          <p:nvPr/>
        </p:nvSpPr>
        <p:spPr bwMode="auto">
          <a:xfrm rot="16167568">
            <a:off x="2694781" y="5569744"/>
            <a:ext cx="633413" cy="631825"/>
          </a:xfrm>
          <a:custGeom>
            <a:avLst/>
            <a:gdLst>
              <a:gd name="G0" fmla="+- 3409 0 0"/>
              <a:gd name="G1" fmla="+- 21600 0 0"/>
              <a:gd name="G2" fmla="+- 21600 0 0"/>
              <a:gd name="T0" fmla="*/ 0 w 25009"/>
              <a:gd name="T1" fmla="*/ 271 h 24863"/>
              <a:gd name="T2" fmla="*/ 24761 w 25009"/>
              <a:gd name="T3" fmla="*/ 24863 h 24863"/>
              <a:gd name="T4" fmla="*/ 3409 w 25009"/>
              <a:gd name="T5" fmla="*/ 21600 h 24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009" h="24863" fill="none" extrusionOk="0">
                <a:moveTo>
                  <a:pt x="-1" y="270"/>
                </a:moveTo>
                <a:cubicBezTo>
                  <a:pt x="1127" y="90"/>
                  <a:pt x="2267" y="-1"/>
                  <a:pt x="3409" y="0"/>
                </a:cubicBezTo>
                <a:cubicBezTo>
                  <a:pt x="15338" y="0"/>
                  <a:pt x="25009" y="9670"/>
                  <a:pt x="25009" y="21600"/>
                </a:cubicBezTo>
                <a:cubicBezTo>
                  <a:pt x="25009" y="22692"/>
                  <a:pt x="24926" y="23783"/>
                  <a:pt x="24761" y="24863"/>
                </a:cubicBezTo>
              </a:path>
              <a:path w="25009" h="24863" stroke="0" extrusionOk="0">
                <a:moveTo>
                  <a:pt x="-1" y="270"/>
                </a:moveTo>
                <a:cubicBezTo>
                  <a:pt x="1127" y="90"/>
                  <a:pt x="2267" y="-1"/>
                  <a:pt x="3409" y="0"/>
                </a:cubicBezTo>
                <a:cubicBezTo>
                  <a:pt x="15338" y="0"/>
                  <a:pt x="25009" y="9670"/>
                  <a:pt x="25009" y="21600"/>
                </a:cubicBezTo>
                <a:cubicBezTo>
                  <a:pt x="25009" y="22692"/>
                  <a:pt x="24926" y="23783"/>
                  <a:pt x="24761" y="24863"/>
                </a:cubicBezTo>
                <a:lnTo>
                  <a:pt x="3409" y="21600"/>
                </a:lnTo>
                <a:close/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0279" name="Text Box 23"/>
          <p:cNvSpPr txBox="1">
            <a:spLocks noChangeArrowheads="1"/>
          </p:cNvSpPr>
          <p:nvPr/>
        </p:nvSpPr>
        <p:spPr bwMode="auto">
          <a:xfrm>
            <a:off x="4692650" y="60261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graphicFrame>
        <p:nvGraphicFramePr>
          <p:cNvPr id="2400280" name="Object 24"/>
          <p:cNvGraphicFramePr>
            <a:graphicFrameLocks noChangeAspect="1"/>
          </p:cNvGraphicFramePr>
          <p:nvPr/>
        </p:nvGraphicFramePr>
        <p:xfrm>
          <a:off x="5105400" y="4419600"/>
          <a:ext cx="7620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321" name="公式" r:id="rId15" imgW="545760" imgH="228600" progId="Equation.3">
                  <p:embed/>
                </p:oleObj>
              </mc:Choice>
              <mc:Fallback>
                <p:oleObj name="公式" r:id="rId15" imgW="54576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19600"/>
                        <a:ext cx="7620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0281" name="Freeform 25"/>
          <p:cNvSpPr>
            <a:spLocks/>
          </p:cNvSpPr>
          <p:nvPr/>
        </p:nvSpPr>
        <p:spPr bwMode="auto">
          <a:xfrm>
            <a:off x="4900613" y="3352800"/>
            <a:ext cx="1587" cy="1323975"/>
          </a:xfrm>
          <a:custGeom>
            <a:avLst/>
            <a:gdLst>
              <a:gd name="T0" fmla="*/ 0 w 1"/>
              <a:gd name="T1" fmla="*/ 0 h 834"/>
              <a:gd name="T2" fmla="*/ 0 w 1"/>
              <a:gd name="T3" fmla="*/ 834 h 83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834">
                <a:moveTo>
                  <a:pt x="0" y="0"/>
                </a:moveTo>
                <a:lnTo>
                  <a:pt x="0" y="834"/>
                </a:lnTo>
              </a:path>
            </a:pathLst>
          </a:custGeom>
          <a:noFill/>
          <a:ln w="28575" cap="rnd" cmpd="sng">
            <a:solidFill>
              <a:srgbClr val="FF3399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0282" name="Freeform 26"/>
          <p:cNvSpPr>
            <a:spLocks/>
          </p:cNvSpPr>
          <p:nvPr/>
        </p:nvSpPr>
        <p:spPr bwMode="auto">
          <a:xfrm>
            <a:off x="6432550" y="3074988"/>
            <a:ext cx="1588" cy="501650"/>
          </a:xfrm>
          <a:custGeom>
            <a:avLst/>
            <a:gdLst>
              <a:gd name="T0" fmla="*/ 0 w 1"/>
              <a:gd name="T1" fmla="*/ 0 h 316"/>
              <a:gd name="T2" fmla="*/ 0 w 1"/>
              <a:gd name="T3" fmla="*/ 316 h 3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6">
                <a:moveTo>
                  <a:pt x="0" y="0"/>
                </a:moveTo>
                <a:lnTo>
                  <a:pt x="0" y="316"/>
                </a:lnTo>
              </a:path>
            </a:pathLst>
          </a:custGeom>
          <a:noFill/>
          <a:ln w="28575" cap="rnd" cmpd="sng">
            <a:solidFill>
              <a:srgbClr val="FF3399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0283" name="Freeform 27"/>
          <p:cNvSpPr>
            <a:spLocks/>
          </p:cNvSpPr>
          <p:nvPr/>
        </p:nvSpPr>
        <p:spPr bwMode="auto">
          <a:xfrm>
            <a:off x="4686300" y="1123950"/>
            <a:ext cx="1588" cy="2105025"/>
          </a:xfrm>
          <a:custGeom>
            <a:avLst/>
            <a:gdLst>
              <a:gd name="T0" fmla="*/ 0 w 1"/>
              <a:gd name="T1" fmla="*/ 1326 h 1326"/>
              <a:gd name="T2" fmla="*/ 0 w 1"/>
              <a:gd name="T3" fmla="*/ 0 h 13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26">
                <a:moveTo>
                  <a:pt x="0" y="1326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99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0284" name="Text Box 28"/>
          <p:cNvSpPr txBox="1">
            <a:spLocks noChangeArrowheads="1"/>
          </p:cNvSpPr>
          <p:nvPr/>
        </p:nvSpPr>
        <p:spPr bwMode="auto">
          <a:xfrm>
            <a:off x="6096000" y="4038600"/>
            <a:ext cx="676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2"/>
                </a:solidFill>
              </a:rPr>
              <a:t>x</a:t>
            </a:r>
            <a:r>
              <a:rPr lang="en-US" altLang="zh-CN" sz="1800" b="1">
                <a:solidFill>
                  <a:schemeClr val="accent2"/>
                </a:solidFill>
              </a:rPr>
              <a:t> =</a:t>
            </a:r>
            <a:r>
              <a:rPr lang="en-US" altLang="zh-CN" sz="1800" b="1" i="1">
                <a:solidFill>
                  <a:schemeClr val="accent2"/>
                </a:solidFill>
              </a:rPr>
              <a:t>x</a:t>
            </a:r>
            <a:r>
              <a:rPr lang="en-US" altLang="zh-CN" sz="1800" b="1" baseline="-25000">
                <a:solidFill>
                  <a:schemeClr val="accent2"/>
                </a:solidFill>
              </a:rPr>
              <a:t>0</a:t>
            </a:r>
            <a:endParaRPr lang="en-US" altLang="zh-CN" sz="1800" b="1">
              <a:solidFill>
                <a:schemeClr val="accent2"/>
              </a:solidFill>
            </a:endParaRPr>
          </a:p>
        </p:txBody>
      </p:sp>
      <p:sp>
        <p:nvSpPr>
          <p:cNvPr id="2400286" name="Freeform 30"/>
          <p:cNvSpPr>
            <a:spLocks/>
          </p:cNvSpPr>
          <p:nvPr/>
        </p:nvSpPr>
        <p:spPr bwMode="auto">
          <a:xfrm>
            <a:off x="4691063" y="1114425"/>
            <a:ext cx="1335087" cy="2549525"/>
          </a:xfrm>
          <a:custGeom>
            <a:avLst/>
            <a:gdLst>
              <a:gd name="T0" fmla="*/ 0 w 841"/>
              <a:gd name="T1" fmla="*/ 0 h 1606"/>
              <a:gd name="T2" fmla="*/ 495 w 841"/>
              <a:gd name="T3" fmla="*/ 564 h 1606"/>
              <a:gd name="T4" fmla="*/ 841 w 841"/>
              <a:gd name="T5" fmla="*/ 1606 h 1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1" h="1606">
                <a:moveTo>
                  <a:pt x="0" y="0"/>
                </a:moveTo>
                <a:cubicBezTo>
                  <a:pt x="82" y="94"/>
                  <a:pt x="355" y="296"/>
                  <a:pt x="495" y="564"/>
                </a:cubicBezTo>
                <a:cubicBezTo>
                  <a:pt x="635" y="832"/>
                  <a:pt x="769" y="1389"/>
                  <a:pt x="841" y="1606"/>
                </a:cubicBezTo>
              </a:path>
            </a:pathLst>
          </a:custGeom>
          <a:noFill/>
          <a:ln w="57150" cap="flat" cmpd="sng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0287" name="Text Box 31"/>
          <p:cNvSpPr txBox="1">
            <a:spLocks noChangeArrowheads="1"/>
          </p:cNvSpPr>
          <p:nvPr/>
        </p:nvSpPr>
        <p:spPr bwMode="auto">
          <a:xfrm>
            <a:off x="152400" y="2133600"/>
            <a:ext cx="168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zh-CN" b="1">
                <a:solidFill>
                  <a:schemeClr val="tx1"/>
                </a:solidFill>
              </a:rPr>
              <a:t>固定</a:t>
            </a:r>
            <a:r>
              <a:rPr lang="zh-CN" altLang="zh-CN" b="1">
                <a:solidFill>
                  <a:schemeClr val="accent2"/>
                </a:solidFill>
              </a:rPr>
              <a:t>  </a:t>
            </a:r>
            <a:r>
              <a:rPr lang="en-US" altLang="zh-CN" b="1" i="1">
                <a:solidFill>
                  <a:schemeClr val="accent2"/>
                </a:solidFill>
              </a:rPr>
              <a:t>x</a:t>
            </a:r>
            <a:r>
              <a:rPr lang="en-US" altLang="zh-CN" b="1">
                <a:solidFill>
                  <a:schemeClr val="accent2"/>
                </a:solidFill>
              </a:rPr>
              <a:t> =</a:t>
            </a:r>
            <a:r>
              <a:rPr lang="en-US" altLang="zh-CN" b="1" i="1">
                <a:solidFill>
                  <a:schemeClr val="accent2"/>
                </a:solidFill>
              </a:rPr>
              <a:t>x</a:t>
            </a:r>
            <a:r>
              <a:rPr lang="en-US" altLang="zh-CN" b="1" baseline="-25000">
                <a:solidFill>
                  <a:schemeClr val="accent2"/>
                </a:solidFill>
              </a:rPr>
              <a:t>0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2400288" name="Text Box 32"/>
          <p:cNvSpPr txBox="1">
            <a:spLocks noChangeArrowheads="1"/>
          </p:cNvSpPr>
          <p:nvPr/>
        </p:nvSpPr>
        <p:spPr bwMode="auto">
          <a:xfrm>
            <a:off x="5715000" y="5334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 i="1" baseline="-25000">
                <a:solidFill>
                  <a:srgbClr val="FF0000"/>
                </a:solidFill>
              </a:rPr>
              <a:t>x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00289" name="Freeform 33"/>
          <p:cNvSpPr>
            <a:spLocks/>
          </p:cNvSpPr>
          <p:nvPr/>
        </p:nvSpPr>
        <p:spPr bwMode="auto">
          <a:xfrm>
            <a:off x="4762500" y="779463"/>
            <a:ext cx="3216275" cy="5240337"/>
          </a:xfrm>
          <a:custGeom>
            <a:avLst/>
            <a:gdLst>
              <a:gd name="T0" fmla="*/ 0 w 2026"/>
              <a:gd name="T1" fmla="*/ 0 h 3301"/>
              <a:gd name="T2" fmla="*/ 2026 w 2026"/>
              <a:gd name="T3" fmla="*/ 3301 h 33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26" h="3301">
                <a:moveTo>
                  <a:pt x="0" y="0"/>
                </a:moveTo>
                <a:lnTo>
                  <a:pt x="2026" y="3301"/>
                </a:lnTo>
              </a:path>
            </a:pathLst>
          </a:custGeom>
          <a:noFill/>
          <a:ln w="57150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0290" name="Arc 34"/>
          <p:cNvSpPr>
            <a:spLocks/>
          </p:cNvSpPr>
          <p:nvPr/>
        </p:nvSpPr>
        <p:spPr bwMode="auto">
          <a:xfrm rot="5432432" flipH="1">
            <a:off x="7543006" y="5334794"/>
            <a:ext cx="633413" cy="631825"/>
          </a:xfrm>
          <a:custGeom>
            <a:avLst/>
            <a:gdLst>
              <a:gd name="G0" fmla="+- 3409 0 0"/>
              <a:gd name="G1" fmla="+- 21600 0 0"/>
              <a:gd name="G2" fmla="+- 21600 0 0"/>
              <a:gd name="T0" fmla="*/ 0 w 25009"/>
              <a:gd name="T1" fmla="*/ 271 h 24863"/>
              <a:gd name="T2" fmla="*/ 24761 w 25009"/>
              <a:gd name="T3" fmla="*/ 24863 h 24863"/>
              <a:gd name="T4" fmla="*/ 3409 w 25009"/>
              <a:gd name="T5" fmla="*/ 21600 h 24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009" h="24863" fill="none" extrusionOk="0">
                <a:moveTo>
                  <a:pt x="-1" y="270"/>
                </a:moveTo>
                <a:cubicBezTo>
                  <a:pt x="1127" y="90"/>
                  <a:pt x="2267" y="-1"/>
                  <a:pt x="3409" y="0"/>
                </a:cubicBezTo>
                <a:cubicBezTo>
                  <a:pt x="15338" y="0"/>
                  <a:pt x="25009" y="9670"/>
                  <a:pt x="25009" y="21600"/>
                </a:cubicBezTo>
                <a:cubicBezTo>
                  <a:pt x="25009" y="22692"/>
                  <a:pt x="24926" y="23783"/>
                  <a:pt x="24761" y="24863"/>
                </a:cubicBezTo>
              </a:path>
              <a:path w="25009" h="24863" stroke="0" extrusionOk="0">
                <a:moveTo>
                  <a:pt x="-1" y="270"/>
                </a:moveTo>
                <a:cubicBezTo>
                  <a:pt x="1127" y="90"/>
                  <a:pt x="2267" y="-1"/>
                  <a:pt x="3409" y="0"/>
                </a:cubicBezTo>
                <a:cubicBezTo>
                  <a:pt x="15338" y="0"/>
                  <a:pt x="25009" y="9670"/>
                  <a:pt x="25009" y="21600"/>
                </a:cubicBezTo>
                <a:cubicBezTo>
                  <a:pt x="25009" y="22692"/>
                  <a:pt x="24926" y="23783"/>
                  <a:pt x="24761" y="24863"/>
                </a:cubicBezTo>
                <a:lnTo>
                  <a:pt x="3409" y="21600"/>
                </a:lnTo>
                <a:close/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0291" name="Text Box 35"/>
          <p:cNvSpPr txBox="1">
            <a:spLocks noChangeArrowheads="1"/>
          </p:cNvSpPr>
          <p:nvPr/>
        </p:nvSpPr>
        <p:spPr bwMode="auto">
          <a:xfrm>
            <a:off x="7673975" y="5440363"/>
            <a:ext cx="555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  <a:sym typeface="Symbol" pitchFamily="18" charset="2"/>
              </a:rPr>
              <a:t>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  <p:sp>
        <p:nvSpPr>
          <p:cNvPr id="2400292" name="Text Box 36"/>
          <p:cNvSpPr txBox="1">
            <a:spLocks noChangeArrowheads="1"/>
          </p:cNvSpPr>
          <p:nvPr/>
        </p:nvSpPr>
        <p:spPr bwMode="auto">
          <a:xfrm>
            <a:off x="4876800" y="762000"/>
            <a:ext cx="52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CC00FF"/>
                </a:solidFill>
              </a:rPr>
              <a:t>T</a:t>
            </a:r>
            <a:r>
              <a:rPr lang="en-US" altLang="zh-CN" b="1" i="1" baseline="-25000">
                <a:solidFill>
                  <a:srgbClr val="CC00FF"/>
                </a:solidFill>
              </a:rPr>
              <a:t>y</a:t>
            </a:r>
            <a:endParaRPr lang="en-US" altLang="zh-CN" b="1">
              <a:solidFill>
                <a:srgbClr val="CC00FF"/>
              </a:solidFill>
            </a:endParaRPr>
          </a:p>
        </p:txBody>
      </p:sp>
      <p:sp>
        <p:nvSpPr>
          <p:cNvPr id="2400293" name="Freeform 37"/>
          <p:cNvSpPr>
            <a:spLocks/>
          </p:cNvSpPr>
          <p:nvPr/>
        </p:nvSpPr>
        <p:spPr bwMode="auto">
          <a:xfrm>
            <a:off x="5457825" y="2038350"/>
            <a:ext cx="1588" cy="2238375"/>
          </a:xfrm>
          <a:custGeom>
            <a:avLst/>
            <a:gdLst>
              <a:gd name="T0" fmla="*/ 0 w 1"/>
              <a:gd name="T1" fmla="*/ 0 h 1410"/>
              <a:gd name="T2" fmla="*/ 0 w 1"/>
              <a:gd name="T3" fmla="*/ 1410 h 14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10">
                <a:moveTo>
                  <a:pt x="0" y="0"/>
                </a:moveTo>
                <a:lnTo>
                  <a:pt x="0" y="141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0294" name="Oval 38"/>
          <p:cNvSpPr>
            <a:spLocks noChangeArrowheads="1"/>
          </p:cNvSpPr>
          <p:nvPr/>
        </p:nvSpPr>
        <p:spPr bwMode="auto">
          <a:xfrm>
            <a:off x="5422900" y="4230688"/>
            <a:ext cx="74613" cy="746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0295" name="Rectangle 39"/>
          <p:cNvSpPr>
            <a:spLocks noChangeArrowheads="1"/>
          </p:cNvSpPr>
          <p:nvPr/>
        </p:nvSpPr>
        <p:spPr bwMode="auto">
          <a:xfrm>
            <a:off x="322263" y="381000"/>
            <a:ext cx="3294062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3. </a:t>
            </a:r>
            <a:r>
              <a:rPr lang="zh-CN" altLang="en-US" b="1"/>
              <a:t>偏导数的几何意义</a:t>
            </a:r>
            <a:endParaRPr lang="zh-CN" altLang="en-US" sz="4400" b="1"/>
          </a:p>
        </p:txBody>
      </p:sp>
      <p:sp>
        <p:nvSpPr>
          <p:cNvPr id="2400296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8458200" y="4953000"/>
            <a:ext cx="304800" cy="1524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grpSp>
        <p:nvGrpSpPr>
          <p:cNvPr id="2400297" name="Group 41"/>
          <p:cNvGrpSpPr>
            <a:grpSpLocks/>
          </p:cNvGrpSpPr>
          <p:nvPr/>
        </p:nvGrpSpPr>
        <p:grpSpPr bwMode="auto">
          <a:xfrm>
            <a:off x="1863725" y="234950"/>
            <a:ext cx="6365875" cy="5219700"/>
            <a:chOff x="1174" y="148"/>
            <a:chExt cx="4010" cy="3288"/>
          </a:xfrm>
        </p:grpSpPr>
        <p:sp>
          <p:nvSpPr>
            <p:cNvPr id="2400298" name="Text Box 42"/>
            <p:cNvSpPr txBox="1">
              <a:spLocks noChangeArrowheads="1"/>
            </p:cNvSpPr>
            <p:nvPr/>
          </p:nvSpPr>
          <p:spPr bwMode="auto">
            <a:xfrm>
              <a:off x="1174" y="3186"/>
              <a:ext cx="4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00299" name="Text Box 43"/>
            <p:cNvSpPr txBox="1">
              <a:spLocks noChangeArrowheads="1"/>
            </p:cNvSpPr>
            <p:nvPr/>
          </p:nvSpPr>
          <p:spPr bwMode="auto">
            <a:xfrm>
              <a:off x="3264" y="14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b="1" i="1">
                  <a:solidFill>
                    <a:schemeClr val="tx1"/>
                  </a:solidFill>
                </a:rPr>
                <a:t>z</a:t>
              </a:r>
              <a:r>
                <a:rPr lang="en-US" altLang="zh-CN" sz="2000" b="1">
                  <a:solidFill>
                    <a:schemeClr val="tx1"/>
                  </a:solidFill>
                </a:rPr>
                <a:t> 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00300" name="Text Box 44"/>
            <p:cNvSpPr txBox="1">
              <a:spLocks noChangeArrowheads="1"/>
            </p:cNvSpPr>
            <p:nvPr/>
          </p:nvSpPr>
          <p:spPr bwMode="auto">
            <a:xfrm>
              <a:off x="4992" y="2645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00301" name="Line 45"/>
            <p:cNvSpPr>
              <a:spLocks noChangeShapeType="1"/>
            </p:cNvSpPr>
            <p:nvPr/>
          </p:nvSpPr>
          <p:spPr bwMode="auto">
            <a:xfrm flipV="1">
              <a:off x="3552" y="240"/>
              <a:ext cx="0" cy="172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0302" name="Freeform 46"/>
            <p:cNvSpPr>
              <a:spLocks/>
            </p:cNvSpPr>
            <p:nvPr/>
          </p:nvSpPr>
          <p:spPr bwMode="auto">
            <a:xfrm>
              <a:off x="1489" y="1958"/>
              <a:ext cx="2056" cy="1386"/>
            </a:xfrm>
            <a:custGeom>
              <a:avLst/>
              <a:gdLst>
                <a:gd name="T0" fmla="*/ 2056 w 2056"/>
                <a:gd name="T1" fmla="*/ 0 h 1386"/>
                <a:gd name="T2" fmla="*/ 0 w 2056"/>
                <a:gd name="T3" fmla="*/ 1386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56" h="1386">
                  <a:moveTo>
                    <a:pt x="2056" y="0"/>
                  </a:moveTo>
                  <a:lnTo>
                    <a:pt x="0" y="1386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00303" name="Group 47"/>
            <p:cNvGrpSpPr>
              <a:grpSpLocks/>
            </p:cNvGrpSpPr>
            <p:nvPr/>
          </p:nvGrpSpPr>
          <p:grpSpPr bwMode="auto">
            <a:xfrm>
              <a:off x="3552" y="1968"/>
              <a:ext cx="1440" cy="829"/>
              <a:chOff x="3552" y="1968"/>
              <a:chExt cx="1440" cy="829"/>
            </a:xfrm>
          </p:grpSpPr>
          <p:sp>
            <p:nvSpPr>
              <p:cNvPr id="2400304" name="Line 48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336" cy="194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0305" name="Line 49"/>
              <p:cNvSpPr>
                <a:spLocks noChangeShapeType="1"/>
              </p:cNvSpPr>
              <p:nvPr/>
            </p:nvSpPr>
            <p:spPr bwMode="auto">
              <a:xfrm>
                <a:off x="3888" y="2160"/>
                <a:ext cx="1104" cy="637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00306" name="Text Box 50"/>
            <p:cNvSpPr txBox="1">
              <a:spLocks noChangeArrowheads="1"/>
            </p:cNvSpPr>
            <p:nvPr/>
          </p:nvSpPr>
          <p:spPr bwMode="auto">
            <a:xfrm>
              <a:off x="3463" y="194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2400307" name="AutoShape 51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0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02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0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00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00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0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0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0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0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00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00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0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0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0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8" dur="500"/>
                                        <p:tgtEl>
                                          <p:spTgt spid="240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00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00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0270" grpId="0" autoUpdateAnimBg="0"/>
      <p:bldP spid="2400277" grpId="0" autoUpdateAnimBg="0"/>
      <p:bldP spid="2400279" grpId="0" autoUpdateAnimBg="0"/>
      <p:bldP spid="2400286" grpId="0" animBg="1"/>
      <p:bldP spid="2400289" grpId="0" animBg="1"/>
      <p:bldP spid="2400290" grpId="0" animBg="1"/>
      <p:bldP spid="2400291" grpId="0" autoUpdateAnimBg="0"/>
      <p:bldP spid="240029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7410" name="Group 2"/>
          <p:cNvGrpSpPr>
            <a:grpSpLocks/>
          </p:cNvGrpSpPr>
          <p:nvPr/>
        </p:nvGrpSpPr>
        <p:grpSpPr bwMode="auto">
          <a:xfrm>
            <a:off x="3622675" y="2443163"/>
            <a:ext cx="4502150" cy="1038225"/>
            <a:chOff x="2282" y="1282"/>
            <a:chExt cx="2836" cy="654"/>
          </a:xfrm>
        </p:grpSpPr>
        <p:sp>
          <p:nvSpPr>
            <p:cNvPr id="1937411" name="Freeform 3"/>
            <p:cNvSpPr>
              <a:spLocks/>
            </p:cNvSpPr>
            <p:nvPr/>
          </p:nvSpPr>
          <p:spPr bwMode="auto">
            <a:xfrm>
              <a:off x="2282" y="1282"/>
              <a:ext cx="2836" cy="654"/>
            </a:xfrm>
            <a:custGeom>
              <a:avLst/>
              <a:gdLst>
                <a:gd name="T0" fmla="*/ 863 w 2836"/>
                <a:gd name="T1" fmla="*/ 0 h 654"/>
                <a:gd name="T2" fmla="*/ 0 w 2836"/>
                <a:gd name="T3" fmla="*/ 654 h 654"/>
                <a:gd name="T4" fmla="*/ 2018 w 2836"/>
                <a:gd name="T5" fmla="*/ 654 h 654"/>
                <a:gd name="T6" fmla="*/ 2836 w 2836"/>
                <a:gd name="T7" fmla="*/ 0 h 654"/>
                <a:gd name="T8" fmla="*/ 863 w 2836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6" h="654">
                  <a:moveTo>
                    <a:pt x="863" y="0"/>
                  </a:moveTo>
                  <a:lnTo>
                    <a:pt x="0" y="654"/>
                  </a:lnTo>
                  <a:lnTo>
                    <a:pt x="2018" y="654"/>
                  </a:lnTo>
                  <a:lnTo>
                    <a:pt x="2836" y="0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rgbClr val="00CCFF"/>
            </a:solidFill>
            <a:ln w="9525" cmpd="sng">
              <a:solidFill>
                <a:srgbClr val="00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37412" name="Object 4"/>
            <p:cNvGraphicFramePr>
              <a:graphicFrameLocks noChangeAspect="1"/>
            </p:cNvGraphicFramePr>
            <p:nvPr/>
          </p:nvGraphicFramePr>
          <p:xfrm>
            <a:off x="3470" y="1679"/>
            <a:ext cx="38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7493" name="公式" r:id="rId4" imgW="406080" imgH="228600" progId="Equation.3">
                    <p:embed/>
                  </p:oleObj>
                </mc:Choice>
                <mc:Fallback>
                  <p:oleObj name="公式" r:id="rId4" imgW="40608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679"/>
                          <a:ext cx="383" cy="216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 w="9525">
                          <a:solidFill>
                            <a:srgbClr val="00CC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37470" name="Group 62"/>
          <p:cNvGrpSpPr>
            <a:grpSpLocks/>
          </p:cNvGrpSpPr>
          <p:nvPr/>
        </p:nvGrpSpPr>
        <p:grpSpPr bwMode="auto">
          <a:xfrm>
            <a:off x="2520950" y="830263"/>
            <a:ext cx="6359525" cy="5354637"/>
            <a:chOff x="1588" y="266"/>
            <a:chExt cx="4006" cy="3373"/>
          </a:xfrm>
        </p:grpSpPr>
        <p:sp>
          <p:nvSpPr>
            <p:cNvPr id="1937414" name="Line 6"/>
            <p:cNvSpPr>
              <a:spLocks noChangeShapeType="1"/>
            </p:cNvSpPr>
            <p:nvPr/>
          </p:nvSpPr>
          <p:spPr bwMode="auto">
            <a:xfrm>
              <a:off x="2717" y="2859"/>
              <a:ext cx="27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7415" name="Line 7"/>
            <p:cNvSpPr>
              <a:spLocks noChangeShapeType="1"/>
            </p:cNvSpPr>
            <p:nvPr/>
          </p:nvSpPr>
          <p:spPr bwMode="auto">
            <a:xfrm flipV="1">
              <a:off x="2717" y="364"/>
              <a:ext cx="0" cy="249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7416" name="Text Box 8"/>
            <p:cNvSpPr txBox="1">
              <a:spLocks noChangeArrowheads="1"/>
            </p:cNvSpPr>
            <p:nvPr/>
          </p:nvSpPr>
          <p:spPr bwMode="auto">
            <a:xfrm>
              <a:off x="1588" y="340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37417" name="Text Box 9"/>
            <p:cNvSpPr txBox="1">
              <a:spLocks noChangeArrowheads="1"/>
            </p:cNvSpPr>
            <p:nvPr/>
          </p:nvSpPr>
          <p:spPr bwMode="auto">
            <a:xfrm>
              <a:off x="2680" y="266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 i="1">
                  <a:solidFill>
                    <a:schemeClr val="tx1"/>
                  </a:solidFill>
                </a:rPr>
                <a:t> 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37418" name="Text Box 10"/>
            <p:cNvSpPr txBox="1">
              <a:spLocks noChangeArrowheads="1"/>
            </p:cNvSpPr>
            <p:nvPr/>
          </p:nvSpPr>
          <p:spPr bwMode="auto">
            <a:xfrm>
              <a:off x="5371" y="2855"/>
              <a:ext cx="2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37419" name="Text Box 11"/>
            <p:cNvSpPr txBox="1">
              <a:spLocks noChangeArrowheads="1"/>
            </p:cNvSpPr>
            <p:nvPr/>
          </p:nvSpPr>
          <p:spPr bwMode="auto">
            <a:xfrm>
              <a:off x="2428" y="2712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37420" name="Line 12"/>
            <p:cNvSpPr>
              <a:spLocks noChangeShapeType="1"/>
            </p:cNvSpPr>
            <p:nvPr/>
          </p:nvSpPr>
          <p:spPr bwMode="auto">
            <a:xfrm flipH="1">
              <a:off x="1845" y="2855"/>
              <a:ext cx="864" cy="6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37421" name="Freeform 13"/>
          <p:cNvSpPr>
            <a:spLocks/>
          </p:cNvSpPr>
          <p:nvPr/>
        </p:nvSpPr>
        <p:spPr bwMode="auto">
          <a:xfrm>
            <a:off x="3606800" y="739775"/>
            <a:ext cx="4502150" cy="1687513"/>
          </a:xfrm>
          <a:custGeom>
            <a:avLst/>
            <a:gdLst>
              <a:gd name="T0" fmla="*/ 282 w 2836"/>
              <a:gd name="T1" fmla="*/ 755 h 1063"/>
              <a:gd name="T2" fmla="*/ 119 w 2836"/>
              <a:gd name="T3" fmla="*/ 555 h 1063"/>
              <a:gd name="T4" fmla="*/ 0 w 2836"/>
              <a:gd name="T5" fmla="*/ 336 h 1063"/>
              <a:gd name="T6" fmla="*/ 573 w 2836"/>
              <a:gd name="T7" fmla="*/ 336 h 1063"/>
              <a:gd name="T8" fmla="*/ 1037 w 2836"/>
              <a:gd name="T9" fmla="*/ 291 h 1063"/>
              <a:gd name="T10" fmla="*/ 1264 w 2836"/>
              <a:gd name="T11" fmla="*/ 264 h 1063"/>
              <a:gd name="T12" fmla="*/ 1528 w 2836"/>
              <a:gd name="T13" fmla="*/ 200 h 1063"/>
              <a:gd name="T14" fmla="*/ 2027 w 2836"/>
              <a:gd name="T15" fmla="*/ 0 h 1063"/>
              <a:gd name="T16" fmla="*/ 2163 w 2836"/>
              <a:gd name="T17" fmla="*/ 336 h 1063"/>
              <a:gd name="T18" fmla="*/ 2336 w 2836"/>
              <a:gd name="T19" fmla="*/ 555 h 1063"/>
              <a:gd name="T20" fmla="*/ 2604 w 2836"/>
              <a:gd name="T21" fmla="*/ 750 h 1063"/>
              <a:gd name="T22" fmla="*/ 2836 w 2836"/>
              <a:gd name="T23" fmla="*/ 875 h 1063"/>
              <a:gd name="T24" fmla="*/ 2309 w 2836"/>
              <a:gd name="T25" fmla="*/ 964 h 1063"/>
              <a:gd name="T26" fmla="*/ 1755 w 2836"/>
              <a:gd name="T27" fmla="*/ 1009 h 1063"/>
              <a:gd name="T28" fmla="*/ 1328 w 2836"/>
              <a:gd name="T29" fmla="*/ 1046 h 1063"/>
              <a:gd name="T30" fmla="*/ 855 w 2836"/>
              <a:gd name="T31" fmla="*/ 1063 h 1063"/>
              <a:gd name="T32" fmla="*/ 700 w 2836"/>
              <a:gd name="T33" fmla="*/ 1027 h 1063"/>
              <a:gd name="T34" fmla="*/ 573 w 2836"/>
              <a:gd name="T35" fmla="*/ 973 h 1063"/>
              <a:gd name="T36" fmla="*/ 419 w 2836"/>
              <a:gd name="T37" fmla="*/ 864 h 1063"/>
              <a:gd name="T38" fmla="*/ 282 w 2836"/>
              <a:gd name="T39" fmla="*/ 755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36" h="1063">
                <a:moveTo>
                  <a:pt x="282" y="755"/>
                </a:moveTo>
                <a:lnTo>
                  <a:pt x="119" y="555"/>
                </a:lnTo>
                <a:lnTo>
                  <a:pt x="0" y="336"/>
                </a:lnTo>
                <a:lnTo>
                  <a:pt x="573" y="336"/>
                </a:lnTo>
                <a:lnTo>
                  <a:pt x="1037" y="291"/>
                </a:lnTo>
                <a:lnTo>
                  <a:pt x="1264" y="264"/>
                </a:lnTo>
                <a:lnTo>
                  <a:pt x="1528" y="200"/>
                </a:lnTo>
                <a:lnTo>
                  <a:pt x="2027" y="0"/>
                </a:lnTo>
                <a:lnTo>
                  <a:pt x="2163" y="336"/>
                </a:lnTo>
                <a:lnTo>
                  <a:pt x="2336" y="555"/>
                </a:lnTo>
                <a:lnTo>
                  <a:pt x="2604" y="750"/>
                </a:lnTo>
                <a:lnTo>
                  <a:pt x="2836" y="875"/>
                </a:lnTo>
                <a:lnTo>
                  <a:pt x="2309" y="964"/>
                </a:lnTo>
                <a:lnTo>
                  <a:pt x="1755" y="1009"/>
                </a:lnTo>
                <a:lnTo>
                  <a:pt x="1328" y="1046"/>
                </a:lnTo>
                <a:lnTo>
                  <a:pt x="855" y="1063"/>
                </a:lnTo>
                <a:lnTo>
                  <a:pt x="700" y="1027"/>
                </a:lnTo>
                <a:lnTo>
                  <a:pt x="573" y="973"/>
                </a:lnTo>
                <a:lnTo>
                  <a:pt x="419" y="864"/>
                </a:lnTo>
                <a:lnTo>
                  <a:pt x="282" y="755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2941"/>
                  <a:invGamma/>
                </a:schemeClr>
              </a:gs>
            </a:gsLst>
            <a:lin ang="0" scaled="1"/>
          </a:gradFill>
          <a:ln w="12700" cmpd="sng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7422" name="Line 14"/>
          <p:cNvSpPr>
            <a:spLocks noChangeShapeType="1"/>
          </p:cNvSpPr>
          <p:nvPr/>
        </p:nvSpPr>
        <p:spPr bwMode="auto">
          <a:xfrm>
            <a:off x="6831013" y="727075"/>
            <a:ext cx="0" cy="54340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7423" name="Text Box 15"/>
          <p:cNvSpPr txBox="1">
            <a:spLocks noChangeArrowheads="1"/>
          </p:cNvSpPr>
          <p:nvPr/>
        </p:nvSpPr>
        <p:spPr bwMode="auto">
          <a:xfrm>
            <a:off x="238125" y="296863"/>
            <a:ext cx="3255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 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aphicFrame>
        <p:nvGraphicFramePr>
          <p:cNvPr id="1937424" name="Object 16"/>
          <p:cNvGraphicFramePr>
            <a:graphicFrameLocks noChangeAspect="1"/>
          </p:cNvGraphicFramePr>
          <p:nvPr/>
        </p:nvGraphicFramePr>
        <p:xfrm>
          <a:off x="571500" y="911225"/>
          <a:ext cx="16224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494" name="公式" r:id="rId6" imgW="787320" imgH="203040" progId="Equation.3">
                  <p:embed/>
                </p:oleObj>
              </mc:Choice>
              <mc:Fallback>
                <p:oleObj name="公式" r:id="rId6" imgW="78732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911225"/>
                        <a:ext cx="16224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7425" name="Line 17"/>
          <p:cNvSpPr>
            <a:spLocks noChangeShapeType="1"/>
          </p:cNvSpPr>
          <p:nvPr/>
        </p:nvSpPr>
        <p:spPr bwMode="auto">
          <a:xfrm flipH="1">
            <a:off x="4995863" y="2419350"/>
            <a:ext cx="1587" cy="27066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7426" name="Line 18"/>
          <p:cNvSpPr>
            <a:spLocks noChangeShapeType="1"/>
          </p:cNvSpPr>
          <p:nvPr/>
        </p:nvSpPr>
        <p:spPr bwMode="auto">
          <a:xfrm>
            <a:off x="3592513" y="1265238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7427" name="Line 19"/>
          <p:cNvSpPr>
            <a:spLocks noChangeShapeType="1"/>
          </p:cNvSpPr>
          <p:nvPr/>
        </p:nvSpPr>
        <p:spPr bwMode="auto">
          <a:xfrm>
            <a:off x="8107363" y="2122488"/>
            <a:ext cx="0" cy="30099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7428" name="Line 20"/>
          <p:cNvSpPr>
            <a:spLocks noChangeShapeType="1"/>
          </p:cNvSpPr>
          <p:nvPr/>
        </p:nvSpPr>
        <p:spPr bwMode="auto">
          <a:xfrm>
            <a:off x="3592513" y="6142038"/>
            <a:ext cx="3238500" cy="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7429" name="Freeform 21"/>
          <p:cNvSpPr>
            <a:spLocks/>
          </p:cNvSpPr>
          <p:nvPr/>
        </p:nvSpPr>
        <p:spPr bwMode="auto">
          <a:xfrm>
            <a:off x="6829425" y="5113338"/>
            <a:ext cx="1296988" cy="1035050"/>
          </a:xfrm>
          <a:custGeom>
            <a:avLst/>
            <a:gdLst>
              <a:gd name="T0" fmla="*/ 0 w 817"/>
              <a:gd name="T1" fmla="*/ 652 h 652"/>
              <a:gd name="T2" fmla="*/ 817 w 817"/>
              <a:gd name="T3" fmla="*/ 0 h 6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17" h="652">
                <a:moveTo>
                  <a:pt x="0" y="652"/>
                </a:moveTo>
                <a:lnTo>
                  <a:pt x="817" y="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7430" name="Line 22"/>
          <p:cNvSpPr>
            <a:spLocks noChangeShapeType="1"/>
          </p:cNvSpPr>
          <p:nvPr/>
        </p:nvSpPr>
        <p:spPr bwMode="auto">
          <a:xfrm>
            <a:off x="5002213" y="5119688"/>
            <a:ext cx="3111500" cy="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7431" name="Line 23"/>
          <p:cNvSpPr>
            <a:spLocks noChangeShapeType="1"/>
          </p:cNvSpPr>
          <p:nvPr/>
        </p:nvSpPr>
        <p:spPr bwMode="auto">
          <a:xfrm flipV="1">
            <a:off x="3592513" y="5119688"/>
            <a:ext cx="1397000" cy="101600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7432" name="Freeform 24"/>
          <p:cNvSpPr>
            <a:spLocks/>
          </p:cNvSpPr>
          <p:nvPr/>
        </p:nvSpPr>
        <p:spPr bwMode="auto">
          <a:xfrm>
            <a:off x="3592513" y="2443163"/>
            <a:ext cx="4522787" cy="346075"/>
          </a:xfrm>
          <a:custGeom>
            <a:avLst/>
            <a:gdLst>
              <a:gd name="T0" fmla="*/ 882 w 2849"/>
              <a:gd name="T1" fmla="*/ 0 h 218"/>
              <a:gd name="T2" fmla="*/ 0 w 2849"/>
              <a:gd name="T3" fmla="*/ 218 h 218"/>
              <a:gd name="T4" fmla="*/ 2064 w 2849"/>
              <a:gd name="T5" fmla="*/ 218 h 218"/>
              <a:gd name="T6" fmla="*/ 2849 w 2849"/>
              <a:gd name="T7" fmla="*/ 0 h 218"/>
              <a:gd name="T8" fmla="*/ 882 w 2849"/>
              <a:gd name="T9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9" h="218">
                <a:moveTo>
                  <a:pt x="882" y="0"/>
                </a:moveTo>
                <a:lnTo>
                  <a:pt x="0" y="218"/>
                </a:lnTo>
                <a:lnTo>
                  <a:pt x="2064" y="218"/>
                </a:lnTo>
                <a:lnTo>
                  <a:pt x="2849" y="0"/>
                </a:lnTo>
                <a:lnTo>
                  <a:pt x="882" y="0"/>
                </a:lnTo>
                <a:close/>
              </a:path>
            </a:pathLst>
          </a:custGeom>
          <a:solidFill>
            <a:srgbClr val="FF00FF"/>
          </a:solidFill>
          <a:ln w="19050" cmpd="sng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7433" name="Text Box 25"/>
          <p:cNvSpPr txBox="1">
            <a:spLocks noChangeArrowheads="1"/>
          </p:cNvSpPr>
          <p:nvPr/>
        </p:nvSpPr>
        <p:spPr bwMode="auto">
          <a:xfrm>
            <a:off x="4857750" y="5091113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chemeClr val="tx1"/>
                </a:solidFill>
              </a:rPr>
              <a:t>P</a:t>
            </a:r>
            <a:endParaRPr lang="en-US" altLang="zh-CN" b="1" i="1">
              <a:solidFill>
                <a:schemeClr val="tx1"/>
              </a:solidFill>
            </a:endParaRPr>
          </a:p>
        </p:txBody>
      </p:sp>
      <p:sp>
        <p:nvSpPr>
          <p:cNvPr id="1937434" name="Text Box 26"/>
          <p:cNvSpPr txBox="1">
            <a:spLocks noChangeArrowheads="1"/>
          </p:cNvSpPr>
          <p:nvPr/>
        </p:nvSpPr>
        <p:spPr bwMode="auto">
          <a:xfrm>
            <a:off x="6675438" y="61214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i="1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937435" name="Oval 27"/>
          <p:cNvSpPr>
            <a:spLocks noChangeArrowheads="1"/>
          </p:cNvSpPr>
          <p:nvPr/>
        </p:nvSpPr>
        <p:spPr bwMode="auto">
          <a:xfrm>
            <a:off x="4964113" y="5084763"/>
            <a:ext cx="74612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7436" name="Oval 28"/>
          <p:cNvSpPr>
            <a:spLocks noChangeArrowheads="1"/>
          </p:cNvSpPr>
          <p:nvPr/>
        </p:nvSpPr>
        <p:spPr bwMode="auto">
          <a:xfrm>
            <a:off x="4949825" y="2384425"/>
            <a:ext cx="74613" cy="74613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7437" name="Text Box 29"/>
          <p:cNvSpPr txBox="1">
            <a:spLocks noChangeArrowheads="1"/>
          </p:cNvSpPr>
          <p:nvPr/>
        </p:nvSpPr>
        <p:spPr bwMode="auto">
          <a:xfrm>
            <a:off x="4452938" y="2128838"/>
            <a:ext cx="620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1600" b="1" i="1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1937438" name="Text Box 30"/>
          <p:cNvSpPr txBox="1">
            <a:spLocks noChangeArrowheads="1"/>
          </p:cNvSpPr>
          <p:nvPr/>
        </p:nvSpPr>
        <p:spPr bwMode="auto">
          <a:xfrm>
            <a:off x="6858000" y="582613"/>
            <a:ext cx="393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chemeClr val="accent2"/>
                </a:solidFill>
              </a:rPr>
              <a:t>N</a:t>
            </a:r>
            <a:endParaRPr lang="en-US" altLang="zh-CN" sz="2000" i="1">
              <a:solidFill>
                <a:schemeClr val="accent2"/>
              </a:solidFill>
            </a:endParaRPr>
          </a:p>
        </p:txBody>
      </p:sp>
      <p:sp>
        <p:nvSpPr>
          <p:cNvPr id="1937439" name="Text Box 31"/>
          <p:cNvSpPr txBox="1">
            <a:spLocks noChangeArrowheads="1"/>
          </p:cNvSpPr>
          <p:nvPr/>
        </p:nvSpPr>
        <p:spPr bwMode="auto">
          <a:xfrm rot="-1987713">
            <a:off x="4060825" y="5260975"/>
            <a:ext cx="439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</a:t>
            </a:r>
            <a:r>
              <a:rPr lang="en-US" altLang="zh-CN" sz="1800" b="1" i="1">
                <a:solidFill>
                  <a:schemeClr val="accent2"/>
                </a:solidFill>
                <a:sym typeface="Symbol" pitchFamily="18" charset="2"/>
              </a:rPr>
              <a:t>x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937440" name="Text Box 32"/>
          <p:cNvSpPr txBox="1">
            <a:spLocks noChangeArrowheads="1"/>
          </p:cNvSpPr>
          <p:nvPr/>
        </p:nvSpPr>
        <p:spPr bwMode="auto">
          <a:xfrm>
            <a:off x="6169025" y="50434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 </a:t>
            </a:r>
            <a:r>
              <a:rPr lang="en-US" altLang="zh-CN" sz="1800" b="1" i="1">
                <a:solidFill>
                  <a:schemeClr val="accent2"/>
                </a:solidFill>
                <a:sym typeface="Symbol" pitchFamily="18" charset="2"/>
              </a:rPr>
              <a:t>y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937441" name="Text Box 33"/>
          <p:cNvSpPr txBox="1">
            <a:spLocks noChangeArrowheads="1"/>
          </p:cNvSpPr>
          <p:nvPr/>
        </p:nvSpPr>
        <p:spPr bwMode="auto">
          <a:xfrm>
            <a:off x="6819900" y="3359150"/>
            <a:ext cx="465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rgbClr val="FF0000"/>
                </a:solidFill>
              </a:rPr>
              <a:t>A</a:t>
            </a:r>
            <a:endParaRPr lang="en-US" altLang="zh-CN" sz="1800" b="1" i="1">
              <a:solidFill>
                <a:schemeClr val="tx1"/>
              </a:solidFill>
            </a:endParaRPr>
          </a:p>
        </p:txBody>
      </p:sp>
      <p:sp>
        <p:nvSpPr>
          <p:cNvPr id="1937442" name="Text Box 34"/>
          <p:cNvSpPr txBox="1">
            <a:spLocks noChangeArrowheads="1"/>
          </p:cNvSpPr>
          <p:nvPr/>
        </p:nvSpPr>
        <p:spPr bwMode="auto">
          <a:xfrm>
            <a:off x="6791325" y="2667000"/>
            <a:ext cx="407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rgbClr val="FF0000"/>
                </a:solidFill>
              </a:rPr>
              <a:t>B</a:t>
            </a:r>
            <a:endParaRPr lang="en-US" altLang="zh-CN" sz="1800">
              <a:solidFill>
                <a:schemeClr val="tx1"/>
              </a:solidFill>
            </a:endParaRPr>
          </a:p>
        </p:txBody>
      </p:sp>
      <p:graphicFrame>
        <p:nvGraphicFramePr>
          <p:cNvPr id="1937443" name="Object 35"/>
          <p:cNvGraphicFramePr>
            <a:graphicFrameLocks noChangeAspect="1"/>
          </p:cNvGraphicFramePr>
          <p:nvPr/>
        </p:nvGraphicFramePr>
        <p:xfrm>
          <a:off x="666750" y="1371600"/>
          <a:ext cx="13938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495" name="公式" r:id="rId8" imgW="888840" imgH="228600" progId="Equation.3">
                  <p:embed/>
                </p:oleObj>
              </mc:Choice>
              <mc:Fallback>
                <p:oleObj name="公式" r:id="rId8" imgW="888840" imgH="228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371600"/>
                        <a:ext cx="139382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7444" name="Object 36"/>
          <p:cNvGraphicFramePr>
            <a:graphicFrameLocks noChangeAspect="1"/>
          </p:cNvGraphicFramePr>
          <p:nvPr/>
        </p:nvGraphicFramePr>
        <p:xfrm>
          <a:off x="244475" y="1770063"/>
          <a:ext cx="28717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496" name="公式" r:id="rId10" imgW="1828800" imgH="228600" progId="Equation.3">
                  <p:embed/>
                </p:oleObj>
              </mc:Choice>
              <mc:Fallback>
                <p:oleObj name="公式" r:id="rId10" imgW="1828800" imgH="228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1770063"/>
                        <a:ext cx="28717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7446" name="Text Box 38"/>
          <p:cNvSpPr txBox="1">
            <a:spLocks noChangeArrowheads="1"/>
          </p:cNvSpPr>
          <p:nvPr/>
        </p:nvSpPr>
        <p:spPr bwMode="auto">
          <a:xfrm>
            <a:off x="212725" y="4279900"/>
            <a:ext cx="314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d</a:t>
            </a:r>
            <a:r>
              <a:rPr lang="en-US" altLang="zh-CN" b="1" i="1">
                <a:solidFill>
                  <a:srgbClr val="FF0000"/>
                </a:solidFill>
              </a:rPr>
              <a:t>z</a:t>
            </a:r>
            <a:r>
              <a:rPr lang="en-US" altLang="zh-CN" sz="2000" b="1" i="1">
                <a:solidFill>
                  <a:srgbClr val="FF0000"/>
                </a:solidFill>
              </a:rPr>
              <a:t>=AB </a:t>
            </a:r>
            <a:r>
              <a:rPr lang="en-US" altLang="zh-CN" sz="2000" b="1">
                <a:solidFill>
                  <a:srgbClr val="FF0000"/>
                </a:solidFill>
              </a:rPr>
              <a:t>:</a:t>
            </a:r>
            <a:r>
              <a:rPr lang="en-US" altLang="zh-CN" sz="1800" b="1">
                <a:solidFill>
                  <a:srgbClr val="FF0000"/>
                </a:solidFill>
              </a:rPr>
              <a:t>  </a:t>
            </a:r>
            <a:r>
              <a:rPr lang="zh-CN" altLang="en-US" sz="2000" b="1">
                <a:solidFill>
                  <a:srgbClr val="FF0000"/>
                </a:solidFill>
              </a:rPr>
              <a:t>切面立标的增量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1937447" name="Text Box 39"/>
          <p:cNvSpPr txBox="1">
            <a:spLocks noChangeArrowheads="1"/>
          </p:cNvSpPr>
          <p:nvPr/>
        </p:nvSpPr>
        <p:spPr bwMode="auto">
          <a:xfrm>
            <a:off x="7285038" y="1227138"/>
            <a:ext cx="1076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336600"/>
                </a:solidFill>
              </a:rPr>
              <a:t>z= f </a:t>
            </a:r>
            <a:r>
              <a:rPr lang="en-US" altLang="zh-CN" sz="1800" b="1">
                <a:solidFill>
                  <a:srgbClr val="336600"/>
                </a:solidFill>
              </a:rPr>
              <a:t>(</a:t>
            </a:r>
            <a:r>
              <a:rPr lang="en-US" altLang="zh-CN" sz="1800" b="1" i="1">
                <a:solidFill>
                  <a:srgbClr val="336600"/>
                </a:solidFill>
              </a:rPr>
              <a:t>x ,y</a:t>
            </a:r>
            <a:r>
              <a:rPr lang="en-US" altLang="zh-CN" sz="1800" b="1">
                <a:solidFill>
                  <a:srgbClr val="336600"/>
                </a:solidFill>
              </a:rPr>
              <a:t>)</a:t>
            </a:r>
            <a:endParaRPr lang="en-US" altLang="zh-CN" sz="1800" b="1" i="1">
              <a:solidFill>
                <a:schemeClr val="accent1"/>
              </a:solidFill>
            </a:endParaRPr>
          </a:p>
        </p:txBody>
      </p:sp>
      <p:graphicFrame>
        <p:nvGraphicFramePr>
          <p:cNvPr id="1937448" name="Object 40"/>
          <p:cNvGraphicFramePr>
            <a:graphicFrameLocks noChangeAspect="1"/>
          </p:cNvGraphicFramePr>
          <p:nvPr/>
        </p:nvGraphicFramePr>
        <p:xfrm>
          <a:off x="209550" y="4716463"/>
          <a:ext cx="29511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497" name="公式" r:id="rId12" imgW="1612800" imgH="279360" progId="Equation.3">
                  <p:embed/>
                </p:oleObj>
              </mc:Choice>
              <mc:Fallback>
                <p:oleObj name="公式" r:id="rId12" imgW="1612800" imgH="2793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4716463"/>
                        <a:ext cx="29511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7449" name="Text Box 41"/>
          <p:cNvSpPr txBox="1">
            <a:spLocks noChangeArrowheads="1"/>
          </p:cNvSpPr>
          <p:nvPr/>
        </p:nvSpPr>
        <p:spPr bwMode="auto">
          <a:xfrm>
            <a:off x="212725" y="2128838"/>
            <a:ext cx="3268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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 z =AN</a:t>
            </a:r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zh-CN" altLang="en-US" sz="1800" b="1">
                <a:solidFill>
                  <a:schemeClr val="accent2"/>
                </a:solidFill>
                <a:sym typeface="Symbol" pitchFamily="18" charset="2"/>
              </a:rPr>
              <a:t>：</a:t>
            </a:r>
            <a:r>
              <a:rPr lang="zh-CN" altLang="en-US" sz="2000" b="1">
                <a:solidFill>
                  <a:schemeClr val="accent2"/>
                </a:solidFill>
              </a:rPr>
              <a:t>曲面立标的增量</a:t>
            </a:r>
          </a:p>
        </p:txBody>
      </p:sp>
      <p:sp>
        <p:nvSpPr>
          <p:cNvPr id="1937450" name="Text Box 42"/>
          <p:cNvSpPr txBox="1">
            <a:spLocks noChangeArrowheads="1"/>
          </p:cNvSpPr>
          <p:nvPr/>
        </p:nvSpPr>
        <p:spPr bwMode="auto">
          <a:xfrm>
            <a:off x="228600" y="2530475"/>
            <a:ext cx="1997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b="1">
                <a:solidFill>
                  <a:schemeClr val="tx1"/>
                </a:solidFill>
              </a:rPr>
              <a:t>过点</a:t>
            </a:r>
            <a:r>
              <a:rPr lang="en-US" altLang="zh-CN" sz="1800" b="1" i="1">
                <a:solidFill>
                  <a:schemeClr val="tx1"/>
                </a:solidFill>
              </a:rPr>
              <a:t>M</a:t>
            </a:r>
            <a:r>
              <a:rPr lang="zh-CN" altLang="en-US" sz="1800" b="1">
                <a:solidFill>
                  <a:schemeClr val="tx1"/>
                </a:solidFill>
              </a:rPr>
              <a:t>的切平面</a:t>
            </a:r>
            <a:r>
              <a:rPr lang="zh-CN" altLang="en-US" sz="1800">
                <a:solidFill>
                  <a:schemeClr val="tx1"/>
                </a:solidFill>
              </a:rPr>
              <a:t>：</a:t>
            </a:r>
          </a:p>
        </p:txBody>
      </p:sp>
      <p:graphicFrame>
        <p:nvGraphicFramePr>
          <p:cNvPr id="1937451" name="Object 43"/>
          <p:cNvGraphicFramePr>
            <a:graphicFrameLocks noChangeAspect="1"/>
          </p:cNvGraphicFramePr>
          <p:nvPr/>
        </p:nvGraphicFramePr>
        <p:xfrm>
          <a:off x="60325" y="2876550"/>
          <a:ext cx="344646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498" name="公式" r:id="rId14" imgW="2539800" imgH="241200" progId="Equation.3">
                  <p:embed/>
                </p:oleObj>
              </mc:Choice>
              <mc:Fallback>
                <p:oleObj name="公式" r:id="rId14" imgW="2539800" imgH="2412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" y="2876550"/>
                        <a:ext cx="3446463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7453" name="Text Box 45"/>
          <p:cNvSpPr txBox="1">
            <a:spLocks noChangeArrowheads="1"/>
          </p:cNvSpPr>
          <p:nvPr/>
        </p:nvSpPr>
        <p:spPr bwMode="auto">
          <a:xfrm>
            <a:off x="1924050" y="3130550"/>
            <a:ext cx="642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b="1">
                <a:solidFill>
                  <a:schemeClr val="tx1"/>
                </a:solidFill>
              </a:rPr>
              <a:t>即</a:t>
            </a:r>
            <a:r>
              <a:rPr lang="zh-CN" altLang="en-US" sz="1800">
                <a:solidFill>
                  <a:schemeClr val="tx1"/>
                </a:solidFill>
              </a:rPr>
              <a:t>：</a:t>
            </a:r>
          </a:p>
        </p:txBody>
      </p:sp>
      <p:sp>
        <p:nvSpPr>
          <p:cNvPr id="1937454" name="Text Box 46"/>
          <p:cNvSpPr txBox="1">
            <a:spLocks noChangeArrowheads="1"/>
          </p:cNvSpPr>
          <p:nvPr/>
        </p:nvSpPr>
        <p:spPr bwMode="auto">
          <a:xfrm>
            <a:off x="6357938" y="2933700"/>
            <a:ext cx="48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000" b="1">
                <a:solidFill>
                  <a:srgbClr val="FF3300"/>
                </a:solidFill>
              </a:rPr>
              <a:t>d</a:t>
            </a:r>
            <a:r>
              <a:rPr lang="en-US" altLang="zh-CN" sz="2000" b="1" i="1">
                <a:solidFill>
                  <a:srgbClr val="FF3300"/>
                </a:solidFill>
              </a:rPr>
              <a:t>z</a:t>
            </a:r>
            <a:endParaRPr lang="en-US" altLang="zh-CN" sz="2000">
              <a:solidFill>
                <a:srgbClr val="FF3300"/>
              </a:solidFill>
            </a:endParaRPr>
          </a:p>
        </p:txBody>
      </p:sp>
      <p:sp>
        <p:nvSpPr>
          <p:cNvPr id="1937455" name="Text Box 47"/>
          <p:cNvSpPr txBox="1">
            <a:spLocks noChangeArrowheads="1"/>
          </p:cNvSpPr>
          <p:nvPr/>
        </p:nvSpPr>
        <p:spPr bwMode="auto">
          <a:xfrm>
            <a:off x="6791325" y="1900238"/>
            <a:ext cx="627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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z</a:t>
            </a:r>
            <a:endParaRPr lang="en-US" altLang="zh-CN" sz="2000" b="1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1937456" name="Line 48"/>
          <p:cNvSpPr>
            <a:spLocks noChangeShapeType="1"/>
          </p:cNvSpPr>
          <p:nvPr/>
        </p:nvSpPr>
        <p:spPr bwMode="auto">
          <a:xfrm>
            <a:off x="6832600" y="754063"/>
            <a:ext cx="0" cy="27273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7459" name="Oval 51"/>
          <p:cNvSpPr>
            <a:spLocks noChangeArrowheads="1"/>
          </p:cNvSpPr>
          <p:nvPr/>
        </p:nvSpPr>
        <p:spPr bwMode="auto">
          <a:xfrm>
            <a:off x="6797675" y="711200"/>
            <a:ext cx="77788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7460" name="Freeform 52"/>
          <p:cNvSpPr>
            <a:spLocks/>
          </p:cNvSpPr>
          <p:nvPr/>
        </p:nvSpPr>
        <p:spPr bwMode="auto">
          <a:xfrm>
            <a:off x="6834188" y="2790825"/>
            <a:ext cx="1587" cy="706438"/>
          </a:xfrm>
          <a:custGeom>
            <a:avLst/>
            <a:gdLst>
              <a:gd name="T0" fmla="*/ 0 w 1"/>
              <a:gd name="T1" fmla="*/ 0 h 445"/>
              <a:gd name="T2" fmla="*/ 0 w 1"/>
              <a:gd name="T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45">
                <a:moveTo>
                  <a:pt x="0" y="0"/>
                </a:moveTo>
                <a:lnTo>
                  <a:pt x="0" y="445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7461" name="Freeform 53"/>
          <p:cNvSpPr>
            <a:spLocks/>
          </p:cNvSpPr>
          <p:nvPr/>
        </p:nvSpPr>
        <p:spPr bwMode="auto">
          <a:xfrm>
            <a:off x="6834188" y="2805113"/>
            <a:ext cx="1587" cy="676275"/>
          </a:xfrm>
          <a:custGeom>
            <a:avLst/>
            <a:gdLst>
              <a:gd name="T0" fmla="*/ 0 w 1"/>
              <a:gd name="T1" fmla="*/ 0 h 426"/>
              <a:gd name="T2" fmla="*/ 0 w 1"/>
              <a:gd name="T3" fmla="*/ 426 h 4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26">
                <a:moveTo>
                  <a:pt x="0" y="0"/>
                </a:moveTo>
                <a:lnTo>
                  <a:pt x="0" y="426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7463" name="Text Box 55"/>
          <p:cNvSpPr txBox="1">
            <a:spLocks noChangeArrowheads="1"/>
          </p:cNvSpPr>
          <p:nvPr/>
        </p:nvSpPr>
        <p:spPr bwMode="auto">
          <a:xfrm>
            <a:off x="587375" y="5330825"/>
            <a:ext cx="116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=</a:t>
            </a:r>
            <a:r>
              <a:rPr lang="en-US" altLang="zh-CN" sz="2000" b="1" i="1">
                <a:solidFill>
                  <a:srgbClr val="FF0000"/>
                </a:solidFill>
              </a:rPr>
              <a:t>AB</a:t>
            </a:r>
            <a:r>
              <a:rPr lang="en-US" altLang="zh-CN" sz="2000" b="1" i="1">
                <a:solidFill>
                  <a:schemeClr val="tx1"/>
                </a:solidFill>
              </a:rPr>
              <a:t>+</a:t>
            </a:r>
            <a:r>
              <a:rPr lang="en-US" altLang="zh-CN" sz="2000" b="1" i="1">
                <a:solidFill>
                  <a:schemeClr val="accent2"/>
                </a:solidFill>
              </a:rPr>
              <a:t>BN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aphicFrame>
        <p:nvGraphicFramePr>
          <p:cNvPr id="1937464" name="Object 56"/>
          <p:cNvGraphicFramePr>
            <a:graphicFrameLocks noChangeAspect="1"/>
          </p:cNvGraphicFramePr>
          <p:nvPr/>
        </p:nvGraphicFramePr>
        <p:xfrm>
          <a:off x="387350" y="3906838"/>
          <a:ext cx="858838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499" name="公式" r:id="rId16" imgW="558720" imgH="228600" progId="Equation.3">
                  <p:embed/>
                </p:oleObj>
              </mc:Choice>
              <mc:Fallback>
                <p:oleObj name="公式" r:id="rId16" imgW="558720" imgH="2286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3906838"/>
                        <a:ext cx="858838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7465" name="Object 57"/>
          <p:cNvGraphicFramePr>
            <a:graphicFrameLocks noChangeAspect="1"/>
          </p:cNvGraphicFramePr>
          <p:nvPr/>
        </p:nvGraphicFramePr>
        <p:xfrm>
          <a:off x="279400" y="3186113"/>
          <a:ext cx="11699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500" name="公式" r:id="rId18" imgW="863280" imgH="228600" progId="Equation.3">
                  <p:embed/>
                </p:oleObj>
              </mc:Choice>
              <mc:Fallback>
                <p:oleObj name="公式" r:id="rId18" imgW="863280" imgH="2286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3186113"/>
                        <a:ext cx="116998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7466" name="Object 58"/>
          <p:cNvGraphicFramePr>
            <a:graphicFrameLocks noChangeAspect="1"/>
          </p:cNvGraphicFramePr>
          <p:nvPr/>
        </p:nvGraphicFramePr>
        <p:xfrm>
          <a:off x="444500" y="3590925"/>
          <a:ext cx="30622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501" name="公式" r:id="rId20" imgW="1993680" imgH="241200" progId="Equation.3">
                  <p:embed/>
                </p:oleObj>
              </mc:Choice>
              <mc:Fallback>
                <p:oleObj name="公式" r:id="rId20" imgW="1993680" imgH="2412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3590925"/>
                        <a:ext cx="30622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7467" name="Object 59"/>
          <p:cNvGraphicFramePr>
            <a:graphicFrameLocks noChangeAspect="1"/>
          </p:cNvGraphicFramePr>
          <p:nvPr/>
        </p:nvGraphicFramePr>
        <p:xfrm>
          <a:off x="6875463" y="1593850"/>
          <a:ext cx="5000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502" name="公式" r:id="rId22" imgW="342720" imgH="203040" progId="Equation.3">
                  <p:embed/>
                </p:oleObj>
              </mc:Choice>
              <mc:Fallback>
                <p:oleObj name="公式" r:id="rId22" imgW="342720" imgH="2030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1593850"/>
                        <a:ext cx="5000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7468" name="Text Box 60"/>
          <p:cNvSpPr txBox="1">
            <a:spLocks noChangeArrowheads="1"/>
          </p:cNvSpPr>
          <p:nvPr/>
        </p:nvSpPr>
        <p:spPr bwMode="auto">
          <a:xfrm>
            <a:off x="8307388" y="3876675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937469" name="Text Box 61"/>
          <p:cNvSpPr txBox="1">
            <a:spLocks noChangeArrowheads="1"/>
          </p:cNvSpPr>
          <p:nvPr/>
        </p:nvSpPr>
        <p:spPr bwMode="auto">
          <a:xfrm>
            <a:off x="34925" y="3519488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/>
              <a:t>d</a:t>
            </a:r>
            <a:r>
              <a:rPr lang="en-US" altLang="zh-CN" b="1" i="1"/>
              <a:t>z</a:t>
            </a:r>
            <a:endParaRPr lang="en-US" altLang="zh-CN" b="1"/>
          </a:p>
        </p:txBody>
      </p:sp>
      <p:sp>
        <p:nvSpPr>
          <p:cNvPr id="1937471" name="Text Box 63"/>
          <p:cNvSpPr txBox="1">
            <a:spLocks noChangeArrowheads="1"/>
          </p:cNvSpPr>
          <p:nvPr/>
        </p:nvSpPr>
        <p:spPr bwMode="auto">
          <a:xfrm>
            <a:off x="1246188" y="3913188"/>
            <a:ext cx="619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/>
              <a:t>=</a:t>
            </a:r>
            <a:r>
              <a:rPr lang="en-US" altLang="zh-CN" sz="1800" b="1" i="1">
                <a:solidFill>
                  <a:srgbClr val="FF0000"/>
                </a:solidFill>
              </a:rPr>
              <a:t>AB</a:t>
            </a:r>
            <a:endParaRPr lang="en-US" altLang="zh-CN" sz="1800" b="1"/>
          </a:p>
        </p:txBody>
      </p:sp>
      <p:sp>
        <p:nvSpPr>
          <p:cNvPr id="1937472" name="Text Box 64"/>
          <p:cNvSpPr txBox="1">
            <a:spLocks noChangeArrowheads="1"/>
          </p:cNvSpPr>
          <p:nvPr/>
        </p:nvSpPr>
        <p:spPr bwMode="auto">
          <a:xfrm>
            <a:off x="3352800" y="373063"/>
            <a:ext cx="409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</a:rPr>
              <a:t>用切面立标的增量近似曲面立标的增量</a:t>
            </a:r>
          </a:p>
        </p:txBody>
      </p:sp>
      <p:graphicFrame>
        <p:nvGraphicFramePr>
          <p:cNvPr id="1937473" name="Object 65"/>
          <p:cNvGraphicFramePr>
            <a:graphicFrameLocks noChangeAspect="1"/>
          </p:cNvGraphicFramePr>
          <p:nvPr/>
        </p:nvGraphicFramePr>
        <p:xfrm>
          <a:off x="63500" y="5754688"/>
          <a:ext cx="21812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503" name="公式" r:id="rId24" imgW="1155600" imgH="215640" progId="Equation.3">
                  <p:embed/>
                </p:oleObj>
              </mc:Choice>
              <mc:Fallback>
                <p:oleObj name="公式" r:id="rId24" imgW="1155600" imgH="21564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" y="5754688"/>
                        <a:ext cx="21812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7474" name="Object 66"/>
          <p:cNvGraphicFramePr>
            <a:graphicFrameLocks noChangeAspect="1"/>
          </p:cNvGraphicFramePr>
          <p:nvPr/>
        </p:nvGraphicFramePr>
        <p:xfrm>
          <a:off x="666750" y="6161088"/>
          <a:ext cx="7683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504" name="公式" r:id="rId26" imgW="330120" imgH="177480" progId="Equation.3">
                  <p:embed/>
                </p:oleObj>
              </mc:Choice>
              <mc:Fallback>
                <p:oleObj name="公式" r:id="rId26" imgW="330120" imgH="17748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6161088"/>
                        <a:ext cx="76835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7475" name="Text Box 67"/>
          <p:cNvSpPr txBox="1">
            <a:spLocks noChangeArrowheads="1"/>
          </p:cNvSpPr>
          <p:nvPr/>
        </p:nvSpPr>
        <p:spPr bwMode="auto">
          <a:xfrm>
            <a:off x="1435100" y="6096000"/>
            <a:ext cx="520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d</a:t>
            </a:r>
            <a:r>
              <a:rPr lang="en-US" altLang="zh-CN" sz="2800" b="1" i="1">
                <a:solidFill>
                  <a:srgbClr val="FF0000"/>
                </a:solidFill>
              </a:rPr>
              <a:t>z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937476" name="Rectangle 68"/>
          <p:cNvSpPr>
            <a:spLocks noGrp="1" noChangeArrowheads="1"/>
          </p:cNvSpPr>
          <p:nvPr>
            <p:ph type="title" idx="4294967295"/>
          </p:nvPr>
        </p:nvSpPr>
        <p:spPr>
          <a:xfrm>
            <a:off x="279400" y="334963"/>
            <a:ext cx="3168650" cy="376237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4. </a:t>
            </a:r>
            <a:r>
              <a:rPr lang="zh-CN" altLang="en-US" sz="2400" b="1"/>
              <a:t>全微分的几何意义</a:t>
            </a:r>
            <a:endParaRPr lang="zh-CN" altLang="en-US" b="1"/>
          </a:p>
        </p:txBody>
      </p:sp>
      <p:sp>
        <p:nvSpPr>
          <p:cNvPr id="1937478" name="AutoShape 70">
            <a:hlinkClick r:id="rId2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7479" name="Rectangle 71"/>
          <p:cNvSpPr>
            <a:spLocks noChangeArrowheads="1"/>
          </p:cNvSpPr>
          <p:nvPr/>
        </p:nvSpPr>
        <p:spPr bwMode="auto">
          <a:xfrm>
            <a:off x="6705600" y="152400"/>
            <a:ext cx="1809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楷体_GB2312" pitchFamily="49" charset="-122"/>
              </a:rPr>
              <a:t>复习一元函数微分</a:t>
            </a:r>
          </a:p>
        </p:txBody>
      </p:sp>
      <p:sp>
        <p:nvSpPr>
          <p:cNvPr id="1937480" name="AutoShape 72">
            <a:hlinkClick r:id="rId2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15350" y="166688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3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93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93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37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37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93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37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74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3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37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37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193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3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193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3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193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3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93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193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3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193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93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93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3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0" fill="hold"/>
                                        <p:tgtEl>
                                          <p:spTgt spid="193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0" fill="hold"/>
                                        <p:tgtEl>
                                          <p:spTgt spid="193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8" dur="500"/>
                                        <p:tgtEl>
                                          <p:spTgt spid="193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93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7" dur="500"/>
                                        <p:tgtEl>
                                          <p:spTgt spid="193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93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93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93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6" dur="500"/>
                                        <p:tgtEl>
                                          <p:spTgt spid="193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937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74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937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74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193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937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937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93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93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93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93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93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6" dur="500"/>
                                        <p:tgtEl>
                                          <p:spTgt spid="193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93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937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74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937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937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937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937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74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93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937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937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937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937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93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93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937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937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74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937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937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937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937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0" fill="hold"/>
                                        <p:tgtEl>
                                          <p:spTgt spid="1937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0" fill="hold"/>
                                        <p:tgtEl>
                                          <p:spTgt spid="1937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7421" grpId="0" animBg="1"/>
      <p:bldP spid="1937422" grpId="0" animBg="1"/>
      <p:bldP spid="1937425" grpId="0" animBg="1"/>
      <p:bldP spid="1937426" grpId="0" animBg="1"/>
      <p:bldP spid="1937427" grpId="0" animBg="1"/>
      <p:bldP spid="1937428" grpId="0" animBg="1"/>
      <p:bldP spid="1937429" grpId="0" animBg="1"/>
      <p:bldP spid="1937430" grpId="0" animBg="1"/>
      <p:bldP spid="1937431" grpId="0" animBg="1"/>
      <p:bldP spid="1937432" grpId="0" animBg="1"/>
      <p:bldP spid="1937433" grpId="0" autoUpdateAnimBg="0"/>
      <p:bldP spid="1937434" grpId="0" autoUpdateAnimBg="0"/>
      <p:bldP spid="1937435" grpId="0" animBg="1"/>
      <p:bldP spid="1937436" grpId="0" animBg="1"/>
      <p:bldP spid="1937437" grpId="0" autoUpdateAnimBg="0"/>
      <p:bldP spid="1937438" grpId="0" autoUpdateAnimBg="0"/>
      <p:bldP spid="1937439" grpId="0" autoUpdateAnimBg="0"/>
      <p:bldP spid="1937440" grpId="0" autoUpdateAnimBg="0"/>
      <p:bldP spid="1937441" grpId="0" autoUpdateAnimBg="0"/>
      <p:bldP spid="1937442" grpId="0" autoUpdateAnimBg="0"/>
      <p:bldP spid="1937446" grpId="0" autoUpdateAnimBg="0"/>
      <p:bldP spid="1937447" grpId="0" autoUpdateAnimBg="0"/>
      <p:bldP spid="1937449" grpId="0" autoUpdateAnimBg="0"/>
      <p:bldP spid="1937450" grpId="0" autoUpdateAnimBg="0"/>
      <p:bldP spid="1937453" grpId="0" autoUpdateAnimBg="0"/>
      <p:bldP spid="1937454" grpId="0" autoUpdateAnimBg="0"/>
      <p:bldP spid="1937455" grpId="0" autoUpdateAnimBg="0"/>
      <p:bldP spid="1937456" grpId="0" animBg="1"/>
      <p:bldP spid="1937459" grpId="0" animBg="1"/>
      <p:bldP spid="1937460" grpId="0" animBg="1"/>
      <p:bldP spid="1937461" grpId="0" animBg="1"/>
      <p:bldP spid="1937463" grpId="0" autoUpdateAnimBg="0"/>
      <p:bldP spid="1937468" grpId="0" autoUpdateAnimBg="0"/>
      <p:bldP spid="1937469" grpId="0" autoUpdateAnimBg="0"/>
      <p:bldP spid="1937471" grpId="0" autoUpdateAnimBg="0"/>
      <p:bldP spid="1937472" grpId="0" autoUpdateAnimBg="0"/>
      <p:bldP spid="193747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458" name="Freeform 2"/>
          <p:cNvSpPr>
            <a:spLocks/>
          </p:cNvSpPr>
          <p:nvPr/>
        </p:nvSpPr>
        <p:spPr bwMode="auto">
          <a:xfrm>
            <a:off x="4229100" y="1981200"/>
            <a:ext cx="2409825" cy="4086225"/>
          </a:xfrm>
          <a:custGeom>
            <a:avLst/>
            <a:gdLst>
              <a:gd name="T0" fmla="*/ 0 w 1518"/>
              <a:gd name="T1" fmla="*/ 0 h 2574"/>
              <a:gd name="T2" fmla="*/ 0 w 1518"/>
              <a:gd name="T3" fmla="*/ 1696 h 2574"/>
              <a:gd name="T4" fmla="*/ 1518 w 1518"/>
              <a:gd name="T5" fmla="*/ 2574 h 2574"/>
              <a:gd name="T6" fmla="*/ 1517 w 1518"/>
              <a:gd name="T7" fmla="*/ 816 h 2574"/>
              <a:gd name="T8" fmla="*/ 1408 w 1518"/>
              <a:gd name="T9" fmla="*/ 688 h 2574"/>
              <a:gd name="T10" fmla="*/ 1308 w 1518"/>
              <a:gd name="T11" fmla="*/ 588 h 2574"/>
              <a:gd name="T12" fmla="*/ 1199 w 1518"/>
              <a:gd name="T13" fmla="*/ 488 h 2574"/>
              <a:gd name="T14" fmla="*/ 1027 w 1518"/>
              <a:gd name="T15" fmla="*/ 370 h 2574"/>
              <a:gd name="T16" fmla="*/ 817 w 1518"/>
              <a:gd name="T17" fmla="*/ 270 h 2574"/>
              <a:gd name="T18" fmla="*/ 727 w 1518"/>
              <a:gd name="T19" fmla="*/ 225 h 2574"/>
              <a:gd name="T20" fmla="*/ 554 w 1518"/>
              <a:gd name="T21" fmla="*/ 152 h 2574"/>
              <a:gd name="T22" fmla="*/ 299 w 1518"/>
              <a:gd name="T23" fmla="*/ 88 h 2574"/>
              <a:gd name="T24" fmla="*/ 181 w 1518"/>
              <a:gd name="T25" fmla="*/ 52 h 2574"/>
              <a:gd name="T26" fmla="*/ 0 w 1518"/>
              <a:gd name="T27" fmla="*/ 0 h 2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8" h="2574">
                <a:moveTo>
                  <a:pt x="0" y="0"/>
                </a:moveTo>
                <a:lnTo>
                  <a:pt x="0" y="1696"/>
                </a:lnTo>
                <a:lnTo>
                  <a:pt x="1518" y="2574"/>
                </a:lnTo>
                <a:lnTo>
                  <a:pt x="1517" y="816"/>
                </a:lnTo>
                <a:lnTo>
                  <a:pt x="1408" y="688"/>
                </a:lnTo>
                <a:lnTo>
                  <a:pt x="1308" y="588"/>
                </a:lnTo>
                <a:lnTo>
                  <a:pt x="1199" y="488"/>
                </a:lnTo>
                <a:lnTo>
                  <a:pt x="1027" y="370"/>
                </a:lnTo>
                <a:lnTo>
                  <a:pt x="817" y="270"/>
                </a:lnTo>
                <a:lnTo>
                  <a:pt x="727" y="225"/>
                </a:lnTo>
                <a:lnTo>
                  <a:pt x="554" y="152"/>
                </a:lnTo>
                <a:lnTo>
                  <a:pt x="299" y="88"/>
                </a:lnTo>
                <a:lnTo>
                  <a:pt x="181" y="52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28575" cmpd="sng">
            <a:solidFill>
              <a:srgbClr val="00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39515" name="Group 59"/>
          <p:cNvGrpSpPr>
            <a:grpSpLocks/>
          </p:cNvGrpSpPr>
          <p:nvPr/>
        </p:nvGrpSpPr>
        <p:grpSpPr bwMode="auto">
          <a:xfrm>
            <a:off x="1409700" y="1104900"/>
            <a:ext cx="6846888" cy="5049838"/>
            <a:chOff x="888" y="696"/>
            <a:chExt cx="4313" cy="3181"/>
          </a:xfrm>
        </p:grpSpPr>
        <p:sp>
          <p:nvSpPr>
            <p:cNvPr id="1939460" name="Line 4"/>
            <p:cNvSpPr>
              <a:spLocks noChangeShapeType="1"/>
            </p:cNvSpPr>
            <p:nvPr/>
          </p:nvSpPr>
          <p:spPr bwMode="auto">
            <a:xfrm flipV="1">
              <a:off x="2291" y="867"/>
              <a:ext cx="0" cy="1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9461" name="Line 5"/>
            <p:cNvSpPr>
              <a:spLocks noChangeShapeType="1"/>
            </p:cNvSpPr>
            <p:nvPr/>
          </p:nvSpPr>
          <p:spPr bwMode="auto">
            <a:xfrm>
              <a:off x="2282" y="2779"/>
              <a:ext cx="29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9462" name="Line 6"/>
            <p:cNvSpPr>
              <a:spLocks noChangeShapeType="1"/>
            </p:cNvSpPr>
            <p:nvPr/>
          </p:nvSpPr>
          <p:spPr bwMode="auto">
            <a:xfrm flipH="1">
              <a:off x="1072" y="2779"/>
              <a:ext cx="1220" cy="10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9463" name="Text Box 7"/>
            <p:cNvSpPr txBox="1">
              <a:spLocks noChangeArrowheads="1"/>
            </p:cNvSpPr>
            <p:nvPr/>
          </p:nvSpPr>
          <p:spPr bwMode="auto">
            <a:xfrm>
              <a:off x="888" y="3586"/>
              <a:ext cx="3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39464" name="Text Box 8"/>
            <p:cNvSpPr txBox="1">
              <a:spLocks noChangeArrowheads="1"/>
            </p:cNvSpPr>
            <p:nvPr/>
          </p:nvSpPr>
          <p:spPr bwMode="auto">
            <a:xfrm>
              <a:off x="2233" y="696"/>
              <a:ext cx="3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 i="1">
                  <a:solidFill>
                    <a:schemeClr val="tx1"/>
                  </a:solidFill>
                </a:rPr>
                <a:t> 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39465" name="Text Box 9"/>
            <p:cNvSpPr txBox="1">
              <a:spLocks noChangeArrowheads="1"/>
            </p:cNvSpPr>
            <p:nvPr/>
          </p:nvSpPr>
          <p:spPr bwMode="auto">
            <a:xfrm>
              <a:off x="5018" y="278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39466" name="Text Box 10"/>
            <p:cNvSpPr txBox="1">
              <a:spLocks noChangeArrowheads="1"/>
            </p:cNvSpPr>
            <p:nvPr/>
          </p:nvSpPr>
          <p:spPr bwMode="auto">
            <a:xfrm>
              <a:off x="1996" y="2627"/>
              <a:ext cx="4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1939467" name="Text Box 11"/>
          <p:cNvSpPr txBox="1">
            <a:spLocks noChangeArrowheads="1"/>
          </p:cNvSpPr>
          <p:nvPr/>
        </p:nvSpPr>
        <p:spPr bwMode="auto">
          <a:xfrm>
            <a:off x="341313" y="350838"/>
            <a:ext cx="3049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 </a:t>
            </a:r>
            <a:endParaRPr lang="en-US" altLang="zh-CN" b="1">
              <a:solidFill>
                <a:srgbClr val="FF00FF"/>
              </a:solidFill>
            </a:endParaRPr>
          </a:p>
        </p:txBody>
      </p:sp>
      <p:sp>
        <p:nvSpPr>
          <p:cNvPr id="1939468" name="Freeform 12"/>
          <p:cNvSpPr>
            <a:spLocks/>
          </p:cNvSpPr>
          <p:nvPr/>
        </p:nvSpPr>
        <p:spPr bwMode="auto">
          <a:xfrm>
            <a:off x="2871788" y="808038"/>
            <a:ext cx="5383212" cy="3581400"/>
          </a:xfrm>
          <a:custGeom>
            <a:avLst/>
            <a:gdLst>
              <a:gd name="T0" fmla="*/ 1500 w 3391"/>
              <a:gd name="T1" fmla="*/ 0 h 2256"/>
              <a:gd name="T2" fmla="*/ 1276 w 3391"/>
              <a:gd name="T3" fmla="*/ 111 h 2256"/>
              <a:gd name="T4" fmla="*/ 1055 w 3391"/>
              <a:gd name="T5" fmla="*/ 235 h 2256"/>
              <a:gd name="T6" fmla="*/ 807 w 3391"/>
              <a:gd name="T7" fmla="*/ 423 h 2256"/>
              <a:gd name="T8" fmla="*/ 660 w 3391"/>
              <a:gd name="T9" fmla="*/ 524 h 2256"/>
              <a:gd name="T10" fmla="*/ 493 w 3391"/>
              <a:gd name="T11" fmla="*/ 665 h 2256"/>
              <a:gd name="T12" fmla="*/ 336 w 3391"/>
              <a:gd name="T13" fmla="*/ 795 h 2256"/>
              <a:gd name="T14" fmla="*/ 145 w 3391"/>
              <a:gd name="T15" fmla="*/ 957 h 2256"/>
              <a:gd name="T16" fmla="*/ 0 w 3391"/>
              <a:gd name="T17" fmla="*/ 1108 h 2256"/>
              <a:gd name="T18" fmla="*/ 219 w 3391"/>
              <a:gd name="T19" fmla="*/ 1199 h 2256"/>
              <a:gd name="T20" fmla="*/ 481 w 3391"/>
              <a:gd name="T21" fmla="*/ 1289 h 2256"/>
              <a:gd name="T22" fmla="*/ 706 w 3391"/>
              <a:gd name="T23" fmla="*/ 1410 h 2256"/>
              <a:gd name="T24" fmla="*/ 930 w 3391"/>
              <a:gd name="T25" fmla="*/ 1531 h 2256"/>
              <a:gd name="T26" fmla="*/ 1164 w 3391"/>
              <a:gd name="T27" fmla="*/ 1671 h 2256"/>
              <a:gd name="T28" fmla="*/ 1290 w 3391"/>
              <a:gd name="T29" fmla="*/ 1753 h 2256"/>
              <a:gd name="T30" fmla="*/ 1355 w 3391"/>
              <a:gd name="T31" fmla="*/ 1797 h 2256"/>
              <a:gd name="T32" fmla="*/ 1422 w 3391"/>
              <a:gd name="T33" fmla="*/ 1853 h 2256"/>
              <a:gd name="T34" fmla="*/ 1475 w 3391"/>
              <a:gd name="T35" fmla="*/ 1905 h 2256"/>
              <a:gd name="T36" fmla="*/ 1523 w 3391"/>
              <a:gd name="T37" fmla="*/ 1960 h 2256"/>
              <a:gd name="T38" fmla="*/ 1572 w 3391"/>
              <a:gd name="T39" fmla="*/ 2017 h 2256"/>
              <a:gd name="T40" fmla="*/ 1612 w 3391"/>
              <a:gd name="T41" fmla="*/ 2074 h 2256"/>
              <a:gd name="T42" fmla="*/ 1635 w 3391"/>
              <a:gd name="T43" fmla="*/ 2124 h 2256"/>
              <a:gd name="T44" fmla="*/ 1652 w 3391"/>
              <a:gd name="T45" fmla="*/ 2164 h 2256"/>
              <a:gd name="T46" fmla="*/ 1691 w 3391"/>
              <a:gd name="T47" fmla="*/ 2256 h 2256"/>
              <a:gd name="T48" fmla="*/ 1869 w 3391"/>
              <a:gd name="T49" fmla="*/ 2064 h 2256"/>
              <a:gd name="T50" fmla="*/ 2025 w 3391"/>
              <a:gd name="T51" fmla="*/ 1873 h 2256"/>
              <a:gd name="T52" fmla="*/ 2239 w 3391"/>
              <a:gd name="T53" fmla="*/ 1641 h 2256"/>
              <a:gd name="T54" fmla="*/ 2485 w 3391"/>
              <a:gd name="T55" fmla="*/ 1471 h 2256"/>
              <a:gd name="T56" fmla="*/ 2698 w 3391"/>
              <a:gd name="T57" fmla="*/ 1380 h 2256"/>
              <a:gd name="T58" fmla="*/ 2911 w 3391"/>
              <a:gd name="T59" fmla="*/ 1299 h 2256"/>
              <a:gd name="T60" fmla="*/ 3156 w 3391"/>
              <a:gd name="T61" fmla="*/ 1218 h 2256"/>
              <a:gd name="T62" fmla="*/ 3391 w 3391"/>
              <a:gd name="T63" fmla="*/ 1178 h 2256"/>
              <a:gd name="T64" fmla="*/ 3190 w 3391"/>
              <a:gd name="T65" fmla="*/ 947 h 2256"/>
              <a:gd name="T66" fmla="*/ 2966 w 3391"/>
              <a:gd name="T67" fmla="*/ 715 h 2256"/>
              <a:gd name="T68" fmla="*/ 2731 w 3391"/>
              <a:gd name="T69" fmla="*/ 524 h 2256"/>
              <a:gd name="T70" fmla="*/ 2507 w 3391"/>
              <a:gd name="T71" fmla="*/ 362 h 2256"/>
              <a:gd name="T72" fmla="*/ 2239 w 3391"/>
              <a:gd name="T73" fmla="*/ 241 h 2256"/>
              <a:gd name="T74" fmla="*/ 2111 w 3391"/>
              <a:gd name="T75" fmla="*/ 186 h 2256"/>
              <a:gd name="T76" fmla="*/ 1959 w 3391"/>
              <a:gd name="T77" fmla="*/ 131 h 2256"/>
              <a:gd name="T78" fmla="*/ 1832 w 3391"/>
              <a:gd name="T79" fmla="*/ 93 h 2256"/>
              <a:gd name="T80" fmla="*/ 1737 w 3391"/>
              <a:gd name="T81" fmla="*/ 64 h 2256"/>
              <a:gd name="T82" fmla="*/ 1500 w 3391"/>
              <a:gd name="T83" fmla="*/ 0 h 2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391" h="2256">
                <a:moveTo>
                  <a:pt x="1500" y="0"/>
                </a:moveTo>
                <a:lnTo>
                  <a:pt x="1276" y="111"/>
                </a:lnTo>
                <a:lnTo>
                  <a:pt x="1055" y="235"/>
                </a:lnTo>
                <a:lnTo>
                  <a:pt x="807" y="423"/>
                </a:lnTo>
                <a:lnTo>
                  <a:pt x="660" y="524"/>
                </a:lnTo>
                <a:lnTo>
                  <a:pt x="493" y="665"/>
                </a:lnTo>
                <a:lnTo>
                  <a:pt x="336" y="795"/>
                </a:lnTo>
                <a:lnTo>
                  <a:pt x="145" y="957"/>
                </a:lnTo>
                <a:lnTo>
                  <a:pt x="0" y="1108"/>
                </a:lnTo>
                <a:lnTo>
                  <a:pt x="219" y="1199"/>
                </a:lnTo>
                <a:lnTo>
                  <a:pt x="481" y="1289"/>
                </a:lnTo>
                <a:lnTo>
                  <a:pt x="706" y="1410"/>
                </a:lnTo>
                <a:lnTo>
                  <a:pt x="930" y="1531"/>
                </a:lnTo>
                <a:lnTo>
                  <a:pt x="1164" y="1671"/>
                </a:lnTo>
                <a:lnTo>
                  <a:pt x="1290" y="1753"/>
                </a:lnTo>
                <a:lnTo>
                  <a:pt x="1355" y="1797"/>
                </a:lnTo>
                <a:lnTo>
                  <a:pt x="1422" y="1853"/>
                </a:lnTo>
                <a:lnTo>
                  <a:pt x="1475" y="1905"/>
                </a:lnTo>
                <a:lnTo>
                  <a:pt x="1523" y="1960"/>
                </a:lnTo>
                <a:lnTo>
                  <a:pt x="1572" y="2017"/>
                </a:lnTo>
                <a:lnTo>
                  <a:pt x="1612" y="2074"/>
                </a:lnTo>
                <a:lnTo>
                  <a:pt x="1635" y="2124"/>
                </a:lnTo>
                <a:lnTo>
                  <a:pt x="1652" y="2164"/>
                </a:lnTo>
                <a:lnTo>
                  <a:pt x="1691" y="2256"/>
                </a:lnTo>
                <a:lnTo>
                  <a:pt x="1869" y="2064"/>
                </a:lnTo>
                <a:lnTo>
                  <a:pt x="2025" y="1873"/>
                </a:lnTo>
                <a:lnTo>
                  <a:pt x="2239" y="1641"/>
                </a:lnTo>
                <a:lnTo>
                  <a:pt x="2485" y="1471"/>
                </a:lnTo>
                <a:lnTo>
                  <a:pt x="2698" y="1380"/>
                </a:lnTo>
                <a:lnTo>
                  <a:pt x="2911" y="1299"/>
                </a:lnTo>
                <a:lnTo>
                  <a:pt x="3156" y="1218"/>
                </a:lnTo>
                <a:lnTo>
                  <a:pt x="3391" y="1178"/>
                </a:lnTo>
                <a:lnTo>
                  <a:pt x="3190" y="947"/>
                </a:lnTo>
                <a:lnTo>
                  <a:pt x="2966" y="715"/>
                </a:lnTo>
                <a:lnTo>
                  <a:pt x="2731" y="524"/>
                </a:lnTo>
                <a:lnTo>
                  <a:pt x="2507" y="362"/>
                </a:lnTo>
                <a:lnTo>
                  <a:pt x="2239" y="241"/>
                </a:lnTo>
                <a:lnTo>
                  <a:pt x="2111" y="186"/>
                </a:lnTo>
                <a:lnTo>
                  <a:pt x="1959" y="131"/>
                </a:lnTo>
                <a:lnTo>
                  <a:pt x="1832" y="93"/>
                </a:lnTo>
                <a:lnTo>
                  <a:pt x="1737" y="64"/>
                </a:lnTo>
                <a:lnTo>
                  <a:pt x="1500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9469" name="Line 13"/>
          <p:cNvSpPr>
            <a:spLocks noChangeShapeType="1"/>
          </p:cNvSpPr>
          <p:nvPr/>
        </p:nvSpPr>
        <p:spPr bwMode="auto">
          <a:xfrm flipH="1">
            <a:off x="3249613" y="5588000"/>
            <a:ext cx="2544762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9470" name="Text Box 14"/>
          <p:cNvSpPr txBox="1">
            <a:spLocks noChangeArrowheads="1"/>
          </p:cNvSpPr>
          <p:nvPr/>
        </p:nvSpPr>
        <p:spPr bwMode="auto">
          <a:xfrm>
            <a:off x="7285038" y="60975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chemeClr val="accent2"/>
                </a:solidFill>
              </a:rPr>
              <a:t>l</a:t>
            </a:r>
            <a:endParaRPr lang="en-US" altLang="zh-CN">
              <a:solidFill>
                <a:schemeClr val="accent2"/>
              </a:solidFill>
            </a:endParaRPr>
          </a:p>
        </p:txBody>
      </p:sp>
      <p:grpSp>
        <p:nvGrpSpPr>
          <p:cNvPr id="1939471" name="Group 15"/>
          <p:cNvGrpSpPr>
            <a:grpSpLocks/>
          </p:cNvGrpSpPr>
          <p:nvPr/>
        </p:nvGrpSpPr>
        <p:grpSpPr bwMode="auto">
          <a:xfrm>
            <a:off x="5813425" y="2509838"/>
            <a:ext cx="0" cy="3065462"/>
            <a:chOff x="3662" y="1581"/>
            <a:chExt cx="0" cy="1931"/>
          </a:xfrm>
        </p:grpSpPr>
        <p:sp>
          <p:nvSpPr>
            <p:cNvPr id="1939472" name="Line 16"/>
            <p:cNvSpPr>
              <a:spLocks noChangeShapeType="1"/>
            </p:cNvSpPr>
            <p:nvPr/>
          </p:nvSpPr>
          <p:spPr bwMode="auto">
            <a:xfrm flipH="1" flipV="1">
              <a:off x="3662" y="2597"/>
              <a:ext cx="0" cy="9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9473" name="Line 17"/>
            <p:cNvSpPr>
              <a:spLocks noChangeShapeType="1"/>
            </p:cNvSpPr>
            <p:nvPr/>
          </p:nvSpPr>
          <p:spPr bwMode="auto">
            <a:xfrm flipH="1" flipV="1">
              <a:off x="3662" y="1581"/>
              <a:ext cx="0" cy="1004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39474" name="Text Box 18"/>
          <p:cNvSpPr txBox="1">
            <a:spLocks noChangeArrowheads="1"/>
          </p:cNvSpPr>
          <p:nvPr/>
        </p:nvSpPr>
        <p:spPr bwMode="auto">
          <a:xfrm>
            <a:off x="4872038" y="47386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chemeClr val="accent2"/>
                </a:solidFill>
                <a:sym typeface="Symbol" pitchFamily="18" charset="2"/>
              </a:rPr>
              <a:t></a:t>
            </a:r>
            <a:endParaRPr lang="en-US" altLang="zh-CN" sz="1800" i="1">
              <a:solidFill>
                <a:schemeClr val="tx1"/>
              </a:solidFill>
            </a:endParaRPr>
          </a:p>
        </p:txBody>
      </p:sp>
      <p:sp>
        <p:nvSpPr>
          <p:cNvPr id="1939475" name="Text Box 19"/>
          <p:cNvSpPr txBox="1">
            <a:spLocks noChangeArrowheads="1"/>
          </p:cNvSpPr>
          <p:nvPr/>
        </p:nvSpPr>
        <p:spPr bwMode="auto">
          <a:xfrm>
            <a:off x="4308475" y="553402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i="1">
                <a:solidFill>
                  <a:schemeClr val="tx1"/>
                </a:solidFill>
                <a:sym typeface="Symbol" pitchFamily="18" charset="2"/>
              </a:rPr>
              <a:t> y</a:t>
            </a:r>
            <a:endParaRPr lang="en-US" altLang="zh-CN" sz="1800" i="1">
              <a:solidFill>
                <a:schemeClr val="tx1"/>
              </a:solidFill>
            </a:endParaRPr>
          </a:p>
        </p:txBody>
      </p:sp>
      <p:sp>
        <p:nvSpPr>
          <p:cNvPr id="1939476" name="Text Box 20"/>
          <p:cNvSpPr txBox="1">
            <a:spLocks noChangeArrowheads="1"/>
          </p:cNvSpPr>
          <p:nvPr/>
        </p:nvSpPr>
        <p:spPr bwMode="auto">
          <a:xfrm>
            <a:off x="3376613" y="4856163"/>
            <a:ext cx="509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i="1">
                <a:solidFill>
                  <a:schemeClr val="tx1"/>
                </a:solidFill>
                <a:sym typeface="Symbol" pitchFamily="18" charset="2"/>
              </a:rPr>
              <a:t> x</a:t>
            </a:r>
          </a:p>
        </p:txBody>
      </p:sp>
      <p:sp>
        <p:nvSpPr>
          <p:cNvPr id="1939477" name="Freeform 21"/>
          <p:cNvSpPr>
            <a:spLocks/>
          </p:cNvSpPr>
          <p:nvPr/>
        </p:nvSpPr>
        <p:spPr bwMode="auto">
          <a:xfrm>
            <a:off x="5740400" y="2886075"/>
            <a:ext cx="74613" cy="115888"/>
          </a:xfrm>
          <a:custGeom>
            <a:avLst/>
            <a:gdLst>
              <a:gd name="T0" fmla="*/ 0 w 54"/>
              <a:gd name="T1" fmla="*/ 55 h 55"/>
              <a:gd name="T2" fmla="*/ 0 w 54"/>
              <a:gd name="T3" fmla="*/ 0 h 55"/>
              <a:gd name="T4" fmla="*/ 54 w 54"/>
              <a:gd name="T5" fmla="*/ 2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5">
                <a:moveTo>
                  <a:pt x="0" y="55"/>
                </a:moveTo>
                <a:lnTo>
                  <a:pt x="0" y="0"/>
                </a:lnTo>
                <a:lnTo>
                  <a:pt x="54" y="28"/>
                </a:lnTo>
              </a:path>
            </a:pathLst>
          </a:custGeom>
          <a:noFill/>
          <a:ln w="28575" cmpd="sng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9478" name="Line 22"/>
          <p:cNvSpPr>
            <a:spLocks noChangeShapeType="1"/>
          </p:cNvSpPr>
          <p:nvPr/>
        </p:nvSpPr>
        <p:spPr bwMode="auto">
          <a:xfrm>
            <a:off x="4198938" y="1978025"/>
            <a:ext cx="1616075" cy="1081088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9479" name="Rectangle 23"/>
          <p:cNvSpPr>
            <a:spLocks noChangeArrowheads="1"/>
          </p:cNvSpPr>
          <p:nvPr/>
        </p:nvSpPr>
        <p:spPr bwMode="auto">
          <a:xfrm>
            <a:off x="4756150" y="2387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chemeClr val="accent2"/>
                </a:solidFill>
                <a:sym typeface="Symbol" pitchFamily="18" charset="2"/>
              </a:rPr>
              <a:t></a:t>
            </a:r>
          </a:p>
        </p:txBody>
      </p:sp>
      <p:sp>
        <p:nvSpPr>
          <p:cNvPr id="1939480" name="Rectangle 24"/>
          <p:cNvSpPr>
            <a:spLocks noChangeArrowheads="1"/>
          </p:cNvSpPr>
          <p:nvPr/>
        </p:nvSpPr>
        <p:spPr bwMode="auto">
          <a:xfrm>
            <a:off x="5738813" y="2617788"/>
            <a:ext cx="614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chemeClr val="tx1"/>
                </a:solidFill>
                <a:sym typeface="Symbol" pitchFamily="18" charset="2"/>
              </a:rPr>
              <a:t></a:t>
            </a:r>
            <a:r>
              <a:rPr lang="en-US" altLang="zh-CN" sz="1800" b="1" i="1">
                <a:solidFill>
                  <a:schemeClr val="tx1"/>
                </a:solidFill>
                <a:sym typeface="Symbol" pitchFamily="18" charset="2"/>
              </a:rPr>
              <a:t>z</a:t>
            </a:r>
            <a:endParaRPr lang="en-US" altLang="zh-CN" sz="1800" b="1">
              <a:solidFill>
                <a:schemeClr val="tx1"/>
              </a:solidFill>
              <a:sym typeface="Symbol" pitchFamily="18" charset="2"/>
            </a:endParaRPr>
          </a:p>
        </p:txBody>
      </p:sp>
      <p:graphicFrame>
        <p:nvGraphicFramePr>
          <p:cNvPr id="1939481" name="Object 25"/>
          <p:cNvGraphicFramePr>
            <a:graphicFrameLocks noChangeAspect="1"/>
          </p:cNvGraphicFramePr>
          <p:nvPr/>
        </p:nvGraphicFramePr>
        <p:xfrm>
          <a:off x="455613" y="1104900"/>
          <a:ext cx="14335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526" name="公式" r:id="rId3" imgW="927000" imgH="457200" progId="Equation.3">
                  <p:embed/>
                </p:oleObj>
              </mc:Choice>
              <mc:Fallback>
                <p:oleObj name="公式" r:id="rId3" imgW="9270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1104900"/>
                        <a:ext cx="143351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9483" name="Rectangle 27"/>
          <p:cNvSpPr>
            <a:spLocks noChangeArrowheads="1"/>
          </p:cNvSpPr>
          <p:nvPr/>
        </p:nvSpPr>
        <p:spPr bwMode="auto">
          <a:xfrm>
            <a:off x="5781675" y="5251450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rgbClr val="FF0000"/>
                </a:solidFill>
              </a:rPr>
              <a:t>P</a:t>
            </a:r>
            <a:r>
              <a:rPr lang="en-US" altLang="zh-CN" sz="1800" b="1" i="1" baseline="30000">
                <a:solidFill>
                  <a:srgbClr val="FF0000"/>
                </a:solidFill>
              </a:rPr>
              <a:t>´</a:t>
            </a:r>
            <a:endParaRPr lang="en-US" altLang="zh-CN" sz="2000" b="1" i="1">
              <a:solidFill>
                <a:srgbClr val="FF0000"/>
              </a:solidFill>
            </a:endParaRPr>
          </a:p>
        </p:txBody>
      </p:sp>
      <p:sp>
        <p:nvSpPr>
          <p:cNvPr id="1939484" name="Text Box 28"/>
          <p:cNvSpPr txBox="1">
            <a:spLocks noChangeArrowheads="1"/>
          </p:cNvSpPr>
          <p:nvPr/>
        </p:nvSpPr>
        <p:spPr bwMode="auto">
          <a:xfrm>
            <a:off x="3786188" y="4343400"/>
            <a:ext cx="557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800" b="1" i="1">
                <a:solidFill>
                  <a:srgbClr val="FF0000"/>
                </a:solidFill>
              </a:rPr>
              <a:t>P</a:t>
            </a:r>
            <a:endParaRPr lang="en-US" altLang="zh-CN" b="1" i="1">
              <a:solidFill>
                <a:schemeClr val="tx1"/>
              </a:solidFill>
            </a:endParaRPr>
          </a:p>
        </p:txBody>
      </p:sp>
      <p:sp>
        <p:nvSpPr>
          <p:cNvPr id="1939486" name="Rectangle 30"/>
          <p:cNvSpPr>
            <a:spLocks noChangeArrowheads="1"/>
          </p:cNvSpPr>
          <p:nvPr/>
        </p:nvSpPr>
        <p:spPr bwMode="auto">
          <a:xfrm>
            <a:off x="7285038" y="1195388"/>
            <a:ext cx="1290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z = f </a:t>
            </a:r>
            <a:r>
              <a:rPr lang="en-US" altLang="zh-CN" sz="2000" b="1">
                <a:solidFill>
                  <a:srgbClr val="009900"/>
                </a:solidFill>
              </a:rPr>
              <a:t>(</a:t>
            </a:r>
            <a:r>
              <a:rPr lang="en-US" altLang="zh-CN" sz="2000" b="1" i="1">
                <a:solidFill>
                  <a:srgbClr val="009900"/>
                </a:solidFill>
              </a:rPr>
              <a:t>x,y</a:t>
            </a:r>
            <a:r>
              <a:rPr lang="en-US" altLang="zh-CN" sz="2000" b="1">
                <a:solidFill>
                  <a:srgbClr val="009900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39488" name="Line 32"/>
          <p:cNvSpPr>
            <a:spLocks noChangeShapeType="1"/>
          </p:cNvSpPr>
          <p:nvPr/>
        </p:nvSpPr>
        <p:spPr bwMode="auto">
          <a:xfrm flipH="1">
            <a:off x="3390900" y="4646613"/>
            <a:ext cx="808038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39489" name="Object 33"/>
          <p:cNvGraphicFramePr>
            <a:graphicFrameLocks noChangeAspect="1"/>
          </p:cNvGraphicFramePr>
          <p:nvPr/>
        </p:nvGraphicFramePr>
        <p:xfrm>
          <a:off x="3065463" y="4425950"/>
          <a:ext cx="26193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527" name="公式" r:id="rId5" imgW="190440" imgH="228600" progId="Equation.3">
                  <p:embed/>
                </p:oleObj>
              </mc:Choice>
              <mc:Fallback>
                <p:oleObj name="公式" r:id="rId5" imgW="19044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4425950"/>
                        <a:ext cx="261937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9490" name="Object 34"/>
          <p:cNvGraphicFramePr>
            <a:graphicFrameLocks noChangeAspect="1"/>
          </p:cNvGraphicFramePr>
          <p:nvPr/>
        </p:nvGraphicFramePr>
        <p:xfrm>
          <a:off x="4311650" y="4122738"/>
          <a:ext cx="2524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528" name="公式" r:id="rId7" imgW="190440" imgH="228600" progId="Equation.3">
                  <p:embed/>
                </p:oleObj>
              </mc:Choice>
              <mc:Fallback>
                <p:oleObj name="公式" r:id="rId7" imgW="19044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4122738"/>
                        <a:ext cx="252413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9491" name="Line 35"/>
          <p:cNvSpPr>
            <a:spLocks noChangeShapeType="1"/>
          </p:cNvSpPr>
          <p:nvPr/>
        </p:nvSpPr>
        <p:spPr bwMode="auto">
          <a:xfrm flipV="1">
            <a:off x="3260725" y="4646613"/>
            <a:ext cx="938213" cy="938212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9492" name="Line 36"/>
          <p:cNvSpPr>
            <a:spLocks noChangeShapeType="1"/>
          </p:cNvSpPr>
          <p:nvPr/>
        </p:nvSpPr>
        <p:spPr bwMode="auto">
          <a:xfrm flipV="1">
            <a:off x="4213225" y="4416425"/>
            <a:ext cx="231775" cy="230188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9493" name="Freeform 37"/>
          <p:cNvSpPr>
            <a:spLocks/>
          </p:cNvSpPr>
          <p:nvPr/>
        </p:nvSpPr>
        <p:spPr bwMode="auto">
          <a:xfrm>
            <a:off x="3432175" y="5411788"/>
            <a:ext cx="219075" cy="173037"/>
          </a:xfrm>
          <a:custGeom>
            <a:avLst/>
            <a:gdLst>
              <a:gd name="T0" fmla="*/ 0 w 137"/>
              <a:gd name="T1" fmla="*/ 0 h 100"/>
              <a:gd name="T2" fmla="*/ 137 w 137"/>
              <a:gd name="T3" fmla="*/ 0 h 100"/>
              <a:gd name="T4" fmla="*/ 28 w 137"/>
              <a:gd name="T5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00">
                <a:moveTo>
                  <a:pt x="0" y="0"/>
                </a:moveTo>
                <a:lnTo>
                  <a:pt x="137" y="0"/>
                </a:lnTo>
                <a:lnTo>
                  <a:pt x="28" y="100"/>
                </a:lnTo>
              </a:path>
            </a:pathLst>
          </a:custGeom>
          <a:noFill/>
          <a:ln w="19050" cmpd="sng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9494" name="Line 38"/>
          <p:cNvSpPr>
            <a:spLocks noChangeShapeType="1"/>
          </p:cNvSpPr>
          <p:nvPr/>
        </p:nvSpPr>
        <p:spPr bwMode="auto">
          <a:xfrm rot="863287">
            <a:off x="4033838" y="5110163"/>
            <a:ext cx="3722687" cy="10239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39496" name="Object 40"/>
          <p:cNvGraphicFramePr>
            <a:graphicFrameLocks noChangeAspect="1"/>
          </p:cNvGraphicFramePr>
          <p:nvPr/>
        </p:nvGraphicFramePr>
        <p:xfrm>
          <a:off x="246063" y="2784475"/>
          <a:ext cx="33877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529" name="公式" r:id="rId9" imgW="2450880" imgH="431640" progId="Equation.3">
                  <p:embed/>
                </p:oleObj>
              </mc:Choice>
              <mc:Fallback>
                <p:oleObj name="公式" r:id="rId9" imgW="2450880" imgH="4316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2784475"/>
                        <a:ext cx="33877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39497" name="Group 41"/>
          <p:cNvGrpSpPr>
            <a:grpSpLocks/>
          </p:cNvGrpSpPr>
          <p:nvPr/>
        </p:nvGrpSpPr>
        <p:grpSpPr bwMode="auto">
          <a:xfrm>
            <a:off x="4230688" y="1946275"/>
            <a:ext cx="0" cy="2746375"/>
            <a:chOff x="2665" y="1226"/>
            <a:chExt cx="0" cy="1730"/>
          </a:xfrm>
        </p:grpSpPr>
        <p:sp>
          <p:nvSpPr>
            <p:cNvPr id="1939498" name="Line 42"/>
            <p:cNvSpPr>
              <a:spLocks noChangeShapeType="1"/>
            </p:cNvSpPr>
            <p:nvPr/>
          </p:nvSpPr>
          <p:spPr bwMode="auto">
            <a:xfrm flipV="1">
              <a:off x="2665" y="2010"/>
              <a:ext cx="0" cy="9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9499" name="Line 43"/>
            <p:cNvSpPr>
              <a:spLocks noChangeShapeType="1"/>
            </p:cNvSpPr>
            <p:nvPr/>
          </p:nvSpPr>
          <p:spPr bwMode="auto">
            <a:xfrm flipV="1">
              <a:off x="2665" y="1226"/>
              <a:ext cx="0" cy="784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39500" name="Freeform 44"/>
          <p:cNvSpPr>
            <a:spLocks/>
          </p:cNvSpPr>
          <p:nvPr/>
        </p:nvSpPr>
        <p:spPr bwMode="auto">
          <a:xfrm>
            <a:off x="4222750" y="965200"/>
            <a:ext cx="2419350" cy="2305050"/>
          </a:xfrm>
          <a:custGeom>
            <a:avLst/>
            <a:gdLst>
              <a:gd name="T0" fmla="*/ 3 w 1524"/>
              <a:gd name="T1" fmla="*/ 638 h 1452"/>
              <a:gd name="T2" fmla="*/ 4 w 1524"/>
              <a:gd name="T3" fmla="*/ 0 h 1452"/>
              <a:gd name="T4" fmla="*/ 1524 w 1524"/>
              <a:gd name="T5" fmla="*/ 720 h 1452"/>
              <a:gd name="T6" fmla="*/ 1524 w 1524"/>
              <a:gd name="T7" fmla="*/ 1452 h 1452"/>
              <a:gd name="T8" fmla="*/ 1460 w 1524"/>
              <a:gd name="T9" fmla="*/ 1368 h 1452"/>
              <a:gd name="T10" fmla="*/ 1364 w 1524"/>
              <a:gd name="T11" fmla="*/ 1256 h 1452"/>
              <a:gd name="T12" fmla="*/ 1256 w 1524"/>
              <a:gd name="T13" fmla="*/ 1164 h 1452"/>
              <a:gd name="T14" fmla="*/ 1180 w 1524"/>
              <a:gd name="T15" fmla="*/ 1108 h 1452"/>
              <a:gd name="T16" fmla="*/ 1116 w 1524"/>
              <a:gd name="T17" fmla="*/ 1064 h 1452"/>
              <a:gd name="T18" fmla="*/ 1040 w 1524"/>
              <a:gd name="T19" fmla="*/ 1012 h 1452"/>
              <a:gd name="T20" fmla="*/ 936 w 1524"/>
              <a:gd name="T21" fmla="*/ 952 h 1452"/>
              <a:gd name="T22" fmla="*/ 856 w 1524"/>
              <a:gd name="T23" fmla="*/ 916 h 1452"/>
              <a:gd name="T24" fmla="*/ 780 w 1524"/>
              <a:gd name="T25" fmla="*/ 888 h 1452"/>
              <a:gd name="T26" fmla="*/ 644 w 1524"/>
              <a:gd name="T27" fmla="*/ 828 h 1452"/>
              <a:gd name="T28" fmla="*/ 560 w 1524"/>
              <a:gd name="T29" fmla="*/ 796 h 1452"/>
              <a:gd name="T30" fmla="*/ 480 w 1524"/>
              <a:gd name="T31" fmla="*/ 776 h 1452"/>
              <a:gd name="T32" fmla="*/ 348 w 1524"/>
              <a:gd name="T33" fmla="*/ 732 h 1452"/>
              <a:gd name="T34" fmla="*/ 264 w 1524"/>
              <a:gd name="T35" fmla="*/ 704 h 1452"/>
              <a:gd name="T36" fmla="*/ 180 w 1524"/>
              <a:gd name="T37" fmla="*/ 684 h 1452"/>
              <a:gd name="T38" fmla="*/ 88 w 1524"/>
              <a:gd name="T39" fmla="*/ 660 h 1452"/>
              <a:gd name="T40" fmla="*/ 0 w 1524"/>
              <a:gd name="T41" fmla="*/ 632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24" h="1452">
                <a:moveTo>
                  <a:pt x="3" y="638"/>
                </a:moveTo>
                <a:lnTo>
                  <a:pt x="4" y="0"/>
                </a:lnTo>
                <a:lnTo>
                  <a:pt x="1524" y="720"/>
                </a:lnTo>
                <a:lnTo>
                  <a:pt x="1524" y="1452"/>
                </a:lnTo>
                <a:lnTo>
                  <a:pt x="1460" y="1368"/>
                </a:lnTo>
                <a:lnTo>
                  <a:pt x="1364" y="1256"/>
                </a:lnTo>
                <a:lnTo>
                  <a:pt x="1256" y="1164"/>
                </a:lnTo>
                <a:lnTo>
                  <a:pt x="1180" y="1108"/>
                </a:lnTo>
                <a:lnTo>
                  <a:pt x="1116" y="1064"/>
                </a:lnTo>
                <a:lnTo>
                  <a:pt x="1040" y="1012"/>
                </a:lnTo>
                <a:lnTo>
                  <a:pt x="936" y="952"/>
                </a:lnTo>
                <a:lnTo>
                  <a:pt x="856" y="916"/>
                </a:lnTo>
                <a:lnTo>
                  <a:pt x="780" y="888"/>
                </a:lnTo>
                <a:lnTo>
                  <a:pt x="644" y="828"/>
                </a:lnTo>
                <a:lnTo>
                  <a:pt x="560" y="796"/>
                </a:lnTo>
                <a:lnTo>
                  <a:pt x="480" y="776"/>
                </a:lnTo>
                <a:lnTo>
                  <a:pt x="348" y="732"/>
                </a:lnTo>
                <a:lnTo>
                  <a:pt x="264" y="704"/>
                </a:lnTo>
                <a:lnTo>
                  <a:pt x="180" y="684"/>
                </a:lnTo>
                <a:lnTo>
                  <a:pt x="88" y="660"/>
                </a:lnTo>
                <a:lnTo>
                  <a:pt x="0" y="632"/>
                </a:lnTo>
              </a:path>
            </a:pathLst>
          </a:custGeom>
          <a:solidFill>
            <a:srgbClr val="00CCFF"/>
          </a:solidFill>
          <a:ln w="28575" cap="flat" cmpd="sng">
            <a:solidFill>
              <a:srgbClr val="00CC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9501" name="Text Box 45"/>
          <p:cNvSpPr txBox="1">
            <a:spLocks noChangeArrowheads="1"/>
          </p:cNvSpPr>
          <p:nvPr/>
        </p:nvSpPr>
        <p:spPr bwMode="auto">
          <a:xfrm>
            <a:off x="5737225" y="2209800"/>
            <a:ext cx="419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rgbClr val="FF0000"/>
                </a:solidFill>
              </a:rPr>
              <a:t>Q</a:t>
            </a:r>
            <a:endParaRPr lang="en-US" altLang="zh-CN" sz="2000" b="1" i="1">
              <a:solidFill>
                <a:schemeClr val="tx1"/>
              </a:solidFill>
            </a:endParaRPr>
          </a:p>
        </p:txBody>
      </p:sp>
      <p:sp>
        <p:nvSpPr>
          <p:cNvPr id="1939502" name="Freeform 46"/>
          <p:cNvSpPr>
            <a:spLocks/>
          </p:cNvSpPr>
          <p:nvPr/>
        </p:nvSpPr>
        <p:spPr bwMode="auto">
          <a:xfrm>
            <a:off x="4198938" y="1962150"/>
            <a:ext cx="2438400" cy="1314450"/>
          </a:xfrm>
          <a:custGeom>
            <a:avLst/>
            <a:gdLst>
              <a:gd name="T0" fmla="*/ 0 w 1536"/>
              <a:gd name="T1" fmla="*/ 0 h 828"/>
              <a:gd name="T2" fmla="*/ 636 w 1536"/>
              <a:gd name="T3" fmla="*/ 191 h 828"/>
              <a:gd name="T4" fmla="*/ 1064 w 1536"/>
              <a:gd name="T5" fmla="*/ 391 h 828"/>
              <a:gd name="T6" fmla="*/ 1355 w 1536"/>
              <a:gd name="T7" fmla="*/ 610 h 828"/>
              <a:gd name="T8" fmla="*/ 1536 w 1536"/>
              <a:gd name="T9" fmla="*/ 828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" h="828">
                <a:moveTo>
                  <a:pt x="0" y="0"/>
                </a:moveTo>
                <a:cubicBezTo>
                  <a:pt x="106" y="32"/>
                  <a:pt x="459" y="126"/>
                  <a:pt x="636" y="191"/>
                </a:cubicBezTo>
                <a:cubicBezTo>
                  <a:pt x="813" y="256"/>
                  <a:pt x="944" y="321"/>
                  <a:pt x="1064" y="391"/>
                </a:cubicBezTo>
                <a:cubicBezTo>
                  <a:pt x="1184" y="461"/>
                  <a:pt x="1276" y="537"/>
                  <a:pt x="1355" y="610"/>
                </a:cubicBezTo>
                <a:cubicBezTo>
                  <a:pt x="1434" y="683"/>
                  <a:pt x="1498" y="783"/>
                  <a:pt x="1536" y="828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9503" name="Freeform 47"/>
          <p:cNvSpPr>
            <a:spLocks/>
          </p:cNvSpPr>
          <p:nvPr/>
        </p:nvSpPr>
        <p:spPr bwMode="auto">
          <a:xfrm>
            <a:off x="4217988" y="1951038"/>
            <a:ext cx="3351212" cy="639762"/>
          </a:xfrm>
          <a:custGeom>
            <a:avLst/>
            <a:gdLst>
              <a:gd name="T0" fmla="*/ 0 w 2111"/>
              <a:gd name="T1" fmla="*/ 0 h 403"/>
              <a:gd name="T2" fmla="*/ 2111 w 2111"/>
              <a:gd name="T3" fmla="*/ 403 h 4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11" h="403">
                <a:moveTo>
                  <a:pt x="0" y="0"/>
                </a:moveTo>
                <a:lnTo>
                  <a:pt x="2111" y="403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9504" name="Oval 48"/>
          <p:cNvSpPr>
            <a:spLocks noChangeArrowheads="1"/>
          </p:cNvSpPr>
          <p:nvPr/>
        </p:nvSpPr>
        <p:spPr bwMode="auto">
          <a:xfrm>
            <a:off x="4184650" y="4606925"/>
            <a:ext cx="74613" cy="746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9505" name="Freeform 49"/>
          <p:cNvSpPr>
            <a:spLocks/>
          </p:cNvSpPr>
          <p:nvPr/>
        </p:nvSpPr>
        <p:spPr bwMode="auto">
          <a:xfrm>
            <a:off x="4203700" y="1968500"/>
            <a:ext cx="2378075" cy="882650"/>
          </a:xfrm>
          <a:custGeom>
            <a:avLst/>
            <a:gdLst>
              <a:gd name="T0" fmla="*/ 0 w 1016"/>
              <a:gd name="T1" fmla="*/ 0 h 456"/>
              <a:gd name="T2" fmla="*/ 1016 w 1016"/>
              <a:gd name="T3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6" h="456">
                <a:moveTo>
                  <a:pt x="0" y="0"/>
                </a:moveTo>
                <a:lnTo>
                  <a:pt x="1016" y="456"/>
                </a:lnTo>
              </a:path>
            </a:pathLst>
          </a:custGeom>
          <a:noFill/>
          <a:ln w="38100" cap="rnd" cmpd="sng">
            <a:solidFill>
              <a:srgbClr val="CC00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39506" name="Object 50"/>
          <p:cNvGraphicFramePr>
            <a:graphicFrameLocks noChangeAspect="1"/>
          </p:cNvGraphicFramePr>
          <p:nvPr/>
        </p:nvGraphicFramePr>
        <p:xfrm>
          <a:off x="274638" y="1981200"/>
          <a:ext cx="190658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530" name="公式" r:id="rId11" imgW="1295280" imgH="406080" progId="Equation.3">
                  <p:embed/>
                </p:oleObj>
              </mc:Choice>
              <mc:Fallback>
                <p:oleObj name="公式" r:id="rId11" imgW="1295280" imgH="4060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1981200"/>
                        <a:ext cx="190658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9508" name="Text Box 52"/>
          <p:cNvSpPr txBox="1">
            <a:spLocks noChangeArrowheads="1"/>
          </p:cNvSpPr>
          <p:nvPr/>
        </p:nvSpPr>
        <p:spPr bwMode="auto">
          <a:xfrm>
            <a:off x="4146550" y="1606550"/>
            <a:ext cx="44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rgbClr val="FF0000"/>
                </a:solidFill>
              </a:rPr>
              <a:t>M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939509" name="Text Box 53"/>
          <p:cNvSpPr txBox="1">
            <a:spLocks noChangeArrowheads="1"/>
          </p:cNvSpPr>
          <p:nvPr/>
        </p:nvSpPr>
        <p:spPr bwMode="auto">
          <a:xfrm>
            <a:off x="127000" y="3365500"/>
            <a:ext cx="30861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chemeClr val="tx1"/>
                </a:solidFill>
              </a:rPr>
              <a:t>                         </a:t>
            </a:r>
            <a:r>
              <a:rPr lang="zh-CN" altLang="en-US" sz="2000" b="1">
                <a:solidFill>
                  <a:schemeClr val="tx1"/>
                </a:solidFill>
              </a:rPr>
              <a:t>是曲面在</a:t>
            </a:r>
          </a:p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chemeClr val="tx1"/>
                </a:solidFill>
              </a:rPr>
              <a:t>点</a:t>
            </a:r>
            <a:r>
              <a:rPr lang="en-US" altLang="zh-CN" sz="2000" b="1" i="1">
                <a:solidFill>
                  <a:schemeClr val="tx1"/>
                </a:solidFill>
              </a:rPr>
              <a:t>P</a:t>
            </a:r>
            <a:r>
              <a:rPr lang="zh-CN" altLang="en-US" sz="2000" b="1">
                <a:solidFill>
                  <a:schemeClr val="tx1"/>
                </a:solidFill>
              </a:rPr>
              <a:t>处沿</a:t>
            </a:r>
            <a:r>
              <a:rPr lang="zh-CN" altLang="en-US" sz="2000" b="1">
                <a:solidFill>
                  <a:schemeClr val="accent2"/>
                </a:solidFill>
              </a:rPr>
              <a:t>方向</a:t>
            </a:r>
            <a:r>
              <a:rPr lang="en-US" altLang="zh-CN" sz="2000" b="1" i="1">
                <a:solidFill>
                  <a:schemeClr val="accent2"/>
                </a:solidFill>
              </a:rPr>
              <a:t>l </a:t>
            </a:r>
            <a:r>
              <a:rPr lang="zh-CN" altLang="en-US" sz="2000" b="1">
                <a:solidFill>
                  <a:schemeClr val="tx1"/>
                </a:solidFill>
              </a:rPr>
              <a:t>的变化率，</a:t>
            </a:r>
          </a:p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即半切线</a:t>
            </a:r>
          </a:p>
        </p:txBody>
      </p:sp>
      <p:graphicFrame>
        <p:nvGraphicFramePr>
          <p:cNvPr id="1939510" name="Object 54"/>
          <p:cNvGraphicFramePr>
            <a:graphicFrameLocks noChangeAspect="1"/>
          </p:cNvGraphicFramePr>
          <p:nvPr/>
        </p:nvGraphicFramePr>
        <p:xfrm>
          <a:off x="1350963" y="3298825"/>
          <a:ext cx="4905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531" name="公式" r:id="rId13" imgW="317160" imgH="457200" progId="Equation.3">
                  <p:embed/>
                </p:oleObj>
              </mc:Choice>
              <mc:Fallback>
                <p:oleObj name="公式" r:id="rId13" imgW="317160" imgH="4572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3298825"/>
                        <a:ext cx="4905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9511" name="Object 55"/>
          <p:cNvGraphicFramePr>
            <a:graphicFrameLocks noChangeAspect="1"/>
          </p:cNvGraphicFramePr>
          <p:nvPr/>
        </p:nvGraphicFramePr>
        <p:xfrm>
          <a:off x="1352550" y="4284663"/>
          <a:ext cx="4968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532" name="公式" r:id="rId15" imgW="317160" imgH="203040" progId="Equation.3">
                  <p:embed/>
                </p:oleObj>
              </mc:Choice>
              <mc:Fallback>
                <p:oleObj name="公式" r:id="rId15" imgW="317160" imgH="2030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4284663"/>
                        <a:ext cx="49688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9512" name="Text Box 56"/>
          <p:cNvSpPr txBox="1">
            <a:spLocks noChangeArrowheads="1"/>
          </p:cNvSpPr>
          <p:nvPr/>
        </p:nvSpPr>
        <p:spPr bwMode="auto">
          <a:xfrm>
            <a:off x="119063" y="3455988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方向导数</a:t>
            </a:r>
          </a:p>
        </p:txBody>
      </p:sp>
      <p:sp>
        <p:nvSpPr>
          <p:cNvPr id="1939513" name="Text Box 57"/>
          <p:cNvSpPr txBox="1">
            <a:spLocks noChangeArrowheads="1"/>
          </p:cNvSpPr>
          <p:nvPr/>
        </p:nvSpPr>
        <p:spPr bwMode="auto">
          <a:xfrm>
            <a:off x="1304925" y="51435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39514" name="Rectangle 58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350838"/>
            <a:ext cx="2185987" cy="4953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5. </a:t>
            </a:r>
            <a:r>
              <a:rPr lang="zh-CN" altLang="en-US" sz="2400" b="1"/>
              <a:t>方向导数</a:t>
            </a:r>
            <a:endParaRPr lang="zh-CN" altLang="en-US" b="1">
              <a:solidFill>
                <a:srgbClr val="FF00FF"/>
              </a:solidFill>
            </a:endParaRPr>
          </a:p>
        </p:txBody>
      </p:sp>
      <p:sp>
        <p:nvSpPr>
          <p:cNvPr id="1939516" name="Text Box 60"/>
          <p:cNvSpPr txBox="1">
            <a:spLocks noChangeArrowheads="1"/>
          </p:cNvSpPr>
          <p:nvPr/>
        </p:nvSpPr>
        <p:spPr bwMode="auto">
          <a:xfrm>
            <a:off x="1792288" y="4251325"/>
            <a:ext cx="950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的斜率</a:t>
            </a:r>
          </a:p>
        </p:txBody>
      </p:sp>
      <p:sp>
        <p:nvSpPr>
          <p:cNvPr id="1939517" name="Text Box 61"/>
          <p:cNvSpPr txBox="1">
            <a:spLocks noChangeArrowheads="1"/>
          </p:cNvSpPr>
          <p:nvPr/>
        </p:nvSpPr>
        <p:spPr bwMode="auto">
          <a:xfrm>
            <a:off x="7285038" y="2216150"/>
            <a:ext cx="44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rgbClr val="FF0000"/>
                </a:solidFill>
              </a:rPr>
              <a:t>N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939518" name="AutoShape 62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3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93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3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39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39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93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3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193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3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93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3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93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93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93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3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0" dur="500"/>
                                        <p:tgtEl>
                                          <p:spTgt spid="193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3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193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193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193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93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93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3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93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3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3" dur="500"/>
                                        <p:tgtEl>
                                          <p:spTgt spid="193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93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93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93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9394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94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93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93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8" dur="500"/>
                                        <p:tgtEl>
                                          <p:spTgt spid="193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2" dur="500"/>
                                        <p:tgtEl>
                                          <p:spTgt spid="193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939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939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939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95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300"/>
                                        <p:tgtEl>
                                          <p:spTgt spid="1939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"/>
                                        <p:tgtEl>
                                          <p:spTgt spid="1939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300"/>
                                        <p:tgtEl>
                                          <p:spTgt spid="1939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9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939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939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939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939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95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939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939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939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939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939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939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939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939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9458" grpId="0" animBg="1"/>
      <p:bldP spid="1939468" grpId="0" animBg="1"/>
      <p:bldP spid="1939469" grpId="0" animBg="1"/>
      <p:bldP spid="1939470" grpId="0" autoUpdateAnimBg="0"/>
      <p:bldP spid="1939474" grpId="0" autoUpdateAnimBg="0"/>
      <p:bldP spid="1939475" grpId="0" autoUpdateAnimBg="0"/>
      <p:bldP spid="1939476" grpId="0" autoUpdateAnimBg="0"/>
      <p:bldP spid="1939477" grpId="0" animBg="1"/>
      <p:bldP spid="1939478" grpId="0" animBg="1"/>
      <p:bldP spid="1939479" grpId="0" autoUpdateAnimBg="0"/>
      <p:bldP spid="1939480" grpId="0" autoUpdateAnimBg="0"/>
      <p:bldP spid="1939483" grpId="0" autoUpdateAnimBg="0"/>
      <p:bldP spid="1939484" grpId="0" autoUpdateAnimBg="0"/>
      <p:bldP spid="1939486" grpId="0" autoUpdateAnimBg="0"/>
      <p:bldP spid="1939488" grpId="0" animBg="1"/>
      <p:bldP spid="1939491" grpId="0" animBg="1"/>
      <p:bldP spid="1939492" grpId="0" animBg="1"/>
      <p:bldP spid="1939493" grpId="0" animBg="1"/>
      <p:bldP spid="1939494" grpId="0" animBg="1"/>
      <p:bldP spid="1939500" grpId="0" animBg="1"/>
      <p:bldP spid="1939501" grpId="0" autoUpdateAnimBg="0"/>
      <p:bldP spid="1939502" grpId="0" animBg="1"/>
      <p:bldP spid="1939503" grpId="0" animBg="1"/>
      <p:bldP spid="1939504" grpId="0" animBg="1"/>
      <p:bldP spid="1939505" grpId="0" animBg="1"/>
      <p:bldP spid="1939508" grpId="0" autoUpdateAnimBg="0"/>
      <p:bldP spid="1939509" grpId="0" build="p" autoUpdateAnimBg="0"/>
      <p:bldP spid="1939512" grpId="0" autoUpdateAnimBg="0"/>
      <p:bldP spid="1939513" grpId="0" autoUpdateAnimBg="0"/>
      <p:bldP spid="1939516" grpId="0" autoUpdateAnimBg="0"/>
      <p:bldP spid="193951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542" name="Text Box 6174"/>
          <p:cNvSpPr txBox="1">
            <a:spLocks noChangeArrowheads="1"/>
          </p:cNvSpPr>
          <p:nvPr/>
        </p:nvSpPr>
        <p:spPr bwMode="auto">
          <a:xfrm rot="2319605">
            <a:off x="3405188" y="4343400"/>
            <a:ext cx="78581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>
                <a:solidFill>
                  <a:srgbClr val="009900"/>
                </a:solidFill>
                <a:sym typeface="Symbol" pitchFamily="18" charset="2"/>
              </a:rPr>
              <a:t></a:t>
            </a:r>
            <a:endParaRPr lang="en-US" altLang="zh-CN" sz="4800" b="1">
              <a:solidFill>
                <a:srgbClr val="009900"/>
              </a:solidFill>
            </a:endParaRPr>
          </a:p>
        </p:txBody>
      </p:sp>
      <p:sp>
        <p:nvSpPr>
          <p:cNvPr id="2368514" name="Text Box 6146"/>
          <p:cNvSpPr txBox="1">
            <a:spLocks noChangeArrowheads="1"/>
          </p:cNvSpPr>
          <p:nvPr/>
        </p:nvSpPr>
        <p:spPr bwMode="auto">
          <a:xfrm>
            <a:off x="404813" y="793750"/>
            <a:ext cx="8534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将二元函数</a:t>
            </a:r>
            <a:r>
              <a:rPr lang="en-US" altLang="zh-CN" b="1" i="1">
                <a:solidFill>
                  <a:schemeClr val="tx1"/>
                </a:solidFill>
              </a:rPr>
              <a:t>z</a:t>
            </a:r>
            <a:r>
              <a:rPr lang="en-US" altLang="zh-CN" b="1">
                <a:solidFill>
                  <a:schemeClr val="tx1"/>
                </a:solidFill>
              </a:rPr>
              <a:t> = </a:t>
            </a:r>
            <a:r>
              <a:rPr lang="en-US" altLang="zh-CN" b="1" i="1">
                <a:solidFill>
                  <a:schemeClr val="tx1"/>
                </a:solidFill>
              </a:rPr>
              <a:t>f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 b="1" i="1">
                <a:solidFill>
                  <a:schemeClr val="tx1"/>
                </a:solidFill>
              </a:rPr>
              <a:t>x , y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在点</a:t>
            </a:r>
            <a:r>
              <a:rPr lang="en-US" altLang="en-US" b="1">
                <a:solidFill>
                  <a:schemeClr val="tx1"/>
                </a:solidFill>
              </a:rPr>
              <a:t>(</a:t>
            </a:r>
            <a:r>
              <a:rPr lang="en-US" altLang="zh-CN" b="1" i="1">
                <a:solidFill>
                  <a:schemeClr val="tx1"/>
                </a:solidFill>
              </a:rPr>
              <a:t>x </a:t>
            </a:r>
            <a:r>
              <a:rPr lang="en-US" altLang="zh-CN" b="1">
                <a:solidFill>
                  <a:schemeClr val="tx1"/>
                </a:solidFill>
              </a:rPr>
              <a:t>, </a:t>
            </a:r>
            <a:r>
              <a:rPr lang="en-US" altLang="zh-CN" b="1" i="1">
                <a:solidFill>
                  <a:schemeClr val="tx1"/>
                </a:solidFill>
              </a:rPr>
              <a:t>y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的以下七个命题填入框图：</a:t>
            </a:r>
            <a:endParaRPr lang="zh-CN" altLang="en-US" b="1">
              <a:solidFill>
                <a:srgbClr val="FF3300"/>
              </a:solidFill>
              <a:latin typeface="楷体_GB2312" pitchFamily="49" charset="-122"/>
            </a:endParaRPr>
          </a:p>
          <a:p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</a:rPr>
              <a:t> （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</a:rPr>
              <a:t>1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</a:rPr>
              <a:t>）有定义   （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</a:rPr>
              <a:t>2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</a:rPr>
              <a:t>）有极限  （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</a:rPr>
              <a:t>3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</a:rPr>
              <a:t>）连续  （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</a:rPr>
              <a:t>4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</a:rPr>
              <a:t>）偏导存在</a:t>
            </a:r>
          </a:p>
          <a:p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</a:rPr>
              <a:t> （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</a:rPr>
              <a:t>5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</a:rPr>
              <a:t>）方向导数存在  （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</a:rPr>
              <a:t>6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</a:rPr>
              <a:t>）偏导连续  （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</a:rPr>
              <a:t>7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</a:rPr>
              <a:t>）可微</a:t>
            </a:r>
            <a:endParaRPr lang="zh-CN" altLang="en-US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368515" name="Rectangle 6147"/>
          <p:cNvSpPr>
            <a:spLocks noChangeArrowheads="1"/>
          </p:cNvSpPr>
          <p:nvPr/>
        </p:nvSpPr>
        <p:spPr bwMode="auto">
          <a:xfrm>
            <a:off x="457200" y="3886200"/>
            <a:ext cx="9906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368516" name="Rectangle 6148"/>
          <p:cNvSpPr>
            <a:spLocks noChangeArrowheads="1"/>
          </p:cNvSpPr>
          <p:nvPr/>
        </p:nvSpPr>
        <p:spPr bwMode="auto">
          <a:xfrm>
            <a:off x="2362200" y="3886200"/>
            <a:ext cx="9906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368517" name="Rectangle 6149"/>
          <p:cNvSpPr>
            <a:spLocks noChangeArrowheads="1"/>
          </p:cNvSpPr>
          <p:nvPr/>
        </p:nvSpPr>
        <p:spPr bwMode="auto">
          <a:xfrm>
            <a:off x="4267200" y="2971800"/>
            <a:ext cx="9906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368518" name="Rectangle 6150"/>
          <p:cNvSpPr>
            <a:spLocks noChangeArrowheads="1"/>
          </p:cNvSpPr>
          <p:nvPr/>
        </p:nvSpPr>
        <p:spPr bwMode="auto">
          <a:xfrm>
            <a:off x="6629400" y="2286000"/>
            <a:ext cx="9906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368519" name="Rectangle 6151"/>
          <p:cNvSpPr>
            <a:spLocks noChangeArrowheads="1"/>
          </p:cNvSpPr>
          <p:nvPr/>
        </p:nvSpPr>
        <p:spPr bwMode="auto">
          <a:xfrm>
            <a:off x="6629400" y="3352800"/>
            <a:ext cx="9906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368520" name="Rectangle 6152"/>
          <p:cNvSpPr>
            <a:spLocks noChangeArrowheads="1"/>
          </p:cNvSpPr>
          <p:nvPr/>
        </p:nvSpPr>
        <p:spPr bwMode="auto">
          <a:xfrm>
            <a:off x="4267200" y="4953000"/>
            <a:ext cx="9906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368521" name="Rectangle 6153"/>
          <p:cNvSpPr>
            <a:spLocks noChangeArrowheads="1"/>
          </p:cNvSpPr>
          <p:nvPr/>
        </p:nvSpPr>
        <p:spPr bwMode="auto">
          <a:xfrm>
            <a:off x="4267200" y="3962400"/>
            <a:ext cx="9906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368528" name="Text Box 6160"/>
          <p:cNvSpPr txBox="1">
            <a:spLocks noChangeArrowheads="1"/>
          </p:cNvSpPr>
          <p:nvPr/>
        </p:nvSpPr>
        <p:spPr bwMode="auto">
          <a:xfrm>
            <a:off x="457200" y="3886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6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68529" name="Text Box 6161"/>
          <p:cNvSpPr txBox="1">
            <a:spLocks noChangeArrowheads="1"/>
          </p:cNvSpPr>
          <p:nvPr/>
        </p:nvSpPr>
        <p:spPr bwMode="auto">
          <a:xfrm>
            <a:off x="2362200" y="388620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7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68530" name="Text Box 6162"/>
          <p:cNvSpPr txBox="1">
            <a:spLocks noChangeArrowheads="1"/>
          </p:cNvSpPr>
          <p:nvPr/>
        </p:nvSpPr>
        <p:spPr bwMode="auto">
          <a:xfrm>
            <a:off x="4267200" y="297180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68531" name="Text Box 6163"/>
          <p:cNvSpPr txBox="1">
            <a:spLocks noChangeArrowheads="1"/>
          </p:cNvSpPr>
          <p:nvPr/>
        </p:nvSpPr>
        <p:spPr bwMode="auto">
          <a:xfrm>
            <a:off x="4267200" y="396240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68532" name="Text Box 6164"/>
          <p:cNvSpPr txBox="1">
            <a:spLocks noChangeArrowheads="1"/>
          </p:cNvSpPr>
          <p:nvPr/>
        </p:nvSpPr>
        <p:spPr bwMode="auto">
          <a:xfrm>
            <a:off x="4267200" y="495300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5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68533" name="Text Box 6165"/>
          <p:cNvSpPr txBox="1">
            <a:spLocks noChangeArrowheads="1"/>
          </p:cNvSpPr>
          <p:nvPr/>
        </p:nvSpPr>
        <p:spPr bwMode="auto">
          <a:xfrm>
            <a:off x="6629400" y="228600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68534" name="Text Box 6166"/>
          <p:cNvSpPr txBox="1">
            <a:spLocks noChangeArrowheads="1"/>
          </p:cNvSpPr>
          <p:nvPr/>
        </p:nvSpPr>
        <p:spPr bwMode="auto">
          <a:xfrm>
            <a:off x="6629400" y="335280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68538" name="Text Box 6170"/>
          <p:cNvSpPr txBox="1">
            <a:spLocks noChangeArrowheads="1"/>
          </p:cNvSpPr>
          <p:nvPr/>
        </p:nvSpPr>
        <p:spPr bwMode="auto">
          <a:xfrm>
            <a:off x="1524000" y="3595688"/>
            <a:ext cx="7858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>
                <a:solidFill>
                  <a:srgbClr val="009900"/>
                </a:solidFill>
                <a:sym typeface="Symbol" pitchFamily="18" charset="2"/>
              </a:rPr>
              <a:t></a:t>
            </a:r>
            <a:endParaRPr lang="en-US" altLang="zh-CN" sz="4800" b="1">
              <a:solidFill>
                <a:srgbClr val="009900"/>
              </a:solidFill>
            </a:endParaRPr>
          </a:p>
        </p:txBody>
      </p:sp>
      <p:sp>
        <p:nvSpPr>
          <p:cNvPr id="2368539" name="Text Box 6171"/>
          <p:cNvSpPr txBox="1">
            <a:spLocks noChangeArrowheads="1"/>
          </p:cNvSpPr>
          <p:nvPr/>
        </p:nvSpPr>
        <p:spPr bwMode="auto">
          <a:xfrm rot="-1716779">
            <a:off x="3314700" y="3062288"/>
            <a:ext cx="7858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>
                <a:solidFill>
                  <a:srgbClr val="009900"/>
                </a:solidFill>
                <a:sym typeface="Symbol" pitchFamily="18" charset="2"/>
              </a:rPr>
              <a:t></a:t>
            </a:r>
            <a:endParaRPr lang="en-US" altLang="zh-CN" sz="4800" b="1">
              <a:solidFill>
                <a:srgbClr val="009900"/>
              </a:solidFill>
            </a:endParaRPr>
          </a:p>
        </p:txBody>
      </p:sp>
      <p:sp>
        <p:nvSpPr>
          <p:cNvPr id="2368540" name="Text Box 6172"/>
          <p:cNvSpPr txBox="1">
            <a:spLocks noChangeArrowheads="1"/>
          </p:cNvSpPr>
          <p:nvPr/>
        </p:nvSpPr>
        <p:spPr bwMode="auto">
          <a:xfrm>
            <a:off x="3405188" y="3657600"/>
            <a:ext cx="78581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>
                <a:solidFill>
                  <a:srgbClr val="009900"/>
                </a:solidFill>
                <a:sym typeface="Symbol" pitchFamily="18" charset="2"/>
              </a:rPr>
              <a:t></a:t>
            </a:r>
            <a:endParaRPr lang="en-US" altLang="zh-CN" sz="4800" b="1">
              <a:solidFill>
                <a:srgbClr val="009900"/>
              </a:solidFill>
            </a:endParaRPr>
          </a:p>
        </p:txBody>
      </p:sp>
      <p:sp>
        <p:nvSpPr>
          <p:cNvPr id="2368541" name="Text Box 6173"/>
          <p:cNvSpPr txBox="1">
            <a:spLocks noChangeArrowheads="1"/>
          </p:cNvSpPr>
          <p:nvPr/>
        </p:nvSpPr>
        <p:spPr bwMode="auto">
          <a:xfrm rot="-1716779">
            <a:off x="5538788" y="2286000"/>
            <a:ext cx="78581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>
                <a:solidFill>
                  <a:srgbClr val="009900"/>
                </a:solidFill>
                <a:sym typeface="Symbol" pitchFamily="18" charset="2"/>
              </a:rPr>
              <a:t></a:t>
            </a:r>
            <a:endParaRPr lang="en-US" altLang="zh-CN" sz="4800" b="1">
              <a:solidFill>
                <a:srgbClr val="009900"/>
              </a:solidFill>
            </a:endParaRPr>
          </a:p>
        </p:txBody>
      </p:sp>
      <p:sp>
        <p:nvSpPr>
          <p:cNvPr id="2368543" name="Text Box 6175"/>
          <p:cNvSpPr txBox="1">
            <a:spLocks noChangeArrowheads="1"/>
          </p:cNvSpPr>
          <p:nvPr/>
        </p:nvSpPr>
        <p:spPr bwMode="auto">
          <a:xfrm rot="1222442">
            <a:off x="5614988" y="3048000"/>
            <a:ext cx="78581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>
                <a:solidFill>
                  <a:srgbClr val="009900"/>
                </a:solidFill>
                <a:sym typeface="Symbol" pitchFamily="18" charset="2"/>
              </a:rPr>
              <a:t></a:t>
            </a:r>
            <a:endParaRPr lang="en-US" altLang="zh-CN" sz="4800" b="1">
              <a:solidFill>
                <a:srgbClr val="009900"/>
              </a:solidFill>
            </a:endParaRPr>
          </a:p>
        </p:txBody>
      </p:sp>
      <p:sp>
        <p:nvSpPr>
          <p:cNvPr id="2368544" name="Rectangle 6176"/>
          <p:cNvSpPr>
            <a:spLocks noGrp="1" noChangeArrowheads="1"/>
          </p:cNvSpPr>
          <p:nvPr>
            <p:ph type="title" idx="4294967295"/>
          </p:nvPr>
        </p:nvSpPr>
        <p:spPr>
          <a:xfrm>
            <a:off x="200025" y="222250"/>
            <a:ext cx="1905000" cy="5334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6.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七框图</a:t>
            </a:r>
            <a:endParaRPr lang="zh-CN" altLang="en-US" b="1"/>
          </a:p>
        </p:txBody>
      </p:sp>
      <p:sp>
        <p:nvSpPr>
          <p:cNvPr id="2368545" name="Text Box 6177"/>
          <p:cNvSpPr txBox="1">
            <a:spLocks noChangeArrowheads="1"/>
          </p:cNvSpPr>
          <p:nvPr/>
        </p:nvSpPr>
        <p:spPr bwMode="auto">
          <a:xfrm>
            <a:off x="1524000" y="5791200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问题：箭头是否可逆？</a:t>
            </a:r>
          </a:p>
        </p:txBody>
      </p:sp>
      <p:sp>
        <p:nvSpPr>
          <p:cNvPr id="2368546" name="Text Box 6178"/>
          <p:cNvSpPr txBox="1">
            <a:spLocks noChangeArrowheads="1"/>
          </p:cNvSpPr>
          <p:nvPr/>
        </p:nvSpPr>
        <p:spPr bwMode="auto">
          <a:xfrm>
            <a:off x="4799013" y="5791200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不可逆的试举出反例。</a:t>
            </a:r>
          </a:p>
        </p:txBody>
      </p:sp>
      <p:sp>
        <p:nvSpPr>
          <p:cNvPr id="2368547" name="AutoShape 617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8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8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36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36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236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36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236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36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36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236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36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36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36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36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68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68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68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68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68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68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68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68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6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6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6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6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6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6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68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6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68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68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6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6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68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68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8542" grpId="0" autoUpdateAnimBg="0"/>
      <p:bldP spid="2368515" grpId="0" animBg="1" autoUpdateAnimBg="0"/>
      <p:bldP spid="2368516" grpId="0" animBg="1" autoUpdateAnimBg="0"/>
      <p:bldP spid="2368517" grpId="0" animBg="1" autoUpdateAnimBg="0"/>
      <p:bldP spid="2368518" grpId="0" animBg="1" autoUpdateAnimBg="0"/>
      <p:bldP spid="2368519" grpId="0" animBg="1" autoUpdateAnimBg="0"/>
      <p:bldP spid="2368520" grpId="0" animBg="1" autoUpdateAnimBg="0"/>
      <p:bldP spid="2368521" grpId="0" animBg="1" autoUpdateAnimBg="0"/>
      <p:bldP spid="2368528" grpId="0" autoUpdateAnimBg="0"/>
      <p:bldP spid="2368529" grpId="0" autoUpdateAnimBg="0"/>
      <p:bldP spid="2368530" grpId="0" autoUpdateAnimBg="0"/>
      <p:bldP spid="2368531" grpId="0" autoUpdateAnimBg="0"/>
      <p:bldP spid="2368532" grpId="0" autoUpdateAnimBg="0"/>
      <p:bldP spid="2368533" grpId="0" autoUpdateAnimBg="0"/>
      <p:bldP spid="2368534" grpId="0" autoUpdateAnimBg="0"/>
      <p:bldP spid="2368538" grpId="0" autoUpdateAnimBg="0"/>
      <p:bldP spid="2368539" grpId="0" autoUpdateAnimBg="0"/>
      <p:bldP spid="2368540" grpId="0" autoUpdateAnimBg="0"/>
      <p:bldP spid="2368541" grpId="0" autoUpdateAnimBg="0"/>
      <p:bldP spid="2368543" grpId="0" autoUpdateAnimBg="0"/>
      <p:bldP spid="2368545" grpId="0" autoUpdateAnimBg="0"/>
      <p:bldP spid="236854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570" name="Freeform 2"/>
          <p:cNvSpPr>
            <a:spLocks/>
          </p:cNvSpPr>
          <p:nvPr/>
        </p:nvSpPr>
        <p:spPr bwMode="auto">
          <a:xfrm>
            <a:off x="5762625" y="2316163"/>
            <a:ext cx="2085975" cy="1358900"/>
          </a:xfrm>
          <a:custGeom>
            <a:avLst/>
            <a:gdLst>
              <a:gd name="T0" fmla="*/ 0 w 1837"/>
              <a:gd name="T1" fmla="*/ 1695 h 2404"/>
              <a:gd name="T2" fmla="*/ 218 w 1837"/>
              <a:gd name="T3" fmla="*/ 1413 h 2404"/>
              <a:gd name="T4" fmla="*/ 763 w 1837"/>
              <a:gd name="T5" fmla="*/ 240 h 2404"/>
              <a:gd name="T6" fmla="*/ 1163 w 1837"/>
              <a:gd name="T7" fmla="*/ 204 h 2404"/>
              <a:gd name="T8" fmla="*/ 1518 w 1837"/>
              <a:gd name="T9" fmla="*/ 1467 h 2404"/>
              <a:gd name="T10" fmla="*/ 1754 w 1837"/>
              <a:gd name="T11" fmla="*/ 1713 h 2404"/>
              <a:gd name="T12" fmla="*/ 1018 w 1837"/>
              <a:gd name="T13" fmla="*/ 1995 h 2404"/>
              <a:gd name="T14" fmla="*/ 790 w 1837"/>
              <a:gd name="T15" fmla="*/ 2404 h 2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7" h="2404">
                <a:moveTo>
                  <a:pt x="0" y="1695"/>
                </a:moveTo>
                <a:cubicBezTo>
                  <a:pt x="33" y="1649"/>
                  <a:pt x="91" y="1655"/>
                  <a:pt x="218" y="1413"/>
                </a:cubicBezTo>
                <a:cubicBezTo>
                  <a:pt x="345" y="1171"/>
                  <a:pt x="606" y="441"/>
                  <a:pt x="763" y="240"/>
                </a:cubicBezTo>
                <a:cubicBezTo>
                  <a:pt x="920" y="39"/>
                  <a:pt x="1037" y="0"/>
                  <a:pt x="1163" y="204"/>
                </a:cubicBezTo>
                <a:cubicBezTo>
                  <a:pt x="1289" y="408"/>
                  <a:pt x="1420" y="1216"/>
                  <a:pt x="1518" y="1467"/>
                </a:cubicBezTo>
                <a:cubicBezTo>
                  <a:pt x="1616" y="1718"/>
                  <a:pt x="1837" y="1625"/>
                  <a:pt x="1754" y="1713"/>
                </a:cubicBezTo>
                <a:cubicBezTo>
                  <a:pt x="1671" y="1801"/>
                  <a:pt x="1179" y="1880"/>
                  <a:pt x="1018" y="1995"/>
                </a:cubicBezTo>
                <a:cubicBezTo>
                  <a:pt x="857" y="2110"/>
                  <a:pt x="837" y="2319"/>
                  <a:pt x="790" y="2404"/>
                </a:cubicBezTo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3175" cmpd="sng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7571" name="Freeform 3"/>
          <p:cNvSpPr>
            <a:spLocks/>
          </p:cNvSpPr>
          <p:nvPr/>
        </p:nvSpPr>
        <p:spPr bwMode="auto">
          <a:xfrm>
            <a:off x="4256088" y="1995488"/>
            <a:ext cx="1774825" cy="1138237"/>
          </a:xfrm>
          <a:custGeom>
            <a:avLst/>
            <a:gdLst>
              <a:gd name="T0" fmla="*/ 0 w 1563"/>
              <a:gd name="T1" fmla="*/ 1781 h 2014"/>
              <a:gd name="T2" fmla="*/ 155 w 1563"/>
              <a:gd name="T3" fmla="*/ 1417 h 2014"/>
              <a:gd name="T4" fmla="*/ 391 w 1563"/>
              <a:gd name="T5" fmla="*/ 317 h 2014"/>
              <a:gd name="T6" fmla="*/ 800 w 1563"/>
              <a:gd name="T7" fmla="*/ 235 h 2014"/>
              <a:gd name="T8" fmla="*/ 1273 w 1563"/>
              <a:gd name="T9" fmla="*/ 1726 h 2014"/>
              <a:gd name="T10" fmla="*/ 1563 w 1563"/>
              <a:gd name="T11" fmla="*/ 1963 h 2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3" h="2014">
                <a:moveTo>
                  <a:pt x="0" y="1781"/>
                </a:moveTo>
                <a:cubicBezTo>
                  <a:pt x="41" y="1722"/>
                  <a:pt x="90" y="1661"/>
                  <a:pt x="155" y="1417"/>
                </a:cubicBezTo>
                <a:cubicBezTo>
                  <a:pt x="220" y="1173"/>
                  <a:pt x="284" y="514"/>
                  <a:pt x="391" y="317"/>
                </a:cubicBezTo>
                <a:cubicBezTo>
                  <a:pt x="498" y="120"/>
                  <a:pt x="653" y="0"/>
                  <a:pt x="800" y="235"/>
                </a:cubicBezTo>
                <a:cubicBezTo>
                  <a:pt x="947" y="470"/>
                  <a:pt x="1146" y="1438"/>
                  <a:pt x="1273" y="1726"/>
                </a:cubicBezTo>
                <a:cubicBezTo>
                  <a:pt x="1400" y="2014"/>
                  <a:pt x="1503" y="1914"/>
                  <a:pt x="1563" y="1963"/>
                </a:cubicBezTo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3175" cmpd="sng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7572" name="Freeform 4"/>
          <p:cNvSpPr>
            <a:spLocks/>
          </p:cNvSpPr>
          <p:nvPr/>
        </p:nvSpPr>
        <p:spPr bwMode="auto">
          <a:xfrm>
            <a:off x="2362200" y="2227263"/>
            <a:ext cx="4454525" cy="1709737"/>
          </a:xfrm>
          <a:custGeom>
            <a:avLst/>
            <a:gdLst>
              <a:gd name="T0" fmla="*/ 723 w 3923"/>
              <a:gd name="T1" fmla="*/ 1723 h 3022"/>
              <a:gd name="T2" fmla="*/ 1159 w 3923"/>
              <a:gd name="T3" fmla="*/ 242 h 3022"/>
              <a:gd name="T4" fmla="*/ 1486 w 3923"/>
              <a:gd name="T5" fmla="*/ 269 h 3022"/>
              <a:gd name="T6" fmla="*/ 1777 w 3923"/>
              <a:gd name="T7" fmla="*/ 1569 h 3022"/>
              <a:gd name="T8" fmla="*/ 2195 w 3923"/>
              <a:gd name="T9" fmla="*/ 742 h 3022"/>
              <a:gd name="T10" fmla="*/ 2377 w 3923"/>
              <a:gd name="T11" fmla="*/ 578 h 3022"/>
              <a:gd name="T12" fmla="*/ 2523 w 3923"/>
              <a:gd name="T13" fmla="*/ 742 h 3022"/>
              <a:gd name="T14" fmla="*/ 2768 w 3923"/>
              <a:gd name="T15" fmla="*/ 1651 h 3022"/>
              <a:gd name="T16" fmla="*/ 3195 w 3923"/>
              <a:gd name="T17" fmla="*/ 1987 h 3022"/>
              <a:gd name="T18" fmla="*/ 3749 w 3923"/>
              <a:gd name="T19" fmla="*/ 2587 h 3022"/>
              <a:gd name="T20" fmla="*/ 2150 w 3923"/>
              <a:gd name="T21" fmla="*/ 2596 h 3022"/>
              <a:gd name="T22" fmla="*/ 423 w 3923"/>
              <a:gd name="T23" fmla="*/ 2951 h 3022"/>
              <a:gd name="T24" fmla="*/ 50 w 3923"/>
              <a:gd name="T25" fmla="*/ 2169 h 3022"/>
              <a:gd name="T26" fmla="*/ 723 w 3923"/>
              <a:gd name="T27" fmla="*/ 1723 h 3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23" h="3022">
                <a:moveTo>
                  <a:pt x="723" y="1723"/>
                </a:moveTo>
                <a:cubicBezTo>
                  <a:pt x="908" y="1402"/>
                  <a:pt x="1032" y="484"/>
                  <a:pt x="1159" y="242"/>
                </a:cubicBezTo>
                <a:cubicBezTo>
                  <a:pt x="1286" y="0"/>
                  <a:pt x="1383" y="48"/>
                  <a:pt x="1486" y="269"/>
                </a:cubicBezTo>
                <a:cubicBezTo>
                  <a:pt x="1589" y="490"/>
                  <a:pt x="1659" y="1490"/>
                  <a:pt x="1777" y="1569"/>
                </a:cubicBezTo>
                <a:cubicBezTo>
                  <a:pt x="1895" y="1648"/>
                  <a:pt x="2095" y="907"/>
                  <a:pt x="2195" y="742"/>
                </a:cubicBezTo>
                <a:cubicBezTo>
                  <a:pt x="2295" y="577"/>
                  <a:pt x="2322" y="578"/>
                  <a:pt x="2377" y="578"/>
                </a:cubicBezTo>
                <a:cubicBezTo>
                  <a:pt x="2432" y="578"/>
                  <a:pt x="2458" y="563"/>
                  <a:pt x="2523" y="742"/>
                </a:cubicBezTo>
                <a:cubicBezTo>
                  <a:pt x="2588" y="921"/>
                  <a:pt x="2656" y="1444"/>
                  <a:pt x="2768" y="1651"/>
                </a:cubicBezTo>
                <a:cubicBezTo>
                  <a:pt x="2880" y="1858"/>
                  <a:pt x="3031" y="1831"/>
                  <a:pt x="3195" y="1987"/>
                </a:cubicBezTo>
                <a:cubicBezTo>
                  <a:pt x="3359" y="2143"/>
                  <a:pt x="3923" y="2485"/>
                  <a:pt x="3749" y="2587"/>
                </a:cubicBezTo>
                <a:cubicBezTo>
                  <a:pt x="3575" y="2689"/>
                  <a:pt x="2704" y="2535"/>
                  <a:pt x="2150" y="2596"/>
                </a:cubicBezTo>
                <a:cubicBezTo>
                  <a:pt x="1596" y="2657"/>
                  <a:pt x="773" y="3022"/>
                  <a:pt x="423" y="2951"/>
                </a:cubicBezTo>
                <a:cubicBezTo>
                  <a:pt x="73" y="2880"/>
                  <a:pt x="0" y="2374"/>
                  <a:pt x="50" y="2169"/>
                </a:cubicBezTo>
                <a:cubicBezTo>
                  <a:pt x="100" y="1964"/>
                  <a:pt x="530" y="2043"/>
                  <a:pt x="723" y="1723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3175" cmpd="sng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7624" name="Group 56"/>
          <p:cNvGrpSpPr>
            <a:grpSpLocks/>
          </p:cNvGrpSpPr>
          <p:nvPr/>
        </p:nvGrpSpPr>
        <p:grpSpPr bwMode="auto">
          <a:xfrm>
            <a:off x="2428875" y="2017713"/>
            <a:ext cx="5057775" cy="1884362"/>
            <a:chOff x="1530" y="1271"/>
            <a:chExt cx="3186" cy="1187"/>
          </a:xfrm>
        </p:grpSpPr>
        <p:sp>
          <p:nvSpPr>
            <p:cNvPr id="2157576" name="Freeform 8"/>
            <p:cNvSpPr>
              <a:spLocks/>
            </p:cNvSpPr>
            <p:nvPr/>
          </p:nvSpPr>
          <p:spPr bwMode="auto">
            <a:xfrm>
              <a:off x="2245" y="1606"/>
              <a:ext cx="359" cy="56"/>
            </a:xfrm>
            <a:custGeom>
              <a:avLst/>
              <a:gdLst>
                <a:gd name="T0" fmla="*/ 0 w 326"/>
                <a:gd name="T1" fmla="*/ 0 h 91"/>
                <a:gd name="T2" fmla="*/ 148 w 326"/>
                <a:gd name="T3" fmla="*/ 89 h 91"/>
                <a:gd name="T4" fmla="*/ 326 w 326"/>
                <a:gd name="T5" fmla="*/ 1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" h="91">
                  <a:moveTo>
                    <a:pt x="0" y="0"/>
                  </a:moveTo>
                  <a:cubicBezTo>
                    <a:pt x="26" y="15"/>
                    <a:pt x="94" y="87"/>
                    <a:pt x="148" y="89"/>
                  </a:cubicBezTo>
                  <a:cubicBezTo>
                    <a:pt x="202" y="91"/>
                    <a:pt x="289" y="27"/>
                    <a:pt x="326" y="11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7577" name="Freeform 9"/>
            <p:cNvSpPr>
              <a:spLocks/>
            </p:cNvSpPr>
            <p:nvPr/>
          </p:nvSpPr>
          <p:spPr bwMode="auto">
            <a:xfrm>
              <a:off x="2171" y="1740"/>
              <a:ext cx="476" cy="88"/>
            </a:xfrm>
            <a:custGeom>
              <a:avLst/>
              <a:gdLst>
                <a:gd name="T0" fmla="*/ 0 w 432"/>
                <a:gd name="T1" fmla="*/ 24 h 143"/>
                <a:gd name="T2" fmla="*/ 244 w 432"/>
                <a:gd name="T3" fmla="*/ 139 h 143"/>
                <a:gd name="T4" fmla="*/ 432 w 432"/>
                <a:gd name="T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43">
                  <a:moveTo>
                    <a:pt x="0" y="24"/>
                  </a:moveTo>
                  <a:cubicBezTo>
                    <a:pt x="41" y="43"/>
                    <a:pt x="172" y="143"/>
                    <a:pt x="244" y="139"/>
                  </a:cubicBezTo>
                  <a:cubicBezTo>
                    <a:pt x="316" y="135"/>
                    <a:pt x="393" y="29"/>
                    <a:pt x="432" y="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7578" name="Freeform 10"/>
            <p:cNvSpPr>
              <a:spLocks/>
            </p:cNvSpPr>
            <p:nvPr/>
          </p:nvSpPr>
          <p:spPr bwMode="auto">
            <a:xfrm>
              <a:off x="1530" y="1437"/>
              <a:ext cx="2432" cy="901"/>
            </a:xfrm>
            <a:custGeom>
              <a:avLst/>
              <a:gdLst>
                <a:gd name="T0" fmla="*/ 0 w 2208"/>
                <a:gd name="T1" fmla="*/ 1377 h 1461"/>
                <a:gd name="T2" fmla="*/ 578 w 2208"/>
                <a:gd name="T3" fmla="*/ 984 h 1461"/>
                <a:gd name="T4" fmla="*/ 791 w 2208"/>
                <a:gd name="T5" fmla="*/ 7 h 1461"/>
                <a:gd name="T6" fmla="*/ 1027 w 2208"/>
                <a:gd name="T7" fmla="*/ 941 h 1461"/>
                <a:gd name="T8" fmla="*/ 1304 w 2208"/>
                <a:gd name="T9" fmla="*/ 910 h 1461"/>
                <a:gd name="T10" fmla="*/ 1505 w 2208"/>
                <a:gd name="T11" fmla="*/ 280 h 1461"/>
                <a:gd name="T12" fmla="*/ 1723 w 2208"/>
                <a:gd name="T13" fmla="*/ 1115 h 1461"/>
                <a:gd name="T14" fmla="*/ 2208 w 2208"/>
                <a:gd name="T15" fmla="*/ 1461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8" h="1461">
                  <a:moveTo>
                    <a:pt x="0" y="1377"/>
                  </a:moveTo>
                  <a:cubicBezTo>
                    <a:pt x="223" y="1294"/>
                    <a:pt x="446" y="1212"/>
                    <a:pt x="578" y="984"/>
                  </a:cubicBezTo>
                  <a:cubicBezTo>
                    <a:pt x="710" y="755"/>
                    <a:pt x="716" y="14"/>
                    <a:pt x="791" y="7"/>
                  </a:cubicBezTo>
                  <a:cubicBezTo>
                    <a:pt x="866" y="0"/>
                    <a:pt x="941" y="791"/>
                    <a:pt x="1027" y="941"/>
                  </a:cubicBezTo>
                  <a:cubicBezTo>
                    <a:pt x="1112" y="1092"/>
                    <a:pt x="1224" y="1021"/>
                    <a:pt x="1304" y="910"/>
                  </a:cubicBezTo>
                  <a:cubicBezTo>
                    <a:pt x="1384" y="800"/>
                    <a:pt x="1435" y="246"/>
                    <a:pt x="1505" y="280"/>
                  </a:cubicBezTo>
                  <a:cubicBezTo>
                    <a:pt x="1575" y="314"/>
                    <a:pt x="1606" y="918"/>
                    <a:pt x="1723" y="1115"/>
                  </a:cubicBezTo>
                  <a:cubicBezTo>
                    <a:pt x="1840" y="1312"/>
                    <a:pt x="2107" y="1389"/>
                    <a:pt x="2208" y="1461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7579" name="Freeform 11"/>
            <p:cNvSpPr>
              <a:spLocks/>
            </p:cNvSpPr>
            <p:nvPr/>
          </p:nvSpPr>
          <p:spPr bwMode="auto">
            <a:xfrm>
              <a:off x="1886" y="1428"/>
              <a:ext cx="1197" cy="1030"/>
            </a:xfrm>
            <a:custGeom>
              <a:avLst/>
              <a:gdLst>
                <a:gd name="T0" fmla="*/ 0 w 1087"/>
                <a:gd name="T1" fmla="*/ 1670 h 1670"/>
                <a:gd name="T2" fmla="*/ 385 w 1087"/>
                <a:gd name="T3" fmla="*/ 1103 h 1670"/>
                <a:gd name="T4" fmla="*/ 480 w 1087"/>
                <a:gd name="T5" fmla="*/ 10 h 1670"/>
                <a:gd name="T6" fmla="*/ 656 w 1087"/>
                <a:gd name="T7" fmla="*/ 1166 h 1670"/>
                <a:gd name="T8" fmla="*/ 1087 w 1087"/>
                <a:gd name="T9" fmla="*/ 1455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7" h="1670">
                  <a:moveTo>
                    <a:pt x="0" y="1670"/>
                  </a:moveTo>
                  <a:cubicBezTo>
                    <a:pt x="64" y="1576"/>
                    <a:pt x="305" y="1380"/>
                    <a:pt x="385" y="1103"/>
                  </a:cubicBezTo>
                  <a:cubicBezTo>
                    <a:pt x="465" y="826"/>
                    <a:pt x="434" y="0"/>
                    <a:pt x="480" y="10"/>
                  </a:cubicBezTo>
                  <a:cubicBezTo>
                    <a:pt x="525" y="21"/>
                    <a:pt x="555" y="925"/>
                    <a:pt x="656" y="1166"/>
                  </a:cubicBezTo>
                  <a:cubicBezTo>
                    <a:pt x="757" y="1407"/>
                    <a:pt x="997" y="1395"/>
                    <a:pt x="1087" y="14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7580" name="Freeform 12"/>
            <p:cNvSpPr>
              <a:spLocks/>
            </p:cNvSpPr>
            <p:nvPr/>
          </p:nvSpPr>
          <p:spPr bwMode="auto">
            <a:xfrm>
              <a:off x="3195" y="1622"/>
              <a:ext cx="234" cy="701"/>
            </a:xfrm>
            <a:custGeom>
              <a:avLst/>
              <a:gdLst>
                <a:gd name="T0" fmla="*/ 0 w 213"/>
                <a:gd name="T1" fmla="*/ 0 h 1137"/>
                <a:gd name="T2" fmla="*/ 47 w 213"/>
                <a:gd name="T3" fmla="*/ 941 h 1137"/>
                <a:gd name="T4" fmla="*/ 213 w 213"/>
                <a:gd name="T5" fmla="*/ 1137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" h="1137">
                  <a:moveTo>
                    <a:pt x="0" y="0"/>
                  </a:moveTo>
                  <a:cubicBezTo>
                    <a:pt x="8" y="157"/>
                    <a:pt x="12" y="752"/>
                    <a:pt x="47" y="941"/>
                  </a:cubicBezTo>
                  <a:cubicBezTo>
                    <a:pt x="82" y="1130"/>
                    <a:pt x="179" y="1096"/>
                    <a:pt x="213" y="1137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7581" name="Freeform 13"/>
            <p:cNvSpPr>
              <a:spLocks/>
            </p:cNvSpPr>
            <p:nvPr/>
          </p:nvSpPr>
          <p:spPr bwMode="auto">
            <a:xfrm>
              <a:off x="3799" y="1476"/>
              <a:ext cx="865" cy="651"/>
            </a:xfrm>
            <a:custGeom>
              <a:avLst/>
              <a:gdLst>
                <a:gd name="T0" fmla="*/ 0 w 1209"/>
                <a:gd name="T1" fmla="*/ 1827 h 1827"/>
                <a:gd name="T2" fmla="*/ 418 w 1209"/>
                <a:gd name="T3" fmla="*/ 1127 h 1827"/>
                <a:gd name="T4" fmla="*/ 736 w 1209"/>
                <a:gd name="T5" fmla="*/ 36 h 1827"/>
                <a:gd name="T6" fmla="*/ 1036 w 1209"/>
                <a:gd name="T7" fmla="*/ 1346 h 1827"/>
                <a:gd name="T8" fmla="*/ 1209 w 1209"/>
                <a:gd name="T9" fmla="*/ 1800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9" h="1827">
                  <a:moveTo>
                    <a:pt x="0" y="1827"/>
                  </a:moveTo>
                  <a:cubicBezTo>
                    <a:pt x="147" y="1626"/>
                    <a:pt x="295" y="1425"/>
                    <a:pt x="418" y="1127"/>
                  </a:cubicBezTo>
                  <a:cubicBezTo>
                    <a:pt x="541" y="829"/>
                    <a:pt x="633" y="0"/>
                    <a:pt x="736" y="36"/>
                  </a:cubicBezTo>
                  <a:cubicBezTo>
                    <a:pt x="839" y="72"/>
                    <a:pt x="957" y="1052"/>
                    <a:pt x="1036" y="1346"/>
                  </a:cubicBezTo>
                  <a:cubicBezTo>
                    <a:pt x="1115" y="1640"/>
                    <a:pt x="1173" y="1706"/>
                    <a:pt x="1209" y="180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7582" name="Freeform 14"/>
            <p:cNvSpPr>
              <a:spLocks/>
            </p:cNvSpPr>
            <p:nvPr/>
          </p:nvSpPr>
          <p:spPr bwMode="auto">
            <a:xfrm>
              <a:off x="4283" y="1483"/>
              <a:ext cx="75" cy="690"/>
            </a:xfrm>
            <a:custGeom>
              <a:avLst/>
              <a:gdLst>
                <a:gd name="T0" fmla="*/ 77 w 105"/>
                <a:gd name="T1" fmla="*/ 0 h 1937"/>
                <a:gd name="T2" fmla="*/ 5 w 105"/>
                <a:gd name="T3" fmla="*/ 1355 h 1937"/>
                <a:gd name="T4" fmla="*/ 105 w 105"/>
                <a:gd name="T5" fmla="*/ 1937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937">
                  <a:moveTo>
                    <a:pt x="77" y="0"/>
                  </a:moveTo>
                  <a:cubicBezTo>
                    <a:pt x="47" y="559"/>
                    <a:pt x="0" y="1032"/>
                    <a:pt x="5" y="1355"/>
                  </a:cubicBezTo>
                  <a:cubicBezTo>
                    <a:pt x="10" y="1678"/>
                    <a:pt x="88" y="1840"/>
                    <a:pt x="105" y="1937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7583" name="Freeform 15"/>
            <p:cNvSpPr>
              <a:spLocks/>
            </p:cNvSpPr>
            <p:nvPr/>
          </p:nvSpPr>
          <p:spPr bwMode="auto">
            <a:xfrm>
              <a:off x="3818" y="1943"/>
              <a:ext cx="898" cy="100"/>
            </a:xfrm>
            <a:custGeom>
              <a:avLst/>
              <a:gdLst>
                <a:gd name="T0" fmla="*/ 0 w 1255"/>
                <a:gd name="T1" fmla="*/ 0 h 281"/>
                <a:gd name="T2" fmla="*/ 646 w 1255"/>
                <a:gd name="T3" fmla="*/ 264 h 281"/>
                <a:gd name="T4" fmla="*/ 1255 w 1255"/>
                <a:gd name="T5" fmla="*/ 10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5" h="281">
                  <a:moveTo>
                    <a:pt x="0" y="0"/>
                  </a:moveTo>
                  <a:cubicBezTo>
                    <a:pt x="109" y="41"/>
                    <a:pt x="437" y="247"/>
                    <a:pt x="646" y="264"/>
                  </a:cubicBezTo>
                  <a:cubicBezTo>
                    <a:pt x="855" y="281"/>
                    <a:pt x="1056" y="189"/>
                    <a:pt x="1255" y="10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7584" name="Freeform 16"/>
            <p:cNvSpPr>
              <a:spLocks/>
            </p:cNvSpPr>
            <p:nvPr/>
          </p:nvSpPr>
          <p:spPr bwMode="auto">
            <a:xfrm>
              <a:off x="4013" y="1700"/>
              <a:ext cx="573" cy="55"/>
            </a:xfrm>
            <a:custGeom>
              <a:avLst/>
              <a:gdLst>
                <a:gd name="T0" fmla="*/ 0 w 800"/>
                <a:gd name="T1" fmla="*/ 0 h 154"/>
                <a:gd name="T2" fmla="*/ 382 w 800"/>
                <a:gd name="T3" fmla="*/ 146 h 154"/>
                <a:gd name="T4" fmla="*/ 800 w 800"/>
                <a:gd name="T5" fmla="*/ 4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0" h="154">
                  <a:moveTo>
                    <a:pt x="0" y="0"/>
                  </a:moveTo>
                  <a:cubicBezTo>
                    <a:pt x="124" y="69"/>
                    <a:pt x="249" y="138"/>
                    <a:pt x="382" y="146"/>
                  </a:cubicBezTo>
                  <a:cubicBezTo>
                    <a:pt x="515" y="154"/>
                    <a:pt x="657" y="100"/>
                    <a:pt x="800" y="46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7585" name="Freeform 17"/>
            <p:cNvSpPr>
              <a:spLocks/>
            </p:cNvSpPr>
            <p:nvPr/>
          </p:nvSpPr>
          <p:spPr bwMode="auto">
            <a:xfrm>
              <a:off x="2928" y="1836"/>
              <a:ext cx="455" cy="66"/>
            </a:xfrm>
            <a:custGeom>
              <a:avLst/>
              <a:gdLst>
                <a:gd name="T0" fmla="*/ 0 w 636"/>
                <a:gd name="T1" fmla="*/ 0 h 187"/>
                <a:gd name="T2" fmla="*/ 336 w 636"/>
                <a:gd name="T3" fmla="*/ 173 h 187"/>
                <a:gd name="T4" fmla="*/ 636 w 636"/>
                <a:gd name="T5" fmla="*/ 8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6" h="187">
                  <a:moveTo>
                    <a:pt x="0" y="0"/>
                  </a:moveTo>
                  <a:cubicBezTo>
                    <a:pt x="115" y="79"/>
                    <a:pt x="230" y="159"/>
                    <a:pt x="336" y="173"/>
                  </a:cubicBezTo>
                  <a:cubicBezTo>
                    <a:pt x="442" y="187"/>
                    <a:pt x="539" y="134"/>
                    <a:pt x="636" y="82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7586" name="Freeform 18"/>
            <p:cNvSpPr>
              <a:spLocks/>
            </p:cNvSpPr>
            <p:nvPr/>
          </p:nvSpPr>
          <p:spPr bwMode="auto">
            <a:xfrm>
              <a:off x="2745" y="1271"/>
              <a:ext cx="983" cy="740"/>
            </a:xfrm>
            <a:custGeom>
              <a:avLst/>
              <a:gdLst>
                <a:gd name="T0" fmla="*/ 0 w 1373"/>
                <a:gd name="T1" fmla="*/ 1912 h 2075"/>
                <a:gd name="T2" fmla="*/ 291 w 1373"/>
                <a:gd name="T3" fmla="*/ 1111 h 2075"/>
                <a:gd name="T4" fmla="*/ 546 w 1373"/>
                <a:gd name="T5" fmla="*/ 102 h 2075"/>
                <a:gd name="T6" fmla="*/ 1009 w 1373"/>
                <a:gd name="T7" fmla="*/ 1721 h 2075"/>
                <a:gd name="T8" fmla="*/ 1373 w 1373"/>
                <a:gd name="T9" fmla="*/ 2075 h 2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3" h="2075">
                  <a:moveTo>
                    <a:pt x="0" y="1912"/>
                  </a:moveTo>
                  <a:cubicBezTo>
                    <a:pt x="48" y="1779"/>
                    <a:pt x="200" y="1413"/>
                    <a:pt x="291" y="1111"/>
                  </a:cubicBezTo>
                  <a:cubicBezTo>
                    <a:pt x="382" y="809"/>
                    <a:pt x="426" y="0"/>
                    <a:pt x="546" y="102"/>
                  </a:cubicBezTo>
                  <a:cubicBezTo>
                    <a:pt x="666" y="204"/>
                    <a:pt x="871" y="1392"/>
                    <a:pt x="1009" y="1721"/>
                  </a:cubicBezTo>
                  <a:cubicBezTo>
                    <a:pt x="1147" y="2050"/>
                    <a:pt x="1297" y="2001"/>
                    <a:pt x="1373" y="207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7587" name="Freeform 19"/>
            <p:cNvSpPr>
              <a:spLocks/>
            </p:cNvSpPr>
            <p:nvPr/>
          </p:nvSpPr>
          <p:spPr bwMode="auto">
            <a:xfrm>
              <a:off x="2888" y="1496"/>
              <a:ext cx="482" cy="40"/>
            </a:xfrm>
            <a:custGeom>
              <a:avLst/>
              <a:gdLst>
                <a:gd name="T0" fmla="*/ 0 w 437"/>
                <a:gd name="T1" fmla="*/ 12 h 65"/>
                <a:gd name="T2" fmla="*/ 189 w 437"/>
                <a:gd name="T3" fmla="*/ 63 h 65"/>
                <a:gd name="T4" fmla="*/ 437 w 437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7" h="65">
                  <a:moveTo>
                    <a:pt x="0" y="12"/>
                  </a:moveTo>
                  <a:cubicBezTo>
                    <a:pt x="32" y="20"/>
                    <a:pt x="116" y="65"/>
                    <a:pt x="189" y="63"/>
                  </a:cubicBezTo>
                  <a:cubicBezTo>
                    <a:pt x="262" y="61"/>
                    <a:pt x="385" y="13"/>
                    <a:pt x="437" y="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7589" name="Oval 21"/>
          <p:cNvSpPr>
            <a:spLocks noChangeArrowheads="1"/>
          </p:cNvSpPr>
          <p:nvPr/>
        </p:nvSpPr>
        <p:spPr bwMode="auto">
          <a:xfrm flipV="1">
            <a:off x="6840538" y="2352675"/>
            <a:ext cx="63500" cy="25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7590" name="Oval 22"/>
          <p:cNvSpPr>
            <a:spLocks noChangeArrowheads="1"/>
          </p:cNvSpPr>
          <p:nvPr/>
        </p:nvSpPr>
        <p:spPr bwMode="auto">
          <a:xfrm flipV="1">
            <a:off x="5033963" y="2546350"/>
            <a:ext cx="61912" cy="269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7591" name="Oval 23"/>
          <p:cNvSpPr>
            <a:spLocks noChangeArrowheads="1"/>
          </p:cNvSpPr>
          <p:nvPr/>
        </p:nvSpPr>
        <p:spPr bwMode="auto">
          <a:xfrm flipV="1">
            <a:off x="3806825" y="2265363"/>
            <a:ext cx="63500" cy="269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7592" name="Oval 24"/>
          <p:cNvSpPr>
            <a:spLocks noChangeArrowheads="1"/>
          </p:cNvSpPr>
          <p:nvPr/>
        </p:nvSpPr>
        <p:spPr bwMode="auto">
          <a:xfrm flipV="1">
            <a:off x="4924425" y="2049463"/>
            <a:ext cx="63500" cy="25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7607" name="Text Box 39"/>
          <p:cNvSpPr txBox="1">
            <a:spLocks noChangeArrowheads="1"/>
          </p:cNvSpPr>
          <p:nvPr/>
        </p:nvSpPr>
        <p:spPr bwMode="auto">
          <a:xfrm>
            <a:off x="328613" y="331788"/>
            <a:ext cx="543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57618" name="Text Box 50"/>
          <p:cNvSpPr txBox="1">
            <a:spLocks noChangeArrowheads="1"/>
          </p:cNvSpPr>
          <p:nvPr/>
        </p:nvSpPr>
        <p:spPr bwMode="auto">
          <a:xfrm>
            <a:off x="3692525" y="188912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157619" name="Text Box 51"/>
          <p:cNvSpPr txBox="1">
            <a:spLocks noChangeArrowheads="1"/>
          </p:cNvSpPr>
          <p:nvPr/>
        </p:nvSpPr>
        <p:spPr bwMode="auto">
          <a:xfrm>
            <a:off x="4827588" y="166052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157620" name="Text Box 52"/>
          <p:cNvSpPr txBox="1">
            <a:spLocks noChangeArrowheads="1"/>
          </p:cNvSpPr>
          <p:nvPr/>
        </p:nvSpPr>
        <p:spPr bwMode="auto">
          <a:xfrm>
            <a:off x="4900613" y="2227263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157621" name="Text Box 53"/>
          <p:cNvSpPr txBox="1">
            <a:spLocks noChangeArrowheads="1"/>
          </p:cNvSpPr>
          <p:nvPr/>
        </p:nvSpPr>
        <p:spPr bwMode="auto">
          <a:xfrm>
            <a:off x="6705600" y="19812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157622" name="Text Box 54"/>
          <p:cNvSpPr txBox="1">
            <a:spLocks noChangeArrowheads="1"/>
          </p:cNvSpPr>
          <p:nvPr/>
        </p:nvSpPr>
        <p:spPr bwMode="auto">
          <a:xfrm>
            <a:off x="7642225" y="2403475"/>
            <a:ext cx="1144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</a:rPr>
              <a:t>z=f</a:t>
            </a:r>
            <a:r>
              <a:rPr lang="en-US" altLang="zh-CN" b="1">
                <a:solidFill>
                  <a:srgbClr val="009900"/>
                </a:solidFill>
              </a:rPr>
              <a:t>(</a:t>
            </a:r>
            <a:r>
              <a:rPr lang="en-US" altLang="zh-CN" b="1" i="1">
                <a:solidFill>
                  <a:srgbClr val="009900"/>
                </a:solidFill>
              </a:rPr>
              <a:t>x,y</a:t>
            </a:r>
            <a:r>
              <a:rPr lang="en-US" altLang="zh-CN" b="1">
                <a:solidFill>
                  <a:srgbClr val="009900"/>
                </a:solidFill>
              </a:rPr>
              <a:t>)</a:t>
            </a:r>
            <a:endParaRPr lang="en-US" altLang="zh-CN" b="1" i="1">
              <a:solidFill>
                <a:srgbClr val="009900"/>
              </a:solidFill>
            </a:endParaRPr>
          </a:p>
        </p:txBody>
      </p:sp>
      <p:sp>
        <p:nvSpPr>
          <p:cNvPr id="2157623" name="Text Box 55"/>
          <p:cNvSpPr txBox="1">
            <a:spLocks noChangeArrowheads="1"/>
          </p:cNvSpPr>
          <p:nvPr/>
        </p:nvSpPr>
        <p:spPr bwMode="auto">
          <a:xfrm>
            <a:off x="3446463" y="788988"/>
            <a:ext cx="473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f </a:t>
            </a:r>
            <a:r>
              <a:rPr lang="zh-CN" altLang="en-US" b="1">
                <a:solidFill>
                  <a:srgbClr val="FF0000"/>
                </a:solidFill>
              </a:rPr>
              <a:t>在顶点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 i="1">
                <a:solidFill>
                  <a:srgbClr val="FF0000"/>
                </a:solidFill>
              </a:rPr>
              <a:t>C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 i="1">
                <a:solidFill>
                  <a:srgbClr val="FF0000"/>
                </a:solidFill>
              </a:rPr>
              <a:t>D</a:t>
            </a:r>
            <a:r>
              <a:rPr lang="zh-CN" altLang="zh-CN" b="1">
                <a:solidFill>
                  <a:srgbClr val="FF0000"/>
                </a:solidFill>
              </a:rPr>
              <a:t>处有</a:t>
            </a:r>
            <a:r>
              <a:rPr lang="zh-CN" altLang="en-US" b="1">
                <a:solidFill>
                  <a:srgbClr val="FF0000"/>
                </a:solidFill>
              </a:rPr>
              <a:t>极大值</a:t>
            </a:r>
          </a:p>
        </p:txBody>
      </p:sp>
      <p:grpSp>
        <p:nvGrpSpPr>
          <p:cNvPr id="2157625" name="Group 57"/>
          <p:cNvGrpSpPr>
            <a:grpSpLocks/>
          </p:cNvGrpSpPr>
          <p:nvPr/>
        </p:nvGrpSpPr>
        <p:grpSpPr bwMode="auto">
          <a:xfrm>
            <a:off x="792163" y="1638300"/>
            <a:ext cx="6824662" cy="4418013"/>
            <a:chOff x="499" y="1032"/>
            <a:chExt cx="4299" cy="2783"/>
          </a:xfrm>
        </p:grpSpPr>
        <p:sp>
          <p:nvSpPr>
            <p:cNvPr id="2157626" name="Text Box 58"/>
            <p:cNvSpPr txBox="1">
              <a:spLocks noChangeArrowheads="1"/>
            </p:cNvSpPr>
            <p:nvPr/>
          </p:nvSpPr>
          <p:spPr bwMode="auto">
            <a:xfrm>
              <a:off x="499" y="3584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157627" name="Line 59"/>
            <p:cNvSpPr>
              <a:spLocks noChangeShapeType="1"/>
            </p:cNvSpPr>
            <p:nvPr/>
          </p:nvSpPr>
          <p:spPr bwMode="auto">
            <a:xfrm>
              <a:off x="1468" y="3106"/>
              <a:ext cx="3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628" name="Line 60"/>
            <p:cNvSpPr>
              <a:spLocks noChangeShapeType="1"/>
            </p:cNvSpPr>
            <p:nvPr/>
          </p:nvSpPr>
          <p:spPr bwMode="auto">
            <a:xfrm flipV="1">
              <a:off x="1468" y="1203"/>
              <a:ext cx="0" cy="19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629" name="Freeform 61"/>
            <p:cNvSpPr>
              <a:spLocks/>
            </p:cNvSpPr>
            <p:nvPr/>
          </p:nvSpPr>
          <p:spPr bwMode="auto">
            <a:xfrm>
              <a:off x="663" y="3099"/>
              <a:ext cx="809" cy="716"/>
            </a:xfrm>
            <a:custGeom>
              <a:avLst/>
              <a:gdLst>
                <a:gd name="T0" fmla="*/ 809 w 809"/>
                <a:gd name="T1" fmla="*/ 0 h 716"/>
                <a:gd name="T2" fmla="*/ 0 w 809"/>
                <a:gd name="T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9" h="716">
                  <a:moveTo>
                    <a:pt x="809" y="0"/>
                  </a:moveTo>
                  <a:lnTo>
                    <a:pt x="0" y="71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630" name="Text Box 62"/>
            <p:cNvSpPr txBox="1">
              <a:spLocks noChangeArrowheads="1"/>
            </p:cNvSpPr>
            <p:nvPr/>
          </p:nvSpPr>
          <p:spPr bwMode="auto">
            <a:xfrm>
              <a:off x="1422" y="1032"/>
              <a:ext cx="3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157631" name="Text Box 63"/>
            <p:cNvSpPr txBox="1">
              <a:spLocks noChangeArrowheads="1"/>
            </p:cNvSpPr>
            <p:nvPr/>
          </p:nvSpPr>
          <p:spPr bwMode="auto">
            <a:xfrm>
              <a:off x="1177" y="2963"/>
              <a:ext cx="4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157632" name="Text Box 64"/>
            <p:cNvSpPr txBox="1">
              <a:spLocks noChangeArrowheads="1"/>
            </p:cNvSpPr>
            <p:nvPr/>
          </p:nvSpPr>
          <p:spPr bwMode="auto">
            <a:xfrm>
              <a:off x="4579" y="3069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rgbClr val="FF00FF"/>
                </a:solidFill>
              </a:endParaRPr>
            </a:p>
          </p:txBody>
        </p:sp>
      </p:grpSp>
      <p:sp>
        <p:nvSpPr>
          <p:cNvPr id="2157633" name="Rectangle 65"/>
          <p:cNvSpPr>
            <a:spLocks noGrp="1" noChangeArrowheads="1"/>
          </p:cNvSpPr>
          <p:nvPr>
            <p:ph type="title" idx="4294967295"/>
          </p:nvPr>
        </p:nvSpPr>
        <p:spPr>
          <a:xfrm>
            <a:off x="387350" y="331788"/>
            <a:ext cx="5375275" cy="4572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7.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/>
              <a:t>多元函数的极值（广义的定义）</a:t>
            </a:r>
          </a:p>
        </p:txBody>
      </p:sp>
      <p:sp>
        <p:nvSpPr>
          <p:cNvPr id="2157634" name="AutoShape 6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5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15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15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5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15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5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15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5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5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215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57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57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57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57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570" grpId="0" animBg="1"/>
      <p:bldP spid="2157571" grpId="0" animBg="1"/>
      <p:bldP spid="2157572" grpId="0" animBg="1"/>
      <p:bldP spid="2157589" grpId="0" animBg="1"/>
      <p:bldP spid="2157590" grpId="0" animBg="1"/>
      <p:bldP spid="2157591" grpId="0" animBg="1"/>
      <p:bldP spid="2157592" grpId="0" animBg="1"/>
      <p:bldP spid="2157618" grpId="0" autoUpdateAnimBg="0"/>
      <p:bldP spid="2157619" grpId="0" autoUpdateAnimBg="0"/>
      <p:bldP spid="2157620" grpId="0" autoUpdateAnimBg="0"/>
      <p:bldP spid="2157621" grpId="0" autoUpdateAnimBg="0"/>
      <p:bldP spid="2157622" grpId="0" autoUpdateAnimBg="0"/>
      <p:bldP spid="215762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445" name="Freeform 2085"/>
          <p:cNvSpPr>
            <a:spLocks/>
          </p:cNvSpPr>
          <p:nvPr/>
        </p:nvSpPr>
        <p:spPr bwMode="auto">
          <a:xfrm>
            <a:off x="6172200" y="2371725"/>
            <a:ext cx="1401763" cy="1339850"/>
          </a:xfrm>
          <a:custGeom>
            <a:avLst/>
            <a:gdLst>
              <a:gd name="T0" fmla="*/ 0 w 883"/>
              <a:gd name="T1" fmla="*/ 675 h 844"/>
              <a:gd name="T2" fmla="*/ 44 w 883"/>
              <a:gd name="T3" fmla="*/ 602 h 844"/>
              <a:gd name="T4" fmla="*/ 89 w 883"/>
              <a:gd name="T5" fmla="*/ 543 h 844"/>
              <a:gd name="T6" fmla="*/ 111 w 883"/>
              <a:gd name="T7" fmla="*/ 529 h 844"/>
              <a:gd name="T8" fmla="*/ 121 w 883"/>
              <a:gd name="T9" fmla="*/ 486 h 844"/>
              <a:gd name="T10" fmla="*/ 176 w 883"/>
              <a:gd name="T11" fmla="*/ 364 h 844"/>
              <a:gd name="T12" fmla="*/ 240 w 883"/>
              <a:gd name="T13" fmla="*/ 267 h 844"/>
              <a:gd name="T14" fmla="*/ 265 w 883"/>
              <a:gd name="T15" fmla="*/ 240 h 844"/>
              <a:gd name="T16" fmla="*/ 442 w 883"/>
              <a:gd name="T17" fmla="*/ 0 h 844"/>
              <a:gd name="T18" fmla="*/ 630 w 883"/>
              <a:gd name="T19" fmla="*/ 242 h 844"/>
              <a:gd name="T20" fmla="*/ 675 w 883"/>
              <a:gd name="T21" fmla="*/ 318 h 844"/>
              <a:gd name="T22" fmla="*/ 691 w 883"/>
              <a:gd name="T23" fmla="*/ 370 h 844"/>
              <a:gd name="T24" fmla="*/ 699 w 883"/>
              <a:gd name="T25" fmla="*/ 428 h 844"/>
              <a:gd name="T26" fmla="*/ 709 w 883"/>
              <a:gd name="T27" fmla="*/ 469 h 844"/>
              <a:gd name="T28" fmla="*/ 713 w 883"/>
              <a:gd name="T29" fmla="*/ 524 h 844"/>
              <a:gd name="T30" fmla="*/ 740 w 883"/>
              <a:gd name="T31" fmla="*/ 562 h 844"/>
              <a:gd name="T32" fmla="*/ 776 w 883"/>
              <a:gd name="T33" fmla="*/ 599 h 844"/>
              <a:gd name="T34" fmla="*/ 839 w 883"/>
              <a:gd name="T35" fmla="*/ 634 h 844"/>
              <a:gd name="T36" fmla="*/ 883 w 883"/>
              <a:gd name="T37" fmla="*/ 664 h 844"/>
              <a:gd name="T38" fmla="*/ 788 w 883"/>
              <a:gd name="T39" fmla="*/ 689 h 844"/>
              <a:gd name="T40" fmla="*/ 707 w 883"/>
              <a:gd name="T41" fmla="*/ 718 h 844"/>
              <a:gd name="T42" fmla="*/ 643 w 883"/>
              <a:gd name="T43" fmla="*/ 728 h 844"/>
              <a:gd name="T44" fmla="*/ 600 w 883"/>
              <a:gd name="T45" fmla="*/ 739 h 844"/>
              <a:gd name="T46" fmla="*/ 542 w 883"/>
              <a:gd name="T47" fmla="*/ 762 h 844"/>
              <a:gd name="T48" fmla="*/ 487 w 883"/>
              <a:gd name="T49" fmla="*/ 777 h 844"/>
              <a:gd name="T50" fmla="*/ 445 w 883"/>
              <a:gd name="T51" fmla="*/ 789 h 844"/>
              <a:gd name="T52" fmla="*/ 392 w 883"/>
              <a:gd name="T53" fmla="*/ 799 h 844"/>
              <a:gd name="T54" fmla="*/ 341 w 883"/>
              <a:gd name="T55" fmla="*/ 817 h 844"/>
              <a:gd name="T56" fmla="*/ 291 w 883"/>
              <a:gd name="T57" fmla="*/ 844 h 844"/>
              <a:gd name="T58" fmla="*/ 93 w 883"/>
              <a:gd name="T59" fmla="*/ 729 h 844"/>
              <a:gd name="T60" fmla="*/ 0 w 883"/>
              <a:gd name="T61" fmla="*/ 675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3" h="844">
                <a:moveTo>
                  <a:pt x="0" y="675"/>
                </a:moveTo>
                <a:lnTo>
                  <a:pt x="44" y="602"/>
                </a:lnTo>
                <a:lnTo>
                  <a:pt x="89" y="543"/>
                </a:lnTo>
                <a:lnTo>
                  <a:pt x="111" y="529"/>
                </a:lnTo>
                <a:lnTo>
                  <a:pt x="121" y="486"/>
                </a:lnTo>
                <a:lnTo>
                  <a:pt x="176" y="364"/>
                </a:lnTo>
                <a:lnTo>
                  <a:pt x="240" y="267"/>
                </a:lnTo>
                <a:lnTo>
                  <a:pt x="265" y="240"/>
                </a:lnTo>
                <a:lnTo>
                  <a:pt x="442" y="0"/>
                </a:lnTo>
                <a:lnTo>
                  <a:pt x="630" y="242"/>
                </a:lnTo>
                <a:lnTo>
                  <a:pt x="675" y="318"/>
                </a:lnTo>
                <a:lnTo>
                  <a:pt x="691" y="370"/>
                </a:lnTo>
                <a:lnTo>
                  <a:pt x="699" y="428"/>
                </a:lnTo>
                <a:lnTo>
                  <a:pt x="709" y="469"/>
                </a:lnTo>
                <a:lnTo>
                  <a:pt x="713" y="524"/>
                </a:lnTo>
                <a:lnTo>
                  <a:pt x="740" y="562"/>
                </a:lnTo>
                <a:lnTo>
                  <a:pt x="776" y="599"/>
                </a:lnTo>
                <a:lnTo>
                  <a:pt x="839" y="634"/>
                </a:lnTo>
                <a:lnTo>
                  <a:pt x="883" y="664"/>
                </a:lnTo>
                <a:lnTo>
                  <a:pt x="788" y="689"/>
                </a:lnTo>
                <a:lnTo>
                  <a:pt x="707" y="718"/>
                </a:lnTo>
                <a:lnTo>
                  <a:pt x="643" y="728"/>
                </a:lnTo>
                <a:lnTo>
                  <a:pt x="600" y="739"/>
                </a:lnTo>
                <a:lnTo>
                  <a:pt x="542" y="762"/>
                </a:lnTo>
                <a:lnTo>
                  <a:pt x="487" y="777"/>
                </a:lnTo>
                <a:lnTo>
                  <a:pt x="445" y="789"/>
                </a:lnTo>
                <a:lnTo>
                  <a:pt x="392" y="799"/>
                </a:lnTo>
                <a:lnTo>
                  <a:pt x="341" y="817"/>
                </a:lnTo>
                <a:lnTo>
                  <a:pt x="291" y="844"/>
                </a:lnTo>
                <a:lnTo>
                  <a:pt x="93" y="729"/>
                </a:lnTo>
                <a:lnTo>
                  <a:pt x="0" y="675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93411" name="Freeform 2051"/>
          <p:cNvSpPr>
            <a:spLocks/>
          </p:cNvSpPr>
          <p:nvPr/>
        </p:nvSpPr>
        <p:spPr bwMode="auto">
          <a:xfrm>
            <a:off x="4256088" y="1995488"/>
            <a:ext cx="1966912" cy="1376362"/>
          </a:xfrm>
          <a:custGeom>
            <a:avLst/>
            <a:gdLst>
              <a:gd name="T0" fmla="*/ 0 w 1239"/>
              <a:gd name="T1" fmla="*/ 634 h 867"/>
              <a:gd name="T2" fmla="*/ 111 w 1239"/>
              <a:gd name="T3" fmla="*/ 504 h 867"/>
              <a:gd name="T4" fmla="*/ 280 w 1239"/>
              <a:gd name="T5" fmla="*/ 113 h 867"/>
              <a:gd name="T6" fmla="*/ 572 w 1239"/>
              <a:gd name="T7" fmla="*/ 84 h 867"/>
              <a:gd name="T8" fmla="*/ 911 w 1239"/>
              <a:gd name="T9" fmla="*/ 614 h 867"/>
              <a:gd name="T10" fmla="*/ 1239 w 1239"/>
              <a:gd name="T11" fmla="*/ 867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9" h="867">
                <a:moveTo>
                  <a:pt x="0" y="634"/>
                </a:moveTo>
                <a:cubicBezTo>
                  <a:pt x="29" y="613"/>
                  <a:pt x="64" y="591"/>
                  <a:pt x="111" y="504"/>
                </a:cubicBezTo>
                <a:cubicBezTo>
                  <a:pt x="157" y="418"/>
                  <a:pt x="203" y="183"/>
                  <a:pt x="280" y="113"/>
                </a:cubicBezTo>
                <a:cubicBezTo>
                  <a:pt x="356" y="43"/>
                  <a:pt x="467" y="0"/>
                  <a:pt x="572" y="84"/>
                </a:cubicBezTo>
                <a:cubicBezTo>
                  <a:pt x="677" y="167"/>
                  <a:pt x="800" y="484"/>
                  <a:pt x="911" y="614"/>
                </a:cubicBezTo>
                <a:cubicBezTo>
                  <a:pt x="1022" y="744"/>
                  <a:pt x="1171" y="814"/>
                  <a:pt x="1239" y="867"/>
                </a:cubicBezTo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3175" cmpd="sng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3412" name="Freeform 2052"/>
          <p:cNvSpPr>
            <a:spLocks/>
          </p:cNvSpPr>
          <p:nvPr/>
        </p:nvSpPr>
        <p:spPr bwMode="auto">
          <a:xfrm>
            <a:off x="2362200" y="2227263"/>
            <a:ext cx="4454525" cy="1709737"/>
          </a:xfrm>
          <a:custGeom>
            <a:avLst/>
            <a:gdLst>
              <a:gd name="T0" fmla="*/ 723 w 3923"/>
              <a:gd name="T1" fmla="*/ 1723 h 3022"/>
              <a:gd name="T2" fmla="*/ 1159 w 3923"/>
              <a:gd name="T3" fmla="*/ 242 h 3022"/>
              <a:gd name="T4" fmla="*/ 1486 w 3923"/>
              <a:gd name="T5" fmla="*/ 269 h 3022"/>
              <a:gd name="T6" fmla="*/ 1777 w 3923"/>
              <a:gd name="T7" fmla="*/ 1569 h 3022"/>
              <a:gd name="T8" fmla="*/ 2195 w 3923"/>
              <a:gd name="T9" fmla="*/ 742 h 3022"/>
              <a:gd name="T10" fmla="*/ 2377 w 3923"/>
              <a:gd name="T11" fmla="*/ 578 h 3022"/>
              <a:gd name="T12" fmla="*/ 2523 w 3923"/>
              <a:gd name="T13" fmla="*/ 742 h 3022"/>
              <a:gd name="T14" fmla="*/ 2768 w 3923"/>
              <a:gd name="T15" fmla="*/ 1651 h 3022"/>
              <a:gd name="T16" fmla="*/ 3195 w 3923"/>
              <a:gd name="T17" fmla="*/ 1987 h 3022"/>
              <a:gd name="T18" fmla="*/ 3749 w 3923"/>
              <a:gd name="T19" fmla="*/ 2587 h 3022"/>
              <a:gd name="T20" fmla="*/ 2150 w 3923"/>
              <a:gd name="T21" fmla="*/ 2596 h 3022"/>
              <a:gd name="T22" fmla="*/ 423 w 3923"/>
              <a:gd name="T23" fmla="*/ 2951 h 3022"/>
              <a:gd name="T24" fmla="*/ 50 w 3923"/>
              <a:gd name="T25" fmla="*/ 2169 h 3022"/>
              <a:gd name="T26" fmla="*/ 723 w 3923"/>
              <a:gd name="T27" fmla="*/ 1723 h 3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23" h="3022">
                <a:moveTo>
                  <a:pt x="723" y="1723"/>
                </a:moveTo>
                <a:cubicBezTo>
                  <a:pt x="908" y="1402"/>
                  <a:pt x="1032" y="484"/>
                  <a:pt x="1159" y="242"/>
                </a:cubicBezTo>
                <a:cubicBezTo>
                  <a:pt x="1286" y="0"/>
                  <a:pt x="1383" y="48"/>
                  <a:pt x="1486" y="269"/>
                </a:cubicBezTo>
                <a:cubicBezTo>
                  <a:pt x="1589" y="490"/>
                  <a:pt x="1659" y="1490"/>
                  <a:pt x="1777" y="1569"/>
                </a:cubicBezTo>
                <a:cubicBezTo>
                  <a:pt x="1895" y="1648"/>
                  <a:pt x="2095" y="907"/>
                  <a:pt x="2195" y="742"/>
                </a:cubicBezTo>
                <a:cubicBezTo>
                  <a:pt x="2295" y="577"/>
                  <a:pt x="2322" y="578"/>
                  <a:pt x="2377" y="578"/>
                </a:cubicBezTo>
                <a:cubicBezTo>
                  <a:pt x="2432" y="578"/>
                  <a:pt x="2458" y="563"/>
                  <a:pt x="2523" y="742"/>
                </a:cubicBezTo>
                <a:cubicBezTo>
                  <a:pt x="2588" y="921"/>
                  <a:pt x="2656" y="1444"/>
                  <a:pt x="2768" y="1651"/>
                </a:cubicBezTo>
                <a:cubicBezTo>
                  <a:pt x="2880" y="1858"/>
                  <a:pt x="3031" y="1831"/>
                  <a:pt x="3195" y="1987"/>
                </a:cubicBezTo>
                <a:cubicBezTo>
                  <a:pt x="3359" y="2143"/>
                  <a:pt x="3923" y="2485"/>
                  <a:pt x="3749" y="2587"/>
                </a:cubicBezTo>
                <a:cubicBezTo>
                  <a:pt x="3575" y="2689"/>
                  <a:pt x="2704" y="2535"/>
                  <a:pt x="2150" y="2596"/>
                </a:cubicBezTo>
                <a:cubicBezTo>
                  <a:pt x="1596" y="2657"/>
                  <a:pt x="773" y="3022"/>
                  <a:pt x="423" y="2951"/>
                </a:cubicBezTo>
                <a:cubicBezTo>
                  <a:pt x="73" y="2880"/>
                  <a:pt x="0" y="2374"/>
                  <a:pt x="50" y="2169"/>
                </a:cubicBezTo>
                <a:cubicBezTo>
                  <a:pt x="100" y="1964"/>
                  <a:pt x="530" y="2043"/>
                  <a:pt x="723" y="1723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3175" cmpd="sng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3413" name="Freeform 2053"/>
          <p:cNvSpPr>
            <a:spLocks/>
          </p:cNvSpPr>
          <p:nvPr/>
        </p:nvSpPr>
        <p:spPr bwMode="auto">
          <a:xfrm>
            <a:off x="3563938" y="2549525"/>
            <a:ext cx="569912" cy="88900"/>
          </a:xfrm>
          <a:custGeom>
            <a:avLst/>
            <a:gdLst>
              <a:gd name="T0" fmla="*/ 0 w 326"/>
              <a:gd name="T1" fmla="*/ 0 h 91"/>
              <a:gd name="T2" fmla="*/ 148 w 326"/>
              <a:gd name="T3" fmla="*/ 89 h 91"/>
              <a:gd name="T4" fmla="*/ 326 w 326"/>
              <a:gd name="T5" fmla="*/ 1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6" h="91">
                <a:moveTo>
                  <a:pt x="0" y="0"/>
                </a:moveTo>
                <a:cubicBezTo>
                  <a:pt x="26" y="15"/>
                  <a:pt x="94" y="87"/>
                  <a:pt x="148" y="89"/>
                </a:cubicBezTo>
                <a:cubicBezTo>
                  <a:pt x="202" y="91"/>
                  <a:pt x="289" y="27"/>
                  <a:pt x="326" y="11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3414" name="Freeform 2054"/>
          <p:cNvSpPr>
            <a:spLocks/>
          </p:cNvSpPr>
          <p:nvPr/>
        </p:nvSpPr>
        <p:spPr bwMode="auto">
          <a:xfrm>
            <a:off x="3446463" y="2762250"/>
            <a:ext cx="755650" cy="139700"/>
          </a:xfrm>
          <a:custGeom>
            <a:avLst/>
            <a:gdLst>
              <a:gd name="T0" fmla="*/ 0 w 432"/>
              <a:gd name="T1" fmla="*/ 24 h 143"/>
              <a:gd name="T2" fmla="*/ 244 w 432"/>
              <a:gd name="T3" fmla="*/ 139 h 143"/>
              <a:gd name="T4" fmla="*/ 432 w 432"/>
              <a:gd name="T5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143">
                <a:moveTo>
                  <a:pt x="0" y="24"/>
                </a:moveTo>
                <a:cubicBezTo>
                  <a:pt x="41" y="43"/>
                  <a:pt x="172" y="143"/>
                  <a:pt x="244" y="139"/>
                </a:cubicBezTo>
                <a:cubicBezTo>
                  <a:pt x="316" y="135"/>
                  <a:pt x="393" y="29"/>
                  <a:pt x="432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3415" name="Freeform 2055"/>
          <p:cNvSpPr>
            <a:spLocks/>
          </p:cNvSpPr>
          <p:nvPr/>
        </p:nvSpPr>
        <p:spPr bwMode="auto">
          <a:xfrm>
            <a:off x="2428875" y="2281238"/>
            <a:ext cx="3860800" cy="1430337"/>
          </a:xfrm>
          <a:custGeom>
            <a:avLst/>
            <a:gdLst>
              <a:gd name="T0" fmla="*/ 0 w 2208"/>
              <a:gd name="T1" fmla="*/ 1377 h 1461"/>
              <a:gd name="T2" fmla="*/ 578 w 2208"/>
              <a:gd name="T3" fmla="*/ 984 h 1461"/>
              <a:gd name="T4" fmla="*/ 791 w 2208"/>
              <a:gd name="T5" fmla="*/ 7 h 1461"/>
              <a:gd name="T6" fmla="*/ 1027 w 2208"/>
              <a:gd name="T7" fmla="*/ 941 h 1461"/>
              <a:gd name="T8" fmla="*/ 1304 w 2208"/>
              <a:gd name="T9" fmla="*/ 910 h 1461"/>
              <a:gd name="T10" fmla="*/ 1505 w 2208"/>
              <a:gd name="T11" fmla="*/ 280 h 1461"/>
              <a:gd name="T12" fmla="*/ 1723 w 2208"/>
              <a:gd name="T13" fmla="*/ 1115 h 1461"/>
              <a:gd name="T14" fmla="*/ 2208 w 2208"/>
              <a:gd name="T15" fmla="*/ 1461 h 1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08" h="1461">
                <a:moveTo>
                  <a:pt x="0" y="1377"/>
                </a:moveTo>
                <a:cubicBezTo>
                  <a:pt x="223" y="1294"/>
                  <a:pt x="446" y="1212"/>
                  <a:pt x="578" y="984"/>
                </a:cubicBezTo>
                <a:cubicBezTo>
                  <a:pt x="710" y="755"/>
                  <a:pt x="716" y="14"/>
                  <a:pt x="791" y="7"/>
                </a:cubicBezTo>
                <a:cubicBezTo>
                  <a:pt x="866" y="0"/>
                  <a:pt x="941" y="791"/>
                  <a:pt x="1027" y="941"/>
                </a:cubicBezTo>
                <a:cubicBezTo>
                  <a:pt x="1112" y="1092"/>
                  <a:pt x="1224" y="1021"/>
                  <a:pt x="1304" y="910"/>
                </a:cubicBezTo>
                <a:cubicBezTo>
                  <a:pt x="1384" y="800"/>
                  <a:pt x="1435" y="246"/>
                  <a:pt x="1505" y="280"/>
                </a:cubicBezTo>
                <a:cubicBezTo>
                  <a:pt x="1575" y="314"/>
                  <a:pt x="1606" y="918"/>
                  <a:pt x="1723" y="1115"/>
                </a:cubicBezTo>
                <a:cubicBezTo>
                  <a:pt x="1840" y="1312"/>
                  <a:pt x="2107" y="1389"/>
                  <a:pt x="2208" y="1461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3416" name="Freeform 2056"/>
          <p:cNvSpPr>
            <a:spLocks/>
          </p:cNvSpPr>
          <p:nvPr/>
        </p:nvSpPr>
        <p:spPr bwMode="auto">
          <a:xfrm>
            <a:off x="2994025" y="2266950"/>
            <a:ext cx="1900238" cy="1635125"/>
          </a:xfrm>
          <a:custGeom>
            <a:avLst/>
            <a:gdLst>
              <a:gd name="T0" fmla="*/ 0 w 1087"/>
              <a:gd name="T1" fmla="*/ 1670 h 1670"/>
              <a:gd name="T2" fmla="*/ 385 w 1087"/>
              <a:gd name="T3" fmla="*/ 1103 h 1670"/>
              <a:gd name="T4" fmla="*/ 480 w 1087"/>
              <a:gd name="T5" fmla="*/ 10 h 1670"/>
              <a:gd name="T6" fmla="*/ 656 w 1087"/>
              <a:gd name="T7" fmla="*/ 1166 h 1670"/>
              <a:gd name="T8" fmla="*/ 1087 w 1087"/>
              <a:gd name="T9" fmla="*/ 1455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7" h="1670">
                <a:moveTo>
                  <a:pt x="0" y="1670"/>
                </a:moveTo>
                <a:cubicBezTo>
                  <a:pt x="64" y="1576"/>
                  <a:pt x="305" y="1380"/>
                  <a:pt x="385" y="1103"/>
                </a:cubicBezTo>
                <a:cubicBezTo>
                  <a:pt x="465" y="826"/>
                  <a:pt x="434" y="0"/>
                  <a:pt x="480" y="10"/>
                </a:cubicBezTo>
                <a:cubicBezTo>
                  <a:pt x="525" y="21"/>
                  <a:pt x="555" y="925"/>
                  <a:pt x="656" y="1166"/>
                </a:cubicBezTo>
                <a:cubicBezTo>
                  <a:pt x="757" y="1407"/>
                  <a:pt x="997" y="1395"/>
                  <a:pt x="1087" y="1455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3417" name="Freeform 2057"/>
          <p:cNvSpPr>
            <a:spLocks/>
          </p:cNvSpPr>
          <p:nvPr/>
        </p:nvSpPr>
        <p:spPr bwMode="auto">
          <a:xfrm>
            <a:off x="5072063" y="2574925"/>
            <a:ext cx="371475" cy="1112838"/>
          </a:xfrm>
          <a:custGeom>
            <a:avLst/>
            <a:gdLst>
              <a:gd name="T0" fmla="*/ 0 w 213"/>
              <a:gd name="T1" fmla="*/ 0 h 1137"/>
              <a:gd name="T2" fmla="*/ 47 w 213"/>
              <a:gd name="T3" fmla="*/ 941 h 1137"/>
              <a:gd name="T4" fmla="*/ 213 w 213"/>
              <a:gd name="T5" fmla="*/ 1137 h 1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1137">
                <a:moveTo>
                  <a:pt x="0" y="0"/>
                </a:moveTo>
                <a:cubicBezTo>
                  <a:pt x="8" y="157"/>
                  <a:pt x="12" y="752"/>
                  <a:pt x="47" y="941"/>
                </a:cubicBezTo>
                <a:cubicBezTo>
                  <a:pt x="82" y="1130"/>
                  <a:pt x="179" y="1096"/>
                  <a:pt x="213" y="1137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93449" name="Group 2089"/>
          <p:cNvGrpSpPr>
            <a:grpSpLocks/>
          </p:cNvGrpSpPr>
          <p:nvPr/>
        </p:nvGrpSpPr>
        <p:grpSpPr bwMode="auto">
          <a:xfrm>
            <a:off x="6289675" y="2393950"/>
            <a:ext cx="1038225" cy="1193800"/>
            <a:chOff x="3962" y="1508"/>
            <a:chExt cx="654" cy="752"/>
          </a:xfrm>
        </p:grpSpPr>
        <p:sp>
          <p:nvSpPr>
            <p:cNvPr id="2193418" name="Freeform 2058"/>
            <p:cNvSpPr>
              <a:spLocks/>
            </p:cNvSpPr>
            <p:nvPr/>
          </p:nvSpPr>
          <p:spPr bwMode="auto">
            <a:xfrm>
              <a:off x="3972" y="1533"/>
              <a:ext cx="644" cy="667"/>
            </a:xfrm>
            <a:custGeom>
              <a:avLst/>
              <a:gdLst>
                <a:gd name="T0" fmla="*/ 0 w 644"/>
                <a:gd name="T1" fmla="*/ 655 h 667"/>
                <a:gd name="T2" fmla="*/ 188 w 644"/>
                <a:gd name="T3" fmla="*/ 355 h 667"/>
                <a:gd name="T4" fmla="*/ 364 w 644"/>
                <a:gd name="T5" fmla="*/ 11 h 667"/>
                <a:gd name="T6" fmla="*/ 532 w 644"/>
                <a:gd name="T7" fmla="*/ 419 h 667"/>
                <a:gd name="T8" fmla="*/ 644 w 644"/>
                <a:gd name="T9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4" h="667">
                  <a:moveTo>
                    <a:pt x="0" y="655"/>
                  </a:moveTo>
                  <a:cubicBezTo>
                    <a:pt x="31" y="605"/>
                    <a:pt x="127" y="462"/>
                    <a:pt x="188" y="355"/>
                  </a:cubicBezTo>
                  <a:cubicBezTo>
                    <a:pt x="249" y="248"/>
                    <a:pt x="307" y="0"/>
                    <a:pt x="364" y="11"/>
                  </a:cubicBezTo>
                  <a:cubicBezTo>
                    <a:pt x="421" y="22"/>
                    <a:pt x="485" y="310"/>
                    <a:pt x="532" y="419"/>
                  </a:cubicBezTo>
                  <a:cubicBezTo>
                    <a:pt x="579" y="528"/>
                    <a:pt x="621" y="615"/>
                    <a:pt x="644" y="667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3419" name="Freeform 2059"/>
            <p:cNvSpPr>
              <a:spLocks/>
            </p:cNvSpPr>
            <p:nvPr/>
          </p:nvSpPr>
          <p:spPr bwMode="auto">
            <a:xfrm>
              <a:off x="4274" y="1508"/>
              <a:ext cx="138" cy="752"/>
            </a:xfrm>
            <a:custGeom>
              <a:avLst/>
              <a:gdLst>
                <a:gd name="T0" fmla="*/ 60 w 138"/>
                <a:gd name="T1" fmla="*/ 0 h 752"/>
                <a:gd name="T2" fmla="*/ 13 w 138"/>
                <a:gd name="T3" fmla="*/ 458 h 752"/>
                <a:gd name="T4" fmla="*/ 138 w 138"/>
                <a:gd name="T5" fmla="*/ 75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752">
                  <a:moveTo>
                    <a:pt x="60" y="0"/>
                  </a:moveTo>
                  <a:cubicBezTo>
                    <a:pt x="52" y="77"/>
                    <a:pt x="0" y="333"/>
                    <a:pt x="13" y="458"/>
                  </a:cubicBezTo>
                  <a:cubicBezTo>
                    <a:pt x="26" y="583"/>
                    <a:pt x="112" y="691"/>
                    <a:pt x="138" y="752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3420" name="Freeform 2060"/>
            <p:cNvSpPr>
              <a:spLocks/>
            </p:cNvSpPr>
            <p:nvPr/>
          </p:nvSpPr>
          <p:spPr bwMode="auto">
            <a:xfrm>
              <a:off x="3962" y="2014"/>
              <a:ext cx="638" cy="81"/>
            </a:xfrm>
            <a:custGeom>
              <a:avLst/>
              <a:gdLst>
                <a:gd name="T0" fmla="*/ 0 w 638"/>
                <a:gd name="T1" fmla="*/ 44 h 81"/>
                <a:gd name="T2" fmla="*/ 318 w 638"/>
                <a:gd name="T3" fmla="*/ 74 h 81"/>
                <a:gd name="T4" fmla="*/ 638 w 638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8" h="81">
                  <a:moveTo>
                    <a:pt x="0" y="44"/>
                  </a:moveTo>
                  <a:cubicBezTo>
                    <a:pt x="53" y="49"/>
                    <a:pt x="212" y="81"/>
                    <a:pt x="318" y="74"/>
                  </a:cubicBezTo>
                  <a:cubicBezTo>
                    <a:pt x="424" y="67"/>
                    <a:pt x="572" y="15"/>
                    <a:pt x="638" y="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3421" name="Freeform 2061"/>
            <p:cNvSpPr>
              <a:spLocks/>
            </p:cNvSpPr>
            <p:nvPr/>
          </p:nvSpPr>
          <p:spPr bwMode="auto">
            <a:xfrm>
              <a:off x="4152" y="1728"/>
              <a:ext cx="356" cy="25"/>
            </a:xfrm>
            <a:custGeom>
              <a:avLst/>
              <a:gdLst>
                <a:gd name="T0" fmla="*/ 0 w 356"/>
                <a:gd name="T1" fmla="*/ 8 h 25"/>
                <a:gd name="T2" fmla="*/ 135 w 356"/>
                <a:gd name="T3" fmla="*/ 24 h 25"/>
                <a:gd name="T4" fmla="*/ 356 w 35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25">
                  <a:moveTo>
                    <a:pt x="0" y="8"/>
                  </a:moveTo>
                  <a:cubicBezTo>
                    <a:pt x="23" y="11"/>
                    <a:pt x="76" y="25"/>
                    <a:pt x="135" y="24"/>
                  </a:cubicBezTo>
                  <a:cubicBezTo>
                    <a:pt x="194" y="23"/>
                    <a:pt x="310" y="5"/>
                    <a:pt x="356" y="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93422" name="Freeform 2062"/>
          <p:cNvSpPr>
            <a:spLocks/>
          </p:cNvSpPr>
          <p:nvPr/>
        </p:nvSpPr>
        <p:spPr bwMode="auto">
          <a:xfrm>
            <a:off x="4648200" y="2914650"/>
            <a:ext cx="722313" cy="104775"/>
          </a:xfrm>
          <a:custGeom>
            <a:avLst/>
            <a:gdLst>
              <a:gd name="T0" fmla="*/ 0 w 636"/>
              <a:gd name="T1" fmla="*/ 0 h 187"/>
              <a:gd name="T2" fmla="*/ 336 w 636"/>
              <a:gd name="T3" fmla="*/ 173 h 187"/>
              <a:gd name="T4" fmla="*/ 636 w 636"/>
              <a:gd name="T5" fmla="*/ 8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6" h="187">
                <a:moveTo>
                  <a:pt x="0" y="0"/>
                </a:moveTo>
                <a:cubicBezTo>
                  <a:pt x="115" y="79"/>
                  <a:pt x="230" y="159"/>
                  <a:pt x="336" y="173"/>
                </a:cubicBezTo>
                <a:cubicBezTo>
                  <a:pt x="442" y="187"/>
                  <a:pt x="539" y="134"/>
                  <a:pt x="636" y="8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3423" name="Freeform 2063"/>
          <p:cNvSpPr>
            <a:spLocks/>
          </p:cNvSpPr>
          <p:nvPr/>
        </p:nvSpPr>
        <p:spPr bwMode="auto">
          <a:xfrm>
            <a:off x="4357688" y="2017713"/>
            <a:ext cx="1585912" cy="1316037"/>
          </a:xfrm>
          <a:custGeom>
            <a:avLst/>
            <a:gdLst>
              <a:gd name="T0" fmla="*/ 0 w 999"/>
              <a:gd name="T1" fmla="*/ 682 h 829"/>
              <a:gd name="T2" fmla="*/ 208 w 999"/>
              <a:gd name="T3" fmla="*/ 396 h 829"/>
              <a:gd name="T4" fmla="*/ 391 w 999"/>
              <a:gd name="T5" fmla="*/ 36 h 829"/>
              <a:gd name="T6" fmla="*/ 722 w 999"/>
              <a:gd name="T7" fmla="*/ 614 h 829"/>
              <a:gd name="T8" fmla="*/ 999 w 999"/>
              <a:gd name="T9" fmla="*/ 829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9" h="829">
                <a:moveTo>
                  <a:pt x="0" y="682"/>
                </a:moveTo>
                <a:cubicBezTo>
                  <a:pt x="34" y="634"/>
                  <a:pt x="143" y="504"/>
                  <a:pt x="208" y="396"/>
                </a:cubicBezTo>
                <a:cubicBezTo>
                  <a:pt x="273" y="289"/>
                  <a:pt x="305" y="0"/>
                  <a:pt x="391" y="36"/>
                </a:cubicBezTo>
                <a:cubicBezTo>
                  <a:pt x="477" y="73"/>
                  <a:pt x="621" y="482"/>
                  <a:pt x="722" y="614"/>
                </a:cubicBezTo>
                <a:cubicBezTo>
                  <a:pt x="823" y="746"/>
                  <a:pt x="941" y="784"/>
                  <a:pt x="999" y="82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3424" name="Freeform 2064"/>
          <p:cNvSpPr>
            <a:spLocks/>
          </p:cNvSpPr>
          <p:nvPr/>
        </p:nvSpPr>
        <p:spPr bwMode="auto">
          <a:xfrm>
            <a:off x="4584700" y="2374900"/>
            <a:ext cx="765175" cy="63500"/>
          </a:xfrm>
          <a:custGeom>
            <a:avLst/>
            <a:gdLst>
              <a:gd name="T0" fmla="*/ 0 w 437"/>
              <a:gd name="T1" fmla="*/ 12 h 65"/>
              <a:gd name="T2" fmla="*/ 189 w 437"/>
              <a:gd name="T3" fmla="*/ 63 h 65"/>
              <a:gd name="T4" fmla="*/ 437 w 437"/>
              <a:gd name="T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7" h="65">
                <a:moveTo>
                  <a:pt x="0" y="12"/>
                </a:moveTo>
                <a:cubicBezTo>
                  <a:pt x="32" y="20"/>
                  <a:pt x="116" y="65"/>
                  <a:pt x="189" y="63"/>
                </a:cubicBezTo>
                <a:cubicBezTo>
                  <a:pt x="262" y="61"/>
                  <a:pt x="385" y="13"/>
                  <a:pt x="437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3426" name="Oval 2066"/>
          <p:cNvSpPr>
            <a:spLocks noChangeArrowheads="1"/>
          </p:cNvSpPr>
          <p:nvPr/>
        </p:nvSpPr>
        <p:spPr bwMode="auto">
          <a:xfrm flipV="1">
            <a:off x="5033963" y="2546350"/>
            <a:ext cx="61912" cy="269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3427" name="Oval 2067"/>
          <p:cNvSpPr>
            <a:spLocks noChangeArrowheads="1"/>
          </p:cNvSpPr>
          <p:nvPr/>
        </p:nvSpPr>
        <p:spPr bwMode="auto">
          <a:xfrm flipV="1">
            <a:off x="3806825" y="2265363"/>
            <a:ext cx="63500" cy="269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3428" name="Oval 2068"/>
          <p:cNvSpPr>
            <a:spLocks noChangeArrowheads="1"/>
          </p:cNvSpPr>
          <p:nvPr/>
        </p:nvSpPr>
        <p:spPr bwMode="auto">
          <a:xfrm flipV="1">
            <a:off x="4924425" y="2049463"/>
            <a:ext cx="63500" cy="25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3441" name="Text Box 2081"/>
          <p:cNvSpPr txBox="1">
            <a:spLocks noChangeArrowheads="1"/>
          </p:cNvSpPr>
          <p:nvPr/>
        </p:nvSpPr>
        <p:spPr bwMode="auto">
          <a:xfrm>
            <a:off x="3692525" y="188912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A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2193442" name="Text Box 2082"/>
          <p:cNvSpPr txBox="1">
            <a:spLocks noChangeArrowheads="1"/>
          </p:cNvSpPr>
          <p:nvPr/>
        </p:nvSpPr>
        <p:spPr bwMode="auto">
          <a:xfrm>
            <a:off x="4827588" y="166052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B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2193443" name="Text Box 2083"/>
          <p:cNvSpPr txBox="1">
            <a:spLocks noChangeArrowheads="1"/>
          </p:cNvSpPr>
          <p:nvPr/>
        </p:nvSpPr>
        <p:spPr bwMode="auto">
          <a:xfrm>
            <a:off x="4900613" y="2227263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C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2193444" name="Text Box 2084"/>
          <p:cNvSpPr txBox="1">
            <a:spLocks noChangeArrowheads="1"/>
          </p:cNvSpPr>
          <p:nvPr/>
        </p:nvSpPr>
        <p:spPr bwMode="auto">
          <a:xfrm>
            <a:off x="6705600" y="19812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D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2193425" name="Oval 2065"/>
          <p:cNvSpPr>
            <a:spLocks noChangeArrowheads="1"/>
          </p:cNvSpPr>
          <p:nvPr/>
        </p:nvSpPr>
        <p:spPr bwMode="auto">
          <a:xfrm flipV="1">
            <a:off x="6840538" y="2352675"/>
            <a:ext cx="63500" cy="25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3446" name="Text Box 2086"/>
          <p:cNvSpPr txBox="1">
            <a:spLocks noChangeArrowheads="1"/>
          </p:cNvSpPr>
          <p:nvPr/>
        </p:nvSpPr>
        <p:spPr bwMode="auto">
          <a:xfrm>
            <a:off x="7642225" y="2403475"/>
            <a:ext cx="1144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</a:rPr>
              <a:t>z=f</a:t>
            </a:r>
            <a:r>
              <a:rPr lang="en-US" altLang="zh-CN" b="1">
                <a:solidFill>
                  <a:srgbClr val="009900"/>
                </a:solidFill>
              </a:rPr>
              <a:t>(</a:t>
            </a:r>
            <a:r>
              <a:rPr lang="en-US" altLang="zh-CN" b="1" i="1">
                <a:solidFill>
                  <a:srgbClr val="009900"/>
                </a:solidFill>
              </a:rPr>
              <a:t>x,y</a:t>
            </a:r>
            <a:r>
              <a:rPr lang="en-US" altLang="zh-CN" b="1">
                <a:solidFill>
                  <a:srgbClr val="009900"/>
                </a:solidFill>
              </a:rPr>
              <a:t>)</a:t>
            </a:r>
            <a:endParaRPr lang="en-US" altLang="zh-CN" b="1" i="1">
              <a:solidFill>
                <a:srgbClr val="009900"/>
              </a:solidFill>
            </a:endParaRPr>
          </a:p>
        </p:txBody>
      </p:sp>
      <p:sp>
        <p:nvSpPr>
          <p:cNvPr id="2193447" name="Text Box 2087"/>
          <p:cNvSpPr txBox="1">
            <a:spLocks noChangeArrowheads="1"/>
          </p:cNvSpPr>
          <p:nvPr/>
        </p:nvSpPr>
        <p:spPr bwMode="auto">
          <a:xfrm>
            <a:off x="5105400" y="788988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f </a:t>
            </a:r>
            <a:r>
              <a:rPr lang="zh-CN" altLang="en-US" b="1">
                <a:solidFill>
                  <a:srgbClr val="FF0000"/>
                </a:solidFill>
              </a:rPr>
              <a:t>在点</a:t>
            </a:r>
            <a:r>
              <a:rPr lang="en-US" altLang="zh-CN" b="1" i="1">
                <a:solidFill>
                  <a:srgbClr val="FF0000"/>
                </a:solidFill>
              </a:rPr>
              <a:t>D</a:t>
            </a:r>
            <a:r>
              <a:rPr lang="zh-CN" altLang="zh-CN" b="1">
                <a:solidFill>
                  <a:srgbClr val="FF0000"/>
                </a:solidFill>
              </a:rPr>
              <a:t>处有</a:t>
            </a:r>
            <a:r>
              <a:rPr lang="zh-CN" altLang="en-US" b="1">
                <a:solidFill>
                  <a:srgbClr val="FF0000"/>
                </a:solidFill>
              </a:rPr>
              <a:t>极大值</a:t>
            </a:r>
          </a:p>
        </p:txBody>
      </p:sp>
      <p:sp>
        <p:nvSpPr>
          <p:cNvPr id="2193448" name="Text Box 2088"/>
          <p:cNvSpPr txBox="1">
            <a:spLocks noChangeArrowheads="1"/>
          </p:cNvSpPr>
          <p:nvPr/>
        </p:nvSpPr>
        <p:spPr bwMode="auto">
          <a:xfrm>
            <a:off x="3733800" y="819150"/>
            <a:ext cx="163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D</a:t>
            </a:r>
            <a:r>
              <a:rPr lang="zh-CN" altLang="zh-CN" b="1">
                <a:solidFill>
                  <a:srgbClr val="FF0000"/>
                </a:solidFill>
              </a:rPr>
              <a:t>是尖点，</a:t>
            </a:r>
            <a:endParaRPr lang="zh-CN" altLang="en-US" b="1">
              <a:solidFill>
                <a:srgbClr val="FF0000"/>
              </a:solidFill>
            </a:endParaRPr>
          </a:p>
        </p:txBody>
      </p:sp>
      <p:grpSp>
        <p:nvGrpSpPr>
          <p:cNvPr id="2193450" name="Group 2090"/>
          <p:cNvGrpSpPr>
            <a:grpSpLocks/>
          </p:cNvGrpSpPr>
          <p:nvPr/>
        </p:nvGrpSpPr>
        <p:grpSpPr bwMode="auto">
          <a:xfrm>
            <a:off x="792163" y="1638300"/>
            <a:ext cx="6824662" cy="4418013"/>
            <a:chOff x="499" y="1032"/>
            <a:chExt cx="4299" cy="2783"/>
          </a:xfrm>
        </p:grpSpPr>
        <p:sp>
          <p:nvSpPr>
            <p:cNvPr id="2193451" name="Text Box 2091"/>
            <p:cNvSpPr txBox="1">
              <a:spLocks noChangeArrowheads="1"/>
            </p:cNvSpPr>
            <p:nvPr/>
          </p:nvSpPr>
          <p:spPr bwMode="auto">
            <a:xfrm>
              <a:off x="499" y="3584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193452" name="Line 2092"/>
            <p:cNvSpPr>
              <a:spLocks noChangeShapeType="1"/>
            </p:cNvSpPr>
            <p:nvPr/>
          </p:nvSpPr>
          <p:spPr bwMode="auto">
            <a:xfrm>
              <a:off x="1468" y="3106"/>
              <a:ext cx="3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3453" name="Line 2093"/>
            <p:cNvSpPr>
              <a:spLocks noChangeShapeType="1"/>
            </p:cNvSpPr>
            <p:nvPr/>
          </p:nvSpPr>
          <p:spPr bwMode="auto">
            <a:xfrm flipV="1">
              <a:off x="1468" y="1203"/>
              <a:ext cx="0" cy="19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3454" name="Freeform 2094"/>
            <p:cNvSpPr>
              <a:spLocks/>
            </p:cNvSpPr>
            <p:nvPr/>
          </p:nvSpPr>
          <p:spPr bwMode="auto">
            <a:xfrm>
              <a:off x="663" y="3099"/>
              <a:ext cx="809" cy="716"/>
            </a:xfrm>
            <a:custGeom>
              <a:avLst/>
              <a:gdLst>
                <a:gd name="T0" fmla="*/ 809 w 809"/>
                <a:gd name="T1" fmla="*/ 0 h 716"/>
                <a:gd name="T2" fmla="*/ 0 w 809"/>
                <a:gd name="T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9" h="716">
                  <a:moveTo>
                    <a:pt x="809" y="0"/>
                  </a:moveTo>
                  <a:lnTo>
                    <a:pt x="0" y="71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3455" name="Text Box 2095"/>
            <p:cNvSpPr txBox="1">
              <a:spLocks noChangeArrowheads="1"/>
            </p:cNvSpPr>
            <p:nvPr/>
          </p:nvSpPr>
          <p:spPr bwMode="auto">
            <a:xfrm>
              <a:off x="1422" y="1032"/>
              <a:ext cx="3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193456" name="Text Box 2096"/>
            <p:cNvSpPr txBox="1">
              <a:spLocks noChangeArrowheads="1"/>
            </p:cNvSpPr>
            <p:nvPr/>
          </p:nvSpPr>
          <p:spPr bwMode="auto">
            <a:xfrm>
              <a:off x="1177" y="2963"/>
              <a:ext cx="4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193457" name="Text Box 2097"/>
            <p:cNvSpPr txBox="1">
              <a:spLocks noChangeArrowheads="1"/>
            </p:cNvSpPr>
            <p:nvPr/>
          </p:nvSpPr>
          <p:spPr bwMode="auto">
            <a:xfrm>
              <a:off x="4579" y="3069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rgbClr val="FF00FF"/>
                </a:solidFill>
              </a:endParaRPr>
            </a:p>
          </p:txBody>
        </p:sp>
      </p:grpSp>
      <p:sp>
        <p:nvSpPr>
          <p:cNvPr id="2193459" name="Rectangle 2099"/>
          <p:cNvSpPr>
            <a:spLocks noChangeArrowheads="1"/>
          </p:cNvSpPr>
          <p:nvPr/>
        </p:nvSpPr>
        <p:spPr bwMode="auto">
          <a:xfrm>
            <a:off x="387350" y="331788"/>
            <a:ext cx="537527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7.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/>
              <a:t>多元函数的极值（广义的定义）</a:t>
            </a:r>
          </a:p>
        </p:txBody>
      </p:sp>
      <p:sp>
        <p:nvSpPr>
          <p:cNvPr id="2193460" name="Rectangle 2100"/>
          <p:cNvSpPr>
            <a:spLocks noGrp="1" noChangeArrowheads="1"/>
          </p:cNvSpPr>
          <p:nvPr>
            <p:ph type="title" idx="4294967295"/>
          </p:nvPr>
        </p:nvSpPr>
        <p:spPr>
          <a:xfrm>
            <a:off x="579438" y="5575300"/>
            <a:ext cx="106362" cy="1143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193461" name="AutoShape 210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9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93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3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19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93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93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93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93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93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93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93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93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3445" grpId="0" animBg="1"/>
      <p:bldP spid="2193444" grpId="0" autoUpdateAnimBg="0"/>
      <p:bldP spid="2193425" grpId="0" animBg="1"/>
      <p:bldP spid="2193447" grpId="0" autoUpdateAnimBg="0"/>
      <p:bldP spid="219344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509" name="AutoShape 5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95458" name="Freeform 2"/>
          <p:cNvSpPr>
            <a:spLocks/>
          </p:cNvSpPr>
          <p:nvPr/>
        </p:nvSpPr>
        <p:spPr bwMode="auto">
          <a:xfrm>
            <a:off x="6172200" y="2371725"/>
            <a:ext cx="1401763" cy="1339850"/>
          </a:xfrm>
          <a:custGeom>
            <a:avLst/>
            <a:gdLst>
              <a:gd name="T0" fmla="*/ 0 w 883"/>
              <a:gd name="T1" fmla="*/ 675 h 844"/>
              <a:gd name="T2" fmla="*/ 44 w 883"/>
              <a:gd name="T3" fmla="*/ 602 h 844"/>
              <a:gd name="T4" fmla="*/ 89 w 883"/>
              <a:gd name="T5" fmla="*/ 543 h 844"/>
              <a:gd name="T6" fmla="*/ 111 w 883"/>
              <a:gd name="T7" fmla="*/ 529 h 844"/>
              <a:gd name="T8" fmla="*/ 121 w 883"/>
              <a:gd name="T9" fmla="*/ 486 h 844"/>
              <a:gd name="T10" fmla="*/ 176 w 883"/>
              <a:gd name="T11" fmla="*/ 364 h 844"/>
              <a:gd name="T12" fmla="*/ 240 w 883"/>
              <a:gd name="T13" fmla="*/ 267 h 844"/>
              <a:gd name="T14" fmla="*/ 265 w 883"/>
              <a:gd name="T15" fmla="*/ 240 h 844"/>
              <a:gd name="T16" fmla="*/ 442 w 883"/>
              <a:gd name="T17" fmla="*/ 0 h 844"/>
              <a:gd name="T18" fmla="*/ 630 w 883"/>
              <a:gd name="T19" fmla="*/ 242 h 844"/>
              <a:gd name="T20" fmla="*/ 675 w 883"/>
              <a:gd name="T21" fmla="*/ 318 h 844"/>
              <a:gd name="T22" fmla="*/ 691 w 883"/>
              <a:gd name="T23" fmla="*/ 370 h 844"/>
              <a:gd name="T24" fmla="*/ 699 w 883"/>
              <a:gd name="T25" fmla="*/ 428 h 844"/>
              <a:gd name="T26" fmla="*/ 709 w 883"/>
              <a:gd name="T27" fmla="*/ 469 h 844"/>
              <a:gd name="T28" fmla="*/ 713 w 883"/>
              <a:gd name="T29" fmla="*/ 524 h 844"/>
              <a:gd name="T30" fmla="*/ 740 w 883"/>
              <a:gd name="T31" fmla="*/ 562 h 844"/>
              <a:gd name="T32" fmla="*/ 776 w 883"/>
              <a:gd name="T33" fmla="*/ 599 h 844"/>
              <a:gd name="T34" fmla="*/ 839 w 883"/>
              <a:gd name="T35" fmla="*/ 634 h 844"/>
              <a:gd name="T36" fmla="*/ 883 w 883"/>
              <a:gd name="T37" fmla="*/ 664 h 844"/>
              <a:gd name="T38" fmla="*/ 788 w 883"/>
              <a:gd name="T39" fmla="*/ 689 h 844"/>
              <a:gd name="T40" fmla="*/ 707 w 883"/>
              <a:gd name="T41" fmla="*/ 718 h 844"/>
              <a:gd name="T42" fmla="*/ 643 w 883"/>
              <a:gd name="T43" fmla="*/ 728 h 844"/>
              <a:gd name="T44" fmla="*/ 600 w 883"/>
              <a:gd name="T45" fmla="*/ 739 h 844"/>
              <a:gd name="T46" fmla="*/ 542 w 883"/>
              <a:gd name="T47" fmla="*/ 762 h 844"/>
              <a:gd name="T48" fmla="*/ 487 w 883"/>
              <a:gd name="T49" fmla="*/ 777 h 844"/>
              <a:gd name="T50" fmla="*/ 445 w 883"/>
              <a:gd name="T51" fmla="*/ 789 h 844"/>
              <a:gd name="T52" fmla="*/ 392 w 883"/>
              <a:gd name="T53" fmla="*/ 799 h 844"/>
              <a:gd name="T54" fmla="*/ 341 w 883"/>
              <a:gd name="T55" fmla="*/ 817 h 844"/>
              <a:gd name="T56" fmla="*/ 291 w 883"/>
              <a:gd name="T57" fmla="*/ 844 h 844"/>
              <a:gd name="T58" fmla="*/ 93 w 883"/>
              <a:gd name="T59" fmla="*/ 729 h 844"/>
              <a:gd name="T60" fmla="*/ 0 w 883"/>
              <a:gd name="T61" fmla="*/ 675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3" h="844">
                <a:moveTo>
                  <a:pt x="0" y="675"/>
                </a:moveTo>
                <a:lnTo>
                  <a:pt x="44" y="602"/>
                </a:lnTo>
                <a:lnTo>
                  <a:pt x="89" y="543"/>
                </a:lnTo>
                <a:lnTo>
                  <a:pt x="111" y="529"/>
                </a:lnTo>
                <a:lnTo>
                  <a:pt x="121" y="486"/>
                </a:lnTo>
                <a:lnTo>
                  <a:pt x="176" y="364"/>
                </a:lnTo>
                <a:lnTo>
                  <a:pt x="240" y="267"/>
                </a:lnTo>
                <a:lnTo>
                  <a:pt x="265" y="240"/>
                </a:lnTo>
                <a:lnTo>
                  <a:pt x="442" y="0"/>
                </a:lnTo>
                <a:lnTo>
                  <a:pt x="630" y="242"/>
                </a:lnTo>
                <a:lnTo>
                  <a:pt x="675" y="318"/>
                </a:lnTo>
                <a:lnTo>
                  <a:pt x="691" y="370"/>
                </a:lnTo>
                <a:lnTo>
                  <a:pt x="699" y="428"/>
                </a:lnTo>
                <a:lnTo>
                  <a:pt x="709" y="469"/>
                </a:lnTo>
                <a:lnTo>
                  <a:pt x="713" y="524"/>
                </a:lnTo>
                <a:lnTo>
                  <a:pt x="740" y="562"/>
                </a:lnTo>
                <a:lnTo>
                  <a:pt x="776" y="599"/>
                </a:lnTo>
                <a:lnTo>
                  <a:pt x="839" y="634"/>
                </a:lnTo>
                <a:lnTo>
                  <a:pt x="883" y="664"/>
                </a:lnTo>
                <a:lnTo>
                  <a:pt x="788" y="689"/>
                </a:lnTo>
                <a:lnTo>
                  <a:pt x="707" y="718"/>
                </a:lnTo>
                <a:lnTo>
                  <a:pt x="643" y="728"/>
                </a:lnTo>
                <a:lnTo>
                  <a:pt x="600" y="739"/>
                </a:lnTo>
                <a:lnTo>
                  <a:pt x="542" y="762"/>
                </a:lnTo>
                <a:lnTo>
                  <a:pt x="487" y="777"/>
                </a:lnTo>
                <a:lnTo>
                  <a:pt x="445" y="789"/>
                </a:lnTo>
                <a:lnTo>
                  <a:pt x="392" y="799"/>
                </a:lnTo>
                <a:lnTo>
                  <a:pt x="341" y="817"/>
                </a:lnTo>
                <a:lnTo>
                  <a:pt x="291" y="844"/>
                </a:lnTo>
                <a:lnTo>
                  <a:pt x="93" y="729"/>
                </a:lnTo>
                <a:lnTo>
                  <a:pt x="0" y="675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95459" name="Freeform 3"/>
          <p:cNvSpPr>
            <a:spLocks/>
          </p:cNvSpPr>
          <p:nvPr/>
        </p:nvSpPr>
        <p:spPr bwMode="auto">
          <a:xfrm>
            <a:off x="4256088" y="2070100"/>
            <a:ext cx="1966912" cy="1301750"/>
          </a:xfrm>
          <a:custGeom>
            <a:avLst/>
            <a:gdLst>
              <a:gd name="T0" fmla="*/ 0 w 1239"/>
              <a:gd name="T1" fmla="*/ 587 h 820"/>
              <a:gd name="T2" fmla="*/ 111 w 1239"/>
              <a:gd name="T3" fmla="*/ 457 h 820"/>
              <a:gd name="T4" fmla="*/ 271 w 1239"/>
              <a:gd name="T5" fmla="*/ 97 h 820"/>
              <a:gd name="T6" fmla="*/ 346 w 1239"/>
              <a:gd name="T7" fmla="*/ 13 h 820"/>
              <a:gd name="T8" fmla="*/ 541 w 1239"/>
              <a:gd name="T9" fmla="*/ 16 h 820"/>
              <a:gd name="T10" fmla="*/ 601 w 1239"/>
              <a:gd name="T11" fmla="*/ 97 h 820"/>
              <a:gd name="T12" fmla="*/ 911 w 1239"/>
              <a:gd name="T13" fmla="*/ 567 h 820"/>
              <a:gd name="T14" fmla="*/ 1239 w 1239"/>
              <a:gd name="T15" fmla="*/ 82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9" h="820">
                <a:moveTo>
                  <a:pt x="0" y="587"/>
                </a:moveTo>
                <a:cubicBezTo>
                  <a:pt x="29" y="566"/>
                  <a:pt x="66" y="539"/>
                  <a:pt x="111" y="457"/>
                </a:cubicBezTo>
                <a:cubicBezTo>
                  <a:pt x="156" y="375"/>
                  <a:pt x="232" y="171"/>
                  <a:pt x="271" y="97"/>
                </a:cubicBezTo>
                <a:cubicBezTo>
                  <a:pt x="310" y="23"/>
                  <a:pt x="301" y="26"/>
                  <a:pt x="346" y="13"/>
                </a:cubicBezTo>
                <a:cubicBezTo>
                  <a:pt x="391" y="0"/>
                  <a:pt x="499" y="2"/>
                  <a:pt x="541" y="16"/>
                </a:cubicBezTo>
                <a:cubicBezTo>
                  <a:pt x="583" y="30"/>
                  <a:pt x="539" y="5"/>
                  <a:pt x="601" y="97"/>
                </a:cubicBezTo>
                <a:cubicBezTo>
                  <a:pt x="663" y="189"/>
                  <a:pt x="805" y="447"/>
                  <a:pt x="911" y="567"/>
                </a:cubicBezTo>
                <a:cubicBezTo>
                  <a:pt x="1017" y="687"/>
                  <a:pt x="1171" y="767"/>
                  <a:pt x="1239" y="820"/>
                </a:cubicBezTo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3175" cmpd="sng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5460" name="Freeform 4"/>
          <p:cNvSpPr>
            <a:spLocks/>
          </p:cNvSpPr>
          <p:nvPr/>
        </p:nvSpPr>
        <p:spPr bwMode="auto">
          <a:xfrm>
            <a:off x="2362200" y="2227263"/>
            <a:ext cx="4454525" cy="1709737"/>
          </a:xfrm>
          <a:custGeom>
            <a:avLst/>
            <a:gdLst>
              <a:gd name="T0" fmla="*/ 723 w 3923"/>
              <a:gd name="T1" fmla="*/ 1723 h 3022"/>
              <a:gd name="T2" fmla="*/ 1159 w 3923"/>
              <a:gd name="T3" fmla="*/ 242 h 3022"/>
              <a:gd name="T4" fmla="*/ 1486 w 3923"/>
              <a:gd name="T5" fmla="*/ 269 h 3022"/>
              <a:gd name="T6" fmla="*/ 1777 w 3923"/>
              <a:gd name="T7" fmla="*/ 1569 h 3022"/>
              <a:gd name="T8" fmla="*/ 2195 w 3923"/>
              <a:gd name="T9" fmla="*/ 742 h 3022"/>
              <a:gd name="T10" fmla="*/ 2377 w 3923"/>
              <a:gd name="T11" fmla="*/ 578 h 3022"/>
              <a:gd name="T12" fmla="*/ 2523 w 3923"/>
              <a:gd name="T13" fmla="*/ 742 h 3022"/>
              <a:gd name="T14" fmla="*/ 2768 w 3923"/>
              <a:gd name="T15" fmla="*/ 1651 h 3022"/>
              <a:gd name="T16" fmla="*/ 3195 w 3923"/>
              <a:gd name="T17" fmla="*/ 1987 h 3022"/>
              <a:gd name="T18" fmla="*/ 3749 w 3923"/>
              <a:gd name="T19" fmla="*/ 2587 h 3022"/>
              <a:gd name="T20" fmla="*/ 2150 w 3923"/>
              <a:gd name="T21" fmla="*/ 2596 h 3022"/>
              <a:gd name="T22" fmla="*/ 423 w 3923"/>
              <a:gd name="T23" fmla="*/ 2951 h 3022"/>
              <a:gd name="T24" fmla="*/ 50 w 3923"/>
              <a:gd name="T25" fmla="*/ 2169 h 3022"/>
              <a:gd name="T26" fmla="*/ 723 w 3923"/>
              <a:gd name="T27" fmla="*/ 1723 h 3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23" h="3022">
                <a:moveTo>
                  <a:pt x="723" y="1723"/>
                </a:moveTo>
                <a:cubicBezTo>
                  <a:pt x="908" y="1402"/>
                  <a:pt x="1032" y="484"/>
                  <a:pt x="1159" y="242"/>
                </a:cubicBezTo>
                <a:cubicBezTo>
                  <a:pt x="1286" y="0"/>
                  <a:pt x="1383" y="48"/>
                  <a:pt x="1486" y="269"/>
                </a:cubicBezTo>
                <a:cubicBezTo>
                  <a:pt x="1589" y="490"/>
                  <a:pt x="1659" y="1490"/>
                  <a:pt x="1777" y="1569"/>
                </a:cubicBezTo>
                <a:cubicBezTo>
                  <a:pt x="1895" y="1648"/>
                  <a:pt x="2095" y="907"/>
                  <a:pt x="2195" y="742"/>
                </a:cubicBezTo>
                <a:cubicBezTo>
                  <a:pt x="2295" y="577"/>
                  <a:pt x="2322" y="578"/>
                  <a:pt x="2377" y="578"/>
                </a:cubicBezTo>
                <a:cubicBezTo>
                  <a:pt x="2432" y="578"/>
                  <a:pt x="2458" y="563"/>
                  <a:pt x="2523" y="742"/>
                </a:cubicBezTo>
                <a:cubicBezTo>
                  <a:pt x="2588" y="921"/>
                  <a:pt x="2656" y="1444"/>
                  <a:pt x="2768" y="1651"/>
                </a:cubicBezTo>
                <a:cubicBezTo>
                  <a:pt x="2880" y="1858"/>
                  <a:pt x="3031" y="1831"/>
                  <a:pt x="3195" y="1987"/>
                </a:cubicBezTo>
                <a:cubicBezTo>
                  <a:pt x="3359" y="2143"/>
                  <a:pt x="3923" y="2485"/>
                  <a:pt x="3749" y="2587"/>
                </a:cubicBezTo>
                <a:cubicBezTo>
                  <a:pt x="3575" y="2689"/>
                  <a:pt x="2704" y="2535"/>
                  <a:pt x="2150" y="2596"/>
                </a:cubicBezTo>
                <a:cubicBezTo>
                  <a:pt x="1596" y="2657"/>
                  <a:pt x="773" y="3022"/>
                  <a:pt x="423" y="2951"/>
                </a:cubicBezTo>
                <a:cubicBezTo>
                  <a:pt x="73" y="2880"/>
                  <a:pt x="0" y="2374"/>
                  <a:pt x="50" y="2169"/>
                </a:cubicBezTo>
                <a:cubicBezTo>
                  <a:pt x="100" y="1964"/>
                  <a:pt x="530" y="2043"/>
                  <a:pt x="723" y="1723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3175" cmpd="sng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5461" name="Freeform 5"/>
          <p:cNvSpPr>
            <a:spLocks/>
          </p:cNvSpPr>
          <p:nvPr/>
        </p:nvSpPr>
        <p:spPr bwMode="auto">
          <a:xfrm>
            <a:off x="3563938" y="2549525"/>
            <a:ext cx="569912" cy="88900"/>
          </a:xfrm>
          <a:custGeom>
            <a:avLst/>
            <a:gdLst>
              <a:gd name="T0" fmla="*/ 0 w 326"/>
              <a:gd name="T1" fmla="*/ 0 h 91"/>
              <a:gd name="T2" fmla="*/ 148 w 326"/>
              <a:gd name="T3" fmla="*/ 89 h 91"/>
              <a:gd name="T4" fmla="*/ 326 w 326"/>
              <a:gd name="T5" fmla="*/ 1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6" h="91">
                <a:moveTo>
                  <a:pt x="0" y="0"/>
                </a:moveTo>
                <a:cubicBezTo>
                  <a:pt x="26" y="15"/>
                  <a:pt x="94" y="87"/>
                  <a:pt x="148" y="89"/>
                </a:cubicBezTo>
                <a:cubicBezTo>
                  <a:pt x="202" y="91"/>
                  <a:pt x="289" y="27"/>
                  <a:pt x="326" y="11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462" name="Freeform 6"/>
          <p:cNvSpPr>
            <a:spLocks/>
          </p:cNvSpPr>
          <p:nvPr/>
        </p:nvSpPr>
        <p:spPr bwMode="auto">
          <a:xfrm>
            <a:off x="3446463" y="2762250"/>
            <a:ext cx="755650" cy="139700"/>
          </a:xfrm>
          <a:custGeom>
            <a:avLst/>
            <a:gdLst>
              <a:gd name="T0" fmla="*/ 0 w 432"/>
              <a:gd name="T1" fmla="*/ 24 h 143"/>
              <a:gd name="T2" fmla="*/ 244 w 432"/>
              <a:gd name="T3" fmla="*/ 139 h 143"/>
              <a:gd name="T4" fmla="*/ 432 w 432"/>
              <a:gd name="T5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143">
                <a:moveTo>
                  <a:pt x="0" y="24"/>
                </a:moveTo>
                <a:cubicBezTo>
                  <a:pt x="41" y="43"/>
                  <a:pt x="172" y="143"/>
                  <a:pt x="244" y="139"/>
                </a:cubicBezTo>
                <a:cubicBezTo>
                  <a:pt x="316" y="135"/>
                  <a:pt x="393" y="29"/>
                  <a:pt x="432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463" name="Freeform 7"/>
          <p:cNvSpPr>
            <a:spLocks/>
          </p:cNvSpPr>
          <p:nvPr/>
        </p:nvSpPr>
        <p:spPr bwMode="auto">
          <a:xfrm>
            <a:off x="2428875" y="2281238"/>
            <a:ext cx="3860800" cy="1430337"/>
          </a:xfrm>
          <a:custGeom>
            <a:avLst/>
            <a:gdLst>
              <a:gd name="T0" fmla="*/ 0 w 2208"/>
              <a:gd name="T1" fmla="*/ 1377 h 1461"/>
              <a:gd name="T2" fmla="*/ 578 w 2208"/>
              <a:gd name="T3" fmla="*/ 984 h 1461"/>
              <a:gd name="T4" fmla="*/ 791 w 2208"/>
              <a:gd name="T5" fmla="*/ 7 h 1461"/>
              <a:gd name="T6" fmla="*/ 1027 w 2208"/>
              <a:gd name="T7" fmla="*/ 941 h 1461"/>
              <a:gd name="T8" fmla="*/ 1304 w 2208"/>
              <a:gd name="T9" fmla="*/ 910 h 1461"/>
              <a:gd name="T10" fmla="*/ 1505 w 2208"/>
              <a:gd name="T11" fmla="*/ 280 h 1461"/>
              <a:gd name="T12" fmla="*/ 1723 w 2208"/>
              <a:gd name="T13" fmla="*/ 1115 h 1461"/>
              <a:gd name="T14" fmla="*/ 2208 w 2208"/>
              <a:gd name="T15" fmla="*/ 1461 h 1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08" h="1461">
                <a:moveTo>
                  <a:pt x="0" y="1377"/>
                </a:moveTo>
                <a:cubicBezTo>
                  <a:pt x="223" y="1294"/>
                  <a:pt x="446" y="1212"/>
                  <a:pt x="578" y="984"/>
                </a:cubicBezTo>
                <a:cubicBezTo>
                  <a:pt x="710" y="755"/>
                  <a:pt x="716" y="14"/>
                  <a:pt x="791" y="7"/>
                </a:cubicBezTo>
                <a:cubicBezTo>
                  <a:pt x="866" y="0"/>
                  <a:pt x="941" y="791"/>
                  <a:pt x="1027" y="941"/>
                </a:cubicBezTo>
                <a:cubicBezTo>
                  <a:pt x="1112" y="1092"/>
                  <a:pt x="1224" y="1021"/>
                  <a:pt x="1304" y="910"/>
                </a:cubicBezTo>
                <a:cubicBezTo>
                  <a:pt x="1384" y="800"/>
                  <a:pt x="1435" y="246"/>
                  <a:pt x="1505" y="280"/>
                </a:cubicBezTo>
                <a:cubicBezTo>
                  <a:pt x="1575" y="314"/>
                  <a:pt x="1606" y="918"/>
                  <a:pt x="1723" y="1115"/>
                </a:cubicBezTo>
                <a:cubicBezTo>
                  <a:pt x="1840" y="1312"/>
                  <a:pt x="2107" y="1389"/>
                  <a:pt x="2208" y="1461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464" name="Freeform 8"/>
          <p:cNvSpPr>
            <a:spLocks/>
          </p:cNvSpPr>
          <p:nvPr/>
        </p:nvSpPr>
        <p:spPr bwMode="auto">
          <a:xfrm>
            <a:off x="2994025" y="2266950"/>
            <a:ext cx="1900238" cy="1635125"/>
          </a:xfrm>
          <a:custGeom>
            <a:avLst/>
            <a:gdLst>
              <a:gd name="T0" fmla="*/ 0 w 1087"/>
              <a:gd name="T1" fmla="*/ 1670 h 1670"/>
              <a:gd name="T2" fmla="*/ 385 w 1087"/>
              <a:gd name="T3" fmla="*/ 1103 h 1670"/>
              <a:gd name="T4" fmla="*/ 480 w 1087"/>
              <a:gd name="T5" fmla="*/ 10 h 1670"/>
              <a:gd name="T6" fmla="*/ 656 w 1087"/>
              <a:gd name="T7" fmla="*/ 1166 h 1670"/>
              <a:gd name="T8" fmla="*/ 1087 w 1087"/>
              <a:gd name="T9" fmla="*/ 1455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7" h="1670">
                <a:moveTo>
                  <a:pt x="0" y="1670"/>
                </a:moveTo>
                <a:cubicBezTo>
                  <a:pt x="64" y="1576"/>
                  <a:pt x="305" y="1380"/>
                  <a:pt x="385" y="1103"/>
                </a:cubicBezTo>
                <a:cubicBezTo>
                  <a:pt x="465" y="826"/>
                  <a:pt x="434" y="0"/>
                  <a:pt x="480" y="10"/>
                </a:cubicBezTo>
                <a:cubicBezTo>
                  <a:pt x="525" y="21"/>
                  <a:pt x="555" y="925"/>
                  <a:pt x="656" y="1166"/>
                </a:cubicBezTo>
                <a:cubicBezTo>
                  <a:pt x="757" y="1407"/>
                  <a:pt x="997" y="1395"/>
                  <a:pt x="1087" y="1455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465" name="Freeform 9"/>
          <p:cNvSpPr>
            <a:spLocks/>
          </p:cNvSpPr>
          <p:nvPr/>
        </p:nvSpPr>
        <p:spPr bwMode="auto">
          <a:xfrm>
            <a:off x="5072063" y="2574925"/>
            <a:ext cx="371475" cy="1112838"/>
          </a:xfrm>
          <a:custGeom>
            <a:avLst/>
            <a:gdLst>
              <a:gd name="T0" fmla="*/ 0 w 213"/>
              <a:gd name="T1" fmla="*/ 0 h 1137"/>
              <a:gd name="T2" fmla="*/ 47 w 213"/>
              <a:gd name="T3" fmla="*/ 941 h 1137"/>
              <a:gd name="T4" fmla="*/ 213 w 213"/>
              <a:gd name="T5" fmla="*/ 1137 h 1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1137">
                <a:moveTo>
                  <a:pt x="0" y="0"/>
                </a:moveTo>
                <a:cubicBezTo>
                  <a:pt x="8" y="157"/>
                  <a:pt x="12" y="752"/>
                  <a:pt x="47" y="941"/>
                </a:cubicBezTo>
                <a:cubicBezTo>
                  <a:pt x="82" y="1130"/>
                  <a:pt x="179" y="1096"/>
                  <a:pt x="213" y="1137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466" name="Freeform 10"/>
          <p:cNvSpPr>
            <a:spLocks/>
          </p:cNvSpPr>
          <p:nvPr/>
        </p:nvSpPr>
        <p:spPr bwMode="auto">
          <a:xfrm>
            <a:off x="6305550" y="2433638"/>
            <a:ext cx="1022350" cy="1058862"/>
          </a:xfrm>
          <a:custGeom>
            <a:avLst/>
            <a:gdLst>
              <a:gd name="T0" fmla="*/ 0 w 644"/>
              <a:gd name="T1" fmla="*/ 655 h 667"/>
              <a:gd name="T2" fmla="*/ 188 w 644"/>
              <a:gd name="T3" fmla="*/ 355 h 667"/>
              <a:gd name="T4" fmla="*/ 364 w 644"/>
              <a:gd name="T5" fmla="*/ 11 h 667"/>
              <a:gd name="T6" fmla="*/ 532 w 644"/>
              <a:gd name="T7" fmla="*/ 419 h 667"/>
              <a:gd name="T8" fmla="*/ 644 w 644"/>
              <a:gd name="T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4" h="667">
                <a:moveTo>
                  <a:pt x="0" y="655"/>
                </a:moveTo>
                <a:cubicBezTo>
                  <a:pt x="31" y="605"/>
                  <a:pt x="127" y="462"/>
                  <a:pt x="188" y="355"/>
                </a:cubicBezTo>
                <a:cubicBezTo>
                  <a:pt x="249" y="248"/>
                  <a:pt x="307" y="0"/>
                  <a:pt x="364" y="11"/>
                </a:cubicBezTo>
                <a:cubicBezTo>
                  <a:pt x="421" y="22"/>
                  <a:pt x="485" y="310"/>
                  <a:pt x="532" y="419"/>
                </a:cubicBezTo>
                <a:cubicBezTo>
                  <a:pt x="579" y="528"/>
                  <a:pt x="621" y="615"/>
                  <a:pt x="644" y="667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467" name="Freeform 11"/>
          <p:cNvSpPr>
            <a:spLocks/>
          </p:cNvSpPr>
          <p:nvPr/>
        </p:nvSpPr>
        <p:spPr bwMode="auto">
          <a:xfrm>
            <a:off x="6784975" y="2393950"/>
            <a:ext cx="219075" cy="1193800"/>
          </a:xfrm>
          <a:custGeom>
            <a:avLst/>
            <a:gdLst>
              <a:gd name="T0" fmla="*/ 60 w 138"/>
              <a:gd name="T1" fmla="*/ 0 h 752"/>
              <a:gd name="T2" fmla="*/ 13 w 138"/>
              <a:gd name="T3" fmla="*/ 458 h 752"/>
              <a:gd name="T4" fmla="*/ 138 w 138"/>
              <a:gd name="T5" fmla="*/ 752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" h="752">
                <a:moveTo>
                  <a:pt x="60" y="0"/>
                </a:moveTo>
                <a:cubicBezTo>
                  <a:pt x="52" y="77"/>
                  <a:pt x="0" y="333"/>
                  <a:pt x="13" y="458"/>
                </a:cubicBezTo>
                <a:cubicBezTo>
                  <a:pt x="26" y="583"/>
                  <a:pt x="112" y="691"/>
                  <a:pt x="138" y="75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468" name="Freeform 12"/>
          <p:cNvSpPr>
            <a:spLocks/>
          </p:cNvSpPr>
          <p:nvPr/>
        </p:nvSpPr>
        <p:spPr bwMode="auto">
          <a:xfrm>
            <a:off x="6289675" y="3197225"/>
            <a:ext cx="1012825" cy="128588"/>
          </a:xfrm>
          <a:custGeom>
            <a:avLst/>
            <a:gdLst>
              <a:gd name="T0" fmla="*/ 0 w 638"/>
              <a:gd name="T1" fmla="*/ 44 h 81"/>
              <a:gd name="T2" fmla="*/ 318 w 638"/>
              <a:gd name="T3" fmla="*/ 74 h 81"/>
              <a:gd name="T4" fmla="*/ 638 w 638"/>
              <a:gd name="T5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8" h="81">
                <a:moveTo>
                  <a:pt x="0" y="44"/>
                </a:moveTo>
                <a:cubicBezTo>
                  <a:pt x="53" y="49"/>
                  <a:pt x="212" y="81"/>
                  <a:pt x="318" y="74"/>
                </a:cubicBezTo>
                <a:cubicBezTo>
                  <a:pt x="424" y="67"/>
                  <a:pt x="572" y="15"/>
                  <a:pt x="638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469" name="Freeform 13"/>
          <p:cNvSpPr>
            <a:spLocks/>
          </p:cNvSpPr>
          <p:nvPr/>
        </p:nvSpPr>
        <p:spPr bwMode="auto">
          <a:xfrm>
            <a:off x="6591300" y="2743200"/>
            <a:ext cx="565150" cy="39688"/>
          </a:xfrm>
          <a:custGeom>
            <a:avLst/>
            <a:gdLst>
              <a:gd name="T0" fmla="*/ 0 w 356"/>
              <a:gd name="T1" fmla="*/ 8 h 25"/>
              <a:gd name="T2" fmla="*/ 135 w 356"/>
              <a:gd name="T3" fmla="*/ 24 h 25"/>
              <a:gd name="T4" fmla="*/ 356 w 356"/>
              <a:gd name="T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25">
                <a:moveTo>
                  <a:pt x="0" y="8"/>
                </a:moveTo>
                <a:cubicBezTo>
                  <a:pt x="23" y="11"/>
                  <a:pt x="76" y="25"/>
                  <a:pt x="135" y="24"/>
                </a:cubicBezTo>
                <a:cubicBezTo>
                  <a:pt x="194" y="23"/>
                  <a:pt x="310" y="5"/>
                  <a:pt x="356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470" name="Freeform 14"/>
          <p:cNvSpPr>
            <a:spLocks/>
          </p:cNvSpPr>
          <p:nvPr/>
        </p:nvSpPr>
        <p:spPr bwMode="auto">
          <a:xfrm>
            <a:off x="4648200" y="2914650"/>
            <a:ext cx="722313" cy="104775"/>
          </a:xfrm>
          <a:custGeom>
            <a:avLst/>
            <a:gdLst>
              <a:gd name="T0" fmla="*/ 0 w 636"/>
              <a:gd name="T1" fmla="*/ 0 h 187"/>
              <a:gd name="T2" fmla="*/ 336 w 636"/>
              <a:gd name="T3" fmla="*/ 173 h 187"/>
              <a:gd name="T4" fmla="*/ 636 w 636"/>
              <a:gd name="T5" fmla="*/ 8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6" h="187">
                <a:moveTo>
                  <a:pt x="0" y="0"/>
                </a:moveTo>
                <a:cubicBezTo>
                  <a:pt x="115" y="79"/>
                  <a:pt x="230" y="159"/>
                  <a:pt x="336" y="173"/>
                </a:cubicBezTo>
                <a:cubicBezTo>
                  <a:pt x="442" y="187"/>
                  <a:pt x="539" y="134"/>
                  <a:pt x="636" y="8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473" name="Oval 17"/>
          <p:cNvSpPr>
            <a:spLocks noChangeArrowheads="1"/>
          </p:cNvSpPr>
          <p:nvPr/>
        </p:nvSpPr>
        <p:spPr bwMode="auto">
          <a:xfrm flipV="1">
            <a:off x="5033963" y="2546350"/>
            <a:ext cx="61912" cy="269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5474" name="Oval 18"/>
          <p:cNvSpPr>
            <a:spLocks noChangeArrowheads="1"/>
          </p:cNvSpPr>
          <p:nvPr/>
        </p:nvSpPr>
        <p:spPr bwMode="auto">
          <a:xfrm flipV="1">
            <a:off x="3806825" y="2265363"/>
            <a:ext cx="63500" cy="269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5476" name="Text Box 20"/>
          <p:cNvSpPr txBox="1">
            <a:spLocks noChangeArrowheads="1"/>
          </p:cNvSpPr>
          <p:nvPr/>
        </p:nvSpPr>
        <p:spPr bwMode="auto">
          <a:xfrm>
            <a:off x="7642225" y="2403475"/>
            <a:ext cx="1144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</a:rPr>
              <a:t>z=f</a:t>
            </a:r>
            <a:r>
              <a:rPr lang="en-US" altLang="zh-CN" b="1">
                <a:solidFill>
                  <a:srgbClr val="009900"/>
                </a:solidFill>
              </a:rPr>
              <a:t>(</a:t>
            </a:r>
            <a:r>
              <a:rPr lang="en-US" altLang="zh-CN" b="1" i="1">
                <a:solidFill>
                  <a:srgbClr val="009900"/>
                </a:solidFill>
              </a:rPr>
              <a:t>x,y</a:t>
            </a:r>
            <a:r>
              <a:rPr lang="en-US" altLang="zh-CN" b="1">
                <a:solidFill>
                  <a:srgbClr val="009900"/>
                </a:solidFill>
              </a:rPr>
              <a:t>)</a:t>
            </a:r>
            <a:endParaRPr lang="en-US" altLang="zh-CN" b="1" i="1">
              <a:solidFill>
                <a:srgbClr val="009900"/>
              </a:solidFill>
            </a:endParaRPr>
          </a:p>
        </p:txBody>
      </p:sp>
      <p:sp>
        <p:nvSpPr>
          <p:cNvPr id="2195485" name="Text Box 29"/>
          <p:cNvSpPr txBox="1">
            <a:spLocks noChangeArrowheads="1"/>
          </p:cNvSpPr>
          <p:nvPr/>
        </p:nvSpPr>
        <p:spPr bwMode="auto">
          <a:xfrm>
            <a:off x="9718675" y="4957763"/>
            <a:ext cx="319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zh-CN" altLang="zh-CN" sz="1800" b="1">
              <a:solidFill>
                <a:schemeClr val="tx1"/>
              </a:solidFill>
            </a:endParaRPr>
          </a:p>
        </p:txBody>
      </p:sp>
      <p:grpSp>
        <p:nvGrpSpPr>
          <p:cNvPr id="2195501" name="Group 45"/>
          <p:cNvGrpSpPr>
            <a:grpSpLocks/>
          </p:cNvGrpSpPr>
          <p:nvPr/>
        </p:nvGrpSpPr>
        <p:grpSpPr bwMode="auto">
          <a:xfrm>
            <a:off x="792163" y="1638300"/>
            <a:ext cx="6824662" cy="4418013"/>
            <a:chOff x="499" y="1032"/>
            <a:chExt cx="4299" cy="2783"/>
          </a:xfrm>
        </p:grpSpPr>
        <p:sp>
          <p:nvSpPr>
            <p:cNvPr id="2195480" name="Text Box 24"/>
            <p:cNvSpPr txBox="1">
              <a:spLocks noChangeArrowheads="1"/>
            </p:cNvSpPr>
            <p:nvPr/>
          </p:nvSpPr>
          <p:spPr bwMode="auto">
            <a:xfrm>
              <a:off x="499" y="3584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195481" name="Line 25"/>
            <p:cNvSpPr>
              <a:spLocks noChangeShapeType="1"/>
            </p:cNvSpPr>
            <p:nvPr/>
          </p:nvSpPr>
          <p:spPr bwMode="auto">
            <a:xfrm>
              <a:off x="1468" y="3106"/>
              <a:ext cx="3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5482" name="Line 26"/>
            <p:cNvSpPr>
              <a:spLocks noChangeShapeType="1"/>
            </p:cNvSpPr>
            <p:nvPr/>
          </p:nvSpPr>
          <p:spPr bwMode="auto">
            <a:xfrm flipV="1">
              <a:off x="1468" y="1203"/>
              <a:ext cx="0" cy="19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5483" name="Freeform 27"/>
            <p:cNvSpPr>
              <a:spLocks/>
            </p:cNvSpPr>
            <p:nvPr/>
          </p:nvSpPr>
          <p:spPr bwMode="auto">
            <a:xfrm>
              <a:off x="663" y="3099"/>
              <a:ext cx="809" cy="716"/>
            </a:xfrm>
            <a:custGeom>
              <a:avLst/>
              <a:gdLst>
                <a:gd name="T0" fmla="*/ 809 w 809"/>
                <a:gd name="T1" fmla="*/ 0 h 716"/>
                <a:gd name="T2" fmla="*/ 0 w 809"/>
                <a:gd name="T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9" h="716">
                  <a:moveTo>
                    <a:pt x="809" y="0"/>
                  </a:moveTo>
                  <a:lnTo>
                    <a:pt x="0" y="71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5484" name="Text Box 28"/>
            <p:cNvSpPr txBox="1">
              <a:spLocks noChangeArrowheads="1"/>
            </p:cNvSpPr>
            <p:nvPr/>
          </p:nvSpPr>
          <p:spPr bwMode="auto">
            <a:xfrm>
              <a:off x="1422" y="1032"/>
              <a:ext cx="3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z</a:t>
              </a: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195486" name="Text Box 30"/>
            <p:cNvSpPr txBox="1">
              <a:spLocks noChangeArrowheads="1"/>
            </p:cNvSpPr>
            <p:nvPr/>
          </p:nvSpPr>
          <p:spPr bwMode="auto">
            <a:xfrm>
              <a:off x="1177" y="2963"/>
              <a:ext cx="4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195487" name="Text Box 31"/>
            <p:cNvSpPr txBox="1">
              <a:spLocks noChangeArrowheads="1"/>
            </p:cNvSpPr>
            <p:nvPr/>
          </p:nvSpPr>
          <p:spPr bwMode="auto">
            <a:xfrm>
              <a:off x="4579" y="3069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2000" b="1">
                <a:solidFill>
                  <a:srgbClr val="FF00FF"/>
                </a:solidFill>
              </a:endParaRPr>
            </a:p>
          </p:txBody>
        </p:sp>
      </p:grpSp>
      <p:sp>
        <p:nvSpPr>
          <p:cNvPr id="2195488" name="Text Box 32"/>
          <p:cNvSpPr txBox="1">
            <a:spLocks noChangeArrowheads="1"/>
          </p:cNvSpPr>
          <p:nvPr/>
        </p:nvSpPr>
        <p:spPr bwMode="auto">
          <a:xfrm>
            <a:off x="3692525" y="188912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195491" name="Text Box 35"/>
          <p:cNvSpPr txBox="1">
            <a:spLocks noChangeArrowheads="1"/>
          </p:cNvSpPr>
          <p:nvPr/>
        </p:nvSpPr>
        <p:spPr bwMode="auto">
          <a:xfrm>
            <a:off x="6705600" y="19812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D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2195492" name="Oval 36"/>
          <p:cNvSpPr>
            <a:spLocks noChangeArrowheads="1"/>
          </p:cNvSpPr>
          <p:nvPr/>
        </p:nvSpPr>
        <p:spPr bwMode="auto">
          <a:xfrm flipV="1">
            <a:off x="6840538" y="2352675"/>
            <a:ext cx="63500" cy="25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5493" name="Text Box 37"/>
          <p:cNvSpPr txBox="1">
            <a:spLocks noChangeArrowheads="1"/>
          </p:cNvSpPr>
          <p:nvPr/>
        </p:nvSpPr>
        <p:spPr bwMode="auto">
          <a:xfrm>
            <a:off x="4800600" y="1695450"/>
            <a:ext cx="38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>
                <a:solidFill>
                  <a:srgbClr val="FF0000"/>
                </a:solidFill>
              </a:rPr>
              <a:t>S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2195500" name="Group 44"/>
          <p:cNvGrpSpPr>
            <a:grpSpLocks/>
          </p:cNvGrpSpPr>
          <p:nvPr/>
        </p:nvGrpSpPr>
        <p:grpSpPr bwMode="auto">
          <a:xfrm>
            <a:off x="4357688" y="2062163"/>
            <a:ext cx="1585912" cy="1271587"/>
            <a:chOff x="2745" y="1299"/>
            <a:chExt cx="999" cy="801"/>
          </a:xfrm>
        </p:grpSpPr>
        <p:sp>
          <p:nvSpPr>
            <p:cNvPr id="2195471" name="Freeform 15"/>
            <p:cNvSpPr>
              <a:spLocks/>
            </p:cNvSpPr>
            <p:nvPr/>
          </p:nvSpPr>
          <p:spPr bwMode="auto">
            <a:xfrm>
              <a:off x="2745" y="1299"/>
              <a:ext cx="999" cy="801"/>
            </a:xfrm>
            <a:custGeom>
              <a:avLst/>
              <a:gdLst>
                <a:gd name="T0" fmla="*/ 0 w 999"/>
                <a:gd name="T1" fmla="*/ 654 h 801"/>
                <a:gd name="T2" fmla="*/ 208 w 999"/>
                <a:gd name="T3" fmla="*/ 368 h 801"/>
                <a:gd name="T4" fmla="*/ 414 w 999"/>
                <a:gd name="T5" fmla="*/ 36 h 801"/>
                <a:gd name="T6" fmla="*/ 722 w 999"/>
                <a:gd name="T7" fmla="*/ 586 h 801"/>
                <a:gd name="T8" fmla="*/ 999 w 999"/>
                <a:gd name="T9" fmla="*/ 801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9" h="801">
                  <a:moveTo>
                    <a:pt x="0" y="654"/>
                  </a:moveTo>
                  <a:cubicBezTo>
                    <a:pt x="34" y="606"/>
                    <a:pt x="139" y="471"/>
                    <a:pt x="208" y="368"/>
                  </a:cubicBezTo>
                  <a:cubicBezTo>
                    <a:pt x="277" y="265"/>
                    <a:pt x="328" y="0"/>
                    <a:pt x="414" y="36"/>
                  </a:cubicBezTo>
                  <a:cubicBezTo>
                    <a:pt x="500" y="72"/>
                    <a:pt x="625" y="459"/>
                    <a:pt x="722" y="586"/>
                  </a:cubicBezTo>
                  <a:cubicBezTo>
                    <a:pt x="819" y="713"/>
                    <a:pt x="941" y="756"/>
                    <a:pt x="999" y="801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5472" name="Freeform 16"/>
            <p:cNvSpPr>
              <a:spLocks/>
            </p:cNvSpPr>
            <p:nvPr/>
          </p:nvSpPr>
          <p:spPr bwMode="auto">
            <a:xfrm>
              <a:off x="2910" y="1506"/>
              <a:ext cx="438" cy="29"/>
            </a:xfrm>
            <a:custGeom>
              <a:avLst/>
              <a:gdLst>
                <a:gd name="T0" fmla="*/ 0 w 438"/>
                <a:gd name="T1" fmla="*/ 0 h 29"/>
                <a:gd name="T2" fmla="*/ 186 w 438"/>
                <a:gd name="T3" fmla="*/ 29 h 29"/>
                <a:gd name="T4" fmla="*/ 438 w 438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8" h="29">
                  <a:moveTo>
                    <a:pt x="0" y="0"/>
                  </a:moveTo>
                  <a:cubicBezTo>
                    <a:pt x="31" y="5"/>
                    <a:pt x="113" y="29"/>
                    <a:pt x="186" y="29"/>
                  </a:cubicBezTo>
                  <a:cubicBezTo>
                    <a:pt x="259" y="29"/>
                    <a:pt x="386" y="6"/>
                    <a:pt x="438" y="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95494" name="Freeform 38"/>
          <p:cNvSpPr>
            <a:spLocks/>
          </p:cNvSpPr>
          <p:nvPr/>
        </p:nvSpPr>
        <p:spPr bwMode="auto">
          <a:xfrm>
            <a:off x="4824413" y="2085975"/>
            <a:ext cx="266700" cy="1588"/>
          </a:xfrm>
          <a:custGeom>
            <a:avLst/>
            <a:gdLst>
              <a:gd name="T0" fmla="*/ 0 w 168"/>
              <a:gd name="T1" fmla="*/ 0 h 1"/>
              <a:gd name="T2" fmla="*/ 168 w 16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8" h="1">
                <a:moveTo>
                  <a:pt x="0" y="0"/>
                </a:moveTo>
                <a:lnTo>
                  <a:pt x="168" y="0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95495" name="Text Box 39"/>
          <p:cNvSpPr txBox="1">
            <a:spLocks noChangeArrowheads="1"/>
          </p:cNvSpPr>
          <p:nvPr/>
        </p:nvSpPr>
        <p:spPr bwMode="auto">
          <a:xfrm>
            <a:off x="139700" y="6056313"/>
            <a:ext cx="8851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zh-CN" altLang="en-US" b="1">
                <a:solidFill>
                  <a:schemeClr val="accent2"/>
                </a:solidFill>
              </a:rPr>
              <a:t>：若在点</a:t>
            </a:r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en-US" altLang="zh-CN" b="1" i="1">
                <a:solidFill>
                  <a:schemeClr val="accent2"/>
                </a:solidFill>
              </a:rPr>
              <a:t>a,b</a:t>
            </a:r>
            <a:r>
              <a:rPr lang="en-US" altLang="zh-CN" b="1">
                <a:solidFill>
                  <a:schemeClr val="accent2"/>
                </a:solidFill>
              </a:rPr>
              <a:t>)</a:t>
            </a:r>
            <a:r>
              <a:rPr lang="zh-CN" altLang="en-US" b="1">
                <a:solidFill>
                  <a:schemeClr val="accent2"/>
                </a:solidFill>
              </a:rPr>
              <a:t>的某邻域内恒有 </a:t>
            </a:r>
            <a:r>
              <a:rPr lang="en-US" altLang="zh-CN" b="1" i="1">
                <a:solidFill>
                  <a:schemeClr val="accent2"/>
                </a:solidFill>
              </a:rPr>
              <a:t>f</a:t>
            </a:r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en-US" altLang="zh-CN" b="1" i="1">
                <a:solidFill>
                  <a:schemeClr val="accent2"/>
                </a:solidFill>
              </a:rPr>
              <a:t>x,y</a:t>
            </a:r>
            <a:r>
              <a:rPr lang="en-US" altLang="zh-CN" b="1">
                <a:solidFill>
                  <a:schemeClr val="accent2"/>
                </a:solidFill>
              </a:rPr>
              <a:t>)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sym typeface="Symbol" pitchFamily="18" charset="2"/>
              </a:rPr>
              <a:t>f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sym typeface="Symbol" pitchFamily="18" charset="2"/>
              </a:rPr>
              <a:t>a,b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),</a:t>
            </a:r>
            <a:r>
              <a:rPr lang="zh-CN" altLang="zh-CN" b="1">
                <a:solidFill>
                  <a:schemeClr val="accent2"/>
                </a:solidFill>
                <a:sym typeface="Symbol" pitchFamily="18" charset="2"/>
              </a:rPr>
              <a:t>称 </a:t>
            </a:r>
            <a:r>
              <a:rPr lang="en-US" altLang="zh-CN" b="1" i="1">
                <a:solidFill>
                  <a:schemeClr val="accent2"/>
                </a:solidFill>
                <a:sym typeface="Symbol" pitchFamily="18" charset="2"/>
              </a:rPr>
              <a:t>f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sym typeface="Symbol" pitchFamily="18" charset="2"/>
              </a:rPr>
              <a:t>a,b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zh-CN" altLang="zh-CN" b="1">
                <a:solidFill>
                  <a:schemeClr val="accent2"/>
                </a:solidFill>
                <a:sym typeface="Symbol" pitchFamily="18" charset="2"/>
              </a:rPr>
              <a:t>为</a:t>
            </a:r>
            <a:r>
              <a:rPr lang="zh-CN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极大值</a:t>
            </a:r>
            <a:endParaRPr lang="zh-CN" altLang="en-US" sz="2000" b="1">
              <a:solidFill>
                <a:srgbClr val="FF00FF"/>
              </a:solidFill>
              <a:sym typeface="Symbol" pitchFamily="18" charset="2"/>
            </a:endParaRPr>
          </a:p>
        </p:txBody>
      </p:sp>
      <p:sp>
        <p:nvSpPr>
          <p:cNvPr id="2195496" name="Text Box 40"/>
          <p:cNvSpPr txBox="1">
            <a:spLocks noChangeArrowheads="1"/>
          </p:cNvSpPr>
          <p:nvPr/>
        </p:nvSpPr>
        <p:spPr bwMode="auto">
          <a:xfrm>
            <a:off x="225425" y="788988"/>
            <a:ext cx="459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zh-CN" altLang="en-US" b="1">
                <a:solidFill>
                  <a:schemeClr val="tx1"/>
                </a:solidFill>
              </a:rPr>
              <a:t>是</a:t>
            </a:r>
            <a:r>
              <a:rPr lang="en-US" altLang="zh-CN" sz="2000" b="1">
                <a:solidFill>
                  <a:schemeClr val="tx1"/>
                </a:solidFill>
              </a:rPr>
              <a:t>//</a:t>
            </a:r>
            <a:r>
              <a:rPr lang="en-US" altLang="zh-CN" sz="2000" b="1" i="1">
                <a:solidFill>
                  <a:schemeClr val="tx1"/>
                </a:solidFill>
              </a:rPr>
              <a:t> xoy</a:t>
            </a:r>
            <a:r>
              <a:rPr lang="zh-CN" altLang="en-US" sz="2000" b="1">
                <a:solidFill>
                  <a:schemeClr val="tx1"/>
                </a:solidFill>
              </a:rPr>
              <a:t>面的</a:t>
            </a:r>
            <a:r>
              <a:rPr lang="zh-CN" altLang="en-US" b="1">
                <a:solidFill>
                  <a:schemeClr val="tx1"/>
                </a:solidFill>
              </a:rPr>
              <a:t>平面区域或平面曲线</a:t>
            </a:r>
            <a:r>
              <a:rPr lang="en-US" altLang="zh-CN" b="1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2195490" name="Text Box 34"/>
          <p:cNvSpPr txBox="1">
            <a:spLocks noChangeArrowheads="1"/>
          </p:cNvSpPr>
          <p:nvPr/>
        </p:nvSpPr>
        <p:spPr bwMode="auto">
          <a:xfrm>
            <a:off x="4900613" y="2227263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C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2195503" name="Text Box 47"/>
          <p:cNvSpPr txBox="1">
            <a:spLocks noChangeArrowheads="1"/>
          </p:cNvSpPr>
          <p:nvPr/>
        </p:nvSpPr>
        <p:spPr bwMode="auto">
          <a:xfrm>
            <a:off x="4764088" y="788988"/>
            <a:ext cx="422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f </a:t>
            </a:r>
            <a:r>
              <a:rPr lang="zh-CN" altLang="en-US" b="1">
                <a:solidFill>
                  <a:srgbClr val="FF0000"/>
                </a:solidFill>
              </a:rPr>
              <a:t>在</a:t>
            </a:r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zh-CN" altLang="zh-CN" b="1">
                <a:solidFill>
                  <a:srgbClr val="FF0000"/>
                </a:solidFill>
              </a:rPr>
              <a:t>的每一点处</a:t>
            </a:r>
            <a:r>
              <a:rPr lang="zh-CN" altLang="en-US" b="1">
                <a:solidFill>
                  <a:srgbClr val="FF0000"/>
                </a:solidFill>
              </a:rPr>
              <a:t>有极大值吗？</a:t>
            </a:r>
          </a:p>
        </p:txBody>
      </p:sp>
      <p:sp>
        <p:nvSpPr>
          <p:cNvPr id="2195504" name="Text Box 48"/>
          <p:cNvSpPr txBox="1">
            <a:spLocks noChangeArrowheads="1"/>
          </p:cNvSpPr>
          <p:nvPr/>
        </p:nvSpPr>
        <p:spPr bwMode="auto">
          <a:xfrm>
            <a:off x="5314950" y="5324475"/>
            <a:ext cx="3251200" cy="396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用以下广义的定义逐点判别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195506" name="Rectangle 50"/>
          <p:cNvSpPr>
            <a:spLocks noChangeArrowheads="1"/>
          </p:cNvSpPr>
          <p:nvPr/>
        </p:nvSpPr>
        <p:spPr bwMode="auto">
          <a:xfrm>
            <a:off x="387350" y="331788"/>
            <a:ext cx="537527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7.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/>
              <a:t>多元函数的极值（广义的定义）</a:t>
            </a:r>
          </a:p>
        </p:txBody>
      </p:sp>
      <p:sp>
        <p:nvSpPr>
          <p:cNvPr id="2195507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387350" y="5575300"/>
            <a:ext cx="106363" cy="1143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9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9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9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5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95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95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95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95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95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95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95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95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95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19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95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95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95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95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459" grpId="0" animBg="1"/>
      <p:bldP spid="2195493" grpId="0" autoUpdateAnimBg="0"/>
      <p:bldP spid="2195494" grpId="0" animBg="1"/>
      <p:bldP spid="2195495" grpId="0" autoUpdateAnimBg="0"/>
      <p:bldP spid="2195496" grpId="0" autoUpdateAnimBg="0"/>
      <p:bldP spid="2195503" grpId="0" autoUpdateAnimBg="0"/>
      <p:bldP spid="219550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090" name="Freeform 2"/>
          <p:cNvSpPr>
            <a:spLocks/>
          </p:cNvSpPr>
          <p:nvPr/>
        </p:nvSpPr>
        <p:spPr bwMode="auto">
          <a:xfrm>
            <a:off x="3486150" y="4041775"/>
            <a:ext cx="2359025" cy="1285875"/>
          </a:xfrm>
          <a:custGeom>
            <a:avLst/>
            <a:gdLst>
              <a:gd name="T0" fmla="*/ 1486 w 1486"/>
              <a:gd name="T1" fmla="*/ 0 h 810"/>
              <a:gd name="T2" fmla="*/ 0 w 1486"/>
              <a:gd name="T3" fmla="*/ 810 h 8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86" h="810">
                <a:moveTo>
                  <a:pt x="1486" y="0"/>
                </a:moveTo>
                <a:lnTo>
                  <a:pt x="0" y="81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93091" name="Object 3"/>
          <p:cNvGraphicFramePr>
            <a:graphicFrameLocks noChangeAspect="1"/>
          </p:cNvGraphicFramePr>
          <p:nvPr/>
        </p:nvGraphicFramePr>
        <p:xfrm>
          <a:off x="706438" y="376238"/>
          <a:ext cx="11969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27" name="公式" r:id="rId3" imgW="672840" imgH="190440" progId="Equation.3">
                  <p:embed/>
                </p:oleObj>
              </mc:Choice>
              <mc:Fallback>
                <p:oleObj name="公式" r:id="rId3" imgW="67284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376238"/>
                        <a:ext cx="11969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3092" name="Object 4"/>
          <p:cNvGraphicFramePr>
            <a:graphicFrameLocks noChangeAspect="1"/>
          </p:cNvGraphicFramePr>
          <p:nvPr/>
        </p:nvGraphicFramePr>
        <p:xfrm>
          <a:off x="42863" y="715963"/>
          <a:ext cx="369728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28" name="公式" r:id="rId5" imgW="2603160" imgH="711000" progId="Equation.3">
                  <p:embed/>
                </p:oleObj>
              </mc:Choice>
              <mc:Fallback>
                <p:oleObj name="公式" r:id="rId5" imgW="260316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" y="715963"/>
                        <a:ext cx="3697287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3093" name="Object 5"/>
          <p:cNvGraphicFramePr>
            <a:graphicFrameLocks noChangeAspect="1"/>
          </p:cNvGraphicFramePr>
          <p:nvPr/>
        </p:nvGraphicFramePr>
        <p:xfrm>
          <a:off x="633413" y="2351088"/>
          <a:ext cx="16589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29" name="公式" r:id="rId7" imgW="787320" imgH="241200" progId="Equation.3">
                  <p:embed/>
                </p:oleObj>
              </mc:Choice>
              <mc:Fallback>
                <p:oleObj name="公式" r:id="rId7" imgW="7873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2351088"/>
                        <a:ext cx="16589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3111" name="Text Box 23"/>
          <p:cNvSpPr txBox="1">
            <a:spLocks noChangeArrowheads="1"/>
          </p:cNvSpPr>
          <p:nvPr/>
        </p:nvSpPr>
        <p:spPr bwMode="auto">
          <a:xfrm>
            <a:off x="3443288" y="4870450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x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393112" name="Text Box 24"/>
          <p:cNvSpPr txBox="1">
            <a:spLocks noChangeArrowheads="1"/>
          </p:cNvSpPr>
          <p:nvPr/>
        </p:nvSpPr>
        <p:spPr bwMode="auto">
          <a:xfrm>
            <a:off x="8393113" y="5027613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y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393113" name="Text Box 25"/>
          <p:cNvSpPr txBox="1">
            <a:spLocks noChangeArrowheads="1"/>
          </p:cNvSpPr>
          <p:nvPr/>
        </p:nvSpPr>
        <p:spPr bwMode="auto">
          <a:xfrm>
            <a:off x="5846763" y="550863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z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aphicFrame>
        <p:nvGraphicFramePr>
          <p:cNvPr id="2393116" name="Object 28"/>
          <p:cNvGraphicFramePr>
            <a:graphicFrameLocks noChangeAspect="1"/>
          </p:cNvGraphicFramePr>
          <p:nvPr/>
        </p:nvGraphicFramePr>
        <p:xfrm>
          <a:off x="574675" y="2906713"/>
          <a:ext cx="18732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30" name="公式" r:id="rId9" imgW="888840" imgH="241200" progId="Equation.3">
                  <p:embed/>
                </p:oleObj>
              </mc:Choice>
              <mc:Fallback>
                <p:oleObj name="公式" r:id="rId9" imgW="888840" imgH="241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2906713"/>
                        <a:ext cx="18732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3117" name="Text Box 29"/>
          <p:cNvSpPr txBox="1">
            <a:spLocks noChangeArrowheads="1"/>
          </p:cNvSpPr>
          <p:nvPr/>
        </p:nvSpPr>
        <p:spPr bwMode="auto">
          <a:xfrm>
            <a:off x="2339975" y="3209925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93118" name="Text Box 30"/>
          <p:cNvSpPr txBox="1">
            <a:spLocks noChangeArrowheads="1"/>
          </p:cNvSpPr>
          <p:nvPr/>
        </p:nvSpPr>
        <p:spPr bwMode="auto">
          <a:xfrm>
            <a:off x="169863" y="1905000"/>
            <a:ext cx="325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该函数在</a:t>
            </a:r>
            <a:r>
              <a:rPr lang="zh-CN" altLang="en-US" sz="2000" b="1">
                <a:solidFill>
                  <a:srgbClr val="FF0000"/>
                </a:solidFill>
              </a:rPr>
              <a:t>原点</a:t>
            </a:r>
            <a:r>
              <a:rPr lang="zh-CN" altLang="en-US" sz="2000" b="1">
                <a:solidFill>
                  <a:schemeClr val="tx1"/>
                </a:solidFill>
              </a:rPr>
              <a:t>处连续，但有</a:t>
            </a:r>
          </a:p>
        </p:txBody>
      </p:sp>
      <p:sp>
        <p:nvSpPr>
          <p:cNvPr id="2393119" name="Text Box 31"/>
          <p:cNvSpPr txBox="1">
            <a:spLocks noChangeArrowheads="1"/>
          </p:cNvSpPr>
          <p:nvPr/>
        </p:nvSpPr>
        <p:spPr bwMode="auto">
          <a:xfrm>
            <a:off x="564515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o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393124" name="Text Box 36"/>
          <p:cNvSpPr txBox="1">
            <a:spLocks noChangeArrowheads="1"/>
          </p:cNvSpPr>
          <p:nvPr/>
        </p:nvSpPr>
        <p:spPr bwMode="auto">
          <a:xfrm>
            <a:off x="2781300" y="373856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？</a:t>
            </a:r>
            <a:endParaRPr lang="zh-CN" altLang="en-US" sz="2800">
              <a:solidFill>
                <a:srgbClr val="FF00FF"/>
              </a:solidFill>
            </a:endParaRPr>
          </a:p>
        </p:txBody>
      </p:sp>
      <p:sp>
        <p:nvSpPr>
          <p:cNvPr id="2393125" name="Text Box 37"/>
          <p:cNvSpPr txBox="1">
            <a:spLocks noChangeArrowheads="1"/>
          </p:cNvSpPr>
          <p:nvPr/>
        </p:nvSpPr>
        <p:spPr bwMode="auto">
          <a:xfrm>
            <a:off x="163513" y="3421063"/>
            <a:ext cx="3540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问题：曲面在点</a:t>
            </a:r>
            <a:r>
              <a:rPr lang="en-US" altLang="zh-CN" b="1">
                <a:solidFill>
                  <a:schemeClr val="accent2"/>
                </a:solidFill>
              </a:rPr>
              <a:t>(0,0)</a:t>
            </a:r>
            <a:r>
              <a:rPr lang="zh-CN" altLang="en-US" b="1">
                <a:solidFill>
                  <a:schemeClr val="accent2"/>
                </a:solidFill>
              </a:rPr>
              <a:t>附近</a:t>
            </a:r>
          </a:p>
          <a:p>
            <a:r>
              <a:rPr lang="zh-CN" altLang="en-US" b="1">
                <a:solidFill>
                  <a:schemeClr val="accent2"/>
                </a:solidFill>
              </a:rPr>
              <a:t>的形状是怎样的呢</a:t>
            </a:r>
          </a:p>
        </p:txBody>
      </p:sp>
      <p:graphicFrame>
        <p:nvGraphicFramePr>
          <p:cNvPr id="2393126" name="Object 38"/>
          <p:cNvGraphicFramePr>
            <a:graphicFrameLocks noChangeAspect="1"/>
          </p:cNvGraphicFramePr>
          <p:nvPr/>
        </p:nvGraphicFramePr>
        <p:xfrm>
          <a:off x="241300" y="6019800"/>
          <a:ext cx="32480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31" name="公式" r:id="rId11" imgW="1815840" imgH="419040" progId="Equation.3">
                  <p:embed/>
                </p:oleObj>
              </mc:Choice>
              <mc:Fallback>
                <p:oleObj name="公式" r:id="rId11" imgW="1815840" imgH="4190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6019800"/>
                        <a:ext cx="324802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3127" name="Text Box 39"/>
          <p:cNvSpPr txBox="1">
            <a:spLocks noChangeArrowheads="1"/>
          </p:cNvSpPr>
          <p:nvPr/>
        </p:nvSpPr>
        <p:spPr bwMode="auto">
          <a:xfrm>
            <a:off x="3168650" y="5561013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393128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163513" y="339725"/>
            <a:ext cx="762000" cy="34607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8.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393129" name="Text Box 41"/>
          <p:cNvSpPr txBox="1">
            <a:spLocks noChangeArrowheads="1"/>
          </p:cNvSpPr>
          <p:nvPr/>
        </p:nvSpPr>
        <p:spPr bwMode="auto">
          <a:xfrm>
            <a:off x="158750" y="5232400"/>
            <a:ext cx="2355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9900"/>
                </a:solidFill>
              </a:rPr>
              <a:t>曲面关于</a:t>
            </a:r>
            <a:r>
              <a:rPr lang="en-US" altLang="zh-CN" sz="2000" b="1" i="1">
                <a:solidFill>
                  <a:srgbClr val="009900"/>
                </a:solidFill>
              </a:rPr>
              <a:t>x</a:t>
            </a:r>
            <a:r>
              <a:rPr lang="zh-CN" altLang="en-US" sz="2000" b="1">
                <a:solidFill>
                  <a:srgbClr val="009900"/>
                </a:solidFill>
              </a:rPr>
              <a:t>轴对称，</a:t>
            </a:r>
          </a:p>
        </p:txBody>
      </p:sp>
      <p:sp>
        <p:nvSpPr>
          <p:cNvPr id="2393130" name="Text Box 42"/>
          <p:cNvSpPr txBox="1">
            <a:spLocks noChangeArrowheads="1"/>
          </p:cNvSpPr>
          <p:nvPr/>
        </p:nvSpPr>
        <p:spPr bwMode="auto">
          <a:xfrm>
            <a:off x="74613" y="4279900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/>
              <a:t>在</a:t>
            </a:r>
            <a:r>
              <a:rPr lang="en-US" altLang="zh-CN" sz="2000" b="1" i="1"/>
              <a:t>D</a:t>
            </a:r>
            <a:r>
              <a:rPr lang="en-US" altLang="zh-CN" sz="2000" b="1" i="1" baseline="-25000"/>
              <a:t>xy</a:t>
            </a:r>
            <a:r>
              <a:rPr lang="en-US" altLang="zh-CN" sz="2000" b="1"/>
              <a:t>:</a:t>
            </a:r>
          </a:p>
        </p:txBody>
      </p:sp>
      <p:graphicFrame>
        <p:nvGraphicFramePr>
          <p:cNvPr id="2393131" name="Object 43"/>
          <p:cNvGraphicFramePr>
            <a:graphicFrameLocks noChangeAspect="1"/>
          </p:cNvGraphicFramePr>
          <p:nvPr/>
        </p:nvGraphicFramePr>
        <p:xfrm>
          <a:off x="935038" y="4267200"/>
          <a:ext cx="140176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32" name="公式" r:id="rId13" imgW="761760" imgH="228600" progId="Equation.3">
                  <p:embed/>
                </p:oleObj>
              </mc:Choice>
              <mc:Fallback>
                <p:oleObj name="公式" r:id="rId13" imgW="761760" imgH="228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267200"/>
                        <a:ext cx="1401762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3132" name="Text Box 44"/>
          <p:cNvSpPr txBox="1">
            <a:spLocks noChangeArrowheads="1"/>
          </p:cNvSpPr>
          <p:nvPr/>
        </p:nvSpPr>
        <p:spPr bwMode="auto">
          <a:xfrm>
            <a:off x="2357438" y="4279900"/>
            <a:ext cx="950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/>
              <a:t>上考虑</a:t>
            </a:r>
          </a:p>
        </p:txBody>
      </p:sp>
      <p:sp>
        <p:nvSpPr>
          <p:cNvPr id="2393133" name="Text Box 45"/>
          <p:cNvSpPr txBox="1">
            <a:spLocks noChangeArrowheads="1"/>
          </p:cNvSpPr>
          <p:nvPr/>
        </p:nvSpPr>
        <p:spPr bwMode="auto">
          <a:xfrm>
            <a:off x="161925" y="4772025"/>
            <a:ext cx="227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9900"/>
                </a:solidFill>
              </a:rPr>
              <a:t>曲面过</a:t>
            </a:r>
            <a:r>
              <a:rPr lang="en-US" altLang="zh-CN" sz="2000" b="1" i="1">
                <a:solidFill>
                  <a:srgbClr val="009900"/>
                </a:solidFill>
              </a:rPr>
              <a:t>x</a:t>
            </a:r>
            <a:r>
              <a:rPr lang="zh-CN" altLang="en-US" sz="2000" b="1">
                <a:solidFill>
                  <a:srgbClr val="009900"/>
                </a:solidFill>
              </a:rPr>
              <a:t>轴</a:t>
            </a:r>
            <a:r>
              <a:rPr lang="en-US" altLang="en-US" sz="2000" b="1" i="1">
                <a:solidFill>
                  <a:srgbClr val="009900"/>
                </a:solidFill>
              </a:rPr>
              <a:t> </a:t>
            </a:r>
            <a:r>
              <a:rPr lang="zh-CN" altLang="en-US" sz="2000" b="1" i="1">
                <a:solidFill>
                  <a:srgbClr val="009900"/>
                </a:solidFill>
              </a:rPr>
              <a:t>，</a:t>
            </a:r>
            <a:r>
              <a:rPr lang="zh-CN" altLang="en-US" sz="2000" b="1">
                <a:solidFill>
                  <a:srgbClr val="009900"/>
                </a:solidFill>
              </a:rPr>
              <a:t>过</a:t>
            </a:r>
            <a:r>
              <a:rPr lang="en-US" altLang="zh-CN" sz="2000" b="1" i="1">
                <a:solidFill>
                  <a:srgbClr val="009900"/>
                </a:solidFill>
              </a:rPr>
              <a:t>y</a:t>
            </a:r>
            <a:r>
              <a:rPr lang="zh-CN" altLang="en-US" sz="2000" b="1">
                <a:solidFill>
                  <a:srgbClr val="009900"/>
                </a:solidFill>
              </a:rPr>
              <a:t>轴</a:t>
            </a:r>
          </a:p>
        </p:txBody>
      </p:sp>
      <p:sp>
        <p:nvSpPr>
          <p:cNvPr id="2393134" name="Text Box 46"/>
          <p:cNvSpPr txBox="1">
            <a:spLocks noChangeArrowheads="1"/>
          </p:cNvSpPr>
          <p:nvPr/>
        </p:nvSpPr>
        <p:spPr bwMode="auto">
          <a:xfrm>
            <a:off x="158750" y="5629275"/>
            <a:ext cx="2085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9900"/>
                </a:solidFill>
              </a:rPr>
              <a:t>曲面关于</a:t>
            </a:r>
            <a:r>
              <a:rPr lang="en-US" altLang="zh-CN" sz="2000" b="1" i="1">
                <a:solidFill>
                  <a:srgbClr val="009900"/>
                </a:solidFill>
              </a:rPr>
              <a:t>y</a:t>
            </a:r>
            <a:r>
              <a:rPr lang="zh-CN" altLang="en-US" sz="2000" b="1">
                <a:solidFill>
                  <a:srgbClr val="009900"/>
                </a:solidFill>
              </a:rPr>
              <a:t>轴对称</a:t>
            </a:r>
          </a:p>
        </p:txBody>
      </p:sp>
      <p:graphicFrame>
        <p:nvGraphicFramePr>
          <p:cNvPr id="2393137" name="Object 49"/>
          <p:cNvGraphicFramePr>
            <a:graphicFrameLocks noChangeAspect="1"/>
          </p:cNvGraphicFramePr>
          <p:nvPr/>
        </p:nvGraphicFramePr>
        <p:xfrm>
          <a:off x="3489325" y="6019800"/>
          <a:ext cx="270351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33" name="公式" r:id="rId15" imgW="1511280" imgH="419040" progId="Equation.3">
                  <p:embed/>
                </p:oleObj>
              </mc:Choice>
              <mc:Fallback>
                <p:oleObj name="公式" r:id="rId15" imgW="1511280" imgH="4190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6019800"/>
                        <a:ext cx="270351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93138" name="Group 50"/>
          <p:cNvGrpSpPr>
            <a:grpSpLocks/>
          </p:cNvGrpSpPr>
          <p:nvPr/>
        </p:nvGrpSpPr>
        <p:grpSpPr bwMode="auto">
          <a:xfrm>
            <a:off x="3841750" y="673100"/>
            <a:ext cx="4621213" cy="6402388"/>
            <a:chOff x="2420" y="424"/>
            <a:chExt cx="2911" cy="4033"/>
          </a:xfrm>
        </p:grpSpPr>
        <p:sp>
          <p:nvSpPr>
            <p:cNvPr id="2393101" name="Freeform 13"/>
            <p:cNvSpPr>
              <a:spLocks/>
            </p:cNvSpPr>
            <p:nvPr/>
          </p:nvSpPr>
          <p:spPr bwMode="auto">
            <a:xfrm>
              <a:off x="4629" y="1024"/>
              <a:ext cx="687" cy="2510"/>
            </a:xfrm>
            <a:custGeom>
              <a:avLst/>
              <a:gdLst>
                <a:gd name="T0" fmla="*/ 0 w 687"/>
                <a:gd name="T1" fmla="*/ 2358 h 2510"/>
                <a:gd name="T2" fmla="*/ 205 w 687"/>
                <a:gd name="T3" fmla="*/ 1220 h 2510"/>
                <a:gd name="T4" fmla="*/ 363 w 687"/>
                <a:gd name="T5" fmla="*/ 432 h 2510"/>
                <a:gd name="T6" fmla="*/ 393 w 687"/>
                <a:gd name="T7" fmla="*/ 316 h 2510"/>
                <a:gd name="T8" fmla="*/ 419 w 687"/>
                <a:gd name="T9" fmla="*/ 198 h 2510"/>
                <a:gd name="T10" fmla="*/ 473 w 687"/>
                <a:gd name="T11" fmla="*/ 52 h 2510"/>
                <a:gd name="T12" fmla="*/ 523 w 687"/>
                <a:gd name="T13" fmla="*/ 0 h 2510"/>
                <a:gd name="T14" fmla="*/ 547 w 687"/>
                <a:gd name="T15" fmla="*/ 4 h 2510"/>
                <a:gd name="T16" fmla="*/ 573 w 687"/>
                <a:gd name="T17" fmla="*/ 30 h 2510"/>
                <a:gd name="T18" fmla="*/ 599 w 687"/>
                <a:gd name="T19" fmla="*/ 86 h 2510"/>
                <a:gd name="T20" fmla="*/ 635 w 687"/>
                <a:gd name="T21" fmla="*/ 212 h 2510"/>
                <a:gd name="T22" fmla="*/ 661 w 687"/>
                <a:gd name="T23" fmla="*/ 394 h 2510"/>
                <a:gd name="T24" fmla="*/ 687 w 687"/>
                <a:gd name="T25" fmla="*/ 778 h 2510"/>
                <a:gd name="T26" fmla="*/ 651 w 687"/>
                <a:gd name="T27" fmla="*/ 1060 h 2510"/>
                <a:gd name="T28" fmla="*/ 627 w 687"/>
                <a:gd name="T29" fmla="*/ 1234 h 2510"/>
                <a:gd name="T30" fmla="*/ 557 w 687"/>
                <a:gd name="T31" fmla="*/ 1586 h 2510"/>
                <a:gd name="T32" fmla="*/ 418 w 687"/>
                <a:gd name="T33" fmla="*/ 2103 h 2510"/>
                <a:gd name="T34" fmla="*/ 309 w 687"/>
                <a:gd name="T35" fmla="*/ 2422 h 2510"/>
                <a:gd name="T36" fmla="*/ 273 w 687"/>
                <a:gd name="T37" fmla="*/ 2482 h 2510"/>
                <a:gd name="T38" fmla="*/ 209 w 687"/>
                <a:gd name="T39" fmla="*/ 2510 h 2510"/>
                <a:gd name="T40" fmla="*/ 151 w 687"/>
                <a:gd name="T41" fmla="*/ 2486 h 2510"/>
                <a:gd name="T42" fmla="*/ 100 w 687"/>
                <a:gd name="T43" fmla="*/ 2440 h 2510"/>
                <a:gd name="T44" fmla="*/ 0 w 687"/>
                <a:gd name="T45" fmla="*/ 2358 h 2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7" h="2510">
                  <a:moveTo>
                    <a:pt x="0" y="2358"/>
                  </a:moveTo>
                  <a:lnTo>
                    <a:pt x="205" y="1220"/>
                  </a:lnTo>
                  <a:lnTo>
                    <a:pt x="363" y="432"/>
                  </a:lnTo>
                  <a:lnTo>
                    <a:pt x="393" y="316"/>
                  </a:lnTo>
                  <a:lnTo>
                    <a:pt x="419" y="198"/>
                  </a:lnTo>
                  <a:lnTo>
                    <a:pt x="473" y="52"/>
                  </a:lnTo>
                  <a:lnTo>
                    <a:pt x="523" y="0"/>
                  </a:lnTo>
                  <a:lnTo>
                    <a:pt x="547" y="4"/>
                  </a:lnTo>
                  <a:lnTo>
                    <a:pt x="573" y="30"/>
                  </a:lnTo>
                  <a:lnTo>
                    <a:pt x="599" y="86"/>
                  </a:lnTo>
                  <a:lnTo>
                    <a:pt x="635" y="212"/>
                  </a:lnTo>
                  <a:lnTo>
                    <a:pt x="661" y="394"/>
                  </a:lnTo>
                  <a:lnTo>
                    <a:pt x="687" y="778"/>
                  </a:lnTo>
                  <a:lnTo>
                    <a:pt x="651" y="1060"/>
                  </a:lnTo>
                  <a:lnTo>
                    <a:pt x="627" y="1234"/>
                  </a:lnTo>
                  <a:lnTo>
                    <a:pt x="557" y="1586"/>
                  </a:lnTo>
                  <a:lnTo>
                    <a:pt x="418" y="2103"/>
                  </a:lnTo>
                  <a:lnTo>
                    <a:pt x="309" y="2422"/>
                  </a:lnTo>
                  <a:lnTo>
                    <a:pt x="273" y="2482"/>
                  </a:lnTo>
                  <a:lnTo>
                    <a:pt x="209" y="2510"/>
                  </a:lnTo>
                  <a:lnTo>
                    <a:pt x="151" y="2486"/>
                  </a:lnTo>
                  <a:lnTo>
                    <a:pt x="100" y="2440"/>
                  </a:lnTo>
                  <a:lnTo>
                    <a:pt x="0" y="2358"/>
                  </a:lnTo>
                  <a:close/>
                </a:path>
              </a:pathLst>
            </a:custGeom>
            <a:gradFill rotWithShape="0">
              <a:gsLst>
                <a:gs pos="0">
                  <a:srgbClr val="FFFF66">
                    <a:gamma/>
                    <a:tint val="27843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3096" name="Freeform 8"/>
            <p:cNvSpPr>
              <a:spLocks/>
            </p:cNvSpPr>
            <p:nvPr/>
          </p:nvSpPr>
          <p:spPr bwMode="auto">
            <a:xfrm>
              <a:off x="2426" y="1288"/>
              <a:ext cx="782" cy="2621"/>
            </a:xfrm>
            <a:custGeom>
              <a:avLst/>
              <a:gdLst>
                <a:gd name="T0" fmla="*/ 2 w 782"/>
                <a:gd name="T1" fmla="*/ 608 h 2621"/>
                <a:gd name="T2" fmla="*/ 2 w 782"/>
                <a:gd name="T3" fmla="*/ 776 h 2621"/>
                <a:gd name="T4" fmla="*/ 10 w 782"/>
                <a:gd name="T5" fmla="*/ 944 h 2621"/>
                <a:gd name="T6" fmla="*/ 46 w 782"/>
                <a:gd name="T7" fmla="*/ 1721 h 2621"/>
                <a:gd name="T8" fmla="*/ 92 w 782"/>
                <a:gd name="T9" fmla="*/ 2276 h 2621"/>
                <a:gd name="T10" fmla="*/ 146 w 782"/>
                <a:gd name="T11" fmla="*/ 2558 h 2621"/>
                <a:gd name="T12" fmla="*/ 172 w 782"/>
                <a:gd name="T13" fmla="*/ 2621 h 2621"/>
                <a:gd name="T14" fmla="*/ 226 w 782"/>
                <a:gd name="T15" fmla="*/ 2621 h 2621"/>
                <a:gd name="T16" fmla="*/ 256 w 782"/>
                <a:gd name="T17" fmla="*/ 2558 h 2621"/>
                <a:gd name="T18" fmla="*/ 301 w 782"/>
                <a:gd name="T19" fmla="*/ 2449 h 2621"/>
                <a:gd name="T20" fmla="*/ 346 w 782"/>
                <a:gd name="T21" fmla="*/ 2240 h 2621"/>
                <a:gd name="T22" fmla="*/ 380 w 782"/>
                <a:gd name="T23" fmla="*/ 1740 h 2621"/>
                <a:gd name="T24" fmla="*/ 432 w 782"/>
                <a:gd name="T25" fmla="*/ 1218 h 2621"/>
                <a:gd name="T26" fmla="*/ 452 w 782"/>
                <a:gd name="T27" fmla="*/ 1052 h 2621"/>
                <a:gd name="T28" fmla="*/ 782 w 782"/>
                <a:gd name="T29" fmla="*/ 870 h 2621"/>
                <a:gd name="T30" fmla="*/ 634 w 782"/>
                <a:gd name="T31" fmla="*/ 708 h 2621"/>
                <a:gd name="T32" fmla="*/ 518 w 782"/>
                <a:gd name="T33" fmla="*/ 558 h 2621"/>
                <a:gd name="T34" fmla="*/ 460 w 782"/>
                <a:gd name="T35" fmla="*/ 442 h 2621"/>
                <a:gd name="T36" fmla="*/ 352 w 782"/>
                <a:gd name="T37" fmla="*/ 0 h 2621"/>
                <a:gd name="T38" fmla="*/ 0 w 782"/>
                <a:gd name="T39" fmla="*/ 180 h 2621"/>
                <a:gd name="T40" fmla="*/ 2 w 782"/>
                <a:gd name="T41" fmla="*/ 608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2" h="2621">
                  <a:moveTo>
                    <a:pt x="2" y="608"/>
                  </a:moveTo>
                  <a:lnTo>
                    <a:pt x="2" y="776"/>
                  </a:lnTo>
                  <a:lnTo>
                    <a:pt x="10" y="944"/>
                  </a:lnTo>
                  <a:lnTo>
                    <a:pt x="46" y="1721"/>
                  </a:lnTo>
                  <a:lnTo>
                    <a:pt x="92" y="2276"/>
                  </a:lnTo>
                  <a:lnTo>
                    <a:pt x="146" y="2558"/>
                  </a:lnTo>
                  <a:lnTo>
                    <a:pt x="172" y="2621"/>
                  </a:lnTo>
                  <a:lnTo>
                    <a:pt x="226" y="2621"/>
                  </a:lnTo>
                  <a:lnTo>
                    <a:pt x="256" y="2558"/>
                  </a:lnTo>
                  <a:lnTo>
                    <a:pt x="301" y="2449"/>
                  </a:lnTo>
                  <a:lnTo>
                    <a:pt x="346" y="2240"/>
                  </a:lnTo>
                  <a:lnTo>
                    <a:pt x="380" y="1740"/>
                  </a:lnTo>
                  <a:lnTo>
                    <a:pt x="432" y="1218"/>
                  </a:lnTo>
                  <a:lnTo>
                    <a:pt x="452" y="1052"/>
                  </a:lnTo>
                  <a:lnTo>
                    <a:pt x="782" y="870"/>
                  </a:lnTo>
                  <a:lnTo>
                    <a:pt x="634" y="708"/>
                  </a:lnTo>
                  <a:lnTo>
                    <a:pt x="518" y="558"/>
                  </a:lnTo>
                  <a:lnTo>
                    <a:pt x="460" y="442"/>
                  </a:lnTo>
                  <a:lnTo>
                    <a:pt x="352" y="0"/>
                  </a:lnTo>
                  <a:lnTo>
                    <a:pt x="0" y="180"/>
                  </a:lnTo>
                  <a:lnTo>
                    <a:pt x="2" y="60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3097" name="Freeform 9"/>
            <p:cNvSpPr>
              <a:spLocks/>
            </p:cNvSpPr>
            <p:nvPr/>
          </p:nvSpPr>
          <p:spPr bwMode="auto">
            <a:xfrm>
              <a:off x="3569" y="501"/>
              <a:ext cx="1159" cy="2054"/>
            </a:xfrm>
            <a:custGeom>
              <a:avLst/>
              <a:gdLst>
                <a:gd name="T0" fmla="*/ 0 w 1159"/>
                <a:gd name="T1" fmla="*/ 1737 h 2054"/>
                <a:gd name="T2" fmla="*/ 203 w 1159"/>
                <a:gd name="T3" fmla="*/ 1199 h 2054"/>
                <a:gd name="T4" fmla="*/ 358 w 1159"/>
                <a:gd name="T5" fmla="*/ 845 h 2054"/>
                <a:gd name="T6" fmla="*/ 433 w 1159"/>
                <a:gd name="T7" fmla="*/ 648 h 2054"/>
                <a:gd name="T8" fmla="*/ 512 w 1159"/>
                <a:gd name="T9" fmla="*/ 499 h 2054"/>
                <a:gd name="T10" fmla="*/ 592 w 1159"/>
                <a:gd name="T11" fmla="*/ 318 h 2054"/>
                <a:gd name="T12" fmla="*/ 679 w 1159"/>
                <a:gd name="T13" fmla="*/ 162 h 2054"/>
                <a:gd name="T14" fmla="*/ 758 w 1159"/>
                <a:gd name="T15" fmla="*/ 54 h 2054"/>
                <a:gd name="T16" fmla="*/ 802 w 1159"/>
                <a:gd name="T17" fmla="*/ 6 h 2054"/>
                <a:gd name="T18" fmla="*/ 844 w 1159"/>
                <a:gd name="T19" fmla="*/ 0 h 2054"/>
                <a:gd name="T20" fmla="*/ 903 w 1159"/>
                <a:gd name="T21" fmla="*/ 26 h 2054"/>
                <a:gd name="T22" fmla="*/ 940 w 1159"/>
                <a:gd name="T23" fmla="*/ 108 h 2054"/>
                <a:gd name="T24" fmla="*/ 982 w 1159"/>
                <a:gd name="T25" fmla="*/ 246 h 2054"/>
                <a:gd name="T26" fmla="*/ 1040 w 1159"/>
                <a:gd name="T27" fmla="*/ 463 h 2054"/>
                <a:gd name="T28" fmla="*/ 1103 w 1159"/>
                <a:gd name="T29" fmla="*/ 890 h 2054"/>
                <a:gd name="T30" fmla="*/ 1159 w 1159"/>
                <a:gd name="T31" fmla="*/ 1266 h 2054"/>
                <a:gd name="T32" fmla="*/ 1039 w 1159"/>
                <a:gd name="T33" fmla="*/ 1434 h 2054"/>
                <a:gd name="T34" fmla="*/ 958 w 1159"/>
                <a:gd name="T35" fmla="*/ 1536 h 2054"/>
                <a:gd name="T36" fmla="*/ 877 w 1159"/>
                <a:gd name="T37" fmla="*/ 1605 h 2054"/>
                <a:gd name="T38" fmla="*/ 754 w 1159"/>
                <a:gd name="T39" fmla="*/ 1704 h 2054"/>
                <a:gd name="T40" fmla="*/ 604 w 1159"/>
                <a:gd name="T41" fmla="*/ 1794 h 2054"/>
                <a:gd name="T42" fmla="*/ 463 w 1159"/>
                <a:gd name="T43" fmla="*/ 1872 h 2054"/>
                <a:gd name="T44" fmla="*/ 325 w 1159"/>
                <a:gd name="T45" fmla="*/ 1938 h 2054"/>
                <a:gd name="T46" fmla="*/ 211 w 1159"/>
                <a:gd name="T47" fmla="*/ 2007 h 2054"/>
                <a:gd name="T48" fmla="*/ 103 w 1159"/>
                <a:gd name="T49" fmla="*/ 2054 h 2054"/>
                <a:gd name="T50" fmla="*/ 25 w 1159"/>
                <a:gd name="T51" fmla="*/ 1831 h 2054"/>
                <a:gd name="T52" fmla="*/ 0 w 1159"/>
                <a:gd name="T53" fmla="*/ 1737 h 2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59" h="2054">
                  <a:moveTo>
                    <a:pt x="0" y="1737"/>
                  </a:moveTo>
                  <a:lnTo>
                    <a:pt x="203" y="1199"/>
                  </a:lnTo>
                  <a:lnTo>
                    <a:pt x="358" y="845"/>
                  </a:lnTo>
                  <a:lnTo>
                    <a:pt x="433" y="648"/>
                  </a:lnTo>
                  <a:lnTo>
                    <a:pt x="512" y="499"/>
                  </a:lnTo>
                  <a:lnTo>
                    <a:pt x="592" y="318"/>
                  </a:lnTo>
                  <a:lnTo>
                    <a:pt x="679" y="162"/>
                  </a:lnTo>
                  <a:lnTo>
                    <a:pt x="758" y="54"/>
                  </a:lnTo>
                  <a:lnTo>
                    <a:pt x="802" y="6"/>
                  </a:lnTo>
                  <a:lnTo>
                    <a:pt x="844" y="0"/>
                  </a:lnTo>
                  <a:lnTo>
                    <a:pt x="903" y="26"/>
                  </a:lnTo>
                  <a:lnTo>
                    <a:pt x="940" y="108"/>
                  </a:lnTo>
                  <a:lnTo>
                    <a:pt x="982" y="246"/>
                  </a:lnTo>
                  <a:lnTo>
                    <a:pt x="1040" y="463"/>
                  </a:lnTo>
                  <a:lnTo>
                    <a:pt x="1103" y="890"/>
                  </a:lnTo>
                  <a:lnTo>
                    <a:pt x="1159" y="1266"/>
                  </a:lnTo>
                  <a:lnTo>
                    <a:pt x="1039" y="1434"/>
                  </a:lnTo>
                  <a:lnTo>
                    <a:pt x="958" y="1536"/>
                  </a:lnTo>
                  <a:lnTo>
                    <a:pt x="877" y="1605"/>
                  </a:lnTo>
                  <a:lnTo>
                    <a:pt x="754" y="1704"/>
                  </a:lnTo>
                  <a:lnTo>
                    <a:pt x="604" y="1794"/>
                  </a:lnTo>
                  <a:lnTo>
                    <a:pt x="463" y="1872"/>
                  </a:lnTo>
                  <a:lnTo>
                    <a:pt x="325" y="1938"/>
                  </a:lnTo>
                  <a:lnTo>
                    <a:pt x="211" y="2007"/>
                  </a:lnTo>
                  <a:lnTo>
                    <a:pt x="103" y="2054"/>
                  </a:lnTo>
                  <a:lnTo>
                    <a:pt x="25" y="1831"/>
                  </a:lnTo>
                  <a:lnTo>
                    <a:pt x="0" y="17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3098" name="Freeform 10"/>
            <p:cNvSpPr>
              <a:spLocks/>
            </p:cNvSpPr>
            <p:nvPr/>
          </p:nvSpPr>
          <p:spPr bwMode="auto">
            <a:xfrm>
              <a:off x="3708" y="1287"/>
              <a:ext cx="1320" cy="2063"/>
            </a:xfrm>
            <a:custGeom>
              <a:avLst/>
              <a:gdLst>
                <a:gd name="T0" fmla="*/ 922 w 1320"/>
                <a:gd name="T1" fmla="*/ 2063 h 2063"/>
                <a:gd name="T2" fmla="*/ 0 w 1320"/>
                <a:gd name="T3" fmla="*/ 1321 h 2063"/>
                <a:gd name="T4" fmla="*/ 440 w 1320"/>
                <a:gd name="T5" fmla="*/ 1013 h 2063"/>
                <a:gd name="T6" fmla="*/ 548 w 1320"/>
                <a:gd name="T7" fmla="*/ 941 h 2063"/>
                <a:gd name="T8" fmla="*/ 624 w 1320"/>
                <a:gd name="T9" fmla="*/ 889 h 2063"/>
                <a:gd name="T10" fmla="*/ 750 w 1320"/>
                <a:gd name="T11" fmla="*/ 792 h 2063"/>
                <a:gd name="T12" fmla="*/ 832 w 1320"/>
                <a:gd name="T13" fmla="*/ 717 h 2063"/>
                <a:gd name="T14" fmla="*/ 900 w 1320"/>
                <a:gd name="T15" fmla="*/ 637 h 2063"/>
                <a:gd name="T16" fmla="*/ 977 w 1320"/>
                <a:gd name="T17" fmla="*/ 555 h 2063"/>
                <a:gd name="T18" fmla="*/ 1020 w 1320"/>
                <a:gd name="T19" fmla="*/ 497 h 2063"/>
                <a:gd name="T20" fmla="*/ 1064 w 1320"/>
                <a:gd name="T21" fmla="*/ 443 h 2063"/>
                <a:gd name="T22" fmla="*/ 1120 w 1320"/>
                <a:gd name="T23" fmla="*/ 361 h 2063"/>
                <a:gd name="T24" fmla="*/ 1184 w 1320"/>
                <a:gd name="T25" fmla="*/ 249 h 2063"/>
                <a:gd name="T26" fmla="*/ 1248 w 1320"/>
                <a:gd name="T27" fmla="*/ 145 h 2063"/>
                <a:gd name="T28" fmla="*/ 1288 w 1320"/>
                <a:gd name="T29" fmla="*/ 69 h 2063"/>
                <a:gd name="T30" fmla="*/ 1320 w 1320"/>
                <a:gd name="T31" fmla="*/ 0 h 2063"/>
                <a:gd name="T32" fmla="*/ 1080 w 1320"/>
                <a:gd name="T33" fmla="*/ 1259 h 2063"/>
                <a:gd name="T34" fmla="*/ 1038 w 1320"/>
                <a:gd name="T35" fmla="*/ 1475 h 2063"/>
                <a:gd name="T36" fmla="*/ 1004 w 1320"/>
                <a:gd name="T37" fmla="*/ 1671 h 2063"/>
                <a:gd name="T38" fmla="*/ 966 w 1320"/>
                <a:gd name="T39" fmla="*/ 1835 h 2063"/>
                <a:gd name="T40" fmla="*/ 922 w 1320"/>
                <a:gd name="T41" fmla="*/ 2063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0" h="2063">
                  <a:moveTo>
                    <a:pt x="922" y="2063"/>
                  </a:moveTo>
                  <a:lnTo>
                    <a:pt x="0" y="1321"/>
                  </a:lnTo>
                  <a:lnTo>
                    <a:pt x="440" y="1013"/>
                  </a:lnTo>
                  <a:lnTo>
                    <a:pt x="548" y="941"/>
                  </a:lnTo>
                  <a:lnTo>
                    <a:pt x="624" y="889"/>
                  </a:lnTo>
                  <a:lnTo>
                    <a:pt x="750" y="792"/>
                  </a:lnTo>
                  <a:lnTo>
                    <a:pt x="832" y="717"/>
                  </a:lnTo>
                  <a:lnTo>
                    <a:pt x="900" y="637"/>
                  </a:lnTo>
                  <a:lnTo>
                    <a:pt x="977" y="555"/>
                  </a:lnTo>
                  <a:lnTo>
                    <a:pt x="1020" y="497"/>
                  </a:lnTo>
                  <a:lnTo>
                    <a:pt x="1064" y="443"/>
                  </a:lnTo>
                  <a:lnTo>
                    <a:pt x="1120" y="361"/>
                  </a:lnTo>
                  <a:lnTo>
                    <a:pt x="1184" y="249"/>
                  </a:lnTo>
                  <a:lnTo>
                    <a:pt x="1248" y="145"/>
                  </a:lnTo>
                  <a:lnTo>
                    <a:pt x="1288" y="69"/>
                  </a:lnTo>
                  <a:lnTo>
                    <a:pt x="1320" y="0"/>
                  </a:lnTo>
                  <a:lnTo>
                    <a:pt x="1080" y="1259"/>
                  </a:lnTo>
                  <a:lnTo>
                    <a:pt x="1038" y="1475"/>
                  </a:lnTo>
                  <a:lnTo>
                    <a:pt x="1004" y="1671"/>
                  </a:lnTo>
                  <a:lnTo>
                    <a:pt x="966" y="1835"/>
                  </a:lnTo>
                  <a:lnTo>
                    <a:pt x="922" y="206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3099" name="Freeform 11"/>
            <p:cNvSpPr>
              <a:spLocks/>
            </p:cNvSpPr>
            <p:nvPr/>
          </p:nvSpPr>
          <p:spPr bwMode="auto">
            <a:xfrm>
              <a:off x="3674" y="2216"/>
              <a:ext cx="1010" cy="2032"/>
            </a:xfrm>
            <a:custGeom>
              <a:avLst/>
              <a:gdLst>
                <a:gd name="T0" fmla="*/ 0 w 1010"/>
                <a:gd name="T1" fmla="*/ 328 h 2032"/>
                <a:gd name="T2" fmla="*/ 193 w 1010"/>
                <a:gd name="T3" fmla="*/ 943 h 2032"/>
                <a:gd name="T4" fmla="*/ 288 w 1010"/>
                <a:gd name="T5" fmla="*/ 1322 h 2032"/>
                <a:gd name="T6" fmla="*/ 412 w 1010"/>
                <a:gd name="T7" fmla="*/ 1704 h 2032"/>
                <a:gd name="T8" fmla="*/ 502 w 1010"/>
                <a:gd name="T9" fmla="*/ 1890 h 2032"/>
                <a:gd name="T10" fmla="*/ 552 w 1010"/>
                <a:gd name="T11" fmla="*/ 1974 h 2032"/>
                <a:gd name="T12" fmla="*/ 602 w 1010"/>
                <a:gd name="T13" fmla="*/ 2022 h 2032"/>
                <a:gd name="T14" fmla="*/ 652 w 1010"/>
                <a:gd name="T15" fmla="*/ 2032 h 2032"/>
                <a:gd name="T16" fmla="*/ 708 w 1010"/>
                <a:gd name="T17" fmla="*/ 1988 h 2032"/>
                <a:gd name="T18" fmla="*/ 748 w 1010"/>
                <a:gd name="T19" fmla="*/ 1908 h 2032"/>
                <a:gd name="T20" fmla="*/ 780 w 1010"/>
                <a:gd name="T21" fmla="*/ 1826 h 2032"/>
                <a:gd name="T22" fmla="*/ 818 w 1010"/>
                <a:gd name="T23" fmla="*/ 1712 h 2032"/>
                <a:gd name="T24" fmla="*/ 860 w 1010"/>
                <a:gd name="T25" fmla="*/ 1560 h 2032"/>
                <a:gd name="T26" fmla="*/ 898 w 1010"/>
                <a:gd name="T27" fmla="*/ 1412 h 2032"/>
                <a:gd name="T28" fmla="*/ 934 w 1010"/>
                <a:gd name="T29" fmla="*/ 1230 h 2032"/>
                <a:gd name="T30" fmla="*/ 1010 w 1010"/>
                <a:gd name="T31" fmla="*/ 886 h 2032"/>
                <a:gd name="T32" fmla="*/ 928 w 1010"/>
                <a:gd name="T33" fmla="*/ 706 h 2032"/>
                <a:gd name="T34" fmla="*/ 838 w 1010"/>
                <a:gd name="T35" fmla="*/ 649 h 2032"/>
                <a:gd name="T36" fmla="*/ 781 w 1010"/>
                <a:gd name="T37" fmla="*/ 562 h 2032"/>
                <a:gd name="T38" fmla="*/ 667 w 1010"/>
                <a:gd name="T39" fmla="*/ 460 h 2032"/>
                <a:gd name="T40" fmla="*/ 640 w 1010"/>
                <a:gd name="T41" fmla="*/ 250 h 2032"/>
                <a:gd name="T42" fmla="*/ 595 w 1010"/>
                <a:gd name="T43" fmla="*/ 130 h 2032"/>
                <a:gd name="T44" fmla="*/ 595 w 1010"/>
                <a:gd name="T45" fmla="*/ 91 h 2032"/>
                <a:gd name="T46" fmla="*/ 598 w 1010"/>
                <a:gd name="T47" fmla="*/ 0 h 2032"/>
                <a:gd name="T48" fmla="*/ 430 w 1010"/>
                <a:gd name="T49" fmla="*/ 100 h 2032"/>
                <a:gd name="T50" fmla="*/ 258 w 1010"/>
                <a:gd name="T51" fmla="*/ 196 h 2032"/>
                <a:gd name="T52" fmla="*/ 115 w 1010"/>
                <a:gd name="T53" fmla="*/ 277 h 2032"/>
                <a:gd name="T54" fmla="*/ 0 w 1010"/>
                <a:gd name="T55" fmla="*/ 328 h 2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10" h="2032">
                  <a:moveTo>
                    <a:pt x="0" y="328"/>
                  </a:moveTo>
                  <a:lnTo>
                    <a:pt x="193" y="943"/>
                  </a:lnTo>
                  <a:lnTo>
                    <a:pt x="288" y="1322"/>
                  </a:lnTo>
                  <a:lnTo>
                    <a:pt x="412" y="1704"/>
                  </a:lnTo>
                  <a:lnTo>
                    <a:pt x="502" y="1890"/>
                  </a:lnTo>
                  <a:lnTo>
                    <a:pt x="552" y="1974"/>
                  </a:lnTo>
                  <a:lnTo>
                    <a:pt x="602" y="2022"/>
                  </a:lnTo>
                  <a:lnTo>
                    <a:pt x="652" y="2032"/>
                  </a:lnTo>
                  <a:lnTo>
                    <a:pt x="708" y="1988"/>
                  </a:lnTo>
                  <a:lnTo>
                    <a:pt x="748" y="1908"/>
                  </a:lnTo>
                  <a:lnTo>
                    <a:pt x="780" y="1826"/>
                  </a:lnTo>
                  <a:lnTo>
                    <a:pt x="818" y="1712"/>
                  </a:lnTo>
                  <a:lnTo>
                    <a:pt x="860" y="1560"/>
                  </a:lnTo>
                  <a:lnTo>
                    <a:pt x="898" y="1412"/>
                  </a:lnTo>
                  <a:lnTo>
                    <a:pt x="934" y="1230"/>
                  </a:lnTo>
                  <a:lnTo>
                    <a:pt x="1010" y="886"/>
                  </a:lnTo>
                  <a:lnTo>
                    <a:pt x="928" y="706"/>
                  </a:lnTo>
                  <a:lnTo>
                    <a:pt x="838" y="649"/>
                  </a:lnTo>
                  <a:lnTo>
                    <a:pt x="781" y="562"/>
                  </a:lnTo>
                  <a:lnTo>
                    <a:pt x="667" y="460"/>
                  </a:lnTo>
                  <a:lnTo>
                    <a:pt x="640" y="250"/>
                  </a:lnTo>
                  <a:lnTo>
                    <a:pt x="595" y="130"/>
                  </a:lnTo>
                  <a:lnTo>
                    <a:pt x="595" y="91"/>
                  </a:lnTo>
                  <a:lnTo>
                    <a:pt x="598" y="0"/>
                  </a:lnTo>
                  <a:lnTo>
                    <a:pt x="430" y="100"/>
                  </a:lnTo>
                  <a:lnTo>
                    <a:pt x="258" y="196"/>
                  </a:lnTo>
                  <a:lnTo>
                    <a:pt x="115" y="277"/>
                  </a:lnTo>
                  <a:lnTo>
                    <a:pt x="0" y="32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3100" name="Freeform 12"/>
            <p:cNvSpPr>
              <a:spLocks/>
            </p:cNvSpPr>
            <p:nvPr/>
          </p:nvSpPr>
          <p:spPr bwMode="auto">
            <a:xfrm>
              <a:off x="3672" y="1253"/>
              <a:ext cx="1368" cy="1302"/>
            </a:xfrm>
            <a:custGeom>
              <a:avLst/>
              <a:gdLst>
                <a:gd name="T0" fmla="*/ 0 w 1368"/>
                <a:gd name="T1" fmla="*/ 1302 h 1302"/>
                <a:gd name="T2" fmla="*/ 688 w 1368"/>
                <a:gd name="T3" fmla="*/ 907 h 1302"/>
                <a:gd name="T4" fmla="*/ 1136 w 1368"/>
                <a:gd name="T5" fmla="*/ 427 h 1302"/>
                <a:gd name="T6" fmla="*/ 1368 w 1368"/>
                <a:gd name="T7" fmla="*/ 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8" h="1302">
                  <a:moveTo>
                    <a:pt x="0" y="1302"/>
                  </a:moveTo>
                  <a:cubicBezTo>
                    <a:pt x="115" y="1236"/>
                    <a:pt x="499" y="1053"/>
                    <a:pt x="688" y="907"/>
                  </a:cubicBezTo>
                  <a:cubicBezTo>
                    <a:pt x="877" y="761"/>
                    <a:pt x="1023" y="578"/>
                    <a:pt x="1136" y="427"/>
                  </a:cubicBezTo>
                  <a:cubicBezTo>
                    <a:pt x="1249" y="276"/>
                    <a:pt x="1320" y="89"/>
                    <a:pt x="1368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3102" name="Freeform 14"/>
            <p:cNvSpPr>
              <a:spLocks/>
            </p:cNvSpPr>
            <p:nvPr/>
          </p:nvSpPr>
          <p:spPr bwMode="auto">
            <a:xfrm>
              <a:off x="3430" y="424"/>
              <a:ext cx="1302" cy="2090"/>
            </a:xfrm>
            <a:custGeom>
              <a:avLst/>
              <a:gdLst>
                <a:gd name="T0" fmla="*/ 124 w 1302"/>
                <a:gd name="T1" fmla="*/ 1803 h 2090"/>
                <a:gd name="T2" fmla="*/ 139 w 1302"/>
                <a:gd name="T3" fmla="*/ 1802 h 2090"/>
                <a:gd name="T4" fmla="*/ 960 w 1302"/>
                <a:gd name="T5" fmla="*/ 76 h 2090"/>
                <a:gd name="T6" fmla="*/ 1302 w 1302"/>
                <a:gd name="T7" fmla="*/ 1348 h 2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2" h="2090">
                  <a:moveTo>
                    <a:pt x="124" y="1803"/>
                  </a:moveTo>
                  <a:cubicBezTo>
                    <a:pt x="126" y="1803"/>
                    <a:pt x="0" y="2090"/>
                    <a:pt x="139" y="1802"/>
                  </a:cubicBezTo>
                  <a:cubicBezTo>
                    <a:pt x="278" y="1514"/>
                    <a:pt x="766" y="152"/>
                    <a:pt x="960" y="76"/>
                  </a:cubicBezTo>
                  <a:cubicBezTo>
                    <a:pt x="1154" y="0"/>
                    <a:pt x="1231" y="1083"/>
                    <a:pt x="1302" y="1348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3103" name="Freeform 15"/>
            <p:cNvSpPr>
              <a:spLocks/>
            </p:cNvSpPr>
            <p:nvPr/>
          </p:nvSpPr>
          <p:spPr bwMode="auto">
            <a:xfrm>
              <a:off x="2420" y="592"/>
              <a:ext cx="512" cy="932"/>
            </a:xfrm>
            <a:custGeom>
              <a:avLst/>
              <a:gdLst>
                <a:gd name="T0" fmla="*/ 12 w 512"/>
                <a:gd name="T1" fmla="*/ 342 h 932"/>
                <a:gd name="T2" fmla="*/ 20 w 512"/>
                <a:gd name="T3" fmla="*/ 186 h 932"/>
                <a:gd name="T4" fmla="*/ 38 w 512"/>
                <a:gd name="T5" fmla="*/ 72 h 932"/>
                <a:gd name="T6" fmla="*/ 60 w 512"/>
                <a:gd name="T7" fmla="*/ 16 h 932"/>
                <a:gd name="T8" fmla="*/ 82 w 512"/>
                <a:gd name="T9" fmla="*/ 0 h 932"/>
                <a:gd name="T10" fmla="*/ 108 w 512"/>
                <a:gd name="T11" fmla="*/ 6 h 932"/>
                <a:gd name="T12" fmla="*/ 120 w 512"/>
                <a:gd name="T13" fmla="*/ 16 h 932"/>
                <a:gd name="T14" fmla="*/ 152 w 512"/>
                <a:gd name="T15" fmla="*/ 50 h 932"/>
                <a:gd name="T16" fmla="*/ 182 w 512"/>
                <a:gd name="T17" fmla="*/ 98 h 932"/>
                <a:gd name="T18" fmla="*/ 222 w 512"/>
                <a:gd name="T19" fmla="*/ 166 h 932"/>
                <a:gd name="T20" fmla="*/ 258 w 512"/>
                <a:gd name="T21" fmla="*/ 268 h 932"/>
                <a:gd name="T22" fmla="*/ 302 w 512"/>
                <a:gd name="T23" fmla="*/ 412 h 932"/>
                <a:gd name="T24" fmla="*/ 346 w 512"/>
                <a:gd name="T25" fmla="*/ 592 h 932"/>
                <a:gd name="T26" fmla="*/ 364 w 512"/>
                <a:gd name="T27" fmla="*/ 662 h 932"/>
                <a:gd name="T28" fmla="*/ 512 w 512"/>
                <a:gd name="T29" fmla="*/ 850 h 932"/>
                <a:gd name="T30" fmla="*/ 70 w 512"/>
                <a:gd name="T31" fmla="*/ 932 h 932"/>
                <a:gd name="T32" fmla="*/ 0 w 512"/>
                <a:gd name="T33" fmla="*/ 902 h 932"/>
                <a:gd name="T34" fmla="*/ 2 w 512"/>
                <a:gd name="T35" fmla="*/ 650 h 932"/>
                <a:gd name="T36" fmla="*/ 10 w 512"/>
                <a:gd name="T37" fmla="*/ 512 h 932"/>
                <a:gd name="T38" fmla="*/ 12 w 512"/>
                <a:gd name="T39" fmla="*/ 34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2" h="932">
                  <a:moveTo>
                    <a:pt x="12" y="342"/>
                  </a:moveTo>
                  <a:lnTo>
                    <a:pt x="20" y="186"/>
                  </a:lnTo>
                  <a:lnTo>
                    <a:pt x="38" y="72"/>
                  </a:lnTo>
                  <a:lnTo>
                    <a:pt x="60" y="16"/>
                  </a:lnTo>
                  <a:lnTo>
                    <a:pt x="82" y="0"/>
                  </a:lnTo>
                  <a:lnTo>
                    <a:pt x="108" y="6"/>
                  </a:lnTo>
                  <a:lnTo>
                    <a:pt x="120" y="16"/>
                  </a:lnTo>
                  <a:lnTo>
                    <a:pt x="152" y="50"/>
                  </a:lnTo>
                  <a:lnTo>
                    <a:pt x="182" y="98"/>
                  </a:lnTo>
                  <a:lnTo>
                    <a:pt x="222" y="166"/>
                  </a:lnTo>
                  <a:lnTo>
                    <a:pt x="258" y="268"/>
                  </a:lnTo>
                  <a:lnTo>
                    <a:pt x="302" y="412"/>
                  </a:lnTo>
                  <a:lnTo>
                    <a:pt x="346" y="592"/>
                  </a:lnTo>
                  <a:lnTo>
                    <a:pt x="364" y="662"/>
                  </a:lnTo>
                  <a:lnTo>
                    <a:pt x="512" y="850"/>
                  </a:lnTo>
                  <a:lnTo>
                    <a:pt x="70" y="932"/>
                  </a:lnTo>
                  <a:lnTo>
                    <a:pt x="0" y="902"/>
                  </a:lnTo>
                  <a:lnTo>
                    <a:pt x="2" y="650"/>
                  </a:lnTo>
                  <a:lnTo>
                    <a:pt x="10" y="512"/>
                  </a:lnTo>
                  <a:lnTo>
                    <a:pt x="12" y="34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3104" name="Freeform 16"/>
            <p:cNvSpPr>
              <a:spLocks/>
            </p:cNvSpPr>
            <p:nvPr/>
          </p:nvSpPr>
          <p:spPr bwMode="auto">
            <a:xfrm>
              <a:off x="2502" y="594"/>
              <a:ext cx="515" cy="939"/>
            </a:xfrm>
            <a:custGeom>
              <a:avLst/>
              <a:gdLst>
                <a:gd name="T0" fmla="*/ 0 w 515"/>
                <a:gd name="T1" fmla="*/ 0 h 939"/>
                <a:gd name="T2" fmla="*/ 187 w 515"/>
                <a:gd name="T3" fmla="*/ 517 h 939"/>
                <a:gd name="T4" fmla="*/ 515 w 515"/>
                <a:gd name="T5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5" h="939">
                  <a:moveTo>
                    <a:pt x="0" y="0"/>
                  </a:moveTo>
                  <a:cubicBezTo>
                    <a:pt x="31" y="86"/>
                    <a:pt x="101" y="361"/>
                    <a:pt x="187" y="517"/>
                  </a:cubicBezTo>
                  <a:cubicBezTo>
                    <a:pt x="273" y="673"/>
                    <a:pt x="447" y="851"/>
                    <a:pt x="515" y="939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3108" name="Freeform 20"/>
            <p:cNvSpPr>
              <a:spLocks/>
            </p:cNvSpPr>
            <p:nvPr/>
          </p:nvSpPr>
          <p:spPr bwMode="auto">
            <a:xfrm>
              <a:off x="2940" y="2541"/>
              <a:ext cx="726" cy="792"/>
            </a:xfrm>
            <a:custGeom>
              <a:avLst/>
              <a:gdLst>
                <a:gd name="T0" fmla="*/ 0 w 726"/>
                <a:gd name="T1" fmla="*/ 611 h 792"/>
                <a:gd name="T2" fmla="*/ 23 w 726"/>
                <a:gd name="T3" fmla="*/ 768 h 792"/>
                <a:gd name="T4" fmla="*/ 45 w 726"/>
                <a:gd name="T5" fmla="*/ 789 h 792"/>
                <a:gd name="T6" fmla="*/ 72 w 726"/>
                <a:gd name="T7" fmla="*/ 792 h 792"/>
                <a:gd name="T8" fmla="*/ 123 w 726"/>
                <a:gd name="T9" fmla="*/ 768 h 792"/>
                <a:gd name="T10" fmla="*/ 287 w 726"/>
                <a:gd name="T11" fmla="*/ 659 h 792"/>
                <a:gd name="T12" fmla="*/ 414 w 726"/>
                <a:gd name="T13" fmla="*/ 541 h 792"/>
                <a:gd name="T14" fmla="*/ 470 w 726"/>
                <a:gd name="T15" fmla="*/ 442 h 792"/>
                <a:gd name="T16" fmla="*/ 512 w 726"/>
                <a:gd name="T17" fmla="*/ 323 h 792"/>
                <a:gd name="T18" fmla="*/ 533 w 726"/>
                <a:gd name="T19" fmla="*/ 234 h 792"/>
                <a:gd name="T20" fmla="*/ 573 w 726"/>
                <a:gd name="T21" fmla="*/ 101 h 792"/>
                <a:gd name="T22" fmla="*/ 596 w 726"/>
                <a:gd name="T23" fmla="*/ 80 h 792"/>
                <a:gd name="T24" fmla="*/ 629 w 726"/>
                <a:gd name="T25" fmla="*/ 57 h 792"/>
                <a:gd name="T26" fmla="*/ 674 w 726"/>
                <a:gd name="T27" fmla="*/ 39 h 792"/>
                <a:gd name="T28" fmla="*/ 645 w 726"/>
                <a:gd name="T29" fmla="*/ 51 h 792"/>
                <a:gd name="T30" fmla="*/ 696 w 726"/>
                <a:gd name="T31" fmla="*/ 23 h 792"/>
                <a:gd name="T32" fmla="*/ 726 w 726"/>
                <a:gd name="T33" fmla="*/ 0 h 792"/>
                <a:gd name="T34" fmla="*/ 704 w 726"/>
                <a:gd name="T35" fmla="*/ 6 h 792"/>
                <a:gd name="T36" fmla="*/ 680 w 726"/>
                <a:gd name="T37" fmla="*/ 15 h 792"/>
                <a:gd name="T38" fmla="*/ 680 w 726"/>
                <a:gd name="T39" fmla="*/ 15 h 792"/>
                <a:gd name="T40" fmla="*/ 642 w 726"/>
                <a:gd name="T41" fmla="*/ 24 h 792"/>
                <a:gd name="T42" fmla="*/ 591 w 726"/>
                <a:gd name="T43" fmla="*/ 36 h 792"/>
                <a:gd name="T44" fmla="*/ 548 w 726"/>
                <a:gd name="T45" fmla="*/ 50 h 792"/>
                <a:gd name="T46" fmla="*/ 506 w 726"/>
                <a:gd name="T47" fmla="*/ 66 h 792"/>
                <a:gd name="T48" fmla="*/ 458 w 726"/>
                <a:gd name="T49" fmla="*/ 87 h 792"/>
                <a:gd name="T50" fmla="*/ 416 w 726"/>
                <a:gd name="T51" fmla="*/ 113 h 792"/>
                <a:gd name="T52" fmla="*/ 378 w 726"/>
                <a:gd name="T53" fmla="*/ 143 h 792"/>
                <a:gd name="T54" fmla="*/ 336 w 726"/>
                <a:gd name="T55" fmla="*/ 179 h 792"/>
                <a:gd name="T56" fmla="*/ 285 w 726"/>
                <a:gd name="T57" fmla="*/ 234 h 792"/>
                <a:gd name="T58" fmla="*/ 245 w 726"/>
                <a:gd name="T59" fmla="*/ 276 h 792"/>
                <a:gd name="T60" fmla="*/ 204 w 726"/>
                <a:gd name="T61" fmla="*/ 323 h 792"/>
                <a:gd name="T62" fmla="*/ 168 w 726"/>
                <a:gd name="T63" fmla="*/ 372 h 792"/>
                <a:gd name="T64" fmla="*/ 128 w 726"/>
                <a:gd name="T65" fmla="*/ 429 h 792"/>
                <a:gd name="T66" fmla="*/ 92 w 726"/>
                <a:gd name="T67" fmla="*/ 479 h 792"/>
                <a:gd name="T68" fmla="*/ 50 w 726"/>
                <a:gd name="T69" fmla="*/ 539 h 792"/>
                <a:gd name="T70" fmla="*/ 24 w 726"/>
                <a:gd name="T71" fmla="*/ 575 h 792"/>
                <a:gd name="T72" fmla="*/ 0 w 726"/>
                <a:gd name="T73" fmla="*/ 611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6" h="792">
                  <a:moveTo>
                    <a:pt x="0" y="611"/>
                  </a:moveTo>
                  <a:lnTo>
                    <a:pt x="23" y="768"/>
                  </a:lnTo>
                  <a:lnTo>
                    <a:pt x="45" y="789"/>
                  </a:lnTo>
                  <a:lnTo>
                    <a:pt x="72" y="792"/>
                  </a:lnTo>
                  <a:lnTo>
                    <a:pt x="123" y="768"/>
                  </a:lnTo>
                  <a:lnTo>
                    <a:pt x="287" y="659"/>
                  </a:lnTo>
                  <a:lnTo>
                    <a:pt x="414" y="541"/>
                  </a:lnTo>
                  <a:lnTo>
                    <a:pt x="470" y="442"/>
                  </a:lnTo>
                  <a:lnTo>
                    <a:pt x="512" y="323"/>
                  </a:lnTo>
                  <a:lnTo>
                    <a:pt x="533" y="234"/>
                  </a:lnTo>
                  <a:lnTo>
                    <a:pt x="573" y="101"/>
                  </a:lnTo>
                  <a:lnTo>
                    <a:pt x="596" y="80"/>
                  </a:lnTo>
                  <a:lnTo>
                    <a:pt x="629" y="57"/>
                  </a:lnTo>
                  <a:lnTo>
                    <a:pt x="674" y="39"/>
                  </a:lnTo>
                  <a:lnTo>
                    <a:pt x="645" y="51"/>
                  </a:lnTo>
                  <a:lnTo>
                    <a:pt x="696" y="23"/>
                  </a:lnTo>
                  <a:lnTo>
                    <a:pt x="726" y="0"/>
                  </a:lnTo>
                  <a:lnTo>
                    <a:pt x="704" y="6"/>
                  </a:lnTo>
                  <a:lnTo>
                    <a:pt x="680" y="15"/>
                  </a:lnTo>
                  <a:lnTo>
                    <a:pt x="680" y="15"/>
                  </a:lnTo>
                  <a:lnTo>
                    <a:pt x="642" y="24"/>
                  </a:lnTo>
                  <a:lnTo>
                    <a:pt x="591" y="36"/>
                  </a:lnTo>
                  <a:lnTo>
                    <a:pt x="548" y="50"/>
                  </a:lnTo>
                  <a:lnTo>
                    <a:pt x="506" y="66"/>
                  </a:lnTo>
                  <a:lnTo>
                    <a:pt x="458" y="87"/>
                  </a:lnTo>
                  <a:lnTo>
                    <a:pt x="416" y="113"/>
                  </a:lnTo>
                  <a:lnTo>
                    <a:pt x="378" y="143"/>
                  </a:lnTo>
                  <a:lnTo>
                    <a:pt x="336" y="179"/>
                  </a:lnTo>
                  <a:lnTo>
                    <a:pt x="285" y="234"/>
                  </a:lnTo>
                  <a:lnTo>
                    <a:pt x="245" y="276"/>
                  </a:lnTo>
                  <a:lnTo>
                    <a:pt x="204" y="323"/>
                  </a:lnTo>
                  <a:lnTo>
                    <a:pt x="168" y="372"/>
                  </a:lnTo>
                  <a:lnTo>
                    <a:pt x="128" y="429"/>
                  </a:lnTo>
                  <a:lnTo>
                    <a:pt x="92" y="479"/>
                  </a:lnTo>
                  <a:lnTo>
                    <a:pt x="50" y="539"/>
                  </a:lnTo>
                  <a:lnTo>
                    <a:pt x="24" y="575"/>
                  </a:lnTo>
                  <a:lnTo>
                    <a:pt x="0" y="61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3109" name="Freeform 21"/>
            <p:cNvSpPr>
              <a:spLocks/>
            </p:cNvSpPr>
            <p:nvPr/>
          </p:nvSpPr>
          <p:spPr bwMode="auto">
            <a:xfrm>
              <a:off x="2942" y="2634"/>
              <a:ext cx="568" cy="713"/>
            </a:xfrm>
            <a:custGeom>
              <a:avLst/>
              <a:gdLst>
                <a:gd name="T0" fmla="*/ 2 w 568"/>
                <a:gd name="T1" fmla="*/ 518 h 713"/>
                <a:gd name="T2" fmla="*/ 70 w 568"/>
                <a:gd name="T3" fmla="*/ 698 h 713"/>
                <a:gd name="T4" fmla="*/ 421 w 568"/>
                <a:gd name="T5" fmla="*/ 430 h 713"/>
                <a:gd name="T6" fmla="*/ 544 w 568"/>
                <a:gd name="T7" fmla="*/ 90 h 713"/>
                <a:gd name="T8" fmla="*/ 568 w 568"/>
                <a:gd name="T9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8" h="713">
                  <a:moveTo>
                    <a:pt x="2" y="518"/>
                  </a:moveTo>
                  <a:cubicBezTo>
                    <a:pt x="13" y="549"/>
                    <a:pt x="0" y="713"/>
                    <a:pt x="70" y="698"/>
                  </a:cubicBezTo>
                  <a:cubicBezTo>
                    <a:pt x="140" y="683"/>
                    <a:pt x="342" y="531"/>
                    <a:pt x="421" y="430"/>
                  </a:cubicBezTo>
                  <a:cubicBezTo>
                    <a:pt x="500" y="329"/>
                    <a:pt x="520" y="162"/>
                    <a:pt x="544" y="90"/>
                  </a:cubicBezTo>
                  <a:cubicBezTo>
                    <a:pt x="568" y="18"/>
                    <a:pt x="563" y="19"/>
                    <a:pt x="568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3110" name="Freeform 22"/>
            <p:cNvSpPr>
              <a:spLocks/>
            </p:cNvSpPr>
            <p:nvPr/>
          </p:nvSpPr>
          <p:spPr bwMode="auto">
            <a:xfrm>
              <a:off x="2421" y="510"/>
              <a:ext cx="380" cy="2690"/>
            </a:xfrm>
            <a:custGeom>
              <a:avLst/>
              <a:gdLst>
                <a:gd name="T0" fmla="*/ 380 w 380"/>
                <a:gd name="T1" fmla="*/ 761 h 2690"/>
                <a:gd name="T2" fmla="*/ 213 w 380"/>
                <a:gd name="T3" fmla="*/ 234 h 2690"/>
                <a:gd name="T4" fmla="*/ 35 w 380"/>
                <a:gd name="T5" fmla="*/ 145 h 2690"/>
                <a:gd name="T6" fmla="*/ 2 w 380"/>
                <a:gd name="T7" fmla="*/ 1101 h 2690"/>
                <a:gd name="T8" fmla="*/ 33 w 380"/>
                <a:gd name="T9" fmla="*/ 2163 h 2690"/>
                <a:gd name="T10" fmla="*/ 70 w 380"/>
                <a:gd name="T11" fmla="*/ 2690 h 2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2690">
                  <a:moveTo>
                    <a:pt x="380" y="761"/>
                  </a:moveTo>
                  <a:cubicBezTo>
                    <a:pt x="353" y="673"/>
                    <a:pt x="270" y="337"/>
                    <a:pt x="213" y="234"/>
                  </a:cubicBezTo>
                  <a:cubicBezTo>
                    <a:pt x="156" y="131"/>
                    <a:pt x="70" y="0"/>
                    <a:pt x="35" y="145"/>
                  </a:cubicBezTo>
                  <a:cubicBezTo>
                    <a:pt x="0" y="290"/>
                    <a:pt x="2" y="765"/>
                    <a:pt x="2" y="1101"/>
                  </a:cubicBezTo>
                  <a:cubicBezTo>
                    <a:pt x="2" y="1437"/>
                    <a:pt x="22" y="1898"/>
                    <a:pt x="33" y="2163"/>
                  </a:cubicBezTo>
                  <a:cubicBezTo>
                    <a:pt x="44" y="2428"/>
                    <a:pt x="62" y="2580"/>
                    <a:pt x="70" y="269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3105" name="Freeform 17"/>
            <p:cNvSpPr>
              <a:spLocks/>
            </p:cNvSpPr>
            <p:nvPr/>
          </p:nvSpPr>
          <p:spPr bwMode="auto">
            <a:xfrm>
              <a:off x="2787" y="1136"/>
              <a:ext cx="900" cy="2191"/>
            </a:xfrm>
            <a:custGeom>
              <a:avLst/>
              <a:gdLst>
                <a:gd name="T0" fmla="*/ 900 w 900"/>
                <a:gd name="T1" fmla="*/ 1402 h 2191"/>
                <a:gd name="T2" fmla="*/ 861 w 900"/>
                <a:gd name="T3" fmla="*/ 1294 h 2191"/>
                <a:gd name="T4" fmla="*/ 836 w 900"/>
                <a:gd name="T5" fmla="*/ 1174 h 2191"/>
                <a:gd name="T6" fmla="*/ 803 w 900"/>
                <a:gd name="T7" fmla="*/ 1062 h 2191"/>
                <a:gd name="T8" fmla="*/ 779 w 900"/>
                <a:gd name="T9" fmla="*/ 903 h 2191"/>
                <a:gd name="T10" fmla="*/ 749 w 900"/>
                <a:gd name="T11" fmla="*/ 774 h 2191"/>
                <a:gd name="T12" fmla="*/ 735 w 900"/>
                <a:gd name="T13" fmla="*/ 680 h 2191"/>
                <a:gd name="T14" fmla="*/ 717 w 900"/>
                <a:gd name="T15" fmla="*/ 552 h 2191"/>
                <a:gd name="T16" fmla="*/ 695 w 900"/>
                <a:gd name="T17" fmla="*/ 446 h 2191"/>
                <a:gd name="T18" fmla="*/ 669 w 900"/>
                <a:gd name="T19" fmla="*/ 360 h 2191"/>
                <a:gd name="T20" fmla="*/ 643 w 900"/>
                <a:gd name="T21" fmla="*/ 282 h 2191"/>
                <a:gd name="T22" fmla="*/ 607 w 900"/>
                <a:gd name="T23" fmla="*/ 192 h 2191"/>
                <a:gd name="T24" fmla="*/ 569 w 900"/>
                <a:gd name="T25" fmla="*/ 114 h 2191"/>
                <a:gd name="T26" fmla="*/ 529 w 900"/>
                <a:gd name="T27" fmla="*/ 52 h 2191"/>
                <a:gd name="T28" fmla="*/ 497 w 900"/>
                <a:gd name="T29" fmla="*/ 20 h 2191"/>
                <a:gd name="T30" fmla="*/ 457 w 900"/>
                <a:gd name="T31" fmla="*/ 0 h 2191"/>
                <a:gd name="T32" fmla="*/ 420 w 900"/>
                <a:gd name="T33" fmla="*/ 7 h 2191"/>
                <a:gd name="T34" fmla="*/ 386 w 900"/>
                <a:gd name="T35" fmla="*/ 30 h 2191"/>
                <a:gd name="T36" fmla="*/ 333 w 900"/>
                <a:gd name="T37" fmla="*/ 111 h 2191"/>
                <a:gd name="T38" fmla="*/ 255 w 900"/>
                <a:gd name="T39" fmla="*/ 316 h 2191"/>
                <a:gd name="T40" fmla="*/ 228 w 900"/>
                <a:gd name="T41" fmla="*/ 417 h 2191"/>
                <a:gd name="T42" fmla="*/ 195 w 900"/>
                <a:gd name="T43" fmla="*/ 552 h 2191"/>
                <a:gd name="T44" fmla="*/ 147 w 900"/>
                <a:gd name="T45" fmla="*/ 783 h 2191"/>
                <a:gd name="T46" fmla="*/ 120 w 900"/>
                <a:gd name="T47" fmla="*/ 928 h 2191"/>
                <a:gd name="T48" fmla="*/ 104 w 900"/>
                <a:gd name="T49" fmla="*/ 1072 h 2191"/>
                <a:gd name="T50" fmla="*/ 83 w 900"/>
                <a:gd name="T51" fmla="*/ 1230 h 2191"/>
                <a:gd name="T52" fmla="*/ 57 w 900"/>
                <a:gd name="T53" fmla="*/ 1459 h 2191"/>
                <a:gd name="T54" fmla="*/ 30 w 900"/>
                <a:gd name="T55" fmla="*/ 1752 h 2191"/>
                <a:gd name="T56" fmla="*/ 6 w 900"/>
                <a:gd name="T57" fmla="*/ 1950 h 2191"/>
                <a:gd name="T58" fmla="*/ 0 w 900"/>
                <a:gd name="T59" fmla="*/ 2191 h 2191"/>
                <a:gd name="T60" fmla="*/ 162 w 900"/>
                <a:gd name="T61" fmla="*/ 2005 h 2191"/>
                <a:gd name="T62" fmla="*/ 251 w 900"/>
                <a:gd name="T63" fmla="*/ 1890 h 2191"/>
                <a:gd name="T64" fmla="*/ 348 w 900"/>
                <a:gd name="T65" fmla="*/ 1753 h 2191"/>
                <a:gd name="T66" fmla="*/ 417 w 900"/>
                <a:gd name="T67" fmla="*/ 1672 h 2191"/>
                <a:gd name="T68" fmla="*/ 519 w 900"/>
                <a:gd name="T69" fmla="*/ 1588 h 2191"/>
                <a:gd name="T70" fmla="*/ 639 w 900"/>
                <a:gd name="T71" fmla="*/ 1510 h 2191"/>
                <a:gd name="T72" fmla="*/ 747 w 900"/>
                <a:gd name="T73" fmla="*/ 1462 h 2191"/>
                <a:gd name="T74" fmla="*/ 831 w 900"/>
                <a:gd name="T75" fmla="*/ 1426 h 2191"/>
                <a:gd name="T76" fmla="*/ 900 w 900"/>
                <a:gd name="T77" fmla="*/ 1402 h 2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00" h="2191">
                  <a:moveTo>
                    <a:pt x="900" y="1402"/>
                  </a:moveTo>
                  <a:lnTo>
                    <a:pt x="861" y="1294"/>
                  </a:lnTo>
                  <a:lnTo>
                    <a:pt x="836" y="1174"/>
                  </a:lnTo>
                  <a:lnTo>
                    <a:pt x="803" y="1062"/>
                  </a:lnTo>
                  <a:lnTo>
                    <a:pt x="779" y="903"/>
                  </a:lnTo>
                  <a:lnTo>
                    <a:pt x="749" y="774"/>
                  </a:lnTo>
                  <a:lnTo>
                    <a:pt x="735" y="680"/>
                  </a:lnTo>
                  <a:lnTo>
                    <a:pt x="717" y="552"/>
                  </a:lnTo>
                  <a:lnTo>
                    <a:pt x="695" y="446"/>
                  </a:lnTo>
                  <a:lnTo>
                    <a:pt x="669" y="360"/>
                  </a:lnTo>
                  <a:lnTo>
                    <a:pt x="643" y="282"/>
                  </a:lnTo>
                  <a:lnTo>
                    <a:pt x="607" y="192"/>
                  </a:lnTo>
                  <a:lnTo>
                    <a:pt x="569" y="114"/>
                  </a:lnTo>
                  <a:lnTo>
                    <a:pt x="529" y="52"/>
                  </a:lnTo>
                  <a:lnTo>
                    <a:pt x="497" y="20"/>
                  </a:lnTo>
                  <a:lnTo>
                    <a:pt x="457" y="0"/>
                  </a:lnTo>
                  <a:lnTo>
                    <a:pt x="420" y="7"/>
                  </a:lnTo>
                  <a:lnTo>
                    <a:pt x="386" y="30"/>
                  </a:lnTo>
                  <a:lnTo>
                    <a:pt x="333" y="111"/>
                  </a:lnTo>
                  <a:lnTo>
                    <a:pt x="255" y="316"/>
                  </a:lnTo>
                  <a:lnTo>
                    <a:pt x="228" y="417"/>
                  </a:lnTo>
                  <a:lnTo>
                    <a:pt x="195" y="552"/>
                  </a:lnTo>
                  <a:lnTo>
                    <a:pt x="147" y="783"/>
                  </a:lnTo>
                  <a:lnTo>
                    <a:pt x="120" y="928"/>
                  </a:lnTo>
                  <a:lnTo>
                    <a:pt x="104" y="1072"/>
                  </a:lnTo>
                  <a:lnTo>
                    <a:pt x="83" y="1230"/>
                  </a:lnTo>
                  <a:lnTo>
                    <a:pt x="57" y="1459"/>
                  </a:lnTo>
                  <a:lnTo>
                    <a:pt x="30" y="1752"/>
                  </a:lnTo>
                  <a:lnTo>
                    <a:pt x="6" y="1950"/>
                  </a:lnTo>
                  <a:lnTo>
                    <a:pt x="0" y="2191"/>
                  </a:lnTo>
                  <a:lnTo>
                    <a:pt x="162" y="2005"/>
                  </a:lnTo>
                  <a:lnTo>
                    <a:pt x="251" y="1890"/>
                  </a:lnTo>
                  <a:lnTo>
                    <a:pt x="348" y="1753"/>
                  </a:lnTo>
                  <a:lnTo>
                    <a:pt x="417" y="1672"/>
                  </a:lnTo>
                  <a:lnTo>
                    <a:pt x="519" y="1588"/>
                  </a:lnTo>
                  <a:lnTo>
                    <a:pt x="639" y="1510"/>
                  </a:lnTo>
                  <a:lnTo>
                    <a:pt x="747" y="1462"/>
                  </a:lnTo>
                  <a:lnTo>
                    <a:pt x="831" y="1426"/>
                  </a:lnTo>
                  <a:lnTo>
                    <a:pt x="900" y="1402"/>
                  </a:lnTo>
                  <a:close/>
                </a:path>
              </a:pathLst>
            </a:custGeom>
            <a:gradFill rotWithShape="0">
              <a:gsLst>
                <a:gs pos="0">
                  <a:srgbClr val="FFFF66">
                    <a:gamma/>
                    <a:tint val="38039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3106" name="Freeform 18"/>
            <p:cNvSpPr>
              <a:spLocks/>
            </p:cNvSpPr>
            <p:nvPr/>
          </p:nvSpPr>
          <p:spPr bwMode="auto">
            <a:xfrm>
              <a:off x="2491" y="743"/>
              <a:ext cx="2840" cy="3714"/>
            </a:xfrm>
            <a:custGeom>
              <a:avLst/>
              <a:gdLst>
                <a:gd name="T0" fmla="*/ 0 w 2840"/>
                <a:gd name="T1" fmla="*/ 2457 h 3714"/>
                <a:gd name="T2" fmla="*/ 200 w 2840"/>
                <a:gd name="T3" fmla="*/ 3085 h 3714"/>
                <a:gd name="T4" fmla="*/ 443 w 2840"/>
                <a:gd name="T5" fmla="*/ 1179 h 3714"/>
                <a:gd name="T6" fmla="*/ 698 w 2840"/>
                <a:gd name="T7" fmla="*/ 412 h 3714"/>
                <a:gd name="T8" fmla="*/ 957 w 2840"/>
                <a:gd name="T9" fmla="*/ 721 h 3714"/>
                <a:gd name="T10" fmla="*/ 1198 w 2840"/>
                <a:gd name="T11" fmla="*/ 1801 h 3714"/>
                <a:gd name="T12" fmla="*/ 1876 w 2840"/>
                <a:gd name="T13" fmla="*/ 3479 h 3714"/>
                <a:gd name="T14" fmla="*/ 2587 w 2840"/>
                <a:gd name="T15" fmla="*/ 390 h 3714"/>
                <a:gd name="T16" fmla="*/ 2818 w 2840"/>
                <a:gd name="T17" fmla="*/ 1139 h 3714"/>
                <a:gd name="T18" fmla="*/ 2454 w 2840"/>
                <a:gd name="T19" fmla="*/ 2685 h 3714"/>
                <a:gd name="T20" fmla="*/ 2135 w 2840"/>
                <a:gd name="T21" fmla="*/ 2629 h 3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0" h="3714">
                  <a:moveTo>
                    <a:pt x="0" y="2457"/>
                  </a:moveTo>
                  <a:cubicBezTo>
                    <a:pt x="33" y="2890"/>
                    <a:pt x="126" y="3298"/>
                    <a:pt x="200" y="3085"/>
                  </a:cubicBezTo>
                  <a:cubicBezTo>
                    <a:pt x="274" y="2872"/>
                    <a:pt x="360" y="1624"/>
                    <a:pt x="443" y="1179"/>
                  </a:cubicBezTo>
                  <a:cubicBezTo>
                    <a:pt x="526" y="734"/>
                    <a:pt x="612" y="488"/>
                    <a:pt x="698" y="412"/>
                  </a:cubicBezTo>
                  <a:cubicBezTo>
                    <a:pt x="784" y="336"/>
                    <a:pt x="874" y="490"/>
                    <a:pt x="957" y="721"/>
                  </a:cubicBezTo>
                  <a:cubicBezTo>
                    <a:pt x="1040" y="952"/>
                    <a:pt x="1045" y="1341"/>
                    <a:pt x="1198" y="1801"/>
                  </a:cubicBezTo>
                  <a:cubicBezTo>
                    <a:pt x="1351" y="2261"/>
                    <a:pt x="1645" y="3714"/>
                    <a:pt x="1876" y="3479"/>
                  </a:cubicBezTo>
                  <a:cubicBezTo>
                    <a:pt x="2107" y="3244"/>
                    <a:pt x="2430" y="780"/>
                    <a:pt x="2587" y="390"/>
                  </a:cubicBezTo>
                  <a:cubicBezTo>
                    <a:pt x="2744" y="0"/>
                    <a:pt x="2840" y="757"/>
                    <a:pt x="2818" y="1139"/>
                  </a:cubicBezTo>
                  <a:cubicBezTo>
                    <a:pt x="2796" y="1521"/>
                    <a:pt x="2568" y="2437"/>
                    <a:pt x="2454" y="2685"/>
                  </a:cubicBezTo>
                  <a:cubicBezTo>
                    <a:pt x="2340" y="2933"/>
                    <a:pt x="2201" y="2641"/>
                    <a:pt x="2135" y="2629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93120" name="Freeform 32"/>
          <p:cNvSpPr>
            <a:spLocks/>
          </p:cNvSpPr>
          <p:nvPr/>
        </p:nvSpPr>
        <p:spPr bwMode="auto">
          <a:xfrm>
            <a:off x="3943350" y="4772025"/>
            <a:ext cx="531813" cy="309563"/>
          </a:xfrm>
          <a:custGeom>
            <a:avLst/>
            <a:gdLst>
              <a:gd name="T0" fmla="*/ 0 w 335"/>
              <a:gd name="T1" fmla="*/ 195 h 195"/>
              <a:gd name="T2" fmla="*/ 335 w 335"/>
              <a:gd name="T3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5" h="195">
                <a:moveTo>
                  <a:pt x="0" y="195"/>
                </a:moveTo>
                <a:lnTo>
                  <a:pt x="335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93121" name="Freeform 33"/>
          <p:cNvSpPr>
            <a:spLocks/>
          </p:cNvSpPr>
          <p:nvPr/>
        </p:nvSpPr>
        <p:spPr bwMode="auto">
          <a:xfrm>
            <a:off x="5829300" y="4041775"/>
            <a:ext cx="1025525" cy="2695575"/>
          </a:xfrm>
          <a:custGeom>
            <a:avLst/>
            <a:gdLst>
              <a:gd name="T0" fmla="*/ 0 w 646"/>
              <a:gd name="T1" fmla="*/ 0 h 1698"/>
              <a:gd name="T2" fmla="*/ 282 w 646"/>
              <a:gd name="T3" fmla="*/ 263 h 1698"/>
              <a:gd name="T4" fmla="*/ 484 w 646"/>
              <a:gd name="T5" fmla="*/ 743 h 1698"/>
              <a:gd name="T6" fmla="*/ 646 w 646"/>
              <a:gd name="T7" fmla="*/ 1698 h 1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6" h="1698">
                <a:moveTo>
                  <a:pt x="0" y="0"/>
                </a:moveTo>
                <a:cubicBezTo>
                  <a:pt x="47" y="44"/>
                  <a:pt x="201" y="139"/>
                  <a:pt x="282" y="263"/>
                </a:cubicBezTo>
                <a:cubicBezTo>
                  <a:pt x="363" y="387"/>
                  <a:pt x="423" y="504"/>
                  <a:pt x="484" y="743"/>
                </a:cubicBezTo>
                <a:cubicBezTo>
                  <a:pt x="545" y="982"/>
                  <a:pt x="612" y="1499"/>
                  <a:pt x="646" y="1698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93122" name="Freeform 34"/>
          <p:cNvSpPr>
            <a:spLocks/>
          </p:cNvSpPr>
          <p:nvPr/>
        </p:nvSpPr>
        <p:spPr bwMode="auto">
          <a:xfrm>
            <a:off x="4762500" y="793750"/>
            <a:ext cx="2251075" cy="4473575"/>
          </a:xfrm>
          <a:custGeom>
            <a:avLst/>
            <a:gdLst>
              <a:gd name="T0" fmla="*/ 1418 w 1418"/>
              <a:gd name="T1" fmla="*/ 0 h 2818"/>
              <a:gd name="T2" fmla="*/ 1190 w 1418"/>
              <a:gd name="T3" fmla="*/ 1209 h 2818"/>
              <a:gd name="T4" fmla="*/ 746 w 1418"/>
              <a:gd name="T5" fmla="*/ 1962 h 2818"/>
              <a:gd name="T6" fmla="*/ 327 w 1418"/>
              <a:gd name="T7" fmla="*/ 2264 h 2818"/>
              <a:gd name="T8" fmla="*/ 0 w 1418"/>
              <a:gd name="T9" fmla="*/ 2818 h 2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8" h="2818">
                <a:moveTo>
                  <a:pt x="1418" y="0"/>
                </a:moveTo>
                <a:cubicBezTo>
                  <a:pt x="1366" y="435"/>
                  <a:pt x="1302" y="882"/>
                  <a:pt x="1190" y="1209"/>
                </a:cubicBezTo>
                <a:cubicBezTo>
                  <a:pt x="1078" y="1536"/>
                  <a:pt x="890" y="1786"/>
                  <a:pt x="746" y="1962"/>
                </a:cubicBezTo>
                <a:cubicBezTo>
                  <a:pt x="602" y="2138"/>
                  <a:pt x="451" y="2121"/>
                  <a:pt x="327" y="2264"/>
                </a:cubicBezTo>
                <a:cubicBezTo>
                  <a:pt x="203" y="2407"/>
                  <a:pt x="68" y="2703"/>
                  <a:pt x="0" y="2818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93115" name="Line 27"/>
          <p:cNvSpPr>
            <a:spLocks noChangeShapeType="1"/>
          </p:cNvSpPr>
          <p:nvPr/>
        </p:nvSpPr>
        <p:spPr bwMode="auto">
          <a:xfrm flipV="1">
            <a:off x="5848350" y="750888"/>
            <a:ext cx="0" cy="3290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3114" name="Line 26"/>
          <p:cNvSpPr>
            <a:spLocks noChangeShapeType="1"/>
          </p:cNvSpPr>
          <p:nvPr/>
        </p:nvSpPr>
        <p:spPr bwMode="auto">
          <a:xfrm>
            <a:off x="5843588" y="4041775"/>
            <a:ext cx="2482850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3123" name="Oval 35"/>
          <p:cNvSpPr>
            <a:spLocks noChangeArrowheads="1"/>
          </p:cNvSpPr>
          <p:nvPr/>
        </p:nvSpPr>
        <p:spPr bwMode="auto">
          <a:xfrm flipV="1">
            <a:off x="5811838" y="3994150"/>
            <a:ext cx="74612" cy="746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3139" name="AutoShape 51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3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3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3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3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93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93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30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93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93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93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93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31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9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9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9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9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93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93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93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93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93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93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39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239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9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39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9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239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93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93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9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9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500"/>
                                        <p:tgtEl>
                                          <p:spTgt spid="239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93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93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93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93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93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93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93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93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93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93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93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93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93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93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93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93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93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93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93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393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393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393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93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93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9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9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393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393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31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393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393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393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393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31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2" dur="500"/>
                                        <p:tgtEl>
                                          <p:spTgt spid="239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39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39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3090" grpId="0" animBg="1"/>
      <p:bldP spid="2393111" grpId="0" autoUpdateAnimBg="0"/>
      <p:bldP spid="2393112" grpId="0" autoUpdateAnimBg="0"/>
      <p:bldP spid="2393113" grpId="0" autoUpdateAnimBg="0"/>
      <p:bldP spid="2393117" grpId="0" autoUpdateAnimBg="0"/>
      <p:bldP spid="2393118" grpId="0" autoUpdateAnimBg="0"/>
      <p:bldP spid="2393119" grpId="0" autoUpdateAnimBg="0"/>
      <p:bldP spid="2393124" grpId="0" autoUpdateAnimBg="0"/>
      <p:bldP spid="2393125" grpId="0" build="p" autoUpdateAnimBg="0"/>
      <p:bldP spid="2393127" grpId="0" autoUpdateAnimBg="0"/>
      <p:bldP spid="2393129" grpId="0" autoUpdateAnimBg="0"/>
      <p:bldP spid="2393130" grpId="0" autoUpdateAnimBg="0"/>
      <p:bldP spid="2393132" grpId="0" autoUpdateAnimBg="0"/>
      <p:bldP spid="2393133" grpId="0" autoUpdateAnimBg="0"/>
      <p:bldP spid="2393134" grpId="0" autoUpdateAnimBg="0"/>
      <p:bldP spid="2393120" grpId="0" animBg="1"/>
      <p:bldP spid="2393121" grpId="0" animBg="1"/>
      <p:bldP spid="2393122" grpId="0" animBg="1"/>
      <p:bldP spid="2393115" grpId="0" animBg="1"/>
      <p:bldP spid="2393114" grpId="0" animBg="1"/>
      <p:bldP spid="23931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114" name="Freeform 1026"/>
          <p:cNvSpPr>
            <a:spLocks/>
          </p:cNvSpPr>
          <p:nvPr/>
        </p:nvSpPr>
        <p:spPr bwMode="auto">
          <a:xfrm>
            <a:off x="3276600" y="1981200"/>
            <a:ext cx="2895600" cy="3276600"/>
          </a:xfrm>
          <a:custGeom>
            <a:avLst/>
            <a:gdLst>
              <a:gd name="T0" fmla="*/ 0 w 1824"/>
              <a:gd name="T1" fmla="*/ 0 h 2064"/>
              <a:gd name="T2" fmla="*/ 1440 w 1824"/>
              <a:gd name="T3" fmla="*/ 816 h 2064"/>
              <a:gd name="T4" fmla="*/ 1824 w 1824"/>
              <a:gd name="T5" fmla="*/ 2064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4" h="2064">
                <a:moveTo>
                  <a:pt x="0" y="0"/>
                </a:moveTo>
                <a:cubicBezTo>
                  <a:pt x="568" y="236"/>
                  <a:pt x="1136" y="472"/>
                  <a:pt x="1440" y="816"/>
                </a:cubicBezTo>
                <a:cubicBezTo>
                  <a:pt x="1744" y="1160"/>
                  <a:pt x="1784" y="1612"/>
                  <a:pt x="1824" y="2064"/>
                </a:cubicBez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94115" name="Freeform 1027"/>
          <p:cNvSpPr>
            <a:spLocks/>
          </p:cNvSpPr>
          <p:nvPr/>
        </p:nvSpPr>
        <p:spPr bwMode="auto">
          <a:xfrm>
            <a:off x="5556250" y="3290888"/>
            <a:ext cx="1588" cy="2035175"/>
          </a:xfrm>
          <a:custGeom>
            <a:avLst/>
            <a:gdLst>
              <a:gd name="T0" fmla="*/ 0 w 1"/>
              <a:gd name="T1" fmla="*/ 0 h 1282"/>
              <a:gd name="T2" fmla="*/ 0 w 1"/>
              <a:gd name="T3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282">
                <a:moveTo>
                  <a:pt x="0" y="0"/>
                </a:moveTo>
                <a:lnTo>
                  <a:pt x="0" y="1282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4116" name="Rectangle 1028"/>
          <p:cNvSpPr>
            <a:spLocks noChangeArrowheads="1"/>
          </p:cNvSpPr>
          <p:nvPr/>
        </p:nvSpPr>
        <p:spPr bwMode="auto">
          <a:xfrm>
            <a:off x="2292350" y="1841500"/>
            <a:ext cx="1027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2000" b="1" i="1">
                <a:solidFill>
                  <a:srgbClr val="009900"/>
                </a:solidFill>
              </a:rPr>
              <a:t>y = f </a:t>
            </a:r>
            <a:r>
              <a:rPr lang="en-US" altLang="zh-CN" sz="2000" b="1">
                <a:solidFill>
                  <a:srgbClr val="009900"/>
                </a:solidFill>
              </a:rPr>
              <a:t>(</a:t>
            </a:r>
            <a:r>
              <a:rPr lang="en-US" altLang="zh-CN" sz="2000" b="1" i="1">
                <a:solidFill>
                  <a:srgbClr val="009900"/>
                </a:solidFill>
              </a:rPr>
              <a:t>x</a:t>
            </a:r>
            <a:r>
              <a:rPr lang="en-US" altLang="zh-CN" sz="2000" b="1">
                <a:solidFill>
                  <a:srgbClr val="009900"/>
                </a:solidFill>
              </a:rPr>
              <a:t>)</a:t>
            </a:r>
          </a:p>
        </p:txBody>
      </p:sp>
      <p:grpSp>
        <p:nvGrpSpPr>
          <p:cNvPr id="2394117" name="Group 1029"/>
          <p:cNvGrpSpPr>
            <a:grpSpLocks/>
          </p:cNvGrpSpPr>
          <p:nvPr/>
        </p:nvGrpSpPr>
        <p:grpSpPr bwMode="auto">
          <a:xfrm>
            <a:off x="3125788" y="1444625"/>
            <a:ext cx="4843462" cy="4319588"/>
            <a:chOff x="2465" y="334"/>
            <a:chExt cx="3051" cy="2721"/>
          </a:xfrm>
        </p:grpSpPr>
        <p:grpSp>
          <p:nvGrpSpPr>
            <p:cNvPr id="2394118" name="Group 1030"/>
            <p:cNvGrpSpPr>
              <a:grpSpLocks/>
            </p:cNvGrpSpPr>
            <p:nvPr/>
          </p:nvGrpSpPr>
          <p:grpSpPr bwMode="auto">
            <a:xfrm>
              <a:off x="2465" y="334"/>
              <a:ext cx="3051" cy="2721"/>
              <a:chOff x="2465" y="334"/>
              <a:chExt cx="3051" cy="2721"/>
            </a:xfrm>
          </p:grpSpPr>
          <p:sp>
            <p:nvSpPr>
              <p:cNvPr id="2394119" name="Line 1031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4120" name="Line 1032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4121" name="Text Box 1033"/>
              <p:cNvSpPr txBox="1">
                <a:spLocks noChangeArrowheads="1"/>
              </p:cNvSpPr>
              <p:nvPr/>
            </p:nvSpPr>
            <p:spPr bwMode="auto">
              <a:xfrm>
                <a:off x="5320" y="2767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 i="1">
                    <a:solidFill>
                      <a:schemeClr val="tx1"/>
                    </a:solidFill>
                  </a:rPr>
                  <a:t>x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94122" name="Text Box 1034"/>
              <p:cNvSpPr txBox="1">
                <a:spLocks noChangeArrowheads="1"/>
              </p:cNvSpPr>
              <p:nvPr/>
            </p:nvSpPr>
            <p:spPr bwMode="auto">
              <a:xfrm>
                <a:off x="2465" y="334"/>
                <a:ext cx="3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94123" name="Text Box 1035"/>
            <p:cNvSpPr txBox="1">
              <a:spLocks noChangeArrowheads="1"/>
            </p:cNvSpPr>
            <p:nvPr/>
          </p:nvSpPr>
          <p:spPr bwMode="auto">
            <a:xfrm>
              <a:off x="2465" y="2677"/>
              <a:ext cx="2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2394124" name="Text Box 1036"/>
          <p:cNvSpPr txBox="1">
            <a:spLocks noChangeArrowheads="1"/>
          </p:cNvSpPr>
          <p:nvPr/>
        </p:nvSpPr>
        <p:spPr bwMode="auto">
          <a:xfrm>
            <a:off x="5564188" y="2995613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2"/>
                </a:solidFill>
              </a:rPr>
              <a:t>M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394125" name="Freeform 1037"/>
          <p:cNvSpPr>
            <a:spLocks/>
          </p:cNvSpPr>
          <p:nvPr/>
        </p:nvSpPr>
        <p:spPr bwMode="auto">
          <a:xfrm>
            <a:off x="3521075" y="3305175"/>
            <a:ext cx="2020888" cy="1588"/>
          </a:xfrm>
          <a:custGeom>
            <a:avLst/>
            <a:gdLst>
              <a:gd name="T0" fmla="*/ 0 w 1273"/>
              <a:gd name="T1" fmla="*/ 0 h 1"/>
              <a:gd name="T2" fmla="*/ 1273 w 1273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73" h="1">
                <a:moveTo>
                  <a:pt x="0" y="0"/>
                </a:moveTo>
                <a:lnTo>
                  <a:pt x="1273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94126" name="Object 1038"/>
          <p:cNvGraphicFramePr>
            <a:graphicFrameLocks noChangeAspect="1"/>
          </p:cNvGraphicFramePr>
          <p:nvPr/>
        </p:nvGraphicFramePr>
        <p:xfrm>
          <a:off x="5445125" y="5256213"/>
          <a:ext cx="3397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148" name="公式" r:id="rId3" imgW="190440" imgH="228600" progId="Equation.3">
                  <p:embed/>
                </p:oleObj>
              </mc:Choice>
              <mc:Fallback>
                <p:oleObj name="公式" r:id="rId3" imgW="190440" imgH="22860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25" y="5256213"/>
                        <a:ext cx="3397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4127" name="Object 1039"/>
          <p:cNvGraphicFramePr>
            <a:graphicFrameLocks noChangeAspect="1"/>
          </p:cNvGraphicFramePr>
          <p:nvPr/>
        </p:nvGraphicFramePr>
        <p:xfrm>
          <a:off x="2900363" y="3119438"/>
          <a:ext cx="6207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149" name="公式" r:id="rId5" imgW="431640" imgH="228600" progId="Equation.3">
                  <p:embed/>
                </p:oleObj>
              </mc:Choice>
              <mc:Fallback>
                <p:oleObj name="公式" r:id="rId5" imgW="431640" imgH="2286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3119438"/>
                        <a:ext cx="6207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4128" name="Rectangle 1040"/>
          <p:cNvSpPr>
            <a:spLocks noChangeArrowheads="1"/>
          </p:cNvSpPr>
          <p:nvPr/>
        </p:nvSpPr>
        <p:spPr bwMode="auto">
          <a:xfrm>
            <a:off x="419100" y="552450"/>
            <a:ext cx="263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8  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导数的几何意义</a:t>
            </a:r>
            <a:endParaRPr lang="zh-CN" altLang="en-US" b="1">
              <a:solidFill>
                <a:srgbClr val="FF0000"/>
              </a:solidFill>
            </a:endParaRPr>
          </a:p>
        </p:txBody>
      </p:sp>
      <p:graphicFrame>
        <p:nvGraphicFramePr>
          <p:cNvPr id="2394129" name="Object 1041"/>
          <p:cNvGraphicFramePr>
            <a:graphicFrameLocks noChangeAspect="1"/>
          </p:cNvGraphicFramePr>
          <p:nvPr/>
        </p:nvGraphicFramePr>
        <p:xfrm>
          <a:off x="3454400" y="501650"/>
          <a:ext cx="53768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150" name="公式" r:id="rId7" imgW="2539800" imgH="241200" progId="Equation.3">
                  <p:embed/>
                </p:oleObj>
              </mc:Choice>
              <mc:Fallback>
                <p:oleObj name="公式" r:id="rId7" imgW="2539800" imgH="2412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501650"/>
                        <a:ext cx="53768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4130" name="Text Box 1042"/>
          <p:cNvSpPr txBox="1">
            <a:spLocks noChangeArrowheads="1"/>
          </p:cNvSpPr>
          <p:nvPr/>
        </p:nvSpPr>
        <p:spPr bwMode="auto">
          <a:xfrm>
            <a:off x="8085138" y="355600"/>
            <a:ext cx="257175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aphicFrame>
        <p:nvGraphicFramePr>
          <p:cNvPr id="2394131" name="Object 1043"/>
          <p:cNvGraphicFramePr>
            <a:graphicFrameLocks noChangeAspect="1"/>
          </p:cNvGraphicFramePr>
          <p:nvPr/>
        </p:nvGraphicFramePr>
        <p:xfrm>
          <a:off x="7245350" y="1593850"/>
          <a:ext cx="109696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151" name="公式" r:id="rId9" imgW="647640" imgH="406080" progId="Equation.3">
                  <p:embed/>
                </p:oleObj>
              </mc:Choice>
              <mc:Fallback>
                <p:oleObj name="公式" r:id="rId9" imgW="647640" imgH="40608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350" y="1593850"/>
                        <a:ext cx="109696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4132" name="Object 1044"/>
          <p:cNvGraphicFramePr>
            <a:graphicFrameLocks noChangeAspect="1"/>
          </p:cNvGraphicFramePr>
          <p:nvPr/>
        </p:nvGraphicFramePr>
        <p:xfrm>
          <a:off x="6326188" y="1712913"/>
          <a:ext cx="9096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152" name="公式" r:id="rId11" imgW="482400" imgH="228600" progId="Equation.3">
                  <p:embed/>
                </p:oleObj>
              </mc:Choice>
              <mc:Fallback>
                <p:oleObj name="公式" r:id="rId11" imgW="482400" imgH="22860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188" y="1712913"/>
                        <a:ext cx="9096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4133" name="Text Box 1045"/>
          <p:cNvSpPr txBox="1">
            <a:spLocks noChangeArrowheads="1"/>
          </p:cNvSpPr>
          <p:nvPr/>
        </p:nvSpPr>
        <p:spPr bwMode="auto">
          <a:xfrm>
            <a:off x="6394450" y="2352675"/>
            <a:ext cx="1127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= </a:t>
            </a:r>
            <a:r>
              <a:rPr lang="en-US" altLang="zh-CN" sz="2800" b="1">
                <a:solidFill>
                  <a:srgbClr val="FF0000"/>
                </a:solidFill>
              </a:rPr>
              <a:t>tan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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394134" name="Freeform 1046"/>
          <p:cNvSpPr>
            <a:spLocks/>
          </p:cNvSpPr>
          <p:nvPr/>
        </p:nvSpPr>
        <p:spPr bwMode="auto">
          <a:xfrm>
            <a:off x="3708400" y="1039813"/>
            <a:ext cx="4068763" cy="4862512"/>
          </a:xfrm>
          <a:custGeom>
            <a:avLst/>
            <a:gdLst>
              <a:gd name="T0" fmla="*/ 0 w 2563"/>
              <a:gd name="T1" fmla="*/ 0 h 3063"/>
              <a:gd name="T2" fmla="*/ 2563 w 2563"/>
              <a:gd name="T3" fmla="*/ 3063 h 306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63" h="3063">
                <a:moveTo>
                  <a:pt x="0" y="0"/>
                </a:moveTo>
                <a:lnTo>
                  <a:pt x="2563" y="3063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4135" name="Text Box 1047"/>
          <p:cNvSpPr txBox="1">
            <a:spLocks noChangeArrowheads="1"/>
          </p:cNvSpPr>
          <p:nvPr/>
        </p:nvSpPr>
        <p:spPr bwMode="auto">
          <a:xfrm>
            <a:off x="7162800" y="4876800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</a:t>
            </a:r>
            <a:endParaRPr lang="en-US" altLang="zh-CN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394136" name="Text Box 1048"/>
          <p:cNvSpPr txBox="1">
            <a:spLocks noChangeArrowheads="1"/>
          </p:cNvSpPr>
          <p:nvPr/>
        </p:nvSpPr>
        <p:spPr bwMode="auto">
          <a:xfrm>
            <a:off x="1827213" y="44497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FF"/>
                </a:solidFill>
              </a:rPr>
              <a:t>  </a:t>
            </a:r>
          </a:p>
        </p:txBody>
      </p:sp>
      <p:sp>
        <p:nvSpPr>
          <p:cNvPr id="2394137" name="Rectangle 1049"/>
          <p:cNvSpPr>
            <a:spLocks noChangeArrowheads="1"/>
          </p:cNvSpPr>
          <p:nvPr/>
        </p:nvSpPr>
        <p:spPr bwMode="auto">
          <a:xfrm>
            <a:off x="381000" y="1295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b="1" i="1">
                <a:solidFill>
                  <a:srgbClr val="009900"/>
                </a:solidFill>
              </a:rPr>
              <a:t>y = f </a:t>
            </a:r>
            <a:r>
              <a:rPr lang="en-US" altLang="zh-CN" b="1">
                <a:solidFill>
                  <a:srgbClr val="009900"/>
                </a:solidFill>
              </a:rPr>
              <a:t>(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en-US" altLang="zh-CN" b="1">
                <a:solidFill>
                  <a:srgbClr val="009900"/>
                </a:solidFill>
              </a:rPr>
              <a:t>)</a:t>
            </a:r>
          </a:p>
        </p:txBody>
      </p:sp>
      <p:sp>
        <p:nvSpPr>
          <p:cNvPr id="2394138" name="Freeform 1050"/>
          <p:cNvSpPr>
            <a:spLocks/>
          </p:cNvSpPr>
          <p:nvPr/>
        </p:nvSpPr>
        <p:spPr bwMode="auto">
          <a:xfrm>
            <a:off x="5556250" y="5284788"/>
            <a:ext cx="1588" cy="63500"/>
          </a:xfrm>
          <a:custGeom>
            <a:avLst/>
            <a:gdLst>
              <a:gd name="T0" fmla="*/ 0 w 1"/>
              <a:gd name="T1" fmla="*/ 0 h 40"/>
              <a:gd name="T2" fmla="*/ 0 w 1"/>
              <a:gd name="T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0">
                <a:moveTo>
                  <a:pt x="0" y="0"/>
                </a:moveTo>
                <a:lnTo>
                  <a:pt x="0" y="4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94139" name="Arc 1051"/>
          <p:cNvSpPr>
            <a:spLocks/>
          </p:cNvSpPr>
          <p:nvPr/>
        </p:nvSpPr>
        <p:spPr bwMode="auto">
          <a:xfrm rot="-898236">
            <a:off x="7073900" y="4872038"/>
            <a:ext cx="557213" cy="519112"/>
          </a:xfrm>
          <a:custGeom>
            <a:avLst/>
            <a:gdLst>
              <a:gd name="G0" fmla="+- 5296 0 0"/>
              <a:gd name="G1" fmla="+- 21600 0 0"/>
              <a:gd name="G2" fmla="+- 21600 0 0"/>
              <a:gd name="T0" fmla="*/ 0 w 26896"/>
              <a:gd name="T1" fmla="*/ 659 h 25014"/>
              <a:gd name="T2" fmla="*/ 26624 w 26896"/>
              <a:gd name="T3" fmla="*/ 25014 h 25014"/>
              <a:gd name="T4" fmla="*/ 5296 w 26896"/>
              <a:gd name="T5" fmla="*/ 21600 h 25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96" h="25014" fill="none" extrusionOk="0">
                <a:moveTo>
                  <a:pt x="0" y="659"/>
                </a:moveTo>
                <a:cubicBezTo>
                  <a:pt x="1731" y="221"/>
                  <a:pt x="3510" y="-1"/>
                  <a:pt x="5296" y="0"/>
                </a:cubicBezTo>
                <a:cubicBezTo>
                  <a:pt x="17225" y="0"/>
                  <a:pt x="26896" y="9670"/>
                  <a:pt x="26896" y="21600"/>
                </a:cubicBezTo>
                <a:cubicBezTo>
                  <a:pt x="26896" y="22743"/>
                  <a:pt x="26805" y="23885"/>
                  <a:pt x="26624" y="25014"/>
                </a:cubicBezTo>
              </a:path>
              <a:path w="26896" h="25014" stroke="0" extrusionOk="0">
                <a:moveTo>
                  <a:pt x="0" y="659"/>
                </a:moveTo>
                <a:cubicBezTo>
                  <a:pt x="1731" y="221"/>
                  <a:pt x="3510" y="-1"/>
                  <a:pt x="5296" y="0"/>
                </a:cubicBezTo>
                <a:cubicBezTo>
                  <a:pt x="17225" y="0"/>
                  <a:pt x="26896" y="9670"/>
                  <a:pt x="26896" y="21600"/>
                </a:cubicBezTo>
                <a:cubicBezTo>
                  <a:pt x="26896" y="22743"/>
                  <a:pt x="26805" y="23885"/>
                  <a:pt x="26624" y="25014"/>
                </a:cubicBezTo>
                <a:lnTo>
                  <a:pt x="5296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4140" name="Rectangle 105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22238"/>
            <a:ext cx="2362200" cy="430212"/>
          </a:xfrm>
        </p:spPr>
        <p:txBody>
          <a:bodyPr/>
          <a:lstStyle/>
          <a:p>
            <a:pPr algn="l"/>
            <a:r>
              <a:rPr lang="zh-CN" altLang="en-US" sz="2000" b="1"/>
              <a:t>复习一元函数导数</a:t>
            </a:r>
          </a:p>
        </p:txBody>
      </p:sp>
      <p:sp>
        <p:nvSpPr>
          <p:cNvPr id="2394141" name="AutoShape 1053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rgbClr val="FF0000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4142" name="Text Box 1054"/>
          <p:cNvSpPr txBox="1">
            <a:spLocks noChangeArrowheads="1"/>
          </p:cNvSpPr>
          <p:nvPr/>
        </p:nvSpPr>
        <p:spPr bwMode="auto">
          <a:xfrm>
            <a:off x="8532813" y="5164138"/>
            <a:ext cx="4587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r>
              <a:rPr lang="zh-CN" altLang="en-US" sz="1800">
                <a:solidFill>
                  <a:srgbClr val="FF0000"/>
                </a:solidFill>
              </a:rPr>
              <a:t>返回原页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9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9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9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39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4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94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39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9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39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39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239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39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9" dur="500"/>
                                        <p:tgtEl>
                                          <p:spTgt spid="239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9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9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9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9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9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9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41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9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9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94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94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9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9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94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94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0" fill="hold"/>
                                        <p:tgtEl>
                                          <p:spTgt spid="2394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0" fill="hold"/>
                                        <p:tgtEl>
                                          <p:spTgt spid="2394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41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4114" grpId="0" animBg="1"/>
      <p:bldP spid="2394115" grpId="0" animBg="1"/>
      <p:bldP spid="2394116" grpId="0" autoUpdateAnimBg="0"/>
      <p:bldP spid="2394124" grpId="0" autoUpdateAnimBg="0"/>
      <p:bldP spid="2394125" grpId="0" animBg="1"/>
      <p:bldP spid="2394130" grpId="0" animBg="1" autoUpdateAnimBg="0"/>
      <p:bldP spid="2394133" grpId="0" autoUpdateAnimBg="0"/>
      <p:bldP spid="2394134" grpId="0" animBg="1"/>
      <p:bldP spid="2394135" grpId="0" autoUpdateAnimBg="0"/>
      <p:bldP spid="2394137" grpId="0" autoUpdateAnimBg="0"/>
      <p:bldP spid="2394138" grpId="0" animBg="1"/>
      <p:bldP spid="23941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19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37CBFF"/>
              </a:gs>
              <a:gs pos="50000">
                <a:schemeClr val="bg1"/>
              </a:gs>
              <a:gs pos="100000">
                <a:srgbClr val="37CB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 b="1">
              <a:solidFill>
                <a:srgbClr val="FF00FF"/>
              </a:solidFill>
            </a:endParaRPr>
          </a:p>
        </p:txBody>
      </p:sp>
      <p:sp>
        <p:nvSpPr>
          <p:cNvPr id="1928195" name="Text Box 3"/>
          <p:cNvSpPr txBox="1">
            <a:spLocks noChangeArrowheads="1"/>
          </p:cNvSpPr>
          <p:nvPr/>
        </p:nvSpPr>
        <p:spPr bwMode="auto">
          <a:xfrm>
            <a:off x="641350" y="5424488"/>
            <a:ext cx="254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的图形，该函数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928196" name="Rectangle 4"/>
          <p:cNvSpPr>
            <a:spLocks noChangeArrowheads="1"/>
          </p:cNvSpPr>
          <p:nvPr/>
        </p:nvSpPr>
        <p:spPr bwMode="auto">
          <a:xfrm>
            <a:off x="3175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8</a:t>
            </a:r>
            <a:endParaRPr lang="en-US" altLang="zh-CN" sz="1800">
              <a:solidFill>
                <a:srgbClr val="FF0000"/>
              </a:solidFill>
            </a:endParaRPr>
          </a:p>
        </p:txBody>
      </p:sp>
      <p:graphicFrame>
        <p:nvGraphicFramePr>
          <p:cNvPr id="1928197" name="Object 5"/>
          <p:cNvGraphicFramePr>
            <a:graphicFrameLocks noChangeAspect="1"/>
          </p:cNvGraphicFramePr>
          <p:nvPr/>
        </p:nvGraphicFramePr>
        <p:xfrm>
          <a:off x="3124200" y="4202113"/>
          <a:ext cx="49276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233" name="公式" r:id="rId3" imgW="2603160" imgH="660240" progId="Equation.3">
                  <p:embed/>
                </p:oleObj>
              </mc:Choice>
              <mc:Fallback>
                <p:oleObj name="公式" r:id="rId3" imgW="2603160" imgH="660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202113"/>
                        <a:ext cx="49276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8198" name="Object 6"/>
          <p:cNvGraphicFramePr>
            <a:graphicFrameLocks noChangeAspect="1"/>
          </p:cNvGraphicFramePr>
          <p:nvPr/>
        </p:nvGraphicFramePr>
        <p:xfrm>
          <a:off x="3200400" y="5424488"/>
          <a:ext cx="15287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234" name="公式" r:id="rId5" imgW="774360" imgH="241200" progId="Equation.3">
                  <p:embed/>
                </p:oleObj>
              </mc:Choice>
              <mc:Fallback>
                <p:oleObj name="公式" r:id="rId5" imgW="77436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24488"/>
                        <a:ext cx="15287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8199" name="Object 7"/>
          <p:cNvGraphicFramePr>
            <a:graphicFrameLocks noChangeAspect="1"/>
          </p:cNvGraphicFramePr>
          <p:nvPr/>
        </p:nvGraphicFramePr>
        <p:xfrm>
          <a:off x="5830888" y="5405438"/>
          <a:ext cx="19034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235" name="公式" r:id="rId7" imgW="927000" imgH="241200" progId="Equation.3">
                  <p:embed/>
                </p:oleObj>
              </mc:Choice>
              <mc:Fallback>
                <p:oleObj name="公式" r:id="rId7" imgW="92700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888" y="5405438"/>
                        <a:ext cx="19034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8200" name="Text Box 8"/>
          <p:cNvSpPr txBox="1">
            <a:spLocks noChangeArrowheads="1"/>
          </p:cNvSpPr>
          <p:nvPr/>
        </p:nvSpPr>
        <p:spPr bwMode="auto">
          <a:xfrm>
            <a:off x="914400" y="44958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二元函数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928201" name="Text Box 9"/>
          <p:cNvSpPr txBox="1">
            <a:spLocks noChangeArrowheads="1"/>
          </p:cNvSpPr>
          <p:nvPr/>
        </p:nvSpPr>
        <p:spPr bwMode="auto">
          <a:xfrm>
            <a:off x="4987925" y="53292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而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928202" name="Text Box 10"/>
          <p:cNvSpPr txBox="1">
            <a:spLocks noChangeArrowheads="1"/>
          </p:cNvSpPr>
          <p:nvPr/>
        </p:nvSpPr>
        <p:spPr bwMode="auto">
          <a:xfrm>
            <a:off x="317500" y="1679575"/>
            <a:ext cx="85582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楷体_GB2312" pitchFamily="49" charset="-122"/>
              </a:rPr>
              <a:t>1 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二重极限存在的例子</a:t>
            </a:r>
          </a:p>
          <a:p>
            <a:r>
              <a:rPr lang="en-US" altLang="zh-CN">
                <a:solidFill>
                  <a:srgbClr val="FF0000"/>
                </a:solidFill>
                <a:latin typeface="楷体_GB2312" pitchFamily="49" charset="-122"/>
              </a:rPr>
              <a:t>2 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二重极限不存在的例子 </a:t>
            </a:r>
          </a:p>
          <a:p>
            <a:r>
              <a:rPr lang="en-US" altLang="zh-CN">
                <a:solidFill>
                  <a:srgbClr val="FF0000"/>
                </a:solidFill>
                <a:latin typeface="楷体_GB2312" pitchFamily="49" charset="-122"/>
              </a:rPr>
              <a:t>3 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偏导数的几何意义           含复习一元函数导数</a:t>
            </a:r>
          </a:p>
          <a:p>
            <a:r>
              <a:rPr lang="en-US" altLang="zh-CN">
                <a:solidFill>
                  <a:srgbClr val="FF0000"/>
                </a:solidFill>
                <a:latin typeface="楷体_GB2312" pitchFamily="49" charset="-122"/>
              </a:rPr>
              <a:t>4 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全微分的几何意义           含复习一元函数微分</a:t>
            </a:r>
            <a:endParaRPr lang="zh-CN" altLang="en-US">
              <a:solidFill>
                <a:srgbClr val="FF0000"/>
              </a:solidFill>
              <a:latin typeface="楷体_GB2312" pitchFamily="49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楷体_GB2312" pitchFamily="49" charset="-122"/>
              </a:rPr>
              <a:t>5 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方向导数                 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   </a:t>
            </a:r>
            <a:endParaRPr lang="zh-CN" altLang="en-US">
              <a:solidFill>
                <a:schemeClr val="tx1"/>
              </a:solidFill>
              <a:latin typeface="楷体_GB2312" pitchFamily="49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楷体_GB2312" pitchFamily="49" charset="-122"/>
              </a:rPr>
              <a:t>6 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七框图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                  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</a:rPr>
              <a:t>7 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多元函数的极值</a:t>
            </a:r>
          </a:p>
        </p:txBody>
      </p:sp>
      <p:sp>
        <p:nvSpPr>
          <p:cNvPr id="1928205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2317750" y="609600"/>
            <a:ext cx="4724400" cy="838200"/>
          </a:xfrm>
        </p:spPr>
        <p:txBody>
          <a:bodyPr/>
          <a:lstStyle/>
          <a:p>
            <a:pPr algn="l"/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主     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目   录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1—8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28218" name="AutoShape 2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86200" y="17526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8219" name="AutoShape 27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86200" y="2117725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8222" name="AutoShape 30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86200" y="3214688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8223" name="AutoShape 31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86200" y="35814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8224" name="AutoShape 32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8225" name="AutoShape 33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86200" y="2879725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8226" name="AutoShape 34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51800" y="35814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8227" name="AutoShape 35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51800" y="54356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138" name="Freeform 2"/>
          <p:cNvSpPr>
            <a:spLocks/>
          </p:cNvSpPr>
          <p:nvPr/>
        </p:nvSpPr>
        <p:spPr bwMode="auto">
          <a:xfrm>
            <a:off x="7789863" y="2198688"/>
            <a:ext cx="1587" cy="3144837"/>
          </a:xfrm>
          <a:custGeom>
            <a:avLst/>
            <a:gdLst>
              <a:gd name="T0" fmla="*/ 0 w 1"/>
              <a:gd name="T1" fmla="*/ 0 h 1981"/>
              <a:gd name="T2" fmla="*/ 1 w 1"/>
              <a:gd name="T3" fmla="*/ 1981 h 198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81">
                <a:moveTo>
                  <a:pt x="0" y="0"/>
                </a:moveTo>
                <a:lnTo>
                  <a:pt x="1" y="1981"/>
                </a:lnTo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395139" name="Group 3"/>
          <p:cNvGrpSpPr>
            <a:grpSpLocks/>
          </p:cNvGrpSpPr>
          <p:nvPr/>
        </p:nvGrpSpPr>
        <p:grpSpPr bwMode="auto">
          <a:xfrm>
            <a:off x="2971800" y="1620838"/>
            <a:ext cx="6386513" cy="4152900"/>
            <a:chOff x="1872" y="1021"/>
            <a:chExt cx="4023" cy="2616"/>
          </a:xfrm>
        </p:grpSpPr>
        <p:sp>
          <p:nvSpPr>
            <p:cNvPr id="2395140" name="Line 4"/>
            <p:cNvSpPr>
              <a:spLocks noChangeShapeType="1"/>
            </p:cNvSpPr>
            <p:nvPr/>
          </p:nvSpPr>
          <p:spPr bwMode="auto">
            <a:xfrm flipV="1">
              <a:off x="2278" y="1121"/>
              <a:ext cx="0" cy="23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5141" name="Line 5"/>
            <p:cNvSpPr>
              <a:spLocks noChangeShapeType="1"/>
            </p:cNvSpPr>
            <p:nvPr/>
          </p:nvSpPr>
          <p:spPr bwMode="auto">
            <a:xfrm>
              <a:off x="2271" y="3360"/>
              <a:ext cx="34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5142" name="Text Box 6"/>
            <p:cNvSpPr txBox="1">
              <a:spLocks noChangeArrowheads="1"/>
            </p:cNvSpPr>
            <p:nvPr/>
          </p:nvSpPr>
          <p:spPr bwMode="auto">
            <a:xfrm>
              <a:off x="5376" y="3387"/>
              <a:ext cx="5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395143" name="Text Box 7"/>
            <p:cNvSpPr txBox="1">
              <a:spLocks noChangeArrowheads="1"/>
            </p:cNvSpPr>
            <p:nvPr/>
          </p:nvSpPr>
          <p:spPr bwMode="auto">
            <a:xfrm>
              <a:off x="1872" y="1021"/>
              <a:ext cx="5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395144" name="Text Box 8"/>
            <p:cNvSpPr txBox="1">
              <a:spLocks noChangeArrowheads="1"/>
            </p:cNvSpPr>
            <p:nvPr/>
          </p:nvSpPr>
          <p:spPr bwMode="auto">
            <a:xfrm>
              <a:off x="1919" y="3199"/>
              <a:ext cx="4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sp>
        <p:nvSpPr>
          <p:cNvPr id="2395145" name="Freeform 9"/>
          <p:cNvSpPr>
            <a:spLocks/>
          </p:cNvSpPr>
          <p:nvPr/>
        </p:nvSpPr>
        <p:spPr bwMode="auto">
          <a:xfrm>
            <a:off x="5207000" y="4422775"/>
            <a:ext cx="1588" cy="898525"/>
          </a:xfrm>
          <a:custGeom>
            <a:avLst/>
            <a:gdLst>
              <a:gd name="T0" fmla="*/ 0 w 1"/>
              <a:gd name="T1" fmla="*/ 0 h 566"/>
              <a:gd name="T2" fmla="*/ 0 w 1"/>
              <a:gd name="T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66">
                <a:moveTo>
                  <a:pt x="0" y="0"/>
                </a:moveTo>
                <a:lnTo>
                  <a:pt x="0" y="566"/>
                </a:lnTo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5146" name="Freeform 10"/>
          <p:cNvSpPr>
            <a:spLocks/>
          </p:cNvSpPr>
          <p:nvPr/>
        </p:nvSpPr>
        <p:spPr bwMode="auto">
          <a:xfrm>
            <a:off x="7785100" y="3308350"/>
            <a:ext cx="1588" cy="1111250"/>
          </a:xfrm>
          <a:custGeom>
            <a:avLst/>
            <a:gdLst>
              <a:gd name="T0" fmla="*/ 0 w 1"/>
              <a:gd name="T1" fmla="*/ 0 h 700"/>
              <a:gd name="T2" fmla="*/ 0 w 1"/>
              <a:gd name="T3" fmla="*/ 700 h 7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700">
                <a:moveTo>
                  <a:pt x="0" y="0"/>
                </a:moveTo>
                <a:lnTo>
                  <a:pt x="0" y="70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5147" name="Text Box 11"/>
          <p:cNvSpPr txBox="1">
            <a:spLocks noChangeArrowheads="1"/>
          </p:cNvSpPr>
          <p:nvPr/>
        </p:nvSpPr>
        <p:spPr bwMode="auto">
          <a:xfrm>
            <a:off x="4953000" y="405288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chemeClr val="tx1"/>
                </a:solidFill>
              </a:rPr>
              <a:t>M</a:t>
            </a:r>
            <a:endParaRPr lang="en-US" altLang="zh-CN" sz="1600" i="1">
              <a:solidFill>
                <a:srgbClr val="FF00FF"/>
              </a:solidFill>
            </a:endParaRPr>
          </a:p>
        </p:txBody>
      </p:sp>
      <p:sp>
        <p:nvSpPr>
          <p:cNvPr id="2395148" name="Text Box 12"/>
          <p:cNvSpPr txBox="1">
            <a:spLocks noChangeArrowheads="1"/>
          </p:cNvSpPr>
          <p:nvPr/>
        </p:nvSpPr>
        <p:spPr bwMode="auto">
          <a:xfrm>
            <a:off x="7500938" y="18478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chemeClr val="tx1"/>
                </a:solidFill>
              </a:rPr>
              <a:t>N</a:t>
            </a:r>
            <a:endParaRPr lang="en-US" altLang="zh-CN" sz="1600" i="1">
              <a:solidFill>
                <a:srgbClr val="FF00FF"/>
              </a:solidFill>
            </a:endParaRPr>
          </a:p>
        </p:txBody>
      </p:sp>
      <p:sp>
        <p:nvSpPr>
          <p:cNvPr id="2395149" name="Text Box 13"/>
          <p:cNvSpPr txBox="1">
            <a:spLocks noChangeArrowheads="1"/>
          </p:cNvSpPr>
          <p:nvPr/>
        </p:nvSpPr>
        <p:spPr bwMode="auto">
          <a:xfrm>
            <a:off x="6535738" y="1390650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395150" name="Text Box 14"/>
          <p:cNvSpPr txBox="1">
            <a:spLocks noChangeArrowheads="1"/>
          </p:cNvSpPr>
          <p:nvPr/>
        </p:nvSpPr>
        <p:spPr bwMode="auto">
          <a:xfrm>
            <a:off x="7472363" y="1085850"/>
            <a:ext cx="85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rgbClr val="009900"/>
                </a:solidFill>
              </a:rPr>
              <a:t>f </a:t>
            </a:r>
            <a:r>
              <a:rPr lang="en-US" altLang="zh-CN" b="1">
                <a:solidFill>
                  <a:srgbClr val="009900"/>
                </a:solidFill>
              </a:rPr>
              <a:t>(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en-US" altLang="zh-CN" b="1">
                <a:solidFill>
                  <a:srgbClr val="009900"/>
                </a:solidFill>
              </a:rPr>
              <a:t>)</a:t>
            </a:r>
            <a:endParaRPr lang="en-US" altLang="zh-CN" sz="2000">
              <a:solidFill>
                <a:srgbClr val="009900"/>
              </a:solidFill>
            </a:endParaRPr>
          </a:p>
        </p:txBody>
      </p:sp>
      <p:sp>
        <p:nvSpPr>
          <p:cNvPr id="2395151" name="Text Box 15"/>
          <p:cNvSpPr txBox="1">
            <a:spLocks noChangeArrowheads="1"/>
          </p:cNvSpPr>
          <p:nvPr/>
        </p:nvSpPr>
        <p:spPr bwMode="auto">
          <a:xfrm>
            <a:off x="7810500" y="35337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d</a:t>
            </a:r>
            <a:r>
              <a:rPr lang="en-US" altLang="zh-CN" b="1" i="1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395152" name="Rectangle 16"/>
          <p:cNvSpPr>
            <a:spLocks noChangeArrowheads="1"/>
          </p:cNvSpPr>
          <p:nvPr/>
        </p:nvSpPr>
        <p:spPr bwMode="auto">
          <a:xfrm>
            <a:off x="6286500" y="4343400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>
                <a:solidFill>
                  <a:srgbClr val="009900"/>
                </a:solidFill>
                <a:sym typeface="Symbol" pitchFamily="18" charset="2"/>
              </a:rPr>
              <a:t>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x</a:t>
            </a:r>
          </a:p>
        </p:txBody>
      </p:sp>
      <p:sp>
        <p:nvSpPr>
          <p:cNvPr id="2395153" name="Text Box 17"/>
          <p:cNvSpPr txBox="1">
            <a:spLocks noChangeArrowheads="1"/>
          </p:cNvSpPr>
          <p:nvPr/>
        </p:nvSpPr>
        <p:spPr bwMode="auto">
          <a:xfrm>
            <a:off x="5562600" y="4098925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3399"/>
                </a:solidFill>
                <a:sym typeface="Symbol" pitchFamily="18" charset="2"/>
              </a:rPr>
              <a:t>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2395154" name="Object 18"/>
          <p:cNvGraphicFramePr>
            <a:graphicFrameLocks noChangeAspect="1"/>
          </p:cNvGraphicFramePr>
          <p:nvPr/>
        </p:nvGraphicFramePr>
        <p:xfrm>
          <a:off x="357188" y="1166813"/>
          <a:ext cx="9620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81" name="公式" r:id="rId4" imgW="482400" imgH="228600" progId="Equation.3">
                  <p:embed/>
                </p:oleObj>
              </mc:Choice>
              <mc:Fallback>
                <p:oleObj name="公式" r:id="rId4" imgW="4824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166813"/>
                        <a:ext cx="9620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5155" name="Object 19"/>
          <p:cNvGraphicFramePr>
            <a:graphicFrameLocks noChangeAspect="1"/>
          </p:cNvGraphicFramePr>
          <p:nvPr/>
        </p:nvGraphicFramePr>
        <p:xfrm>
          <a:off x="454025" y="3683000"/>
          <a:ext cx="2057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82" name="公式" r:id="rId6" imgW="1028520" imgH="203040" progId="Equation.3">
                  <p:embed/>
                </p:oleObj>
              </mc:Choice>
              <mc:Fallback>
                <p:oleObj name="公式" r:id="rId6" imgW="1028520" imgH="203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3683000"/>
                        <a:ext cx="2057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5156" name="Object 20"/>
          <p:cNvGraphicFramePr>
            <a:graphicFrameLocks noChangeAspect="1"/>
          </p:cNvGraphicFramePr>
          <p:nvPr/>
        </p:nvGraphicFramePr>
        <p:xfrm>
          <a:off x="1276350" y="1041400"/>
          <a:ext cx="10795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83" name="公式" r:id="rId8" imgW="647640" imgH="406080" progId="Equation.3">
                  <p:embed/>
                </p:oleObj>
              </mc:Choice>
              <mc:Fallback>
                <p:oleObj name="公式" r:id="rId8" imgW="64764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041400"/>
                        <a:ext cx="10795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5157" name="Object 21"/>
          <p:cNvGraphicFramePr>
            <a:graphicFrameLocks noChangeAspect="1"/>
          </p:cNvGraphicFramePr>
          <p:nvPr/>
        </p:nvGraphicFramePr>
        <p:xfrm>
          <a:off x="1128713" y="1847850"/>
          <a:ext cx="10890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84" name="公式" r:id="rId10" imgW="507960" imgH="164880" progId="Equation.3">
                  <p:embed/>
                </p:oleObj>
              </mc:Choice>
              <mc:Fallback>
                <p:oleObj name="公式" r:id="rId10" imgW="507960" imgH="1648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847850"/>
                        <a:ext cx="108902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5158" name="Object 22"/>
          <p:cNvGraphicFramePr>
            <a:graphicFrameLocks noChangeAspect="1"/>
          </p:cNvGraphicFramePr>
          <p:nvPr/>
        </p:nvGraphicFramePr>
        <p:xfrm>
          <a:off x="454025" y="4197350"/>
          <a:ext cx="15271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85" name="公式" r:id="rId12" imgW="888840" imgH="190440" progId="Equation.3">
                  <p:embed/>
                </p:oleObj>
              </mc:Choice>
              <mc:Fallback>
                <p:oleObj name="公式" r:id="rId12" imgW="888840" imgH="1904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4197350"/>
                        <a:ext cx="15271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5159" name="Object 23"/>
          <p:cNvGraphicFramePr>
            <a:graphicFrameLocks noChangeAspect="1"/>
          </p:cNvGraphicFramePr>
          <p:nvPr/>
        </p:nvGraphicFramePr>
        <p:xfrm>
          <a:off x="193675" y="5773738"/>
          <a:ext cx="202406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86" name="公式" r:id="rId14" imgW="1257120" imgH="228600" progId="Equation.3">
                  <p:embed/>
                </p:oleObj>
              </mc:Choice>
              <mc:Fallback>
                <p:oleObj name="公式" r:id="rId14" imgW="125712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5773738"/>
                        <a:ext cx="2024063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5160" name="Object 24"/>
          <p:cNvGraphicFramePr>
            <a:graphicFrameLocks noChangeAspect="1"/>
          </p:cNvGraphicFramePr>
          <p:nvPr/>
        </p:nvGraphicFramePr>
        <p:xfrm>
          <a:off x="1049338" y="2292350"/>
          <a:ext cx="11382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87" name="公式" r:id="rId16" imgW="660240" imgH="228600" progId="Equation.3">
                  <p:embed/>
                </p:oleObj>
              </mc:Choice>
              <mc:Fallback>
                <p:oleObj name="公式" r:id="rId16" imgW="66024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292350"/>
                        <a:ext cx="113823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5161" name="Object 25"/>
          <p:cNvGraphicFramePr>
            <a:graphicFrameLocks noChangeAspect="1"/>
          </p:cNvGraphicFramePr>
          <p:nvPr/>
        </p:nvGraphicFramePr>
        <p:xfrm>
          <a:off x="5057775" y="5275263"/>
          <a:ext cx="352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88" name="公式" r:id="rId18" imgW="177480" imgH="228600" progId="Equation.3">
                  <p:embed/>
                </p:oleObj>
              </mc:Choice>
              <mc:Fallback>
                <p:oleObj name="公式" r:id="rId18" imgW="17748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5275263"/>
                        <a:ext cx="352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5162" name="Object 26"/>
          <p:cNvGraphicFramePr>
            <a:graphicFrameLocks noChangeAspect="1"/>
          </p:cNvGraphicFramePr>
          <p:nvPr/>
        </p:nvGraphicFramePr>
        <p:xfrm>
          <a:off x="7485063" y="5316538"/>
          <a:ext cx="7191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89" name="公式" r:id="rId20" imgW="533160" imgH="228600" progId="Equation.3">
                  <p:embed/>
                </p:oleObj>
              </mc:Choice>
              <mc:Fallback>
                <p:oleObj name="公式" r:id="rId20" imgW="53316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063" y="5316538"/>
                        <a:ext cx="71913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5163" name="Freeform 27"/>
          <p:cNvSpPr>
            <a:spLocks/>
          </p:cNvSpPr>
          <p:nvPr/>
        </p:nvSpPr>
        <p:spPr bwMode="auto">
          <a:xfrm>
            <a:off x="3605213" y="4433888"/>
            <a:ext cx="1590675" cy="4762"/>
          </a:xfrm>
          <a:custGeom>
            <a:avLst/>
            <a:gdLst>
              <a:gd name="T0" fmla="*/ 0 w 1002"/>
              <a:gd name="T1" fmla="*/ 3 h 3"/>
              <a:gd name="T2" fmla="*/ 1002 w 1002"/>
              <a:gd name="T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02" h="3">
                <a:moveTo>
                  <a:pt x="0" y="3"/>
                </a:moveTo>
                <a:lnTo>
                  <a:pt x="1002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95164" name="Object 28"/>
          <p:cNvGraphicFramePr>
            <a:graphicFrameLocks noChangeAspect="1"/>
          </p:cNvGraphicFramePr>
          <p:nvPr/>
        </p:nvGraphicFramePr>
        <p:xfrm>
          <a:off x="2971800" y="4267200"/>
          <a:ext cx="6445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90" name="公式" r:id="rId22" imgW="431640" imgH="228600" progId="Equation.3">
                  <p:embed/>
                </p:oleObj>
              </mc:Choice>
              <mc:Fallback>
                <p:oleObj name="公式" r:id="rId22" imgW="43164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6445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5165" name="Object 29"/>
          <p:cNvGraphicFramePr>
            <a:graphicFrameLocks noChangeAspect="1"/>
          </p:cNvGraphicFramePr>
          <p:nvPr/>
        </p:nvGraphicFramePr>
        <p:xfrm>
          <a:off x="7794625" y="2719388"/>
          <a:ext cx="530225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91" name="公式" r:id="rId24" imgW="419040" imgH="203040" progId="Equation.3">
                  <p:embed/>
                </p:oleObj>
              </mc:Choice>
              <mc:Fallback>
                <p:oleObj name="公式" r:id="rId24" imgW="419040" imgH="2030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25" y="2719388"/>
                        <a:ext cx="530225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5166" name="Text Box 30"/>
          <p:cNvSpPr txBox="1">
            <a:spLocks noChangeArrowheads="1"/>
          </p:cNvSpPr>
          <p:nvPr/>
        </p:nvSpPr>
        <p:spPr bwMode="auto">
          <a:xfrm>
            <a:off x="3032125" y="457200"/>
            <a:ext cx="413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微分是函数的局部线性化</a:t>
            </a:r>
            <a:endParaRPr lang="zh-CN" altLang="en-US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95167" name="Text Box 31"/>
          <p:cNvSpPr txBox="1">
            <a:spLocks noChangeArrowheads="1"/>
          </p:cNvSpPr>
          <p:nvPr/>
        </p:nvSpPr>
        <p:spPr bwMode="auto">
          <a:xfrm>
            <a:off x="7850188" y="4510088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95168" name="Freeform 32"/>
          <p:cNvSpPr>
            <a:spLocks/>
          </p:cNvSpPr>
          <p:nvPr/>
        </p:nvSpPr>
        <p:spPr bwMode="auto">
          <a:xfrm>
            <a:off x="7788275" y="3302000"/>
            <a:ext cx="3175" cy="1117600"/>
          </a:xfrm>
          <a:custGeom>
            <a:avLst/>
            <a:gdLst>
              <a:gd name="T0" fmla="*/ 2 w 2"/>
              <a:gd name="T1" fmla="*/ 0 h 704"/>
              <a:gd name="T2" fmla="*/ 0 w 2"/>
              <a:gd name="T3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704">
                <a:moveTo>
                  <a:pt x="2" y="0"/>
                </a:moveTo>
                <a:lnTo>
                  <a:pt x="0" y="704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5169" name="Freeform 33"/>
          <p:cNvSpPr>
            <a:spLocks/>
          </p:cNvSpPr>
          <p:nvPr/>
        </p:nvSpPr>
        <p:spPr bwMode="auto">
          <a:xfrm>
            <a:off x="7788275" y="3302000"/>
            <a:ext cx="3175" cy="1130300"/>
          </a:xfrm>
          <a:custGeom>
            <a:avLst/>
            <a:gdLst>
              <a:gd name="T0" fmla="*/ 0 w 2"/>
              <a:gd name="T1" fmla="*/ 0 h 712"/>
              <a:gd name="T2" fmla="*/ 2 w 2"/>
              <a:gd name="T3" fmla="*/ 712 h 7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712">
                <a:moveTo>
                  <a:pt x="0" y="0"/>
                </a:moveTo>
                <a:lnTo>
                  <a:pt x="2" y="712"/>
                </a:ln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5170" name="Text Box 34"/>
          <p:cNvSpPr txBox="1">
            <a:spLocks noChangeArrowheads="1"/>
          </p:cNvSpPr>
          <p:nvPr/>
        </p:nvSpPr>
        <p:spPr bwMode="auto">
          <a:xfrm>
            <a:off x="161925" y="4954588"/>
            <a:ext cx="299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用切线增量近似曲线增量</a:t>
            </a:r>
          </a:p>
        </p:txBody>
      </p:sp>
      <p:sp>
        <p:nvSpPr>
          <p:cNvPr id="2395171" name="Text Box 35"/>
          <p:cNvSpPr txBox="1">
            <a:spLocks noChangeArrowheads="1"/>
          </p:cNvSpPr>
          <p:nvPr/>
        </p:nvSpPr>
        <p:spPr bwMode="auto">
          <a:xfrm>
            <a:off x="1128713" y="4495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d</a:t>
            </a:r>
            <a:r>
              <a:rPr lang="en-US" altLang="zh-CN" b="1" i="1">
                <a:solidFill>
                  <a:srgbClr val="FF0000"/>
                </a:solidFill>
              </a:rPr>
              <a:t>y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2395172" name="Text Box 36"/>
          <p:cNvSpPr txBox="1">
            <a:spLocks noChangeArrowheads="1"/>
          </p:cNvSpPr>
          <p:nvPr/>
        </p:nvSpPr>
        <p:spPr bwMode="auto">
          <a:xfrm>
            <a:off x="311150" y="2228850"/>
            <a:ext cx="738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d</a:t>
            </a:r>
            <a:r>
              <a:rPr lang="en-US" altLang="zh-CN" b="1" i="1">
                <a:solidFill>
                  <a:srgbClr val="FF0000"/>
                </a:solidFill>
              </a:rPr>
              <a:t>y =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395173" name="Text Box 37"/>
          <p:cNvSpPr txBox="1">
            <a:spLocks noChangeArrowheads="1"/>
          </p:cNvSpPr>
          <p:nvPr/>
        </p:nvSpPr>
        <p:spPr bwMode="auto">
          <a:xfrm>
            <a:off x="377825" y="3200400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在图上是哪条线段？</a:t>
            </a:r>
          </a:p>
        </p:txBody>
      </p:sp>
      <p:sp>
        <p:nvSpPr>
          <p:cNvPr id="2395174" name="Text Box 38"/>
          <p:cNvSpPr txBox="1">
            <a:spLocks noChangeArrowheads="1"/>
          </p:cNvSpPr>
          <p:nvPr/>
        </p:nvSpPr>
        <p:spPr bwMode="auto">
          <a:xfrm>
            <a:off x="668338" y="2719388"/>
            <a:ext cx="1389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olidFill>
                  <a:srgbClr val="FF0000"/>
                </a:solidFill>
              </a:rPr>
              <a:t>=</a:t>
            </a:r>
            <a:r>
              <a:rPr lang="en-US" altLang="zh-CN" b="1">
                <a:solidFill>
                  <a:srgbClr val="FF0000"/>
                </a:solidFill>
              </a:rPr>
              <a:t>tan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 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x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395175" name="Freeform 39"/>
          <p:cNvSpPr>
            <a:spLocks/>
          </p:cNvSpPr>
          <p:nvPr/>
        </p:nvSpPr>
        <p:spPr bwMode="auto">
          <a:xfrm>
            <a:off x="5205413" y="5275263"/>
            <a:ext cx="1587" cy="68262"/>
          </a:xfrm>
          <a:custGeom>
            <a:avLst/>
            <a:gdLst>
              <a:gd name="T0" fmla="*/ 0 w 1"/>
              <a:gd name="T1" fmla="*/ 0 h 43"/>
              <a:gd name="T2" fmla="*/ 0 w 1"/>
              <a:gd name="T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3">
                <a:moveTo>
                  <a:pt x="0" y="0"/>
                </a:moveTo>
                <a:lnTo>
                  <a:pt x="0" y="43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95176" name="Arc 40"/>
          <p:cNvSpPr>
            <a:spLocks/>
          </p:cNvSpPr>
          <p:nvPr/>
        </p:nvSpPr>
        <p:spPr bwMode="auto">
          <a:xfrm rot="1499789">
            <a:off x="5567363" y="4079875"/>
            <a:ext cx="523875" cy="523875"/>
          </a:xfrm>
          <a:custGeom>
            <a:avLst/>
            <a:gdLst>
              <a:gd name="G0" fmla="+- 0 0 0"/>
              <a:gd name="G1" fmla="+- 19076 0 0"/>
              <a:gd name="G2" fmla="+- 21600 0 0"/>
              <a:gd name="T0" fmla="*/ 10132 w 19020"/>
              <a:gd name="T1" fmla="*/ 0 h 19076"/>
              <a:gd name="T2" fmla="*/ 19020 w 19020"/>
              <a:gd name="T3" fmla="*/ 8839 h 19076"/>
              <a:gd name="T4" fmla="*/ 0 w 19020"/>
              <a:gd name="T5" fmla="*/ 19076 h 19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20" h="19076" fill="none" extrusionOk="0">
                <a:moveTo>
                  <a:pt x="10132" y="-1"/>
                </a:moveTo>
                <a:cubicBezTo>
                  <a:pt x="13903" y="2002"/>
                  <a:pt x="16996" y="5078"/>
                  <a:pt x="19020" y="8838"/>
                </a:cubicBezTo>
              </a:path>
              <a:path w="19020" h="19076" stroke="0" extrusionOk="0">
                <a:moveTo>
                  <a:pt x="10132" y="-1"/>
                </a:moveTo>
                <a:cubicBezTo>
                  <a:pt x="13903" y="2002"/>
                  <a:pt x="16996" y="5078"/>
                  <a:pt x="19020" y="8838"/>
                </a:cubicBezTo>
                <a:lnTo>
                  <a:pt x="0" y="19076"/>
                </a:lnTo>
                <a:close/>
              </a:path>
            </a:pathLst>
          </a:custGeom>
          <a:noFill/>
          <a:ln w="38100">
            <a:solidFill>
              <a:srgbClr val="CC00FF"/>
            </a:solidFill>
            <a:round/>
            <a:headEnd type="stealth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5177" name="Freeform 41"/>
          <p:cNvSpPr>
            <a:spLocks/>
          </p:cNvSpPr>
          <p:nvPr/>
        </p:nvSpPr>
        <p:spPr bwMode="auto">
          <a:xfrm>
            <a:off x="7791450" y="5267325"/>
            <a:ext cx="1588" cy="65088"/>
          </a:xfrm>
          <a:custGeom>
            <a:avLst/>
            <a:gdLst>
              <a:gd name="T0" fmla="*/ 0 w 1"/>
              <a:gd name="T1" fmla="*/ 0 h 41"/>
              <a:gd name="T2" fmla="*/ 0 w 1"/>
              <a:gd name="T3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1">
                <a:moveTo>
                  <a:pt x="0" y="0"/>
                </a:moveTo>
                <a:lnTo>
                  <a:pt x="0" y="41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95178" name="Rectangle 42"/>
          <p:cNvSpPr>
            <a:spLocks noGrp="1" noChangeArrowheads="1"/>
          </p:cNvSpPr>
          <p:nvPr>
            <p:ph type="title" idx="4294967295"/>
          </p:nvPr>
        </p:nvSpPr>
        <p:spPr>
          <a:xfrm>
            <a:off x="311150" y="152400"/>
            <a:ext cx="2349500" cy="431800"/>
          </a:xfrm>
        </p:spPr>
        <p:txBody>
          <a:bodyPr/>
          <a:lstStyle/>
          <a:p>
            <a:pPr algn="l"/>
            <a:r>
              <a:rPr lang="zh-CN" altLang="en-US" sz="2000" b="1">
                <a:latin typeface="楷体_GB2312" pitchFamily="49" charset="-122"/>
              </a:rPr>
              <a:t>复</a:t>
            </a:r>
            <a:r>
              <a:rPr lang="zh-CN" altLang="en-US" sz="2000" b="1"/>
              <a:t>习一元函数微分</a:t>
            </a:r>
          </a:p>
        </p:txBody>
      </p:sp>
      <p:graphicFrame>
        <p:nvGraphicFramePr>
          <p:cNvPr id="2395179" name="Object 43"/>
          <p:cNvGraphicFramePr>
            <a:graphicFrameLocks noChangeAspect="1"/>
          </p:cNvGraphicFramePr>
          <p:nvPr/>
        </p:nvGraphicFramePr>
        <p:xfrm>
          <a:off x="454025" y="4572000"/>
          <a:ext cx="6746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92" name="公式" r:id="rId26" imgW="342720" imgH="203040" progId="Equation.3">
                  <p:embed/>
                </p:oleObj>
              </mc:Choice>
              <mc:Fallback>
                <p:oleObj name="公式" r:id="rId26" imgW="342720" imgH="2030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4572000"/>
                        <a:ext cx="67468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5180" name="Text Box 44"/>
          <p:cNvSpPr txBox="1">
            <a:spLocks noChangeArrowheads="1"/>
          </p:cNvSpPr>
          <p:nvPr/>
        </p:nvSpPr>
        <p:spPr bwMode="auto">
          <a:xfrm>
            <a:off x="53975" y="5316538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/>
              <a:t>即：</a:t>
            </a:r>
          </a:p>
        </p:txBody>
      </p:sp>
      <p:sp>
        <p:nvSpPr>
          <p:cNvPr id="2395181" name="Text Box 45"/>
          <p:cNvSpPr txBox="1">
            <a:spLocks noChangeArrowheads="1"/>
          </p:cNvSpPr>
          <p:nvPr/>
        </p:nvSpPr>
        <p:spPr bwMode="auto">
          <a:xfrm>
            <a:off x="8002588" y="4662488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95182" name="Freeform 46"/>
          <p:cNvSpPr>
            <a:spLocks/>
          </p:cNvSpPr>
          <p:nvPr/>
        </p:nvSpPr>
        <p:spPr bwMode="auto">
          <a:xfrm>
            <a:off x="5207000" y="4433888"/>
            <a:ext cx="3332163" cy="1587"/>
          </a:xfrm>
          <a:custGeom>
            <a:avLst/>
            <a:gdLst>
              <a:gd name="T0" fmla="*/ 0 w 2099"/>
              <a:gd name="T1" fmla="*/ 0 h 1"/>
              <a:gd name="T2" fmla="*/ 2099 w 209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99" h="1">
                <a:moveTo>
                  <a:pt x="0" y="0"/>
                </a:moveTo>
                <a:lnTo>
                  <a:pt x="2099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5183" name="Line 47"/>
          <p:cNvSpPr>
            <a:spLocks noChangeShapeType="1"/>
          </p:cNvSpPr>
          <p:nvPr/>
        </p:nvSpPr>
        <p:spPr bwMode="auto">
          <a:xfrm>
            <a:off x="7785100" y="2198688"/>
            <a:ext cx="7493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5184" name="Text Box 48"/>
          <p:cNvSpPr txBox="1">
            <a:spLocks noChangeArrowheads="1"/>
          </p:cNvSpPr>
          <p:nvPr/>
        </p:nvSpPr>
        <p:spPr bwMode="auto">
          <a:xfrm>
            <a:off x="8147050" y="3143250"/>
            <a:ext cx="401638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 sz="2800">
              <a:solidFill>
                <a:schemeClr val="tx1"/>
              </a:solidFill>
            </a:endParaRPr>
          </a:p>
        </p:txBody>
      </p:sp>
      <p:sp>
        <p:nvSpPr>
          <p:cNvPr id="2395185" name="AutoShape 49"/>
          <p:cNvSpPr>
            <a:spLocks noChangeArrowheads="1"/>
          </p:cNvSpPr>
          <p:nvPr/>
        </p:nvSpPr>
        <p:spPr bwMode="auto">
          <a:xfrm>
            <a:off x="8224838" y="2227263"/>
            <a:ext cx="415925" cy="2192337"/>
          </a:xfrm>
          <a:prstGeom prst="upDownArrowCallout">
            <a:avLst>
              <a:gd name="adj1" fmla="val 0"/>
              <a:gd name="adj2" fmla="val 8333"/>
              <a:gd name="adj3" fmla="val 63179"/>
              <a:gd name="adj4" fmla="val 0"/>
            </a:avLst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5186" name="Rectangle 50"/>
          <p:cNvSpPr>
            <a:spLocks noChangeArrowheads="1"/>
          </p:cNvSpPr>
          <p:nvPr/>
        </p:nvSpPr>
        <p:spPr bwMode="auto">
          <a:xfrm>
            <a:off x="8096250" y="3124200"/>
            <a:ext cx="62547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</a:t>
            </a:r>
            <a:r>
              <a:rPr lang="en-US" altLang="zh-CN" sz="2000" b="1" i="1">
                <a:solidFill>
                  <a:schemeClr val="accent2"/>
                </a:solidFill>
              </a:rPr>
              <a:t>y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graphicFrame>
        <p:nvGraphicFramePr>
          <p:cNvPr id="2395187" name="Object 51"/>
          <p:cNvGraphicFramePr>
            <a:graphicFrameLocks noChangeAspect="1"/>
          </p:cNvGraphicFramePr>
          <p:nvPr/>
        </p:nvGraphicFramePr>
        <p:xfrm>
          <a:off x="2227263" y="5773738"/>
          <a:ext cx="2268537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93" name="公式" r:id="rId28" imgW="1409400" imgH="228600" progId="Equation.3">
                  <p:embed/>
                </p:oleObj>
              </mc:Choice>
              <mc:Fallback>
                <p:oleObj name="公式" r:id="rId28" imgW="140940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5773738"/>
                        <a:ext cx="2268537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5188" name="Freeform 52"/>
          <p:cNvSpPr>
            <a:spLocks/>
          </p:cNvSpPr>
          <p:nvPr/>
        </p:nvSpPr>
        <p:spPr bwMode="auto">
          <a:xfrm flipH="1" flipV="1">
            <a:off x="3849688" y="1717675"/>
            <a:ext cx="4152900" cy="3171825"/>
          </a:xfrm>
          <a:custGeom>
            <a:avLst/>
            <a:gdLst>
              <a:gd name="T0" fmla="*/ 2616 w 2616"/>
              <a:gd name="T1" fmla="*/ 0 h 1998"/>
              <a:gd name="T2" fmla="*/ 1828 w 2616"/>
              <a:gd name="T3" fmla="*/ 264 h 1998"/>
              <a:gd name="T4" fmla="*/ 1014 w 2616"/>
              <a:gd name="T5" fmla="*/ 726 h 1998"/>
              <a:gd name="T6" fmla="*/ 304 w 2616"/>
              <a:gd name="T7" fmla="*/ 1446 h 1998"/>
              <a:gd name="T8" fmla="*/ 0 w 2616"/>
              <a:gd name="T9" fmla="*/ 1998 h 1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6" h="1998">
                <a:moveTo>
                  <a:pt x="2616" y="0"/>
                </a:moveTo>
                <a:cubicBezTo>
                  <a:pt x="2485" y="44"/>
                  <a:pt x="2095" y="143"/>
                  <a:pt x="1828" y="264"/>
                </a:cubicBezTo>
                <a:cubicBezTo>
                  <a:pt x="1561" y="385"/>
                  <a:pt x="1268" y="529"/>
                  <a:pt x="1014" y="726"/>
                </a:cubicBezTo>
                <a:cubicBezTo>
                  <a:pt x="760" y="923"/>
                  <a:pt x="473" y="1234"/>
                  <a:pt x="304" y="1446"/>
                </a:cubicBezTo>
                <a:cubicBezTo>
                  <a:pt x="135" y="1658"/>
                  <a:pt x="63" y="1883"/>
                  <a:pt x="0" y="1998"/>
                </a:cubicBezTo>
              </a:path>
            </a:pathLst>
          </a:custGeom>
          <a:noFill/>
          <a:ln w="57150" cap="flat" cmpd="sng">
            <a:solidFill>
              <a:srgbClr val="0099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95189" name="Freeform 53"/>
          <p:cNvSpPr>
            <a:spLocks/>
          </p:cNvSpPr>
          <p:nvPr/>
        </p:nvSpPr>
        <p:spPr bwMode="auto">
          <a:xfrm>
            <a:off x="4400550" y="3162300"/>
            <a:ext cx="3695700" cy="1627188"/>
          </a:xfrm>
          <a:custGeom>
            <a:avLst/>
            <a:gdLst>
              <a:gd name="T0" fmla="*/ 0 w 2328"/>
              <a:gd name="T1" fmla="*/ 1025 h 1025"/>
              <a:gd name="T2" fmla="*/ 1763 w 2328"/>
              <a:gd name="T3" fmla="*/ 252 h 1025"/>
              <a:gd name="T4" fmla="*/ 2328 w 2328"/>
              <a:gd name="T5" fmla="*/ 0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8" h="1025">
                <a:moveTo>
                  <a:pt x="0" y="1025"/>
                </a:moveTo>
                <a:lnTo>
                  <a:pt x="1763" y="252"/>
                </a:lnTo>
                <a:lnTo>
                  <a:pt x="2328" y="0"/>
                </a:lnTo>
              </a:path>
            </a:pathLst>
          </a:custGeom>
          <a:solidFill>
            <a:schemeClr val="accent1"/>
          </a:solidFill>
          <a:ln w="38100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5190" name="Text Box 54"/>
          <p:cNvSpPr txBox="1">
            <a:spLocks noChangeArrowheads="1"/>
          </p:cNvSpPr>
          <p:nvPr/>
        </p:nvSpPr>
        <p:spPr bwMode="auto">
          <a:xfrm>
            <a:off x="211138" y="533400"/>
            <a:ext cx="265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9</a:t>
            </a:r>
            <a:r>
              <a:rPr lang="en-US" altLang="zh-CN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微分</a:t>
            </a:r>
            <a:r>
              <a:rPr lang="zh-CN" altLang="en-US" b="1">
                <a:solidFill>
                  <a:schemeClr val="tx1"/>
                </a:solidFill>
              </a:rPr>
              <a:t>的几何意义</a:t>
            </a:r>
          </a:p>
        </p:txBody>
      </p:sp>
      <p:sp>
        <p:nvSpPr>
          <p:cNvPr id="2395192" name="AutoShape 56">
            <a:hlinkClick r:id="rId3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rgbClr val="FF0000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5193" name="Text Box 57"/>
          <p:cNvSpPr txBox="1">
            <a:spLocks noChangeArrowheads="1"/>
          </p:cNvSpPr>
          <p:nvPr/>
        </p:nvSpPr>
        <p:spPr bwMode="auto">
          <a:xfrm>
            <a:off x="8532813" y="5241925"/>
            <a:ext cx="4587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r>
              <a:rPr lang="zh-CN" altLang="en-US" sz="1800">
                <a:solidFill>
                  <a:srgbClr val="FF0000"/>
                </a:solidFill>
              </a:rPr>
              <a:t>返回原页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5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5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5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5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95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95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9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9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95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95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39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239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39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9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9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9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9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9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39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39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239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239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9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4" dur="500"/>
                                        <p:tgtEl>
                                          <p:spTgt spid="239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239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9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9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2" dur="500"/>
                                        <p:tgtEl>
                                          <p:spTgt spid="239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39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239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6" dur="500"/>
                                        <p:tgtEl>
                                          <p:spTgt spid="239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9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9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95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95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395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95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95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95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51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9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9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95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395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239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95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95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395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395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2"/>
                                            </p:cond>
                                          </p:stCondLst>
                                        </p:cTn>
                                        <p:tgtEl>
                                          <p:spTgt spid="239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395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395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95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395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0"/>
                                            </p:cond>
                                          </p:stCondLst>
                                        </p:cTn>
                                        <p:tgtEl>
                                          <p:spTgt spid="239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395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395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395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395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8" dur="500"/>
                                        <p:tgtEl>
                                          <p:spTgt spid="239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39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1" dur="500"/>
                                        <p:tgtEl>
                                          <p:spTgt spid="239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2395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395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39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39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395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395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39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39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395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95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95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395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51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39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39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395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395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39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39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395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395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2395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2395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395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395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395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395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51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395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395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395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395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51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0" fill="hold"/>
                                        <p:tgtEl>
                                          <p:spTgt spid="2395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0" fill="hold"/>
                                        <p:tgtEl>
                                          <p:spTgt spid="2395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51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5138" grpId="0" animBg="1"/>
      <p:bldP spid="2395145" grpId="0" animBg="1"/>
      <p:bldP spid="2395146" grpId="0" animBg="1"/>
      <p:bldP spid="2395147" grpId="0" autoUpdateAnimBg="0"/>
      <p:bldP spid="2395148" grpId="0" autoUpdateAnimBg="0"/>
      <p:bldP spid="2395149" grpId="0" autoUpdateAnimBg="0"/>
      <p:bldP spid="2395150" grpId="0" autoUpdateAnimBg="0"/>
      <p:bldP spid="2395151" grpId="0" autoUpdateAnimBg="0"/>
      <p:bldP spid="2395152" grpId="0" autoUpdateAnimBg="0"/>
      <p:bldP spid="2395153" grpId="0" autoUpdateAnimBg="0"/>
      <p:bldP spid="2395163" grpId="0" animBg="1"/>
      <p:bldP spid="2395166" grpId="0" autoUpdateAnimBg="0"/>
      <p:bldP spid="2395167" grpId="0" autoUpdateAnimBg="0"/>
      <p:bldP spid="2395168" grpId="0" animBg="1"/>
      <p:bldP spid="2395169" grpId="0" animBg="1"/>
      <p:bldP spid="2395170" grpId="0" autoUpdateAnimBg="0"/>
      <p:bldP spid="2395171" grpId="0" autoUpdateAnimBg="0"/>
      <p:bldP spid="2395172" grpId="0" autoUpdateAnimBg="0"/>
      <p:bldP spid="2395173" grpId="0" autoUpdateAnimBg="0"/>
      <p:bldP spid="2395174" grpId="0" autoUpdateAnimBg="0"/>
      <p:bldP spid="2395175" grpId="0" animBg="1"/>
      <p:bldP spid="2395176" grpId="0" animBg="1"/>
      <p:bldP spid="2395177" grpId="0" animBg="1"/>
      <p:bldP spid="2395180" grpId="0" autoUpdateAnimBg="0"/>
      <p:bldP spid="2395181" grpId="0" autoUpdateAnimBg="0"/>
      <p:bldP spid="2395182" grpId="0" animBg="1"/>
      <p:bldP spid="2395183" grpId="0" animBg="1"/>
      <p:bldP spid="2395184" grpId="0" animBg="1" autoUpdateAnimBg="0"/>
      <p:bldP spid="2395185" grpId="0" animBg="1"/>
      <p:bldP spid="2395186" grpId="0" animBg="1" autoUpdateAnimBg="0"/>
      <p:bldP spid="2395188" grpId="0" animBg="1"/>
      <p:bldP spid="23951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8994" name="Object 1026"/>
          <p:cNvGraphicFramePr>
            <a:graphicFrameLocks noChangeAspect="1"/>
          </p:cNvGraphicFramePr>
          <p:nvPr/>
        </p:nvGraphicFramePr>
        <p:xfrm>
          <a:off x="0" y="0"/>
          <a:ext cx="70866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546" name="Clip" r:id="rId3" imgW="3238095" imgH="4047619" progId="MS_ClipArt_Gallery.2">
                  <p:embed/>
                </p:oleObj>
              </mc:Choice>
              <mc:Fallback>
                <p:oleObj name="Clip" r:id="rId3" imgW="3238095" imgH="4047619" progId="MS_ClipArt_Gallery.2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866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8995" name="Text Box 1027"/>
          <p:cNvSpPr txBox="1">
            <a:spLocks noChangeArrowheads="1"/>
          </p:cNvSpPr>
          <p:nvPr/>
        </p:nvSpPr>
        <p:spPr bwMode="auto">
          <a:xfrm>
            <a:off x="7923213" y="-531813"/>
            <a:ext cx="611187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endParaRPr lang="zh-CN" altLang="zh-CN" sz="2800" b="1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88996" name="Text Box 1028"/>
          <p:cNvSpPr txBox="1">
            <a:spLocks noChangeArrowheads="1"/>
          </p:cNvSpPr>
          <p:nvPr/>
        </p:nvSpPr>
        <p:spPr bwMode="auto">
          <a:xfrm>
            <a:off x="7924800" y="3606800"/>
            <a:ext cx="48895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返回首页</a:t>
            </a:r>
            <a:endParaRPr lang="zh-CN" altLang="en-US" sz="2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388997" name="Object 1029"/>
          <p:cNvGraphicFramePr>
            <a:graphicFrameLocks noChangeAspect="1"/>
          </p:cNvGraphicFramePr>
          <p:nvPr/>
        </p:nvGraphicFramePr>
        <p:xfrm>
          <a:off x="7375525" y="5562600"/>
          <a:ext cx="16160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547" name="Clip" r:id="rId5" imgW="2191680" imgH="1424160" progId="MS_ClipArt_Gallery.2">
                  <p:embed/>
                </p:oleObj>
              </mc:Choice>
              <mc:Fallback>
                <p:oleObj name="Clip" r:id="rId5" imgW="2191680" imgH="1424160" progId="MS_ClipArt_Gallery.2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5562600"/>
                        <a:ext cx="161607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8998" name="Rectangle 1030"/>
          <p:cNvSpPr>
            <a:spLocks noGrp="1" noChangeArrowheads="1"/>
          </p:cNvSpPr>
          <p:nvPr>
            <p:ph type="title" idx="4294967295"/>
          </p:nvPr>
        </p:nvSpPr>
        <p:spPr>
          <a:xfrm>
            <a:off x="8534400" y="5562600"/>
            <a:ext cx="304800" cy="304800"/>
          </a:xfrm>
        </p:spPr>
        <p:txBody>
          <a:bodyPr/>
          <a:lstStyle/>
          <a:p>
            <a:r>
              <a:rPr lang="en-US" altLang="zh-CN" sz="800"/>
              <a:t>.</a:t>
            </a:r>
          </a:p>
        </p:txBody>
      </p:sp>
      <p:sp>
        <p:nvSpPr>
          <p:cNvPr id="2388999" name="AutoShape 10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001000" y="4724400"/>
            <a:ext cx="304800" cy="304800"/>
          </a:xfrm>
          <a:prstGeom prst="actionButtonHome">
            <a:avLst/>
          </a:prstGeom>
          <a:solidFill>
            <a:srgbClr val="FF0000"/>
          </a:solidFill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8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8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8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8995" grpId="0" autoUpdateAnimBg="0"/>
      <p:bldP spid="2388996" grpId="0" autoUpdateAnimBg="0"/>
      <p:bldP spid="238899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141" name="Freeform 3109"/>
          <p:cNvSpPr>
            <a:spLocks/>
          </p:cNvSpPr>
          <p:nvPr/>
        </p:nvSpPr>
        <p:spPr bwMode="auto">
          <a:xfrm>
            <a:off x="5162550" y="4191000"/>
            <a:ext cx="123825" cy="1588"/>
          </a:xfrm>
          <a:custGeom>
            <a:avLst/>
            <a:gdLst>
              <a:gd name="T0" fmla="*/ 0 w 78"/>
              <a:gd name="T1" fmla="*/ 0 h 1"/>
              <a:gd name="T2" fmla="*/ 78 w 7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8" h="1">
                <a:moveTo>
                  <a:pt x="0" y="0"/>
                </a:moveTo>
                <a:lnTo>
                  <a:pt x="78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1106" name="Text Box 3074"/>
          <p:cNvSpPr txBox="1">
            <a:spLocks noChangeArrowheads="1"/>
          </p:cNvSpPr>
          <p:nvPr/>
        </p:nvSpPr>
        <p:spPr bwMode="auto">
          <a:xfrm>
            <a:off x="228600" y="284163"/>
            <a:ext cx="430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 </a:t>
            </a:r>
            <a:endParaRPr lang="en-US" altLang="zh-CN" b="1">
              <a:solidFill>
                <a:schemeClr val="tx1"/>
              </a:solidFill>
            </a:endParaRPr>
          </a:p>
        </p:txBody>
      </p:sp>
      <p:grpSp>
        <p:nvGrpSpPr>
          <p:cNvPr id="2351107" name="Group 3075"/>
          <p:cNvGrpSpPr>
            <a:grpSpLocks/>
          </p:cNvGrpSpPr>
          <p:nvPr/>
        </p:nvGrpSpPr>
        <p:grpSpPr bwMode="auto">
          <a:xfrm>
            <a:off x="3400425" y="2646363"/>
            <a:ext cx="5610225" cy="3852862"/>
            <a:chOff x="2142" y="1667"/>
            <a:chExt cx="3534" cy="2427"/>
          </a:xfrm>
        </p:grpSpPr>
        <p:sp>
          <p:nvSpPr>
            <p:cNvPr id="2351108" name="Text Box 3076"/>
            <p:cNvSpPr txBox="1">
              <a:spLocks noChangeArrowheads="1"/>
            </p:cNvSpPr>
            <p:nvPr/>
          </p:nvSpPr>
          <p:spPr bwMode="auto">
            <a:xfrm>
              <a:off x="3024" y="292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o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51109" name="Line 3077"/>
            <p:cNvSpPr>
              <a:spLocks noChangeShapeType="1"/>
            </p:cNvSpPr>
            <p:nvPr/>
          </p:nvSpPr>
          <p:spPr bwMode="auto">
            <a:xfrm flipV="1">
              <a:off x="2142" y="1907"/>
              <a:ext cx="3216" cy="1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1110" name="Group 3078"/>
            <p:cNvGrpSpPr>
              <a:grpSpLocks/>
            </p:cNvGrpSpPr>
            <p:nvPr/>
          </p:nvGrpSpPr>
          <p:grpSpPr bwMode="auto">
            <a:xfrm>
              <a:off x="2486" y="2594"/>
              <a:ext cx="2210" cy="1500"/>
              <a:chOff x="2936" y="1704"/>
              <a:chExt cx="2210" cy="1500"/>
            </a:xfrm>
          </p:grpSpPr>
          <p:sp>
            <p:nvSpPr>
              <p:cNvPr id="2351111" name="Line 3079"/>
              <p:cNvSpPr>
                <a:spLocks noChangeShapeType="1"/>
              </p:cNvSpPr>
              <p:nvPr/>
            </p:nvSpPr>
            <p:spPr bwMode="auto">
              <a:xfrm rot="366403">
                <a:off x="2936" y="1704"/>
                <a:ext cx="2136" cy="1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1112" name="Text Box 3080"/>
              <p:cNvSpPr txBox="1">
                <a:spLocks noChangeArrowheads="1"/>
              </p:cNvSpPr>
              <p:nvPr/>
            </p:nvSpPr>
            <p:spPr bwMode="auto">
              <a:xfrm>
                <a:off x="4912" y="2954"/>
                <a:ext cx="2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sp>
          <p:nvSpPr>
            <p:cNvPr id="2351113" name="Text Box 3081"/>
            <p:cNvSpPr txBox="1">
              <a:spLocks noChangeArrowheads="1"/>
            </p:cNvSpPr>
            <p:nvPr/>
          </p:nvSpPr>
          <p:spPr bwMode="auto">
            <a:xfrm>
              <a:off x="5310" y="1667"/>
              <a:ext cx="3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351114" name="Freeform 3082"/>
          <p:cNvSpPr>
            <a:spLocks/>
          </p:cNvSpPr>
          <p:nvPr/>
        </p:nvSpPr>
        <p:spPr bwMode="auto">
          <a:xfrm>
            <a:off x="3019425" y="1489075"/>
            <a:ext cx="4400550" cy="2722563"/>
          </a:xfrm>
          <a:custGeom>
            <a:avLst/>
            <a:gdLst>
              <a:gd name="T0" fmla="*/ 0 w 2772"/>
              <a:gd name="T1" fmla="*/ 0 h 1715"/>
              <a:gd name="T2" fmla="*/ 1388 w 2772"/>
              <a:gd name="T3" fmla="*/ 1712 h 1715"/>
              <a:gd name="T4" fmla="*/ 2772 w 2772"/>
              <a:gd name="T5" fmla="*/ 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2" h="1715">
                <a:moveTo>
                  <a:pt x="0" y="0"/>
                </a:moveTo>
                <a:cubicBezTo>
                  <a:pt x="231" y="286"/>
                  <a:pt x="926" y="1709"/>
                  <a:pt x="1388" y="1712"/>
                </a:cubicBezTo>
                <a:cubicBezTo>
                  <a:pt x="1850" y="1715"/>
                  <a:pt x="2484" y="369"/>
                  <a:pt x="2772" y="15"/>
                </a:cubicBezTo>
              </a:path>
            </a:pathLst>
          </a:custGeom>
          <a:gradFill rotWithShape="0">
            <a:gsLst>
              <a:gs pos="0">
                <a:srgbClr val="009900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1115" name="Oval 3083"/>
          <p:cNvSpPr>
            <a:spLocks noChangeArrowheads="1"/>
          </p:cNvSpPr>
          <p:nvPr/>
        </p:nvSpPr>
        <p:spPr bwMode="auto">
          <a:xfrm>
            <a:off x="3019425" y="741363"/>
            <a:ext cx="4419600" cy="12954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00"/>
              </a:gs>
            </a:gsLst>
            <a:lin ang="5400000" scaled="1"/>
          </a:gradFill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1116" name="Text Box 3084"/>
          <p:cNvSpPr txBox="1">
            <a:spLocks noChangeArrowheads="1"/>
          </p:cNvSpPr>
          <p:nvPr/>
        </p:nvSpPr>
        <p:spPr bwMode="auto">
          <a:xfrm>
            <a:off x="4924425" y="40941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>
                <a:solidFill>
                  <a:srgbClr val="FF0000"/>
                </a:solidFill>
              </a:rPr>
              <a:t>1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grpSp>
        <p:nvGrpSpPr>
          <p:cNvPr id="2351117" name="Group 3085"/>
          <p:cNvGrpSpPr>
            <a:grpSpLocks/>
          </p:cNvGrpSpPr>
          <p:nvPr/>
        </p:nvGrpSpPr>
        <p:grpSpPr bwMode="auto">
          <a:xfrm>
            <a:off x="5222875" y="284163"/>
            <a:ext cx="6350" cy="5700712"/>
            <a:chOff x="3290" y="179"/>
            <a:chExt cx="4" cy="3591"/>
          </a:xfrm>
        </p:grpSpPr>
        <p:sp>
          <p:nvSpPr>
            <p:cNvPr id="2351118" name="Line 3086"/>
            <p:cNvSpPr>
              <a:spLocks noChangeShapeType="1"/>
            </p:cNvSpPr>
            <p:nvPr/>
          </p:nvSpPr>
          <p:spPr bwMode="auto">
            <a:xfrm>
              <a:off x="3290" y="1235"/>
              <a:ext cx="0" cy="25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1119" name="Line 3087"/>
            <p:cNvSpPr>
              <a:spLocks noChangeShapeType="1"/>
            </p:cNvSpPr>
            <p:nvPr/>
          </p:nvSpPr>
          <p:spPr bwMode="auto">
            <a:xfrm flipV="1">
              <a:off x="3294" y="179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1120" name="Text Box 3088"/>
          <p:cNvSpPr txBox="1">
            <a:spLocks noChangeArrowheads="1"/>
          </p:cNvSpPr>
          <p:nvPr/>
        </p:nvSpPr>
        <p:spPr bwMode="auto">
          <a:xfrm>
            <a:off x="314325" y="969963"/>
            <a:ext cx="2162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chemeClr val="tx1"/>
                </a:solidFill>
              </a:rPr>
              <a:t>z</a:t>
            </a:r>
            <a:r>
              <a:rPr lang="en-US" altLang="zh-CN" sz="2800" b="1">
                <a:solidFill>
                  <a:schemeClr val="tx1"/>
                </a:solidFill>
              </a:rPr>
              <a:t> = </a:t>
            </a:r>
            <a:r>
              <a:rPr lang="en-US" altLang="zh-CN" sz="2800" b="1" i="1">
                <a:solidFill>
                  <a:schemeClr val="tx1"/>
                </a:solidFill>
              </a:rPr>
              <a:t>x</a:t>
            </a:r>
            <a:r>
              <a:rPr lang="en-US" altLang="zh-CN" sz="2800" b="1" i="1" baseline="30000">
                <a:solidFill>
                  <a:schemeClr val="tx1"/>
                </a:solidFill>
              </a:rPr>
              <a:t>2 </a:t>
            </a:r>
            <a:r>
              <a:rPr lang="en-US" altLang="zh-CN" sz="2800" b="1" i="1">
                <a:solidFill>
                  <a:schemeClr val="tx1"/>
                </a:solidFill>
              </a:rPr>
              <a:t>+ y</a:t>
            </a:r>
            <a:r>
              <a:rPr lang="en-US" altLang="zh-CN" sz="2800" b="1" i="1" baseline="30000">
                <a:solidFill>
                  <a:schemeClr val="tx1"/>
                </a:solidFill>
              </a:rPr>
              <a:t>2 </a:t>
            </a:r>
            <a:r>
              <a:rPr lang="en-US" altLang="zh-CN" sz="2800" b="1" i="1">
                <a:solidFill>
                  <a:schemeClr val="tx1"/>
                </a:solidFill>
              </a:rPr>
              <a:t>+ </a:t>
            </a:r>
            <a:r>
              <a:rPr lang="en-US" altLang="zh-CN" sz="2800" b="1">
                <a:solidFill>
                  <a:schemeClr val="tx1"/>
                </a:solidFill>
              </a:rPr>
              <a:t>1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351121" name="Freeform 3089"/>
          <p:cNvSpPr>
            <a:spLocks/>
          </p:cNvSpPr>
          <p:nvPr/>
        </p:nvSpPr>
        <p:spPr bwMode="auto">
          <a:xfrm>
            <a:off x="5210175" y="1181100"/>
            <a:ext cx="1889125" cy="4533900"/>
          </a:xfrm>
          <a:custGeom>
            <a:avLst/>
            <a:gdLst>
              <a:gd name="T0" fmla="*/ 6 w 1190"/>
              <a:gd name="T1" fmla="*/ 1908 h 2856"/>
              <a:gd name="T2" fmla="*/ 0 w 1190"/>
              <a:gd name="T3" fmla="*/ 2358 h 2856"/>
              <a:gd name="T4" fmla="*/ 1190 w 1190"/>
              <a:gd name="T5" fmla="*/ 2856 h 2856"/>
              <a:gd name="T6" fmla="*/ 1190 w 1190"/>
              <a:gd name="T7" fmla="*/ 356 h 2856"/>
              <a:gd name="T8" fmla="*/ 6 w 1190"/>
              <a:gd name="T9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0" h="2856">
                <a:moveTo>
                  <a:pt x="6" y="1908"/>
                </a:moveTo>
                <a:lnTo>
                  <a:pt x="0" y="2358"/>
                </a:lnTo>
                <a:lnTo>
                  <a:pt x="1190" y="2856"/>
                </a:lnTo>
                <a:lnTo>
                  <a:pt x="1190" y="356"/>
                </a:lnTo>
                <a:lnTo>
                  <a:pt x="6" y="0"/>
                </a:lnTo>
              </a:path>
            </a:pathLst>
          </a:custGeom>
          <a:gradFill rotWithShape="0">
            <a:gsLst>
              <a:gs pos="0">
                <a:srgbClr val="000000"/>
              </a:gs>
              <a:gs pos="100000">
                <a:srgbClr val="FF00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1122" name="Freeform 3090"/>
          <p:cNvSpPr>
            <a:spLocks/>
          </p:cNvSpPr>
          <p:nvPr/>
        </p:nvSpPr>
        <p:spPr bwMode="auto">
          <a:xfrm>
            <a:off x="5205413" y="1746250"/>
            <a:ext cx="1881187" cy="3968750"/>
          </a:xfrm>
          <a:custGeom>
            <a:avLst/>
            <a:gdLst>
              <a:gd name="T0" fmla="*/ 0 w 1185"/>
              <a:gd name="T1" fmla="*/ 1546 h 2500"/>
              <a:gd name="T2" fmla="*/ 0 w 1185"/>
              <a:gd name="T3" fmla="*/ 1996 h 2500"/>
              <a:gd name="T4" fmla="*/ 1185 w 1185"/>
              <a:gd name="T5" fmla="*/ 2500 h 2500"/>
              <a:gd name="T6" fmla="*/ 1185 w 1185"/>
              <a:gd name="T7" fmla="*/ 0 h 2500"/>
              <a:gd name="T8" fmla="*/ 720 w 1185"/>
              <a:gd name="T9" fmla="*/ 766 h 2500"/>
              <a:gd name="T10" fmla="*/ 621 w 1185"/>
              <a:gd name="T11" fmla="*/ 934 h 2500"/>
              <a:gd name="T12" fmla="*/ 507 w 1185"/>
              <a:gd name="T13" fmla="*/ 1108 h 2500"/>
              <a:gd name="T14" fmla="*/ 414 w 1185"/>
              <a:gd name="T15" fmla="*/ 1249 h 2500"/>
              <a:gd name="T16" fmla="*/ 342 w 1185"/>
              <a:gd name="T17" fmla="*/ 1339 h 2500"/>
              <a:gd name="T18" fmla="*/ 282 w 1185"/>
              <a:gd name="T19" fmla="*/ 1402 h 2500"/>
              <a:gd name="T20" fmla="*/ 219 w 1185"/>
              <a:gd name="T21" fmla="*/ 1453 h 2500"/>
              <a:gd name="T22" fmla="*/ 186 w 1185"/>
              <a:gd name="T23" fmla="*/ 1474 h 2500"/>
              <a:gd name="T24" fmla="*/ 135 w 1185"/>
              <a:gd name="T25" fmla="*/ 1501 h 2500"/>
              <a:gd name="T26" fmla="*/ 72 w 1185"/>
              <a:gd name="T27" fmla="*/ 1519 h 2500"/>
              <a:gd name="T28" fmla="*/ 3 w 1185"/>
              <a:gd name="T29" fmla="*/ 1540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5" h="2500">
                <a:moveTo>
                  <a:pt x="0" y="1546"/>
                </a:moveTo>
                <a:lnTo>
                  <a:pt x="0" y="1996"/>
                </a:lnTo>
                <a:lnTo>
                  <a:pt x="1185" y="2500"/>
                </a:lnTo>
                <a:lnTo>
                  <a:pt x="1185" y="0"/>
                </a:lnTo>
                <a:lnTo>
                  <a:pt x="720" y="766"/>
                </a:lnTo>
                <a:lnTo>
                  <a:pt x="621" y="934"/>
                </a:lnTo>
                <a:lnTo>
                  <a:pt x="507" y="1108"/>
                </a:lnTo>
                <a:lnTo>
                  <a:pt x="414" y="1249"/>
                </a:lnTo>
                <a:lnTo>
                  <a:pt x="342" y="1339"/>
                </a:lnTo>
                <a:lnTo>
                  <a:pt x="282" y="1402"/>
                </a:lnTo>
                <a:lnTo>
                  <a:pt x="219" y="1453"/>
                </a:lnTo>
                <a:lnTo>
                  <a:pt x="186" y="1474"/>
                </a:lnTo>
                <a:lnTo>
                  <a:pt x="135" y="1501"/>
                </a:lnTo>
                <a:lnTo>
                  <a:pt x="72" y="1519"/>
                </a:lnTo>
                <a:lnTo>
                  <a:pt x="3" y="1540"/>
                </a:lnTo>
              </a:path>
            </a:pathLst>
          </a:custGeom>
          <a:gradFill rotWithShape="0">
            <a:gsLst>
              <a:gs pos="0">
                <a:srgbClr val="000000"/>
              </a:gs>
              <a:gs pos="100000">
                <a:srgbClr val="FF00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1123" name="Freeform 3091"/>
          <p:cNvSpPr>
            <a:spLocks/>
          </p:cNvSpPr>
          <p:nvPr/>
        </p:nvSpPr>
        <p:spPr bwMode="auto">
          <a:xfrm>
            <a:off x="3200400" y="1724025"/>
            <a:ext cx="3871913" cy="2484438"/>
          </a:xfrm>
          <a:custGeom>
            <a:avLst/>
            <a:gdLst>
              <a:gd name="T0" fmla="*/ 1260 w 2439"/>
              <a:gd name="T1" fmla="*/ 210 h 1565"/>
              <a:gd name="T2" fmla="*/ 966 w 2439"/>
              <a:gd name="T3" fmla="*/ 223 h 1565"/>
              <a:gd name="T4" fmla="*/ 492 w 2439"/>
              <a:gd name="T5" fmla="*/ 156 h 1565"/>
              <a:gd name="T6" fmla="*/ 162 w 2439"/>
              <a:gd name="T7" fmla="*/ 66 h 1565"/>
              <a:gd name="T8" fmla="*/ 0 w 2439"/>
              <a:gd name="T9" fmla="*/ 0 h 1565"/>
              <a:gd name="T10" fmla="*/ 486 w 2439"/>
              <a:gd name="T11" fmla="*/ 804 h 1565"/>
              <a:gd name="T12" fmla="*/ 847 w 2439"/>
              <a:gd name="T13" fmla="*/ 1278 h 1565"/>
              <a:gd name="T14" fmla="*/ 1260 w 2439"/>
              <a:gd name="T15" fmla="*/ 1562 h 1565"/>
              <a:gd name="T16" fmla="*/ 1290 w 2439"/>
              <a:gd name="T17" fmla="*/ 1565 h 1565"/>
              <a:gd name="T18" fmla="*/ 1336 w 2439"/>
              <a:gd name="T19" fmla="*/ 1558 h 1565"/>
              <a:gd name="T20" fmla="*/ 1396 w 2439"/>
              <a:gd name="T21" fmla="*/ 1534 h 1565"/>
              <a:gd name="T22" fmla="*/ 1448 w 2439"/>
              <a:gd name="T23" fmla="*/ 1506 h 1565"/>
              <a:gd name="T24" fmla="*/ 1512 w 2439"/>
              <a:gd name="T25" fmla="*/ 1455 h 1565"/>
              <a:gd name="T26" fmla="*/ 1559 w 2439"/>
              <a:gd name="T27" fmla="*/ 1409 h 1565"/>
              <a:gd name="T28" fmla="*/ 1608 w 2439"/>
              <a:gd name="T29" fmla="*/ 1358 h 1565"/>
              <a:gd name="T30" fmla="*/ 1664 w 2439"/>
              <a:gd name="T31" fmla="*/ 1292 h 1565"/>
              <a:gd name="T32" fmla="*/ 1704 w 2439"/>
              <a:gd name="T33" fmla="*/ 1238 h 1565"/>
              <a:gd name="T34" fmla="*/ 1751 w 2439"/>
              <a:gd name="T35" fmla="*/ 1170 h 1565"/>
              <a:gd name="T36" fmla="*/ 1793 w 2439"/>
              <a:gd name="T37" fmla="*/ 1106 h 1565"/>
              <a:gd name="T38" fmla="*/ 1874 w 2439"/>
              <a:gd name="T39" fmla="*/ 980 h 1565"/>
              <a:gd name="T40" fmla="*/ 1968 w 2439"/>
              <a:gd name="T41" fmla="*/ 834 h 1565"/>
              <a:gd name="T42" fmla="*/ 2162 w 2439"/>
              <a:gd name="T43" fmla="*/ 498 h 1565"/>
              <a:gd name="T44" fmla="*/ 2352 w 2439"/>
              <a:gd name="T45" fmla="*/ 162 h 1565"/>
              <a:gd name="T46" fmla="*/ 2439 w 2439"/>
              <a:gd name="T47" fmla="*/ 23 h 1565"/>
              <a:gd name="T48" fmla="*/ 2322 w 2439"/>
              <a:gd name="T49" fmla="*/ 69 h 1565"/>
              <a:gd name="T50" fmla="*/ 2208 w 2439"/>
              <a:gd name="T51" fmla="*/ 105 h 1565"/>
              <a:gd name="T52" fmla="*/ 2136 w 2439"/>
              <a:gd name="T53" fmla="*/ 122 h 1565"/>
              <a:gd name="T54" fmla="*/ 2066 w 2439"/>
              <a:gd name="T55" fmla="*/ 140 h 1565"/>
              <a:gd name="T56" fmla="*/ 2001 w 2439"/>
              <a:gd name="T57" fmla="*/ 152 h 1565"/>
              <a:gd name="T58" fmla="*/ 1916 w 2439"/>
              <a:gd name="T59" fmla="*/ 168 h 1565"/>
              <a:gd name="T60" fmla="*/ 1791 w 2439"/>
              <a:gd name="T61" fmla="*/ 188 h 1565"/>
              <a:gd name="T62" fmla="*/ 1707 w 2439"/>
              <a:gd name="T63" fmla="*/ 197 h 1565"/>
              <a:gd name="T64" fmla="*/ 1599 w 2439"/>
              <a:gd name="T65" fmla="*/ 207 h 1565"/>
              <a:gd name="T66" fmla="*/ 1433 w 2439"/>
              <a:gd name="T67" fmla="*/ 212 h 1565"/>
              <a:gd name="T68" fmla="*/ 1260 w 2439"/>
              <a:gd name="T69" fmla="*/ 210 h 1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439" h="1565">
                <a:moveTo>
                  <a:pt x="1260" y="210"/>
                </a:moveTo>
                <a:lnTo>
                  <a:pt x="966" y="223"/>
                </a:lnTo>
                <a:lnTo>
                  <a:pt x="492" y="156"/>
                </a:lnTo>
                <a:lnTo>
                  <a:pt x="162" y="66"/>
                </a:lnTo>
                <a:lnTo>
                  <a:pt x="0" y="0"/>
                </a:lnTo>
                <a:lnTo>
                  <a:pt x="486" y="804"/>
                </a:lnTo>
                <a:lnTo>
                  <a:pt x="847" y="1278"/>
                </a:lnTo>
                <a:lnTo>
                  <a:pt x="1260" y="1562"/>
                </a:lnTo>
                <a:lnTo>
                  <a:pt x="1290" y="1565"/>
                </a:lnTo>
                <a:lnTo>
                  <a:pt x="1336" y="1558"/>
                </a:lnTo>
                <a:lnTo>
                  <a:pt x="1396" y="1534"/>
                </a:lnTo>
                <a:lnTo>
                  <a:pt x="1448" y="1506"/>
                </a:lnTo>
                <a:lnTo>
                  <a:pt x="1512" y="1455"/>
                </a:lnTo>
                <a:lnTo>
                  <a:pt x="1559" y="1409"/>
                </a:lnTo>
                <a:lnTo>
                  <a:pt x="1608" y="1358"/>
                </a:lnTo>
                <a:lnTo>
                  <a:pt x="1664" y="1292"/>
                </a:lnTo>
                <a:lnTo>
                  <a:pt x="1704" y="1238"/>
                </a:lnTo>
                <a:lnTo>
                  <a:pt x="1751" y="1170"/>
                </a:lnTo>
                <a:lnTo>
                  <a:pt x="1793" y="1106"/>
                </a:lnTo>
                <a:lnTo>
                  <a:pt x="1874" y="980"/>
                </a:lnTo>
                <a:lnTo>
                  <a:pt x="1968" y="834"/>
                </a:lnTo>
                <a:lnTo>
                  <a:pt x="2162" y="498"/>
                </a:lnTo>
                <a:lnTo>
                  <a:pt x="2352" y="162"/>
                </a:lnTo>
                <a:lnTo>
                  <a:pt x="2439" y="23"/>
                </a:lnTo>
                <a:lnTo>
                  <a:pt x="2322" y="69"/>
                </a:lnTo>
                <a:lnTo>
                  <a:pt x="2208" y="105"/>
                </a:lnTo>
                <a:lnTo>
                  <a:pt x="2136" y="122"/>
                </a:lnTo>
                <a:lnTo>
                  <a:pt x="2066" y="140"/>
                </a:lnTo>
                <a:lnTo>
                  <a:pt x="2001" y="152"/>
                </a:lnTo>
                <a:lnTo>
                  <a:pt x="1916" y="168"/>
                </a:lnTo>
                <a:lnTo>
                  <a:pt x="1791" y="188"/>
                </a:lnTo>
                <a:lnTo>
                  <a:pt x="1707" y="197"/>
                </a:lnTo>
                <a:lnTo>
                  <a:pt x="1599" y="207"/>
                </a:lnTo>
                <a:lnTo>
                  <a:pt x="1433" y="212"/>
                </a:lnTo>
                <a:lnTo>
                  <a:pt x="1260" y="210"/>
                </a:lnTo>
                <a:close/>
              </a:path>
            </a:pathLst>
          </a:custGeom>
          <a:gradFill rotWithShape="0">
            <a:gsLst>
              <a:gs pos="0">
                <a:srgbClr val="009900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1124" name="Freeform 3092"/>
          <p:cNvSpPr>
            <a:spLocks/>
          </p:cNvSpPr>
          <p:nvPr/>
        </p:nvSpPr>
        <p:spPr bwMode="auto">
          <a:xfrm>
            <a:off x="5105400" y="1752600"/>
            <a:ext cx="1971675" cy="295275"/>
          </a:xfrm>
          <a:custGeom>
            <a:avLst/>
            <a:gdLst>
              <a:gd name="T0" fmla="*/ 0 w 1242"/>
              <a:gd name="T1" fmla="*/ 180 h 186"/>
              <a:gd name="T2" fmla="*/ 228 w 1242"/>
              <a:gd name="T3" fmla="*/ 180 h 186"/>
              <a:gd name="T4" fmla="*/ 645 w 1242"/>
              <a:gd name="T5" fmla="*/ 147 h 186"/>
              <a:gd name="T6" fmla="*/ 1023 w 1242"/>
              <a:gd name="T7" fmla="*/ 75 h 186"/>
              <a:gd name="T8" fmla="*/ 1242 w 1242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2" h="186">
                <a:moveTo>
                  <a:pt x="0" y="180"/>
                </a:moveTo>
                <a:cubicBezTo>
                  <a:pt x="38" y="180"/>
                  <a:pt x="120" y="186"/>
                  <a:pt x="228" y="180"/>
                </a:cubicBezTo>
                <a:cubicBezTo>
                  <a:pt x="336" y="174"/>
                  <a:pt x="513" y="164"/>
                  <a:pt x="645" y="147"/>
                </a:cubicBezTo>
                <a:cubicBezTo>
                  <a:pt x="777" y="130"/>
                  <a:pt x="924" y="99"/>
                  <a:pt x="1023" y="75"/>
                </a:cubicBezTo>
                <a:cubicBezTo>
                  <a:pt x="1122" y="51"/>
                  <a:pt x="1197" y="16"/>
                  <a:pt x="1242" y="0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1125" name="Freeform 3093"/>
          <p:cNvSpPr>
            <a:spLocks/>
          </p:cNvSpPr>
          <p:nvPr/>
        </p:nvSpPr>
        <p:spPr bwMode="auto">
          <a:xfrm>
            <a:off x="5210175" y="1739900"/>
            <a:ext cx="1876425" cy="2470150"/>
          </a:xfrm>
          <a:custGeom>
            <a:avLst/>
            <a:gdLst>
              <a:gd name="T0" fmla="*/ 1182 w 1182"/>
              <a:gd name="T1" fmla="*/ 0 h 1556"/>
              <a:gd name="T2" fmla="*/ 417 w 1182"/>
              <a:gd name="T3" fmla="*/ 1283 h 1556"/>
              <a:gd name="T4" fmla="*/ 0 w 1182"/>
              <a:gd name="T5" fmla="*/ 1556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2" h="1556">
                <a:moveTo>
                  <a:pt x="1182" y="0"/>
                </a:moveTo>
                <a:cubicBezTo>
                  <a:pt x="1054" y="214"/>
                  <a:pt x="614" y="1024"/>
                  <a:pt x="417" y="1283"/>
                </a:cubicBezTo>
                <a:cubicBezTo>
                  <a:pt x="220" y="1542"/>
                  <a:pt x="87" y="1499"/>
                  <a:pt x="0" y="1556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1126" name="Line 3094"/>
          <p:cNvSpPr>
            <a:spLocks noChangeShapeType="1"/>
          </p:cNvSpPr>
          <p:nvPr/>
        </p:nvSpPr>
        <p:spPr bwMode="auto">
          <a:xfrm flipH="1" flipV="1">
            <a:off x="5210175" y="4918075"/>
            <a:ext cx="1876425" cy="7969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1127" name="Text Box 3095"/>
          <p:cNvSpPr txBox="1">
            <a:spLocks noChangeArrowheads="1"/>
          </p:cNvSpPr>
          <p:nvPr/>
        </p:nvSpPr>
        <p:spPr bwMode="auto">
          <a:xfrm>
            <a:off x="7072313" y="5465763"/>
            <a:ext cx="1203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FF"/>
                </a:solidFill>
              </a:rPr>
              <a:t>y</a:t>
            </a:r>
            <a:r>
              <a:rPr lang="en-US" altLang="zh-CN" sz="2800" b="1">
                <a:solidFill>
                  <a:srgbClr val="FF00FF"/>
                </a:solidFill>
              </a:rPr>
              <a:t>=</a:t>
            </a:r>
            <a:r>
              <a:rPr lang="en-US" altLang="zh-CN" sz="2800" b="1" i="1">
                <a:solidFill>
                  <a:srgbClr val="FF00FF"/>
                </a:solidFill>
              </a:rPr>
              <a:t>kx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351129" name="Text Box 3097"/>
          <p:cNvSpPr txBox="1">
            <a:spLocks noChangeArrowheads="1"/>
          </p:cNvSpPr>
          <p:nvPr/>
        </p:nvSpPr>
        <p:spPr bwMode="auto">
          <a:xfrm>
            <a:off x="74613" y="1590675"/>
            <a:ext cx="292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在平面上的</a:t>
            </a:r>
            <a:r>
              <a:rPr lang="en-US" altLang="zh-CN" b="1">
                <a:solidFill>
                  <a:schemeClr val="tx1"/>
                </a:solidFill>
              </a:rPr>
              <a:t>(0,0)</a:t>
            </a:r>
            <a:r>
              <a:rPr lang="zh-CN" altLang="en-US" b="1">
                <a:solidFill>
                  <a:schemeClr val="tx1"/>
                </a:solidFill>
              </a:rPr>
              <a:t>点处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graphicFrame>
        <p:nvGraphicFramePr>
          <p:cNvPr id="2351130" name="Object 3098"/>
          <p:cNvGraphicFramePr>
            <a:graphicFrameLocks noChangeAspect="1"/>
          </p:cNvGraphicFramePr>
          <p:nvPr/>
        </p:nvGraphicFramePr>
        <p:xfrm>
          <a:off x="500063" y="2281238"/>
          <a:ext cx="277653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331" name="公式" r:id="rId3" imgW="1295280" imgH="393480" progId="Equation.3">
                  <p:embed/>
                </p:oleObj>
              </mc:Choice>
              <mc:Fallback>
                <p:oleObj name="公式" r:id="rId3" imgW="1295280" imgH="393480" progId="Equation.3">
                  <p:embed/>
                  <p:pic>
                    <p:nvPicPr>
                      <p:cNvPr id="0" name="Object 3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281238"/>
                        <a:ext cx="2776537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1131" name="Text Box 3099"/>
          <p:cNvSpPr txBox="1">
            <a:spLocks noChangeArrowheads="1"/>
          </p:cNvSpPr>
          <p:nvPr/>
        </p:nvSpPr>
        <p:spPr bwMode="auto">
          <a:xfrm>
            <a:off x="2379663" y="3976688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900" b="1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2351132" name="Object 3100"/>
          <p:cNvGraphicFramePr>
            <a:graphicFrameLocks noChangeAspect="1"/>
          </p:cNvGraphicFramePr>
          <p:nvPr/>
        </p:nvGraphicFramePr>
        <p:xfrm>
          <a:off x="947738" y="4191000"/>
          <a:ext cx="27051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332" name="公式" r:id="rId5" imgW="1422360" imgH="241200" progId="Equation.3">
                  <p:embed/>
                </p:oleObj>
              </mc:Choice>
              <mc:Fallback>
                <p:oleObj name="公式" r:id="rId5" imgW="1422360" imgH="241200" progId="Equation.3">
                  <p:embed/>
                  <p:pic>
                    <p:nvPicPr>
                      <p:cNvPr id="0" name="Object 3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4191000"/>
                        <a:ext cx="27051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1134" name="Text Box 3102"/>
          <p:cNvSpPr txBox="1">
            <a:spLocks noChangeArrowheads="1"/>
          </p:cNvSpPr>
          <p:nvPr/>
        </p:nvSpPr>
        <p:spPr bwMode="auto">
          <a:xfrm>
            <a:off x="-3175" y="5103813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FF00FF"/>
                </a:solidFill>
              </a:rPr>
              <a:t>例如：</a:t>
            </a:r>
          </a:p>
        </p:txBody>
      </p:sp>
      <p:graphicFrame>
        <p:nvGraphicFramePr>
          <p:cNvPr id="2351135" name="Object 3103"/>
          <p:cNvGraphicFramePr>
            <a:graphicFrameLocks noChangeAspect="1"/>
          </p:cNvGraphicFramePr>
          <p:nvPr/>
        </p:nvGraphicFramePr>
        <p:xfrm>
          <a:off x="944563" y="5026025"/>
          <a:ext cx="283051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333" name="公式" r:id="rId7" imgW="1282680" imgH="241200" progId="Equation.3">
                  <p:embed/>
                </p:oleObj>
              </mc:Choice>
              <mc:Fallback>
                <p:oleObj name="公式" r:id="rId7" imgW="1282680" imgH="241200" progId="Equation.3">
                  <p:embed/>
                  <p:pic>
                    <p:nvPicPr>
                      <p:cNvPr id="0" name="Object 3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5026025"/>
                        <a:ext cx="283051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1137" name="Text Box 3105"/>
          <p:cNvSpPr txBox="1">
            <a:spLocks noChangeArrowheads="1"/>
          </p:cNvSpPr>
          <p:nvPr/>
        </p:nvSpPr>
        <p:spPr bwMode="auto">
          <a:xfrm>
            <a:off x="4892675" y="85725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z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2351140" name="Text Box 3108"/>
          <p:cNvSpPr txBox="1">
            <a:spLocks noChangeArrowheads="1"/>
          </p:cNvSpPr>
          <p:nvPr/>
        </p:nvSpPr>
        <p:spPr bwMode="auto">
          <a:xfrm>
            <a:off x="228600" y="3124200"/>
            <a:ext cx="290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(</a:t>
            </a:r>
            <a:r>
              <a:rPr lang="zh-CN" altLang="en-US" sz="2000" b="1">
                <a:solidFill>
                  <a:schemeClr val="tx1"/>
                </a:solidFill>
              </a:rPr>
              <a:t>和的极限等于极限的和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351142" name="Rectangle 3110"/>
          <p:cNvSpPr>
            <a:spLocks noGrp="1" noChangeArrowheads="1"/>
          </p:cNvSpPr>
          <p:nvPr>
            <p:ph type="title" idx="4294967295"/>
          </p:nvPr>
        </p:nvSpPr>
        <p:spPr>
          <a:xfrm>
            <a:off x="271463" y="371475"/>
            <a:ext cx="3919537" cy="369888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1. </a:t>
            </a:r>
            <a:r>
              <a:rPr lang="zh-CN" altLang="en-US" sz="2400" b="1"/>
              <a:t>二重极限存在的例子</a:t>
            </a:r>
            <a:endParaRPr lang="zh-CN" altLang="en-US" b="1"/>
          </a:p>
        </p:txBody>
      </p:sp>
      <p:sp>
        <p:nvSpPr>
          <p:cNvPr id="2351143" name="Text Box 3111"/>
          <p:cNvSpPr txBox="1">
            <a:spLocks noChangeArrowheads="1"/>
          </p:cNvSpPr>
          <p:nvPr/>
        </p:nvSpPr>
        <p:spPr bwMode="auto">
          <a:xfrm>
            <a:off x="314325" y="4646613"/>
            <a:ext cx="1525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都有 </a:t>
            </a:r>
            <a:r>
              <a:rPr lang="en-US" altLang="zh-CN" b="1" i="1">
                <a:solidFill>
                  <a:srgbClr val="FF0000"/>
                </a:solidFill>
              </a:rPr>
              <a:t>z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 1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351144" name="Text Box 3112"/>
          <p:cNvSpPr txBox="1">
            <a:spLocks noChangeArrowheads="1"/>
          </p:cNvSpPr>
          <p:nvPr/>
        </p:nvSpPr>
        <p:spPr bwMode="auto">
          <a:xfrm>
            <a:off x="700088" y="5645150"/>
            <a:ext cx="121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rgbClr val="FF00FF"/>
                </a:solidFill>
              </a:rPr>
              <a:t>有 </a:t>
            </a:r>
            <a:r>
              <a:rPr lang="en-US" altLang="zh-CN" b="1" i="1">
                <a:solidFill>
                  <a:srgbClr val="FF00FF"/>
                </a:solidFill>
              </a:rPr>
              <a:t>z</a:t>
            </a:r>
            <a:r>
              <a:rPr lang="en-US" altLang="zh-CN" b="1">
                <a:solidFill>
                  <a:srgbClr val="FF00FF"/>
                </a:solidFill>
                <a:sym typeface="Symbol" pitchFamily="18" charset="2"/>
              </a:rPr>
              <a:t> 1</a:t>
            </a:r>
            <a:endParaRPr lang="en-US" altLang="zh-CN" b="1">
              <a:solidFill>
                <a:srgbClr val="FF00FF"/>
              </a:solidFill>
            </a:endParaRPr>
          </a:p>
        </p:txBody>
      </p:sp>
      <p:sp>
        <p:nvSpPr>
          <p:cNvPr id="2351145" name="AutoShape 3113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1146" name="Text Box 3114"/>
          <p:cNvSpPr txBox="1">
            <a:spLocks noChangeArrowheads="1"/>
          </p:cNvSpPr>
          <p:nvPr/>
        </p:nvSpPr>
        <p:spPr bwMode="auto">
          <a:xfrm>
            <a:off x="41275" y="22812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/>
              <a:t>有</a:t>
            </a:r>
            <a:endParaRPr lang="zh-CN" altLang="en-US"/>
          </a:p>
        </p:txBody>
      </p:sp>
      <p:sp>
        <p:nvSpPr>
          <p:cNvPr id="2351147" name="Text Box 3115"/>
          <p:cNvSpPr txBox="1">
            <a:spLocks noChangeArrowheads="1"/>
          </p:cNvSpPr>
          <p:nvPr/>
        </p:nvSpPr>
        <p:spPr bwMode="auto">
          <a:xfrm>
            <a:off x="6350" y="3636963"/>
            <a:ext cx="247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故：在</a:t>
            </a:r>
            <a:r>
              <a:rPr lang="en-US" altLang="zh-CN" b="1" i="1">
                <a:solidFill>
                  <a:schemeClr val="tx1"/>
                </a:solidFill>
              </a:rPr>
              <a:t>xoy</a:t>
            </a:r>
            <a:r>
              <a:rPr lang="zh-CN" altLang="en-US" b="1">
                <a:solidFill>
                  <a:schemeClr val="tx1"/>
                </a:solidFill>
              </a:rPr>
              <a:t>平面上</a:t>
            </a:r>
          </a:p>
        </p:txBody>
      </p:sp>
      <p:sp>
        <p:nvSpPr>
          <p:cNvPr id="2351148" name="Text Box 3116"/>
          <p:cNvSpPr txBox="1">
            <a:spLocks noChangeArrowheads="1"/>
          </p:cNvSpPr>
          <p:nvPr/>
        </p:nvSpPr>
        <p:spPr bwMode="auto">
          <a:xfrm>
            <a:off x="271463" y="42116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/>
              <a:t>点</a:t>
            </a:r>
          </a:p>
        </p:txBody>
      </p:sp>
      <p:sp>
        <p:nvSpPr>
          <p:cNvPr id="2351149" name="Text Box 3117"/>
          <p:cNvSpPr txBox="1">
            <a:spLocks noChangeArrowheads="1"/>
          </p:cNvSpPr>
          <p:nvPr/>
        </p:nvSpPr>
        <p:spPr bwMode="auto">
          <a:xfrm>
            <a:off x="2476500" y="48895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51150" name="Text Box 3118"/>
          <p:cNvSpPr txBox="1">
            <a:spLocks noChangeArrowheads="1"/>
          </p:cNvSpPr>
          <p:nvPr/>
        </p:nvSpPr>
        <p:spPr bwMode="auto">
          <a:xfrm>
            <a:off x="2628900" y="50419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1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1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51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51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11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35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5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5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51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1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5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5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5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5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51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51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235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51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51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51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51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11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5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5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51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51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51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51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51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51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51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51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11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5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5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35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235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351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35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1141" grpId="0" animBg="1"/>
      <p:bldP spid="2351114" grpId="0" animBg="1"/>
      <p:bldP spid="2351115" grpId="0" animBg="1"/>
      <p:bldP spid="2351116" grpId="0" autoUpdateAnimBg="0"/>
      <p:bldP spid="2351121" grpId="0" animBg="1"/>
      <p:bldP spid="2351122" grpId="0" animBg="1"/>
      <p:bldP spid="2351123" grpId="0" animBg="1"/>
      <p:bldP spid="2351124" grpId="0" animBg="1"/>
      <p:bldP spid="2351125" grpId="0" animBg="1"/>
      <p:bldP spid="2351126" grpId="0" animBg="1"/>
      <p:bldP spid="2351127" grpId="0" autoUpdateAnimBg="0"/>
      <p:bldP spid="2351131" grpId="0" autoUpdateAnimBg="0"/>
      <p:bldP spid="2351134" grpId="0" autoUpdateAnimBg="0"/>
      <p:bldP spid="2351137" grpId="0" autoUpdateAnimBg="0"/>
      <p:bldP spid="2351140" grpId="0" autoUpdateAnimBg="0"/>
      <p:bldP spid="2351143" grpId="0" autoUpdateAnimBg="0"/>
      <p:bldP spid="2351144" grpId="0" autoUpdateAnimBg="0"/>
      <p:bldP spid="2351147" grpId="0" autoUpdateAnimBg="0"/>
      <p:bldP spid="2351148" grpId="0" autoUpdateAnimBg="0"/>
      <p:bldP spid="2351149" grpId="0" autoUpdateAnimBg="0"/>
      <p:bldP spid="235115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242" name="Oval 2"/>
          <p:cNvSpPr>
            <a:spLocks noChangeArrowheads="1"/>
          </p:cNvSpPr>
          <p:nvPr/>
        </p:nvSpPr>
        <p:spPr bwMode="auto">
          <a:xfrm>
            <a:off x="4394200" y="2587625"/>
            <a:ext cx="3048000" cy="1846263"/>
          </a:xfrm>
          <a:prstGeom prst="ellipse">
            <a:avLst/>
          </a:prstGeom>
          <a:solidFill>
            <a:srgbClr val="FF66FF"/>
          </a:solidFill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0243" name="Freeform 3"/>
          <p:cNvSpPr>
            <a:spLocks/>
          </p:cNvSpPr>
          <p:nvPr/>
        </p:nvSpPr>
        <p:spPr bwMode="auto">
          <a:xfrm>
            <a:off x="4083050" y="1962150"/>
            <a:ext cx="3679825" cy="1516063"/>
          </a:xfrm>
          <a:custGeom>
            <a:avLst/>
            <a:gdLst>
              <a:gd name="T0" fmla="*/ 28 w 2318"/>
              <a:gd name="T1" fmla="*/ 955 h 955"/>
              <a:gd name="T2" fmla="*/ 2318 w 2318"/>
              <a:gd name="T3" fmla="*/ 955 h 955"/>
              <a:gd name="T4" fmla="*/ 2100 w 2318"/>
              <a:gd name="T5" fmla="*/ 282 h 955"/>
              <a:gd name="T6" fmla="*/ 982 w 2318"/>
              <a:gd name="T7" fmla="*/ 0 h 955"/>
              <a:gd name="T8" fmla="*/ 0 w 2318"/>
              <a:gd name="T9" fmla="*/ 664 h 955"/>
              <a:gd name="T10" fmla="*/ 28 w 2318"/>
              <a:gd name="T11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8" h="955">
                <a:moveTo>
                  <a:pt x="28" y="955"/>
                </a:moveTo>
                <a:lnTo>
                  <a:pt x="2318" y="955"/>
                </a:lnTo>
                <a:lnTo>
                  <a:pt x="2100" y="282"/>
                </a:lnTo>
                <a:lnTo>
                  <a:pt x="982" y="0"/>
                </a:lnTo>
                <a:lnTo>
                  <a:pt x="0" y="664"/>
                </a:lnTo>
                <a:lnTo>
                  <a:pt x="28" y="9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30244" name="Line 4"/>
          <p:cNvSpPr>
            <a:spLocks noChangeShapeType="1"/>
          </p:cNvSpPr>
          <p:nvPr/>
        </p:nvSpPr>
        <p:spPr bwMode="auto">
          <a:xfrm flipV="1">
            <a:off x="5943600" y="457200"/>
            <a:ext cx="0" cy="515778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30245" name="Group 5"/>
          <p:cNvGrpSpPr>
            <a:grpSpLocks/>
          </p:cNvGrpSpPr>
          <p:nvPr/>
        </p:nvGrpSpPr>
        <p:grpSpPr bwMode="auto">
          <a:xfrm>
            <a:off x="4114800" y="1843088"/>
            <a:ext cx="4695825" cy="3303587"/>
            <a:chOff x="2592" y="1161"/>
            <a:chExt cx="2958" cy="2081"/>
          </a:xfrm>
        </p:grpSpPr>
        <p:sp>
          <p:nvSpPr>
            <p:cNvPr id="1930246" name="Text Box 6"/>
            <p:cNvSpPr txBox="1">
              <a:spLocks noChangeArrowheads="1"/>
            </p:cNvSpPr>
            <p:nvPr/>
          </p:nvSpPr>
          <p:spPr bwMode="auto">
            <a:xfrm>
              <a:off x="3552" y="19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tx1"/>
                  </a:solidFill>
                </a:rPr>
                <a:t>o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930247" name="Line 7"/>
            <p:cNvSpPr>
              <a:spLocks noChangeShapeType="1"/>
            </p:cNvSpPr>
            <p:nvPr/>
          </p:nvSpPr>
          <p:spPr bwMode="auto">
            <a:xfrm flipV="1">
              <a:off x="2592" y="1392"/>
              <a:ext cx="2544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30248" name="Group 8"/>
            <p:cNvGrpSpPr>
              <a:grpSpLocks/>
            </p:cNvGrpSpPr>
            <p:nvPr/>
          </p:nvGrpSpPr>
          <p:grpSpPr bwMode="auto">
            <a:xfrm>
              <a:off x="2936" y="1704"/>
              <a:ext cx="2210" cy="1538"/>
              <a:chOff x="2936" y="1704"/>
              <a:chExt cx="2210" cy="1538"/>
            </a:xfrm>
          </p:grpSpPr>
          <p:sp>
            <p:nvSpPr>
              <p:cNvPr id="1930249" name="Line 9"/>
              <p:cNvSpPr>
                <a:spLocks noChangeShapeType="1"/>
              </p:cNvSpPr>
              <p:nvPr/>
            </p:nvSpPr>
            <p:spPr bwMode="auto">
              <a:xfrm rot="366403">
                <a:off x="2936" y="1704"/>
                <a:ext cx="2136" cy="1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0250" name="Text Box 10"/>
              <p:cNvSpPr txBox="1">
                <a:spLocks noChangeArrowheads="1"/>
              </p:cNvSpPr>
              <p:nvPr/>
            </p:nvSpPr>
            <p:spPr bwMode="auto">
              <a:xfrm>
                <a:off x="4912" y="2954"/>
                <a:ext cx="2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</a:rPr>
                  <a:t>x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30251" name="Text Box 11"/>
            <p:cNvSpPr txBox="1">
              <a:spLocks noChangeArrowheads="1"/>
            </p:cNvSpPr>
            <p:nvPr/>
          </p:nvSpPr>
          <p:spPr bwMode="auto">
            <a:xfrm>
              <a:off x="5184" y="1161"/>
              <a:ext cx="3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930252" name="Oval 12"/>
          <p:cNvSpPr>
            <a:spLocks noChangeArrowheads="1"/>
          </p:cNvSpPr>
          <p:nvPr/>
        </p:nvSpPr>
        <p:spPr bwMode="auto">
          <a:xfrm>
            <a:off x="5891213" y="3449638"/>
            <a:ext cx="87312" cy="841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0253" name="Oval 13"/>
          <p:cNvSpPr>
            <a:spLocks noChangeArrowheads="1"/>
          </p:cNvSpPr>
          <p:nvPr/>
        </p:nvSpPr>
        <p:spPr bwMode="auto">
          <a:xfrm>
            <a:off x="4391025" y="2587625"/>
            <a:ext cx="3048000" cy="1874838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0254" name="Text Box 14"/>
          <p:cNvSpPr txBox="1">
            <a:spLocks noChangeArrowheads="1"/>
          </p:cNvSpPr>
          <p:nvPr/>
        </p:nvSpPr>
        <p:spPr bwMode="auto">
          <a:xfrm>
            <a:off x="219075" y="327025"/>
            <a:ext cx="430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endParaRPr lang="en-US" altLang="zh-CN" b="1">
              <a:solidFill>
                <a:schemeClr val="tx1"/>
              </a:solidFill>
            </a:endParaRPr>
          </a:p>
        </p:txBody>
      </p:sp>
      <p:graphicFrame>
        <p:nvGraphicFramePr>
          <p:cNvPr id="1930255" name="Object 15"/>
          <p:cNvGraphicFramePr>
            <a:graphicFrameLocks noChangeAspect="1"/>
          </p:cNvGraphicFramePr>
          <p:nvPr/>
        </p:nvGraphicFramePr>
        <p:xfrm>
          <a:off x="390525" y="852488"/>
          <a:ext cx="165258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359" name="公式" r:id="rId3" imgW="838080" imgH="444240" progId="Equation.3">
                  <p:embed/>
                </p:oleObj>
              </mc:Choice>
              <mc:Fallback>
                <p:oleObj name="公式" r:id="rId3" imgW="83808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852488"/>
                        <a:ext cx="1652588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0256" name="Object 16"/>
          <p:cNvGraphicFramePr>
            <a:graphicFrameLocks noChangeAspect="1"/>
          </p:cNvGraphicFramePr>
          <p:nvPr/>
        </p:nvGraphicFramePr>
        <p:xfrm>
          <a:off x="266700" y="1728788"/>
          <a:ext cx="28876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360" name="公式" r:id="rId5" imgW="1612800" imgH="215640" progId="Equation.3">
                  <p:embed/>
                </p:oleObj>
              </mc:Choice>
              <mc:Fallback>
                <p:oleObj name="公式" r:id="rId5" imgW="1612800" imgH="215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1728788"/>
                        <a:ext cx="288766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0257" name="Object 17"/>
          <p:cNvGraphicFramePr>
            <a:graphicFrameLocks noChangeAspect="1"/>
          </p:cNvGraphicFramePr>
          <p:nvPr/>
        </p:nvGraphicFramePr>
        <p:xfrm>
          <a:off x="525463" y="3463925"/>
          <a:ext cx="254476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361" name="公式" r:id="rId7" imgW="1422360" imgH="380880" progId="Equation.3">
                  <p:embed/>
                </p:oleObj>
              </mc:Choice>
              <mc:Fallback>
                <p:oleObj name="公式" r:id="rId7" imgW="1422360" imgH="3808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3463925"/>
                        <a:ext cx="254476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0258" name="Object 18"/>
          <p:cNvGraphicFramePr>
            <a:graphicFrameLocks noChangeAspect="1"/>
          </p:cNvGraphicFramePr>
          <p:nvPr/>
        </p:nvGraphicFramePr>
        <p:xfrm>
          <a:off x="730250" y="2468563"/>
          <a:ext cx="190817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362" name="公式" r:id="rId9" imgW="1066680" imgH="482400" progId="Equation.3">
                  <p:embed/>
                </p:oleObj>
              </mc:Choice>
              <mc:Fallback>
                <p:oleObj name="公式" r:id="rId9" imgW="1066680" imgH="482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468563"/>
                        <a:ext cx="190817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0259" name="Text Box 19"/>
          <p:cNvSpPr txBox="1">
            <a:spLocks noChangeArrowheads="1"/>
          </p:cNvSpPr>
          <p:nvPr/>
        </p:nvSpPr>
        <p:spPr bwMode="auto">
          <a:xfrm>
            <a:off x="5943600" y="242888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z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930260" name="Text Box 20"/>
          <p:cNvSpPr txBox="1">
            <a:spLocks noChangeArrowheads="1"/>
          </p:cNvSpPr>
          <p:nvPr/>
        </p:nvSpPr>
        <p:spPr bwMode="auto">
          <a:xfrm>
            <a:off x="4654550" y="4067175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33CC"/>
                </a:solidFill>
              </a:rPr>
              <a:t>a</a:t>
            </a:r>
            <a:endParaRPr lang="en-US" altLang="zh-CN">
              <a:solidFill>
                <a:srgbClr val="FF33CC"/>
              </a:solidFill>
            </a:endParaRPr>
          </a:p>
        </p:txBody>
      </p:sp>
      <p:sp>
        <p:nvSpPr>
          <p:cNvPr id="1930261" name="Text Box 21"/>
          <p:cNvSpPr txBox="1">
            <a:spLocks noChangeArrowheads="1"/>
          </p:cNvSpPr>
          <p:nvPr/>
        </p:nvSpPr>
        <p:spPr bwMode="auto">
          <a:xfrm>
            <a:off x="5097463" y="3924300"/>
            <a:ext cx="1176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chemeClr val="bg1"/>
                </a:solidFill>
              </a:rPr>
              <a:t>y= – x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930262" name="Object 22"/>
          <p:cNvGraphicFramePr>
            <a:graphicFrameLocks noChangeAspect="1"/>
          </p:cNvGraphicFramePr>
          <p:nvPr/>
        </p:nvGraphicFramePr>
        <p:xfrm>
          <a:off x="2638425" y="2468563"/>
          <a:ext cx="7921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363" name="公式" r:id="rId11" imgW="444240" imgH="406080" progId="Equation.3">
                  <p:embed/>
                </p:oleObj>
              </mc:Choice>
              <mc:Fallback>
                <p:oleObj name="公式" r:id="rId11" imgW="444240" imgH="406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468563"/>
                        <a:ext cx="7921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0263" name="Object 23"/>
          <p:cNvGraphicFramePr>
            <a:graphicFrameLocks noChangeAspect="1"/>
          </p:cNvGraphicFramePr>
          <p:nvPr/>
        </p:nvGraphicFramePr>
        <p:xfrm>
          <a:off x="346075" y="2160588"/>
          <a:ext cx="18399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364" name="公式" r:id="rId13" imgW="1028520" imgH="228600" progId="Equation.3">
                  <p:embed/>
                </p:oleObj>
              </mc:Choice>
              <mc:Fallback>
                <p:oleObj name="公式" r:id="rId13" imgW="102852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2160588"/>
                        <a:ext cx="183991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0264" name="Text Box 24"/>
          <p:cNvSpPr txBox="1">
            <a:spLocks noChangeArrowheads="1"/>
          </p:cNvSpPr>
          <p:nvPr/>
        </p:nvSpPr>
        <p:spPr bwMode="auto">
          <a:xfrm>
            <a:off x="3001963" y="342900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30265" name="Text Box 25"/>
          <p:cNvSpPr txBox="1">
            <a:spLocks noChangeArrowheads="1"/>
          </p:cNvSpPr>
          <p:nvPr/>
        </p:nvSpPr>
        <p:spPr bwMode="auto">
          <a:xfrm>
            <a:off x="3470275" y="2879725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3300"/>
              </a:solidFill>
            </a:endParaRPr>
          </a:p>
        </p:txBody>
      </p:sp>
      <p:sp>
        <p:nvSpPr>
          <p:cNvPr id="1930266" name="Text Box 26"/>
          <p:cNvSpPr txBox="1">
            <a:spLocks noChangeArrowheads="1"/>
          </p:cNvSpPr>
          <p:nvPr/>
        </p:nvSpPr>
        <p:spPr bwMode="auto">
          <a:xfrm>
            <a:off x="177800" y="4197350"/>
            <a:ext cx="3533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那么，</a:t>
            </a:r>
            <a:r>
              <a:rPr lang="zh-CN" altLang="en-US" b="1">
                <a:solidFill>
                  <a:srgbClr val="009900"/>
                </a:solidFill>
              </a:rPr>
              <a:t>曲面</a:t>
            </a:r>
            <a:r>
              <a:rPr lang="zh-CN" altLang="en-US" b="1">
                <a:solidFill>
                  <a:schemeClr val="accent2"/>
                </a:solidFill>
              </a:rPr>
              <a:t>在点</a:t>
            </a:r>
            <a:r>
              <a:rPr lang="en-US" altLang="zh-CN" b="1">
                <a:solidFill>
                  <a:schemeClr val="accent2"/>
                </a:solidFill>
              </a:rPr>
              <a:t>(0,0)</a:t>
            </a:r>
            <a:r>
              <a:rPr lang="zh-CN" altLang="en-US" b="1">
                <a:solidFill>
                  <a:schemeClr val="accent2"/>
                </a:solidFill>
              </a:rPr>
              <a:t>附近</a:t>
            </a:r>
          </a:p>
          <a:p>
            <a:r>
              <a:rPr lang="zh-CN" altLang="en-US" b="1">
                <a:solidFill>
                  <a:schemeClr val="accent2"/>
                </a:solidFill>
              </a:rPr>
              <a:t>的形状是怎样的呢</a:t>
            </a:r>
          </a:p>
        </p:txBody>
      </p:sp>
      <p:sp>
        <p:nvSpPr>
          <p:cNvPr id="1930267" name="Text Box 27"/>
          <p:cNvSpPr txBox="1">
            <a:spLocks noChangeArrowheads="1"/>
          </p:cNvSpPr>
          <p:nvPr/>
        </p:nvSpPr>
        <p:spPr bwMode="auto">
          <a:xfrm>
            <a:off x="2752725" y="4462463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</a:rPr>
              <a:t>?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930268" name="Text Box 28"/>
          <p:cNvSpPr txBox="1">
            <a:spLocks noChangeArrowheads="1"/>
          </p:cNvSpPr>
          <p:nvPr/>
        </p:nvSpPr>
        <p:spPr bwMode="auto">
          <a:xfrm>
            <a:off x="357188" y="5100638"/>
            <a:ext cx="2560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</a:rPr>
              <a:t>曲面与</a:t>
            </a:r>
            <a:r>
              <a:rPr lang="en-US" altLang="zh-CN" b="1" i="1">
                <a:solidFill>
                  <a:srgbClr val="009900"/>
                </a:solidFill>
              </a:rPr>
              <a:t>z</a:t>
            </a:r>
            <a:r>
              <a:rPr lang="zh-CN" altLang="en-US" b="1">
                <a:solidFill>
                  <a:srgbClr val="009900"/>
                </a:solidFill>
              </a:rPr>
              <a:t>轴无交点</a:t>
            </a:r>
            <a:r>
              <a:rPr lang="en-US" altLang="zh-CN" b="1">
                <a:solidFill>
                  <a:srgbClr val="009900"/>
                </a:solidFill>
              </a:rPr>
              <a:t>;</a:t>
            </a:r>
          </a:p>
        </p:txBody>
      </p:sp>
      <p:sp>
        <p:nvSpPr>
          <p:cNvPr id="1930269" name="Rectangle 29"/>
          <p:cNvSpPr>
            <a:spLocks noChangeArrowheads="1"/>
          </p:cNvSpPr>
          <p:nvPr/>
        </p:nvSpPr>
        <p:spPr bwMode="auto">
          <a:xfrm>
            <a:off x="357188" y="5557838"/>
            <a:ext cx="349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</a:rPr>
              <a:t>曲面关于平面 </a:t>
            </a:r>
            <a:r>
              <a:rPr lang="en-US" altLang="zh-CN" b="1" i="1">
                <a:solidFill>
                  <a:srgbClr val="009900"/>
                </a:solidFill>
              </a:rPr>
              <a:t>y</a:t>
            </a:r>
            <a:r>
              <a:rPr lang="en-US" altLang="zh-CN" b="1">
                <a:solidFill>
                  <a:srgbClr val="009900"/>
                </a:solidFill>
              </a:rPr>
              <a:t>=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zh-CN" altLang="en-US" b="1">
                <a:solidFill>
                  <a:srgbClr val="009900"/>
                </a:solidFill>
              </a:rPr>
              <a:t>对称；</a:t>
            </a:r>
          </a:p>
        </p:txBody>
      </p:sp>
      <p:sp>
        <p:nvSpPr>
          <p:cNvPr id="1930270" name="Rectangle 30"/>
          <p:cNvSpPr>
            <a:spLocks noChangeArrowheads="1"/>
          </p:cNvSpPr>
          <p:nvPr/>
        </p:nvSpPr>
        <p:spPr bwMode="auto">
          <a:xfrm>
            <a:off x="357188" y="5986463"/>
            <a:ext cx="372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</a:rPr>
              <a:t>曲面关于平面 </a:t>
            </a:r>
            <a:r>
              <a:rPr lang="en-US" altLang="zh-CN" b="1" i="1">
                <a:solidFill>
                  <a:srgbClr val="009900"/>
                </a:solidFill>
              </a:rPr>
              <a:t>y</a:t>
            </a:r>
            <a:r>
              <a:rPr lang="en-US" altLang="zh-CN" b="1">
                <a:solidFill>
                  <a:srgbClr val="009900"/>
                </a:solidFill>
              </a:rPr>
              <a:t>= –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zh-CN" altLang="en-US" b="1">
                <a:solidFill>
                  <a:srgbClr val="009900"/>
                </a:solidFill>
              </a:rPr>
              <a:t>对称；</a:t>
            </a:r>
          </a:p>
        </p:txBody>
      </p:sp>
      <p:sp>
        <p:nvSpPr>
          <p:cNvPr id="1930271" name="Line 31"/>
          <p:cNvSpPr>
            <a:spLocks noChangeShapeType="1"/>
          </p:cNvSpPr>
          <p:nvPr/>
        </p:nvSpPr>
        <p:spPr bwMode="auto">
          <a:xfrm>
            <a:off x="4027488" y="3476625"/>
            <a:ext cx="402431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30272" name="Line 32"/>
          <p:cNvSpPr>
            <a:spLocks noChangeShapeType="1"/>
          </p:cNvSpPr>
          <p:nvPr/>
        </p:nvSpPr>
        <p:spPr bwMode="auto">
          <a:xfrm flipV="1">
            <a:off x="5715000" y="2587625"/>
            <a:ext cx="436563" cy="18462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30273" name="Text Box 33"/>
          <p:cNvSpPr txBox="1">
            <a:spLocks noChangeArrowheads="1"/>
          </p:cNvSpPr>
          <p:nvPr/>
        </p:nvSpPr>
        <p:spPr bwMode="auto">
          <a:xfrm>
            <a:off x="4527550" y="3405188"/>
            <a:ext cx="644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chemeClr val="bg1"/>
                </a:solidFill>
              </a:rPr>
              <a:t>y= x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1930274" name="Object 34"/>
          <p:cNvGraphicFramePr>
            <a:graphicFrameLocks noChangeAspect="1"/>
          </p:cNvGraphicFramePr>
          <p:nvPr/>
        </p:nvGraphicFramePr>
        <p:xfrm>
          <a:off x="2274888" y="1050925"/>
          <a:ext cx="15748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365" name="公式" r:id="rId15" imgW="888840" imgH="203040" progId="Equation.3">
                  <p:embed/>
                </p:oleObj>
              </mc:Choice>
              <mc:Fallback>
                <p:oleObj name="公式" r:id="rId15" imgW="888840" imgH="2030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1050925"/>
                        <a:ext cx="15748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0275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346075" y="381000"/>
            <a:ext cx="3968750" cy="44132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2. </a:t>
            </a:r>
            <a:r>
              <a:rPr lang="zh-CN" altLang="en-US" sz="2400" b="1"/>
              <a:t>二重极限不存在的例子</a:t>
            </a:r>
            <a:endParaRPr lang="zh-CN" altLang="en-US" b="1"/>
          </a:p>
        </p:txBody>
      </p:sp>
      <p:sp>
        <p:nvSpPr>
          <p:cNvPr id="1930276" name="AutoShape 36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3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0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30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0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3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30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30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3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3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30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30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02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3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3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30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30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02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302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02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1930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1930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30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30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193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3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3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3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3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193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93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3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3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3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0" fill="hold"/>
                                        <p:tgtEl>
                                          <p:spTgt spid="1930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0" fill="hold"/>
                                        <p:tgtEl>
                                          <p:spTgt spid="1930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30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30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93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93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30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30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30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930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0" fill="hold"/>
                                        <p:tgtEl>
                                          <p:spTgt spid="1930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0" fill="hold"/>
                                        <p:tgtEl>
                                          <p:spTgt spid="1930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930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93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193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93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93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0" fill="hold"/>
                                        <p:tgtEl>
                                          <p:spTgt spid="193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0" fill="hold"/>
                                        <p:tgtEl>
                                          <p:spTgt spid="193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93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5" dur="500"/>
                                        <p:tgtEl>
                                          <p:spTgt spid="193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0242" grpId="0" animBg="1"/>
      <p:bldP spid="1930243" grpId="0" animBg="1"/>
      <p:bldP spid="1930244" grpId="0" animBg="1"/>
      <p:bldP spid="1930252" grpId="0" animBg="1"/>
      <p:bldP spid="1930253" grpId="0" animBg="1"/>
      <p:bldP spid="1930259" grpId="0" autoUpdateAnimBg="0"/>
      <p:bldP spid="1930260" grpId="0" autoUpdateAnimBg="0"/>
      <p:bldP spid="1930261" grpId="0" autoUpdateAnimBg="0"/>
      <p:bldP spid="1930264" grpId="0" autoUpdateAnimBg="0"/>
      <p:bldP spid="1930265" grpId="0" autoUpdateAnimBg="0"/>
      <p:bldP spid="1930266" grpId="0" autoUpdateAnimBg="0"/>
      <p:bldP spid="1930267" grpId="0" autoUpdateAnimBg="0"/>
      <p:bldP spid="1930268" grpId="0" autoUpdateAnimBg="0"/>
      <p:bldP spid="1930269" grpId="0" autoUpdateAnimBg="0"/>
      <p:bldP spid="1930270" grpId="0" autoUpdateAnimBg="0"/>
      <p:bldP spid="1930271" grpId="0" animBg="1"/>
      <p:bldP spid="1930272" grpId="0" animBg="1"/>
      <p:bldP spid="193027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266" name="Oval 2"/>
          <p:cNvSpPr>
            <a:spLocks noChangeArrowheads="1"/>
          </p:cNvSpPr>
          <p:nvPr/>
        </p:nvSpPr>
        <p:spPr bwMode="auto">
          <a:xfrm>
            <a:off x="5891213" y="3449638"/>
            <a:ext cx="87312" cy="841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1267" name="Line 3"/>
          <p:cNvSpPr>
            <a:spLocks noChangeShapeType="1"/>
          </p:cNvSpPr>
          <p:nvPr/>
        </p:nvSpPr>
        <p:spPr bwMode="auto">
          <a:xfrm flipV="1">
            <a:off x="5943600" y="457200"/>
            <a:ext cx="0" cy="515778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31268" name="Group 4"/>
          <p:cNvGrpSpPr>
            <a:grpSpLocks/>
          </p:cNvGrpSpPr>
          <p:nvPr/>
        </p:nvGrpSpPr>
        <p:grpSpPr bwMode="auto">
          <a:xfrm>
            <a:off x="4114800" y="1843088"/>
            <a:ext cx="4695825" cy="3303587"/>
            <a:chOff x="2592" y="1161"/>
            <a:chExt cx="2958" cy="2081"/>
          </a:xfrm>
        </p:grpSpPr>
        <p:sp>
          <p:nvSpPr>
            <p:cNvPr id="1931269" name="Text Box 5"/>
            <p:cNvSpPr txBox="1">
              <a:spLocks noChangeArrowheads="1"/>
            </p:cNvSpPr>
            <p:nvPr/>
          </p:nvSpPr>
          <p:spPr bwMode="auto">
            <a:xfrm>
              <a:off x="3552" y="19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tx1"/>
                  </a:solidFill>
                </a:rPr>
                <a:t>o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931270" name="Line 6"/>
            <p:cNvSpPr>
              <a:spLocks noChangeShapeType="1"/>
            </p:cNvSpPr>
            <p:nvPr/>
          </p:nvSpPr>
          <p:spPr bwMode="auto">
            <a:xfrm flipV="1">
              <a:off x="2592" y="1392"/>
              <a:ext cx="2544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31271" name="Group 7"/>
            <p:cNvGrpSpPr>
              <a:grpSpLocks/>
            </p:cNvGrpSpPr>
            <p:nvPr/>
          </p:nvGrpSpPr>
          <p:grpSpPr bwMode="auto">
            <a:xfrm>
              <a:off x="2936" y="1704"/>
              <a:ext cx="2210" cy="1538"/>
              <a:chOff x="2936" y="1704"/>
              <a:chExt cx="2210" cy="1538"/>
            </a:xfrm>
          </p:grpSpPr>
          <p:sp>
            <p:nvSpPr>
              <p:cNvPr id="1931272" name="Line 8"/>
              <p:cNvSpPr>
                <a:spLocks noChangeShapeType="1"/>
              </p:cNvSpPr>
              <p:nvPr/>
            </p:nvSpPr>
            <p:spPr bwMode="auto">
              <a:xfrm rot="366403">
                <a:off x="2936" y="1704"/>
                <a:ext cx="2136" cy="1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1273" name="Text Box 9"/>
              <p:cNvSpPr txBox="1">
                <a:spLocks noChangeArrowheads="1"/>
              </p:cNvSpPr>
              <p:nvPr/>
            </p:nvSpPr>
            <p:spPr bwMode="auto">
              <a:xfrm>
                <a:off x="4912" y="2954"/>
                <a:ext cx="2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</a:rPr>
                  <a:t>x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31274" name="Text Box 10"/>
            <p:cNvSpPr txBox="1">
              <a:spLocks noChangeArrowheads="1"/>
            </p:cNvSpPr>
            <p:nvPr/>
          </p:nvSpPr>
          <p:spPr bwMode="auto">
            <a:xfrm>
              <a:off x="5184" y="1161"/>
              <a:ext cx="3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931275" name="Freeform 11"/>
          <p:cNvSpPr>
            <a:spLocks/>
          </p:cNvSpPr>
          <p:nvPr/>
        </p:nvSpPr>
        <p:spPr bwMode="auto">
          <a:xfrm>
            <a:off x="5908675" y="3500438"/>
            <a:ext cx="1530350" cy="762000"/>
          </a:xfrm>
          <a:custGeom>
            <a:avLst/>
            <a:gdLst>
              <a:gd name="T0" fmla="*/ 0 w 964"/>
              <a:gd name="T1" fmla="*/ 0 h 480"/>
              <a:gd name="T2" fmla="*/ 964 w 964"/>
              <a:gd name="T3" fmla="*/ 0 h 480"/>
              <a:gd name="T4" fmla="*/ 963 w 964"/>
              <a:gd name="T5" fmla="*/ 46 h 480"/>
              <a:gd name="T6" fmla="*/ 949 w 964"/>
              <a:gd name="T7" fmla="*/ 112 h 480"/>
              <a:gd name="T8" fmla="*/ 922 w 964"/>
              <a:gd name="T9" fmla="*/ 176 h 480"/>
              <a:gd name="T10" fmla="*/ 889 w 964"/>
              <a:gd name="T11" fmla="*/ 233 h 480"/>
              <a:gd name="T12" fmla="*/ 847 w 964"/>
              <a:gd name="T13" fmla="*/ 284 h 480"/>
              <a:gd name="T14" fmla="*/ 809 w 964"/>
              <a:gd name="T15" fmla="*/ 326 h 480"/>
              <a:gd name="T16" fmla="*/ 757 w 964"/>
              <a:gd name="T17" fmla="*/ 372 h 480"/>
              <a:gd name="T18" fmla="*/ 705 w 964"/>
              <a:gd name="T19" fmla="*/ 411 h 480"/>
              <a:gd name="T20" fmla="*/ 648 w 964"/>
              <a:gd name="T21" fmla="*/ 444 h 480"/>
              <a:gd name="T22" fmla="*/ 576 w 964"/>
              <a:gd name="T23" fmla="*/ 480 h 480"/>
              <a:gd name="T24" fmla="*/ 0 w 964"/>
              <a:gd name="T2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4" h="480">
                <a:moveTo>
                  <a:pt x="0" y="0"/>
                </a:moveTo>
                <a:lnTo>
                  <a:pt x="964" y="0"/>
                </a:lnTo>
                <a:lnTo>
                  <a:pt x="963" y="46"/>
                </a:lnTo>
                <a:lnTo>
                  <a:pt x="949" y="112"/>
                </a:lnTo>
                <a:lnTo>
                  <a:pt x="922" y="176"/>
                </a:lnTo>
                <a:lnTo>
                  <a:pt x="889" y="233"/>
                </a:lnTo>
                <a:lnTo>
                  <a:pt x="847" y="284"/>
                </a:lnTo>
                <a:lnTo>
                  <a:pt x="809" y="326"/>
                </a:lnTo>
                <a:lnTo>
                  <a:pt x="757" y="372"/>
                </a:lnTo>
                <a:lnTo>
                  <a:pt x="705" y="411"/>
                </a:lnTo>
                <a:lnTo>
                  <a:pt x="648" y="444"/>
                </a:lnTo>
                <a:lnTo>
                  <a:pt x="576" y="48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  <a:ln w="28575" cap="flat" cmpd="sng">
            <a:solidFill>
              <a:srgbClr val="FF66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31276" name="Oval 12"/>
          <p:cNvSpPr>
            <a:spLocks noChangeArrowheads="1"/>
          </p:cNvSpPr>
          <p:nvPr/>
        </p:nvSpPr>
        <p:spPr bwMode="auto">
          <a:xfrm>
            <a:off x="4391025" y="2587625"/>
            <a:ext cx="3048000" cy="1874838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1278" name="Freeform 14"/>
          <p:cNvSpPr>
            <a:spLocks/>
          </p:cNvSpPr>
          <p:nvPr/>
        </p:nvSpPr>
        <p:spPr bwMode="auto">
          <a:xfrm>
            <a:off x="5945188" y="592138"/>
            <a:ext cx="1516062" cy="2900362"/>
          </a:xfrm>
          <a:custGeom>
            <a:avLst/>
            <a:gdLst>
              <a:gd name="T0" fmla="*/ 0 w 955"/>
              <a:gd name="T1" fmla="*/ 0 h 1827"/>
              <a:gd name="T2" fmla="*/ 0 w 955"/>
              <a:gd name="T3" fmla="*/ 1827 h 1827"/>
              <a:gd name="T4" fmla="*/ 955 w 955"/>
              <a:gd name="T5" fmla="*/ 1827 h 1827"/>
              <a:gd name="T6" fmla="*/ 955 w 955"/>
              <a:gd name="T7" fmla="*/ 100 h 1827"/>
              <a:gd name="T8" fmla="*/ 0 w 955"/>
              <a:gd name="T9" fmla="*/ 0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5" h="1827">
                <a:moveTo>
                  <a:pt x="0" y="0"/>
                </a:moveTo>
                <a:lnTo>
                  <a:pt x="0" y="1827"/>
                </a:lnTo>
                <a:lnTo>
                  <a:pt x="955" y="1827"/>
                </a:lnTo>
                <a:lnTo>
                  <a:pt x="955" y="10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9525" cap="flat" cmpd="sng">
            <a:solidFill>
              <a:srgbClr val="CC66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1280" name="Freeform 16"/>
          <p:cNvSpPr>
            <a:spLocks/>
          </p:cNvSpPr>
          <p:nvPr/>
        </p:nvSpPr>
        <p:spPr bwMode="auto">
          <a:xfrm>
            <a:off x="5734050" y="3449638"/>
            <a:ext cx="1106488" cy="2965450"/>
          </a:xfrm>
          <a:custGeom>
            <a:avLst/>
            <a:gdLst>
              <a:gd name="T0" fmla="*/ 142 w 697"/>
              <a:gd name="T1" fmla="*/ 0 h 1868"/>
              <a:gd name="T2" fmla="*/ 126 w 697"/>
              <a:gd name="T3" fmla="*/ 1352 h 1868"/>
              <a:gd name="T4" fmla="*/ 0 w 697"/>
              <a:gd name="T5" fmla="*/ 1868 h 1868"/>
              <a:gd name="T6" fmla="*/ 126 w 697"/>
              <a:gd name="T7" fmla="*/ 1820 h 1868"/>
              <a:gd name="T8" fmla="*/ 324 w 697"/>
              <a:gd name="T9" fmla="*/ 1718 h 1868"/>
              <a:gd name="T10" fmla="*/ 423 w 697"/>
              <a:gd name="T11" fmla="*/ 1642 h 1868"/>
              <a:gd name="T12" fmla="*/ 513 w 697"/>
              <a:gd name="T13" fmla="*/ 1544 h 1868"/>
              <a:gd name="T14" fmla="*/ 581 w 697"/>
              <a:gd name="T15" fmla="*/ 1393 h 1868"/>
              <a:gd name="T16" fmla="*/ 620 w 697"/>
              <a:gd name="T17" fmla="*/ 1207 h 1868"/>
              <a:gd name="T18" fmla="*/ 647 w 697"/>
              <a:gd name="T19" fmla="*/ 994 h 1868"/>
              <a:gd name="T20" fmla="*/ 697 w 697"/>
              <a:gd name="T21" fmla="*/ 509 h 1868"/>
              <a:gd name="T22" fmla="*/ 142 w 697"/>
              <a:gd name="T23" fmla="*/ 0 h 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7" h="1868">
                <a:moveTo>
                  <a:pt x="142" y="0"/>
                </a:moveTo>
                <a:lnTo>
                  <a:pt x="126" y="1352"/>
                </a:lnTo>
                <a:lnTo>
                  <a:pt x="0" y="1868"/>
                </a:lnTo>
                <a:lnTo>
                  <a:pt x="126" y="1820"/>
                </a:lnTo>
                <a:lnTo>
                  <a:pt x="324" y="1718"/>
                </a:lnTo>
                <a:lnTo>
                  <a:pt x="423" y="1642"/>
                </a:lnTo>
                <a:lnTo>
                  <a:pt x="513" y="1544"/>
                </a:lnTo>
                <a:lnTo>
                  <a:pt x="581" y="1393"/>
                </a:lnTo>
                <a:lnTo>
                  <a:pt x="620" y="1207"/>
                </a:lnTo>
                <a:lnTo>
                  <a:pt x="647" y="994"/>
                </a:lnTo>
                <a:lnTo>
                  <a:pt x="697" y="509"/>
                </a:lnTo>
                <a:lnTo>
                  <a:pt x="142" y="0"/>
                </a:lnTo>
                <a:close/>
              </a:path>
            </a:pathLst>
          </a:custGeom>
          <a:gradFill rotWithShape="0">
            <a:gsLst>
              <a:gs pos="0">
                <a:srgbClr val="009900">
                  <a:gamma/>
                  <a:shade val="0"/>
                  <a:invGamma/>
                </a:srgbClr>
              </a:gs>
              <a:gs pos="100000">
                <a:srgbClr val="0099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cap="flat" cmpd="sng">
                <a:solidFill>
                  <a:srgbClr val="009900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31281" name="Object 17"/>
          <p:cNvGraphicFramePr>
            <a:graphicFrameLocks noChangeAspect="1"/>
          </p:cNvGraphicFramePr>
          <p:nvPr/>
        </p:nvGraphicFramePr>
        <p:xfrm>
          <a:off x="357188" y="852488"/>
          <a:ext cx="34290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382" name="公式" r:id="rId3" imgW="1739880" imgH="444240" progId="Equation.3">
                  <p:embed/>
                </p:oleObj>
              </mc:Choice>
              <mc:Fallback>
                <p:oleObj name="公式" r:id="rId3" imgW="173988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852488"/>
                        <a:ext cx="34290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1286" name="Text Box 22"/>
          <p:cNvSpPr txBox="1">
            <a:spLocks noChangeArrowheads="1"/>
          </p:cNvSpPr>
          <p:nvPr/>
        </p:nvSpPr>
        <p:spPr bwMode="auto">
          <a:xfrm>
            <a:off x="7467600" y="3276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>
                <a:solidFill>
                  <a:srgbClr val="CC6600"/>
                </a:solidFill>
              </a:rPr>
              <a:t>y=x</a:t>
            </a:r>
          </a:p>
        </p:txBody>
      </p:sp>
      <p:sp>
        <p:nvSpPr>
          <p:cNvPr id="1931289" name="Text Box 25"/>
          <p:cNvSpPr txBox="1">
            <a:spLocks noChangeArrowheads="1"/>
          </p:cNvSpPr>
          <p:nvPr/>
        </p:nvSpPr>
        <p:spPr bwMode="auto">
          <a:xfrm>
            <a:off x="5943600" y="242888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z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931290" name="Text Box 26"/>
          <p:cNvSpPr txBox="1">
            <a:spLocks noChangeArrowheads="1"/>
          </p:cNvSpPr>
          <p:nvPr/>
        </p:nvSpPr>
        <p:spPr bwMode="auto">
          <a:xfrm>
            <a:off x="4654550" y="4067175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33CC"/>
                </a:solidFill>
              </a:rPr>
              <a:t>a</a:t>
            </a:r>
            <a:endParaRPr lang="en-US" altLang="zh-CN">
              <a:solidFill>
                <a:srgbClr val="FF33CC"/>
              </a:solidFill>
            </a:endParaRPr>
          </a:p>
        </p:txBody>
      </p:sp>
      <p:sp>
        <p:nvSpPr>
          <p:cNvPr id="1931292" name="Freeform 28"/>
          <p:cNvSpPr>
            <a:spLocks/>
          </p:cNvSpPr>
          <p:nvPr/>
        </p:nvSpPr>
        <p:spPr bwMode="auto">
          <a:xfrm>
            <a:off x="5937250" y="533400"/>
            <a:ext cx="1524000" cy="217488"/>
          </a:xfrm>
          <a:custGeom>
            <a:avLst/>
            <a:gdLst>
              <a:gd name="T0" fmla="*/ 0 w 960"/>
              <a:gd name="T1" fmla="*/ 40 h 137"/>
              <a:gd name="T2" fmla="*/ 960 w 960"/>
              <a:gd name="T3" fmla="*/ 137 h 137"/>
              <a:gd name="T4" fmla="*/ 960 w 960"/>
              <a:gd name="T5" fmla="*/ 0 h 137"/>
              <a:gd name="T6" fmla="*/ 0 w 960"/>
              <a:gd name="T7" fmla="*/ 0 h 137"/>
              <a:gd name="T8" fmla="*/ 0 w 960"/>
              <a:gd name="T9" fmla="*/ 4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137">
                <a:moveTo>
                  <a:pt x="0" y="40"/>
                </a:moveTo>
                <a:lnTo>
                  <a:pt x="960" y="137"/>
                </a:lnTo>
                <a:lnTo>
                  <a:pt x="960" y="0"/>
                </a:lnTo>
                <a:lnTo>
                  <a:pt x="0" y="0"/>
                </a:lnTo>
                <a:lnTo>
                  <a:pt x="0" y="40"/>
                </a:lnTo>
                <a:close/>
              </a:path>
            </a:pathLst>
          </a:custGeom>
          <a:solidFill>
            <a:srgbClr val="FFCC00"/>
          </a:solidFill>
          <a:ln w="9525" cap="flat" cmpd="sng">
            <a:solidFill>
              <a:srgbClr val="CC66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1296" name="Text Box 32"/>
          <p:cNvSpPr txBox="1">
            <a:spLocks noChangeArrowheads="1"/>
          </p:cNvSpPr>
          <p:nvPr/>
        </p:nvSpPr>
        <p:spPr bwMode="auto">
          <a:xfrm>
            <a:off x="3001963" y="342900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31297" name="Freeform 33"/>
          <p:cNvSpPr>
            <a:spLocks/>
          </p:cNvSpPr>
          <p:nvPr/>
        </p:nvSpPr>
        <p:spPr bwMode="auto">
          <a:xfrm>
            <a:off x="5708650" y="3511550"/>
            <a:ext cx="1119188" cy="950913"/>
          </a:xfrm>
          <a:custGeom>
            <a:avLst/>
            <a:gdLst>
              <a:gd name="T0" fmla="*/ 160 w 705"/>
              <a:gd name="T1" fmla="*/ 0 h 599"/>
              <a:gd name="T2" fmla="*/ 705 w 705"/>
              <a:gd name="T3" fmla="*/ 481 h 599"/>
              <a:gd name="T4" fmla="*/ 675 w 705"/>
              <a:gd name="T5" fmla="*/ 497 h 599"/>
              <a:gd name="T6" fmla="*/ 622 w 705"/>
              <a:gd name="T7" fmla="*/ 518 h 599"/>
              <a:gd name="T8" fmla="*/ 559 w 705"/>
              <a:gd name="T9" fmla="*/ 541 h 599"/>
              <a:gd name="T10" fmla="*/ 483 w 705"/>
              <a:gd name="T11" fmla="*/ 562 h 599"/>
              <a:gd name="T12" fmla="*/ 418 w 705"/>
              <a:gd name="T13" fmla="*/ 574 h 599"/>
              <a:gd name="T14" fmla="*/ 337 w 705"/>
              <a:gd name="T15" fmla="*/ 587 h 599"/>
              <a:gd name="T16" fmla="*/ 262 w 705"/>
              <a:gd name="T17" fmla="*/ 595 h 599"/>
              <a:gd name="T18" fmla="*/ 214 w 705"/>
              <a:gd name="T19" fmla="*/ 599 h 599"/>
              <a:gd name="T20" fmla="*/ 147 w 705"/>
              <a:gd name="T21" fmla="*/ 596 h 599"/>
              <a:gd name="T22" fmla="*/ 75 w 705"/>
              <a:gd name="T23" fmla="*/ 592 h 599"/>
              <a:gd name="T24" fmla="*/ 0 w 705"/>
              <a:gd name="T25" fmla="*/ 585 h 599"/>
              <a:gd name="T26" fmla="*/ 132 w 705"/>
              <a:gd name="T27" fmla="*/ 16 h 599"/>
              <a:gd name="T28" fmla="*/ 160 w 705"/>
              <a:gd name="T29" fmla="*/ 0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5" h="599">
                <a:moveTo>
                  <a:pt x="160" y="0"/>
                </a:moveTo>
                <a:lnTo>
                  <a:pt x="705" y="481"/>
                </a:lnTo>
                <a:lnTo>
                  <a:pt x="675" y="497"/>
                </a:lnTo>
                <a:lnTo>
                  <a:pt x="622" y="518"/>
                </a:lnTo>
                <a:lnTo>
                  <a:pt x="559" y="541"/>
                </a:lnTo>
                <a:lnTo>
                  <a:pt x="483" y="562"/>
                </a:lnTo>
                <a:lnTo>
                  <a:pt x="418" y="574"/>
                </a:lnTo>
                <a:lnTo>
                  <a:pt x="337" y="587"/>
                </a:lnTo>
                <a:lnTo>
                  <a:pt x="262" y="595"/>
                </a:lnTo>
                <a:lnTo>
                  <a:pt x="214" y="599"/>
                </a:lnTo>
                <a:lnTo>
                  <a:pt x="147" y="596"/>
                </a:lnTo>
                <a:lnTo>
                  <a:pt x="75" y="592"/>
                </a:lnTo>
                <a:lnTo>
                  <a:pt x="0" y="585"/>
                </a:lnTo>
                <a:lnTo>
                  <a:pt x="132" y="16"/>
                </a:lnTo>
                <a:lnTo>
                  <a:pt x="160" y="0"/>
                </a:lnTo>
                <a:close/>
              </a:path>
            </a:pathLst>
          </a:custGeom>
          <a:solidFill>
            <a:srgbClr val="FF66FF"/>
          </a:solidFill>
          <a:ln w="28575" cap="flat" cmpd="sng">
            <a:solidFill>
              <a:srgbClr val="FF66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31301" name="Text Box 37"/>
          <p:cNvSpPr txBox="1">
            <a:spLocks noChangeArrowheads="1"/>
          </p:cNvSpPr>
          <p:nvPr/>
        </p:nvSpPr>
        <p:spPr bwMode="auto">
          <a:xfrm>
            <a:off x="6019800" y="368141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D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931302" name="Text Box 38"/>
          <p:cNvSpPr txBox="1">
            <a:spLocks noChangeArrowheads="1"/>
          </p:cNvSpPr>
          <p:nvPr/>
        </p:nvSpPr>
        <p:spPr bwMode="auto">
          <a:xfrm>
            <a:off x="3470275" y="2879725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3300"/>
              </a:solidFill>
            </a:endParaRPr>
          </a:p>
        </p:txBody>
      </p:sp>
      <p:sp>
        <p:nvSpPr>
          <p:cNvPr id="1931303" name="Text Box 39"/>
          <p:cNvSpPr txBox="1">
            <a:spLocks noChangeArrowheads="1"/>
          </p:cNvSpPr>
          <p:nvPr/>
        </p:nvSpPr>
        <p:spPr bwMode="auto">
          <a:xfrm>
            <a:off x="177800" y="4197350"/>
            <a:ext cx="3540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那么，曲面在点</a:t>
            </a:r>
            <a:r>
              <a:rPr lang="en-US" altLang="zh-CN" b="1">
                <a:solidFill>
                  <a:schemeClr val="accent2"/>
                </a:solidFill>
              </a:rPr>
              <a:t>(0,0)</a:t>
            </a:r>
            <a:r>
              <a:rPr lang="zh-CN" altLang="en-US" b="1">
                <a:solidFill>
                  <a:schemeClr val="accent2"/>
                </a:solidFill>
              </a:rPr>
              <a:t>附近</a:t>
            </a:r>
          </a:p>
          <a:p>
            <a:r>
              <a:rPr lang="zh-CN" altLang="en-US" b="1">
                <a:solidFill>
                  <a:schemeClr val="accent2"/>
                </a:solidFill>
              </a:rPr>
              <a:t>的形状是怎样的呢</a:t>
            </a:r>
          </a:p>
        </p:txBody>
      </p:sp>
      <p:sp>
        <p:nvSpPr>
          <p:cNvPr id="1931304" name="Text Box 40"/>
          <p:cNvSpPr txBox="1">
            <a:spLocks noChangeArrowheads="1"/>
          </p:cNvSpPr>
          <p:nvPr/>
        </p:nvSpPr>
        <p:spPr bwMode="auto">
          <a:xfrm>
            <a:off x="2752725" y="4462463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</a:rPr>
              <a:t>?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931305" name="Freeform 41"/>
          <p:cNvSpPr>
            <a:spLocks/>
          </p:cNvSpPr>
          <p:nvPr/>
        </p:nvSpPr>
        <p:spPr bwMode="auto">
          <a:xfrm>
            <a:off x="5945188" y="608013"/>
            <a:ext cx="1487487" cy="3652837"/>
          </a:xfrm>
          <a:custGeom>
            <a:avLst/>
            <a:gdLst>
              <a:gd name="T0" fmla="*/ 4 w 937"/>
              <a:gd name="T1" fmla="*/ 0 h 2301"/>
              <a:gd name="T2" fmla="*/ 0 w 937"/>
              <a:gd name="T3" fmla="*/ 1817 h 2301"/>
              <a:gd name="T4" fmla="*/ 551 w 937"/>
              <a:gd name="T5" fmla="*/ 2301 h 2301"/>
              <a:gd name="T6" fmla="*/ 593 w 937"/>
              <a:gd name="T7" fmla="*/ 1884 h 2301"/>
              <a:gd name="T8" fmla="*/ 662 w 937"/>
              <a:gd name="T9" fmla="*/ 1415 h 2301"/>
              <a:gd name="T10" fmla="*/ 727 w 937"/>
              <a:gd name="T11" fmla="*/ 1001 h 2301"/>
              <a:gd name="T12" fmla="*/ 757 w 937"/>
              <a:gd name="T13" fmla="*/ 821 h 2301"/>
              <a:gd name="T14" fmla="*/ 797 w 937"/>
              <a:gd name="T15" fmla="*/ 594 h 2301"/>
              <a:gd name="T16" fmla="*/ 827 w 937"/>
              <a:gd name="T17" fmla="*/ 446 h 2301"/>
              <a:gd name="T18" fmla="*/ 848 w 937"/>
              <a:gd name="T19" fmla="*/ 350 h 2301"/>
              <a:gd name="T20" fmla="*/ 883 w 937"/>
              <a:gd name="T21" fmla="*/ 234 h 2301"/>
              <a:gd name="T22" fmla="*/ 937 w 937"/>
              <a:gd name="T23" fmla="*/ 101 h 2301"/>
              <a:gd name="T24" fmla="*/ 4 w 937"/>
              <a:gd name="T25" fmla="*/ 0 h 2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7" h="2301">
                <a:moveTo>
                  <a:pt x="4" y="0"/>
                </a:moveTo>
                <a:lnTo>
                  <a:pt x="0" y="1817"/>
                </a:lnTo>
                <a:lnTo>
                  <a:pt x="551" y="2301"/>
                </a:lnTo>
                <a:lnTo>
                  <a:pt x="593" y="1884"/>
                </a:lnTo>
                <a:lnTo>
                  <a:pt x="662" y="1415"/>
                </a:lnTo>
                <a:lnTo>
                  <a:pt x="727" y="1001"/>
                </a:lnTo>
                <a:lnTo>
                  <a:pt x="757" y="821"/>
                </a:lnTo>
                <a:lnTo>
                  <a:pt x="797" y="594"/>
                </a:lnTo>
                <a:lnTo>
                  <a:pt x="827" y="446"/>
                </a:lnTo>
                <a:lnTo>
                  <a:pt x="848" y="350"/>
                </a:lnTo>
                <a:lnTo>
                  <a:pt x="883" y="234"/>
                </a:lnTo>
                <a:lnTo>
                  <a:pt x="937" y="101"/>
                </a:lnTo>
                <a:lnTo>
                  <a:pt x="4" y="0"/>
                </a:lnTo>
                <a:close/>
              </a:path>
            </a:pathLst>
          </a:custGeom>
          <a:gradFill rotWithShape="0">
            <a:gsLst>
              <a:gs pos="0">
                <a:srgbClr val="33CC33">
                  <a:gamma/>
                  <a:shade val="43137"/>
                  <a:invGamma/>
                </a:srgbClr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cap="flat" cmpd="sng">
                <a:solidFill>
                  <a:srgbClr val="009900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1306" name="Freeform 42"/>
          <p:cNvSpPr>
            <a:spLocks/>
          </p:cNvSpPr>
          <p:nvPr/>
        </p:nvSpPr>
        <p:spPr bwMode="auto">
          <a:xfrm>
            <a:off x="5715000" y="758825"/>
            <a:ext cx="1724025" cy="5664200"/>
          </a:xfrm>
          <a:custGeom>
            <a:avLst/>
            <a:gdLst>
              <a:gd name="T0" fmla="*/ 0 w 1086"/>
              <a:gd name="T1" fmla="*/ 3568 h 3568"/>
              <a:gd name="T2" fmla="*/ 563 w 1086"/>
              <a:gd name="T3" fmla="*/ 3159 h 3568"/>
              <a:gd name="T4" fmla="*/ 732 w 1086"/>
              <a:gd name="T5" fmla="*/ 1823 h 3568"/>
              <a:gd name="T6" fmla="*/ 956 w 1086"/>
              <a:gd name="T7" fmla="*/ 420 h 3568"/>
              <a:gd name="T8" fmla="*/ 1086 w 1086"/>
              <a:gd name="T9" fmla="*/ 0 h 3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6" h="3568">
                <a:moveTo>
                  <a:pt x="0" y="3568"/>
                </a:moveTo>
                <a:cubicBezTo>
                  <a:pt x="94" y="3500"/>
                  <a:pt x="441" y="3450"/>
                  <a:pt x="563" y="3159"/>
                </a:cubicBezTo>
                <a:cubicBezTo>
                  <a:pt x="685" y="2868"/>
                  <a:pt x="667" y="2279"/>
                  <a:pt x="732" y="1823"/>
                </a:cubicBezTo>
                <a:cubicBezTo>
                  <a:pt x="797" y="1367"/>
                  <a:pt x="897" y="724"/>
                  <a:pt x="956" y="420"/>
                </a:cubicBezTo>
                <a:cubicBezTo>
                  <a:pt x="1015" y="116"/>
                  <a:pt x="1058" y="88"/>
                  <a:pt x="1086" y="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9900">
                        <a:gamma/>
                        <a:tint val="27843"/>
                        <a:invGamma/>
                      </a:srgbClr>
                    </a:gs>
                    <a:gs pos="100000">
                      <a:srgbClr val="009900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31311" name="Group 47"/>
          <p:cNvGrpSpPr>
            <a:grpSpLocks/>
          </p:cNvGrpSpPr>
          <p:nvPr/>
        </p:nvGrpSpPr>
        <p:grpSpPr bwMode="auto">
          <a:xfrm>
            <a:off x="5943600" y="3505200"/>
            <a:ext cx="1524000" cy="0"/>
            <a:chOff x="3744" y="2208"/>
            <a:chExt cx="960" cy="0"/>
          </a:xfrm>
        </p:grpSpPr>
        <p:sp>
          <p:nvSpPr>
            <p:cNvPr id="1931312" name="Line 48"/>
            <p:cNvSpPr>
              <a:spLocks noChangeShapeType="1"/>
            </p:cNvSpPr>
            <p:nvPr/>
          </p:nvSpPr>
          <p:spPr bwMode="auto">
            <a:xfrm flipH="1">
              <a:off x="4272" y="2208"/>
              <a:ext cx="43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1313" name="Line 49"/>
            <p:cNvSpPr>
              <a:spLocks noChangeShapeType="1"/>
            </p:cNvSpPr>
            <p:nvPr/>
          </p:nvSpPr>
          <p:spPr bwMode="auto">
            <a:xfrm flipH="1">
              <a:off x="3744" y="2208"/>
              <a:ext cx="57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31314" name="Text Box 50"/>
          <p:cNvSpPr txBox="1">
            <a:spLocks noChangeArrowheads="1"/>
          </p:cNvSpPr>
          <p:nvPr/>
        </p:nvSpPr>
        <p:spPr bwMode="auto">
          <a:xfrm>
            <a:off x="357188" y="5100638"/>
            <a:ext cx="2560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</a:rPr>
              <a:t>曲面与</a:t>
            </a:r>
            <a:r>
              <a:rPr lang="en-US" altLang="zh-CN" b="1" i="1">
                <a:solidFill>
                  <a:srgbClr val="009900"/>
                </a:solidFill>
              </a:rPr>
              <a:t>z</a:t>
            </a:r>
            <a:r>
              <a:rPr lang="zh-CN" altLang="en-US" b="1">
                <a:solidFill>
                  <a:srgbClr val="009900"/>
                </a:solidFill>
              </a:rPr>
              <a:t>轴无交点</a:t>
            </a:r>
            <a:r>
              <a:rPr lang="en-US" altLang="zh-CN" b="1">
                <a:solidFill>
                  <a:srgbClr val="009900"/>
                </a:solidFill>
              </a:rPr>
              <a:t>;</a:t>
            </a:r>
          </a:p>
        </p:txBody>
      </p:sp>
      <p:sp>
        <p:nvSpPr>
          <p:cNvPr id="1931315" name="Line 51"/>
          <p:cNvSpPr>
            <a:spLocks noChangeShapeType="1"/>
          </p:cNvSpPr>
          <p:nvPr/>
        </p:nvSpPr>
        <p:spPr bwMode="auto">
          <a:xfrm flipH="1" flipV="1">
            <a:off x="5930900" y="3478213"/>
            <a:ext cx="896938" cy="795337"/>
          </a:xfrm>
          <a:prstGeom prst="line">
            <a:avLst/>
          </a:prstGeom>
          <a:noFill/>
          <a:ln w="28575">
            <a:solidFill>
              <a:srgbClr val="00FF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1316" name="Rectangle 52"/>
          <p:cNvSpPr>
            <a:spLocks noChangeArrowheads="1"/>
          </p:cNvSpPr>
          <p:nvPr/>
        </p:nvSpPr>
        <p:spPr bwMode="auto">
          <a:xfrm>
            <a:off x="357188" y="5557838"/>
            <a:ext cx="349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</a:rPr>
              <a:t>曲面关于平面 </a:t>
            </a:r>
            <a:r>
              <a:rPr lang="en-US" altLang="zh-CN" b="1" i="1">
                <a:solidFill>
                  <a:srgbClr val="009900"/>
                </a:solidFill>
              </a:rPr>
              <a:t>y</a:t>
            </a:r>
            <a:r>
              <a:rPr lang="en-US" altLang="zh-CN" b="1">
                <a:solidFill>
                  <a:srgbClr val="009900"/>
                </a:solidFill>
              </a:rPr>
              <a:t>=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zh-CN" altLang="en-US" b="1">
                <a:solidFill>
                  <a:srgbClr val="009900"/>
                </a:solidFill>
              </a:rPr>
              <a:t>对称；</a:t>
            </a:r>
          </a:p>
        </p:txBody>
      </p:sp>
      <p:sp>
        <p:nvSpPr>
          <p:cNvPr id="1931317" name="Rectangle 53"/>
          <p:cNvSpPr>
            <a:spLocks noChangeArrowheads="1"/>
          </p:cNvSpPr>
          <p:nvPr/>
        </p:nvSpPr>
        <p:spPr bwMode="auto">
          <a:xfrm>
            <a:off x="357188" y="5986463"/>
            <a:ext cx="372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</a:rPr>
              <a:t>曲面关于平面 </a:t>
            </a:r>
            <a:r>
              <a:rPr lang="en-US" altLang="zh-CN" b="1" i="1">
                <a:solidFill>
                  <a:srgbClr val="009900"/>
                </a:solidFill>
              </a:rPr>
              <a:t>y</a:t>
            </a:r>
            <a:r>
              <a:rPr lang="en-US" altLang="zh-CN" b="1">
                <a:solidFill>
                  <a:srgbClr val="009900"/>
                </a:solidFill>
              </a:rPr>
              <a:t>= –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zh-CN" altLang="en-US" b="1">
                <a:solidFill>
                  <a:srgbClr val="009900"/>
                </a:solidFill>
              </a:rPr>
              <a:t>对称；</a:t>
            </a:r>
          </a:p>
        </p:txBody>
      </p:sp>
      <p:grpSp>
        <p:nvGrpSpPr>
          <p:cNvPr id="1931319" name="Group 55"/>
          <p:cNvGrpSpPr>
            <a:grpSpLocks/>
          </p:cNvGrpSpPr>
          <p:nvPr/>
        </p:nvGrpSpPr>
        <p:grpSpPr bwMode="auto">
          <a:xfrm>
            <a:off x="5791200" y="638175"/>
            <a:ext cx="1619250" cy="5756275"/>
            <a:chOff x="3648" y="402"/>
            <a:chExt cx="1020" cy="3626"/>
          </a:xfrm>
        </p:grpSpPr>
        <p:grpSp>
          <p:nvGrpSpPr>
            <p:cNvPr id="1931320" name="Group 56"/>
            <p:cNvGrpSpPr>
              <a:grpSpLocks/>
            </p:cNvGrpSpPr>
            <p:nvPr/>
          </p:nvGrpSpPr>
          <p:grpSpPr bwMode="auto">
            <a:xfrm>
              <a:off x="3690" y="402"/>
              <a:ext cx="978" cy="3600"/>
              <a:chOff x="3690" y="402"/>
              <a:chExt cx="978" cy="3600"/>
            </a:xfrm>
          </p:grpSpPr>
          <p:sp>
            <p:nvSpPr>
              <p:cNvPr id="1931321" name="Freeform 57"/>
              <p:cNvSpPr>
                <a:spLocks/>
              </p:cNvSpPr>
              <p:nvPr/>
            </p:nvSpPr>
            <p:spPr bwMode="auto">
              <a:xfrm>
                <a:off x="3690" y="3537"/>
                <a:ext cx="55" cy="465"/>
              </a:xfrm>
              <a:custGeom>
                <a:avLst/>
                <a:gdLst>
                  <a:gd name="T0" fmla="*/ 55 w 55"/>
                  <a:gd name="T1" fmla="*/ 0 h 465"/>
                  <a:gd name="T2" fmla="*/ 0 w 55"/>
                  <a:gd name="T3" fmla="*/ 46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5" h="465">
                    <a:moveTo>
                      <a:pt x="55" y="0"/>
                    </a:moveTo>
                    <a:lnTo>
                      <a:pt x="0" y="465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1322" name="Freeform 58"/>
              <p:cNvSpPr>
                <a:spLocks/>
              </p:cNvSpPr>
              <p:nvPr/>
            </p:nvSpPr>
            <p:spPr bwMode="auto">
              <a:xfrm>
                <a:off x="3741" y="3468"/>
                <a:ext cx="63" cy="495"/>
              </a:xfrm>
              <a:custGeom>
                <a:avLst/>
                <a:gdLst>
                  <a:gd name="T0" fmla="*/ 0 w 63"/>
                  <a:gd name="T1" fmla="*/ 0 h 495"/>
                  <a:gd name="T2" fmla="*/ 63 w 63"/>
                  <a:gd name="T3" fmla="*/ 49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495">
                    <a:moveTo>
                      <a:pt x="0" y="0"/>
                    </a:moveTo>
                    <a:lnTo>
                      <a:pt x="63" y="495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1323" name="Freeform 59"/>
              <p:cNvSpPr>
                <a:spLocks/>
              </p:cNvSpPr>
              <p:nvPr/>
            </p:nvSpPr>
            <p:spPr bwMode="auto">
              <a:xfrm>
                <a:off x="3750" y="3330"/>
                <a:ext cx="246" cy="513"/>
              </a:xfrm>
              <a:custGeom>
                <a:avLst/>
                <a:gdLst>
                  <a:gd name="T0" fmla="*/ 0 w 246"/>
                  <a:gd name="T1" fmla="*/ 0 h 513"/>
                  <a:gd name="T2" fmla="*/ 246 w 246"/>
                  <a:gd name="T3" fmla="*/ 513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6" h="513">
                    <a:moveTo>
                      <a:pt x="0" y="0"/>
                    </a:moveTo>
                    <a:lnTo>
                      <a:pt x="246" y="513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1324" name="Freeform 60"/>
              <p:cNvSpPr>
                <a:spLocks/>
              </p:cNvSpPr>
              <p:nvPr/>
            </p:nvSpPr>
            <p:spPr bwMode="auto">
              <a:xfrm>
                <a:off x="3741" y="3234"/>
                <a:ext cx="366" cy="507"/>
              </a:xfrm>
              <a:custGeom>
                <a:avLst/>
                <a:gdLst>
                  <a:gd name="T0" fmla="*/ 0 w 366"/>
                  <a:gd name="T1" fmla="*/ 0 h 507"/>
                  <a:gd name="T2" fmla="*/ 366 w 366"/>
                  <a:gd name="T3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6" h="507">
                    <a:moveTo>
                      <a:pt x="0" y="0"/>
                    </a:moveTo>
                    <a:lnTo>
                      <a:pt x="366" y="507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1325" name="Freeform 61"/>
              <p:cNvSpPr>
                <a:spLocks/>
              </p:cNvSpPr>
              <p:nvPr/>
            </p:nvSpPr>
            <p:spPr bwMode="auto">
              <a:xfrm>
                <a:off x="3741" y="3162"/>
                <a:ext cx="438" cy="414"/>
              </a:xfrm>
              <a:custGeom>
                <a:avLst/>
                <a:gdLst>
                  <a:gd name="T0" fmla="*/ 0 w 438"/>
                  <a:gd name="T1" fmla="*/ 0 h 414"/>
                  <a:gd name="T2" fmla="*/ 438 w 438"/>
                  <a:gd name="T3" fmla="*/ 41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8" h="414">
                    <a:moveTo>
                      <a:pt x="0" y="0"/>
                    </a:moveTo>
                    <a:lnTo>
                      <a:pt x="438" y="414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1326" name="Freeform 62"/>
              <p:cNvSpPr>
                <a:spLocks/>
              </p:cNvSpPr>
              <p:nvPr/>
            </p:nvSpPr>
            <p:spPr bwMode="auto">
              <a:xfrm>
                <a:off x="3741" y="3033"/>
                <a:ext cx="477" cy="372"/>
              </a:xfrm>
              <a:custGeom>
                <a:avLst/>
                <a:gdLst>
                  <a:gd name="T0" fmla="*/ 0 w 477"/>
                  <a:gd name="T1" fmla="*/ 0 h 372"/>
                  <a:gd name="T2" fmla="*/ 477 w 477"/>
                  <a:gd name="T3" fmla="*/ 37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7" h="372">
                    <a:moveTo>
                      <a:pt x="0" y="0"/>
                    </a:moveTo>
                    <a:lnTo>
                      <a:pt x="477" y="372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1327" name="Freeform 63"/>
              <p:cNvSpPr>
                <a:spLocks/>
              </p:cNvSpPr>
              <p:nvPr/>
            </p:nvSpPr>
            <p:spPr bwMode="auto">
              <a:xfrm>
                <a:off x="3740" y="2850"/>
                <a:ext cx="504" cy="363"/>
              </a:xfrm>
              <a:custGeom>
                <a:avLst/>
                <a:gdLst>
                  <a:gd name="T0" fmla="*/ 0 w 504"/>
                  <a:gd name="T1" fmla="*/ 0 h 363"/>
                  <a:gd name="T2" fmla="*/ 504 w 504"/>
                  <a:gd name="T3" fmla="*/ 36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4" h="363">
                    <a:moveTo>
                      <a:pt x="0" y="0"/>
                    </a:moveTo>
                    <a:lnTo>
                      <a:pt x="504" y="363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1328" name="Freeform 64"/>
              <p:cNvSpPr>
                <a:spLocks/>
              </p:cNvSpPr>
              <p:nvPr/>
            </p:nvSpPr>
            <p:spPr bwMode="auto">
              <a:xfrm>
                <a:off x="3744" y="3405"/>
                <a:ext cx="156" cy="507"/>
              </a:xfrm>
              <a:custGeom>
                <a:avLst/>
                <a:gdLst>
                  <a:gd name="T0" fmla="*/ 0 w 156"/>
                  <a:gd name="T1" fmla="*/ 0 h 507"/>
                  <a:gd name="T2" fmla="*/ 156 w 156"/>
                  <a:gd name="T3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6" h="507">
                    <a:moveTo>
                      <a:pt x="0" y="0"/>
                    </a:moveTo>
                    <a:lnTo>
                      <a:pt x="156" y="507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1329" name="Freeform 65"/>
              <p:cNvSpPr>
                <a:spLocks/>
              </p:cNvSpPr>
              <p:nvPr/>
            </p:nvSpPr>
            <p:spPr bwMode="auto">
              <a:xfrm>
                <a:off x="3745" y="1392"/>
                <a:ext cx="655" cy="417"/>
              </a:xfrm>
              <a:custGeom>
                <a:avLst/>
                <a:gdLst>
                  <a:gd name="T0" fmla="*/ 0 w 655"/>
                  <a:gd name="T1" fmla="*/ 0 h 417"/>
                  <a:gd name="T2" fmla="*/ 655 w 655"/>
                  <a:gd name="T3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55" h="417">
                    <a:moveTo>
                      <a:pt x="0" y="0"/>
                    </a:moveTo>
                    <a:lnTo>
                      <a:pt x="655" y="417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1330" name="Freeform 66"/>
              <p:cNvSpPr>
                <a:spLocks/>
              </p:cNvSpPr>
              <p:nvPr/>
            </p:nvSpPr>
            <p:spPr bwMode="auto">
              <a:xfrm>
                <a:off x="3741" y="1008"/>
                <a:ext cx="747" cy="294"/>
              </a:xfrm>
              <a:custGeom>
                <a:avLst/>
                <a:gdLst>
                  <a:gd name="T0" fmla="*/ 0 w 747"/>
                  <a:gd name="T1" fmla="*/ 0 h 294"/>
                  <a:gd name="T2" fmla="*/ 747 w 747"/>
                  <a:gd name="T3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47" h="294">
                    <a:moveTo>
                      <a:pt x="0" y="0"/>
                    </a:moveTo>
                    <a:lnTo>
                      <a:pt x="747" y="294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1331" name="Freeform 67"/>
              <p:cNvSpPr>
                <a:spLocks/>
              </p:cNvSpPr>
              <p:nvPr/>
            </p:nvSpPr>
            <p:spPr bwMode="auto">
              <a:xfrm>
                <a:off x="3744" y="537"/>
                <a:ext cx="867" cy="138"/>
              </a:xfrm>
              <a:custGeom>
                <a:avLst/>
                <a:gdLst>
                  <a:gd name="T0" fmla="*/ 0 w 867"/>
                  <a:gd name="T1" fmla="*/ 0 h 138"/>
                  <a:gd name="T2" fmla="*/ 867 w 867"/>
                  <a:gd name="T3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67" h="138">
                    <a:moveTo>
                      <a:pt x="0" y="0"/>
                    </a:moveTo>
                    <a:lnTo>
                      <a:pt x="867" y="138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1332" name="Freeform 68"/>
              <p:cNvSpPr>
                <a:spLocks/>
              </p:cNvSpPr>
              <p:nvPr/>
            </p:nvSpPr>
            <p:spPr bwMode="auto">
              <a:xfrm>
                <a:off x="3753" y="456"/>
                <a:ext cx="894" cy="125"/>
              </a:xfrm>
              <a:custGeom>
                <a:avLst/>
                <a:gdLst>
                  <a:gd name="T0" fmla="*/ 0 w 894"/>
                  <a:gd name="T1" fmla="*/ 0 h 125"/>
                  <a:gd name="T2" fmla="*/ 894 w 894"/>
                  <a:gd name="T3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94" h="125">
                    <a:moveTo>
                      <a:pt x="0" y="0"/>
                    </a:moveTo>
                    <a:lnTo>
                      <a:pt x="894" y="125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1333" name="Freeform 69"/>
              <p:cNvSpPr>
                <a:spLocks/>
              </p:cNvSpPr>
              <p:nvPr/>
            </p:nvSpPr>
            <p:spPr bwMode="auto">
              <a:xfrm>
                <a:off x="3744" y="402"/>
                <a:ext cx="924" cy="111"/>
              </a:xfrm>
              <a:custGeom>
                <a:avLst/>
                <a:gdLst>
                  <a:gd name="T0" fmla="*/ 0 w 924"/>
                  <a:gd name="T1" fmla="*/ 0 h 111"/>
                  <a:gd name="T2" fmla="*/ 924 w 924"/>
                  <a:gd name="T3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24" h="111">
                    <a:moveTo>
                      <a:pt x="0" y="0"/>
                    </a:moveTo>
                    <a:lnTo>
                      <a:pt x="924" y="111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31334" name="Group 70"/>
            <p:cNvGrpSpPr>
              <a:grpSpLocks/>
            </p:cNvGrpSpPr>
            <p:nvPr/>
          </p:nvGrpSpPr>
          <p:grpSpPr bwMode="auto">
            <a:xfrm>
              <a:off x="3648" y="707"/>
              <a:ext cx="897" cy="3321"/>
              <a:chOff x="3648" y="707"/>
              <a:chExt cx="897" cy="3321"/>
            </a:xfrm>
          </p:grpSpPr>
          <p:sp>
            <p:nvSpPr>
              <p:cNvPr id="1931335" name="Freeform 71"/>
              <p:cNvSpPr>
                <a:spLocks/>
              </p:cNvSpPr>
              <p:nvPr/>
            </p:nvSpPr>
            <p:spPr bwMode="auto">
              <a:xfrm>
                <a:off x="3728" y="3576"/>
                <a:ext cx="26" cy="415"/>
              </a:xfrm>
              <a:custGeom>
                <a:avLst/>
                <a:gdLst>
                  <a:gd name="T0" fmla="*/ 0 w 26"/>
                  <a:gd name="T1" fmla="*/ 0 h 415"/>
                  <a:gd name="T2" fmla="*/ 26 w 26"/>
                  <a:gd name="T3" fmla="*/ 415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6" h="415">
                    <a:moveTo>
                      <a:pt x="0" y="0"/>
                    </a:moveTo>
                    <a:lnTo>
                      <a:pt x="26" y="415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1336" name="Line 72"/>
              <p:cNvSpPr>
                <a:spLocks noChangeShapeType="1"/>
              </p:cNvSpPr>
              <p:nvPr/>
            </p:nvSpPr>
            <p:spPr bwMode="auto">
              <a:xfrm flipH="1">
                <a:off x="3648" y="3576"/>
                <a:ext cx="88" cy="452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1337" name="Freeform 73"/>
              <p:cNvSpPr>
                <a:spLocks/>
              </p:cNvSpPr>
              <p:nvPr/>
            </p:nvSpPr>
            <p:spPr bwMode="auto">
              <a:xfrm>
                <a:off x="3745" y="707"/>
                <a:ext cx="800" cy="229"/>
              </a:xfrm>
              <a:custGeom>
                <a:avLst/>
                <a:gdLst>
                  <a:gd name="T0" fmla="*/ 0 w 800"/>
                  <a:gd name="T1" fmla="*/ 0 h 229"/>
                  <a:gd name="T2" fmla="*/ 800 w 800"/>
                  <a:gd name="T3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00" h="229">
                    <a:moveTo>
                      <a:pt x="0" y="0"/>
                    </a:moveTo>
                    <a:lnTo>
                      <a:pt x="800" y="229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931341" name="Text Box 77"/>
          <p:cNvSpPr txBox="1">
            <a:spLocks noChangeArrowheads="1"/>
          </p:cNvSpPr>
          <p:nvPr/>
        </p:nvSpPr>
        <p:spPr bwMode="auto">
          <a:xfrm>
            <a:off x="6827838" y="4175125"/>
            <a:ext cx="938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y </a:t>
            </a:r>
            <a:r>
              <a:rPr lang="en-US" altLang="zh-CN" sz="2000" b="1">
                <a:solidFill>
                  <a:srgbClr val="009900"/>
                </a:solidFill>
              </a:rPr>
              <a:t>= 0</a:t>
            </a:r>
            <a:endParaRPr lang="en-US" altLang="zh-CN" sz="2000">
              <a:solidFill>
                <a:srgbClr val="00CC00"/>
              </a:solidFill>
            </a:endParaRPr>
          </a:p>
        </p:txBody>
      </p:sp>
      <p:graphicFrame>
        <p:nvGraphicFramePr>
          <p:cNvPr id="1931344" name="Object 80"/>
          <p:cNvGraphicFramePr>
            <a:graphicFrameLocks noChangeAspect="1"/>
          </p:cNvGraphicFramePr>
          <p:nvPr/>
        </p:nvGraphicFramePr>
        <p:xfrm>
          <a:off x="266700" y="1728788"/>
          <a:ext cx="28876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383" name="公式" r:id="rId5" imgW="1612800" imgH="215640" progId="Equation.3">
                  <p:embed/>
                </p:oleObj>
              </mc:Choice>
              <mc:Fallback>
                <p:oleObj name="公式" r:id="rId5" imgW="1612800" imgH="21564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1728788"/>
                        <a:ext cx="288766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1345" name="Object 81"/>
          <p:cNvGraphicFramePr>
            <a:graphicFrameLocks noChangeAspect="1"/>
          </p:cNvGraphicFramePr>
          <p:nvPr/>
        </p:nvGraphicFramePr>
        <p:xfrm>
          <a:off x="525463" y="3463925"/>
          <a:ext cx="254476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384" name="公式" r:id="rId7" imgW="1422360" imgH="380880" progId="Equation.3">
                  <p:embed/>
                </p:oleObj>
              </mc:Choice>
              <mc:Fallback>
                <p:oleObj name="公式" r:id="rId7" imgW="1422360" imgH="38088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3463925"/>
                        <a:ext cx="254476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1346" name="Object 82"/>
          <p:cNvGraphicFramePr>
            <a:graphicFrameLocks noChangeAspect="1"/>
          </p:cNvGraphicFramePr>
          <p:nvPr/>
        </p:nvGraphicFramePr>
        <p:xfrm>
          <a:off x="730250" y="2468563"/>
          <a:ext cx="190817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385" name="公式" r:id="rId9" imgW="1066680" imgH="482400" progId="Equation.3">
                  <p:embed/>
                </p:oleObj>
              </mc:Choice>
              <mc:Fallback>
                <p:oleObj name="公式" r:id="rId9" imgW="1066680" imgH="4824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468563"/>
                        <a:ext cx="190817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1347" name="Object 83"/>
          <p:cNvGraphicFramePr>
            <a:graphicFrameLocks noChangeAspect="1"/>
          </p:cNvGraphicFramePr>
          <p:nvPr/>
        </p:nvGraphicFramePr>
        <p:xfrm>
          <a:off x="2638425" y="2468563"/>
          <a:ext cx="7921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386" name="公式" r:id="rId11" imgW="444240" imgH="406080" progId="Equation.3">
                  <p:embed/>
                </p:oleObj>
              </mc:Choice>
              <mc:Fallback>
                <p:oleObj name="公式" r:id="rId11" imgW="444240" imgH="40608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468563"/>
                        <a:ext cx="7921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1348" name="Object 84"/>
          <p:cNvGraphicFramePr>
            <a:graphicFrameLocks noChangeAspect="1"/>
          </p:cNvGraphicFramePr>
          <p:nvPr/>
        </p:nvGraphicFramePr>
        <p:xfrm>
          <a:off x="346075" y="2160588"/>
          <a:ext cx="18399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387" name="公式" r:id="rId13" imgW="1028520" imgH="228600" progId="Equation.3">
                  <p:embed/>
                </p:oleObj>
              </mc:Choice>
              <mc:Fallback>
                <p:oleObj name="公式" r:id="rId13" imgW="1028520" imgH="2286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2160588"/>
                        <a:ext cx="183991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1349" name="Rectangle 85"/>
          <p:cNvSpPr>
            <a:spLocks noChangeArrowheads="1"/>
          </p:cNvSpPr>
          <p:nvPr/>
        </p:nvSpPr>
        <p:spPr bwMode="auto">
          <a:xfrm>
            <a:off x="346075" y="381000"/>
            <a:ext cx="3968750" cy="441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2. </a:t>
            </a:r>
            <a:r>
              <a:rPr lang="zh-CN" altLang="en-US" b="1"/>
              <a:t>二重极限不存在的例子</a:t>
            </a:r>
            <a:endParaRPr lang="zh-CN" altLang="en-US" sz="4400" b="1"/>
          </a:p>
        </p:txBody>
      </p:sp>
      <p:sp>
        <p:nvSpPr>
          <p:cNvPr id="1931350" name="Rectangle 86"/>
          <p:cNvSpPr>
            <a:spLocks noGrp="1" noChangeArrowheads="1"/>
          </p:cNvSpPr>
          <p:nvPr>
            <p:ph type="title" idx="4294967295"/>
          </p:nvPr>
        </p:nvSpPr>
        <p:spPr>
          <a:xfrm>
            <a:off x="8582025" y="5405438"/>
            <a:ext cx="228600" cy="2667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931351" name="AutoShape 87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93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3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1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31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3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3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31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31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3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93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93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3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3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3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3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3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1275" grpId="0" animBg="1"/>
      <p:bldP spid="1931278" grpId="0" animBg="1"/>
      <p:bldP spid="1931280" grpId="0" animBg="1"/>
      <p:bldP spid="1931286" grpId="0" autoUpdateAnimBg="0"/>
      <p:bldP spid="1931292" grpId="0" animBg="1"/>
      <p:bldP spid="1931297" grpId="0" animBg="1"/>
      <p:bldP spid="1931301" grpId="0" autoUpdateAnimBg="0"/>
      <p:bldP spid="1931305" grpId="0" animBg="1"/>
      <p:bldP spid="1931306" grpId="0" animBg="1"/>
      <p:bldP spid="1931315" grpId="0" animBg="1"/>
      <p:bldP spid="193134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186" name="Oval 3074"/>
          <p:cNvSpPr>
            <a:spLocks noChangeArrowheads="1"/>
          </p:cNvSpPr>
          <p:nvPr/>
        </p:nvSpPr>
        <p:spPr bwMode="auto">
          <a:xfrm>
            <a:off x="5891213" y="3449638"/>
            <a:ext cx="87312" cy="841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7187" name="Line 3075"/>
          <p:cNvSpPr>
            <a:spLocks noChangeShapeType="1"/>
          </p:cNvSpPr>
          <p:nvPr/>
        </p:nvSpPr>
        <p:spPr bwMode="auto">
          <a:xfrm flipV="1">
            <a:off x="5943600" y="457200"/>
            <a:ext cx="0" cy="515778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97188" name="Group 3076"/>
          <p:cNvGrpSpPr>
            <a:grpSpLocks/>
          </p:cNvGrpSpPr>
          <p:nvPr/>
        </p:nvGrpSpPr>
        <p:grpSpPr bwMode="auto">
          <a:xfrm>
            <a:off x="4114800" y="1843088"/>
            <a:ext cx="4695825" cy="3303587"/>
            <a:chOff x="2592" y="1161"/>
            <a:chExt cx="2958" cy="2081"/>
          </a:xfrm>
        </p:grpSpPr>
        <p:sp>
          <p:nvSpPr>
            <p:cNvPr id="2397189" name="Text Box 3077"/>
            <p:cNvSpPr txBox="1">
              <a:spLocks noChangeArrowheads="1"/>
            </p:cNvSpPr>
            <p:nvPr/>
          </p:nvSpPr>
          <p:spPr bwMode="auto">
            <a:xfrm>
              <a:off x="3552" y="19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tx1"/>
                  </a:solidFill>
                </a:rPr>
                <a:t>o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97190" name="Line 3078"/>
            <p:cNvSpPr>
              <a:spLocks noChangeShapeType="1"/>
            </p:cNvSpPr>
            <p:nvPr/>
          </p:nvSpPr>
          <p:spPr bwMode="auto">
            <a:xfrm flipV="1">
              <a:off x="2592" y="1392"/>
              <a:ext cx="2544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97191" name="Group 3079"/>
            <p:cNvGrpSpPr>
              <a:grpSpLocks/>
            </p:cNvGrpSpPr>
            <p:nvPr/>
          </p:nvGrpSpPr>
          <p:grpSpPr bwMode="auto">
            <a:xfrm>
              <a:off x="2936" y="1704"/>
              <a:ext cx="2210" cy="1538"/>
              <a:chOff x="2936" y="1704"/>
              <a:chExt cx="2210" cy="1538"/>
            </a:xfrm>
          </p:grpSpPr>
          <p:sp>
            <p:nvSpPr>
              <p:cNvPr id="2397192" name="Line 3080"/>
              <p:cNvSpPr>
                <a:spLocks noChangeShapeType="1"/>
              </p:cNvSpPr>
              <p:nvPr/>
            </p:nvSpPr>
            <p:spPr bwMode="auto">
              <a:xfrm rot="366403">
                <a:off x="2936" y="1704"/>
                <a:ext cx="2136" cy="1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7193" name="Text Box 3081"/>
              <p:cNvSpPr txBox="1">
                <a:spLocks noChangeArrowheads="1"/>
              </p:cNvSpPr>
              <p:nvPr/>
            </p:nvSpPr>
            <p:spPr bwMode="auto">
              <a:xfrm>
                <a:off x="4912" y="2954"/>
                <a:ext cx="2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</a:rPr>
                  <a:t>x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97194" name="Text Box 3082"/>
            <p:cNvSpPr txBox="1">
              <a:spLocks noChangeArrowheads="1"/>
            </p:cNvSpPr>
            <p:nvPr/>
          </p:nvSpPr>
          <p:spPr bwMode="auto">
            <a:xfrm>
              <a:off x="5184" y="1161"/>
              <a:ext cx="3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397195" name="Freeform 3083"/>
          <p:cNvSpPr>
            <a:spLocks/>
          </p:cNvSpPr>
          <p:nvPr/>
        </p:nvSpPr>
        <p:spPr bwMode="auto">
          <a:xfrm>
            <a:off x="5908675" y="3500438"/>
            <a:ext cx="1530350" cy="762000"/>
          </a:xfrm>
          <a:custGeom>
            <a:avLst/>
            <a:gdLst>
              <a:gd name="T0" fmla="*/ 0 w 964"/>
              <a:gd name="T1" fmla="*/ 0 h 480"/>
              <a:gd name="T2" fmla="*/ 964 w 964"/>
              <a:gd name="T3" fmla="*/ 0 h 480"/>
              <a:gd name="T4" fmla="*/ 963 w 964"/>
              <a:gd name="T5" fmla="*/ 46 h 480"/>
              <a:gd name="T6" fmla="*/ 949 w 964"/>
              <a:gd name="T7" fmla="*/ 112 h 480"/>
              <a:gd name="T8" fmla="*/ 922 w 964"/>
              <a:gd name="T9" fmla="*/ 176 h 480"/>
              <a:gd name="T10" fmla="*/ 889 w 964"/>
              <a:gd name="T11" fmla="*/ 233 h 480"/>
              <a:gd name="T12" fmla="*/ 847 w 964"/>
              <a:gd name="T13" fmla="*/ 284 h 480"/>
              <a:gd name="T14" fmla="*/ 809 w 964"/>
              <a:gd name="T15" fmla="*/ 326 h 480"/>
              <a:gd name="T16" fmla="*/ 757 w 964"/>
              <a:gd name="T17" fmla="*/ 372 h 480"/>
              <a:gd name="T18" fmla="*/ 705 w 964"/>
              <a:gd name="T19" fmla="*/ 411 h 480"/>
              <a:gd name="T20" fmla="*/ 648 w 964"/>
              <a:gd name="T21" fmla="*/ 444 h 480"/>
              <a:gd name="T22" fmla="*/ 576 w 964"/>
              <a:gd name="T23" fmla="*/ 480 h 480"/>
              <a:gd name="T24" fmla="*/ 0 w 964"/>
              <a:gd name="T2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4" h="480">
                <a:moveTo>
                  <a:pt x="0" y="0"/>
                </a:moveTo>
                <a:lnTo>
                  <a:pt x="964" y="0"/>
                </a:lnTo>
                <a:lnTo>
                  <a:pt x="963" y="46"/>
                </a:lnTo>
                <a:lnTo>
                  <a:pt x="949" y="112"/>
                </a:lnTo>
                <a:lnTo>
                  <a:pt x="922" y="176"/>
                </a:lnTo>
                <a:lnTo>
                  <a:pt x="889" y="233"/>
                </a:lnTo>
                <a:lnTo>
                  <a:pt x="847" y="284"/>
                </a:lnTo>
                <a:lnTo>
                  <a:pt x="809" y="326"/>
                </a:lnTo>
                <a:lnTo>
                  <a:pt x="757" y="372"/>
                </a:lnTo>
                <a:lnTo>
                  <a:pt x="705" y="411"/>
                </a:lnTo>
                <a:lnTo>
                  <a:pt x="648" y="444"/>
                </a:lnTo>
                <a:lnTo>
                  <a:pt x="576" y="48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  <a:ln w="28575" cap="flat" cmpd="sng">
            <a:solidFill>
              <a:srgbClr val="FF66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97196" name="Oval 3084"/>
          <p:cNvSpPr>
            <a:spLocks noChangeArrowheads="1"/>
          </p:cNvSpPr>
          <p:nvPr/>
        </p:nvSpPr>
        <p:spPr bwMode="auto">
          <a:xfrm>
            <a:off x="4391025" y="2587625"/>
            <a:ext cx="3048000" cy="1874838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7198" name="Freeform 3086"/>
          <p:cNvSpPr>
            <a:spLocks/>
          </p:cNvSpPr>
          <p:nvPr/>
        </p:nvSpPr>
        <p:spPr bwMode="auto">
          <a:xfrm>
            <a:off x="5945188" y="592138"/>
            <a:ext cx="1516062" cy="2900362"/>
          </a:xfrm>
          <a:custGeom>
            <a:avLst/>
            <a:gdLst>
              <a:gd name="T0" fmla="*/ 0 w 955"/>
              <a:gd name="T1" fmla="*/ 0 h 1827"/>
              <a:gd name="T2" fmla="*/ 0 w 955"/>
              <a:gd name="T3" fmla="*/ 1827 h 1827"/>
              <a:gd name="T4" fmla="*/ 955 w 955"/>
              <a:gd name="T5" fmla="*/ 1827 h 1827"/>
              <a:gd name="T6" fmla="*/ 955 w 955"/>
              <a:gd name="T7" fmla="*/ 100 h 1827"/>
              <a:gd name="T8" fmla="*/ 0 w 955"/>
              <a:gd name="T9" fmla="*/ 0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5" h="1827">
                <a:moveTo>
                  <a:pt x="0" y="0"/>
                </a:moveTo>
                <a:lnTo>
                  <a:pt x="0" y="1827"/>
                </a:lnTo>
                <a:lnTo>
                  <a:pt x="955" y="1827"/>
                </a:lnTo>
                <a:lnTo>
                  <a:pt x="955" y="10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9525" cap="flat" cmpd="sng">
            <a:solidFill>
              <a:srgbClr val="CC66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7199" name="Freeform 3087"/>
          <p:cNvSpPr>
            <a:spLocks/>
          </p:cNvSpPr>
          <p:nvPr/>
        </p:nvSpPr>
        <p:spPr bwMode="auto">
          <a:xfrm>
            <a:off x="5943600" y="1073150"/>
            <a:ext cx="1308100" cy="2889250"/>
          </a:xfrm>
          <a:custGeom>
            <a:avLst/>
            <a:gdLst>
              <a:gd name="T0" fmla="*/ 0 w 824"/>
              <a:gd name="T1" fmla="*/ 0 h 1820"/>
              <a:gd name="T2" fmla="*/ 0 w 824"/>
              <a:gd name="T3" fmla="*/ 1536 h 1820"/>
              <a:gd name="T4" fmla="*/ 584 w 824"/>
              <a:gd name="T5" fmla="*/ 1740 h 1820"/>
              <a:gd name="T6" fmla="*/ 824 w 824"/>
              <a:gd name="T7" fmla="*/ 1820 h 1820"/>
              <a:gd name="T8" fmla="*/ 824 w 824"/>
              <a:gd name="T9" fmla="*/ 180 h 1820"/>
              <a:gd name="T10" fmla="*/ 0 w 824"/>
              <a:gd name="T11" fmla="*/ 0 h 1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4" h="1820">
                <a:moveTo>
                  <a:pt x="0" y="0"/>
                </a:moveTo>
                <a:lnTo>
                  <a:pt x="0" y="1536"/>
                </a:lnTo>
                <a:lnTo>
                  <a:pt x="584" y="1740"/>
                </a:lnTo>
                <a:lnTo>
                  <a:pt x="824" y="1820"/>
                </a:lnTo>
                <a:lnTo>
                  <a:pt x="824" y="18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7200" name="Freeform 3088"/>
          <p:cNvSpPr>
            <a:spLocks/>
          </p:cNvSpPr>
          <p:nvPr/>
        </p:nvSpPr>
        <p:spPr bwMode="auto">
          <a:xfrm>
            <a:off x="5734050" y="3449638"/>
            <a:ext cx="1106488" cy="2965450"/>
          </a:xfrm>
          <a:custGeom>
            <a:avLst/>
            <a:gdLst>
              <a:gd name="T0" fmla="*/ 142 w 697"/>
              <a:gd name="T1" fmla="*/ 0 h 1868"/>
              <a:gd name="T2" fmla="*/ 126 w 697"/>
              <a:gd name="T3" fmla="*/ 1352 h 1868"/>
              <a:gd name="T4" fmla="*/ 0 w 697"/>
              <a:gd name="T5" fmla="*/ 1868 h 1868"/>
              <a:gd name="T6" fmla="*/ 126 w 697"/>
              <a:gd name="T7" fmla="*/ 1820 h 1868"/>
              <a:gd name="T8" fmla="*/ 324 w 697"/>
              <a:gd name="T9" fmla="*/ 1718 h 1868"/>
              <a:gd name="T10" fmla="*/ 423 w 697"/>
              <a:gd name="T11" fmla="*/ 1642 h 1868"/>
              <a:gd name="T12" fmla="*/ 513 w 697"/>
              <a:gd name="T13" fmla="*/ 1544 h 1868"/>
              <a:gd name="T14" fmla="*/ 581 w 697"/>
              <a:gd name="T15" fmla="*/ 1393 h 1868"/>
              <a:gd name="T16" fmla="*/ 620 w 697"/>
              <a:gd name="T17" fmla="*/ 1207 h 1868"/>
              <a:gd name="T18" fmla="*/ 647 w 697"/>
              <a:gd name="T19" fmla="*/ 994 h 1868"/>
              <a:gd name="T20" fmla="*/ 697 w 697"/>
              <a:gd name="T21" fmla="*/ 509 h 1868"/>
              <a:gd name="T22" fmla="*/ 142 w 697"/>
              <a:gd name="T23" fmla="*/ 0 h 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7" h="1868">
                <a:moveTo>
                  <a:pt x="142" y="0"/>
                </a:moveTo>
                <a:lnTo>
                  <a:pt x="126" y="1352"/>
                </a:lnTo>
                <a:lnTo>
                  <a:pt x="0" y="1868"/>
                </a:lnTo>
                <a:lnTo>
                  <a:pt x="126" y="1820"/>
                </a:lnTo>
                <a:lnTo>
                  <a:pt x="324" y="1718"/>
                </a:lnTo>
                <a:lnTo>
                  <a:pt x="423" y="1642"/>
                </a:lnTo>
                <a:lnTo>
                  <a:pt x="513" y="1544"/>
                </a:lnTo>
                <a:lnTo>
                  <a:pt x="581" y="1393"/>
                </a:lnTo>
                <a:lnTo>
                  <a:pt x="620" y="1207"/>
                </a:lnTo>
                <a:lnTo>
                  <a:pt x="647" y="994"/>
                </a:lnTo>
                <a:lnTo>
                  <a:pt x="697" y="509"/>
                </a:lnTo>
                <a:lnTo>
                  <a:pt x="142" y="0"/>
                </a:lnTo>
                <a:close/>
              </a:path>
            </a:pathLst>
          </a:custGeom>
          <a:gradFill rotWithShape="0">
            <a:gsLst>
              <a:gs pos="0">
                <a:srgbClr val="009900">
                  <a:gamma/>
                  <a:shade val="0"/>
                  <a:invGamma/>
                </a:srgbClr>
              </a:gs>
              <a:gs pos="100000">
                <a:srgbClr val="0099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cap="flat" cmpd="sng">
                <a:solidFill>
                  <a:srgbClr val="009900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97201" name="Object 3089"/>
          <p:cNvGraphicFramePr>
            <a:graphicFrameLocks noChangeAspect="1"/>
          </p:cNvGraphicFramePr>
          <p:nvPr/>
        </p:nvGraphicFramePr>
        <p:xfrm>
          <a:off x="357188" y="852488"/>
          <a:ext cx="34290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07" name="公式" r:id="rId3" imgW="1739880" imgH="444240" progId="Equation.3">
                  <p:embed/>
                </p:oleObj>
              </mc:Choice>
              <mc:Fallback>
                <p:oleObj name="公式" r:id="rId3" imgW="1739880" imgH="444240" progId="Equation.3">
                  <p:embed/>
                  <p:pic>
                    <p:nvPicPr>
                      <p:cNvPr id="0" name="Object 30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852488"/>
                        <a:ext cx="34290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7202" name="Text Box 3090"/>
          <p:cNvSpPr txBox="1">
            <a:spLocks noChangeArrowheads="1"/>
          </p:cNvSpPr>
          <p:nvPr/>
        </p:nvSpPr>
        <p:spPr bwMode="auto">
          <a:xfrm>
            <a:off x="7086600" y="3810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y=kx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97203" name="Text Box 3091"/>
          <p:cNvSpPr txBox="1">
            <a:spLocks noChangeArrowheads="1"/>
          </p:cNvSpPr>
          <p:nvPr/>
        </p:nvSpPr>
        <p:spPr bwMode="auto">
          <a:xfrm>
            <a:off x="7467600" y="3276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>
                <a:solidFill>
                  <a:srgbClr val="CC6600"/>
                </a:solidFill>
              </a:rPr>
              <a:t>y=x</a:t>
            </a:r>
          </a:p>
        </p:txBody>
      </p:sp>
      <p:graphicFrame>
        <p:nvGraphicFramePr>
          <p:cNvPr id="2397205" name="Object 3093"/>
          <p:cNvGraphicFramePr>
            <a:graphicFrameLocks noChangeAspect="1"/>
          </p:cNvGraphicFramePr>
          <p:nvPr/>
        </p:nvGraphicFramePr>
        <p:xfrm>
          <a:off x="5595938" y="282575"/>
          <a:ext cx="3222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08" name="公式" r:id="rId5" imgW="152280" imgH="393480" progId="Equation.3">
                  <p:embed/>
                </p:oleObj>
              </mc:Choice>
              <mc:Fallback>
                <p:oleObj name="公式" r:id="rId5" imgW="152280" imgH="393480" progId="Equation.3">
                  <p:embed/>
                  <p:pic>
                    <p:nvPicPr>
                      <p:cNvPr id="0" name="Object 3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8" y="282575"/>
                        <a:ext cx="32226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7206" name="Text Box 3094"/>
          <p:cNvSpPr txBox="1">
            <a:spLocks noChangeArrowheads="1"/>
          </p:cNvSpPr>
          <p:nvPr/>
        </p:nvSpPr>
        <p:spPr bwMode="auto">
          <a:xfrm>
            <a:off x="5943600" y="242888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z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397207" name="Text Box 3095"/>
          <p:cNvSpPr txBox="1">
            <a:spLocks noChangeArrowheads="1"/>
          </p:cNvSpPr>
          <p:nvPr/>
        </p:nvSpPr>
        <p:spPr bwMode="auto">
          <a:xfrm>
            <a:off x="4654550" y="4067175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33CC"/>
                </a:solidFill>
              </a:rPr>
              <a:t>a</a:t>
            </a:r>
            <a:endParaRPr lang="en-US" altLang="zh-CN">
              <a:solidFill>
                <a:srgbClr val="FF33CC"/>
              </a:solidFill>
            </a:endParaRPr>
          </a:p>
        </p:txBody>
      </p:sp>
      <p:sp>
        <p:nvSpPr>
          <p:cNvPr id="2397211" name="Text Box 3099"/>
          <p:cNvSpPr txBox="1">
            <a:spLocks noChangeArrowheads="1"/>
          </p:cNvSpPr>
          <p:nvPr/>
        </p:nvSpPr>
        <p:spPr bwMode="auto">
          <a:xfrm>
            <a:off x="3001963" y="342900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97212" name="Freeform 3100"/>
          <p:cNvSpPr>
            <a:spLocks/>
          </p:cNvSpPr>
          <p:nvPr/>
        </p:nvSpPr>
        <p:spPr bwMode="auto">
          <a:xfrm>
            <a:off x="5708650" y="3511550"/>
            <a:ext cx="1119188" cy="950913"/>
          </a:xfrm>
          <a:custGeom>
            <a:avLst/>
            <a:gdLst>
              <a:gd name="T0" fmla="*/ 160 w 705"/>
              <a:gd name="T1" fmla="*/ 0 h 599"/>
              <a:gd name="T2" fmla="*/ 705 w 705"/>
              <a:gd name="T3" fmla="*/ 481 h 599"/>
              <a:gd name="T4" fmla="*/ 675 w 705"/>
              <a:gd name="T5" fmla="*/ 497 h 599"/>
              <a:gd name="T6" fmla="*/ 622 w 705"/>
              <a:gd name="T7" fmla="*/ 518 h 599"/>
              <a:gd name="T8" fmla="*/ 559 w 705"/>
              <a:gd name="T9" fmla="*/ 541 h 599"/>
              <a:gd name="T10" fmla="*/ 483 w 705"/>
              <a:gd name="T11" fmla="*/ 562 h 599"/>
              <a:gd name="T12" fmla="*/ 418 w 705"/>
              <a:gd name="T13" fmla="*/ 574 h 599"/>
              <a:gd name="T14" fmla="*/ 337 w 705"/>
              <a:gd name="T15" fmla="*/ 587 h 599"/>
              <a:gd name="T16" fmla="*/ 262 w 705"/>
              <a:gd name="T17" fmla="*/ 595 h 599"/>
              <a:gd name="T18" fmla="*/ 214 w 705"/>
              <a:gd name="T19" fmla="*/ 599 h 599"/>
              <a:gd name="T20" fmla="*/ 147 w 705"/>
              <a:gd name="T21" fmla="*/ 596 h 599"/>
              <a:gd name="T22" fmla="*/ 75 w 705"/>
              <a:gd name="T23" fmla="*/ 592 h 599"/>
              <a:gd name="T24" fmla="*/ 0 w 705"/>
              <a:gd name="T25" fmla="*/ 585 h 599"/>
              <a:gd name="T26" fmla="*/ 132 w 705"/>
              <a:gd name="T27" fmla="*/ 16 h 599"/>
              <a:gd name="T28" fmla="*/ 160 w 705"/>
              <a:gd name="T29" fmla="*/ 0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5" h="599">
                <a:moveTo>
                  <a:pt x="160" y="0"/>
                </a:moveTo>
                <a:lnTo>
                  <a:pt x="705" y="481"/>
                </a:lnTo>
                <a:lnTo>
                  <a:pt x="675" y="497"/>
                </a:lnTo>
                <a:lnTo>
                  <a:pt x="622" y="518"/>
                </a:lnTo>
                <a:lnTo>
                  <a:pt x="559" y="541"/>
                </a:lnTo>
                <a:lnTo>
                  <a:pt x="483" y="562"/>
                </a:lnTo>
                <a:lnTo>
                  <a:pt x="418" y="574"/>
                </a:lnTo>
                <a:lnTo>
                  <a:pt x="337" y="587"/>
                </a:lnTo>
                <a:lnTo>
                  <a:pt x="262" y="595"/>
                </a:lnTo>
                <a:lnTo>
                  <a:pt x="214" y="599"/>
                </a:lnTo>
                <a:lnTo>
                  <a:pt x="147" y="596"/>
                </a:lnTo>
                <a:lnTo>
                  <a:pt x="75" y="592"/>
                </a:lnTo>
                <a:lnTo>
                  <a:pt x="0" y="585"/>
                </a:lnTo>
                <a:lnTo>
                  <a:pt x="132" y="16"/>
                </a:lnTo>
                <a:lnTo>
                  <a:pt x="160" y="0"/>
                </a:lnTo>
                <a:close/>
              </a:path>
            </a:pathLst>
          </a:custGeom>
          <a:solidFill>
            <a:srgbClr val="FF66FF"/>
          </a:solidFill>
          <a:ln w="28575" cap="flat" cmpd="sng">
            <a:solidFill>
              <a:srgbClr val="FF66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97216" name="Text Box 3104"/>
          <p:cNvSpPr txBox="1">
            <a:spLocks noChangeArrowheads="1"/>
          </p:cNvSpPr>
          <p:nvPr/>
        </p:nvSpPr>
        <p:spPr bwMode="auto">
          <a:xfrm>
            <a:off x="6019800" y="368141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D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397217" name="Text Box 3105"/>
          <p:cNvSpPr txBox="1">
            <a:spLocks noChangeArrowheads="1"/>
          </p:cNvSpPr>
          <p:nvPr/>
        </p:nvSpPr>
        <p:spPr bwMode="auto">
          <a:xfrm>
            <a:off x="3470275" y="2879725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3300"/>
              </a:solidFill>
            </a:endParaRPr>
          </a:p>
        </p:txBody>
      </p:sp>
      <p:sp>
        <p:nvSpPr>
          <p:cNvPr id="2397218" name="Text Box 3106"/>
          <p:cNvSpPr txBox="1">
            <a:spLocks noChangeArrowheads="1"/>
          </p:cNvSpPr>
          <p:nvPr/>
        </p:nvSpPr>
        <p:spPr bwMode="auto">
          <a:xfrm>
            <a:off x="177800" y="4197350"/>
            <a:ext cx="3540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那么，曲面在点</a:t>
            </a:r>
            <a:r>
              <a:rPr lang="en-US" altLang="zh-CN" b="1">
                <a:solidFill>
                  <a:schemeClr val="accent2"/>
                </a:solidFill>
              </a:rPr>
              <a:t>(0,0)</a:t>
            </a:r>
            <a:r>
              <a:rPr lang="zh-CN" altLang="en-US" b="1">
                <a:solidFill>
                  <a:schemeClr val="accent2"/>
                </a:solidFill>
              </a:rPr>
              <a:t>附近</a:t>
            </a:r>
          </a:p>
          <a:p>
            <a:r>
              <a:rPr lang="zh-CN" altLang="en-US" b="1">
                <a:solidFill>
                  <a:schemeClr val="accent2"/>
                </a:solidFill>
              </a:rPr>
              <a:t>的形状是怎样的呢</a:t>
            </a:r>
          </a:p>
        </p:txBody>
      </p:sp>
      <p:sp>
        <p:nvSpPr>
          <p:cNvPr id="2397219" name="Text Box 3107"/>
          <p:cNvSpPr txBox="1">
            <a:spLocks noChangeArrowheads="1"/>
          </p:cNvSpPr>
          <p:nvPr/>
        </p:nvSpPr>
        <p:spPr bwMode="auto">
          <a:xfrm>
            <a:off x="2752725" y="4462463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</a:rPr>
              <a:t>?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397220" name="Freeform 3108"/>
          <p:cNvSpPr>
            <a:spLocks/>
          </p:cNvSpPr>
          <p:nvPr/>
        </p:nvSpPr>
        <p:spPr bwMode="auto">
          <a:xfrm>
            <a:off x="5945188" y="608013"/>
            <a:ext cx="1487487" cy="3652837"/>
          </a:xfrm>
          <a:custGeom>
            <a:avLst/>
            <a:gdLst>
              <a:gd name="T0" fmla="*/ 4 w 937"/>
              <a:gd name="T1" fmla="*/ 0 h 2301"/>
              <a:gd name="T2" fmla="*/ 0 w 937"/>
              <a:gd name="T3" fmla="*/ 1817 h 2301"/>
              <a:gd name="T4" fmla="*/ 551 w 937"/>
              <a:gd name="T5" fmla="*/ 2301 h 2301"/>
              <a:gd name="T6" fmla="*/ 593 w 937"/>
              <a:gd name="T7" fmla="*/ 1884 h 2301"/>
              <a:gd name="T8" fmla="*/ 662 w 937"/>
              <a:gd name="T9" fmla="*/ 1415 h 2301"/>
              <a:gd name="T10" fmla="*/ 727 w 937"/>
              <a:gd name="T11" fmla="*/ 1001 h 2301"/>
              <a:gd name="T12" fmla="*/ 757 w 937"/>
              <a:gd name="T13" fmla="*/ 821 h 2301"/>
              <a:gd name="T14" fmla="*/ 797 w 937"/>
              <a:gd name="T15" fmla="*/ 594 h 2301"/>
              <a:gd name="T16" fmla="*/ 827 w 937"/>
              <a:gd name="T17" fmla="*/ 446 h 2301"/>
              <a:gd name="T18" fmla="*/ 848 w 937"/>
              <a:gd name="T19" fmla="*/ 350 h 2301"/>
              <a:gd name="T20" fmla="*/ 883 w 937"/>
              <a:gd name="T21" fmla="*/ 234 h 2301"/>
              <a:gd name="T22" fmla="*/ 937 w 937"/>
              <a:gd name="T23" fmla="*/ 101 h 2301"/>
              <a:gd name="T24" fmla="*/ 4 w 937"/>
              <a:gd name="T25" fmla="*/ 0 h 2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7" h="2301">
                <a:moveTo>
                  <a:pt x="4" y="0"/>
                </a:moveTo>
                <a:lnTo>
                  <a:pt x="0" y="1817"/>
                </a:lnTo>
                <a:lnTo>
                  <a:pt x="551" y="2301"/>
                </a:lnTo>
                <a:lnTo>
                  <a:pt x="593" y="1884"/>
                </a:lnTo>
                <a:lnTo>
                  <a:pt x="662" y="1415"/>
                </a:lnTo>
                <a:lnTo>
                  <a:pt x="727" y="1001"/>
                </a:lnTo>
                <a:lnTo>
                  <a:pt x="757" y="821"/>
                </a:lnTo>
                <a:lnTo>
                  <a:pt x="797" y="594"/>
                </a:lnTo>
                <a:lnTo>
                  <a:pt x="827" y="446"/>
                </a:lnTo>
                <a:lnTo>
                  <a:pt x="848" y="350"/>
                </a:lnTo>
                <a:lnTo>
                  <a:pt x="883" y="234"/>
                </a:lnTo>
                <a:lnTo>
                  <a:pt x="937" y="101"/>
                </a:lnTo>
                <a:lnTo>
                  <a:pt x="4" y="0"/>
                </a:lnTo>
                <a:close/>
              </a:path>
            </a:pathLst>
          </a:custGeom>
          <a:gradFill rotWithShape="0">
            <a:gsLst>
              <a:gs pos="0">
                <a:srgbClr val="33CC33">
                  <a:gamma/>
                  <a:shade val="43137"/>
                  <a:invGamma/>
                </a:srgbClr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cap="flat" cmpd="sng">
                <a:solidFill>
                  <a:srgbClr val="009900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7221" name="Freeform 3109"/>
          <p:cNvSpPr>
            <a:spLocks/>
          </p:cNvSpPr>
          <p:nvPr/>
        </p:nvSpPr>
        <p:spPr bwMode="auto">
          <a:xfrm>
            <a:off x="5715000" y="758825"/>
            <a:ext cx="1724025" cy="5664200"/>
          </a:xfrm>
          <a:custGeom>
            <a:avLst/>
            <a:gdLst>
              <a:gd name="T0" fmla="*/ 0 w 1086"/>
              <a:gd name="T1" fmla="*/ 3568 h 3568"/>
              <a:gd name="T2" fmla="*/ 563 w 1086"/>
              <a:gd name="T3" fmla="*/ 3159 h 3568"/>
              <a:gd name="T4" fmla="*/ 732 w 1086"/>
              <a:gd name="T5" fmla="*/ 1823 h 3568"/>
              <a:gd name="T6" fmla="*/ 956 w 1086"/>
              <a:gd name="T7" fmla="*/ 420 h 3568"/>
              <a:gd name="T8" fmla="*/ 1086 w 1086"/>
              <a:gd name="T9" fmla="*/ 0 h 3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6" h="3568">
                <a:moveTo>
                  <a:pt x="0" y="3568"/>
                </a:moveTo>
                <a:cubicBezTo>
                  <a:pt x="94" y="3500"/>
                  <a:pt x="441" y="3450"/>
                  <a:pt x="563" y="3159"/>
                </a:cubicBezTo>
                <a:cubicBezTo>
                  <a:pt x="685" y="2868"/>
                  <a:pt x="667" y="2279"/>
                  <a:pt x="732" y="1823"/>
                </a:cubicBezTo>
                <a:cubicBezTo>
                  <a:pt x="797" y="1367"/>
                  <a:pt x="897" y="724"/>
                  <a:pt x="956" y="420"/>
                </a:cubicBezTo>
                <a:cubicBezTo>
                  <a:pt x="1015" y="116"/>
                  <a:pt x="1058" y="88"/>
                  <a:pt x="1086" y="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9900">
                        <a:gamma/>
                        <a:tint val="27843"/>
                        <a:invGamma/>
                      </a:srgbClr>
                    </a:gs>
                    <a:gs pos="100000">
                      <a:srgbClr val="009900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97223" name="Group 3111"/>
          <p:cNvGrpSpPr>
            <a:grpSpLocks/>
          </p:cNvGrpSpPr>
          <p:nvPr/>
        </p:nvGrpSpPr>
        <p:grpSpPr bwMode="auto">
          <a:xfrm>
            <a:off x="5943600" y="3505200"/>
            <a:ext cx="1295400" cy="457200"/>
            <a:chOff x="3744" y="2208"/>
            <a:chExt cx="816" cy="288"/>
          </a:xfrm>
        </p:grpSpPr>
        <p:sp>
          <p:nvSpPr>
            <p:cNvPr id="2397224" name="Line 3112"/>
            <p:cNvSpPr>
              <a:spLocks noChangeShapeType="1"/>
            </p:cNvSpPr>
            <p:nvPr/>
          </p:nvSpPr>
          <p:spPr bwMode="auto">
            <a:xfrm flipH="1" flipV="1">
              <a:off x="3744" y="2208"/>
              <a:ext cx="816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7225" name="Line 3113"/>
            <p:cNvSpPr>
              <a:spLocks noChangeShapeType="1"/>
            </p:cNvSpPr>
            <p:nvPr/>
          </p:nvSpPr>
          <p:spPr bwMode="auto">
            <a:xfrm flipH="1" flipV="1">
              <a:off x="4272" y="2400"/>
              <a:ext cx="288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97226" name="Group 3114"/>
          <p:cNvGrpSpPr>
            <a:grpSpLocks/>
          </p:cNvGrpSpPr>
          <p:nvPr/>
        </p:nvGrpSpPr>
        <p:grpSpPr bwMode="auto">
          <a:xfrm>
            <a:off x="5943600" y="3505200"/>
            <a:ext cx="1524000" cy="0"/>
            <a:chOff x="3744" y="2208"/>
            <a:chExt cx="960" cy="0"/>
          </a:xfrm>
        </p:grpSpPr>
        <p:sp>
          <p:nvSpPr>
            <p:cNvPr id="2397227" name="Line 3115"/>
            <p:cNvSpPr>
              <a:spLocks noChangeShapeType="1"/>
            </p:cNvSpPr>
            <p:nvPr/>
          </p:nvSpPr>
          <p:spPr bwMode="auto">
            <a:xfrm flipH="1">
              <a:off x="4272" y="2208"/>
              <a:ext cx="43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7228" name="Line 3116"/>
            <p:cNvSpPr>
              <a:spLocks noChangeShapeType="1"/>
            </p:cNvSpPr>
            <p:nvPr/>
          </p:nvSpPr>
          <p:spPr bwMode="auto">
            <a:xfrm flipH="1">
              <a:off x="3744" y="2208"/>
              <a:ext cx="57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97229" name="Text Box 3117"/>
          <p:cNvSpPr txBox="1">
            <a:spLocks noChangeArrowheads="1"/>
          </p:cNvSpPr>
          <p:nvPr/>
        </p:nvSpPr>
        <p:spPr bwMode="auto">
          <a:xfrm>
            <a:off x="357188" y="5100638"/>
            <a:ext cx="2560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</a:rPr>
              <a:t>曲面与</a:t>
            </a:r>
            <a:r>
              <a:rPr lang="en-US" altLang="zh-CN" b="1" i="1">
                <a:solidFill>
                  <a:srgbClr val="009900"/>
                </a:solidFill>
              </a:rPr>
              <a:t>z</a:t>
            </a:r>
            <a:r>
              <a:rPr lang="zh-CN" altLang="en-US" b="1">
                <a:solidFill>
                  <a:srgbClr val="009900"/>
                </a:solidFill>
              </a:rPr>
              <a:t>轴无交点</a:t>
            </a:r>
            <a:r>
              <a:rPr lang="en-US" altLang="zh-CN" b="1">
                <a:solidFill>
                  <a:srgbClr val="009900"/>
                </a:solidFill>
              </a:rPr>
              <a:t>;</a:t>
            </a:r>
          </a:p>
        </p:txBody>
      </p:sp>
      <p:sp>
        <p:nvSpPr>
          <p:cNvPr id="2397230" name="Line 3118"/>
          <p:cNvSpPr>
            <a:spLocks noChangeShapeType="1"/>
          </p:cNvSpPr>
          <p:nvPr/>
        </p:nvSpPr>
        <p:spPr bwMode="auto">
          <a:xfrm flipH="1" flipV="1">
            <a:off x="5930900" y="3478213"/>
            <a:ext cx="896938" cy="795337"/>
          </a:xfrm>
          <a:prstGeom prst="line">
            <a:avLst/>
          </a:prstGeom>
          <a:noFill/>
          <a:ln w="28575">
            <a:solidFill>
              <a:srgbClr val="00FF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7231" name="Rectangle 3119"/>
          <p:cNvSpPr>
            <a:spLocks noChangeArrowheads="1"/>
          </p:cNvSpPr>
          <p:nvPr/>
        </p:nvSpPr>
        <p:spPr bwMode="auto">
          <a:xfrm>
            <a:off x="357188" y="5557838"/>
            <a:ext cx="349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</a:rPr>
              <a:t>曲面关于平面 </a:t>
            </a:r>
            <a:r>
              <a:rPr lang="en-US" altLang="zh-CN" b="1" i="1">
                <a:solidFill>
                  <a:srgbClr val="009900"/>
                </a:solidFill>
              </a:rPr>
              <a:t>y</a:t>
            </a:r>
            <a:r>
              <a:rPr lang="en-US" altLang="zh-CN" b="1">
                <a:solidFill>
                  <a:srgbClr val="009900"/>
                </a:solidFill>
              </a:rPr>
              <a:t>=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zh-CN" altLang="en-US" b="1">
                <a:solidFill>
                  <a:srgbClr val="009900"/>
                </a:solidFill>
              </a:rPr>
              <a:t>对称；</a:t>
            </a:r>
          </a:p>
        </p:txBody>
      </p:sp>
      <p:sp>
        <p:nvSpPr>
          <p:cNvPr id="2397232" name="Rectangle 3120"/>
          <p:cNvSpPr>
            <a:spLocks noChangeArrowheads="1"/>
          </p:cNvSpPr>
          <p:nvPr/>
        </p:nvSpPr>
        <p:spPr bwMode="auto">
          <a:xfrm>
            <a:off x="357188" y="5986463"/>
            <a:ext cx="372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</a:rPr>
              <a:t>曲面关于平面 </a:t>
            </a:r>
            <a:r>
              <a:rPr lang="en-US" altLang="zh-CN" b="1" i="1">
                <a:solidFill>
                  <a:srgbClr val="009900"/>
                </a:solidFill>
              </a:rPr>
              <a:t>y</a:t>
            </a:r>
            <a:r>
              <a:rPr lang="en-US" altLang="zh-CN" b="1">
                <a:solidFill>
                  <a:srgbClr val="009900"/>
                </a:solidFill>
              </a:rPr>
              <a:t>= –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zh-CN" altLang="en-US" b="1">
                <a:solidFill>
                  <a:srgbClr val="009900"/>
                </a:solidFill>
              </a:rPr>
              <a:t>对称；</a:t>
            </a:r>
          </a:p>
        </p:txBody>
      </p:sp>
      <p:grpSp>
        <p:nvGrpSpPr>
          <p:cNvPr id="2397234" name="Group 3122"/>
          <p:cNvGrpSpPr>
            <a:grpSpLocks/>
          </p:cNvGrpSpPr>
          <p:nvPr/>
        </p:nvGrpSpPr>
        <p:grpSpPr bwMode="auto">
          <a:xfrm>
            <a:off x="5791200" y="638175"/>
            <a:ext cx="1619250" cy="5756275"/>
            <a:chOff x="3648" y="402"/>
            <a:chExt cx="1020" cy="3626"/>
          </a:xfrm>
        </p:grpSpPr>
        <p:grpSp>
          <p:nvGrpSpPr>
            <p:cNvPr id="2397235" name="Group 3123"/>
            <p:cNvGrpSpPr>
              <a:grpSpLocks/>
            </p:cNvGrpSpPr>
            <p:nvPr/>
          </p:nvGrpSpPr>
          <p:grpSpPr bwMode="auto">
            <a:xfrm>
              <a:off x="3690" y="402"/>
              <a:ext cx="978" cy="3600"/>
              <a:chOff x="3690" y="402"/>
              <a:chExt cx="978" cy="3600"/>
            </a:xfrm>
          </p:grpSpPr>
          <p:sp>
            <p:nvSpPr>
              <p:cNvPr id="2397236" name="Freeform 3124"/>
              <p:cNvSpPr>
                <a:spLocks/>
              </p:cNvSpPr>
              <p:nvPr/>
            </p:nvSpPr>
            <p:spPr bwMode="auto">
              <a:xfrm>
                <a:off x="3690" y="3537"/>
                <a:ext cx="55" cy="465"/>
              </a:xfrm>
              <a:custGeom>
                <a:avLst/>
                <a:gdLst>
                  <a:gd name="T0" fmla="*/ 55 w 55"/>
                  <a:gd name="T1" fmla="*/ 0 h 465"/>
                  <a:gd name="T2" fmla="*/ 0 w 55"/>
                  <a:gd name="T3" fmla="*/ 46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5" h="465">
                    <a:moveTo>
                      <a:pt x="55" y="0"/>
                    </a:moveTo>
                    <a:lnTo>
                      <a:pt x="0" y="465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7237" name="Freeform 3125"/>
              <p:cNvSpPr>
                <a:spLocks/>
              </p:cNvSpPr>
              <p:nvPr/>
            </p:nvSpPr>
            <p:spPr bwMode="auto">
              <a:xfrm>
                <a:off x="3741" y="3468"/>
                <a:ext cx="63" cy="495"/>
              </a:xfrm>
              <a:custGeom>
                <a:avLst/>
                <a:gdLst>
                  <a:gd name="T0" fmla="*/ 0 w 63"/>
                  <a:gd name="T1" fmla="*/ 0 h 495"/>
                  <a:gd name="T2" fmla="*/ 63 w 63"/>
                  <a:gd name="T3" fmla="*/ 49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495">
                    <a:moveTo>
                      <a:pt x="0" y="0"/>
                    </a:moveTo>
                    <a:lnTo>
                      <a:pt x="63" y="495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7238" name="Freeform 3126"/>
              <p:cNvSpPr>
                <a:spLocks/>
              </p:cNvSpPr>
              <p:nvPr/>
            </p:nvSpPr>
            <p:spPr bwMode="auto">
              <a:xfrm>
                <a:off x="3750" y="3330"/>
                <a:ext cx="246" cy="513"/>
              </a:xfrm>
              <a:custGeom>
                <a:avLst/>
                <a:gdLst>
                  <a:gd name="T0" fmla="*/ 0 w 246"/>
                  <a:gd name="T1" fmla="*/ 0 h 513"/>
                  <a:gd name="T2" fmla="*/ 246 w 246"/>
                  <a:gd name="T3" fmla="*/ 513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6" h="513">
                    <a:moveTo>
                      <a:pt x="0" y="0"/>
                    </a:moveTo>
                    <a:lnTo>
                      <a:pt x="246" y="513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7239" name="Freeform 3127"/>
              <p:cNvSpPr>
                <a:spLocks/>
              </p:cNvSpPr>
              <p:nvPr/>
            </p:nvSpPr>
            <p:spPr bwMode="auto">
              <a:xfrm>
                <a:off x="3741" y="3234"/>
                <a:ext cx="366" cy="507"/>
              </a:xfrm>
              <a:custGeom>
                <a:avLst/>
                <a:gdLst>
                  <a:gd name="T0" fmla="*/ 0 w 366"/>
                  <a:gd name="T1" fmla="*/ 0 h 507"/>
                  <a:gd name="T2" fmla="*/ 366 w 366"/>
                  <a:gd name="T3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6" h="507">
                    <a:moveTo>
                      <a:pt x="0" y="0"/>
                    </a:moveTo>
                    <a:lnTo>
                      <a:pt x="366" y="507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7240" name="Freeform 3128"/>
              <p:cNvSpPr>
                <a:spLocks/>
              </p:cNvSpPr>
              <p:nvPr/>
            </p:nvSpPr>
            <p:spPr bwMode="auto">
              <a:xfrm>
                <a:off x="3741" y="3162"/>
                <a:ext cx="438" cy="414"/>
              </a:xfrm>
              <a:custGeom>
                <a:avLst/>
                <a:gdLst>
                  <a:gd name="T0" fmla="*/ 0 w 438"/>
                  <a:gd name="T1" fmla="*/ 0 h 414"/>
                  <a:gd name="T2" fmla="*/ 438 w 438"/>
                  <a:gd name="T3" fmla="*/ 41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8" h="414">
                    <a:moveTo>
                      <a:pt x="0" y="0"/>
                    </a:moveTo>
                    <a:lnTo>
                      <a:pt x="438" y="414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7241" name="Freeform 3129"/>
              <p:cNvSpPr>
                <a:spLocks/>
              </p:cNvSpPr>
              <p:nvPr/>
            </p:nvSpPr>
            <p:spPr bwMode="auto">
              <a:xfrm>
                <a:off x="3741" y="3033"/>
                <a:ext cx="477" cy="372"/>
              </a:xfrm>
              <a:custGeom>
                <a:avLst/>
                <a:gdLst>
                  <a:gd name="T0" fmla="*/ 0 w 477"/>
                  <a:gd name="T1" fmla="*/ 0 h 372"/>
                  <a:gd name="T2" fmla="*/ 477 w 477"/>
                  <a:gd name="T3" fmla="*/ 37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7" h="372">
                    <a:moveTo>
                      <a:pt x="0" y="0"/>
                    </a:moveTo>
                    <a:lnTo>
                      <a:pt x="477" y="372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7242" name="Freeform 3130"/>
              <p:cNvSpPr>
                <a:spLocks/>
              </p:cNvSpPr>
              <p:nvPr/>
            </p:nvSpPr>
            <p:spPr bwMode="auto">
              <a:xfrm>
                <a:off x="3740" y="2850"/>
                <a:ext cx="504" cy="363"/>
              </a:xfrm>
              <a:custGeom>
                <a:avLst/>
                <a:gdLst>
                  <a:gd name="T0" fmla="*/ 0 w 504"/>
                  <a:gd name="T1" fmla="*/ 0 h 363"/>
                  <a:gd name="T2" fmla="*/ 504 w 504"/>
                  <a:gd name="T3" fmla="*/ 36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4" h="363">
                    <a:moveTo>
                      <a:pt x="0" y="0"/>
                    </a:moveTo>
                    <a:lnTo>
                      <a:pt x="504" y="363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7243" name="Freeform 3131"/>
              <p:cNvSpPr>
                <a:spLocks/>
              </p:cNvSpPr>
              <p:nvPr/>
            </p:nvSpPr>
            <p:spPr bwMode="auto">
              <a:xfrm>
                <a:off x="3744" y="3405"/>
                <a:ext cx="156" cy="507"/>
              </a:xfrm>
              <a:custGeom>
                <a:avLst/>
                <a:gdLst>
                  <a:gd name="T0" fmla="*/ 0 w 156"/>
                  <a:gd name="T1" fmla="*/ 0 h 507"/>
                  <a:gd name="T2" fmla="*/ 156 w 156"/>
                  <a:gd name="T3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6" h="507">
                    <a:moveTo>
                      <a:pt x="0" y="0"/>
                    </a:moveTo>
                    <a:lnTo>
                      <a:pt x="156" y="507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7244" name="Freeform 3132"/>
              <p:cNvSpPr>
                <a:spLocks/>
              </p:cNvSpPr>
              <p:nvPr/>
            </p:nvSpPr>
            <p:spPr bwMode="auto">
              <a:xfrm>
                <a:off x="3745" y="1392"/>
                <a:ext cx="655" cy="417"/>
              </a:xfrm>
              <a:custGeom>
                <a:avLst/>
                <a:gdLst>
                  <a:gd name="T0" fmla="*/ 0 w 655"/>
                  <a:gd name="T1" fmla="*/ 0 h 417"/>
                  <a:gd name="T2" fmla="*/ 655 w 655"/>
                  <a:gd name="T3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55" h="417">
                    <a:moveTo>
                      <a:pt x="0" y="0"/>
                    </a:moveTo>
                    <a:lnTo>
                      <a:pt x="655" y="417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7245" name="Freeform 3133"/>
              <p:cNvSpPr>
                <a:spLocks/>
              </p:cNvSpPr>
              <p:nvPr/>
            </p:nvSpPr>
            <p:spPr bwMode="auto">
              <a:xfrm>
                <a:off x="3741" y="1008"/>
                <a:ext cx="747" cy="294"/>
              </a:xfrm>
              <a:custGeom>
                <a:avLst/>
                <a:gdLst>
                  <a:gd name="T0" fmla="*/ 0 w 747"/>
                  <a:gd name="T1" fmla="*/ 0 h 294"/>
                  <a:gd name="T2" fmla="*/ 747 w 747"/>
                  <a:gd name="T3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47" h="294">
                    <a:moveTo>
                      <a:pt x="0" y="0"/>
                    </a:moveTo>
                    <a:lnTo>
                      <a:pt x="747" y="294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7246" name="Freeform 3134"/>
              <p:cNvSpPr>
                <a:spLocks/>
              </p:cNvSpPr>
              <p:nvPr/>
            </p:nvSpPr>
            <p:spPr bwMode="auto">
              <a:xfrm>
                <a:off x="3744" y="537"/>
                <a:ext cx="867" cy="138"/>
              </a:xfrm>
              <a:custGeom>
                <a:avLst/>
                <a:gdLst>
                  <a:gd name="T0" fmla="*/ 0 w 867"/>
                  <a:gd name="T1" fmla="*/ 0 h 138"/>
                  <a:gd name="T2" fmla="*/ 867 w 867"/>
                  <a:gd name="T3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67" h="138">
                    <a:moveTo>
                      <a:pt x="0" y="0"/>
                    </a:moveTo>
                    <a:lnTo>
                      <a:pt x="867" y="138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7247" name="Freeform 3135"/>
              <p:cNvSpPr>
                <a:spLocks/>
              </p:cNvSpPr>
              <p:nvPr/>
            </p:nvSpPr>
            <p:spPr bwMode="auto">
              <a:xfrm>
                <a:off x="3753" y="456"/>
                <a:ext cx="894" cy="125"/>
              </a:xfrm>
              <a:custGeom>
                <a:avLst/>
                <a:gdLst>
                  <a:gd name="T0" fmla="*/ 0 w 894"/>
                  <a:gd name="T1" fmla="*/ 0 h 125"/>
                  <a:gd name="T2" fmla="*/ 894 w 894"/>
                  <a:gd name="T3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94" h="125">
                    <a:moveTo>
                      <a:pt x="0" y="0"/>
                    </a:moveTo>
                    <a:lnTo>
                      <a:pt x="894" y="125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7248" name="Freeform 3136"/>
              <p:cNvSpPr>
                <a:spLocks/>
              </p:cNvSpPr>
              <p:nvPr/>
            </p:nvSpPr>
            <p:spPr bwMode="auto">
              <a:xfrm>
                <a:off x="3744" y="402"/>
                <a:ext cx="924" cy="111"/>
              </a:xfrm>
              <a:custGeom>
                <a:avLst/>
                <a:gdLst>
                  <a:gd name="T0" fmla="*/ 0 w 924"/>
                  <a:gd name="T1" fmla="*/ 0 h 111"/>
                  <a:gd name="T2" fmla="*/ 924 w 924"/>
                  <a:gd name="T3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24" h="111">
                    <a:moveTo>
                      <a:pt x="0" y="0"/>
                    </a:moveTo>
                    <a:lnTo>
                      <a:pt x="924" y="111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7249" name="Group 3137"/>
            <p:cNvGrpSpPr>
              <a:grpSpLocks/>
            </p:cNvGrpSpPr>
            <p:nvPr/>
          </p:nvGrpSpPr>
          <p:grpSpPr bwMode="auto">
            <a:xfrm>
              <a:off x="3648" y="707"/>
              <a:ext cx="897" cy="3321"/>
              <a:chOff x="3648" y="707"/>
              <a:chExt cx="897" cy="3321"/>
            </a:xfrm>
          </p:grpSpPr>
          <p:sp>
            <p:nvSpPr>
              <p:cNvPr id="2397250" name="Freeform 3138"/>
              <p:cNvSpPr>
                <a:spLocks/>
              </p:cNvSpPr>
              <p:nvPr/>
            </p:nvSpPr>
            <p:spPr bwMode="auto">
              <a:xfrm>
                <a:off x="3728" y="3576"/>
                <a:ext cx="26" cy="415"/>
              </a:xfrm>
              <a:custGeom>
                <a:avLst/>
                <a:gdLst>
                  <a:gd name="T0" fmla="*/ 0 w 26"/>
                  <a:gd name="T1" fmla="*/ 0 h 415"/>
                  <a:gd name="T2" fmla="*/ 26 w 26"/>
                  <a:gd name="T3" fmla="*/ 415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6" h="415">
                    <a:moveTo>
                      <a:pt x="0" y="0"/>
                    </a:moveTo>
                    <a:lnTo>
                      <a:pt x="26" y="415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7251" name="Line 3139"/>
              <p:cNvSpPr>
                <a:spLocks noChangeShapeType="1"/>
              </p:cNvSpPr>
              <p:nvPr/>
            </p:nvSpPr>
            <p:spPr bwMode="auto">
              <a:xfrm flipH="1">
                <a:off x="3648" y="3576"/>
                <a:ext cx="88" cy="452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7252" name="Freeform 3140"/>
              <p:cNvSpPr>
                <a:spLocks/>
              </p:cNvSpPr>
              <p:nvPr/>
            </p:nvSpPr>
            <p:spPr bwMode="auto">
              <a:xfrm>
                <a:off x="3745" y="707"/>
                <a:ext cx="800" cy="229"/>
              </a:xfrm>
              <a:custGeom>
                <a:avLst/>
                <a:gdLst>
                  <a:gd name="T0" fmla="*/ 0 w 800"/>
                  <a:gd name="T1" fmla="*/ 0 h 229"/>
                  <a:gd name="T2" fmla="*/ 800 w 800"/>
                  <a:gd name="T3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00" h="229">
                    <a:moveTo>
                      <a:pt x="0" y="0"/>
                    </a:moveTo>
                    <a:lnTo>
                      <a:pt x="800" y="229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397254" name="Freeform 3142"/>
          <p:cNvSpPr>
            <a:spLocks/>
          </p:cNvSpPr>
          <p:nvPr/>
        </p:nvSpPr>
        <p:spPr bwMode="auto">
          <a:xfrm>
            <a:off x="5937250" y="800100"/>
            <a:ext cx="1320800" cy="590550"/>
          </a:xfrm>
          <a:custGeom>
            <a:avLst/>
            <a:gdLst>
              <a:gd name="T0" fmla="*/ 0 w 832"/>
              <a:gd name="T1" fmla="*/ 176 h 372"/>
              <a:gd name="T2" fmla="*/ 0 w 832"/>
              <a:gd name="T3" fmla="*/ 0 h 372"/>
              <a:gd name="T4" fmla="*/ 828 w 832"/>
              <a:gd name="T5" fmla="*/ 188 h 372"/>
              <a:gd name="T6" fmla="*/ 832 w 832"/>
              <a:gd name="T7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2" h="372">
                <a:moveTo>
                  <a:pt x="0" y="176"/>
                </a:moveTo>
                <a:lnTo>
                  <a:pt x="0" y="0"/>
                </a:lnTo>
                <a:lnTo>
                  <a:pt x="828" y="188"/>
                </a:lnTo>
                <a:lnTo>
                  <a:pt x="832" y="372"/>
                </a:lnTo>
              </a:path>
            </a:pathLst>
          </a:cu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7255" name="Freeform 3143"/>
          <p:cNvSpPr>
            <a:spLocks/>
          </p:cNvSpPr>
          <p:nvPr/>
        </p:nvSpPr>
        <p:spPr bwMode="auto">
          <a:xfrm>
            <a:off x="5919788" y="600075"/>
            <a:ext cx="1524000" cy="157163"/>
          </a:xfrm>
          <a:custGeom>
            <a:avLst/>
            <a:gdLst>
              <a:gd name="T0" fmla="*/ 960 w 960"/>
              <a:gd name="T1" fmla="*/ 99 h 99"/>
              <a:gd name="T2" fmla="*/ 0 w 960"/>
              <a:gd name="T3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60" h="99">
                <a:moveTo>
                  <a:pt x="960" y="99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7256" name="Text Box 3144"/>
          <p:cNvSpPr txBox="1">
            <a:spLocks noChangeArrowheads="1"/>
          </p:cNvSpPr>
          <p:nvPr/>
        </p:nvSpPr>
        <p:spPr bwMode="auto">
          <a:xfrm>
            <a:off x="6827838" y="4175125"/>
            <a:ext cx="938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y </a:t>
            </a:r>
            <a:r>
              <a:rPr lang="en-US" altLang="zh-CN" sz="2000" b="1">
                <a:solidFill>
                  <a:srgbClr val="009900"/>
                </a:solidFill>
              </a:rPr>
              <a:t>= 0</a:t>
            </a:r>
            <a:endParaRPr lang="en-US" altLang="zh-CN" sz="2000">
              <a:solidFill>
                <a:srgbClr val="00CC00"/>
              </a:solidFill>
            </a:endParaRPr>
          </a:p>
        </p:txBody>
      </p:sp>
      <p:sp>
        <p:nvSpPr>
          <p:cNvPr id="2397257" name="Text Box 3145"/>
          <p:cNvSpPr txBox="1">
            <a:spLocks noChangeArrowheads="1"/>
          </p:cNvSpPr>
          <p:nvPr/>
        </p:nvSpPr>
        <p:spPr bwMode="auto">
          <a:xfrm>
            <a:off x="5861050" y="12747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graphicFrame>
        <p:nvGraphicFramePr>
          <p:cNvPr id="2397258" name="Object 3146"/>
          <p:cNvGraphicFramePr>
            <a:graphicFrameLocks noChangeAspect="1"/>
          </p:cNvGraphicFramePr>
          <p:nvPr/>
        </p:nvGraphicFramePr>
        <p:xfrm>
          <a:off x="266700" y="1728788"/>
          <a:ext cx="28876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09" name="公式" r:id="rId7" imgW="1612800" imgH="215640" progId="Equation.3">
                  <p:embed/>
                </p:oleObj>
              </mc:Choice>
              <mc:Fallback>
                <p:oleObj name="公式" r:id="rId7" imgW="1612800" imgH="215640" progId="Equation.3">
                  <p:embed/>
                  <p:pic>
                    <p:nvPicPr>
                      <p:cNvPr id="0" name="Object 3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1728788"/>
                        <a:ext cx="288766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7259" name="Object 3147"/>
          <p:cNvGraphicFramePr>
            <a:graphicFrameLocks noChangeAspect="1"/>
          </p:cNvGraphicFramePr>
          <p:nvPr/>
        </p:nvGraphicFramePr>
        <p:xfrm>
          <a:off x="525463" y="3463925"/>
          <a:ext cx="254476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10" name="公式" r:id="rId9" imgW="1422360" imgH="380880" progId="Equation.3">
                  <p:embed/>
                </p:oleObj>
              </mc:Choice>
              <mc:Fallback>
                <p:oleObj name="公式" r:id="rId9" imgW="1422360" imgH="380880" progId="Equation.3">
                  <p:embed/>
                  <p:pic>
                    <p:nvPicPr>
                      <p:cNvPr id="0" name="Object 3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3463925"/>
                        <a:ext cx="254476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7260" name="Object 3148"/>
          <p:cNvGraphicFramePr>
            <a:graphicFrameLocks noChangeAspect="1"/>
          </p:cNvGraphicFramePr>
          <p:nvPr/>
        </p:nvGraphicFramePr>
        <p:xfrm>
          <a:off x="730250" y="2468563"/>
          <a:ext cx="190817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11" name="公式" r:id="rId11" imgW="1066680" imgH="482400" progId="Equation.3">
                  <p:embed/>
                </p:oleObj>
              </mc:Choice>
              <mc:Fallback>
                <p:oleObj name="公式" r:id="rId11" imgW="1066680" imgH="482400" progId="Equation.3">
                  <p:embed/>
                  <p:pic>
                    <p:nvPicPr>
                      <p:cNvPr id="0" name="Object 3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468563"/>
                        <a:ext cx="190817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7261" name="Object 3149"/>
          <p:cNvGraphicFramePr>
            <a:graphicFrameLocks noChangeAspect="1"/>
          </p:cNvGraphicFramePr>
          <p:nvPr/>
        </p:nvGraphicFramePr>
        <p:xfrm>
          <a:off x="2638425" y="2468563"/>
          <a:ext cx="7921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12" name="公式" r:id="rId13" imgW="444240" imgH="406080" progId="Equation.3">
                  <p:embed/>
                </p:oleObj>
              </mc:Choice>
              <mc:Fallback>
                <p:oleObj name="公式" r:id="rId13" imgW="444240" imgH="406080" progId="Equation.3">
                  <p:embed/>
                  <p:pic>
                    <p:nvPicPr>
                      <p:cNvPr id="0" name="Object 3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468563"/>
                        <a:ext cx="7921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7262" name="Object 3150"/>
          <p:cNvGraphicFramePr>
            <a:graphicFrameLocks noChangeAspect="1"/>
          </p:cNvGraphicFramePr>
          <p:nvPr/>
        </p:nvGraphicFramePr>
        <p:xfrm>
          <a:off x="346075" y="2160588"/>
          <a:ext cx="18399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13" name="公式" r:id="rId15" imgW="1028520" imgH="228600" progId="Equation.3">
                  <p:embed/>
                </p:oleObj>
              </mc:Choice>
              <mc:Fallback>
                <p:oleObj name="公式" r:id="rId15" imgW="1028520" imgH="228600" progId="Equation.3">
                  <p:embed/>
                  <p:pic>
                    <p:nvPicPr>
                      <p:cNvPr id="0" name="Object 3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2160588"/>
                        <a:ext cx="183991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7263" name="Rectangle 3151"/>
          <p:cNvSpPr>
            <a:spLocks noChangeArrowheads="1"/>
          </p:cNvSpPr>
          <p:nvPr/>
        </p:nvSpPr>
        <p:spPr bwMode="auto">
          <a:xfrm>
            <a:off x="346075" y="381000"/>
            <a:ext cx="3968750" cy="441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2. </a:t>
            </a:r>
            <a:r>
              <a:rPr lang="zh-CN" altLang="en-US" b="1"/>
              <a:t>二重极限不存在的例子</a:t>
            </a:r>
            <a:endParaRPr lang="zh-CN" altLang="en-US" sz="4400" b="1"/>
          </a:p>
        </p:txBody>
      </p:sp>
      <p:sp>
        <p:nvSpPr>
          <p:cNvPr id="2397264" name="Rectangle 3152"/>
          <p:cNvSpPr>
            <a:spLocks noGrp="1" noChangeArrowheads="1"/>
          </p:cNvSpPr>
          <p:nvPr>
            <p:ph type="title" idx="4294967295"/>
          </p:nvPr>
        </p:nvSpPr>
        <p:spPr>
          <a:xfrm>
            <a:off x="8582025" y="5405438"/>
            <a:ext cx="228600" cy="2667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97265" name="AutoShape 3153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239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397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72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9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9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9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9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9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199" grpId="0" animBg="1"/>
      <p:bldP spid="2397202" grpId="0" autoUpdateAnimBg="0"/>
      <p:bldP spid="2397254" grpId="0" animBg="1"/>
      <p:bldP spid="2397255" grpId="0" animBg="1"/>
      <p:bldP spid="239725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210" name="Oval 2050"/>
          <p:cNvSpPr>
            <a:spLocks noChangeArrowheads="1"/>
          </p:cNvSpPr>
          <p:nvPr/>
        </p:nvSpPr>
        <p:spPr bwMode="auto">
          <a:xfrm>
            <a:off x="5891213" y="3449638"/>
            <a:ext cx="87312" cy="841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8211" name="Line 2051"/>
          <p:cNvSpPr>
            <a:spLocks noChangeShapeType="1"/>
          </p:cNvSpPr>
          <p:nvPr/>
        </p:nvSpPr>
        <p:spPr bwMode="auto">
          <a:xfrm flipV="1">
            <a:off x="5943600" y="457200"/>
            <a:ext cx="0" cy="515778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98212" name="Group 2052"/>
          <p:cNvGrpSpPr>
            <a:grpSpLocks/>
          </p:cNvGrpSpPr>
          <p:nvPr/>
        </p:nvGrpSpPr>
        <p:grpSpPr bwMode="auto">
          <a:xfrm>
            <a:off x="4114800" y="1843088"/>
            <a:ext cx="4695825" cy="3303587"/>
            <a:chOff x="2592" y="1161"/>
            <a:chExt cx="2958" cy="2081"/>
          </a:xfrm>
        </p:grpSpPr>
        <p:sp>
          <p:nvSpPr>
            <p:cNvPr id="2398213" name="Text Box 2053"/>
            <p:cNvSpPr txBox="1">
              <a:spLocks noChangeArrowheads="1"/>
            </p:cNvSpPr>
            <p:nvPr/>
          </p:nvSpPr>
          <p:spPr bwMode="auto">
            <a:xfrm>
              <a:off x="3552" y="19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tx1"/>
                  </a:solidFill>
                </a:rPr>
                <a:t>o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98214" name="Line 2054"/>
            <p:cNvSpPr>
              <a:spLocks noChangeShapeType="1"/>
            </p:cNvSpPr>
            <p:nvPr/>
          </p:nvSpPr>
          <p:spPr bwMode="auto">
            <a:xfrm flipV="1">
              <a:off x="2592" y="1392"/>
              <a:ext cx="2544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98215" name="Group 2055"/>
            <p:cNvGrpSpPr>
              <a:grpSpLocks/>
            </p:cNvGrpSpPr>
            <p:nvPr/>
          </p:nvGrpSpPr>
          <p:grpSpPr bwMode="auto">
            <a:xfrm>
              <a:off x="2936" y="1704"/>
              <a:ext cx="2210" cy="1538"/>
              <a:chOff x="2936" y="1704"/>
              <a:chExt cx="2210" cy="1538"/>
            </a:xfrm>
          </p:grpSpPr>
          <p:sp>
            <p:nvSpPr>
              <p:cNvPr id="2398216" name="Line 2056"/>
              <p:cNvSpPr>
                <a:spLocks noChangeShapeType="1"/>
              </p:cNvSpPr>
              <p:nvPr/>
            </p:nvSpPr>
            <p:spPr bwMode="auto">
              <a:xfrm rot="366403">
                <a:off x="2936" y="1704"/>
                <a:ext cx="2136" cy="1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8217" name="Text Box 2057"/>
              <p:cNvSpPr txBox="1">
                <a:spLocks noChangeArrowheads="1"/>
              </p:cNvSpPr>
              <p:nvPr/>
            </p:nvSpPr>
            <p:spPr bwMode="auto">
              <a:xfrm>
                <a:off x="4912" y="2954"/>
                <a:ext cx="2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</a:rPr>
                  <a:t>x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98218" name="Text Box 2058"/>
            <p:cNvSpPr txBox="1">
              <a:spLocks noChangeArrowheads="1"/>
            </p:cNvSpPr>
            <p:nvPr/>
          </p:nvSpPr>
          <p:spPr bwMode="auto">
            <a:xfrm>
              <a:off x="5184" y="1161"/>
              <a:ext cx="3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398219" name="Freeform 2059"/>
          <p:cNvSpPr>
            <a:spLocks/>
          </p:cNvSpPr>
          <p:nvPr/>
        </p:nvSpPr>
        <p:spPr bwMode="auto">
          <a:xfrm>
            <a:off x="5908675" y="3500438"/>
            <a:ext cx="1530350" cy="762000"/>
          </a:xfrm>
          <a:custGeom>
            <a:avLst/>
            <a:gdLst>
              <a:gd name="T0" fmla="*/ 0 w 964"/>
              <a:gd name="T1" fmla="*/ 0 h 480"/>
              <a:gd name="T2" fmla="*/ 964 w 964"/>
              <a:gd name="T3" fmla="*/ 0 h 480"/>
              <a:gd name="T4" fmla="*/ 963 w 964"/>
              <a:gd name="T5" fmla="*/ 46 h 480"/>
              <a:gd name="T6" fmla="*/ 949 w 964"/>
              <a:gd name="T7" fmla="*/ 112 h 480"/>
              <a:gd name="T8" fmla="*/ 922 w 964"/>
              <a:gd name="T9" fmla="*/ 176 h 480"/>
              <a:gd name="T10" fmla="*/ 889 w 964"/>
              <a:gd name="T11" fmla="*/ 233 h 480"/>
              <a:gd name="T12" fmla="*/ 847 w 964"/>
              <a:gd name="T13" fmla="*/ 284 h 480"/>
              <a:gd name="T14" fmla="*/ 809 w 964"/>
              <a:gd name="T15" fmla="*/ 326 h 480"/>
              <a:gd name="T16" fmla="*/ 757 w 964"/>
              <a:gd name="T17" fmla="*/ 372 h 480"/>
              <a:gd name="T18" fmla="*/ 705 w 964"/>
              <a:gd name="T19" fmla="*/ 411 h 480"/>
              <a:gd name="T20" fmla="*/ 648 w 964"/>
              <a:gd name="T21" fmla="*/ 444 h 480"/>
              <a:gd name="T22" fmla="*/ 576 w 964"/>
              <a:gd name="T23" fmla="*/ 480 h 480"/>
              <a:gd name="T24" fmla="*/ 0 w 964"/>
              <a:gd name="T2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4" h="480">
                <a:moveTo>
                  <a:pt x="0" y="0"/>
                </a:moveTo>
                <a:lnTo>
                  <a:pt x="964" y="0"/>
                </a:lnTo>
                <a:lnTo>
                  <a:pt x="963" y="46"/>
                </a:lnTo>
                <a:lnTo>
                  <a:pt x="949" y="112"/>
                </a:lnTo>
                <a:lnTo>
                  <a:pt x="922" y="176"/>
                </a:lnTo>
                <a:lnTo>
                  <a:pt x="889" y="233"/>
                </a:lnTo>
                <a:lnTo>
                  <a:pt x="847" y="284"/>
                </a:lnTo>
                <a:lnTo>
                  <a:pt x="809" y="326"/>
                </a:lnTo>
                <a:lnTo>
                  <a:pt x="757" y="372"/>
                </a:lnTo>
                <a:lnTo>
                  <a:pt x="705" y="411"/>
                </a:lnTo>
                <a:lnTo>
                  <a:pt x="648" y="444"/>
                </a:lnTo>
                <a:lnTo>
                  <a:pt x="576" y="48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  <a:ln w="28575" cap="flat" cmpd="sng">
            <a:solidFill>
              <a:srgbClr val="FF66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98220" name="Oval 2060"/>
          <p:cNvSpPr>
            <a:spLocks noChangeArrowheads="1"/>
          </p:cNvSpPr>
          <p:nvPr/>
        </p:nvSpPr>
        <p:spPr bwMode="auto">
          <a:xfrm>
            <a:off x="4391025" y="2587625"/>
            <a:ext cx="3048000" cy="1874838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8221" name="Freeform 2061"/>
          <p:cNvSpPr>
            <a:spLocks/>
          </p:cNvSpPr>
          <p:nvPr/>
        </p:nvSpPr>
        <p:spPr bwMode="auto">
          <a:xfrm>
            <a:off x="5715000" y="3506788"/>
            <a:ext cx="203200" cy="2913062"/>
          </a:xfrm>
          <a:custGeom>
            <a:avLst/>
            <a:gdLst>
              <a:gd name="T0" fmla="*/ 127 w 128"/>
              <a:gd name="T1" fmla="*/ 0 h 1835"/>
              <a:gd name="T2" fmla="*/ 0 w 128"/>
              <a:gd name="T3" fmla="*/ 566 h 1835"/>
              <a:gd name="T4" fmla="*/ 0 w 128"/>
              <a:gd name="T5" fmla="*/ 1835 h 1835"/>
              <a:gd name="T6" fmla="*/ 128 w 128"/>
              <a:gd name="T7" fmla="*/ 1367 h 1835"/>
              <a:gd name="T8" fmla="*/ 127 w 128"/>
              <a:gd name="T9" fmla="*/ 0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835">
                <a:moveTo>
                  <a:pt x="127" y="0"/>
                </a:moveTo>
                <a:lnTo>
                  <a:pt x="0" y="566"/>
                </a:lnTo>
                <a:lnTo>
                  <a:pt x="0" y="1835"/>
                </a:lnTo>
                <a:lnTo>
                  <a:pt x="128" y="1367"/>
                </a:lnTo>
                <a:lnTo>
                  <a:pt x="127" y="0"/>
                </a:lnTo>
                <a:close/>
              </a:path>
            </a:pathLst>
          </a:custGeom>
          <a:solidFill>
            <a:srgbClr val="66FFFF"/>
          </a:solidFill>
          <a:ln w="19050" cap="flat" cmpd="sng">
            <a:solidFill>
              <a:srgbClr val="33CC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8222" name="Freeform 2062"/>
          <p:cNvSpPr>
            <a:spLocks/>
          </p:cNvSpPr>
          <p:nvPr/>
        </p:nvSpPr>
        <p:spPr bwMode="auto">
          <a:xfrm>
            <a:off x="5945188" y="592138"/>
            <a:ext cx="1516062" cy="2900362"/>
          </a:xfrm>
          <a:custGeom>
            <a:avLst/>
            <a:gdLst>
              <a:gd name="T0" fmla="*/ 0 w 955"/>
              <a:gd name="T1" fmla="*/ 0 h 1827"/>
              <a:gd name="T2" fmla="*/ 0 w 955"/>
              <a:gd name="T3" fmla="*/ 1827 h 1827"/>
              <a:gd name="T4" fmla="*/ 955 w 955"/>
              <a:gd name="T5" fmla="*/ 1827 h 1827"/>
              <a:gd name="T6" fmla="*/ 955 w 955"/>
              <a:gd name="T7" fmla="*/ 100 h 1827"/>
              <a:gd name="T8" fmla="*/ 0 w 955"/>
              <a:gd name="T9" fmla="*/ 0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5" h="1827">
                <a:moveTo>
                  <a:pt x="0" y="0"/>
                </a:moveTo>
                <a:lnTo>
                  <a:pt x="0" y="1827"/>
                </a:lnTo>
                <a:lnTo>
                  <a:pt x="955" y="1827"/>
                </a:lnTo>
                <a:lnTo>
                  <a:pt x="955" y="10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9525" cap="flat" cmpd="sng">
            <a:solidFill>
              <a:srgbClr val="CC66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8223" name="Freeform 2063"/>
          <p:cNvSpPr>
            <a:spLocks/>
          </p:cNvSpPr>
          <p:nvPr/>
        </p:nvSpPr>
        <p:spPr bwMode="auto">
          <a:xfrm>
            <a:off x="5943600" y="1073150"/>
            <a:ext cx="1308100" cy="2889250"/>
          </a:xfrm>
          <a:custGeom>
            <a:avLst/>
            <a:gdLst>
              <a:gd name="T0" fmla="*/ 0 w 824"/>
              <a:gd name="T1" fmla="*/ 0 h 1820"/>
              <a:gd name="T2" fmla="*/ 0 w 824"/>
              <a:gd name="T3" fmla="*/ 1536 h 1820"/>
              <a:gd name="T4" fmla="*/ 584 w 824"/>
              <a:gd name="T5" fmla="*/ 1740 h 1820"/>
              <a:gd name="T6" fmla="*/ 824 w 824"/>
              <a:gd name="T7" fmla="*/ 1820 h 1820"/>
              <a:gd name="T8" fmla="*/ 824 w 824"/>
              <a:gd name="T9" fmla="*/ 180 h 1820"/>
              <a:gd name="T10" fmla="*/ 0 w 824"/>
              <a:gd name="T11" fmla="*/ 0 h 1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4" h="1820">
                <a:moveTo>
                  <a:pt x="0" y="0"/>
                </a:moveTo>
                <a:lnTo>
                  <a:pt x="0" y="1536"/>
                </a:lnTo>
                <a:lnTo>
                  <a:pt x="584" y="1740"/>
                </a:lnTo>
                <a:lnTo>
                  <a:pt x="824" y="1820"/>
                </a:lnTo>
                <a:lnTo>
                  <a:pt x="824" y="18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8224" name="Freeform 2064"/>
          <p:cNvSpPr>
            <a:spLocks/>
          </p:cNvSpPr>
          <p:nvPr/>
        </p:nvSpPr>
        <p:spPr bwMode="auto">
          <a:xfrm>
            <a:off x="5734050" y="3449638"/>
            <a:ext cx="1106488" cy="2965450"/>
          </a:xfrm>
          <a:custGeom>
            <a:avLst/>
            <a:gdLst>
              <a:gd name="T0" fmla="*/ 142 w 697"/>
              <a:gd name="T1" fmla="*/ 0 h 1868"/>
              <a:gd name="T2" fmla="*/ 126 w 697"/>
              <a:gd name="T3" fmla="*/ 1352 h 1868"/>
              <a:gd name="T4" fmla="*/ 0 w 697"/>
              <a:gd name="T5" fmla="*/ 1868 h 1868"/>
              <a:gd name="T6" fmla="*/ 126 w 697"/>
              <a:gd name="T7" fmla="*/ 1820 h 1868"/>
              <a:gd name="T8" fmla="*/ 324 w 697"/>
              <a:gd name="T9" fmla="*/ 1718 h 1868"/>
              <a:gd name="T10" fmla="*/ 423 w 697"/>
              <a:gd name="T11" fmla="*/ 1642 h 1868"/>
              <a:gd name="T12" fmla="*/ 513 w 697"/>
              <a:gd name="T13" fmla="*/ 1544 h 1868"/>
              <a:gd name="T14" fmla="*/ 581 w 697"/>
              <a:gd name="T15" fmla="*/ 1393 h 1868"/>
              <a:gd name="T16" fmla="*/ 620 w 697"/>
              <a:gd name="T17" fmla="*/ 1207 h 1868"/>
              <a:gd name="T18" fmla="*/ 647 w 697"/>
              <a:gd name="T19" fmla="*/ 994 h 1868"/>
              <a:gd name="T20" fmla="*/ 697 w 697"/>
              <a:gd name="T21" fmla="*/ 509 h 1868"/>
              <a:gd name="T22" fmla="*/ 142 w 697"/>
              <a:gd name="T23" fmla="*/ 0 h 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7" h="1868">
                <a:moveTo>
                  <a:pt x="142" y="0"/>
                </a:moveTo>
                <a:lnTo>
                  <a:pt x="126" y="1352"/>
                </a:lnTo>
                <a:lnTo>
                  <a:pt x="0" y="1868"/>
                </a:lnTo>
                <a:lnTo>
                  <a:pt x="126" y="1820"/>
                </a:lnTo>
                <a:lnTo>
                  <a:pt x="324" y="1718"/>
                </a:lnTo>
                <a:lnTo>
                  <a:pt x="423" y="1642"/>
                </a:lnTo>
                <a:lnTo>
                  <a:pt x="513" y="1544"/>
                </a:lnTo>
                <a:lnTo>
                  <a:pt x="581" y="1393"/>
                </a:lnTo>
                <a:lnTo>
                  <a:pt x="620" y="1207"/>
                </a:lnTo>
                <a:lnTo>
                  <a:pt x="647" y="994"/>
                </a:lnTo>
                <a:lnTo>
                  <a:pt x="697" y="509"/>
                </a:lnTo>
                <a:lnTo>
                  <a:pt x="142" y="0"/>
                </a:lnTo>
                <a:close/>
              </a:path>
            </a:pathLst>
          </a:custGeom>
          <a:gradFill rotWithShape="0">
            <a:gsLst>
              <a:gs pos="0">
                <a:srgbClr val="009900">
                  <a:gamma/>
                  <a:shade val="0"/>
                  <a:invGamma/>
                </a:srgbClr>
              </a:gs>
              <a:gs pos="100000">
                <a:srgbClr val="0099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cap="flat" cmpd="sng">
                <a:solidFill>
                  <a:srgbClr val="009900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98225" name="Object 2065"/>
          <p:cNvGraphicFramePr>
            <a:graphicFrameLocks noChangeAspect="1"/>
          </p:cNvGraphicFramePr>
          <p:nvPr/>
        </p:nvGraphicFramePr>
        <p:xfrm>
          <a:off x="357188" y="852488"/>
          <a:ext cx="34290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433" name="公式" r:id="rId3" imgW="1739880" imgH="444240" progId="Equation.3">
                  <p:embed/>
                </p:oleObj>
              </mc:Choice>
              <mc:Fallback>
                <p:oleObj name="公式" r:id="rId3" imgW="1739880" imgH="444240" progId="Equation.3">
                  <p:embed/>
                  <p:pic>
                    <p:nvPicPr>
                      <p:cNvPr id="0" name="Object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852488"/>
                        <a:ext cx="34290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8226" name="Text Box 2066"/>
          <p:cNvSpPr txBox="1">
            <a:spLocks noChangeArrowheads="1"/>
          </p:cNvSpPr>
          <p:nvPr/>
        </p:nvSpPr>
        <p:spPr bwMode="auto">
          <a:xfrm>
            <a:off x="7086600" y="3810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y=kx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98227" name="Text Box 2067"/>
          <p:cNvSpPr txBox="1">
            <a:spLocks noChangeArrowheads="1"/>
          </p:cNvSpPr>
          <p:nvPr/>
        </p:nvSpPr>
        <p:spPr bwMode="auto">
          <a:xfrm>
            <a:off x="7467600" y="3276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>
                <a:solidFill>
                  <a:srgbClr val="CC6600"/>
                </a:solidFill>
              </a:rPr>
              <a:t>y=x</a:t>
            </a:r>
          </a:p>
        </p:txBody>
      </p:sp>
      <p:graphicFrame>
        <p:nvGraphicFramePr>
          <p:cNvPr id="2398228" name="Object 2068"/>
          <p:cNvGraphicFramePr>
            <a:graphicFrameLocks noChangeAspect="1"/>
          </p:cNvGraphicFramePr>
          <p:nvPr/>
        </p:nvGraphicFramePr>
        <p:xfrm>
          <a:off x="5395913" y="838200"/>
          <a:ext cx="5635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434" name="公式" r:id="rId5" imgW="444240" imgH="393480" progId="Equation.3">
                  <p:embed/>
                </p:oleObj>
              </mc:Choice>
              <mc:Fallback>
                <p:oleObj name="公式" r:id="rId5" imgW="444240" imgH="393480" progId="Equation.3">
                  <p:embed/>
                  <p:pic>
                    <p:nvPicPr>
                      <p:cNvPr id="0" name="Object 2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838200"/>
                        <a:ext cx="5635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8229" name="Object 2069"/>
          <p:cNvGraphicFramePr>
            <a:graphicFrameLocks noChangeAspect="1"/>
          </p:cNvGraphicFramePr>
          <p:nvPr/>
        </p:nvGraphicFramePr>
        <p:xfrm>
          <a:off x="5595938" y="282575"/>
          <a:ext cx="3222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435" name="公式" r:id="rId7" imgW="152280" imgH="393480" progId="Equation.3">
                  <p:embed/>
                </p:oleObj>
              </mc:Choice>
              <mc:Fallback>
                <p:oleObj name="公式" r:id="rId7" imgW="152280" imgH="393480" progId="Equation.3">
                  <p:embed/>
                  <p:pic>
                    <p:nvPicPr>
                      <p:cNvPr id="0" name="Object 2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8" y="282575"/>
                        <a:ext cx="32226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8230" name="Text Box 2070"/>
          <p:cNvSpPr txBox="1">
            <a:spLocks noChangeArrowheads="1"/>
          </p:cNvSpPr>
          <p:nvPr/>
        </p:nvSpPr>
        <p:spPr bwMode="auto">
          <a:xfrm>
            <a:off x="5943600" y="242888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z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398231" name="Text Box 2071"/>
          <p:cNvSpPr txBox="1">
            <a:spLocks noChangeArrowheads="1"/>
          </p:cNvSpPr>
          <p:nvPr/>
        </p:nvSpPr>
        <p:spPr bwMode="auto">
          <a:xfrm>
            <a:off x="4654550" y="4067175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33CC"/>
                </a:solidFill>
              </a:rPr>
              <a:t>a</a:t>
            </a:r>
            <a:endParaRPr lang="en-US" altLang="zh-CN">
              <a:solidFill>
                <a:srgbClr val="FF33CC"/>
              </a:solidFill>
            </a:endParaRPr>
          </a:p>
        </p:txBody>
      </p:sp>
      <p:sp>
        <p:nvSpPr>
          <p:cNvPr id="2398232" name="Text Box 2072"/>
          <p:cNvSpPr txBox="1">
            <a:spLocks noChangeArrowheads="1"/>
          </p:cNvSpPr>
          <p:nvPr/>
        </p:nvSpPr>
        <p:spPr bwMode="auto">
          <a:xfrm>
            <a:off x="5018088" y="3924300"/>
            <a:ext cx="1133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chemeClr val="accent2"/>
                </a:solidFill>
              </a:rPr>
              <a:t>y= – x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2398234" name="Object 2074"/>
          <p:cNvGraphicFramePr>
            <a:graphicFrameLocks noChangeAspect="1"/>
          </p:cNvGraphicFramePr>
          <p:nvPr/>
        </p:nvGraphicFramePr>
        <p:xfrm>
          <a:off x="5416550" y="5368925"/>
          <a:ext cx="4524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436" name="公式" r:id="rId9" imgW="266400" imgH="393480" progId="Equation.3">
                  <p:embed/>
                </p:oleObj>
              </mc:Choice>
              <mc:Fallback>
                <p:oleObj name="公式" r:id="rId9" imgW="266400" imgH="393480" progId="Equation.3">
                  <p:embed/>
                  <p:pic>
                    <p:nvPicPr>
                      <p:cNvPr id="0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5368925"/>
                        <a:ext cx="4524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8235" name="Text Box 2075"/>
          <p:cNvSpPr txBox="1">
            <a:spLocks noChangeArrowheads="1"/>
          </p:cNvSpPr>
          <p:nvPr/>
        </p:nvSpPr>
        <p:spPr bwMode="auto">
          <a:xfrm>
            <a:off x="3001963" y="342900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98236" name="Freeform 2076"/>
          <p:cNvSpPr>
            <a:spLocks/>
          </p:cNvSpPr>
          <p:nvPr/>
        </p:nvSpPr>
        <p:spPr bwMode="auto">
          <a:xfrm>
            <a:off x="5708650" y="3511550"/>
            <a:ext cx="1119188" cy="950913"/>
          </a:xfrm>
          <a:custGeom>
            <a:avLst/>
            <a:gdLst>
              <a:gd name="T0" fmla="*/ 160 w 705"/>
              <a:gd name="T1" fmla="*/ 0 h 599"/>
              <a:gd name="T2" fmla="*/ 705 w 705"/>
              <a:gd name="T3" fmla="*/ 481 h 599"/>
              <a:gd name="T4" fmla="*/ 675 w 705"/>
              <a:gd name="T5" fmla="*/ 497 h 599"/>
              <a:gd name="T6" fmla="*/ 622 w 705"/>
              <a:gd name="T7" fmla="*/ 518 h 599"/>
              <a:gd name="T8" fmla="*/ 559 w 705"/>
              <a:gd name="T9" fmla="*/ 541 h 599"/>
              <a:gd name="T10" fmla="*/ 483 w 705"/>
              <a:gd name="T11" fmla="*/ 562 h 599"/>
              <a:gd name="T12" fmla="*/ 418 w 705"/>
              <a:gd name="T13" fmla="*/ 574 h 599"/>
              <a:gd name="T14" fmla="*/ 337 w 705"/>
              <a:gd name="T15" fmla="*/ 587 h 599"/>
              <a:gd name="T16" fmla="*/ 262 w 705"/>
              <a:gd name="T17" fmla="*/ 595 h 599"/>
              <a:gd name="T18" fmla="*/ 214 w 705"/>
              <a:gd name="T19" fmla="*/ 599 h 599"/>
              <a:gd name="T20" fmla="*/ 147 w 705"/>
              <a:gd name="T21" fmla="*/ 596 h 599"/>
              <a:gd name="T22" fmla="*/ 75 w 705"/>
              <a:gd name="T23" fmla="*/ 592 h 599"/>
              <a:gd name="T24" fmla="*/ 0 w 705"/>
              <a:gd name="T25" fmla="*/ 585 h 599"/>
              <a:gd name="T26" fmla="*/ 132 w 705"/>
              <a:gd name="T27" fmla="*/ 16 h 599"/>
              <a:gd name="T28" fmla="*/ 160 w 705"/>
              <a:gd name="T29" fmla="*/ 0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5" h="599">
                <a:moveTo>
                  <a:pt x="160" y="0"/>
                </a:moveTo>
                <a:lnTo>
                  <a:pt x="705" y="481"/>
                </a:lnTo>
                <a:lnTo>
                  <a:pt x="675" y="497"/>
                </a:lnTo>
                <a:lnTo>
                  <a:pt x="622" y="518"/>
                </a:lnTo>
                <a:lnTo>
                  <a:pt x="559" y="541"/>
                </a:lnTo>
                <a:lnTo>
                  <a:pt x="483" y="562"/>
                </a:lnTo>
                <a:lnTo>
                  <a:pt x="418" y="574"/>
                </a:lnTo>
                <a:lnTo>
                  <a:pt x="337" y="587"/>
                </a:lnTo>
                <a:lnTo>
                  <a:pt x="262" y="595"/>
                </a:lnTo>
                <a:lnTo>
                  <a:pt x="214" y="599"/>
                </a:lnTo>
                <a:lnTo>
                  <a:pt x="147" y="596"/>
                </a:lnTo>
                <a:lnTo>
                  <a:pt x="75" y="592"/>
                </a:lnTo>
                <a:lnTo>
                  <a:pt x="0" y="585"/>
                </a:lnTo>
                <a:lnTo>
                  <a:pt x="132" y="16"/>
                </a:lnTo>
                <a:lnTo>
                  <a:pt x="160" y="0"/>
                </a:lnTo>
                <a:close/>
              </a:path>
            </a:pathLst>
          </a:custGeom>
          <a:solidFill>
            <a:srgbClr val="FF66FF"/>
          </a:solidFill>
          <a:ln w="28575" cap="flat" cmpd="sng">
            <a:solidFill>
              <a:srgbClr val="FF66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98237" name="Group 2077"/>
          <p:cNvGrpSpPr>
            <a:grpSpLocks/>
          </p:cNvGrpSpPr>
          <p:nvPr/>
        </p:nvGrpSpPr>
        <p:grpSpPr bwMode="auto">
          <a:xfrm>
            <a:off x="5715000" y="3492500"/>
            <a:ext cx="204788" cy="927100"/>
            <a:chOff x="3600" y="2184"/>
            <a:chExt cx="128" cy="600"/>
          </a:xfrm>
        </p:grpSpPr>
        <p:sp>
          <p:nvSpPr>
            <p:cNvPr id="2398238" name="Line 2078"/>
            <p:cNvSpPr>
              <a:spLocks noChangeShapeType="1"/>
            </p:cNvSpPr>
            <p:nvPr/>
          </p:nvSpPr>
          <p:spPr bwMode="auto">
            <a:xfrm flipV="1">
              <a:off x="3600" y="2528"/>
              <a:ext cx="48" cy="2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8239" name="Line 2079"/>
            <p:cNvSpPr>
              <a:spLocks noChangeShapeType="1"/>
            </p:cNvSpPr>
            <p:nvPr/>
          </p:nvSpPr>
          <p:spPr bwMode="auto">
            <a:xfrm flipV="1">
              <a:off x="3648" y="2184"/>
              <a:ext cx="80" cy="35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98240" name="Text Box 2080"/>
          <p:cNvSpPr txBox="1">
            <a:spLocks noChangeArrowheads="1"/>
          </p:cNvSpPr>
          <p:nvPr/>
        </p:nvSpPr>
        <p:spPr bwMode="auto">
          <a:xfrm>
            <a:off x="6019800" y="368141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D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398241" name="Text Box 2081"/>
          <p:cNvSpPr txBox="1">
            <a:spLocks noChangeArrowheads="1"/>
          </p:cNvSpPr>
          <p:nvPr/>
        </p:nvSpPr>
        <p:spPr bwMode="auto">
          <a:xfrm>
            <a:off x="3470275" y="2879725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3300"/>
              </a:solidFill>
            </a:endParaRPr>
          </a:p>
        </p:txBody>
      </p:sp>
      <p:sp>
        <p:nvSpPr>
          <p:cNvPr id="2398242" name="Text Box 2082"/>
          <p:cNvSpPr txBox="1">
            <a:spLocks noChangeArrowheads="1"/>
          </p:cNvSpPr>
          <p:nvPr/>
        </p:nvSpPr>
        <p:spPr bwMode="auto">
          <a:xfrm>
            <a:off x="177800" y="4197350"/>
            <a:ext cx="3540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那么，曲面在点</a:t>
            </a:r>
            <a:r>
              <a:rPr lang="en-US" altLang="zh-CN" b="1">
                <a:solidFill>
                  <a:schemeClr val="accent2"/>
                </a:solidFill>
              </a:rPr>
              <a:t>(0,0)</a:t>
            </a:r>
            <a:r>
              <a:rPr lang="zh-CN" altLang="en-US" b="1">
                <a:solidFill>
                  <a:schemeClr val="accent2"/>
                </a:solidFill>
              </a:rPr>
              <a:t>附近</a:t>
            </a:r>
          </a:p>
          <a:p>
            <a:r>
              <a:rPr lang="zh-CN" altLang="en-US" b="1">
                <a:solidFill>
                  <a:schemeClr val="accent2"/>
                </a:solidFill>
              </a:rPr>
              <a:t>的形状是怎样的呢</a:t>
            </a:r>
          </a:p>
        </p:txBody>
      </p:sp>
      <p:sp>
        <p:nvSpPr>
          <p:cNvPr id="2398243" name="Text Box 2083"/>
          <p:cNvSpPr txBox="1">
            <a:spLocks noChangeArrowheads="1"/>
          </p:cNvSpPr>
          <p:nvPr/>
        </p:nvSpPr>
        <p:spPr bwMode="auto">
          <a:xfrm>
            <a:off x="2752725" y="4462463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</a:rPr>
              <a:t>?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398244" name="Freeform 2084"/>
          <p:cNvSpPr>
            <a:spLocks/>
          </p:cNvSpPr>
          <p:nvPr/>
        </p:nvSpPr>
        <p:spPr bwMode="auto">
          <a:xfrm>
            <a:off x="5945188" y="608013"/>
            <a:ext cx="1487487" cy="3652837"/>
          </a:xfrm>
          <a:custGeom>
            <a:avLst/>
            <a:gdLst>
              <a:gd name="T0" fmla="*/ 4 w 937"/>
              <a:gd name="T1" fmla="*/ 0 h 2301"/>
              <a:gd name="T2" fmla="*/ 0 w 937"/>
              <a:gd name="T3" fmla="*/ 1817 h 2301"/>
              <a:gd name="T4" fmla="*/ 551 w 937"/>
              <a:gd name="T5" fmla="*/ 2301 h 2301"/>
              <a:gd name="T6" fmla="*/ 593 w 937"/>
              <a:gd name="T7" fmla="*/ 1884 h 2301"/>
              <a:gd name="T8" fmla="*/ 662 w 937"/>
              <a:gd name="T9" fmla="*/ 1415 h 2301"/>
              <a:gd name="T10" fmla="*/ 727 w 937"/>
              <a:gd name="T11" fmla="*/ 1001 h 2301"/>
              <a:gd name="T12" fmla="*/ 757 w 937"/>
              <a:gd name="T13" fmla="*/ 821 h 2301"/>
              <a:gd name="T14" fmla="*/ 797 w 937"/>
              <a:gd name="T15" fmla="*/ 594 h 2301"/>
              <a:gd name="T16" fmla="*/ 827 w 937"/>
              <a:gd name="T17" fmla="*/ 446 h 2301"/>
              <a:gd name="T18" fmla="*/ 848 w 937"/>
              <a:gd name="T19" fmla="*/ 350 h 2301"/>
              <a:gd name="T20" fmla="*/ 883 w 937"/>
              <a:gd name="T21" fmla="*/ 234 h 2301"/>
              <a:gd name="T22" fmla="*/ 937 w 937"/>
              <a:gd name="T23" fmla="*/ 101 h 2301"/>
              <a:gd name="T24" fmla="*/ 4 w 937"/>
              <a:gd name="T25" fmla="*/ 0 h 2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7" h="2301">
                <a:moveTo>
                  <a:pt x="4" y="0"/>
                </a:moveTo>
                <a:lnTo>
                  <a:pt x="0" y="1817"/>
                </a:lnTo>
                <a:lnTo>
                  <a:pt x="551" y="2301"/>
                </a:lnTo>
                <a:lnTo>
                  <a:pt x="593" y="1884"/>
                </a:lnTo>
                <a:lnTo>
                  <a:pt x="662" y="1415"/>
                </a:lnTo>
                <a:lnTo>
                  <a:pt x="727" y="1001"/>
                </a:lnTo>
                <a:lnTo>
                  <a:pt x="757" y="821"/>
                </a:lnTo>
                <a:lnTo>
                  <a:pt x="797" y="594"/>
                </a:lnTo>
                <a:lnTo>
                  <a:pt x="827" y="446"/>
                </a:lnTo>
                <a:lnTo>
                  <a:pt x="848" y="350"/>
                </a:lnTo>
                <a:lnTo>
                  <a:pt x="883" y="234"/>
                </a:lnTo>
                <a:lnTo>
                  <a:pt x="937" y="101"/>
                </a:lnTo>
                <a:lnTo>
                  <a:pt x="4" y="0"/>
                </a:lnTo>
                <a:close/>
              </a:path>
            </a:pathLst>
          </a:custGeom>
          <a:gradFill rotWithShape="0">
            <a:gsLst>
              <a:gs pos="0">
                <a:srgbClr val="33CC33">
                  <a:gamma/>
                  <a:shade val="43137"/>
                  <a:invGamma/>
                </a:srgbClr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cap="flat" cmpd="sng">
                <a:solidFill>
                  <a:srgbClr val="009900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8245" name="Freeform 2085"/>
          <p:cNvSpPr>
            <a:spLocks/>
          </p:cNvSpPr>
          <p:nvPr/>
        </p:nvSpPr>
        <p:spPr bwMode="auto">
          <a:xfrm>
            <a:off x="5715000" y="758825"/>
            <a:ext cx="1724025" cy="5664200"/>
          </a:xfrm>
          <a:custGeom>
            <a:avLst/>
            <a:gdLst>
              <a:gd name="T0" fmla="*/ 0 w 1086"/>
              <a:gd name="T1" fmla="*/ 3568 h 3568"/>
              <a:gd name="T2" fmla="*/ 563 w 1086"/>
              <a:gd name="T3" fmla="*/ 3159 h 3568"/>
              <a:gd name="T4" fmla="*/ 732 w 1086"/>
              <a:gd name="T5" fmla="*/ 1823 h 3568"/>
              <a:gd name="T6" fmla="*/ 956 w 1086"/>
              <a:gd name="T7" fmla="*/ 420 h 3568"/>
              <a:gd name="T8" fmla="*/ 1086 w 1086"/>
              <a:gd name="T9" fmla="*/ 0 h 3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6" h="3568">
                <a:moveTo>
                  <a:pt x="0" y="3568"/>
                </a:moveTo>
                <a:cubicBezTo>
                  <a:pt x="94" y="3500"/>
                  <a:pt x="441" y="3450"/>
                  <a:pt x="563" y="3159"/>
                </a:cubicBezTo>
                <a:cubicBezTo>
                  <a:pt x="685" y="2868"/>
                  <a:pt x="667" y="2279"/>
                  <a:pt x="732" y="1823"/>
                </a:cubicBezTo>
                <a:cubicBezTo>
                  <a:pt x="797" y="1367"/>
                  <a:pt x="897" y="724"/>
                  <a:pt x="956" y="420"/>
                </a:cubicBezTo>
                <a:cubicBezTo>
                  <a:pt x="1015" y="116"/>
                  <a:pt x="1058" y="88"/>
                  <a:pt x="1086" y="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9900">
                        <a:gamma/>
                        <a:tint val="27843"/>
                        <a:invGamma/>
                      </a:srgbClr>
                    </a:gs>
                    <a:gs pos="100000">
                      <a:srgbClr val="009900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8246" name="Line 2086"/>
          <p:cNvSpPr>
            <a:spLocks noChangeShapeType="1"/>
          </p:cNvSpPr>
          <p:nvPr/>
        </p:nvSpPr>
        <p:spPr bwMode="auto">
          <a:xfrm flipH="1" flipV="1">
            <a:off x="5943600" y="1066800"/>
            <a:ext cx="12954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98247" name="Group 2087"/>
          <p:cNvGrpSpPr>
            <a:grpSpLocks/>
          </p:cNvGrpSpPr>
          <p:nvPr/>
        </p:nvGrpSpPr>
        <p:grpSpPr bwMode="auto">
          <a:xfrm>
            <a:off x="5943600" y="3505200"/>
            <a:ext cx="1295400" cy="457200"/>
            <a:chOff x="3744" y="2208"/>
            <a:chExt cx="816" cy="288"/>
          </a:xfrm>
        </p:grpSpPr>
        <p:sp>
          <p:nvSpPr>
            <p:cNvPr id="2398248" name="Line 2088"/>
            <p:cNvSpPr>
              <a:spLocks noChangeShapeType="1"/>
            </p:cNvSpPr>
            <p:nvPr/>
          </p:nvSpPr>
          <p:spPr bwMode="auto">
            <a:xfrm flipH="1" flipV="1">
              <a:off x="3744" y="2208"/>
              <a:ext cx="816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8249" name="Line 2089"/>
            <p:cNvSpPr>
              <a:spLocks noChangeShapeType="1"/>
            </p:cNvSpPr>
            <p:nvPr/>
          </p:nvSpPr>
          <p:spPr bwMode="auto">
            <a:xfrm flipH="1" flipV="1">
              <a:off x="4272" y="2400"/>
              <a:ext cx="288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98250" name="Group 2090"/>
          <p:cNvGrpSpPr>
            <a:grpSpLocks/>
          </p:cNvGrpSpPr>
          <p:nvPr/>
        </p:nvGrpSpPr>
        <p:grpSpPr bwMode="auto">
          <a:xfrm>
            <a:off x="5943600" y="3505200"/>
            <a:ext cx="1524000" cy="0"/>
            <a:chOff x="3744" y="2208"/>
            <a:chExt cx="960" cy="0"/>
          </a:xfrm>
        </p:grpSpPr>
        <p:sp>
          <p:nvSpPr>
            <p:cNvPr id="2398251" name="Line 2091"/>
            <p:cNvSpPr>
              <a:spLocks noChangeShapeType="1"/>
            </p:cNvSpPr>
            <p:nvPr/>
          </p:nvSpPr>
          <p:spPr bwMode="auto">
            <a:xfrm flipH="1">
              <a:off x="4272" y="2208"/>
              <a:ext cx="43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8252" name="Line 2092"/>
            <p:cNvSpPr>
              <a:spLocks noChangeShapeType="1"/>
            </p:cNvSpPr>
            <p:nvPr/>
          </p:nvSpPr>
          <p:spPr bwMode="auto">
            <a:xfrm flipH="1">
              <a:off x="3744" y="2208"/>
              <a:ext cx="57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98253" name="Text Box 2093"/>
          <p:cNvSpPr txBox="1">
            <a:spLocks noChangeArrowheads="1"/>
          </p:cNvSpPr>
          <p:nvPr/>
        </p:nvSpPr>
        <p:spPr bwMode="auto">
          <a:xfrm>
            <a:off x="357188" y="5100638"/>
            <a:ext cx="2560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</a:rPr>
              <a:t>曲面与</a:t>
            </a:r>
            <a:r>
              <a:rPr lang="en-US" altLang="zh-CN" b="1" i="1">
                <a:solidFill>
                  <a:srgbClr val="009900"/>
                </a:solidFill>
              </a:rPr>
              <a:t>z</a:t>
            </a:r>
            <a:r>
              <a:rPr lang="zh-CN" altLang="en-US" b="1">
                <a:solidFill>
                  <a:srgbClr val="009900"/>
                </a:solidFill>
              </a:rPr>
              <a:t>轴无交点</a:t>
            </a:r>
            <a:r>
              <a:rPr lang="en-US" altLang="zh-CN" b="1">
                <a:solidFill>
                  <a:srgbClr val="009900"/>
                </a:solidFill>
              </a:rPr>
              <a:t>;</a:t>
            </a:r>
          </a:p>
        </p:txBody>
      </p:sp>
      <p:sp>
        <p:nvSpPr>
          <p:cNvPr id="2398254" name="Line 2094"/>
          <p:cNvSpPr>
            <a:spLocks noChangeShapeType="1"/>
          </p:cNvSpPr>
          <p:nvPr/>
        </p:nvSpPr>
        <p:spPr bwMode="auto">
          <a:xfrm flipH="1" flipV="1">
            <a:off x="5930900" y="3478213"/>
            <a:ext cx="896938" cy="795337"/>
          </a:xfrm>
          <a:prstGeom prst="line">
            <a:avLst/>
          </a:prstGeom>
          <a:noFill/>
          <a:ln w="28575">
            <a:solidFill>
              <a:srgbClr val="00FF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98255" name="Rectangle 2095"/>
          <p:cNvSpPr>
            <a:spLocks noChangeArrowheads="1"/>
          </p:cNvSpPr>
          <p:nvPr/>
        </p:nvSpPr>
        <p:spPr bwMode="auto">
          <a:xfrm>
            <a:off x="357188" y="5557838"/>
            <a:ext cx="349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</a:rPr>
              <a:t>曲面关于平面 </a:t>
            </a:r>
            <a:r>
              <a:rPr lang="en-US" altLang="zh-CN" b="1" i="1">
                <a:solidFill>
                  <a:srgbClr val="009900"/>
                </a:solidFill>
              </a:rPr>
              <a:t>y</a:t>
            </a:r>
            <a:r>
              <a:rPr lang="en-US" altLang="zh-CN" b="1">
                <a:solidFill>
                  <a:srgbClr val="009900"/>
                </a:solidFill>
              </a:rPr>
              <a:t>=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zh-CN" altLang="en-US" b="1">
                <a:solidFill>
                  <a:srgbClr val="009900"/>
                </a:solidFill>
              </a:rPr>
              <a:t>对称；</a:t>
            </a:r>
          </a:p>
        </p:txBody>
      </p:sp>
      <p:sp>
        <p:nvSpPr>
          <p:cNvPr id="2398256" name="Rectangle 2096"/>
          <p:cNvSpPr>
            <a:spLocks noChangeArrowheads="1"/>
          </p:cNvSpPr>
          <p:nvPr/>
        </p:nvSpPr>
        <p:spPr bwMode="auto">
          <a:xfrm>
            <a:off x="357188" y="5986463"/>
            <a:ext cx="372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</a:rPr>
              <a:t>曲面关于平面 </a:t>
            </a:r>
            <a:r>
              <a:rPr lang="en-US" altLang="zh-CN" b="1" i="1">
                <a:solidFill>
                  <a:srgbClr val="009900"/>
                </a:solidFill>
              </a:rPr>
              <a:t>y</a:t>
            </a:r>
            <a:r>
              <a:rPr lang="en-US" altLang="zh-CN" b="1">
                <a:solidFill>
                  <a:srgbClr val="009900"/>
                </a:solidFill>
              </a:rPr>
              <a:t>= –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zh-CN" altLang="en-US" b="1">
                <a:solidFill>
                  <a:srgbClr val="009900"/>
                </a:solidFill>
              </a:rPr>
              <a:t>对称；</a:t>
            </a:r>
          </a:p>
        </p:txBody>
      </p:sp>
      <p:sp>
        <p:nvSpPr>
          <p:cNvPr id="2398257" name="Text Box 2097"/>
          <p:cNvSpPr txBox="1">
            <a:spLocks noChangeArrowheads="1"/>
          </p:cNvSpPr>
          <p:nvPr/>
        </p:nvSpPr>
        <p:spPr bwMode="auto">
          <a:xfrm>
            <a:off x="5708650" y="11223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grpSp>
        <p:nvGrpSpPr>
          <p:cNvPr id="2398258" name="Group 2098"/>
          <p:cNvGrpSpPr>
            <a:grpSpLocks/>
          </p:cNvGrpSpPr>
          <p:nvPr/>
        </p:nvGrpSpPr>
        <p:grpSpPr bwMode="auto">
          <a:xfrm>
            <a:off x="5791200" y="638175"/>
            <a:ext cx="1619250" cy="5756275"/>
            <a:chOff x="3648" y="402"/>
            <a:chExt cx="1020" cy="3626"/>
          </a:xfrm>
        </p:grpSpPr>
        <p:grpSp>
          <p:nvGrpSpPr>
            <p:cNvPr id="2398259" name="Group 2099"/>
            <p:cNvGrpSpPr>
              <a:grpSpLocks/>
            </p:cNvGrpSpPr>
            <p:nvPr/>
          </p:nvGrpSpPr>
          <p:grpSpPr bwMode="auto">
            <a:xfrm>
              <a:off x="3690" y="402"/>
              <a:ext cx="978" cy="3600"/>
              <a:chOff x="3690" y="402"/>
              <a:chExt cx="978" cy="3600"/>
            </a:xfrm>
          </p:grpSpPr>
          <p:sp>
            <p:nvSpPr>
              <p:cNvPr id="2398260" name="Freeform 2100"/>
              <p:cNvSpPr>
                <a:spLocks/>
              </p:cNvSpPr>
              <p:nvPr/>
            </p:nvSpPr>
            <p:spPr bwMode="auto">
              <a:xfrm>
                <a:off x="3690" y="3537"/>
                <a:ext cx="55" cy="465"/>
              </a:xfrm>
              <a:custGeom>
                <a:avLst/>
                <a:gdLst>
                  <a:gd name="T0" fmla="*/ 55 w 55"/>
                  <a:gd name="T1" fmla="*/ 0 h 465"/>
                  <a:gd name="T2" fmla="*/ 0 w 55"/>
                  <a:gd name="T3" fmla="*/ 46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5" h="465">
                    <a:moveTo>
                      <a:pt x="55" y="0"/>
                    </a:moveTo>
                    <a:lnTo>
                      <a:pt x="0" y="465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8261" name="Freeform 2101"/>
              <p:cNvSpPr>
                <a:spLocks/>
              </p:cNvSpPr>
              <p:nvPr/>
            </p:nvSpPr>
            <p:spPr bwMode="auto">
              <a:xfrm>
                <a:off x="3741" y="3468"/>
                <a:ext cx="63" cy="495"/>
              </a:xfrm>
              <a:custGeom>
                <a:avLst/>
                <a:gdLst>
                  <a:gd name="T0" fmla="*/ 0 w 63"/>
                  <a:gd name="T1" fmla="*/ 0 h 495"/>
                  <a:gd name="T2" fmla="*/ 63 w 63"/>
                  <a:gd name="T3" fmla="*/ 49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495">
                    <a:moveTo>
                      <a:pt x="0" y="0"/>
                    </a:moveTo>
                    <a:lnTo>
                      <a:pt x="63" y="495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8262" name="Freeform 2102"/>
              <p:cNvSpPr>
                <a:spLocks/>
              </p:cNvSpPr>
              <p:nvPr/>
            </p:nvSpPr>
            <p:spPr bwMode="auto">
              <a:xfrm>
                <a:off x="3750" y="3330"/>
                <a:ext cx="246" cy="513"/>
              </a:xfrm>
              <a:custGeom>
                <a:avLst/>
                <a:gdLst>
                  <a:gd name="T0" fmla="*/ 0 w 246"/>
                  <a:gd name="T1" fmla="*/ 0 h 513"/>
                  <a:gd name="T2" fmla="*/ 246 w 246"/>
                  <a:gd name="T3" fmla="*/ 513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6" h="513">
                    <a:moveTo>
                      <a:pt x="0" y="0"/>
                    </a:moveTo>
                    <a:lnTo>
                      <a:pt x="246" y="513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8263" name="Freeform 2103"/>
              <p:cNvSpPr>
                <a:spLocks/>
              </p:cNvSpPr>
              <p:nvPr/>
            </p:nvSpPr>
            <p:spPr bwMode="auto">
              <a:xfrm>
                <a:off x="3741" y="3234"/>
                <a:ext cx="366" cy="507"/>
              </a:xfrm>
              <a:custGeom>
                <a:avLst/>
                <a:gdLst>
                  <a:gd name="T0" fmla="*/ 0 w 366"/>
                  <a:gd name="T1" fmla="*/ 0 h 507"/>
                  <a:gd name="T2" fmla="*/ 366 w 366"/>
                  <a:gd name="T3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6" h="507">
                    <a:moveTo>
                      <a:pt x="0" y="0"/>
                    </a:moveTo>
                    <a:lnTo>
                      <a:pt x="366" y="507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8264" name="Freeform 2104"/>
              <p:cNvSpPr>
                <a:spLocks/>
              </p:cNvSpPr>
              <p:nvPr/>
            </p:nvSpPr>
            <p:spPr bwMode="auto">
              <a:xfrm>
                <a:off x="3741" y="3162"/>
                <a:ext cx="438" cy="414"/>
              </a:xfrm>
              <a:custGeom>
                <a:avLst/>
                <a:gdLst>
                  <a:gd name="T0" fmla="*/ 0 w 438"/>
                  <a:gd name="T1" fmla="*/ 0 h 414"/>
                  <a:gd name="T2" fmla="*/ 438 w 438"/>
                  <a:gd name="T3" fmla="*/ 41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8" h="414">
                    <a:moveTo>
                      <a:pt x="0" y="0"/>
                    </a:moveTo>
                    <a:lnTo>
                      <a:pt x="438" y="414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8265" name="Freeform 2105"/>
              <p:cNvSpPr>
                <a:spLocks/>
              </p:cNvSpPr>
              <p:nvPr/>
            </p:nvSpPr>
            <p:spPr bwMode="auto">
              <a:xfrm>
                <a:off x="3741" y="3033"/>
                <a:ext cx="477" cy="372"/>
              </a:xfrm>
              <a:custGeom>
                <a:avLst/>
                <a:gdLst>
                  <a:gd name="T0" fmla="*/ 0 w 477"/>
                  <a:gd name="T1" fmla="*/ 0 h 372"/>
                  <a:gd name="T2" fmla="*/ 477 w 477"/>
                  <a:gd name="T3" fmla="*/ 37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7" h="372">
                    <a:moveTo>
                      <a:pt x="0" y="0"/>
                    </a:moveTo>
                    <a:lnTo>
                      <a:pt x="477" y="372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8266" name="Freeform 2106"/>
              <p:cNvSpPr>
                <a:spLocks/>
              </p:cNvSpPr>
              <p:nvPr/>
            </p:nvSpPr>
            <p:spPr bwMode="auto">
              <a:xfrm>
                <a:off x="3740" y="2850"/>
                <a:ext cx="504" cy="363"/>
              </a:xfrm>
              <a:custGeom>
                <a:avLst/>
                <a:gdLst>
                  <a:gd name="T0" fmla="*/ 0 w 504"/>
                  <a:gd name="T1" fmla="*/ 0 h 363"/>
                  <a:gd name="T2" fmla="*/ 504 w 504"/>
                  <a:gd name="T3" fmla="*/ 36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4" h="363">
                    <a:moveTo>
                      <a:pt x="0" y="0"/>
                    </a:moveTo>
                    <a:lnTo>
                      <a:pt x="504" y="363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8267" name="Freeform 2107"/>
              <p:cNvSpPr>
                <a:spLocks/>
              </p:cNvSpPr>
              <p:nvPr/>
            </p:nvSpPr>
            <p:spPr bwMode="auto">
              <a:xfrm>
                <a:off x="3744" y="3405"/>
                <a:ext cx="156" cy="507"/>
              </a:xfrm>
              <a:custGeom>
                <a:avLst/>
                <a:gdLst>
                  <a:gd name="T0" fmla="*/ 0 w 156"/>
                  <a:gd name="T1" fmla="*/ 0 h 507"/>
                  <a:gd name="T2" fmla="*/ 156 w 156"/>
                  <a:gd name="T3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6" h="507">
                    <a:moveTo>
                      <a:pt x="0" y="0"/>
                    </a:moveTo>
                    <a:lnTo>
                      <a:pt x="156" y="507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8268" name="Freeform 2108"/>
              <p:cNvSpPr>
                <a:spLocks/>
              </p:cNvSpPr>
              <p:nvPr/>
            </p:nvSpPr>
            <p:spPr bwMode="auto">
              <a:xfrm>
                <a:off x="3745" y="1392"/>
                <a:ext cx="655" cy="417"/>
              </a:xfrm>
              <a:custGeom>
                <a:avLst/>
                <a:gdLst>
                  <a:gd name="T0" fmla="*/ 0 w 655"/>
                  <a:gd name="T1" fmla="*/ 0 h 417"/>
                  <a:gd name="T2" fmla="*/ 655 w 655"/>
                  <a:gd name="T3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55" h="417">
                    <a:moveTo>
                      <a:pt x="0" y="0"/>
                    </a:moveTo>
                    <a:lnTo>
                      <a:pt x="655" y="417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8269" name="Freeform 2109"/>
              <p:cNvSpPr>
                <a:spLocks/>
              </p:cNvSpPr>
              <p:nvPr/>
            </p:nvSpPr>
            <p:spPr bwMode="auto">
              <a:xfrm>
                <a:off x="3741" y="1008"/>
                <a:ext cx="747" cy="294"/>
              </a:xfrm>
              <a:custGeom>
                <a:avLst/>
                <a:gdLst>
                  <a:gd name="T0" fmla="*/ 0 w 747"/>
                  <a:gd name="T1" fmla="*/ 0 h 294"/>
                  <a:gd name="T2" fmla="*/ 747 w 747"/>
                  <a:gd name="T3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47" h="294">
                    <a:moveTo>
                      <a:pt x="0" y="0"/>
                    </a:moveTo>
                    <a:lnTo>
                      <a:pt x="747" y="294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8270" name="Freeform 2110"/>
              <p:cNvSpPr>
                <a:spLocks/>
              </p:cNvSpPr>
              <p:nvPr/>
            </p:nvSpPr>
            <p:spPr bwMode="auto">
              <a:xfrm>
                <a:off x="3744" y="537"/>
                <a:ext cx="867" cy="138"/>
              </a:xfrm>
              <a:custGeom>
                <a:avLst/>
                <a:gdLst>
                  <a:gd name="T0" fmla="*/ 0 w 867"/>
                  <a:gd name="T1" fmla="*/ 0 h 138"/>
                  <a:gd name="T2" fmla="*/ 867 w 867"/>
                  <a:gd name="T3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67" h="138">
                    <a:moveTo>
                      <a:pt x="0" y="0"/>
                    </a:moveTo>
                    <a:lnTo>
                      <a:pt x="867" y="138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8271" name="Freeform 2111"/>
              <p:cNvSpPr>
                <a:spLocks/>
              </p:cNvSpPr>
              <p:nvPr/>
            </p:nvSpPr>
            <p:spPr bwMode="auto">
              <a:xfrm>
                <a:off x="3753" y="456"/>
                <a:ext cx="894" cy="125"/>
              </a:xfrm>
              <a:custGeom>
                <a:avLst/>
                <a:gdLst>
                  <a:gd name="T0" fmla="*/ 0 w 894"/>
                  <a:gd name="T1" fmla="*/ 0 h 125"/>
                  <a:gd name="T2" fmla="*/ 894 w 894"/>
                  <a:gd name="T3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94" h="125">
                    <a:moveTo>
                      <a:pt x="0" y="0"/>
                    </a:moveTo>
                    <a:lnTo>
                      <a:pt x="894" y="125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8272" name="Freeform 2112"/>
              <p:cNvSpPr>
                <a:spLocks/>
              </p:cNvSpPr>
              <p:nvPr/>
            </p:nvSpPr>
            <p:spPr bwMode="auto">
              <a:xfrm>
                <a:off x="3744" y="402"/>
                <a:ext cx="924" cy="111"/>
              </a:xfrm>
              <a:custGeom>
                <a:avLst/>
                <a:gdLst>
                  <a:gd name="T0" fmla="*/ 0 w 924"/>
                  <a:gd name="T1" fmla="*/ 0 h 111"/>
                  <a:gd name="T2" fmla="*/ 924 w 924"/>
                  <a:gd name="T3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24" h="111">
                    <a:moveTo>
                      <a:pt x="0" y="0"/>
                    </a:moveTo>
                    <a:lnTo>
                      <a:pt x="924" y="111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273" name="Group 2113"/>
            <p:cNvGrpSpPr>
              <a:grpSpLocks/>
            </p:cNvGrpSpPr>
            <p:nvPr/>
          </p:nvGrpSpPr>
          <p:grpSpPr bwMode="auto">
            <a:xfrm>
              <a:off x="3648" y="707"/>
              <a:ext cx="897" cy="3321"/>
              <a:chOff x="3648" y="707"/>
              <a:chExt cx="897" cy="3321"/>
            </a:xfrm>
          </p:grpSpPr>
          <p:sp>
            <p:nvSpPr>
              <p:cNvPr id="2398274" name="Freeform 2114"/>
              <p:cNvSpPr>
                <a:spLocks/>
              </p:cNvSpPr>
              <p:nvPr/>
            </p:nvSpPr>
            <p:spPr bwMode="auto">
              <a:xfrm>
                <a:off x="3728" y="3576"/>
                <a:ext cx="26" cy="415"/>
              </a:xfrm>
              <a:custGeom>
                <a:avLst/>
                <a:gdLst>
                  <a:gd name="T0" fmla="*/ 0 w 26"/>
                  <a:gd name="T1" fmla="*/ 0 h 415"/>
                  <a:gd name="T2" fmla="*/ 26 w 26"/>
                  <a:gd name="T3" fmla="*/ 415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6" h="415">
                    <a:moveTo>
                      <a:pt x="0" y="0"/>
                    </a:moveTo>
                    <a:lnTo>
                      <a:pt x="26" y="415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8275" name="Line 2115"/>
              <p:cNvSpPr>
                <a:spLocks noChangeShapeType="1"/>
              </p:cNvSpPr>
              <p:nvPr/>
            </p:nvSpPr>
            <p:spPr bwMode="auto">
              <a:xfrm flipH="1">
                <a:off x="3648" y="3576"/>
                <a:ext cx="88" cy="452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8276" name="Freeform 2116"/>
              <p:cNvSpPr>
                <a:spLocks/>
              </p:cNvSpPr>
              <p:nvPr/>
            </p:nvSpPr>
            <p:spPr bwMode="auto">
              <a:xfrm>
                <a:off x="3745" y="707"/>
                <a:ext cx="800" cy="229"/>
              </a:xfrm>
              <a:custGeom>
                <a:avLst/>
                <a:gdLst>
                  <a:gd name="T0" fmla="*/ 0 w 800"/>
                  <a:gd name="T1" fmla="*/ 0 h 229"/>
                  <a:gd name="T2" fmla="*/ 800 w 800"/>
                  <a:gd name="T3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00" h="229">
                    <a:moveTo>
                      <a:pt x="0" y="0"/>
                    </a:moveTo>
                    <a:lnTo>
                      <a:pt x="800" y="229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398277" name="Line 2117"/>
          <p:cNvSpPr>
            <a:spLocks noChangeShapeType="1"/>
          </p:cNvSpPr>
          <p:nvPr/>
        </p:nvSpPr>
        <p:spPr bwMode="auto">
          <a:xfrm flipV="1">
            <a:off x="5743575" y="5614988"/>
            <a:ext cx="187325" cy="7794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8279" name="Freeform 2119"/>
          <p:cNvSpPr>
            <a:spLocks/>
          </p:cNvSpPr>
          <p:nvPr/>
        </p:nvSpPr>
        <p:spPr bwMode="auto">
          <a:xfrm>
            <a:off x="5919788" y="600075"/>
            <a:ext cx="1524000" cy="157163"/>
          </a:xfrm>
          <a:custGeom>
            <a:avLst/>
            <a:gdLst>
              <a:gd name="T0" fmla="*/ 960 w 960"/>
              <a:gd name="T1" fmla="*/ 99 h 99"/>
              <a:gd name="T2" fmla="*/ 0 w 960"/>
              <a:gd name="T3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60" h="99">
                <a:moveTo>
                  <a:pt x="960" y="99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8280" name="Text Box 2120"/>
          <p:cNvSpPr txBox="1">
            <a:spLocks noChangeArrowheads="1"/>
          </p:cNvSpPr>
          <p:nvPr/>
        </p:nvSpPr>
        <p:spPr bwMode="auto">
          <a:xfrm>
            <a:off x="6827838" y="4175125"/>
            <a:ext cx="938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y </a:t>
            </a:r>
            <a:r>
              <a:rPr lang="en-US" altLang="zh-CN" sz="2000" b="1">
                <a:solidFill>
                  <a:srgbClr val="009900"/>
                </a:solidFill>
              </a:rPr>
              <a:t>= 0</a:t>
            </a:r>
            <a:endParaRPr lang="en-US" altLang="zh-CN" sz="2000">
              <a:solidFill>
                <a:srgbClr val="00CC00"/>
              </a:solidFill>
            </a:endParaRPr>
          </a:p>
        </p:txBody>
      </p:sp>
      <p:sp>
        <p:nvSpPr>
          <p:cNvPr id="2398281" name="Text Box 2121"/>
          <p:cNvSpPr txBox="1">
            <a:spLocks noChangeArrowheads="1"/>
          </p:cNvSpPr>
          <p:nvPr/>
        </p:nvSpPr>
        <p:spPr bwMode="auto">
          <a:xfrm>
            <a:off x="5861050" y="12747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graphicFrame>
        <p:nvGraphicFramePr>
          <p:cNvPr id="2398282" name="Object 2122"/>
          <p:cNvGraphicFramePr>
            <a:graphicFrameLocks noChangeAspect="1"/>
          </p:cNvGraphicFramePr>
          <p:nvPr/>
        </p:nvGraphicFramePr>
        <p:xfrm>
          <a:off x="266700" y="1728788"/>
          <a:ext cx="28876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437" name="公式" r:id="rId11" imgW="1612800" imgH="215640" progId="Equation.3">
                  <p:embed/>
                </p:oleObj>
              </mc:Choice>
              <mc:Fallback>
                <p:oleObj name="公式" r:id="rId11" imgW="1612800" imgH="215640" progId="Equation.3">
                  <p:embed/>
                  <p:pic>
                    <p:nvPicPr>
                      <p:cNvPr id="0" name="Object 2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1728788"/>
                        <a:ext cx="288766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8283" name="Object 2123"/>
          <p:cNvGraphicFramePr>
            <a:graphicFrameLocks noChangeAspect="1"/>
          </p:cNvGraphicFramePr>
          <p:nvPr/>
        </p:nvGraphicFramePr>
        <p:xfrm>
          <a:off x="525463" y="3463925"/>
          <a:ext cx="254476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438" name="公式" r:id="rId13" imgW="1422360" imgH="380880" progId="Equation.3">
                  <p:embed/>
                </p:oleObj>
              </mc:Choice>
              <mc:Fallback>
                <p:oleObj name="公式" r:id="rId13" imgW="1422360" imgH="380880" progId="Equation.3">
                  <p:embed/>
                  <p:pic>
                    <p:nvPicPr>
                      <p:cNvPr id="0" name="Object 2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3463925"/>
                        <a:ext cx="254476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8284" name="Object 2124"/>
          <p:cNvGraphicFramePr>
            <a:graphicFrameLocks noChangeAspect="1"/>
          </p:cNvGraphicFramePr>
          <p:nvPr/>
        </p:nvGraphicFramePr>
        <p:xfrm>
          <a:off x="730250" y="2468563"/>
          <a:ext cx="190817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439" name="公式" r:id="rId15" imgW="1066680" imgH="482400" progId="Equation.3">
                  <p:embed/>
                </p:oleObj>
              </mc:Choice>
              <mc:Fallback>
                <p:oleObj name="公式" r:id="rId15" imgW="1066680" imgH="482400" progId="Equation.3">
                  <p:embed/>
                  <p:pic>
                    <p:nvPicPr>
                      <p:cNvPr id="0" name="Object 2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468563"/>
                        <a:ext cx="190817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8285" name="Object 2125"/>
          <p:cNvGraphicFramePr>
            <a:graphicFrameLocks noChangeAspect="1"/>
          </p:cNvGraphicFramePr>
          <p:nvPr/>
        </p:nvGraphicFramePr>
        <p:xfrm>
          <a:off x="2638425" y="2468563"/>
          <a:ext cx="7921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440" name="公式" r:id="rId17" imgW="444240" imgH="406080" progId="Equation.3">
                  <p:embed/>
                </p:oleObj>
              </mc:Choice>
              <mc:Fallback>
                <p:oleObj name="公式" r:id="rId17" imgW="444240" imgH="406080" progId="Equation.3">
                  <p:embed/>
                  <p:pic>
                    <p:nvPicPr>
                      <p:cNvPr id="0" name="Object 2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468563"/>
                        <a:ext cx="7921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8286" name="Object 2126"/>
          <p:cNvGraphicFramePr>
            <a:graphicFrameLocks noChangeAspect="1"/>
          </p:cNvGraphicFramePr>
          <p:nvPr/>
        </p:nvGraphicFramePr>
        <p:xfrm>
          <a:off x="346075" y="2160588"/>
          <a:ext cx="18399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441" name="公式" r:id="rId19" imgW="1028520" imgH="228600" progId="Equation.3">
                  <p:embed/>
                </p:oleObj>
              </mc:Choice>
              <mc:Fallback>
                <p:oleObj name="公式" r:id="rId19" imgW="1028520" imgH="228600" progId="Equation.3">
                  <p:embed/>
                  <p:pic>
                    <p:nvPicPr>
                      <p:cNvPr id="0" name="Object 2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2160588"/>
                        <a:ext cx="183991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8287" name="Rectangle 2127"/>
          <p:cNvSpPr>
            <a:spLocks noChangeArrowheads="1"/>
          </p:cNvSpPr>
          <p:nvPr/>
        </p:nvSpPr>
        <p:spPr bwMode="auto">
          <a:xfrm>
            <a:off x="346075" y="381000"/>
            <a:ext cx="3968750" cy="441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2. </a:t>
            </a:r>
            <a:r>
              <a:rPr lang="zh-CN" altLang="en-US" b="1"/>
              <a:t>二重极限不存在的例子</a:t>
            </a:r>
            <a:endParaRPr lang="zh-CN" altLang="en-US" sz="4400" b="1"/>
          </a:p>
        </p:txBody>
      </p:sp>
      <p:sp>
        <p:nvSpPr>
          <p:cNvPr id="2398288" name="Rectangle 2128"/>
          <p:cNvSpPr>
            <a:spLocks noGrp="1" noChangeArrowheads="1"/>
          </p:cNvSpPr>
          <p:nvPr>
            <p:ph type="title" idx="4294967295"/>
          </p:nvPr>
        </p:nvSpPr>
        <p:spPr>
          <a:xfrm>
            <a:off x="8582025" y="5405438"/>
            <a:ext cx="228600" cy="2667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98289" name="AutoShape 2129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9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398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82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98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98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9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9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9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3982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82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8221" grpId="0" animBg="1"/>
      <p:bldP spid="2398232" grpId="0" autoUpdateAnimBg="0"/>
      <p:bldP spid="2398246" grpId="0" animBg="1"/>
      <p:bldP spid="2398257" grpId="0" autoUpdateAnimBg="0"/>
      <p:bldP spid="23982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290" name="Oval 2"/>
          <p:cNvSpPr>
            <a:spLocks noChangeArrowheads="1"/>
          </p:cNvSpPr>
          <p:nvPr/>
        </p:nvSpPr>
        <p:spPr bwMode="auto">
          <a:xfrm>
            <a:off x="5891213" y="3449638"/>
            <a:ext cx="87312" cy="841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2291" name="Line 3"/>
          <p:cNvSpPr>
            <a:spLocks noChangeShapeType="1"/>
          </p:cNvSpPr>
          <p:nvPr/>
        </p:nvSpPr>
        <p:spPr bwMode="auto">
          <a:xfrm flipV="1">
            <a:off x="5943600" y="457200"/>
            <a:ext cx="0" cy="515778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32292" name="Group 4"/>
          <p:cNvGrpSpPr>
            <a:grpSpLocks/>
          </p:cNvGrpSpPr>
          <p:nvPr/>
        </p:nvGrpSpPr>
        <p:grpSpPr bwMode="auto">
          <a:xfrm>
            <a:off x="4114800" y="1843088"/>
            <a:ext cx="4695825" cy="3303587"/>
            <a:chOff x="2592" y="1161"/>
            <a:chExt cx="2958" cy="2081"/>
          </a:xfrm>
        </p:grpSpPr>
        <p:sp>
          <p:nvSpPr>
            <p:cNvPr id="1932293" name="Text Box 5"/>
            <p:cNvSpPr txBox="1">
              <a:spLocks noChangeArrowheads="1"/>
            </p:cNvSpPr>
            <p:nvPr/>
          </p:nvSpPr>
          <p:spPr bwMode="auto">
            <a:xfrm>
              <a:off x="3552" y="19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tx1"/>
                  </a:solidFill>
                </a:rPr>
                <a:t>o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932294" name="Line 6"/>
            <p:cNvSpPr>
              <a:spLocks noChangeShapeType="1"/>
            </p:cNvSpPr>
            <p:nvPr/>
          </p:nvSpPr>
          <p:spPr bwMode="auto">
            <a:xfrm flipV="1">
              <a:off x="2592" y="1392"/>
              <a:ext cx="2544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32295" name="Group 7"/>
            <p:cNvGrpSpPr>
              <a:grpSpLocks/>
            </p:cNvGrpSpPr>
            <p:nvPr/>
          </p:nvGrpSpPr>
          <p:grpSpPr bwMode="auto">
            <a:xfrm>
              <a:off x="2936" y="1704"/>
              <a:ext cx="2210" cy="1538"/>
              <a:chOff x="2936" y="1704"/>
              <a:chExt cx="2210" cy="1538"/>
            </a:xfrm>
          </p:grpSpPr>
          <p:sp>
            <p:nvSpPr>
              <p:cNvPr id="1932296" name="Line 8"/>
              <p:cNvSpPr>
                <a:spLocks noChangeShapeType="1"/>
              </p:cNvSpPr>
              <p:nvPr/>
            </p:nvSpPr>
            <p:spPr bwMode="auto">
              <a:xfrm rot="366403">
                <a:off x="2936" y="1704"/>
                <a:ext cx="2136" cy="1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2297" name="Text Box 9"/>
              <p:cNvSpPr txBox="1">
                <a:spLocks noChangeArrowheads="1"/>
              </p:cNvSpPr>
              <p:nvPr/>
            </p:nvSpPr>
            <p:spPr bwMode="auto">
              <a:xfrm>
                <a:off x="4912" y="2954"/>
                <a:ext cx="2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</a:rPr>
                  <a:t>x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32298" name="Text Box 10"/>
            <p:cNvSpPr txBox="1">
              <a:spLocks noChangeArrowheads="1"/>
            </p:cNvSpPr>
            <p:nvPr/>
          </p:nvSpPr>
          <p:spPr bwMode="auto">
            <a:xfrm>
              <a:off x="5184" y="1161"/>
              <a:ext cx="3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932299" name="Freeform 11"/>
          <p:cNvSpPr>
            <a:spLocks/>
          </p:cNvSpPr>
          <p:nvPr/>
        </p:nvSpPr>
        <p:spPr bwMode="auto">
          <a:xfrm>
            <a:off x="5908675" y="3500438"/>
            <a:ext cx="1530350" cy="762000"/>
          </a:xfrm>
          <a:custGeom>
            <a:avLst/>
            <a:gdLst>
              <a:gd name="T0" fmla="*/ 0 w 964"/>
              <a:gd name="T1" fmla="*/ 0 h 480"/>
              <a:gd name="T2" fmla="*/ 964 w 964"/>
              <a:gd name="T3" fmla="*/ 0 h 480"/>
              <a:gd name="T4" fmla="*/ 963 w 964"/>
              <a:gd name="T5" fmla="*/ 46 h 480"/>
              <a:gd name="T6" fmla="*/ 949 w 964"/>
              <a:gd name="T7" fmla="*/ 112 h 480"/>
              <a:gd name="T8" fmla="*/ 922 w 964"/>
              <a:gd name="T9" fmla="*/ 176 h 480"/>
              <a:gd name="T10" fmla="*/ 889 w 964"/>
              <a:gd name="T11" fmla="*/ 233 h 480"/>
              <a:gd name="T12" fmla="*/ 847 w 964"/>
              <a:gd name="T13" fmla="*/ 284 h 480"/>
              <a:gd name="T14" fmla="*/ 809 w 964"/>
              <a:gd name="T15" fmla="*/ 326 h 480"/>
              <a:gd name="T16" fmla="*/ 757 w 964"/>
              <a:gd name="T17" fmla="*/ 372 h 480"/>
              <a:gd name="T18" fmla="*/ 705 w 964"/>
              <a:gd name="T19" fmla="*/ 411 h 480"/>
              <a:gd name="T20" fmla="*/ 648 w 964"/>
              <a:gd name="T21" fmla="*/ 444 h 480"/>
              <a:gd name="T22" fmla="*/ 576 w 964"/>
              <a:gd name="T23" fmla="*/ 480 h 480"/>
              <a:gd name="T24" fmla="*/ 0 w 964"/>
              <a:gd name="T2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4" h="480">
                <a:moveTo>
                  <a:pt x="0" y="0"/>
                </a:moveTo>
                <a:lnTo>
                  <a:pt x="964" y="0"/>
                </a:lnTo>
                <a:lnTo>
                  <a:pt x="963" y="46"/>
                </a:lnTo>
                <a:lnTo>
                  <a:pt x="949" y="112"/>
                </a:lnTo>
                <a:lnTo>
                  <a:pt x="922" y="176"/>
                </a:lnTo>
                <a:lnTo>
                  <a:pt x="889" y="233"/>
                </a:lnTo>
                <a:lnTo>
                  <a:pt x="847" y="284"/>
                </a:lnTo>
                <a:lnTo>
                  <a:pt x="809" y="326"/>
                </a:lnTo>
                <a:lnTo>
                  <a:pt x="757" y="372"/>
                </a:lnTo>
                <a:lnTo>
                  <a:pt x="705" y="411"/>
                </a:lnTo>
                <a:lnTo>
                  <a:pt x="648" y="444"/>
                </a:lnTo>
                <a:lnTo>
                  <a:pt x="576" y="480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  <a:ln w="28575" cap="flat" cmpd="sng">
            <a:solidFill>
              <a:srgbClr val="FF66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32300" name="Oval 12"/>
          <p:cNvSpPr>
            <a:spLocks noChangeArrowheads="1"/>
          </p:cNvSpPr>
          <p:nvPr/>
        </p:nvSpPr>
        <p:spPr bwMode="auto">
          <a:xfrm>
            <a:off x="4391025" y="2587625"/>
            <a:ext cx="3048000" cy="1874838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2301" name="Freeform 13"/>
          <p:cNvSpPr>
            <a:spLocks/>
          </p:cNvSpPr>
          <p:nvPr/>
        </p:nvSpPr>
        <p:spPr bwMode="auto">
          <a:xfrm>
            <a:off x="5715000" y="3506788"/>
            <a:ext cx="203200" cy="2913062"/>
          </a:xfrm>
          <a:custGeom>
            <a:avLst/>
            <a:gdLst>
              <a:gd name="T0" fmla="*/ 127 w 128"/>
              <a:gd name="T1" fmla="*/ 0 h 1835"/>
              <a:gd name="T2" fmla="*/ 0 w 128"/>
              <a:gd name="T3" fmla="*/ 566 h 1835"/>
              <a:gd name="T4" fmla="*/ 0 w 128"/>
              <a:gd name="T5" fmla="*/ 1835 h 1835"/>
              <a:gd name="T6" fmla="*/ 128 w 128"/>
              <a:gd name="T7" fmla="*/ 1367 h 1835"/>
              <a:gd name="T8" fmla="*/ 127 w 128"/>
              <a:gd name="T9" fmla="*/ 0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835">
                <a:moveTo>
                  <a:pt x="127" y="0"/>
                </a:moveTo>
                <a:lnTo>
                  <a:pt x="0" y="566"/>
                </a:lnTo>
                <a:lnTo>
                  <a:pt x="0" y="1835"/>
                </a:lnTo>
                <a:lnTo>
                  <a:pt x="128" y="1367"/>
                </a:lnTo>
                <a:lnTo>
                  <a:pt x="127" y="0"/>
                </a:lnTo>
                <a:close/>
              </a:path>
            </a:pathLst>
          </a:custGeom>
          <a:solidFill>
            <a:srgbClr val="66FFFF"/>
          </a:solidFill>
          <a:ln w="19050" cap="flat" cmpd="sng">
            <a:solidFill>
              <a:srgbClr val="33CC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2302" name="Freeform 14"/>
          <p:cNvSpPr>
            <a:spLocks/>
          </p:cNvSpPr>
          <p:nvPr/>
        </p:nvSpPr>
        <p:spPr bwMode="auto">
          <a:xfrm>
            <a:off x="5945188" y="592138"/>
            <a:ext cx="1516062" cy="2900362"/>
          </a:xfrm>
          <a:custGeom>
            <a:avLst/>
            <a:gdLst>
              <a:gd name="T0" fmla="*/ 0 w 955"/>
              <a:gd name="T1" fmla="*/ 0 h 1827"/>
              <a:gd name="T2" fmla="*/ 0 w 955"/>
              <a:gd name="T3" fmla="*/ 1827 h 1827"/>
              <a:gd name="T4" fmla="*/ 955 w 955"/>
              <a:gd name="T5" fmla="*/ 1827 h 1827"/>
              <a:gd name="T6" fmla="*/ 955 w 955"/>
              <a:gd name="T7" fmla="*/ 100 h 1827"/>
              <a:gd name="T8" fmla="*/ 0 w 955"/>
              <a:gd name="T9" fmla="*/ 0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5" h="1827">
                <a:moveTo>
                  <a:pt x="0" y="0"/>
                </a:moveTo>
                <a:lnTo>
                  <a:pt x="0" y="1827"/>
                </a:lnTo>
                <a:lnTo>
                  <a:pt x="955" y="1827"/>
                </a:lnTo>
                <a:lnTo>
                  <a:pt x="955" y="10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9525" cap="flat" cmpd="sng">
            <a:solidFill>
              <a:srgbClr val="CC66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2303" name="Freeform 15"/>
          <p:cNvSpPr>
            <a:spLocks/>
          </p:cNvSpPr>
          <p:nvPr/>
        </p:nvSpPr>
        <p:spPr bwMode="auto">
          <a:xfrm>
            <a:off x="5943600" y="1073150"/>
            <a:ext cx="1308100" cy="2889250"/>
          </a:xfrm>
          <a:custGeom>
            <a:avLst/>
            <a:gdLst>
              <a:gd name="T0" fmla="*/ 0 w 824"/>
              <a:gd name="T1" fmla="*/ 0 h 1820"/>
              <a:gd name="T2" fmla="*/ 0 w 824"/>
              <a:gd name="T3" fmla="*/ 1536 h 1820"/>
              <a:gd name="T4" fmla="*/ 584 w 824"/>
              <a:gd name="T5" fmla="*/ 1740 h 1820"/>
              <a:gd name="T6" fmla="*/ 824 w 824"/>
              <a:gd name="T7" fmla="*/ 1820 h 1820"/>
              <a:gd name="T8" fmla="*/ 824 w 824"/>
              <a:gd name="T9" fmla="*/ 180 h 1820"/>
              <a:gd name="T10" fmla="*/ 0 w 824"/>
              <a:gd name="T11" fmla="*/ 0 h 1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4" h="1820">
                <a:moveTo>
                  <a:pt x="0" y="0"/>
                </a:moveTo>
                <a:lnTo>
                  <a:pt x="0" y="1536"/>
                </a:lnTo>
                <a:lnTo>
                  <a:pt x="584" y="1740"/>
                </a:lnTo>
                <a:lnTo>
                  <a:pt x="824" y="1820"/>
                </a:lnTo>
                <a:lnTo>
                  <a:pt x="824" y="18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2304" name="Freeform 16"/>
          <p:cNvSpPr>
            <a:spLocks/>
          </p:cNvSpPr>
          <p:nvPr/>
        </p:nvSpPr>
        <p:spPr bwMode="auto">
          <a:xfrm>
            <a:off x="5734050" y="3449638"/>
            <a:ext cx="1106488" cy="2965450"/>
          </a:xfrm>
          <a:custGeom>
            <a:avLst/>
            <a:gdLst>
              <a:gd name="T0" fmla="*/ 142 w 697"/>
              <a:gd name="T1" fmla="*/ 0 h 1868"/>
              <a:gd name="T2" fmla="*/ 126 w 697"/>
              <a:gd name="T3" fmla="*/ 1352 h 1868"/>
              <a:gd name="T4" fmla="*/ 0 w 697"/>
              <a:gd name="T5" fmla="*/ 1868 h 1868"/>
              <a:gd name="T6" fmla="*/ 126 w 697"/>
              <a:gd name="T7" fmla="*/ 1820 h 1868"/>
              <a:gd name="T8" fmla="*/ 324 w 697"/>
              <a:gd name="T9" fmla="*/ 1718 h 1868"/>
              <a:gd name="T10" fmla="*/ 423 w 697"/>
              <a:gd name="T11" fmla="*/ 1642 h 1868"/>
              <a:gd name="T12" fmla="*/ 513 w 697"/>
              <a:gd name="T13" fmla="*/ 1544 h 1868"/>
              <a:gd name="T14" fmla="*/ 581 w 697"/>
              <a:gd name="T15" fmla="*/ 1393 h 1868"/>
              <a:gd name="T16" fmla="*/ 620 w 697"/>
              <a:gd name="T17" fmla="*/ 1207 h 1868"/>
              <a:gd name="T18" fmla="*/ 647 w 697"/>
              <a:gd name="T19" fmla="*/ 994 h 1868"/>
              <a:gd name="T20" fmla="*/ 697 w 697"/>
              <a:gd name="T21" fmla="*/ 509 h 1868"/>
              <a:gd name="T22" fmla="*/ 142 w 697"/>
              <a:gd name="T23" fmla="*/ 0 h 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7" h="1868">
                <a:moveTo>
                  <a:pt x="142" y="0"/>
                </a:moveTo>
                <a:lnTo>
                  <a:pt x="126" y="1352"/>
                </a:lnTo>
                <a:lnTo>
                  <a:pt x="0" y="1868"/>
                </a:lnTo>
                <a:lnTo>
                  <a:pt x="126" y="1820"/>
                </a:lnTo>
                <a:lnTo>
                  <a:pt x="324" y="1718"/>
                </a:lnTo>
                <a:lnTo>
                  <a:pt x="423" y="1642"/>
                </a:lnTo>
                <a:lnTo>
                  <a:pt x="513" y="1544"/>
                </a:lnTo>
                <a:lnTo>
                  <a:pt x="581" y="1393"/>
                </a:lnTo>
                <a:lnTo>
                  <a:pt x="620" y="1207"/>
                </a:lnTo>
                <a:lnTo>
                  <a:pt x="647" y="994"/>
                </a:lnTo>
                <a:lnTo>
                  <a:pt x="697" y="509"/>
                </a:lnTo>
                <a:lnTo>
                  <a:pt x="142" y="0"/>
                </a:lnTo>
                <a:close/>
              </a:path>
            </a:pathLst>
          </a:custGeom>
          <a:gradFill rotWithShape="0">
            <a:gsLst>
              <a:gs pos="0">
                <a:srgbClr val="009900">
                  <a:gamma/>
                  <a:shade val="0"/>
                  <a:invGamma/>
                </a:srgbClr>
              </a:gs>
              <a:gs pos="100000">
                <a:srgbClr val="0099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cap="flat" cmpd="sng">
                <a:solidFill>
                  <a:srgbClr val="009900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32305" name="Object 17"/>
          <p:cNvGraphicFramePr>
            <a:graphicFrameLocks noChangeAspect="1"/>
          </p:cNvGraphicFramePr>
          <p:nvPr/>
        </p:nvGraphicFramePr>
        <p:xfrm>
          <a:off x="357188" y="852488"/>
          <a:ext cx="34290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457" name="公式" r:id="rId3" imgW="1739880" imgH="444240" progId="Equation.3">
                  <p:embed/>
                </p:oleObj>
              </mc:Choice>
              <mc:Fallback>
                <p:oleObj name="公式" r:id="rId3" imgW="173988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852488"/>
                        <a:ext cx="34290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2309" name="Text Box 21"/>
          <p:cNvSpPr txBox="1">
            <a:spLocks noChangeArrowheads="1"/>
          </p:cNvSpPr>
          <p:nvPr/>
        </p:nvSpPr>
        <p:spPr bwMode="auto">
          <a:xfrm>
            <a:off x="7086600" y="3810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y=kx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932310" name="Text Box 22"/>
          <p:cNvSpPr txBox="1">
            <a:spLocks noChangeArrowheads="1"/>
          </p:cNvSpPr>
          <p:nvPr/>
        </p:nvSpPr>
        <p:spPr bwMode="auto">
          <a:xfrm>
            <a:off x="7467600" y="3276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>
                <a:solidFill>
                  <a:srgbClr val="CC6600"/>
                </a:solidFill>
              </a:rPr>
              <a:t>y=x</a:t>
            </a:r>
          </a:p>
        </p:txBody>
      </p:sp>
      <p:graphicFrame>
        <p:nvGraphicFramePr>
          <p:cNvPr id="1932311" name="Object 23"/>
          <p:cNvGraphicFramePr>
            <a:graphicFrameLocks noChangeAspect="1"/>
          </p:cNvGraphicFramePr>
          <p:nvPr/>
        </p:nvGraphicFramePr>
        <p:xfrm>
          <a:off x="5395913" y="838200"/>
          <a:ext cx="5635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458" name="公式" r:id="rId5" imgW="444240" imgH="393480" progId="Equation.3">
                  <p:embed/>
                </p:oleObj>
              </mc:Choice>
              <mc:Fallback>
                <p:oleObj name="公式" r:id="rId5" imgW="44424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838200"/>
                        <a:ext cx="5635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2312" name="Object 24"/>
          <p:cNvGraphicFramePr>
            <a:graphicFrameLocks noChangeAspect="1"/>
          </p:cNvGraphicFramePr>
          <p:nvPr/>
        </p:nvGraphicFramePr>
        <p:xfrm>
          <a:off x="5595938" y="282575"/>
          <a:ext cx="3222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459" name="公式" r:id="rId7" imgW="152280" imgH="393480" progId="Equation.3">
                  <p:embed/>
                </p:oleObj>
              </mc:Choice>
              <mc:Fallback>
                <p:oleObj name="公式" r:id="rId7" imgW="15228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8" y="282575"/>
                        <a:ext cx="32226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2313" name="Text Box 25"/>
          <p:cNvSpPr txBox="1">
            <a:spLocks noChangeArrowheads="1"/>
          </p:cNvSpPr>
          <p:nvPr/>
        </p:nvSpPr>
        <p:spPr bwMode="auto">
          <a:xfrm>
            <a:off x="5943600" y="242888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z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932314" name="Text Box 26"/>
          <p:cNvSpPr txBox="1">
            <a:spLocks noChangeArrowheads="1"/>
          </p:cNvSpPr>
          <p:nvPr/>
        </p:nvSpPr>
        <p:spPr bwMode="auto">
          <a:xfrm>
            <a:off x="4654550" y="4067175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33CC"/>
                </a:solidFill>
              </a:rPr>
              <a:t>a</a:t>
            </a:r>
            <a:endParaRPr lang="en-US" altLang="zh-CN">
              <a:solidFill>
                <a:srgbClr val="FF33CC"/>
              </a:solidFill>
            </a:endParaRPr>
          </a:p>
        </p:txBody>
      </p:sp>
      <p:sp>
        <p:nvSpPr>
          <p:cNvPr id="1932315" name="Text Box 27"/>
          <p:cNvSpPr txBox="1">
            <a:spLocks noChangeArrowheads="1"/>
          </p:cNvSpPr>
          <p:nvPr/>
        </p:nvSpPr>
        <p:spPr bwMode="auto">
          <a:xfrm>
            <a:off x="5018088" y="3924300"/>
            <a:ext cx="1133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chemeClr val="accent2"/>
                </a:solidFill>
              </a:rPr>
              <a:t>y= – x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932316" name="Object 28"/>
          <p:cNvGraphicFramePr>
            <a:graphicFrameLocks noChangeAspect="1"/>
          </p:cNvGraphicFramePr>
          <p:nvPr/>
        </p:nvGraphicFramePr>
        <p:xfrm>
          <a:off x="5416550" y="5368925"/>
          <a:ext cx="4524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460" name="公式" r:id="rId9" imgW="266400" imgH="393480" progId="Equation.3">
                  <p:embed/>
                </p:oleObj>
              </mc:Choice>
              <mc:Fallback>
                <p:oleObj name="公式" r:id="rId9" imgW="26640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5368925"/>
                        <a:ext cx="4524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2319" name="Text Box 31"/>
          <p:cNvSpPr txBox="1">
            <a:spLocks noChangeArrowheads="1"/>
          </p:cNvSpPr>
          <p:nvPr/>
        </p:nvSpPr>
        <p:spPr bwMode="auto">
          <a:xfrm>
            <a:off x="3001963" y="342900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32320" name="Freeform 32"/>
          <p:cNvSpPr>
            <a:spLocks/>
          </p:cNvSpPr>
          <p:nvPr/>
        </p:nvSpPr>
        <p:spPr bwMode="auto">
          <a:xfrm>
            <a:off x="5708650" y="3511550"/>
            <a:ext cx="1119188" cy="950913"/>
          </a:xfrm>
          <a:custGeom>
            <a:avLst/>
            <a:gdLst>
              <a:gd name="T0" fmla="*/ 160 w 705"/>
              <a:gd name="T1" fmla="*/ 0 h 599"/>
              <a:gd name="T2" fmla="*/ 705 w 705"/>
              <a:gd name="T3" fmla="*/ 481 h 599"/>
              <a:gd name="T4" fmla="*/ 675 w 705"/>
              <a:gd name="T5" fmla="*/ 497 h 599"/>
              <a:gd name="T6" fmla="*/ 622 w 705"/>
              <a:gd name="T7" fmla="*/ 518 h 599"/>
              <a:gd name="T8" fmla="*/ 559 w 705"/>
              <a:gd name="T9" fmla="*/ 541 h 599"/>
              <a:gd name="T10" fmla="*/ 483 w 705"/>
              <a:gd name="T11" fmla="*/ 562 h 599"/>
              <a:gd name="T12" fmla="*/ 418 w 705"/>
              <a:gd name="T13" fmla="*/ 574 h 599"/>
              <a:gd name="T14" fmla="*/ 337 w 705"/>
              <a:gd name="T15" fmla="*/ 587 h 599"/>
              <a:gd name="T16" fmla="*/ 262 w 705"/>
              <a:gd name="T17" fmla="*/ 595 h 599"/>
              <a:gd name="T18" fmla="*/ 214 w 705"/>
              <a:gd name="T19" fmla="*/ 599 h 599"/>
              <a:gd name="T20" fmla="*/ 147 w 705"/>
              <a:gd name="T21" fmla="*/ 596 h 599"/>
              <a:gd name="T22" fmla="*/ 75 w 705"/>
              <a:gd name="T23" fmla="*/ 592 h 599"/>
              <a:gd name="T24" fmla="*/ 0 w 705"/>
              <a:gd name="T25" fmla="*/ 585 h 599"/>
              <a:gd name="T26" fmla="*/ 132 w 705"/>
              <a:gd name="T27" fmla="*/ 16 h 599"/>
              <a:gd name="T28" fmla="*/ 160 w 705"/>
              <a:gd name="T29" fmla="*/ 0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5" h="599">
                <a:moveTo>
                  <a:pt x="160" y="0"/>
                </a:moveTo>
                <a:lnTo>
                  <a:pt x="705" y="481"/>
                </a:lnTo>
                <a:lnTo>
                  <a:pt x="675" y="497"/>
                </a:lnTo>
                <a:lnTo>
                  <a:pt x="622" y="518"/>
                </a:lnTo>
                <a:lnTo>
                  <a:pt x="559" y="541"/>
                </a:lnTo>
                <a:lnTo>
                  <a:pt x="483" y="562"/>
                </a:lnTo>
                <a:lnTo>
                  <a:pt x="418" y="574"/>
                </a:lnTo>
                <a:lnTo>
                  <a:pt x="337" y="587"/>
                </a:lnTo>
                <a:lnTo>
                  <a:pt x="262" y="595"/>
                </a:lnTo>
                <a:lnTo>
                  <a:pt x="214" y="599"/>
                </a:lnTo>
                <a:lnTo>
                  <a:pt x="147" y="596"/>
                </a:lnTo>
                <a:lnTo>
                  <a:pt x="75" y="592"/>
                </a:lnTo>
                <a:lnTo>
                  <a:pt x="0" y="585"/>
                </a:lnTo>
                <a:lnTo>
                  <a:pt x="132" y="16"/>
                </a:lnTo>
                <a:lnTo>
                  <a:pt x="160" y="0"/>
                </a:lnTo>
                <a:close/>
              </a:path>
            </a:pathLst>
          </a:custGeom>
          <a:solidFill>
            <a:srgbClr val="FF66FF"/>
          </a:solidFill>
          <a:ln w="28575" cap="flat" cmpd="sng">
            <a:solidFill>
              <a:srgbClr val="FF66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32321" name="Group 33"/>
          <p:cNvGrpSpPr>
            <a:grpSpLocks/>
          </p:cNvGrpSpPr>
          <p:nvPr/>
        </p:nvGrpSpPr>
        <p:grpSpPr bwMode="auto">
          <a:xfrm>
            <a:off x="5715000" y="3492500"/>
            <a:ext cx="204788" cy="927100"/>
            <a:chOff x="3600" y="2184"/>
            <a:chExt cx="128" cy="600"/>
          </a:xfrm>
        </p:grpSpPr>
        <p:sp>
          <p:nvSpPr>
            <p:cNvPr id="1932322" name="Line 34"/>
            <p:cNvSpPr>
              <a:spLocks noChangeShapeType="1"/>
            </p:cNvSpPr>
            <p:nvPr/>
          </p:nvSpPr>
          <p:spPr bwMode="auto">
            <a:xfrm flipV="1">
              <a:off x="3600" y="2528"/>
              <a:ext cx="48" cy="2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2323" name="Line 35"/>
            <p:cNvSpPr>
              <a:spLocks noChangeShapeType="1"/>
            </p:cNvSpPr>
            <p:nvPr/>
          </p:nvSpPr>
          <p:spPr bwMode="auto">
            <a:xfrm flipV="1">
              <a:off x="3648" y="2184"/>
              <a:ext cx="80" cy="35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32324" name="Text Box 36"/>
          <p:cNvSpPr txBox="1">
            <a:spLocks noChangeArrowheads="1"/>
          </p:cNvSpPr>
          <p:nvPr/>
        </p:nvSpPr>
        <p:spPr bwMode="auto">
          <a:xfrm>
            <a:off x="6019800" y="368141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D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932325" name="Text Box 37"/>
          <p:cNvSpPr txBox="1">
            <a:spLocks noChangeArrowheads="1"/>
          </p:cNvSpPr>
          <p:nvPr/>
        </p:nvSpPr>
        <p:spPr bwMode="auto">
          <a:xfrm>
            <a:off x="3470275" y="2879725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3300"/>
              </a:solidFill>
            </a:endParaRPr>
          </a:p>
        </p:txBody>
      </p:sp>
      <p:sp>
        <p:nvSpPr>
          <p:cNvPr id="1932326" name="Text Box 38"/>
          <p:cNvSpPr txBox="1">
            <a:spLocks noChangeArrowheads="1"/>
          </p:cNvSpPr>
          <p:nvPr/>
        </p:nvSpPr>
        <p:spPr bwMode="auto">
          <a:xfrm>
            <a:off x="177800" y="4197350"/>
            <a:ext cx="3540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那么，曲面在点</a:t>
            </a:r>
            <a:r>
              <a:rPr lang="en-US" altLang="zh-CN" b="1">
                <a:solidFill>
                  <a:schemeClr val="accent2"/>
                </a:solidFill>
              </a:rPr>
              <a:t>(0,0)</a:t>
            </a:r>
            <a:r>
              <a:rPr lang="zh-CN" altLang="en-US" b="1">
                <a:solidFill>
                  <a:schemeClr val="accent2"/>
                </a:solidFill>
              </a:rPr>
              <a:t>附近</a:t>
            </a:r>
          </a:p>
          <a:p>
            <a:r>
              <a:rPr lang="zh-CN" altLang="en-US" b="1">
                <a:solidFill>
                  <a:schemeClr val="accent2"/>
                </a:solidFill>
              </a:rPr>
              <a:t>的形状是怎样的呢</a:t>
            </a:r>
          </a:p>
        </p:txBody>
      </p:sp>
      <p:sp>
        <p:nvSpPr>
          <p:cNvPr id="1932327" name="Text Box 39"/>
          <p:cNvSpPr txBox="1">
            <a:spLocks noChangeArrowheads="1"/>
          </p:cNvSpPr>
          <p:nvPr/>
        </p:nvSpPr>
        <p:spPr bwMode="auto">
          <a:xfrm>
            <a:off x="2752725" y="4462463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</a:rPr>
              <a:t>?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932328" name="Freeform 40"/>
          <p:cNvSpPr>
            <a:spLocks/>
          </p:cNvSpPr>
          <p:nvPr/>
        </p:nvSpPr>
        <p:spPr bwMode="auto">
          <a:xfrm>
            <a:off x="5945188" y="608013"/>
            <a:ext cx="1487487" cy="3652837"/>
          </a:xfrm>
          <a:custGeom>
            <a:avLst/>
            <a:gdLst>
              <a:gd name="T0" fmla="*/ 4 w 937"/>
              <a:gd name="T1" fmla="*/ 0 h 2301"/>
              <a:gd name="T2" fmla="*/ 0 w 937"/>
              <a:gd name="T3" fmla="*/ 1817 h 2301"/>
              <a:gd name="T4" fmla="*/ 551 w 937"/>
              <a:gd name="T5" fmla="*/ 2301 h 2301"/>
              <a:gd name="T6" fmla="*/ 593 w 937"/>
              <a:gd name="T7" fmla="*/ 1884 h 2301"/>
              <a:gd name="T8" fmla="*/ 662 w 937"/>
              <a:gd name="T9" fmla="*/ 1415 h 2301"/>
              <a:gd name="T10" fmla="*/ 727 w 937"/>
              <a:gd name="T11" fmla="*/ 1001 h 2301"/>
              <a:gd name="T12" fmla="*/ 757 w 937"/>
              <a:gd name="T13" fmla="*/ 821 h 2301"/>
              <a:gd name="T14" fmla="*/ 797 w 937"/>
              <a:gd name="T15" fmla="*/ 594 h 2301"/>
              <a:gd name="T16" fmla="*/ 827 w 937"/>
              <a:gd name="T17" fmla="*/ 446 h 2301"/>
              <a:gd name="T18" fmla="*/ 848 w 937"/>
              <a:gd name="T19" fmla="*/ 350 h 2301"/>
              <a:gd name="T20" fmla="*/ 883 w 937"/>
              <a:gd name="T21" fmla="*/ 234 h 2301"/>
              <a:gd name="T22" fmla="*/ 937 w 937"/>
              <a:gd name="T23" fmla="*/ 101 h 2301"/>
              <a:gd name="T24" fmla="*/ 4 w 937"/>
              <a:gd name="T25" fmla="*/ 0 h 2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7" h="2301">
                <a:moveTo>
                  <a:pt x="4" y="0"/>
                </a:moveTo>
                <a:lnTo>
                  <a:pt x="0" y="1817"/>
                </a:lnTo>
                <a:lnTo>
                  <a:pt x="551" y="2301"/>
                </a:lnTo>
                <a:lnTo>
                  <a:pt x="593" y="1884"/>
                </a:lnTo>
                <a:lnTo>
                  <a:pt x="662" y="1415"/>
                </a:lnTo>
                <a:lnTo>
                  <a:pt x="727" y="1001"/>
                </a:lnTo>
                <a:lnTo>
                  <a:pt x="757" y="821"/>
                </a:lnTo>
                <a:lnTo>
                  <a:pt x="797" y="594"/>
                </a:lnTo>
                <a:lnTo>
                  <a:pt x="827" y="446"/>
                </a:lnTo>
                <a:lnTo>
                  <a:pt x="848" y="350"/>
                </a:lnTo>
                <a:lnTo>
                  <a:pt x="883" y="234"/>
                </a:lnTo>
                <a:lnTo>
                  <a:pt x="937" y="101"/>
                </a:lnTo>
                <a:lnTo>
                  <a:pt x="4" y="0"/>
                </a:lnTo>
                <a:close/>
              </a:path>
            </a:pathLst>
          </a:custGeom>
          <a:gradFill rotWithShape="0">
            <a:gsLst>
              <a:gs pos="0">
                <a:srgbClr val="33CC33">
                  <a:gamma/>
                  <a:shade val="43137"/>
                  <a:invGamma/>
                </a:srgbClr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cap="flat" cmpd="sng">
                <a:solidFill>
                  <a:srgbClr val="009900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2329" name="Freeform 41"/>
          <p:cNvSpPr>
            <a:spLocks/>
          </p:cNvSpPr>
          <p:nvPr/>
        </p:nvSpPr>
        <p:spPr bwMode="auto">
          <a:xfrm>
            <a:off x="5715000" y="758825"/>
            <a:ext cx="1724025" cy="5664200"/>
          </a:xfrm>
          <a:custGeom>
            <a:avLst/>
            <a:gdLst>
              <a:gd name="T0" fmla="*/ 0 w 1086"/>
              <a:gd name="T1" fmla="*/ 3568 h 3568"/>
              <a:gd name="T2" fmla="*/ 563 w 1086"/>
              <a:gd name="T3" fmla="*/ 3159 h 3568"/>
              <a:gd name="T4" fmla="*/ 732 w 1086"/>
              <a:gd name="T5" fmla="*/ 1823 h 3568"/>
              <a:gd name="T6" fmla="*/ 956 w 1086"/>
              <a:gd name="T7" fmla="*/ 420 h 3568"/>
              <a:gd name="T8" fmla="*/ 1086 w 1086"/>
              <a:gd name="T9" fmla="*/ 0 h 3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6" h="3568">
                <a:moveTo>
                  <a:pt x="0" y="3568"/>
                </a:moveTo>
                <a:cubicBezTo>
                  <a:pt x="94" y="3500"/>
                  <a:pt x="441" y="3450"/>
                  <a:pt x="563" y="3159"/>
                </a:cubicBezTo>
                <a:cubicBezTo>
                  <a:pt x="685" y="2868"/>
                  <a:pt x="667" y="2279"/>
                  <a:pt x="732" y="1823"/>
                </a:cubicBezTo>
                <a:cubicBezTo>
                  <a:pt x="797" y="1367"/>
                  <a:pt x="897" y="724"/>
                  <a:pt x="956" y="420"/>
                </a:cubicBezTo>
                <a:cubicBezTo>
                  <a:pt x="1015" y="116"/>
                  <a:pt x="1058" y="88"/>
                  <a:pt x="1086" y="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9900">
                        <a:gamma/>
                        <a:tint val="27843"/>
                        <a:invGamma/>
                      </a:srgbClr>
                    </a:gs>
                    <a:gs pos="100000">
                      <a:srgbClr val="009900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2330" name="Line 42"/>
          <p:cNvSpPr>
            <a:spLocks noChangeShapeType="1"/>
          </p:cNvSpPr>
          <p:nvPr/>
        </p:nvSpPr>
        <p:spPr bwMode="auto">
          <a:xfrm flipH="1" flipV="1">
            <a:off x="5943600" y="1066800"/>
            <a:ext cx="12954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32331" name="Group 43"/>
          <p:cNvGrpSpPr>
            <a:grpSpLocks/>
          </p:cNvGrpSpPr>
          <p:nvPr/>
        </p:nvGrpSpPr>
        <p:grpSpPr bwMode="auto">
          <a:xfrm>
            <a:off x="5943600" y="3505200"/>
            <a:ext cx="1295400" cy="457200"/>
            <a:chOff x="3744" y="2208"/>
            <a:chExt cx="816" cy="288"/>
          </a:xfrm>
        </p:grpSpPr>
        <p:sp>
          <p:nvSpPr>
            <p:cNvPr id="1932332" name="Line 44"/>
            <p:cNvSpPr>
              <a:spLocks noChangeShapeType="1"/>
            </p:cNvSpPr>
            <p:nvPr/>
          </p:nvSpPr>
          <p:spPr bwMode="auto">
            <a:xfrm flipH="1" flipV="1">
              <a:off x="3744" y="2208"/>
              <a:ext cx="816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2333" name="Line 45"/>
            <p:cNvSpPr>
              <a:spLocks noChangeShapeType="1"/>
            </p:cNvSpPr>
            <p:nvPr/>
          </p:nvSpPr>
          <p:spPr bwMode="auto">
            <a:xfrm flipH="1" flipV="1">
              <a:off x="4272" y="2400"/>
              <a:ext cx="288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32334" name="Group 46"/>
          <p:cNvGrpSpPr>
            <a:grpSpLocks/>
          </p:cNvGrpSpPr>
          <p:nvPr/>
        </p:nvGrpSpPr>
        <p:grpSpPr bwMode="auto">
          <a:xfrm>
            <a:off x="5943600" y="3505200"/>
            <a:ext cx="1524000" cy="0"/>
            <a:chOff x="3744" y="2208"/>
            <a:chExt cx="960" cy="0"/>
          </a:xfrm>
        </p:grpSpPr>
        <p:sp>
          <p:nvSpPr>
            <p:cNvPr id="1932335" name="Line 47"/>
            <p:cNvSpPr>
              <a:spLocks noChangeShapeType="1"/>
            </p:cNvSpPr>
            <p:nvPr/>
          </p:nvSpPr>
          <p:spPr bwMode="auto">
            <a:xfrm flipH="1">
              <a:off x="4272" y="2208"/>
              <a:ext cx="43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2336" name="Line 48"/>
            <p:cNvSpPr>
              <a:spLocks noChangeShapeType="1"/>
            </p:cNvSpPr>
            <p:nvPr/>
          </p:nvSpPr>
          <p:spPr bwMode="auto">
            <a:xfrm flipH="1">
              <a:off x="3744" y="2208"/>
              <a:ext cx="57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32337" name="Text Box 49"/>
          <p:cNvSpPr txBox="1">
            <a:spLocks noChangeArrowheads="1"/>
          </p:cNvSpPr>
          <p:nvPr/>
        </p:nvSpPr>
        <p:spPr bwMode="auto">
          <a:xfrm>
            <a:off x="357188" y="5100638"/>
            <a:ext cx="2560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</a:rPr>
              <a:t>曲面与</a:t>
            </a:r>
            <a:r>
              <a:rPr lang="en-US" altLang="zh-CN" b="1" i="1">
                <a:solidFill>
                  <a:srgbClr val="009900"/>
                </a:solidFill>
              </a:rPr>
              <a:t>z</a:t>
            </a:r>
            <a:r>
              <a:rPr lang="zh-CN" altLang="en-US" b="1">
                <a:solidFill>
                  <a:srgbClr val="009900"/>
                </a:solidFill>
              </a:rPr>
              <a:t>轴无交点</a:t>
            </a:r>
            <a:r>
              <a:rPr lang="en-US" altLang="zh-CN" b="1">
                <a:solidFill>
                  <a:srgbClr val="009900"/>
                </a:solidFill>
              </a:rPr>
              <a:t>;</a:t>
            </a:r>
          </a:p>
        </p:txBody>
      </p:sp>
      <p:sp>
        <p:nvSpPr>
          <p:cNvPr id="1932338" name="Line 50"/>
          <p:cNvSpPr>
            <a:spLocks noChangeShapeType="1"/>
          </p:cNvSpPr>
          <p:nvPr/>
        </p:nvSpPr>
        <p:spPr bwMode="auto">
          <a:xfrm flipH="1" flipV="1">
            <a:off x="5930900" y="3478213"/>
            <a:ext cx="896938" cy="795337"/>
          </a:xfrm>
          <a:prstGeom prst="line">
            <a:avLst/>
          </a:prstGeom>
          <a:noFill/>
          <a:ln w="28575">
            <a:solidFill>
              <a:srgbClr val="00FF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2339" name="Text Box 51"/>
          <p:cNvSpPr txBox="1">
            <a:spLocks noChangeArrowheads="1"/>
          </p:cNvSpPr>
          <p:nvPr/>
        </p:nvSpPr>
        <p:spPr bwMode="auto">
          <a:xfrm>
            <a:off x="6827838" y="4175125"/>
            <a:ext cx="938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y </a:t>
            </a:r>
            <a:r>
              <a:rPr lang="en-US" altLang="zh-CN" sz="2000" b="1">
                <a:solidFill>
                  <a:srgbClr val="009900"/>
                </a:solidFill>
              </a:rPr>
              <a:t>= 0</a:t>
            </a:r>
            <a:endParaRPr lang="en-US" altLang="zh-CN" sz="2000">
              <a:solidFill>
                <a:srgbClr val="00CC00"/>
              </a:solidFill>
            </a:endParaRPr>
          </a:p>
        </p:txBody>
      </p:sp>
      <p:sp>
        <p:nvSpPr>
          <p:cNvPr id="1932340" name="Rectangle 52"/>
          <p:cNvSpPr>
            <a:spLocks noChangeArrowheads="1"/>
          </p:cNvSpPr>
          <p:nvPr/>
        </p:nvSpPr>
        <p:spPr bwMode="auto">
          <a:xfrm>
            <a:off x="357188" y="5557838"/>
            <a:ext cx="349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</a:rPr>
              <a:t>曲面关于平面 </a:t>
            </a:r>
            <a:r>
              <a:rPr lang="en-US" altLang="zh-CN" b="1" i="1">
                <a:solidFill>
                  <a:srgbClr val="009900"/>
                </a:solidFill>
              </a:rPr>
              <a:t>y</a:t>
            </a:r>
            <a:r>
              <a:rPr lang="en-US" altLang="zh-CN" b="1">
                <a:solidFill>
                  <a:srgbClr val="009900"/>
                </a:solidFill>
              </a:rPr>
              <a:t>=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zh-CN" altLang="en-US" b="1">
                <a:solidFill>
                  <a:srgbClr val="009900"/>
                </a:solidFill>
              </a:rPr>
              <a:t>对称；</a:t>
            </a:r>
          </a:p>
        </p:txBody>
      </p:sp>
      <p:sp>
        <p:nvSpPr>
          <p:cNvPr id="1932341" name="Rectangle 53"/>
          <p:cNvSpPr>
            <a:spLocks noChangeArrowheads="1"/>
          </p:cNvSpPr>
          <p:nvPr/>
        </p:nvSpPr>
        <p:spPr bwMode="auto">
          <a:xfrm>
            <a:off x="357188" y="5986463"/>
            <a:ext cx="372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</a:rPr>
              <a:t>曲面关于平面 </a:t>
            </a:r>
            <a:r>
              <a:rPr lang="en-US" altLang="zh-CN" b="1" i="1">
                <a:solidFill>
                  <a:srgbClr val="009900"/>
                </a:solidFill>
              </a:rPr>
              <a:t>y</a:t>
            </a:r>
            <a:r>
              <a:rPr lang="en-US" altLang="zh-CN" b="1">
                <a:solidFill>
                  <a:srgbClr val="009900"/>
                </a:solidFill>
              </a:rPr>
              <a:t>= –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zh-CN" altLang="en-US" b="1">
                <a:solidFill>
                  <a:srgbClr val="009900"/>
                </a:solidFill>
              </a:rPr>
              <a:t>对称；</a:t>
            </a:r>
          </a:p>
        </p:txBody>
      </p:sp>
      <p:sp>
        <p:nvSpPr>
          <p:cNvPr id="1932342" name="Text Box 54"/>
          <p:cNvSpPr txBox="1">
            <a:spLocks noChangeArrowheads="1"/>
          </p:cNvSpPr>
          <p:nvPr/>
        </p:nvSpPr>
        <p:spPr bwMode="auto">
          <a:xfrm>
            <a:off x="5708650" y="11223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grpSp>
        <p:nvGrpSpPr>
          <p:cNvPr id="1932343" name="Group 55"/>
          <p:cNvGrpSpPr>
            <a:grpSpLocks/>
          </p:cNvGrpSpPr>
          <p:nvPr/>
        </p:nvGrpSpPr>
        <p:grpSpPr bwMode="auto">
          <a:xfrm>
            <a:off x="5791200" y="638175"/>
            <a:ext cx="1619250" cy="5756275"/>
            <a:chOff x="3648" y="402"/>
            <a:chExt cx="1020" cy="3626"/>
          </a:xfrm>
        </p:grpSpPr>
        <p:grpSp>
          <p:nvGrpSpPr>
            <p:cNvPr id="1932344" name="Group 56"/>
            <p:cNvGrpSpPr>
              <a:grpSpLocks/>
            </p:cNvGrpSpPr>
            <p:nvPr/>
          </p:nvGrpSpPr>
          <p:grpSpPr bwMode="auto">
            <a:xfrm>
              <a:off x="3690" y="402"/>
              <a:ext cx="978" cy="3600"/>
              <a:chOff x="3690" y="402"/>
              <a:chExt cx="978" cy="3600"/>
            </a:xfrm>
          </p:grpSpPr>
          <p:sp>
            <p:nvSpPr>
              <p:cNvPr id="1932345" name="Freeform 57"/>
              <p:cNvSpPr>
                <a:spLocks/>
              </p:cNvSpPr>
              <p:nvPr/>
            </p:nvSpPr>
            <p:spPr bwMode="auto">
              <a:xfrm>
                <a:off x="3690" y="3537"/>
                <a:ext cx="55" cy="465"/>
              </a:xfrm>
              <a:custGeom>
                <a:avLst/>
                <a:gdLst>
                  <a:gd name="T0" fmla="*/ 55 w 55"/>
                  <a:gd name="T1" fmla="*/ 0 h 465"/>
                  <a:gd name="T2" fmla="*/ 0 w 55"/>
                  <a:gd name="T3" fmla="*/ 46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5" h="465">
                    <a:moveTo>
                      <a:pt x="55" y="0"/>
                    </a:moveTo>
                    <a:lnTo>
                      <a:pt x="0" y="465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2346" name="Freeform 58"/>
              <p:cNvSpPr>
                <a:spLocks/>
              </p:cNvSpPr>
              <p:nvPr/>
            </p:nvSpPr>
            <p:spPr bwMode="auto">
              <a:xfrm>
                <a:off x="3741" y="3468"/>
                <a:ext cx="63" cy="495"/>
              </a:xfrm>
              <a:custGeom>
                <a:avLst/>
                <a:gdLst>
                  <a:gd name="T0" fmla="*/ 0 w 63"/>
                  <a:gd name="T1" fmla="*/ 0 h 495"/>
                  <a:gd name="T2" fmla="*/ 63 w 63"/>
                  <a:gd name="T3" fmla="*/ 49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495">
                    <a:moveTo>
                      <a:pt x="0" y="0"/>
                    </a:moveTo>
                    <a:lnTo>
                      <a:pt x="63" y="495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2347" name="Freeform 59"/>
              <p:cNvSpPr>
                <a:spLocks/>
              </p:cNvSpPr>
              <p:nvPr/>
            </p:nvSpPr>
            <p:spPr bwMode="auto">
              <a:xfrm>
                <a:off x="3750" y="3330"/>
                <a:ext cx="246" cy="513"/>
              </a:xfrm>
              <a:custGeom>
                <a:avLst/>
                <a:gdLst>
                  <a:gd name="T0" fmla="*/ 0 w 246"/>
                  <a:gd name="T1" fmla="*/ 0 h 513"/>
                  <a:gd name="T2" fmla="*/ 246 w 246"/>
                  <a:gd name="T3" fmla="*/ 513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6" h="513">
                    <a:moveTo>
                      <a:pt x="0" y="0"/>
                    </a:moveTo>
                    <a:lnTo>
                      <a:pt x="246" y="513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2348" name="Freeform 60"/>
              <p:cNvSpPr>
                <a:spLocks/>
              </p:cNvSpPr>
              <p:nvPr/>
            </p:nvSpPr>
            <p:spPr bwMode="auto">
              <a:xfrm>
                <a:off x="3741" y="3234"/>
                <a:ext cx="366" cy="507"/>
              </a:xfrm>
              <a:custGeom>
                <a:avLst/>
                <a:gdLst>
                  <a:gd name="T0" fmla="*/ 0 w 366"/>
                  <a:gd name="T1" fmla="*/ 0 h 507"/>
                  <a:gd name="T2" fmla="*/ 366 w 366"/>
                  <a:gd name="T3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6" h="507">
                    <a:moveTo>
                      <a:pt x="0" y="0"/>
                    </a:moveTo>
                    <a:lnTo>
                      <a:pt x="366" y="507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2349" name="Freeform 61"/>
              <p:cNvSpPr>
                <a:spLocks/>
              </p:cNvSpPr>
              <p:nvPr/>
            </p:nvSpPr>
            <p:spPr bwMode="auto">
              <a:xfrm>
                <a:off x="3741" y="3162"/>
                <a:ext cx="438" cy="414"/>
              </a:xfrm>
              <a:custGeom>
                <a:avLst/>
                <a:gdLst>
                  <a:gd name="T0" fmla="*/ 0 w 438"/>
                  <a:gd name="T1" fmla="*/ 0 h 414"/>
                  <a:gd name="T2" fmla="*/ 438 w 438"/>
                  <a:gd name="T3" fmla="*/ 41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8" h="414">
                    <a:moveTo>
                      <a:pt x="0" y="0"/>
                    </a:moveTo>
                    <a:lnTo>
                      <a:pt x="438" y="414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2350" name="Freeform 62"/>
              <p:cNvSpPr>
                <a:spLocks/>
              </p:cNvSpPr>
              <p:nvPr/>
            </p:nvSpPr>
            <p:spPr bwMode="auto">
              <a:xfrm>
                <a:off x="3741" y="3033"/>
                <a:ext cx="477" cy="372"/>
              </a:xfrm>
              <a:custGeom>
                <a:avLst/>
                <a:gdLst>
                  <a:gd name="T0" fmla="*/ 0 w 477"/>
                  <a:gd name="T1" fmla="*/ 0 h 372"/>
                  <a:gd name="T2" fmla="*/ 477 w 477"/>
                  <a:gd name="T3" fmla="*/ 37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7" h="372">
                    <a:moveTo>
                      <a:pt x="0" y="0"/>
                    </a:moveTo>
                    <a:lnTo>
                      <a:pt x="477" y="372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2351" name="Freeform 63"/>
              <p:cNvSpPr>
                <a:spLocks/>
              </p:cNvSpPr>
              <p:nvPr/>
            </p:nvSpPr>
            <p:spPr bwMode="auto">
              <a:xfrm>
                <a:off x="3740" y="2850"/>
                <a:ext cx="504" cy="363"/>
              </a:xfrm>
              <a:custGeom>
                <a:avLst/>
                <a:gdLst>
                  <a:gd name="T0" fmla="*/ 0 w 504"/>
                  <a:gd name="T1" fmla="*/ 0 h 363"/>
                  <a:gd name="T2" fmla="*/ 504 w 504"/>
                  <a:gd name="T3" fmla="*/ 36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4" h="363">
                    <a:moveTo>
                      <a:pt x="0" y="0"/>
                    </a:moveTo>
                    <a:lnTo>
                      <a:pt x="504" y="363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2352" name="Freeform 64"/>
              <p:cNvSpPr>
                <a:spLocks/>
              </p:cNvSpPr>
              <p:nvPr/>
            </p:nvSpPr>
            <p:spPr bwMode="auto">
              <a:xfrm>
                <a:off x="3744" y="3405"/>
                <a:ext cx="156" cy="507"/>
              </a:xfrm>
              <a:custGeom>
                <a:avLst/>
                <a:gdLst>
                  <a:gd name="T0" fmla="*/ 0 w 156"/>
                  <a:gd name="T1" fmla="*/ 0 h 507"/>
                  <a:gd name="T2" fmla="*/ 156 w 156"/>
                  <a:gd name="T3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6" h="507">
                    <a:moveTo>
                      <a:pt x="0" y="0"/>
                    </a:moveTo>
                    <a:lnTo>
                      <a:pt x="156" y="507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2353" name="Freeform 65"/>
              <p:cNvSpPr>
                <a:spLocks/>
              </p:cNvSpPr>
              <p:nvPr/>
            </p:nvSpPr>
            <p:spPr bwMode="auto">
              <a:xfrm>
                <a:off x="3745" y="1392"/>
                <a:ext cx="655" cy="417"/>
              </a:xfrm>
              <a:custGeom>
                <a:avLst/>
                <a:gdLst>
                  <a:gd name="T0" fmla="*/ 0 w 655"/>
                  <a:gd name="T1" fmla="*/ 0 h 417"/>
                  <a:gd name="T2" fmla="*/ 655 w 655"/>
                  <a:gd name="T3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55" h="417">
                    <a:moveTo>
                      <a:pt x="0" y="0"/>
                    </a:moveTo>
                    <a:lnTo>
                      <a:pt x="655" y="417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2354" name="Freeform 66"/>
              <p:cNvSpPr>
                <a:spLocks/>
              </p:cNvSpPr>
              <p:nvPr/>
            </p:nvSpPr>
            <p:spPr bwMode="auto">
              <a:xfrm>
                <a:off x="3741" y="1008"/>
                <a:ext cx="747" cy="294"/>
              </a:xfrm>
              <a:custGeom>
                <a:avLst/>
                <a:gdLst>
                  <a:gd name="T0" fmla="*/ 0 w 747"/>
                  <a:gd name="T1" fmla="*/ 0 h 294"/>
                  <a:gd name="T2" fmla="*/ 747 w 747"/>
                  <a:gd name="T3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47" h="294">
                    <a:moveTo>
                      <a:pt x="0" y="0"/>
                    </a:moveTo>
                    <a:lnTo>
                      <a:pt x="747" y="294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2355" name="Freeform 67"/>
              <p:cNvSpPr>
                <a:spLocks/>
              </p:cNvSpPr>
              <p:nvPr/>
            </p:nvSpPr>
            <p:spPr bwMode="auto">
              <a:xfrm>
                <a:off x="3744" y="537"/>
                <a:ext cx="867" cy="138"/>
              </a:xfrm>
              <a:custGeom>
                <a:avLst/>
                <a:gdLst>
                  <a:gd name="T0" fmla="*/ 0 w 867"/>
                  <a:gd name="T1" fmla="*/ 0 h 138"/>
                  <a:gd name="T2" fmla="*/ 867 w 867"/>
                  <a:gd name="T3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67" h="138">
                    <a:moveTo>
                      <a:pt x="0" y="0"/>
                    </a:moveTo>
                    <a:lnTo>
                      <a:pt x="867" y="138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2356" name="Freeform 68"/>
              <p:cNvSpPr>
                <a:spLocks/>
              </p:cNvSpPr>
              <p:nvPr/>
            </p:nvSpPr>
            <p:spPr bwMode="auto">
              <a:xfrm>
                <a:off x="3753" y="456"/>
                <a:ext cx="894" cy="125"/>
              </a:xfrm>
              <a:custGeom>
                <a:avLst/>
                <a:gdLst>
                  <a:gd name="T0" fmla="*/ 0 w 894"/>
                  <a:gd name="T1" fmla="*/ 0 h 125"/>
                  <a:gd name="T2" fmla="*/ 894 w 894"/>
                  <a:gd name="T3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94" h="125">
                    <a:moveTo>
                      <a:pt x="0" y="0"/>
                    </a:moveTo>
                    <a:lnTo>
                      <a:pt x="894" y="125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2357" name="Freeform 69"/>
              <p:cNvSpPr>
                <a:spLocks/>
              </p:cNvSpPr>
              <p:nvPr/>
            </p:nvSpPr>
            <p:spPr bwMode="auto">
              <a:xfrm>
                <a:off x="3744" y="402"/>
                <a:ext cx="924" cy="111"/>
              </a:xfrm>
              <a:custGeom>
                <a:avLst/>
                <a:gdLst>
                  <a:gd name="T0" fmla="*/ 0 w 924"/>
                  <a:gd name="T1" fmla="*/ 0 h 111"/>
                  <a:gd name="T2" fmla="*/ 924 w 924"/>
                  <a:gd name="T3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24" h="111">
                    <a:moveTo>
                      <a:pt x="0" y="0"/>
                    </a:moveTo>
                    <a:lnTo>
                      <a:pt x="924" y="111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32358" name="Group 70"/>
            <p:cNvGrpSpPr>
              <a:grpSpLocks/>
            </p:cNvGrpSpPr>
            <p:nvPr/>
          </p:nvGrpSpPr>
          <p:grpSpPr bwMode="auto">
            <a:xfrm>
              <a:off x="3648" y="707"/>
              <a:ext cx="897" cy="3321"/>
              <a:chOff x="3648" y="707"/>
              <a:chExt cx="897" cy="3321"/>
            </a:xfrm>
          </p:grpSpPr>
          <p:sp>
            <p:nvSpPr>
              <p:cNvPr id="1932359" name="Freeform 71"/>
              <p:cNvSpPr>
                <a:spLocks/>
              </p:cNvSpPr>
              <p:nvPr/>
            </p:nvSpPr>
            <p:spPr bwMode="auto">
              <a:xfrm>
                <a:off x="3728" y="3576"/>
                <a:ext cx="26" cy="415"/>
              </a:xfrm>
              <a:custGeom>
                <a:avLst/>
                <a:gdLst>
                  <a:gd name="T0" fmla="*/ 0 w 26"/>
                  <a:gd name="T1" fmla="*/ 0 h 415"/>
                  <a:gd name="T2" fmla="*/ 26 w 26"/>
                  <a:gd name="T3" fmla="*/ 415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6" h="415">
                    <a:moveTo>
                      <a:pt x="0" y="0"/>
                    </a:moveTo>
                    <a:lnTo>
                      <a:pt x="26" y="415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2360" name="Line 72"/>
              <p:cNvSpPr>
                <a:spLocks noChangeShapeType="1"/>
              </p:cNvSpPr>
              <p:nvPr/>
            </p:nvSpPr>
            <p:spPr bwMode="auto">
              <a:xfrm flipH="1">
                <a:off x="3648" y="3576"/>
                <a:ext cx="88" cy="452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2361" name="Freeform 73"/>
              <p:cNvSpPr>
                <a:spLocks/>
              </p:cNvSpPr>
              <p:nvPr/>
            </p:nvSpPr>
            <p:spPr bwMode="auto">
              <a:xfrm>
                <a:off x="3745" y="707"/>
                <a:ext cx="800" cy="229"/>
              </a:xfrm>
              <a:custGeom>
                <a:avLst/>
                <a:gdLst>
                  <a:gd name="T0" fmla="*/ 0 w 800"/>
                  <a:gd name="T1" fmla="*/ 0 h 229"/>
                  <a:gd name="T2" fmla="*/ 800 w 800"/>
                  <a:gd name="T3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00" h="229">
                    <a:moveTo>
                      <a:pt x="0" y="0"/>
                    </a:moveTo>
                    <a:lnTo>
                      <a:pt x="800" y="229"/>
                    </a:lnTo>
                  </a:path>
                </a:pathLst>
              </a:custGeom>
              <a:noFill/>
              <a:ln w="1905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932362" name="Line 74"/>
          <p:cNvSpPr>
            <a:spLocks noChangeShapeType="1"/>
          </p:cNvSpPr>
          <p:nvPr/>
        </p:nvSpPr>
        <p:spPr bwMode="auto">
          <a:xfrm flipV="1">
            <a:off x="5743575" y="5614988"/>
            <a:ext cx="187325" cy="7794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2363" name="Freeform 75"/>
          <p:cNvSpPr>
            <a:spLocks/>
          </p:cNvSpPr>
          <p:nvPr/>
        </p:nvSpPr>
        <p:spPr bwMode="auto">
          <a:xfrm>
            <a:off x="5919788" y="600075"/>
            <a:ext cx="1524000" cy="157163"/>
          </a:xfrm>
          <a:custGeom>
            <a:avLst/>
            <a:gdLst>
              <a:gd name="T0" fmla="*/ 960 w 960"/>
              <a:gd name="T1" fmla="*/ 99 h 99"/>
              <a:gd name="T2" fmla="*/ 0 w 960"/>
              <a:gd name="T3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60" h="99">
                <a:moveTo>
                  <a:pt x="960" y="99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2364" name="Text Box 76"/>
          <p:cNvSpPr txBox="1">
            <a:spLocks noChangeArrowheads="1"/>
          </p:cNvSpPr>
          <p:nvPr/>
        </p:nvSpPr>
        <p:spPr bwMode="auto">
          <a:xfrm>
            <a:off x="2752725" y="5100638"/>
            <a:ext cx="276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</a:rPr>
              <a:t>但曲面无限逼近</a:t>
            </a:r>
            <a:r>
              <a:rPr lang="en-US" altLang="zh-CN" b="1" i="1">
                <a:solidFill>
                  <a:srgbClr val="009900"/>
                </a:solidFill>
              </a:rPr>
              <a:t>z</a:t>
            </a:r>
            <a:r>
              <a:rPr lang="zh-CN" altLang="en-US" b="1">
                <a:solidFill>
                  <a:srgbClr val="009900"/>
                </a:solidFill>
              </a:rPr>
              <a:t>轴</a:t>
            </a:r>
          </a:p>
        </p:txBody>
      </p:sp>
      <p:graphicFrame>
        <p:nvGraphicFramePr>
          <p:cNvPr id="1932367" name="Object 79"/>
          <p:cNvGraphicFramePr>
            <a:graphicFrameLocks noChangeAspect="1"/>
          </p:cNvGraphicFramePr>
          <p:nvPr/>
        </p:nvGraphicFramePr>
        <p:xfrm>
          <a:off x="266700" y="1728788"/>
          <a:ext cx="28876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461" name="公式" r:id="rId11" imgW="1612800" imgH="215640" progId="Equation.3">
                  <p:embed/>
                </p:oleObj>
              </mc:Choice>
              <mc:Fallback>
                <p:oleObj name="公式" r:id="rId11" imgW="1612800" imgH="21564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1728788"/>
                        <a:ext cx="288766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2368" name="Object 80"/>
          <p:cNvGraphicFramePr>
            <a:graphicFrameLocks noChangeAspect="1"/>
          </p:cNvGraphicFramePr>
          <p:nvPr/>
        </p:nvGraphicFramePr>
        <p:xfrm>
          <a:off x="525463" y="3463925"/>
          <a:ext cx="254476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462" name="公式" r:id="rId13" imgW="1422360" imgH="380880" progId="Equation.3">
                  <p:embed/>
                </p:oleObj>
              </mc:Choice>
              <mc:Fallback>
                <p:oleObj name="公式" r:id="rId13" imgW="1422360" imgH="38088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3463925"/>
                        <a:ext cx="254476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2369" name="Object 81"/>
          <p:cNvGraphicFramePr>
            <a:graphicFrameLocks noChangeAspect="1"/>
          </p:cNvGraphicFramePr>
          <p:nvPr/>
        </p:nvGraphicFramePr>
        <p:xfrm>
          <a:off x="730250" y="2468563"/>
          <a:ext cx="190817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463" name="公式" r:id="rId15" imgW="1066680" imgH="482400" progId="Equation.3">
                  <p:embed/>
                </p:oleObj>
              </mc:Choice>
              <mc:Fallback>
                <p:oleObj name="公式" r:id="rId15" imgW="1066680" imgH="48240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468563"/>
                        <a:ext cx="190817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2370" name="Object 82"/>
          <p:cNvGraphicFramePr>
            <a:graphicFrameLocks noChangeAspect="1"/>
          </p:cNvGraphicFramePr>
          <p:nvPr/>
        </p:nvGraphicFramePr>
        <p:xfrm>
          <a:off x="2638425" y="2468563"/>
          <a:ext cx="7921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464" name="公式" r:id="rId17" imgW="444240" imgH="406080" progId="Equation.3">
                  <p:embed/>
                </p:oleObj>
              </mc:Choice>
              <mc:Fallback>
                <p:oleObj name="公式" r:id="rId17" imgW="444240" imgH="40608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468563"/>
                        <a:ext cx="7921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2371" name="Object 83"/>
          <p:cNvGraphicFramePr>
            <a:graphicFrameLocks noChangeAspect="1"/>
          </p:cNvGraphicFramePr>
          <p:nvPr/>
        </p:nvGraphicFramePr>
        <p:xfrm>
          <a:off x="346075" y="2160588"/>
          <a:ext cx="18399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465" name="公式" r:id="rId19" imgW="1028520" imgH="228600" progId="Equation.3">
                  <p:embed/>
                </p:oleObj>
              </mc:Choice>
              <mc:Fallback>
                <p:oleObj name="公式" r:id="rId19" imgW="1028520" imgH="2286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2160588"/>
                        <a:ext cx="183991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2372" name="Rectangle 84"/>
          <p:cNvSpPr>
            <a:spLocks noChangeArrowheads="1"/>
          </p:cNvSpPr>
          <p:nvPr/>
        </p:nvSpPr>
        <p:spPr bwMode="auto">
          <a:xfrm>
            <a:off x="346075" y="381000"/>
            <a:ext cx="3968750" cy="441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2. </a:t>
            </a:r>
            <a:r>
              <a:rPr lang="zh-CN" altLang="en-US" b="1"/>
              <a:t>二重极限不存在的例子</a:t>
            </a:r>
            <a:endParaRPr lang="zh-CN" altLang="en-US" sz="4400" b="1"/>
          </a:p>
        </p:txBody>
      </p:sp>
      <p:sp>
        <p:nvSpPr>
          <p:cNvPr id="1932373" name="Rectangle 85"/>
          <p:cNvSpPr>
            <a:spLocks noGrp="1" noChangeArrowheads="1"/>
          </p:cNvSpPr>
          <p:nvPr>
            <p:ph type="title" idx="4294967295"/>
          </p:nvPr>
        </p:nvSpPr>
        <p:spPr>
          <a:xfrm>
            <a:off x="8505825" y="5505450"/>
            <a:ext cx="304800" cy="2667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932375" name="AutoShape 87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93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93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932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932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2337" grpId="0" autoUpdateAnimBg="0"/>
      <p:bldP spid="193236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344" name="Freeform 8"/>
          <p:cNvSpPr>
            <a:spLocks/>
          </p:cNvSpPr>
          <p:nvPr/>
        </p:nvSpPr>
        <p:spPr bwMode="auto">
          <a:xfrm>
            <a:off x="4895850" y="1327150"/>
            <a:ext cx="1539875" cy="3340100"/>
          </a:xfrm>
          <a:custGeom>
            <a:avLst/>
            <a:gdLst>
              <a:gd name="T0" fmla="*/ 0 w 970"/>
              <a:gd name="T1" fmla="*/ 1288 h 2104"/>
              <a:gd name="T2" fmla="*/ 0 w 970"/>
              <a:gd name="T3" fmla="*/ 2104 h 2104"/>
              <a:gd name="T4" fmla="*/ 968 w 970"/>
              <a:gd name="T5" fmla="*/ 1420 h 2104"/>
              <a:gd name="T6" fmla="*/ 970 w 970"/>
              <a:gd name="T7" fmla="*/ 0 h 2104"/>
              <a:gd name="T8" fmla="*/ 600 w 970"/>
              <a:gd name="T9" fmla="*/ 196 h 2104"/>
              <a:gd name="T10" fmla="*/ 452 w 970"/>
              <a:gd name="T11" fmla="*/ 316 h 2104"/>
              <a:gd name="T12" fmla="*/ 360 w 970"/>
              <a:gd name="T13" fmla="*/ 424 h 2104"/>
              <a:gd name="T14" fmla="*/ 228 w 970"/>
              <a:gd name="T15" fmla="*/ 736 h 2104"/>
              <a:gd name="T16" fmla="*/ 120 w 970"/>
              <a:gd name="T17" fmla="*/ 1120 h 2104"/>
              <a:gd name="T18" fmla="*/ 0 w 970"/>
              <a:gd name="T19" fmla="*/ 1288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0" h="2104">
                <a:moveTo>
                  <a:pt x="0" y="1288"/>
                </a:moveTo>
                <a:lnTo>
                  <a:pt x="0" y="2104"/>
                </a:lnTo>
                <a:lnTo>
                  <a:pt x="968" y="1420"/>
                </a:lnTo>
                <a:lnTo>
                  <a:pt x="970" y="0"/>
                </a:lnTo>
                <a:lnTo>
                  <a:pt x="600" y="196"/>
                </a:lnTo>
                <a:lnTo>
                  <a:pt x="452" y="316"/>
                </a:lnTo>
                <a:lnTo>
                  <a:pt x="360" y="424"/>
                </a:lnTo>
                <a:lnTo>
                  <a:pt x="228" y="736"/>
                </a:lnTo>
                <a:lnTo>
                  <a:pt x="120" y="1120"/>
                </a:lnTo>
                <a:lnTo>
                  <a:pt x="0" y="1288"/>
                </a:lnTo>
                <a:close/>
              </a:path>
            </a:pathLst>
          </a:custGeom>
          <a:solidFill>
            <a:srgbClr val="FF9999"/>
          </a:solidFill>
          <a:ln w="28575" cap="flat" cmpd="sng">
            <a:solidFill>
              <a:srgbClr val="FF9999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4345" name="Freeform 9"/>
          <p:cNvSpPr>
            <a:spLocks/>
          </p:cNvSpPr>
          <p:nvPr/>
        </p:nvSpPr>
        <p:spPr bwMode="auto">
          <a:xfrm>
            <a:off x="3657600" y="685800"/>
            <a:ext cx="4119563" cy="3276600"/>
          </a:xfrm>
          <a:custGeom>
            <a:avLst/>
            <a:gdLst>
              <a:gd name="T0" fmla="*/ 823 w 2595"/>
              <a:gd name="T1" fmla="*/ 95 h 2064"/>
              <a:gd name="T2" fmla="*/ 578 w 2595"/>
              <a:gd name="T3" fmla="*/ 350 h 2064"/>
              <a:gd name="T4" fmla="*/ 387 w 2595"/>
              <a:gd name="T5" fmla="*/ 623 h 2064"/>
              <a:gd name="T6" fmla="*/ 223 w 2595"/>
              <a:gd name="T7" fmla="*/ 1032 h 2064"/>
              <a:gd name="T8" fmla="*/ 141 w 2595"/>
              <a:gd name="T9" fmla="*/ 1223 h 2064"/>
              <a:gd name="T10" fmla="*/ 0 w 2595"/>
              <a:gd name="T11" fmla="*/ 1392 h 2064"/>
              <a:gd name="T12" fmla="*/ 287 w 2595"/>
              <a:gd name="T13" fmla="*/ 1450 h 2064"/>
              <a:gd name="T14" fmla="*/ 687 w 2595"/>
              <a:gd name="T15" fmla="*/ 1623 h 2064"/>
              <a:gd name="T16" fmla="*/ 987 w 2595"/>
              <a:gd name="T17" fmla="*/ 1814 h 2064"/>
              <a:gd name="T18" fmla="*/ 1296 w 2595"/>
              <a:gd name="T19" fmla="*/ 2064 h 2064"/>
              <a:gd name="T20" fmla="*/ 1477 w 2595"/>
              <a:gd name="T21" fmla="*/ 1895 h 2064"/>
              <a:gd name="T22" fmla="*/ 1641 w 2595"/>
              <a:gd name="T23" fmla="*/ 1641 h 2064"/>
              <a:gd name="T24" fmla="*/ 1914 w 2595"/>
              <a:gd name="T25" fmla="*/ 1304 h 2064"/>
              <a:gd name="T26" fmla="*/ 2250 w 2595"/>
              <a:gd name="T27" fmla="*/ 1032 h 2064"/>
              <a:gd name="T28" fmla="*/ 2595 w 2595"/>
              <a:gd name="T29" fmla="*/ 859 h 2064"/>
              <a:gd name="T30" fmla="*/ 1750 w 2595"/>
              <a:gd name="T31" fmla="*/ 404 h 2064"/>
              <a:gd name="T32" fmla="*/ 1314 w 2595"/>
              <a:gd name="T33" fmla="*/ 123 h 2064"/>
              <a:gd name="T34" fmla="*/ 960 w 2595"/>
              <a:gd name="T35" fmla="*/ 0 h 2064"/>
              <a:gd name="T36" fmla="*/ 823 w 2595"/>
              <a:gd name="T37" fmla="*/ 95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95" h="2064">
                <a:moveTo>
                  <a:pt x="823" y="95"/>
                </a:moveTo>
                <a:lnTo>
                  <a:pt x="578" y="350"/>
                </a:lnTo>
                <a:lnTo>
                  <a:pt x="387" y="623"/>
                </a:lnTo>
                <a:lnTo>
                  <a:pt x="223" y="1032"/>
                </a:lnTo>
                <a:lnTo>
                  <a:pt x="141" y="1223"/>
                </a:lnTo>
                <a:lnTo>
                  <a:pt x="0" y="1392"/>
                </a:lnTo>
                <a:lnTo>
                  <a:pt x="287" y="1450"/>
                </a:lnTo>
                <a:lnTo>
                  <a:pt x="687" y="1623"/>
                </a:lnTo>
                <a:lnTo>
                  <a:pt x="987" y="1814"/>
                </a:lnTo>
                <a:lnTo>
                  <a:pt x="1296" y="2064"/>
                </a:lnTo>
                <a:lnTo>
                  <a:pt x="1477" y="1895"/>
                </a:lnTo>
                <a:lnTo>
                  <a:pt x="1641" y="1641"/>
                </a:lnTo>
                <a:lnTo>
                  <a:pt x="1914" y="1304"/>
                </a:lnTo>
                <a:lnTo>
                  <a:pt x="2250" y="1032"/>
                </a:lnTo>
                <a:lnTo>
                  <a:pt x="2595" y="859"/>
                </a:lnTo>
                <a:lnTo>
                  <a:pt x="1750" y="404"/>
                </a:lnTo>
                <a:lnTo>
                  <a:pt x="1314" y="123"/>
                </a:lnTo>
                <a:lnTo>
                  <a:pt x="960" y="0"/>
                </a:lnTo>
                <a:lnTo>
                  <a:pt x="823" y="95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15294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4346" name="Freeform 10"/>
          <p:cNvSpPr>
            <a:spLocks/>
          </p:cNvSpPr>
          <p:nvPr/>
        </p:nvSpPr>
        <p:spPr bwMode="auto">
          <a:xfrm>
            <a:off x="4883150" y="274638"/>
            <a:ext cx="1552575" cy="3078162"/>
          </a:xfrm>
          <a:custGeom>
            <a:avLst/>
            <a:gdLst>
              <a:gd name="T0" fmla="*/ 0 w 978"/>
              <a:gd name="T1" fmla="*/ 1939 h 1939"/>
              <a:gd name="T2" fmla="*/ 0 w 978"/>
              <a:gd name="T3" fmla="*/ 695 h 1939"/>
              <a:gd name="T4" fmla="*/ 978 w 978"/>
              <a:gd name="T5" fmla="*/ 0 h 1939"/>
              <a:gd name="T6" fmla="*/ 976 w 978"/>
              <a:gd name="T7" fmla="*/ 671 h 1939"/>
              <a:gd name="T8" fmla="*/ 740 w 978"/>
              <a:gd name="T9" fmla="*/ 787 h 1939"/>
              <a:gd name="T10" fmla="*/ 592 w 978"/>
              <a:gd name="T11" fmla="*/ 875 h 1939"/>
              <a:gd name="T12" fmla="*/ 464 w 978"/>
              <a:gd name="T13" fmla="*/ 971 h 1939"/>
              <a:gd name="T14" fmla="*/ 408 w 978"/>
              <a:gd name="T15" fmla="*/ 1027 h 1939"/>
              <a:gd name="T16" fmla="*/ 368 w 978"/>
              <a:gd name="T17" fmla="*/ 1083 h 1939"/>
              <a:gd name="T18" fmla="*/ 324 w 978"/>
              <a:gd name="T19" fmla="*/ 1175 h 1939"/>
              <a:gd name="T20" fmla="*/ 300 w 978"/>
              <a:gd name="T21" fmla="*/ 1223 h 1939"/>
              <a:gd name="T22" fmla="*/ 280 w 978"/>
              <a:gd name="T23" fmla="*/ 1279 h 1939"/>
              <a:gd name="T24" fmla="*/ 252 w 978"/>
              <a:gd name="T25" fmla="*/ 1367 h 1939"/>
              <a:gd name="T26" fmla="*/ 212 w 978"/>
              <a:gd name="T27" fmla="*/ 1527 h 1939"/>
              <a:gd name="T28" fmla="*/ 172 w 978"/>
              <a:gd name="T29" fmla="*/ 1659 h 1939"/>
              <a:gd name="T30" fmla="*/ 140 w 978"/>
              <a:gd name="T31" fmla="*/ 1755 h 1939"/>
              <a:gd name="T32" fmla="*/ 92 w 978"/>
              <a:gd name="T33" fmla="*/ 1851 h 1939"/>
              <a:gd name="T34" fmla="*/ 52 w 978"/>
              <a:gd name="T35" fmla="*/ 1903 h 1939"/>
              <a:gd name="T36" fmla="*/ 4 w 978"/>
              <a:gd name="T37" fmla="*/ 1939 h 1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78" h="1939">
                <a:moveTo>
                  <a:pt x="0" y="1939"/>
                </a:moveTo>
                <a:lnTo>
                  <a:pt x="0" y="695"/>
                </a:lnTo>
                <a:lnTo>
                  <a:pt x="978" y="0"/>
                </a:lnTo>
                <a:lnTo>
                  <a:pt x="976" y="671"/>
                </a:lnTo>
                <a:lnTo>
                  <a:pt x="740" y="787"/>
                </a:lnTo>
                <a:lnTo>
                  <a:pt x="592" y="875"/>
                </a:lnTo>
                <a:lnTo>
                  <a:pt x="464" y="971"/>
                </a:lnTo>
                <a:lnTo>
                  <a:pt x="408" y="1027"/>
                </a:lnTo>
                <a:lnTo>
                  <a:pt x="368" y="1083"/>
                </a:lnTo>
                <a:lnTo>
                  <a:pt x="324" y="1175"/>
                </a:lnTo>
                <a:lnTo>
                  <a:pt x="300" y="1223"/>
                </a:lnTo>
                <a:lnTo>
                  <a:pt x="280" y="1279"/>
                </a:lnTo>
                <a:lnTo>
                  <a:pt x="252" y="1367"/>
                </a:lnTo>
                <a:lnTo>
                  <a:pt x="212" y="1527"/>
                </a:lnTo>
                <a:lnTo>
                  <a:pt x="172" y="1659"/>
                </a:lnTo>
                <a:lnTo>
                  <a:pt x="140" y="1755"/>
                </a:lnTo>
                <a:lnTo>
                  <a:pt x="92" y="1851"/>
                </a:lnTo>
                <a:lnTo>
                  <a:pt x="52" y="1903"/>
                </a:lnTo>
                <a:lnTo>
                  <a:pt x="4" y="1939"/>
                </a:lnTo>
              </a:path>
            </a:pathLst>
          </a:custGeom>
          <a:solidFill>
            <a:srgbClr val="FF9999"/>
          </a:solidFill>
          <a:ln w="28575" cap="flat" cmpd="sng">
            <a:solidFill>
              <a:srgbClr val="FF9999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4347" name="Line 11"/>
          <p:cNvSpPr>
            <a:spLocks noChangeShapeType="1"/>
          </p:cNvSpPr>
          <p:nvPr/>
        </p:nvSpPr>
        <p:spPr bwMode="auto">
          <a:xfrm rot="631610" flipV="1">
            <a:off x="2901950" y="3249613"/>
            <a:ext cx="3251200" cy="336232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4348" name="Line 12"/>
          <p:cNvSpPr>
            <a:spLocks noChangeShapeType="1"/>
          </p:cNvSpPr>
          <p:nvPr/>
        </p:nvSpPr>
        <p:spPr bwMode="auto">
          <a:xfrm>
            <a:off x="4689475" y="3781425"/>
            <a:ext cx="2424113" cy="153035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4349" name="Freeform 13"/>
          <p:cNvSpPr>
            <a:spLocks/>
          </p:cNvSpPr>
          <p:nvPr/>
        </p:nvSpPr>
        <p:spPr bwMode="auto">
          <a:xfrm>
            <a:off x="4905375" y="1333500"/>
            <a:ext cx="1539875" cy="2014538"/>
          </a:xfrm>
          <a:custGeom>
            <a:avLst/>
            <a:gdLst>
              <a:gd name="T0" fmla="*/ 970 w 970"/>
              <a:gd name="T1" fmla="*/ 0 h 1269"/>
              <a:gd name="T2" fmla="*/ 391 w 970"/>
              <a:gd name="T3" fmla="*/ 369 h 1269"/>
              <a:gd name="T4" fmla="*/ 128 w 970"/>
              <a:gd name="T5" fmla="*/ 1087 h 1269"/>
              <a:gd name="T6" fmla="*/ 0 w 970"/>
              <a:gd name="T7" fmla="*/ 1269 h 1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0" h="1269">
                <a:moveTo>
                  <a:pt x="970" y="0"/>
                </a:moveTo>
                <a:cubicBezTo>
                  <a:pt x="874" y="62"/>
                  <a:pt x="531" y="188"/>
                  <a:pt x="391" y="369"/>
                </a:cubicBezTo>
                <a:cubicBezTo>
                  <a:pt x="251" y="550"/>
                  <a:pt x="193" y="937"/>
                  <a:pt x="128" y="1087"/>
                </a:cubicBezTo>
                <a:cubicBezTo>
                  <a:pt x="63" y="1237"/>
                  <a:pt x="27" y="1231"/>
                  <a:pt x="0" y="1269"/>
                </a:cubicBezTo>
              </a:path>
            </a:pathLst>
          </a:custGeom>
          <a:noFill/>
          <a:ln w="5715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34406" name="Group 70"/>
          <p:cNvGrpSpPr>
            <a:grpSpLocks/>
          </p:cNvGrpSpPr>
          <p:nvPr/>
        </p:nvGrpSpPr>
        <p:grpSpPr bwMode="auto">
          <a:xfrm>
            <a:off x="1863725" y="234950"/>
            <a:ext cx="6365875" cy="5219700"/>
            <a:chOff x="1174" y="148"/>
            <a:chExt cx="4010" cy="3288"/>
          </a:xfrm>
        </p:grpSpPr>
        <p:sp>
          <p:nvSpPr>
            <p:cNvPr id="1934351" name="Text Box 15"/>
            <p:cNvSpPr txBox="1">
              <a:spLocks noChangeArrowheads="1"/>
            </p:cNvSpPr>
            <p:nvPr/>
          </p:nvSpPr>
          <p:spPr bwMode="auto">
            <a:xfrm>
              <a:off x="1174" y="3186"/>
              <a:ext cx="4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34352" name="Text Box 16"/>
            <p:cNvSpPr txBox="1">
              <a:spLocks noChangeArrowheads="1"/>
            </p:cNvSpPr>
            <p:nvPr/>
          </p:nvSpPr>
          <p:spPr bwMode="auto">
            <a:xfrm>
              <a:off x="3264" y="14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zh-CN" b="1" i="1">
                  <a:solidFill>
                    <a:schemeClr val="tx1"/>
                  </a:solidFill>
                </a:rPr>
                <a:t>z</a:t>
              </a:r>
              <a:r>
                <a:rPr lang="en-US" altLang="zh-CN" sz="2000" b="1">
                  <a:solidFill>
                    <a:schemeClr val="tx1"/>
                  </a:solidFill>
                </a:rPr>
                <a:t> 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34353" name="Text Box 17"/>
            <p:cNvSpPr txBox="1">
              <a:spLocks noChangeArrowheads="1"/>
            </p:cNvSpPr>
            <p:nvPr/>
          </p:nvSpPr>
          <p:spPr bwMode="auto">
            <a:xfrm>
              <a:off x="4992" y="2645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1934354" name="Line 18"/>
            <p:cNvSpPr>
              <a:spLocks noChangeShapeType="1"/>
            </p:cNvSpPr>
            <p:nvPr/>
          </p:nvSpPr>
          <p:spPr bwMode="auto">
            <a:xfrm flipV="1">
              <a:off x="3552" y="240"/>
              <a:ext cx="0" cy="172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4357" name="Freeform 21"/>
            <p:cNvSpPr>
              <a:spLocks/>
            </p:cNvSpPr>
            <p:nvPr/>
          </p:nvSpPr>
          <p:spPr bwMode="auto">
            <a:xfrm>
              <a:off x="1489" y="1958"/>
              <a:ext cx="2056" cy="1386"/>
            </a:xfrm>
            <a:custGeom>
              <a:avLst/>
              <a:gdLst>
                <a:gd name="T0" fmla="*/ 2056 w 2056"/>
                <a:gd name="T1" fmla="*/ 0 h 1386"/>
                <a:gd name="T2" fmla="*/ 0 w 2056"/>
                <a:gd name="T3" fmla="*/ 1386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56" h="1386">
                  <a:moveTo>
                    <a:pt x="2056" y="0"/>
                  </a:moveTo>
                  <a:lnTo>
                    <a:pt x="0" y="1386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34358" name="Group 22"/>
            <p:cNvGrpSpPr>
              <a:grpSpLocks/>
            </p:cNvGrpSpPr>
            <p:nvPr/>
          </p:nvGrpSpPr>
          <p:grpSpPr bwMode="auto">
            <a:xfrm>
              <a:off x="3552" y="1968"/>
              <a:ext cx="1440" cy="829"/>
              <a:chOff x="3552" y="1968"/>
              <a:chExt cx="1440" cy="829"/>
            </a:xfrm>
          </p:grpSpPr>
          <p:sp>
            <p:nvSpPr>
              <p:cNvPr id="1934359" name="Line 23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336" cy="194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4360" name="Line 24"/>
              <p:cNvSpPr>
                <a:spLocks noChangeShapeType="1"/>
              </p:cNvSpPr>
              <p:nvPr/>
            </p:nvSpPr>
            <p:spPr bwMode="auto">
              <a:xfrm>
                <a:off x="3888" y="2160"/>
                <a:ext cx="1104" cy="637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34361" name="Text Box 25"/>
            <p:cNvSpPr txBox="1">
              <a:spLocks noChangeArrowheads="1"/>
            </p:cNvSpPr>
            <p:nvPr/>
          </p:nvSpPr>
          <p:spPr bwMode="auto">
            <a:xfrm>
              <a:off x="3463" y="194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1934366" name="Text Box 30"/>
          <p:cNvSpPr txBox="1">
            <a:spLocks noChangeArrowheads="1"/>
          </p:cNvSpPr>
          <p:nvPr/>
        </p:nvSpPr>
        <p:spPr bwMode="auto">
          <a:xfrm>
            <a:off x="342900" y="363538"/>
            <a:ext cx="331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 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aphicFrame>
        <p:nvGraphicFramePr>
          <p:cNvPr id="1934367" name="Object 31"/>
          <p:cNvGraphicFramePr>
            <a:graphicFrameLocks noChangeAspect="1"/>
          </p:cNvGraphicFramePr>
          <p:nvPr/>
        </p:nvGraphicFramePr>
        <p:xfrm>
          <a:off x="739775" y="990600"/>
          <a:ext cx="14176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480" name="公式" r:id="rId4" imgW="787320" imgH="203040" progId="Equation.3">
                  <p:embed/>
                </p:oleObj>
              </mc:Choice>
              <mc:Fallback>
                <p:oleObj name="公式" r:id="rId4" imgW="787320" imgH="2030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990600"/>
                        <a:ext cx="14176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4368" name="Object 32"/>
          <p:cNvGraphicFramePr>
            <a:graphicFrameLocks noChangeAspect="1"/>
          </p:cNvGraphicFramePr>
          <p:nvPr/>
        </p:nvGraphicFramePr>
        <p:xfrm>
          <a:off x="220663" y="1436688"/>
          <a:ext cx="5969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481" name="公式" r:id="rId6" imgW="393480" imgH="457200" progId="Equation.3">
                  <p:embed/>
                </p:oleObj>
              </mc:Choice>
              <mc:Fallback>
                <p:oleObj name="公式" r:id="rId6" imgW="3934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1436688"/>
                        <a:ext cx="5969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4370" name="Object 34"/>
          <p:cNvGraphicFramePr>
            <a:graphicFrameLocks noChangeAspect="1"/>
          </p:cNvGraphicFramePr>
          <p:nvPr/>
        </p:nvGraphicFramePr>
        <p:xfrm>
          <a:off x="696913" y="1450975"/>
          <a:ext cx="32829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482" name="公式" r:id="rId8" imgW="2158920" imgH="406080" progId="Equation.3">
                  <p:embed/>
                </p:oleObj>
              </mc:Choice>
              <mc:Fallback>
                <p:oleObj name="公式" r:id="rId8" imgW="2158920" imgH="4060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1450975"/>
                        <a:ext cx="32829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4372" name="Text Box 36"/>
          <p:cNvSpPr txBox="1">
            <a:spLocks noChangeArrowheads="1"/>
          </p:cNvSpPr>
          <p:nvPr/>
        </p:nvSpPr>
        <p:spPr bwMode="auto">
          <a:xfrm>
            <a:off x="2798763" y="5562600"/>
            <a:ext cx="477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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934375" name="Object 39"/>
          <p:cNvGraphicFramePr>
            <a:graphicFrameLocks noChangeAspect="1"/>
          </p:cNvGraphicFramePr>
          <p:nvPr/>
        </p:nvGraphicFramePr>
        <p:xfrm>
          <a:off x="239713" y="4443413"/>
          <a:ext cx="84931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483" name="公式" r:id="rId10" imgW="393480" imgH="457200" progId="Equation.3">
                  <p:embed/>
                </p:oleObj>
              </mc:Choice>
              <mc:Fallback>
                <p:oleObj name="公式" r:id="rId10" imgW="393480" imgH="4572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4443413"/>
                        <a:ext cx="849312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4376" name="Text Box 40"/>
          <p:cNvSpPr txBox="1">
            <a:spLocks noChangeArrowheads="1"/>
          </p:cNvSpPr>
          <p:nvPr/>
        </p:nvSpPr>
        <p:spPr bwMode="auto">
          <a:xfrm>
            <a:off x="211138" y="3946525"/>
            <a:ext cx="3506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由一元函数导数的几何意义：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1934377" name="Text Box 41"/>
          <p:cNvSpPr txBox="1">
            <a:spLocks noChangeArrowheads="1"/>
          </p:cNvSpPr>
          <p:nvPr/>
        </p:nvSpPr>
        <p:spPr bwMode="auto">
          <a:xfrm>
            <a:off x="6891338" y="1276350"/>
            <a:ext cx="1231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rgbClr val="009900"/>
                </a:solidFill>
              </a:rPr>
              <a:t>z</a:t>
            </a:r>
            <a:r>
              <a:rPr lang="en-US" altLang="zh-CN" sz="1800" b="1">
                <a:solidFill>
                  <a:srgbClr val="009900"/>
                </a:solidFill>
              </a:rPr>
              <a:t>= </a:t>
            </a:r>
            <a:r>
              <a:rPr lang="en-US" altLang="zh-CN" sz="1800" b="1" i="1">
                <a:solidFill>
                  <a:srgbClr val="009900"/>
                </a:solidFill>
              </a:rPr>
              <a:t>f </a:t>
            </a:r>
            <a:r>
              <a:rPr lang="en-US" altLang="zh-CN" sz="1800" b="1">
                <a:solidFill>
                  <a:srgbClr val="009900"/>
                </a:solidFill>
              </a:rPr>
              <a:t>(</a:t>
            </a:r>
            <a:r>
              <a:rPr lang="en-US" altLang="zh-CN" sz="1800" b="1" i="1">
                <a:solidFill>
                  <a:srgbClr val="009900"/>
                </a:solidFill>
              </a:rPr>
              <a:t>x</a:t>
            </a:r>
            <a:r>
              <a:rPr lang="en-US" altLang="zh-CN" sz="1800" b="1">
                <a:solidFill>
                  <a:srgbClr val="009900"/>
                </a:solidFill>
              </a:rPr>
              <a:t>,</a:t>
            </a:r>
            <a:r>
              <a:rPr lang="en-US" altLang="zh-CN" sz="1800" b="1" i="1">
                <a:solidFill>
                  <a:srgbClr val="009900"/>
                </a:solidFill>
              </a:rPr>
              <a:t>y</a:t>
            </a:r>
            <a:r>
              <a:rPr lang="en-US" altLang="zh-CN" sz="1800" b="1">
                <a:solidFill>
                  <a:srgbClr val="009900"/>
                </a:solidFill>
              </a:rPr>
              <a:t>)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graphicFrame>
        <p:nvGraphicFramePr>
          <p:cNvPr id="1934378" name="Object 42"/>
          <p:cNvGraphicFramePr>
            <a:graphicFrameLocks noChangeAspect="1"/>
          </p:cNvGraphicFramePr>
          <p:nvPr/>
        </p:nvGraphicFramePr>
        <p:xfrm>
          <a:off x="804863" y="3048000"/>
          <a:ext cx="13287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484" name="公式" r:id="rId11" imgW="838080" imgH="482400" progId="Equation.3">
                  <p:embed/>
                </p:oleObj>
              </mc:Choice>
              <mc:Fallback>
                <p:oleObj name="公式" r:id="rId11" imgW="838080" imgH="4824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3048000"/>
                        <a:ext cx="13287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4379" name="Text Box 43"/>
          <p:cNvSpPr txBox="1">
            <a:spLocks noChangeArrowheads="1"/>
          </p:cNvSpPr>
          <p:nvPr/>
        </p:nvSpPr>
        <p:spPr bwMode="auto">
          <a:xfrm>
            <a:off x="193675" y="3252788"/>
            <a:ext cx="59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L</a:t>
            </a:r>
            <a:r>
              <a:rPr lang="zh-CN" altLang="en-US" sz="2000">
                <a:solidFill>
                  <a:schemeClr val="tx1"/>
                </a:solidFill>
              </a:rPr>
              <a:t>：</a:t>
            </a:r>
          </a:p>
        </p:txBody>
      </p:sp>
      <p:sp>
        <p:nvSpPr>
          <p:cNvPr id="1934380" name="Text Box 44"/>
          <p:cNvSpPr txBox="1">
            <a:spLocks noChangeArrowheads="1"/>
          </p:cNvSpPr>
          <p:nvPr/>
        </p:nvSpPr>
        <p:spPr bwMode="auto">
          <a:xfrm>
            <a:off x="5962650" y="11303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L</a:t>
            </a:r>
            <a:endParaRPr lang="en-US" altLang="zh-CN" sz="2000">
              <a:solidFill>
                <a:srgbClr val="009900"/>
              </a:solidFill>
            </a:endParaRPr>
          </a:p>
        </p:txBody>
      </p:sp>
      <p:sp>
        <p:nvSpPr>
          <p:cNvPr id="1934381" name="Line 45"/>
          <p:cNvSpPr>
            <a:spLocks noChangeShapeType="1"/>
          </p:cNvSpPr>
          <p:nvPr/>
        </p:nvSpPr>
        <p:spPr bwMode="auto">
          <a:xfrm flipV="1">
            <a:off x="6432550" y="1339850"/>
            <a:ext cx="0" cy="1739900"/>
          </a:xfrm>
          <a:prstGeom prst="line">
            <a:avLst/>
          </a:prstGeom>
          <a:noFill/>
          <a:ln w="38100">
            <a:solidFill>
              <a:srgbClr val="FF99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4384" name="AutoShape 48"/>
          <p:cNvSpPr>
            <a:spLocks noChangeArrowheads="1"/>
          </p:cNvSpPr>
          <p:nvPr/>
        </p:nvSpPr>
        <p:spPr bwMode="auto">
          <a:xfrm>
            <a:off x="6680200" y="2895600"/>
            <a:ext cx="635000" cy="288925"/>
          </a:xfrm>
          <a:prstGeom prst="wedgeRoundRectCallout">
            <a:avLst>
              <a:gd name="adj1" fmla="val -102000"/>
              <a:gd name="adj2" fmla="val 90111"/>
              <a:gd name="adj3" fmla="val 1666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tx1"/>
              </a:solidFill>
            </a:endParaRPr>
          </a:p>
        </p:txBody>
      </p:sp>
      <p:graphicFrame>
        <p:nvGraphicFramePr>
          <p:cNvPr id="1934385" name="Object 49"/>
          <p:cNvGraphicFramePr>
            <a:graphicFrameLocks noChangeAspect="1"/>
          </p:cNvGraphicFramePr>
          <p:nvPr/>
        </p:nvGraphicFramePr>
        <p:xfrm>
          <a:off x="260350" y="2638425"/>
          <a:ext cx="892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485" name="公式" r:id="rId13" imgW="507960" imgH="203040" progId="Equation.3">
                  <p:embed/>
                </p:oleObj>
              </mc:Choice>
              <mc:Fallback>
                <p:oleObj name="公式" r:id="rId13" imgW="507960" imgH="2030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2638425"/>
                        <a:ext cx="89217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4386" name="Freeform 50"/>
          <p:cNvSpPr>
            <a:spLocks/>
          </p:cNvSpPr>
          <p:nvPr/>
        </p:nvSpPr>
        <p:spPr bwMode="auto">
          <a:xfrm>
            <a:off x="2943225" y="750888"/>
            <a:ext cx="3276600" cy="5470525"/>
          </a:xfrm>
          <a:custGeom>
            <a:avLst/>
            <a:gdLst>
              <a:gd name="T0" fmla="*/ 0 w 2064"/>
              <a:gd name="T1" fmla="*/ 3446 h 3446"/>
              <a:gd name="T2" fmla="*/ 2064 w 2064"/>
              <a:gd name="T3" fmla="*/ 0 h 34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64" h="3446">
                <a:moveTo>
                  <a:pt x="0" y="3446"/>
                </a:moveTo>
                <a:lnTo>
                  <a:pt x="2064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4389" name="Freeform 53"/>
          <p:cNvSpPr>
            <a:spLocks/>
          </p:cNvSpPr>
          <p:nvPr/>
        </p:nvSpPr>
        <p:spPr bwMode="auto">
          <a:xfrm>
            <a:off x="5457825" y="2038350"/>
            <a:ext cx="1588" cy="2238375"/>
          </a:xfrm>
          <a:custGeom>
            <a:avLst/>
            <a:gdLst>
              <a:gd name="T0" fmla="*/ 0 w 1"/>
              <a:gd name="T1" fmla="*/ 0 h 1410"/>
              <a:gd name="T2" fmla="*/ 0 w 1"/>
              <a:gd name="T3" fmla="*/ 1410 h 14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10">
                <a:moveTo>
                  <a:pt x="0" y="0"/>
                </a:moveTo>
                <a:lnTo>
                  <a:pt x="0" y="141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4390" name="Text Box 54"/>
          <p:cNvSpPr txBox="1">
            <a:spLocks noChangeArrowheads="1"/>
          </p:cNvSpPr>
          <p:nvPr/>
        </p:nvSpPr>
        <p:spPr bwMode="auto">
          <a:xfrm>
            <a:off x="960438" y="4538663"/>
            <a:ext cx="1196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/>
              <a:t>= </a:t>
            </a:r>
            <a:r>
              <a:rPr lang="en-US" altLang="zh-CN" sz="2800" b="1">
                <a:solidFill>
                  <a:srgbClr val="FF0000"/>
                </a:solidFill>
              </a:rPr>
              <a:t>tan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</a:t>
            </a:r>
            <a:endParaRPr lang="en-US" altLang="zh-CN" sz="2800" b="1"/>
          </a:p>
        </p:txBody>
      </p:sp>
      <p:sp>
        <p:nvSpPr>
          <p:cNvPr id="193439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322263" y="381000"/>
            <a:ext cx="3294062" cy="3810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3. </a:t>
            </a:r>
            <a:r>
              <a:rPr lang="zh-CN" altLang="en-US" sz="2400" b="1"/>
              <a:t>偏导数的几何意义</a:t>
            </a:r>
            <a:endParaRPr lang="zh-CN" altLang="en-US" b="1"/>
          </a:p>
        </p:txBody>
      </p:sp>
      <p:sp>
        <p:nvSpPr>
          <p:cNvPr id="1934392" name="Arc 56"/>
          <p:cNvSpPr>
            <a:spLocks/>
          </p:cNvSpPr>
          <p:nvPr/>
        </p:nvSpPr>
        <p:spPr bwMode="auto">
          <a:xfrm rot="16167568">
            <a:off x="2694781" y="5569744"/>
            <a:ext cx="633413" cy="631825"/>
          </a:xfrm>
          <a:custGeom>
            <a:avLst/>
            <a:gdLst>
              <a:gd name="G0" fmla="+- 3409 0 0"/>
              <a:gd name="G1" fmla="+- 21600 0 0"/>
              <a:gd name="G2" fmla="+- 21600 0 0"/>
              <a:gd name="T0" fmla="*/ 0 w 25009"/>
              <a:gd name="T1" fmla="*/ 271 h 24863"/>
              <a:gd name="T2" fmla="*/ 24761 w 25009"/>
              <a:gd name="T3" fmla="*/ 24863 h 24863"/>
              <a:gd name="T4" fmla="*/ 3409 w 25009"/>
              <a:gd name="T5" fmla="*/ 21600 h 24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009" h="24863" fill="none" extrusionOk="0">
                <a:moveTo>
                  <a:pt x="-1" y="270"/>
                </a:moveTo>
                <a:cubicBezTo>
                  <a:pt x="1127" y="90"/>
                  <a:pt x="2267" y="-1"/>
                  <a:pt x="3409" y="0"/>
                </a:cubicBezTo>
                <a:cubicBezTo>
                  <a:pt x="15338" y="0"/>
                  <a:pt x="25009" y="9670"/>
                  <a:pt x="25009" y="21600"/>
                </a:cubicBezTo>
                <a:cubicBezTo>
                  <a:pt x="25009" y="22692"/>
                  <a:pt x="24926" y="23783"/>
                  <a:pt x="24761" y="24863"/>
                </a:cubicBezTo>
              </a:path>
              <a:path w="25009" h="24863" stroke="0" extrusionOk="0">
                <a:moveTo>
                  <a:pt x="-1" y="270"/>
                </a:moveTo>
                <a:cubicBezTo>
                  <a:pt x="1127" y="90"/>
                  <a:pt x="2267" y="-1"/>
                  <a:pt x="3409" y="0"/>
                </a:cubicBezTo>
                <a:cubicBezTo>
                  <a:pt x="15338" y="0"/>
                  <a:pt x="25009" y="9670"/>
                  <a:pt x="25009" y="21600"/>
                </a:cubicBezTo>
                <a:cubicBezTo>
                  <a:pt x="25009" y="22692"/>
                  <a:pt x="24926" y="23783"/>
                  <a:pt x="24761" y="24863"/>
                </a:cubicBezTo>
                <a:lnTo>
                  <a:pt x="3409" y="21600"/>
                </a:lnTo>
                <a:close/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4393" name="Text Box 57"/>
          <p:cNvSpPr txBox="1">
            <a:spLocks noChangeArrowheads="1"/>
          </p:cNvSpPr>
          <p:nvPr/>
        </p:nvSpPr>
        <p:spPr bwMode="auto">
          <a:xfrm>
            <a:off x="4692650" y="60261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934396" name="Text Box 60"/>
          <p:cNvSpPr txBox="1">
            <a:spLocks noChangeArrowheads="1"/>
          </p:cNvSpPr>
          <p:nvPr/>
        </p:nvSpPr>
        <p:spPr bwMode="auto">
          <a:xfrm>
            <a:off x="6705600" y="2819400"/>
            <a:ext cx="650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rgbClr val="FF5050"/>
                </a:solidFill>
              </a:rPr>
              <a:t>y</a:t>
            </a:r>
            <a:r>
              <a:rPr lang="en-US" altLang="zh-CN" sz="1800" b="1">
                <a:solidFill>
                  <a:srgbClr val="FF5050"/>
                </a:solidFill>
              </a:rPr>
              <a:t> =</a:t>
            </a:r>
            <a:r>
              <a:rPr lang="en-US" altLang="zh-CN" sz="1800" b="1" i="1">
                <a:solidFill>
                  <a:srgbClr val="FF5050"/>
                </a:solidFill>
              </a:rPr>
              <a:t>y</a:t>
            </a:r>
            <a:r>
              <a:rPr lang="en-US" altLang="zh-CN" sz="1800" b="1" baseline="-25000">
                <a:solidFill>
                  <a:srgbClr val="FF5050"/>
                </a:solidFill>
              </a:rPr>
              <a:t>0</a:t>
            </a:r>
            <a:endParaRPr lang="en-US" altLang="zh-CN" sz="1800" b="1">
              <a:solidFill>
                <a:srgbClr val="FF5050"/>
              </a:solidFill>
            </a:endParaRPr>
          </a:p>
        </p:txBody>
      </p:sp>
      <p:graphicFrame>
        <p:nvGraphicFramePr>
          <p:cNvPr id="1934397" name="Object 61"/>
          <p:cNvGraphicFramePr>
            <a:graphicFrameLocks noChangeAspect="1"/>
          </p:cNvGraphicFramePr>
          <p:nvPr/>
        </p:nvGraphicFramePr>
        <p:xfrm>
          <a:off x="5105400" y="4419600"/>
          <a:ext cx="7620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486" name="公式" r:id="rId15" imgW="545760" imgH="228600" progId="Equation.3">
                  <p:embed/>
                </p:oleObj>
              </mc:Choice>
              <mc:Fallback>
                <p:oleObj name="公式" r:id="rId15" imgW="545760" imgH="2286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19600"/>
                        <a:ext cx="7620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4398" name="Object 62"/>
          <p:cNvGraphicFramePr>
            <a:graphicFrameLocks noChangeAspect="1"/>
          </p:cNvGraphicFramePr>
          <p:nvPr/>
        </p:nvGraphicFramePr>
        <p:xfrm>
          <a:off x="6911975" y="5516563"/>
          <a:ext cx="14017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487" name="公式" r:id="rId17" imgW="647640" imgH="482400" progId="Equation.3">
                  <p:embed/>
                </p:oleObj>
              </mc:Choice>
              <mc:Fallback>
                <p:oleObj name="公式" r:id="rId17" imgW="647640" imgH="4824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5516563"/>
                        <a:ext cx="14017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4399" name="Text Box 63"/>
          <p:cNvSpPr txBox="1">
            <a:spLocks noChangeArrowheads="1"/>
          </p:cNvSpPr>
          <p:nvPr/>
        </p:nvSpPr>
        <p:spPr bwMode="auto">
          <a:xfrm>
            <a:off x="5638800" y="56261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solidFill>
                  <a:schemeClr val="accent2"/>
                </a:solidFill>
              </a:rPr>
              <a:t>同理，</a:t>
            </a:r>
          </a:p>
        </p:txBody>
      </p:sp>
      <p:sp>
        <p:nvSpPr>
          <p:cNvPr id="1934400" name="Text Box 64"/>
          <p:cNvSpPr txBox="1">
            <a:spLocks noChangeArrowheads="1"/>
          </p:cNvSpPr>
          <p:nvPr/>
        </p:nvSpPr>
        <p:spPr bwMode="auto">
          <a:xfrm>
            <a:off x="4845050" y="61785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934401" name="Text Box 65"/>
          <p:cNvSpPr txBox="1">
            <a:spLocks noChangeArrowheads="1"/>
          </p:cNvSpPr>
          <p:nvPr/>
        </p:nvSpPr>
        <p:spPr bwMode="auto">
          <a:xfrm>
            <a:off x="5046663" y="1866900"/>
            <a:ext cx="420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 i="1">
                <a:solidFill>
                  <a:schemeClr val="tx1"/>
                </a:solidFill>
              </a:rPr>
              <a:t>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34403" name="Text Box 67"/>
          <p:cNvSpPr txBox="1">
            <a:spLocks noChangeArrowheads="1"/>
          </p:cNvSpPr>
          <p:nvPr/>
        </p:nvSpPr>
        <p:spPr bwMode="auto">
          <a:xfrm>
            <a:off x="5715000" y="5334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 i="1" baseline="-25000">
                <a:solidFill>
                  <a:srgbClr val="FF0000"/>
                </a:solidFill>
              </a:rPr>
              <a:t>x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34404" name="Text Box 68"/>
          <p:cNvSpPr txBox="1">
            <a:spLocks noChangeArrowheads="1"/>
          </p:cNvSpPr>
          <p:nvPr/>
        </p:nvSpPr>
        <p:spPr bwMode="auto">
          <a:xfrm>
            <a:off x="304800" y="2209800"/>
            <a:ext cx="1401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zh-CN" sz="2000" b="1">
                <a:solidFill>
                  <a:srgbClr val="FF5050"/>
                </a:solidFill>
              </a:rPr>
              <a:t>固定  </a:t>
            </a:r>
            <a:r>
              <a:rPr lang="zh-CN" altLang="zh-CN" sz="2000" b="1" i="1">
                <a:solidFill>
                  <a:srgbClr val="FF5050"/>
                </a:solidFill>
              </a:rPr>
              <a:t> </a:t>
            </a:r>
            <a:r>
              <a:rPr lang="en-US" altLang="zh-CN" sz="2000" b="1" i="1">
                <a:solidFill>
                  <a:srgbClr val="FF5050"/>
                </a:solidFill>
              </a:rPr>
              <a:t>y</a:t>
            </a:r>
            <a:r>
              <a:rPr lang="en-US" altLang="zh-CN" sz="2000" b="1">
                <a:solidFill>
                  <a:srgbClr val="FF5050"/>
                </a:solidFill>
              </a:rPr>
              <a:t> =</a:t>
            </a:r>
            <a:r>
              <a:rPr lang="en-US" altLang="zh-CN" sz="2000" b="1" i="1">
                <a:solidFill>
                  <a:srgbClr val="FF5050"/>
                </a:solidFill>
              </a:rPr>
              <a:t>y</a:t>
            </a:r>
            <a:r>
              <a:rPr lang="en-US" altLang="zh-CN" sz="2000" b="1" baseline="-25000">
                <a:solidFill>
                  <a:srgbClr val="FF5050"/>
                </a:solidFill>
              </a:rPr>
              <a:t>0</a:t>
            </a:r>
            <a:endParaRPr lang="en-US" altLang="zh-CN" sz="2000" b="1">
              <a:solidFill>
                <a:srgbClr val="FF5050"/>
              </a:solidFill>
            </a:endParaRPr>
          </a:p>
        </p:txBody>
      </p:sp>
      <p:sp>
        <p:nvSpPr>
          <p:cNvPr id="1934362" name="Oval 26"/>
          <p:cNvSpPr>
            <a:spLocks noChangeArrowheads="1"/>
          </p:cNvSpPr>
          <p:nvPr/>
        </p:nvSpPr>
        <p:spPr bwMode="auto">
          <a:xfrm>
            <a:off x="5422900" y="4230688"/>
            <a:ext cx="74613" cy="746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4407" name="AutoShape 71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4408" name="Rectangle 72"/>
          <p:cNvSpPr>
            <a:spLocks noChangeArrowheads="1"/>
          </p:cNvSpPr>
          <p:nvPr/>
        </p:nvSpPr>
        <p:spPr bwMode="auto">
          <a:xfrm>
            <a:off x="6705600" y="349250"/>
            <a:ext cx="1809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楷体_GB2312" pitchFamily="49" charset="-122"/>
              </a:rPr>
              <a:t>复习一元函数导数</a:t>
            </a:r>
          </a:p>
        </p:txBody>
      </p:sp>
      <p:sp>
        <p:nvSpPr>
          <p:cNvPr id="1934409" name="AutoShape 73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15350" y="363538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3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93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93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93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3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3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93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93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193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3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34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34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3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93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3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3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34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34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34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34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3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93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193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93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934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34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9343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43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93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934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934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934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934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934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934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934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934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8" dur="500"/>
                                        <p:tgtEl>
                                          <p:spTgt spid="193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934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934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9" dur="500"/>
                                        <p:tgtEl>
                                          <p:spTgt spid="193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4" dur="500"/>
                                        <p:tgtEl>
                                          <p:spTgt spid="193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934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934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934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934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934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93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934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934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43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4344" grpId="0" animBg="1"/>
      <p:bldP spid="1934345" grpId="0" animBg="1"/>
      <p:bldP spid="1934346" grpId="0" animBg="1"/>
      <p:bldP spid="1934347" grpId="0" animBg="1"/>
      <p:bldP spid="1934348" grpId="0" animBg="1"/>
      <p:bldP spid="1934349" grpId="0" animBg="1"/>
      <p:bldP spid="1934372" grpId="0" autoUpdateAnimBg="0"/>
      <p:bldP spid="1934376" grpId="0" autoUpdateAnimBg="0"/>
      <p:bldP spid="1934377" grpId="0" autoUpdateAnimBg="0"/>
      <p:bldP spid="1934379" grpId="0" autoUpdateAnimBg="0"/>
      <p:bldP spid="1934380" grpId="0" autoUpdateAnimBg="0"/>
      <p:bldP spid="1934381" grpId="0" animBg="1"/>
      <p:bldP spid="1934384" grpId="0" animBg="1" autoUpdateAnimBg="0"/>
      <p:bldP spid="1934386" grpId="0" animBg="1"/>
      <p:bldP spid="1934389" grpId="0" animBg="1"/>
      <p:bldP spid="1934390" grpId="0" autoUpdateAnimBg="0"/>
      <p:bldP spid="1934392" grpId="0" animBg="1"/>
      <p:bldP spid="1934393" grpId="0" autoUpdateAnimBg="0"/>
      <p:bldP spid="1934396" grpId="0" autoUpdateAnimBg="0"/>
      <p:bldP spid="1934399" grpId="0" autoUpdateAnimBg="0"/>
      <p:bldP spid="1934400" grpId="0" autoUpdateAnimBg="0"/>
      <p:bldP spid="1934401" grpId="0" autoUpdateAnimBg="0"/>
      <p:bldP spid="1934403" grpId="0" autoUpdateAnimBg="0"/>
      <p:bldP spid="1934404" grpId="0" autoUpdateAnimBg="0"/>
      <p:bldP spid="1934362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D:\forwin\Microsoft Office\Templates\演示文稿设计\冲动型模板.pot</Template>
  <TotalTime>40010</TotalTime>
  <Words>1164</Words>
  <Application>Microsoft Office PowerPoint</Application>
  <PresentationFormat>全屏显示(4:3)</PresentationFormat>
  <Paragraphs>355</Paragraphs>
  <Slides>21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楷体_GB2312</vt:lpstr>
      <vt:lpstr>Symbol</vt:lpstr>
      <vt:lpstr>Times New Roman</vt:lpstr>
      <vt:lpstr>默认设计模板</vt:lpstr>
      <vt:lpstr>Clip</vt:lpstr>
      <vt:lpstr>公式</vt:lpstr>
      <vt:lpstr> §4  多元函数微分学</vt:lpstr>
      <vt:lpstr> 主      目   录（1—8）</vt:lpstr>
      <vt:lpstr>1. 二重极限存在的例子</vt:lpstr>
      <vt:lpstr>2. 二重极限不存在的例子</vt:lpstr>
      <vt:lpstr>.</vt:lpstr>
      <vt:lpstr>.</vt:lpstr>
      <vt:lpstr>.</vt:lpstr>
      <vt:lpstr>.</vt:lpstr>
      <vt:lpstr>3. 偏导数的几何意义</vt:lpstr>
      <vt:lpstr>.</vt:lpstr>
      <vt:lpstr>.</vt:lpstr>
      <vt:lpstr>4. 全微分的几何意义</vt:lpstr>
      <vt:lpstr>5. 方向导数</vt:lpstr>
      <vt:lpstr>6. 七框图</vt:lpstr>
      <vt:lpstr>7. 多元函数的极值（广义的定义）</vt:lpstr>
      <vt:lpstr>.</vt:lpstr>
      <vt:lpstr>.</vt:lpstr>
      <vt:lpstr>8.</vt:lpstr>
      <vt:lpstr>复习一元函数导数</vt:lpstr>
      <vt:lpstr>复习一元函数微分</vt:lpstr>
      <vt:lpstr>.</vt:lpstr>
    </vt:vector>
  </TitlesOfParts>
  <Company>wecan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《高等数学》CAI课件              图形系列</dc:title>
  <dc:creator>user</dc:creator>
  <cp:lastModifiedBy>Ezio Auditore</cp:lastModifiedBy>
  <cp:revision>4014</cp:revision>
  <cp:lastPrinted>2000-11-06T12:55:30Z</cp:lastPrinted>
  <dcterms:created xsi:type="dcterms:W3CDTF">2000-03-15T07:29:21Z</dcterms:created>
  <dcterms:modified xsi:type="dcterms:W3CDTF">2018-05-18T13:43:06Z</dcterms:modified>
</cp:coreProperties>
</file>