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1079" r:id="rId2"/>
    <p:sldId id="1309" r:id="rId3"/>
    <p:sldId id="1310" r:id="rId4"/>
    <p:sldId id="1311" r:id="rId5"/>
    <p:sldId id="1274" r:id="rId6"/>
    <p:sldId id="1082" r:id="rId7"/>
    <p:sldId id="1083" r:id="rId8"/>
    <p:sldId id="1084" r:id="rId9"/>
    <p:sldId id="1249" r:id="rId10"/>
    <p:sldId id="1085" r:id="rId11"/>
    <p:sldId id="1266" r:id="rId12"/>
    <p:sldId id="1087" r:id="rId13"/>
    <p:sldId id="1386" r:id="rId14"/>
    <p:sldId id="1378" r:id="rId15"/>
    <p:sldId id="1089" r:id="rId16"/>
    <p:sldId id="1387" r:id="rId17"/>
    <p:sldId id="1090" r:id="rId18"/>
    <p:sldId id="1091" r:id="rId19"/>
    <p:sldId id="1092" r:id="rId20"/>
    <p:sldId id="1093" r:id="rId21"/>
    <p:sldId id="1094" r:id="rId22"/>
    <p:sldId id="1095" r:id="rId23"/>
    <p:sldId id="1267" r:id="rId24"/>
    <p:sldId id="1275" r:id="rId25"/>
    <p:sldId id="1268" r:id="rId26"/>
    <p:sldId id="1276" r:id="rId27"/>
    <p:sldId id="1277" r:id="rId28"/>
    <p:sldId id="1269" r:id="rId29"/>
    <p:sldId id="1278" r:id="rId30"/>
    <p:sldId id="1279" r:id="rId31"/>
    <p:sldId id="1280" r:id="rId32"/>
    <p:sldId id="1281" r:id="rId33"/>
    <p:sldId id="1096" r:id="rId34"/>
    <p:sldId id="1097" r:id="rId35"/>
    <p:sldId id="1098" r:id="rId36"/>
    <p:sldId id="1099" r:id="rId37"/>
    <p:sldId id="1100" r:id="rId38"/>
    <p:sldId id="1101" r:id="rId39"/>
    <p:sldId id="1102" r:id="rId40"/>
    <p:sldId id="1103" r:id="rId41"/>
    <p:sldId id="1282" r:id="rId42"/>
    <p:sldId id="1104" r:id="rId43"/>
    <p:sldId id="1283" r:id="rId44"/>
    <p:sldId id="1284" r:id="rId45"/>
    <p:sldId id="1270" r:id="rId46"/>
    <p:sldId id="1271" r:id="rId47"/>
    <p:sldId id="1370" r:id="rId48"/>
    <p:sldId id="1372" r:id="rId49"/>
    <p:sldId id="1375" r:id="rId50"/>
    <p:sldId id="1374" r:id="rId51"/>
    <p:sldId id="1379" r:id="rId52"/>
    <p:sldId id="1380" r:id="rId53"/>
  </p:sldIdLst>
  <p:sldSz cx="9144000" cy="6858000" type="screen4x3"/>
  <p:notesSz cx="6858000" cy="9545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00FF"/>
    <a:srgbClr val="FF3399"/>
    <a:srgbClr val="0099FF"/>
    <a:srgbClr val="FFFF00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Objects="1">
      <p:cViewPr>
        <p:scale>
          <a:sx n="50" d="100"/>
          <a:sy n="50" d="100"/>
        </p:scale>
        <p:origin x="-114" y="-72"/>
      </p:cViewPr>
      <p:guideLst>
        <p:guide orient="horz" pos="321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726" y="1866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4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1.wmf"/><Relationship Id="rId1" Type="http://schemas.openxmlformats.org/officeDocument/2006/relationships/image" Target="../media/image35.wmf"/><Relationship Id="rId5" Type="http://schemas.openxmlformats.org/officeDocument/2006/relationships/image" Target="../media/image30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0.wmf"/><Relationship Id="rId1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30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0.wmf"/><Relationship Id="rId1" Type="http://schemas.openxmlformats.org/officeDocument/2006/relationships/image" Target="../media/image43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52.wmf"/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30.wmf"/><Relationship Id="rId4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52.wmf"/><Relationship Id="rId4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30.wmf"/><Relationship Id="rId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30.wmf"/><Relationship Id="rId4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17" Type="http://schemas.openxmlformats.org/officeDocument/2006/relationships/image" Target="../media/image123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5" Type="http://schemas.openxmlformats.org/officeDocument/2006/relationships/image" Target="../media/image12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29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30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8.wmf"/><Relationship Id="rId7" Type="http://schemas.openxmlformats.org/officeDocument/2006/relationships/image" Target="../media/image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3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30.wmf"/><Relationship Id="rId5" Type="http://schemas.openxmlformats.org/officeDocument/2006/relationships/image" Target="../media/image129.wmf"/><Relationship Id="rId4" Type="http://schemas.openxmlformats.org/officeDocument/2006/relationships/image" Target="../media/image13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1.wmf"/><Relationship Id="rId6" Type="http://schemas.openxmlformats.org/officeDocument/2006/relationships/image" Target="../media/image129.wmf"/><Relationship Id="rId5" Type="http://schemas.openxmlformats.org/officeDocument/2006/relationships/image" Target="../media/image30.wmf"/><Relationship Id="rId4" Type="http://schemas.openxmlformats.org/officeDocument/2006/relationships/image" Target="../media/image13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29.wmf"/><Relationship Id="rId2" Type="http://schemas.openxmlformats.org/officeDocument/2006/relationships/image" Target="../media/image133.wmf"/><Relationship Id="rId1" Type="http://schemas.openxmlformats.org/officeDocument/2006/relationships/image" Target="../media/image131.wmf"/><Relationship Id="rId6" Type="http://schemas.openxmlformats.org/officeDocument/2006/relationships/image" Target="../media/image30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9.wmf"/><Relationship Id="rId7" Type="http://schemas.openxmlformats.org/officeDocument/2006/relationships/image" Target="../media/image12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06.wmf"/><Relationship Id="rId6" Type="http://schemas.openxmlformats.org/officeDocument/2006/relationships/image" Target="../media/image129.wmf"/><Relationship Id="rId5" Type="http://schemas.openxmlformats.org/officeDocument/2006/relationships/image" Target="../media/image30.wmf"/><Relationship Id="rId4" Type="http://schemas.openxmlformats.org/officeDocument/2006/relationships/image" Target="../media/image10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64.wmf"/><Relationship Id="rId7" Type="http://schemas.openxmlformats.org/officeDocument/2006/relationships/image" Target="../media/image157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2.wmf"/><Relationship Id="rId11" Type="http://schemas.openxmlformats.org/officeDocument/2006/relationships/image" Target="../media/image30.wmf"/><Relationship Id="rId5" Type="http://schemas.openxmlformats.org/officeDocument/2006/relationships/image" Target="../media/image165.wmf"/><Relationship Id="rId10" Type="http://schemas.openxmlformats.org/officeDocument/2006/relationships/image" Target="../media/image160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70.wmf"/><Relationship Id="rId7" Type="http://schemas.openxmlformats.org/officeDocument/2006/relationships/image" Target="../media/image178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86.png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2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2FC44B0-894F-442D-A935-0314565640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90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80FFB3-7834-489C-BDB3-64A9D0E9EF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99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7F0CF-0E76-4CE2-8562-36EE8B08147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396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97110-A4D0-4531-B9A0-A7A1E8D1AF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08124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F7D2-67BD-4BA1-8BB0-B67772476A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6543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5397E-102D-4809-B768-CA29C3883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10140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D751C-70D3-494A-920F-5554920B0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09181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8CC82-E84F-4FD0-B903-3B91FA284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0129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AEA8D-1112-43A3-A3D0-35A617F55E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36315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3CC7F-2145-43F6-8141-D03172F21C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80870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FA06D-C47C-4553-874F-D920FD25D6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8636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AA6C0-F3E7-4545-85D8-ECAD8A1E33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72304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D7FE7-9971-4DC6-9BEF-6E9E48E856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277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21E7E-55E9-46F0-A6C7-47FAEEE1A4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93168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66B3F18-27D8-40F5-8C8C-A660E7847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26.wmf"/><Relationship Id="rId12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7.wmf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slide" Target="slide2.xml"/><Relationship Id="rId5" Type="http://schemas.openxmlformats.org/officeDocument/2006/relationships/slide" Target="slide51.xml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slide" Target="slide2.xml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0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slide" Target="slide2.xml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slide" Target="slide2.xml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32.wmf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11" Type="http://schemas.openxmlformats.org/officeDocument/2006/relationships/slide" Target="slide2.xml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8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slide" Target="slide11.xml"/><Relationship Id="rId18" Type="http://schemas.openxmlformats.org/officeDocument/2006/relationships/slide" Target="slide24.xml"/><Relationship Id="rId3" Type="http://schemas.openxmlformats.org/officeDocument/2006/relationships/oleObject" Target="../embeddings/oleObject3.bin"/><Relationship Id="rId21" Type="http://schemas.openxmlformats.org/officeDocument/2006/relationships/slide" Target="slide28.xml"/><Relationship Id="rId7" Type="http://schemas.openxmlformats.org/officeDocument/2006/relationships/oleObject" Target="../embeddings/oleObject5.bin"/><Relationship Id="rId12" Type="http://schemas.openxmlformats.org/officeDocument/2006/relationships/slide" Target="slide6.xml"/><Relationship Id="rId17" Type="http://schemas.openxmlformats.org/officeDocument/2006/relationships/slide" Target="slide23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18.xml"/><Relationship Id="rId20" Type="http://schemas.openxmlformats.org/officeDocument/2006/relationships/slide" Target="slide2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slide" Target="slide5.xml"/><Relationship Id="rId5" Type="http://schemas.openxmlformats.org/officeDocument/2006/relationships/oleObject" Target="../embeddings/oleObject4.bin"/><Relationship Id="rId15" Type="http://schemas.openxmlformats.org/officeDocument/2006/relationships/slide" Target="slide15.xml"/><Relationship Id="rId10" Type="http://schemas.openxmlformats.org/officeDocument/2006/relationships/image" Target="../media/image6.wmf"/><Relationship Id="rId19" Type="http://schemas.openxmlformats.org/officeDocument/2006/relationships/slide" Target="slide25.xml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11" Type="http://schemas.openxmlformats.org/officeDocument/2006/relationships/slide" Target="slide2.xml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40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11" Type="http://schemas.openxmlformats.org/officeDocument/2006/relationships/slide" Target="slide2.xml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4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slide" Target="slide2.xml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40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slide" Target="slide2.xml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8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slide" Target="slide2.xml"/><Relationship Id="rId10" Type="http://schemas.openxmlformats.org/officeDocument/2006/relationships/image" Target="../media/image52.wmf"/><Relationship Id="rId19" Type="http://schemas.openxmlformats.org/officeDocument/2006/relationships/image" Target="../media/image5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54.wmf"/><Relationship Id="rId22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93.bin"/><Relationship Id="rId21" Type="http://schemas.openxmlformats.org/officeDocument/2006/relationships/slide" Target="slide52.xml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63.wmf"/><Relationship Id="rId22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67.wmf"/><Relationship Id="rId9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slide" Target="slide2.xml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110.bin"/><Relationship Id="rId21" Type="http://schemas.openxmlformats.org/officeDocument/2006/relationships/slide" Target="slide2.xml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83.wmf"/><Relationship Id="rId19" Type="http://schemas.openxmlformats.org/officeDocument/2006/relationships/slide" Target="slide3.xml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8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slide" Target="slide42.xml"/><Relationship Id="rId26" Type="http://schemas.openxmlformats.org/officeDocument/2006/relationships/slide" Target="slide34.xml"/><Relationship Id="rId3" Type="http://schemas.openxmlformats.org/officeDocument/2006/relationships/oleObject" Target="../embeddings/oleObject7.bin"/><Relationship Id="rId21" Type="http://schemas.openxmlformats.org/officeDocument/2006/relationships/slide" Target="slide30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slide" Target="slide43.xml"/><Relationship Id="rId25" Type="http://schemas.openxmlformats.org/officeDocument/2006/relationships/slide" Target="slide38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slide" Target="slide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slide" Target="slide35.xml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slide" Target="slide33.xml"/><Relationship Id="rId10" Type="http://schemas.openxmlformats.org/officeDocument/2006/relationships/image" Target="../media/image10.wmf"/><Relationship Id="rId19" Type="http://schemas.openxmlformats.org/officeDocument/2006/relationships/slide" Target="slide41.xml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34.bin"/><Relationship Id="rId25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slide" Target="slide3.xml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4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slide" Target="slide3.xml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01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4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05.wmf"/><Relationship Id="rId9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34" Type="http://schemas.openxmlformats.org/officeDocument/2006/relationships/image" Target="../media/image122.wmf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3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17.wmf"/><Relationship Id="rId32" Type="http://schemas.openxmlformats.org/officeDocument/2006/relationships/image" Target="../media/image121.wmf"/><Relationship Id="rId37" Type="http://schemas.openxmlformats.org/officeDocument/2006/relationships/slide" Target="slide3.xml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19.wmf"/><Relationship Id="rId36" Type="http://schemas.openxmlformats.org/officeDocument/2006/relationships/image" Target="../media/image123.wmf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59.bin"/><Relationship Id="rId31" Type="http://schemas.openxmlformats.org/officeDocument/2006/relationships/oleObject" Target="../embeddings/oleObject165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163.bin"/><Relationship Id="rId30" Type="http://schemas.openxmlformats.org/officeDocument/2006/relationships/image" Target="../media/image120.wmf"/><Relationship Id="rId35" Type="http://schemas.openxmlformats.org/officeDocument/2006/relationships/oleObject" Target="../embeddings/oleObject16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28.wmf"/><Relationship Id="rId1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2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27.wmf"/><Relationship Id="rId1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26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30.wmf"/><Relationship Id="rId19" Type="http://schemas.openxmlformats.org/officeDocument/2006/relationships/slide" Target="slide3.xml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2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slide" Target="slide3.xml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slide" Target="slide3.xml"/><Relationship Id="rId10" Type="http://schemas.openxmlformats.org/officeDocument/2006/relationships/image" Target="../media/image132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2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slide" Target="slide44.xml"/><Relationship Id="rId21" Type="http://schemas.openxmlformats.org/officeDocument/2006/relationships/oleObject" Target="../embeddings/oleObject21.bin"/><Relationship Id="rId7" Type="http://schemas.openxmlformats.org/officeDocument/2006/relationships/image" Target="../media/image15.wmf"/><Relationship Id="rId12" Type="http://schemas.openxmlformats.org/officeDocument/2006/relationships/slide" Target="slide45.xml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slide" Target="slide4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7.bin"/><Relationship Id="rId19" Type="http://schemas.openxmlformats.org/officeDocument/2006/relationships/slide" Target="slide47.xml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Relationship Id="rId22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36.wmf"/><Relationship Id="rId1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135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40.wmf"/><Relationship Id="rId19" Type="http://schemas.openxmlformats.org/officeDocument/2006/relationships/slide" Target="slide3.xml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4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slide" Target="slide3.xml"/><Relationship Id="rId10" Type="http://schemas.openxmlformats.org/officeDocument/2006/relationships/image" Target="../media/image105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12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slide" Target="slide3.xml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22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slide" Target="slide4.xml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5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160.wmf"/><Relationship Id="rId19" Type="http://schemas.openxmlformats.org/officeDocument/2006/relationships/slide" Target="slide4.xml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6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242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249.bin"/><Relationship Id="rId25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162.wmf"/><Relationship Id="rId22" Type="http://schemas.openxmlformats.org/officeDocument/2006/relationships/image" Target="../media/image16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253.bin"/><Relationship Id="rId21" Type="http://schemas.openxmlformats.org/officeDocument/2006/relationships/slide" Target="slide4.xml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17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10" Type="http://schemas.openxmlformats.org/officeDocument/2006/relationships/image" Target="../media/image171.wmf"/><Relationship Id="rId19" Type="http://schemas.openxmlformats.org/officeDocument/2006/relationships/slide" Target="slide4.xml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17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183.wmf"/><Relationship Id="rId17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18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1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slide" Target="slide12.xml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27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188.wmf"/><Relationship Id="rId9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slide" Target="slide2.xml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770" name="Rectangle 102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952772" name="Object 1028"/>
          <p:cNvGraphicFramePr>
            <a:graphicFrameLocks noChangeAspect="1"/>
          </p:cNvGraphicFramePr>
          <p:nvPr/>
        </p:nvGraphicFramePr>
        <p:xfrm>
          <a:off x="685800" y="3986213"/>
          <a:ext cx="266700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77" name="Clip" r:id="rId3" imgW="5533560" imgH="4381200" progId="MS_ClipArt_Gallery.2">
                  <p:embed/>
                </p:oleObj>
              </mc:Choice>
              <mc:Fallback>
                <p:oleObj name="Clip" r:id="rId3" imgW="5533560" imgH="4381200" progId="MS_ClipArt_Gallery.2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86213"/>
                        <a:ext cx="2667000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74" name="Rectangle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§5   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重积分</a:t>
            </a:r>
            <a:endParaRPr lang="zh-CN" altLang="en-US" sz="6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graphicFrame>
        <p:nvGraphicFramePr>
          <p:cNvPr id="1952775" name="Object 1031"/>
          <p:cNvGraphicFramePr>
            <a:graphicFrameLocks noChangeAspect="1"/>
          </p:cNvGraphicFramePr>
          <p:nvPr/>
        </p:nvGraphicFramePr>
        <p:xfrm>
          <a:off x="6842125" y="5029200"/>
          <a:ext cx="1616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78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5029200"/>
                        <a:ext cx="1616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914" name="Group 2"/>
          <p:cNvGrpSpPr>
            <a:grpSpLocks/>
          </p:cNvGrpSpPr>
          <p:nvPr/>
        </p:nvGrpSpPr>
        <p:grpSpPr bwMode="auto">
          <a:xfrm>
            <a:off x="1981200" y="1066800"/>
            <a:ext cx="6650038" cy="5610225"/>
            <a:chOff x="844" y="600"/>
            <a:chExt cx="4189" cy="3534"/>
          </a:xfrm>
        </p:grpSpPr>
        <p:sp>
          <p:nvSpPr>
            <p:cNvPr id="1958915" name="Text Box 3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8916" name="Text Box 4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8917" name="Line 5"/>
            <p:cNvSpPr>
              <a:spLocks noChangeShapeType="1"/>
            </p:cNvSpPr>
            <p:nvPr/>
          </p:nvSpPr>
          <p:spPr bwMode="auto">
            <a:xfrm>
              <a:off x="2192" y="3039"/>
              <a:ext cx="2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918" name="Text Box 6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58919" name="Text Box 7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8920" name="Freeform 8"/>
            <p:cNvSpPr>
              <a:spLocks/>
            </p:cNvSpPr>
            <p:nvPr/>
          </p:nvSpPr>
          <p:spPr bwMode="auto">
            <a:xfrm>
              <a:off x="2206" y="664"/>
              <a:ext cx="2" cy="2368"/>
            </a:xfrm>
            <a:custGeom>
              <a:avLst/>
              <a:gdLst>
                <a:gd name="T0" fmla="*/ 0 w 2"/>
                <a:gd name="T1" fmla="*/ 2368 h 2368"/>
                <a:gd name="T2" fmla="*/ 2 w 2"/>
                <a:gd name="T3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368">
                  <a:moveTo>
                    <a:pt x="0" y="2368"/>
                  </a:moveTo>
                  <a:lnTo>
                    <a:pt x="2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921" name="Freeform 9"/>
            <p:cNvSpPr>
              <a:spLocks/>
            </p:cNvSpPr>
            <p:nvPr/>
          </p:nvSpPr>
          <p:spPr bwMode="auto">
            <a:xfrm>
              <a:off x="1110" y="3039"/>
              <a:ext cx="1095" cy="1095"/>
            </a:xfrm>
            <a:custGeom>
              <a:avLst/>
              <a:gdLst>
                <a:gd name="T0" fmla="*/ 1095 w 1095"/>
                <a:gd name="T1" fmla="*/ 0 h 1095"/>
                <a:gd name="T2" fmla="*/ 0 w 1095"/>
                <a:gd name="T3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5" h="1095">
                  <a:moveTo>
                    <a:pt x="1095" y="0"/>
                  </a:moveTo>
                  <a:lnTo>
                    <a:pt x="0" y="109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8922" name="Oval 10"/>
          <p:cNvSpPr>
            <a:spLocks noChangeArrowheads="1"/>
          </p:cNvSpPr>
          <p:nvPr/>
        </p:nvSpPr>
        <p:spPr bwMode="auto">
          <a:xfrm>
            <a:off x="4470400" y="5062538"/>
            <a:ext cx="3441700" cy="1219200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8923" name="AutoShape 11"/>
          <p:cNvSpPr>
            <a:spLocks noChangeArrowheads="1"/>
          </p:cNvSpPr>
          <p:nvPr/>
        </p:nvSpPr>
        <p:spPr bwMode="auto">
          <a:xfrm>
            <a:off x="5562600" y="1843088"/>
            <a:ext cx="1214438" cy="4024312"/>
          </a:xfrm>
          <a:prstGeom prst="cube">
            <a:avLst>
              <a:gd name="adj" fmla="val 25000"/>
            </a:avLst>
          </a:prstGeom>
          <a:solidFill>
            <a:srgbClr val="33CC33">
              <a:alpha val="50000"/>
            </a:srgbClr>
          </a:solidFill>
          <a:ln w="28575" cap="rnd">
            <a:solidFill>
              <a:srgbClr val="00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8924" name="Freeform 12"/>
          <p:cNvSpPr>
            <a:spLocks/>
          </p:cNvSpPr>
          <p:nvPr/>
        </p:nvSpPr>
        <p:spPr bwMode="auto">
          <a:xfrm>
            <a:off x="5867400" y="1843088"/>
            <a:ext cx="1588" cy="3719512"/>
          </a:xfrm>
          <a:custGeom>
            <a:avLst/>
            <a:gdLst>
              <a:gd name="T0" fmla="*/ 0 w 1"/>
              <a:gd name="T1" fmla="*/ 0 h 2343"/>
              <a:gd name="T2" fmla="*/ 0 w 1"/>
              <a:gd name="T3" fmla="*/ 2343 h 23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43">
                <a:moveTo>
                  <a:pt x="0" y="0"/>
                </a:moveTo>
                <a:lnTo>
                  <a:pt x="0" y="2343"/>
                </a:lnTo>
              </a:path>
            </a:pathLst>
          </a:custGeom>
          <a:noFill/>
          <a:ln w="28575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8925" name="Line 13"/>
          <p:cNvSpPr>
            <a:spLocks noChangeShapeType="1"/>
          </p:cNvSpPr>
          <p:nvPr/>
        </p:nvSpPr>
        <p:spPr bwMode="auto">
          <a:xfrm flipH="1">
            <a:off x="5867400" y="5562600"/>
            <a:ext cx="909638" cy="0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8926" name="Line 14"/>
          <p:cNvSpPr>
            <a:spLocks noChangeShapeType="1"/>
          </p:cNvSpPr>
          <p:nvPr/>
        </p:nvSpPr>
        <p:spPr bwMode="auto">
          <a:xfrm flipH="1">
            <a:off x="5562600" y="5562600"/>
            <a:ext cx="304800" cy="304800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8927" name="Freeform 15"/>
          <p:cNvSpPr>
            <a:spLocks/>
          </p:cNvSpPr>
          <p:nvPr/>
        </p:nvSpPr>
        <p:spPr bwMode="auto">
          <a:xfrm>
            <a:off x="4516438" y="1809750"/>
            <a:ext cx="3390900" cy="990600"/>
          </a:xfrm>
          <a:custGeom>
            <a:avLst/>
            <a:gdLst>
              <a:gd name="T0" fmla="*/ 668 w 2136"/>
              <a:gd name="T1" fmla="*/ 243 h 624"/>
              <a:gd name="T2" fmla="*/ 692 w 2136"/>
              <a:gd name="T3" fmla="*/ 261 h 624"/>
              <a:gd name="T4" fmla="*/ 791 w 2136"/>
              <a:gd name="T5" fmla="*/ 292 h 624"/>
              <a:gd name="T6" fmla="*/ 893 w 2136"/>
              <a:gd name="T7" fmla="*/ 306 h 624"/>
              <a:gd name="T8" fmla="*/ 979 w 2136"/>
              <a:gd name="T9" fmla="*/ 316 h 624"/>
              <a:gd name="T10" fmla="*/ 1075 w 2136"/>
              <a:gd name="T11" fmla="*/ 314 h 624"/>
              <a:gd name="T12" fmla="*/ 1268 w 2136"/>
              <a:gd name="T13" fmla="*/ 285 h 624"/>
              <a:gd name="T14" fmla="*/ 1355 w 2136"/>
              <a:gd name="T15" fmla="*/ 231 h 624"/>
              <a:gd name="T16" fmla="*/ 1391 w 2136"/>
              <a:gd name="T17" fmla="*/ 190 h 624"/>
              <a:gd name="T18" fmla="*/ 1415 w 2136"/>
              <a:gd name="T19" fmla="*/ 111 h 624"/>
              <a:gd name="T20" fmla="*/ 1424 w 2136"/>
              <a:gd name="T21" fmla="*/ 48 h 624"/>
              <a:gd name="T22" fmla="*/ 1427 w 2136"/>
              <a:gd name="T23" fmla="*/ 0 h 624"/>
              <a:gd name="T24" fmla="*/ 2136 w 2136"/>
              <a:gd name="T25" fmla="*/ 251 h 624"/>
              <a:gd name="T26" fmla="*/ 1763 w 2136"/>
              <a:gd name="T27" fmla="*/ 492 h 624"/>
              <a:gd name="T28" fmla="*/ 1475 w 2136"/>
              <a:gd name="T29" fmla="*/ 588 h 624"/>
              <a:gd name="T30" fmla="*/ 1279 w 2136"/>
              <a:gd name="T31" fmla="*/ 612 h 624"/>
              <a:gd name="T32" fmla="*/ 1089 w 2136"/>
              <a:gd name="T33" fmla="*/ 624 h 624"/>
              <a:gd name="T34" fmla="*/ 875 w 2136"/>
              <a:gd name="T35" fmla="*/ 616 h 624"/>
              <a:gd name="T36" fmla="*/ 659 w 2136"/>
              <a:gd name="T37" fmla="*/ 588 h 624"/>
              <a:gd name="T38" fmla="*/ 273 w 2136"/>
              <a:gd name="T39" fmla="*/ 496 h 624"/>
              <a:gd name="T40" fmla="*/ 0 w 2136"/>
              <a:gd name="T41" fmla="*/ 233 h 624"/>
              <a:gd name="T42" fmla="*/ 647 w 2136"/>
              <a:gd name="T43" fmla="*/ 186 h 624"/>
              <a:gd name="T44" fmla="*/ 668 w 2136"/>
              <a:gd name="T45" fmla="*/ 24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36" h="624">
                <a:moveTo>
                  <a:pt x="668" y="243"/>
                </a:moveTo>
                <a:lnTo>
                  <a:pt x="692" y="261"/>
                </a:lnTo>
                <a:lnTo>
                  <a:pt x="791" y="292"/>
                </a:lnTo>
                <a:lnTo>
                  <a:pt x="893" y="306"/>
                </a:lnTo>
                <a:lnTo>
                  <a:pt x="979" y="316"/>
                </a:lnTo>
                <a:lnTo>
                  <a:pt x="1075" y="314"/>
                </a:lnTo>
                <a:lnTo>
                  <a:pt x="1268" y="285"/>
                </a:lnTo>
                <a:lnTo>
                  <a:pt x="1355" y="231"/>
                </a:lnTo>
                <a:lnTo>
                  <a:pt x="1391" y="190"/>
                </a:lnTo>
                <a:lnTo>
                  <a:pt x="1415" y="111"/>
                </a:lnTo>
                <a:lnTo>
                  <a:pt x="1424" y="48"/>
                </a:lnTo>
                <a:lnTo>
                  <a:pt x="1427" y="0"/>
                </a:lnTo>
                <a:lnTo>
                  <a:pt x="2136" y="251"/>
                </a:lnTo>
                <a:lnTo>
                  <a:pt x="1763" y="492"/>
                </a:lnTo>
                <a:lnTo>
                  <a:pt x="1475" y="588"/>
                </a:lnTo>
                <a:lnTo>
                  <a:pt x="1279" y="612"/>
                </a:lnTo>
                <a:lnTo>
                  <a:pt x="1089" y="624"/>
                </a:lnTo>
                <a:lnTo>
                  <a:pt x="875" y="616"/>
                </a:lnTo>
                <a:lnTo>
                  <a:pt x="659" y="588"/>
                </a:lnTo>
                <a:lnTo>
                  <a:pt x="273" y="496"/>
                </a:lnTo>
                <a:lnTo>
                  <a:pt x="0" y="233"/>
                </a:lnTo>
                <a:lnTo>
                  <a:pt x="647" y="186"/>
                </a:lnTo>
                <a:lnTo>
                  <a:pt x="668" y="24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000000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8928" name="Freeform 16"/>
          <p:cNvSpPr>
            <a:spLocks/>
          </p:cNvSpPr>
          <p:nvPr/>
        </p:nvSpPr>
        <p:spPr bwMode="auto">
          <a:xfrm>
            <a:off x="5537200" y="1601788"/>
            <a:ext cx="1250950" cy="715962"/>
          </a:xfrm>
          <a:custGeom>
            <a:avLst/>
            <a:gdLst>
              <a:gd name="T0" fmla="*/ 26 w 788"/>
              <a:gd name="T1" fmla="*/ 223 h 451"/>
              <a:gd name="T2" fmla="*/ 25 w 788"/>
              <a:gd name="T3" fmla="*/ 374 h 451"/>
              <a:gd name="T4" fmla="*/ 174 w 788"/>
              <a:gd name="T5" fmla="*/ 431 h 451"/>
              <a:gd name="T6" fmla="*/ 382 w 788"/>
              <a:gd name="T7" fmla="*/ 449 h 451"/>
              <a:gd name="T8" fmla="*/ 619 w 788"/>
              <a:gd name="T9" fmla="*/ 419 h 451"/>
              <a:gd name="T10" fmla="*/ 730 w 788"/>
              <a:gd name="T11" fmla="*/ 353 h 451"/>
              <a:gd name="T12" fmla="*/ 772 w 788"/>
              <a:gd name="T13" fmla="*/ 281 h 451"/>
              <a:gd name="T14" fmla="*/ 781 w 788"/>
              <a:gd name="T15" fmla="*/ 191 h 451"/>
              <a:gd name="T16" fmla="*/ 781 w 788"/>
              <a:gd name="T17" fmla="*/ 149 h 451"/>
              <a:gd name="T18" fmla="*/ 742 w 788"/>
              <a:gd name="T19" fmla="*/ 95 h 451"/>
              <a:gd name="T20" fmla="*/ 562 w 788"/>
              <a:gd name="T21" fmla="*/ 25 h 451"/>
              <a:gd name="T22" fmla="*/ 319 w 788"/>
              <a:gd name="T23" fmla="*/ 11 h 451"/>
              <a:gd name="T24" fmla="*/ 121 w 788"/>
              <a:gd name="T25" fmla="*/ 90 h 451"/>
              <a:gd name="T26" fmla="*/ 26 w 788"/>
              <a:gd name="T27" fmla="*/ 223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88" h="451">
                <a:moveTo>
                  <a:pt x="26" y="223"/>
                </a:moveTo>
                <a:cubicBezTo>
                  <a:pt x="10" y="270"/>
                  <a:pt x="0" y="339"/>
                  <a:pt x="25" y="374"/>
                </a:cubicBezTo>
                <a:cubicBezTo>
                  <a:pt x="50" y="409"/>
                  <a:pt x="115" y="419"/>
                  <a:pt x="174" y="431"/>
                </a:cubicBezTo>
                <a:cubicBezTo>
                  <a:pt x="233" y="443"/>
                  <a:pt x="308" y="451"/>
                  <a:pt x="382" y="449"/>
                </a:cubicBezTo>
                <a:cubicBezTo>
                  <a:pt x="456" y="447"/>
                  <a:pt x="561" y="435"/>
                  <a:pt x="619" y="419"/>
                </a:cubicBezTo>
                <a:cubicBezTo>
                  <a:pt x="677" y="403"/>
                  <a:pt x="705" y="376"/>
                  <a:pt x="730" y="353"/>
                </a:cubicBezTo>
                <a:cubicBezTo>
                  <a:pt x="755" y="330"/>
                  <a:pt x="764" y="308"/>
                  <a:pt x="772" y="281"/>
                </a:cubicBezTo>
                <a:cubicBezTo>
                  <a:pt x="780" y="254"/>
                  <a:pt x="780" y="213"/>
                  <a:pt x="781" y="191"/>
                </a:cubicBezTo>
                <a:cubicBezTo>
                  <a:pt x="782" y="169"/>
                  <a:pt x="788" y="165"/>
                  <a:pt x="781" y="149"/>
                </a:cubicBezTo>
                <a:cubicBezTo>
                  <a:pt x="774" y="133"/>
                  <a:pt x="778" y="116"/>
                  <a:pt x="742" y="95"/>
                </a:cubicBezTo>
                <a:cubicBezTo>
                  <a:pt x="706" y="74"/>
                  <a:pt x="632" y="39"/>
                  <a:pt x="562" y="25"/>
                </a:cubicBezTo>
                <a:cubicBezTo>
                  <a:pt x="492" y="11"/>
                  <a:pt x="392" y="0"/>
                  <a:pt x="319" y="11"/>
                </a:cubicBezTo>
                <a:cubicBezTo>
                  <a:pt x="246" y="22"/>
                  <a:pt x="170" y="55"/>
                  <a:pt x="121" y="90"/>
                </a:cubicBezTo>
                <a:cubicBezTo>
                  <a:pt x="72" y="125"/>
                  <a:pt x="42" y="176"/>
                  <a:pt x="26" y="223"/>
                </a:cubicBez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chemeClr val="tx1"/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8929" name="Freeform 17"/>
          <p:cNvSpPr>
            <a:spLocks/>
          </p:cNvSpPr>
          <p:nvPr/>
        </p:nvSpPr>
        <p:spPr bwMode="auto">
          <a:xfrm>
            <a:off x="6173788" y="2803525"/>
            <a:ext cx="1587" cy="2897188"/>
          </a:xfrm>
          <a:custGeom>
            <a:avLst/>
            <a:gdLst>
              <a:gd name="T0" fmla="*/ 1 w 1"/>
              <a:gd name="T1" fmla="*/ 1825 h 1825"/>
              <a:gd name="T2" fmla="*/ 0 w 1"/>
              <a:gd name="T3" fmla="*/ 0 h 1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825">
                <a:moveTo>
                  <a:pt x="1" y="182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8930" name="Line 18"/>
          <p:cNvSpPr>
            <a:spLocks noChangeShapeType="1"/>
          </p:cNvSpPr>
          <p:nvPr/>
        </p:nvSpPr>
        <p:spPr bwMode="auto">
          <a:xfrm flipV="1">
            <a:off x="6172200" y="1843088"/>
            <a:ext cx="0" cy="9588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58931" name="Group 19"/>
          <p:cNvGrpSpPr>
            <a:grpSpLocks/>
          </p:cNvGrpSpPr>
          <p:nvPr/>
        </p:nvGrpSpPr>
        <p:grpSpPr bwMode="auto">
          <a:xfrm>
            <a:off x="4584700" y="5054600"/>
            <a:ext cx="3181350" cy="1225550"/>
            <a:chOff x="2888" y="3184"/>
            <a:chExt cx="2004" cy="772"/>
          </a:xfrm>
        </p:grpSpPr>
        <p:sp>
          <p:nvSpPr>
            <p:cNvPr id="1958932" name="Freeform 20"/>
            <p:cNvSpPr>
              <a:spLocks/>
            </p:cNvSpPr>
            <p:nvPr/>
          </p:nvSpPr>
          <p:spPr bwMode="auto">
            <a:xfrm>
              <a:off x="3840" y="3256"/>
              <a:ext cx="660" cy="700"/>
            </a:xfrm>
            <a:custGeom>
              <a:avLst/>
              <a:gdLst>
                <a:gd name="T0" fmla="*/ 0 w 660"/>
                <a:gd name="T1" fmla="*/ 700 h 700"/>
                <a:gd name="T2" fmla="*/ 660 w 660"/>
                <a:gd name="T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700">
                  <a:moveTo>
                    <a:pt x="0" y="700"/>
                  </a:moveTo>
                  <a:cubicBezTo>
                    <a:pt x="110" y="583"/>
                    <a:pt x="523" y="146"/>
                    <a:pt x="66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33" name="Freeform 21"/>
            <p:cNvSpPr>
              <a:spLocks/>
            </p:cNvSpPr>
            <p:nvPr/>
          </p:nvSpPr>
          <p:spPr bwMode="auto">
            <a:xfrm>
              <a:off x="4048" y="3296"/>
              <a:ext cx="588" cy="660"/>
            </a:xfrm>
            <a:custGeom>
              <a:avLst/>
              <a:gdLst>
                <a:gd name="T0" fmla="*/ 0 w 588"/>
                <a:gd name="T1" fmla="*/ 660 h 660"/>
                <a:gd name="T2" fmla="*/ 588 w 588"/>
                <a:gd name="T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660">
                  <a:moveTo>
                    <a:pt x="0" y="660"/>
                  </a:moveTo>
                  <a:cubicBezTo>
                    <a:pt x="98" y="550"/>
                    <a:pt x="466" y="137"/>
                    <a:pt x="58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34" name="Freeform 22"/>
            <p:cNvSpPr>
              <a:spLocks/>
            </p:cNvSpPr>
            <p:nvPr/>
          </p:nvSpPr>
          <p:spPr bwMode="auto">
            <a:xfrm>
              <a:off x="4268" y="3348"/>
              <a:ext cx="508" cy="584"/>
            </a:xfrm>
            <a:custGeom>
              <a:avLst/>
              <a:gdLst>
                <a:gd name="T0" fmla="*/ 0 w 508"/>
                <a:gd name="T1" fmla="*/ 584 h 584"/>
                <a:gd name="T2" fmla="*/ 508 w 508"/>
                <a:gd name="T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8" h="584">
                  <a:moveTo>
                    <a:pt x="0" y="584"/>
                  </a:moveTo>
                  <a:cubicBezTo>
                    <a:pt x="85" y="487"/>
                    <a:pt x="402" y="122"/>
                    <a:pt x="50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35" name="Freeform 23"/>
            <p:cNvSpPr>
              <a:spLocks/>
            </p:cNvSpPr>
            <p:nvPr/>
          </p:nvSpPr>
          <p:spPr bwMode="auto">
            <a:xfrm>
              <a:off x="4496" y="3424"/>
              <a:ext cx="396" cy="468"/>
            </a:xfrm>
            <a:custGeom>
              <a:avLst/>
              <a:gdLst>
                <a:gd name="T0" fmla="*/ 0 w 396"/>
                <a:gd name="T1" fmla="*/ 468 h 468"/>
                <a:gd name="T2" fmla="*/ 396 w 396"/>
                <a:gd name="T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468">
                  <a:moveTo>
                    <a:pt x="0" y="468"/>
                  </a:moveTo>
                  <a:cubicBezTo>
                    <a:pt x="67" y="390"/>
                    <a:pt x="314" y="98"/>
                    <a:pt x="39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36" name="Freeform 24"/>
            <p:cNvSpPr>
              <a:spLocks/>
            </p:cNvSpPr>
            <p:nvPr/>
          </p:nvSpPr>
          <p:spPr bwMode="auto">
            <a:xfrm>
              <a:off x="3216" y="3192"/>
              <a:ext cx="580" cy="676"/>
            </a:xfrm>
            <a:custGeom>
              <a:avLst/>
              <a:gdLst>
                <a:gd name="T0" fmla="*/ 0 w 580"/>
                <a:gd name="T1" fmla="*/ 676 h 676"/>
                <a:gd name="T2" fmla="*/ 580 w 580"/>
                <a:gd name="T3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0" h="676">
                  <a:moveTo>
                    <a:pt x="0" y="676"/>
                  </a:moveTo>
                  <a:cubicBezTo>
                    <a:pt x="97" y="563"/>
                    <a:pt x="459" y="141"/>
                    <a:pt x="58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37" name="Freeform 25"/>
            <p:cNvSpPr>
              <a:spLocks/>
            </p:cNvSpPr>
            <p:nvPr/>
          </p:nvSpPr>
          <p:spPr bwMode="auto">
            <a:xfrm>
              <a:off x="3040" y="3204"/>
              <a:ext cx="536" cy="604"/>
            </a:xfrm>
            <a:custGeom>
              <a:avLst/>
              <a:gdLst>
                <a:gd name="T0" fmla="*/ 0 w 536"/>
                <a:gd name="T1" fmla="*/ 604 h 604"/>
                <a:gd name="T2" fmla="*/ 536 w 5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6" h="604">
                  <a:moveTo>
                    <a:pt x="0" y="604"/>
                  </a:moveTo>
                  <a:cubicBezTo>
                    <a:pt x="88" y="504"/>
                    <a:pt x="424" y="126"/>
                    <a:pt x="53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38" name="Freeform 26"/>
            <p:cNvSpPr>
              <a:spLocks/>
            </p:cNvSpPr>
            <p:nvPr/>
          </p:nvSpPr>
          <p:spPr bwMode="auto">
            <a:xfrm>
              <a:off x="2888" y="3244"/>
              <a:ext cx="404" cy="476"/>
            </a:xfrm>
            <a:custGeom>
              <a:avLst/>
              <a:gdLst>
                <a:gd name="T0" fmla="*/ 0 w 404"/>
                <a:gd name="T1" fmla="*/ 476 h 476"/>
                <a:gd name="T2" fmla="*/ 404 w 404"/>
                <a:gd name="T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476">
                  <a:moveTo>
                    <a:pt x="0" y="476"/>
                  </a:moveTo>
                  <a:cubicBezTo>
                    <a:pt x="67" y="397"/>
                    <a:pt x="320" y="99"/>
                    <a:pt x="40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39" name="Freeform 27"/>
            <p:cNvSpPr>
              <a:spLocks/>
            </p:cNvSpPr>
            <p:nvPr/>
          </p:nvSpPr>
          <p:spPr bwMode="auto">
            <a:xfrm>
              <a:off x="3324" y="3184"/>
              <a:ext cx="644" cy="720"/>
            </a:xfrm>
            <a:custGeom>
              <a:avLst/>
              <a:gdLst>
                <a:gd name="T0" fmla="*/ 0 w 644"/>
                <a:gd name="T1" fmla="*/ 720 h 720"/>
                <a:gd name="T2" fmla="*/ 644 w 644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720">
                  <a:moveTo>
                    <a:pt x="0" y="720"/>
                  </a:moveTo>
                  <a:cubicBezTo>
                    <a:pt x="107" y="600"/>
                    <a:pt x="510" y="150"/>
                    <a:pt x="64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8940" name="Group 28"/>
          <p:cNvGrpSpPr>
            <a:grpSpLocks/>
          </p:cNvGrpSpPr>
          <p:nvPr/>
        </p:nvGrpSpPr>
        <p:grpSpPr bwMode="auto">
          <a:xfrm>
            <a:off x="4495800" y="5251450"/>
            <a:ext cx="3384550" cy="920750"/>
            <a:chOff x="2832" y="3308"/>
            <a:chExt cx="2132" cy="580"/>
          </a:xfrm>
        </p:grpSpPr>
        <p:sp>
          <p:nvSpPr>
            <p:cNvPr id="1958941" name="Freeform 29"/>
            <p:cNvSpPr>
              <a:spLocks/>
            </p:cNvSpPr>
            <p:nvPr/>
          </p:nvSpPr>
          <p:spPr bwMode="auto">
            <a:xfrm>
              <a:off x="2880" y="3696"/>
              <a:ext cx="2064" cy="1"/>
            </a:xfrm>
            <a:custGeom>
              <a:avLst/>
              <a:gdLst>
                <a:gd name="T0" fmla="*/ 0 w 2064"/>
                <a:gd name="T1" fmla="*/ 0 h 1"/>
                <a:gd name="T2" fmla="*/ 2064 w 20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64" h="1">
                  <a:moveTo>
                    <a:pt x="0" y="0"/>
                  </a:moveTo>
                  <a:cubicBezTo>
                    <a:pt x="0" y="0"/>
                    <a:pt x="1032" y="0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42" name="Freeform 30"/>
            <p:cNvSpPr>
              <a:spLocks/>
            </p:cNvSpPr>
            <p:nvPr/>
          </p:nvSpPr>
          <p:spPr bwMode="auto">
            <a:xfrm>
              <a:off x="2996" y="3792"/>
              <a:ext cx="1808" cy="4"/>
            </a:xfrm>
            <a:custGeom>
              <a:avLst/>
              <a:gdLst>
                <a:gd name="T0" fmla="*/ 0 w 1808"/>
                <a:gd name="T1" fmla="*/ 0 h 4"/>
                <a:gd name="T2" fmla="*/ 1808 w 180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8" h="4">
                  <a:moveTo>
                    <a:pt x="0" y="0"/>
                  </a:moveTo>
                  <a:cubicBezTo>
                    <a:pt x="301" y="1"/>
                    <a:pt x="1431" y="3"/>
                    <a:pt x="1808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43" name="Freeform 31"/>
            <p:cNvSpPr>
              <a:spLocks/>
            </p:cNvSpPr>
            <p:nvPr/>
          </p:nvSpPr>
          <p:spPr bwMode="auto">
            <a:xfrm>
              <a:off x="3288" y="3884"/>
              <a:ext cx="1220" cy="4"/>
            </a:xfrm>
            <a:custGeom>
              <a:avLst/>
              <a:gdLst>
                <a:gd name="T0" fmla="*/ 0 w 1220"/>
                <a:gd name="T1" fmla="*/ 0 h 4"/>
                <a:gd name="T2" fmla="*/ 1220 w 122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20" h="4">
                  <a:moveTo>
                    <a:pt x="0" y="0"/>
                  </a:moveTo>
                  <a:cubicBezTo>
                    <a:pt x="203" y="1"/>
                    <a:pt x="966" y="3"/>
                    <a:pt x="1220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44" name="Freeform 32"/>
            <p:cNvSpPr>
              <a:spLocks/>
            </p:cNvSpPr>
            <p:nvPr/>
          </p:nvSpPr>
          <p:spPr bwMode="auto">
            <a:xfrm>
              <a:off x="2832" y="3504"/>
              <a:ext cx="2132" cy="1"/>
            </a:xfrm>
            <a:custGeom>
              <a:avLst/>
              <a:gdLst>
                <a:gd name="T0" fmla="*/ 0 w 2132"/>
                <a:gd name="T1" fmla="*/ 0 h 1"/>
                <a:gd name="T2" fmla="*/ 2132 w 21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32" h="1">
                  <a:moveTo>
                    <a:pt x="0" y="0"/>
                  </a:moveTo>
                  <a:cubicBezTo>
                    <a:pt x="355" y="0"/>
                    <a:pt x="1688" y="0"/>
                    <a:pt x="213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45" name="Freeform 33"/>
            <p:cNvSpPr>
              <a:spLocks/>
            </p:cNvSpPr>
            <p:nvPr/>
          </p:nvSpPr>
          <p:spPr bwMode="auto">
            <a:xfrm>
              <a:off x="3080" y="3308"/>
              <a:ext cx="1612" cy="8"/>
            </a:xfrm>
            <a:custGeom>
              <a:avLst/>
              <a:gdLst>
                <a:gd name="T0" fmla="*/ 0 w 1612"/>
                <a:gd name="T1" fmla="*/ 8 h 8"/>
                <a:gd name="T2" fmla="*/ 1612 w 1612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2" h="8">
                  <a:moveTo>
                    <a:pt x="0" y="8"/>
                  </a:moveTo>
                  <a:cubicBezTo>
                    <a:pt x="269" y="7"/>
                    <a:pt x="1276" y="2"/>
                    <a:pt x="161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8946" name="Group 34"/>
          <p:cNvGrpSpPr>
            <a:grpSpLocks/>
          </p:cNvGrpSpPr>
          <p:nvPr/>
        </p:nvGrpSpPr>
        <p:grpSpPr bwMode="auto">
          <a:xfrm>
            <a:off x="4432300" y="1176338"/>
            <a:ext cx="3505200" cy="5105400"/>
            <a:chOff x="2792" y="741"/>
            <a:chExt cx="2208" cy="3216"/>
          </a:xfrm>
        </p:grpSpPr>
        <p:sp>
          <p:nvSpPr>
            <p:cNvPr id="1958947" name="AutoShape 35"/>
            <p:cNvSpPr>
              <a:spLocks noChangeArrowheads="1"/>
            </p:cNvSpPr>
            <p:nvPr/>
          </p:nvSpPr>
          <p:spPr bwMode="auto">
            <a:xfrm>
              <a:off x="2816" y="975"/>
              <a:ext cx="2168" cy="2982"/>
            </a:xfrm>
            <a:prstGeom prst="can">
              <a:avLst>
                <a:gd name="adj" fmla="val 34387"/>
              </a:avLst>
            </a:prstGeom>
            <a:gradFill rotWithShape="0">
              <a:gsLst>
                <a:gs pos="0">
                  <a:srgbClr val="009900"/>
                </a:gs>
                <a:gs pos="50000">
                  <a:srgbClr val="FFFFFF"/>
                </a:gs>
                <a:gs pos="100000">
                  <a:srgbClr val="009900"/>
                </a:gs>
              </a:gsLst>
              <a:lin ang="0" scaled="1"/>
            </a:gra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948" name="Freeform 36"/>
            <p:cNvSpPr>
              <a:spLocks/>
            </p:cNvSpPr>
            <p:nvPr/>
          </p:nvSpPr>
          <p:spPr bwMode="auto">
            <a:xfrm>
              <a:off x="2792" y="741"/>
              <a:ext cx="2208" cy="1024"/>
            </a:xfrm>
            <a:custGeom>
              <a:avLst/>
              <a:gdLst>
                <a:gd name="T0" fmla="*/ 16 w 1263"/>
                <a:gd name="T1" fmla="*/ 316 h 596"/>
                <a:gd name="T2" fmla="*/ 78 w 1263"/>
                <a:gd name="T3" fmla="*/ 474 h 596"/>
                <a:gd name="T4" fmla="*/ 270 w 1263"/>
                <a:gd name="T5" fmla="*/ 546 h 596"/>
                <a:gd name="T6" fmla="*/ 606 w 1263"/>
                <a:gd name="T7" fmla="*/ 594 h 596"/>
                <a:gd name="T8" fmla="*/ 969 w 1263"/>
                <a:gd name="T9" fmla="*/ 561 h 596"/>
                <a:gd name="T10" fmla="*/ 1185 w 1263"/>
                <a:gd name="T11" fmla="*/ 468 h 596"/>
                <a:gd name="T12" fmla="*/ 1254 w 1263"/>
                <a:gd name="T13" fmla="*/ 330 h 596"/>
                <a:gd name="T14" fmla="*/ 1128 w 1263"/>
                <a:gd name="T15" fmla="*/ 163 h 596"/>
                <a:gd name="T16" fmla="*/ 855 w 1263"/>
                <a:gd name="T17" fmla="*/ 24 h 596"/>
                <a:gd name="T18" fmla="*/ 501 w 1263"/>
                <a:gd name="T19" fmla="*/ 24 h 596"/>
                <a:gd name="T20" fmla="*/ 174 w 1263"/>
                <a:gd name="T21" fmla="*/ 144 h 596"/>
                <a:gd name="T22" fmla="*/ 16 w 1263"/>
                <a:gd name="T23" fmla="*/ 31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3" h="596">
                  <a:moveTo>
                    <a:pt x="16" y="316"/>
                  </a:moveTo>
                  <a:cubicBezTo>
                    <a:pt x="0" y="371"/>
                    <a:pt x="36" y="436"/>
                    <a:pt x="78" y="474"/>
                  </a:cubicBezTo>
                  <a:cubicBezTo>
                    <a:pt x="120" y="512"/>
                    <a:pt x="182" y="526"/>
                    <a:pt x="270" y="546"/>
                  </a:cubicBezTo>
                  <a:cubicBezTo>
                    <a:pt x="358" y="566"/>
                    <a:pt x="490" y="592"/>
                    <a:pt x="606" y="594"/>
                  </a:cubicBezTo>
                  <a:cubicBezTo>
                    <a:pt x="722" y="596"/>
                    <a:pt x="873" y="582"/>
                    <a:pt x="969" y="561"/>
                  </a:cubicBezTo>
                  <a:cubicBezTo>
                    <a:pt x="1065" y="540"/>
                    <a:pt x="1138" y="506"/>
                    <a:pt x="1185" y="468"/>
                  </a:cubicBezTo>
                  <a:cubicBezTo>
                    <a:pt x="1232" y="430"/>
                    <a:pt x="1263" y="381"/>
                    <a:pt x="1254" y="330"/>
                  </a:cubicBezTo>
                  <a:cubicBezTo>
                    <a:pt x="1245" y="279"/>
                    <a:pt x="1194" y="214"/>
                    <a:pt x="1128" y="163"/>
                  </a:cubicBezTo>
                  <a:cubicBezTo>
                    <a:pt x="1062" y="111"/>
                    <a:pt x="959" y="47"/>
                    <a:pt x="855" y="24"/>
                  </a:cubicBezTo>
                  <a:cubicBezTo>
                    <a:pt x="751" y="0"/>
                    <a:pt x="614" y="3"/>
                    <a:pt x="501" y="24"/>
                  </a:cubicBezTo>
                  <a:cubicBezTo>
                    <a:pt x="388" y="44"/>
                    <a:pt x="255" y="95"/>
                    <a:pt x="174" y="144"/>
                  </a:cubicBezTo>
                  <a:cubicBezTo>
                    <a:pt x="93" y="193"/>
                    <a:pt x="32" y="261"/>
                    <a:pt x="16" y="316"/>
                  </a:cubicBez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50000">
                  <a:schemeClr val="tx1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8949" name="Text Box 37"/>
          <p:cNvSpPr txBox="1">
            <a:spLocks noChangeArrowheads="1"/>
          </p:cNvSpPr>
          <p:nvPr/>
        </p:nvSpPr>
        <p:spPr bwMode="auto">
          <a:xfrm>
            <a:off x="514350" y="9144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S </a:t>
            </a:r>
            <a:r>
              <a:rPr lang="en-US" altLang="zh-CN" b="1">
                <a:solidFill>
                  <a:srgbClr val="009900"/>
                </a:solidFill>
              </a:rPr>
              <a:t>:  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en-US" altLang="zh-CN" b="1">
                <a:solidFill>
                  <a:srgbClr val="009900"/>
                </a:solidFill>
              </a:rPr>
              <a:t> = </a:t>
            </a:r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,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58952" name="Object 40"/>
          <p:cNvGraphicFramePr>
            <a:graphicFrameLocks noChangeAspect="1"/>
          </p:cNvGraphicFramePr>
          <p:nvPr/>
        </p:nvGraphicFramePr>
        <p:xfrm>
          <a:off x="514350" y="2895600"/>
          <a:ext cx="2381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79" name="公式" r:id="rId3" imgW="1282680" imgH="228600" progId="Equation.3">
                  <p:embed/>
                </p:oleObj>
              </mc:Choice>
              <mc:Fallback>
                <p:oleObj name="公式" r:id="rId3" imgW="128268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895600"/>
                        <a:ext cx="2381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8953" name="Object 41"/>
          <p:cNvGraphicFramePr>
            <a:graphicFrameLocks noChangeAspect="1"/>
          </p:cNvGraphicFramePr>
          <p:nvPr/>
        </p:nvGraphicFramePr>
        <p:xfrm>
          <a:off x="514350" y="2895600"/>
          <a:ext cx="2381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80" name="公式" r:id="rId5" imgW="1282680" imgH="228600" progId="Equation.3">
                  <p:embed/>
                </p:oleObj>
              </mc:Choice>
              <mc:Fallback>
                <p:oleObj name="公式" r:id="rId5" imgW="128268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895600"/>
                        <a:ext cx="2381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8954" name="Text Box 42"/>
          <p:cNvSpPr txBox="1">
            <a:spLocks noChangeArrowheads="1"/>
          </p:cNvSpPr>
          <p:nvPr/>
        </p:nvSpPr>
        <p:spPr bwMode="auto">
          <a:xfrm>
            <a:off x="212725" y="3505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3 </a:t>
            </a:r>
            <a:r>
              <a:rPr lang="zh-CN" altLang="en-US" sz="2000" b="1"/>
              <a:t>积零为整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58956" name="Text Box 44"/>
          <p:cNvSpPr txBox="1">
            <a:spLocks noChangeArrowheads="1"/>
          </p:cNvSpPr>
          <p:nvPr/>
        </p:nvSpPr>
        <p:spPr bwMode="auto">
          <a:xfrm>
            <a:off x="212725" y="4140200"/>
            <a:ext cx="133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4 </a:t>
            </a:r>
            <a:r>
              <a:rPr lang="zh-CN" altLang="en-US" sz="2000" b="1"/>
              <a:t>取极限</a:t>
            </a:r>
            <a:endParaRPr lang="zh-CN" altLang="en-US" b="1">
              <a:solidFill>
                <a:schemeClr val="accent2"/>
              </a:solidFill>
            </a:endParaRPr>
          </a:p>
        </p:txBody>
      </p:sp>
      <p:graphicFrame>
        <p:nvGraphicFramePr>
          <p:cNvPr id="1958957" name="Object 45"/>
          <p:cNvGraphicFramePr>
            <a:graphicFrameLocks noChangeAspect="1"/>
          </p:cNvGraphicFramePr>
          <p:nvPr/>
        </p:nvGraphicFramePr>
        <p:xfrm>
          <a:off x="304800" y="5788025"/>
          <a:ext cx="20748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81" name="公式" r:id="rId6" imgW="1104840" imgH="380880" progId="Equation.3">
                  <p:embed/>
                </p:oleObj>
              </mc:Choice>
              <mc:Fallback>
                <p:oleObj name="公式" r:id="rId6" imgW="1104840" imgH="380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88025"/>
                        <a:ext cx="20748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8958" name="Text Box 46"/>
          <p:cNvSpPr txBox="1">
            <a:spLocks noChangeArrowheads="1"/>
          </p:cNvSpPr>
          <p:nvPr/>
        </p:nvSpPr>
        <p:spPr bwMode="auto">
          <a:xfrm>
            <a:off x="400050" y="4568825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令分法无限变细</a:t>
            </a:r>
          </a:p>
        </p:txBody>
      </p:sp>
      <p:sp>
        <p:nvSpPr>
          <p:cNvPr id="1958961" name="Text Box 49"/>
          <p:cNvSpPr txBox="1">
            <a:spLocks noChangeArrowheads="1"/>
          </p:cNvSpPr>
          <p:nvPr/>
        </p:nvSpPr>
        <p:spPr bwMode="auto">
          <a:xfrm>
            <a:off x="8108950" y="2317750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000" b="1" i="1">
                <a:solidFill>
                  <a:srgbClr val="009900"/>
                </a:solidFill>
              </a:rPr>
              <a:t>V</a:t>
            </a:r>
          </a:p>
        </p:txBody>
      </p:sp>
      <p:sp>
        <p:nvSpPr>
          <p:cNvPr id="1958962" name="Arc 50"/>
          <p:cNvSpPr>
            <a:spLocks/>
          </p:cNvSpPr>
          <p:nvPr/>
        </p:nvSpPr>
        <p:spPr bwMode="auto">
          <a:xfrm>
            <a:off x="4471988" y="4984750"/>
            <a:ext cx="3440112" cy="661988"/>
          </a:xfrm>
          <a:custGeom>
            <a:avLst/>
            <a:gdLst>
              <a:gd name="G0" fmla="+- 21520 0 0"/>
              <a:gd name="G1" fmla="+- 21600 0 0"/>
              <a:gd name="G2" fmla="+- 21600 0 0"/>
              <a:gd name="T0" fmla="*/ 0 w 43120"/>
              <a:gd name="T1" fmla="*/ 19743 h 21600"/>
              <a:gd name="T2" fmla="*/ 43120 w 43120"/>
              <a:gd name="T3" fmla="*/ 21600 h 21600"/>
              <a:gd name="T4" fmla="*/ 21520 w 4312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20" h="21600" fill="none" extrusionOk="0">
                <a:moveTo>
                  <a:pt x="-1" y="19742"/>
                </a:moveTo>
                <a:cubicBezTo>
                  <a:pt x="963" y="8574"/>
                  <a:pt x="10310" y="-1"/>
                  <a:pt x="21520" y="0"/>
                </a:cubicBezTo>
                <a:cubicBezTo>
                  <a:pt x="33449" y="0"/>
                  <a:pt x="43120" y="9670"/>
                  <a:pt x="43120" y="21600"/>
                </a:cubicBezTo>
              </a:path>
              <a:path w="43120" h="21600" stroke="0" extrusionOk="0">
                <a:moveTo>
                  <a:pt x="-1" y="19742"/>
                </a:moveTo>
                <a:cubicBezTo>
                  <a:pt x="963" y="8574"/>
                  <a:pt x="10310" y="-1"/>
                  <a:pt x="21520" y="0"/>
                </a:cubicBezTo>
                <a:cubicBezTo>
                  <a:pt x="33449" y="0"/>
                  <a:pt x="43120" y="9670"/>
                  <a:pt x="43120" y="21600"/>
                </a:cubicBezTo>
                <a:lnTo>
                  <a:pt x="21520" y="21600"/>
                </a:lnTo>
                <a:close/>
              </a:path>
            </a:pathLst>
          </a:cu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8965" name="Rectangle 53"/>
          <p:cNvSpPr>
            <a:spLocks noChangeArrowheads="1"/>
          </p:cNvSpPr>
          <p:nvPr/>
        </p:nvSpPr>
        <p:spPr bwMode="auto">
          <a:xfrm>
            <a:off x="212725" y="2406650"/>
            <a:ext cx="146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2  </a:t>
            </a:r>
            <a:r>
              <a:rPr lang="zh-CN" altLang="en-US" sz="2000" b="1"/>
              <a:t>以平代曲</a:t>
            </a:r>
          </a:p>
        </p:txBody>
      </p:sp>
      <p:sp>
        <p:nvSpPr>
          <p:cNvPr id="1958966" name="Text Box 54"/>
          <p:cNvSpPr txBox="1">
            <a:spLocks noChangeArrowheads="1"/>
          </p:cNvSpPr>
          <p:nvPr/>
        </p:nvSpPr>
        <p:spPr bwMode="auto">
          <a:xfrm>
            <a:off x="212725" y="13192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1958969" name="Text Box 57"/>
          <p:cNvSpPr txBox="1">
            <a:spLocks noChangeArrowheads="1"/>
          </p:cNvSpPr>
          <p:nvPr/>
        </p:nvSpPr>
        <p:spPr bwMode="auto">
          <a:xfrm>
            <a:off x="212725" y="1828800"/>
            <a:ext cx="330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1  </a:t>
            </a:r>
            <a:r>
              <a:rPr lang="zh-CN" altLang="en-US" sz="2000" b="1"/>
              <a:t>任意分割区域 </a:t>
            </a:r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,</a:t>
            </a:r>
            <a:r>
              <a:rPr lang="zh-CN" altLang="en-US" sz="2000" b="1">
                <a:solidFill>
                  <a:schemeClr val="tx1"/>
                </a:solidFill>
              </a:rPr>
              <a:t>化整为零</a:t>
            </a:r>
            <a:endParaRPr lang="zh-CN" altLang="en-US" sz="2000" b="1"/>
          </a:p>
        </p:txBody>
      </p:sp>
      <p:sp>
        <p:nvSpPr>
          <p:cNvPr id="1958970" name="Text Box 58"/>
          <p:cNvSpPr txBox="1">
            <a:spLocks noChangeArrowheads="1"/>
          </p:cNvSpPr>
          <p:nvPr/>
        </p:nvSpPr>
        <p:spPr bwMode="auto">
          <a:xfrm>
            <a:off x="8418513" y="6281738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rgbClr val="FF00FF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58971" name="Rectangle 59"/>
          <p:cNvSpPr>
            <a:spLocks noChangeArrowheads="1"/>
          </p:cNvSpPr>
          <p:nvPr/>
        </p:nvSpPr>
        <p:spPr bwMode="auto">
          <a:xfrm>
            <a:off x="514350" y="304800"/>
            <a:ext cx="3489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/>
              <a:t>曲顶柱体的体积</a:t>
            </a:r>
          </a:p>
        </p:txBody>
      </p:sp>
      <p:sp>
        <p:nvSpPr>
          <p:cNvPr id="1958972" name="Rectangle 60"/>
          <p:cNvSpPr>
            <a:spLocks noGrp="1" noChangeArrowheads="1"/>
          </p:cNvSpPr>
          <p:nvPr>
            <p:ph type="title" idx="4294967295"/>
          </p:nvPr>
        </p:nvSpPr>
        <p:spPr>
          <a:xfrm>
            <a:off x="8631238" y="5580063"/>
            <a:ext cx="228600" cy="2889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58973" name="Object 61"/>
          <p:cNvGraphicFramePr>
            <a:graphicFrameLocks noChangeAspect="1"/>
          </p:cNvGraphicFramePr>
          <p:nvPr/>
        </p:nvGraphicFramePr>
        <p:xfrm>
          <a:off x="735013" y="4984750"/>
          <a:ext cx="2171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82" name="公式" r:id="rId8" imgW="1307880" imgH="431640" progId="Equation.3">
                  <p:embed/>
                </p:oleObj>
              </mc:Choice>
              <mc:Fallback>
                <p:oleObj name="公式" r:id="rId8" imgW="1307880" imgH="431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984750"/>
                        <a:ext cx="2171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8974" name="Text Box 62"/>
          <p:cNvSpPr txBox="1">
            <a:spLocks noChangeArrowheads="1"/>
          </p:cNvSpPr>
          <p:nvPr/>
        </p:nvSpPr>
        <p:spPr bwMode="auto">
          <a:xfrm>
            <a:off x="136525" y="508635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V 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</a:p>
        </p:txBody>
      </p:sp>
      <p:graphicFrame>
        <p:nvGraphicFramePr>
          <p:cNvPr id="1958976" name="Object 64"/>
          <p:cNvGraphicFramePr>
            <a:graphicFrameLocks noChangeAspect="1"/>
          </p:cNvGraphicFramePr>
          <p:nvPr/>
        </p:nvGraphicFramePr>
        <p:xfrm>
          <a:off x="1720850" y="3409950"/>
          <a:ext cx="2282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83" name="公式" r:id="rId10" imgW="1346040" imgH="431640" progId="Equation.3">
                  <p:embed/>
                </p:oleObj>
              </mc:Choice>
              <mc:Fallback>
                <p:oleObj name="公式" r:id="rId10" imgW="1346040" imgH="431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409950"/>
                        <a:ext cx="22828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8978" name="AutoShape 66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5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5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89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61" grpId="0" autoUpdateAnimBg="0"/>
      <p:bldP spid="1958962" grpId="0" animBg="1"/>
      <p:bldP spid="19589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62" name="Oval 2"/>
          <p:cNvSpPr>
            <a:spLocks noChangeArrowheads="1"/>
          </p:cNvSpPr>
          <p:nvPr/>
        </p:nvSpPr>
        <p:spPr bwMode="auto">
          <a:xfrm>
            <a:off x="4429125" y="2895600"/>
            <a:ext cx="2581275" cy="2579688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42563" name="Group 3"/>
          <p:cNvGrpSpPr>
            <a:grpSpLocks/>
          </p:cNvGrpSpPr>
          <p:nvPr/>
        </p:nvGrpSpPr>
        <p:grpSpPr bwMode="auto">
          <a:xfrm>
            <a:off x="3255963" y="2236788"/>
            <a:ext cx="5129212" cy="3270250"/>
            <a:chOff x="2051" y="1409"/>
            <a:chExt cx="3231" cy="2060"/>
          </a:xfrm>
        </p:grpSpPr>
        <p:sp>
          <p:nvSpPr>
            <p:cNvPr id="2242564" name="Text Box 4"/>
            <p:cNvSpPr txBox="1">
              <a:spLocks noChangeArrowheads="1"/>
            </p:cNvSpPr>
            <p:nvPr/>
          </p:nvSpPr>
          <p:spPr bwMode="auto">
            <a:xfrm>
              <a:off x="2051" y="3068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2565" name="Line 5"/>
            <p:cNvSpPr>
              <a:spLocks noChangeShapeType="1"/>
            </p:cNvSpPr>
            <p:nvPr/>
          </p:nvSpPr>
          <p:spPr bwMode="auto">
            <a:xfrm>
              <a:off x="2441" y="3221"/>
              <a:ext cx="2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566" name="Text Box 6"/>
            <p:cNvSpPr txBox="1">
              <a:spLocks noChangeArrowheads="1"/>
            </p:cNvSpPr>
            <p:nvPr/>
          </p:nvSpPr>
          <p:spPr bwMode="auto">
            <a:xfrm>
              <a:off x="2216" y="140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42567" name="Text Box 7"/>
            <p:cNvSpPr txBox="1">
              <a:spLocks noChangeArrowheads="1"/>
            </p:cNvSpPr>
            <p:nvPr/>
          </p:nvSpPr>
          <p:spPr bwMode="auto">
            <a:xfrm>
              <a:off x="5106" y="3238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2568" name="Freeform 8"/>
            <p:cNvSpPr>
              <a:spLocks/>
            </p:cNvSpPr>
            <p:nvPr/>
          </p:nvSpPr>
          <p:spPr bwMode="auto">
            <a:xfrm>
              <a:off x="2454" y="1409"/>
              <a:ext cx="1" cy="1805"/>
            </a:xfrm>
            <a:custGeom>
              <a:avLst/>
              <a:gdLst>
                <a:gd name="T0" fmla="*/ 1 w 1"/>
                <a:gd name="T1" fmla="*/ 1805 h 1805"/>
                <a:gd name="T2" fmla="*/ 0 w 1"/>
                <a:gd name="T3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05">
                  <a:moveTo>
                    <a:pt x="1" y="1805"/>
                  </a:move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2569" name="Oval 9"/>
          <p:cNvSpPr>
            <a:spLocks noChangeArrowheads="1"/>
          </p:cNvSpPr>
          <p:nvPr/>
        </p:nvSpPr>
        <p:spPr bwMode="auto">
          <a:xfrm>
            <a:off x="4429125" y="2895600"/>
            <a:ext cx="2581275" cy="25796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2570" name="Line 10"/>
          <p:cNvSpPr>
            <a:spLocks noChangeShapeType="1"/>
          </p:cNvSpPr>
          <p:nvPr/>
        </p:nvSpPr>
        <p:spPr bwMode="auto">
          <a:xfrm>
            <a:off x="3900488" y="4187825"/>
            <a:ext cx="1879600" cy="1879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2571" name="Freeform 11"/>
          <p:cNvSpPr>
            <a:spLocks/>
          </p:cNvSpPr>
          <p:nvPr/>
        </p:nvSpPr>
        <p:spPr bwMode="auto">
          <a:xfrm>
            <a:off x="5715000" y="2381250"/>
            <a:ext cx="1588" cy="2733675"/>
          </a:xfrm>
          <a:custGeom>
            <a:avLst/>
            <a:gdLst>
              <a:gd name="T0" fmla="*/ 0 w 1"/>
              <a:gd name="T1" fmla="*/ 1722 h 1722"/>
              <a:gd name="T2" fmla="*/ 0 w 1"/>
              <a:gd name="T3" fmla="*/ 0 h 17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22">
                <a:moveTo>
                  <a:pt x="0" y="1722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2572" name="Freeform 12"/>
          <p:cNvSpPr>
            <a:spLocks/>
          </p:cNvSpPr>
          <p:nvPr/>
        </p:nvSpPr>
        <p:spPr bwMode="auto">
          <a:xfrm>
            <a:off x="3900488" y="4187825"/>
            <a:ext cx="3119437" cy="3175"/>
          </a:xfrm>
          <a:custGeom>
            <a:avLst/>
            <a:gdLst>
              <a:gd name="T0" fmla="*/ 0 w 1965"/>
              <a:gd name="T1" fmla="*/ 0 h 2"/>
              <a:gd name="T2" fmla="*/ 1965 w 1965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5" h="2">
                <a:moveTo>
                  <a:pt x="0" y="0"/>
                </a:moveTo>
                <a:lnTo>
                  <a:pt x="1965" y="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2573" name="Text Box 13"/>
          <p:cNvSpPr txBox="1">
            <a:spLocks noChangeArrowheads="1"/>
          </p:cNvSpPr>
          <p:nvPr/>
        </p:nvSpPr>
        <p:spPr bwMode="auto">
          <a:xfrm>
            <a:off x="3563938" y="3989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2574" name="Text Box 14"/>
          <p:cNvSpPr txBox="1">
            <a:spLocks noChangeArrowheads="1"/>
          </p:cNvSpPr>
          <p:nvPr/>
        </p:nvSpPr>
        <p:spPr bwMode="auto">
          <a:xfrm>
            <a:off x="4648200" y="51022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2575" name="Text Box 15"/>
          <p:cNvSpPr txBox="1">
            <a:spLocks noChangeArrowheads="1"/>
          </p:cNvSpPr>
          <p:nvPr/>
        </p:nvSpPr>
        <p:spPr bwMode="auto">
          <a:xfrm>
            <a:off x="5556250" y="51022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2576" name="Oval 16"/>
          <p:cNvSpPr>
            <a:spLocks noChangeArrowheads="1"/>
          </p:cNvSpPr>
          <p:nvPr/>
        </p:nvSpPr>
        <p:spPr bwMode="auto">
          <a:xfrm>
            <a:off x="5638800" y="41148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2577" name="Text Box 17"/>
          <p:cNvSpPr txBox="1">
            <a:spLocks noChangeArrowheads="1"/>
          </p:cNvSpPr>
          <p:nvPr/>
        </p:nvSpPr>
        <p:spPr bwMode="auto">
          <a:xfrm>
            <a:off x="5791200" y="5913438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 + y </a:t>
            </a:r>
            <a:r>
              <a:rPr lang="en-US" altLang="zh-CN" sz="2000" b="1">
                <a:solidFill>
                  <a:srgbClr val="009900"/>
                </a:solidFill>
              </a:rPr>
              <a:t>=1</a:t>
            </a:r>
          </a:p>
        </p:txBody>
      </p:sp>
      <p:sp>
        <p:nvSpPr>
          <p:cNvPr id="2242578" name="Line 18"/>
          <p:cNvSpPr>
            <a:spLocks noChangeShapeType="1"/>
          </p:cNvSpPr>
          <p:nvPr/>
        </p:nvSpPr>
        <p:spPr bwMode="auto">
          <a:xfrm>
            <a:off x="5716588" y="4187825"/>
            <a:ext cx="12938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2579" name="Object 19"/>
          <p:cNvGraphicFramePr>
            <a:graphicFrameLocks noChangeAspect="1"/>
          </p:cNvGraphicFramePr>
          <p:nvPr/>
        </p:nvGraphicFramePr>
        <p:xfrm>
          <a:off x="6172200" y="3914775"/>
          <a:ext cx="304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92" name="公式" r:id="rId3" imgW="241200" imgH="215640" progId="Equation.3">
                  <p:embed/>
                </p:oleObj>
              </mc:Choice>
              <mc:Fallback>
                <p:oleObj name="公式" r:id="rId3" imgW="24120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14775"/>
                        <a:ext cx="3048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580" name="Text Box 20"/>
          <p:cNvSpPr txBox="1">
            <a:spLocks noChangeArrowheads="1"/>
          </p:cNvSpPr>
          <p:nvPr/>
        </p:nvSpPr>
        <p:spPr bwMode="auto">
          <a:xfrm>
            <a:off x="4686300" y="3592513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x + y &gt; </a:t>
            </a:r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242581" name="Object 21"/>
          <p:cNvGraphicFramePr>
            <a:graphicFrameLocks noChangeAspect="1"/>
          </p:cNvGraphicFramePr>
          <p:nvPr/>
        </p:nvGraphicFramePr>
        <p:xfrm>
          <a:off x="858838" y="838200"/>
          <a:ext cx="76946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93" name="公式" r:id="rId5" imgW="4343400" imgH="583920" progId="Equation.3">
                  <p:embed/>
                </p:oleObj>
              </mc:Choice>
              <mc:Fallback>
                <p:oleObj name="公式" r:id="rId5" imgW="4343400" imgH="58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838200"/>
                        <a:ext cx="76946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82" name="Object 22"/>
          <p:cNvGraphicFramePr>
            <a:graphicFrameLocks noChangeAspect="1"/>
          </p:cNvGraphicFramePr>
          <p:nvPr/>
        </p:nvGraphicFramePr>
        <p:xfrm>
          <a:off x="1981200" y="3138488"/>
          <a:ext cx="1020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94" name="公式" r:id="rId7" imgW="482400" imgH="215640" progId="Equation.3">
                  <p:embed/>
                </p:oleObj>
              </mc:Choice>
              <mc:Fallback>
                <p:oleObj name="公式" r:id="rId7" imgW="48240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38488"/>
                        <a:ext cx="10207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585" name="Text Box 25"/>
          <p:cNvSpPr txBox="1">
            <a:spLocks noChangeArrowheads="1"/>
          </p:cNvSpPr>
          <p:nvPr/>
        </p:nvSpPr>
        <p:spPr bwMode="auto">
          <a:xfrm>
            <a:off x="457200" y="2476500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由二重积分的性质</a:t>
            </a:r>
          </a:p>
        </p:txBody>
      </p:sp>
      <p:sp>
        <p:nvSpPr>
          <p:cNvPr id="2242586" name="Text Box 26"/>
          <p:cNvSpPr txBox="1">
            <a:spLocks noChangeArrowheads="1"/>
          </p:cNvSpPr>
          <p:nvPr/>
        </p:nvSpPr>
        <p:spPr bwMode="auto">
          <a:xfrm>
            <a:off x="457200" y="3832225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更确切的</a:t>
            </a:r>
          </a:p>
        </p:txBody>
      </p:sp>
      <p:sp>
        <p:nvSpPr>
          <p:cNvPr id="2242589" name="Text Box 29"/>
          <p:cNvSpPr txBox="1">
            <a:spLocks noChangeArrowheads="1"/>
          </p:cNvSpPr>
          <p:nvPr/>
        </p:nvSpPr>
        <p:spPr bwMode="auto">
          <a:xfrm>
            <a:off x="1955800" y="4278313"/>
            <a:ext cx="102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I</a:t>
            </a:r>
            <a:r>
              <a:rPr lang="en-US" altLang="zh-CN" b="1" baseline="-25000">
                <a:solidFill>
                  <a:srgbClr val="FF0000"/>
                </a:solidFill>
              </a:rPr>
              <a:t>1  </a:t>
            </a:r>
            <a:r>
              <a:rPr lang="en-US" altLang="zh-CN" b="1">
                <a:solidFill>
                  <a:srgbClr val="FF0000"/>
                </a:solidFill>
              </a:rPr>
              <a:t>&lt; </a:t>
            </a:r>
            <a:r>
              <a:rPr lang="en-US" altLang="zh-CN" b="1" i="1" baseline="-25000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I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425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251460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比较大小</a:t>
            </a:r>
            <a:endParaRPr lang="zh-CN" altLang="en-US" sz="2400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242591" name="AutoShape 3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4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42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24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24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4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4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4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24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42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42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4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4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4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24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24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24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224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62" grpId="0" animBg="1"/>
      <p:bldP spid="2242569" grpId="0" animBg="1"/>
      <p:bldP spid="2242570" grpId="0" animBg="1"/>
      <p:bldP spid="2242571" grpId="0" animBg="1"/>
      <p:bldP spid="2242572" grpId="0" animBg="1"/>
      <p:bldP spid="2242573" grpId="0" autoUpdateAnimBg="0"/>
      <p:bldP spid="2242574" grpId="0" autoUpdateAnimBg="0"/>
      <p:bldP spid="2242575" grpId="0" autoUpdateAnimBg="0"/>
      <p:bldP spid="2242576" grpId="0" animBg="1"/>
      <p:bldP spid="2242577" grpId="0" autoUpdateAnimBg="0"/>
      <p:bldP spid="2242578" grpId="0" animBg="1"/>
      <p:bldP spid="2242580" grpId="0" autoUpdateAnimBg="0"/>
      <p:bldP spid="2242585" grpId="0" autoUpdateAnimBg="0"/>
      <p:bldP spid="2242586" grpId="0" autoUpdateAnimBg="0"/>
      <p:bldP spid="224258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009" name="Line 25"/>
          <p:cNvSpPr>
            <a:spLocks noChangeShapeType="1"/>
          </p:cNvSpPr>
          <p:nvPr/>
        </p:nvSpPr>
        <p:spPr bwMode="auto">
          <a:xfrm flipV="1">
            <a:off x="3175000" y="3941763"/>
            <a:ext cx="1398588" cy="13985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33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27025"/>
            <a:ext cx="5222875" cy="4302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</a:t>
            </a:r>
            <a:r>
              <a:rPr lang="zh-CN" altLang="en-US" sz="2400" b="1">
                <a:solidFill>
                  <a:schemeClr val="accent2"/>
                </a:solidFill>
              </a:rPr>
              <a:t>二重积分的计算 </a:t>
            </a:r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D</a:t>
            </a:r>
            <a:r>
              <a:rPr lang="zh-CN" altLang="zh-CN" sz="2000" b="1">
                <a:solidFill>
                  <a:schemeClr val="accent2"/>
                </a:solidFill>
              </a:rPr>
              <a:t>是矩形</a:t>
            </a:r>
            <a:r>
              <a:rPr lang="zh-CN" altLang="en-US" sz="2000" b="1">
                <a:solidFill>
                  <a:schemeClr val="accent2"/>
                </a:solidFill>
              </a:rPr>
              <a:t>区域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1962037" name="Rectangle 53"/>
          <p:cNvSpPr>
            <a:spLocks noChangeArrowheads="1"/>
          </p:cNvSpPr>
          <p:nvPr/>
        </p:nvSpPr>
        <p:spPr bwMode="auto">
          <a:xfrm>
            <a:off x="6672263" y="85725"/>
            <a:ext cx="19621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</a:rPr>
              <a:t>复习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§2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：</a:t>
            </a:r>
            <a:r>
              <a:rPr lang="zh-CN" altLang="en-US" sz="1400">
                <a:solidFill>
                  <a:schemeClr val="tx1"/>
                </a:solidFill>
                <a:latin typeface="楷体_GB2312" pitchFamily="49" charset="-122"/>
              </a:rPr>
              <a:t>平行截面面</a:t>
            </a:r>
          </a:p>
          <a:p>
            <a:r>
              <a:rPr lang="zh-CN" altLang="en-US" sz="1400">
                <a:solidFill>
                  <a:schemeClr val="tx1"/>
                </a:solidFill>
                <a:latin typeface="楷体_GB2312" pitchFamily="49" charset="-122"/>
              </a:rPr>
              <a:t>积为已知的立体的体积</a:t>
            </a:r>
            <a:endParaRPr lang="zh-CN" altLang="en-US" sz="18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961986" name="Text Box 2"/>
          <p:cNvSpPr txBox="1">
            <a:spLocks noChangeArrowheads="1"/>
          </p:cNvSpPr>
          <p:nvPr/>
        </p:nvSpPr>
        <p:spPr bwMode="auto">
          <a:xfrm>
            <a:off x="6248400" y="3005138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61987" name="Freeform 3"/>
          <p:cNvSpPr>
            <a:spLocks/>
          </p:cNvSpPr>
          <p:nvPr/>
        </p:nvSpPr>
        <p:spPr bwMode="auto">
          <a:xfrm>
            <a:off x="3176588" y="2638425"/>
            <a:ext cx="1587" cy="2717800"/>
          </a:xfrm>
          <a:custGeom>
            <a:avLst/>
            <a:gdLst>
              <a:gd name="T0" fmla="*/ 0 w 1"/>
              <a:gd name="T1" fmla="*/ 0 h 1712"/>
              <a:gd name="T2" fmla="*/ 0 w 1"/>
              <a:gd name="T3" fmla="*/ 1712 h 17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12">
                <a:moveTo>
                  <a:pt x="0" y="0"/>
                </a:moveTo>
                <a:lnTo>
                  <a:pt x="0" y="1712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1988" name="Line 4"/>
          <p:cNvSpPr>
            <a:spLocks noChangeShapeType="1"/>
          </p:cNvSpPr>
          <p:nvPr/>
        </p:nvSpPr>
        <p:spPr bwMode="auto">
          <a:xfrm>
            <a:off x="4575175" y="1355725"/>
            <a:ext cx="0" cy="2597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1989" name="Line 5"/>
          <p:cNvSpPr>
            <a:spLocks noChangeShapeType="1"/>
          </p:cNvSpPr>
          <p:nvPr/>
        </p:nvSpPr>
        <p:spPr bwMode="auto">
          <a:xfrm flipH="1">
            <a:off x="7561263" y="1458913"/>
            <a:ext cx="0" cy="24812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1990" name="Line 6"/>
          <p:cNvSpPr>
            <a:spLocks noChangeShapeType="1"/>
          </p:cNvSpPr>
          <p:nvPr/>
        </p:nvSpPr>
        <p:spPr bwMode="auto">
          <a:xfrm>
            <a:off x="3175000" y="5340350"/>
            <a:ext cx="30162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1991" name="Freeform 7"/>
          <p:cNvSpPr>
            <a:spLocks/>
          </p:cNvSpPr>
          <p:nvPr/>
        </p:nvSpPr>
        <p:spPr bwMode="auto">
          <a:xfrm>
            <a:off x="6153150" y="2771775"/>
            <a:ext cx="1588" cy="2571750"/>
          </a:xfrm>
          <a:custGeom>
            <a:avLst/>
            <a:gdLst>
              <a:gd name="T0" fmla="*/ 0 w 1"/>
              <a:gd name="T1" fmla="*/ 1620 h 1620"/>
              <a:gd name="T2" fmla="*/ 0 w 1"/>
              <a:gd name="T3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0">
                <a:moveTo>
                  <a:pt x="0" y="162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2036" name="Group 52"/>
          <p:cNvGrpSpPr>
            <a:grpSpLocks/>
          </p:cNvGrpSpPr>
          <p:nvPr/>
        </p:nvGrpSpPr>
        <p:grpSpPr bwMode="auto">
          <a:xfrm>
            <a:off x="1901825" y="496888"/>
            <a:ext cx="6992938" cy="5321300"/>
            <a:chOff x="1198" y="313"/>
            <a:chExt cx="4405" cy="3352"/>
          </a:xfrm>
        </p:grpSpPr>
        <p:sp>
          <p:nvSpPr>
            <p:cNvPr id="1961993" name="Text Box 9"/>
            <p:cNvSpPr txBox="1">
              <a:spLocks noChangeArrowheads="1"/>
            </p:cNvSpPr>
            <p:nvPr/>
          </p:nvSpPr>
          <p:spPr bwMode="auto">
            <a:xfrm>
              <a:off x="2488" y="2058"/>
              <a:ext cx="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1961994" name="Group 10"/>
            <p:cNvGrpSpPr>
              <a:grpSpLocks/>
            </p:cNvGrpSpPr>
            <p:nvPr/>
          </p:nvGrpSpPr>
          <p:grpSpPr bwMode="auto">
            <a:xfrm>
              <a:off x="1198" y="313"/>
              <a:ext cx="4405" cy="3352"/>
              <a:chOff x="1198" y="313"/>
              <a:chExt cx="4405" cy="3352"/>
            </a:xfrm>
          </p:grpSpPr>
          <p:sp>
            <p:nvSpPr>
              <p:cNvPr id="1961995" name="Line 11"/>
              <p:cNvSpPr>
                <a:spLocks noChangeShapeType="1"/>
              </p:cNvSpPr>
              <p:nvPr/>
            </p:nvSpPr>
            <p:spPr bwMode="auto">
              <a:xfrm>
                <a:off x="2717" y="2204"/>
                <a:ext cx="27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1996" name="Line 12"/>
              <p:cNvSpPr>
                <a:spLocks noChangeShapeType="1"/>
              </p:cNvSpPr>
              <p:nvPr/>
            </p:nvSpPr>
            <p:spPr bwMode="auto">
              <a:xfrm flipV="1">
                <a:off x="2717" y="477"/>
                <a:ext cx="0" cy="17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1997" name="Text Box 13"/>
              <p:cNvSpPr txBox="1">
                <a:spLocks noChangeArrowheads="1"/>
              </p:cNvSpPr>
              <p:nvPr/>
            </p:nvSpPr>
            <p:spPr bwMode="auto">
              <a:xfrm>
                <a:off x="1198" y="3434"/>
                <a:ext cx="5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x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61998" name="Text Box 14"/>
              <p:cNvSpPr txBox="1">
                <a:spLocks noChangeArrowheads="1"/>
              </p:cNvSpPr>
              <p:nvPr/>
            </p:nvSpPr>
            <p:spPr bwMode="auto">
              <a:xfrm>
                <a:off x="2680" y="31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1">
                    <a:solidFill>
                      <a:schemeClr val="tx1"/>
                    </a:solidFill>
                  </a:rPr>
                  <a:t> 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61999" name="Text Box 15"/>
              <p:cNvSpPr txBox="1">
                <a:spLocks noChangeArrowheads="1"/>
              </p:cNvSpPr>
              <p:nvPr/>
            </p:nvSpPr>
            <p:spPr bwMode="auto">
              <a:xfrm>
                <a:off x="5315" y="2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y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62000" name="Line 16"/>
              <p:cNvSpPr>
                <a:spLocks noChangeShapeType="1"/>
              </p:cNvSpPr>
              <p:nvPr/>
            </p:nvSpPr>
            <p:spPr bwMode="auto">
              <a:xfrm flipH="1">
                <a:off x="1336" y="2200"/>
                <a:ext cx="1382" cy="13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62001" name="Text Box 17"/>
          <p:cNvSpPr txBox="1">
            <a:spLocks noChangeArrowheads="1"/>
          </p:cNvSpPr>
          <p:nvPr/>
        </p:nvSpPr>
        <p:spPr bwMode="auto">
          <a:xfrm>
            <a:off x="3530600" y="363537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a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1962002" name="Text Box 18"/>
          <p:cNvSpPr txBox="1">
            <a:spLocks noChangeArrowheads="1"/>
          </p:cNvSpPr>
          <p:nvPr/>
        </p:nvSpPr>
        <p:spPr bwMode="auto">
          <a:xfrm>
            <a:off x="2114550" y="5048250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b</a:t>
            </a:r>
            <a:endParaRPr lang="en-US" altLang="zh-CN" sz="2800">
              <a:solidFill>
                <a:srgbClr val="009900"/>
              </a:solidFill>
            </a:endParaRPr>
          </a:p>
        </p:txBody>
      </p:sp>
      <p:sp>
        <p:nvSpPr>
          <p:cNvPr id="1962003" name="Text Box 19"/>
          <p:cNvSpPr txBox="1">
            <a:spLocks noChangeArrowheads="1"/>
          </p:cNvSpPr>
          <p:nvPr/>
        </p:nvSpPr>
        <p:spPr bwMode="auto">
          <a:xfrm>
            <a:off x="4943475" y="30527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c</a:t>
            </a:r>
            <a:endParaRPr lang="en-US" altLang="zh-CN" sz="2800" i="1">
              <a:solidFill>
                <a:srgbClr val="009900"/>
              </a:solidFill>
            </a:endParaRPr>
          </a:p>
        </p:txBody>
      </p:sp>
      <p:sp>
        <p:nvSpPr>
          <p:cNvPr id="1962004" name="Text Box 20"/>
          <p:cNvSpPr txBox="1">
            <a:spLocks noChangeArrowheads="1"/>
          </p:cNvSpPr>
          <p:nvPr/>
        </p:nvSpPr>
        <p:spPr bwMode="auto">
          <a:xfrm>
            <a:off x="7888288" y="30718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d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1962005" name="Line 21"/>
          <p:cNvSpPr>
            <a:spLocks noChangeShapeType="1"/>
          </p:cNvSpPr>
          <p:nvPr/>
        </p:nvSpPr>
        <p:spPr bwMode="auto">
          <a:xfrm flipV="1">
            <a:off x="5902325" y="3492500"/>
            <a:ext cx="447675" cy="433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06" name="Line 22"/>
          <p:cNvSpPr>
            <a:spLocks noChangeShapeType="1"/>
          </p:cNvSpPr>
          <p:nvPr/>
        </p:nvSpPr>
        <p:spPr bwMode="auto">
          <a:xfrm flipH="1">
            <a:off x="2438400" y="5340350"/>
            <a:ext cx="736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07" name="Freeform 23"/>
          <p:cNvSpPr>
            <a:spLocks/>
          </p:cNvSpPr>
          <p:nvPr/>
        </p:nvSpPr>
        <p:spPr bwMode="auto">
          <a:xfrm>
            <a:off x="6153150" y="3933825"/>
            <a:ext cx="1409700" cy="1409700"/>
          </a:xfrm>
          <a:custGeom>
            <a:avLst/>
            <a:gdLst>
              <a:gd name="T0" fmla="*/ 888 w 888"/>
              <a:gd name="T1" fmla="*/ 0 h 888"/>
              <a:gd name="T2" fmla="*/ 0 w 888"/>
              <a:gd name="T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88" h="888">
                <a:moveTo>
                  <a:pt x="888" y="0"/>
                </a:moveTo>
                <a:lnTo>
                  <a:pt x="0" y="888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08" name="Line 24"/>
          <p:cNvSpPr>
            <a:spLocks noChangeShapeType="1"/>
          </p:cNvSpPr>
          <p:nvPr/>
        </p:nvSpPr>
        <p:spPr bwMode="auto">
          <a:xfrm flipV="1">
            <a:off x="7575550" y="3521075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10" name="Line 26"/>
          <p:cNvSpPr>
            <a:spLocks noChangeShapeType="1"/>
          </p:cNvSpPr>
          <p:nvPr/>
        </p:nvSpPr>
        <p:spPr bwMode="auto">
          <a:xfrm flipV="1">
            <a:off x="4603750" y="3506788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11" name="Line 27"/>
          <p:cNvSpPr>
            <a:spLocks noChangeShapeType="1"/>
          </p:cNvSpPr>
          <p:nvPr/>
        </p:nvSpPr>
        <p:spPr bwMode="auto">
          <a:xfrm>
            <a:off x="4589463" y="3940175"/>
            <a:ext cx="297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12" name="Line 28"/>
          <p:cNvSpPr>
            <a:spLocks noChangeShapeType="1"/>
          </p:cNvSpPr>
          <p:nvPr/>
        </p:nvSpPr>
        <p:spPr bwMode="auto">
          <a:xfrm flipH="1">
            <a:off x="3852863" y="3940175"/>
            <a:ext cx="7223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13" name="Text Box 29"/>
          <p:cNvSpPr txBox="1">
            <a:spLocks noChangeArrowheads="1"/>
          </p:cNvSpPr>
          <p:nvPr/>
        </p:nvSpPr>
        <p:spPr bwMode="auto">
          <a:xfrm>
            <a:off x="5722938" y="49053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1962015" name="Text Box 31"/>
          <p:cNvSpPr txBox="1">
            <a:spLocks noChangeArrowheads="1"/>
          </p:cNvSpPr>
          <p:nvPr/>
        </p:nvSpPr>
        <p:spPr bwMode="auto">
          <a:xfrm>
            <a:off x="211138" y="1665288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zh-CN" altLang="zh-CN" sz="2000" b="1">
                <a:solidFill>
                  <a:srgbClr val="009900"/>
                </a:solidFill>
              </a:rPr>
              <a:t>是矩形</a:t>
            </a:r>
            <a:r>
              <a:rPr lang="zh-CN" altLang="en-US" sz="2000" b="1">
                <a:solidFill>
                  <a:srgbClr val="009900"/>
                </a:solidFill>
              </a:rPr>
              <a:t>区域  </a:t>
            </a:r>
            <a:r>
              <a:rPr lang="zh-CN" altLang="zh-CN" sz="2000" b="1">
                <a:solidFill>
                  <a:srgbClr val="009900"/>
                </a:solidFill>
              </a:rPr>
              <a:t>[</a:t>
            </a:r>
            <a:r>
              <a:rPr lang="en-US" altLang="zh-CN" sz="2000" b="1" i="1">
                <a:solidFill>
                  <a:srgbClr val="009900"/>
                </a:solidFill>
              </a:rPr>
              <a:t>a,b </a:t>
            </a:r>
            <a:r>
              <a:rPr lang="en-US" altLang="zh-CN" sz="2000" b="1">
                <a:solidFill>
                  <a:srgbClr val="009900"/>
                </a:solidFill>
              </a:rPr>
              <a:t>;</a:t>
            </a:r>
            <a:r>
              <a:rPr lang="en-US" altLang="zh-CN" sz="2000" b="1" i="1">
                <a:solidFill>
                  <a:srgbClr val="009900"/>
                </a:solidFill>
              </a:rPr>
              <a:t> c,d</a:t>
            </a:r>
            <a:r>
              <a:rPr lang="en-US" altLang="zh-CN" sz="2000" b="1">
                <a:solidFill>
                  <a:srgbClr val="009900"/>
                </a:solidFill>
              </a:rPr>
              <a:t>]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       </a:t>
            </a:r>
          </a:p>
        </p:txBody>
      </p:sp>
      <p:sp>
        <p:nvSpPr>
          <p:cNvPr id="1962016" name="Text Box 32"/>
          <p:cNvSpPr txBox="1">
            <a:spLocks noChangeArrowheads="1"/>
          </p:cNvSpPr>
          <p:nvPr/>
        </p:nvSpPr>
        <p:spPr bwMode="auto">
          <a:xfrm>
            <a:off x="6935788" y="893763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r>
              <a:rPr lang="en-US" altLang="zh-CN" sz="2000" b="1">
                <a:solidFill>
                  <a:srgbClr val="009900"/>
                </a:solidFill>
              </a:rPr>
              <a:t>=</a:t>
            </a:r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x,y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chemeClr val="accent1"/>
              </a:solidFill>
            </a:endParaRPr>
          </a:p>
        </p:txBody>
      </p:sp>
      <p:sp>
        <p:nvSpPr>
          <p:cNvPr id="1962019" name="Oval 35"/>
          <p:cNvSpPr>
            <a:spLocks noChangeArrowheads="1"/>
          </p:cNvSpPr>
          <p:nvPr/>
        </p:nvSpPr>
        <p:spPr bwMode="auto">
          <a:xfrm>
            <a:off x="6321425" y="34623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20" name="Freeform 36"/>
          <p:cNvSpPr>
            <a:spLocks/>
          </p:cNvSpPr>
          <p:nvPr/>
        </p:nvSpPr>
        <p:spPr bwMode="auto">
          <a:xfrm>
            <a:off x="4473575" y="1284288"/>
            <a:ext cx="1428750" cy="4041775"/>
          </a:xfrm>
          <a:custGeom>
            <a:avLst/>
            <a:gdLst>
              <a:gd name="T0" fmla="*/ 9 w 900"/>
              <a:gd name="T1" fmla="*/ 809 h 2546"/>
              <a:gd name="T2" fmla="*/ 0 w 900"/>
              <a:gd name="T3" fmla="*/ 2546 h 2546"/>
              <a:gd name="T4" fmla="*/ 900 w 900"/>
              <a:gd name="T5" fmla="*/ 1664 h 2546"/>
              <a:gd name="T6" fmla="*/ 900 w 900"/>
              <a:gd name="T7" fmla="*/ 0 h 2546"/>
              <a:gd name="T8" fmla="*/ 818 w 900"/>
              <a:gd name="T9" fmla="*/ 18 h 2546"/>
              <a:gd name="T10" fmla="*/ 694 w 900"/>
              <a:gd name="T11" fmla="*/ 63 h 2546"/>
              <a:gd name="T12" fmla="*/ 582 w 900"/>
              <a:gd name="T13" fmla="*/ 118 h 2546"/>
              <a:gd name="T14" fmla="*/ 427 w 900"/>
              <a:gd name="T15" fmla="*/ 191 h 2546"/>
              <a:gd name="T16" fmla="*/ 300 w 900"/>
              <a:gd name="T17" fmla="*/ 300 h 2546"/>
              <a:gd name="T18" fmla="*/ 145 w 900"/>
              <a:gd name="T19" fmla="*/ 527 h 2546"/>
              <a:gd name="T20" fmla="*/ 27 w 900"/>
              <a:gd name="T21" fmla="*/ 727 h 2546"/>
              <a:gd name="T22" fmla="*/ 9 w 900"/>
              <a:gd name="T23" fmla="*/ 809 h 2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0" h="2546">
                <a:moveTo>
                  <a:pt x="9" y="809"/>
                </a:moveTo>
                <a:lnTo>
                  <a:pt x="0" y="2546"/>
                </a:lnTo>
                <a:lnTo>
                  <a:pt x="900" y="1664"/>
                </a:lnTo>
                <a:lnTo>
                  <a:pt x="900" y="0"/>
                </a:lnTo>
                <a:lnTo>
                  <a:pt x="818" y="18"/>
                </a:lnTo>
                <a:lnTo>
                  <a:pt x="694" y="63"/>
                </a:lnTo>
                <a:lnTo>
                  <a:pt x="582" y="118"/>
                </a:lnTo>
                <a:lnTo>
                  <a:pt x="427" y="191"/>
                </a:lnTo>
                <a:lnTo>
                  <a:pt x="300" y="300"/>
                </a:lnTo>
                <a:lnTo>
                  <a:pt x="145" y="527"/>
                </a:lnTo>
                <a:lnTo>
                  <a:pt x="27" y="727"/>
                </a:lnTo>
                <a:lnTo>
                  <a:pt x="9" y="809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22" name="Freeform 38"/>
          <p:cNvSpPr>
            <a:spLocks/>
          </p:cNvSpPr>
          <p:nvPr/>
        </p:nvSpPr>
        <p:spPr bwMode="auto">
          <a:xfrm>
            <a:off x="3155950" y="1263650"/>
            <a:ext cx="4419600" cy="1558925"/>
          </a:xfrm>
          <a:custGeom>
            <a:avLst/>
            <a:gdLst>
              <a:gd name="T0" fmla="*/ 317 w 2784"/>
              <a:gd name="T1" fmla="*/ 428 h 982"/>
              <a:gd name="T2" fmla="*/ 220 w 2784"/>
              <a:gd name="T3" fmla="*/ 532 h 982"/>
              <a:gd name="T4" fmla="*/ 117 w 2784"/>
              <a:gd name="T5" fmla="*/ 674 h 982"/>
              <a:gd name="T6" fmla="*/ 60 w 2784"/>
              <a:gd name="T7" fmla="*/ 768 h 982"/>
              <a:gd name="T8" fmla="*/ 0 w 2784"/>
              <a:gd name="T9" fmla="*/ 882 h 982"/>
              <a:gd name="T10" fmla="*/ 570 w 2784"/>
              <a:gd name="T11" fmla="*/ 834 h 982"/>
              <a:gd name="T12" fmla="*/ 1017 w 2784"/>
              <a:gd name="T13" fmla="*/ 792 h 982"/>
              <a:gd name="T14" fmla="*/ 1132 w 2784"/>
              <a:gd name="T15" fmla="*/ 786 h 982"/>
              <a:gd name="T16" fmla="*/ 1262 w 2784"/>
              <a:gd name="T17" fmla="*/ 791 h 982"/>
              <a:gd name="T18" fmla="*/ 1400 w 2784"/>
              <a:gd name="T19" fmla="*/ 804 h 982"/>
              <a:gd name="T20" fmla="*/ 1535 w 2784"/>
              <a:gd name="T21" fmla="*/ 828 h 982"/>
              <a:gd name="T22" fmla="*/ 1640 w 2784"/>
              <a:gd name="T23" fmla="*/ 860 h 982"/>
              <a:gd name="T24" fmla="*/ 1726 w 2784"/>
              <a:gd name="T25" fmla="*/ 891 h 982"/>
              <a:gd name="T26" fmla="*/ 1889 w 2784"/>
              <a:gd name="T27" fmla="*/ 982 h 982"/>
              <a:gd name="T28" fmla="*/ 1944 w 2784"/>
              <a:gd name="T29" fmla="*/ 836 h 982"/>
              <a:gd name="T30" fmla="*/ 2053 w 2784"/>
              <a:gd name="T31" fmla="*/ 700 h 982"/>
              <a:gd name="T32" fmla="*/ 2153 w 2784"/>
              <a:gd name="T33" fmla="*/ 582 h 982"/>
              <a:gd name="T34" fmla="*/ 2253 w 2784"/>
              <a:gd name="T35" fmla="*/ 464 h 982"/>
              <a:gd name="T36" fmla="*/ 2392 w 2784"/>
              <a:gd name="T37" fmla="*/ 332 h 982"/>
              <a:gd name="T38" fmla="*/ 2544 w 2784"/>
              <a:gd name="T39" fmla="*/ 236 h 982"/>
              <a:gd name="T40" fmla="*/ 2784 w 2784"/>
              <a:gd name="T41" fmla="*/ 114 h 982"/>
              <a:gd name="T42" fmla="*/ 2253 w 2784"/>
              <a:gd name="T43" fmla="*/ 27 h 982"/>
              <a:gd name="T44" fmla="*/ 1680 w 2784"/>
              <a:gd name="T45" fmla="*/ 0 h 982"/>
              <a:gd name="T46" fmla="*/ 1280 w 2784"/>
              <a:gd name="T47" fmla="*/ 27 h 982"/>
              <a:gd name="T48" fmla="*/ 862 w 2784"/>
              <a:gd name="T49" fmla="*/ 65 h 982"/>
              <a:gd name="T50" fmla="*/ 590 w 2784"/>
              <a:gd name="T51" fmla="*/ 210 h 982"/>
              <a:gd name="T52" fmla="*/ 462 w 2784"/>
              <a:gd name="T53" fmla="*/ 302 h 982"/>
              <a:gd name="T54" fmla="*/ 317 w 2784"/>
              <a:gd name="T55" fmla="*/ 428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84" h="982">
                <a:moveTo>
                  <a:pt x="317" y="428"/>
                </a:moveTo>
                <a:lnTo>
                  <a:pt x="220" y="532"/>
                </a:lnTo>
                <a:lnTo>
                  <a:pt x="117" y="674"/>
                </a:lnTo>
                <a:lnTo>
                  <a:pt x="60" y="768"/>
                </a:lnTo>
                <a:lnTo>
                  <a:pt x="0" y="882"/>
                </a:lnTo>
                <a:lnTo>
                  <a:pt x="570" y="834"/>
                </a:lnTo>
                <a:lnTo>
                  <a:pt x="1017" y="792"/>
                </a:lnTo>
                <a:lnTo>
                  <a:pt x="1132" y="786"/>
                </a:lnTo>
                <a:lnTo>
                  <a:pt x="1262" y="791"/>
                </a:lnTo>
                <a:lnTo>
                  <a:pt x="1400" y="804"/>
                </a:lnTo>
                <a:lnTo>
                  <a:pt x="1535" y="828"/>
                </a:lnTo>
                <a:lnTo>
                  <a:pt x="1640" y="860"/>
                </a:lnTo>
                <a:lnTo>
                  <a:pt x="1726" y="891"/>
                </a:lnTo>
                <a:lnTo>
                  <a:pt x="1889" y="982"/>
                </a:lnTo>
                <a:lnTo>
                  <a:pt x="1944" y="836"/>
                </a:lnTo>
                <a:lnTo>
                  <a:pt x="2053" y="700"/>
                </a:lnTo>
                <a:lnTo>
                  <a:pt x="2153" y="582"/>
                </a:lnTo>
                <a:lnTo>
                  <a:pt x="2253" y="464"/>
                </a:lnTo>
                <a:lnTo>
                  <a:pt x="2392" y="332"/>
                </a:lnTo>
                <a:lnTo>
                  <a:pt x="2544" y="236"/>
                </a:lnTo>
                <a:lnTo>
                  <a:pt x="2784" y="114"/>
                </a:lnTo>
                <a:lnTo>
                  <a:pt x="2253" y="27"/>
                </a:lnTo>
                <a:lnTo>
                  <a:pt x="1680" y="0"/>
                </a:lnTo>
                <a:lnTo>
                  <a:pt x="1280" y="27"/>
                </a:lnTo>
                <a:lnTo>
                  <a:pt x="862" y="65"/>
                </a:lnTo>
                <a:lnTo>
                  <a:pt x="590" y="210"/>
                </a:lnTo>
                <a:lnTo>
                  <a:pt x="462" y="302"/>
                </a:lnTo>
                <a:lnTo>
                  <a:pt x="317" y="42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7333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sng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2023" name="Freeform 39"/>
          <p:cNvSpPr>
            <a:spLocks/>
          </p:cNvSpPr>
          <p:nvPr/>
        </p:nvSpPr>
        <p:spPr bwMode="auto">
          <a:xfrm>
            <a:off x="4487863" y="806450"/>
            <a:ext cx="1404937" cy="1749425"/>
          </a:xfrm>
          <a:custGeom>
            <a:avLst/>
            <a:gdLst>
              <a:gd name="T0" fmla="*/ 1 w 885"/>
              <a:gd name="T1" fmla="*/ 1100 h 1102"/>
              <a:gd name="T2" fmla="*/ 0 w 885"/>
              <a:gd name="T3" fmla="*/ 510 h 1102"/>
              <a:gd name="T4" fmla="*/ 885 w 885"/>
              <a:gd name="T5" fmla="*/ 0 h 1102"/>
              <a:gd name="T6" fmla="*/ 885 w 885"/>
              <a:gd name="T7" fmla="*/ 288 h 1102"/>
              <a:gd name="T8" fmla="*/ 825 w 885"/>
              <a:gd name="T9" fmla="*/ 308 h 1102"/>
              <a:gd name="T10" fmla="*/ 729 w 885"/>
              <a:gd name="T11" fmla="*/ 340 h 1102"/>
              <a:gd name="T12" fmla="*/ 647 w 885"/>
              <a:gd name="T13" fmla="*/ 368 h 1102"/>
              <a:gd name="T14" fmla="*/ 565 w 885"/>
              <a:gd name="T15" fmla="*/ 408 h 1102"/>
              <a:gd name="T16" fmla="*/ 493 w 885"/>
              <a:gd name="T17" fmla="*/ 452 h 1102"/>
              <a:gd name="T18" fmla="*/ 429 w 885"/>
              <a:gd name="T19" fmla="*/ 492 h 1102"/>
              <a:gd name="T20" fmla="*/ 353 w 885"/>
              <a:gd name="T21" fmla="*/ 550 h 1102"/>
              <a:gd name="T22" fmla="*/ 277 w 885"/>
              <a:gd name="T23" fmla="*/ 624 h 1102"/>
              <a:gd name="T24" fmla="*/ 235 w 885"/>
              <a:gd name="T25" fmla="*/ 672 h 1102"/>
              <a:gd name="T26" fmla="*/ 199 w 885"/>
              <a:gd name="T27" fmla="*/ 716 h 1102"/>
              <a:gd name="T28" fmla="*/ 163 w 885"/>
              <a:gd name="T29" fmla="*/ 772 h 1102"/>
              <a:gd name="T30" fmla="*/ 137 w 885"/>
              <a:gd name="T31" fmla="*/ 820 h 1102"/>
              <a:gd name="T32" fmla="*/ 111 w 885"/>
              <a:gd name="T33" fmla="*/ 862 h 1102"/>
              <a:gd name="T34" fmla="*/ 77 w 885"/>
              <a:gd name="T35" fmla="*/ 932 h 1102"/>
              <a:gd name="T36" fmla="*/ 49 w 885"/>
              <a:gd name="T37" fmla="*/ 996 h 1102"/>
              <a:gd name="T38" fmla="*/ 25 w 885"/>
              <a:gd name="T39" fmla="*/ 1048 h 1102"/>
              <a:gd name="T40" fmla="*/ 1 w 885"/>
              <a:gd name="T41" fmla="*/ 1102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5" h="1102">
                <a:moveTo>
                  <a:pt x="1" y="1100"/>
                </a:moveTo>
                <a:lnTo>
                  <a:pt x="0" y="510"/>
                </a:lnTo>
                <a:lnTo>
                  <a:pt x="885" y="0"/>
                </a:lnTo>
                <a:lnTo>
                  <a:pt x="885" y="288"/>
                </a:lnTo>
                <a:lnTo>
                  <a:pt x="825" y="308"/>
                </a:lnTo>
                <a:lnTo>
                  <a:pt x="729" y="340"/>
                </a:lnTo>
                <a:lnTo>
                  <a:pt x="647" y="368"/>
                </a:lnTo>
                <a:lnTo>
                  <a:pt x="565" y="408"/>
                </a:lnTo>
                <a:lnTo>
                  <a:pt x="493" y="452"/>
                </a:lnTo>
                <a:lnTo>
                  <a:pt x="429" y="492"/>
                </a:lnTo>
                <a:lnTo>
                  <a:pt x="353" y="550"/>
                </a:lnTo>
                <a:lnTo>
                  <a:pt x="277" y="624"/>
                </a:lnTo>
                <a:lnTo>
                  <a:pt x="235" y="672"/>
                </a:lnTo>
                <a:lnTo>
                  <a:pt x="199" y="716"/>
                </a:lnTo>
                <a:lnTo>
                  <a:pt x="163" y="772"/>
                </a:lnTo>
                <a:lnTo>
                  <a:pt x="137" y="820"/>
                </a:lnTo>
                <a:lnTo>
                  <a:pt x="111" y="862"/>
                </a:lnTo>
                <a:lnTo>
                  <a:pt x="77" y="932"/>
                </a:lnTo>
                <a:lnTo>
                  <a:pt x="49" y="996"/>
                </a:lnTo>
                <a:lnTo>
                  <a:pt x="25" y="1048"/>
                </a:lnTo>
                <a:lnTo>
                  <a:pt x="1" y="1102"/>
                </a:lnTo>
              </a:path>
            </a:pathLst>
          </a:cu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2028" name="Text Box 44"/>
          <p:cNvSpPr txBox="1">
            <a:spLocks noChangeArrowheads="1"/>
          </p:cNvSpPr>
          <p:nvPr/>
        </p:nvSpPr>
        <p:spPr bwMode="auto">
          <a:xfrm>
            <a:off x="228600" y="33813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1962034" name="Object 50"/>
          <p:cNvGraphicFramePr>
            <a:graphicFrameLocks noChangeAspect="1"/>
          </p:cNvGraphicFramePr>
          <p:nvPr/>
        </p:nvGraphicFramePr>
        <p:xfrm>
          <a:off x="434975" y="892175"/>
          <a:ext cx="2752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44" name="公式" r:id="rId3" imgW="1244520" imgH="380880" progId="Equation.3">
                  <p:embed/>
                </p:oleObj>
              </mc:Choice>
              <mc:Fallback>
                <p:oleObj name="公式" r:id="rId3" imgW="1244520" imgH="3808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892175"/>
                        <a:ext cx="2752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2038" name="AutoShape 5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1920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2039" name="AutoShape 5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2043" name="Line 59"/>
          <p:cNvSpPr>
            <a:spLocks noChangeShapeType="1"/>
          </p:cNvSpPr>
          <p:nvPr/>
        </p:nvSpPr>
        <p:spPr bwMode="auto">
          <a:xfrm>
            <a:off x="5892800" y="1284288"/>
            <a:ext cx="0" cy="1414462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6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6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6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6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6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6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6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6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6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6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6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6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6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96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196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196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6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96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6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96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6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6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96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6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6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6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6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6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6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009" grpId="0" animBg="1"/>
      <p:bldP spid="1961986" grpId="0" autoUpdateAnimBg="0"/>
      <p:bldP spid="1961987" grpId="0" animBg="1"/>
      <p:bldP spid="1961988" grpId="0" animBg="1"/>
      <p:bldP spid="1961989" grpId="0" animBg="1"/>
      <p:bldP spid="1961990" grpId="0" animBg="1"/>
      <p:bldP spid="1961991" grpId="0" animBg="1"/>
      <p:bldP spid="1962001" grpId="0" autoUpdateAnimBg="0"/>
      <p:bldP spid="1962002" grpId="0" autoUpdateAnimBg="0"/>
      <p:bldP spid="1962003" grpId="0" autoUpdateAnimBg="0"/>
      <p:bldP spid="1962004" grpId="0" autoUpdateAnimBg="0"/>
      <p:bldP spid="1962005" grpId="0" animBg="1"/>
      <p:bldP spid="1962006" grpId="0" animBg="1"/>
      <p:bldP spid="1962007" grpId="0" animBg="1"/>
      <p:bldP spid="1962008" grpId="0" animBg="1"/>
      <p:bldP spid="1962010" grpId="0" animBg="1"/>
      <p:bldP spid="1962011" grpId="0" animBg="1"/>
      <p:bldP spid="1962012" grpId="0" animBg="1"/>
      <p:bldP spid="1962013" grpId="0" autoUpdateAnimBg="0"/>
      <p:bldP spid="1962015" grpId="0" autoUpdateAnimBg="0"/>
      <p:bldP spid="1962016" grpId="0" autoUpdateAnimBg="0"/>
      <p:bldP spid="1962019" grpId="0" animBg="1"/>
      <p:bldP spid="1962020" grpId="0" animBg="1"/>
      <p:bldP spid="1962022" grpId="0" animBg="1"/>
      <p:bldP spid="1962023" grpId="0" animBg="1"/>
      <p:bldP spid="19620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354" name="Line 2"/>
          <p:cNvSpPr>
            <a:spLocks noChangeShapeType="1"/>
          </p:cNvSpPr>
          <p:nvPr/>
        </p:nvSpPr>
        <p:spPr bwMode="auto">
          <a:xfrm flipV="1">
            <a:off x="3175000" y="3941763"/>
            <a:ext cx="1398588" cy="13985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57" name="Text Box 5"/>
          <p:cNvSpPr txBox="1">
            <a:spLocks noChangeArrowheads="1"/>
          </p:cNvSpPr>
          <p:nvPr/>
        </p:nvSpPr>
        <p:spPr bwMode="auto">
          <a:xfrm>
            <a:off x="6248400" y="3005138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04358" name="Freeform 6"/>
          <p:cNvSpPr>
            <a:spLocks/>
          </p:cNvSpPr>
          <p:nvPr/>
        </p:nvSpPr>
        <p:spPr bwMode="auto">
          <a:xfrm>
            <a:off x="3176588" y="2638425"/>
            <a:ext cx="1587" cy="2717800"/>
          </a:xfrm>
          <a:custGeom>
            <a:avLst/>
            <a:gdLst>
              <a:gd name="T0" fmla="*/ 0 w 1"/>
              <a:gd name="T1" fmla="*/ 0 h 1712"/>
              <a:gd name="T2" fmla="*/ 0 w 1"/>
              <a:gd name="T3" fmla="*/ 1712 h 17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12">
                <a:moveTo>
                  <a:pt x="0" y="0"/>
                </a:moveTo>
                <a:lnTo>
                  <a:pt x="0" y="1712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59" name="Line 7"/>
          <p:cNvSpPr>
            <a:spLocks noChangeShapeType="1"/>
          </p:cNvSpPr>
          <p:nvPr/>
        </p:nvSpPr>
        <p:spPr bwMode="auto">
          <a:xfrm>
            <a:off x="4575175" y="1355725"/>
            <a:ext cx="0" cy="2597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60" name="Line 8"/>
          <p:cNvSpPr>
            <a:spLocks noChangeShapeType="1"/>
          </p:cNvSpPr>
          <p:nvPr/>
        </p:nvSpPr>
        <p:spPr bwMode="auto">
          <a:xfrm flipH="1">
            <a:off x="7561263" y="1458913"/>
            <a:ext cx="0" cy="24812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61" name="Line 9"/>
          <p:cNvSpPr>
            <a:spLocks noChangeShapeType="1"/>
          </p:cNvSpPr>
          <p:nvPr/>
        </p:nvSpPr>
        <p:spPr bwMode="auto">
          <a:xfrm>
            <a:off x="3175000" y="5340350"/>
            <a:ext cx="30162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62" name="Freeform 10"/>
          <p:cNvSpPr>
            <a:spLocks/>
          </p:cNvSpPr>
          <p:nvPr/>
        </p:nvSpPr>
        <p:spPr bwMode="auto">
          <a:xfrm>
            <a:off x="6153150" y="2771775"/>
            <a:ext cx="1588" cy="2571750"/>
          </a:xfrm>
          <a:custGeom>
            <a:avLst/>
            <a:gdLst>
              <a:gd name="T0" fmla="*/ 0 w 1"/>
              <a:gd name="T1" fmla="*/ 1620 h 1620"/>
              <a:gd name="T2" fmla="*/ 0 w 1"/>
              <a:gd name="T3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0">
                <a:moveTo>
                  <a:pt x="0" y="162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4363" name="Group 11"/>
          <p:cNvGrpSpPr>
            <a:grpSpLocks/>
          </p:cNvGrpSpPr>
          <p:nvPr/>
        </p:nvGrpSpPr>
        <p:grpSpPr bwMode="auto">
          <a:xfrm>
            <a:off x="1901825" y="496888"/>
            <a:ext cx="6992938" cy="5321300"/>
            <a:chOff x="1198" y="313"/>
            <a:chExt cx="4405" cy="3352"/>
          </a:xfrm>
        </p:grpSpPr>
        <p:sp>
          <p:nvSpPr>
            <p:cNvPr id="2404364" name="Text Box 12"/>
            <p:cNvSpPr txBox="1">
              <a:spLocks noChangeArrowheads="1"/>
            </p:cNvSpPr>
            <p:nvPr/>
          </p:nvSpPr>
          <p:spPr bwMode="auto">
            <a:xfrm>
              <a:off x="2488" y="2058"/>
              <a:ext cx="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404365" name="Group 13"/>
            <p:cNvGrpSpPr>
              <a:grpSpLocks/>
            </p:cNvGrpSpPr>
            <p:nvPr/>
          </p:nvGrpSpPr>
          <p:grpSpPr bwMode="auto">
            <a:xfrm>
              <a:off x="1198" y="313"/>
              <a:ext cx="4405" cy="3352"/>
              <a:chOff x="1198" y="313"/>
              <a:chExt cx="4405" cy="3352"/>
            </a:xfrm>
          </p:grpSpPr>
          <p:sp>
            <p:nvSpPr>
              <p:cNvPr id="2404366" name="Line 14"/>
              <p:cNvSpPr>
                <a:spLocks noChangeShapeType="1"/>
              </p:cNvSpPr>
              <p:nvPr/>
            </p:nvSpPr>
            <p:spPr bwMode="auto">
              <a:xfrm>
                <a:off x="2717" y="2204"/>
                <a:ext cx="27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4367" name="Line 15"/>
              <p:cNvSpPr>
                <a:spLocks noChangeShapeType="1"/>
              </p:cNvSpPr>
              <p:nvPr/>
            </p:nvSpPr>
            <p:spPr bwMode="auto">
              <a:xfrm flipV="1">
                <a:off x="2717" y="477"/>
                <a:ext cx="0" cy="17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4368" name="Text Box 16"/>
              <p:cNvSpPr txBox="1">
                <a:spLocks noChangeArrowheads="1"/>
              </p:cNvSpPr>
              <p:nvPr/>
            </p:nvSpPr>
            <p:spPr bwMode="auto">
              <a:xfrm>
                <a:off x="1198" y="3434"/>
                <a:ext cx="5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x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04369" name="Text Box 17"/>
              <p:cNvSpPr txBox="1">
                <a:spLocks noChangeArrowheads="1"/>
              </p:cNvSpPr>
              <p:nvPr/>
            </p:nvSpPr>
            <p:spPr bwMode="auto">
              <a:xfrm>
                <a:off x="2680" y="31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 i="1">
                    <a:solidFill>
                      <a:schemeClr val="tx1"/>
                    </a:solidFill>
                  </a:rPr>
                  <a:t> 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04370" name="Text Box 18"/>
              <p:cNvSpPr txBox="1">
                <a:spLocks noChangeArrowheads="1"/>
              </p:cNvSpPr>
              <p:nvPr/>
            </p:nvSpPr>
            <p:spPr bwMode="auto">
              <a:xfrm>
                <a:off x="5315" y="2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y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04371" name="Line 19"/>
              <p:cNvSpPr>
                <a:spLocks noChangeShapeType="1"/>
              </p:cNvSpPr>
              <p:nvPr/>
            </p:nvSpPr>
            <p:spPr bwMode="auto">
              <a:xfrm flipH="1">
                <a:off x="1336" y="2200"/>
                <a:ext cx="1382" cy="13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4372" name="Text Box 20"/>
          <p:cNvSpPr txBox="1">
            <a:spLocks noChangeArrowheads="1"/>
          </p:cNvSpPr>
          <p:nvPr/>
        </p:nvSpPr>
        <p:spPr bwMode="auto">
          <a:xfrm>
            <a:off x="3530600" y="363537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a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404373" name="Text Box 21"/>
          <p:cNvSpPr txBox="1">
            <a:spLocks noChangeArrowheads="1"/>
          </p:cNvSpPr>
          <p:nvPr/>
        </p:nvSpPr>
        <p:spPr bwMode="auto">
          <a:xfrm>
            <a:off x="2114550" y="5048250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b</a:t>
            </a:r>
            <a:endParaRPr lang="en-US" altLang="zh-CN" sz="2800">
              <a:solidFill>
                <a:srgbClr val="009900"/>
              </a:solidFill>
            </a:endParaRPr>
          </a:p>
        </p:txBody>
      </p:sp>
      <p:sp>
        <p:nvSpPr>
          <p:cNvPr id="2404374" name="Text Box 22"/>
          <p:cNvSpPr txBox="1">
            <a:spLocks noChangeArrowheads="1"/>
          </p:cNvSpPr>
          <p:nvPr/>
        </p:nvSpPr>
        <p:spPr bwMode="auto">
          <a:xfrm>
            <a:off x="4943475" y="30527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c</a:t>
            </a:r>
            <a:endParaRPr lang="en-US" altLang="zh-CN" sz="2800" i="1">
              <a:solidFill>
                <a:srgbClr val="009900"/>
              </a:solidFill>
            </a:endParaRPr>
          </a:p>
        </p:txBody>
      </p:sp>
      <p:sp>
        <p:nvSpPr>
          <p:cNvPr id="2404375" name="Text Box 23"/>
          <p:cNvSpPr txBox="1">
            <a:spLocks noChangeArrowheads="1"/>
          </p:cNvSpPr>
          <p:nvPr/>
        </p:nvSpPr>
        <p:spPr bwMode="auto">
          <a:xfrm>
            <a:off x="7888288" y="30718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d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2404376" name="Line 24"/>
          <p:cNvSpPr>
            <a:spLocks noChangeShapeType="1"/>
          </p:cNvSpPr>
          <p:nvPr/>
        </p:nvSpPr>
        <p:spPr bwMode="auto">
          <a:xfrm flipV="1">
            <a:off x="5902325" y="3492500"/>
            <a:ext cx="447675" cy="433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77" name="Line 25"/>
          <p:cNvSpPr>
            <a:spLocks noChangeShapeType="1"/>
          </p:cNvSpPr>
          <p:nvPr/>
        </p:nvSpPr>
        <p:spPr bwMode="auto">
          <a:xfrm flipH="1">
            <a:off x="2438400" y="5340350"/>
            <a:ext cx="736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78" name="Freeform 26"/>
          <p:cNvSpPr>
            <a:spLocks/>
          </p:cNvSpPr>
          <p:nvPr/>
        </p:nvSpPr>
        <p:spPr bwMode="auto">
          <a:xfrm>
            <a:off x="6153150" y="3933825"/>
            <a:ext cx="1409700" cy="1409700"/>
          </a:xfrm>
          <a:custGeom>
            <a:avLst/>
            <a:gdLst>
              <a:gd name="T0" fmla="*/ 888 w 888"/>
              <a:gd name="T1" fmla="*/ 0 h 888"/>
              <a:gd name="T2" fmla="*/ 0 w 888"/>
              <a:gd name="T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88" h="888">
                <a:moveTo>
                  <a:pt x="888" y="0"/>
                </a:moveTo>
                <a:lnTo>
                  <a:pt x="0" y="888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79" name="Line 27"/>
          <p:cNvSpPr>
            <a:spLocks noChangeShapeType="1"/>
          </p:cNvSpPr>
          <p:nvPr/>
        </p:nvSpPr>
        <p:spPr bwMode="auto">
          <a:xfrm flipV="1">
            <a:off x="7575550" y="3521075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80" name="Line 28"/>
          <p:cNvSpPr>
            <a:spLocks noChangeShapeType="1"/>
          </p:cNvSpPr>
          <p:nvPr/>
        </p:nvSpPr>
        <p:spPr bwMode="auto">
          <a:xfrm flipV="1">
            <a:off x="4603750" y="3506788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81" name="Line 29"/>
          <p:cNvSpPr>
            <a:spLocks noChangeShapeType="1"/>
          </p:cNvSpPr>
          <p:nvPr/>
        </p:nvSpPr>
        <p:spPr bwMode="auto">
          <a:xfrm>
            <a:off x="4589463" y="3940175"/>
            <a:ext cx="297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82" name="Line 30"/>
          <p:cNvSpPr>
            <a:spLocks noChangeShapeType="1"/>
          </p:cNvSpPr>
          <p:nvPr/>
        </p:nvSpPr>
        <p:spPr bwMode="auto">
          <a:xfrm flipH="1">
            <a:off x="3852863" y="3940175"/>
            <a:ext cx="7223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83" name="Text Box 31"/>
          <p:cNvSpPr txBox="1">
            <a:spLocks noChangeArrowheads="1"/>
          </p:cNvSpPr>
          <p:nvPr/>
        </p:nvSpPr>
        <p:spPr bwMode="auto">
          <a:xfrm>
            <a:off x="5722938" y="49053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2404384" name="Text Box 32"/>
          <p:cNvSpPr txBox="1">
            <a:spLocks noChangeArrowheads="1"/>
          </p:cNvSpPr>
          <p:nvPr/>
        </p:nvSpPr>
        <p:spPr bwMode="auto">
          <a:xfrm>
            <a:off x="211138" y="1665288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zh-CN" altLang="zh-CN" sz="2000" b="1">
                <a:solidFill>
                  <a:srgbClr val="009900"/>
                </a:solidFill>
              </a:rPr>
              <a:t>是矩形</a:t>
            </a:r>
            <a:r>
              <a:rPr lang="zh-CN" altLang="en-US" sz="2000" b="1">
                <a:solidFill>
                  <a:srgbClr val="009900"/>
                </a:solidFill>
              </a:rPr>
              <a:t>区域  </a:t>
            </a:r>
            <a:r>
              <a:rPr lang="zh-CN" altLang="zh-CN" sz="2000" b="1">
                <a:solidFill>
                  <a:srgbClr val="009900"/>
                </a:solidFill>
              </a:rPr>
              <a:t>[</a:t>
            </a:r>
            <a:r>
              <a:rPr lang="en-US" altLang="zh-CN" sz="2000" b="1" i="1">
                <a:solidFill>
                  <a:srgbClr val="009900"/>
                </a:solidFill>
              </a:rPr>
              <a:t>a,b </a:t>
            </a:r>
            <a:r>
              <a:rPr lang="en-US" altLang="zh-CN" sz="2000" b="1">
                <a:solidFill>
                  <a:srgbClr val="009900"/>
                </a:solidFill>
              </a:rPr>
              <a:t>;</a:t>
            </a:r>
            <a:r>
              <a:rPr lang="en-US" altLang="zh-CN" sz="2000" b="1" i="1">
                <a:solidFill>
                  <a:srgbClr val="009900"/>
                </a:solidFill>
              </a:rPr>
              <a:t> c,d</a:t>
            </a:r>
            <a:r>
              <a:rPr lang="en-US" altLang="zh-CN" sz="2000" b="1">
                <a:solidFill>
                  <a:srgbClr val="009900"/>
                </a:solidFill>
              </a:rPr>
              <a:t>]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       </a:t>
            </a:r>
          </a:p>
        </p:txBody>
      </p:sp>
      <p:sp>
        <p:nvSpPr>
          <p:cNvPr id="2404385" name="Text Box 33"/>
          <p:cNvSpPr txBox="1">
            <a:spLocks noChangeArrowheads="1"/>
          </p:cNvSpPr>
          <p:nvPr/>
        </p:nvSpPr>
        <p:spPr bwMode="auto">
          <a:xfrm>
            <a:off x="6935788" y="893763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r>
              <a:rPr lang="en-US" altLang="zh-CN" sz="2000" b="1">
                <a:solidFill>
                  <a:srgbClr val="009900"/>
                </a:solidFill>
              </a:rPr>
              <a:t>=</a:t>
            </a:r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x,y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chemeClr val="accent1"/>
              </a:solidFill>
            </a:endParaRPr>
          </a:p>
        </p:txBody>
      </p:sp>
      <p:graphicFrame>
        <p:nvGraphicFramePr>
          <p:cNvPr id="2404386" name="Object 34"/>
          <p:cNvGraphicFramePr>
            <a:graphicFrameLocks noChangeAspect="1"/>
          </p:cNvGraphicFramePr>
          <p:nvPr/>
        </p:nvGraphicFramePr>
        <p:xfrm>
          <a:off x="1192213" y="2141538"/>
          <a:ext cx="15795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16" name="公式" r:id="rId3" imgW="838080" imgH="330120" progId="Equation.3">
                  <p:embed/>
                </p:oleObj>
              </mc:Choice>
              <mc:Fallback>
                <p:oleObj name="公式" r:id="rId3" imgW="838080" imgH="3301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141538"/>
                        <a:ext cx="15795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387" name="Oval 35"/>
          <p:cNvSpPr>
            <a:spLocks noChangeArrowheads="1"/>
          </p:cNvSpPr>
          <p:nvPr/>
        </p:nvSpPr>
        <p:spPr bwMode="auto">
          <a:xfrm>
            <a:off x="6321425" y="34623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88" name="Freeform 36"/>
          <p:cNvSpPr>
            <a:spLocks/>
          </p:cNvSpPr>
          <p:nvPr/>
        </p:nvSpPr>
        <p:spPr bwMode="auto">
          <a:xfrm>
            <a:off x="4473575" y="1284288"/>
            <a:ext cx="1428750" cy="4041775"/>
          </a:xfrm>
          <a:custGeom>
            <a:avLst/>
            <a:gdLst>
              <a:gd name="T0" fmla="*/ 9 w 900"/>
              <a:gd name="T1" fmla="*/ 809 h 2546"/>
              <a:gd name="T2" fmla="*/ 0 w 900"/>
              <a:gd name="T3" fmla="*/ 2546 h 2546"/>
              <a:gd name="T4" fmla="*/ 900 w 900"/>
              <a:gd name="T5" fmla="*/ 1664 h 2546"/>
              <a:gd name="T6" fmla="*/ 900 w 900"/>
              <a:gd name="T7" fmla="*/ 0 h 2546"/>
              <a:gd name="T8" fmla="*/ 818 w 900"/>
              <a:gd name="T9" fmla="*/ 18 h 2546"/>
              <a:gd name="T10" fmla="*/ 694 w 900"/>
              <a:gd name="T11" fmla="*/ 63 h 2546"/>
              <a:gd name="T12" fmla="*/ 582 w 900"/>
              <a:gd name="T13" fmla="*/ 118 h 2546"/>
              <a:gd name="T14" fmla="*/ 427 w 900"/>
              <a:gd name="T15" fmla="*/ 191 h 2546"/>
              <a:gd name="T16" fmla="*/ 300 w 900"/>
              <a:gd name="T17" fmla="*/ 300 h 2546"/>
              <a:gd name="T18" fmla="*/ 145 w 900"/>
              <a:gd name="T19" fmla="*/ 527 h 2546"/>
              <a:gd name="T20" fmla="*/ 27 w 900"/>
              <a:gd name="T21" fmla="*/ 727 h 2546"/>
              <a:gd name="T22" fmla="*/ 9 w 900"/>
              <a:gd name="T23" fmla="*/ 809 h 2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0" h="2546">
                <a:moveTo>
                  <a:pt x="9" y="809"/>
                </a:moveTo>
                <a:lnTo>
                  <a:pt x="0" y="2546"/>
                </a:lnTo>
                <a:lnTo>
                  <a:pt x="900" y="1664"/>
                </a:lnTo>
                <a:lnTo>
                  <a:pt x="900" y="0"/>
                </a:lnTo>
                <a:lnTo>
                  <a:pt x="818" y="18"/>
                </a:lnTo>
                <a:lnTo>
                  <a:pt x="694" y="63"/>
                </a:lnTo>
                <a:lnTo>
                  <a:pt x="582" y="118"/>
                </a:lnTo>
                <a:lnTo>
                  <a:pt x="427" y="191"/>
                </a:lnTo>
                <a:lnTo>
                  <a:pt x="300" y="300"/>
                </a:lnTo>
                <a:lnTo>
                  <a:pt x="145" y="527"/>
                </a:lnTo>
                <a:lnTo>
                  <a:pt x="27" y="727"/>
                </a:lnTo>
                <a:lnTo>
                  <a:pt x="9" y="809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4389" name="Object 37"/>
          <p:cNvGraphicFramePr>
            <a:graphicFrameLocks noChangeAspect="1"/>
          </p:cNvGraphicFramePr>
          <p:nvPr/>
        </p:nvGraphicFramePr>
        <p:xfrm>
          <a:off x="4554538" y="4364038"/>
          <a:ext cx="5492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17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364038"/>
                        <a:ext cx="54927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390" name="Freeform 38"/>
          <p:cNvSpPr>
            <a:spLocks/>
          </p:cNvSpPr>
          <p:nvPr/>
        </p:nvSpPr>
        <p:spPr bwMode="auto">
          <a:xfrm>
            <a:off x="3155950" y="1263650"/>
            <a:ext cx="4419600" cy="1558925"/>
          </a:xfrm>
          <a:custGeom>
            <a:avLst/>
            <a:gdLst>
              <a:gd name="T0" fmla="*/ 317 w 2784"/>
              <a:gd name="T1" fmla="*/ 428 h 982"/>
              <a:gd name="T2" fmla="*/ 220 w 2784"/>
              <a:gd name="T3" fmla="*/ 532 h 982"/>
              <a:gd name="T4" fmla="*/ 117 w 2784"/>
              <a:gd name="T5" fmla="*/ 674 h 982"/>
              <a:gd name="T6" fmla="*/ 60 w 2784"/>
              <a:gd name="T7" fmla="*/ 768 h 982"/>
              <a:gd name="T8" fmla="*/ 0 w 2784"/>
              <a:gd name="T9" fmla="*/ 882 h 982"/>
              <a:gd name="T10" fmla="*/ 570 w 2784"/>
              <a:gd name="T11" fmla="*/ 834 h 982"/>
              <a:gd name="T12" fmla="*/ 1017 w 2784"/>
              <a:gd name="T13" fmla="*/ 792 h 982"/>
              <a:gd name="T14" fmla="*/ 1132 w 2784"/>
              <a:gd name="T15" fmla="*/ 786 h 982"/>
              <a:gd name="T16" fmla="*/ 1262 w 2784"/>
              <a:gd name="T17" fmla="*/ 791 h 982"/>
              <a:gd name="T18" fmla="*/ 1400 w 2784"/>
              <a:gd name="T19" fmla="*/ 804 h 982"/>
              <a:gd name="T20" fmla="*/ 1535 w 2784"/>
              <a:gd name="T21" fmla="*/ 828 h 982"/>
              <a:gd name="T22" fmla="*/ 1640 w 2784"/>
              <a:gd name="T23" fmla="*/ 860 h 982"/>
              <a:gd name="T24" fmla="*/ 1726 w 2784"/>
              <a:gd name="T25" fmla="*/ 891 h 982"/>
              <a:gd name="T26" fmla="*/ 1889 w 2784"/>
              <a:gd name="T27" fmla="*/ 982 h 982"/>
              <a:gd name="T28" fmla="*/ 1944 w 2784"/>
              <a:gd name="T29" fmla="*/ 836 h 982"/>
              <a:gd name="T30" fmla="*/ 2053 w 2784"/>
              <a:gd name="T31" fmla="*/ 700 h 982"/>
              <a:gd name="T32" fmla="*/ 2153 w 2784"/>
              <a:gd name="T33" fmla="*/ 582 h 982"/>
              <a:gd name="T34" fmla="*/ 2253 w 2784"/>
              <a:gd name="T35" fmla="*/ 464 h 982"/>
              <a:gd name="T36" fmla="*/ 2392 w 2784"/>
              <a:gd name="T37" fmla="*/ 332 h 982"/>
              <a:gd name="T38" fmla="*/ 2544 w 2784"/>
              <a:gd name="T39" fmla="*/ 236 h 982"/>
              <a:gd name="T40" fmla="*/ 2784 w 2784"/>
              <a:gd name="T41" fmla="*/ 114 h 982"/>
              <a:gd name="T42" fmla="*/ 2253 w 2784"/>
              <a:gd name="T43" fmla="*/ 27 h 982"/>
              <a:gd name="T44" fmla="*/ 1680 w 2784"/>
              <a:gd name="T45" fmla="*/ 0 h 982"/>
              <a:gd name="T46" fmla="*/ 1280 w 2784"/>
              <a:gd name="T47" fmla="*/ 27 h 982"/>
              <a:gd name="T48" fmla="*/ 862 w 2784"/>
              <a:gd name="T49" fmla="*/ 65 h 982"/>
              <a:gd name="T50" fmla="*/ 590 w 2784"/>
              <a:gd name="T51" fmla="*/ 210 h 982"/>
              <a:gd name="T52" fmla="*/ 462 w 2784"/>
              <a:gd name="T53" fmla="*/ 302 h 982"/>
              <a:gd name="T54" fmla="*/ 317 w 2784"/>
              <a:gd name="T55" fmla="*/ 428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84" h="982">
                <a:moveTo>
                  <a:pt x="317" y="428"/>
                </a:moveTo>
                <a:lnTo>
                  <a:pt x="220" y="532"/>
                </a:lnTo>
                <a:lnTo>
                  <a:pt x="117" y="674"/>
                </a:lnTo>
                <a:lnTo>
                  <a:pt x="60" y="768"/>
                </a:lnTo>
                <a:lnTo>
                  <a:pt x="0" y="882"/>
                </a:lnTo>
                <a:lnTo>
                  <a:pt x="570" y="834"/>
                </a:lnTo>
                <a:lnTo>
                  <a:pt x="1017" y="792"/>
                </a:lnTo>
                <a:lnTo>
                  <a:pt x="1132" y="786"/>
                </a:lnTo>
                <a:lnTo>
                  <a:pt x="1262" y="791"/>
                </a:lnTo>
                <a:lnTo>
                  <a:pt x="1400" y="804"/>
                </a:lnTo>
                <a:lnTo>
                  <a:pt x="1535" y="828"/>
                </a:lnTo>
                <a:lnTo>
                  <a:pt x="1640" y="860"/>
                </a:lnTo>
                <a:lnTo>
                  <a:pt x="1726" y="891"/>
                </a:lnTo>
                <a:lnTo>
                  <a:pt x="1889" y="982"/>
                </a:lnTo>
                <a:lnTo>
                  <a:pt x="1944" y="836"/>
                </a:lnTo>
                <a:lnTo>
                  <a:pt x="2053" y="700"/>
                </a:lnTo>
                <a:lnTo>
                  <a:pt x="2153" y="582"/>
                </a:lnTo>
                <a:lnTo>
                  <a:pt x="2253" y="464"/>
                </a:lnTo>
                <a:lnTo>
                  <a:pt x="2392" y="332"/>
                </a:lnTo>
                <a:lnTo>
                  <a:pt x="2544" y="236"/>
                </a:lnTo>
                <a:lnTo>
                  <a:pt x="2784" y="114"/>
                </a:lnTo>
                <a:lnTo>
                  <a:pt x="2253" y="27"/>
                </a:lnTo>
                <a:lnTo>
                  <a:pt x="1680" y="0"/>
                </a:lnTo>
                <a:lnTo>
                  <a:pt x="1280" y="27"/>
                </a:lnTo>
                <a:lnTo>
                  <a:pt x="862" y="65"/>
                </a:lnTo>
                <a:lnTo>
                  <a:pt x="590" y="210"/>
                </a:lnTo>
                <a:lnTo>
                  <a:pt x="462" y="302"/>
                </a:lnTo>
                <a:lnTo>
                  <a:pt x="317" y="42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7333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sng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92" name="Freeform 40"/>
          <p:cNvSpPr>
            <a:spLocks/>
          </p:cNvSpPr>
          <p:nvPr/>
        </p:nvSpPr>
        <p:spPr bwMode="auto">
          <a:xfrm>
            <a:off x="4489450" y="1270000"/>
            <a:ext cx="1403350" cy="1276350"/>
          </a:xfrm>
          <a:custGeom>
            <a:avLst/>
            <a:gdLst>
              <a:gd name="T0" fmla="*/ 0 w 884"/>
              <a:gd name="T1" fmla="*/ 804 h 804"/>
              <a:gd name="T2" fmla="*/ 230 w 884"/>
              <a:gd name="T3" fmla="*/ 386 h 804"/>
              <a:gd name="T4" fmla="*/ 533 w 884"/>
              <a:gd name="T5" fmla="*/ 138 h 804"/>
              <a:gd name="T6" fmla="*/ 884 w 884"/>
              <a:gd name="T7" fmla="*/ 0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804">
                <a:moveTo>
                  <a:pt x="0" y="804"/>
                </a:moveTo>
                <a:cubicBezTo>
                  <a:pt x="39" y="734"/>
                  <a:pt x="141" y="497"/>
                  <a:pt x="230" y="386"/>
                </a:cubicBezTo>
                <a:cubicBezTo>
                  <a:pt x="319" y="275"/>
                  <a:pt x="424" y="202"/>
                  <a:pt x="533" y="138"/>
                </a:cubicBezTo>
                <a:cubicBezTo>
                  <a:pt x="642" y="74"/>
                  <a:pt x="811" y="29"/>
                  <a:pt x="884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4393" name="Object 41"/>
          <p:cNvGraphicFramePr>
            <a:graphicFrameLocks noChangeAspect="1"/>
          </p:cNvGraphicFramePr>
          <p:nvPr/>
        </p:nvGraphicFramePr>
        <p:xfrm>
          <a:off x="5522913" y="420688"/>
          <a:ext cx="11493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18" name="公式" r:id="rId7" imgW="838080" imgH="419040" progId="Equation.3">
                  <p:embed/>
                </p:oleObj>
              </mc:Choice>
              <mc:Fallback>
                <p:oleObj name="公式" r:id="rId7" imgW="83808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20688"/>
                        <a:ext cx="11493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394" name="AutoShape 42"/>
          <p:cNvSpPr>
            <a:spLocks noChangeArrowheads="1"/>
          </p:cNvSpPr>
          <p:nvPr/>
        </p:nvSpPr>
        <p:spPr bwMode="auto">
          <a:xfrm>
            <a:off x="5480050" y="338138"/>
            <a:ext cx="1236663" cy="701675"/>
          </a:xfrm>
          <a:prstGeom prst="wedgeRoundRectCallout">
            <a:avLst>
              <a:gd name="adj1" fmla="val -28051"/>
              <a:gd name="adj2" fmla="val 89139"/>
              <a:gd name="adj3" fmla="val 16667"/>
            </a:avLst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404395" name="Line 43"/>
          <p:cNvSpPr>
            <a:spLocks noChangeShapeType="1"/>
          </p:cNvSpPr>
          <p:nvPr/>
        </p:nvSpPr>
        <p:spPr bwMode="auto">
          <a:xfrm>
            <a:off x="5892800" y="1284288"/>
            <a:ext cx="0" cy="1414462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4396" name="Text Box 44"/>
          <p:cNvSpPr txBox="1">
            <a:spLocks noChangeArrowheads="1"/>
          </p:cNvSpPr>
          <p:nvPr/>
        </p:nvSpPr>
        <p:spPr bwMode="auto">
          <a:xfrm>
            <a:off x="228600" y="33813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2404397" name="Text Box 45"/>
          <p:cNvSpPr txBox="1">
            <a:spLocks noChangeArrowheads="1"/>
          </p:cNvSpPr>
          <p:nvPr/>
        </p:nvSpPr>
        <p:spPr bwMode="auto">
          <a:xfrm>
            <a:off x="2460625" y="5818188"/>
            <a:ext cx="415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问题：</a:t>
            </a:r>
            <a:r>
              <a:rPr lang="en-US" altLang="zh-CN" sz="2800" b="1" i="1">
                <a:solidFill>
                  <a:srgbClr val="FF0000"/>
                </a:solidFill>
              </a:rPr>
              <a:t>Q</a:t>
            </a:r>
            <a:r>
              <a:rPr lang="en-US" altLang="zh-CN" sz="2800" b="1">
                <a:solidFill>
                  <a:srgbClr val="FF0000"/>
                </a:solidFill>
              </a:rPr>
              <a:t>( 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>
                <a:solidFill>
                  <a:srgbClr val="FF0000"/>
                </a:solidFill>
              </a:rPr>
              <a:t>是什么图形？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04398" name="Text Box 46"/>
          <p:cNvSpPr txBox="1">
            <a:spLocks noChangeArrowheads="1"/>
          </p:cNvSpPr>
          <p:nvPr/>
        </p:nvSpPr>
        <p:spPr bwMode="auto">
          <a:xfrm>
            <a:off x="146050" y="220980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Q</a:t>
            </a:r>
            <a:r>
              <a:rPr lang="en-US" altLang="zh-CN" sz="2000" b="1">
                <a:solidFill>
                  <a:srgbClr val="FF0000"/>
                </a:solidFill>
              </a:rPr>
              <a:t>( </a:t>
            </a:r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r>
              <a:rPr lang="en-US" altLang="zh-CN" sz="1800" b="1" baseline="-25000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) </a:t>
            </a:r>
            <a:r>
              <a:rPr lang="en-US" altLang="zh-CN" sz="2000" b="1"/>
              <a:t>=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404399" name="Text Box 47"/>
          <p:cNvSpPr txBox="1">
            <a:spLocks noChangeArrowheads="1"/>
          </p:cNvSpPr>
          <p:nvPr/>
        </p:nvSpPr>
        <p:spPr bwMode="auto">
          <a:xfrm>
            <a:off x="6716713" y="5791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是曲边梯形。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graphicFrame>
        <p:nvGraphicFramePr>
          <p:cNvPr id="2404400" name="Object 48"/>
          <p:cNvGraphicFramePr>
            <a:graphicFrameLocks noChangeAspect="1"/>
          </p:cNvGraphicFramePr>
          <p:nvPr/>
        </p:nvGraphicFramePr>
        <p:xfrm>
          <a:off x="434975" y="892175"/>
          <a:ext cx="2752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19" name="公式" r:id="rId9" imgW="1244520" imgH="380880" progId="Equation.3">
                  <p:embed/>
                </p:oleObj>
              </mc:Choice>
              <mc:Fallback>
                <p:oleObj name="公式" r:id="rId9" imgW="1244520" imgH="3808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892175"/>
                        <a:ext cx="2752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401" name="Text Box 49"/>
          <p:cNvSpPr txBox="1">
            <a:spLocks noChangeArrowheads="1"/>
          </p:cNvSpPr>
          <p:nvPr/>
        </p:nvSpPr>
        <p:spPr bwMode="auto">
          <a:xfrm>
            <a:off x="1798638" y="49117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4403" name="AutoShape 51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4405" name="Text Box 53"/>
          <p:cNvSpPr txBox="1">
            <a:spLocks noChangeArrowheads="1"/>
          </p:cNvSpPr>
          <p:nvPr/>
        </p:nvSpPr>
        <p:spPr bwMode="auto">
          <a:xfrm>
            <a:off x="228600" y="300038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4. </a:t>
            </a:r>
            <a:r>
              <a:rPr lang="zh-CN" altLang="en-US" b="1">
                <a:solidFill>
                  <a:schemeClr val="accent2"/>
                </a:solidFill>
              </a:rPr>
              <a:t>二重积分的计算 </a:t>
            </a:r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D</a:t>
            </a:r>
            <a:r>
              <a:rPr lang="zh-CN" altLang="zh-CN" sz="2000" b="1">
                <a:solidFill>
                  <a:schemeClr val="accent2"/>
                </a:solidFill>
              </a:rPr>
              <a:t>是矩形</a:t>
            </a:r>
            <a:r>
              <a:rPr lang="zh-CN" altLang="en-US" sz="2000" b="1">
                <a:solidFill>
                  <a:schemeClr val="accent2"/>
                </a:solidFill>
              </a:rPr>
              <a:t>区域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2404413" name="Rectangle 61"/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5818188"/>
            <a:ext cx="152400" cy="387350"/>
          </a:xfrm>
        </p:spPr>
        <p:txBody>
          <a:bodyPr/>
          <a:lstStyle/>
          <a:p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404414" name="Object 62"/>
          <p:cNvGraphicFramePr>
            <a:graphicFrameLocks noChangeAspect="1"/>
          </p:cNvGraphicFramePr>
          <p:nvPr/>
        </p:nvGraphicFramePr>
        <p:xfrm>
          <a:off x="608013" y="2800350"/>
          <a:ext cx="15255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20" name="公式" r:id="rId12" imgW="799920" imgH="330120" progId="Equation.3">
                  <p:embed/>
                </p:oleObj>
              </mc:Choice>
              <mc:Fallback>
                <p:oleObj name="公式" r:id="rId12" imgW="799920" imgH="33012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800350"/>
                        <a:ext cx="15255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4415" name="Text Box 63"/>
          <p:cNvSpPr txBox="1">
            <a:spLocks noChangeArrowheads="1"/>
          </p:cNvSpPr>
          <p:nvPr/>
        </p:nvSpPr>
        <p:spPr bwMode="auto">
          <a:xfrm>
            <a:off x="214313" y="2800350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1">
                <a:solidFill>
                  <a:srgbClr val="009900"/>
                </a:solidFill>
              </a:rPr>
              <a:t>I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0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404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43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0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40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40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0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0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04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4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0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0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0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0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0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0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0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04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04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04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04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04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04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4392" grpId="0" animBg="1"/>
      <p:bldP spid="2404394" grpId="0" animBg="1" autoUpdateAnimBg="0"/>
      <p:bldP spid="2404397" grpId="0" autoUpdateAnimBg="0"/>
      <p:bldP spid="2404398" grpId="0" autoUpdateAnimBg="0"/>
      <p:bldP spid="2404399" grpId="0" autoUpdateAnimBg="0"/>
      <p:bldP spid="2404401" grpId="0" autoUpdateAnimBg="0"/>
      <p:bldP spid="24044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042" name="Group 2050"/>
          <p:cNvGrpSpPr>
            <a:grpSpLocks/>
          </p:cNvGrpSpPr>
          <p:nvPr/>
        </p:nvGrpSpPr>
        <p:grpSpPr bwMode="auto">
          <a:xfrm>
            <a:off x="1901825" y="496888"/>
            <a:ext cx="6992938" cy="5321300"/>
            <a:chOff x="1198" y="313"/>
            <a:chExt cx="4405" cy="3352"/>
          </a:xfrm>
        </p:grpSpPr>
        <p:sp>
          <p:nvSpPr>
            <p:cNvPr id="2391043" name="Text Box 2051"/>
            <p:cNvSpPr txBox="1">
              <a:spLocks noChangeArrowheads="1"/>
            </p:cNvSpPr>
            <p:nvPr/>
          </p:nvSpPr>
          <p:spPr bwMode="auto">
            <a:xfrm>
              <a:off x="2488" y="2057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391044" name="Group 2052"/>
            <p:cNvGrpSpPr>
              <a:grpSpLocks/>
            </p:cNvGrpSpPr>
            <p:nvPr/>
          </p:nvGrpSpPr>
          <p:grpSpPr bwMode="auto">
            <a:xfrm>
              <a:off x="1198" y="313"/>
              <a:ext cx="4405" cy="3352"/>
              <a:chOff x="1198" y="313"/>
              <a:chExt cx="4405" cy="3352"/>
            </a:xfrm>
          </p:grpSpPr>
          <p:sp>
            <p:nvSpPr>
              <p:cNvPr id="2391045" name="Line 2053"/>
              <p:cNvSpPr>
                <a:spLocks noChangeShapeType="1"/>
              </p:cNvSpPr>
              <p:nvPr/>
            </p:nvSpPr>
            <p:spPr bwMode="auto">
              <a:xfrm>
                <a:off x="2717" y="2204"/>
                <a:ext cx="27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1046" name="Line 2054"/>
              <p:cNvSpPr>
                <a:spLocks noChangeShapeType="1"/>
              </p:cNvSpPr>
              <p:nvPr/>
            </p:nvSpPr>
            <p:spPr bwMode="auto">
              <a:xfrm flipV="1">
                <a:off x="2717" y="477"/>
                <a:ext cx="0" cy="17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1047" name="Text Box 2055"/>
              <p:cNvSpPr txBox="1">
                <a:spLocks noChangeArrowheads="1"/>
              </p:cNvSpPr>
              <p:nvPr/>
            </p:nvSpPr>
            <p:spPr bwMode="auto">
              <a:xfrm>
                <a:off x="1198" y="3434"/>
                <a:ext cx="5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x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1048" name="Text Box 2056"/>
              <p:cNvSpPr txBox="1">
                <a:spLocks noChangeArrowheads="1"/>
              </p:cNvSpPr>
              <p:nvPr/>
            </p:nvSpPr>
            <p:spPr bwMode="auto">
              <a:xfrm>
                <a:off x="2680" y="31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391049" name="Text Box 2057"/>
              <p:cNvSpPr txBox="1">
                <a:spLocks noChangeArrowheads="1"/>
              </p:cNvSpPr>
              <p:nvPr/>
            </p:nvSpPr>
            <p:spPr bwMode="auto">
              <a:xfrm>
                <a:off x="5315" y="2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y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1050" name="Line 2058"/>
              <p:cNvSpPr>
                <a:spLocks noChangeShapeType="1"/>
              </p:cNvSpPr>
              <p:nvPr/>
            </p:nvSpPr>
            <p:spPr bwMode="auto">
              <a:xfrm flipH="1">
                <a:off x="1336" y="2200"/>
                <a:ext cx="1382" cy="13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91051" name="Text Box 2059"/>
          <p:cNvSpPr txBox="1">
            <a:spLocks noChangeArrowheads="1"/>
          </p:cNvSpPr>
          <p:nvPr/>
        </p:nvSpPr>
        <p:spPr bwMode="auto">
          <a:xfrm>
            <a:off x="6248400" y="3005138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91052" name="Line 2060"/>
          <p:cNvSpPr>
            <a:spLocks noChangeShapeType="1"/>
          </p:cNvSpPr>
          <p:nvPr/>
        </p:nvSpPr>
        <p:spPr bwMode="auto">
          <a:xfrm>
            <a:off x="3175000" y="2671763"/>
            <a:ext cx="0" cy="26844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53" name="Line 2061"/>
          <p:cNvSpPr>
            <a:spLocks noChangeShapeType="1"/>
          </p:cNvSpPr>
          <p:nvPr/>
        </p:nvSpPr>
        <p:spPr bwMode="auto">
          <a:xfrm>
            <a:off x="4575175" y="1355725"/>
            <a:ext cx="0" cy="2597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54" name="Line 2062"/>
          <p:cNvSpPr>
            <a:spLocks noChangeShapeType="1"/>
          </p:cNvSpPr>
          <p:nvPr/>
        </p:nvSpPr>
        <p:spPr bwMode="auto">
          <a:xfrm flipH="1">
            <a:off x="7561263" y="1458913"/>
            <a:ext cx="0" cy="24812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55" name="Line 2063"/>
          <p:cNvSpPr>
            <a:spLocks noChangeShapeType="1"/>
          </p:cNvSpPr>
          <p:nvPr/>
        </p:nvSpPr>
        <p:spPr bwMode="auto">
          <a:xfrm>
            <a:off x="3175000" y="5340350"/>
            <a:ext cx="30162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56" name="Text Box 2064"/>
          <p:cNvSpPr txBox="1">
            <a:spLocks noChangeArrowheads="1"/>
          </p:cNvSpPr>
          <p:nvPr/>
        </p:nvSpPr>
        <p:spPr bwMode="auto">
          <a:xfrm>
            <a:off x="3530600" y="363537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a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391057" name="Text Box 2065"/>
          <p:cNvSpPr txBox="1">
            <a:spLocks noChangeArrowheads="1"/>
          </p:cNvSpPr>
          <p:nvPr/>
        </p:nvSpPr>
        <p:spPr bwMode="auto">
          <a:xfrm>
            <a:off x="2114550" y="5048250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b</a:t>
            </a:r>
            <a:endParaRPr lang="en-US" altLang="zh-CN" sz="2800">
              <a:solidFill>
                <a:srgbClr val="009900"/>
              </a:solidFill>
            </a:endParaRPr>
          </a:p>
        </p:txBody>
      </p:sp>
      <p:sp>
        <p:nvSpPr>
          <p:cNvPr id="2391058" name="Text Box 2066"/>
          <p:cNvSpPr txBox="1">
            <a:spLocks noChangeArrowheads="1"/>
          </p:cNvSpPr>
          <p:nvPr/>
        </p:nvSpPr>
        <p:spPr bwMode="auto">
          <a:xfrm>
            <a:off x="4943475" y="30527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c</a:t>
            </a:r>
            <a:endParaRPr lang="en-US" altLang="zh-CN" sz="2800" i="1">
              <a:solidFill>
                <a:srgbClr val="009900"/>
              </a:solidFill>
            </a:endParaRPr>
          </a:p>
        </p:txBody>
      </p:sp>
      <p:sp>
        <p:nvSpPr>
          <p:cNvPr id="2391059" name="Text Box 2067"/>
          <p:cNvSpPr txBox="1">
            <a:spLocks noChangeArrowheads="1"/>
          </p:cNvSpPr>
          <p:nvPr/>
        </p:nvSpPr>
        <p:spPr bwMode="auto">
          <a:xfrm>
            <a:off x="7888288" y="30718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9900"/>
                </a:solidFill>
              </a:rPr>
              <a:t>d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2391060" name="Line 2068"/>
          <p:cNvSpPr>
            <a:spLocks noChangeShapeType="1"/>
          </p:cNvSpPr>
          <p:nvPr/>
        </p:nvSpPr>
        <p:spPr bwMode="auto">
          <a:xfrm flipV="1">
            <a:off x="5902325" y="3492500"/>
            <a:ext cx="447675" cy="433388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1" name="Line 2069"/>
          <p:cNvSpPr>
            <a:spLocks noChangeShapeType="1"/>
          </p:cNvSpPr>
          <p:nvPr/>
        </p:nvSpPr>
        <p:spPr bwMode="auto">
          <a:xfrm flipH="1">
            <a:off x="2438400" y="5340350"/>
            <a:ext cx="7366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2" name="Line 2070"/>
          <p:cNvSpPr>
            <a:spLocks noChangeShapeType="1"/>
          </p:cNvSpPr>
          <p:nvPr/>
        </p:nvSpPr>
        <p:spPr bwMode="auto">
          <a:xfrm flipH="1">
            <a:off x="6159500" y="3938588"/>
            <a:ext cx="1414463" cy="14160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3" name="Line 2071"/>
          <p:cNvSpPr>
            <a:spLocks noChangeShapeType="1"/>
          </p:cNvSpPr>
          <p:nvPr/>
        </p:nvSpPr>
        <p:spPr bwMode="auto">
          <a:xfrm flipV="1">
            <a:off x="7575550" y="3521075"/>
            <a:ext cx="419100" cy="4191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4" name="Line 2072"/>
          <p:cNvSpPr>
            <a:spLocks noChangeShapeType="1"/>
          </p:cNvSpPr>
          <p:nvPr/>
        </p:nvSpPr>
        <p:spPr bwMode="auto">
          <a:xfrm flipV="1">
            <a:off x="3175000" y="3941763"/>
            <a:ext cx="1398588" cy="13985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5" name="Line 2073"/>
          <p:cNvSpPr>
            <a:spLocks noChangeShapeType="1"/>
          </p:cNvSpPr>
          <p:nvPr/>
        </p:nvSpPr>
        <p:spPr bwMode="auto">
          <a:xfrm flipV="1">
            <a:off x="4603750" y="3506788"/>
            <a:ext cx="419100" cy="4191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6" name="Line 2074"/>
          <p:cNvSpPr>
            <a:spLocks noChangeShapeType="1"/>
          </p:cNvSpPr>
          <p:nvPr/>
        </p:nvSpPr>
        <p:spPr bwMode="auto">
          <a:xfrm>
            <a:off x="4589463" y="3940175"/>
            <a:ext cx="297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7" name="Line 2075"/>
          <p:cNvSpPr>
            <a:spLocks noChangeShapeType="1"/>
          </p:cNvSpPr>
          <p:nvPr/>
        </p:nvSpPr>
        <p:spPr bwMode="auto">
          <a:xfrm flipH="1">
            <a:off x="3852863" y="3940175"/>
            <a:ext cx="722312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68" name="Text Box 2076"/>
          <p:cNvSpPr txBox="1">
            <a:spLocks noChangeArrowheads="1"/>
          </p:cNvSpPr>
          <p:nvPr/>
        </p:nvSpPr>
        <p:spPr bwMode="auto">
          <a:xfrm>
            <a:off x="5722938" y="49053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endParaRPr lang="en-US" altLang="zh-CN" b="1" i="1">
              <a:solidFill>
                <a:srgbClr val="009900"/>
              </a:solidFill>
            </a:endParaRPr>
          </a:p>
        </p:txBody>
      </p:sp>
      <p:graphicFrame>
        <p:nvGraphicFramePr>
          <p:cNvPr id="2391071" name="Object 2079"/>
          <p:cNvGraphicFramePr>
            <a:graphicFrameLocks noChangeAspect="1"/>
          </p:cNvGraphicFramePr>
          <p:nvPr/>
        </p:nvGraphicFramePr>
        <p:xfrm>
          <a:off x="179388" y="3408363"/>
          <a:ext cx="26543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15" name="公式" r:id="rId3" imgW="1269720" imgH="330120" progId="Equation.3">
                  <p:embed/>
                </p:oleObj>
              </mc:Choice>
              <mc:Fallback>
                <p:oleObj name="公式" r:id="rId3" imgW="1269720" imgH="330120" progId="Equation.3">
                  <p:embed/>
                  <p:pic>
                    <p:nvPicPr>
                      <p:cNvPr id="0" name="Object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408363"/>
                        <a:ext cx="26543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1072" name="Oval 2080"/>
          <p:cNvSpPr>
            <a:spLocks noChangeArrowheads="1"/>
          </p:cNvSpPr>
          <p:nvPr/>
        </p:nvSpPr>
        <p:spPr bwMode="auto">
          <a:xfrm>
            <a:off x="6321425" y="34623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74" name="Freeform 2082"/>
          <p:cNvSpPr>
            <a:spLocks/>
          </p:cNvSpPr>
          <p:nvPr/>
        </p:nvSpPr>
        <p:spPr bwMode="auto">
          <a:xfrm>
            <a:off x="4489450" y="1270000"/>
            <a:ext cx="1403350" cy="1276350"/>
          </a:xfrm>
          <a:custGeom>
            <a:avLst/>
            <a:gdLst>
              <a:gd name="T0" fmla="*/ 0 w 884"/>
              <a:gd name="T1" fmla="*/ 804 h 804"/>
              <a:gd name="T2" fmla="*/ 230 w 884"/>
              <a:gd name="T3" fmla="*/ 386 h 804"/>
              <a:gd name="T4" fmla="*/ 533 w 884"/>
              <a:gd name="T5" fmla="*/ 138 h 804"/>
              <a:gd name="T6" fmla="*/ 884 w 884"/>
              <a:gd name="T7" fmla="*/ 0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804">
                <a:moveTo>
                  <a:pt x="0" y="804"/>
                </a:moveTo>
                <a:cubicBezTo>
                  <a:pt x="39" y="734"/>
                  <a:pt x="141" y="497"/>
                  <a:pt x="230" y="386"/>
                </a:cubicBezTo>
                <a:cubicBezTo>
                  <a:pt x="319" y="275"/>
                  <a:pt x="424" y="202"/>
                  <a:pt x="533" y="138"/>
                </a:cubicBezTo>
                <a:cubicBezTo>
                  <a:pt x="642" y="74"/>
                  <a:pt x="811" y="29"/>
                  <a:pt x="884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75" name="Freeform 2083"/>
          <p:cNvSpPr>
            <a:spLocks/>
          </p:cNvSpPr>
          <p:nvPr/>
        </p:nvSpPr>
        <p:spPr bwMode="auto">
          <a:xfrm>
            <a:off x="3162300" y="2543175"/>
            <a:ext cx="1419225" cy="2819400"/>
          </a:xfrm>
          <a:custGeom>
            <a:avLst/>
            <a:gdLst>
              <a:gd name="T0" fmla="*/ 0 w 894"/>
              <a:gd name="T1" fmla="*/ 72 h 1776"/>
              <a:gd name="T2" fmla="*/ 6 w 894"/>
              <a:gd name="T3" fmla="*/ 1776 h 1776"/>
              <a:gd name="T4" fmla="*/ 894 w 894"/>
              <a:gd name="T5" fmla="*/ 894 h 1776"/>
              <a:gd name="T6" fmla="*/ 894 w 894"/>
              <a:gd name="T7" fmla="*/ 0 h 1776"/>
              <a:gd name="T8" fmla="*/ 456 w 894"/>
              <a:gd name="T9" fmla="*/ 30 h 1776"/>
              <a:gd name="T10" fmla="*/ 0 w 894"/>
              <a:gd name="T11" fmla="*/ 72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4" h="1776">
                <a:moveTo>
                  <a:pt x="0" y="72"/>
                </a:moveTo>
                <a:lnTo>
                  <a:pt x="6" y="1776"/>
                </a:lnTo>
                <a:lnTo>
                  <a:pt x="894" y="894"/>
                </a:lnTo>
                <a:lnTo>
                  <a:pt x="894" y="0"/>
                </a:lnTo>
                <a:lnTo>
                  <a:pt x="456" y="30"/>
                </a:lnTo>
                <a:lnTo>
                  <a:pt x="0" y="72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313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1083" name="Line 2091"/>
          <p:cNvSpPr>
            <a:spLocks noChangeShapeType="1"/>
          </p:cNvSpPr>
          <p:nvPr/>
        </p:nvSpPr>
        <p:spPr bwMode="auto">
          <a:xfrm flipV="1">
            <a:off x="6161088" y="2814638"/>
            <a:ext cx="0" cy="25257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87" name="Text Box 2095"/>
          <p:cNvSpPr txBox="1">
            <a:spLocks noChangeArrowheads="1"/>
          </p:cNvSpPr>
          <p:nvPr/>
        </p:nvSpPr>
        <p:spPr bwMode="auto">
          <a:xfrm>
            <a:off x="1646238" y="47593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391088" name="Object 2096"/>
          <p:cNvGraphicFramePr>
            <a:graphicFrameLocks noChangeAspect="1"/>
          </p:cNvGraphicFramePr>
          <p:nvPr/>
        </p:nvGraphicFramePr>
        <p:xfrm>
          <a:off x="1192213" y="2141538"/>
          <a:ext cx="15795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16" name="公式" r:id="rId5" imgW="838080" imgH="330120" progId="Equation.3">
                  <p:embed/>
                </p:oleObj>
              </mc:Choice>
              <mc:Fallback>
                <p:oleObj name="公式" r:id="rId5" imgW="838080" imgH="330120" progId="Equation.3">
                  <p:embed/>
                  <p:pic>
                    <p:nvPicPr>
                      <p:cNvPr id="0" name="Object 2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141538"/>
                        <a:ext cx="15795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1089" name="Text Box 2097"/>
          <p:cNvSpPr txBox="1">
            <a:spLocks noChangeArrowheads="1"/>
          </p:cNvSpPr>
          <p:nvPr/>
        </p:nvSpPr>
        <p:spPr bwMode="auto">
          <a:xfrm>
            <a:off x="146050" y="220980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Q</a:t>
            </a:r>
            <a:r>
              <a:rPr lang="en-US" altLang="zh-CN" sz="2000" b="1">
                <a:solidFill>
                  <a:srgbClr val="FF0000"/>
                </a:solidFill>
              </a:rPr>
              <a:t>( </a:t>
            </a:r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r>
              <a:rPr lang="en-US" altLang="zh-CN" sz="1800" b="1" baseline="-25000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) </a:t>
            </a:r>
            <a:r>
              <a:rPr lang="en-US" altLang="zh-CN" sz="2000" b="1"/>
              <a:t>=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2391090" name="Object 2098"/>
          <p:cNvGraphicFramePr>
            <a:graphicFrameLocks noChangeAspect="1"/>
          </p:cNvGraphicFramePr>
          <p:nvPr/>
        </p:nvGraphicFramePr>
        <p:xfrm>
          <a:off x="608013" y="2800350"/>
          <a:ext cx="15255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17" name="公式" r:id="rId7" imgW="799920" imgH="330120" progId="Equation.3">
                  <p:embed/>
                </p:oleObj>
              </mc:Choice>
              <mc:Fallback>
                <p:oleObj name="公式" r:id="rId7" imgW="799920" imgH="330120" progId="Equation.3">
                  <p:embed/>
                  <p:pic>
                    <p:nvPicPr>
                      <p:cNvPr id="0" name="Object 2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800350"/>
                        <a:ext cx="15255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1091" name="Text Box 2099"/>
          <p:cNvSpPr txBox="1">
            <a:spLocks noChangeArrowheads="1"/>
          </p:cNvSpPr>
          <p:nvPr/>
        </p:nvSpPr>
        <p:spPr bwMode="auto">
          <a:xfrm>
            <a:off x="214313" y="2800350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1">
                <a:solidFill>
                  <a:srgbClr val="009900"/>
                </a:solidFill>
              </a:rPr>
              <a:t>I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91092" name="Text Box 2100"/>
          <p:cNvSpPr txBox="1">
            <a:spLocks noChangeArrowheads="1"/>
          </p:cNvSpPr>
          <p:nvPr/>
        </p:nvSpPr>
        <p:spPr bwMode="auto">
          <a:xfrm>
            <a:off x="222250" y="5943600"/>
            <a:ext cx="290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同理，也可以先对 </a:t>
            </a:r>
            <a:r>
              <a:rPr lang="en-US" altLang="zh-CN" sz="1800" b="1" i="1">
                <a:solidFill>
                  <a:srgbClr val="FF0000"/>
                </a:solidFill>
              </a:rPr>
              <a:t>y </a:t>
            </a:r>
            <a:r>
              <a:rPr lang="zh-CN" altLang="en-US" sz="1800" b="1">
                <a:solidFill>
                  <a:srgbClr val="FF0000"/>
                </a:solidFill>
              </a:rPr>
              <a:t>积分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2391093" name="Object 2101"/>
          <p:cNvGraphicFramePr>
            <a:graphicFrameLocks noChangeAspect="1"/>
          </p:cNvGraphicFramePr>
          <p:nvPr/>
        </p:nvGraphicFramePr>
        <p:xfrm>
          <a:off x="3313113" y="5818188"/>
          <a:ext cx="28924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18" name="公式" r:id="rId9" imgW="1384200" imgH="330120" progId="Equation.3">
                  <p:embed/>
                </p:oleObj>
              </mc:Choice>
              <mc:Fallback>
                <p:oleObj name="公式" r:id="rId9" imgW="1384200" imgH="330120" progId="Equation.3">
                  <p:embed/>
                  <p:pic>
                    <p:nvPicPr>
                      <p:cNvPr id="0" name="Object 2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818188"/>
                        <a:ext cx="28924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1094" name="Text Box 2102"/>
          <p:cNvSpPr txBox="1">
            <a:spLocks noChangeArrowheads="1"/>
          </p:cNvSpPr>
          <p:nvPr/>
        </p:nvSpPr>
        <p:spPr bwMode="auto">
          <a:xfrm>
            <a:off x="1798638" y="49117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1096" name="Rectangle 2104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5451475"/>
            <a:ext cx="228600" cy="2857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91097" name="Object 2105"/>
          <p:cNvGraphicFramePr>
            <a:graphicFrameLocks noChangeAspect="1"/>
          </p:cNvGraphicFramePr>
          <p:nvPr/>
        </p:nvGraphicFramePr>
        <p:xfrm>
          <a:off x="434975" y="892175"/>
          <a:ext cx="2752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19" name="公式" r:id="rId11" imgW="1244520" imgH="380880" progId="Equation.3">
                  <p:embed/>
                </p:oleObj>
              </mc:Choice>
              <mc:Fallback>
                <p:oleObj name="公式" r:id="rId11" imgW="1244520" imgH="380880" progId="Equation.3">
                  <p:embed/>
                  <p:pic>
                    <p:nvPicPr>
                      <p:cNvPr id="0" name="Object 2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892175"/>
                        <a:ext cx="2752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1100" name="AutoShape 2108"/>
          <p:cNvSpPr>
            <a:spLocks noChangeArrowheads="1"/>
          </p:cNvSpPr>
          <p:nvPr/>
        </p:nvSpPr>
        <p:spPr bwMode="auto">
          <a:xfrm>
            <a:off x="3189288" y="1231900"/>
            <a:ext cx="1833562" cy="4108450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02" name="AutoShape 2110"/>
          <p:cNvSpPr>
            <a:spLocks noChangeArrowheads="1"/>
          </p:cNvSpPr>
          <p:nvPr/>
        </p:nvSpPr>
        <p:spPr bwMode="auto">
          <a:xfrm>
            <a:off x="3530600" y="1066800"/>
            <a:ext cx="1833563" cy="4273550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03" name="AutoShape 2111"/>
          <p:cNvSpPr>
            <a:spLocks noChangeArrowheads="1"/>
          </p:cNvSpPr>
          <p:nvPr/>
        </p:nvSpPr>
        <p:spPr bwMode="auto">
          <a:xfrm>
            <a:off x="3852863" y="1066800"/>
            <a:ext cx="1833562" cy="4287838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04" name="AutoShape 2112"/>
          <p:cNvSpPr>
            <a:spLocks noChangeArrowheads="1"/>
          </p:cNvSpPr>
          <p:nvPr/>
        </p:nvSpPr>
        <p:spPr bwMode="auto">
          <a:xfrm>
            <a:off x="4254500" y="1081088"/>
            <a:ext cx="1833563" cy="4273550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05" name="AutoShape 2113"/>
          <p:cNvSpPr>
            <a:spLocks noChangeArrowheads="1"/>
          </p:cNvSpPr>
          <p:nvPr/>
        </p:nvSpPr>
        <p:spPr bwMode="auto">
          <a:xfrm>
            <a:off x="4603750" y="1066800"/>
            <a:ext cx="1833563" cy="4273550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06" name="AutoShape 2114"/>
          <p:cNvSpPr>
            <a:spLocks noChangeArrowheads="1"/>
          </p:cNvSpPr>
          <p:nvPr/>
        </p:nvSpPr>
        <p:spPr bwMode="auto">
          <a:xfrm>
            <a:off x="4992688" y="1066800"/>
            <a:ext cx="1833562" cy="4273550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07" name="AutoShape 2115"/>
          <p:cNvSpPr>
            <a:spLocks noChangeArrowheads="1"/>
          </p:cNvSpPr>
          <p:nvPr/>
        </p:nvSpPr>
        <p:spPr bwMode="auto">
          <a:xfrm>
            <a:off x="5364163" y="1081088"/>
            <a:ext cx="1833562" cy="4273550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08" name="AutoShape 2116"/>
          <p:cNvSpPr>
            <a:spLocks noChangeArrowheads="1"/>
          </p:cNvSpPr>
          <p:nvPr/>
        </p:nvSpPr>
        <p:spPr bwMode="auto">
          <a:xfrm>
            <a:off x="5741988" y="1081088"/>
            <a:ext cx="1833562" cy="4273550"/>
          </a:xfrm>
          <a:prstGeom prst="cube">
            <a:avLst>
              <a:gd name="adj" fmla="val 7704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073" name="Freeform 2081"/>
          <p:cNvSpPr>
            <a:spLocks/>
          </p:cNvSpPr>
          <p:nvPr/>
        </p:nvSpPr>
        <p:spPr bwMode="auto">
          <a:xfrm>
            <a:off x="3155950" y="1263650"/>
            <a:ext cx="4419600" cy="1558925"/>
          </a:xfrm>
          <a:custGeom>
            <a:avLst/>
            <a:gdLst>
              <a:gd name="T0" fmla="*/ 317 w 2784"/>
              <a:gd name="T1" fmla="*/ 428 h 982"/>
              <a:gd name="T2" fmla="*/ 220 w 2784"/>
              <a:gd name="T3" fmla="*/ 532 h 982"/>
              <a:gd name="T4" fmla="*/ 117 w 2784"/>
              <a:gd name="T5" fmla="*/ 674 h 982"/>
              <a:gd name="T6" fmla="*/ 60 w 2784"/>
              <a:gd name="T7" fmla="*/ 768 h 982"/>
              <a:gd name="T8" fmla="*/ 0 w 2784"/>
              <a:gd name="T9" fmla="*/ 882 h 982"/>
              <a:gd name="T10" fmla="*/ 570 w 2784"/>
              <a:gd name="T11" fmla="*/ 834 h 982"/>
              <a:gd name="T12" fmla="*/ 1017 w 2784"/>
              <a:gd name="T13" fmla="*/ 792 h 982"/>
              <a:gd name="T14" fmla="*/ 1132 w 2784"/>
              <a:gd name="T15" fmla="*/ 786 h 982"/>
              <a:gd name="T16" fmla="*/ 1262 w 2784"/>
              <a:gd name="T17" fmla="*/ 791 h 982"/>
              <a:gd name="T18" fmla="*/ 1400 w 2784"/>
              <a:gd name="T19" fmla="*/ 804 h 982"/>
              <a:gd name="T20" fmla="*/ 1535 w 2784"/>
              <a:gd name="T21" fmla="*/ 828 h 982"/>
              <a:gd name="T22" fmla="*/ 1640 w 2784"/>
              <a:gd name="T23" fmla="*/ 860 h 982"/>
              <a:gd name="T24" fmla="*/ 1726 w 2784"/>
              <a:gd name="T25" fmla="*/ 891 h 982"/>
              <a:gd name="T26" fmla="*/ 1889 w 2784"/>
              <a:gd name="T27" fmla="*/ 982 h 982"/>
              <a:gd name="T28" fmla="*/ 1944 w 2784"/>
              <a:gd name="T29" fmla="*/ 836 h 982"/>
              <a:gd name="T30" fmla="*/ 2053 w 2784"/>
              <a:gd name="T31" fmla="*/ 700 h 982"/>
              <a:gd name="T32" fmla="*/ 2153 w 2784"/>
              <a:gd name="T33" fmla="*/ 582 h 982"/>
              <a:gd name="T34" fmla="*/ 2253 w 2784"/>
              <a:gd name="T35" fmla="*/ 464 h 982"/>
              <a:gd name="T36" fmla="*/ 2371 w 2784"/>
              <a:gd name="T37" fmla="*/ 346 h 982"/>
              <a:gd name="T38" fmla="*/ 2544 w 2784"/>
              <a:gd name="T39" fmla="*/ 236 h 982"/>
              <a:gd name="T40" fmla="*/ 2784 w 2784"/>
              <a:gd name="T41" fmla="*/ 114 h 982"/>
              <a:gd name="T42" fmla="*/ 2253 w 2784"/>
              <a:gd name="T43" fmla="*/ 27 h 982"/>
              <a:gd name="T44" fmla="*/ 1680 w 2784"/>
              <a:gd name="T45" fmla="*/ 0 h 982"/>
              <a:gd name="T46" fmla="*/ 1280 w 2784"/>
              <a:gd name="T47" fmla="*/ 27 h 982"/>
              <a:gd name="T48" fmla="*/ 862 w 2784"/>
              <a:gd name="T49" fmla="*/ 65 h 982"/>
              <a:gd name="T50" fmla="*/ 590 w 2784"/>
              <a:gd name="T51" fmla="*/ 210 h 982"/>
              <a:gd name="T52" fmla="*/ 462 w 2784"/>
              <a:gd name="T53" fmla="*/ 302 h 982"/>
              <a:gd name="T54" fmla="*/ 317 w 2784"/>
              <a:gd name="T55" fmla="*/ 428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84" h="982">
                <a:moveTo>
                  <a:pt x="317" y="428"/>
                </a:moveTo>
                <a:lnTo>
                  <a:pt x="220" y="532"/>
                </a:lnTo>
                <a:lnTo>
                  <a:pt x="117" y="674"/>
                </a:lnTo>
                <a:lnTo>
                  <a:pt x="60" y="768"/>
                </a:lnTo>
                <a:lnTo>
                  <a:pt x="0" y="882"/>
                </a:lnTo>
                <a:lnTo>
                  <a:pt x="570" y="834"/>
                </a:lnTo>
                <a:lnTo>
                  <a:pt x="1017" y="792"/>
                </a:lnTo>
                <a:lnTo>
                  <a:pt x="1132" y="786"/>
                </a:lnTo>
                <a:lnTo>
                  <a:pt x="1262" y="791"/>
                </a:lnTo>
                <a:lnTo>
                  <a:pt x="1400" y="804"/>
                </a:lnTo>
                <a:lnTo>
                  <a:pt x="1535" y="828"/>
                </a:lnTo>
                <a:lnTo>
                  <a:pt x="1640" y="860"/>
                </a:lnTo>
                <a:lnTo>
                  <a:pt x="1726" y="891"/>
                </a:lnTo>
                <a:lnTo>
                  <a:pt x="1889" y="982"/>
                </a:lnTo>
                <a:lnTo>
                  <a:pt x="1944" y="836"/>
                </a:lnTo>
                <a:lnTo>
                  <a:pt x="2053" y="700"/>
                </a:lnTo>
                <a:lnTo>
                  <a:pt x="2153" y="582"/>
                </a:lnTo>
                <a:lnTo>
                  <a:pt x="2253" y="464"/>
                </a:lnTo>
                <a:lnTo>
                  <a:pt x="2371" y="346"/>
                </a:lnTo>
                <a:lnTo>
                  <a:pt x="2544" y="236"/>
                </a:lnTo>
                <a:lnTo>
                  <a:pt x="2784" y="114"/>
                </a:lnTo>
                <a:lnTo>
                  <a:pt x="2253" y="27"/>
                </a:lnTo>
                <a:lnTo>
                  <a:pt x="1680" y="0"/>
                </a:lnTo>
                <a:lnTo>
                  <a:pt x="1280" y="27"/>
                </a:lnTo>
                <a:lnTo>
                  <a:pt x="862" y="65"/>
                </a:lnTo>
                <a:lnTo>
                  <a:pt x="590" y="210"/>
                </a:lnTo>
                <a:lnTo>
                  <a:pt x="462" y="302"/>
                </a:lnTo>
                <a:lnTo>
                  <a:pt x="317" y="42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823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85" name="Freeform 2093"/>
          <p:cNvSpPr>
            <a:spLocks/>
          </p:cNvSpPr>
          <p:nvPr/>
        </p:nvSpPr>
        <p:spPr bwMode="auto">
          <a:xfrm>
            <a:off x="6149975" y="1425575"/>
            <a:ext cx="1425575" cy="3930650"/>
          </a:xfrm>
          <a:custGeom>
            <a:avLst/>
            <a:gdLst>
              <a:gd name="T0" fmla="*/ 0 w 898"/>
              <a:gd name="T1" fmla="*/ 878 h 2476"/>
              <a:gd name="T2" fmla="*/ 2 w 898"/>
              <a:gd name="T3" fmla="*/ 2476 h 2476"/>
              <a:gd name="T4" fmla="*/ 896 w 898"/>
              <a:gd name="T5" fmla="*/ 1576 h 2476"/>
              <a:gd name="T6" fmla="*/ 898 w 898"/>
              <a:gd name="T7" fmla="*/ 0 h 2476"/>
              <a:gd name="T8" fmla="*/ 768 w 898"/>
              <a:gd name="T9" fmla="*/ 54 h 2476"/>
              <a:gd name="T10" fmla="*/ 654 w 898"/>
              <a:gd name="T11" fmla="*/ 118 h 2476"/>
              <a:gd name="T12" fmla="*/ 566 w 898"/>
              <a:gd name="T13" fmla="*/ 174 h 2476"/>
              <a:gd name="T14" fmla="*/ 484 w 898"/>
              <a:gd name="T15" fmla="*/ 226 h 2476"/>
              <a:gd name="T16" fmla="*/ 428 w 898"/>
              <a:gd name="T17" fmla="*/ 278 h 2476"/>
              <a:gd name="T18" fmla="*/ 374 w 898"/>
              <a:gd name="T19" fmla="*/ 334 h 2476"/>
              <a:gd name="T20" fmla="*/ 310 w 898"/>
              <a:gd name="T21" fmla="*/ 396 h 2476"/>
              <a:gd name="T22" fmla="*/ 266 w 898"/>
              <a:gd name="T23" fmla="*/ 454 h 2476"/>
              <a:gd name="T24" fmla="*/ 208 w 898"/>
              <a:gd name="T25" fmla="*/ 522 h 2476"/>
              <a:gd name="T26" fmla="*/ 144 w 898"/>
              <a:gd name="T27" fmla="*/ 598 h 2476"/>
              <a:gd name="T28" fmla="*/ 90 w 898"/>
              <a:gd name="T29" fmla="*/ 670 h 2476"/>
              <a:gd name="T30" fmla="*/ 38 w 898"/>
              <a:gd name="T31" fmla="*/ 748 h 2476"/>
              <a:gd name="T32" fmla="*/ 22 w 898"/>
              <a:gd name="T33" fmla="*/ 800 h 2476"/>
              <a:gd name="T34" fmla="*/ 0 w 898"/>
              <a:gd name="T35" fmla="*/ 878 h 2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8" h="2476">
                <a:moveTo>
                  <a:pt x="0" y="878"/>
                </a:moveTo>
                <a:lnTo>
                  <a:pt x="2" y="2476"/>
                </a:lnTo>
                <a:lnTo>
                  <a:pt x="896" y="1576"/>
                </a:lnTo>
                <a:lnTo>
                  <a:pt x="898" y="0"/>
                </a:lnTo>
                <a:lnTo>
                  <a:pt x="768" y="54"/>
                </a:lnTo>
                <a:lnTo>
                  <a:pt x="654" y="118"/>
                </a:lnTo>
                <a:lnTo>
                  <a:pt x="566" y="174"/>
                </a:lnTo>
                <a:lnTo>
                  <a:pt x="484" y="226"/>
                </a:lnTo>
                <a:lnTo>
                  <a:pt x="428" y="278"/>
                </a:lnTo>
                <a:lnTo>
                  <a:pt x="374" y="334"/>
                </a:lnTo>
                <a:lnTo>
                  <a:pt x="310" y="396"/>
                </a:lnTo>
                <a:lnTo>
                  <a:pt x="266" y="454"/>
                </a:lnTo>
                <a:lnTo>
                  <a:pt x="208" y="522"/>
                </a:lnTo>
                <a:lnTo>
                  <a:pt x="144" y="598"/>
                </a:lnTo>
                <a:lnTo>
                  <a:pt x="90" y="670"/>
                </a:lnTo>
                <a:lnTo>
                  <a:pt x="38" y="748"/>
                </a:lnTo>
                <a:lnTo>
                  <a:pt x="22" y="800"/>
                </a:lnTo>
                <a:lnTo>
                  <a:pt x="0" y="87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25490"/>
                  <a:invGamma/>
                </a:schemeClr>
              </a:gs>
            </a:gsLst>
            <a:lin ang="0" scaled="1"/>
          </a:gradFill>
          <a:ln w="12700" cmpd="sng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086" name="Freeform 2094"/>
          <p:cNvSpPr>
            <a:spLocks/>
          </p:cNvSpPr>
          <p:nvPr/>
        </p:nvSpPr>
        <p:spPr bwMode="auto">
          <a:xfrm>
            <a:off x="3160713" y="1231900"/>
            <a:ext cx="4411662" cy="1590675"/>
          </a:xfrm>
          <a:custGeom>
            <a:avLst/>
            <a:gdLst>
              <a:gd name="T0" fmla="*/ 307 w 2779"/>
              <a:gd name="T1" fmla="*/ 426 h 1002"/>
              <a:gd name="T2" fmla="*/ 205 w 2779"/>
              <a:gd name="T3" fmla="*/ 538 h 1002"/>
              <a:gd name="T4" fmla="*/ 132 w 2779"/>
              <a:gd name="T5" fmla="*/ 640 h 1002"/>
              <a:gd name="T6" fmla="*/ 69 w 2779"/>
              <a:gd name="T7" fmla="*/ 735 h 1002"/>
              <a:gd name="T8" fmla="*/ 37 w 2779"/>
              <a:gd name="T9" fmla="*/ 794 h 1002"/>
              <a:gd name="T10" fmla="*/ 15 w 2779"/>
              <a:gd name="T11" fmla="*/ 841 h 1002"/>
              <a:gd name="T12" fmla="*/ 0 w 2779"/>
              <a:gd name="T13" fmla="*/ 898 h 1002"/>
              <a:gd name="T14" fmla="*/ 596 w 2779"/>
              <a:gd name="T15" fmla="*/ 855 h 1002"/>
              <a:gd name="T16" fmla="*/ 1042 w 2779"/>
              <a:gd name="T17" fmla="*/ 810 h 1002"/>
              <a:gd name="T18" fmla="*/ 1287 w 2779"/>
              <a:gd name="T19" fmla="*/ 809 h 1002"/>
              <a:gd name="T20" fmla="*/ 1560 w 2779"/>
              <a:gd name="T21" fmla="*/ 846 h 1002"/>
              <a:gd name="T22" fmla="*/ 1751 w 2779"/>
              <a:gd name="T23" fmla="*/ 909 h 1002"/>
              <a:gd name="T24" fmla="*/ 1881 w 2779"/>
              <a:gd name="T25" fmla="*/ 1002 h 1002"/>
              <a:gd name="T26" fmla="*/ 1969 w 2779"/>
              <a:gd name="T27" fmla="*/ 854 h 1002"/>
              <a:gd name="T28" fmla="*/ 2078 w 2779"/>
              <a:gd name="T29" fmla="*/ 718 h 1002"/>
              <a:gd name="T30" fmla="*/ 2178 w 2779"/>
              <a:gd name="T31" fmla="*/ 600 h 1002"/>
              <a:gd name="T32" fmla="*/ 2278 w 2779"/>
              <a:gd name="T33" fmla="*/ 482 h 1002"/>
              <a:gd name="T34" fmla="*/ 2396 w 2779"/>
              <a:gd name="T35" fmla="*/ 364 h 1002"/>
              <a:gd name="T36" fmla="*/ 2569 w 2779"/>
              <a:gd name="T37" fmla="*/ 254 h 1002"/>
              <a:gd name="T38" fmla="*/ 2779 w 2779"/>
              <a:gd name="T39" fmla="*/ 126 h 1002"/>
              <a:gd name="T40" fmla="*/ 2569 w 2779"/>
              <a:gd name="T41" fmla="*/ 66 h 1002"/>
              <a:gd name="T42" fmla="*/ 2281 w 2779"/>
              <a:gd name="T43" fmla="*/ 24 h 1002"/>
              <a:gd name="T44" fmla="*/ 1705 w 2779"/>
              <a:gd name="T45" fmla="*/ 0 h 1002"/>
              <a:gd name="T46" fmla="*/ 1297 w 2779"/>
              <a:gd name="T47" fmla="*/ 24 h 1002"/>
              <a:gd name="T48" fmla="*/ 871 w 2779"/>
              <a:gd name="T49" fmla="*/ 54 h 1002"/>
              <a:gd name="T50" fmla="*/ 685 w 2779"/>
              <a:gd name="T51" fmla="*/ 142 h 1002"/>
              <a:gd name="T52" fmla="*/ 549 w 2779"/>
              <a:gd name="T53" fmla="*/ 226 h 1002"/>
              <a:gd name="T54" fmla="*/ 465 w 2779"/>
              <a:gd name="T55" fmla="*/ 286 h 1002"/>
              <a:gd name="T56" fmla="*/ 307 w 2779"/>
              <a:gd name="T57" fmla="*/ 426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79" h="1002">
                <a:moveTo>
                  <a:pt x="307" y="426"/>
                </a:moveTo>
                <a:lnTo>
                  <a:pt x="205" y="538"/>
                </a:lnTo>
                <a:lnTo>
                  <a:pt x="132" y="640"/>
                </a:lnTo>
                <a:lnTo>
                  <a:pt x="69" y="735"/>
                </a:lnTo>
                <a:lnTo>
                  <a:pt x="37" y="794"/>
                </a:lnTo>
                <a:lnTo>
                  <a:pt x="15" y="841"/>
                </a:lnTo>
                <a:lnTo>
                  <a:pt x="0" y="898"/>
                </a:lnTo>
                <a:lnTo>
                  <a:pt x="596" y="855"/>
                </a:lnTo>
                <a:lnTo>
                  <a:pt x="1042" y="810"/>
                </a:lnTo>
                <a:lnTo>
                  <a:pt x="1287" y="809"/>
                </a:lnTo>
                <a:lnTo>
                  <a:pt x="1560" y="846"/>
                </a:lnTo>
                <a:lnTo>
                  <a:pt x="1751" y="909"/>
                </a:lnTo>
                <a:lnTo>
                  <a:pt x="1881" y="1002"/>
                </a:lnTo>
                <a:lnTo>
                  <a:pt x="1969" y="854"/>
                </a:lnTo>
                <a:lnTo>
                  <a:pt x="2078" y="718"/>
                </a:lnTo>
                <a:lnTo>
                  <a:pt x="2178" y="600"/>
                </a:lnTo>
                <a:lnTo>
                  <a:pt x="2278" y="482"/>
                </a:lnTo>
                <a:lnTo>
                  <a:pt x="2396" y="364"/>
                </a:lnTo>
                <a:lnTo>
                  <a:pt x="2569" y="254"/>
                </a:lnTo>
                <a:lnTo>
                  <a:pt x="2779" y="126"/>
                </a:lnTo>
                <a:lnTo>
                  <a:pt x="2569" y="66"/>
                </a:lnTo>
                <a:lnTo>
                  <a:pt x="2281" y="24"/>
                </a:lnTo>
                <a:lnTo>
                  <a:pt x="1705" y="0"/>
                </a:lnTo>
                <a:lnTo>
                  <a:pt x="1297" y="24"/>
                </a:lnTo>
                <a:lnTo>
                  <a:pt x="871" y="54"/>
                </a:lnTo>
                <a:lnTo>
                  <a:pt x="685" y="142"/>
                </a:lnTo>
                <a:lnTo>
                  <a:pt x="549" y="226"/>
                </a:lnTo>
                <a:lnTo>
                  <a:pt x="465" y="286"/>
                </a:lnTo>
                <a:lnTo>
                  <a:pt x="307" y="42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58039"/>
                  <a:invGamma/>
                </a:schemeClr>
              </a:gs>
            </a:gsLst>
            <a:lin ang="5400000" scaled="1"/>
          </a:gradFill>
          <a:ln w="12700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1110" name="Freeform 2118"/>
          <p:cNvSpPr>
            <a:spLocks/>
          </p:cNvSpPr>
          <p:nvPr/>
        </p:nvSpPr>
        <p:spPr bwMode="auto">
          <a:xfrm>
            <a:off x="4333875" y="923925"/>
            <a:ext cx="3357563" cy="533400"/>
          </a:xfrm>
          <a:custGeom>
            <a:avLst/>
            <a:gdLst>
              <a:gd name="T0" fmla="*/ 0 w 2115"/>
              <a:gd name="T1" fmla="*/ 299 h 336"/>
              <a:gd name="T2" fmla="*/ 90 w 2115"/>
              <a:gd name="T3" fmla="*/ 263 h 336"/>
              <a:gd name="T4" fmla="*/ 279 w 2115"/>
              <a:gd name="T5" fmla="*/ 237 h 336"/>
              <a:gd name="T6" fmla="*/ 555 w 2115"/>
              <a:gd name="T7" fmla="*/ 227 h 336"/>
              <a:gd name="T8" fmla="*/ 810 w 2115"/>
              <a:gd name="T9" fmla="*/ 213 h 336"/>
              <a:gd name="T10" fmla="*/ 1047 w 2115"/>
              <a:gd name="T11" fmla="*/ 206 h 336"/>
              <a:gd name="T12" fmla="*/ 1284 w 2115"/>
              <a:gd name="T13" fmla="*/ 206 h 336"/>
              <a:gd name="T14" fmla="*/ 1385 w 2115"/>
              <a:gd name="T15" fmla="*/ 212 h 336"/>
              <a:gd name="T16" fmla="*/ 1514 w 2115"/>
              <a:gd name="T17" fmla="*/ 221 h 336"/>
              <a:gd name="T18" fmla="*/ 1635 w 2115"/>
              <a:gd name="T19" fmla="*/ 236 h 336"/>
              <a:gd name="T20" fmla="*/ 1790 w 2115"/>
              <a:gd name="T21" fmla="*/ 263 h 336"/>
              <a:gd name="T22" fmla="*/ 1915 w 2115"/>
              <a:gd name="T23" fmla="*/ 291 h 336"/>
              <a:gd name="T24" fmla="*/ 2115 w 2115"/>
              <a:gd name="T25" fmla="*/ 336 h 336"/>
              <a:gd name="T26" fmla="*/ 2069 w 2115"/>
              <a:gd name="T27" fmla="*/ 0 h 336"/>
              <a:gd name="T28" fmla="*/ 252 w 2115"/>
              <a:gd name="T29" fmla="*/ 18 h 336"/>
              <a:gd name="T30" fmla="*/ 0 w 2115"/>
              <a:gd name="T31" fmla="*/ 29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15" h="336">
                <a:moveTo>
                  <a:pt x="0" y="299"/>
                </a:moveTo>
                <a:lnTo>
                  <a:pt x="90" y="263"/>
                </a:lnTo>
                <a:lnTo>
                  <a:pt x="279" y="237"/>
                </a:lnTo>
                <a:lnTo>
                  <a:pt x="555" y="227"/>
                </a:lnTo>
                <a:lnTo>
                  <a:pt x="810" y="213"/>
                </a:lnTo>
                <a:lnTo>
                  <a:pt x="1047" y="206"/>
                </a:lnTo>
                <a:lnTo>
                  <a:pt x="1284" y="206"/>
                </a:lnTo>
                <a:lnTo>
                  <a:pt x="1385" y="212"/>
                </a:lnTo>
                <a:lnTo>
                  <a:pt x="1514" y="221"/>
                </a:lnTo>
                <a:lnTo>
                  <a:pt x="1635" y="236"/>
                </a:lnTo>
                <a:lnTo>
                  <a:pt x="1790" y="263"/>
                </a:lnTo>
                <a:lnTo>
                  <a:pt x="1915" y="291"/>
                </a:lnTo>
                <a:lnTo>
                  <a:pt x="2115" y="336"/>
                </a:lnTo>
                <a:lnTo>
                  <a:pt x="2069" y="0"/>
                </a:lnTo>
                <a:lnTo>
                  <a:pt x="252" y="18"/>
                </a:lnTo>
                <a:lnTo>
                  <a:pt x="0" y="299"/>
                </a:lnTo>
                <a:close/>
              </a:path>
            </a:pathLst>
          </a:cu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1070" name="Text Box 2078"/>
          <p:cNvSpPr txBox="1">
            <a:spLocks noChangeArrowheads="1"/>
          </p:cNvSpPr>
          <p:nvPr/>
        </p:nvSpPr>
        <p:spPr bwMode="auto">
          <a:xfrm>
            <a:off x="6935788" y="893763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r>
              <a:rPr lang="en-US" altLang="zh-CN" sz="2000" b="1">
                <a:solidFill>
                  <a:srgbClr val="009900"/>
                </a:solidFill>
              </a:rPr>
              <a:t>=</a:t>
            </a:r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x,y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</a:p>
        </p:txBody>
      </p:sp>
      <p:sp>
        <p:nvSpPr>
          <p:cNvPr id="2391112" name="AutoShape 212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1113" name="Text Box 2121"/>
          <p:cNvSpPr txBox="1">
            <a:spLocks noChangeArrowheads="1"/>
          </p:cNvSpPr>
          <p:nvPr/>
        </p:nvSpPr>
        <p:spPr bwMode="auto">
          <a:xfrm>
            <a:off x="211138" y="1665288"/>
            <a:ext cx="294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zh-CN" altLang="zh-CN" sz="2000" b="1">
                <a:solidFill>
                  <a:srgbClr val="009900"/>
                </a:solidFill>
              </a:rPr>
              <a:t>是矩形</a:t>
            </a:r>
            <a:r>
              <a:rPr lang="zh-CN" altLang="en-US" sz="2000" b="1">
                <a:solidFill>
                  <a:srgbClr val="009900"/>
                </a:solidFill>
              </a:rPr>
              <a:t>区域  </a:t>
            </a:r>
            <a:r>
              <a:rPr lang="zh-CN" altLang="zh-CN" sz="2000" b="1">
                <a:solidFill>
                  <a:srgbClr val="009900"/>
                </a:solidFill>
              </a:rPr>
              <a:t>[</a:t>
            </a:r>
            <a:r>
              <a:rPr lang="en-US" altLang="zh-CN" sz="2000" b="1" i="1">
                <a:solidFill>
                  <a:srgbClr val="009900"/>
                </a:solidFill>
              </a:rPr>
              <a:t>a,b </a:t>
            </a:r>
            <a:r>
              <a:rPr lang="en-US" altLang="zh-CN" sz="2000" b="1">
                <a:solidFill>
                  <a:srgbClr val="009900"/>
                </a:solidFill>
              </a:rPr>
              <a:t>;</a:t>
            </a:r>
            <a:r>
              <a:rPr lang="en-US" altLang="zh-CN" sz="2000" b="1" i="1">
                <a:solidFill>
                  <a:srgbClr val="009900"/>
                </a:solidFill>
              </a:rPr>
              <a:t> c,d</a:t>
            </a:r>
            <a:r>
              <a:rPr lang="en-US" altLang="zh-CN" sz="2000" b="1">
                <a:solidFill>
                  <a:srgbClr val="009900"/>
                </a:solidFill>
              </a:rPr>
              <a:t>]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       </a:t>
            </a:r>
          </a:p>
        </p:txBody>
      </p:sp>
      <p:sp>
        <p:nvSpPr>
          <p:cNvPr id="2391114" name="Text Box 2122"/>
          <p:cNvSpPr txBox="1">
            <a:spLocks noChangeArrowheads="1"/>
          </p:cNvSpPr>
          <p:nvPr/>
        </p:nvSpPr>
        <p:spPr bwMode="auto">
          <a:xfrm>
            <a:off x="228600" y="300038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4. </a:t>
            </a:r>
            <a:r>
              <a:rPr lang="zh-CN" altLang="en-US" b="1">
                <a:solidFill>
                  <a:schemeClr val="accent2"/>
                </a:solidFill>
              </a:rPr>
              <a:t>二重积分的计算 </a:t>
            </a:r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D</a:t>
            </a:r>
            <a:r>
              <a:rPr lang="zh-CN" altLang="zh-CN" sz="2000" b="1">
                <a:solidFill>
                  <a:schemeClr val="accent2"/>
                </a:solidFill>
              </a:rPr>
              <a:t>是矩形</a:t>
            </a:r>
            <a:r>
              <a:rPr lang="zh-CN" altLang="en-US" sz="2000" b="1">
                <a:solidFill>
                  <a:schemeClr val="accent2"/>
                </a:solidFill>
              </a:rPr>
              <a:t>区域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9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9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9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9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9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9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9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9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9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9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10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39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9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9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9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9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10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1075" grpId="0" animBg="1"/>
      <p:bldP spid="2391087" grpId="0" autoUpdateAnimBg="0"/>
      <p:bldP spid="2391092" grpId="0" autoUpdateAnimBg="0"/>
      <p:bldP spid="2391094" grpId="0" autoUpdateAnimBg="0"/>
      <p:bldP spid="2391100" grpId="0" animBg="1"/>
      <p:bldP spid="2391102" grpId="0" animBg="1"/>
      <p:bldP spid="2391103" grpId="0" animBg="1"/>
      <p:bldP spid="2391104" grpId="0" animBg="1"/>
      <p:bldP spid="2391105" grpId="0" animBg="1"/>
      <p:bldP spid="2391106" grpId="0" animBg="1"/>
      <p:bldP spid="2391107" grpId="0" animBg="1"/>
      <p:bldP spid="2391108" grpId="0" animBg="1"/>
      <p:bldP spid="2391085" grpId="0" animBg="1"/>
      <p:bldP spid="23910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034" name="Freeform 2"/>
          <p:cNvSpPr>
            <a:spLocks/>
          </p:cNvSpPr>
          <p:nvPr/>
        </p:nvSpPr>
        <p:spPr bwMode="auto">
          <a:xfrm>
            <a:off x="3200400" y="3943350"/>
            <a:ext cx="1381125" cy="1381125"/>
          </a:xfrm>
          <a:custGeom>
            <a:avLst/>
            <a:gdLst>
              <a:gd name="T0" fmla="*/ 0 w 870"/>
              <a:gd name="T1" fmla="*/ 870 h 870"/>
              <a:gd name="T2" fmla="*/ 870 w 870"/>
              <a:gd name="T3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0" h="870">
                <a:moveTo>
                  <a:pt x="0" y="870"/>
                </a:moveTo>
                <a:lnTo>
                  <a:pt x="870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35" name="Line 3"/>
          <p:cNvSpPr>
            <a:spLocks noChangeShapeType="1"/>
          </p:cNvSpPr>
          <p:nvPr/>
        </p:nvSpPr>
        <p:spPr bwMode="auto">
          <a:xfrm flipH="1">
            <a:off x="6157913" y="3938588"/>
            <a:ext cx="1416050" cy="14160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36" name="Freeform 4"/>
          <p:cNvSpPr>
            <a:spLocks/>
          </p:cNvSpPr>
          <p:nvPr/>
        </p:nvSpPr>
        <p:spPr bwMode="auto">
          <a:xfrm>
            <a:off x="3200400" y="2752725"/>
            <a:ext cx="1588" cy="2571750"/>
          </a:xfrm>
          <a:custGeom>
            <a:avLst/>
            <a:gdLst>
              <a:gd name="T0" fmla="*/ 0 w 1"/>
              <a:gd name="T1" fmla="*/ 0 h 1620"/>
              <a:gd name="T2" fmla="*/ 0 w 1"/>
              <a:gd name="T3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0">
                <a:moveTo>
                  <a:pt x="0" y="0"/>
                </a:moveTo>
                <a:lnTo>
                  <a:pt x="0" y="162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37" name="Freeform 5"/>
          <p:cNvSpPr>
            <a:spLocks/>
          </p:cNvSpPr>
          <p:nvPr/>
        </p:nvSpPr>
        <p:spPr bwMode="auto">
          <a:xfrm>
            <a:off x="4562475" y="1362075"/>
            <a:ext cx="1588" cy="2578100"/>
          </a:xfrm>
          <a:custGeom>
            <a:avLst/>
            <a:gdLst>
              <a:gd name="T0" fmla="*/ 0 w 1"/>
              <a:gd name="T1" fmla="*/ 0 h 1624"/>
              <a:gd name="T2" fmla="*/ 1 w 1"/>
              <a:gd name="T3" fmla="*/ 1624 h 16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4">
                <a:moveTo>
                  <a:pt x="0" y="0"/>
                </a:moveTo>
                <a:lnTo>
                  <a:pt x="1" y="1624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38" name="Line 6"/>
          <p:cNvSpPr>
            <a:spLocks noChangeShapeType="1"/>
          </p:cNvSpPr>
          <p:nvPr/>
        </p:nvSpPr>
        <p:spPr bwMode="auto">
          <a:xfrm>
            <a:off x="7561263" y="1327150"/>
            <a:ext cx="0" cy="26130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39" name="Line 7"/>
          <p:cNvSpPr>
            <a:spLocks noChangeShapeType="1"/>
          </p:cNvSpPr>
          <p:nvPr/>
        </p:nvSpPr>
        <p:spPr bwMode="auto">
          <a:xfrm flipV="1">
            <a:off x="6161088" y="2814638"/>
            <a:ext cx="0" cy="25257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4040" name="Group 8"/>
          <p:cNvGrpSpPr>
            <a:grpSpLocks/>
          </p:cNvGrpSpPr>
          <p:nvPr/>
        </p:nvGrpSpPr>
        <p:grpSpPr bwMode="auto">
          <a:xfrm>
            <a:off x="1901825" y="496888"/>
            <a:ext cx="6992938" cy="5321300"/>
            <a:chOff x="1198" y="313"/>
            <a:chExt cx="4405" cy="3352"/>
          </a:xfrm>
        </p:grpSpPr>
        <p:sp>
          <p:nvSpPr>
            <p:cNvPr id="1964041" name="Text Box 9"/>
            <p:cNvSpPr txBox="1">
              <a:spLocks noChangeArrowheads="1"/>
            </p:cNvSpPr>
            <p:nvPr/>
          </p:nvSpPr>
          <p:spPr bwMode="auto">
            <a:xfrm>
              <a:off x="2448" y="2057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1964042" name="Group 10"/>
            <p:cNvGrpSpPr>
              <a:grpSpLocks/>
            </p:cNvGrpSpPr>
            <p:nvPr/>
          </p:nvGrpSpPr>
          <p:grpSpPr bwMode="auto">
            <a:xfrm>
              <a:off x="1198" y="313"/>
              <a:ext cx="4405" cy="3352"/>
              <a:chOff x="1198" y="313"/>
              <a:chExt cx="4405" cy="3352"/>
            </a:xfrm>
          </p:grpSpPr>
          <p:sp>
            <p:nvSpPr>
              <p:cNvPr id="1964043" name="Line 11"/>
              <p:cNvSpPr>
                <a:spLocks noChangeShapeType="1"/>
              </p:cNvSpPr>
              <p:nvPr/>
            </p:nvSpPr>
            <p:spPr bwMode="auto">
              <a:xfrm>
                <a:off x="2717" y="2204"/>
                <a:ext cx="27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4044" name="Line 12"/>
              <p:cNvSpPr>
                <a:spLocks noChangeShapeType="1"/>
              </p:cNvSpPr>
              <p:nvPr/>
            </p:nvSpPr>
            <p:spPr bwMode="auto">
              <a:xfrm flipV="1">
                <a:off x="2717" y="477"/>
                <a:ext cx="0" cy="17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4045" name="Text Box 13"/>
              <p:cNvSpPr txBox="1">
                <a:spLocks noChangeArrowheads="1"/>
              </p:cNvSpPr>
              <p:nvPr/>
            </p:nvSpPr>
            <p:spPr bwMode="auto">
              <a:xfrm>
                <a:off x="1198" y="3434"/>
                <a:ext cx="5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964046" name="Text Box 14"/>
              <p:cNvSpPr txBox="1">
                <a:spLocks noChangeArrowheads="1"/>
              </p:cNvSpPr>
              <p:nvPr/>
            </p:nvSpPr>
            <p:spPr bwMode="auto">
              <a:xfrm>
                <a:off x="2680" y="31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964047" name="Text Box 15"/>
              <p:cNvSpPr txBox="1">
                <a:spLocks noChangeArrowheads="1"/>
              </p:cNvSpPr>
              <p:nvPr/>
            </p:nvSpPr>
            <p:spPr bwMode="auto">
              <a:xfrm>
                <a:off x="5315" y="2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y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64048" name="Line 16"/>
              <p:cNvSpPr>
                <a:spLocks noChangeShapeType="1"/>
              </p:cNvSpPr>
              <p:nvPr/>
            </p:nvSpPr>
            <p:spPr bwMode="auto">
              <a:xfrm flipH="1">
                <a:off x="1336" y="2200"/>
                <a:ext cx="1382" cy="13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64049" name="Text Box 17"/>
          <p:cNvSpPr txBox="1">
            <a:spLocks noChangeArrowheads="1"/>
          </p:cNvSpPr>
          <p:nvPr/>
        </p:nvSpPr>
        <p:spPr bwMode="auto">
          <a:xfrm>
            <a:off x="4943475" y="30527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FF"/>
                </a:solidFill>
              </a:rPr>
              <a:t>c</a:t>
            </a:r>
            <a:endParaRPr lang="en-US" altLang="zh-CN" sz="2800" i="1">
              <a:solidFill>
                <a:srgbClr val="FF00FF"/>
              </a:solidFill>
            </a:endParaRPr>
          </a:p>
        </p:txBody>
      </p:sp>
      <p:sp>
        <p:nvSpPr>
          <p:cNvPr id="1964050" name="Text Box 18"/>
          <p:cNvSpPr txBox="1">
            <a:spLocks noChangeArrowheads="1"/>
          </p:cNvSpPr>
          <p:nvPr/>
        </p:nvSpPr>
        <p:spPr bwMode="auto">
          <a:xfrm>
            <a:off x="7888288" y="30718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FF"/>
                </a:solidFill>
              </a:rPr>
              <a:t>d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64051" name="Line 19"/>
          <p:cNvSpPr>
            <a:spLocks noChangeShapeType="1"/>
          </p:cNvSpPr>
          <p:nvPr/>
        </p:nvSpPr>
        <p:spPr bwMode="auto">
          <a:xfrm flipV="1">
            <a:off x="5902325" y="3492500"/>
            <a:ext cx="447675" cy="433388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52" name="Line 20"/>
          <p:cNvSpPr>
            <a:spLocks noChangeShapeType="1"/>
          </p:cNvSpPr>
          <p:nvPr/>
        </p:nvSpPr>
        <p:spPr bwMode="auto">
          <a:xfrm flipV="1">
            <a:off x="7575550" y="3521075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53" name="Line 21"/>
          <p:cNvSpPr>
            <a:spLocks noChangeShapeType="1"/>
          </p:cNvSpPr>
          <p:nvPr/>
        </p:nvSpPr>
        <p:spPr bwMode="auto">
          <a:xfrm flipV="1">
            <a:off x="4603750" y="3506788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54" name="Text Box 22"/>
          <p:cNvSpPr txBox="1">
            <a:spLocks noChangeArrowheads="1"/>
          </p:cNvSpPr>
          <p:nvPr/>
        </p:nvSpPr>
        <p:spPr bwMode="auto">
          <a:xfrm>
            <a:off x="5722938" y="49053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964056" name="Text Box 24"/>
          <p:cNvSpPr txBox="1">
            <a:spLocks noChangeArrowheads="1"/>
          </p:cNvSpPr>
          <p:nvPr/>
        </p:nvSpPr>
        <p:spPr bwMode="auto">
          <a:xfrm>
            <a:off x="6935788" y="893763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FF"/>
                </a:solidFill>
              </a:rPr>
              <a:t>z</a:t>
            </a:r>
            <a:r>
              <a:rPr lang="en-US" altLang="zh-CN" sz="2000" b="1">
                <a:solidFill>
                  <a:srgbClr val="FF00FF"/>
                </a:solidFill>
              </a:rPr>
              <a:t>=</a:t>
            </a:r>
            <a:r>
              <a:rPr lang="en-US" altLang="zh-CN" sz="2000" b="1" i="1">
                <a:solidFill>
                  <a:srgbClr val="FF00FF"/>
                </a:solidFill>
              </a:rPr>
              <a:t>f </a:t>
            </a:r>
            <a:r>
              <a:rPr lang="en-US" altLang="zh-CN" sz="2000" b="1">
                <a:solidFill>
                  <a:srgbClr val="FF00FF"/>
                </a:solidFill>
              </a:rPr>
              <a:t>(</a:t>
            </a:r>
            <a:r>
              <a:rPr lang="en-US" altLang="zh-CN" sz="2000" b="1" i="1">
                <a:solidFill>
                  <a:srgbClr val="FF00FF"/>
                </a:solidFill>
              </a:rPr>
              <a:t>x,y</a:t>
            </a:r>
            <a:r>
              <a:rPr lang="en-US" altLang="zh-CN" sz="2000" b="1">
                <a:solidFill>
                  <a:srgbClr val="FF00FF"/>
                </a:solidFill>
              </a:rPr>
              <a:t>)</a:t>
            </a:r>
            <a:endParaRPr lang="en-US" altLang="zh-CN" sz="2000" b="1">
              <a:solidFill>
                <a:schemeClr val="accent1"/>
              </a:solidFill>
            </a:endParaRPr>
          </a:p>
        </p:txBody>
      </p:sp>
      <p:sp>
        <p:nvSpPr>
          <p:cNvPr id="1964059" name="Oval 27"/>
          <p:cNvSpPr>
            <a:spLocks noChangeArrowheads="1"/>
          </p:cNvSpPr>
          <p:nvPr/>
        </p:nvSpPr>
        <p:spPr bwMode="auto">
          <a:xfrm>
            <a:off x="6321425" y="34623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60" name="Freeform 28"/>
          <p:cNvSpPr>
            <a:spLocks/>
          </p:cNvSpPr>
          <p:nvPr/>
        </p:nvSpPr>
        <p:spPr bwMode="auto">
          <a:xfrm>
            <a:off x="3209925" y="5237163"/>
            <a:ext cx="2951163" cy="233362"/>
          </a:xfrm>
          <a:custGeom>
            <a:avLst/>
            <a:gdLst>
              <a:gd name="T0" fmla="*/ 0 w 1859"/>
              <a:gd name="T1" fmla="*/ 61 h 147"/>
              <a:gd name="T2" fmla="*/ 369 w 1859"/>
              <a:gd name="T3" fmla="*/ 1 h 147"/>
              <a:gd name="T4" fmla="*/ 796 w 1859"/>
              <a:gd name="T5" fmla="*/ 65 h 147"/>
              <a:gd name="T6" fmla="*/ 1496 w 1859"/>
              <a:gd name="T7" fmla="*/ 147 h 147"/>
              <a:gd name="T8" fmla="*/ 1859 w 1859"/>
              <a:gd name="T9" fmla="*/ 6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9" h="147">
                <a:moveTo>
                  <a:pt x="0" y="61"/>
                </a:moveTo>
                <a:cubicBezTo>
                  <a:pt x="62" y="51"/>
                  <a:pt x="236" y="0"/>
                  <a:pt x="369" y="1"/>
                </a:cubicBezTo>
                <a:cubicBezTo>
                  <a:pt x="502" y="2"/>
                  <a:pt x="608" y="41"/>
                  <a:pt x="796" y="65"/>
                </a:cubicBezTo>
                <a:cubicBezTo>
                  <a:pt x="984" y="89"/>
                  <a:pt x="1319" y="147"/>
                  <a:pt x="1496" y="147"/>
                </a:cubicBezTo>
                <a:cubicBezTo>
                  <a:pt x="1673" y="147"/>
                  <a:pt x="1784" y="82"/>
                  <a:pt x="1859" y="65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61" name="Text Box 29"/>
          <p:cNvSpPr txBox="1">
            <a:spLocks noChangeArrowheads="1"/>
          </p:cNvSpPr>
          <p:nvPr/>
        </p:nvSpPr>
        <p:spPr bwMode="auto">
          <a:xfrm>
            <a:off x="3644900" y="5284788"/>
            <a:ext cx="938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x=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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sp>
        <p:nvSpPr>
          <p:cNvPr id="1964062" name="Freeform 30"/>
          <p:cNvSpPr>
            <a:spLocks/>
          </p:cNvSpPr>
          <p:nvPr/>
        </p:nvSpPr>
        <p:spPr bwMode="auto">
          <a:xfrm>
            <a:off x="4559300" y="3824288"/>
            <a:ext cx="3001963" cy="207962"/>
          </a:xfrm>
          <a:custGeom>
            <a:avLst/>
            <a:gdLst>
              <a:gd name="T0" fmla="*/ 0 w 1891"/>
              <a:gd name="T1" fmla="*/ 82 h 131"/>
              <a:gd name="T2" fmla="*/ 382 w 1891"/>
              <a:gd name="T3" fmla="*/ 128 h 131"/>
              <a:gd name="T4" fmla="*/ 854 w 1891"/>
              <a:gd name="T5" fmla="*/ 63 h 131"/>
              <a:gd name="T6" fmla="*/ 1337 w 1891"/>
              <a:gd name="T7" fmla="*/ 0 h 131"/>
              <a:gd name="T8" fmla="*/ 1891 w 1891"/>
              <a:gd name="T9" fmla="*/ 6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1" h="131">
                <a:moveTo>
                  <a:pt x="0" y="82"/>
                </a:moveTo>
                <a:cubicBezTo>
                  <a:pt x="64" y="90"/>
                  <a:pt x="240" y="131"/>
                  <a:pt x="382" y="128"/>
                </a:cubicBezTo>
                <a:cubicBezTo>
                  <a:pt x="524" y="125"/>
                  <a:pt x="695" y="84"/>
                  <a:pt x="854" y="63"/>
                </a:cubicBezTo>
                <a:cubicBezTo>
                  <a:pt x="1013" y="42"/>
                  <a:pt x="1164" y="0"/>
                  <a:pt x="1337" y="0"/>
                </a:cubicBezTo>
                <a:cubicBezTo>
                  <a:pt x="1510" y="0"/>
                  <a:pt x="1700" y="32"/>
                  <a:pt x="1891" y="6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63" name="Text Box 31"/>
          <p:cNvSpPr txBox="1">
            <a:spLocks noChangeArrowheads="1"/>
          </p:cNvSpPr>
          <p:nvPr/>
        </p:nvSpPr>
        <p:spPr bwMode="auto">
          <a:xfrm>
            <a:off x="6678613" y="3786188"/>
            <a:ext cx="909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x=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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964064" name="Freeform 32"/>
          <p:cNvSpPr>
            <a:spLocks/>
          </p:cNvSpPr>
          <p:nvPr/>
        </p:nvSpPr>
        <p:spPr bwMode="auto">
          <a:xfrm>
            <a:off x="4502150" y="1282700"/>
            <a:ext cx="1403350" cy="4086225"/>
          </a:xfrm>
          <a:custGeom>
            <a:avLst/>
            <a:gdLst>
              <a:gd name="T0" fmla="*/ 0 w 884"/>
              <a:gd name="T1" fmla="*/ 947 h 2574"/>
              <a:gd name="T2" fmla="*/ 0 w 884"/>
              <a:gd name="T3" fmla="*/ 2574 h 2574"/>
              <a:gd name="T4" fmla="*/ 882 w 884"/>
              <a:gd name="T5" fmla="*/ 1665 h 2574"/>
              <a:gd name="T6" fmla="*/ 884 w 884"/>
              <a:gd name="T7" fmla="*/ 0 h 2574"/>
              <a:gd name="T8" fmla="*/ 748 w 884"/>
              <a:gd name="T9" fmla="*/ 64 h 2574"/>
              <a:gd name="T10" fmla="*/ 573 w 884"/>
              <a:gd name="T11" fmla="*/ 138 h 2574"/>
              <a:gd name="T12" fmla="*/ 416 w 884"/>
              <a:gd name="T13" fmla="*/ 243 h 2574"/>
              <a:gd name="T14" fmla="*/ 318 w 884"/>
              <a:gd name="T15" fmla="*/ 338 h 2574"/>
              <a:gd name="T16" fmla="*/ 173 w 884"/>
              <a:gd name="T17" fmla="*/ 528 h 2574"/>
              <a:gd name="T18" fmla="*/ 0 w 884"/>
              <a:gd name="T19" fmla="*/ 928 h 2574"/>
              <a:gd name="T20" fmla="*/ 0 w 884"/>
              <a:gd name="T21" fmla="*/ 947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4" h="2574">
                <a:moveTo>
                  <a:pt x="0" y="947"/>
                </a:moveTo>
                <a:lnTo>
                  <a:pt x="0" y="2574"/>
                </a:lnTo>
                <a:lnTo>
                  <a:pt x="882" y="1665"/>
                </a:lnTo>
                <a:lnTo>
                  <a:pt x="884" y="0"/>
                </a:lnTo>
                <a:lnTo>
                  <a:pt x="748" y="64"/>
                </a:lnTo>
                <a:lnTo>
                  <a:pt x="573" y="138"/>
                </a:lnTo>
                <a:lnTo>
                  <a:pt x="416" y="243"/>
                </a:lnTo>
                <a:lnTo>
                  <a:pt x="318" y="338"/>
                </a:lnTo>
                <a:lnTo>
                  <a:pt x="173" y="528"/>
                </a:lnTo>
                <a:lnTo>
                  <a:pt x="0" y="928"/>
                </a:lnTo>
                <a:lnTo>
                  <a:pt x="0" y="947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66" name="Freeform 34"/>
          <p:cNvSpPr>
            <a:spLocks/>
          </p:cNvSpPr>
          <p:nvPr/>
        </p:nvSpPr>
        <p:spPr bwMode="auto">
          <a:xfrm>
            <a:off x="3181350" y="1214438"/>
            <a:ext cx="4406900" cy="1727200"/>
          </a:xfrm>
          <a:custGeom>
            <a:avLst/>
            <a:gdLst>
              <a:gd name="T0" fmla="*/ 888 w 2776"/>
              <a:gd name="T1" fmla="*/ 80 h 1088"/>
              <a:gd name="T2" fmla="*/ 1062 w 2776"/>
              <a:gd name="T3" fmla="*/ 107 h 1088"/>
              <a:gd name="T4" fmla="*/ 1149 w 2776"/>
              <a:gd name="T5" fmla="*/ 126 h 1088"/>
              <a:gd name="T6" fmla="*/ 1271 w 2776"/>
              <a:gd name="T7" fmla="*/ 110 h 1088"/>
              <a:gd name="T8" fmla="*/ 1372 w 2776"/>
              <a:gd name="T9" fmla="*/ 111 h 1088"/>
              <a:gd name="T10" fmla="*/ 1569 w 2776"/>
              <a:gd name="T11" fmla="*/ 79 h 1088"/>
              <a:gd name="T12" fmla="*/ 1759 w 2776"/>
              <a:gd name="T13" fmla="*/ 39 h 1088"/>
              <a:gd name="T14" fmla="*/ 1961 w 2776"/>
              <a:gd name="T15" fmla="*/ 16 h 1088"/>
              <a:gd name="T16" fmla="*/ 2156 w 2776"/>
              <a:gd name="T17" fmla="*/ 0 h 1088"/>
              <a:gd name="T18" fmla="*/ 2253 w 2776"/>
              <a:gd name="T19" fmla="*/ 0 h 1088"/>
              <a:gd name="T20" fmla="*/ 2398 w 2776"/>
              <a:gd name="T21" fmla="*/ 8 h 1088"/>
              <a:gd name="T22" fmla="*/ 2502 w 2776"/>
              <a:gd name="T23" fmla="*/ 24 h 1088"/>
              <a:gd name="T24" fmla="*/ 2647 w 2776"/>
              <a:gd name="T25" fmla="*/ 63 h 1088"/>
              <a:gd name="T26" fmla="*/ 2776 w 2776"/>
              <a:gd name="T27" fmla="*/ 80 h 1088"/>
              <a:gd name="T28" fmla="*/ 2461 w 2776"/>
              <a:gd name="T29" fmla="*/ 317 h 1088"/>
              <a:gd name="T30" fmla="*/ 2171 w 2776"/>
              <a:gd name="T31" fmla="*/ 572 h 1088"/>
              <a:gd name="T32" fmla="*/ 2034 w 2776"/>
              <a:gd name="T33" fmla="*/ 722 h 1088"/>
              <a:gd name="T34" fmla="*/ 1937 w 2776"/>
              <a:gd name="T35" fmla="*/ 873 h 1088"/>
              <a:gd name="T36" fmla="*/ 1884 w 2776"/>
              <a:gd name="T37" fmla="*/ 1017 h 1088"/>
              <a:gd name="T38" fmla="*/ 1815 w 2776"/>
              <a:gd name="T39" fmla="*/ 1016 h 1088"/>
              <a:gd name="T40" fmla="*/ 1727 w 2776"/>
              <a:gd name="T41" fmla="*/ 1049 h 1088"/>
              <a:gd name="T42" fmla="*/ 1630 w 2776"/>
              <a:gd name="T43" fmla="*/ 1072 h 1088"/>
              <a:gd name="T44" fmla="*/ 1525 w 2776"/>
              <a:gd name="T45" fmla="*/ 1088 h 1088"/>
              <a:gd name="T46" fmla="*/ 1364 w 2776"/>
              <a:gd name="T47" fmla="*/ 1080 h 1088"/>
              <a:gd name="T48" fmla="*/ 1259 w 2776"/>
              <a:gd name="T49" fmla="*/ 1064 h 1088"/>
              <a:gd name="T50" fmla="*/ 1130 w 2776"/>
              <a:gd name="T51" fmla="*/ 1033 h 1088"/>
              <a:gd name="T52" fmla="*/ 928 w 2776"/>
              <a:gd name="T53" fmla="*/ 985 h 1088"/>
              <a:gd name="T54" fmla="*/ 823 w 2776"/>
              <a:gd name="T55" fmla="*/ 969 h 1088"/>
              <a:gd name="T56" fmla="*/ 720 w 2776"/>
              <a:gd name="T57" fmla="*/ 951 h 1088"/>
              <a:gd name="T58" fmla="*/ 579 w 2776"/>
              <a:gd name="T59" fmla="*/ 936 h 1088"/>
              <a:gd name="T60" fmla="*/ 435 w 2776"/>
              <a:gd name="T61" fmla="*/ 930 h 1088"/>
              <a:gd name="T62" fmla="*/ 315 w 2776"/>
              <a:gd name="T63" fmla="*/ 929 h 1088"/>
              <a:gd name="T64" fmla="*/ 129 w 2776"/>
              <a:gd name="T65" fmla="*/ 953 h 1088"/>
              <a:gd name="T66" fmla="*/ 0 w 2776"/>
              <a:gd name="T67" fmla="*/ 981 h 1088"/>
              <a:gd name="T68" fmla="*/ 42 w 2776"/>
              <a:gd name="T69" fmla="*/ 873 h 1088"/>
              <a:gd name="T70" fmla="*/ 129 w 2776"/>
              <a:gd name="T71" fmla="*/ 699 h 1088"/>
              <a:gd name="T72" fmla="*/ 234 w 2776"/>
              <a:gd name="T73" fmla="*/ 548 h 1088"/>
              <a:gd name="T74" fmla="*/ 347 w 2776"/>
              <a:gd name="T75" fmla="*/ 421 h 1088"/>
              <a:gd name="T76" fmla="*/ 400 w 2776"/>
              <a:gd name="T77" fmla="*/ 368 h 1088"/>
              <a:gd name="T78" fmla="*/ 496 w 2776"/>
              <a:gd name="T79" fmla="*/ 296 h 1088"/>
              <a:gd name="T80" fmla="*/ 664 w 2776"/>
              <a:gd name="T81" fmla="*/ 192 h 1088"/>
              <a:gd name="T82" fmla="*/ 888 w 2776"/>
              <a:gd name="T83" fmla="*/ 8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6" h="1088">
                <a:moveTo>
                  <a:pt x="888" y="80"/>
                </a:moveTo>
                <a:lnTo>
                  <a:pt x="1062" y="107"/>
                </a:lnTo>
                <a:lnTo>
                  <a:pt x="1149" y="126"/>
                </a:lnTo>
                <a:lnTo>
                  <a:pt x="1271" y="110"/>
                </a:lnTo>
                <a:lnTo>
                  <a:pt x="1372" y="111"/>
                </a:lnTo>
                <a:lnTo>
                  <a:pt x="1569" y="79"/>
                </a:lnTo>
                <a:lnTo>
                  <a:pt x="1759" y="39"/>
                </a:lnTo>
                <a:lnTo>
                  <a:pt x="1961" y="16"/>
                </a:lnTo>
                <a:lnTo>
                  <a:pt x="2156" y="0"/>
                </a:lnTo>
                <a:lnTo>
                  <a:pt x="2253" y="0"/>
                </a:lnTo>
                <a:lnTo>
                  <a:pt x="2398" y="8"/>
                </a:lnTo>
                <a:lnTo>
                  <a:pt x="2502" y="24"/>
                </a:lnTo>
                <a:lnTo>
                  <a:pt x="2647" y="63"/>
                </a:lnTo>
                <a:lnTo>
                  <a:pt x="2776" y="80"/>
                </a:lnTo>
                <a:lnTo>
                  <a:pt x="2461" y="317"/>
                </a:lnTo>
                <a:lnTo>
                  <a:pt x="2171" y="572"/>
                </a:lnTo>
                <a:lnTo>
                  <a:pt x="2034" y="722"/>
                </a:lnTo>
                <a:lnTo>
                  <a:pt x="1937" y="873"/>
                </a:lnTo>
                <a:lnTo>
                  <a:pt x="1884" y="1017"/>
                </a:lnTo>
                <a:lnTo>
                  <a:pt x="1815" y="1016"/>
                </a:lnTo>
                <a:lnTo>
                  <a:pt x="1727" y="1049"/>
                </a:lnTo>
                <a:lnTo>
                  <a:pt x="1630" y="1072"/>
                </a:lnTo>
                <a:lnTo>
                  <a:pt x="1525" y="1088"/>
                </a:lnTo>
                <a:lnTo>
                  <a:pt x="1364" y="1080"/>
                </a:lnTo>
                <a:lnTo>
                  <a:pt x="1259" y="1064"/>
                </a:lnTo>
                <a:lnTo>
                  <a:pt x="1130" y="1033"/>
                </a:lnTo>
                <a:lnTo>
                  <a:pt x="928" y="985"/>
                </a:lnTo>
                <a:lnTo>
                  <a:pt x="823" y="969"/>
                </a:lnTo>
                <a:lnTo>
                  <a:pt x="720" y="951"/>
                </a:lnTo>
                <a:lnTo>
                  <a:pt x="579" y="936"/>
                </a:lnTo>
                <a:lnTo>
                  <a:pt x="435" y="930"/>
                </a:lnTo>
                <a:lnTo>
                  <a:pt x="315" y="929"/>
                </a:lnTo>
                <a:lnTo>
                  <a:pt x="129" y="953"/>
                </a:lnTo>
                <a:lnTo>
                  <a:pt x="0" y="981"/>
                </a:lnTo>
                <a:lnTo>
                  <a:pt x="42" y="873"/>
                </a:lnTo>
                <a:lnTo>
                  <a:pt x="129" y="699"/>
                </a:lnTo>
                <a:lnTo>
                  <a:pt x="234" y="548"/>
                </a:lnTo>
                <a:lnTo>
                  <a:pt x="347" y="421"/>
                </a:lnTo>
                <a:lnTo>
                  <a:pt x="400" y="368"/>
                </a:lnTo>
                <a:lnTo>
                  <a:pt x="496" y="296"/>
                </a:lnTo>
                <a:lnTo>
                  <a:pt x="664" y="192"/>
                </a:lnTo>
                <a:lnTo>
                  <a:pt x="888" y="80"/>
                </a:lnTo>
                <a:close/>
              </a:path>
            </a:pathLst>
          </a:custGeom>
          <a:gradFill rotWithShape="0">
            <a:gsLst>
              <a:gs pos="0">
                <a:srgbClr val="FF66FF">
                  <a:gamma/>
                  <a:shade val="53333"/>
                  <a:invGamma/>
                </a:srgbClr>
              </a:gs>
              <a:gs pos="100000">
                <a:srgbClr val="FF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mpd="sng">
                <a:solidFill>
                  <a:srgbClr val="FF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4067" name="Freeform 35"/>
          <p:cNvSpPr>
            <a:spLocks/>
          </p:cNvSpPr>
          <p:nvPr/>
        </p:nvSpPr>
        <p:spPr bwMode="auto">
          <a:xfrm>
            <a:off x="4487863" y="776288"/>
            <a:ext cx="1430337" cy="1992312"/>
          </a:xfrm>
          <a:custGeom>
            <a:avLst/>
            <a:gdLst>
              <a:gd name="T0" fmla="*/ 1 w 901"/>
              <a:gd name="T1" fmla="*/ 1249 h 1255"/>
              <a:gd name="T2" fmla="*/ 0 w 901"/>
              <a:gd name="T3" fmla="*/ 520 h 1255"/>
              <a:gd name="T4" fmla="*/ 900 w 901"/>
              <a:gd name="T5" fmla="*/ 0 h 1255"/>
              <a:gd name="T6" fmla="*/ 901 w 901"/>
              <a:gd name="T7" fmla="*/ 335 h 1255"/>
              <a:gd name="T8" fmla="*/ 825 w 901"/>
              <a:gd name="T9" fmla="*/ 359 h 1255"/>
              <a:gd name="T10" fmla="*/ 701 w 901"/>
              <a:gd name="T11" fmla="*/ 399 h 1255"/>
              <a:gd name="T12" fmla="*/ 617 w 901"/>
              <a:gd name="T13" fmla="*/ 439 h 1255"/>
              <a:gd name="T14" fmla="*/ 523 w 901"/>
              <a:gd name="T15" fmla="*/ 485 h 1255"/>
              <a:gd name="T16" fmla="*/ 437 w 901"/>
              <a:gd name="T17" fmla="*/ 547 h 1255"/>
              <a:gd name="T18" fmla="*/ 367 w 901"/>
              <a:gd name="T19" fmla="*/ 605 h 1255"/>
              <a:gd name="T20" fmla="*/ 289 w 901"/>
              <a:gd name="T21" fmla="*/ 687 h 1255"/>
              <a:gd name="T22" fmla="*/ 185 w 901"/>
              <a:gd name="T23" fmla="*/ 853 h 1255"/>
              <a:gd name="T24" fmla="*/ 1 w 901"/>
              <a:gd name="T25" fmla="*/ 1255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1" h="1255">
                <a:moveTo>
                  <a:pt x="1" y="1249"/>
                </a:moveTo>
                <a:lnTo>
                  <a:pt x="0" y="520"/>
                </a:lnTo>
                <a:lnTo>
                  <a:pt x="900" y="0"/>
                </a:lnTo>
                <a:lnTo>
                  <a:pt x="901" y="335"/>
                </a:lnTo>
                <a:lnTo>
                  <a:pt x="825" y="359"/>
                </a:lnTo>
                <a:lnTo>
                  <a:pt x="701" y="399"/>
                </a:lnTo>
                <a:lnTo>
                  <a:pt x="617" y="439"/>
                </a:lnTo>
                <a:lnTo>
                  <a:pt x="523" y="485"/>
                </a:lnTo>
                <a:lnTo>
                  <a:pt x="437" y="547"/>
                </a:lnTo>
                <a:lnTo>
                  <a:pt x="367" y="605"/>
                </a:lnTo>
                <a:lnTo>
                  <a:pt x="289" y="687"/>
                </a:lnTo>
                <a:lnTo>
                  <a:pt x="185" y="853"/>
                </a:lnTo>
                <a:lnTo>
                  <a:pt x="1" y="1255"/>
                </a:lnTo>
              </a:path>
            </a:pathLst>
          </a:custGeom>
          <a:solidFill>
            <a:srgbClr val="66FF33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4070" name="Text Box 38"/>
          <p:cNvSpPr txBox="1">
            <a:spLocks noChangeArrowheads="1"/>
          </p:cNvSpPr>
          <p:nvPr/>
        </p:nvSpPr>
        <p:spPr bwMode="auto">
          <a:xfrm>
            <a:off x="6227763" y="3005138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64073" name="Text Box 41"/>
          <p:cNvSpPr txBox="1">
            <a:spLocks noChangeArrowheads="1"/>
          </p:cNvSpPr>
          <p:nvPr/>
        </p:nvSpPr>
        <p:spPr bwMode="auto">
          <a:xfrm>
            <a:off x="207963" y="1709738"/>
            <a:ext cx="2822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: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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64079" name="Text Box 47"/>
          <p:cNvSpPr txBox="1">
            <a:spLocks noChangeArrowheads="1"/>
          </p:cNvSpPr>
          <p:nvPr/>
        </p:nvSpPr>
        <p:spPr bwMode="auto">
          <a:xfrm>
            <a:off x="76200" y="338138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1964080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5251450" cy="41433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</a:rPr>
              <a:t>二重积分的计算</a:t>
            </a:r>
            <a:r>
              <a:rPr lang="zh-CN" altLang="en-US" sz="2000" b="1">
                <a:solidFill>
                  <a:schemeClr val="accent2"/>
                </a:solidFill>
              </a:rPr>
              <a:t>（</a:t>
            </a:r>
            <a:r>
              <a:rPr lang="en-US" altLang="zh-CN" sz="2000" b="1" i="1">
                <a:solidFill>
                  <a:schemeClr val="accent2"/>
                </a:solidFill>
              </a:rPr>
              <a:t>D</a:t>
            </a:r>
            <a:r>
              <a:rPr lang="zh-CN" altLang="zh-CN" sz="2000" b="1">
                <a:solidFill>
                  <a:schemeClr val="accent2"/>
                </a:solidFill>
              </a:rPr>
              <a:t>是</a:t>
            </a:r>
            <a:r>
              <a:rPr lang="zh-CN" altLang="en-US" sz="2000" b="1">
                <a:solidFill>
                  <a:schemeClr val="accent2"/>
                </a:solidFill>
              </a:rPr>
              <a:t>曲线梯</a:t>
            </a:r>
            <a:r>
              <a:rPr lang="zh-CN" altLang="zh-CN" sz="2000" b="1">
                <a:solidFill>
                  <a:schemeClr val="accent2"/>
                </a:solidFill>
              </a:rPr>
              <a:t>形</a:t>
            </a:r>
            <a:r>
              <a:rPr lang="zh-CN" altLang="en-US" sz="2000" b="1">
                <a:solidFill>
                  <a:schemeClr val="accent2"/>
                </a:solidFill>
              </a:rPr>
              <a:t>区域</a:t>
            </a:r>
            <a:r>
              <a:rPr lang="zh-CN" altLang="zh-CN" sz="2000" b="1">
                <a:solidFill>
                  <a:schemeClr val="accent2"/>
                </a:solidFill>
              </a:rPr>
              <a:t>）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graphicFrame>
        <p:nvGraphicFramePr>
          <p:cNvPr id="1964082" name="Object 50"/>
          <p:cNvGraphicFramePr>
            <a:graphicFrameLocks noChangeAspect="1"/>
          </p:cNvGraphicFramePr>
          <p:nvPr/>
        </p:nvGraphicFramePr>
        <p:xfrm>
          <a:off x="434975" y="892175"/>
          <a:ext cx="2752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24" name="公式" r:id="rId3" imgW="1244520" imgH="380880" progId="Equation.3">
                  <p:embed/>
                </p:oleObj>
              </mc:Choice>
              <mc:Fallback>
                <p:oleObj name="公式" r:id="rId3" imgW="1244520" imgH="3808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892175"/>
                        <a:ext cx="2752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4086" name="AutoShape 5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4087" name="Freeform 55"/>
          <p:cNvSpPr>
            <a:spLocks/>
          </p:cNvSpPr>
          <p:nvPr/>
        </p:nvSpPr>
        <p:spPr bwMode="auto">
          <a:xfrm>
            <a:off x="5900738" y="1314450"/>
            <a:ext cx="1587" cy="1576388"/>
          </a:xfrm>
          <a:custGeom>
            <a:avLst/>
            <a:gdLst>
              <a:gd name="T0" fmla="*/ 0 w 1"/>
              <a:gd name="T1" fmla="*/ 993 h 993"/>
              <a:gd name="T2" fmla="*/ 0 w 1"/>
              <a:gd name="T3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93">
                <a:moveTo>
                  <a:pt x="0" y="993"/>
                </a:move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CC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6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6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6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6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6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6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96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96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96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6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96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6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6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6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96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96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96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6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6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96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6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6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6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6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64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64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4034" grpId="0" animBg="1"/>
      <p:bldP spid="1964035" grpId="0" animBg="1"/>
      <p:bldP spid="1964036" grpId="0" animBg="1"/>
      <p:bldP spid="1964037" grpId="0" animBg="1"/>
      <p:bldP spid="1964038" grpId="0" animBg="1"/>
      <p:bldP spid="1964039" grpId="0" animBg="1"/>
      <p:bldP spid="1964049" grpId="0" autoUpdateAnimBg="0"/>
      <p:bldP spid="1964050" grpId="0" autoUpdateAnimBg="0"/>
      <p:bldP spid="1964051" grpId="0" animBg="1"/>
      <p:bldP spid="1964052" grpId="0" animBg="1"/>
      <p:bldP spid="1964053" grpId="0" animBg="1"/>
      <p:bldP spid="1964054" grpId="0" autoUpdateAnimBg="0"/>
      <p:bldP spid="1964056" grpId="0" autoUpdateAnimBg="0"/>
      <p:bldP spid="1964059" grpId="0" animBg="1"/>
      <p:bldP spid="1964060" grpId="0" animBg="1"/>
      <p:bldP spid="1964061" grpId="0" autoUpdateAnimBg="0"/>
      <p:bldP spid="1964062" grpId="0" animBg="1"/>
      <p:bldP spid="1964063" grpId="0" autoUpdateAnimBg="0"/>
      <p:bldP spid="1964064" grpId="0" animBg="1"/>
      <p:bldP spid="1964066" grpId="0" animBg="1"/>
      <p:bldP spid="1964067" grpId="0" animBg="1"/>
      <p:bldP spid="1964070" grpId="0" autoUpdateAnimBg="0"/>
      <p:bldP spid="1964073" grpId="0" build="p" autoUpdateAnimBg="0"/>
      <p:bldP spid="19640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378" name="Freeform 2"/>
          <p:cNvSpPr>
            <a:spLocks/>
          </p:cNvSpPr>
          <p:nvPr/>
        </p:nvSpPr>
        <p:spPr bwMode="auto">
          <a:xfrm>
            <a:off x="3200400" y="3943350"/>
            <a:ext cx="1381125" cy="1381125"/>
          </a:xfrm>
          <a:custGeom>
            <a:avLst/>
            <a:gdLst>
              <a:gd name="T0" fmla="*/ 0 w 870"/>
              <a:gd name="T1" fmla="*/ 870 h 870"/>
              <a:gd name="T2" fmla="*/ 870 w 870"/>
              <a:gd name="T3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0" h="870">
                <a:moveTo>
                  <a:pt x="0" y="870"/>
                </a:moveTo>
                <a:lnTo>
                  <a:pt x="870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79" name="Line 3"/>
          <p:cNvSpPr>
            <a:spLocks noChangeShapeType="1"/>
          </p:cNvSpPr>
          <p:nvPr/>
        </p:nvSpPr>
        <p:spPr bwMode="auto">
          <a:xfrm flipH="1">
            <a:off x="6157913" y="3938588"/>
            <a:ext cx="1416050" cy="14160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80" name="Freeform 4"/>
          <p:cNvSpPr>
            <a:spLocks/>
          </p:cNvSpPr>
          <p:nvPr/>
        </p:nvSpPr>
        <p:spPr bwMode="auto">
          <a:xfrm>
            <a:off x="3200400" y="2752725"/>
            <a:ext cx="1588" cy="2571750"/>
          </a:xfrm>
          <a:custGeom>
            <a:avLst/>
            <a:gdLst>
              <a:gd name="T0" fmla="*/ 0 w 1"/>
              <a:gd name="T1" fmla="*/ 0 h 1620"/>
              <a:gd name="T2" fmla="*/ 0 w 1"/>
              <a:gd name="T3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0">
                <a:moveTo>
                  <a:pt x="0" y="0"/>
                </a:moveTo>
                <a:lnTo>
                  <a:pt x="0" y="162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81" name="Freeform 5"/>
          <p:cNvSpPr>
            <a:spLocks/>
          </p:cNvSpPr>
          <p:nvPr/>
        </p:nvSpPr>
        <p:spPr bwMode="auto">
          <a:xfrm>
            <a:off x="4562475" y="1362075"/>
            <a:ext cx="1588" cy="2578100"/>
          </a:xfrm>
          <a:custGeom>
            <a:avLst/>
            <a:gdLst>
              <a:gd name="T0" fmla="*/ 0 w 1"/>
              <a:gd name="T1" fmla="*/ 0 h 1624"/>
              <a:gd name="T2" fmla="*/ 1 w 1"/>
              <a:gd name="T3" fmla="*/ 1624 h 16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4">
                <a:moveTo>
                  <a:pt x="0" y="0"/>
                </a:moveTo>
                <a:lnTo>
                  <a:pt x="1" y="1624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82" name="Line 6"/>
          <p:cNvSpPr>
            <a:spLocks noChangeShapeType="1"/>
          </p:cNvSpPr>
          <p:nvPr/>
        </p:nvSpPr>
        <p:spPr bwMode="auto">
          <a:xfrm>
            <a:off x="7561263" y="1327150"/>
            <a:ext cx="0" cy="26130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83" name="Line 7"/>
          <p:cNvSpPr>
            <a:spLocks noChangeShapeType="1"/>
          </p:cNvSpPr>
          <p:nvPr/>
        </p:nvSpPr>
        <p:spPr bwMode="auto">
          <a:xfrm flipV="1">
            <a:off x="6161088" y="2814638"/>
            <a:ext cx="0" cy="25257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5384" name="Group 8"/>
          <p:cNvGrpSpPr>
            <a:grpSpLocks/>
          </p:cNvGrpSpPr>
          <p:nvPr/>
        </p:nvGrpSpPr>
        <p:grpSpPr bwMode="auto">
          <a:xfrm>
            <a:off x="1901825" y="496888"/>
            <a:ext cx="6992938" cy="5321300"/>
            <a:chOff x="1198" y="313"/>
            <a:chExt cx="4405" cy="3352"/>
          </a:xfrm>
        </p:grpSpPr>
        <p:sp>
          <p:nvSpPr>
            <p:cNvPr id="2405385" name="Text Box 9"/>
            <p:cNvSpPr txBox="1">
              <a:spLocks noChangeArrowheads="1"/>
            </p:cNvSpPr>
            <p:nvPr/>
          </p:nvSpPr>
          <p:spPr bwMode="auto">
            <a:xfrm>
              <a:off x="2448" y="2057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405386" name="Group 10"/>
            <p:cNvGrpSpPr>
              <a:grpSpLocks/>
            </p:cNvGrpSpPr>
            <p:nvPr/>
          </p:nvGrpSpPr>
          <p:grpSpPr bwMode="auto">
            <a:xfrm>
              <a:off x="1198" y="313"/>
              <a:ext cx="4405" cy="3352"/>
              <a:chOff x="1198" y="313"/>
              <a:chExt cx="4405" cy="3352"/>
            </a:xfrm>
          </p:grpSpPr>
          <p:sp>
            <p:nvSpPr>
              <p:cNvPr id="2405387" name="Line 11"/>
              <p:cNvSpPr>
                <a:spLocks noChangeShapeType="1"/>
              </p:cNvSpPr>
              <p:nvPr/>
            </p:nvSpPr>
            <p:spPr bwMode="auto">
              <a:xfrm>
                <a:off x="2717" y="2204"/>
                <a:ext cx="27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388" name="Line 12"/>
              <p:cNvSpPr>
                <a:spLocks noChangeShapeType="1"/>
              </p:cNvSpPr>
              <p:nvPr/>
            </p:nvSpPr>
            <p:spPr bwMode="auto">
              <a:xfrm flipV="1">
                <a:off x="2717" y="477"/>
                <a:ext cx="0" cy="17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389" name="Text Box 13"/>
              <p:cNvSpPr txBox="1">
                <a:spLocks noChangeArrowheads="1"/>
              </p:cNvSpPr>
              <p:nvPr/>
            </p:nvSpPr>
            <p:spPr bwMode="auto">
              <a:xfrm>
                <a:off x="1198" y="3434"/>
                <a:ext cx="5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405390" name="Text Box 14"/>
              <p:cNvSpPr txBox="1">
                <a:spLocks noChangeArrowheads="1"/>
              </p:cNvSpPr>
              <p:nvPr/>
            </p:nvSpPr>
            <p:spPr bwMode="auto">
              <a:xfrm>
                <a:off x="2680" y="31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405391" name="Text Box 15"/>
              <p:cNvSpPr txBox="1">
                <a:spLocks noChangeArrowheads="1"/>
              </p:cNvSpPr>
              <p:nvPr/>
            </p:nvSpPr>
            <p:spPr bwMode="auto">
              <a:xfrm>
                <a:off x="5315" y="2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y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05392" name="Line 16"/>
              <p:cNvSpPr>
                <a:spLocks noChangeShapeType="1"/>
              </p:cNvSpPr>
              <p:nvPr/>
            </p:nvSpPr>
            <p:spPr bwMode="auto">
              <a:xfrm flipH="1">
                <a:off x="1336" y="2200"/>
                <a:ext cx="1382" cy="13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5393" name="Text Box 17"/>
          <p:cNvSpPr txBox="1">
            <a:spLocks noChangeArrowheads="1"/>
          </p:cNvSpPr>
          <p:nvPr/>
        </p:nvSpPr>
        <p:spPr bwMode="auto">
          <a:xfrm>
            <a:off x="4943475" y="30527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FF"/>
                </a:solidFill>
              </a:rPr>
              <a:t>c</a:t>
            </a:r>
            <a:endParaRPr lang="en-US" altLang="zh-CN" sz="2800" i="1">
              <a:solidFill>
                <a:srgbClr val="FF00FF"/>
              </a:solidFill>
            </a:endParaRPr>
          </a:p>
        </p:txBody>
      </p:sp>
      <p:sp>
        <p:nvSpPr>
          <p:cNvPr id="2405394" name="Text Box 18"/>
          <p:cNvSpPr txBox="1">
            <a:spLocks noChangeArrowheads="1"/>
          </p:cNvSpPr>
          <p:nvPr/>
        </p:nvSpPr>
        <p:spPr bwMode="auto">
          <a:xfrm>
            <a:off x="7888288" y="30718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FF"/>
                </a:solidFill>
              </a:rPr>
              <a:t>d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405395" name="Line 19"/>
          <p:cNvSpPr>
            <a:spLocks noChangeShapeType="1"/>
          </p:cNvSpPr>
          <p:nvPr/>
        </p:nvSpPr>
        <p:spPr bwMode="auto">
          <a:xfrm flipV="1">
            <a:off x="5902325" y="3492500"/>
            <a:ext cx="447675" cy="433388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96" name="Line 20"/>
          <p:cNvSpPr>
            <a:spLocks noChangeShapeType="1"/>
          </p:cNvSpPr>
          <p:nvPr/>
        </p:nvSpPr>
        <p:spPr bwMode="auto">
          <a:xfrm flipV="1">
            <a:off x="7575550" y="3521075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97" name="Line 21"/>
          <p:cNvSpPr>
            <a:spLocks noChangeShapeType="1"/>
          </p:cNvSpPr>
          <p:nvPr/>
        </p:nvSpPr>
        <p:spPr bwMode="auto">
          <a:xfrm flipV="1">
            <a:off x="4603750" y="3506788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398" name="Text Box 22"/>
          <p:cNvSpPr txBox="1">
            <a:spLocks noChangeArrowheads="1"/>
          </p:cNvSpPr>
          <p:nvPr/>
        </p:nvSpPr>
        <p:spPr bwMode="auto">
          <a:xfrm>
            <a:off x="5722938" y="49053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05399" name="Text Box 23"/>
          <p:cNvSpPr txBox="1">
            <a:spLocks noChangeArrowheads="1"/>
          </p:cNvSpPr>
          <p:nvPr/>
        </p:nvSpPr>
        <p:spPr bwMode="auto">
          <a:xfrm>
            <a:off x="6935788" y="893763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FF"/>
                </a:solidFill>
              </a:rPr>
              <a:t>z</a:t>
            </a:r>
            <a:r>
              <a:rPr lang="en-US" altLang="zh-CN" sz="2000" b="1">
                <a:solidFill>
                  <a:srgbClr val="FF00FF"/>
                </a:solidFill>
              </a:rPr>
              <a:t>=</a:t>
            </a:r>
            <a:r>
              <a:rPr lang="en-US" altLang="zh-CN" sz="2000" b="1" i="1">
                <a:solidFill>
                  <a:srgbClr val="FF00FF"/>
                </a:solidFill>
              </a:rPr>
              <a:t>f </a:t>
            </a:r>
            <a:r>
              <a:rPr lang="en-US" altLang="zh-CN" sz="2000" b="1">
                <a:solidFill>
                  <a:srgbClr val="FF00FF"/>
                </a:solidFill>
              </a:rPr>
              <a:t>(</a:t>
            </a:r>
            <a:r>
              <a:rPr lang="en-US" altLang="zh-CN" sz="2000" b="1" i="1">
                <a:solidFill>
                  <a:srgbClr val="FF00FF"/>
                </a:solidFill>
              </a:rPr>
              <a:t>x,y</a:t>
            </a:r>
            <a:r>
              <a:rPr lang="en-US" altLang="zh-CN" sz="2000" b="1">
                <a:solidFill>
                  <a:srgbClr val="FF00FF"/>
                </a:solidFill>
              </a:rPr>
              <a:t>)</a:t>
            </a:r>
            <a:endParaRPr lang="en-US" altLang="zh-CN" sz="2000" b="1">
              <a:solidFill>
                <a:schemeClr val="accent1"/>
              </a:solidFill>
            </a:endParaRPr>
          </a:p>
        </p:txBody>
      </p:sp>
      <p:sp>
        <p:nvSpPr>
          <p:cNvPr id="2405400" name="Oval 24"/>
          <p:cNvSpPr>
            <a:spLocks noChangeArrowheads="1"/>
          </p:cNvSpPr>
          <p:nvPr/>
        </p:nvSpPr>
        <p:spPr bwMode="auto">
          <a:xfrm>
            <a:off x="6321425" y="34623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01" name="Freeform 25"/>
          <p:cNvSpPr>
            <a:spLocks/>
          </p:cNvSpPr>
          <p:nvPr/>
        </p:nvSpPr>
        <p:spPr bwMode="auto">
          <a:xfrm>
            <a:off x="3209925" y="5237163"/>
            <a:ext cx="2951163" cy="233362"/>
          </a:xfrm>
          <a:custGeom>
            <a:avLst/>
            <a:gdLst>
              <a:gd name="T0" fmla="*/ 0 w 1859"/>
              <a:gd name="T1" fmla="*/ 61 h 147"/>
              <a:gd name="T2" fmla="*/ 369 w 1859"/>
              <a:gd name="T3" fmla="*/ 1 h 147"/>
              <a:gd name="T4" fmla="*/ 796 w 1859"/>
              <a:gd name="T5" fmla="*/ 65 h 147"/>
              <a:gd name="T6" fmla="*/ 1496 w 1859"/>
              <a:gd name="T7" fmla="*/ 147 h 147"/>
              <a:gd name="T8" fmla="*/ 1859 w 1859"/>
              <a:gd name="T9" fmla="*/ 6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9" h="147">
                <a:moveTo>
                  <a:pt x="0" y="61"/>
                </a:moveTo>
                <a:cubicBezTo>
                  <a:pt x="62" y="51"/>
                  <a:pt x="236" y="0"/>
                  <a:pt x="369" y="1"/>
                </a:cubicBezTo>
                <a:cubicBezTo>
                  <a:pt x="502" y="2"/>
                  <a:pt x="608" y="41"/>
                  <a:pt x="796" y="65"/>
                </a:cubicBezTo>
                <a:cubicBezTo>
                  <a:pt x="984" y="89"/>
                  <a:pt x="1319" y="147"/>
                  <a:pt x="1496" y="147"/>
                </a:cubicBezTo>
                <a:cubicBezTo>
                  <a:pt x="1673" y="147"/>
                  <a:pt x="1784" y="82"/>
                  <a:pt x="1859" y="65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02" name="Text Box 26"/>
          <p:cNvSpPr txBox="1">
            <a:spLocks noChangeArrowheads="1"/>
          </p:cNvSpPr>
          <p:nvPr/>
        </p:nvSpPr>
        <p:spPr bwMode="auto">
          <a:xfrm>
            <a:off x="3644900" y="5284788"/>
            <a:ext cx="938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x=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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sp>
        <p:nvSpPr>
          <p:cNvPr id="2405403" name="Freeform 27"/>
          <p:cNvSpPr>
            <a:spLocks/>
          </p:cNvSpPr>
          <p:nvPr/>
        </p:nvSpPr>
        <p:spPr bwMode="auto">
          <a:xfrm>
            <a:off x="4559300" y="3824288"/>
            <a:ext cx="3001963" cy="207962"/>
          </a:xfrm>
          <a:custGeom>
            <a:avLst/>
            <a:gdLst>
              <a:gd name="T0" fmla="*/ 0 w 1891"/>
              <a:gd name="T1" fmla="*/ 82 h 131"/>
              <a:gd name="T2" fmla="*/ 382 w 1891"/>
              <a:gd name="T3" fmla="*/ 128 h 131"/>
              <a:gd name="T4" fmla="*/ 854 w 1891"/>
              <a:gd name="T5" fmla="*/ 63 h 131"/>
              <a:gd name="T6" fmla="*/ 1337 w 1891"/>
              <a:gd name="T7" fmla="*/ 0 h 131"/>
              <a:gd name="T8" fmla="*/ 1891 w 1891"/>
              <a:gd name="T9" fmla="*/ 6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1" h="131">
                <a:moveTo>
                  <a:pt x="0" y="82"/>
                </a:moveTo>
                <a:cubicBezTo>
                  <a:pt x="64" y="90"/>
                  <a:pt x="240" y="131"/>
                  <a:pt x="382" y="128"/>
                </a:cubicBezTo>
                <a:cubicBezTo>
                  <a:pt x="524" y="125"/>
                  <a:pt x="695" y="84"/>
                  <a:pt x="854" y="63"/>
                </a:cubicBezTo>
                <a:cubicBezTo>
                  <a:pt x="1013" y="42"/>
                  <a:pt x="1164" y="0"/>
                  <a:pt x="1337" y="0"/>
                </a:cubicBezTo>
                <a:cubicBezTo>
                  <a:pt x="1510" y="0"/>
                  <a:pt x="1700" y="32"/>
                  <a:pt x="1891" y="6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04" name="Text Box 28"/>
          <p:cNvSpPr txBox="1">
            <a:spLocks noChangeArrowheads="1"/>
          </p:cNvSpPr>
          <p:nvPr/>
        </p:nvSpPr>
        <p:spPr bwMode="auto">
          <a:xfrm>
            <a:off x="6678613" y="3786188"/>
            <a:ext cx="909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x=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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405405" name="Freeform 29"/>
          <p:cNvSpPr>
            <a:spLocks/>
          </p:cNvSpPr>
          <p:nvPr/>
        </p:nvSpPr>
        <p:spPr bwMode="auto">
          <a:xfrm>
            <a:off x="4502150" y="1282700"/>
            <a:ext cx="1403350" cy="4086225"/>
          </a:xfrm>
          <a:custGeom>
            <a:avLst/>
            <a:gdLst>
              <a:gd name="T0" fmla="*/ 0 w 884"/>
              <a:gd name="T1" fmla="*/ 947 h 2574"/>
              <a:gd name="T2" fmla="*/ 0 w 884"/>
              <a:gd name="T3" fmla="*/ 2574 h 2574"/>
              <a:gd name="T4" fmla="*/ 882 w 884"/>
              <a:gd name="T5" fmla="*/ 1665 h 2574"/>
              <a:gd name="T6" fmla="*/ 884 w 884"/>
              <a:gd name="T7" fmla="*/ 0 h 2574"/>
              <a:gd name="T8" fmla="*/ 748 w 884"/>
              <a:gd name="T9" fmla="*/ 64 h 2574"/>
              <a:gd name="T10" fmla="*/ 573 w 884"/>
              <a:gd name="T11" fmla="*/ 138 h 2574"/>
              <a:gd name="T12" fmla="*/ 416 w 884"/>
              <a:gd name="T13" fmla="*/ 243 h 2574"/>
              <a:gd name="T14" fmla="*/ 318 w 884"/>
              <a:gd name="T15" fmla="*/ 338 h 2574"/>
              <a:gd name="T16" fmla="*/ 173 w 884"/>
              <a:gd name="T17" fmla="*/ 528 h 2574"/>
              <a:gd name="T18" fmla="*/ 0 w 884"/>
              <a:gd name="T19" fmla="*/ 928 h 2574"/>
              <a:gd name="T20" fmla="*/ 0 w 884"/>
              <a:gd name="T21" fmla="*/ 947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4" h="2574">
                <a:moveTo>
                  <a:pt x="0" y="947"/>
                </a:moveTo>
                <a:lnTo>
                  <a:pt x="0" y="2574"/>
                </a:lnTo>
                <a:lnTo>
                  <a:pt x="882" y="1665"/>
                </a:lnTo>
                <a:lnTo>
                  <a:pt x="884" y="0"/>
                </a:lnTo>
                <a:lnTo>
                  <a:pt x="748" y="64"/>
                </a:lnTo>
                <a:lnTo>
                  <a:pt x="573" y="138"/>
                </a:lnTo>
                <a:lnTo>
                  <a:pt x="416" y="243"/>
                </a:lnTo>
                <a:lnTo>
                  <a:pt x="318" y="338"/>
                </a:lnTo>
                <a:lnTo>
                  <a:pt x="173" y="528"/>
                </a:lnTo>
                <a:lnTo>
                  <a:pt x="0" y="928"/>
                </a:lnTo>
                <a:lnTo>
                  <a:pt x="0" y="947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5406" name="Object 30"/>
          <p:cNvGraphicFramePr>
            <a:graphicFrameLocks noChangeAspect="1"/>
          </p:cNvGraphicFramePr>
          <p:nvPr/>
        </p:nvGraphicFramePr>
        <p:xfrm>
          <a:off x="4554538" y="4364038"/>
          <a:ext cx="5492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32" name="公式" r:id="rId3" imgW="355320" imgH="203040" progId="Equation.3">
                  <p:embed/>
                </p:oleObj>
              </mc:Choice>
              <mc:Fallback>
                <p:oleObj name="公式" r:id="rId3" imgW="35532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364038"/>
                        <a:ext cx="54927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07" name="Freeform 31"/>
          <p:cNvSpPr>
            <a:spLocks/>
          </p:cNvSpPr>
          <p:nvPr/>
        </p:nvSpPr>
        <p:spPr bwMode="auto">
          <a:xfrm>
            <a:off x="3181350" y="1214438"/>
            <a:ext cx="4406900" cy="1727200"/>
          </a:xfrm>
          <a:custGeom>
            <a:avLst/>
            <a:gdLst>
              <a:gd name="T0" fmla="*/ 888 w 2776"/>
              <a:gd name="T1" fmla="*/ 80 h 1088"/>
              <a:gd name="T2" fmla="*/ 1062 w 2776"/>
              <a:gd name="T3" fmla="*/ 107 h 1088"/>
              <a:gd name="T4" fmla="*/ 1149 w 2776"/>
              <a:gd name="T5" fmla="*/ 126 h 1088"/>
              <a:gd name="T6" fmla="*/ 1271 w 2776"/>
              <a:gd name="T7" fmla="*/ 110 h 1088"/>
              <a:gd name="T8" fmla="*/ 1372 w 2776"/>
              <a:gd name="T9" fmla="*/ 111 h 1088"/>
              <a:gd name="T10" fmla="*/ 1569 w 2776"/>
              <a:gd name="T11" fmla="*/ 79 h 1088"/>
              <a:gd name="T12" fmla="*/ 1759 w 2776"/>
              <a:gd name="T13" fmla="*/ 39 h 1088"/>
              <a:gd name="T14" fmla="*/ 1961 w 2776"/>
              <a:gd name="T15" fmla="*/ 16 h 1088"/>
              <a:gd name="T16" fmla="*/ 2156 w 2776"/>
              <a:gd name="T17" fmla="*/ 0 h 1088"/>
              <a:gd name="T18" fmla="*/ 2253 w 2776"/>
              <a:gd name="T19" fmla="*/ 0 h 1088"/>
              <a:gd name="T20" fmla="*/ 2398 w 2776"/>
              <a:gd name="T21" fmla="*/ 8 h 1088"/>
              <a:gd name="T22" fmla="*/ 2502 w 2776"/>
              <a:gd name="T23" fmla="*/ 24 h 1088"/>
              <a:gd name="T24" fmla="*/ 2647 w 2776"/>
              <a:gd name="T25" fmla="*/ 63 h 1088"/>
              <a:gd name="T26" fmla="*/ 2776 w 2776"/>
              <a:gd name="T27" fmla="*/ 80 h 1088"/>
              <a:gd name="T28" fmla="*/ 2461 w 2776"/>
              <a:gd name="T29" fmla="*/ 317 h 1088"/>
              <a:gd name="T30" fmla="*/ 2171 w 2776"/>
              <a:gd name="T31" fmla="*/ 572 h 1088"/>
              <a:gd name="T32" fmla="*/ 2034 w 2776"/>
              <a:gd name="T33" fmla="*/ 722 h 1088"/>
              <a:gd name="T34" fmla="*/ 1937 w 2776"/>
              <a:gd name="T35" fmla="*/ 873 h 1088"/>
              <a:gd name="T36" fmla="*/ 1884 w 2776"/>
              <a:gd name="T37" fmla="*/ 1017 h 1088"/>
              <a:gd name="T38" fmla="*/ 1815 w 2776"/>
              <a:gd name="T39" fmla="*/ 1016 h 1088"/>
              <a:gd name="T40" fmla="*/ 1727 w 2776"/>
              <a:gd name="T41" fmla="*/ 1049 h 1088"/>
              <a:gd name="T42" fmla="*/ 1630 w 2776"/>
              <a:gd name="T43" fmla="*/ 1072 h 1088"/>
              <a:gd name="T44" fmla="*/ 1525 w 2776"/>
              <a:gd name="T45" fmla="*/ 1088 h 1088"/>
              <a:gd name="T46" fmla="*/ 1364 w 2776"/>
              <a:gd name="T47" fmla="*/ 1080 h 1088"/>
              <a:gd name="T48" fmla="*/ 1259 w 2776"/>
              <a:gd name="T49" fmla="*/ 1064 h 1088"/>
              <a:gd name="T50" fmla="*/ 1130 w 2776"/>
              <a:gd name="T51" fmla="*/ 1033 h 1088"/>
              <a:gd name="T52" fmla="*/ 928 w 2776"/>
              <a:gd name="T53" fmla="*/ 985 h 1088"/>
              <a:gd name="T54" fmla="*/ 823 w 2776"/>
              <a:gd name="T55" fmla="*/ 969 h 1088"/>
              <a:gd name="T56" fmla="*/ 720 w 2776"/>
              <a:gd name="T57" fmla="*/ 951 h 1088"/>
              <a:gd name="T58" fmla="*/ 579 w 2776"/>
              <a:gd name="T59" fmla="*/ 936 h 1088"/>
              <a:gd name="T60" fmla="*/ 435 w 2776"/>
              <a:gd name="T61" fmla="*/ 930 h 1088"/>
              <a:gd name="T62" fmla="*/ 315 w 2776"/>
              <a:gd name="T63" fmla="*/ 929 h 1088"/>
              <a:gd name="T64" fmla="*/ 129 w 2776"/>
              <a:gd name="T65" fmla="*/ 953 h 1088"/>
              <a:gd name="T66" fmla="*/ 0 w 2776"/>
              <a:gd name="T67" fmla="*/ 981 h 1088"/>
              <a:gd name="T68" fmla="*/ 42 w 2776"/>
              <a:gd name="T69" fmla="*/ 873 h 1088"/>
              <a:gd name="T70" fmla="*/ 129 w 2776"/>
              <a:gd name="T71" fmla="*/ 699 h 1088"/>
              <a:gd name="T72" fmla="*/ 234 w 2776"/>
              <a:gd name="T73" fmla="*/ 548 h 1088"/>
              <a:gd name="T74" fmla="*/ 347 w 2776"/>
              <a:gd name="T75" fmla="*/ 421 h 1088"/>
              <a:gd name="T76" fmla="*/ 400 w 2776"/>
              <a:gd name="T77" fmla="*/ 368 h 1088"/>
              <a:gd name="T78" fmla="*/ 496 w 2776"/>
              <a:gd name="T79" fmla="*/ 296 h 1088"/>
              <a:gd name="T80" fmla="*/ 664 w 2776"/>
              <a:gd name="T81" fmla="*/ 192 h 1088"/>
              <a:gd name="T82" fmla="*/ 888 w 2776"/>
              <a:gd name="T83" fmla="*/ 8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6" h="1088">
                <a:moveTo>
                  <a:pt x="888" y="80"/>
                </a:moveTo>
                <a:lnTo>
                  <a:pt x="1062" y="107"/>
                </a:lnTo>
                <a:lnTo>
                  <a:pt x="1149" y="126"/>
                </a:lnTo>
                <a:lnTo>
                  <a:pt x="1271" y="110"/>
                </a:lnTo>
                <a:lnTo>
                  <a:pt x="1372" y="111"/>
                </a:lnTo>
                <a:lnTo>
                  <a:pt x="1569" y="79"/>
                </a:lnTo>
                <a:lnTo>
                  <a:pt x="1759" y="39"/>
                </a:lnTo>
                <a:lnTo>
                  <a:pt x="1961" y="16"/>
                </a:lnTo>
                <a:lnTo>
                  <a:pt x="2156" y="0"/>
                </a:lnTo>
                <a:lnTo>
                  <a:pt x="2253" y="0"/>
                </a:lnTo>
                <a:lnTo>
                  <a:pt x="2398" y="8"/>
                </a:lnTo>
                <a:lnTo>
                  <a:pt x="2502" y="24"/>
                </a:lnTo>
                <a:lnTo>
                  <a:pt x="2647" y="63"/>
                </a:lnTo>
                <a:lnTo>
                  <a:pt x="2776" y="80"/>
                </a:lnTo>
                <a:lnTo>
                  <a:pt x="2461" y="317"/>
                </a:lnTo>
                <a:lnTo>
                  <a:pt x="2171" y="572"/>
                </a:lnTo>
                <a:lnTo>
                  <a:pt x="2034" y="722"/>
                </a:lnTo>
                <a:lnTo>
                  <a:pt x="1937" y="873"/>
                </a:lnTo>
                <a:lnTo>
                  <a:pt x="1884" y="1017"/>
                </a:lnTo>
                <a:lnTo>
                  <a:pt x="1815" y="1016"/>
                </a:lnTo>
                <a:lnTo>
                  <a:pt x="1727" y="1049"/>
                </a:lnTo>
                <a:lnTo>
                  <a:pt x="1630" y="1072"/>
                </a:lnTo>
                <a:lnTo>
                  <a:pt x="1525" y="1088"/>
                </a:lnTo>
                <a:lnTo>
                  <a:pt x="1364" y="1080"/>
                </a:lnTo>
                <a:lnTo>
                  <a:pt x="1259" y="1064"/>
                </a:lnTo>
                <a:lnTo>
                  <a:pt x="1130" y="1033"/>
                </a:lnTo>
                <a:lnTo>
                  <a:pt x="928" y="985"/>
                </a:lnTo>
                <a:lnTo>
                  <a:pt x="823" y="969"/>
                </a:lnTo>
                <a:lnTo>
                  <a:pt x="720" y="951"/>
                </a:lnTo>
                <a:lnTo>
                  <a:pt x="579" y="936"/>
                </a:lnTo>
                <a:lnTo>
                  <a:pt x="435" y="930"/>
                </a:lnTo>
                <a:lnTo>
                  <a:pt x="315" y="929"/>
                </a:lnTo>
                <a:lnTo>
                  <a:pt x="129" y="953"/>
                </a:lnTo>
                <a:lnTo>
                  <a:pt x="0" y="981"/>
                </a:lnTo>
                <a:lnTo>
                  <a:pt x="42" y="873"/>
                </a:lnTo>
                <a:lnTo>
                  <a:pt x="129" y="699"/>
                </a:lnTo>
                <a:lnTo>
                  <a:pt x="234" y="548"/>
                </a:lnTo>
                <a:lnTo>
                  <a:pt x="347" y="421"/>
                </a:lnTo>
                <a:lnTo>
                  <a:pt x="400" y="368"/>
                </a:lnTo>
                <a:lnTo>
                  <a:pt x="496" y="296"/>
                </a:lnTo>
                <a:lnTo>
                  <a:pt x="664" y="192"/>
                </a:lnTo>
                <a:lnTo>
                  <a:pt x="888" y="80"/>
                </a:lnTo>
                <a:close/>
              </a:path>
            </a:pathLst>
          </a:custGeom>
          <a:gradFill rotWithShape="0">
            <a:gsLst>
              <a:gs pos="0">
                <a:srgbClr val="FF66FF">
                  <a:gamma/>
                  <a:shade val="53333"/>
                  <a:invGamma/>
                </a:srgbClr>
              </a:gs>
              <a:gs pos="100000">
                <a:srgbClr val="FF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mpd="sng">
                <a:solidFill>
                  <a:srgbClr val="FF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09" name="Freeform 33"/>
          <p:cNvSpPr>
            <a:spLocks/>
          </p:cNvSpPr>
          <p:nvPr/>
        </p:nvSpPr>
        <p:spPr bwMode="auto">
          <a:xfrm>
            <a:off x="4495800" y="1301750"/>
            <a:ext cx="1403350" cy="1446213"/>
          </a:xfrm>
          <a:custGeom>
            <a:avLst/>
            <a:gdLst>
              <a:gd name="T0" fmla="*/ 0 w 884"/>
              <a:gd name="T1" fmla="*/ 911 h 911"/>
              <a:gd name="T2" fmla="*/ 240 w 884"/>
              <a:gd name="T3" fmla="*/ 416 h 911"/>
              <a:gd name="T4" fmla="*/ 522 w 884"/>
              <a:gd name="T5" fmla="*/ 153 h 911"/>
              <a:gd name="T6" fmla="*/ 884 w 884"/>
              <a:gd name="T7" fmla="*/ 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11">
                <a:moveTo>
                  <a:pt x="0" y="911"/>
                </a:moveTo>
                <a:cubicBezTo>
                  <a:pt x="40" y="828"/>
                  <a:pt x="153" y="542"/>
                  <a:pt x="240" y="416"/>
                </a:cubicBezTo>
                <a:cubicBezTo>
                  <a:pt x="327" y="290"/>
                  <a:pt x="415" y="222"/>
                  <a:pt x="522" y="153"/>
                </a:cubicBezTo>
                <a:cubicBezTo>
                  <a:pt x="629" y="84"/>
                  <a:pt x="809" y="32"/>
                  <a:pt x="884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10" name="Text Box 34"/>
          <p:cNvSpPr txBox="1">
            <a:spLocks noChangeArrowheads="1"/>
          </p:cNvSpPr>
          <p:nvPr/>
        </p:nvSpPr>
        <p:spPr bwMode="auto">
          <a:xfrm>
            <a:off x="6099175" y="8461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05411" name="Text Box 35"/>
          <p:cNvSpPr txBox="1">
            <a:spLocks noChangeArrowheads="1"/>
          </p:cNvSpPr>
          <p:nvPr/>
        </p:nvSpPr>
        <p:spPr bwMode="auto">
          <a:xfrm>
            <a:off x="6227763" y="3005138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05412" name="Text Box 36"/>
          <p:cNvSpPr txBox="1">
            <a:spLocks noChangeArrowheads="1"/>
          </p:cNvSpPr>
          <p:nvPr/>
        </p:nvSpPr>
        <p:spPr bwMode="auto">
          <a:xfrm>
            <a:off x="1684338" y="5818188"/>
            <a:ext cx="4154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</a:rPr>
              <a:t>问题：</a:t>
            </a:r>
            <a:r>
              <a:rPr lang="en-US" altLang="zh-CN" sz="2800" b="1" i="1">
                <a:solidFill>
                  <a:srgbClr val="009900"/>
                </a:solidFill>
              </a:rPr>
              <a:t>Q</a:t>
            </a:r>
            <a:r>
              <a:rPr lang="en-US" altLang="zh-CN" sz="2800" b="1">
                <a:solidFill>
                  <a:srgbClr val="009900"/>
                </a:solidFill>
              </a:rPr>
              <a:t>( </a:t>
            </a:r>
            <a:r>
              <a:rPr lang="en-US" altLang="zh-CN" sz="2800" b="1" i="1">
                <a:solidFill>
                  <a:srgbClr val="009900"/>
                </a:solidFill>
              </a:rPr>
              <a:t>y</a:t>
            </a:r>
            <a:r>
              <a:rPr lang="en-US" altLang="zh-CN" sz="2800" b="1">
                <a:solidFill>
                  <a:srgbClr val="009900"/>
                </a:solidFill>
              </a:rPr>
              <a:t>)</a:t>
            </a:r>
            <a:r>
              <a:rPr lang="zh-CN" altLang="en-US" sz="2800" b="1">
                <a:solidFill>
                  <a:srgbClr val="009900"/>
                </a:solidFill>
              </a:rPr>
              <a:t>是什么图形？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2405413" name="Text Box 37"/>
          <p:cNvSpPr txBox="1">
            <a:spLocks noChangeArrowheads="1"/>
          </p:cNvSpPr>
          <p:nvPr/>
        </p:nvSpPr>
        <p:spPr bwMode="auto">
          <a:xfrm>
            <a:off x="207963" y="1709738"/>
            <a:ext cx="2822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: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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graphicFrame>
        <p:nvGraphicFramePr>
          <p:cNvPr id="2405414" name="Object 38"/>
          <p:cNvGraphicFramePr>
            <a:graphicFrameLocks noChangeAspect="1"/>
          </p:cNvGraphicFramePr>
          <p:nvPr/>
        </p:nvGraphicFramePr>
        <p:xfrm>
          <a:off x="5522913" y="447675"/>
          <a:ext cx="1149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33" name="公式" r:id="rId5" imgW="838080" imgH="419040" progId="Equation.3">
                  <p:embed/>
                </p:oleObj>
              </mc:Choice>
              <mc:Fallback>
                <p:oleObj name="公式" r:id="rId5" imgW="838080" imgH="419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47675"/>
                        <a:ext cx="1149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15" name="AutoShape 39"/>
          <p:cNvSpPr>
            <a:spLocks noChangeArrowheads="1"/>
          </p:cNvSpPr>
          <p:nvPr/>
        </p:nvSpPr>
        <p:spPr bwMode="auto">
          <a:xfrm>
            <a:off x="5480050" y="365125"/>
            <a:ext cx="1236663" cy="701675"/>
          </a:xfrm>
          <a:prstGeom prst="wedgeRoundRectCallout">
            <a:avLst>
              <a:gd name="adj1" fmla="val -26894"/>
              <a:gd name="adj2" fmla="val 91403"/>
              <a:gd name="adj3" fmla="val 16667"/>
            </a:avLst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405416" name="Text Box 40"/>
          <p:cNvSpPr txBox="1">
            <a:spLocks noChangeArrowheads="1"/>
          </p:cNvSpPr>
          <p:nvPr/>
        </p:nvSpPr>
        <p:spPr bwMode="auto">
          <a:xfrm>
            <a:off x="6189663" y="5757863"/>
            <a:ext cx="2560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也是曲边梯形 </a:t>
            </a:r>
            <a:r>
              <a:rPr lang="en-US" altLang="zh-CN" sz="3200" b="1">
                <a:solidFill>
                  <a:srgbClr val="FF0000"/>
                </a:solidFill>
              </a:rPr>
              <a:t>!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05417" name="Freeform 41"/>
          <p:cNvSpPr>
            <a:spLocks/>
          </p:cNvSpPr>
          <p:nvPr/>
        </p:nvSpPr>
        <p:spPr bwMode="auto">
          <a:xfrm>
            <a:off x="5900738" y="1314450"/>
            <a:ext cx="1587" cy="1576388"/>
          </a:xfrm>
          <a:custGeom>
            <a:avLst/>
            <a:gdLst>
              <a:gd name="T0" fmla="*/ 0 w 1"/>
              <a:gd name="T1" fmla="*/ 993 h 993"/>
              <a:gd name="T2" fmla="*/ 0 w 1"/>
              <a:gd name="T3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93">
                <a:moveTo>
                  <a:pt x="0" y="993"/>
                </a:move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CC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5418" name="Text Box 42"/>
          <p:cNvSpPr txBox="1">
            <a:spLocks noChangeArrowheads="1"/>
          </p:cNvSpPr>
          <p:nvPr/>
        </p:nvSpPr>
        <p:spPr bwMode="auto">
          <a:xfrm>
            <a:off x="76200" y="338138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2405420" name="Object 44"/>
          <p:cNvGraphicFramePr>
            <a:graphicFrameLocks noChangeAspect="1"/>
          </p:cNvGraphicFramePr>
          <p:nvPr/>
        </p:nvGraphicFramePr>
        <p:xfrm>
          <a:off x="434975" y="892175"/>
          <a:ext cx="2752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34" name="公式" r:id="rId7" imgW="1244520" imgH="380880" progId="Equation.3">
                  <p:embed/>
                </p:oleObj>
              </mc:Choice>
              <mc:Fallback>
                <p:oleObj name="公式" r:id="rId7" imgW="1244520" imgH="380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892175"/>
                        <a:ext cx="2752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21" name="Text Box 45"/>
          <p:cNvSpPr txBox="1">
            <a:spLocks noChangeArrowheads="1"/>
          </p:cNvSpPr>
          <p:nvPr/>
        </p:nvSpPr>
        <p:spPr bwMode="auto">
          <a:xfrm>
            <a:off x="1798638" y="49117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5422" name="AutoShape 4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5423" name="Object 47"/>
          <p:cNvGraphicFramePr>
            <a:graphicFrameLocks noChangeAspect="1"/>
          </p:cNvGraphicFramePr>
          <p:nvPr/>
        </p:nvGraphicFramePr>
        <p:xfrm>
          <a:off x="1039813" y="2816225"/>
          <a:ext cx="1914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35" name="公式" r:id="rId10" imgW="965160" imgH="342720" progId="Equation.3">
                  <p:embed/>
                </p:oleObj>
              </mc:Choice>
              <mc:Fallback>
                <p:oleObj name="公式" r:id="rId10" imgW="965160" imgH="3427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816225"/>
                        <a:ext cx="19145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24" name="Text Box 48"/>
          <p:cNvSpPr txBox="1">
            <a:spLocks noChangeArrowheads="1"/>
          </p:cNvSpPr>
          <p:nvPr/>
        </p:nvSpPr>
        <p:spPr bwMode="auto">
          <a:xfrm>
            <a:off x="55563" y="2963863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Q</a:t>
            </a:r>
            <a:r>
              <a:rPr lang="en-US" altLang="zh-CN" sz="2000" b="1">
                <a:solidFill>
                  <a:srgbClr val="009900"/>
                </a:solidFill>
              </a:rPr>
              <a:t>( </a:t>
            </a:r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1800" b="1" baseline="-25000">
                <a:solidFill>
                  <a:srgbClr val="009900"/>
                </a:solidFill>
              </a:rPr>
              <a:t> 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/>
              <a:t>=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2405425" name="Object 49"/>
          <p:cNvGraphicFramePr>
            <a:graphicFrameLocks noChangeAspect="1"/>
          </p:cNvGraphicFramePr>
          <p:nvPr/>
        </p:nvGraphicFramePr>
        <p:xfrm>
          <a:off x="1014413" y="3638550"/>
          <a:ext cx="1352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36" name="公式" r:id="rId12" imgW="672840" imgH="330120" progId="Equation.3">
                  <p:embed/>
                </p:oleObj>
              </mc:Choice>
              <mc:Fallback>
                <p:oleObj name="公式" r:id="rId12" imgW="672840" imgH="3301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638550"/>
                        <a:ext cx="1352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26" name="Text Box 50"/>
          <p:cNvSpPr txBox="1">
            <a:spLocks noChangeArrowheads="1"/>
          </p:cNvSpPr>
          <p:nvPr/>
        </p:nvSpPr>
        <p:spPr bwMode="auto">
          <a:xfrm>
            <a:off x="304800" y="3657600"/>
            <a:ext cx="73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I =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405427" name="Text Box 51"/>
          <p:cNvSpPr txBox="1">
            <a:spLocks noChangeArrowheads="1"/>
          </p:cNvSpPr>
          <p:nvPr/>
        </p:nvSpPr>
        <p:spPr bwMode="auto">
          <a:xfrm>
            <a:off x="228600" y="304800"/>
            <a:ext cx="528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二重积分的计算</a:t>
            </a:r>
            <a:r>
              <a:rPr lang="zh-CN" altLang="en-US" sz="2000" b="1">
                <a:solidFill>
                  <a:schemeClr val="accent2"/>
                </a:solidFill>
              </a:rPr>
              <a:t>（</a:t>
            </a:r>
            <a:r>
              <a:rPr lang="en-US" altLang="zh-CN" sz="2000" b="1" i="1">
                <a:solidFill>
                  <a:schemeClr val="accent2"/>
                </a:solidFill>
              </a:rPr>
              <a:t>D</a:t>
            </a:r>
            <a:r>
              <a:rPr lang="zh-CN" altLang="zh-CN" sz="2000" b="1">
                <a:solidFill>
                  <a:schemeClr val="accent2"/>
                </a:solidFill>
              </a:rPr>
              <a:t>是</a:t>
            </a:r>
            <a:r>
              <a:rPr lang="zh-CN" altLang="en-US" sz="2000" b="1">
                <a:solidFill>
                  <a:schemeClr val="accent2"/>
                </a:solidFill>
              </a:rPr>
              <a:t>曲线梯</a:t>
            </a:r>
            <a:r>
              <a:rPr lang="zh-CN" altLang="zh-CN" sz="2000" b="1">
                <a:solidFill>
                  <a:schemeClr val="accent2"/>
                </a:solidFill>
              </a:rPr>
              <a:t>形</a:t>
            </a:r>
            <a:r>
              <a:rPr lang="zh-CN" altLang="en-US" sz="2000" b="1">
                <a:solidFill>
                  <a:schemeClr val="accent2"/>
                </a:solidFill>
              </a:rPr>
              <a:t>区域</a:t>
            </a:r>
            <a:r>
              <a:rPr lang="zh-CN" altLang="zh-CN" sz="2000" b="1">
                <a:solidFill>
                  <a:schemeClr val="accent2"/>
                </a:solidFill>
              </a:rPr>
              <a:t>）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240543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5354638"/>
            <a:ext cx="328613" cy="284162"/>
          </a:xfrm>
        </p:spPr>
        <p:txBody>
          <a:bodyPr/>
          <a:lstStyle/>
          <a:p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0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40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54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0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0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0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0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0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0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0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05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05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0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0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05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05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0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0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05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05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0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0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05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05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409" grpId="0" animBg="1"/>
      <p:bldP spid="2405410" grpId="0" autoUpdateAnimBg="0"/>
      <p:bldP spid="2405412" grpId="0" autoUpdateAnimBg="0"/>
      <p:bldP spid="2405415" grpId="0" animBg="1" autoUpdateAnimBg="0"/>
      <p:bldP spid="2405416" grpId="0" autoUpdateAnimBg="0"/>
      <p:bldP spid="2405421" grpId="0" autoUpdateAnimBg="0"/>
      <p:bldP spid="2405424" grpId="0" autoUpdateAnimBg="0"/>
      <p:bldP spid="24054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84" name="Freeform 28"/>
          <p:cNvSpPr>
            <a:spLocks/>
          </p:cNvSpPr>
          <p:nvPr/>
        </p:nvSpPr>
        <p:spPr bwMode="auto">
          <a:xfrm>
            <a:off x="3175000" y="5238750"/>
            <a:ext cx="2973388" cy="233363"/>
          </a:xfrm>
          <a:custGeom>
            <a:avLst/>
            <a:gdLst>
              <a:gd name="T0" fmla="*/ 0 w 1873"/>
              <a:gd name="T1" fmla="*/ 64 h 147"/>
              <a:gd name="T2" fmla="*/ 391 w 1873"/>
              <a:gd name="T3" fmla="*/ 0 h 147"/>
              <a:gd name="T4" fmla="*/ 818 w 1873"/>
              <a:gd name="T5" fmla="*/ 64 h 147"/>
              <a:gd name="T6" fmla="*/ 1518 w 1873"/>
              <a:gd name="T7" fmla="*/ 146 h 147"/>
              <a:gd name="T8" fmla="*/ 1873 w 1873"/>
              <a:gd name="T9" fmla="*/ 7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3" h="147">
                <a:moveTo>
                  <a:pt x="0" y="64"/>
                </a:moveTo>
                <a:cubicBezTo>
                  <a:pt x="65" y="53"/>
                  <a:pt x="255" y="0"/>
                  <a:pt x="391" y="0"/>
                </a:cubicBezTo>
                <a:cubicBezTo>
                  <a:pt x="527" y="0"/>
                  <a:pt x="630" y="40"/>
                  <a:pt x="818" y="64"/>
                </a:cubicBezTo>
                <a:cubicBezTo>
                  <a:pt x="1006" y="88"/>
                  <a:pt x="1342" y="145"/>
                  <a:pt x="1518" y="146"/>
                </a:cubicBezTo>
                <a:cubicBezTo>
                  <a:pt x="1694" y="147"/>
                  <a:pt x="1799" y="88"/>
                  <a:pt x="1873" y="72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5066" name="Group 10"/>
          <p:cNvGrpSpPr>
            <a:grpSpLocks/>
          </p:cNvGrpSpPr>
          <p:nvPr/>
        </p:nvGrpSpPr>
        <p:grpSpPr bwMode="auto">
          <a:xfrm>
            <a:off x="1901825" y="496888"/>
            <a:ext cx="6992938" cy="5321300"/>
            <a:chOff x="1198" y="313"/>
            <a:chExt cx="4405" cy="3352"/>
          </a:xfrm>
        </p:grpSpPr>
        <p:sp>
          <p:nvSpPr>
            <p:cNvPr id="1965067" name="Text Box 11"/>
            <p:cNvSpPr txBox="1">
              <a:spLocks noChangeArrowheads="1"/>
            </p:cNvSpPr>
            <p:nvPr/>
          </p:nvSpPr>
          <p:spPr bwMode="auto">
            <a:xfrm>
              <a:off x="2488" y="2057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1965068" name="Group 12"/>
            <p:cNvGrpSpPr>
              <a:grpSpLocks/>
            </p:cNvGrpSpPr>
            <p:nvPr/>
          </p:nvGrpSpPr>
          <p:grpSpPr bwMode="auto">
            <a:xfrm>
              <a:off x="1198" y="313"/>
              <a:ext cx="4405" cy="3352"/>
              <a:chOff x="1198" y="313"/>
              <a:chExt cx="4405" cy="3352"/>
            </a:xfrm>
          </p:grpSpPr>
          <p:sp>
            <p:nvSpPr>
              <p:cNvPr id="1965069" name="Line 13"/>
              <p:cNvSpPr>
                <a:spLocks noChangeShapeType="1"/>
              </p:cNvSpPr>
              <p:nvPr/>
            </p:nvSpPr>
            <p:spPr bwMode="auto">
              <a:xfrm>
                <a:off x="2717" y="2204"/>
                <a:ext cx="27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5070" name="Line 14"/>
              <p:cNvSpPr>
                <a:spLocks noChangeShapeType="1"/>
              </p:cNvSpPr>
              <p:nvPr/>
            </p:nvSpPr>
            <p:spPr bwMode="auto">
              <a:xfrm flipV="1">
                <a:off x="2717" y="477"/>
                <a:ext cx="0" cy="17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5071" name="Text Box 15"/>
              <p:cNvSpPr txBox="1">
                <a:spLocks noChangeArrowheads="1"/>
              </p:cNvSpPr>
              <p:nvPr/>
            </p:nvSpPr>
            <p:spPr bwMode="auto">
              <a:xfrm>
                <a:off x="1198" y="3434"/>
                <a:ext cx="5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965072" name="Text Box 16"/>
              <p:cNvSpPr txBox="1">
                <a:spLocks noChangeArrowheads="1"/>
              </p:cNvSpPr>
              <p:nvPr/>
            </p:nvSpPr>
            <p:spPr bwMode="auto">
              <a:xfrm>
                <a:off x="2680" y="31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800" b="1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965073" name="Text Box 17"/>
              <p:cNvSpPr txBox="1">
                <a:spLocks noChangeArrowheads="1"/>
              </p:cNvSpPr>
              <p:nvPr/>
            </p:nvSpPr>
            <p:spPr bwMode="auto">
              <a:xfrm>
                <a:off x="5315" y="2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800" b="1" i="1">
                    <a:solidFill>
                      <a:schemeClr val="tx1"/>
                    </a:solidFill>
                  </a:rPr>
                  <a:t>y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65074" name="Line 18"/>
              <p:cNvSpPr>
                <a:spLocks noChangeShapeType="1"/>
              </p:cNvSpPr>
              <p:nvPr/>
            </p:nvSpPr>
            <p:spPr bwMode="auto">
              <a:xfrm flipH="1">
                <a:off x="1336" y="2200"/>
                <a:ext cx="1382" cy="13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65058" name="Text Box 2"/>
          <p:cNvSpPr txBox="1">
            <a:spLocks noChangeArrowheads="1"/>
          </p:cNvSpPr>
          <p:nvPr/>
        </p:nvSpPr>
        <p:spPr bwMode="auto">
          <a:xfrm>
            <a:off x="6672263" y="3786188"/>
            <a:ext cx="871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x=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(y)</a:t>
            </a:r>
            <a:endParaRPr lang="en-US" altLang="zh-CN" sz="1800" b="1" i="1">
              <a:sym typeface="Symbol" pitchFamily="18" charset="2"/>
            </a:endParaRPr>
          </a:p>
        </p:txBody>
      </p:sp>
      <p:sp>
        <p:nvSpPr>
          <p:cNvPr id="1965059" name="Text Box 3"/>
          <p:cNvSpPr txBox="1">
            <a:spLocks noChangeArrowheads="1"/>
          </p:cNvSpPr>
          <p:nvPr/>
        </p:nvSpPr>
        <p:spPr bwMode="auto">
          <a:xfrm>
            <a:off x="6189663" y="3041650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965060" name="Line 4"/>
          <p:cNvSpPr>
            <a:spLocks noChangeShapeType="1"/>
          </p:cNvSpPr>
          <p:nvPr/>
        </p:nvSpPr>
        <p:spPr bwMode="auto">
          <a:xfrm>
            <a:off x="7561263" y="1327150"/>
            <a:ext cx="0" cy="26130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62" name="Line 6"/>
          <p:cNvSpPr>
            <a:spLocks noChangeShapeType="1"/>
          </p:cNvSpPr>
          <p:nvPr/>
        </p:nvSpPr>
        <p:spPr bwMode="auto">
          <a:xfrm flipV="1">
            <a:off x="3175000" y="3941763"/>
            <a:ext cx="1398588" cy="1398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63" name="Freeform 7"/>
          <p:cNvSpPr>
            <a:spLocks/>
          </p:cNvSpPr>
          <p:nvPr/>
        </p:nvSpPr>
        <p:spPr bwMode="auto">
          <a:xfrm>
            <a:off x="6148388" y="3943350"/>
            <a:ext cx="1419225" cy="1409700"/>
          </a:xfrm>
          <a:custGeom>
            <a:avLst/>
            <a:gdLst>
              <a:gd name="T0" fmla="*/ 894 w 894"/>
              <a:gd name="T1" fmla="*/ 0 h 888"/>
              <a:gd name="T2" fmla="*/ 0 w 894"/>
              <a:gd name="T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4" h="888">
                <a:moveTo>
                  <a:pt x="894" y="0"/>
                </a:moveTo>
                <a:lnTo>
                  <a:pt x="0" y="888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64" name="Freeform 8"/>
          <p:cNvSpPr>
            <a:spLocks/>
          </p:cNvSpPr>
          <p:nvPr/>
        </p:nvSpPr>
        <p:spPr bwMode="auto">
          <a:xfrm>
            <a:off x="3186113" y="2757488"/>
            <a:ext cx="1587" cy="2608262"/>
          </a:xfrm>
          <a:custGeom>
            <a:avLst/>
            <a:gdLst>
              <a:gd name="T0" fmla="*/ 0 w 1"/>
              <a:gd name="T1" fmla="*/ 0 h 1643"/>
              <a:gd name="T2" fmla="*/ 1 w 1"/>
              <a:gd name="T3" fmla="*/ 1643 h 16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43">
                <a:moveTo>
                  <a:pt x="0" y="0"/>
                </a:moveTo>
                <a:lnTo>
                  <a:pt x="1" y="1643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65" name="Line 9"/>
          <p:cNvSpPr>
            <a:spLocks noChangeShapeType="1"/>
          </p:cNvSpPr>
          <p:nvPr/>
        </p:nvSpPr>
        <p:spPr bwMode="auto">
          <a:xfrm>
            <a:off x="4562475" y="1343025"/>
            <a:ext cx="0" cy="25971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75" name="Text Box 19"/>
          <p:cNvSpPr txBox="1">
            <a:spLocks noChangeArrowheads="1"/>
          </p:cNvSpPr>
          <p:nvPr/>
        </p:nvSpPr>
        <p:spPr bwMode="auto">
          <a:xfrm>
            <a:off x="4943475" y="30527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FF"/>
                </a:solidFill>
              </a:rPr>
              <a:t>c</a:t>
            </a:r>
            <a:endParaRPr lang="en-US" altLang="zh-CN" sz="2800" i="1">
              <a:solidFill>
                <a:srgbClr val="FF00FF"/>
              </a:solidFill>
            </a:endParaRPr>
          </a:p>
        </p:txBody>
      </p:sp>
      <p:sp>
        <p:nvSpPr>
          <p:cNvPr id="1965076" name="Text Box 20"/>
          <p:cNvSpPr txBox="1">
            <a:spLocks noChangeArrowheads="1"/>
          </p:cNvSpPr>
          <p:nvPr/>
        </p:nvSpPr>
        <p:spPr bwMode="auto">
          <a:xfrm>
            <a:off x="7888288" y="30718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FF"/>
                </a:solidFill>
              </a:rPr>
              <a:t>d</a:t>
            </a:r>
            <a:endParaRPr lang="en-US" altLang="zh-CN">
              <a:solidFill>
                <a:srgbClr val="FF00FF"/>
              </a:solidFill>
            </a:endParaRPr>
          </a:p>
        </p:txBody>
      </p:sp>
      <p:sp>
        <p:nvSpPr>
          <p:cNvPr id="1965077" name="Line 21"/>
          <p:cNvSpPr>
            <a:spLocks noChangeShapeType="1"/>
          </p:cNvSpPr>
          <p:nvPr/>
        </p:nvSpPr>
        <p:spPr bwMode="auto">
          <a:xfrm flipV="1">
            <a:off x="5902325" y="3492500"/>
            <a:ext cx="447675" cy="433388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78" name="Line 22"/>
          <p:cNvSpPr>
            <a:spLocks noChangeShapeType="1"/>
          </p:cNvSpPr>
          <p:nvPr/>
        </p:nvSpPr>
        <p:spPr bwMode="auto">
          <a:xfrm flipV="1">
            <a:off x="7575550" y="3521075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79" name="Line 23"/>
          <p:cNvSpPr>
            <a:spLocks noChangeShapeType="1"/>
          </p:cNvSpPr>
          <p:nvPr/>
        </p:nvSpPr>
        <p:spPr bwMode="auto">
          <a:xfrm flipV="1">
            <a:off x="4603750" y="3506788"/>
            <a:ext cx="4191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80" name="Text Box 24"/>
          <p:cNvSpPr txBox="1">
            <a:spLocks noChangeArrowheads="1"/>
          </p:cNvSpPr>
          <p:nvPr/>
        </p:nvSpPr>
        <p:spPr bwMode="auto">
          <a:xfrm>
            <a:off x="5722938" y="49053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b="1" i="1">
              <a:solidFill>
                <a:srgbClr val="FF00FF"/>
              </a:solidFill>
            </a:endParaRPr>
          </a:p>
        </p:txBody>
      </p:sp>
      <p:graphicFrame>
        <p:nvGraphicFramePr>
          <p:cNvPr id="1965082" name="Object 26"/>
          <p:cNvGraphicFramePr>
            <a:graphicFrameLocks noChangeAspect="1"/>
          </p:cNvGraphicFramePr>
          <p:nvPr/>
        </p:nvGraphicFramePr>
        <p:xfrm>
          <a:off x="93663" y="4232275"/>
          <a:ext cx="29495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43" name="公式" r:id="rId3" imgW="1409400" imgH="342720" progId="Equation.3">
                  <p:embed/>
                </p:oleObj>
              </mc:Choice>
              <mc:Fallback>
                <p:oleObj name="公式" r:id="rId3" imgW="1409400" imgH="3427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4232275"/>
                        <a:ext cx="29495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5083" name="Oval 27"/>
          <p:cNvSpPr>
            <a:spLocks noChangeArrowheads="1"/>
          </p:cNvSpPr>
          <p:nvPr/>
        </p:nvSpPr>
        <p:spPr bwMode="auto">
          <a:xfrm>
            <a:off x="6321425" y="34623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86" name="Freeform 30"/>
          <p:cNvSpPr>
            <a:spLocks/>
          </p:cNvSpPr>
          <p:nvPr/>
        </p:nvSpPr>
        <p:spPr bwMode="auto">
          <a:xfrm>
            <a:off x="4559300" y="3822700"/>
            <a:ext cx="3001963" cy="206375"/>
          </a:xfrm>
          <a:custGeom>
            <a:avLst/>
            <a:gdLst>
              <a:gd name="T0" fmla="*/ 0 w 1891"/>
              <a:gd name="T1" fmla="*/ 83 h 130"/>
              <a:gd name="T2" fmla="*/ 382 w 1891"/>
              <a:gd name="T3" fmla="*/ 129 h 130"/>
              <a:gd name="T4" fmla="*/ 846 w 1891"/>
              <a:gd name="T5" fmla="*/ 74 h 130"/>
              <a:gd name="T6" fmla="*/ 1337 w 1891"/>
              <a:gd name="T7" fmla="*/ 1 h 130"/>
              <a:gd name="T8" fmla="*/ 1891 w 1891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1" h="130">
                <a:moveTo>
                  <a:pt x="0" y="83"/>
                </a:moveTo>
                <a:cubicBezTo>
                  <a:pt x="64" y="91"/>
                  <a:pt x="241" y="130"/>
                  <a:pt x="382" y="129"/>
                </a:cubicBezTo>
                <a:cubicBezTo>
                  <a:pt x="523" y="128"/>
                  <a:pt x="687" y="95"/>
                  <a:pt x="846" y="74"/>
                </a:cubicBezTo>
                <a:cubicBezTo>
                  <a:pt x="1005" y="53"/>
                  <a:pt x="1163" y="2"/>
                  <a:pt x="1337" y="1"/>
                </a:cubicBezTo>
                <a:cubicBezTo>
                  <a:pt x="1511" y="0"/>
                  <a:pt x="1700" y="33"/>
                  <a:pt x="1891" y="65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87" name="Freeform 31"/>
          <p:cNvSpPr>
            <a:spLocks/>
          </p:cNvSpPr>
          <p:nvPr/>
        </p:nvSpPr>
        <p:spPr bwMode="auto">
          <a:xfrm>
            <a:off x="3181350" y="1371600"/>
            <a:ext cx="1390650" cy="3987800"/>
          </a:xfrm>
          <a:custGeom>
            <a:avLst/>
            <a:gdLst>
              <a:gd name="T0" fmla="*/ 0 w 876"/>
              <a:gd name="T1" fmla="*/ 915 h 2512"/>
              <a:gd name="T2" fmla="*/ 7 w 876"/>
              <a:gd name="T3" fmla="*/ 2512 h 2512"/>
              <a:gd name="T4" fmla="*/ 873 w 876"/>
              <a:gd name="T5" fmla="*/ 1644 h 2512"/>
              <a:gd name="T6" fmla="*/ 876 w 876"/>
              <a:gd name="T7" fmla="*/ 0 h 2512"/>
              <a:gd name="T8" fmla="*/ 687 w 876"/>
              <a:gd name="T9" fmla="*/ 132 h 2512"/>
              <a:gd name="T10" fmla="*/ 531 w 876"/>
              <a:gd name="T11" fmla="*/ 246 h 2512"/>
              <a:gd name="T12" fmla="*/ 445 w 876"/>
              <a:gd name="T13" fmla="*/ 327 h 2512"/>
              <a:gd name="T14" fmla="*/ 363 w 876"/>
              <a:gd name="T15" fmla="*/ 408 h 2512"/>
              <a:gd name="T16" fmla="*/ 267 w 876"/>
              <a:gd name="T17" fmla="*/ 495 h 2512"/>
              <a:gd name="T18" fmla="*/ 180 w 876"/>
              <a:gd name="T19" fmla="*/ 591 h 2512"/>
              <a:gd name="T20" fmla="*/ 93 w 876"/>
              <a:gd name="T21" fmla="*/ 708 h 2512"/>
              <a:gd name="T22" fmla="*/ 33 w 876"/>
              <a:gd name="T23" fmla="*/ 822 h 2512"/>
              <a:gd name="T24" fmla="*/ 0 w 876"/>
              <a:gd name="T25" fmla="*/ 915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6" h="2512">
                <a:moveTo>
                  <a:pt x="0" y="915"/>
                </a:moveTo>
                <a:lnTo>
                  <a:pt x="7" y="2512"/>
                </a:lnTo>
                <a:lnTo>
                  <a:pt x="873" y="1644"/>
                </a:lnTo>
                <a:lnTo>
                  <a:pt x="876" y="0"/>
                </a:lnTo>
                <a:lnTo>
                  <a:pt x="687" y="132"/>
                </a:lnTo>
                <a:lnTo>
                  <a:pt x="531" y="246"/>
                </a:lnTo>
                <a:lnTo>
                  <a:pt x="445" y="327"/>
                </a:lnTo>
                <a:lnTo>
                  <a:pt x="363" y="408"/>
                </a:lnTo>
                <a:lnTo>
                  <a:pt x="267" y="495"/>
                </a:lnTo>
                <a:lnTo>
                  <a:pt x="180" y="591"/>
                </a:lnTo>
                <a:lnTo>
                  <a:pt x="93" y="708"/>
                </a:lnTo>
                <a:lnTo>
                  <a:pt x="33" y="822"/>
                </a:lnTo>
                <a:lnTo>
                  <a:pt x="0" y="915"/>
                </a:lnTo>
                <a:close/>
              </a:path>
            </a:pathLst>
          </a:custGeom>
          <a:gradFill rotWithShape="0">
            <a:gsLst>
              <a:gs pos="0">
                <a:srgbClr val="FF00FF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97" name="Freeform 41"/>
          <p:cNvSpPr>
            <a:spLocks/>
          </p:cNvSpPr>
          <p:nvPr/>
        </p:nvSpPr>
        <p:spPr bwMode="auto">
          <a:xfrm>
            <a:off x="4491038" y="1295400"/>
            <a:ext cx="1433512" cy="1462088"/>
          </a:xfrm>
          <a:custGeom>
            <a:avLst/>
            <a:gdLst>
              <a:gd name="T0" fmla="*/ 0 w 903"/>
              <a:gd name="T1" fmla="*/ 921 h 921"/>
              <a:gd name="T2" fmla="*/ 243 w 903"/>
              <a:gd name="T3" fmla="*/ 420 h 921"/>
              <a:gd name="T4" fmla="*/ 525 w 903"/>
              <a:gd name="T5" fmla="*/ 157 h 921"/>
              <a:gd name="T6" fmla="*/ 903 w 903"/>
              <a:gd name="T7" fmla="*/ 0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3" h="921">
                <a:moveTo>
                  <a:pt x="0" y="921"/>
                </a:moveTo>
                <a:cubicBezTo>
                  <a:pt x="41" y="837"/>
                  <a:pt x="155" y="547"/>
                  <a:pt x="243" y="420"/>
                </a:cubicBezTo>
                <a:cubicBezTo>
                  <a:pt x="331" y="293"/>
                  <a:pt x="415" y="227"/>
                  <a:pt x="525" y="157"/>
                </a:cubicBezTo>
                <a:cubicBezTo>
                  <a:pt x="635" y="87"/>
                  <a:pt x="824" y="33"/>
                  <a:pt x="903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99" name="Text Box 43"/>
          <p:cNvSpPr txBox="1">
            <a:spLocks noChangeArrowheads="1"/>
          </p:cNvSpPr>
          <p:nvPr/>
        </p:nvSpPr>
        <p:spPr bwMode="auto">
          <a:xfrm>
            <a:off x="930275" y="52149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5100" name="Line 44"/>
          <p:cNvSpPr>
            <a:spLocks noChangeShapeType="1"/>
          </p:cNvSpPr>
          <p:nvPr/>
        </p:nvSpPr>
        <p:spPr bwMode="auto">
          <a:xfrm flipV="1">
            <a:off x="6161088" y="2814638"/>
            <a:ext cx="0" cy="25257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103" name="Text Box 47"/>
          <p:cNvSpPr txBox="1">
            <a:spLocks noChangeArrowheads="1"/>
          </p:cNvSpPr>
          <p:nvPr/>
        </p:nvSpPr>
        <p:spPr bwMode="auto">
          <a:xfrm>
            <a:off x="207963" y="1709738"/>
            <a:ext cx="2822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: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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65110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873125" y="5381625"/>
            <a:ext cx="341313" cy="1809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65111" name="Object 55"/>
          <p:cNvGraphicFramePr>
            <a:graphicFrameLocks noChangeAspect="1"/>
          </p:cNvGraphicFramePr>
          <p:nvPr/>
        </p:nvGraphicFramePr>
        <p:xfrm>
          <a:off x="434975" y="892175"/>
          <a:ext cx="2752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44" name="公式" r:id="rId5" imgW="1244520" imgH="380880" progId="Equation.3">
                  <p:embed/>
                </p:oleObj>
              </mc:Choice>
              <mc:Fallback>
                <p:oleObj name="公式" r:id="rId5" imgW="1244520" imgH="3808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892175"/>
                        <a:ext cx="2752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5112" name="Object 56"/>
          <p:cNvGraphicFramePr>
            <a:graphicFrameLocks noChangeAspect="1"/>
          </p:cNvGraphicFramePr>
          <p:nvPr/>
        </p:nvGraphicFramePr>
        <p:xfrm>
          <a:off x="1039813" y="2816225"/>
          <a:ext cx="1914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45" name="公式" r:id="rId7" imgW="965160" imgH="342720" progId="Equation.3">
                  <p:embed/>
                </p:oleObj>
              </mc:Choice>
              <mc:Fallback>
                <p:oleObj name="公式" r:id="rId7" imgW="965160" imgH="34272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816225"/>
                        <a:ext cx="19145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5113" name="Object 57"/>
          <p:cNvGraphicFramePr>
            <a:graphicFrameLocks noChangeAspect="1"/>
          </p:cNvGraphicFramePr>
          <p:nvPr/>
        </p:nvGraphicFramePr>
        <p:xfrm>
          <a:off x="1014413" y="3638550"/>
          <a:ext cx="1352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46" name="公式" r:id="rId9" imgW="672840" imgH="330120" progId="Equation.3">
                  <p:embed/>
                </p:oleObj>
              </mc:Choice>
              <mc:Fallback>
                <p:oleObj name="公式" r:id="rId9" imgW="672840" imgH="33012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638550"/>
                        <a:ext cx="1352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5114" name="Text Box 58"/>
          <p:cNvSpPr txBox="1">
            <a:spLocks noChangeArrowheads="1"/>
          </p:cNvSpPr>
          <p:nvPr/>
        </p:nvSpPr>
        <p:spPr bwMode="auto">
          <a:xfrm>
            <a:off x="55563" y="2963863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Q</a:t>
            </a:r>
            <a:r>
              <a:rPr lang="en-US" altLang="zh-CN" sz="2000" b="1">
                <a:solidFill>
                  <a:srgbClr val="009900"/>
                </a:solidFill>
              </a:rPr>
              <a:t>( </a:t>
            </a:r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1800" b="1" baseline="-25000">
                <a:solidFill>
                  <a:srgbClr val="009900"/>
                </a:solidFill>
              </a:rPr>
              <a:t> 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/>
              <a:t>=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965115" name="Text Box 59"/>
          <p:cNvSpPr txBox="1">
            <a:spLocks noChangeArrowheads="1"/>
          </p:cNvSpPr>
          <p:nvPr/>
        </p:nvSpPr>
        <p:spPr bwMode="auto">
          <a:xfrm>
            <a:off x="304800" y="3657600"/>
            <a:ext cx="73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I =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5118" name="AutoShape 62"/>
          <p:cNvSpPr>
            <a:spLocks noChangeArrowheads="1"/>
          </p:cNvSpPr>
          <p:nvPr/>
        </p:nvSpPr>
        <p:spPr bwMode="auto">
          <a:xfrm>
            <a:off x="3200400" y="1295400"/>
            <a:ext cx="1600200" cy="4114800"/>
          </a:xfrm>
          <a:prstGeom prst="cube">
            <a:avLst>
              <a:gd name="adj" fmla="val 8805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19" name="AutoShape 63"/>
          <p:cNvSpPr>
            <a:spLocks noChangeArrowheads="1"/>
          </p:cNvSpPr>
          <p:nvPr/>
        </p:nvSpPr>
        <p:spPr bwMode="auto">
          <a:xfrm>
            <a:off x="3352800" y="1219200"/>
            <a:ext cx="1600200" cy="4191000"/>
          </a:xfrm>
          <a:prstGeom prst="cube">
            <a:avLst>
              <a:gd name="adj" fmla="val 8805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0" name="AutoShape 64"/>
          <p:cNvSpPr>
            <a:spLocks noChangeArrowheads="1"/>
          </p:cNvSpPr>
          <p:nvPr/>
        </p:nvSpPr>
        <p:spPr bwMode="auto">
          <a:xfrm>
            <a:off x="3505200" y="1295400"/>
            <a:ext cx="1447800" cy="4038600"/>
          </a:xfrm>
          <a:prstGeom prst="cube">
            <a:avLst>
              <a:gd name="adj" fmla="val 8805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1" name="AutoShape 65"/>
          <p:cNvSpPr>
            <a:spLocks noChangeArrowheads="1"/>
          </p:cNvSpPr>
          <p:nvPr/>
        </p:nvSpPr>
        <p:spPr bwMode="auto">
          <a:xfrm>
            <a:off x="3657600" y="1295400"/>
            <a:ext cx="1371600" cy="3968750"/>
          </a:xfrm>
          <a:prstGeom prst="cube">
            <a:avLst>
              <a:gd name="adj" fmla="val 8805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2" name="AutoShape 66"/>
          <p:cNvSpPr>
            <a:spLocks noChangeArrowheads="1"/>
          </p:cNvSpPr>
          <p:nvPr/>
        </p:nvSpPr>
        <p:spPr bwMode="auto">
          <a:xfrm>
            <a:off x="3810000" y="1295400"/>
            <a:ext cx="1371600" cy="3968750"/>
          </a:xfrm>
          <a:prstGeom prst="cube">
            <a:avLst>
              <a:gd name="adj" fmla="val 8805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3" name="AutoShape 67"/>
          <p:cNvSpPr>
            <a:spLocks noChangeArrowheads="1"/>
          </p:cNvSpPr>
          <p:nvPr/>
        </p:nvSpPr>
        <p:spPr bwMode="auto">
          <a:xfrm>
            <a:off x="3962400" y="1295400"/>
            <a:ext cx="1447800" cy="3968750"/>
          </a:xfrm>
          <a:prstGeom prst="cube">
            <a:avLst>
              <a:gd name="adj" fmla="val 8805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4" name="AutoShape 68"/>
          <p:cNvSpPr>
            <a:spLocks noChangeArrowheads="1"/>
          </p:cNvSpPr>
          <p:nvPr/>
        </p:nvSpPr>
        <p:spPr bwMode="auto">
          <a:xfrm>
            <a:off x="4114800" y="1219200"/>
            <a:ext cx="1524000" cy="4114800"/>
          </a:xfrm>
          <a:prstGeom prst="cube">
            <a:avLst>
              <a:gd name="adj" fmla="val 8805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5" name="AutoShape 69"/>
          <p:cNvSpPr>
            <a:spLocks noChangeArrowheads="1"/>
          </p:cNvSpPr>
          <p:nvPr/>
        </p:nvSpPr>
        <p:spPr bwMode="auto">
          <a:xfrm>
            <a:off x="4267200" y="1295400"/>
            <a:ext cx="1676400" cy="4044950"/>
          </a:xfrm>
          <a:prstGeom prst="cube">
            <a:avLst>
              <a:gd name="adj" fmla="val 83333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6" name="AutoShape 70"/>
          <p:cNvSpPr>
            <a:spLocks noChangeArrowheads="1"/>
          </p:cNvSpPr>
          <p:nvPr/>
        </p:nvSpPr>
        <p:spPr bwMode="auto">
          <a:xfrm>
            <a:off x="4419600" y="1295400"/>
            <a:ext cx="1905000" cy="4114800"/>
          </a:xfrm>
          <a:prstGeom prst="cube">
            <a:avLst>
              <a:gd name="adj" fmla="val 79926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7" name="AutoShape 71"/>
          <p:cNvSpPr>
            <a:spLocks noChangeArrowheads="1"/>
          </p:cNvSpPr>
          <p:nvPr/>
        </p:nvSpPr>
        <p:spPr bwMode="auto">
          <a:xfrm>
            <a:off x="4800600" y="1219200"/>
            <a:ext cx="1905000" cy="4197350"/>
          </a:xfrm>
          <a:prstGeom prst="cube">
            <a:avLst>
              <a:gd name="adj" fmla="val 83333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8" name="AutoShape 72"/>
          <p:cNvSpPr>
            <a:spLocks noChangeArrowheads="1"/>
          </p:cNvSpPr>
          <p:nvPr/>
        </p:nvSpPr>
        <p:spPr bwMode="auto">
          <a:xfrm>
            <a:off x="5029200" y="1371600"/>
            <a:ext cx="1905000" cy="4121150"/>
          </a:xfrm>
          <a:prstGeom prst="cube">
            <a:avLst>
              <a:gd name="adj" fmla="val 83333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29" name="AutoShape 73"/>
          <p:cNvSpPr>
            <a:spLocks noChangeArrowheads="1"/>
          </p:cNvSpPr>
          <p:nvPr/>
        </p:nvSpPr>
        <p:spPr bwMode="auto">
          <a:xfrm>
            <a:off x="5334000" y="1219200"/>
            <a:ext cx="1981200" cy="4273550"/>
          </a:xfrm>
          <a:prstGeom prst="cube">
            <a:avLst>
              <a:gd name="adj" fmla="val 83333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30" name="AutoShape 74"/>
          <p:cNvSpPr>
            <a:spLocks noChangeArrowheads="1"/>
          </p:cNvSpPr>
          <p:nvPr/>
        </p:nvSpPr>
        <p:spPr bwMode="auto">
          <a:xfrm>
            <a:off x="5562600" y="1295400"/>
            <a:ext cx="1905000" cy="4197350"/>
          </a:xfrm>
          <a:prstGeom prst="cube">
            <a:avLst>
              <a:gd name="adj" fmla="val 83333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36" name="Freeform 80"/>
          <p:cNvSpPr>
            <a:spLocks/>
          </p:cNvSpPr>
          <p:nvPr/>
        </p:nvSpPr>
        <p:spPr bwMode="auto">
          <a:xfrm>
            <a:off x="3644900" y="2613025"/>
            <a:ext cx="2565400" cy="2878138"/>
          </a:xfrm>
          <a:custGeom>
            <a:avLst/>
            <a:gdLst>
              <a:gd name="T0" fmla="*/ 26 w 1616"/>
              <a:gd name="T1" fmla="*/ 22 h 1813"/>
              <a:gd name="T2" fmla="*/ 0 w 1616"/>
              <a:gd name="T3" fmla="*/ 1636 h 1813"/>
              <a:gd name="T4" fmla="*/ 394 w 1616"/>
              <a:gd name="T5" fmla="*/ 1696 h 1813"/>
              <a:gd name="T6" fmla="*/ 640 w 1616"/>
              <a:gd name="T7" fmla="*/ 1746 h 1813"/>
              <a:gd name="T8" fmla="*/ 752 w 1616"/>
              <a:gd name="T9" fmla="*/ 1762 h 1813"/>
              <a:gd name="T10" fmla="*/ 835 w 1616"/>
              <a:gd name="T11" fmla="*/ 1774 h 1813"/>
              <a:gd name="T12" fmla="*/ 896 w 1616"/>
              <a:gd name="T13" fmla="*/ 1782 h 1813"/>
              <a:gd name="T14" fmla="*/ 952 w 1616"/>
              <a:gd name="T15" fmla="*/ 1788 h 1813"/>
              <a:gd name="T16" fmla="*/ 1010 w 1616"/>
              <a:gd name="T17" fmla="*/ 1797 h 1813"/>
              <a:gd name="T18" fmla="*/ 1073 w 1616"/>
              <a:gd name="T19" fmla="*/ 1804 h 1813"/>
              <a:gd name="T20" fmla="*/ 1117 w 1616"/>
              <a:gd name="T21" fmla="*/ 1807 h 1813"/>
              <a:gd name="T22" fmla="*/ 1154 w 1616"/>
              <a:gd name="T23" fmla="*/ 1810 h 1813"/>
              <a:gd name="T24" fmla="*/ 1196 w 1616"/>
              <a:gd name="T25" fmla="*/ 1813 h 1813"/>
              <a:gd name="T26" fmla="*/ 1235 w 1616"/>
              <a:gd name="T27" fmla="*/ 1812 h 1813"/>
              <a:gd name="T28" fmla="*/ 1283 w 1616"/>
              <a:gd name="T29" fmla="*/ 1810 h 1813"/>
              <a:gd name="T30" fmla="*/ 1327 w 1616"/>
              <a:gd name="T31" fmla="*/ 1806 h 1813"/>
              <a:gd name="T32" fmla="*/ 1369 w 1616"/>
              <a:gd name="T33" fmla="*/ 1798 h 1813"/>
              <a:gd name="T34" fmla="*/ 1409 w 1616"/>
              <a:gd name="T35" fmla="*/ 1789 h 1813"/>
              <a:gd name="T36" fmla="*/ 1442 w 1616"/>
              <a:gd name="T37" fmla="*/ 1780 h 1813"/>
              <a:gd name="T38" fmla="*/ 1484 w 1616"/>
              <a:gd name="T39" fmla="*/ 1768 h 1813"/>
              <a:gd name="T40" fmla="*/ 1526 w 1616"/>
              <a:gd name="T41" fmla="*/ 1753 h 1813"/>
              <a:gd name="T42" fmla="*/ 1594 w 1616"/>
              <a:gd name="T43" fmla="*/ 1727 h 1813"/>
              <a:gd name="T44" fmla="*/ 1616 w 1616"/>
              <a:gd name="T45" fmla="*/ 100 h 1813"/>
              <a:gd name="T46" fmla="*/ 1198 w 1616"/>
              <a:gd name="T47" fmla="*/ 47 h 1813"/>
              <a:gd name="T48" fmla="*/ 784 w 1616"/>
              <a:gd name="T49" fmla="*/ 0 h 1813"/>
              <a:gd name="T50" fmla="*/ 26 w 1616"/>
              <a:gd name="T51" fmla="*/ 22 h 1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16" h="1813">
                <a:moveTo>
                  <a:pt x="26" y="22"/>
                </a:moveTo>
                <a:lnTo>
                  <a:pt x="0" y="1636"/>
                </a:lnTo>
                <a:lnTo>
                  <a:pt x="394" y="1696"/>
                </a:lnTo>
                <a:lnTo>
                  <a:pt x="640" y="1746"/>
                </a:lnTo>
                <a:lnTo>
                  <a:pt x="752" y="1762"/>
                </a:lnTo>
                <a:lnTo>
                  <a:pt x="835" y="1774"/>
                </a:lnTo>
                <a:lnTo>
                  <a:pt x="896" y="1782"/>
                </a:lnTo>
                <a:lnTo>
                  <a:pt x="952" y="1788"/>
                </a:lnTo>
                <a:lnTo>
                  <a:pt x="1010" y="1797"/>
                </a:lnTo>
                <a:lnTo>
                  <a:pt x="1073" y="1804"/>
                </a:lnTo>
                <a:lnTo>
                  <a:pt x="1117" y="1807"/>
                </a:lnTo>
                <a:lnTo>
                  <a:pt x="1154" y="1810"/>
                </a:lnTo>
                <a:lnTo>
                  <a:pt x="1196" y="1813"/>
                </a:lnTo>
                <a:lnTo>
                  <a:pt x="1235" y="1812"/>
                </a:lnTo>
                <a:lnTo>
                  <a:pt x="1283" y="1810"/>
                </a:lnTo>
                <a:lnTo>
                  <a:pt x="1327" y="1806"/>
                </a:lnTo>
                <a:lnTo>
                  <a:pt x="1369" y="1798"/>
                </a:lnTo>
                <a:lnTo>
                  <a:pt x="1409" y="1789"/>
                </a:lnTo>
                <a:lnTo>
                  <a:pt x="1442" y="1780"/>
                </a:lnTo>
                <a:lnTo>
                  <a:pt x="1484" y="1768"/>
                </a:lnTo>
                <a:lnTo>
                  <a:pt x="1526" y="1753"/>
                </a:lnTo>
                <a:lnTo>
                  <a:pt x="1594" y="1727"/>
                </a:lnTo>
                <a:lnTo>
                  <a:pt x="1616" y="100"/>
                </a:lnTo>
                <a:lnTo>
                  <a:pt x="1198" y="47"/>
                </a:lnTo>
                <a:lnTo>
                  <a:pt x="784" y="0"/>
                </a:lnTo>
                <a:lnTo>
                  <a:pt x="26" y="22"/>
                </a:lnTo>
                <a:close/>
              </a:path>
            </a:pathLst>
          </a:custGeom>
          <a:gradFill rotWithShape="0">
            <a:gsLst>
              <a:gs pos="0">
                <a:srgbClr val="FF00FF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137" name="Freeform 81"/>
          <p:cNvSpPr>
            <a:spLocks/>
          </p:cNvSpPr>
          <p:nvPr/>
        </p:nvSpPr>
        <p:spPr bwMode="auto">
          <a:xfrm>
            <a:off x="6143625" y="1343025"/>
            <a:ext cx="1431925" cy="4038600"/>
          </a:xfrm>
          <a:custGeom>
            <a:avLst/>
            <a:gdLst>
              <a:gd name="T0" fmla="*/ 2 w 902"/>
              <a:gd name="T1" fmla="*/ 938 h 2544"/>
              <a:gd name="T2" fmla="*/ 0 w 902"/>
              <a:gd name="T3" fmla="*/ 2544 h 2544"/>
              <a:gd name="T4" fmla="*/ 898 w 902"/>
              <a:gd name="T5" fmla="*/ 1650 h 2544"/>
              <a:gd name="T6" fmla="*/ 902 w 902"/>
              <a:gd name="T7" fmla="*/ 0 h 2544"/>
              <a:gd name="T8" fmla="*/ 690 w 902"/>
              <a:gd name="T9" fmla="*/ 150 h 2544"/>
              <a:gd name="T10" fmla="*/ 534 w 902"/>
              <a:gd name="T11" fmla="*/ 264 h 2544"/>
              <a:gd name="T12" fmla="*/ 448 w 902"/>
              <a:gd name="T13" fmla="*/ 345 h 2544"/>
              <a:gd name="T14" fmla="*/ 366 w 902"/>
              <a:gd name="T15" fmla="*/ 426 h 2544"/>
              <a:gd name="T16" fmla="*/ 270 w 902"/>
              <a:gd name="T17" fmla="*/ 513 h 2544"/>
              <a:gd name="T18" fmla="*/ 183 w 902"/>
              <a:gd name="T19" fmla="*/ 609 h 2544"/>
              <a:gd name="T20" fmla="*/ 96 w 902"/>
              <a:gd name="T21" fmla="*/ 726 h 2544"/>
              <a:gd name="T22" fmla="*/ 36 w 902"/>
              <a:gd name="T23" fmla="*/ 840 h 2544"/>
              <a:gd name="T24" fmla="*/ 2 w 902"/>
              <a:gd name="T25" fmla="*/ 938 h 2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2" h="2544">
                <a:moveTo>
                  <a:pt x="2" y="938"/>
                </a:moveTo>
                <a:lnTo>
                  <a:pt x="0" y="2544"/>
                </a:lnTo>
                <a:lnTo>
                  <a:pt x="898" y="1650"/>
                </a:lnTo>
                <a:lnTo>
                  <a:pt x="902" y="0"/>
                </a:lnTo>
                <a:lnTo>
                  <a:pt x="690" y="150"/>
                </a:lnTo>
                <a:lnTo>
                  <a:pt x="534" y="264"/>
                </a:lnTo>
                <a:lnTo>
                  <a:pt x="448" y="345"/>
                </a:lnTo>
                <a:lnTo>
                  <a:pt x="366" y="426"/>
                </a:lnTo>
                <a:lnTo>
                  <a:pt x="270" y="513"/>
                </a:lnTo>
                <a:lnTo>
                  <a:pt x="183" y="609"/>
                </a:lnTo>
                <a:lnTo>
                  <a:pt x="96" y="726"/>
                </a:lnTo>
                <a:lnTo>
                  <a:pt x="36" y="840"/>
                </a:lnTo>
                <a:lnTo>
                  <a:pt x="2" y="938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139" name="Freeform 83"/>
          <p:cNvSpPr>
            <a:spLocks/>
          </p:cNvSpPr>
          <p:nvPr/>
        </p:nvSpPr>
        <p:spPr bwMode="auto">
          <a:xfrm>
            <a:off x="4522788" y="1168400"/>
            <a:ext cx="3068637" cy="230188"/>
          </a:xfrm>
          <a:custGeom>
            <a:avLst/>
            <a:gdLst>
              <a:gd name="T0" fmla="*/ 60 w 1933"/>
              <a:gd name="T1" fmla="*/ 0 h 145"/>
              <a:gd name="T2" fmla="*/ 10 w 1933"/>
              <a:gd name="T3" fmla="*/ 103 h 145"/>
              <a:gd name="T4" fmla="*/ 0 w 1933"/>
              <a:gd name="T5" fmla="*/ 137 h 145"/>
              <a:gd name="T6" fmla="*/ 57 w 1933"/>
              <a:gd name="T7" fmla="*/ 109 h 145"/>
              <a:gd name="T8" fmla="*/ 118 w 1933"/>
              <a:gd name="T9" fmla="*/ 121 h 145"/>
              <a:gd name="T10" fmla="*/ 300 w 1933"/>
              <a:gd name="T11" fmla="*/ 145 h 145"/>
              <a:gd name="T12" fmla="*/ 399 w 1933"/>
              <a:gd name="T13" fmla="*/ 142 h 145"/>
              <a:gd name="T14" fmla="*/ 529 w 1933"/>
              <a:gd name="T15" fmla="*/ 140 h 145"/>
              <a:gd name="T16" fmla="*/ 673 w 1933"/>
              <a:gd name="T17" fmla="*/ 121 h 145"/>
              <a:gd name="T18" fmla="*/ 907 w 1933"/>
              <a:gd name="T19" fmla="*/ 74 h 145"/>
              <a:gd name="T20" fmla="*/ 1125 w 1933"/>
              <a:gd name="T21" fmla="*/ 46 h 145"/>
              <a:gd name="T22" fmla="*/ 1192 w 1933"/>
              <a:gd name="T23" fmla="*/ 40 h 145"/>
              <a:gd name="T24" fmla="*/ 1281 w 1933"/>
              <a:gd name="T25" fmla="*/ 32 h 145"/>
              <a:gd name="T26" fmla="*/ 1407 w 1933"/>
              <a:gd name="T27" fmla="*/ 26 h 145"/>
              <a:gd name="T28" fmla="*/ 1497 w 1933"/>
              <a:gd name="T29" fmla="*/ 32 h 145"/>
              <a:gd name="T30" fmla="*/ 1572 w 1933"/>
              <a:gd name="T31" fmla="*/ 41 h 145"/>
              <a:gd name="T32" fmla="*/ 1663 w 1933"/>
              <a:gd name="T33" fmla="*/ 56 h 145"/>
              <a:gd name="T34" fmla="*/ 1767 w 1933"/>
              <a:gd name="T35" fmla="*/ 77 h 145"/>
              <a:gd name="T36" fmla="*/ 1822 w 1933"/>
              <a:gd name="T37" fmla="*/ 89 h 145"/>
              <a:gd name="T38" fmla="*/ 1932 w 1933"/>
              <a:gd name="T39" fmla="*/ 112 h 145"/>
              <a:gd name="T40" fmla="*/ 1933 w 1933"/>
              <a:gd name="T41" fmla="*/ 91 h 145"/>
              <a:gd name="T42" fmla="*/ 1779 w 1933"/>
              <a:gd name="T43" fmla="*/ 28 h 145"/>
              <a:gd name="T44" fmla="*/ 1551 w 1933"/>
              <a:gd name="T45" fmla="*/ 10 h 145"/>
              <a:gd name="T46" fmla="*/ 1011 w 1933"/>
              <a:gd name="T47" fmla="*/ 2 h 145"/>
              <a:gd name="T48" fmla="*/ 60 w 1933"/>
              <a:gd name="T4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3" h="145">
                <a:moveTo>
                  <a:pt x="60" y="0"/>
                </a:moveTo>
                <a:lnTo>
                  <a:pt x="10" y="103"/>
                </a:lnTo>
                <a:lnTo>
                  <a:pt x="0" y="137"/>
                </a:lnTo>
                <a:lnTo>
                  <a:pt x="57" y="109"/>
                </a:lnTo>
                <a:lnTo>
                  <a:pt x="118" y="121"/>
                </a:lnTo>
                <a:lnTo>
                  <a:pt x="300" y="145"/>
                </a:lnTo>
                <a:lnTo>
                  <a:pt x="399" y="142"/>
                </a:lnTo>
                <a:lnTo>
                  <a:pt x="529" y="140"/>
                </a:lnTo>
                <a:lnTo>
                  <a:pt x="673" y="121"/>
                </a:lnTo>
                <a:lnTo>
                  <a:pt x="907" y="74"/>
                </a:lnTo>
                <a:lnTo>
                  <a:pt x="1125" y="46"/>
                </a:lnTo>
                <a:lnTo>
                  <a:pt x="1192" y="40"/>
                </a:lnTo>
                <a:lnTo>
                  <a:pt x="1281" y="32"/>
                </a:lnTo>
                <a:lnTo>
                  <a:pt x="1407" y="26"/>
                </a:lnTo>
                <a:lnTo>
                  <a:pt x="1497" y="32"/>
                </a:lnTo>
                <a:lnTo>
                  <a:pt x="1572" y="41"/>
                </a:lnTo>
                <a:lnTo>
                  <a:pt x="1663" y="56"/>
                </a:lnTo>
                <a:lnTo>
                  <a:pt x="1767" y="77"/>
                </a:lnTo>
                <a:lnTo>
                  <a:pt x="1822" y="89"/>
                </a:lnTo>
                <a:lnTo>
                  <a:pt x="1932" y="112"/>
                </a:lnTo>
                <a:lnTo>
                  <a:pt x="1933" y="91"/>
                </a:lnTo>
                <a:lnTo>
                  <a:pt x="1779" y="28"/>
                </a:lnTo>
                <a:lnTo>
                  <a:pt x="1551" y="10"/>
                </a:lnTo>
                <a:lnTo>
                  <a:pt x="1011" y="2"/>
                </a:lnTo>
                <a:lnTo>
                  <a:pt x="60" y="0"/>
                </a:ln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5096" name="Freeform 40"/>
          <p:cNvSpPr>
            <a:spLocks/>
          </p:cNvSpPr>
          <p:nvPr/>
        </p:nvSpPr>
        <p:spPr bwMode="auto">
          <a:xfrm>
            <a:off x="3171825" y="1219200"/>
            <a:ext cx="4414838" cy="1727200"/>
          </a:xfrm>
          <a:custGeom>
            <a:avLst/>
            <a:gdLst>
              <a:gd name="T0" fmla="*/ 906 w 2781"/>
              <a:gd name="T1" fmla="*/ 80 h 1088"/>
              <a:gd name="T2" fmla="*/ 1080 w 2781"/>
              <a:gd name="T3" fmla="*/ 107 h 1088"/>
              <a:gd name="T4" fmla="*/ 1166 w 2781"/>
              <a:gd name="T5" fmla="*/ 116 h 1088"/>
              <a:gd name="T6" fmla="*/ 1227 w 2781"/>
              <a:gd name="T7" fmla="*/ 116 h 1088"/>
              <a:gd name="T8" fmla="*/ 1278 w 2781"/>
              <a:gd name="T9" fmla="*/ 113 h 1088"/>
              <a:gd name="T10" fmla="*/ 1358 w 2781"/>
              <a:gd name="T11" fmla="*/ 113 h 1088"/>
              <a:gd name="T12" fmla="*/ 1485 w 2781"/>
              <a:gd name="T13" fmla="*/ 99 h 1088"/>
              <a:gd name="T14" fmla="*/ 1587 w 2781"/>
              <a:gd name="T15" fmla="*/ 79 h 1088"/>
              <a:gd name="T16" fmla="*/ 1777 w 2781"/>
              <a:gd name="T17" fmla="*/ 39 h 1088"/>
              <a:gd name="T18" fmla="*/ 1979 w 2781"/>
              <a:gd name="T19" fmla="*/ 16 h 1088"/>
              <a:gd name="T20" fmla="*/ 2174 w 2781"/>
              <a:gd name="T21" fmla="*/ 0 h 1088"/>
              <a:gd name="T22" fmla="*/ 2271 w 2781"/>
              <a:gd name="T23" fmla="*/ 0 h 1088"/>
              <a:gd name="T24" fmla="*/ 2416 w 2781"/>
              <a:gd name="T25" fmla="*/ 8 h 1088"/>
              <a:gd name="T26" fmla="*/ 2520 w 2781"/>
              <a:gd name="T27" fmla="*/ 24 h 1088"/>
              <a:gd name="T28" fmla="*/ 2672 w 2781"/>
              <a:gd name="T29" fmla="*/ 62 h 1088"/>
              <a:gd name="T30" fmla="*/ 2781 w 2781"/>
              <a:gd name="T31" fmla="*/ 83 h 1088"/>
              <a:gd name="T32" fmla="*/ 2479 w 2781"/>
              <a:gd name="T33" fmla="*/ 317 h 1088"/>
              <a:gd name="T34" fmla="*/ 2189 w 2781"/>
              <a:gd name="T35" fmla="*/ 572 h 1088"/>
              <a:gd name="T36" fmla="*/ 2052 w 2781"/>
              <a:gd name="T37" fmla="*/ 722 h 1088"/>
              <a:gd name="T38" fmla="*/ 1955 w 2781"/>
              <a:gd name="T39" fmla="*/ 873 h 1088"/>
              <a:gd name="T40" fmla="*/ 1875 w 2781"/>
              <a:gd name="T41" fmla="*/ 1023 h 1088"/>
              <a:gd name="T42" fmla="*/ 1745 w 2781"/>
              <a:gd name="T43" fmla="*/ 1049 h 1088"/>
              <a:gd name="T44" fmla="*/ 1648 w 2781"/>
              <a:gd name="T45" fmla="*/ 1072 h 1088"/>
              <a:gd name="T46" fmla="*/ 1543 w 2781"/>
              <a:gd name="T47" fmla="*/ 1088 h 1088"/>
              <a:gd name="T48" fmla="*/ 1460 w 2781"/>
              <a:gd name="T49" fmla="*/ 1088 h 1088"/>
              <a:gd name="T50" fmla="*/ 1334 w 2781"/>
              <a:gd name="T51" fmla="*/ 1077 h 1088"/>
              <a:gd name="T52" fmla="*/ 1233 w 2781"/>
              <a:gd name="T53" fmla="*/ 1059 h 1088"/>
              <a:gd name="T54" fmla="*/ 1118 w 2781"/>
              <a:gd name="T55" fmla="*/ 1032 h 1088"/>
              <a:gd name="T56" fmla="*/ 981 w 2781"/>
              <a:gd name="T57" fmla="*/ 1001 h 1088"/>
              <a:gd name="T58" fmla="*/ 842 w 2781"/>
              <a:gd name="T59" fmla="*/ 968 h 1088"/>
              <a:gd name="T60" fmla="*/ 732 w 2781"/>
              <a:gd name="T61" fmla="*/ 948 h 1088"/>
              <a:gd name="T62" fmla="*/ 596 w 2781"/>
              <a:gd name="T63" fmla="*/ 936 h 1088"/>
              <a:gd name="T64" fmla="*/ 453 w 2781"/>
              <a:gd name="T65" fmla="*/ 930 h 1088"/>
              <a:gd name="T66" fmla="*/ 299 w 2781"/>
              <a:gd name="T67" fmla="*/ 933 h 1088"/>
              <a:gd name="T68" fmla="*/ 147 w 2781"/>
              <a:gd name="T69" fmla="*/ 953 h 1088"/>
              <a:gd name="T70" fmla="*/ 0 w 2781"/>
              <a:gd name="T71" fmla="*/ 969 h 1088"/>
              <a:gd name="T72" fmla="*/ 63 w 2781"/>
              <a:gd name="T73" fmla="*/ 873 h 1088"/>
              <a:gd name="T74" fmla="*/ 147 w 2781"/>
              <a:gd name="T75" fmla="*/ 699 h 1088"/>
              <a:gd name="T76" fmla="*/ 252 w 2781"/>
              <a:gd name="T77" fmla="*/ 548 h 1088"/>
              <a:gd name="T78" fmla="*/ 365 w 2781"/>
              <a:gd name="T79" fmla="*/ 421 h 1088"/>
              <a:gd name="T80" fmla="*/ 418 w 2781"/>
              <a:gd name="T81" fmla="*/ 368 h 1088"/>
              <a:gd name="T82" fmla="*/ 514 w 2781"/>
              <a:gd name="T83" fmla="*/ 296 h 1088"/>
              <a:gd name="T84" fmla="*/ 682 w 2781"/>
              <a:gd name="T85" fmla="*/ 192 h 1088"/>
              <a:gd name="T86" fmla="*/ 906 w 2781"/>
              <a:gd name="T87" fmla="*/ 8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81" h="1088">
                <a:moveTo>
                  <a:pt x="906" y="80"/>
                </a:moveTo>
                <a:lnTo>
                  <a:pt x="1080" y="107"/>
                </a:lnTo>
                <a:lnTo>
                  <a:pt x="1166" y="116"/>
                </a:lnTo>
                <a:lnTo>
                  <a:pt x="1227" y="116"/>
                </a:lnTo>
                <a:lnTo>
                  <a:pt x="1278" y="113"/>
                </a:lnTo>
                <a:lnTo>
                  <a:pt x="1358" y="113"/>
                </a:lnTo>
                <a:lnTo>
                  <a:pt x="1485" y="99"/>
                </a:lnTo>
                <a:lnTo>
                  <a:pt x="1587" y="79"/>
                </a:lnTo>
                <a:lnTo>
                  <a:pt x="1777" y="39"/>
                </a:lnTo>
                <a:lnTo>
                  <a:pt x="1979" y="16"/>
                </a:lnTo>
                <a:lnTo>
                  <a:pt x="2174" y="0"/>
                </a:lnTo>
                <a:lnTo>
                  <a:pt x="2271" y="0"/>
                </a:lnTo>
                <a:lnTo>
                  <a:pt x="2416" y="8"/>
                </a:lnTo>
                <a:lnTo>
                  <a:pt x="2520" y="24"/>
                </a:lnTo>
                <a:lnTo>
                  <a:pt x="2672" y="62"/>
                </a:lnTo>
                <a:lnTo>
                  <a:pt x="2781" y="83"/>
                </a:lnTo>
                <a:lnTo>
                  <a:pt x="2479" y="317"/>
                </a:lnTo>
                <a:lnTo>
                  <a:pt x="2189" y="572"/>
                </a:lnTo>
                <a:lnTo>
                  <a:pt x="2052" y="722"/>
                </a:lnTo>
                <a:lnTo>
                  <a:pt x="1955" y="873"/>
                </a:lnTo>
                <a:lnTo>
                  <a:pt x="1875" y="1023"/>
                </a:lnTo>
                <a:lnTo>
                  <a:pt x="1745" y="1049"/>
                </a:lnTo>
                <a:lnTo>
                  <a:pt x="1648" y="1072"/>
                </a:lnTo>
                <a:lnTo>
                  <a:pt x="1543" y="1088"/>
                </a:lnTo>
                <a:lnTo>
                  <a:pt x="1460" y="1088"/>
                </a:lnTo>
                <a:lnTo>
                  <a:pt x="1334" y="1077"/>
                </a:lnTo>
                <a:lnTo>
                  <a:pt x="1233" y="1059"/>
                </a:lnTo>
                <a:lnTo>
                  <a:pt x="1118" y="1032"/>
                </a:lnTo>
                <a:lnTo>
                  <a:pt x="981" y="1001"/>
                </a:lnTo>
                <a:lnTo>
                  <a:pt x="842" y="968"/>
                </a:lnTo>
                <a:lnTo>
                  <a:pt x="732" y="948"/>
                </a:lnTo>
                <a:lnTo>
                  <a:pt x="596" y="936"/>
                </a:lnTo>
                <a:lnTo>
                  <a:pt x="453" y="930"/>
                </a:lnTo>
                <a:lnTo>
                  <a:pt x="299" y="933"/>
                </a:lnTo>
                <a:lnTo>
                  <a:pt x="147" y="953"/>
                </a:lnTo>
                <a:lnTo>
                  <a:pt x="0" y="969"/>
                </a:lnTo>
                <a:lnTo>
                  <a:pt x="63" y="873"/>
                </a:lnTo>
                <a:lnTo>
                  <a:pt x="147" y="699"/>
                </a:lnTo>
                <a:lnTo>
                  <a:pt x="252" y="548"/>
                </a:lnTo>
                <a:lnTo>
                  <a:pt x="365" y="421"/>
                </a:lnTo>
                <a:lnTo>
                  <a:pt x="418" y="368"/>
                </a:lnTo>
                <a:lnTo>
                  <a:pt x="514" y="296"/>
                </a:lnTo>
                <a:lnTo>
                  <a:pt x="682" y="192"/>
                </a:lnTo>
                <a:lnTo>
                  <a:pt x="906" y="80"/>
                </a:lnTo>
                <a:close/>
              </a:path>
            </a:pathLst>
          </a:custGeom>
          <a:gradFill rotWithShape="0">
            <a:gsLst>
              <a:gs pos="0">
                <a:srgbClr val="FF66FF">
                  <a:gamma/>
                  <a:shade val="53333"/>
                  <a:invGamma/>
                </a:srgbClr>
              </a:gs>
              <a:gs pos="100000">
                <a:srgbClr val="FF66FF"/>
              </a:gs>
            </a:gsLst>
            <a:lin ang="5400000" scaled="1"/>
          </a:gradFill>
          <a:ln w="6350" cmpd="sng">
            <a:solidFill>
              <a:srgbClr val="FF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5081" name="Text Box 25"/>
          <p:cNvSpPr txBox="1">
            <a:spLocks noChangeArrowheads="1"/>
          </p:cNvSpPr>
          <p:nvPr/>
        </p:nvSpPr>
        <p:spPr bwMode="auto">
          <a:xfrm>
            <a:off x="6935788" y="893763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FF"/>
                </a:solidFill>
              </a:rPr>
              <a:t>z</a:t>
            </a:r>
            <a:r>
              <a:rPr lang="en-US" altLang="zh-CN" sz="2000" b="1">
                <a:solidFill>
                  <a:srgbClr val="FF00FF"/>
                </a:solidFill>
              </a:rPr>
              <a:t>=</a:t>
            </a:r>
            <a:r>
              <a:rPr lang="en-US" altLang="zh-CN" sz="2000" b="1" i="1">
                <a:solidFill>
                  <a:srgbClr val="FF00FF"/>
                </a:solidFill>
              </a:rPr>
              <a:t>f </a:t>
            </a:r>
            <a:r>
              <a:rPr lang="en-US" altLang="zh-CN" sz="2000" b="1">
                <a:solidFill>
                  <a:srgbClr val="FF00FF"/>
                </a:solidFill>
              </a:rPr>
              <a:t>(</a:t>
            </a:r>
            <a:r>
              <a:rPr lang="en-US" altLang="zh-CN" sz="2000" b="1" i="1">
                <a:solidFill>
                  <a:srgbClr val="FF00FF"/>
                </a:solidFill>
              </a:rPr>
              <a:t>x,y</a:t>
            </a:r>
            <a:r>
              <a:rPr lang="en-US" altLang="zh-CN" sz="2000" b="1">
                <a:solidFill>
                  <a:srgbClr val="FF00FF"/>
                </a:solidFill>
              </a:rPr>
              <a:t>)</a:t>
            </a:r>
            <a:endParaRPr lang="en-US" altLang="zh-CN" sz="2000" b="1">
              <a:solidFill>
                <a:schemeClr val="accent1"/>
              </a:solidFill>
            </a:endParaRPr>
          </a:p>
        </p:txBody>
      </p:sp>
      <p:sp>
        <p:nvSpPr>
          <p:cNvPr id="1965140" name="Freeform 84"/>
          <p:cNvSpPr>
            <a:spLocks/>
          </p:cNvSpPr>
          <p:nvPr/>
        </p:nvSpPr>
        <p:spPr bwMode="auto">
          <a:xfrm>
            <a:off x="3124200" y="5260975"/>
            <a:ext cx="3032125" cy="377825"/>
          </a:xfrm>
          <a:custGeom>
            <a:avLst/>
            <a:gdLst>
              <a:gd name="T0" fmla="*/ 32 w 1910"/>
              <a:gd name="T1" fmla="*/ 64 h 238"/>
              <a:gd name="T2" fmla="*/ 108 w 1910"/>
              <a:gd name="T3" fmla="*/ 46 h 238"/>
              <a:gd name="T4" fmla="*/ 195 w 1910"/>
              <a:gd name="T5" fmla="*/ 27 h 238"/>
              <a:gd name="T6" fmla="*/ 288 w 1910"/>
              <a:gd name="T7" fmla="*/ 10 h 238"/>
              <a:gd name="T8" fmla="*/ 360 w 1910"/>
              <a:gd name="T9" fmla="*/ 0 h 238"/>
              <a:gd name="T10" fmla="*/ 468 w 1910"/>
              <a:gd name="T11" fmla="*/ 0 h 238"/>
              <a:gd name="T12" fmla="*/ 522 w 1910"/>
              <a:gd name="T13" fmla="*/ 4 h 238"/>
              <a:gd name="T14" fmla="*/ 572 w 1910"/>
              <a:gd name="T15" fmla="*/ 12 h 238"/>
              <a:gd name="T16" fmla="*/ 674 w 1910"/>
              <a:gd name="T17" fmla="*/ 32 h 238"/>
              <a:gd name="T18" fmla="*/ 790 w 1910"/>
              <a:gd name="T19" fmla="*/ 54 h 238"/>
              <a:gd name="T20" fmla="*/ 1031 w 1910"/>
              <a:gd name="T21" fmla="*/ 87 h 238"/>
              <a:gd name="T22" fmla="*/ 1199 w 1910"/>
              <a:gd name="T23" fmla="*/ 112 h 238"/>
              <a:gd name="T24" fmla="*/ 1373 w 1910"/>
              <a:gd name="T25" fmla="*/ 132 h 238"/>
              <a:gd name="T26" fmla="*/ 1523 w 1910"/>
              <a:gd name="T27" fmla="*/ 144 h 238"/>
              <a:gd name="T28" fmla="*/ 1592 w 1910"/>
              <a:gd name="T29" fmla="*/ 144 h 238"/>
              <a:gd name="T30" fmla="*/ 1652 w 1910"/>
              <a:gd name="T31" fmla="*/ 138 h 238"/>
              <a:gd name="T32" fmla="*/ 1740 w 1910"/>
              <a:gd name="T33" fmla="*/ 121 h 238"/>
              <a:gd name="T34" fmla="*/ 1820 w 1910"/>
              <a:gd name="T35" fmla="*/ 97 h 238"/>
              <a:gd name="T36" fmla="*/ 1910 w 1910"/>
              <a:gd name="T37" fmla="*/ 66 h 238"/>
              <a:gd name="T38" fmla="*/ 1878 w 1910"/>
              <a:gd name="T39" fmla="*/ 222 h 238"/>
              <a:gd name="T40" fmla="*/ 0 w 1910"/>
              <a:gd name="T41" fmla="*/ 238 h 238"/>
              <a:gd name="T42" fmla="*/ 32 w 1910"/>
              <a:gd name="T43" fmla="*/ 6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10" h="238">
                <a:moveTo>
                  <a:pt x="32" y="64"/>
                </a:moveTo>
                <a:lnTo>
                  <a:pt x="108" y="46"/>
                </a:lnTo>
                <a:lnTo>
                  <a:pt x="195" y="27"/>
                </a:lnTo>
                <a:lnTo>
                  <a:pt x="288" y="10"/>
                </a:lnTo>
                <a:lnTo>
                  <a:pt x="360" y="0"/>
                </a:lnTo>
                <a:lnTo>
                  <a:pt x="468" y="0"/>
                </a:lnTo>
                <a:lnTo>
                  <a:pt x="522" y="4"/>
                </a:lnTo>
                <a:lnTo>
                  <a:pt x="572" y="12"/>
                </a:lnTo>
                <a:lnTo>
                  <a:pt x="674" y="32"/>
                </a:lnTo>
                <a:lnTo>
                  <a:pt x="790" y="54"/>
                </a:lnTo>
                <a:lnTo>
                  <a:pt x="1031" y="87"/>
                </a:lnTo>
                <a:lnTo>
                  <a:pt x="1199" y="112"/>
                </a:lnTo>
                <a:lnTo>
                  <a:pt x="1373" y="132"/>
                </a:lnTo>
                <a:lnTo>
                  <a:pt x="1523" y="144"/>
                </a:lnTo>
                <a:lnTo>
                  <a:pt x="1592" y="144"/>
                </a:lnTo>
                <a:lnTo>
                  <a:pt x="1652" y="138"/>
                </a:lnTo>
                <a:lnTo>
                  <a:pt x="1740" y="121"/>
                </a:lnTo>
                <a:lnTo>
                  <a:pt x="1820" y="97"/>
                </a:lnTo>
                <a:lnTo>
                  <a:pt x="1910" y="66"/>
                </a:lnTo>
                <a:lnTo>
                  <a:pt x="1878" y="222"/>
                </a:lnTo>
                <a:lnTo>
                  <a:pt x="0" y="238"/>
                </a:lnTo>
                <a:lnTo>
                  <a:pt x="32" y="64"/>
                </a:ln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5085" name="Text Box 29"/>
          <p:cNvSpPr txBox="1">
            <a:spLocks noChangeArrowheads="1"/>
          </p:cNvSpPr>
          <p:nvPr/>
        </p:nvSpPr>
        <p:spPr bwMode="auto">
          <a:xfrm>
            <a:off x="3644900" y="5284788"/>
            <a:ext cx="938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x=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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sp>
        <p:nvSpPr>
          <p:cNvPr id="1965141" name="AutoShape 8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5142" name="Text Box 86"/>
          <p:cNvSpPr txBox="1">
            <a:spLocks noChangeArrowheads="1"/>
          </p:cNvSpPr>
          <p:nvPr/>
        </p:nvSpPr>
        <p:spPr bwMode="auto">
          <a:xfrm>
            <a:off x="228600" y="304800"/>
            <a:ext cx="528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二重积分的计算</a:t>
            </a:r>
            <a:r>
              <a:rPr lang="zh-CN" altLang="en-US" sz="2000" b="1">
                <a:solidFill>
                  <a:schemeClr val="accent2"/>
                </a:solidFill>
              </a:rPr>
              <a:t>（</a:t>
            </a:r>
            <a:r>
              <a:rPr lang="en-US" altLang="zh-CN" sz="2000" b="1" i="1">
                <a:solidFill>
                  <a:schemeClr val="accent2"/>
                </a:solidFill>
              </a:rPr>
              <a:t>D</a:t>
            </a:r>
            <a:r>
              <a:rPr lang="zh-CN" altLang="zh-CN" sz="2000" b="1">
                <a:solidFill>
                  <a:schemeClr val="accent2"/>
                </a:solidFill>
              </a:rPr>
              <a:t>是</a:t>
            </a:r>
            <a:r>
              <a:rPr lang="zh-CN" altLang="en-US" sz="2000" b="1">
                <a:solidFill>
                  <a:schemeClr val="accent2"/>
                </a:solidFill>
              </a:rPr>
              <a:t>曲线梯</a:t>
            </a:r>
            <a:r>
              <a:rPr lang="zh-CN" altLang="zh-CN" sz="2000" b="1">
                <a:solidFill>
                  <a:schemeClr val="accent2"/>
                </a:solidFill>
              </a:rPr>
              <a:t>形</a:t>
            </a:r>
            <a:r>
              <a:rPr lang="zh-CN" altLang="en-US" sz="2000" b="1">
                <a:solidFill>
                  <a:schemeClr val="accent2"/>
                </a:solidFill>
              </a:rPr>
              <a:t>区域</a:t>
            </a:r>
            <a:r>
              <a:rPr lang="zh-CN" altLang="zh-CN" sz="2000" b="1">
                <a:solidFill>
                  <a:schemeClr val="accent2"/>
                </a:solidFill>
              </a:rPr>
              <a:t>）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6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6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6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6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6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6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6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6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6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96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6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6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50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5087" grpId="0" animBg="1"/>
      <p:bldP spid="1965099" grpId="0" autoUpdateAnimBg="0"/>
      <p:bldP spid="1965118" grpId="0" animBg="1"/>
      <p:bldP spid="1965119" grpId="0" animBg="1"/>
      <p:bldP spid="1965120" grpId="0" animBg="1"/>
      <p:bldP spid="1965121" grpId="0" animBg="1"/>
      <p:bldP spid="1965122" grpId="0" animBg="1"/>
      <p:bldP spid="1965123" grpId="0" animBg="1"/>
      <p:bldP spid="1965124" grpId="0" animBg="1"/>
      <p:bldP spid="1965125" grpId="0" animBg="1"/>
      <p:bldP spid="1965126" grpId="0" animBg="1"/>
      <p:bldP spid="1965127" grpId="0" animBg="1"/>
      <p:bldP spid="1965128" grpId="0" animBg="1"/>
      <p:bldP spid="1965129" grpId="0" animBg="1"/>
      <p:bldP spid="1965130" grpId="0" animBg="1"/>
      <p:bldP spid="1965136" grpId="0" animBg="1"/>
      <p:bldP spid="19651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82" name="Line 1026"/>
          <p:cNvSpPr>
            <a:spLocks noChangeShapeType="1"/>
          </p:cNvSpPr>
          <p:nvPr/>
        </p:nvSpPr>
        <p:spPr bwMode="auto">
          <a:xfrm>
            <a:off x="1447800" y="3352800"/>
            <a:ext cx="143827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6083" name="Text Box 1027"/>
          <p:cNvSpPr txBox="1">
            <a:spLocks noChangeArrowheads="1"/>
          </p:cNvSpPr>
          <p:nvPr/>
        </p:nvSpPr>
        <p:spPr bwMode="auto">
          <a:xfrm>
            <a:off x="533400" y="1219200"/>
            <a:ext cx="3011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966084" name="Text Box 1028"/>
          <p:cNvSpPr txBox="1">
            <a:spLocks noChangeArrowheads="1"/>
          </p:cNvSpPr>
          <p:nvPr/>
        </p:nvSpPr>
        <p:spPr bwMode="auto">
          <a:xfrm>
            <a:off x="228600" y="5713413"/>
            <a:ext cx="836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1966085" name="Object 1029"/>
          <p:cNvGraphicFramePr>
            <a:graphicFrameLocks noChangeAspect="1"/>
          </p:cNvGraphicFramePr>
          <p:nvPr/>
        </p:nvGraphicFramePr>
        <p:xfrm>
          <a:off x="927100" y="5562600"/>
          <a:ext cx="33861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35" name="公式" r:id="rId3" imgW="1320480" imgH="355320" progId="Equation.3">
                  <p:embed/>
                </p:oleObj>
              </mc:Choice>
              <mc:Fallback>
                <p:oleObj name="公式" r:id="rId3" imgW="1320480" imgH="3553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62600"/>
                        <a:ext cx="338613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086" name="Group 1030"/>
          <p:cNvGrpSpPr>
            <a:grpSpLocks/>
          </p:cNvGrpSpPr>
          <p:nvPr/>
        </p:nvGrpSpPr>
        <p:grpSpPr bwMode="auto">
          <a:xfrm>
            <a:off x="381000" y="2362200"/>
            <a:ext cx="3116263" cy="2924175"/>
            <a:chOff x="2440" y="834"/>
            <a:chExt cx="1688" cy="1585"/>
          </a:xfrm>
        </p:grpSpPr>
        <p:sp>
          <p:nvSpPr>
            <p:cNvPr id="1966087" name="Text Box 1031"/>
            <p:cNvSpPr txBox="1">
              <a:spLocks noChangeArrowheads="1"/>
            </p:cNvSpPr>
            <p:nvPr/>
          </p:nvSpPr>
          <p:spPr bwMode="auto">
            <a:xfrm>
              <a:off x="2448" y="2073"/>
              <a:ext cx="35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66088" name="Line 1032"/>
            <p:cNvSpPr>
              <a:spLocks noChangeShapeType="1"/>
            </p:cNvSpPr>
            <p:nvPr/>
          </p:nvSpPr>
          <p:spPr bwMode="auto">
            <a:xfrm>
              <a:off x="2717" y="2204"/>
              <a:ext cx="1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089" name="Line 1033"/>
            <p:cNvSpPr>
              <a:spLocks noChangeShapeType="1"/>
            </p:cNvSpPr>
            <p:nvPr/>
          </p:nvSpPr>
          <p:spPr bwMode="auto">
            <a:xfrm flipV="1">
              <a:off x="2717" y="912"/>
              <a:ext cx="0" cy="1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090" name="Text Box 1034"/>
            <p:cNvSpPr txBox="1">
              <a:spLocks noChangeArrowheads="1"/>
            </p:cNvSpPr>
            <p:nvPr/>
          </p:nvSpPr>
          <p:spPr bwMode="auto">
            <a:xfrm>
              <a:off x="2440" y="834"/>
              <a:ext cx="27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66091" name="Text Box 1035"/>
            <p:cNvSpPr txBox="1">
              <a:spLocks noChangeArrowheads="1"/>
            </p:cNvSpPr>
            <p:nvPr/>
          </p:nvSpPr>
          <p:spPr bwMode="auto">
            <a:xfrm>
              <a:off x="3840" y="2220"/>
              <a:ext cx="28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966092" name="Text Box 1036"/>
          <p:cNvSpPr txBox="1">
            <a:spLocks noChangeArrowheads="1"/>
          </p:cNvSpPr>
          <p:nvPr/>
        </p:nvSpPr>
        <p:spPr bwMode="auto">
          <a:xfrm>
            <a:off x="2913063" y="3367088"/>
            <a:ext cx="938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 x</a:t>
            </a:r>
            <a:r>
              <a:rPr lang="en-US" altLang="zh-CN" sz="1600" b="1" baseline="-25000">
                <a:solidFill>
                  <a:srgbClr val="FF00FF"/>
                </a:solidFill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grpSp>
        <p:nvGrpSpPr>
          <p:cNvPr id="1966093" name="Group 1037"/>
          <p:cNvGrpSpPr>
            <a:grpSpLocks/>
          </p:cNvGrpSpPr>
          <p:nvPr/>
        </p:nvGrpSpPr>
        <p:grpSpPr bwMode="auto">
          <a:xfrm>
            <a:off x="1046163" y="2728913"/>
            <a:ext cx="2362200" cy="1584325"/>
            <a:chOff x="659" y="1719"/>
            <a:chExt cx="1488" cy="998"/>
          </a:xfrm>
        </p:grpSpPr>
        <p:sp>
          <p:nvSpPr>
            <p:cNvPr id="1966094" name="Line 1038"/>
            <p:cNvSpPr>
              <a:spLocks noChangeShapeType="1"/>
            </p:cNvSpPr>
            <p:nvPr/>
          </p:nvSpPr>
          <p:spPr bwMode="auto">
            <a:xfrm>
              <a:off x="779" y="1719"/>
              <a:ext cx="1089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095" name="Line 1039"/>
            <p:cNvSpPr>
              <a:spLocks noChangeShapeType="1"/>
            </p:cNvSpPr>
            <p:nvPr/>
          </p:nvSpPr>
          <p:spPr bwMode="auto">
            <a:xfrm>
              <a:off x="659" y="2717"/>
              <a:ext cx="14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6096" name="Freeform 1040"/>
          <p:cNvSpPr>
            <a:spLocks/>
          </p:cNvSpPr>
          <p:nvPr/>
        </p:nvSpPr>
        <p:spPr bwMode="auto">
          <a:xfrm>
            <a:off x="1055688" y="2717800"/>
            <a:ext cx="441325" cy="1595438"/>
          </a:xfrm>
          <a:custGeom>
            <a:avLst/>
            <a:gdLst>
              <a:gd name="T0" fmla="*/ 120 w 278"/>
              <a:gd name="T1" fmla="*/ 0 h 1005"/>
              <a:gd name="T2" fmla="*/ 258 w 278"/>
              <a:gd name="T3" fmla="*/ 573 h 1005"/>
              <a:gd name="T4" fmla="*/ 0 w 278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1005">
                <a:moveTo>
                  <a:pt x="120" y="0"/>
                </a:moveTo>
                <a:cubicBezTo>
                  <a:pt x="143" y="96"/>
                  <a:pt x="278" y="406"/>
                  <a:pt x="258" y="573"/>
                </a:cubicBezTo>
                <a:cubicBezTo>
                  <a:pt x="238" y="740"/>
                  <a:pt x="54" y="915"/>
                  <a:pt x="0" y="1005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6097" name="Freeform 1041"/>
          <p:cNvSpPr>
            <a:spLocks/>
          </p:cNvSpPr>
          <p:nvPr/>
        </p:nvSpPr>
        <p:spPr bwMode="auto">
          <a:xfrm>
            <a:off x="2838450" y="2717800"/>
            <a:ext cx="560388" cy="1595438"/>
          </a:xfrm>
          <a:custGeom>
            <a:avLst/>
            <a:gdLst>
              <a:gd name="T0" fmla="*/ 71 w 353"/>
              <a:gd name="T1" fmla="*/ 0 h 1005"/>
              <a:gd name="T2" fmla="*/ 47 w 353"/>
              <a:gd name="T3" fmla="*/ 525 h 1005"/>
              <a:gd name="T4" fmla="*/ 353 w 353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" h="1005">
                <a:moveTo>
                  <a:pt x="71" y="0"/>
                </a:moveTo>
                <a:cubicBezTo>
                  <a:pt x="68" y="87"/>
                  <a:pt x="0" y="358"/>
                  <a:pt x="47" y="525"/>
                </a:cubicBezTo>
                <a:cubicBezTo>
                  <a:pt x="94" y="692"/>
                  <a:pt x="289" y="905"/>
                  <a:pt x="353" y="1005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6098" name="Text Box 1042"/>
          <p:cNvSpPr txBox="1">
            <a:spLocks noChangeArrowheads="1"/>
          </p:cNvSpPr>
          <p:nvPr/>
        </p:nvSpPr>
        <p:spPr bwMode="auto">
          <a:xfrm>
            <a:off x="533400" y="33670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1600" b="1" i="1">
                <a:solidFill>
                  <a:srgbClr val="FF00FF"/>
                </a:solidFill>
              </a:rPr>
              <a:t> </a:t>
            </a:r>
            <a:r>
              <a:rPr lang="en-US" altLang="zh-CN" sz="14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</p:txBody>
      </p:sp>
      <p:grpSp>
        <p:nvGrpSpPr>
          <p:cNvPr id="1966100" name="Group 1044"/>
          <p:cNvGrpSpPr>
            <a:grpSpLocks/>
          </p:cNvGrpSpPr>
          <p:nvPr/>
        </p:nvGrpSpPr>
        <p:grpSpPr bwMode="auto">
          <a:xfrm>
            <a:off x="892175" y="2728913"/>
            <a:ext cx="344488" cy="1584325"/>
            <a:chOff x="562" y="1719"/>
            <a:chExt cx="217" cy="998"/>
          </a:xfrm>
        </p:grpSpPr>
        <p:sp>
          <p:nvSpPr>
            <p:cNvPr id="1966101" name="Line 1045"/>
            <p:cNvSpPr>
              <a:spLocks noChangeShapeType="1"/>
            </p:cNvSpPr>
            <p:nvPr/>
          </p:nvSpPr>
          <p:spPr bwMode="auto">
            <a:xfrm>
              <a:off x="562" y="2717"/>
              <a:ext cx="10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102" name="Line 1046"/>
            <p:cNvSpPr>
              <a:spLocks noChangeShapeType="1"/>
            </p:cNvSpPr>
            <p:nvPr/>
          </p:nvSpPr>
          <p:spPr bwMode="auto">
            <a:xfrm flipH="1">
              <a:off x="562" y="1719"/>
              <a:ext cx="217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6103" name="Text Box 1047"/>
          <p:cNvSpPr txBox="1">
            <a:spLocks noChangeArrowheads="1"/>
          </p:cNvSpPr>
          <p:nvPr/>
        </p:nvSpPr>
        <p:spPr bwMode="auto">
          <a:xfrm>
            <a:off x="522288" y="400843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FF"/>
                </a:solidFill>
              </a:rPr>
              <a:t>c</a:t>
            </a:r>
            <a:endParaRPr lang="en-US" altLang="zh-CN" b="1">
              <a:solidFill>
                <a:srgbClr val="FF00FF"/>
              </a:solidFill>
            </a:endParaRPr>
          </a:p>
        </p:txBody>
      </p:sp>
      <p:sp>
        <p:nvSpPr>
          <p:cNvPr id="1966104" name="Text Box 1048"/>
          <p:cNvSpPr txBox="1">
            <a:spLocks noChangeArrowheads="1"/>
          </p:cNvSpPr>
          <p:nvPr/>
        </p:nvSpPr>
        <p:spPr bwMode="auto">
          <a:xfrm>
            <a:off x="581025" y="2559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6105" name="Freeform 1049"/>
          <p:cNvSpPr>
            <a:spLocks/>
          </p:cNvSpPr>
          <p:nvPr/>
        </p:nvSpPr>
        <p:spPr bwMode="auto">
          <a:xfrm>
            <a:off x="1447800" y="3352800"/>
            <a:ext cx="157163" cy="1588"/>
          </a:xfrm>
          <a:custGeom>
            <a:avLst/>
            <a:gdLst>
              <a:gd name="T0" fmla="*/ 0 w 99"/>
              <a:gd name="T1" fmla="*/ 0 h 1"/>
              <a:gd name="T2" fmla="*/ 99 w 9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9" h="1">
                <a:moveTo>
                  <a:pt x="0" y="0"/>
                </a:moveTo>
                <a:lnTo>
                  <a:pt x="99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07" name="Freeform 1051"/>
          <p:cNvSpPr>
            <a:spLocks/>
          </p:cNvSpPr>
          <p:nvPr/>
        </p:nvSpPr>
        <p:spPr bwMode="auto">
          <a:xfrm>
            <a:off x="1600200" y="3352800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09" name="Freeform 1053"/>
          <p:cNvSpPr>
            <a:spLocks/>
          </p:cNvSpPr>
          <p:nvPr/>
        </p:nvSpPr>
        <p:spPr bwMode="auto">
          <a:xfrm>
            <a:off x="1752600" y="3351213"/>
            <a:ext cx="155575" cy="1587"/>
          </a:xfrm>
          <a:custGeom>
            <a:avLst/>
            <a:gdLst>
              <a:gd name="T0" fmla="*/ 0 w 98"/>
              <a:gd name="T1" fmla="*/ 1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1"/>
                </a:moveTo>
                <a:lnTo>
                  <a:pt x="98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11" name="Line 1055"/>
          <p:cNvSpPr>
            <a:spLocks noChangeShapeType="1"/>
          </p:cNvSpPr>
          <p:nvPr/>
        </p:nvSpPr>
        <p:spPr bwMode="auto">
          <a:xfrm>
            <a:off x="1905000" y="3352800"/>
            <a:ext cx="76200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12" name="Freeform 1056"/>
          <p:cNvSpPr>
            <a:spLocks/>
          </p:cNvSpPr>
          <p:nvPr/>
        </p:nvSpPr>
        <p:spPr bwMode="auto">
          <a:xfrm>
            <a:off x="1981200" y="3352800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14" name="Freeform 1058"/>
          <p:cNvSpPr>
            <a:spLocks/>
          </p:cNvSpPr>
          <p:nvPr/>
        </p:nvSpPr>
        <p:spPr bwMode="auto">
          <a:xfrm>
            <a:off x="2133600" y="3352800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16" name="Freeform 1060"/>
          <p:cNvSpPr>
            <a:spLocks/>
          </p:cNvSpPr>
          <p:nvPr/>
        </p:nvSpPr>
        <p:spPr bwMode="auto">
          <a:xfrm>
            <a:off x="2286000" y="3352800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18" name="Freeform 1062"/>
          <p:cNvSpPr>
            <a:spLocks/>
          </p:cNvSpPr>
          <p:nvPr/>
        </p:nvSpPr>
        <p:spPr bwMode="auto">
          <a:xfrm>
            <a:off x="2438400" y="3352800"/>
            <a:ext cx="152400" cy="1588"/>
          </a:xfrm>
          <a:custGeom>
            <a:avLst/>
            <a:gdLst>
              <a:gd name="T0" fmla="*/ 0 w 96"/>
              <a:gd name="T1" fmla="*/ 0 h 1"/>
              <a:gd name="T2" fmla="*/ 96 w 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1">
                <a:moveTo>
                  <a:pt x="0" y="0"/>
                </a:moveTo>
                <a:lnTo>
                  <a:pt x="96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20" name="Freeform 1064"/>
          <p:cNvSpPr>
            <a:spLocks/>
          </p:cNvSpPr>
          <p:nvPr/>
        </p:nvSpPr>
        <p:spPr bwMode="auto">
          <a:xfrm>
            <a:off x="2590800" y="3351213"/>
            <a:ext cx="152400" cy="1587"/>
          </a:xfrm>
          <a:custGeom>
            <a:avLst/>
            <a:gdLst>
              <a:gd name="T0" fmla="*/ 0 w 96"/>
              <a:gd name="T1" fmla="*/ 1 h 1"/>
              <a:gd name="T2" fmla="*/ 96 w 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1">
                <a:moveTo>
                  <a:pt x="0" y="1"/>
                </a:moveTo>
                <a:lnTo>
                  <a:pt x="96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22" name="Freeform 1066"/>
          <p:cNvSpPr>
            <a:spLocks/>
          </p:cNvSpPr>
          <p:nvPr/>
        </p:nvSpPr>
        <p:spPr bwMode="auto">
          <a:xfrm>
            <a:off x="2743200" y="3352800"/>
            <a:ext cx="165100" cy="1588"/>
          </a:xfrm>
          <a:custGeom>
            <a:avLst/>
            <a:gdLst>
              <a:gd name="T0" fmla="*/ 0 w 104"/>
              <a:gd name="T1" fmla="*/ 0 h 1"/>
              <a:gd name="T2" fmla="*/ 104 w 10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4" h="1">
                <a:moveTo>
                  <a:pt x="0" y="0"/>
                </a:moveTo>
                <a:lnTo>
                  <a:pt x="104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24" name="Oval 1068"/>
          <p:cNvSpPr>
            <a:spLocks noChangeArrowheads="1"/>
          </p:cNvSpPr>
          <p:nvPr/>
        </p:nvSpPr>
        <p:spPr bwMode="auto">
          <a:xfrm>
            <a:off x="830263" y="32766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125" name="Text Box 1069"/>
          <p:cNvSpPr txBox="1">
            <a:spLocks noChangeArrowheads="1"/>
          </p:cNvSpPr>
          <p:nvPr/>
        </p:nvSpPr>
        <p:spPr bwMode="auto">
          <a:xfrm>
            <a:off x="495300" y="3108325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66126" name="Line 1070"/>
          <p:cNvSpPr>
            <a:spLocks noChangeShapeType="1"/>
          </p:cNvSpPr>
          <p:nvPr/>
        </p:nvSpPr>
        <p:spPr bwMode="auto">
          <a:xfrm flipH="1">
            <a:off x="976313" y="3352800"/>
            <a:ext cx="471487" cy="0"/>
          </a:xfrm>
          <a:prstGeom prst="line">
            <a:avLst/>
          </a:prstGeom>
          <a:noFill/>
          <a:ln w="5715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6127" name="Text Box 1071"/>
          <p:cNvSpPr txBox="1">
            <a:spLocks noChangeArrowheads="1"/>
          </p:cNvSpPr>
          <p:nvPr/>
        </p:nvSpPr>
        <p:spPr bwMode="auto">
          <a:xfrm>
            <a:off x="228600" y="3810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1966128" name="Object 1072"/>
          <p:cNvGraphicFramePr>
            <a:graphicFrameLocks noChangeAspect="1"/>
          </p:cNvGraphicFramePr>
          <p:nvPr/>
        </p:nvGraphicFramePr>
        <p:xfrm>
          <a:off x="5167313" y="334963"/>
          <a:ext cx="29257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36" name="公式" r:id="rId5" imgW="1244520" imgH="380880" progId="Equation.3">
                  <p:embed/>
                </p:oleObj>
              </mc:Choice>
              <mc:Fallback>
                <p:oleObj name="公式" r:id="rId5" imgW="1244520" imgH="380880" progId="Equation.3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34963"/>
                        <a:ext cx="292576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9" name="Rectangle 107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4876800" cy="5937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</a:rPr>
              <a:t>二重积分计算的两种积分顺序</a:t>
            </a:r>
          </a:p>
        </p:txBody>
      </p:sp>
      <p:sp>
        <p:nvSpPr>
          <p:cNvPr id="1966130" name="AutoShape 1074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6099" name="Text Box 1043"/>
          <p:cNvSpPr txBox="1">
            <a:spLocks noChangeArrowheads="1"/>
          </p:cNvSpPr>
          <p:nvPr/>
        </p:nvSpPr>
        <p:spPr bwMode="auto">
          <a:xfrm>
            <a:off x="2387600" y="36734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 i="1">
              <a:solidFill>
                <a:srgbClr val="FF00FF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6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6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96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6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96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6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196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6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96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6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6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66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66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6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6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96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6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6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6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6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6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6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6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96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96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6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6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96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6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96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96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96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82" grpId="0" animBg="1"/>
      <p:bldP spid="1966083" grpId="0" build="p" autoUpdateAnimBg="0"/>
      <p:bldP spid="1966084" grpId="0" autoUpdateAnimBg="0"/>
      <p:bldP spid="1966092" grpId="0" autoUpdateAnimBg="0"/>
      <p:bldP spid="1966096" grpId="0" animBg="1"/>
      <p:bldP spid="1966097" grpId="0" animBg="1"/>
      <p:bldP spid="1966098" grpId="0" autoUpdateAnimBg="0"/>
      <p:bldP spid="1966103" grpId="0" autoUpdateAnimBg="0"/>
      <p:bldP spid="1966104" grpId="0" autoUpdateAnimBg="0"/>
      <p:bldP spid="1966105" grpId="0" animBg="1"/>
      <p:bldP spid="1966107" grpId="0" animBg="1"/>
      <p:bldP spid="1966109" grpId="0" animBg="1"/>
      <p:bldP spid="1966111" grpId="0" animBg="1"/>
      <p:bldP spid="1966112" grpId="0" animBg="1"/>
      <p:bldP spid="1966114" grpId="0" animBg="1"/>
      <p:bldP spid="1966116" grpId="0" animBg="1"/>
      <p:bldP spid="1966118" grpId="0" animBg="1"/>
      <p:bldP spid="1966120" grpId="0" animBg="1"/>
      <p:bldP spid="1966122" grpId="0" animBg="1"/>
      <p:bldP spid="1966124" grpId="0" animBg="1"/>
      <p:bldP spid="1966125" grpId="0" autoUpdateAnimBg="0"/>
      <p:bldP spid="1966126" grpId="0" animBg="1"/>
      <p:bldP spid="19660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52" name="Freeform 1072"/>
          <p:cNvSpPr>
            <a:spLocks/>
          </p:cNvSpPr>
          <p:nvPr/>
        </p:nvSpPr>
        <p:spPr bwMode="auto">
          <a:xfrm>
            <a:off x="1457325" y="3552825"/>
            <a:ext cx="1457325" cy="1588"/>
          </a:xfrm>
          <a:custGeom>
            <a:avLst/>
            <a:gdLst>
              <a:gd name="T0" fmla="*/ 0 w 918"/>
              <a:gd name="T1" fmla="*/ 0 h 1"/>
              <a:gd name="T2" fmla="*/ 918 w 91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8" h="1">
                <a:moveTo>
                  <a:pt x="0" y="0"/>
                </a:moveTo>
                <a:lnTo>
                  <a:pt x="918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53" name="Freeform 1073"/>
          <p:cNvSpPr>
            <a:spLocks/>
          </p:cNvSpPr>
          <p:nvPr/>
        </p:nvSpPr>
        <p:spPr bwMode="auto">
          <a:xfrm>
            <a:off x="1419225" y="3759200"/>
            <a:ext cx="1609725" cy="1588"/>
          </a:xfrm>
          <a:custGeom>
            <a:avLst/>
            <a:gdLst>
              <a:gd name="T0" fmla="*/ 0 w 1014"/>
              <a:gd name="T1" fmla="*/ 0 h 1"/>
              <a:gd name="T2" fmla="*/ 1014 w 101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4" h="1">
                <a:moveTo>
                  <a:pt x="0" y="0"/>
                </a:moveTo>
                <a:lnTo>
                  <a:pt x="1014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54" name="Freeform 1074"/>
          <p:cNvSpPr>
            <a:spLocks/>
          </p:cNvSpPr>
          <p:nvPr/>
        </p:nvSpPr>
        <p:spPr bwMode="auto">
          <a:xfrm>
            <a:off x="1295400" y="3965575"/>
            <a:ext cx="1857375" cy="9525"/>
          </a:xfrm>
          <a:custGeom>
            <a:avLst/>
            <a:gdLst>
              <a:gd name="T0" fmla="*/ 0 w 1170"/>
              <a:gd name="T1" fmla="*/ 0 h 6"/>
              <a:gd name="T2" fmla="*/ 1170 w 1170"/>
              <a:gd name="T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0" h="6">
                <a:moveTo>
                  <a:pt x="0" y="0"/>
                </a:moveTo>
                <a:lnTo>
                  <a:pt x="1170" y="6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55" name="Freeform 1075"/>
          <p:cNvSpPr>
            <a:spLocks/>
          </p:cNvSpPr>
          <p:nvPr/>
        </p:nvSpPr>
        <p:spPr bwMode="auto">
          <a:xfrm>
            <a:off x="1133475" y="4181475"/>
            <a:ext cx="2171700" cy="1588"/>
          </a:xfrm>
          <a:custGeom>
            <a:avLst/>
            <a:gdLst>
              <a:gd name="T0" fmla="*/ 0 w 1368"/>
              <a:gd name="T1" fmla="*/ 0 h 1"/>
              <a:gd name="T2" fmla="*/ 1368 w 136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68" h="1">
                <a:moveTo>
                  <a:pt x="0" y="0"/>
                </a:moveTo>
                <a:lnTo>
                  <a:pt x="1368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67107" name="Group 1027"/>
          <p:cNvGrpSpPr>
            <a:grpSpLocks/>
          </p:cNvGrpSpPr>
          <p:nvPr/>
        </p:nvGrpSpPr>
        <p:grpSpPr bwMode="auto">
          <a:xfrm>
            <a:off x="381000" y="2362200"/>
            <a:ext cx="3116263" cy="2924175"/>
            <a:chOff x="2440" y="834"/>
            <a:chExt cx="1688" cy="1585"/>
          </a:xfrm>
        </p:grpSpPr>
        <p:sp>
          <p:nvSpPr>
            <p:cNvPr id="1967108" name="Text Box 1028"/>
            <p:cNvSpPr txBox="1">
              <a:spLocks noChangeArrowheads="1"/>
            </p:cNvSpPr>
            <p:nvPr/>
          </p:nvSpPr>
          <p:spPr bwMode="auto">
            <a:xfrm>
              <a:off x="2448" y="2073"/>
              <a:ext cx="35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67109" name="Line 1029"/>
            <p:cNvSpPr>
              <a:spLocks noChangeShapeType="1"/>
            </p:cNvSpPr>
            <p:nvPr/>
          </p:nvSpPr>
          <p:spPr bwMode="auto">
            <a:xfrm>
              <a:off x="2717" y="2204"/>
              <a:ext cx="1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10" name="Line 1030"/>
            <p:cNvSpPr>
              <a:spLocks noChangeShapeType="1"/>
            </p:cNvSpPr>
            <p:nvPr/>
          </p:nvSpPr>
          <p:spPr bwMode="auto">
            <a:xfrm flipV="1">
              <a:off x="2717" y="912"/>
              <a:ext cx="0" cy="1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11" name="Text Box 1031"/>
            <p:cNvSpPr txBox="1">
              <a:spLocks noChangeArrowheads="1"/>
            </p:cNvSpPr>
            <p:nvPr/>
          </p:nvSpPr>
          <p:spPr bwMode="auto">
            <a:xfrm>
              <a:off x="2440" y="834"/>
              <a:ext cx="27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67112" name="Text Box 1032"/>
            <p:cNvSpPr txBox="1">
              <a:spLocks noChangeArrowheads="1"/>
            </p:cNvSpPr>
            <p:nvPr/>
          </p:nvSpPr>
          <p:spPr bwMode="auto">
            <a:xfrm>
              <a:off x="3840" y="2220"/>
              <a:ext cx="28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67113" name="Group 1033"/>
          <p:cNvGrpSpPr>
            <a:grpSpLocks/>
          </p:cNvGrpSpPr>
          <p:nvPr/>
        </p:nvGrpSpPr>
        <p:grpSpPr bwMode="auto">
          <a:xfrm>
            <a:off x="892175" y="2728913"/>
            <a:ext cx="344488" cy="1584325"/>
            <a:chOff x="562" y="1719"/>
            <a:chExt cx="217" cy="998"/>
          </a:xfrm>
        </p:grpSpPr>
        <p:sp>
          <p:nvSpPr>
            <p:cNvPr id="1967114" name="Line 1034"/>
            <p:cNvSpPr>
              <a:spLocks noChangeShapeType="1"/>
            </p:cNvSpPr>
            <p:nvPr/>
          </p:nvSpPr>
          <p:spPr bwMode="auto">
            <a:xfrm>
              <a:off x="562" y="2717"/>
              <a:ext cx="10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7115" name="Line 1035"/>
            <p:cNvSpPr>
              <a:spLocks noChangeShapeType="1"/>
            </p:cNvSpPr>
            <p:nvPr/>
          </p:nvSpPr>
          <p:spPr bwMode="auto">
            <a:xfrm flipH="1">
              <a:off x="562" y="1719"/>
              <a:ext cx="217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7116" name="Text Box 1036"/>
          <p:cNvSpPr txBox="1">
            <a:spLocks noChangeArrowheads="1"/>
          </p:cNvSpPr>
          <p:nvPr/>
        </p:nvSpPr>
        <p:spPr bwMode="auto">
          <a:xfrm>
            <a:off x="522288" y="400843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1967117" name="Text Box 1037"/>
          <p:cNvSpPr txBox="1">
            <a:spLocks noChangeArrowheads="1"/>
          </p:cNvSpPr>
          <p:nvPr/>
        </p:nvSpPr>
        <p:spPr bwMode="auto">
          <a:xfrm>
            <a:off x="581025" y="2559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7118" name="Oval 1038"/>
          <p:cNvSpPr>
            <a:spLocks noChangeArrowheads="1"/>
          </p:cNvSpPr>
          <p:nvPr/>
        </p:nvSpPr>
        <p:spPr bwMode="auto">
          <a:xfrm>
            <a:off x="830263" y="32766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7119" name="Text Box 1039"/>
          <p:cNvSpPr txBox="1">
            <a:spLocks noChangeArrowheads="1"/>
          </p:cNvSpPr>
          <p:nvPr/>
        </p:nvSpPr>
        <p:spPr bwMode="auto">
          <a:xfrm>
            <a:off x="495300" y="3108325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67120" name="Line 1040"/>
          <p:cNvSpPr>
            <a:spLocks noChangeShapeType="1"/>
          </p:cNvSpPr>
          <p:nvPr/>
        </p:nvSpPr>
        <p:spPr bwMode="auto">
          <a:xfrm flipH="1">
            <a:off x="976313" y="3352800"/>
            <a:ext cx="471487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2" name="Freeform 1042"/>
          <p:cNvSpPr>
            <a:spLocks/>
          </p:cNvSpPr>
          <p:nvPr/>
        </p:nvSpPr>
        <p:spPr bwMode="auto">
          <a:xfrm>
            <a:off x="1062038" y="4114800"/>
            <a:ext cx="2333625" cy="190500"/>
          </a:xfrm>
          <a:custGeom>
            <a:avLst/>
            <a:gdLst>
              <a:gd name="T0" fmla="*/ 0 w 1470"/>
              <a:gd name="T1" fmla="*/ 120 h 120"/>
              <a:gd name="T2" fmla="*/ 1470 w 1470"/>
              <a:gd name="T3" fmla="*/ 120 h 120"/>
              <a:gd name="T4" fmla="*/ 1428 w 1470"/>
              <a:gd name="T5" fmla="*/ 60 h 120"/>
              <a:gd name="T6" fmla="*/ 1386 w 1470"/>
              <a:gd name="T7" fmla="*/ 0 h 120"/>
              <a:gd name="T8" fmla="*/ 84 w 1470"/>
              <a:gd name="T9" fmla="*/ 0 h 120"/>
              <a:gd name="T10" fmla="*/ 39 w 1470"/>
              <a:gd name="T11" fmla="*/ 69 h 120"/>
              <a:gd name="T12" fmla="*/ 0 w 1470"/>
              <a:gd name="T13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0" h="120">
                <a:moveTo>
                  <a:pt x="0" y="120"/>
                </a:moveTo>
                <a:lnTo>
                  <a:pt x="1470" y="120"/>
                </a:lnTo>
                <a:lnTo>
                  <a:pt x="1428" y="60"/>
                </a:lnTo>
                <a:lnTo>
                  <a:pt x="1386" y="0"/>
                </a:lnTo>
                <a:lnTo>
                  <a:pt x="84" y="0"/>
                </a:lnTo>
                <a:lnTo>
                  <a:pt x="39" y="69"/>
                </a:lnTo>
                <a:lnTo>
                  <a:pt x="0" y="12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3" name="Freeform 1043"/>
          <p:cNvSpPr>
            <a:spLocks/>
          </p:cNvSpPr>
          <p:nvPr/>
        </p:nvSpPr>
        <p:spPr bwMode="auto">
          <a:xfrm>
            <a:off x="1214438" y="3957638"/>
            <a:ext cx="2043112" cy="171450"/>
          </a:xfrm>
          <a:custGeom>
            <a:avLst/>
            <a:gdLst>
              <a:gd name="T0" fmla="*/ 0 w 1287"/>
              <a:gd name="T1" fmla="*/ 96 h 108"/>
              <a:gd name="T2" fmla="*/ 1287 w 1287"/>
              <a:gd name="T3" fmla="*/ 108 h 108"/>
              <a:gd name="T4" fmla="*/ 1254 w 1287"/>
              <a:gd name="T5" fmla="*/ 60 h 108"/>
              <a:gd name="T6" fmla="*/ 1254 w 1287"/>
              <a:gd name="T7" fmla="*/ 60 h 108"/>
              <a:gd name="T8" fmla="*/ 1209 w 1287"/>
              <a:gd name="T9" fmla="*/ 0 h 108"/>
              <a:gd name="T10" fmla="*/ 66 w 1287"/>
              <a:gd name="T11" fmla="*/ 3 h 108"/>
              <a:gd name="T12" fmla="*/ 33 w 1287"/>
              <a:gd name="T13" fmla="*/ 57 h 108"/>
              <a:gd name="T14" fmla="*/ 0 w 1287"/>
              <a:gd name="T15" fmla="*/ 9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7" h="108">
                <a:moveTo>
                  <a:pt x="0" y="96"/>
                </a:moveTo>
                <a:lnTo>
                  <a:pt x="1287" y="108"/>
                </a:lnTo>
                <a:lnTo>
                  <a:pt x="1254" y="60"/>
                </a:lnTo>
                <a:lnTo>
                  <a:pt x="1254" y="60"/>
                </a:lnTo>
                <a:lnTo>
                  <a:pt x="1209" y="0"/>
                </a:lnTo>
                <a:lnTo>
                  <a:pt x="66" y="3"/>
                </a:lnTo>
                <a:lnTo>
                  <a:pt x="33" y="57"/>
                </a:lnTo>
                <a:lnTo>
                  <a:pt x="0" y="9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4" name="Freeform 1044"/>
          <p:cNvSpPr>
            <a:spLocks/>
          </p:cNvSpPr>
          <p:nvPr/>
        </p:nvSpPr>
        <p:spPr bwMode="auto">
          <a:xfrm>
            <a:off x="1304925" y="3819525"/>
            <a:ext cx="1847850" cy="152400"/>
          </a:xfrm>
          <a:custGeom>
            <a:avLst/>
            <a:gdLst>
              <a:gd name="T0" fmla="*/ 0 w 1164"/>
              <a:gd name="T1" fmla="*/ 90 h 96"/>
              <a:gd name="T2" fmla="*/ 1164 w 1164"/>
              <a:gd name="T3" fmla="*/ 96 h 96"/>
              <a:gd name="T4" fmla="*/ 1137 w 1164"/>
              <a:gd name="T5" fmla="*/ 57 h 96"/>
              <a:gd name="T6" fmla="*/ 1098 w 1164"/>
              <a:gd name="T7" fmla="*/ 3 h 96"/>
              <a:gd name="T8" fmla="*/ 57 w 1164"/>
              <a:gd name="T9" fmla="*/ 0 h 96"/>
              <a:gd name="T10" fmla="*/ 33 w 1164"/>
              <a:gd name="T11" fmla="*/ 48 h 96"/>
              <a:gd name="T12" fmla="*/ 0 w 1164"/>
              <a:gd name="T13" fmla="*/ 9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4" h="96">
                <a:moveTo>
                  <a:pt x="0" y="90"/>
                </a:moveTo>
                <a:lnTo>
                  <a:pt x="1164" y="96"/>
                </a:lnTo>
                <a:lnTo>
                  <a:pt x="1137" y="57"/>
                </a:lnTo>
                <a:lnTo>
                  <a:pt x="1098" y="3"/>
                </a:lnTo>
                <a:lnTo>
                  <a:pt x="57" y="0"/>
                </a:lnTo>
                <a:lnTo>
                  <a:pt x="33" y="48"/>
                </a:lnTo>
                <a:lnTo>
                  <a:pt x="0" y="9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5" name="Freeform 1045"/>
          <p:cNvSpPr>
            <a:spLocks/>
          </p:cNvSpPr>
          <p:nvPr/>
        </p:nvSpPr>
        <p:spPr bwMode="auto">
          <a:xfrm>
            <a:off x="1390650" y="3667125"/>
            <a:ext cx="1666875" cy="161925"/>
          </a:xfrm>
          <a:custGeom>
            <a:avLst/>
            <a:gdLst>
              <a:gd name="T0" fmla="*/ 0 w 1050"/>
              <a:gd name="T1" fmla="*/ 102 h 102"/>
              <a:gd name="T2" fmla="*/ 1050 w 1050"/>
              <a:gd name="T3" fmla="*/ 102 h 102"/>
              <a:gd name="T4" fmla="*/ 1020 w 1050"/>
              <a:gd name="T5" fmla="*/ 54 h 102"/>
              <a:gd name="T6" fmla="*/ 990 w 1050"/>
              <a:gd name="T7" fmla="*/ 3 h 102"/>
              <a:gd name="T8" fmla="*/ 45 w 1050"/>
              <a:gd name="T9" fmla="*/ 0 h 102"/>
              <a:gd name="T10" fmla="*/ 27 w 1050"/>
              <a:gd name="T11" fmla="*/ 45 h 102"/>
              <a:gd name="T12" fmla="*/ 0 w 1050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02">
                <a:moveTo>
                  <a:pt x="0" y="102"/>
                </a:moveTo>
                <a:lnTo>
                  <a:pt x="1050" y="102"/>
                </a:lnTo>
                <a:lnTo>
                  <a:pt x="1020" y="54"/>
                </a:lnTo>
                <a:lnTo>
                  <a:pt x="990" y="3"/>
                </a:lnTo>
                <a:lnTo>
                  <a:pt x="45" y="0"/>
                </a:lnTo>
                <a:lnTo>
                  <a:pt x="27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6" name="Freeform 1046"/>
          <p:cNvSpPr>
            <a:spLocks/>
          </p:cNvSpPr>
          <p:nvPr/>
        </p:nvSpPr>
        <p:spPr bwMode="auto">
          <a:xfrm>
            <a:off x="1462088" y="3505200"/>
            <a:ext cx="1504950" cy="176213"/>
          </a:xfrm>
          <a:custGeom>
            <a:avLst/>
            <a:gdLst>
              <a:gd name="T0" fmla="*/ 0 w 948"/>
              <a:gd name="T1" fmla="*/ 102 h 111"/>
              <a:gd name="T2" fmla="*/ 948 w 948"/>
              <a:gd name="T3" fmla="*/ 111 h 111"/>
              <a:gd name="T4" fmla="*/ 927 w 948"/>
              <a:gd name="T5" fmla="*/ 54 h 111"/>
              <a:gd name="T6" fmla="*/ 909 w 948"/>
              <a:gd name="T7" fmla="*/ 0 h 111"/>
              <a:gd name="T8" fmla="*/ 0 w 948"/>
              <a:gd name="T9" fmla="*/ 0 h 111"/>
              <a:gd name="T10" fmla="*/ 3 w 948"/>
              <a:gd name="T11" fmla="*/ 51 h 111"/>
              <a:gd name="T12" fmla="*/ 0 w 948"/>
              <a:gd name="T13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8" h="111">
                <a:moveTo>
                  <a:pt x="0" y="102"/>
                </a:moveTo>
                <a:lnTo>
                  <a:pt x="948" y="111"/>
                </a:lnTo>
                <a:lnTo>
                  <a:pt x="927" y="54"/>
                </a:lnTo>
                <a:lnTo>
                  <a:pt x="909" y="0"/>
                </a:lnTo>
                <a:lnTo>
                  <a:pt x="0" y="0"/>
                </a:lnTo>
                <a:lnTo>
                  <a:pt x="3" y="51"/>
                </a:lnTo>
                <a:lnTo>
                  <a:pt x="0" y="10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7" name="Freeform 1047"/>
          <p:cNvSpPr>
            <a:spLocks/>
          </p:cNvSpPr>
          <p:nvPr/>
        </p:nvSpPr>
        <p:spPr bwMode="auto">
          <a:xfrm>
            <a:off x="1438275" y="3352800"/>
            <a:ext cx="1476375" cy="171450"/>
          </a:xfrm>
          <a:custGeom>
            <a:avLst/>
            <a:gdLst>
              <a:gd name="T0" fmla="*/ 15 w 930"/>
              <a:gd name="T1" fmla="*/ 99 h 108"/>
              <a:gd name="T2" fmla="*/ 930 w 930"/>
              <a:gd name="T3" fmla="*/ 108 h 108"/>
              <a:gd name="T4" fmla="*/ 918 w 930"/>
              <a:gd name="T5" fmla="*/ 54 h 108"/>
              <a:gd name="T6" fmla="*/ 915 w 930"/>
              <a:gd name="T7" fmla="*/ 0 h 108"/>
              <a:gd name="T8" fmla="*/ 0 w 930"/>
              <a:gd name="T9" fmla="*/ 3 h 108"/>
              <a:gd name="T10" fmla="*/ 9 w 930"/>
              <a:gd name="T11" fmla="*/ 51 h 108"/>
              <a:gd name="T12" fmla="*/ 15 w 930"/>
              <a:gd name="T13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0" h="108">
                <a:moveTo>
                  <a:pt x="15" y="99"/>
                </a:moveTo>
                <a:lnTo>
                  <a:pt x="930" y="108"/>
                </a:lnTo>
                <a:lnTo>
                  <a:pt x="918" y="54"/>
                </a:lnTo>
                <a:lnTo>
                  <a:pt x="915" y="0"/>
                </a:lnTo>
                <a:lnTo>
                  <a:pt x="0" y="3"/>
                </a:lnTo>
                <a:lnTo>
                  <a:pt x="9" y="51"/>
                </a:lnTo>
                <a:lnTo>
                  <a:pt x="15" y="99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8" name="Freeform 1048"/>
          <p:cNvSpPr>
            <a:spLocks/>
          </p:cNvSpPr>
          <p:nvPr/>
        </p:nvSpPr>
        <p:spPr bwMode="auto">
          <a:xfrm>
            <a:off x="1400175" y="3200400"/>
            <a:ext cx="1495425" cy="176213"/>
          </a:xfrm>
          <a:custGeom>
            <a:avLst/>
            <a:gdLst>
              <a:gd name="T0" fmla="*/ 24 w 942"/>
              <a:gd name="T1" fmla="*/ 96 h 111"/>
              <a:gd name="T2" fmla="*/ 939 w 942"/>
              <a:gd name="T3" fmla="*/ 111 h 111"/>
              <a:gd name="T4" fmla="*/ 933 w 942"/>
              <a:gd name="T5" fmla="*/ 51 h 111"/>
              <a:gd name="T6" fmla="*/ 942 w 942"/>
              <a:gd name="T7" fmla="*/ 0 h 111"/>
              <a:gd name="T8" fmla="*/ 0 w 942"/>
              <a:gd name="T9" fmla="*/ 0 h 111"/>
              <a:gd name="T10" fmla="*/ 9 w 942"/>
              <a:gd name="T11" fmla="*/ 48 h 111"/>
              <a:gd name="T12" fmla="*/ 24 w 942"/>
              <a:gd name="T13" fmla="*/ 9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2" h="111">
                <a:moveTo>
                  <a:pt x="24" y="96"/>
                </a:moveTo>
                <a:lnTo>
                  <a:pt x="939" y="111"/>
                </a:lnTo>
                <a:lnTo>
                  <a:pt x="933" y="51"/>
                </a:lnTo>
                <a:lnTo>
                  <a:pt x="942" y="0"/>
                </a:lnTo>
                <a:lnTo>
                  <a:pt x="0" y="0"/>
                </a:lnTo>
                <a:lnTo>
                  <a:pt x="9" y="48"/>
                </a:lnTo>
                <a:lnTo>
                  <a:pt x="24" y="9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29" name="Freeform 1049"/>
          <p:cNvSpPr>
            <a:spLocks/>
          </p:cNvSpPr>
          <p:nvPr/>
        </p:nvSpPr>
        <p:spPr bwMode="auto">
          <a:xfrm>
            <a:off x="1347788" y="3043238"/>
            <a:ext cx="1562100" cy="180975"/>
          </a:xfrm>
          <a:custGeom>
            <a:avLst/>
            <a:gdLst>
              <a:gd name="T0" fmla="*/ 33 w 984"/>
              <a:gd name="T1" fmla="*/ 102 h 114"/>
              <a:gd name="T2" fmla="*/ 972 w 984"/>
              <a:gd name="T3" fmla="*/ 114 h 114"/>
              <a:gd name="T4" fmla="*/ 981 w 984"/>
              <a:gd name="T5" fmla="*/ 60 h 114"/>
              <a:gd name="T6" fmla="*/ 984 w 984"/>
              <a:gd name="T7" fmla="*/ 0 h 114"/>
              <a:gd name="T8" fmla="*/ 0 w 984"/>
              <a:gd name="T9" fmla="*/ 3 h 114"/>
              <a:gd name="T10" fmla="*/ 15 w 984"/>
              <a:gd name="T11" fmla="*/ 54 h 114"/>
              <a:gd name="T12" fmla="*/ 33 w 984"/>
              <a:gd name="T13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4" h="114">
                <a:moveTo>
                  <a:pt x="33" y="102"/>
                </a:moveTo>
                <a:lnTo>
                  <a:pt x="972" y="114"/>
                </a:lnTo>
                <a:lnTo>
                  <a:pt x="981" y="60"/>
                </a:lnTo>
                <a:lnTo>
                  <a:pt x="984" y="0"/>
                </a:lnTo>
                <a:lnTo>
                  <a:pt x="0" y="3"/>
                </a:lnTo>
                <a:lnTo>
                  <a:pt x="15" y="54"/>
                </a:lnTo>
                <a:lnTo>
                  <a:pt x="33" y="10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30" name="Freeform 1050"/>
          <p:cNvSpPr>
            <a:spLocks/>
          </p:cNvSpPr>
          <p:nvPr/>
        </p:nvSpPr>
        <p:spPr bwMode="auto">
          <a:xfrm>
            <a:off x="1295400" y="2895600"/>
            <a:ext cx="1638300" cy="157163"/>
          </a:xfrm>
          <a:custGeom>
            <a:avLst/>
            <a:gdLst>
              <a:gd name="T0" fmla="*/ 33 w 1032"/>
              <a:gd name="T1" fmla="*/ 96 h 99"/>
              <a:gd name="T2" fmla="*/ 1014 w 1032"/>
              <a:gd name="T3" fmla="*/ 99 h 99"/>
              <a:gd name="T4" fmla="*/ 1017 w 1032"/>
              <a:gd name="T5" fmla="*/ 60 h 99"/>
              <a:gd name="T6" fmla="*/ 1032 w 1032"/>
              <a:gd name="T7" fmla="*/ 3 h 99"/>
              <a:gd name="T8" fmla="*/ 0 w 1032"/>
              <a:gd name="T9" fmla="*/ 0 h 99"/>
              <a:gd name="T10" fmla="*/ 24 w 1032"/>
              <a:gd name="T11" fmla="*/ 51 h 99"/>
              <a:gd name="T12" fmla="*/ 33 w 1032"/>
              <a:gd name="T13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2" h="99">
                <a:moveTo>
                  <a:pt x="33" y="96"/>
                </a:moveTo>
                <a:lnTo>
                  <a:pt x="1014" y="99"/>
                </a:lnTo>
                <a:lnTo>
                  <a:pt x="1017" y="60"/>
                </a:lnTo>
                <a:lnTo>
                  <a:pt x="1032" y="3"/>
                </a:lnTo>
                <a:lnTo>
                  <a:pt x="0" y="0"/>
                </a:lnTo>
                <a:lnTo>
                  <a:pt x="24" y="51"/>
                </a:lnTo>
                <a:lnTo>
                  <a:pt x="33" y="9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31" name="Freeform 1051"/>
          <p:cNvSpPr>
            <a:spLocks/>
          </p:cNvSpPr>
          <p:nvPr/>
        </p:nvSpPr>
        <p:spPr bwMode="auto">
          <a:xfrm>
            <a:off x="1243013" y="2728913"/>
            <a:ext cx="1704975" cy="180975"/>
          </a:xfrm>
          <a:custGeom>
            <a:avLst/>
            <a:gdLst>
              <a:gd name="T0" fmla="*/ 36 w 1074"/>
              <a:gd name="T1" fmla="*/ 114 h 114"/>
              <a:gd name="T2" fmla="*/ 1065 w 1074"/>
              <a:gd name="T3" fmla="*/ 108 h 114"/>
              <a:gd name="T4" fmla="*/ 1071 w 1074"/>
              <a:gd name="T5" fmla="*/ 63 h 114"/>
              <a:gd name="T6" fmla="*/ 1074 w 1074"/>
              <a:gd name="T7" fmla="*/ 0 h 114"/>
              <a:gd name="T8" fmla="*/ 0 w 1074"/>
              <a:gd name="T9" fmla="*/ 0 h 114"/>
              <a:gd name="T10" fmla="*/ 18 w 1074"/>
              <a:gd name="T11" fmla="*/ 54 h 114"/>
              <a:gd name="T12" fmla="*/ 36 w 1074"/>
              <a:gd name="T1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4" h="114">
                <a:moveTo>
                  <a:pt x="36" y="114"/>
                </a:moveTo>
                <a:lnTo>
                  <a:pt x="1065" y="108"/>
                </a:lnTo>
                <a:lnTo>
                  <a:pt x="1071" y="63"/>
                </a:lnTo>
                <a:lnTo>
                  <a:pt x="1074" y="0"/>
                </a:lnTo>
                <a:lnTo>
                  <a:pt x="0" y="0"/>
                </a:lnTo>
                <a:lnTo>
                  <a:pt x="18" y="54"/>
                </a:lnTo>
                <a:lnTo>
                  <a:pt x="36" y="114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32" name="Freeform 1052"/>
          <p:cNvSpPr>
            <a:spLocks/>
          </p:cNvSpPr>
          <p:nvPr/>
        </p:nvSpPr>
        <p:spPr bwMode="auto">
          <a:xfrm>
            <a:off x="1055688" y="2717800"/>
            <a:ext cx="441325" cy="1595438"/>
          </a:xfrm>
          <a:custGeom>
            <a:avLst/>
            <a:gdLst>
              <a:gd name="T0" fmla="*/ 120 w 278"/>
              <a:gd name="T1" fmla="*/ 0 h 1005"/>
              <a:gd name="T2" fmla="*/ 258 w 278"/>
              <a:gd name="T3" fmla="*/ 573 h 1005"/>
              <a:gd name="T4" fmla="*/ 0 w 278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1005">
                <a:moveTo>
                  <a:pt x="120" y="0"/>
                </a:moveTo>
                <a:cubicBezTo>
                  <a:pt x="143" y="96"/>
                  <a:pt x="278" y="406"/>
                  <a:pt x="258" y="573"/>
                </a:cubicBezTo>
                <a:cubicBezTo>
                  <a:pt x="238" y="740"/>
                  <a:pt x="54" y="915"/>
                  <a:pt x="0" y="1005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33" name="Freeform 1053"/>
          <p:cNvSpPr>
            <a:spLocks/>
          </p:cNvSpPr>
          <p:nvPr/>
        </p:nvSpPr>
        <p:spPr bwMode="auto">
          <a:xfrm>
            <a:off x="2838450" y="2717800"/>
            <a:ext cx="560388" cy="1595438"/>
          </a:xfrm>
          <a:custGeom>
            <a:avLst/>
            <a:gdLst>
              <a:gd name="T0" fmla="*/ 71 w 353"/>
              <a:gd name="T1" fmla="*/ 0 h 1005"/>
              <a:gd name="T2" fmla="*/ 47 w 353"/>
              <a:gd name="T3" fmla="*/ 525 h 1005"/>
              <a:gd name="T4" fmla="*/ 353 w 353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" h="1005">
                <a:moveTo>
                  <a:pt x="71" y="0"/>
                </a:moveTo>
                <a:cubicBezTo>
                  <a:pt x="68" y="87"/>
                  <a:pt x="0" y="358"/>
                  <a:pt x="47" y="525"/>
                </a:cubicBezTo>
                <a:cubicBezTo>
                  <a:pt x="94" y="692"/>
                  <a:pt x="289" y="905"/>
                  <a:pt x="353" y="1005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67134" name="Group 1054"/>
          <p:cNvGrpSpPr>
            <a:grpSpLocks/>
          </p:cNvGrpSpPr>
          <p:nvPr/>
        </p:nvGrpSpPr>
        <p:grpSpPr bwMode="auto">
          <a:xfrm>
            <a:off x="1046163" y="2728913"/>
            <a:ext cx="2362200" cy="1584325"/>
            <a:chOff x="659" y="1719"/>
            <a:chExt cx="1488" cy="998"/>
          </a:xfrm>
        </p:grpSpPr>
        <p:sp>
          <p:nvSpPr>
            <p:cNvPr id="1967135" name="Line 1055"/>
            <p:cNvSpPr>
              <a:spLocks noChangeShapeType="1"/>
            </p:cNvSpPr>
            <p:nvPr/>
          </p:nvSpPr>
          <p:spPr bwMode="auto">
            <a:xfrm>
              <a:off x="779" y="1719"/>
              <a:ext cx="1089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7136" name="Line 1056"/>
            <p:cNvSpPr>
              <a:spLocks noChangeShapeType="1"/>
            </p:cNvSpPr>
            <p:nvPr/>
          </p:nvSpPr>
          <p:spPr bwMode="auto">
            <a:xfrm>
              <a:off x="659" y="2717"/>
              <a:ext cx="14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7137" name="Freeform 1057"/>
          <p:cNvSpPr>
            <a:spLocks/>
          </p:cNvSpPr>
          <p:nvPr/>
        </p:nvSpPr>
        <p:spPr bwMode="auto">
          <a:xfrm>
            <a:off x="1057275" y="4295775"/>
            <a:ext cx="2333625" cy="3175"/>
          </a:xfrm>
          <a:custGeom>
            <a:avLst/>
            <a:gdLst>
              <a:gd name="T0" fmla="*/ 0 w 1470"/>
              <a:gd name="T1" fmla="*/ 2 h 2"/>
              <a:gd name="T2" fmla="*/ 1470 w 1470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70" h="2">
                <a:moveTo>
                  <a:pt x="0" y="2"/>
                </a:moveTo>
                <a:lnTo>
                  <a:pt x="1470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7138" name="Text Box 1058"/>
          <p:cNvSpPr txBox="1">
            <a:spLocks noChangeArrowheads="1"/>
          </p:cNvSpPr>
          <p:nvPr/>
        </p:nvSpPr>
        <p:spPr bwMode="auto">
          <a:xfrm>
            <a:off x="2387600" y="36734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67139" name="Text Box 1059"/>
          <p:cNvSpPr txBox="1">
            <a:spLocks noChangeArrowheads="1"/>
          </p:cNvSpPr>
          <p:nvPr/>
        </p:nvSpPr>
        <p:spPr bwMode="auto">
          <a:xfrm>
            <a:off x="2913063" y="3367088"/>
            <a:ext cx="938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 x</a:t>
            </a:r>
            <a:r>
              <a:rPr lang="en-US" altLang="zh-CN" sz="1600" b="1" baseline="-25000">
                <a:solidFill>
                  <a:srgbClr val="FF00FF"/>
                </a:solidFill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sp>
        <p:nvSpPr>
          <p:cNvPr id="1967140" name="Text Box 1060"/>
          <p:cNvSpPr txBox="1">
            <a:spLocks noChangeArrowheads="1"/>
          </p:cNvSpPr>
          <p:nvPr/>
        </p:nvSpPr>
        <p:spPr bwMode="auto">
          <a:xfrm>
            <a:off x="533400" y="33670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1600" b="1" i="1">
                <a:solidFill>
                  <a:srgbClr val="FF00FF"/>
                </a:solidFill>
              </a:rPr>
              <a:t> </a:t>
            </a:r>
            <a:r>
              <a:rPr lang="en-US" altLang="zh-CN" sz="14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67141" name="Text Box 1061"/>
          <p:cNvSpPr txBox="1">
            <a:spLocks noChangeArrowheads="1"/>
          </p:cNvSpPr>
          <p:nvPr/>
        </p:nvSpPr>
        <p:spPr bwMode="auto">
          <a:xfrm>
            <a:off x="228600" y="5713413"/>
            <a:ext cx="836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967146" name="Rectangle 1066"/>
          <p:cNvSpPr>
            <a:spLocks noChangeArrowheads="1"/>
          </p:cNvSpPr>
          <p:nvPr/>
        </p:nvSpPr>
        <p:spPr bwMode="auto">
          <a:xfrm>
            <a:off x="228600" y="304800"/>
            <a:ext cx="4876800" cy="593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二重积分计算的两种积分顺序</a:t>
            </a:r>
          </a:p>
        </p:txBody>
      </p:sp>
      <p:sp>
        <p:nvSpPr>
          <p:cNvPr id="1967147" name="Rectangle 1067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286375"/>
            <a:ext cx="369887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67148" name="Object 1068"/>
          <p:cNvGraphicFramePr>
            <a:graphicFrameLocks noChangeAspect="1"/>
          </p:cNvGraphicFramePr>
          <p:nvPr/>
        </p:nvGraphicFramePr>
        <p:xfrm>
          <a:off x="5167313" y="334963"/>
          <a:ext cx="29257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56" name="公式" r:id="rId3" imgW="1244520" imgH="380880" progId="Equation.3">
                  <p:embed/>
                </p:oleObj>
              </mc:Choice>
              <mc:Fallback>
                <p:oleObj name="公式" r:id="rId3" imgW="1244520" imgH="380880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34963"/>
                        <a:ext cx="292576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7149" name="Object 1069"/>
          <p:cNvGraphicFramePr>
            <a:graphicFrameLocks noChangeAspect="1"/>
          </p:cNvGraphicFramePr>
          <p:nvPr/>
        </p:nvGraphicFramePr>
        <p:xfrm>
          <a:off x="927100" y="5562600"/>
          <a:ext cx="33861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57" name="公式" r:id="rId5" imgW="1320480" imgH="355320" progId="Equation.3">
                  <p:embed/>
                </p:oleObj>
              </mc:Choice>
              <mc:Fallback>
                <p:oleObj name="公式" r:id="rId5" imgW="1320480" imgH="35532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62600"/>
                        <a:ext cx="338613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7150" name="Text Box 1070"/>
          <p:cNvSpPr txBox="1">
            <a:spLocks noChangeArrowheads="1"/>
          </p:cNvSpPr>
          <p:nvPr/>
        </p:nvSpPr>
        <p:spPr bwMode="auto">
          <a:xfrm>
            <a:off x="533400" y="1219200"/>
            <a:ext cx="3011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967151" name="AutoShape 1071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9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9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96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6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6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6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6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6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6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6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6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152" grpId="0" animBg="1"/>
      <p:bldP spid="1967153" grpId="0" animBg="1"/>
      <p:bldP spid="1967154" grpId="0" animBg="1"/>
      <p:bldP spid="1967155" grpId="0" animBg="1"/>
      <p:bldP spid="1967122" grpId="0" animBg="1"/>
      <p:bldP spid="1967123" grpId="0" animBg="1"/>
      <p:bldP spid="1967124" grpId="0" animBg="1"/>
      <p:bldP spid="1967125" grpId="0" animBg="1"/>
      <p:bldP spid="1967126" grpId="0" animBg="1"/>
      <p:bldP spid="1967127" grpId="0" animBg="1"/>
      <p:bldP spid="1967128" grpId="0" animBg="1"/>
      <p:bldP spid="1967129" grpId="0" animBg="1"/>
      <p:bldP spid="1967130" grpId="0" animBg="1"/>
      <p:bldP spid="1967131" grpId="0" animBg="1"/>
      <p:bldP spid="1967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746" name="Rectangle 108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691" name="Rectangle 1027"/>
          <p:cNvSpPr>
            <a:spLocks noChangeArrowheads="1"/>
          </p:cNvSpPr>
          <p:nvPr/>
        </p:nvSpPr>
        <p:spPr bwMode="auto">
          <a:xfrm>
            <a:off x="1204913" y="1890713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90692" name="Rectangle 1028"/>
          <p:cNvSpPr>
            <a:spLocks noChangeArrowheads="1"/>
          </p:cNvSpPr>
          <p:nvPr/>
        </p:nvSpPr>
        <p:spPr bwMode="auto">
          <a:xfrm>
            <a:off x="304800" y="2119313"/>
            <a:ext cx="88138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800">
                <a:solidFill>
                  <a:srgbClr val="FF0000"/>
                </a:solidFill>
              </a:rPr>
              <a:t> 4 </a:t>
            </a:r>
            <a:r>
              <a:rPr lang="en-US" altLang="zh-CN" sz="1200">
                <a:solidFill>
                  <a:srgbClr val="FF0000"/>
                </a:solidFill>
              </a:rPr>
              <a:t>  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二重积分的计算：</a:t>
            </a:r>
            <a:r>
              <a:rPr lang="en-US" altLang="zh-CN" sz="1800" i="1">
                <a:solidFill>
                  <a:schemeClr val="tx1"/>
                </a:solidFill>
              </a:rPr>
              <a:t>D</a:t>
            </a:r>
            <a:r>
              <a:rPr lang="zh-CN" altLang="zh-CN" sz="1800">
                <a:solidFill>
                  <a:schemeClr val="tx1"/>
                </a:solidFill>
                <a:latin typeface="楷体_GB2312" pitchFamily="49" charset="-122"/>
              </a:rPr>
              <a:t>是矩形区域</a:t>
            </a:r>
          </a:p>
          <a:p>
            <a:pPr>
              <a:lnSpc>
                <a:spcPct val="135000"/>
              </a:lnSpc>
            </a:pPr>
            <a:r>
              <a:rPr lang="zh-CN" altLang="zh-CN" sz="1800">
                <a:solidFill>
                  <a:schemeClr val="tx1"/>
                </a:solidFill>
                <a:latin typeface="楷体_GB2312" pitchFamily="49" charset="-122"/>
              </a:rPr>
              <a:t>   含“</a:t>
            </a:r>
            <a:r>
              <a:rPr lang="zh-CN" altLang="en-US" sz="1800">
                <a:solidFill>
                  <a:schemeClr val="tx1"/>
                </a:solidFill>
              </a:rPr>
              <a:t>复习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</a:t>
            </a:r>
            <a:r>
              <a:rPr lang="en-US" altLang="zh-CN" sz="1800">
                <a:solidFill>
                  <a:schemeClr val="tx1"/>
                </a:solidFill>
              </a:rPr>
              <a:t> 2</a:t>
            </a:r>
            <a:r>
              <a:rPr lang="zh-CN" altLang="en-US" sz="1800">
                <a:solidFill>
                  <a:schemeClr val="tx1"/>
                </a:solidFill>
              </a:rPr>
              <a:t>，图</a:t>
            </a:r>
            <a:r>
              <a:rPr lang="en-US" altLang="zh-CN" sz="1800">
                <a:solidFill>
                  <a:schemeClr val="tx1"/>
                </a:solidFill>
              </a:rPr>
              <a:t>19</a:t>
            </a:r>
            <a:r>
              <a:rPr lang="zh-CN" altLang="en-US" sz="1800">
                <a:solidFill>
                  <a:schemeClr val="tx1"/>
                </a:solidFill>
              </a:rPr>
              <a:t>：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平行截面面积为已知的立体的体积”</a:t>
            </a:r>
          </a:p>
          <a:p>
            <a:pPr>
              <a:lnSpc>
                <a:spcPct val="135000"/>
              </a:lnSpc>
            </a:pP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FF0000"/>
                </a:solidFill>
              </a:rPr>
              <a:t>5 </a:t>
            </a:r>
            <a:r>
              <a:rPr lang="en-US" altLang="zh-CN" sz="1200">
                <a:solidFill>
                  <a:srgbClr val="FF0000"/>
                </a:solidFill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二重积分的计算：</a:t>
            </a:r>
            <a:r>
              <a:rPr lang="en-US" altLang="zh-CN" sz="1800" i="1">
                <a:solidFill>
                  <a:schemeClr val="tx1"/>
                </a:solidFill>
              </a:rPr>
              <a:t>D</a:t>
            </a:r>
            <a:r>
              <a:rPr lang="zh-CN" altLang="zh-CN" sz="1800">
                <a:solidFill>
                  <a:schemeClr val="tx1"/>
                </a:solidFill>
                <a:latin typeface="楷体_GB2312" pitchFamily="49" charset="-122"/>
              </a:rPr>
              <a:t>是曲线梯形区域       </a:t>
            </a:r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6</a:t>
            </a:r>
            <a:r>
              <a:rPr lang="en-US" altLang="zh-CN" sz="18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二重积分计算的两种积分顺序</a:t>
            </a:r>
          </a:p>
        </p:txBody>
      </p:sp>
      <p:graphicFrame>
        <p:nvGraphicFramePr>
          <p:cNvPr id="2290694" name="Object 1030"/>
          <p:cNvGraphicFramePr>
            <a:graphicFrameLocks noChangeAspect="1"/>
          </p:cNvGraphicFramePr>
          <p:nvPr/>
        </p:nvGraphicFramePr>
        <p:xfrm>
          <a:off x="717550" y="1716088"/>
          <a:ext cx="7481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47" name="公式" r:id="rId3" imgW="5270400" imgH="368280" progId="Equation.3">
                  <p:embed/>
                </p:oleObj>
              </mc:Choice>
              <mc:Fallback>
                <p:oleObj name="公式" r:id="rId3" imgW="5270400" imgH="3682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716088"/>
                        <a:ext cx="74818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695" name="Text Box 1031"/>
          <p:cNvSpPr txBox="1">
            <a:spLocks noChangeArrowheads="1"/>
          </p:cNvSpPr>
          <p:nvPr/>
        </p:nvSpPr>
        <p:spPr bwMode="auto">
          <a:xfrm>
            <a:off x="381000" y="1704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3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290696" name="Text Box 1032"/>
          <p:cNvSpPr txBox="1">
            <a:spLocks noChangeArrowheads="1"/>
          </p:cNvSpPr>
          <p:nvPr/>
        </p:nvSpPr>
        <p:spPr bwMode="auto">
          <a:xfrm>
            <a:off x="685800" y="1289050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多元函数积分学概况</a:t>
            </a:r>
          </a:p>
        </p:txBody>
      </p:sp>
      <p:sp>
        <p:nvSpPr>
          <p:cNvPr id="2290697" name="Text Box 1033"/>
          <p:cNvSpPr txBox="1">
            <a:spLocks noChangeArrowheads="1"/>
          </p:cNvSpPr>
          <p:nvPr/>
        </p:nvSpPr>
        <p:spPr bwMode="auto">
          <a:xfrm>
            <a:off x="381000" y="1289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90698" name="Text Box 1034"/>
          <p:cNvSpPr txBox="1">
            <a:spLocks noChangeArrowheads="1"/>
          </p:cNvSpPr>
          <p:nvPr/>
        </p:nvSpPr>
        <p:spPr bwMode="auto">
          <a:xfrm>
            <a:off x="4711700" y="1289050"/>
            <a:ext cx="207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2   </a:t>
            </a:r>
            <a:r>
              <a:rPr lang="zh-CN" altLang="zh-CN" sz="1800">
                <a:solidFill>
                  <a:schemeClr val="tx1"/>
                </a:solidFill>
                <a:latin typeface="楷体_GB2312" pitchFamily="49" charset="-122"/>
              </a:rPr>
              <a:t>曲顶柱体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的体积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2290699" name="Text Box 1035"/>
          <p:cNvSpPr txBox="1">
            <a:spLocks noChangeArrowheads="1"/>
          </p:cNvSpPr>
          <p:nvPr/>
        </p:nvSpPr>
        <p:spPr bwMode="auto">
          <a:xfrm>
            <a:off x="381000" y="3462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7</a:t>
            </a:r>
          </a:p>
        </p:txBody>
      </p:sp>
      <p:graphicFrame>
        <p:nvGraphicFramePr>
          <p:cNvPr id="2290700" name="Object 1036"/>
          <p:cNvGraphicFramePr>
            <a:graphicFrameLocks noChangeAspect="1"/>
          </p:cNvGraphicFramePr>
          <p:nvPr/>
        </p:nvGraphicFramePr>
        <p:xfrm>
          <a:off x="803275" y="3381375"/>
          <a:ext cx="64357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48" name="公式" r:id="rId5" imgW="4216320" imgH="431640" progId="Equation.3">
                  <p:embed/>
                </p:oleObj>
              </mc:Choice>
              <mc:Fallback>
                <p:oleObj name="公式" r:id="rId5" imgW="4216320" imgH="43164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381375"/>
                        <a:ext cx="64357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701" name="Text Box 1037"/>
          <p:cNvSpPr txBox="1">
            <a:spLocks noChangeArrowheads="1"/>
          </p:cNvSpPr>
          <p:nvPr/>
        </p:nvSpPr>
        <p:spPr bwMode="auto">
          <a:xfrm>
            <a:off x="381000" y="3992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8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graphicFrame>
        <p:nvGraphicFramePr>
          <p:cNvPr id="2290702" name="Object 1038"/>
          <p:cNvGraphicFramePr>
            <a:graphicFrameLocks noChangeAspect="1"/>
          </p:cNvGraphicFramePr>
          <p:nvPr/>
        </p:nvGraphicFramePr>
        <p:xfrm>
          <a:off x="746125" y="4002088"/>
          <a:ext cx="6540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49" name="公式" r:id="rId7" imgW="4292280" imgH="368280" progId="Equation.3">
                  <p:embed/>
                </p:oleObj>
              </mc:Choice>
              <mc:Fallback>
                <p:oleObj name="公式" r:id="rId7" imgW="4292280" imgH="3682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02088"/>
                        <a:ext cx="65405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0703" name="Object 1039"/>
          <p:cNvGraphicFramePr>
            <a:graphicFrameLocks noChangeAspect="1"/>
          </p:cNvGraphicFramePr>
          <p:nvPr/>
        </p:nvGraphicFramePr>
        <p:xfrm>
          <a:off x="784225" y="4359275"/>
          <a:ext cx="57483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50" name="公式" r:id="rId9" imgW="3670200" imgH="419040" progId="Equation.3">
                  <p:embed/>
                </p:oleObj>
              </mc:Choice>
              <mc:Fallback>
                <p:oleObj name="公式" r:id="rId9" imgW="3670200" imgH="41904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359275"/>
                        <a:ext cx="574833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704" name="Text Box 1040"/>
          <p:cNvSpPr txBox="1">
            <a:spLocks noChangeArrowheads="1"/>
          </p:cNvSpPr>
          <p:nvPr/>
        </p:nvSpPr>
        <p:spPr bwMode="auto">
          <a:xfrm>
            <a:off x="381000" y="4473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90705" name="Text Box 1041"/>
          <p:cNvSpPr txBox="1">
            <a:spLocks noChangeArrowheads="1"/>
          </p:cNvSpPr>
          <p:nvPr/>
        </p:nvSpPr>
        <p:spPr bwMode="auto">
          <a:xfrm>
            <a:off x="276225" y="4995863"/>
            <a:ext cx="327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 10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1800">
                <a:solidFill>
                  <a:schemeClr val="tx1"/>
                </a:solidFill>
              </a:rPr>
              <a:t>将二重积分化成二次积分</a:t>
            </a:r>
            <a:r>
              <a:rPr lang="en-US" altLang="zh-CN" sz="1800">
                <a:solidFill>
                  <a:schemeClr val="tx1"/>
                </a:solidFill>
              </a:rPr>
              <a:t>.</a:t>
            </a:r>
            <a:endParaRPr lang="en-US" altLang="zh-CN" sz="1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90706" name="Text Box 1042"/>
          <p:cNvSpPr txBox="1">
            <a:spLocks noChangeArrowheads="1"/>
          </p:cNvSpPr>
          <p:nvPr/>
        </p:nvSpPr>
        <p:spPr bwMode="auto">
          <a:xfrm>
            <a:off x="3870325" y="4995863"/>
            <a:ext cx="294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i="1"/>
              <a:t>D</a:t>
            </a:r>
            <a:r>
              <a:rPr lang="en-US" altLang="zh-CN" sz="1800"/>
              <a:t>: </a:t>
            </a:r>
            <a:r>
              <a:rPr lang="en-US" altLang="zh-CN" sz="1800" i="1"/>
              <a:t>x+y </a:t>
            </a:r>
            <a:r>
              <a:rPr lang="en-US" altLang="zh-CN" sz="1800"/>
              <a:t>=1 , </a:t>
            </a:r>
            <a:r>
              <a:rPr lang="en-US" altLang="zh-CN" sz="1800" i="1"/>
              <a:t>x–y </a:t>
            </a:r>
            <a:r>
              <a:rPr lang="en-US" altLang="zh-CN" sz="1800"/>
              <a:t>=1</a:t>
            </a:r>
            <a:r>
              <a:rPr lang="zh-CN" altLang="en-US" sz="1800"/>
              <a:t>，</a:t>
            </a:r>
            <a:r>
              <a:rPr lang="en-US" altLang="zh-CN" sz="1800" i="1"/>
              <a:t>x</a:t>
            </a:r>
            <a:r>
              <a:rPr lang="en-US" altLang="zh-CN" sz="1800"/>
              <a:t>=0</a:t>
            </a:r>
            <a:r>
              <a:rPr lang="zh-CN" altLang="zh-CN" sz="1800">
                <a:latin typeface="楷体_GB2312" pitchFamily="49" charset="-122"/>
              </a:rPr>
              <a:t>所围</a:t>
            </a:r>
            <a:endParaRPr lang="zh-CN" altLang="en-US" sz="1800" b="1">
              <a:latin typeface="楷体_GB2312" pitchFamily="49" charset="-122"/>
            </a:endParaRPr>
          </a:p>
        </p:txBody>
      </p:sp>
      <p:sp>
        <p:nvSpPr>
          <p:cNvPr id="2290707" name="Text Box 1043"/>
          <p:cNvSpPr txBox="1">
            <a:spLocks noChangeArrowheads="1"/>
          </p:cNvSpPr>
          <p:nvPr/>
        </p:nvSpPr>
        <p:spPr bwMode="auto">
          <a:xfrm>
            <a:off x="323850" y="5362575"/>
            <a:ext cx="315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11</a:t>
            </a:r>
            <a:r>
              <a:rPr lang="en-US" altLang="zh-CN" sz="180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将二重积分化成二次积分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290709" name="Text Box 1045"/>
          <p:cNvSpPr txBox="1">
            <a:spLocks noChangeArrowheads="1"/>
          </p:cNvSpPr>
          <p:nvPr/>
        </p:nvSpPr>
        <p:spPr bwMode="auto">
          <a:xfrm>
            <a:off x="3860800" y="5362575"/>
            <a:ext cx="453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i="1">
                <a:sym typeface="Symbol" pitchFamily="18" charset="2"/>
              </a:rPr>
              <a:t>D</a:t>
            </a:r>
            <a:r>
              <a:rPr lang="en-US" altLang="zh-CN" sz="1800">
                <a:sym typeface="Symbol" pitchFamily="18" charset="2"/>
              </a:rPr>
              <a:t>: </a:t>
            </a:r>
            <a:r>
              <a:rPr lang="zh-CN" altLang="en-US" sz="1800">
                <a:sym typeface="Symbol" pitchFamily="18" charset="2"/>
              </a:rPr>
              <a:t>由四条直线 </a:t>
            </a:r>
            <a:r>
              <a:rPr lang="en-US" altLang="zh-CN" sz="1800">
                <a:sym typeface="Symbol" pitchFamily="18" charset="2"/>
              </a:rPr>
              <a:t>:    </a:t>
            </a:r>
            <a:r>
              <a:rPr lang="en-US" altLang="zh-CN" sz="1800" i="1">
                <a:sym typeface="Symbol" pitchFamily="18" charset="2"/>
              </a:rPr>
              <a:t>x </a:t>
            </a:r>
            <a:r>
              <a:rPr lang="en-US" altLang="zh-CN" sz="1800">
                <a:sym typeface="Symbol" pitchFamily="18" charset="2"/>
              </a:rPr>
              <a:t>=3</a:t>
            </a:r>
            <a:r>
              <a:rPr lang="zh-CN" altLang="en-US" sz="1800">
                <a:sym typeface="Symbol" pitchFamily="18" charset="2"/>
              </a:rPr>
              <a:t>，</a:t>
            </a:r>
            <a:r>
              <a:rPr lang="en-US" altLang="zh-CN" sz="1800" i="1">
                <a:sym typeface="Symbol" pitchFamily="18" charset="2"/>
              </a:rPr>
              <a:t>x </a:t>
            </a:r>
            <a:r>
              <a:rPr lang="en-US" altLang="zh-CN" sz="1800">
                <a:sym typeface="Symbol" pitchFamily="18" charset="2"/>
              </a:rPr>
              <a:t>= 5,</a:t>
            </a:r>
            <a:r>
              <a:rPr lang="en-US" altLang="zh-CN" sz="1800" i="1">
                <a:sym typeface="Symbol" pitchFamily="18" charset="2"/>
              </a:rPr>
              <a:t> </a:t>
            </a:r>
            <a:r>
              <a:rPr lang="en-US" altLang="zh-CN" sz="1800">
                <a:sym typeface="Symbol" pitchFamily="18" charset="2"/>
              </a:rPr>
              <a:t>3</a:t>
            </a:r>
            <a:r>
              <a:rPr lang="en-US" altLang="zh-CN" sz="1800" i="1">
                <a:sym typeface="Symbol" pitchFamily="18" charset="2"/>
              </a:rPr>
              <a:t>x –</a:t>
            </a:r>
            <a:r>
              <a:rPr lang="en-US" altLang="zh-CN" sz="1800">
                <a:sym typeface="Symbol" pitchFamily="18" charset="2"/>
              </a:rPr>
              <a:t>2</a:t>
            </a:r>
            <a:r>
              <a:rPr lang="en-US" altLang="zh-CN" sz="1800" i="1">
                <a:sym typeface="Symbol" pitchFamily="18" charset="2"/>
              </a:rPr>
              <a:t>y+</a:t>
            </a:r>
            <a:r>
              <a:rPr lang="en-US" altLang="zh-CN" sz="1800">
                <a:sym typeface="Symbol" pitchFamily="18" charset="2"/>
              </a:rPr>
              <a:t>4 </a:t>
            </a:r>
            <a:r>
              <a:rPr lang="en-US" altLang="zh-CN" sz="1800" i="1">
                <a:sym typeface="Symbol" pitchFamily="18" charset="2"/>
              </a:rPr>
              <a:t>= </a:t>
            </a:r>
            <a:r>
              <a:rPr lang="en-US" altLang="zh-CN" sz="1800">
                <a:sym typeface="Symbol" pitchFamily="18" charset="2"/>
              </a:rPr>
              <a:t>0,</a:t>
            </a:r>
            <a:r>
              <a:rPr lang="en-US" altLang="zh-CN" sz="1800" b="1">
                <a:sym typeface="Symbol" pitchFamily="18" charset="2"/>
              </a:rPr>
              <a:t> </a:t>
            </a:r>
          </a:p>
        </p:txBody>
      </p:sp>
      <p:sp>
        <p:nvSpPr>
          <p:cNvPr id="2290717" name="Rectangle 1053"/>
          <p:cNvSpPr>
            <a:spLocks noGrp="1" noChangeArrowheads="1"/>
          </p:cNvSpPr>
          <p:nvPr>
            <p:ph type="title" idx="4294967295"/>
          </p:nvPr>
        </p:nvSpPr>
        <p:spPr>
          <a:xfrm>
            <a:off x="2181225" y="457200"/>
            <a:ext cx="5105400" cy="517525"/>
          </a:xfrm>
        </p:spPr>
        <p:txBody>
          <a:bodyPr/>
          <a:lstStyle/>
          <a:p>
            <a:pPr algn="l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主   目   </a:t>
            </a:r>
            <a:r>
              <a:rPr lang="zh-CN" altLang="en-US" sz="40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录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( 1— 25 )</a:t>
            </a:r>
          </a:p>
        </p:txBody>
      </p:sp>
      <p:sp>
        <p:nvSpPr>
          <p:cNvPr id="2290730" name="AutoShape 1066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27350" y="135096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1" name="AutoShape 1067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77038" y="135096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2" name="AutoShape 106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43900" y="17668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3" name="AutoShape 1069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22240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4" name="AutoShape 1070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29860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5" name="AutoShape 1071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29860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6" name="AutoShape 1072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67600" y="35242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7" name="AutoShape 1073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67600" y="40528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8" name="AutoShape 1074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34200" y="45354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39" name="AutoShape 1075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34200" y="49926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0744" name="Text Box 1080"/>
          <p:cNvSpPr txBox="1">
            <a:spLocks noChangeArrowheads="1"/>
          </p:cNvSpPr>
          <p:nvPr/>
        </p:nvSpPr>
        <p:spPr bwMode="auto">
          <a:xfrm>
            <a:off x="803275" y="5791200"/>
            <a:ext cx="366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>
                <a:sym typeface="Symbol" pitchFamily="18" charset="2"/>
              </a:rPr>
              <a:t>与   </a:t>
            </a:r>
            <a:r>
              <a:rPr lang="en-US" altLang="zh-CN" sz="1800">
                <a:sym typeface="Symbol" pitchFamily="18" charset="2"/>
              </a:rPr>
              <a:t>3</a:t>
            </a:r>
            <a:r>
              <a:rPr lang="en-US" altLang="zh-CN" sz="1800" i="1">
                <a:sym typeface="Symbol" pitchFamily="18" charset="2"/>
              </a:rPr>
              <a:t>x –</a:t>
            </a:r>
            <a:r>
              <a:rPr lang="en-US" altLang="zh-CN" sz="1800">
                <a:sym typeface="Symbol" pitchFamily="18" charset="2"/>
              </a:rPr>
              <a:t>2</a:t>
            </a:r>
            <a:r>
              <a:rPr lang="en-US" altLang="zh-CN" sz="1800" i="1">
                <a:sym typeface="Symbol" pitchFamily="18" charset="2"/>
              </a:rPr>
              <a:t>y+</a:t>
            </a:r>
            <a:r>
              <a:rPr lang="en-US" altLang="zh-CN" sz="1800">
                <a:sym typeface="Symbol" pitchFamily="18" charset="2"/>
              </a:rPr>
              <a:t>1 </a:t>
            </a:r>
            <a:r>
              <a:rPr lang="en-US" altLang="zh-CN" sz="1800" i="1">
                <a:sym typeface="Symbol" pitchFamily="18" charset="2"/>
              </a:rPr>
              <a:t>= </a:t>
            </a:r>
            <a:r>
              <a:rPr lang="en-US" altLang="zh-CN" sz="1800">
                <a:sym typeface="Symbol" pitchFamily="18" charset="2"/>
              </a:rPr>
              <a:t>0</a:t>
            </a:r>
            <a:r>
              <a:rPr lang="en-US" altLang="zh-CN" sz="1800" b="1">
                <a:sym typeface="Symbol" pitchFamily="18" charset="2"/>
              </a:rPr>
              <a:t> </a:t>
            </a:r>
            <a:r>
              <a:rPr lang="en-US" altLang="zh-CN" sz="1800" b="1">
                <a:latin typeface="楷体_GB2312" pitchFamily="49" charset="-122"/>
                <a:sym typeface="Symbol" pitchFamily="18" charset="2"/>
              </a:rPr>
              <a:t> </a:t>
            </a:r>
            <a:r>
              <a:rPr lang="zh-CN" altLang="zh-CN" sz="1800">
                <a:latin typeface="楷体_GB2312" pitchFamily="49" charset="-122"/>
                <a:sym typeface="Symbol" pitchFamily="18" charset="2"/>
              </a:rPr>
              <a:t>共同围成的区域</a:t>
            </a:r>
            <a:r>
              <a:rPr lang="zh-CN" altLang="en-US" sz="1800" b="1">
                <a:sym typeface="Symbol" pitchFamily="18" charset="2"/>
              </a:rPr>
              <a:t> </a:t>
            </a:r>
          </a:p>
        </p:txBody>
      </p:sp>
      <p:sp>
        <p:nvSpPr>
          <p:cNvPr id="2290745" name="AutoShape 1081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60900" y="585311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Line 2"/>
          <p:cNvSpPr>
            <a:spLocks noChangeShapeType="1"/>
          </p:cNvSpPr>
          <p:nvPr/>
        </p:nvSpPr>
        <p:spPr bwMode="auto">
          <a:xfrm>
            <a:off x="7183438" y="2695575"/>
            <a:ext cx="0" cy="162242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68132" name="Group 4"/>
          <p:cNvGrpSpPr>
            <a:grpSpLocks/>
          </p:cNvGrpSpPr>
          <p:nvPr/>
        </p:nvGrpSpPr>
        <p:grpSpPr bwMode="auto">
          <a:xfrm>
            <a:off x="381000" y="2362200"/>
            <a:ext cx="3116263" cy="2924175"/>
            <a:chOff x="2440" y="834"/>
            <a:chExt cx="1688" cy="1585"/>
          </a:xfrm>
        </p:grpSpPr>
        <p:sp>
          <p:nvSpPr>
            <p:cNvPr id="1968133" name="Text Box 5"/>
            <p:cNvSpPr txBox="1">
              <a:spLocks noChangeArrowheads="1"/>
            </p:cNvSpPr>
            <p:nvPr/>
          </p:nvSpPr>
          <p:spPr bwMode="auto">
            <a:xfrm>
              <a:off x="2448" y="2073"/>
              <a:ext cx="35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68134" name="Line 6"/>
            <p:cNvSpPr>
              <a:spLocks noChangeShapeType="1"/>
            </p:cNvSpPr>
            <p:nvPr/>
          </p:nvSpPr>
          <p:spPr bwMode="auto">
            <a:xfrm>
              <a:off x="2717" y="2204"/>
              <a:ext cx="1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8135" name="Line 7"/>
            <p:cNvSpPr>
              <a:spLocks noChangeShapeType="1"/>
            </p:cNvSpPr>
            <p:nvPr/>
          </p:nvSpPr>
          <p:spPr bwMode="auto">
            <a:xfrm flipV="1">
              <a:off x="2717" y="912"/>
              <a:ext cx="0" cy="1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8136" name="Text Box 8"/>
            <p:cNvSpPr txBox="1">
              <a:spLocks noChangeArrowheads="1"/>
            </p:cNvSpPr>
            <p:nvPr/>
          </p:nvSpPr>
          <p:spPr bwMode="auto">
            <a:xfrm>
              <a:off x="2440" y="834"/>
              <a:ext cx="27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68137" name="Text Box 9"/>
            <p:cNvSpPr txBox="1">
              <a:spLocks noChangeArrowheads="1"/>
            </p:cNvSpPr>
            <p:nvPr/>
          </p:nvSpPr>
          <p:spPr bwMode="auto">
            <a:xfrm>
              <a:off x="3840" y="2220"/>
              <a:ext cx="28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68138" name="Group 10"/>
          <p:cNvGrpSpPr>
            <a:grpSpLocks/>
          </p:cNvGrpSpPr>
          <p:nvPr/>
        </p:nvGrpSpPr>
        <p:grpSpPr bwMode="auto">
          <a:xfrm>
            <a:off x="892175" y="2728913"/>
            <a:ext cx="344488" cy="1584325"/>
            <a:chOff x="562" y="1719"/>
            <a:chExt cx="217" cy="998"/>
          </a:xfrm>
        </p:grpSpPr>
        <p:sp>
          <p:nvSpPr>
            <p:cNvPr id="1968139" name="Line 11"/>
            <p:cNvSpPr>
              <a:spLocks noChangeShapeType="1"/>
            </p:cNvSpPr>
            <p:nvPr/>
          </p:nvSpPr>
          <p:spPr bwMode="auto">
            <a:xfrm>
              <a:off x="562" y="2717"/>
              <a:ext cx="10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8140" name="Line 12"/>
            <p:cNvSpPr>
              <a:spLocks noChangeShapeType="1"/>
            </p:cNvSpPr>
            <p:nvPr/>
          </p:nvSpPr>
          <p:spPr bwMode="auto">
            <a:xfrm flipH="1">
              <a:off x="562" y="1719"/>
              <a:ext cx="217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8141" name="Text Box 13"/>
          <p:cNvSpPr txBox="1">
            <a:spLocks noChangeArrowheads="1"/>
          </p:cNvSpPr>
          <p:nvPr/>
        </p:nvSpPr>
        <p:spPr bwMode="auto">
          <a:xfrm>
            <a:off x="522288" y="400843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1968142" name="Text Box 14"/>
          <p:cNvSpPr txBox="1">
            <a:spLocks noChangeArrowheads="1"/>
          </p:cNvSpPr>
          <p:nvPr/>
        </p:nvSpPr>
        <p:spPr bwMode="auto">
          <a:xfrm>
            <a:off x="581025" y="2559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8143" name="Oval 15"/>
          <p:cNvSpPr>
            <a:spLocks noChangeArrowheads="1"/>
          </p:cNvSpPr>
          <p:nvPr/>
        </p:nvSpPr>
        <p:spPr bwMode="auto">
          <a:xfrm>
            <a:off x="830263" y="32766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8144" name="Text Box 16"/>
          <p:cNvSpPr txBox="1">
            <a:spLocks noChangeArrowheads="1"/>
          </p:cNvSpPr>
          <p:nvPr/>
        </p:nvSpPr>
        <p:spPr bwMode="auto">
          <a:xfrm>
            <a:off x="495300" y="3108325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68145" name="Line 17"/>
          <p:cNvSpPr>
            <a:spLocks noChangeShapeType="1"/>
          </p:cNvSpPr>
          <p:nvPr/>
        </p:nvSpPr>
        <p:spPr bwMode="auto">
          <a:xfrm flipH="1">
            <a:off x="976313" y="3352800"/>
            <a:ext cx="471487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68146" name="Object 18"/>
          <p:cNvGraphicFramePr>
            <a:graphicFrameLocks noChangeAspect="1"/>
          </p:cNvGraphicFramePr>
          <p:nvPr/>
        </p:nvGraphicFramePr>
        <p:xfrm>
          <a:off x="960438" y="5602288"/>
          <a:ext cx="9064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48" name="公式" r:id="rId3" imgW="355320" imgH="330120" progId="Equation.3">
                  <p:embed/>
                </p:oleObj>
              </mc:Choice>
              <mc:Fallback>
                <p:oleObj name="公式" r:id="rId3" imgW="355320" imgH="330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5602288"/>
                        <a:ext cx="90646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8148" name="Freeform 20"/>
          <p:cNvSpPr>
            <a:spLocks/>
          </p:cNvSpPr>
          <p:nvPr/>
        </p:nvSpPr>
        <p:spPr bwMode="auto">
          <a:xfrm>
            <a:off x="1062038" y="4114800"/>
            <a:ext cx="2333625" cy="190500"/>
          </a:xfrm>
          <a:custGeom>
            <a:avLst/>
            <a:gdLst>
              <a:gd name="T0" fmla="*/ 0 w 1470"/>
              <a:gd name="T1" fmla="*/ 120 h 120"/>
              <a:gd name="T2" fmla="*/ 1470 w 1470"/>
              <a:gd name="T3" fmla="*/ 120 h 120"/>
              <a:gd name="T4" fmla="*/ 1428 w 1470"/>
              <a:gd name="T5" fmla="*/ 60 h 120"/>
              <a:gd name="T6" fmla="*/ 1386 w 1470"/>
              <a:gd name="T7" fmla="*/ 0 h 120"/>
              <a:gd name="T8" fmla="*/ 84 w 1470"/>
              <a:gd name="T9" fmla="*/ 0 h 120"/>
              <a:gd name="T10" fmla="*/ 39 w 1470"/>
              <a:gd name="T11" fmla="*/ 69 h 120"/>
              <a:gd name="T12" fmla="*/ 0 w 1470"/>
              <a:gd name="T13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0" h="120">
                <a:moveTo>
                  <a:pt x="0" y="120"/>
                </a:moveTo>
                <a:lnTo>
                  <a:pt x="1470" y="120"/>
                </a:lnTo>
                <a:lnTo>
                  <a:pt x="1428" y="60"/>
                </a:lnTo>
                <a:lnTo>
                  <a:pt x="1386" y="0"/>
                </a:lnTo>
                <a:lnTo>
                  <a:pt x="84" y="0"/>
                </a:lnTo>
                <a:lnTo>
                  <a:pt x="39" y="69"/>
                </a:lnTo>
                <a:lnTo>
                  <a:pt x="0" y="12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49" name="Freeform 21"/>
          <p:cNvSpPr>
            <a:spLocks/>
          </p:cNvSpPr>
          <p:nvPr/>
        </p:nvSpPr>
        <p:spPr bwMode="auto">
          <a:xfrm>
            <a:off x="1214438" y="3957638"/>
            <a:ext cx="2043112" cy="171450"/>
          </a:xfrm>
          <a:custGeom>
            <a:avLst/>
            <a:gdLst>
              <a:gd name="T0" fmla="*/ 0 w 1287"/>
              <a:gd name="T1" fmla="*/ 96 h 108"/>
              <a:gd name="T2" fmla="*/ 1287 w 1287"/>
              <a:gd name="T3" fmla="*/ 108 h 108"/>
              <a:gd name="T4" fmla="*/ 1254 w 1287"/>
              <a:gd name="T5" fmla="*/ 60 h 108"/>
              <a:gd name="T6" fmla="*/ 1254 w 1287"/>
              <a:gd name="T7" fmla="*/ 60 h 108"/>
              <a:gd name="T8" fmla="*/ 1209 w 1287"/>
              <a:gd name="T9" fmla="*/ 0 h 108"/>
              <a:gd name="T10" fmla="*/ 66 w 1287"/>
              <a:gd name="T11" fmla="*/ 3 h 108"/>
              <a:gd name="T12" fmla="*/ 33 w 1287"/>
              <a:gd name="T13" fmla="*/ 57 h 108"/>
              <a:gd name="T14" fmla="*/ 0 w 1287"/>
              <a:gd name="T15" fmla="*/ 9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7" h="108">
                <a:moveTo>
                  <a:pt x="0" y="96"/>
                </a:moveTo>
                <a:lnTo>
                  <a:pt x="1287" y="108"/>
                </a:lnTo>
                <a:lnTo>
                  <a:pt x="1254" y="60"/>
                </a:lnTo>
                <a:lnTo>
                  <a:pt x="1254" y="60"/>
                </a:lnTo>
                <a:lnTo>
                  <a:pt x="1209" y="0"/>
                </a:lnTo>
                <a:lnTo>
                  <a:pt x="66" y="3"/>
                </a:lnTo>
                <a:lnTo>
                  <a:pt x="33" y="57"/>
                </a:lnTo>
                <a:lnTo>
                  <a:pt x="0" y="9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0" name="Freeform 22"/>
          <p:cNvSpPr>
            <a:spLocks/>
          </p:cNvSpPr>
          <p:nvPr/>
        </p:nvSpPr>
        <p:spPr bwMode="auto">
          <a:xfrm>
            <a:off x="1304925" y="3819525"/>
            <a:ext cx="1847850" cy="152400"/>
          </a:xfrm>
          <a:custGeom>
            <a:avLst/>
            <a:gdLst>
              <a:gd name="T0" fmla="*/ 0 w 1164"/>
              <a:gd name="T1" fmla="*/ 90 h 96"/>
              <a:gd name="T2" fmla="*/ 1164 w 1164"/>
              <a:gd name="T3" fmla="*/ 96 h 96"/>
              <a:gd name="T4" fmla="*/ 1137 w 1164"/>
              <a:gd name="T5" fmla="*/ 57 h 96"/>
              <a:gd name="T6" fmla="*/ 1098 w 1164"/>
              <a:gd name="T7" fmla="*/ 3 h 96"/>
              <a:gd name="T8" fmla="*/ 57 w 1164"/>
              <a:gd name="T9" fmla="*/ 0 h 96"/>
              <a:gd name="T10" fmla="*/ 33 w 1164"/>
              <a:gd name="T11" fmla="*/ 48 h 96"/>
              <a:gd name="T12" fmla="*/ 0 w 1164"/>
              <a:gd name="T13" fmla="*/ 9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4" h="96">
                <a:moveTo>
                  <a:pt x="0" y="90"/>
                </a:moveTo>
                <a:lnTo>
                  <a:pt x="1164" y="96"/>
                </a:lnTo>
                <a:lnTo>
                  <a:pt x="1137" y="57"/>
                </a:lnTo>
                <a:lnTo>
                  <a:pt x="1098" y="3"/>
                </a:lnTo>
                <a:lnTo>
                  <a:pt x="57" y="0"/>
                </a:lnTo>
                <a:lnTo>
                  <a:pt x="33" y="48"/>
                </a:lnTo>
                <a:lnTo>
                  <a:pt x="0" y="9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1" name="Freeform 23"/>
          <p:cNvSpPr>
            <a:spLocks/>
          </p:cNvSpPr>
          <p:nvPr/>
        </p:nvSpPr>
        <p:spPr bwMode="auto">
          <a:xfrm>
            <a:off x="1390650" y="3667125"/>
            <a:ext cx="1666875" cy="161925"/>
          </a:xfrm>
          <a:custGeom>
            <a:avLst/>
            <a:gdLst>
              <a:gd name="T0" fmla="*/ 0 w 1050"/>
              <a:gd name="T1" fmla="*/ 102 h 102"/>
              <a:gd name="T2" fmla="*/ 1050 w 1050"/>
              <a:gd name="T3" fmla="*/ 102 h 102"/>
              <a:gd name="T4" fmla="*/ 1020 w 1050"/>
              <a:gd name="T5" fmla="*/ 54 h 102"/>
              <a:gd name="T6" fmla="*/ 990 w 1050"/>
              <a:gd name="T7" fmla="*/ 3 h 102"/>
              <a:gd name="T8" fmla="*/ 45 w 1050"/>
              <a:gd name="T9" fmla="*/ 0 h 102"/>
              <a:gd name="T10" fmla="*/ 27 w 1050"/>
              <a:gd name="T11" fmla="*/ 45 h 102"/>
              <a:gd name="T12" fmla="*/ 0 w 1050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02">
                <a:moveTo>
                  <a:pt x="0" y="102"/>
                </a:moveTo>
                <a:lnTo>
                  <a:pt x="1050" y="102"/>
                </a:lnTo>
                <a:lnTo>
                  <a:pt x="1020" y="54"/>
                </a:lnTo>
                <a:lnTo>
                  <a:pt x="990" y="3"/>
                </a:lnTo>
                <a:lnTo>
                  <a:pt x="45" y="0"/>
                </a:lnTo>
                <a:lnTo>
                  <a:pt x="27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2" name="Freeform 24"/>
          <p:cNvSpPr>
            <a:spLocks/>
          </p:cNvSpPr>
          <p:nvPr/>
        </p:nvSpPr>
        <p:spPr bwMode="auto">
          <a:xfrm>
            <a:off x="1462088" y="3505200"/>
            <a:ext cx="1504950" cy="176213"/>
          </a:xfrm>
          <a:custGeom>
            <a:avLst/>
            <a:gdLst>
              <a:gd name="T0" fmla="*/ 0 w 948"/>
              <a:gd name="T1" fmla="*/ 102 h 111"/>
              <a:gd name="T2" fmla="*/ 948 w 948"/>
              <a:gd name="T3" fmla="*/ 111 h 111"/>
              <a:gd name="T4" fmla="*/ 927 w 948"/>
              <a:gd name="T5" fmla="*/ 54 h 111"/>
              <a:gd name="T6" fmla="*/ 909 w 948"/>
              <a:gd name="T7" fmla="*/ 0 h 111"/>
              <a:gd name="T8" fmla="*/ 0 w 948"/>
              <a:gd name="T9" fmla="*/ 0 h 111"/>
              <a:gd name="T10" fmla="*/ 3 w 948"/>
              <a:gd name="T11" fmla="*/ 51 h 111"/>
              <a:gd name="T12" fmla="*/ 0 w 948"/>
              <a:gd name="T13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8" h="111">
                <a:moveTo>
                  <a:pt x="0" y="102"/>
                </a:moveTo>
                <a:lnTo>
                  <a:pt x="948" y="111"/>
                </a:lnTo>
                <a:lnTo>
                  <a:pt x="927" y="54"/>
                </a:lnTo>
                <a:lnTo>
                  <a:pt x="909" y="0"/>
                </a:lnTo>
                <a:lnTo>
                  <a:pt x="0" y="0"/>
                </a:lnTo>
                <a:lnTo>
                  <a:pt x="3" y="51"/>
                </a:lnTo>
                <a:lnTo>
                  <a:pt x="0" y="10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3" name="Freeform 25"/>
          <p:cNvSpPr>
            <a:spLocks/>
          </p:cNvSpPr>
          <p:nvPr/>
        </p:nvSpPr>
        <p:spPr bwMode="auto">
          <a:xfrm>
            <a:off x="1438275" y="3348038"/>
            <a:ext cx="1476375" cy="176212"/>
          </a:xfrm>
          <a:custGeom>
            <a:avLst/>
            <a:gdLst>
              <a:gd name="T0" fmla="*/ 15 w 930"/>
              <a:gd name="T1" fmla="*/ 102 h 111"/>
              <a:gd name="T2" fmla="*/ 930 w 930"/>
              <a:gd name="T3" fmla="*/ 111 h 111"/>
              <a:gd name="T4" fmla="*/ 918 w 930"/>
              <a:gd name="T5" fmla="*/ 57 h 111"/>
              <a:gd name="T6" fmla="*/ 915 w 930"/>
              <a:gd name="T7" fmla="*/ 3 h 111"/>
              <a:gd name="T8" fmla="*/ 0 w 930"/>
              <a:gd name="T9" fmla="*/ 0 h 111"/>
              <a:gd name="T10" fmla="*/ 9 w 930"/>
              <a:gd name="T11" fmla="*/ 54 h 111"/>
              <a:gd name="T12" fmla="*/ 15 w 930"/>
              <a:gd name="T13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0" h="111">
                <a:moveTo>
                  <a:pt x="15" y="102"/>
                </a:moveTo>
                <a:lnTo>
                  <a:pt x="930" y="111"/>
                </a:lnTo>
                <a:lnTo>
                  <a:pt x="918" y="57"/>
                </a:lnTo>
                <a:lnTo>
                  <a:pt x="915" y="3"/>
                </a:lnTo>
                <a:lnTo>
                  <a:pt x="0" y="0"/>
                </a:lnTo>
                <a:lnTo>
                  <a:pt x="9" y="54"/>
                </a:lnTo>
                <a:lnTo>
                  <a:pt x="15" y="10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4" name="Freeform 26"/>
          <p:cNvSpPr>
            <a:spLocks/>
          </p:cNvSpPr>
          <p:nvPr/>
        </p:nvSpPr>
        <p:spPr bwMode="auto">
          <a:xfrm>
            <a:off x="1400175" y="3200400"/>
            <a:ext cx="1495425" cy="176213"/>
          </a:xfrm>
          <a:custGeom>
            <a:avLst/>
            <a:gdLst>
              <a:gd name="T0" fmla="*/ 24 w 942"/>
              <a:gd name="T1" fmla="*/ 96 h 111"/>
              <a:gd name="T2" fmla="*/ 939 w 942"/>
              <a:gd name="T3" fmla="*/ 111 h 111"/>
              <a:gd name="T4" fmla="*/ 933 w 942"/>
              <a:gd name="T5" fmla="*/ 51 h 111"/>
              <a:gd name="T6" fmla="*/ 942 w 942"/>
              <a:gd name="T7" fmla="*/ 0 h 111"/>
              <a:gd name="T8" fmla="*/ 0 w 942"/>
              <a:gd name="T9" fmla="*/ 0 h 111"/>
              <a:gd name="T10" fmla="*/ 9 w 942"/>
              <a:gd name="T11" fmla="*/ 48 h 111"/>
              <a:gd name="T12" fmla="*/ 24 w 942"/>
              <a:gd name="T13" fmla="*/ 9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2" h="111">
                <a:moveTo>
                  <a:pt x="24" y="96"/>
                </a:moveTo>
                <a:lnTo>
                  <a:pt x="939" y="111"/>
                </a:lnTo>
                <a:lnTo>
                  <a:pt x="933" y="51"/>
                </a:lnTo>
                <a:lnTo>
                  <a:pt x="942" y="0"/>
                </a:lnTo>
                <a:lnTo>
                  <a:pt x="0" y="0"/>
                </a:lnTo>
                <a:lnTo>
                  <a:pt x="9" y="48"/>
                </a:lnTo>
                <a:lnTo>
                  <a:pt x="24" y="9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5" name="Freeform 27"/>
          <p:cNvSpPr>
            <a:spLocks/>
          </p:cNvSpPr>
          <p:nvPr/>
        </p:nvSpPr>
        <p:spPr bwMode="auto">
          <a:xfrm>
            <a:off x="1347788" y="3043238"/>
            <a:ext cx="1562100" cy="180975"/>
          </a:xfrm>
          <a:custGeom>
            <a:avLst/>
            <a:gdLst>
              <a:gd name="T0" fmla="*/ 33 w 984"/>
              <a:gd name="T1" fmla="*/ 102 h 114"/>
              <a:gd name="T2" fmla="*/ 972 w 984"/>
              <a:gd name="T3" fmla="*/ 114 h 114"/>
              <a:gd name="T4" fmla="*/ 981 w 984"/>
              <a:gd name="T5" fmla="*/ 60 h 114"/>
              <a:gd name="T6" fmla="*/ 984 w 984"/>
              <a:gd name="T7" fmla="*/ 0 h 114"/>
              <a:gd name="T8" fmla="*/ 0 w 984"/>
              <a:gd name="T9" fmla="*/ 3 h 114"/>
              <a:gd name="T10" fmla="*/ 15 w 984"/>
              <a:gd name="T11" fmla="*/ 54 h 114"/>
              <a:gd name="T12" fmla="*/ 33 w 984"/>
              <a:gd name="T13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4" h="114">
                <a:moveTo>
                  <a:pt x="33" y="102"/>
                </a:moveTo>
                <a:lnTo>
                  <a:pt x="972" y="114"/>
                </a:lnTo>
                <a:lnTo>
                  <a:pt x="981" y="60"/>
                </a:lnTo>
                <a:lnTo>
                  <a:pt x="984" y="0"/>
                </a:lnTo>
                <a:lnTo>
                  <a:pt x="0" y="3"/>
                </a:lnTo>
                <a:lnTo>
                  <a:pt x="15" y="54"/>
                </a:lnTo>
                <a:lnTo>
                  <a:pt x="33" y="10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6" name="Freeform 28"/>
          <p:cNvSpPr>
            <a:spLocks/>
          </p:cNvSpPr>
          <p:nvPr/>
        </p:nvSpPr>
        <p:spPr bwMode="auto">
          <a:xfrm>
            <a:off x="1295400" y="2895600"/>
            <a:ext cx="1638300" cy="157163"/>
          </a:xfrm>
          <a:custGeom>
            <a:avLst/>
            <a:gdLst>
              <a:gd name="T0" fmla="*/ 33 w 1032"/>
              <a:gd name="T1" fmla="*/ 96 h 99"/>
              <a:gd name="T2" fmla="*/ 1014 w 1032"/>
              <a:gd name="T3" fmla="*/ 99 h 99"/>
              <a:gd name="T4" fmla="*/ 1017 w 1032"/>
              <a:gd name="T5" fmla="*/ 60 h 99"/>
              <a:gd name="T6" fmla="*/ 1032 w 1032"/>
              <a:gd name="T7" fmla="*/ 3 h 99"/>
              <a:gd name="T8" fmla="*/ 0 w 1032"/>
              <a:gd name="T9" fmla="*/ 0 h 99"/>
              <a:gd name="T10" fmla="*/ 24 w 1032"/>
              <a:gd name="T11" fmla="*/ 51 h 99"/>
              <a:gd name="T12" fmla="*/ 33 w 1032"/>
              <a:gd name="T13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2" h="99">
                <a:moveTo>
                  <a:pt x="33" y="96"/>
                </a:moveTo>
                <a:lnTo>
                  <a:pt x="1014" y="99"/>
                </a:lnTo>
                <a:lnTo>
                  <a:pt x="1017" y="60"/>
                </a:lnTo>
                <a:lnTo>
                  <a:pt x="1032" y="3"/>
                </a:lnTo>
                <a:lnTo>
                  <a:pt x="0" y="0"/>
                </a:lnTo>
                <a:lnTo>
                  <a:pt x="24" y="51"/>
                </a:lnTo>
                <a:lnTo>
                  <a:pt x="33" y="9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7" name="Freeform 29"/>
          <p:cNvSpPr>
            <a:spLocks/>
          </p:cNvSpPr>
          <p:nvPr/>
        </p:nvSpPr>
        <p:spPr bwMode="auto">
          <a:xfrm>
            <a:off x="1243013" y="2728913"/>
            <a:ext cx="1704975" cy="180975"/>
          </a:xfrm>
          <a:custGeom>
            <a:avLst/>
            <a:gdLst>
              <a:gd name="T0" fmla="*/ 36 w 1074"/>
              <a:gd name="T1" fmla="*/ 114 h 114"/>
              <a:gd name="T2" fmla="*/ 1065 w 1074"/>
              <a:gd name="T3" fmla="*/ 108 h 114"/>
              <a:gd name="T4" fmla="*/ 1071 w 1074"/>
              <a:gd name="T5" fmla="*/ 63 h 114"/>
              <a:gd name="T6" fmla="*/ 1074 w 1074"/>
              <a:gd name="T7" fmla="*/ 0 h 114"/>
              <a:gd name="T8" fmla="*/ 0 w 1074"/>
              <a:gd name="T9" fmla="*/ 0 h 114"/>
              <a:gd name="T10" fmla="*/ 18 w 1074"/>
              <a:gd name="T11" fmla="*/ 54 h 114"/>
              <a:gd name="T12" fmla="*/ 36 w 1074"/>
              <a:gd name="T1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4" h="114">
                <a:moveTo>
                  <a:pt x="36" y="114"/>
                </a:moveTo>
                <a:lnTo>
                  <a:pt x="1065" y="108"/>
                </a:lnTo>
                <a:lnTo>
                  <a:pt x="1071" y="63"/>
                </a:lnTo>
                <a:lnTo>
                  <a:pt x="1074" y="0"/>
                </a:lnTo>
                <a:lnTo>
                  <a:pt x="0" y="0"/>
                </a:lnTo>
                <a:lnTo>
                  <a:pt x="18" y="54"/>
                </a:lnTo>
                <a:lnTo>
                  <a:pt x="36" y="114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8" name="Freeform 30"/>
          <p:cNvSpPr>
            <a:spLocks/>
          </p:cNvSpPr>
          <p:nvPr/>
        </p:nvSpPr>
        <p:spPr bwMode="auto">
          <a:xfrm>
            <a:off x="1055688" y="2717800"/>
            <a:ext cx="441325" cy="1595438"/>
          </a:xfrm>
          <a:custGeom>
            <a:avLst/>
            <a:gdLst>
              <a:gd name="T0" fmla="*/ 120 w 278"/>
              <a:gd name="T1" fmla="*/ 0 h 1005"/>
              <a:gd name="T2" fmla="*/ 258 w 278"/>
              <a:gd name="T3" fmla="*/ 573 h 1005"/>
              <a:gd name="T4" fmla="*/ 0 w 278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1005">
                <a:moveTo>
                  <a:pt x="120" y="0"/>
                </a:moveTo>
                <a:cubicBezTo>
                  <a:pt x="143" y="96"/>
                  <a:pt x="278" y="406"/>
                  <a:pt x="258" y="573"/>
                </a:cubicBezTo>
                <a:cubicBezTo>
                  <a:pt x="238" y="740"/>
                  <a:pt x="54" y="915"/>
                  <a:pt x="0" y="1005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59" name="Freeform 31"/>
          <p:cNvSpPr>
            <a:spLocks/>
          </p:cNvSpPr>
          <p:nvPr/>
        </p:nvSpPr>
        <p:spPr bwMode="auto">
          <a:xfrm>
            <a:off x="2838450" y="2717800"/>
            <a:ext cx="560388" cy="1595438"/>
          </a:xfrm>
          <a:custGeom>
            <a:avLst/>
            <a:gdLst>
              <a:gd name="T0" fmla="*/ 71 w 353"/>
              <a:gd name="T1" fmla="*/ 0 h 1005"/>
              <a:gd name="T2" fmla="*/ 47 w 353"/>
              <a:gd name="T3" fmla="*/ 525 h 1005"/>
              <a:gd name="T4" fmla="*/ 353 w 353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" h="1005">
                <a:moveTo>
                  <a:pt x="71" y="0"/>
                </a:moveTo>
                <a:cubicBezTo>
                  <a:pt x="68" y="87"/>
                  <a:pt x="0" y="358"/>
                  <a:pt x="47" y="525"/>
                </a:cubicBezTo>
                <a:cubicBezTo>
                  <a:pt x="94" y="692"/>
                  <a:pt x="289" y="905"/>
                  <a:pt x="353" y="1005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68160" name="Group 32"/>
          <p:cNvGrpSpPr>
            <a:grpSpLocks/>
          </p:cNvGrpSpPr>
          <p:nvPr/>
        </p:nvGrpSpPr>
        <p:grpSpPr bwMode="auto">
          <a:xfrm>
            <a:off x="1046163" y="2728913"/>
            <a:ext cx="2362200" cy="1584325"/>
            <a:chOff x="659" y="1719"/>
            <a:chExt cx="1488" cy="998"/>
          </a:xfrm>
        </p:grpSpPr>
        <p:sp>
          <p:nvSpPr>
            <p:cNvPr id="1968161" name="Line 33"/>
            <p:cNvSpPr>
              <a:spLocks noChangeShapeType="1"/>
            </p:cNvSpPr>
            <p:nvPr/>
          </p:nvSpPr>
          <p:spPr bwMode="auto">
            <a:xfrm>
              <a:off x="779" y="1719"/>
              <a:ext cx="1089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8162" name="Line 34"/>
            <p:cNvSpPr>
              <a:spLocks noChangeShapeType="1"/>
            </p:cNvSpPr>
            <p:nvPr/>
          </p:nvSpPr>
          <p:spPr bwMode="auto">
            <a:xfrm>
              <a:off x="659" y="2717"/>
              <a:ext cx="148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8163" name="Freeform 35"/>
          <p:cNvSpPr>
            <a:spLocks/>
          </p:cNvSpPr>
          <p:nvPr/>
        </p:nvSpPr>
        <p:spPr bwMode="auto">
          <a:xfrm>
            <a:off x="1057275" y="4295775"/>
            <a:ext cx="2333625" cy="3175"/>
          </a:xfrm>
          <a:custGeom>
            <a:avLst/>
            <a:gdLst>
              <a:gd name="T0" fmla="*/ 0 w 1470"/>
              <a:gd name="T1" fmla="*/ 2 h 2"/>
              <a:gd name="T2" fmla="*/ 1470 w 1470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70" h="2">
                <a:moveTo>
                  <a:pt x="0" y="2"/>
                </a:moveTo>
                <a:lnTo>
                  <a:pt x="1470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64" name="Text Box 36"/>
          <p:cNvSpPr txBox="1">
            <a:spLocks noChangeArrowheads="1"/>
          </p:cNvSpPr>
          <p:nvPr/>
        </p:nvSpPr>
        <p:spPr bwMode="auto">
          <a:xfrm>
            <a:off x="2387600" y="36734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68165" name="Text Box 37"/>
          <p:cNvSpPr txBox="1">
            <a:spLocks noChangeArrowheads="1"/>
          </p:cNvSpPr>
          <p:nvPr/>
        </p:nvSpPr>
        <p:spPr bwMode="auto">
          <a:xfrm>
            <a:off x="5181600" y="1219200"/>
            <a:ext cx="299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b="1" baseline="-2500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 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b="1" baseline="-2500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       a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b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grpSp>
        <p:nvGrpSpPr>
          <p:cNvPr id="1968166" name="Group 38"/>
          <p:cNvGrpSpPr>
            <a:grpSpLocks/>
          </p:cNvGrpSpPr>
          <p:nvPr/>
        </p:nvGrpSpPr>
        <p:grpSpPr bwMode="auto">
          <a:xfrm>
            <a:off x="5037138" y="2362200"/>
            <a:ext cx="3427412" cy="2768600"/>
            <a:chOff x="3173" y="1488"/>
            <a:chExt cx="2159" cy="1744"/>
          </a:xfrm>
        </p:grpSpPr>
        <p:sp>
          <p:nvSpPr>
            <p:cNvPr id="1968167" name="Text Box 39"/>
            <p:cNvSpPr txBox="1">
              <a:spLocks noChangeArrowheads="1"/>
            </p:cNvSpPr>
            <p:nvPr/>
          </p:nvSpPr>
          <p:spPr bwMode="auto">
            <a:xfrm>
              <a:off x="3182" y="2928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68168" name="Line 40"/>
            <p:cNvSpPr>
              <a:spLocks noChangeShapeType="1"/>
            </p:cNvSpPr>
            <p:nvPr/>
          </p:nvSpPr>
          <p:spPr bwMode="auto">
            <a:xfrm>
              <a:off x="3495" y="3080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8169" name="Line 41"/>
            <p:cNvSpPr>
              <a:spLocks noChangeShapeType="1"/>
            </p:cNvSpPr>
            <p:nvPr/>
          </p:nvSpPr>
          <p:spPr bwMode="auto">
            <a:xfrm flipV="1">
              <a:off x="3495" y="1579"/>
              <a:ext cx="0" cy="1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8170" name="Text Box 42"/>
            <p:cNvSpPr txBox="1">
              <a:spLocks noChangeArrowheads="1"/>
            </p:cNvSpPr>
            <p:nvPr/>
          </p:nvSpPr>
          <p:spPr bwMode="auto">
            <a:xfrm>
              <a:off x="3173" y="1488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68171" name="Text Box 43"/>
            <p:cNvSpPr txBox="1">
              <a:spLocks noChangeArrowheads="1"/>
            </p:cNvSpPr>
            <p:nvPr/>
          </p:nvSpPr>
          <p:spPr bwMode="auto">
            <a:xfrm>
              <a:off x="4997" y="3001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68172" name="Group 44"/>
          <p:cNvGrpSpPr>
            <a:grpSpLocks/>
          </p:cNvGrpSpPr>
          <p:nvPr/>
        </p:nvGrpSpPr>
        <p:grpSpPr bwMode="auto">
          <a:xfrm>
            <a:off x="6148388" y="2324100"/>
            <a:ext cx="1589087" cy="2365375"/>
            <a:chOff x="3873" y="1464"/>
            <a:chExt cx="1001" cy="1490"/>
          </a:xfrm>
        </p:grpSpPr>
        <p:sp>
          <p:nvSpPr>
            <p:cNvPr id="1968173" name="Freeform 45"/>
            <p:cNvSpPr>
              <a:spLocks/>
            </p:cNvSpPr>
            <p:nvPr/>
          </p:nvSpPr>
          <p:spPr bwMode="auto">
            <a:xfrm>
              <a:off x="3873" y="1623"/>
              <a:ext cx="1" cy="1080"/>
            </a:xfrm>
            <a:custGeom>
              <a:avLst/>
              <a:gdLst>
                <a:gd name="T0" fmla="*/ 0 w 1"/>
                <a:gd name="T1" fmla="*/ 0 h 1080"/>
                <a:gd name="T2" fmla="*/ 0 w 1"/>
                <a:gd name="T3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0">
                  <a:moveTo>
                    <a:pt x="0" y="0"/>
                  </a:moveTo>
                  <a:lnTo>
                    <a:pt x="0" y="1080"/>
                  </a:ln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8174" name="Freeform 46"/>
            <p:cNvSpPr>
              <a:spLocks/>
            </p:cNvSpPr>
            <p:nvPr/>
          </p:nvSpPr>
          <p:spPr bwMode="auto">
            <a:xfrm>
              <a:off x="4872" y="1464"/>
              <a:ext cx="2" cy="1490"/>
            </a:xfrm>
            <a:custGeom>
              <a:avLst/>
              <a:gdLst>
                <a:gd name="T0" fmla="*/ 0 w 2"/>
                <a:gd name="T1" fmla="*/ 0 h 1490"/>
                <a:gd name="T2" fmla="*/ 0 w 2"/>
                <a:gd name="T3" fmla="*/ 1473 h 1490"/>
                <a:gd name="T4" fmla="*/ 2 w 2"/>
                <a:gd name="T5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490">
                  <a:moveTo>
                    <a:pt x="0" y="0"/>
                  </a:moveTo>
                  <a:lnTo>
                    <a:pt x="0" y="1473"/>
                  </a:lnTo>
                  <a:lnTo>
                    <a:pt x="2" y="1490"/>
                  </a:ln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8175" name="Freeform 47"/>
          <p:cNvSpPr>
            <a:spLocks/>
          </p:cNvSpPr>
          <p:nvPr/>
        </p:nvSpPr>
        <p:spPr bwMode="auto">
          <a:xfrm>
            <a:off x="6127750" y="2324100"/>
            <a:ext cx="1592263" cy="492125"/>
          </a:xfrm>
          <a:custGeom>
            <a:avLst/>
            <a:gdLst>
              <a:gd name="T0" fmla="*/ 0 w 1003"/>
              <a:gd name="T1" fmla="*/ 156 h 310"/>
              <a:gd name="T2" fmla="*/ 534 w 1003"/>
              <a:gd name="T3" fmla="*/ 284 h 310"/>
              <a:gd name="T4" fmla="*/ 1003 w 1003"/>
              <a:gd name="T5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3" h="310">
                <a:moveTo>
                  <a:pt x="0" y="156"/>
                </a:moveTo>
                <a:cubicBezTo>
                  <a:pt x="88" y="177"/>
                  <a:pt x="367" y="310"/>
                  <a:pt x="534" y="284"/>
                </a:cubicBezTo>
                <a:cubicBezTo>
                  <a:pt x="701" y="258"/>
                  <a:pt x="905" y="59"/>
                  <a:pt x="1003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76" name="Freeform 48"/>
          <p:cNvSpPr>
            <a:spLocks/>
          </p:cNvSpPr>
          <p:nvPr/>
        </p:nvSpPr>
        <p:spPr bwMode="auto">
          <a:xfrm>
            <a:off x="6140450" y="4159250"/>
            <a:ext cx="1593850" cy="508000"/>
          </a:xfrm>
          <a:custGeom>
            <a:avLst/>
            <a:gdLst>
              <a:gd name="T0" fmla="*/ 0 w 1004"/>
              <a:gd name="T1" fmla="*/ 80 h 320"/>
              <a:gd name="T2" fmla="*/ 513 w 1004"/>
              <a:gd name="T3" fmla="*/ 40 h 320"/>
              <a:gd name="T4" fmla="*/ 1004 w 1004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4" h="320">
                <a:moveTo>
                  <a:pt x="0" y="80"/>
                </a:moveTo>
                <a:cubicBezTo>
                  <a:pt x="87" y="73"/>
                  <a:pt x="346" y="0"/>
                  <a:pt x="513" y="40"/>
                </a:cubicBezTo>
                <a:cubicBezTo>
                  <a:pt x="680" y="80"/>
                  <a:pt x="902" y="262"/>
                  <a:pt x="1004" y="32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77" name="Text Box 49"/>
          <p:cNvSpPr txBox="1">
            <a:spLocks noChangeArrowheads="1"/>
          </p:cNvSpPr>
          <p:nvPr/>
        </p:nvSpPr>
        <p:spPr bwMode="auto">
          <a:xfrm>
            <a:off x="4876800" y="5668963"/>
            <a:ext cx="99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1968178" name="Group 50"/>
          <p:cNvGrpSpPr>
            <a:grpSpLocks/>
          </p:cNvGrpSpPr>
          <p:nvPr/>
        </p:nvGrpSpPr>
        <p:grpSpPr bwMode="auto">
          <a:xfrm>
            <a:off x="6146800" y="4271963"/>
            <a:ext cx="1590675" cy="644525"/>
            <a:chOff x="3872" y="2691"/>
            <a:chExt cx="1002" cy="406"/>
          </a:xfrm>
        </p:grpSpPr>
        <p:sp>
          <p:nvSpPr>
            <p:cNvPr id="1968179" name="Line 51"/>
            <p:cNvSpPr>
              <a:spLocks noChangeShapeType="1"/>
            </p:cNvSpPr>
            <p:nvPr/>
          </p:nvSpPr>
          <p:spPr bwMode="auto">
            <a:xfrm>
              <a:off x="3872" y="2691"/>
              <a:ext cx="0" cy="40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8180" name="Line 52"/>
            <p:cNvSpPr>
              <a:spLocks noChangeShapeType="1"/>
            </p:cNvSpPr>
            <p:nvPr/>
          </p:nvSpPr>
          <p:spPr bwMode="auto">
            <a:xfrm>
              <a:off x="4874" y="2936"/>
              <a:ext cx="0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8181" name="Text Box 53"/>
          <p:cNvSpPr txBox="1">
            <a:spLocks noChangeArrowheads="1"/>
          </p:cNvSpPr>
          <p:nvPr/>
        </p:nvSpPr>
        <p:spPr bwMode="auto">
          <a:xfrm>
            <a:off x="6013450" y="4876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8182" name="Text Box 54"/>
          <p:cNvSpPr txBox="1">
            <a:spLocks noChangeArrowheads="1"/>
          </p:cNvSpPr>
          <p:nvPr/>
        </p:nvSpPr>
        <p:spPr bwMode="auto">
          <a:xfrm>
            <a:off x="7621588" y="48895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b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8183" name="Text Box 55"/>
          <p:cNvSpPr txBox="1">
            <a:spLocks noChangeArrowheads="1"/>
          </p:cNvSpPr>
          <p:nvPr/>
        </p:nvSpPr>
        <p:spPr bwMode="auto">
          <a:xfrm>
            <a:off x="6423025" y="419258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sz="1600" b="1" baseline="-2500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68184" name="Text Box 56"/>
          <p:cNvSpPr txBox="1">
            <a:spLocks noChangeArrowheads="1"/>
          </p:cNvSpPr>
          <p:nvPr/>
        </p:nvSpPr>
        <p:spPr bwMode="auto">
          <a:xfrm>
            <a:off x="6423025" y="232092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 y</a:t>
            </a:r>
            <a:r>
              <a:rPr lang="en-US" altLang="zh-CN" sz="1600" b="1" baseline="-2500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68185" name="Text Box 57"/>
          <p:cNvSpPr txBox="1">
            <a:spLocks noChangeArrowheads="1"/>
          </p:cNvSpPr>
          <p:nvPr/>
        </p:nvSpPr>
        <p:spPr bwMode="auto">
          <a:xfrm>
            <a:off x="7180263" y="37195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68186" name="Text Box 58"/>
          <p:cNvSpPr txBox="1">
            <a:spLocks noChangeArrowheads="1"/>
          </p:cNvSpPr>
          <p:nvPr/>
        </p:nvSpPr>
        <p:spPr bwMode="auto">
          <a:xfrm>
            <a:off x="2913063" y="3367088"/>
            <a:ext cx="938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 x</a:t>
            </a:r>
            <a:r>
              <a:rPr lang="en-US" altLang="zh-CN" sz="1600" b="1" baseline="-25000">
                <a:solidFill>
                  <a:srgbClr val="FF00FF"/>
                </a:solidFill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sp>
        <p:nvSpPr>
          <p:cNvPr id="1968187" name="Text Box 59"/>
          <p:cNvSpPr txBox="1">
            <a:spLocks noChangeArrowheads="1"/>
          </p:cNvSpPr>
          <p:nvPr/>
        </p:nvSpPr>
        <p:spPr bwMode="auto">
          <a:xfrm>
            <a:off x="533400" y="33670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1600" b="1" i="1">
                <a:solidFill>
                  <a:srgbClr val="FF00FF"/>
                </a:solidFill>
              </a:rPr>
              <a:t> </a:t>
            </a:r>
            <a:r>
              <a:rPr lang="en-US" altLang="zh-CN" sz="14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68188" name="Freeform 60"/>
          <p:cNvSpPr>
            <a:spLocks/>
          </p:cNvSpPr>
          <p:nvPr/>
        </p:nvSpPr>
        <p:spPr bwMode="auto">
          <a:xfrm>
            <a:off x="7181850" y="4129088"/>
            <a:ext cx="1588" cy="188912"/>
          </a:xfrm>
          <a:custGeom>
            <a:avLst/>
            <a:gdLst>
              <a:gd name="T0" fmla="*/ 0 w 1"/>
              <a:gd name="T1" fmla="*/ 0 h 119"/>
              <a:gd name="T2" fmla="*/ 0 w 1"/>
              <a:gd name="T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9">
                <a:moveTo>
                  <a:pt x="0" y="0"/>
                </a:moveTo>
                <a:lnTo>
                  <a:pt x="0" y="11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89" name="Freeform 61"/>
          <p:cNvSpPr>
            <a:spLocks/>
          </p:cNvSpPr>
          <p:nvPr/>
        </p:nvSpPr>
        <p:spPr bwMode="auto">
          <a:xfrm>
            <a:off x="7181850" y="4318000"/>
            <a:ext cx="1588" cy="571500"/>
          </a:xfrm>
          <a:custGeom>
            <a:avLst/>
            <a:gdLst>
              <a:gd name="T0" fmla="*/ 0 w 1"/>
              <a:gd name="T1" fmla="*/ 0 h 360"/>
              <a:gd name="T2" fmla="*/ 0 w 1"/>
              <a:gd name="T3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0">
                <a:moveTo>
                  <a:pt x="0" y="0"/>
                </a:moveTo>
                <a:lnTo>
                  <a:pt x="0" y="36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0" name="Text Box 62"/>
          <p:cNvSpPr txBox="1">
            <a:spLocks noChangeArrowheads="1"/>
          </p:cNvSpPr>
          <p:nvPr/>
        </p:nvSpPr>
        <p:spPr bwMode="auto">
          <a:xfrm>
            <a:off x="7010400" y="4829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x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68191" name="Freeform 63"/>
          <p:cNvSpPr>
            <a:spLocks/>
          </p:cNvSpPr>
          <p:nvPr/>
        </p:nvSpPr>
        <p:spPr bwMode="auto">
          <a:xfrm>
            <a:off x="7181850" y="3956050"/>
            <a:ext cx="1588" cy="182563"/>
          </a:xfrm>
          <a:custGeom>
            <a:avLst/>
            <a:gdLst>
              <a:gd name="T0" fmla="*/ 0 w 1"/>
              <a:gd name="T1" fmla="*/ 0 h 115"/>
              <a:gd name="T2" fmla="*/ 0 w 1"/>
              <a:gd name="T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5">
                <a:moveTo>
                  <a:pt x="0" y="0"/>
                </a:moveTo>
                <a:lnTo>
                  <a:pt x="0" y="115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2" name="Freeform 64"/>
          <p:cNvSpPr>
            <a:spLocks/>
          </p:cNvSpPr>
          <p:nvPr/>
        </p:nvSpPr>
        <p:spPr bwMode="auto">
          <a:xfrm>
            <a:off x="7181850" y="3790950"/>
            <a:ext cx="1588" cy="180975"/>
          </a:xfrm>
          <a:custGeom>
            <a:avLst/>
            <a:gdLst>
              <a:gd name="T0" fmla="*/ 0 w 1"/>
              <a:gd name="T1" fmla="*/ 0 h 114"/>
              <a:gd name="T2" fmla="*/ 0 w 1"/>
              <a:gd name="T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4">
                <a:moveTo>
                  <a:pt x="0" y="0"/>
                </a:moveTo>
                <a:lnTo>
                  <a:pt x="0" y="114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3" name="Freeform 65"/>
          <p:cNvSpPr>
            <a:spLocks/>
          </p:cNvSpPr>
          <p:nvPr/>
        </p:nvSpPr>
        <p:spPr bwMode="auto">
          <a:xfrm>
            <a:off x="7181850" y="3609975"/>
            <a:ext cx="1588" cy="184150"/>
          </a:xfrm>
          <a:custGeom>
            <a:avLst/>
            <a:gdLst>
              <a:gd name="T0" fmla="*/ 0 w 1"/>
              <a:gd name="T1" fmla="*/ 0 h 116"/>
              <a:gd name="T2" fmla="*/ 0 w 1"/>
              <a:gd name="T3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6">
                <a:moveTo>
                  <a:pt x="0" y="0"/>
                </a:moveTo>
                <a:lnTo>
                  <a:pt x="0" y="11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4" name="Freeform 66"/>
          <p:cNvSpPr>
            <a:spLocks/>
          </p:cNvSpPr>
          <p:nvPr/>
        </p:nvSpPr>
        <p:spPr bwMode="auto">
          <a:xfrm>
            <a:off x="7181850" y="3427413"/>
            <a:ext cx="1588" cy="204787"/>
          </a:xfrm>
          <a:custGeom>
            <a:avLst/>
            <a:gdLst>
              <a:gd name="T0" fmla="*/ 0 w 1"/>
              <a:gd name="T1" fmla="*/ 0 h 129"/>
              <a:gd name="T2" fmla="*/ 0 w 1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9">
                <a:moveTo>
                  <a:pt x="0" y="0"/>
                </a:moveTo>
                <a:lnTo>
                  <a:pt x="0" y="1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5" name="Freeform 67"/>
          <p:cNvSpPr>
            <a:spLocks/>
          </p:cNvSpPr>
          <p:nvPr/>
        </p:nvSpPr>
        <p:spPr bwMode="auto">
          <a:xfrm>
            <a:off x="7181850" y="3281363"/>
            <a:ext cx="1588" cy="174625"/>
          </a:xfrm>
          <a:custGeom>
            <a:avLst/>
            <a:gdLst>
              <a:gd name="T0" fmla="*/ 0 w 1"/>
              <a:gd name="T1" fmla="*/ 0 h 110"/>
              <a:gd name="T2" fmla="*/ 0 w 1"/>
              <a:gd name="T3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0">
                <a:moveTo>
                  <a:pt x="0" y="0"/>
                </a:moveTo>
                <a:lnTo>
                  <a:pt x="0" y="11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6" name="Freeform 68"/>
          <p:cNvSpPr>
            <a:spLocks/>
          </p:cNvSpPr>
          <p:nvPr/>
        </p:nvSpPr>
        <p:spPr bwMode="auto">
          <a:xfrm>
            <a:off x="7181850" y="3105150"/>
            <a:ext cx="1588" cy="185738"/>
          </a:xfrm>
          <a:custGeom>
            <a:avLst/>
            <a:gdLst>
              <a:gd name="T0" fmla="*/ 0 w 1"/>
              <a:gd name="T1" fmla="*/ 0 h 117"/>
              <a:gd name="T2" fmla="*/ 0 w 1"/>
              <a:gd name="T3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7">
                <a:moveTo>
                  <a:pt x="0" y="0"/>
                </a:moveTo>
                <a:lnTo>
                  <a:pt x="0" y="117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7" name="Freeform 69"/>
          <p:cNvSpPr>
            <a:spLocks/>
          </p:cNvSpPr>
          <p:nvPr/>
        </p:nvSpPr>
        <p:spPr bwMode="auto">
          <a:xfrm>
            <a:off x="7181850" y="2946400"/>
            <a:ext cx="1588" cy="192088"/>
          </a:xfrm>
          <a:custGeom>
            <a:avLst/>
            <a:gdLst>
              <a:gd name="T0" fmla="*/ 0 w 1"/>
              <a:gd name="T1" fmla="*/ 0 h 121"/>
              <a:gd name="T2" fmla="*/ 0 w 1"/>
              <a:gd name="T3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1">
                <a:moveTo>
                  <a:pt x="0" y="0"/>
                </a:moveTo>
                <a:lnTo>
                  <a:pt x="0" y="12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8" name="Freeform 70"/>
          <p:cNvSpPr>
            <a:spLocks/>
          </p:cNvSpPr>
          <p:nvPr/>
        </p:nvSpPr>
        <p:spPr bwMode="auto">
          <a:xfrm>
            <a:off x="7181850" y="2770188"/>
            <a:ext cx="1588" cy="187325"/>
          </a:xfrm>
          <a:custGeom>
            <a:avLst/>
            <a:gdLst>
              <a:gd name="T0" fmla="*/ 0 w 1"/>
              <a:gd name="T1" fmla="*/ 0 h 118"/>
              <a:gd name="T2" fmla="*/ 0 w 1"/>
              <a:gd name="T3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8">
                <a:moveTo>
                  <a:pt x="0" y="0"/>
                </a:moveTo>
                <a:lnTo>
                  <a:pt x="0" y="118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199" name="Freeform 71"/>
          <p:cNvSpPr>
            <a:spLocks/>
          </p:cNvSpPr>
          <p:nvPr/>
        </p:nvSpPr>
        <p:spPr bwMode="auto">
          <a:xfrm>
            <a:off x="7181850" y="2695575"/>
            <a:ext cx="1588" cy="128588"/>
          </a:xfrm>
          <a:custGeom>
            <a:avLst/>
            <a:gdLst>
              <a:gd name="T0" fmla="*/ 0 w 1"/>
              <a:gd name="T1" fmla="*/ 0 h 81"/>
              <a:gd name="T2" fmla="*/ 0 w 1"/>
              <a:gd name="T3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1">
                <a:moveTo>
                  <a:pt x="0" y="0"/>
                </a:moveTo>
                <a:lnTo>
                  <a:pt x="0" y="8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8200" name="Oval 72"/>
          <p:cNvSpPr>
            <a:spLocks noChangeArrowheads="1"/>
          </p:cNvSpPr>
          <p:nvPr/>
        </p:nvSpPr>
        <p:spPr bwMode="auto">
          <a:xfrm>
            <a:off x="7112000" y="4829175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68201" name="Object 73"/>
          <p:cNvGraphicFramePr>
            <a:graphicFrameLocks noChangeAspect="1"/>
          </p:cNvGraphicFramePr>
          <p:nvPr/>
        </p:nvGraphicFramePr>
        <p:xfrm>
          <a:off x="6373813" y="5562600"/>
          <a:ext cx="25669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49" name="公式" r:id="rId5" imgW="1002960" imgH="355320" progId="Equation.3">
                  <p:embed/>
                </p:oleObj>
              </mc:Choice>
              <mc:Fallback>
                <p:oleObj name="公式" r:id="rId5" imgW="1002960" imgH="35532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5562600"/>
                        <a:ext cx="25669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8202" name="Text Box 74"/>
          <p:cNvSpPr txBox="1">
            <a:spLocks noChangeArrowheads="1"/>
          </p:cNvSpPr>
          <p:nvPr/>
        </p:nvSpPr>
        <p:spPr bwMode="auto">
          <a:xfrm>
            <a:off x="228600" y="5713413"/>
            <a:ext cx="836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968207" name="Rectangle 79"/>
          <p:cNvSpPr>
            <a:spLocks noChangeArrowheads="1"/>
          </p:cNvSpPr>
          <p:nvPr/>
        </p:nvSpPr>
        <p:spPr bwMode="auto">
          <a:xfrm>
            <a:off x="228600" y="304800"/>
            <a:ext cx="4876800" cy="593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二重积分计算的两种积分顺序</a:t>
            </a:r>
          </a:p>
        </p:txBody>
      </p:sp>
      <p:sp>
        <p:nvSpPr>
          <p:cNvPr id="1968208" name="Rectangle 8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286375"/>
            <a:ext cx="290513" cy="920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68209" name="Object 81"/>
          <p:cNvGraphicFramePr>
            <a:graphicFrameLocks noChangeAspect="1"/>
          </p:cNvGraphicFramePr>
          <p:nvPr/>
        </p:nvGraphicFramePr>
        <p:xfrm>
          <a:off x="5167313" y="334963"/>
          <a:ext cx="29257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50" name="公式" r:id="rId7" imgW="1244520" imgH="380880" progId="Equation.3">
                  <p:embed/>
                </p:oleObj>
              </mc:Choice>
              <mc:Fallback>
                <p:oleObj name="公式" r:id="rId7" imgW="1244520" imgH="3808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34963"/>
                        <a:ext cx="292576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8211" name="Object 83"/>
          <p:cNvGraphicFramePr>
            <a:graphicFrameLocks noChangeAspect="1"/>
          </p:cNvGraphicFramePr>
          <p:nvPr/>
        </p:nvGraphicFramePr>
        <p:xfrm>
          <a:off x="927100" y="5562600"/>
          <a:ext cx="33861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51" name="公式" r:id="rId9" imgW="1320480" imgH="355320" progId="Equation.3">
                  <p:embed/>
                </p:oleObj>
              </mc:Choice>
              <mc:Fallback>
                <p:oleObj name="公式" r:id="rId9" imgW="1320480" imgH="35532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62600"/>
                        <a:ext cx="338613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8212" name="Text Box 84"/>
          <p:cNvSpPr txBox="1">
            <a:spLocks noChangeArrowheads="1"/>
          </p:cNvSpPr>
          <p:nvPr/>
        </p:nvSpPr>
        <p:spPr bwMode="auto">
          <a:xfrm>
            <a:off x="533400" y="1219200"/>
            <a:ext cx="3011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968213" name="AutoShape 8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6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6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6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6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6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96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96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6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96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196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96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68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68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6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6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6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6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196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6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6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6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6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6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6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96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96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6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6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96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6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96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96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96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96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130" grpId="0" animBg="1"/>
      <p:bldP spid="1968165" grpId="0" build="p" autoUpdateAnimBg="0"/>
      <p:bldP spid="1968175" grpId="0" animBg="1"/>
      <p:bldP spid="1968176" grpId="0" animBg="1"/>
      <p:bldP spid="1968177" grpId="0" autoUpdateAnimBg="0"/>
      <p:bldP spid="1968181" grpId="0" autoUpdateAnimBg="0"/>
      <p:bldP spid="1968182" grpId="0" autoUpdateAnimBg="0"/>
      <p:bldP spid="1968183" grpId="0" autoUpdateAnimBg="0"/>
      <p:bldP spid="1968184" grpId="0" autoUpdateAnimBg="0"/>
      <p:bldP spid="1968185" grpId="0" autoUpdateAnimBg="0"/>
      <p:bldP spid="1968188" grpId="0" animBg="1"/>
      <p:bldP spid="1968189" grpId="0" animBg="1"/>
      <p:bldP spid="1968190" grpId="0" autoUpdateAnimBg="0"/>
      <p:bldP spid="1968191" grpId="0" animBg="1"/>
      <p:bldP spid="1968192" grpId="0" animBg="1"/>
      <p:bldP spid="1968193" grpId="0" animBg="1"/>
      <p:bldP spid="1968194" grpId="0" animBg="1"/>
      <p:bldP spid="1968195" grpId="0" animBg="1"/>
      <p:bldP spid="1968196" grpId="0" animBg="1"/>
      <p:bldP spid="1968197" grpId="0" animBg="1"/>
      <p:bldP spid="1968198" grpId="0" animBg="1"/>
      <p:bldP spid="1968199" grpId="0" animBg="1"/>
      <p:bldP spid="1968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228" name="Freeform 76"/>
          <p:cNvSpPr>
            <a:spLocks/>
          </p:cNvSpPr>
          <p:nvPr/>
        </p:nvSpPr>
        <p:spPr bwMode="auto">
          <a:xfrm>
            <a:off x="6978650" y="2768600"/>
            <a:ext cx="1588" cy="1454150"/>
          </a:xfrm>
          <a:custGeom>
            <a:avLst/>
            <a:gdLst>
              <a:gd name="T0" fmla="*/ 0 w 1"/>
              <a:gd name="T1" fmla="*/ 0 h 916"/>
              <a:gd name="T2" fmla="*/ 0 w 1"/>
              <a:gd name="T3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16">
                <a:moveTo>
                  <a:pt x="0" y="0"/>
                </a:moveTo>
                <a:lnTo>
                  <a:pt x="0" y="91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229" name="Freeform 77"/>
          <p:cNvSpPr>
            <a:spLocks/>
          </p:cNvSpPr>
          <p:nvPr/>
        </p:nvSpPr>
        <p:spPr bwMode="auto">
          <a:xfrm>
            <a:off x="6731000" y="2749550"/>
            <a:ext cx="1588" cy="1466850"/>
          </a:xfrm>
          <a:custGeom>
            <a:avLst/>
            <a:gdLst>
              <a:gd name="T0" fmla="*/ 0 w 1"/>
              <a:gd name="T1" fmla="*/ 0 h 924"/>
              <a:gd name="T2" fmla="*/ 0 w 1"/>
              <a:gd name="T3" fmla="*/ 924 h 9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4">
                <a:moveTo>
                  <a:pt x="0" y="0"/>
                </a:moveTo>
                <a:lnTo>
                  <a:pt x="0" y="92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230" name="Freeform 78"/>
          <p:cNvSpPr>
            <a:spLocks/>
          </p:cNvSpPr>
          <p:nvPr/>
        </p:nvSpPr>
        <p:spPr bwMode="auto">
          <a:xfrm>
            <a:off x="6483350" y="2673350"/>
            <a:ext cx="1588" cy="1562100"/>
          </a:xfrm>
          <a:custGeom>
            <a:avLst/>
            <a:gdLst>
              <a:gd name="T0" fmla="*/ 0 w 1"/>
              <a:gd name="T1" fmla="*/ 0 h 984"/>
              <a:gd name="T2" fmla="*/ 0 w 1"/>
              <a:gd name="T3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84">
                <a:moveTo>
                  <a:pt x="0" y="0"/>
                </a:moveTo>
                <a:lnTo>
                  <a:pt x="0" y="98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231" name="Freeform 79"/>
          <p:cNvSpPr>
            <a:spLocks/>
          </p:cNvSpPr>
          <p:nvPr/>
        </p:nvSpPr>
        <p:spPr bwMode="auto">
          <a:xfrm>
            <a:off x="6235700" y="2609850"/>
            <a:ext cx="1588" cy="1663700"/>
          </a:xfrm>
          <a:custGeom>
            <a:avLst/>
            <a:gdLst>
              <a:gd name="T0" fmla="*/ 0 w 1"/>
              <a:gd name="T1" fmla="*/ 0 h 1048"/>
              <a:gd name="T2" fmla="*/ 0 w 1"/>
              <a:gd name="T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48">
                <a:moveTo>
                  <a:pt x="0" y="0"/>
                </a:moveTo>
                <a:lnTo>
                  <a:pt x="0" y="1048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54" name="Freeform 2"/>
          <p:cNvSpPr>
            <a:spLocks/>
          </p:cNvSpPr>
          <p:nvPr/>
        </p:nvSpPr>
        <p:spPr bwMode="auto">
          <a:xfrm>
            <a:off x="6148388" y="2576513"/>
            <a:ext cx="252412" cy="1704975"/>
          </a:xfrm>
          <a:custGeom>
            <a:avLst/>
            <a:gdLst>
              <a:gd name="T0" fmla="*/ 3 w 159"/>
              <a:gd name="T1" fmla="*/ 0 h 1074"/>
              <a:gd name="T2" fmla="*/ 0 w 159"/>
              <a:gd name="T3" fmla="*/ 1074 h 1074"/>
              <a:gd name="T4" fmla="*/ 69 w 159"/>
              <a:gd name="T5" fmla="*/ 1068 h 1074"/>
              <a:gd name="T6" fmla="*/ 159 w 159"/>
              <a:gd name="T7" fmla="*/ 1050 h 1074"/>
              <a:gd name="T8" fmla="*/ 159 w 159"/>
              <a:gd name="T9" fmla="*/ 57 h 1074"/>
              <a:gd name="T10" fmla="*/ 78 w 159"/>
              <a:gd name="T11" fmla="*/ 27 h 1074"/>
              <a:gd name="T12" fmla="*/ 3 w 159"/>
              <a:gd name="T13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1074">
                <a:moveTo>
                  <a:pt x="3" y="0"/>
                </a:moveTo>
                <a:lnTo>
                  <a:pt x="0" y="1074"/>
                </a:lnTo>
                <a:lnTo>
                  <a:pt x="69" y="1068"/>
                </a:lnTo>
                <a:lnTo>
                  <a:pt x="159" y="1050"/>
                </a:lnTo>
                <a:lnTo>
                  <a:pt x="159" y="57"/>
                </a:lnTo>
                <a:lnTo>
                  <a:pt x="78" y="27"/>
                </a:lnTo>
                <a:lnTo>
                  <a:pt x="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55" name="Freeform 3"/>
          <p:cNvSpPr>
            <a:spLocks/>
          </p:cNvSpPr>
          <p:nvPr/>
        </p:nvSpPr>
        <p:spPr bwMode="auto">
          <a:xfrm>
            <a:off x="6386513" y="2662238"/>
            <a:ext cx="266700" cy="1581150"/>
          </a:xfrm>
          <a:custGeom>
            <a:avLst/>
            <a:gdLst>
              <a:gd name="T0" fmla="*/ 3 w 168"/>
              <a:gd name="T1" fmla="*/ 0 h 996"/>
              <a:gd name="T2" fmla="*/ 0 w 168"/>
              <a:gd name="T3" fmla="*/ 996 h 996"/>
              <a:gd name="T4" fmla="*/ 81 w 168"/>
              <a:gd name="T5" fmla="*/ 987 h 996"/>
              <a:gd name="T6" fmla="*/ 168 w 168"/>
              <a:gd name="T7" fmla="*/ 975 h 996"/>
              <a:gd name="T8" fmla="*/ 168 w 168"/>
              <a:gd name="T9" fmla="*/ 60 h 996"/>
              <a:gd name="T10" fmla="*/ 87 w 168"/>
              <a:gd name="T11" fmla="*/ 30 h 996"/>
              <a:gd name="T12" fmla="*/ 3 w 168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996">
                <a:moveTo>
                  <a:pt x="3" y="0"/>
                </a:moveTo>
                <a:lnTo>
                  <a:pt x="0" y="996"/>
                </a:lnTo>
                <a:lnTo>
                  <a:pt x="81" y="987"/>
                </a:lnTo>
                <a:lnTo>
                  <a:pt x="168" y="975"/>
                </a:lnTo>
                <a:lnTo>
                  <a:pt x="168" y="60"/>
                </a:lnTo>
                <a:lnTo>
                  <a:pt x="87" y="30"/>
                </a:lnTo>
                <a:lnTo>
                  <a:pt x="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56" name="Freeform 4"/>
          <p:cNvSpPr>
            <a:spLocks/>
          </p:cNvSpPr>
          <p:nvPr/>
        </p:nvSpPr>
        <p:spPr bwMode="auto">
          <a:xfrm>
            <a:off x="6634163" y="2743200"/>
            <a:ext cx="257175" cy="1471613"/>
          </a:xfrm>
          <a:custGeom>
            <a:avLst/>
            <a:gdLst>
              <a:gd name="T0" fmla="*/ 0 w 162"/>
              <a:gd name="T1" fmla="*/ 0 h 927"/>
              <a:gd name="T2" fmla="*/ 0 w 162"/>
              <a:gd name="T3" fmla="*/ 927 h 927"/>
              <a:gd name="T4" fmla="*/ 72 w 162"/>
              <a:gd name="T5" fmla="*/ 924 h 927"/>
              <a:gd name="T6" fmla="*/ 123 w 162"/>
              <a:gd name="T7" fmla="*/ 921 h 927"/>
              <a:gd name="T8" fmla="*/ 162 w 162"/>
              <a:gd name="T9" fmla="*/ 924 h 927"/>
              <a:gd name="T10" fmla="*/ 162 w 162"/>
              <a:gd name="T11" fmla="*/ 24 h 927"/>
              <a:gd name="T12" fmla="*/ 84 w 162"/>
              <a:gd name="T13" fmla="*/ 15 h 927"/>
              <a:gd name="T14" fmla="*/ 0 w 162"/>
              <a:gd name="T15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927">
                <a:moveTo>
                  <a:pt x="0" y="0"/>
                </a:moveTo>
                <a:lnTo>
                  <a:pt x="0" y="927"/>
                </a:lnTo>
                <a:lnTo>
                  <a:pt x="72" y="924"/>
                </a:lnTo>
                <a:lnTo>
                  <a:pt x="123" y="921"/>
                </a:lnTo>
                <a:lnTo>
                  <a:pt x="162" y="924"/>
                </a:lnTo>
                <a:lnTo>
                  <a:pt x="162" y="24"/>
                </a:lnTo>
                <a:lnTo>
                  <a:pt x="84" y="1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57" name="Freeform 5"/>
          <p:cNvSpPr>
            <a:spLocks/>
          </p:cNvSpPr>
          <p:nvPr/>
        </p:nvSpPr>
        <p:spPr bwMode="auto">
          <a:xfrm>
            <a:off x="6853238" y="2733675"/>
            <a:ext cx="261937" cy="1562100"/>
          </a:xfrm>
          <a:custGeom>
            <a:avLst/>
            <a:gdLst>
              <a:gd name="T0" fmla="*/ 0 w 165"/>
              <a:gd name="T1" fmla="*/ 27 h 984"/>
              <a:gd name="T2" fmla="*/ 3 w 165"/>
              <a:gd name="T3" fmla="*/ 933 h 984"/>
              <a:gd name="T4" fmla="*/ 66 w 165"/>
              <a:gd name="T5" fmla="*/ 942 h 984"/>
              <a:gd name="T6" fmla="*/ 120 w 165"/>
              <a:gd name="T7" fmla="*/ 963 h 984"/>
              <a:gd name="T8" fmla="*/ 165 w 165"/>
              <a:gd name="T9" fmla="*/ 984 h 984"/>
              <a:gd name="T10" fmla="*/ 165 w 165"/>
              <a:gd name="T11" fmla="*/ 0 h 984"/>
              <a:gd name="T12" fmla="*/ 99 w 165"/>
              <a:gd name="T13" fmla="*/ 24 h 984"/>
              <a:gd name="T14" fmla="*/ 0 w 165"/>
              <a:gd name="T15" fmla="*/ 27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984">
                <a:moveTo>
                  <a:pt x="0" y="27"/>
                </a:moveTo>
                <a:lnTo>
                  <a:pt x="3" y="933"/>
                </a:lnTo>
                <a:lnTo>
                  <a:pt x="66" y="942"/>
                </a:lnTo>
                <a:lnTo>
                  <a:pt x="120" y="963"/>
                </a:lnTo>
                <a:lnTo>
                  <a:pt x="165" y="984"/>
                </a:lnTo>
                <a:lnTo>
                  <a:pt x="165" y="0"/>
                </a:lnTo>
                <a:lnTo>
                  <a:pt x="99" y="24"/>
                </a:lnTo>
                <a:lnTo>
                  <a:pt x="0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58" name="Freeform 6"/>
          <p:cNvSpPr>
            <a:spLocks/>
          </p:cNvSpPr>
          <p:nvPr/>
        </p:nvSpPr>
        <p:spPr bwMode="auto">
          <a:xfrm>
            <a:off x="7096125" y="2600325"/>
            <a:ext cx="242888" cy="1795463"/>
          </a:xfrm>
          <a:custGeom>
            <a:avLst/>
            <a:gdLst>
              <a:gd name="T0" fmla="*/ 12 w 153"/>
              <a:gd name="T1" fmla="*/ 81 h 1131"/>
              <a:gd name="T2" fmla="*/ 0 w 153"/>
              <a:gd name="T3" fmla="*/ 1050 h 1131"/>
              <a:gd name="T4" fmla="*/ 66 w 153"/>
              <a:gd name="T5" fmla="*/ 1083 h 1131"/>
              <a:gd name="T6" fmla="*/ 153 w 153"/>
              <a:gd name="T7" fmla="*/ 1131 h 1131"/>
              <a:gd name="T8" fmla="*/ 153 w 153"/>
              <a:gd name="T9" fmla="*/ 0 h 1131"/>
              <a:gd name="T10" fmla="*/ 90 w 153"/>
              <a:gd name="T11" fmla="*/ 39 h 1131"/>
              <a:gd name="T12" fmla="*/ 12 w 153"/>
              <a:gd name="T13" fmla="*/ 8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131">
                <a:moveTo>
                  <a:pt x="12" y="81"/>
                </a:moveTo>
                <a:lnTo>
                  <a:pt x="0" y="1050"/>
                </a:lnTo>
                <a:lnTo>
                  <a:pt x="66" y="1083"/>
                </a:lnTo>
                <a:lnTo>
                  <a:pt x="153" y="1131"/>
                </a:lnTo>
                <a:lnTo>
                  <a:pt x="153" y="0"/>
                </a:lnTo>
                <a:lnTo>
                  <a:pt x="90" y="39"/>
                </a:lnTo>
                <a:lnTo>
                  <a:pt x="12" y="8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59" name="Freeform 7"/>
          <p:cNvSpPr>
            <a:spLocks/>
          </p:cNvSpPr>
          <p:nvPr/>
        </p:nvSpPr>
        <p:spPr bwMode="auto">
          <a:xfrm>
            <a:off x="7315200" y="2451100"/>
            <a:ext cx="234950" cy="2095500"/>
          </a:xfrm>
          <a:custGeom>
            <a:avLst/>
            <a:gdLst>
              <a:gd name="T0" fmla="*/ 16 w 148"/>
              <a:gd name="T1" fmla="*/ 96 h 1320"/>
              <a:gd name="T2" fmla="*/ 0 w 148"/>
              <a:gd name="T3" fmla="*/ 1228 h 1320"/>
              <a:gd name="T4" fmla="*/ 72 w 148"/>
              <a:gd name="T5" fmla="*/ 1264 h 1320"/>
              <a:gd name="T6" fmla="*/ 144 w 148"/>
              <a:gd name="T7" fmla="*/ 1320 h 1320"/>
              <a:gd name="T8" fmla="*/ 148 w 148"/>
              <a:gd name="T9" fmla="*/ 0 h 1320"/>
              <a:gd name="T10" fmla="*/ 88 w 148"/>
              <a:gd name="T11" fmla="*/ 52 h 1320"/>
              <a:gd name="T12" fmla="*/ 16 w 148"/>
              <a:gd name="T13" fmla="*/ 9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320">
                <a:moveTo>
                  <a:pt x="16" y="96"/>
                </a:moveTo>
                <a:lnTo>
                  <a:pt x="0" y="1228"/>
                </a:lnTo>
                <a:lnTo>
                  <a:pt x="72" y="1264"/>
                </a:lnTo>
                <a:lnTo>
                  <a:pt x="144" y="1320"/>
                </a:lnTo>
                <a:lnTo>
                  <a:pt x="148" y="0"/>
                </a:lnTo>
                <a:lnTo>
                  <a:pt x="88" y="52"/>
                </a:lnTo>
                <a:lnTo>
                  <a:pt x="16" y="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60" name="Freeform 8"/>
          <p:cNvSpPr>
            <a:spLocks/>
          </p:cNvSpPr>
          <p:nvPr/>
        </p:nvSpPr>
        <p:spPr bwMode="auto">
          <a:xfrm>
            <a:off x="7518400" y="2324100"/>
            <a:ext cx="211138" cy="2330450"/>
          </a:xfrm>
          <a:custGeom>
            <a:avLst/>
            <a:gdLst>
              <a:gd name="T0" fmla="*/ 0 w 133"/>
              <a:gd name="T1" fmla="*/ 92 h 1468"/>
              <a:gd name="T2" fmla="*/ 8 w 133"/>
              <a:gd name="T3" fmla="*/ 1392 h 1468"/>
              <a:gd name="T4" fmla="*/ 52 w 133"/>
              <a:gd name="T5" fmla="*/ 1424 h 1468"/>
              <a:gd name="T6" fmla="*/ 132 w 133"/>
              <a:gd name="T7" fmla="*/ 1468 h 1468"/>
              <a:gd name="T8" fmla="*/ 133 w 133"/>
              <a:gd name="T9" fmla="*/ 0 h 1468"/>
              <a:gd name="T10" fmla="*/ 68 w 133"/>
              <a:gd name="T11" fmla="*/ 36 h 1468"/>
              <a:gd name="T12" fmla="*/ 0 w 133"/>
              <a:gd name="T13" fmla="*/ 92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468">
                <a:moveTo>
                  <a:pt x="0" y="92"/>
                </a:moveTo>
                <a:lnTo>
                  <a:pt x="8" y="1392"/>
                </a:lnTo>
                <a:lnTo>
                  <a:pt x="52" y="1424"/>
                </a:lnTo>
                <a:lnTo>
                  <a:pt x="132" y="1468"/>
                </a:lnTo>
                <a:lnTo>
                  <a:pt x="133" y="0"/>
                </a:lnTo>
                <a:lnTo>
                  <a:pt x="68" y="36"/>
                </a:lnTo>
                <a:lnTo>
                  <a:pt x="0" y="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69163" name="Group 11"/>
          <p:cNvGrpSpPr>
            <a:grpSpLocks/>
          </p:cNvGrpSpPr>
          <p:nvPr/>
        </p:nvGrpSpPr>
        <p:grpSpPr bwMode="auto">
          <a:xfrm>
            <a:off x="381000" y="2362200"/>
            <a:ext cx="3116263" cy="2924175"/>
            <a:chOff x="2440" y="834"/>
            <a:chExt cx="1688" cy="1585"/>
          </a:xfrm>
        </p:grpSpPr>
        <p:sp>
          <p:nvSpPr>
            <p:cNvPr id="1969164" name="Text Box 12"/>
            <p:cNvSpPr txBox="1">
              <a:spLocks noChangeArrowheads="1"/>
            </p:cNvSpPr>
            <p:nvPr/>
          </p:nvSpPr>
          <p:spPr bwMode="auto">
            <a:xfrm>
              <a:off x="2448" y="2073"/>
              <a:ext cx="35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69165" name="Line 13"/>
            <p:cNvSpPr>
              <a:spLocks noChangeShapeType="1"/>
            </p:cNvSpPr>
            <p:nvPr/>
          </p:nvSpPr>
          <p:spPr bwMode="auto">
            <a:xfrm>
              <a:off x="2717" y="2204"/>
              <a:ext cx="1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9166" name="Line 14"/>
            <p:cNvSpPr>
              <a:spLocks noChangeShapeType="1"/>
            </p:cNvSpPr>
            <p:nvPr/>
          </p:nvSpPr>
          <p:spPr bwMode="auto">
            <a:xfrm flipV="1">
              <a:off x="2717" y="912"/>
              <a:ext cx="0" cy="1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9167" name="Text Box 15"/>
            <p:cNvSpPr txBox="1">
              <a:spLocks noChangeArrowheads="1"/>
            </p:cNvSpPr>
            <p:nvPr/>
          </p:nvSpPr>
          <p:spPr bwMode="auto">
            <a:xfrm>
              <a:off x="2440" y="834"/>
              <a:ext cx="27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69168" name="Text Box 16"/>
            <p:cNvSpPr txBox="1">
              <a:spLocks noChangeArrowheads="1"/>
            </p:cNvSpPr>
            <p:nvPr/>
          </p:nvSpPr>
          <p:spPr bwMode="auto">
            <a:xfrm>
              <a:off x="3840" y="2220"/>
              <a:ext cx="28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69169" name="Group 17"/>
          <p:cNvGrpSpPr>
            <a:grpSpLocks/>
          </p:cNvGrpSpPr>
          <p:nvPr/>
        </p:nvGrpSpPr>
        <p:grpSpPr bwMode="auto">
          <a:xfrm>
            <a:off x="892175" y="2728913"/>
            <a:ext cx="344488" cy="1584325"/>
            <a:chOff x="562" y="1719"/>
            <a:chExt cx="217" cy="998"/>
          </a:xfrm>
        </p:grpSpPr>
        <p:sp>
          <p:nvSpPr>
            <p:cNvPr id="1969170" name="Line 18"/>
            <p:cNvSpPr>
              <a:spLocks noChangeShapeType="1"/>
            </p:cNvSpPr>
            <p:nvPr/>
          </p:nvSpPr>
          <p:spPr bwMode="auto">
            <a:xfrm>
              <a:off x="562" y="2717"/>
              <a:ext cx="109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9171" name="Line 19"/>
            <p:cNvSpPr>
              <a:spLocks noChangeShapeType="1"/>
            </p:cNvSpPr>
            <p:nvPr/>
          </p:nvSpPr>
          <p:spPr bwMode="auto">
            <a:xfrm flipH="1">
              <a:off x="562" y="1719"/>
              <a:ext cx="217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9172" name="Text Box 20"/>
          <p:cNvSpPr txBox="1">
            <a:spLocks noChangeArrowheads="1"/>
          </p:cNvSpPr>
          <p:nvPr/>
        </p:nvSpPr>
        <p:spPr bwMode="auto">
          <a:xfrm>
            <a:off x="533400" y="4038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1969173" name="Text Box 21"/>
          <p:cNvSpPr txBox="1">
            <a:spLocks noChangeArrowheads="1"/>
          </p:cNvSpPr>
          <p:nvPr/>
        </p:nvSpPr>
        <p:spPr bwMode="auto">
          <a:xfrm>
            <a:off x="581025" y="2559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9174" name="Oval 22"/>
          <p:cNvSpPr>
            <a:spLocks noChangeArrowheads="1"/>
          </p:cNvSpPr>
          <p:nvPr/>
        </p:nvSpPr>
        <p:spPr bwMode="auto">
          <a:xfrm>
            <a:off x="830263" y="32766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9175" name="Text Box 23"/>
          <p:cNvSpPr txBox="1">
            <a:spLocks noChangeArrowheads="1"/>
          </p:cNvSpPr>
          <p:nvPr/>
        </p:nvSpPr>
        <p:spPr bwMode="auto">
          <a:xfrm>
            <a:off x="495300" y="3108325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69176" name="Line 24"/>
          <p:cNvSpPr>
            <a:spLocks noChangeShapeType="1"/>
          </p:cNvSpPr>
          <p:nvPr/>
        </p:nvSpPr>
        <p:spPr bwMode="auto">
          <a:xfrm flipH="1">
            <a:off x="976313" y="3352800"/>
            <a:ext cx="471487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80" name="Freeform 28"/>
          <p:cNvSpPr>
            <a:spLocks/>
          </p:cNvSpPr>
          <p:nvPr/>
        </p:nvSpPr>
        <p:spPr bwMode="auto">
          <a:xfrm>
            <a:off x="1047750" y="2728913"/>
            <a:ext cx="2343150" cy="1582737"/>
          </a:xfrm>
          <a:custGeom>
            <a:avLst/>
            <a:gdLst>
              <a:gd name="T0" fmla="*/ 0 w 1476"/>
              <a:gd name="T1" fmla="*/ 997 h 997"/>
              <a:gd name="T2" fmla="*/ 1476 w 1476"/>
              <a:gd name="T3" fmla="*/ 997 h 997"/>
              <a:gd name="T4" fmla="*/ 1224 w 1476"/>
              <a:gd name="T5" fmla="*/ 641 h 997"/>
              <a:gd name="T6" fmla="*/ 1172 w 1476"/>
              <a:gd name="T7" fmla="*/ 517 h 997"/>
              <a:gd name="T8" fmla="*/ 1156 w 1476"/>
              <a:gd name="T9" fmla="*/ 377 h 997"/>
              <a:gd name="T10" fmla="*/ 1168 w 1476"/>
              <a:gd name="T11" fmla="*/ 225 h 997"/>
              <a:gd name="T12" fmla="*/ 1194 w 1476"/>
              <a:gd name="T13" fmla="*/ 63 h 997"/>
              <a:gd name="T14" fmla="*/ 1197 w 1476"/>
              <a:gd name="T15" fmla="*/ 0 h 997"/>
              <a:gd name="T16" fmla="*/ 123 w 1476"/>
              <a:gd name="T17" fmla="*/ 0 h 997"/>
              <a:gd name="T18" fmla="*/ 141 w 1476"/>
              <a:gd name="T19" fmla="*/ 54 h 997"/>
              <a:gd name="T20" fmla="*/ 208 w 1476"/>
              <a:gd name="T21" fmla="*/ 249 h 997"/>
              <a:gd name="T22" fmla="*/ 240 w 1476"/>
              <a:gd name="T23" fmla="*/ 369 h 997"/>
              <a:gd name="T24" fmla="*/ 264 w 1476"/>
              <a:gd name="T25" fmla="*/ 469 h 997"/>
              <a:gd name="T26" fmla="*/ 252 w 1476"/>
              <a:gd name="T27" fmla="*/ 605 h 997"/>
              <a:gd name="T28" fmla="*/ 212 w 1476"/>
              <a:gd name="T29" fmla="*/ 705 h 997"/>
              <a:gd name="T30" fmla="*/ 0 w 1476"/>
              <a:gd name="T31" fmla="*/ 997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6" h="997">
                <a:moveTo>
                  <a:pt x="0" y="997"/>
                </a:moveTo>
                <a:lnTo>
                  <a:pt x="1476" y="997"/>
                </a:lnTo>
                <a:lnTo>
                  <a:pt x="1224" y="641"/>
                </a:lnTo>
                <a:lnTo>
                  <a:pt x="1172" y="517"/>
                </a:lnTo>
                <a:lnTo>
                  <a:pt x="1156" y="377"/>
                </a:lnTo>
                <a:lnTo>
                  <a:pt x="1168" y="225"/>
                </a:lnTo>
                <a:lnTo>
                  <a:pt x="1194" y="63"/>
                </a:lnTo>
                <a:lnTo>
                  <a:pt x="1197" y="0"/>
                </a:lnTo>
                <a:lnTo>
                  <a:pt x="123" y="0"/>
                </a:lnTo>
                <a:lnTo>
                  <a:pt x="141" y="54"/>
                </a:lnTo>
                <a:lnTo>
                  <a:pt x="208" y="249"/>
                </a:lnTo>
                <a:lnTo>
                  <a:pt x="240" y="369"/>
                </a:lnTo>
                <a:lnTo>
                  <a:pt x="264" y="469"/>
                </a:lnTo>
                <a:lnTo>
                  <a:pt x="252" y="605"/>
                </a:lnTo>
                <a:lnTo>
                  <a:pt x="212" y="705"/>
                </a:lnTo>
                <a:lnTo>
                  <a:pt x="0" y="997"/>
                </a:lnTo>
                <a:close/>
              </a:path>
            </a:pathLst>
          </a:custGeom>
          <a:solidFill>
            <a:srgbClr val="009900"/>
          </a:solidFill>
          <a:ln w="31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81" name="Freeform 29"/>
          <p:cNvSpPr>
            <a:spLocks/>
          </p:cNvSpPr>
          <p:nvPr/>
        </p:nvSpPr>
        <p:spPr bwMode="auto">
          <a:xfrm>
            <a:off x="1055688" y="2717800"/>
            <a:ext cx="441325" cy="1595438"/>
          </a:xfrm>
          <a:custGeom>
            <a:avLst/>
            <a:gdLst>
              <a:gd name="T0" fmla="*/ 120 w 278"/>
              <a:gd name="T1" fmla="*/ 0 h 1005"/>
              <a:gd name="T2" fmla="*/ 258 w 278"/>
              <a:gd name="T3" fmla="*/ 573 h 1005"/>
              <a:gd name="T4" fmla="*/ 0 w 278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1005">
                <a:moveTo>
                  <a:pt x="120" y="0"/>
                </a:moveTo>
                <a:cubicBezTo>
                  <a:pt x="143" y="96"/>
                  <a:pt x="278" y="406"/>
                  <a:pt x="258" y="573"/>
                </a:cubicBezTo>
                <a:cubicBezTo>
                  <a:pt x="238" y="740"/>
                  <a:pt x="54" y="915"/>
                  <a:pt x="0" y="1005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82" name="Freeform 30"/>
          <p:cNvSpPr>
            <a:spLocks/>
          </p:cNvSpPr>
          <p:nvPr/>
        </p:nvSpPr>
        <p:spPr bwMode="auto">
          <a:xfrm>
            <a:off x="2838450" y="2717800"/>
            <a:ext cx="560388" cy="1595438"/>
          </a:xfrm>
          <a:custGeom>
            <a:avLst/>
            <a:gdLst>
              <a:gd name="T0" fmla="*/ 71 w 353"/>
              <a:gd name="T1" fmla="*/ 0 h 1005"/>
              <a:gd name="T2" fmla="*/ 47 w 353"/>
              <a:gd name="T3" fmla="*/ 525 h 1005"/>
              <a:gd name="T4" fmla="*/ 353 w 353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" h="1005">
                <a:moveTo>
                  <a:pt x="71" y="0"/>
                </a:moveTo>
                <a:cubicBezTo>
                  <a:pt x="68" y="87"/>
                  <a:pt x="0" y="358"/>
                  <a:pt x="47" y="525"/>
                </a:cubicBezTo>
                <a:cubicBezTo>
                  <a:pt x="94" y="692"/>
                  <a:pt x="289" y="905"/>
                  <a:pt x="353" y="1005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69183" name="Group 31"/>
          <p:cNvGrpSpPr>
            <a:grpSpLocks/>
          </p:cNvGrpSpPr>
          <p:nvPr/>
        </p:nvGrpSpPr>
        <p:grpSpPr bwMode="auto">
          <a:xfrm>
            <a:off x="1046163" y="2728913"/>
            <a:ext cx="2362200" cy="1584325"/>
            <a:chOff x="659" y="1719"/>
            <a:chExt cx="1488" cy="998"/>
          </a:xfrm>
        </p:grpSpPr>
        <p:sp>
          <p:nvSpPr>
            <p:cNvPr id="1969184" name="Line 32"/>
            <p:cNvSpPr>
              <a:spLocks noChangeShapeType="1"/>
            </p:cNvSpPr>
            <p:nvPr/>
          </p:nvSpPr>
          <p:spPr bwMode="auto">
            <a:xfrm>
              <a:off x="779" y="1719"/>
              <a:ext cx="10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9185" name="Line 33"/>
            <p:cNvSpPr>
              <a:spLocks noChangeShapeType="1"/>
            </p:cNvSpPr>
            <p:nvPr/>
          </p:nvSpPr>
          <p:spPr bwMode="auto">
            <a:xfrm>
              <a:off x="659" y="2717"/>
              <a:ext cx="14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9186" name="Text Box 34"/>
          <p:cNvSpPr txBox="1">
            <a:spLocks noChangeArrowheads="1"/>
          </p:cNvSpPr>
          <p:nvPr/>
        </p:nvSpPr>
        <p:spPr bwMode="auto">
          <a:xfrm>
            <a:off x="2387600" y="36734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grpSp>
        <p:nvGrpSpPr>
          <p:cNvPr id="1969188" name="Group 36"/>
          <p:cNvGrpSpPr>
            <a:grpSpLocks/>
          </p:cNvGrpSpPr>
          <p:nvPr/>
        </p:nvGrpSpPr>
        <p:grpSpPr bwMode="auto">
          <a:xfrm>
            <a:off x="5037138" y="2362200"/>
            <a:ext cx="3427412" cy="2768600"/>
            <a:chOff x="3173" y="1488"/>
            <a:chExt cx="2159" cy="1744"/>
          </a:xfrm>
        </p:grpSpPr>
        <p:sp>
          <p:nvSpPr>
            <p:cNvPr id="1969189" name="Text Box 37"/>
            <p:cNvSpPr txBox="1">
              <a:spLocks noChangeArrowheads="1"/>
            </p:cNvSpPr>
            <p:nvPr/>
          </p:nvSpPr>
          <p:spPr bwMode="auto">
            <a:xfrm>
              <a:off x="3182" y="2928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69190" name="Line 38"/>
            <p:cNvSpPr>
              <a:spLocks noChangeShapeType="1"/>
            </p:cNvSpPr>
            <p:nvPr/>
          </p:nvSpPr>
          <p:spPr bwMode="auto">
            <a:xfrm>
              <a:off x="3495" y="3080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9191" name="Line 39"/>
            <p:cNvSpPr>
              <a:spLocks noChangeShapeType="1"/>
            </p:cNvSpPr>
            <p:nvPr/>
          </p:nvSpPr>
          <p:spPr bwMode="auto">
            <a:xfrm flipV="1">
              <a:off x="3495" y="1579"/>
              <a:ext cx="0" cy="1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9192" name="Text Box 40"/>
            <p:cNvSpPr txBox="1">
              <a:spLocks noChangeArrowheads="1"/>
            </p:cNvSpPr>
            <p:nvPr/>
          </p:nvSpPr>
          <p:spPr bwMode="auto">
            <a:xfrm>
              <a:off x="3173" y="1488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69193" name="Text Box 41"/>
            <p:cNvSpPr txBox="1">
              <a:spLocks noChangeArrowheads="1"/>
            </p:cNvSpPr>
            <p:nvPr/>
          </p:nvSpPr>
          <p:spPr bwMode="auto">
            <a:xfrm>
              <a:off x="4997" y="3001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69194" name="Group 42"/>
          <p:cNvGrpSpPr>
            <a:grpSpLocks/>
          </p:cNvGrpSpPr>
          <p:nvPr/>
        </p:nvGrpSpPr>
        <p:grpSpPr bwMode="auto">
          <a:xfrm>
            <a:off x="6148388" y="2324100"/>
            <a:ext cx="1589087" cy="2365375"/>
            <a:chOff x="3873" y="1464"/>
            <a:chExt cx="1001" cy="1490"/>
          </a:xfrm>
        </p:grpSpPr>
        <p:sp>
          <p:nvSpPr>
            <p:cNvPr id="1969195" name="Freeform 43"/>
            <p:cNvSpPr>
              <a:spLocks/>
            </p:cNvSpPr>
            <p:nvPr/>
          </p:nvSpPr>
          <p:spPr bwMode="auto">
            <a:xfrm>
              <a:off x="3873" y="1623"/>
              <a:ext cx="1" cy="1080"/>
            </a:xfrm>
            <a:custGeom>
              <a:avLst/>
              <a:gdLst>
                <a:gd name="T0" fmla="*/ 0 w 1"/>
                <a:gd name="T1" fmla="*/ 0 h 1080"/>
                <a:gd name="T2" fmla="*/ 0 w 1"/>
                <a:gd name="T3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0">
                  <a:moveTo>
                    <a:pt x="0" y="0"/>
                  </a:moveTo>
                  <a:lnTo>
                    <a:pt x="0" y="1080"/>
                  </a:ln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9196" name="Freeform 44"/>
            <p:cNvSpPr>
              <a:spLocks/>
            </p:cNvSpPr>
            <p:nvPr/>
          </p:nvSpPr>
          <p:spPr bwMode="auto">
            <a:xfrm>
              <a:off x="4872" y="1464"/>
              <a:ext cx="2" cy="1490"/>
            </a:xfrm>
            <a:custGeom>
              <a:avLst/>
              <a:gdLst>
                <a:gd name="T0" fmla="*/ 0 w 2"/>
                <a:gd name="T1" fmla="*/ 0 h 1490"/>
                <a:gd name="T2" fmla="*/ 0 w 2"/>
                <a:gd name="T3" fmla="*/ 1473 h 1490"/>
                <a:gd name="T4" fmla="*/ 2 w 2"/>
                <a:gd name="T5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490">
                  <a:moveTo>
                    <a:pt x="0" y="0"/>
                  </a:moveTo>
                  <a:lnTo>
                    <a:pt x="0" y="1473"/>
                  </a:lnTo>
                  <a:lnTo>
                    <a:pt x="2" y="1490"/>
                  </a:ln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9197" name="Freeform 45"/>
          <p:cNvSpPr>
            <a:spLocks/>
          </p:cNvSpPr>
          <p:nvPr/>
        </p:nvSpPr>
        <p:spPr bwMode="auto">
          <a:xfrm>
            <a:off x="6127750" y="2324100"/>
            <a:ext cx="1592263" cy="492125"/>
          </a:xfrm>
          <a:custGeom>
            <a:avLst/>
            <a:gdLst>
              <a:gd name="T0" fmla="*/ 0 w 1003"/>
              <a:gd name="T1" fmla="*/ 156 h 310"/>
              <a:gd name="T2" fmla="*/ 534 w 1003"/>
              <a:gd name="T3" fmla="*/ 284 h 310"/>
              <a:gd name="T4" fmla="*/ 1003 w 1003"/>
              <a:gd name="T5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3" h="310">
                <a:moveTo>
                  <a:pt x="0" y="156"/>
                </a:moveTo>
                <a:cubicBezTo>
                  <a:pt x="88" y="177"/>
                  <a:pt x="367" y="310"/>
                  <a:pt x="534" y="284"/>
                </a:cubicBezTo>
                <a:cubicBezTo>
                  <a:pt x="701" y="258"/>
                  <a:pt x="905" y="59"/>
                  <a:pt x="1003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98" name="Freeform 46"/>
          <p:cNvSpPr>
            <a:spLocks/>
          </p:cNvSpPr>
          <p:nvPr/>
        </p:nvSpPr>
        <p:spPr bwMode="auto">
          <a:xfrm>
            <a:off x="6140450" y="4159250"/>
            <a:ext cx="1593850" cy="508000"/>
          </a:xfrm>
          <a:custGeom>
            <a:avLst/>
            <a:gdLst>
              <a:gd name="T0" fmla="*/ 0 w 1004"/>
              <a:gd name="T1" fmla="*/ 80 h 320"/>
              <a:gd name="T2" fmla="*/ 513 w 1004"/>
              <a:gd name="T3" fmla="*/ 40 h 320"/>
              <a:gd name="T4" fmla="*/ 1004 w 1004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4" h="320">
                <a:moveTo>
                  <a:pt x="0" y="80"/>
                </a:moveTo>
                <a:cubicBezTo>
                  <a:pt x="87" y="73"/>
                  <a:pt x="346" y="0"/>
                  <a:pt x="513" y="40"/>
                </a:cubicBezTo>
                <a:cubicBezTo>
                  <a:pt x="680" y="80"/>
                  <a:pt x="902" y="262"/>
                  <a:pt x="1004" y="32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199" name="Text Box 47"/>
          <p:cNvSpPr txBox="1">
            <a:spLocks noChangeArrowheads="1"/>
          </p:cNvSpPr>
          <p:nvPr/>
        </p:nvSpPr>
        <p:spPr bwMode="auto">
          <a:xfrm>
            <a:off x="4876800" y="5668963"/>
            <a:ext cx="99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1969200" name="Group 48"/>
          <p:cNvGrpSpPr>
            <a:grpSpLocks/>
          </p:cNvGrpSpPr>
          <p:nvPr/>
        </p:nvGrpSpPr>
        <p:grpSpPr bwMode="auto">
          <a:xfrm>
            <a:off x="6146800" y="4271963"/>
            <a:ext cx="1590675" cy="644525"/>
            <a:chOff x="3872" y="2691"/>
            <a:chExt cx="1002" cy="406"/>
          </a:xfrm>
        </p:grpSpPr>
        <p:sp>
          <p:nvSpPr>
            <p:cNvPr id="1969201" name="Line 49"/>
            <p:cNvSpPr>
              <a:spLocks noChangeShapeType="1"/>
            </p:cNvSpPr>
            <p:nvPr/>
          </p:nvSpPr>
          <p:spPr bwMode="auto">
            <a:xfrm>
              <a:off x="3872" y="2691"/>
              <a:ext cx="0" cy="406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9202" name="Line 50"/>
            <p:cNvSpPr>
              <a:spLocks noChangeShapeType="1"/>
            </p:cNvSpPr>
            <p:nvPr/>
          </p:nvSpPr>
          <p:spPr bwMode="auto">
            <a:xfrm>
              <a:off x="4874" y="2936"/>
              <a:ext cx="0" cy="144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69203" name="Text Box 51"/>
          <p:cNvSpPr txBox="1">
            <a:spLocks noChangeArrowheads="1"/>
          </p:cNvSpPr>
          <p:nvPr/>
        </p:nvSpPr>
        <p:spPr bwMode="auto">
          <a:xfrm>
            <a:off x="6013450" y="4876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9204" name="Text Box 52"/>
          <p:cNvSpPr txBox="1">
            <a:spLocks noChangeArrowheads="1"/>
          </p:cNvSpPr>
          <p:nvPr/>
        </p:nvSpPr>
        <p:spPr bwMode="auto">
          <a:xfrm>
            <a:off x="7621588" y="48895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b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69205" name="Text Box 53"/>
          <p:cNvSpPr txBox="1">
            <a:spLocks noChangeArrowheads="1"/>
          </p:cNvSpPr>
          <p:nvPr/>
        </p:nvSpPr>
        <p:spPr bwMode="auto">
          <a:xfrm>
            <a:off x="6423025" y="419258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sz="1600" b="1" baseline="-2500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69206" name="Text Box 54"/>
          <p:cNvSpPr txBox="1">
            <a:spLocks noChangeArrowheads="1"/>
          </p:cNvSpPr>
          <p:nvPr/>
        </p:nvSpPr>
        <p:spPr bwMode="auto">
          <a:xfrm>
            <a:off x="6423025" y="232092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 y</a:t>
            </a:r>
            <a:r>
              <a:rPr lang="en-US" altLang="zh-CN" sz="1600" b="1" baseline="-2500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69207" name="Text Box 55"/>
          <p:cNvSpPr txBox="1">
            <a:spLocks noChangeArrowheads="1"/>
          </p:cNvSpPr>
          <p:nvPr/>
        </p:nvSpPr>
        <p:spPr bwMode="auto">
          <a:xfrm>
            <a:off x="7180263" y="37195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69208" name="Text Box 56"/>
          <p:cNvSpPr txBox="1">
            <a:spLocks noChangeArrowheads="1"/>
          </p:cNvSpPr>
          <p:nvPr/>
        </p:nvSpPr>
        <p:spPr bwMode="auto">
          <a:xfrm>
            <a:off x="2913063" y="3367088"/>
            <a:ext cx="938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 x</a:t>
            </a:r>
            <a:r>
              <a:rPr lang="en-US" altLang="zh-CN" sz="1600" b="1" baseline="-25000">
                <a:solidFill>
                  <a:srgbClr val="FF00FF"/>
                </a:solidFill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sp>
        <p:nvSpPr>
          <p:cNvPr id="1969209" name="Text Box 57"/>
          <p:cNvSpPr txBox="1">
            <a:spLocks noChangeArrowheads="1"/>
          </p:cNvSpPr>
          <p:nvPr/>
        </p:nvSpPr>
        <p:spPr bwMode="auto">
          <a:xfrm>
            <a:off x="533400" y="33670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1600" b="1" i="1">
                <a:solidFill>
                  <a:srgbClr val="FF00FF"/>
                </a:solidFill>
              </a:rPr>
              <a:t> </a:t>
            </a:r>
            <a:r>
              <a:rPr lang="en-US" altLang="zh-CN" sz="14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69210" name="Freeform 58"/>
          <p:cNvSpPr>
            <a:spLocks/>
          </p:cNvSpPr>
          <p:nvPr/>
        </p:nvSpPr>
        <p:spPr bwMode="auto">
          <a:xfrm>
            <a:off x="6146800" y="2571750"/>
            <a:ext cx="1588" cy="1717675"/>
          </a:xfrm>
          <a:custGeom>
            <a:avLst/>
            <a:gdLst>
              <a:gd name="T0" fmla="*/ 0 w 1"/>
              <a:gd name="T1" fmla="*/ 0 h 1082"/>
              <a:gd name="T2" fmla="*/ 0 w 1"/>
              <a:gd name="T3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2">
                <a:moveTo>
                  <a:pt x="0" y="0"/>
                </a:moveTo>
                <a:lnTo>
                  <a:pt x="0" y="108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211" name="Freeform 59"/>
          <p:cNvSpPr>
            <a:spLocks/>
          </p:cNvSpPr>
          <p:nvPr/>
        </p:nvSpPr>
        <p:spPr bwMode="auto">
          <a:xfrm>
            <a:off x="7181850" y="4318000"/>
            <a:ext cx="1588" cy="571500"/>
          </a:xfrm>
          <a:custGeom>
            <a:avLst/>
            <a:gdLst>
              <a:gd name="T0" fmla="*/ 0 w 1"/>
              <a:gd name="T1" fmla="*/ 0 h 360"/>
              <a:gd name="T2" fmla="*/ 0 w 1"/>
              <a:gd name="T3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0">
                <a:moveTo>
                  <a:pt x="0" y="0"/>
                </a:moveTo>
                <a:lnTo>
                  <a:pt x="0" y="36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9212" name="Text Box 60"/>
          <p:cNvSpPr txBox="1">
            <a:spLocks noChangeArrowheads="1"/>
          </p:cNvSpPr>
          <p:nvPr/>
        </p:nvSpPr>
        <p:spPr bwMode="auto">
          <a:xfrm>
            <a:off x="7010400" y="4829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x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69213" name="Oval 61"/>
          <p:cNvSpPr>
            <a:spLocks noChangeArrowheads="1"/>
          </p:cNvSpPr>
          <p:nvPr/>
        </p:nvSpPr>
        <p:spPr bwMode="auto">
          <a:xfrm>
            <a:off x="7112000" y="4829175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69218" name="Rectangle 66"/>
          <p:cNvSpPr>
            <a:spLocks noChangeArrowheads="1"/>
          </p:cNvSpPr>
          <p:nvPr/>
        </p:nvSpPr>
        <p:spPr bwMode="auto">
          <a:xfrm>
            <a:off x="228600" y="304800"/>
            <a:ext cx="4876800" cy="593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二重积分计算的两种积分顺序</a:t>
            </a:r>
          </a:p>
        </p:txBody>
      </p:sp>
      <p:sp>
        <p:nvSpPr>
          <p:cNvPr id="1969219" name="Rectangle 6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440363"/>
            <a:ext cx="206375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69220" name="Object 68"/>
          <p:cNvGraphicFramePr>
            <a:graphicFrameLocks noChangeAspect="1"/>
          </p:cNvGraphicFramePr>
          <p:nvPr/>
        </p:nvGraphicFramePr>
        <p:xfrm>
          <a:off x="5167313" y="334963"/>
          <a:ext cx="29257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72" name="公式" r:id="rId3" imgW="1244520" imgH="380880" progId="Equation.3">
                  <p:embed/>
                </p:oleObj>
              </mc:Choice>
              <mc:Fallback>
                <p:oleObj name="公式" r:id="rId3" imgW="1244520" imgH="3808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34963"/>
                        <a:ext cx="292576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9221" name="Object 69"/>
          <p:cNvGraphicFramePr>
            <a:graphicFrameLocks noChangeAspect="1"/>
          </p:cNvGraphicFramePr>
          <p:nvPr/>
        </p:nvGraphicFramePr>
        <p:xfrm>
          <a:off x="6373813" y="5562600"/>
          <a:ext cx="25669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73" name="公式" r:id="rId5" imgW="1002960" imgH="355320" progId="Equation.3">
                  <p:embed/>
                </p:oleObj>
              </mc:Choice>
              <mc:Fallback>
                <p:oleObj name="公式" r:id="rId5" imgW="1002960" imgH="35532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5562600"/>
                        <a:ext cx="25669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22" name="Text Box 70"/>
          <p:cNvSpPr txBox="1">
            <a:spLocks noChangeArrowheads="1"/>
          </p:cNvSpPr>
          <p:nvPr/>
        </p:nvSpPr>
        <p:spPr bwMode="auto">
          <a:xfrm>
            <a:off x="228600" y="5713413"/>
            <a:ext cx="836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1969223" name="Object 71"/>
          <p:cNvGraphicFramePr>
            <a:graphicFrameLocks noChangeAspect="1"/>
          </p:cNvGraphicFramePr>
          <p:nvPr/>
        </p:nvGraphicFramePr>
        <p:xfrm>
          <a:off x="927100" y="5562600"/>
          <a:ext cx="33861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74" name="公式" r:id="rId7" imgW="1320480" imgH="355320" progId="Equation.3">
                  <p:embed/>
                </p:oleObj>
              </mc:Choice>
              <mc:Fallback>
                <p:oleObj name="公式" r:id="rId7" imgW="1320480" imgH="35532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62600"/>
                        <a:ext cx="338613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9224" name="Object 72"/>
          <p:cNvGraphicFramePr>
            <a:graphicFrameLocks noChangeAspect="1"/>
          </p:cNvGraphicFramePr>
          <p:nvPr/>
        </p:nvGraphicFramePr>
        <p:xfrm>
          <a:off x="960438" y="5546725"/>
          <a:ext cx="9064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75" name="公式" r:id="rId9" imgW="355320" imgH="330120" progId="Equation.3">
                  <p:embed/>
                </p:oleObj>
              </mc:Choice>
              <mc:Fallback>
                <p:oleObj name="公式" r:id="rId9" imgW="355320" imgH="33012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5546725"/>
                        <a:ext cx="90646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25" name="Text Box 73"/>
          <p:cNvSpPr txBox="1">
            <a:spLocks noChangeArrowheads="1"/>
          </p:cNvSpPr>
          <p:nvPr/>
        </p:nvSpPr>
        <p:spPr bwMode="auto">
          <a:xfrm>
            <a:off x="533400" y="1219200"/>
            <a:ext cx="3011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969226" name="Text Box 74"/>
          <p:cNvSpPr txBox="1">
            <a:spLocks noChangeArrowheads="1"/>
          </p:cNvSpPr>
          <p:nvPr/>
        </p:nvSpPr>
        <p:spPr bwMode="auto">
          <a:xfrm>
            <a:off x="5181600" y="1219200"/>
            <a:ext cx="299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b="1" baseline="-2500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 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b="1" baseline="-2500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       a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b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69227" name="AutoShape 7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6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96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96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96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6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6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6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6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6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9228" grpId="0" animBg="1"/>
      <p:bldP spid="1969229" grpId="0" animBg="1"/>
      <p:bldP spid="1969230" grpId="0" animBg="1"/>
      <p:bldP spid="1969231" grpId="0" animBg="1"/>
      <p:bldP spid="1969154" grpId="0" animBg="1"/>
      <p:bldP spid="1969155" grpId="0" animBg="1"/>
      <p:bldP spid="1969156" grpId="0" animBg="1"/>
      <p:bldP spid="1969157" grpId="0" animBg="1"/>
      <p:bldP spid="1969158" grpId="0" animBg="1"/>
      <p:bldP spid="1969159" grpId="0" animBg="1"/>
      <p:bldP spid="1969160" grpId="0" animBg="1"/>
      <p:bldP spid="19692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8" name="Freeform 2"/>
          <p:cNvSpPr>
            <a:spLocks/>
          </p:cNvSpPr>
          <p:nvPr/>
        </p:nvSpPr>
        <p:spPr bwMode="auto">
          <a:xfrm>
            <a:off x="6148388" y="2576513"/>
            <a:ext cx="252412" cy="1704975"/>
          </a:xfrm>
          <a:custGeom>
            <a:avLst/>
            <a:gdLst>
              <a:gd name="T0" fmla="*/ 3 w 159"/>
              <a:gd name="T1" fmla="*/ 0 h 1074"/>
              <a:gd name="T2" fmla="*/ 0 w 159"/>
              <a:gd name="T3" fmla="*/ 1074 h 1074"/>
              <a:gd name="T4" fmla="*/ 69 w 159"/>
              <a:gd name="T5" fmla="*/ 1068 h 1074"/>
              <a:gd name="T6" fmla="*/ 159 w 159"/>
              <a:gd name="T7" fmla="*/ 1050 h 1074"/>
              <a:gd name="T8" fmla="*/ 159 w 159"/>
              <a:gd name="T9" fmla="*/ 57 h 1074"/>
              <a:gd name="T10" fmla="*/ 78 w 159"/>
              <a:gd name="T11" fmla="*/ 27 h 1074"/>
              <a:gd name="T12" fmla="*/ 3 w 159"/>
              <a:gd name="T13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1074">
                <a:moveTo>
                  <a:pt x="3" y="0"/>
                </a:moveTo>
                <a:lnTo>
                  <a:pt x="0" y="1074"/>
                </a:lnTo>
                <a:lnTo>
                  <a:pt x="69" y="1068"/>
                </a:lnTo>
                <a:lnTo>
                  <a:pt x="159" y="1050"/>
                </a:lnTo>
                <a:lnTo>
                  <a:pt x="159" y="57"/>
                </a:lnTo>
                <a:lnTo>
                  <a:pt x="78" y="27"/>
                </a:lnTo>
                <a:lnTo>
                  <a:pt x="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179" name="Freeform 3"/>
          <p:cNvSpPr>
            <a:spLocks/>
          </p:cNvSpPr>
          <p:nvPr/>
        </p:nvSpPr>
        <p:spPr bwMode="auto">
          <a:xfrm>
            <a:off x="6386513" y="2662238"/>
            <a:ext cx="266700" cy="1581150"/>
          </a:xfrm>
          <a:custGeom>
            <a:avLst/>
            <a:gdLst>
              <a:gd name="T0" fmla="*/ 3 w 168"/>
              <a:gd name="T1" fmla="*/ 0 h 996"/>
              <a:gd name="T2" fmla="*/ 0 w 168"/>
              <a:gd name="T3" fmla="*/ 996 h 996"/>
              <a:gd name="T4" fmla="*/ 81 w 168"/>
              <a:gd name="T5" fmla="*/ 987 h 996"/>
              <a:gd name="T6" fmla="*/ 168 w 168"/>
              <a:gd name="T7" fmla="*/ 975 h 996"/>
              <a:gd name="T8" fmla="*/ 168 w 168"/>
              <a:gd name="T9" fmla="*/ 60 h 996"/>
              <a:gd name="T10" fmla="*/ 87 w 168"/>
              <a:gd name="T11" fmla="*/ 30 h 996"/>
              <a:gd name="T12" fmla="*/ 3 w 168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996">
                <a:moveTo>
                  <a:pt x="3" y="0"/>
                </a:moveTo>
                <a:lnTo>
                  <a:pt x="0" y="996"/>
                </a:lnTo>
                <a:lnTo>
                  <a:pt x="81" y="987"/>
                </a:lnTo>
                <a:lnTo>
                  <a:pt x="168" y="975"/>
                </a:lnTo>
                <a:lnTo>
                  <a:pt x="168" y="60"/>
                </a:lnTo>
                <a:lnTo>
                  <a:pt x="87" y="30"/>
                </a:lnTo>
                <a:lnTo>
                  <a:pt x="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180" name="Freeform 4"/>
          <p:cNvSpPr>
            <a:spLocks/>
          </p:cNvSpPr>
          <p:nvPr/>
        </p:nvSpPr>
        <p:spPr bwMode="auto">
          <a:xfrm>
            <a:off x="6634163" y="2743200"/>
            <a:ext cx="257175" cy="1471613"/>
          </a:xfrm>
          <a:custGeom>
            <a:avLst/>
            <a:gdLst>
              <a:gd name="T0" fmla="*/ 0 w 162"/>
              <a:gd name="T1" fmla="*/ 0 h 927"/>
              <a:gd name="T2" fmla="*/ 0 w 162"/>
              <a:gd name="T3" fmla="*/ 927 h 927"/>
              <a:gd name="T4" fmla="*/ 72 w 162"/>
              <a:gd name="T5" fmla="*/ 924 h 927"/>
              <a:gd name="T6" fmla="*/ 123 w 162"/>
              <a:gd name="T7" fmla="*/ 921 h 927"/>
              <a:gd name="T8" fmla="*/ 162 w 162"/>
              <a:gd name="T9" fmla="*/ 924 h 927"/>
              <a:gd name="T10" fmla="*/ 162 w 162"/>
              <a:gd name="T11" fmla="*/ 24 h 927"/>
              <a:gd name="T12" fmla="*/ 84 w 162"/>
              <a:gd name="T13" fmla="*/ 15 h 927"/>
              <a:gd name="T14" fmla="*/ 0 w 162"/>
              <a:gd name="T15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927">
                <a:moveTo>
                  <a:pt x="0" y="0"/>
                </a:moveTo>
                <a:lnTo>
                  <a:pt x="0" y="927"/>
                </a:lnTo>
                <a:lnTo>
                  <a:pt x="72" y="924"/>
                </a:lnTo>
                <a:lnTo>
                  <a:pt x="123" y="921"/>
                </a:lnTo>
                <a:lnTo>
                  <a:pt x="162" y="924"/>
                </a:lnTo>
                <a:lnTo>
                  <a:pt x="162" y="24"/>
                </a:lnTo>
                <a:lnTo>
                  <a:pt x="84" y="1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181" name="Freeform 5"/>
          <p:cNvSpPr>
            <a:spLocks/>
          </p:cNvSpPr>
          <p:nvPr/>
        </p:nvSpPr>
        <p:spPr bwMode="auto">
          <a:xfrm>
            <a:off x="6853238" y="2733675"/>
            <a:ext cx="261937" cy="1562100"/>
          </a:xfrm>
          <a:custGeom>
            <a:avLst/>
            <a:gdLst>
              <a:gd name="T0" fmla="*/ 0 w 165"/>
              <a:gd name="T1" fmla="*/ 27 h 984"/>
              <a:gd name="T2" fmla="*/ 3 w 165"/>
              <a:gd name="T3" fmla="*/ 933 h 984"/>
              <a:gd name="T4" fmla="*/ 66 w 165"/>
              <a:gd name="T5" fmla="*/ 942 h 984"/>
              <a:gd name="T6" fmla="*/ 120 w 165"/>
              <a:gd name="T7" fmla="*/ 963 h 984"/>
              <a:gd name="T8" fmla="*/ 165 w 165"/>
              <a:gd name="T9" fmla="*/ 984 h 984"/>
              <a:gd name="T10" fmla="*/ 165 w 165"/>
              <a:gd name="T11" fmla="*/ 0 h 984"/>
              <a:gd name="T12" fmla="*/ 99 w 165"/>
              <a:gd name="T13" fmla="*/ 24 h 984"/>
              <a:gd name="T14" fmla="*/ 0 w 165"/>
              <a:gd name="T15" fmla="*/ 27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984">
                <a:moveTo>
                  <a:pt x="0" y="27"/>
                </a:moveTo>
                <a:lnTo>
                  <a:pt x="3" y="933"/>
                </a:lnTo>
                <a:lnTo>
                  <a:pt x="66" y="942"/>
                </a:lnTo>
                <a:lnTo>
                  <a:pt x="120" y="963"/>
                </a:lnTo>
                <a:lnTo>
                  <a:pt x="165" y="984"/>
                </a:lnTo>
                <a:lnTo>
                  <a:pt x="165" y="0"/>
                </a:lnTo>
                <a:lnTo>
                  <a:pt x="99" y="24"/>
                </a:lnTo>
                <a:lnTo>
                  <a:pt x="0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182" name="Freeform 6"/>
          <p:cNvSpPr>
            <a:spLocks/>
          </p:cNvSpPr>
          <p:nvPr/>
        </p:nvSpPr>
        <p:spPr bwMode="auto">
          <a:xfrm>
            <a:off x="7096125" y="2600325"/>
            <a:ext cx="242888" cy="1795463"/>
          </a:xfrm>
          <a:custGeom>
            <a:avLst/>
            <a:gdLst>
              <a:gd name="T0" fmla="*/ 12 w 153"/>
              <a:gd name="T1" fmla="*/ 81 h 1131"/>
              <a:gd name="T2" fmla="*/ 0 w 153"/>
              <a:gd name="T3" fmla="*/ 1050 h 1131"/>
              <a:gd name="T4" fmla="*/ 66 w 153"/>
              <a:gd name="T5" fmla="*/ 1083 h 1131"/>
              <a:gd name="T6" fmla="*/ 153 w 153"/>
              <a:gd name="T7" fmla="*/ 1131 h 1131"/>
              <a:gd name="T8" fmla="*/ 153 w 153"/>
              <a:gd name="T9" fmla="*/ 0 h 1131"/>
              <a:gd name="T10" fmla="*/ 90 w 153"/>
              <a:gd name="T11" fmla="*/ 39 h 1131"/>
              <a:gd name="T12" fmla="*/ 12 w 153"/>
              <a:gd name="T13" fmla="*/ 8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131">
                <a:moveTo>
                  <a:pt x="12" y="81"/>
                </a:moveTo>
                <a:lnTo>
                  <a:pt x="0" y="1050"/>
                </a:lnTo>
                <a:lnTo>
                  <a:pt x="66" y="1083"/>
                </a:lnTo>
                <a:lnTo>
                  <a:pt x="153" y="1131"/>
                </a:lnTo>
                <a:lnTo>
                  <a:pt x="153" y="0"/>
                </a:lnTo>
                <a:lnTo>
                  <a:pt x="90" y="39"/>
                </a:lnTo>
                <a:lnTo>
                  <a:pt x="12" y="8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183" name="Freeform 7"/>
          <p:cNvSpPr>
            <a:spLocks/>
          </p:cNvSpPr>
          <p:nvPr/>
        </p:nvSpPr>
        <p:spPr bwMode="auto">
          <a:xfrm>
            <a:off x="7315200" y="2451100"/>
            <a:ext cx="234950" cy="2095500"/>
          </a:xfrm>
          <a:custGeom>
            <a:avLst/>
            <a:gdLst>
              <a:gd name="T0" fmla="*/ 16 w 148"/>
              <a:gd name="T1" fmla="*/ 96 h 1320"/>
              <a:gd name="T2" fmla="*/ 0 w 148"/>
              <a:gd name="T3" fmla="*/ 1228 h 1320"/>
              <a:gd name="T4" fmla="*/ 72 w 148"/>
              <a:gd name="T5" fmla="*/ 1264 h 1320"/>
              <a:gd name="T6" fmla="*/ 144 w 148"/>
              <a:gd name="T7" fmla="*/ 1320 h 1320"/>
              <a:gd name="T8" fmla="*/ 148 w 148"/>
              <a:gd name="T9" fmla="*/ 0 h 1320"/>
              <a:gd name="T10" fmla="*/ 88 w 148"/>
              <a:gd name="T11" fmla="*/ 52 h 1320"/>
              <a:gd name="T12" fmla="*/ 16 w 148"/>
              <a:gd name="T13" fmla="*/ 9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320">
                <a:moveTo>
                  <a:pt x="16" y="96"/>
                </a:moveTo>
                <a:lnTo>
                  <a:pt x="0" y="1228"/>
                </a:lnTo>
                <a:lnTo>
                  <a:pt x="72" y="1264"/>
                </a:lnTo>
                <a:lnTo>
                  <a:pt x="144" y="1320"/>
                </a:lnTo>
                <a:lnTo>
                  <a:pt x="148" y="0"/>
                </a:lnTo>
                <a:lnTo>
                  <a:pt x="88" y="52"/>
                </a:lnTo>
                <a:lnTo>
                  <a:pt x="16" y="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184" name="Freeform 8"/>
          <p:cNvSpPr>
            <a:spLocks/>
          </p:cNvSpPr>
          <p:nvPr/>
        </p:nvSpPr>
        <p:spPr bwMode="auto">
          <a:xfrm>
            <a:off x="7518400" y="2324100"/>
            <a:ext cx="211138" cy="2330450"/>
          </a:xfrm>
          <a:custGeom>
            <a:avLst/>
            <a:gdLst>
              <a:gd name="T0" fmla="*/ 0 w 133"/>
              <a:gd name="T1" fmla="*/ 92 h 1468"/>
              <a:gd name="T2" fmla="*/ 8 w 133"/>
              <a:gd name="T3" fmla="*/ 1392 h 1468"/>
              <a:gd name="T4" fmla="*/ 52 w 133"/>
              <a:gd name="T5" fmla="*/ 1424 h 1468"/>
              <a:gd name="T6" fmla="*/ 132 w 133"/>
              <a:gd name="T7" fmla="*/ 1468 h 1468"/>
              <a:gd name="T8" fmla="*/ 133 w 133"/>
              <a:gd name="T9" fmla="*/ 0 h 1468"/>
              <a:gd name="T10" fmla="*/ 68 w 133"/>
              <a:gd name="T11" fmla="*/ 36 h 1468"/>
              <a:gd name="T12" fmla="*/ 0 w 133"/>
              <a:gd name="T13" fmla="*/ 92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468">
                <a:moveTo>
                  <a:pt x="0" y="92"/>
                </a:moveTo>
                <a:lnTo>
                  <a:pt x="8" y="1392"/>
                </a:lnTo>
                <a:lnTo>
                  <a:pt x="52" y="1424"/>
                </a:lnTo>
                <a:lnTo>
                  <a:pt x="132" y="1468"/>
                </a:lnTo>
                <a:lnTo>
                  <a:pt x="133" y="0"/>
                </a:lnTo>
                <a:lnTo>
                  <a:pt x="68" y="36"/>
                </a:lnTo>
                <a:lnTo>
                  <a:pt x="0" y="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70187" name="Group 11"/>
          <p:cNvGrpSpPr>
            <a:grpSpLocks/>
          </p:cNvGrpSpPr>
          <p:nvPr/>
        </p:nvGrpSpPr>
        <p:grpSpPr bwMode="auto">
          <a:xfrm>
            <a:off x="381000" y="2362200"/>
            <a:ext cx="3116263" cy="2924175"/>
            <a:chOff x="2440" y="834"/>
            <a:chExt cx="1688" cy="1585"/>
          </a:xfrm>
        </p:grpSpPr>
        <p:sp>
          <p:nvSpPr>
            <p:cNvPr id="1970188" name="Text Box 12"/>
            <p:cNvSpPr txBox="1">
              <a:spLocks noChangeArrowheads="1"/>
            </p:cNvSpPr>
            <p:nvPr/>
          </p:nvSpPr>
          <p:spPr bwMode="auto">
            <a:xfrm>
              <a:off x="2448" y="2073"/>
              <a:ext cx="35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70189" name="Line 13"/>
            <p:cNvSpPr>
              <a:spLocks noChangeShapeType="1"/>
            </p:cNvSpPr>
            <p:nvPr/>
          </p:nvSpPr>
          <p:spPr bwMode="auto">
            <a:xfrm>
              <a:off x="2717" y="2204"/>
              <a:ext cx="1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0190" name="Line 14"/>
            <p:cNvSpPr>
              <a:spLocks noChangeShapeType="1"/>
            </p:cNvSpPr>
            <p:nvPr/>
          </p:nvSpPr>
          <p:spPr bwMode="auto">
            <a:xfrm flipV="1">
              <a:off x="2717" y="912"/>
              <a:ext cx="0" cy="1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0191" name="Text Box 15"/>
            <p:cNvSpPr txBox="1">
              <a:spLocks noChangeArrowheads="1"/>
            </p:cNvSpPr>
            <p:nvPr/>
          </p:nvSpPr>
          <p:spPr bwMode="auto">
            <a:xfrm>
              <a:off x="2440" y="834"/>
              <a:ext cx="27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70192" name="Text Box 16"/>
            <p:cNvSpPr txBox="1">
              <a:spLocks noChangeArrowheads="1"/>
            </p:cNvSpPr>
            <p:nvPr/>
          </p:nvSpPr>
          <p:spPr bwMode="auto">
            <a:xfrm>
              <a:off x="3840" y="2220"/>
              <a:ext cx="28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70193" name="Group 17"/>
          <p:cNvGrpSpPr>
            <a:grpSpLocks/>
          </p:cNvGrpSpPr>
          <p:nvPr/>
        </p:nvGrpSpPr>
        <p:grpSpPr bwMode="auto">
          <a:xfrm>
            <a:off x="892175" y="2728913"/>
            <a:ext cx="344488" cy="1584325"/>
            <a:chOff x="562" y="1719"/>
            <a:chExt cx="217" cy="998"/>
          </a:xfrm>
        </p:grpSpPr>
        <p:sp>
          <p:nvSpPr>
            <p:cNvPr id="1970194" name="Line 18"/>
            <p:cNvSpPr>
              <a:spLocks noChangeShapeType="1"/>
            </p:cNvSpPr>
            <p:nvPr/>
          </p:nvSpPr>
          <p:spPr bwMode="auto">
            <a:xfrm>
              <a:off x="562" y="2717"/>
              <a:ext cx="109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0195" name="Line 19"/>
            <p:cNvSpPr>
              <a:spLocks noChangeShapeType="1"/>
            </p:cNvSpPr>
            <p:nvPr/>
          </p:nvSpPr>
          <p:spPr bwMode="auto">
            <a:xfrm flipH="1">
              <a:off x="562" y="1719"/>
              <a:ext cx="217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70196" name="Text Box 20"/>
          <p:cNvSpPr txBox="1">
            <a:spLocks noChangeArrowheads="1"/>
          </p:cNvSpPr>
          <p:nvPr/>
        </p:nvSpPr>
        <p:spPr bwMode="auto">
          <a:xfrm>
            <a:off x="533400" y="4038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1970197" name="Text Box 21"/>
          <p:cNvSpPr txBox="1">
            <a:spLocks noChangeArrowheads="1"/>
          </p:cNvSpPr>
          <p:nvPr/>
        </p:nvSpPr>
        <p:spPr bwMode="auto">
          <a:xfrm>
            <a:off x="581025" y="2559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0198" name="Oval 22"/>
          <p:cNvSpPr>
            <a:spLocks noChangeArrowheads="1"/>
          </p:cNvSpPr>
          <p:nvPr/>
        </p:nvSpPr>
        <p:spPr bwMode="auto">
          <a:xfrm>
            <a:off x="830263" y="32766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0199" name="Text Box 23"/>
          <p:cNvSpPr txBox="1">
            <a:spLocks noChangeArrowheads="1"/>
          </p:cNvSpPr>
          <p:nvPr/>
        </p:nvSpPr>
        <p:spPr bwMode="auto">
          <a:xfrm>
            <a:off x="495300" y="3108325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70200" name="Line 24"/>
          <p:cNvSpPr>
            <a:spLocks noChangeShapeType="1"/>
          </p:cNvSpPr>
          <p:nvPr/>
        </p:nvSpPr>
        <p:spPr bwMode="auto">
          <a:xfrm flipH="1">
            <a:off x="976313" y="3352800"/>
            <a:ext cx="471487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204" name="Freeform 28"/>
          <p:cNvSpPr>
            <a:spLocks/>
          </p:cNvSpPr>
          <p:nvPr/>
        </p:nvSpPr>
        <p:spPr bwMode="auto">
          <a:xfrm>
            <a:off x="1047750" y="2728913"/>
            <a:ext cx="2343150" cy="1582737"/>
          </a:xfrm>
          <a:custGeom>
            <a:avLst/>
            <a:gdLst>
              <a:gd name="T0" fmla="*/ 0 w 1476"/>
              <a:gd name="T1" fmla="*/ 997 h 997"/>
              <a:gd name="T2" fmla="*/ 1476 w 1476"/>
              <a:gd name="T3" fmla="*/ 997 h 997"/>
              <a:gd name="T4" fmla="*/ 1224 w 1476"/>
              <a:gd name="T5" fmla="*/ 641 h 997"/>
              <a:gd name="T6" fmla="*/ 1172 w 1476"/>
              <a:gd name="T7" fmla="*/ 517 h 997"/>
              <a:gd name="T8" fmla="*/ 1156 w 1476"/>
              <a:gd name="T9" fmla="*/ 377 h 997"/>
              <a:gd name="T10" fmla="*/ 1168 w 1476"/>
              <a:gd name="T11" fmla="*/ 225 h 997"/>
              <a:gd name="T12" fmla="*/ 1194 w 1476"/>
              <a:gd name="T13" fmla="*/ 63 h 997"/>
              <a:gd name="T14" fmla="*/ 1197 w 1476"/>
              <a:gd name="T15" fmla="*/ 0 h 997"/>
              <a:gd name="T16" fmla="*/ 123 w 1476"/>
              <a:gd name="T17" fmla="*/ 0 h 997"/>
              <a:gd name="T18" fmla="*/ 141 w 1476"/>
              <a:gd name="T19" fmla="*/ 54 h 997"/>
              <a:gd name="T20" fmla="*/ 208 w 1476"/>
              <a:gd name="T21" fmla="*/ 249 h 997"/>
              <a:gd name="T22" fmla="*/ 240 w 1476"/>
              <a:gd name="T23" fmla="*/ 369 h 997"/>
              <a:gd name="T24" fmla="*/ 264 w 1476"/>
              <a:gd name="T25" fmla="*/ 469 h 997"/>
              <a:gd name="T26" fmla="*/ 252 w 1476"/>
              <a:gd name="T27" fmla="*/ 605 h 997"/>
              <a:gd name="T28" fmla="*/ 212 w 1476"/>
              <a:gd name="T29" fmla="*/ 705 h 997"/>
              <a:gd name="T30" fmla="*/ 0 w 1476"/>
              <a:gd name="T31" fmla="*/ 997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6" h="997">
                <a:moveTo>
                  <a:pt x="0" y="997"/>
                </a:moveTo>
                <a:lnTo>
                  <a:pt x="1476" y="997"/>
                </a:lnTo>
                <a:lnTo>
                  <a:pt x="1224" y="641"/>
                </a:lnTo>
                <a:lnTo>
                  <a:pt x="1172" y="517"/>
                </a:lnTo>
                <a:lnTo>
                  <a:pt x="1156" y="377"/>
                </a:lnTo>
                <a:lnTo>
                  <a:pt x="1168" y="225"/>
                </a:lnTo>
                <a:lnTo>
                  <a:pt x="1194" y="63"/>
                </a:lnTo>
                <a:lnTo>
                  <a:pt x="1197" y="0"/>
                </a:lnTo>
                <a:lnTo>
                  <a:pt x="123" y="0"/>
                </a:lnTo>
                <a:lnTo>
                  <a:pt x="141" y="54"/>
                </a:lnTo>
                <a:lnTo>
                  <a:pt x="208" y="249"/>
                </a:lnTo>
                <a:lnTo>
                  <a:pt x="240" y="369"/>
                </a:lnTo>
                <a:lnTo>
                  <a:pt x="264" y="469"/>
                </a:lnTo>
                <a:lnTo>
                  <a:pt x="252" y="605"/>
                </a:lnTo>
                <a:lnTo>
                  <a:pt x="212" y="705"/>
                </a:lnTo>
                <a:lnTo>
                  <a:pt x="0" y="997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205" name="Freeform 29"/>
          <p:cNvSpPr>
            <a:spLocks/>
          </p:cNvSpPr>
          <p:nvPr/>
        </p:nvSpPr>
        <p:spPr bwMode="auto">
          <a:xfrm>
            <a:off x="1055688" y="2717800"/>
            <a:ext cx="441325" cy="1595438"/>
          </a:xfrm>
          <a:custGeom>
            <a:avLst/>
            <a:gdLst>
              <a:gd name="T0" fmla="*/ 120 w 278"/>
              <a:gd name="T1" fmla="*/ 0 h 1005"/>
              <a:gd name="T2" fmla="*/ 258 w 278"/>
              <a:gd name="T3" fmla="*/ 573 h 1005"/>
              <a:gd name="T4" fmla="*/ 0 w 278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1005">
                <a:moveTo>
                  <a:pt x="120" y="0"/>
                </a:moveTo>
                <a:cubicBezTo>
                  <a:pt x="143" y="96"/>
                  <a:pt x="278" y="406"/>
                  <a:pt x="258" y="573"/>
                </a:cubicBezTo>
                <a:cubicBezTo>
                  <a:pt x="238" y="740"/>
                  <a:pt x="54" y="915"/>
                  <a:pt x="0" y="1005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206" name="Freeform 30"/>
          <p:cNvSpPr>
            <a:spLocks/>
          </p:cNvSpPr>
          <p:nvPr/>
        </p:nvSpPr>
        <p:spPr bwMode="auto">
          <a:xfrm>
            <a:off x="2838450" y="2717800"/>
            <a:ext cx="560388" cy="1595438"/>
          </a:xfrm>
          <a:custGeom>
            <a:avLst/>
            <a:gdLst>
              <a:gd name="T0" fmla="*/ 71 w 353"/>
              <a:gd name="T1" fmla="*/ 0 h 1005"/>
              <a:gd name="T2" fmla="*/ 47 w 353"/>
              <a:gd name="T3" fmla="*/ 525 h 1005"/>
              <a:gd name="T4" fmla="*/ 353 w 353"/>
              <a:gd name="T5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" h="1005">
                <a:moveTo>
                  <a:pt x="71" y="0"/>
                </a:moveTo>
                <a:cubicBezTo>
                  <a:pt x="68" y="87"/>
                  <a:pt x="0" y="358"/>
                  <a:pt x="47" y="525"/>
                </a:cubicBezTo>
                <a:cubicBezTo>
                  <a:pt x="94" y="692"/>
                  <a:pt x="289" y="905"/>
                  <a:pt x="353" y="1005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70207" name="Group 31"/>
          <p:cNvGrpSpPr>
            <a:grpSpLocks/>
          </p:cNvGrpSpPr>
          <p:nvPr/>
        </p:nvGrpSpPr>
        <p:grpSpPr bwMode="auto">
          <a:xfrm>
            <a:off x="1046163" y="2728913"/>
            <a:ext cx="2362200" cy="1584325"/>
            <a:chOff x="659" y="1719"/>
            <a:chExt cx="1488" cy="998"/>
          </a:xfrm>
        </p:grpSpPr>
        <p:sp>
          <p:nvSpPr>
            <p:cNvPr id="1970208" name="Line 32"/>
            <p:cNvSpPr>
              <a:spLocks noChangeShapeType="1"/>
            </p:cNvSpPr>
            <p:nvPr/>
          </p:nvSpPr>
          <p:spPr bwMode="auto">
            <a:xfrm>
              <a:off x="779" y="1719"/>
              <a:ext cx="10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0209" name="Line 33"/>
            <p:cNvSpPr>
              <a:spLocks noChangeShapeType="1"/>
            </p:cNvSpPr>
            <p:nvPr/>
          </p:nvSpPr>
          <p:spPr bwMode="auto">
            <a:xfrm>
              <a:off x="659" y="2717"/>
              <a:ext cx="14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70210" name="Text Box 34"/>
          <p:cNvSpPr txBox="1">
            <a:spLocks noChangeArrowheads="1"/>
          </p:cNvSpPr>
          <p:nvPr/>
        </p:nvSpPr>
        <p:spPr bwMode="auto">
          <a:xfrm>
            <a:off x="2387600" y="36734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grpSp>
        <p:nvGrpSpPr>
          <p:cNvPr id="1970212" name="Group 36"/>
          <p:cNvGrpSpPr>
            <a:grpSpLocks/>
          </p:cNvGrpSpPr>
          <p:nvPr/>
        </p:nvGrpSpPr>
        <p:grpSpPr bwMode="auto">
          <a:xfrm>
            <a:off x="5037138" y="2362200"/>
            <a:ext cx="3427412" cy="2768600"/>
            <a:chOff x="3173" y="1488"/>
            <a:chExt cx="2159" cy="1744"/>
          </a:xfrm>
        </p:grpSpPr>
        <p:sp>
          <p:nvSpPr>
            <p:cNvPr id="1970213" name="Text Box 37"/>
            <p:cNvSpPr txBox="1">
              <a:spLocks noChangeArrowheads="1"/>
            </p:cNvSpPr>
            <p:nvPr/>
          </p:nvSpPr>
          <p:spPr bwMode="auto">
            <a:xfrm>
              <a:off x="3182" y="2928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70214" name="Line 38"/>
            <p:cNvSpPr>
              <a:spLocks noChangeShapeType="1"/>
            </p:cNvSpPr>
            <p:nvPr/>
          </p:nvSpPr>
          <p:spPr bwMode="auto">
            <a:xfrm>
              <a:off x="3495" y="3080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0215" name="Line 39"/>
            <p:cNvSpPr>
              <a:spLocks noChangeShapeType="1"/>
            </p:cNvSpPr>
            <p:nvPr/>
          </p:nvSpPr>
          <p:spPr bwMode="auto">
            <a:xfrm flipV="1">
              <a:off x="3495" y="1579"/>
              <a:ext cx="0" cy="1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0216" name="Text Box 40"/>
            <p:cNvSpPr txBox="1">
              <a:spLocks noChangeArrowheads="1"/>
            </p:cNvSpPr>
            <p:nvPr/>
          </p:nvSpPr>
          <p:spPr bwMode="auto">
            <a:xfrm>
              <a:off x="3173" y="1488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70217" name="Text Box 41"/>
            <p:cNvSpPr txBox="1">
              <a:spLocks noChangeArrowheads="1"/>
            </p:cNvSpPr>
            <p:nvPr/>
          </p:nvSpPr>
          <p:spPr bwMode="auto">
            <a:xfrm>
              <a:off x="4997" y="3001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70218" name="Group 42"/>
          <p:cNvGrpSpPr>
            <a:grpSpLocks/>
          </p:cNvGrpSpPr>
          <p:nvPr/>
        </p:nvGrpSpPr>
        <p:grpSpPr bwMode="auto">
          <a:xfrm>
            <a:off x="6148388" y="2324100"/>
            <a:ext cx="1589087" cy="2365375"/>
            <a:chOff x="3873" y="1464"/>
            <a:chExt cx="1001" cy="1490"/>
          </a:xfrm>
        </p:grpSpPr>
        <p:sp>
          <p:nvSpPr>
            <p:cNvPr id="1970219" name="Freeform 43"/>
            <p:cNvSpPr>
              <a:spLocks/>
            </p:cNvSpPr>
            <p:nvPr/>
          </p:nvSpPr>
          <p:spPr bwMode="auto">
            <a:xfrm>
              <a:off x="3873" y="1623"/>
              <a:ext cx="1" cy="1080"/>
            </a:xfrm>
            <a:custGeom>
              <a:avLst/>
              <a:gdLst>
                <a:gd name="T0" fmla="*/ 0 w 1"/>
                <a:gd name="T1" fmla="*/ 0 h 1080"/>
                <a:gd name="T2" fmla="*/ 0 w 1"/>
                <a:gd name="T3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0">
                  <a:moveTo>
                    <a:pt x="0" y="0"/>
                  </a:moveTo>
                  <a:lnTo>
                    <a:pt x="0" y="108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0220" name="Freeform 44"/>
            <p:cNvSpPr>
              <a:spLocks/>
            </p:cNvSpPr>
            <p:nvPr/>
          </p:nvSpPr>
          <p:spPr bwMode="auto">
            <a:xfrm>
              <a:off x="4872" y="1464"/>
              <a:ext cx="2" cy="1490"/>
            </a:xfrm>
            <a:custGeom>
              <a:avLst/>
              <a:gdLst>
                <a:gd name="T0" fmla="*/ 0 w 2"/>
                <a:gd name="T1" fmla="*/ 0 h 1490"/>
                <a:gd name="T2" fmla="*/ 0 w 2"/>
                <a:gd name="T3" fmla="*/ 1473 h 1490"/>
                <a:gd name="T4" fmla="*/ 2 w 2"/>
                <a:gd name="T5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490">
                  <a:moveTo>
                    <a:pt x="0" y="0"/>
                  </a:moveTo>
                  <a:lnTo>
                    <a:pt x="0" y="1473"/>
                  </a:lnTo>
                  <a:lnTo>
                    <a:pt x="2" y="149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70221" name="Freeform 45"/>
          <p:cNvSpPr>
            <a:spLocks/>
          </p:cNvSpPr>
          <p:nvPr/>
        </p:nvSpPr>
        <p:spPr bwMode="auto">
          <a:xfrm>
            <a:off x="6127750" y="2324100"/>
            <a:ext cx="1592263" cy="492125"/>
          </a:xfrm>
          <a:custGeom>
            <a:avLst/>
            <a:gdLst>
              <a:gd name="T0" fmla="*/ 0 w 1003"/>
              <a:gd name="T1" fmla="*/ 156 h 310"/>
              <a:gd name="T2" fmla="*/ 534 w 1003"/>
              <a:gd name="T3" fmla="*/ 284 h 310"/>
              <a:gd name="T4" fmla="*/ 1003 w 1003"/>
              <a:gd name="T5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3" h="310">
                <a:moveTo>
                  <a:pt x="0" y="156"/>
                </a:moveTo>
                <a:cubicBezTo>
                  <a:pt x="88" y="177"/>
                  <a:pt x="367" y="310"/>
                  <a:pt x="534" y="284"/>
                </a:cubicBezTo>
                <a:cubicBezTo>
                  <a:pt x="701" y="258"/>
                  <a:pt x="905" y="59"/>
                  <a:pt x="100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222" name="Freeform 46"/>
          <p:cNvSpPr>
            <a:spLocks/>
          </p:cNvSpPr>
          <p:nvPr/>
        </p:nvSpPr>
        <p:spPr bwMode="auto">
          <a:xfrm>
            <a:off x="6140450" y="4159250"/>
            <a:ext cx="1593850" cy="508000"/>
          </a:xfrm>
          <a:custGeom>
            <a:avLst/>
            <a:gdLst>
              <a:gd name="T0" fmla="*/ 0 w 1004"/>
              <a:gd name="T1" fmla="*/ 80 h 320"/>
              <a:gd name="T2" fmla="*/ 513 w 1004"/>
              <a:gd name="T3" fmla="*/ 40 h 320"/>
              <a:gd name="T4" fmla="*/ 1004 w 1004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4" h="320">
                <a:moveTo>
                  <a:pt x="0" y="80"/>
                </a:moveTo>
                <a:cubicBezTo>
                  <a:pt x="87" y="73"/>
                  <a:pt x="346" y="0"/>
                  <a:pt x="513" y="40"/>
                </a:cubicBezTo>
                <a:cubicBezTo>
                  <a:pt x="680" y="80"/>
                  <a:pt x="902" y="262"/>
                  <a:pt x="1004" y="32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223" name="Text Box 47"/>
          <p:cNvSpPr txBox="1">
            <a:spLocks noChangeArrowheads="1"/>
          </p:cNvSpPr>
          <p:nvPr/>
        </p:nvSpPr>
        <p:spPr bwMode="auto">
          <a:xfrm>
            <a:off x="4876800" y="5668963"/>
            <a:ext cx="99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1970224" name="Group 48"/>
          <p:cNvGrpSpPr>
            <a:grpSpLocks/>
          </p:cNvGrpSpPr>
          <p:nvPr/>
        </p:nvGrpSpPr>
        <p:grpSpPr bwMode="auto">
          <a:xfrm>
            <a:off x="6146800" y="4271963"/>
            <a:ext cx="1590675" cy="644525"/>
            <a:chOff x="3872" y="2691"/>
            <a:chExt cx="1002" cy="406"/>
          </a:xfrm>
        </p:grpSpPr>
        <p:sp>
          <p:nvSpPr>
            <p:cNvPr id="1970225" name="Line 49"/>
            <p:cNvSpPr>
              <a:spLocks noChangeShapeType="1"/>
            </p:cNvSpPr>
            <p:nvPr/>
          </p:nvSpPr>
          <p:spPr bwMode="auto">
            <a:xfrm>
              <a:off x="3872" y="2691"/>
              <a:ext cx="0" cy="406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0226" name="Line 50"/>
            <p:cNvSpPr>
              <a:spLocks noChangeShapeType="1"/>
            </p:cNvSpPr>
            <p:nvPr/>
          </p:nvSpPr>
          <p:spPr bwMode="auto">
            <a:xfrm>
              <a:off x="4874" y="2936"/>
              <a:ext cx="0" cy="144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70227" name="Text Box 51"/>
          <p:cNvSpPr txBox="1">
            <a:spLocks noChangeArrowheads="1"/>
          </p:cNvSpPr>
          <p:nvPr/>
        </p:nvSpPr>
        <p:spPr bwMode="auto">
          <a:xfrm>
            <a:off x="6013450" y="4876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0228" name="Text Box 52"/>
          <p:cNvSpPr txBox="1">
            <a:spLocks noChangeArrowheads="1"/>
          </p:cNvSpPr>
          <p:nvPr/>
        </p:nvSpPr>
        <p:spPr bwMode="auto">
          <a:xfrm>
            <a:off x="7621588" y="48895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b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0229" name="Text Box 53"/>
          <p:cNvSpPr txBox="1">
            <a:spLocks noChangeArrowheads="1"/>
          </p:cNvSpPr>
          <p:nvPr/>
        </p:nvSpPr>
        <p:spPr bwMode="auto">
          <a:xfrm>
            <a:off x="6423025" y="419258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sz="1600" b="1" baseline="-2500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70230" name="Text Box 54"/>
          <p:cNvSpPr txBox="1">
            <a:spLocks noChangeArrowheads="1"/>
          </p:cNvSpPr>
          <p:nvPr/>
        </p:nvSpPr>
        <p:spPr bwMode="auto">
          <a:xfrm>
            <a:off x="6423025" y="232092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 y</a:t>
            </a:r>
            <a:r>
              <a:rPr lang="en-US" altLang="zh-CN" sz="1600" b="1" baseline="-2500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70231" name="Text Box 55"/>
          <p:cNvSpPr txBox="1">
            <a:spLocks noChangeArrowheads="1"/>
          </p:cNvSpPr>
          <p:nvPr/>
        </p:nvSpPr>
        <p:spPr bwMode="auto">
          <a:xfrm>
            <a:off x="7180263" y="37195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70232" name="Text Box 56"/>
          <p:cNvSpPr txBox="1">
            <a:spLocks noChangeArrowheads="1"/>
          </p:cNvSpPr>
          <p:nvPr/>
        </p:nvSpPr>
        <p:spPr bwMode="auto">
          <a:xfrm>
            <a:off x="2913063" y="3367088"/>
            <a:ext cx="938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FF"/>
                </a:solidFill>
              </a:rPr>
              <a:t> x</a:t>
            </a:r>
            <a:r>
              <a:rPr lang="en-US" altLang="zh-CN" sz="1600" b="1" baseline="-25000">
                <a:solidFill>
                  <a:srgbClr val="FF00FF"/>
                </a:solidFill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  <a:endParaRPr lang="en-US" altLang="zh-CN" sz="1800" i="1">
              <a:solidFill>
                <a:schemeClr val="accent2"/>
              </a:solidFill>
            </a:endParaRPr>
          </a:p>
        </p:txBody>
      </p:sp>
      <p:sp>
        <p:nvSpPr>
          <p:cNvPr id="1970233" name="Text Box 57"/>
          <p:cNvSpPr txBox="1">
            <a:spLocks noChangeArrowheads="1"/>
          </p:cNvSpPr>
          <p:nvPr/>
        </p:nvSpPr>
        <p:spPr bwMode="auto">
          <a:xfrm>
            <a:off x="533400" y="33670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1600" b="1" i="1">
                <a:solidFill>
                  <a:srgbClr val="FF00FF"/>
                </a:solidFill>
              </a:rPr>
              <a:t> </a:t>
            </a:r>
            <a:r>
              <a:rPr lang="en-US" altLang="zh-CN" sz="14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1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970234" name="Freeform 58"/>
          <p:cNvSpPr>
            <a:spLocks/>
          </p:cNvSpPr>
          <p:nvPr/>
        </p:nvSpPr>
        <p:spPr bwMode="auto">
          <a:xfrm>
            <a:off x="6146800" y="2571750"/>
            <a:ext cx="1588" cy="1717675"/>
          </a:xfrm>
          <a:custGeom>
            <a:avLst/>
            <a:gdLst>
              <a:gd name="T0" fmla="*/ 0 w 1"/>
              <a:gd name="T1" fmla="*/ 0 h 1082"/>
              <a:gd name="T2" fmla="*/ 0 w 1"/>
              <a:gd name="T3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2">
                <a:moveTo>
                  <a:pt x="0" y="0"/>
                </a:moveTo>
                <a:lnTo>
                  <a:pt x="0" y="108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235" name="Freeform 59"/>
          <p:cNvSpPr>
            <a:spLocks/>
          </p:cNvSpPr>
          <p:nvPr/>
        </p:nvSpPr>
        <p:spPr bwMode="auto">
          <a:xfrm>
            <a:off x="7181850" y="4318000"/>
            <a:ext cx="1588" cy="571500"/>
          </a:xfrm>
          <a:custGeom>
            <a:avLst/>
            <a:gdLst>
              <a:gd name="T0" fmla="*/ 0 w 1"/>
              <a:gd name="T1" fmla="*/ 0 h 360"/>
              <a:gd name="T2" fmla="*/ 0 w 1"/>
              <a:gd name="T3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0">
                <a:moveTo>
                  <a:pt x="0" y="0"/>
                </a:moveTo>
                <a:lnTo>
                  <a:pt x="0" y="36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0236" name="Text Box 60"/>
          <p:cNvSpPr txBox="1">
            <a:spLocks noChangeArrowheads="1"/>
          </p:cNvSpPr>
          <p:nvPr/>
        </p:nvSpPr>
        <p:spPr bwMode="auto">
          <a:xfrm>
            <a:off x="7010400" y="4829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x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70237" name="Oval 61"/>
          <p:cNvSpPr>
            <a:spLocks noChangeArrowheads="1"/>
          </p:cNvSpPr>
          <p:nvPr/>
        </p:nvSpPr>
        <p:spPr bwMode="auto">
          <a:xfrm>
            <a:off x="7112000" y="4829175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0239" name="Object 63"/>
          <p:cNvGraphicFramePr>
            <a:graphicFrameLocks noChangeAspect="1"/>
          </p:cNvGraphicFramePr>
          <p:nvPr/>
        </p:nvGraphicFramePr>
        <p:xfrm>
          <a:off x="5638800" y="5562600"/>
          <a:ext cx="9064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55" name="公式" r:id="rId3" imgW="355320" imgH="330120" progId="Equation.3">
                  <p:embed/>
                </p:oleObj>
              </mc:Choice>
              <mc:Fallback>
                <p:oleObj name="公式" r:id="rId3" imgW="355320" imgH="3301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62600"/>
                        <a:ext cx="9064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0243" name="Rectangle 67"/>
          <p:cNvSpPr>
            <a:spLocks noChangeArrowheads="1"/>
          </p:cNvSpPr>
          <p:nvPr/>
        </p:nvSpPr>
        <p:spPr bwMode="auto">
          <a:xfrm>
            <a:off x="228600" y="304800"/>
            <a:ext cx="4876800" cy="593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二重积分计算的两种积分顺序</a:t>
            </a:r>
          </a:p>
        </p:txBody>
      </p:sp>
      <p:sp>
        <p:nvSpPr>
          <p:cNvPr id="1970244" name="Rectangle 68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149850"/>
            <a:ext cx="290512" cy="1365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70245" name="Object 69"/>
          <p:cNvGraphicFramePr>
            <a:graphicFrameLocks noChangeAspect="1"/>
          </p:cNvGraphicFramePr>
          <p:nvPr/>
        </p:nvGraphicFramePr>
        <p:xfrm>
          <a:off x="5167313" y="334963"/>
          <a:ext cx="29257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56" name="公式" r:id="rId5" imgW="1244520" imgH="380880" progId="Equation.3">
                  <p:embed/>
                </p:oleObj>
              </mc:Choice>
              <mc:Fallback>
                <p:oleObj name="公式" r:id="rId5" imgW="1244520" imgH="3808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34963"/>
                        <a:ext cx="292576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0246" name="Object 70"/>
          <p:cNvGraphicFramePr>
            <a:graphicFrameLocks noChangeAspect="1"/>
          </p:cNvGraphicFramePr>
          <p:nvPr/>
        </p:nvGraphicFramePr>
        <p:xfrm>
          <a:off x="6373813" y="5562600"/>
          <a:ext cx="25669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57" name="公式" r:id="rId7" imgW="1002960" imgH="355320" progId="Equation.3">
                  <p:embed/>
                </p:oleObj>
              </mc:Choice>
              <mc:Fallback>
                <p:oleObj name="公式" r:id="rId7" imgW="1002960" imgH="35532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5562600"/>
                        <a:ext cx="25669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0248" name="Text Box 72"/>
          <p:cNvSpPr txBox="1">
            <a:spLocks noChangeArrowheads="1"/>
          </p:cNvSpPr>
          <p:nvPr/>
        </p:nvSpPr>
        <p:spPr bwMode="auto">
          <a:xfrm>
            <a:off x="228600" y="5713413"/>
            <a:ext cx="836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I =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1970249" name="Object 73"/>
          <p:cNvGraphicFramePr>
            <a:graphicFrameLocks noChangeAspect="1"/>
          </p:cNvGraphicFramePr>
          <p:nvPr/>
        </p:nvGraphicFramePr>
        <p:xfrm>
          <a:off x="927100" y="5562600"/>
          <a:ext cx="33861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58" name="公式" r:id="rId9" imgW="1320480" imgH="355320" progId="Equation.3">
                  <p:embed/>
                </p:oleObj>
              </mc:Choice>
              <mc:Fallback>
                <p:oleObj name="公式" r:id="rId9" imgW="1320480" imgH="35532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62600"/>
                        <a:ext cx="338613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0250" name="Object 74"/>
          <p:cNvGraphicFramePr>
            <a:graphicFrameLocks noChangeAspect="1"/>
          </p:cNvGraphicFramePr>
          <p:nvPr/>
        </p:nvGraphicFramePr>
        <p:xfrm>
          <a:off x="960438" y="5546725"/>
          <a:ext cx="9064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59" name="公式" r:id="rId11" imgW="355320" imgH="330120" progId="Equation.3">
                  <p:embed/>
                </p:oleObj>
              </mc:Choice>
              <mc:Fallback>
                <p:oleObj name="公式" r:id="rId11" imgW="355320" imgH="33012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5546725"/>
                        <a:ext cx="90646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0251" name="Text Box 75"/>
          <p:cNvSpPr txBox="1">
            <a:spLocks noChangeArrowheads="1"/>
          </p:cNvSpPr>
          <p:nvPr/>
        </p:nvSpPr>
        <p:spPr bwMode="auto">
          <a:xfrm>
            <a:off x="533400" y="1219200"/>
            <a:ext cx="3011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FF00FF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       c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FF00FF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970252" name="Text Box 76"/>
          <p:cNvSpPr txBox="1">
            <a:spLocks noChangeArrowheads="1"/>
          </p:cNvSpPr>
          <p:nvPr/>
        </p:nvSpPr>
        <p:spPr bwMode="auto">
          <a:xfrm>
            <a:off x="5181600" y="1219200"/>
            <a:ext cx="299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en-US" altLang="zh-CN" sz="2800" b="1">
                <a:solidFill>
                  <a:srgbClr val="FF00FF"/>
                </a:solidFill>
                <a:sym typeface="Symbol" pitchFamily="18" charset="2"/>
              </a:rPr>
              <a:t>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b="1" baseline="-2500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) 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 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y</a:t>
            </a:r>
            <a:r>
              <a:rPr lang="en-US" altLang="zh-CN" b="1" baseline="-2500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       a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 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b</a:t>
            </a:r>
            <a:endParaRPr lang="en-US" altLang="zh-CN" sz="28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1970254" name="AutoShape 7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586" name="Freeform 2" descr="深色横线"/>
          <p:cNvSpPr>
            <a:spLocks/>
          </p:cNvSpPr>
          <p:nvPr/>
        </p:nvSpPr>
        <p:spPr bwMode="auto">
          <a:xfrm>
            <a:off x="3121025" y="2657475"/>
            <a:ext cx="3505200" cy="1219200"/>
          </a:xfrm>
          <a:custGeom>
            <a:avLst/>
            <a:gdLst>
              <a:gd name="T0" fmla="*/ 0 w 2208"/>
              <a:gd name="T1" fmla="*/ 768 h 768"/>
              <a:gd name="T2" fmla="*/ 768 w 2208"/>
              <a:gd name="T3" fmla="*/ 0 h 768"/>
              <a:gd name="T4" fmla="*/ 2208 w 2208"/>
              <a:gd name="T5" fmla="*/ 0 h 768"/>
              <a:gd name="T6" fmla="*/ 1875 w 2208"/>
              <a:gd name="T7" fmla="*/ 87 h 768"/>
              <a:gd name="T8" fmla="*/ 1602 w 2208"/>
              <a:gd name="T9" fmla="*/ 150 h 768"/>
              <a:gd name="T10" fmla="*/ 1260 w 2208"/>
              <a:gd name="T11" fmla="*/ 252 h 768"/>
              <a:gd name="T12" fmla="*/ 1011 w 2208"/>
              <a:gd name="T13" fmla="*/ 333 h 768"/>
              <a:gd name="T14" fmla="*/ 768 w 2208"/>
              <a:gd name="T15" fmla="*/ 432 h 768"/>
              <a:gd name="T16" fmla="*/ 498 w 2208"/>
              <a:gd name="T17" fmla="*/ 540 h 768"/>
              <a:gd name="T18" fmla="*/ 192 w 2208"/>
              <a:gd name="T19" fmla="*/ 672 h 768"/>
              <a:gd name="T20" fmla="*/ 0 w 2208"/>
              <a:gd name="T21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08" h="768">
                <a:moveTo>
                  <a:pt x="0" y="768"/>
                </a:moveTo>
                <a:lnTo>
                  <a:pt x="768" y="0"/>
                </a:lnTo>
                <a:lnTo>
                  <a:pt x="2208" y="0"/>
                </a:lnTo>
                <a:lnTo>
                  <a:pt x="1875" y="87"/>
                </a:lnTo>
                <a:lnTo>
                  <a:pt x="1602" y="150"/>
                </a:lnTo>
                <a:lnTo>
                  <a:pt x="1260" y="252"/>
                </a:lnTo>
                <a:lnTo>
                  <a:pt x="1011" y="333"/>
                </a:lnTo>
                <a:lnTo>
                  <a:pt x="768" y="432"/>
                </a:lnTo>
                <a:lnTo>
                  <a:pt x="498" y="540"/>
                </a:lnTo>
                <a:lnTo>
                  <a:pt x="192" y="672"/>
                </a:lnTo>
                <a:lnTo>
                  <a:pt x="0" y="768"/>
                </a:lnTo>
                <a:close/>
              </a:path>
            </a:pathLst>
          </a:custGeom>
          <a:pattFill prst="dkHorz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43587" name="Group 3"/>
          <p:cNvGrpSpPr>
            <a:grpSpLocks/>
          </p:cNvGrpSpPr>
          <p:nvPr/>
        </p:nvGrpSpPr>
        <p:grpSpPr bwMode="auto">
          <a:xfrm>
            <a:off x="736600" y="1819275"/>
            <a:ext cx="7388225" cy="4252913"/>
            <a:chOff x="514" y="960"/>
            <a:chExt cx="4654" cy="2679"/>
          </a:xfrm>
        </p:grpSpPr>
        <p:sp>
          <p:nvSpPr>
            <p:cNvPr id="2243588" name="Text Box 4"/>
            <p:cNvSpPr txBox="1">
              <a:spLocks noChangeArrowheads="1"/>
            </p:cNvSpPr>
            <p:nvPr/>
          </p:nvSpPr>
          <p:spPr bwMode="auto">
            <a:xfrm>
              <a:off x="514" y="3195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3589" name="Line 5"/>
            <p:cNvSpPr>
              <a:spLocks noChangeShapeType="1"/>
            </p:cNvSpPr>
            <p:nvPr/>
          </p:nvSpPr>
          <p:spPr bwMode="auto">
            <a:xfrm>
              <a:off x="904" y="3348"/>
              <a:ext cx="4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3590" name="Text Box 6"/>
            <p:cNvSpPr txBox="1">
              <a:spLocks noChangeArrowheads="1"/>
            </p:cNvSpPr>
            <p:nvPr/>
          </p:nvSpPr>
          <p:spPr bwMode="auto">
            <a:xfrm>
              <a:off x="624" y="96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43591" name="Text Box 7"/>
            <p:cNvSpPr txBox="1">
              <a:spLocks noChangeArrowheads="1"/>
            </p:cNvSpPr>
            <p:nvPr/>
          </p:nvSpPr>
          <p:spPr bwMode="auto">
            <a:xfrm>
              <a:off x="4992" y="3408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3592" name="Freeform 8"/>
            <p:cNvSpPr>
              <a:spLocks/>
            </p:cNvSpPr>
            <p:nvPr/>
          </p:nvSpPr>
          <p:spPr bwMode="auto">
            <a:xfrm>
              <a:off x="918" y="964"/>
              <a:ext cx="1" cy="2377"/>
            </a:xfrm>
            <a:custGeom>
              <a:avLst/>
              <a:gdLst>
                <a:gd name="T0" fmla="*/ 0 w 1"/>
                <a:gd name="T1" fmla="*/ 2377 h 2377"/>
                <a:gd name="T2" fmla="*/ 0 w 1"/>
                <a:gd name="T3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77">
                  <a:moveTo>
                    <a:pt x="0" y="2377"/>
                  </a:move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3593" name="Line 9"/>
          <p:cNvSpPr>
            <a:spLocks noChangeShapeType="1"/>
          </p:cNvSpPr>
          <p:nvPr/>
        </p:nvSpPr>
        <p:spPr bwMode="auto">
          <a:xfrm flipV="1">
            <a:off x="1377950" y="2114550"/>
            <a:ext cx="3495675" cy="34956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3594" name="Text Box 10"/>
          <p:cNvSpPr txBox="1">
            <a:spLocks noChangeArrowheads="1"/>
          </p:cNvSpPr>
          <p:nvPr/>
        </p:nvSpPr>
        <p:spPr bwMode="auto">
          <a:xfrm>
            <a:off x="1063625" y="3648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3595" name="Text Box 11"/>
          <p:cNvSpPr txBox="1">
            <a:spLocks noChangeArrowheads="1"/>
          </p:cNvSpPr>
          <p:nvPr/>
        </p:nvSpPr>
        <p:spPr bwMode="auto">
          <a:xfrm>
            <a:off x="2962275" y="56372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3596" name="Line 12"/>
          <p:cNvSpPr>
            <a:spLocks noChangeShapeType="1"/>
          </p:cNvSpPr>
          <p:nvPr/>
        </p:nvSpPr>
        <p:spPr bwMode="auto">
          <a:xfrm>
            <a:off x="3125788" y="3863975"/>
            <a:ext cx="0" cy="173513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3597" name="Line 13"/>
          <p:cNvSpPr>
            <a:spLocks noChangeShapeType="1"/>
          </p:cNvSpPr>
          <p:nvPr/>
        </p:nvSpPr>
        <p:spPr bwMode="auto">
          <a:xfrm>
            <a:off x="1368425" y="3863975"/>
            <a:ext cx="1757363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3598" name="Freeform 14"/>
          <p:cNvSpPr>
            <a:spLocks/>
          </p:cNvSpPr>
          <p:nvPr/>
        </p:nvSpPr>
        <p:spPr bwMode="auto">
          <a:xfrm>
            <a:off x="1379538" y="2657475"/>
            <a:ext cx="5280025" cy="4763"/>
          </a:xfrm>
          <a:custGeom>
            <a:avLst/>
            <a:gdLst>
              <a:gd name="T0" fmla="*/ 0 w 3326"/>
              <a:gd name="T1" fmla="*/ 0 h 3"/>
              <a:gd name="T2" fmla="*/ 3326 w 3326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26" h="3">
                <a:moveTo>
                  <a:pt x="0" y="0"/>
                </a:moveTo>
                <a:lnTo>
                  <a:pt x="3326" y="3"/>
                </a:ln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3599" name="Freeform 15"/>
          <p:cNvSpPr>
            <a:spLocks/>
          </p:cNvSpPr>
          <p:nvPr/>
        </p:nvSpPr>
        <p:spPr bwMode="auto">
          <a:xfrm>
            <a:off x="6626225" y="2662238"/>
            <a:ext cx="4763" cy="2938462"/>
          </a:xfrm>
          <a:custGeom>
            <a:avLst/>
            <a:gdLst>
              <a:gd name="T0" fmla="*/ 0 w 3"/>
              <a:gd name="T1" fmla="*/ 1851 h 1851"/>
              <a:gd name="T2" fmla="*/ 3 w 3"/>
              <a:gd name="T3" fmla="*/ 0 h 18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1851">
                <a:moveTo>
                  <a:pt x="0" y="1851"/>
                </a:moveTo>
                <a:lnTo>
                  <a:pt x="3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3600" name="Freeform 16"/>
          <p:cNvSpPr>
            <a:spLocks/>
          </p:cNvSpPr>
          <p:nvPr/>
        </p:nvSpPr>
        <p:spPr bwMode="auto">
          <a:xfrm>
            <a:off x="1368425" y="2657475"/>
            <a:ext cx="5257800" cy="2971800"/>
          </a:xfrm>
          <a:custGeom>
            <a:avLst/>
            <a:gdLst>
              <a:gd name="T0" fmla="*/ 0 w 3312"/>
              <a:gd name="T1" fmla="*/ 1872 h 1872"/>
              <a:gd name="T2" fmla="*/ 288 w 3312"/>
              <a:gd name="T3" fmla="*/ 1272 h 1872"/>
              <a:gd name="T4" fmla="*/ 1104 w 3312"/>
              <a:gd name="T5" fmla="*/ 768 h 1872"/>
              <a:gd name="T6" fmla="*/ 2214 w 3312"/>
              <a:gd name="T7" fmla="*/ 300 h 1872"/>
              <a:gd name="T8" fmla="*/ 3312 w 3312"/>
              <a:gd name="T9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2" h="1872">
                <a:moveTo>
                  <a:pt x="0" y="1872"/>
                </a:moveTo>
                <a:cubicBezTo>
                  <a:pt x="48" y="1772"/>
                  <a:pt x="104" y="1456"/>
                  <a:pt x="288" y="1272"/>
                </a:cubicBezTo>
                <a:cubicBezTo>
                  <a:pt x="472" y="1088"/>
                  <a:pt x="783" y="930"/>
                  <a:pt x="1104" y="768"/>
                </a:cubicBezTo>
                <a:cubicBezTo>
                  <a:pt x="1425" y="606"/>
                  <a:pt x="1846" y="428"/>
                  <a:pt x="2214" y="300"/>
                </a:cubicBezTo>
                <a:cubicBezTo>
                  <a:pt x="2582" y="172"/>
                  <a:pt x="3084" y="62"/>
                  <a:pt x="3312" y="0"/>
                </a:cubicBezTo>
              </a:path>
            </a:pathLst>
          </a:custGeom>
          <a:noFill/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3601" name="Text Box 17"/>
          <p:cNvSpPr txBox="1">
            <a:spLocks noChangeArrowheads="1"/>
          </p:cNvSpPr>
          <p:nvPr/>
        </p:nvSpPr>
        <p:spPr bwMode="auto">
          <a:xfrm>
            <a:off x="6470650" y="56102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2243602" name="Object 18"/>
          <p:cNvGraphicFramePr>
            <a:graphicFrameLocks noChangeAspect="1"/>
          </p:cNvGraphicFramePr>
          <p:nvPr/>
        </p:nvGraphicFramePr>
        <p:xfrm>
          <a:off x="973138" y="2513013"/>
          <a:ext cx="3190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496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513013"/>
                        <a:ext cx="3190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603" name="Text Box 19"/>
          <p:cNvSpPr txBox="1">
            <a:spLocks noChangeArrowheads="1"/>
          </p:cNvSpPr>
          <p:nvPr/>
        </p:nvSpPr>
        <p:spPr bwMode="auto">
          <a:xfrm>
            <a:off x="4035425" y="18954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 = x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243604" name="Text Box 20"/>
          <p:cNvSpPr txBox="1">
            <a:spLocks noChangeArrowheads="1"/>
          </p:cNvSpPr>
          <p:nvPr/>
        </p:nvSpPr>
        <p:spPr bwMode="auto">
          <a:xfrm>
            <a:off x="5483225" y="288607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CC00FF"/>
                </a:solidFill>
              </a:rPr>
              <a:t>x</a:t>
            </a:r>
            <a:r>
              <a:rPr lang="en-US" altLang="zh-CN" sz="2000" b="1">
                <a:solidFill>
                  <a:srgbClr val="CC00FF"/>
                </a:solidFill>
              </a:rPr>
              <a:t> = </a:t>
            </a:r>
            <a:r>
              <a:rPr lang="en-US" altLang="zh-CN" sz="2000" b="1" i="1">
                <a:solidFill>
                  <a:srgbClr val="CC00FF"/>
                </a:solidFill>
              </a:rPr>
              <a:t>y </a:t>
            </a:r>
            <a:r>
              <a:rPr lang="en-US" altLang="zh-CN" sz="2000" b="1" baseline="30000">
                <a:solidFill>
                  <a:srgbClr val="CC00FF"/>
                </a:solidFill>
              </a:rPr>
              <a:t>2</a:t>
            </a:r>
            <a:endParaRPr lang="en-US" altLang="zh-CN" sz="2000" b="1">
              <a:solidFill>
                <a:srgbClr val="CC00FF"/>
              </a:solidFill>
            </a:endParaRPr>
          </a:p>
        </p:txBody>
      </p:sp>
      <p:sp>
        <p:nvSpPr>
          <p:cNvPr id="2243605" name="Text Box 21"/>
          <p:cNvSpPr txBox="1">
            <a:spLocks noChangeArrowheads="1"/>
          </p:cNvSpPr>
          <p:nvPr/>
        </p:nvSpPr>
        <p:spPr bwMode="auto">
          <a:xfrm>
            <a:off x="4035425" y="28860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graphicFrame>
        <p:nvGraphicFramePr>
          <p:cNvPr id="2243606" name="Object 22"/>
          <p:cNvGraphicFramePr>
            <a:graphicFrameLocks noChangeAspect="1"/>
          </p:cNvGraphicFramePr>
          <p:nvPr/>
        </p:nvGraphicFramePr>
        <p:xfrm>
          <a:off x="5240338" y="1181100"/>
          <a:ext cx="33829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497" name="公式" r:id="rId5" imgW="1650960" imgH="444240" progId="Equation.3">
                  <p:embed/>
                </p:oleObj>
              </mc:Choice>
              <mc:Fallback>
                <p:oleObj name="公式" r:id="rId5" imgW="165096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1181100"/>
                        <a:ext cx="33829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3607" name="Object 23"/>
          <p:cNvGraphicFramePr>
            <a:graphicFrameLocks noChangeAspect="1"/>
          </p:cNvGraphicFramePr>
          <p:nvPr/>
        </p:nvGraphicFramePr>
        <p:xfrm>
          <a:off x="5773738" y="1257300"/>
          <a:ext cx="8588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498" name="公式" r:id="rId7" imgW="419040" imgH="355320" progId="Equation.3">
                  <p:embed/>
                </p:oleObj>
              </mc:Choice>
              <mc:Fallback>
                <p:oleObj name="公式" r:id="rId7" imgW="419040" imgH="355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1257300"/>
                        <a:ext cx="8588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608" name="Text Box 24"/>
          <p:cNvSpPr txBox="1">
            <a:spLocks noChangeArrowheads="1"/>
          </p:cNvSpPr>
          <p:nvPr/>
        </p:nvSpPr>
        <p:spPr bwMode="auto">
          <a:xfrm>
            <a:off x="8578850" y="21653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43610" name="Object 26"/>
          <p:cNvGraphicFramePr>
            <a:graphicFrameLocks noChangeAspect="1"/>
          </p:cNvGraphicFramePr>
          <p:nvPr/>
        </p:nvGraphicFramePr>
        <p:xfrm>
          <a:off x="1616075" y="338138"/>
          <a:ext cx="67595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499" name="公式" r:id="rId9" imgW="3670200" imgH="444240" progId="Equation.3">
                  <p:embed/>
                </p:oleObj>
              </mc:Choice>
              <mc:Fallback>
                <p:oleObj name="公式" r:id="rId9" imgW="367020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38138"/>
                        <a:ext cx="67595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611" name="Text Box 27"/>
          <p:cNvSpPr txBox="1">
            <a:spLocks noChangeArrowheads="1"/>
          </p:cNvSpPr>
          <p:nvPr/>
        </p:nvSpPr>
        <p:spPr bwMode="auto">
          <a:xfrm>
            <a:off x="8731250" y="23177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43612" name="Object 28"/>
          <p:cNvGraphicFramePr>
            <a:graphicFrameLocks noChangeAspect="1"/>
          </p:cNvGraphicFramePr>
          <p:nvPr/>
        </p:nvGraphicFramePr>
        <p:xfrm>
          <a:off x="6937375" y="2292350"/>
          <a:ext cx="18510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00" name="公式" r:id="rId11" imgW="977760" imgH="431640" progId="Equation.3">
                  <p:embed/>
                </p:oleObj>
              </mc:Choice>
              <mc:Fallback>
                <p:oleObj name="公式" r:id="rId11" imgW="97776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2292350"/>
                        <a:ext cx="18510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613" name="Text Box 29"/>
          <p:cNvSpPr txBox="1">
            <a:spLocks noChangeArrowheads="1"/>
          </p:cNvSpPr>
          <p:nvPr/>
        </p:nvSpPr>
        <p:spPr bwMode="auto">
          <a:xfrm>
            <a:off x="8859838" y="24701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361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07975" y="338138"/>
            <a:ext cx="1331913" cy="544512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7. </a:t>
            </a:r>
            <a:r>
              <a:rPr lang="zh-CN" altLang="en-US" sz="2400" b="1">
                <a:latin typeface="楷体_GB2312" pitchFamily="49" charset="-122"/>
              </a:rPr>
              <a:t>计算</a:t>
            </a:r>
            <a:endParaRPr lang="zh-CN" altLang="en-US" sz="2400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243616" name="Freeform 32"/>
          <p:cNvSpPr>
            <a:spLocks/>
          </p:cNvSpPr>
          <p:nvPr/>
        </p:nvSpPr>
        <p:spPr bwMode="auto">
          <a:xfrm>
            <a:off x="1347788" y="2660650"/>
            <a:ext cx="60325" cy="1588"/>
          </a:xfrm>
          <a:custGeom>
            <a:avLst/>
            <a:gdLst>
              <a:gd name="T0" fmla="*/ 0 w 38"/>
              <a:gd name="T1" fmla="*/ 0 h 1"/>
              <a:gd name="T2" fmla="*/ 38 w 3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" h="1">
                <a:moveTo>
                  <a:pt x="0" y="0"/>
                </a:moveTo>
                <a:lnTo>
                  <a:pt x="38" y="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3617" name="AutoShape 33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4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4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4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24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4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24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4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4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4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4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4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4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24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224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4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4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43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3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43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36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43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36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586" grpId="0" animBg="1"/>
      <p:bldP spid="2243593" grpId="0" animBg="1"/>
      <p:bldP spid="2243594" grpId="0" autoUpdateAnimBg="0"/>
      <p:bldP spid="2243595" grpId="0" autoUpdateAnimBg="0"/>
      <p:bldP spid="2243596" grpId="0" animBg="1"/>
      <p:bldP spid="2243597" grpId="0" animBg="1"/>
      <p:bldP spid="2243598" grpId="0" animBg="1"/>
      <p:bldP spid="2243599" grpId="0" animBg="1"/>
      <p:bldP spid="2243600" grpId="0" animBg="1"/>
      <p:bldP spid="2243601" grpId="0" autoUpdateAnimBg="0"/>
      <p:bldP spid="2243603" grpId="0" autoUpdateAnimBg="0"/>
      <p:bldP spid="2243604" grpId="0" autoUpdateAnimBg="0"/>
      <p:bldP spid="2243605" grpId="0" autoUpdateAnimBg="0"/>
      <p:bldP spid="2243608" grpId="0" autoUpdateAnimBg="0"/>
      <p:bldP spid="2243611" grpId="0" autoUpdateAnimBg="0"/>
      <p:bldP spid="2243613" grpId="0" autoUpdateAnimBg="0"/>
      <p:bldP spid="22436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1779" name="Object 3"/>
          <p:cNvGraphicFramePr>
            <a:graphicFrameLocks noChangeAspect="1"/>
          </p:cNvGraphicFramePr>
          <p:nvPr/>
        </p:nvGraphicFramePr>
        <p:xfrm>
          <a:off x="2876550" y="493713"/>
          <a:ext cx="56800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0" name="公式" r:id="rId3" imgW="3047760" imgH="380880" progId="Equation.3">
                  <p:embed/>
                </p:oleObj>
              </mc:Choice>
              <mc:Fallback>
                <p:oleObj name="公式" r:id="rId3" imgW="304776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93713"/>
                        <a:ext cx="56800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780" name="Text Box 4"/>
          <p:cNvSpPr txBox="1">
            <a:spLocks noChangeArrowheads="1"/>
          </p:cNvSpPr>
          <p:nvPr/>
        </p:nvSpPr>
        <p:spPr bwMode="auto">
          <a:xfrm>
            <a:off x="7861300" y="4830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1781" name="Text Box 5"/>
          <p:cNvSpPr txBox="1">
            <a:spLocks noChangeArrowheads="1"/>
          </p:cNvSpPr>
          <p:nvPr/>
        </p:nvSpPr>
        <p:spPr bwMode="auto">
          <a:xfrm>
            <a:off x="5030788" y="2011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1782" name="Line 6"/>
          <p:cNvSpPr>
            <a:spLocks noChangeShapeType="1"/>
          </p:cNvSpPr>
          <p:nvPr/>
        </p:nvSpPr>
        <p:spPr bwMode="auto">
          <a:xfrm>
            <a:off x="5354638" y="2178050"/>
            <a:ext cx="2652712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1783" name="Line 7"/>
          <p:cNvSpPr>
            <a:spLocks noChangeShapeType="1"/>
          </p:cNvSpPr>
          <p:nvPr/>
        </p:nvSpPr>
        <p:spPr bwMode="auto">
          <a:xfrm>
            <a:off x="8001000" y="2178050"/>
            <a:ext cx="0" cy="2646363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1784" name="Text Box 8"/>
          <p:cNvSpPr txBox="1">
            <a:spLocks noChangeArrowheads="1"/>
          </p:cNvSpPr>
          <p:nvPr/>
        </p:nvSpPr>
        <p:spPr bwMode="auto">
          <a:xfrm rot="-2746638">
            <a:off x="6557963" y="3829050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 </a:t>
            </a:r>
            <a:r>
              <a:rPr lang="en-US" altLang="zh-CN" sz="2000" b="1">
                <a:solidFill>
                  <a:srgbClr val="009900"/>
                </a:solidFill>
              </a:rPr>
              <a:t>=</a:t>
            </a:r>
            <a:r>
              <a:rPr lang="en-US" altLang="zh-CN" sz="2000" b="1" i="1">
                <a:solidFill>
                  <a:srgbClr val="009900"/>
                </a:solidFill>
              </a:rPr>
              <a:t> x</a:t>
            </a:r>
            <a:r>
              <a:rPr lang="en-US" altLang="zh-CN" sz="2000" b="1" baseline="30000">
                <a:solidFill>
                  <a:srgbClr val="009900"/>
                </a:solidFill>
              </a:rPr>
              <a:t>2</a:t>
            </a:r>
          </a:p>
        </p:txBody>
      </p:sp>
      <p:grpSp>
        <p:nvGrpSpPr>
          <p:cNvPr id="2251785" name="Group 9"/>
          <p:cNvGrpSpPr>
            <a:grpSpLocks/>
          </p:cNvGrpSpPr>
          <p:nvPr/>
        </p:nvGrpSpPr>
        <p:grpSpPr bwMode="auto">
          <a:xfrm>
            <a:off x="4843463" y="1736725"/>
            <a:ext cx="3689350" cy="3454400"/>
            <a:chOff x="3051" y="1094"/>
            <a:chExt cx="2324" cy="2176"/>
          </a:xfrm>
        </p:grpSpPr>
        <p:sp>
          <p:nvSpPr>
            <p:cNvPr id="2251786" name="Text Box 10"/>
            <p:cNvSpPr txBox="1">
              <a:spLocks noChangeArrowheads="1"/>
            </p:cNvSpPr>
            <p:nvPr/>
          </p:nvSpPr>
          <p:spPr bwMode="auto">
            <a:xfrm>
              <a:off x="3060" y="288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1787" name="Line 11"/>
            <p:cNvSpPr>
              <a:spLocks noChangeShapeType="1"/>
            </p:cNvSpPr>
            <p:nvPr/>
          </p:nvSpPr>
          <p:spPr bwMode="auto">
            <a:xfrm>
              <a:off x="3373" y="3039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1788" name="Line 12"/>
            <p:cNvSpPr>
              <a:spLocks noChangeShapeType="1"/>
            </p:cNvSpPr>
            <p:nvPr/>
          </p:nvSpPr>
          <p:spPr bwMode="auto">
            <a:xfrm flipV="1">
              <a:off x="3373" y="1159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1789" name="Text Box 13"/>
            <p:cNvSpPr txBox="1">
              <a:spLocks noChangeArrowheads="1"/>
            </p:cNvSpPr>
            <p:nvPr/>
          </p:nvSpPr>
          <p:spPr bwMode="auto">
            <a:xfrm>
              <a:off x="3051" y="1094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51790" name="Text Box 14"/>
            <p:cNvSpPr txBox="1">
              <a:spLocks noChangeArrowheads="1"/>
            </p:cNvSpPr>
            <p:nvPr/>
          </p:nvSpPr>
          <p:spPr bwMode="auto">
            <a:xfrm>
              <a:off x="5040" y="3039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251791" name="Freeform 15"/>
          <p:cNvSpPr>
            <a:spLocks/>
          </p:cNvSpPr>
          <p:nvPr/>
        </p:nvSpPr>
        <p:spPr bwMode="auto">
          <a:xfrm>
            <a:off x="5354638" y="2176463"/>
            <a:ext cx="2638425" cy="2638425"/>
          </a:xfrm>
          <a:custGeom>
            <a:avLst/>
            <a:gdLst>
              <a:gd name="T0" fmla="*/ 0 w 1662"/>
              <a:gd name="T1" fmla="*/ 1662 h 1662"/>
              <a:gd name="T2" fmla="*/ 1662 w 1662"/>
              <a:gd name="T3" fmla="*/ 0 h 1662"/>
              <a:gd name="T4" fmla="*/ 1425 w 1662"/>
              <a:gd name="T5" fmla="*/ 405 h 1662"/>
              <a:gd name="T6" fmla="*/ 1182 w 1662"/>
              <a:gd name="T7" fmla="*/ 795 h 1662"/>
              <a:gd name="T8" fmla="*/ 1017 w 1662"/>
              <a:gd name="T9" fmla="*/ 1038 h 1662"/>
              <a:gd name="T10" fmla="*/ 903 w 1662"/>
              <a:gd name="T11" fmla="*/ 1176 h 1662"/>
              <a:gd name="T12" fmla="*/ 816 w 1662"/>
              <a:gd name="T13" fmla="*/ 1269 h 1662"/>
              <a:gd name="T14" fmla="*/ 705 w 1662"/>
              <a:gd name="T15" fmla="*/ 1365 h 1662"/>
              <a:gd name="T16" fmla="*/ 579 w 1662"/>
              <a:gd name="T17" fmla="*/ 1440 h 1662"/>
              <a:gd name="T18" fmla="*/ 462 w 1662"/>
              <a:gd name="T19" fmla="*/ 1506 h 1662"/>
              <a:gd name="T20" fmla="*/ 345 w 1662"/>
              <a:gd name="T21" fmla="*/ 1557 h 1662"/>
              <a:gd name="T22" fmla="*/ 225 w 1662"/>
              <a:gd name="T23" fmla="*/ 1599 h 1662"/>
              <a:gd name="T24" fmla="*/ 84 w 1662"/>
              <a:gd name="T25" fmla="*/ 1641 h 1662"/>
              <a:gd name="T26" fmla="*/ 0 w 1662"/>
              <a:gd name="T27" fmla="*/ 166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2" h="1662">
                <a:moveTo>
                  <a:pt x="0" y="1662"/>
                </a:moveTo>
                <a:lnTo>
                  <a:pt x="1662" y="0"/>
                </a:lnTo>
                <a:lnTo>
                  <a:pt x="1425" y="405"/>
                </a:lnTo>
                <a:lnTo>
                  <a:pt x="1182" y="795"/>
                </a:lnTo>
                <a:lnTo>
                  <a:pt x="1017" y="1038"/>
                </a:lnTo>
                <a:lnTo>
                  <a:pt x="903" y="1176"/>
                </a:lnTo>
                <a:lnTo>
                  <a:pt x="816" y="1269"/>
                </a:lnTo>
                <a:lnTo>
                  <a:pt x="705" y="1365"/>
                </a:lnTo>
                <a:lnTo>
                  <a:pt x="579" y="1440"/>
                </a:lnTo>
                <a:lnTo>
                  <a:pt x="462" y="1506"/>
                </a:lnTo>
                <a:lnTo>
                  <a:pt x="345" y="1557"/>
                </a:lnTo>
                <a:lnTo>
                  <a:pt x="225" y="1599"/>
                </a:lnTo>
                <a:lnTo>
                  <a:pt x="84" y="1641"/>
                </a:lnTo>
                <a:lnTo>
                  <a:pt x="0" y="1662"/>
                </a:lnTo>
                <a:close/>
              </a:path>
            </a:pathLst>
          </a:custGeom>
          <a:solidFill>
            <a:srgbClr val="00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1792" name="Text Box 16"/>
          <p:cNvSpPr txBox="1">
            <a:spLocks noChangeArrowheads="1"/>
          </p:cNvSpPr>
          <p:nvPr/>
        </p:nvSpPr>
        <p:spPr bwMode="auto">
          <a:xfrm>
            <a:off x="6172200" y="3886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endParaRPr lang="en-US" altLang="zh-CN" sz="2000" b="1" i="1">
              <a:solidFill>
                <a:schemeClr val="bg1"/>
              </a:solidFill>
            </a:endParaRPr>
          </a:p>
        </p:txBody>
      </p:sp>
      <p:sp>
        <p:nvSpPr>
          <p:cNvPr id="2251793" name="Text Box 17"/>
          <p:cNvSpPr txBox="1">
            <a:spLocks noChangeArrowheads="1"/>
          </p:cNvSpPr>
          <p:nvPr/>
        </p:nvSpPr>
        <p:spPr bwMode="auto">
          <a:xfrm>
            <a:off x="395288" y="1779588"/>
            <a:ext cx="3233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2  </a:t>
            </a:r>
            <a:r>
              <a:rPr lang="zh-CN" altLang="en-US" sz="2000" b="1">
                <a:solidFill>
                  <a:srgbClr val="FF0000"/>
                </a:solidFill>
              </a:rPr>
              <a:t>先对 </a:t>
            </a:r>
            <a:r>
              <a:rPr lang="en-US" altLang="zh-CN" sz="2000" b="1" i="1">
                <a:solidFill>
                  <a:srgbClr val="FF0000"/>
                </a:solidFill>
              </a:rPr>
              <a:t>y </a:t>
            </a:r>
            <a:r>
              <a:rPr lang="zh-CN" altLang="en-US" sz="2000" b="1">
                <a:solidFill>
                  <a:srgbClr val="FF0000"/>
                </a:solidFill>
              </a:rPr>
              <a:t>积分（从下到上）</a:t>
            </a:r>
          </a:p>
        </p:txBody>
      </p:sp>
      <p:sp>
        <p:nvSpPr>
          <p:cNvPr id="2251794" name="Text Box 18"/>
          <p:cNvSpPr txBox="1">
            <a:spLocks noChangeArrowheads="1"/>
          </p:cNvSpPr>
          <p:nvPr/>
        </p:nvSpPr>
        <p:spPr bwMode="auto">
          <a:xfrm>
            <a:off x="395288" y="1203325"/>
            <a:ext cx="234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1   </a:t>
            </a:r>
            <a:r>
              <a:rPr lang="zh-CN" altLang="en-US" sz="2000" b="1">
                <a:solidFill>
                  <a:schemeClr val="tx1"/>
                </a:solidFill>
              </a:rPr>
              <a:t>画出区域 </a:t>
            </a:r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r>
              <a:rPr lang="en-US" altLang="zh-CN" sz="2000" b="1">
                <a:solidFill>
                  <a:schemeClr val="tx1"/>
                </a:solidFill>
              </a:rPr>
              <a:t> </a:t>
            </a:r>
            <a:r>
              <a:rPr lang="zh-CN" altLang="en-US" sz="2000" b="1">
                <a:solidFill>
                  <a:schemeClr val="tx1"/>
                </a:solidFill>
              </a:rPr>
              <a:t>图形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251795" name="Freeform 19" descr="深色竖线"/>
          <p:cNvSpPr>
            <a:spLocks/>
          </p:cNvSpPr>
          <p:nvPr/>
        </p:nvSpPr>
        <p:spPr bwMode="auto">
          <a:xfrm>
            <a:off x="5368925" y="2162175"/>
            <a:ext cx="2638425" cy="2638425"/>
          </a:xfrm>
          <a:custGeom>
            <a:avLst/>
            <a:gdLst>
              <a:gd name="T0" fmla="*/ 0 w 1662"/>
              <a:gd name="T1" fmla="*/ 1662 h 1662"/>
              <a:gd name="T2" fmla="*/ 1662 w 1662"/>
              <a:gd name="T3" fmla="*/ 0 h 1662"/>
              <a:gd name="T4" fmla="*/ 1425 w 1662"/>
              <a:gd name="T5" fmla="*/ 405 h 1662"/>
              <a:gd name="T6" fmla="*/ 1182 w 1662"/>
              <a:gd name="T7" fmla="*/ 795 h 1662"/>
              <a:gd name="T8" fmla="*/ 1017 w 1662"/>
              <a:gd name="T9" fmla="*/ 1038 h 1662"/>
              <a:gd name="T10" fmla="*/ 903 w 1662"/>
              <a:gd name="T11" fmla="*/ 1176 h 1662"/>
              <a:gd name="T12" fmla="*/ 816 w 1662"/>
              <a:gd name="T13" fmla="*/ 1269 h 1662"/>
              <a:gd name="T14" fmla="*/ 705 w 1662"/>
              <a:gd name="T15" fmla="*/ 1365 h 1662"/>
              <a:gd name="T16" fmla="*/ 579 w 1662"/>
              <a:gd name="T17" fmla="*/ 1440 h 1662"/>
              <a:gd name="T18" fmla="*/ 462 w 1662"/>
              <a:gd name="T19" fmla="*/ 1506 h 1662"/>
              <a:gd name="T20" fmla="*/ 345 w 1662"/>
              <a:gd name="T21" fmla="*/ 1557 h 1662"/>
              <a:gd name="T22" fmla="*/ 225 w 1662"/>
              <a:gd name="T23" fmla="*/ 1599 h 1662"/>
              <a:gd name="T24" fmla="*/ 84 w 1662"/>
              <a:gd name="T25" fmla="*/ 1641 h 1662"/>
              <a:gd name="T26" fmla="*/ 0 w 1662"/>
              <a:gd name="T27" fmla="*/ 166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2" h="1662">
                <a:moveTo>
                  <a:pt x="0" y="1662"/>
                </a:moveTo>
                <a:lnTo>
                  <a:pt x="1662" y="0"/>
                </a:lnTo>
                <a:lnTo>
                  <a:pt x="1425" y="405"/>
                </a:lnTo>
                <a:lnTo>
                  <a:pt x="1182" y="795"/>
                </a:lnTo>
                <a:lnTo>
                  <a:pt x="1017" y="1038"/>
                </a:lnTo>
                <a:lnTo>
                  <a:pt x="903" y="1176"/>
                </a:lnTo>
                <a:lnTo>
                  <a:pt x="816" y="1269"/>
                </a:lnTo>
                <a:lnTo>
                  <a:pt x="705" y="1365"/>
                </a:lnTo>
                <a:lnTo>
                  <a:pt x="579" y="1440"/>
                </a:lnTo>
                <a:lnTo>
                  <a:pt x="462" y="1506"/>
                </a:lnTo>
                <a:lnTo>
                  <a:pt x="345" y="1557"/>
                </a:lnTo>
                <a:lnTo>
                  <a:pt x="225" y="1599"/>
                </a:lnTo>
                <a:lnTo>
                  <a:pt x="84" y="1641"/>
                </a:lnTo>
                <a:lnTo>
                  <a:pt x="0" y="1662"/>
                </a:lnTo>
                <a:close/>
              </a:path>
            </a:pathLst>
          </a:custGeom>
          <a:pattFill prst="dkVert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1796" name="Object 20"/>
          <p:cNvGraphicFramePr>
            <a:graphicFrameLocks noChangeAspect="1"/>
          </p:cNvGraphicFramePr>
          <p:nvPr/>
        </p:nvGraphicFramePr>
        <p:xfrm>
          <a:off x="373063" y="2438400"/>
          <a:ext cx="15890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1" name="公式" r:id="rId5" imgW="812520" imgH="380880" progId="Equation.3">
                  <p:embed/>
                </p:oleObj>
              </mc:Choice>
              <mc:Fallback>
                <p:oleObj name="公式" r:id="rId5" imgW="81252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438400"/>
                        <a:ext cx="158908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797" name="Object 21"/>
          <p:cNvGraphicFramePr>
            <a:graphicFrameLocks noChangeAspect="1"/>
          </p:cNvGraphicFramePr>
          <p:nvPr/>
        </p:nvGraphicFramePr>
        <p:xfrm>
          <a:off x="2601913" y="2257425"/>
          <a:ext cx="13001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2" name="公式" r:id="rId7" imgW="545760" imgH="330120" progId="Equation.3">
                  <p:embed/>
                </p:oleObj>
              </mc:Choice>
              <mc:Fallback>
                <p:oleObj name="公式" r:id="rId7" imgW="54576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257425"/>
                        <a:ext cx="13001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798" name="Object 22"/>
          <p:cNvGraphicFramePr>
            <a:graphicFrameLocks noChangeAspect="1"/>
          </p:cNvGraphicFramePr>
          <p:nvPr/>
        </p:nvGraphicFramePr>
        <p:xfrm>
          <a:off x="1938338" y="2352675"/>
          <a:ext cx="6778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3" name="公式" r:id="rId9" imgW="342720" imgH="330120" progId="Equation.3">
                  <p:embed/>
                </p:oleObj>
              </mc:Choice>
              <mc:Fallback>
                <p:oleObj name="公式" r:id="rId9" imgW="342720" imgH="3301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352675"/>
                        <a:ext cx="6778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799" name="Object 23"/>
          <p:cNvGraphicFramePr>
            <a:graphicFrameLocks noChangeAspect="1"/>
          </p:cNvGraphicFramePr>
          <p:nvPr/>
        </p:nvGraphicFramePr>
        <p:xfrm>
          <a:off x="763588" y="3162300"/>
          <a:ext cx="19685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4" name="公式" r:id="rId11" imgW="990360" imgH="330120" progId="Equation.3">
                  <p:embed/>
                </p:oleObj>
              </mc:Choice>
              <mc:Fallback>
                <p:oleObj name="公式" r:id="rId11" imgW="990360" imgH="3301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162300"/>
                        <a:ext cx="19685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00" name="Object 24"/>
          <p:cNvGraphicFramePr>
            <a:graphicFrameLocks noChangeAspect="1"/>
          </p:cNvGraphicFramePr>
          <p:nvPr/>
        </p:nvGraphicFramePr>
        <p:xfrm>
          <a:off x="776288" y="3886200"/>
          <a:ext cx="21240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5" name="公式" r:id="rId13" imgW="1193760" imgH="406080" progId="Equation.3">
                  <p:embed/>
                </p:oleObj>
              </mc:Choice>
              <mc:Fallback>
                <p:oleObj name="公式" r:id="rId13" imgW="119376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886200"/>
                        <a:ext cx="21240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01" name="Object 25"/>
          <p:cNvGraphicFramePr>
            <a:graphicFrameLocks noChangeAspect="1"/>
          </p:cNvGraphicFramePr>
          <p:nvPr/>
        </p:nvGraphicFramePr>
        <p:xfrm>
          <a:off x="2900363" y="3860800"/>
          <a:ext cx="6302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6" name="公式" r:id="rId15" imgW="355320" imgH="406080" progId="Equation.3">
                  <p:embed/>
                </p:oleObj>
              </mc:Choice>
              <mc:Fallback>
                <p:oleObj name="公式" r:id="rId15" imgW="35532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860800"/>
                        <a:ext cx="6302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2" name="Text Box 26"/>
          <p:cNvSpPr txBox="1">
            <a:spLocks noChangeArrowheads="1"/>
          </p:cNvSpPr>
          <p:nvPr/>
        </p:nvSpPr>
        <p:spPr bwMode="auto">
          <a:xfrm>
            <a:off x="395288" y="4794250"/>
            <a:ext cx="324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3</a:t>
            </a:r>
            <a:r>
              <a:rPr lang="en-US" altLang="zh-CN" sz="2000" b="1">
                <a:solidFill>
                  <a:srgbClr val="FF0000"/>
                </a:solidFill>
              </a:rPr>
              <a:t>  </a:t>
            </a:r>
            <a:r>
              <a:rPr lang="zh-CN" altLang="en-US" sz="2000" b="1">
                <a:solidFill>
                  <a:srgbClr val="009900"/>
                </a:solidFill>
              </a:rPr>
              <a:t>先对 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r>
              <a:rPr lang="zh-CN" altLang="en-US" sz="2000" b="1">
                <a:solidFill>
                  <a:srgbClr val="009900"/>
                </a:solidFill>
              </a:rPr>
              <a:t>积分（从左到右）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251803" name="Text Box 27"/>
          <p:cNvSpPr txBox="1">
            <a:spLocks noChangeArrowheads="1"/>
          </p:cNvSpPr>
          <p:nvPr/>
        </p:nvSpPr>
        <p:spPr bwMode="auto">
          <a:xfrm>
            <a:off x="4913313" y="57562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1804" name="Text Box 28"/>
          <p:cNvSpPr txBox="1">
            <a:spLocks noChangeArrowheads="1"/>
          </p:cNvSpPr>
          <p:nvPr/>
        </p:nvSpPr>
        <p:spPr bwMode="auto">
          <a:xfrm>
            <a:off x="5065713" y="59086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1805" name="Text Box 29"/>
          <p:cNvSpPr txBox="1">
            <a:spLocks noChangeArrowheads="1"/>
          </p:cNvSpPr>
          <p:nvPr/>
        </p:nvSpPr>
        <p:spPr bwMode="auto">
          <a:xfrm>
            <a:off x="5218113" y="60610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1806" name="Freeform 30" descr="深色横线"/>
          <p:cNvSpPr>
            <a:spLocks/>
          </p:cNvSpPr>
          <p:nvPr/>
        </p:nvSpPr>
        <p:spPr bwMode="auto">
          <a:xfrm>
            <a:off x="5354638" y="2185988"/>
            <a:ext cx="2638425" cy="2638425"/>
          </a:xfrm>
          <a:custGeom>
            <a:avLst/>
            <a:gdLst>
              <a:gd name="T0" fmla="*/ 0 w 1662"/>
              <a:gd name="T1" fmla="*/ 1662 h 1662"/>
              <a:gd name="T2" fmla="*/ 1662 w 1662"/>
              <a:gd name="T3" fmla="*/ 0 h 1662"/>
              <a:gd name="T4" fmla="*/ 1425 w 1662"/>
              <a:gd name="T5" fmla="*/ 405 h 1662"/>
              <a:gd name="T6" fmla="*/ 1182 w 1662"/>
              <a:gd name="T7" fmla="*/ 795 h 1662"/>
              <a:gd name="T8" fmla="*/ 1017 w 1662"/>
              <a:gd name="T9" fmla="*/ 1038 h 1662"/>
              <a:gd name="T10" fmla="*/ 903 w 1662"/>
              <a:gd name="T11" fmla="*/ 1176 h 1662"/>
              <a:gd name="T12" fmla="*/ 816 w 1662"/>
              <a:gd name="T13" fmla="*/ 1269 h 1662"/>
              <a:gd name="T14" fmla="*/ 705 w 1662"/>
              <a:gd name="T15" fmla="*/ 1365 h 1662"/>
              <a:gd name="T16" fmla="*/ 579 w 1662"/>
              <a:gd name="T17" fmla="*/ 1440 h 1662"/>
              <a:gd name="T18" fmla="*/ 462 w 1662"/>
              <a:gd name="T19" fmla="*/ 1506 h 1662"/>
              <a:gd name="T20" fmla="*/ 345 w 1662"/>
              <a:gd name="T21" fmla="*/ 1557 h 1662"/>
              <a:gd name="T22" fmla="*/ 225 w 1662"/>
              <a:gd name="T23" fmla="*/ 1599 h 1662"/>
              <a:gd name="T24" fmla="*/ 84 w 1662"/>
              <a:gd name="T25" fmla="*/ 1641 h 1662"/>
              <a:gd name="T26" fmla="*/ 0 w 1662"/>
              <a:gd name="T27" fmla="*/ 166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2" h="1662">
                <a:moveTo>
                  <a:pt x="0" y="1662"/>
                </a:moveTo>
                <a:lnTo>
                  <a:pt x="1662" y="0"/>
                </a:lnTo>
                <a:lnTo>
                  <a:pt x="1425" y="405"/>
                </a:lnTo>
                <a:lnTo>
                  <a:pt x="1182" y="795"/>
                </a:lnTo>
                <a:lnTo>
                  <a:pt x="1017" y="1038"/>
                </a:lnTo>
                <a:lnTo>
                  <a:pt x="903" y="1176"/>
                </a:lnTo>
                <a:lnTo>
                  <a:pt x="816" y="1269"/>
                </a:lnTo>
                <a:lnTo>
                  <a:pt x="705" y="1365"/>
                </a:lnTo>
                <a:lnTo>
                  <a:pt x="579" y="1440"/>
                </a:lnTo>
                <a:lnTo>
                  <a:pt x="462" y="1506"/>
                </a:lnTo>
                <a:lnTo>
                  <a:pt x="345" y="1557"/>
                </a:lnTo>
                <a:lnTo>
                  <a:pt x="225" y="1599"/>
                </a:lnTo>
                <a:lnTo>
                  <a:pt x="84" y="1641"/>
                </a:lnTo>
                <a:lnTo>
                  <a:pt x="0" y="1662"/>
                </a:lnTo>
                <a:close/>
              </a:path>
            </a:pathLst>
          </a:custGeom>
          <a:pattFill prst="dkHorz">
            <a:fgClr>
              <a:srgbClr val="00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1807" name="Object 31"/>
          <p:cNvGraphicFramePr>
            <a:graphicFrameLocks noChangeAspect="1"/>
          </p:cNvGraphicFramePr>
          <p:nvPr/>
        </p:nvGraphicFramePr>
        <p:xfrm>
          <a:off x="180975" y="5434013"/>
          <a:ext cx="15890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7" name="公式" r:id="rId17" imgW="812520" imgH="380880" progId="Equation.3">
                  <p:embed/>
                </p:oleObj>
              </mc:Choice>
              <mc:Fallback>
                <p:oleObj name="公式" r:id="rId17" imgW="812520" imgH="380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434013"/>
                        <a:ext cx="15890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8" name="Text Box 32"/>
          <p:cNvSpPr txBox="1">
            <a:spLocks noChangeArrowheads="1"/>
          </p:cNvSpPr>
          <p:nvPr/>
        </p:nvSpPr>
        <p:spPr bwMode="auto">
          <a:xfrm rot="-2635634">
            <a:off x="6022975" y="33369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 </a:t>
            </a:r>
            <a:r>
              <a:rPr lang="en-US" altLang="zh-CN" sz="2000" b="1">
                <a:solidFill>
                  <a:schemeClr val="accent2"/>
                </a:solidFill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251809" name="Freeform 33"/>
          <p:cNvSpPr>
            <a:spLocks/>
          </p:cNvSpPr>
          <p:nvPr/>
        </p:nvSpPr>
        <p:spPr bwMode="auto">
          <a:xfrm>
            <a:off x="5410200" y="2178050"/>
            <a:ext cx="2597150" cy="2622550"/>
          </a:xfrm>
          <a:custGeom>
            <a:avLst/>
            <a:gdLst>
              <a:gd name="T0" fmla="*/ 0 w 1636"/>
              <a:gd name="T1" fmla="*/ 1652 h 1652"/>
              <a:gd name="T2" fmla="*/ 816 w 1636"/>
              <a:gd name="T3" fmla="*/ 1220 h 1652"/>
              <a:gd name="T4" fmla="*/ 1636 w 1636"/>
              <a:gd name="T5" fmla="*/ 0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6" h="1652">
                <a:moveTo>
                  <a:pt x="0" y="1652"/>
                </a:moveTo>
                <a:cubicBezTo>
                  <a:pt x="272" y="1576"/>
                  <a:pt x="543" y="1495"/>
                  <a:pt x="816" y="1220"/>
                </a:cubicBezTo>
                <a:cubicBezTo>
                  <a:pt x="1089" y="945"/>
                  <a:pt x="1465" y="254"/>
                  <a:pt x="1636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1810" name="Freeform 34"/>
          <p:cNvSpPr>
            <a:spLocks/>
          </p:cNvSpPr>
          <p:nvPr/>
        </p:nvSpPr>
        <p:spPr bwMode="auto">
          <a:xfrm>
            <a:off x="5362575" y="2179638"/>
            <a:ext cx="2638425" cy="2640012"/>
          </a:xfrm>
          <a:custGeom>
            <a:avLst/>
            <a:gdLst>
              <a:gd name="T0" fmla="*/ 0 w 1662"/>
              <a:gd name="T1" fmla="*/ 1663 h 1663"/>
              <a:gd name="T2" fmla="*/ 1662 w 1662"/>
              <a:gd name="T3" fmla="*/ 0 h 16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62" h="1663">
                <a:moveTo>
                  <a:pt x="0" y="1663"/>
                </a:moveTo>
                <a:lnTo>
                  <a:pt x="1662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1811" name="Object 35"/>
          <p:cNvGraphicFramePr>
            <a:graphicFrameLocks noChangeAspect="1"/>
          </p:cNvGraphicFramePr>
          <p:nvPr/>
        </p:nvGraphicFramePr>
        <p:xfrm>
          <a:off x="2500313" y="5297488"/>
          <a:ext cx="14239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8" name="公式" r:id="rId18" imgW="596880" imgH="368280" progId="Equation.3">
                  <p:embed/>
                </p:oleObj>
              </mc:Choice>
              <mc:Fallback>
                <p:oleObj name="公式" r:id="rId18" imgW="59688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297488"/>
                        <a:ext cx="14239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12" name="Object 36"/>
          <p:cNvGraphicFramePr>
            <a:graphicFrameLocks noChangeAspect="1"/>
          </p:cNvGraphicFramePr>
          <p:nvPr/>
        </p:nvGraphicFramePr>
        <p:xfrm>
          <a:off x="1746250" y="5334000"/>
          <a:ext cx="7969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9" name="公式" r:id="rId20" imgW="330120" imgH="330120" progId="Equation.3">
                  <p:embed/>
                </p:oleObj>
              </mc:Choice>
              <mc:Fallback>
                <p:oleObj name="公式" r:id="rId20" imgW="330120" imgH="3301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334000"/>
                        <a:ext cx="7969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13" name="Object 37"/>
          <p:cNvGraphicFramePr>
            <a:graphicFrameLocks noChangeAspect="1"/>
          </p:cNvGraphicFramePr>
          <p:nvPr/>
        </p:nvGraphicFramePr>
        <p:xfrm>
          <a:off x="3906838" y="5297488"/>
          <a:ext cx="6302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30" name="公式" r:id="rId22" imgW="355320" imgH="406080" progId="Equation.3">
                  <p:embed/>
                </p:oleObj>
              </mc:Choice>
              <mc:Fallback>
                <p:oleObj name="公式" r:id="rId22" imgW="355320" imgH="4060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5297488"/>
                        <a:ext cx="6302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14" name="Text Box 38"/>
          <p:cNvSpPr txBox="1">
            <a:spLocks noChangeArrowheads="1"/>
          </p:cNvSpPr>
          <p:nvPr/>
        </p:nvSpPr>
        <p:spPr bwMode="auto">
          <a:xfrm>
            <a:off x="5065713" y="59086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1815" name="Text Box 39"/>
          <p:cNvSpPr txBox="1">
            <a:spLocks noChangeArrowheads="1"/>
          </p:cNvSpPr>
          <p:nvPr/>
        </p:nvSpPr>
        <p:spPr bwMode="auto">
          <a:xfrm>
            <a:off x="5218113" y="60610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1816" name="Text Box 40"/>
          <p:cNvSpPr txBox="1">
            <a:spLocks noChangeArrowheads="1"/>
          </p:cNvSpPr>
          <p:nvPr/>
        </p:nvSpPr>
        <p:spPr bwMode="auto">
          <a:xfrm>
            <a:off x="5370513" y="62134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1817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203200" y="609600"/>
            <a:ext cx="2957513" cy="3365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用两种顺序计算</a:t>
            </a:r>
            <a:endParaRPr lang="zh-CN" altLang="en-US" b="1"/>
          </a:p>
        </p:txBody>
      </p:sp>
      <p:sp>
        <p:nvSpPr>
          <p:cNvPr id="2251818" name="AutoShape 42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25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5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225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5" dur="500"/>
                                        <p:tgtEl>
                                          <p:spTgt spid="225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51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5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1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17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5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5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51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18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5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5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51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51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5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5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5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5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18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25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5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5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5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18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780" grpId="0" autoUpdateAnimBg="0"/>
      <p:bldP spid="2251781" grpId="0" autoUpdateAnimBg="0"/>
      <p:bldP spid="2251782" grpId="0" animBg="1"/>
      <p:bldP spid="2251783" grpId="0" animBg="1"/>
      <p:bldP spid="2251784" grpId="0" autoUpdateAnimBg="0"/>
      <p:bldP spid="2251791" grpId="0" animBg="1"/>
      <p:bldP spid="2251792" grpId="0" autoUpdateAnimBg="0"/>
      <p:bldP spid="2251793" grpId="0" autoUpdateAnimBg="0"/>
      <p:bldP spid="2251794" grpId="0" autoUpdateAnimBg="0"/>
      <p:bldP spid="2251795" grpId="0" animBg="1"/>
      <p:bldP spid="2251802" grpId="0" autoUpdateAnimBg="0"/>
      <p:bldP spid="2251803" grpId="0" autoUpdateAnimBg="0"/>
      <p:bldP spid="2251804" grpId="0" autoUpdateAnimBg="0"/>
      <p:bldP spid="2251805" grpId="0" autoUpdateAnimBg="0"/>
      <p:bldP spid="2251806" grpId="0" animBg="1"/>
      <p:bldP spid="2251808" grpId="0" autoUpdateAnimBg="0"/>
      <p:bldP spid="2251809" grpId="0" animBg="1"/>
      <p:bldP spid="2251810" grpId="0" animBg="1"/>
      <p:bldP spid="2251814" grpId="0" autoUpdateAnimBg="0"/>
      <p:bldP spid="2251815" grpId="0" autoUpdateAnimBg="0"/>
      <p:bldP spid="22518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610" name="Freeform 2"/>
          <p:cNvSpPr>
            <a:spLocks/>
          </p:cNvSpPr>
          <p:nvPr/>
        </p:nvSpPr>
        <p:spPr bwMode="auto">
          <a:xfrm>
            <a:off x="501650" y="2438400"/>
            <a:ext cx="4984750" cy="2362200"/>
          </a:xfrm>
          <a:custGeom>
            <a:avLst/>
            <a:gdLst>
              <a:gd name="T0" fmla="*/ 0 w 3140"/>
              <a:gd name="T1" fmla="*/ 1100 h 1488"/>
              <a:gd name="T2" fmla="*/ 16 w 3140"/>
              <a:gd name="T3" fmla="*/ 940 h 1488"/>
              <a:gd name="T4" fmla="*/ 68 w 3140"/>
              <a:gd name="T5" fmla="*/ 768 h 1488"/>
              <a:gd name="T6" fmla="*/ 164 w 3140"/>
              <a:gd name="T7" fmla="*/ 612 h 1488"/>
              <a:gd name="T8" fmla="*/ 268 w 3140"/>
              <a:gd name="T9" fmla="*/ 490 h 1488"/>
              <a:gd name="T10" fmla="*/ 360 w 3140"/>
              <a:gd name="T11" fmla="*/ 404 h 1488"/>
              <a:gd name="T12" fmla="*/ 452 w 3140"/>
              <a:gd name="T13" fmla="*/ 336 h 1488"/>
              <a:gd name="T14" fmla="*/ 570 w 3140"/>
              <a:gd name="T15" fmla="*/ 256 h 1488"/>
              <a:gd name="T16" fmla="*/ 746 w 3140"/>
              <a:gd name="T17" fmla="*/ 166 h 1488"/>
              <a:gd name="T18" fmla="*/ 1030 w 3140"/>
              <a:gd name="T19" fmla="*/ 62 h 1488"/>
              <a:gd name="T20" fmla="*/ 1290 w 3140"/>
              <a:gd name="T21" fmla="*/ 20 h 1488"/>
              <a:gd name="T22" fmla="*/ 1556 w 3140"/>
              <a:gd name="T23" fmla="*/ 0 h 1488"/>
              <a:gd name="T24" fmla="*/ 2036 w 3140"/>
              <a:gd name="T25" fmla="*/ 48 h 1488"/>
              <a:gd name="T26" fmla="*/ 2306 w 3140"/>
              <a:gd name="T27" fmla="*/ 132 h 1488"/>
              <a:gd name="T28" fmla="*/ 2562 w 3140"/>
              <a:gd name="T29" fmla="*/ 248 h 1488"/>
              <a:gd name="T30" fmla="*/ 2810 w 3140"/>
              <a:gd name="T31" fmla="*/ 446 h 1488"/>
              <a:gd name="T32" fmla="*/ 2916 w 3140"/>
              <a:gd name="T33" fmla="*/ 554 h 1488"/>
              <a:gd name="T34" fmla="*/ 3004 w 3140"/>
              <a:gd name="T35" fmla="*/ 670 h 1488"/>
              <a:gd name="T36" fmla="*/ 3052 w 3140"/>
              <a:gd name="T37" fmla="*/ 772 h 1488"/>
              <a:gd name="T38" fmla="*/ 3104 w 3140"/>
              <a:gd name="T39" fmla="*/ 932 h 1488"/>
              <a:gd name="T40" fmla="*/ 3140 w 3140"/>
              <a:gd name="T41" fmla="*/ 1104 h 1488"/>
              <a:gd name="T42" fmla="*/ 2900 w 3140"/>
              <a:gd name="T43" fmla="*/ 1296 h 1488"/>
              <a:gd name="T44" fmla="*/ 2564 w 3140"/>
              <a:gd name="T45" fmla="*/ 1392 h 1488"/>
              <a:gd name="T46" fmla="*/ 1940 w 3140"/>
              <a:gd name="T47" fmla="*/ 1488 h 1488"/>
              <a:gd name="T48" fmla="*/ 1316 w 3140"/>
              <a:gd name="T49" fmla="*/ 1488 h 1488"/>
              <a:gd name="T50" fmla="*/ 838 w 3140"/>
              <a:gd name="T51" fmla="*/ 1438 h 1488"/>
              <a:gd name="T52" fmla="*/ 596 w 3140"/>
              <a:gd name="T53" fmla="*/ 1392 h 1488"/>
              <a:gd name="T54" fmla="*/ 418 w 3140"/>
              <a:gd name="T55" fmla="*/ 1350 h 1488"/>
              <a:gd name="T56" fmla="*/ 254 w 3140"/>
              <a:gd name="T57" fmla="*/ 1300 h 1488"/>
              <a:gd name="T58" fmla="*/ 132 w 3140"/>
              <a:gd name="T59" fmla="*/ 1236 h 1488"/>
              <a:gd name="T60" fmla="*/ 54 w 3140"/>
              <a:gd name="T61" fmla="*/ 1174 h 1488"/>
              <a:gd name="T62" fmla="*/ 0 w 3140"/>
              <a:gd name="T63" fmla="*/ 110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40" h="1488">
                <a:moveTo>
                  <a:pt x="0" y="1100"/>
                </a:moveTo>
                <a:lnTo>
                  <a:pt x="16" y="940"/>
                </a:lnTo>
                <a:lnTo>
                  <a:pt x="68" y="768"/>
                </a:lnTo>
                <a:lnTo>
                  <a:pt x="164" y="612"/>
                </a:lnTo>
                <a:lnTo>
                  <a:pt x="268" y="490"/>
                </a:lnTo>
                <a:lnTo>
                  <a:pt x="360" y="404"/>
                </a:lnTo>
                <a:lnTo>
                  <a:pt x="452" y="336"/>
                </a:lnTo>
                <a:lnTo>
                  <a:pt x="570" y="256"/>
                </a:lnTo>
                <a:lnTo>
                  <a:pt x="746" y="166"/>
                </a:lnTo>
                <a:lnTo>
                  <a:pt x="1030" y="62"/>
                </a:lnTo>
                <a:lnTo>
                  <a:pt x="1290" y="20"/>
                </a:lnTo>
                <a:lnTo>
                  <a:pt x="1556" y="0"/>
                </a:lnTo>
                <a:lnTo>
                  <a:pt x="2036" y="48"/>
                </a:lnTo>
                <a:lnTo>
                  <a:pt x="2306" y="132"/>
                </a:lnTo>
                <a:lnTo>
                  <a:pt x="2562" y="248"/>
                </a:lnTo>
                <a:lnTo>
                  <a:pt x="2810" y="446"/>
                </a:lnTo>
                <a:lnTo>
                  <a:pt x="2916" y="554"/>
                </a:lnTo>
                <a:lnTo>
                  <a:pt x="3004" y="670"/>
                </a:lnTo>
                <a:lnTo>
                  <a:pt x="3052" y="772"/>
                </a:lnTo>
                <a:lnTo>
                  <a:pt x="3104" y="932"/>
                </a:lnTo>
                <a:lnTo>
                  <a:pt x="3140" y="1104"/>
                </a:lnTo>
                <a:lnTo>
                  <a:pt x="2900" y="1296"/>
                </a:lnTo>
                <a:lnTo>
                  <a:pt x="2564" y="1392"/>
                </a:lnTo>
                <a:lnTo>
                  <a:pt x="1940" y="1488"/>
                </a:lnTo>
                <a:lnTo>
                  <a:pt x="1316" y="1488"/>
                </a:lnTo>
                <a:lnTo>
                  <a:pt x="838" y="1438"/>
                </a:lnTo>
                <a:lnTo>
                  <a:pt x="596" y="1392"/>
                </a:lnTo>
                <a:lnTo>
                  <a:pt x="418" y="1350"/>
                </a:lnTo>
                <a:lnTo>
                  <a:pt x="254" y="1300"/>
                </a:lnTo>
                <a:lnTo>
                  <a:pt x="132" y="1236"/>
                </a:lnTo>
                <a:lnTo>
                  <a:pt x="54" y="1174"/>
                </a:lnTo>
                <a:lnTo>
                  <a:pt x="0" y="1100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44611" name="Group 3"/>
          <p:cNvGrpSpPr>
            <a:grpSpLocks/>
          </p:cNvGrpSpPr>
          <p:nvPr/>
        </p:nvGrpSpPr>
        <p:grpSpPr bwMode="auto">
          <a:xfrm>
            <a:off x="404813" y="1274763"/>
            <a:ext cx="7054850" cy="4806950"/>
            <a:chOff x="255" y="803"/>
            <a:chExt cx="4444" cy="3028"/>
          </a:xfrm>
        </p:grpSpPr>
        <p:sp>
          <p:nvSpPr>
            <p:cNvPr id="2244612" name="Text Box 4"/>
            <p:cNvSpPr txBox="1">
              <a:spLocks noChangeArrowheads="1"/>
            </p:cNvSpPr>
            <p:nvPr/>
          </p:nvSpPr>
          <p:spPr bwMode="auto">
            <a:xfrm>
              <a:off x="510" y="3600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4613" name="Text Box 5"/>
            <p:cNvSpPr txBox="1">
              <a:spLocks noChangeArrowheads="1"/>
            </p:cNvSpPr>
            <p:nvPr/>
          </p:nvSpPr>
          <p:spPr bwMode="auto">
            <a:xfrm>
              <a:off x="1557" y="2396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4614" name="Freeform 6"/>
            <p:cNvSpPr>
              <a:spLocks/>
            </p:cNvSpPr>
            <p:nvPr/>
          </p:nvSpPr>
          <p:spPr bwMode="auto">
            <a:xfrm>
              <a:off x="255" y="2627"/>
              <a:ext cx="4299" cy="1"/>
            </a:xfrm>
            <a:custGeom>
              <a:avLst/>
              <a:gdLst>
                <a:gd name="T0" fmla="*/ 0 w 4299"/>
                <a:gd name="T1" fmla="*/ 0 h 1"/>
                <a:gd name="T2" fmla="*/ 4299 w 429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99" h="1">
                  <a:moveTo>
                    <a:pt x="0" y="0"/>
                  </a:moveTo>
                  <a:lnTo>
                    <a:pt x="4299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4615" name="Text Box 7"/>
            <p:cNvSpPr txBox="1">
              <a:spLocks noChangeArrowheads="1"/>
            </p:cNvSpPr>
            <p:nvPr/>
          </p:nvSpPr>
          <p:spPr bwMode="auto">
            <a:xfrm>
              <a:off x="1803" y="803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4616" name="Text Box 8"/>
            <p:cNvSpPr txBox="1">
              <a:spLocks noChangeArrowheads="1"/>
            </p:cNvSpPr>
            <p:nvPr/>
          </p:nvSpPr>
          <p:spPr bwMode="auto">
            <a:xfrm>
              <a:off x="4523" y="2628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4617" name="Freeform 9"/>
            <p:cNvSpPr>
              <a:spLocks/>
            </p:cNvSpPr>
            <p:nvPr/>
          </p:nvSpPr>
          <p:spPr bwMode="auto">
            <a:xfrm>
              <a:off x="1891" y="836"/>
              <a:ext cx="1" cy="1791"/>
            </a:xfrm>
            <a:custGeom>
              <a:avLst/>
              <a:gdLst>
                <a:gd name="T0" fmla="*/ 0 w 1"/>
                <a:gd name="T1" fmla="*/ 1791 h 1791"/>
                <a:gd name="T2" fmla="*/ 0 w 1"/>
                <a:gd name="T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91">
                  <a:moveTo>
                    <a:pt x="0" y="1791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4618" name="Freeform 10"/>
            <p:cNvSpPr>
              <a:spLocks/>
            </p:cNvSpPr>
            <p:nvPr/>
          </p:nvSpPr>
          <p:spPr bwMode="auto">
            <a:xfrm>
              <a:off x="757" y="2127"/>
              <a:ext cx="1661" cy="1575"/>
            </a:xfrm>
            <a:custGeom>
              <a:avLst/>
              <a:gdLst>
                <a:gd name="T0" fmla="*/ 1661 w 1661"/>
                <a:gd name="T1" fmla="*/ 0 h 1575"/>
                <a:gd name="T2" fmla="*/ 0 w 1661"/>
                <a:gd name="T3" fmla="*/ 1575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61" h="1575">
                  <a:moveTo>
                    <a:pt x="1661" y="0"/>
                  </a:moveTo>
                  <a:lnTo>
                    <a:pt x="0" y="157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44619" name="Arc 11"/>
          <p:cNvSpPr>
            <a:spLocks/>
          </p:cNvSpPr>
          <p:nvPr/>
        </p:nvSpPr>
        <p:spPr bwMode="auto">
          <a:xfrm>
            <a:off x="504825" y="2438400"/>
            <a:ext cx="4956175" cy="1738313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43198"/>
              <a:gd name="T1" fmla="*/ 21322 h 21600"/>
              <a:gd name="T2" fmla="*/ 43198 w 43198"/>
              <a:gd name="T3" fmla="*/ 21600 h 21600"/>
              <a:gd name="T4" fmla="*/ 21598 w 431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21"/>
                </a:moveTo>
                <a:cubicBezTo>
                  <a:pt x="151" y="9502"/>
                  <a:pt x="9777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21"/>
                </a:moveTo>
                <a:cubicBezTo>
                  <a:pt x="151" y="9502"/>
                  <a:pt x="9777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4620" name="Text Box 12"/>
          <p:cNvSpPr txBox="1">
            <a:spLocks noChangeArrowheads="1"/>
          </p:cNvSpPr>
          <p:nvPr/>
        </p:nvSpPr>
        <p:spPr bwMode="auto">
          <a:xfrm>
            <a:off x="2135188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44621" name="Text Box 13"/>
          <p:cNvSpPr txBox="1">
            <a:spLocks noChangeArrowheads="1"/>
          </p:cNvSpPr>
          <p:nvPr/>
        </p:nvSpPr>
        <p:spPr bwMode="auto">
          <a:xfrm>
            <a:off x="537845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i="1">
                <a:solidFill>
                  <a:schemeClr val="tx1"/>
                </a:solidFill>
              </a:rPr>
              <a:t>b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4622" name="Text Box 14"/>
          <p:cNvSpPr txBox="1">
            <a:spLocks noChangeArrowheads="1"/>
          </p:cNvSpPr>
          <p:nvPr/>
        </p:nvSpPr>
        <p:spPr bwMode="auto">
          <a:xfrm>
            <a:off x="2989263" y="2057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244623" name="Group 15"/>
          <p:cNvGrpSpPr>
            <a:grpSpLocks/>
          </p:cNvGrpSpPr>
          <p:nvPr/>
        </p:nvGrpSpPr>
        <p:grpSpPr bwMode="auto">
          <a:xfrm>
            <a:off x="2289175" y="2439988"/>
            <a:ext cx="1368425" cy="2354262"/>
            <a:chOff x="1442" y="1537"/>
            <a:chExt cx="862" cy="1483"/>
          </a:xfrm>
        </p:grpSpPr>
        <p:sp>
          <p:nvSpPr>
            <p:cNvPr id="2244624" name="Arc 16"/>
            <p:cNvSpPr>
              <a:spLocks/>
            </p:cNvSpPr>
            <p:nvPr/>
          </p:nvSpPr>
          <p:spPr bwMode="auto">
            <a:xfrm>
              <a:off x="1442" y="1549"/>
              <a:ext cx="452" cy="147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27 w 22633"/>
                <a:gd name="T1" fmla="*/ 29321 h 29321"/>
                <a:gd name="T2" fmla="*/ 22633 w 22633"/>
                <a:gd name="T3" fmla="*/ 25 h 29321"/>
                <a:gd name="T4" fmla="*/ 21600 w 22633"/>
                <a:gd name="T5" fmla="*/ 21600 h 29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3" h="29321" fill="none" extrusionOk="0">
                  <a:moveTo>
                    <a:pt x="1427" y="29320"/>
                  </a:moveTo>
                  <a:cubicBezTo>
                    <a:pt x="483" y="26856"/>
                    <a:pt x="0" y="24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44" y="-1"/>
                    <a:pt x="22288" y="8"/>
                    <a:pt x="22633" y="24"/>
                  </a:cubicBezTo>
                </a:path>
                <a:path w="22633" h="29321" stroke="0" extrusionOk="0">
                  <a:moveTo>
                    <a:pt x="1427" y="29320"/>
                  </a:moveTo>
                  <a:cubicBezTo>
                    <a:pt x="483" y="26856"/>
                    <a:pt x="0" y="24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44" y="-1"/>
                    <a:pt x="22288" y="8"/>
                    <a:pt x="22633" y="2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4625" name="Arc 17"/>
            <p:cNvSpPr>
              <a:spLocks/>
            </p:cNvSpPr>
            <p:nvPr/>
          </p:nvSpPr>
          <p:spPr bwMode="auto">
            <a:xfrm>
              <a:off x="1861" y="1537"/>
              <a:ext cx="443" cy="1084"/>
            </a:xfrm>
            <a:custGeom>
              <a:avLst/>
              <a:gdLst>
                <a:gd name="G0" fmla="+- 641 0 0"/>
                <a:gd name="G1" fmla="+- 21600 0 0"/>
                <a:gd name="G2" fmla="+- 21600 0 0"/>
                <a:gd name="T0" fmla="*/ 0 w 20790"/>
                <a:gd name="T1" fmla="*/ 10 h 21600"/>
                <a:gd name="T2" fmla="*/ 20790 w 20790"/>
                <a:gd name="T3" fmla="*/ 13816 h 21600"/>
                <a:gd name="T4" fmla="*/ 641 w 207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90" h="21600" fill="none" extrusionOk="0">
                  <a:moveTo>
                    <a:pt x="-1" y="9"/>
                  </a:moveTo>
                  <a:cubicBezTo>
                    <a:pt x="213" y="3"/>
                    <a:pt x="427" y="-1"/>
                    <a:pt x="641" y="0"/>
                  </a:cubicBezTo>
                  <a:cubicBezTo>
                    <a:pt x="9566" y="0"/>
                    <a:pt x="17573" y="5490"/>
                    <a:pt x="20789" y="13816"/>
                  </a:cubicBezTo>
                </a:path>
                <a:path w="20790" h="21600" stroke="0" extrusionOk="0">
                  <a:moveTo>
                    <a:pt x="-1" y="9"/>
                  </a:moveTo>
                  <a:cubicBezTo>
                    <a:pt x="213" y="3"/>
                    <a:pt x="427" y="-1"/>
                    <a:pt x="641" y="0"/>
                  </a:cubicBezTo>
                  <a:cubicBezTo>
                    <a:pt x="9566" y="0"/>
                    <a:pt x="17573" y="5490"/>
                    <a:pt x="20789" y="13816"/>
                  </a:cubicBezTo>
                  <a:lnTo>
                    <a:pt x="641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44627" name="Object 19"/>
          <p:cNvGraphicFramePr>
            <a:graphicFrameLocks noChangeAspect="1"/>
          </p:cNvGraphicFramePr>
          <p:nvPr/>
        </p:nvGraphicFramePr>
        <p:xfrm>
          <a:off x="830263" y="304800"/>
          <a:ext cx="7889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4" name="公式" r:id="rId3" imgW="3759120" imgH="419040" progId="Equation.3">
                  <p:embed/>
                </p:oleObj>
              </mc:Choice>
              <mc:Fallback>
                <p:oleObj name="公式" r:id="rId3" imgW="375912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04800"/>
                        <a:ext cx="78898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4628" name="Freeform 20" descr="宽上对角线"/>
          <p:cNvSpPr>
            <a:spLocks/>
          </p:cNvSpPr>
          <p:nvPr/>
        </p:nvSpPr>
        <p:spPr bwMode="auto">
          <a:xfrm>
            <a:off x="2347913" y="4168775"/>
            <a:ext cx="3122612" cy="638175"/>
          </a:xfrm>
          <a:custGeom>
            <a:avLst/>
            <a:gdLst>
              <a:gd name="T0" fmla="*/ 0 w 1967"/>
              <a:gd name="T1" fmla="*/ 386 h 402"/>
              <a:gd name="T2" fmla="*/ 408 w 1967"/>
              <a:gd name="T3" fmla="*/ 2 h 402"/>
              <a:gd name="T4" fmla="*/ 1967 w 1967"/>
              <a:gd name="T5" fmla="*/ 0 h 402"/>
              <a:gd name="T6" fmla="*/ 1939 w 1967"/>
              <a:gd name="T7" fmla="*/ 48 h 402"/>
              <a:gd name="T8" fmla="*/ 1911 w 1967"/>
              <a:gd name="T9" fmla="*/ 88 h 402"/>
              <a:gd name="T10" fmla="*/ 1825 w 1967"/>
              <a:gd name="T11" fmla="*/ 154 h 402"/>
              <a:gd name="T12" fmla="*/ 1705 w 1967"/>
              <a:gd name="T13" fmla="*/ 208 h 402"/>
              <a:gd name="T14" fmla="*/ 1499 w 1967"/>
              <a:gd name="T15" fmla="*/ 278 h 402"/>
              <a:gd name="T16" fmla="*/ 1259 w 1967"/>
              <a:gd name="T17" fmla="*/ 330 h 402"/>
              <a:gd name="T18" fmla="*/ 1073 w 1967"/>
              <a:gd name="T19" fmla="*/ 358 h 402"/>
              <a:gd name="T20" fmla="*/ 867 w 1967"/>
              <a:gd name="T21" fmla="*/ 382 h 402"/>
              <a:gd name="T22" fmla="*/ 533 w 1967"/>
              <a:gd name="T23" fmla="*/ 402 h 402"/>
              <a:gd name="T24" fmla="*/ 249 w 1967"/>
              <a:gd name="T25" fmla="*/ 398 h 402"/>
              <a:gd name="T26" fmla="*/ 0 w 1967"/>
              <a:gd name="T27" fmla="*/ 386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67" h="402">
                <a:moveTo>
                  <a:pt x="0" y="386"/>
                </a:moveTo>
                <a:lnTo>
                  <a:pt x="408" y="2"/>
                </a:lnTo>
                <a:lnTo>
                  <a:pt x="1967" y="0"/>
                </a:lnTo>
                <a:lnTo>
                  <a:pt x="1939" y="48"/>
                </a:lnTo>
                <a:lnTo>
                  <a:pt x="1911" y="88"/>
                </a:lnTo>
                <a:lnTo>
                  <a:pt x="1825" y="154"/>
                </a:lnTo>
                <a:lnTo>
                  <a:pt x="1705" y="208"/>
                </a:lnTo>
                <a:lnTo>
                  <a:pt x="1499" y="278"/>
                </a:lnTo>
                <a:lnTo>
                  <a:pt x="1259" y="330"/>
                </a:lnTo>
                <a:lnTo>
                  <a:pt x="1073" y="358"/>
                </a:lnTo>
                <a:lnTo>
                  <a:pt x="867" y="382"/>
                </a:lnTo>
                <a:lnTo>
                  <a:pt x="533" y="402"/>
                </a:lnTo>
                <a:lnTo>
                  <a:pt x="249" y="398"/>
                </a:lnTo>
                <a:lnTo>
                  <a:pt x="0" y="386"/>
                </a:lnTo>
                <a:close/>
              </a:path>
            </a:pathLst>
          </a:custGeom>
          <a:pattFill prst="wdUpDiag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44629" name="Group 21"/>
          <p:cNvGrpSpPr>
            <a:grpSpLocks/>
          </p:cNvGrpSpPr>
          <p:nvPr/>
        </p:nvGrpSpPr>
        <p:grpSpPr bwMode="auto">
          <a:xfrm>
            <a:off x="504825" y="3505200"/>
            <a:ext cx="4954588" cy="1295400"/>
            <a:chOff x="318" y="2208"/>
            <a:chExt cx="3121" cy="816"/>
          </a:xfrm>
        </p:grpSpPr>
        <p:sp>
          <p:nvSpPr>
            <p:cNvPr id="2244630" name="Arc 22"/>
            <p:cNvSpPr>
              <a:spLocks/>
            </p:cNvSpPr>
            <p:nvPr/>
          </p:nvSpPr>
          <p:spPr bwMode="auto">
            <a:xfrm flipV="1">
              <a:off x="318" y="2603"/>
              <a:ext cx="3121" cy="421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66"/>
                <a:gd name="T1" fmla="*/ 20508 h 21600"/>
                <a:gd name="T2" fmla="*/ 43166 w 43166"/>
                <a:gd name="T3" fmla="*/ 21086 h 21600"/>
                <a:gd name="T4" fmla="*/ 21572 w 431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6" h="21600" fill="none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301" y="0"/>
                    <a:pt x="42886" y="9360"/>
                    <a:pt x="43165" y="21086"/>
                  </a:cubicBezTo>
                </a:path>
                <a:path w="43166" h="21600" stroke="0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301" y="0"/>
                    <a:pt x="42886" y="9360"/>
                    <a:pt x="43165" y="21086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4631" name="Arc 23"/>
            <p:cNvSpPr>
              <a:spLocks/>
            </p:cNvSpPr>
            <p:nvPr/>
          </p:nvSpPr>
          <p:spPr bwMode="auto">
            <a:xfrm>
              <a:off x="318" y="2208"/>
              <a:ext cx="3121" cy="421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72"/>
                <a:gd name="T1" fmla="*/ 20508 h 21600"/>
                <a:gd name="T2" fmla="*/ 43172 w 43172"/>
                <a:gd name="T3" fmla="*/ 21600 h 21600"/>
                <a:gd name="T4" fmla="*/ 21572 w 431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2" h="21600" fill="none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</a:path>
                <a:path w="43172" h="21600" stroke="0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44632" name="Object 24"/>
          <p:cNvGraphicFramePr>
            <a:graphicFrameLocks noChangeAspect="1"/>
          </p:cNvGraphicFramePr>
          <p:nvPr/>
        </p:nvGraphicFramePr>
        <p:xfrm>
          <a:off x="5160963" y="1066800"/>
          <a:ext cx="2159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5" name="公式" r:id="rId5" imgW="1269720" imgH="419040" progId="Equation.3">
                  <p:embed/>
                </p:oleObj>
              </mc:Choice>
              <mc:Fallback>
                <p:oleObj name="公式" r:id="rId5" imgW="126972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1066800"/>
                        <a:ext cx="2159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4633" name="Text Box 25"/>
          <p:cNvSpPr txBox="1">
            <a:spLocks noChangeArrowheads="1"/>
          </p:cNvSpPr>
          <p:nvPr/>
        </p:nvSpPr>
        <p:spPr bwMode="auto">
          <a:xfrm>
            <a:off x="3352800" y="42672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r>
              <a:rPr lang="en-US" altLang="zh-CN" sz="2000" b="1" baseline="-25000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44634" name="Object 26"/>
          <p:cNvGraphicFramePr>
            <a:graphicFrameLocks noChangeAspect="1"/>
          </p:cNvGraphicFramePr>
          <p:nvPr/>
        </p:nvGraphicFramePr>
        <p:xfrm>
          <a:off x="4495800" y="1966913"/>
          <a:ext cx="6651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6" name="公式" r:id="rId7" imgW="279360" imgH="177480" progId="Equation.3">
                  <p:embed/>
                </p:oleObj>
              </mc:Choice>
              <mc:Fallback>
                <p:oleObj name="公式" r:id="rId7" imgW="27936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66913"/>
                        <a:ext cx="6651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4635" name="Object 27"/>
          <p:cNvGraphicFramePr>
            <a:graphicFrameLocks noChangeAspect="1"/>
          </p:cNvGraphicFramePr>
          <p:nvPr/>
        </p:nvGraphicFramePr>
        <p:xfrm>
          <a:off x="5199063" y="2590800"/>
          <a:ext cx="3937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7" name="公式" r:id="rId9" imgW="2108160" imgH="431640" progId="Equation.3">
                  <p:embed/>
                </p:oleObj>
              </mc:Choice>
              <mc:Fallback>
                <p:oleObj name="公式" r:id="rId9" imgW="210816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590800"/>
                        <a:ext cx="3937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4636" name="Object 28"/>
          <p:cNvGraphicFramePr>
            <a:graphicFrameLocks noChangeAspect="1"/>
          </p:cNvGraphicFramePr>
          <p:nvPr/>
        </p:nvGraphicFramePr>
        <p:xfrm>
          <a:off x="5235575" y="4495800"/>
          <a:ext cx="2819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8" name="公式" r:id="rId11" imgW="1511280" imgH="431640" progId="Equation.3">
                  <p:embed/>
                </p:oleObj>
              </mc:Choice>
              <mc:Fallback>
                <p:oleObj name="公式" r:id="rId11" imgW="151128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4495800"/>
                        <a:ext cx="2819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4637" name="Object 29"/>
          <p:cNvGraphicFramePr>
            <a:graphicFrameLocks noChangeAspect="1"/>
          </p:cNvGraphicFramePr>
          <p:nvPr/>
        </p:nvGraphicFramePr>
        <p:xfrm>
          <a:off x="3616325" y="5486400"/>
          <a:ext cx="2108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9" name="公式" r:id="rId13" imgW="1130040" imgH="431640" progId="Equation.3">
                  <p:embed/>
                </p:oleObj>
              </mc:Choice>
              <mc:Fallback>
                <p:oleObj name="公式" r:id="rId13" imgW="113004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5486400"/>
                        <a:ext cx="2108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4638" name="Text Box 30"/>
          <p:cNvSpPr txBox="1">
            <a:spLocks noChangeArrowheads="1"/>
          </p:cNvSpPr>
          <p:nvPr/>
        </p:nvSpPr>
        <p:spPr bwMode="auto">
          <a:xfrm>
            <a:off x="1447800" y="5715000"/>
            <a:ext cx="225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FF00FF"/>
                </a:solidFill>
              </a:rPr>
              <a:t>（定积分三角代换）</a:t>
            </a:r>
          </a:p>
        </p:txBody>
      </p:sp>
      <p:graphicFrame>
        <p:nvGraphicFramePr>
          <p:cNvPr id="2244639" name="Object 31"/>
          <p:cNvGraphicFramePr>
            <a:graphicFrameLocks noChangeAspect="1"/>
          </p:cNvGraphicFramePr>
          <p:nvPr/>
        </p:nvGraphicFramePr>
        <p:xfrm>
          <a:off x="6061075" y="5486400"/>
          <a:ext cx="16351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50" name="公式" r:id="rId15" imgW="876240" imgH="406080" progId="Equation.3">
                  <p:embed/>
                </p:oleObj>
              </mc:Choice>
              <mc:Fallback>
                <p:oleObj name="公式" r:id="rId15" imgW="87624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5486400"/>
                        <a:ext cx="16351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4640" name="Object 32"/>
          <p:cNvGraphicFramePr>
            <a:graphicFrameLocks noChangeAspect="1"/>
          </p:cNvGraphicFramePr>
          <p:nvPr/>
        </p:nvGraphicFramePr>
        <p:xfrm>
          <a:off x="7696200" y="5486400"/>
          <a:ext cx="8763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51" name="公式" r:id="rId17" imgW="469800" imgH="406080" progId="Equation.3">
                  <p:embed/>
                </p:oleObj>
              </mc:Choice>
              <mc:Fallback>
                <p:oleObj name="公式" r:id="rId17" imgW="46980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486400"/>
                        <a:ext cx="8763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4641" name="Text Box 33"/>
          <p:cNvSpPr txBox="1">
            <a:spLocks noChangeArrowheads="1"/>
          </p:cNvSpPr>
          <p:nvPr/>
        </p:nvSpPr>
        <p:spPr bwMode="auto">
          <a:xfrm>
            <a:off x="8277225" y="41560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44642" name="Text Box 34"/>
          <p:cNvSpPr txBox="1">
            <a:spLocks noChangeArrowheads="1"/>
          </p:cNvSpPr>
          <p:nvPr/>
        </p:nvSpPr>
        <p:spPr bwMode="auto">
          <a:xfrm>
            <a:off x="8429625" y="43084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44643" name="Group 35"/>
          <p:cNvGrpSpPr>
            <a:grpSpLocks/>
          </p:cNvGrpSpPr>
          <p:nvPr/>
        </p:nvGrpSpPr>
        <p:grpSpPr bwMode="auto">
          <a:xfrm>
            <a:off x="501650" y="3511550"/>
            <a:ext cx="4954588" cy="1295400"/>
            <a:chOff x="318" y="2208"/>
            <a:chExt cx="3121" cy="816"/>
          </a:xfrm>
        </p:grpSpPr>
        <p:sp>
          <p:nvSpPr>
            <p:cNvPr id="2244644" name="Arc 36"/>
            <p:cNvSpPr>
              <a:spLocks/>
            </p:cNvSpPr>
            <p:nvPr/>
          </p:nvSpPr>
          <p:spPr bwMode="auto">
            <a:xfrm flipV="1">
              <a:off x="318" y="2603"/>
              <a:ext cx="3121" cy="421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66"/>
                <a:gd name="T1" fmla="*/ 20508 h 21600"/>
                <a:gd name="T2" fmla="*/ 43166 w 43166"/>
                <a:gd name="T3" fmla="*/ 21086 h 21600"/>
                <a:gd name="T4" fmla="*/ 21572 w 431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6" h="21600" fill="none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301" y="0"/>
                    <a:pt x="42886" y="9360"/>
                    <a:pt x="43165" y="21086"/>
                  </a:cubicBezTo>
                </a:path>
                <a:path w="43166" h="21600" stroke="0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301" y="0"/>
                    <a:pt x="42886" y="9360"/>
                    <a:pt x="43165" y="21086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4645" name="Arc 37"/>
            <p:cNvSpPr>
              <a:spLocks/>
            </p:cNvSpPr>
            <p:nvPr/>
          </p:nvSpPr>
          <p:spPr bwMode="auto">
            <a:xfrm>
              <a:off x="318" y="2208"/>
              <a:ext cx="3121" cy="421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72"/>
                <a:gd name="T1" fmla="*/ 20508 h 21600"/>
                <a:gd name="T2" fmla="*/ 43172 w 43172"/>
                <a:gd name="T3" fmla="*/ 21600 h 21600"/>
                <a:gd name="T4" fmla="*/ 21572 w 431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2" h="21600" fill="none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</a:path>
                <a:path w="43172" h="21600" stroke="0" extrusionOk="0">
                  <a:moveTo>
                    <a:pt x="-1" y="20507"/>
                  </a:moveTo>
                  <a:cubicBezTo>
                    <a:pt x="581" y="9017"/>
                    <a:pt x="10067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44647" name="Object 39"/>
          <p:cNvGraphicFramePr>
            <a:graphicFrameLocks noChangeAspect="1"/>
          </p:cNvGraphicFramePr>
          <p:nvPr/>
        </p:nvGraphicFramePr>
        <p:xfrm>
          <a:off x="5280025" y="1806575"/>
          <a:ext cx="2727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52" name="公式" r:id="rId19" imgW="1460160" imgH="482400" progId="Equation.3">
                  <p:embed/>
                </p:oleObj>
              </mc:Choice>
              <mc:Fallback>
                <p:oleObj name="公式" r:id="rId19" imgW="1460160" imgH="482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1806575"/>
                        <a:ext cx="27273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4648" name="Text Box 40"/>
          <p:cNvSpPr txBox="1">
            <a:spLocks noChangeArrowheads="1"/>
          </p:cNvSpPr>
          <p:nvPr/>
        </p:nvSpPr>
        <p:spPr bwMode="auto">
          <a:xfrm>
            <a:off x="5160963" y="6213475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瓦里斯公式</a:t>
            </a:r>
          </a:p>
        </p:txBody>
      </p:sp>
      <p:sp>
        <p:nvSpPr>
          <p:cNvPr id="2244649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533400"/>
            <a:ext cx="515937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244651" name="Freeform 43"/>
          <p:cNvSpPr>
            <a:spLocks/>
          </p:cNvSpPr>
          <p:nvPr/>
        </p:nvSpPr>
        <p:spPr bwMode="auto">
          <a:xfrm>
            <a:off x="5905500" y="5937250"/>
            <a:ext cx="1588" cy="381000"/>
          </a:xfrm>
          <a:custGeom>
            <a:avLst/>
            <a:gdLst>
              <a:gd name="T0" fmla="*/ 0 w 1"/>
              <a:gd name="T1" fmla="*/ 0 h 240"/>
              <a:gd name="T2" fmla="*/ 0 w 1"/>
              <a:gd name="T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40">
                <a:moveTo>
                  <a:pt x="0" y="0"/>
                </a:moveTo>
                <a:lnTo>
                  <a:pt x="0" y="24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4653" name="Text Box 45"/>
          <p:cNvSpPr txBox="1">
            <a:spLocks noChangeArrowheads="1"/>
          </p:cNvSpPr>
          <p:nvPr/>
        </p:nvSpPr>
        <p:spPr bwMode="auto">
          <a:xfrm>
            <a:off x="5689600" y="5608638"/>
            <a:ext cx="38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/>
              <a:t>=</a:t>
            </a:r>
          </a:p>
        </p:txBody>
      </p:sp>
      <p:sp>
        <p:nvSpPr>
          <p:cNvPr id="2244655" name="AutoShape 47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5163" y="63182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4656" name="AutoShape 48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4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24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24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24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4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4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4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46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4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224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4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4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4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4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4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4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24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224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4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4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44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44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4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4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4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44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44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224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500"/>
                                        <p:tgtEl>
                                          <p:spTgt spid="2244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46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10" grpId="0" animBg="1"/>
      <p:bldP spid="2244619" grpId="0" animBg="1"/>
      <p:bldP spid="2244620" grpId="0" autoUpdateAnimBg="0"/>
      <p:bldP spid="2244621" grpId="0" autoUpdateAnimBg="0"/>
      <p:bldP spid="2244622" grpId="0" autoUpdateAnimBg="0"/>
      <p:bldP spid="2244628" grpId="0" animBg="1"/>
      <p:bldP spid="2244633" grpId="0" autoUpdateAnimBg="0"/>
      <p:bldP spid="2244638" grpId="0" autoUpdateAnimBg="0"/>
      <p:bldP spid="2244641" grpId="0" autoUpdateAnimBg="0"/>
      <p:bldP spid="2244642" grpId="0" autoUpdateAnimBg="0"/>
      <p:bldP spid="2244648" grpId="0" autoUpdateAnimBg="0"/>
      <p:bldP spid="2244651" grpId="0" animBg="1"/>
      <p:bldP spid="2244653" grpId="0" autoUpdateAnimBg="0"/>
      <p:bldP spid="22446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8" name="Freeform 1052"/>
          <p:cNvSpPr>
            <a:spLocks/>
          </p:cNvSpPr>
          <p:nvPr/>
        </p:nvSpPr>
        <p:spPr bwMode="auto">
          <a:xfrm>
            <a:off x="1627188" y="6143625"/>
            <a:ext cx="58737" cy="1588"/>
          </a:xfrm>
          <a:custGeom>
            <a:avLst/>
            <a:gdLst>
              <a:gd name="T0" fmla="*/ 0 w 37"/>
              <a:gd name="T1" fmla="*/ 0 h 1"/>
              <a:gd name="T2" fmla="*/ 37 w 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" h="1">
                <a:moveTo>
                  <a:pt x="0" y="0"/>
                </a:moveTo>
                <a:lnTo>
                  <a:pt x="3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2825" name="Freeform 1049"/>
          <p:cNvSpPr>
            <a:spLocks/>
          </p:cNvSpPr>
          <p:nvPr/>
        </p:nvSpPr>
        <p:spPr bwMode="auto">
          <a:xfrm>
            <a:off x="1627188" y="1831975"/>
            <a:ext cx="58737" cy="1588"/>
          </a:xfrm>
          <a:custGeom>
            <a:avLst/>
            <a:gdLst>
              <a:gd name="T0" fmla="*/ 0 w 37"/>
              <a:gd name="T1" fmla="*/ 0 h 1"/>
              <a:gd name="T2" fmla="*/ 37 w 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" h="1">
                <a:moveTo>
                  <a:pt x="0" y="0"/>
                </a:moveTo>
                <a:lnTo>
                  <a:pt x="3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2826" name="Freeform 1050"/>
          <p:cNvSpPr>
            <a:spLocks/>
          </p:cNvSpPr>
          <p:nvPr/>
        </p:nvSpPr>
        <p:spPr bwMode="auto">
          <a:xfrm>
            <a:off x="3819525" y="3952875"/>
            <a:ext cx="1588" cy="60325"/>
          </a:xfrm>
          <a:custGeom>
            <a:avLst/>
            <a:gdLst>
              <a:gd name="T0" fmla="*/ 0 w 1"/>
              <a:gd name="T1" fmla="*/ 0 h 38"/>
              <a:gd name="T2" fmla="*/ 0 w 1"/>
              <a:gd name="T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">
                <a:moveTo>
                  <a:pt x="0" y="0"/>
                </a:moveTo>
                <a:lnTo>
                  <a:pt x="0" y="3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2802" name="Freeform 1026" descr="深色竖线"/>
          <p:cNvSpPr>
            <a:spLocks/>
          </p:cNvSpPr>
          <p:nvPr/>
        </p:nvSpPr>
        <p:spPr bwMode="auto">
          <a:xfrm>
            <a:off x="1651000" y="1828800"/>
            <a:ext cx="2168525" cy="4292600"/>
          </a:xfrm>
          <a:custGeom>
            <a:avLst/>
            <a:gdLst>
              <a:gd name="T0" fmla="*/ 0 w 1366"/>
              <a:gd name="T1" fmla="*/ 0 h 2704"/>
              <a:gd name="T2" fmla="*/ 0 w 1366"/>
              <a:gd name="T3" fmla="*/ 2704 h 2704"/>
              <a:gd name="T4" fmla="*/ 1366 w 1366"/>
              <a:gd name="T5" fmla="*/ 1356 h 2704"/>
              <a:gd name="T6" fmla="*/ 0 w 1366"/>
              <a:gd name="T7" fmla="*/ 0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6" h="2704">
                <a:moveTo>
                  <a:pt x="0" y="0"/>
                </a:moveTo>
                <a:lnTo>
                  <a:pt x="0" y="2704"/>
                </a:lnTo>
                <a:lnTo>
                  <a:pt x="1366" y="1356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chemeClr val="accent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2803" name="Group 1027"/>
          <p:cNvGrpSpPr>
            <a:grpSpLocks/>
          </p:cNvGrpSpPr>
          <p:nvPr/>
        </p:nvGrpSpPr>
        <p:grpSpPr bwMode="auto">
          <a:xfrm>
            <a:off x="1154113" y="1457325"/>
            <a:ext cx="3413125" cy="4791075"/>
            <a:chOff x="1398" y="870"/>
            <a:chExt cx="2150" cy="3018"/>
          </a:xfrm>
        </p:grpSpPr>
        <p:sp>
          <p:nvSpPr>
            <p:cNvPr id="2252804" name="Text Box 1028"/>
            <p:cNvSpPr txBox="1">
              <a:spLocks noChangeArrowheads="1"/>
            </p:cNvSpPr>
            <p:nvPr/>
          </p:nvSpPr>
          <p:spPr bwMode="auto">
            <a:xfrm>
              <a:off x="1398" y="2310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2805" name="Line 1029"/>
            <p:cNvSpPr>
              <a:spLocks noChangeShapeType="1"/>
            </p:cNvSpPr>
            <p:nvPr/>
          </p:nvSpPr>
          <p:spPr bwMode="auto">
            <a:xfrm>
              <a:off x="1711" y="2462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06" name="Line 1030"/>
            <p:cNvSpPr>
              <a:spLocks noChangeShapeType="1"/>
            </p:cNvSpPr>
            <p:nvPr/>
          </p:nvSpPr>
          <p:spPr bwMode="auto">
            <a:xfrm flipV="1">
              <a:off x="1711" y="961"/>
              <a:ext cx="0" cy="29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07" name="Text Box 1031"/>
            <p:cNvSpPr txBox="1">
              <a:spLocks noChangeArrowheads="1"/>
            </p:cNvSpPr>
            <p:nvPr/>
          </p:nvSpPr>
          <p:spPr bwMode="auto">
            <a:xfrm>
              <a:off x="1711" y="870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2808" name="Text Box 1032"/>
            <p:cNvSpPr txBox="1">
              <a:spLocks noChangeArrowheads="1"/>
            </p:cNvSpPr>
            <p:nvPr/>
          </p:nvSpPr>
          <p:spPr bwMode="auto">
            <a:xfrm>
              <a:off x="3213" y="2383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2252809" name="Text Box 1033"/>
          <p:cNvSpPr txBox="1">
            <a:spLocks noChangeArrowheads="1"/>
          </p:cNvSpPr>
          <p:nvPr/>
        </p:nvSpPr>
        <p:spPr bwMode="auto">
          <a:xfrm>
            <a:off x="2074863" y="366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2252811" name="Text Box 1035"/>
          <p:cNvSpPr txBox="1">
            <a:spLocks noChangeArrowheads="1"/>
          </p:cNvSpPr>
          <p:nvPr/>
        </p:nvSpPr>
        <p:spPr bwMode="auto">
          <a:xfrm>
            <a:off x="457200" y="1000125"/>
            <a:ext cx="474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D</a:t>
            </a:r>
            <a:r>
              <a:rPr lang="en-US" altLang="zh-CN" b="1">
                <a:solidFill>
                  <a:srgbClr val="009900"/>
                </a:solidFill>
              </a:rPr>
              <a:t>:  </a:t>
            </a:r>
            <a:r>
              <a:rPr lang="en-US" altLang="zh-CN" b="1" i="1">
                <a:solidFill>
                  <a:srgbClr val="009900"/>
                </a:solidFill>
              </a:rPr>
              <a:t>x + y </a:t>
            </a:r>
            <a:r>
              <a:rPr lang="en-US" altLang="zh-CN" b="1">
                <a:solidFill>
                  <a:srgbClr val="009900"/>
                </a:solidFill>
              </a:rPr>
              <a:t>=1 ,  </a:t>
            </a:r>
            <a:r>
              <a:rPr lang="en-US" altLang="zh-CN" b="1" i="1">
                <a:solidFill>
                  <a:srgbClr val="009900"/>
                </a:solidFill>
              </a:rPr>
              <a:t>x – y </a:t>
            </a:r>
            <a:r>
              <a:rPr lang="en-US" altLang="zh-CN" b="1">
                <a:solidFill>
                  <a:srgbClr val="009900"/>
                </a:solidFill>
              </a:rPr>
              <a:t>= 1</a:t>
            </a:r>
            <a:r>
              <a:rPr lang="zh-CN" altLang="en-US" b="1">
                <a:solidFill>
                  <a:srgbClr val="009900"/>
                </a:solidFill>
              </a:rPr>
              <a:t>，</a:t>
            </a:r>
            <a:r>
              <a:rPr lang="en-US" altLang="zh-CN" b="1" i="1">
                <a:solidFill>
                  <a:srgbClr val="009900"/>
                </a:solidFill>
              </a:rPr>
              <a:t>x </a:t>
            </a:r>
            <a:r>
              <a:rPr lang="en-US" altLang="zh-CN" b="1">
                <a:solidFill>
                  <a:srgbClr val="009900"/>
                </a:solidFill>
              </a:rPr>
              <a:t>= 0  </a:t>
            </a:r>
            <a:r>
              <a:rPr lang="zh-CN" altLang="zh-CN" b="1">
                <a:solidFill>
                  <a:srgbClr val="009900"/>
                </a:solidFill>
              </a:rPr>
              <a:t>所围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252812" name="Line 1036"/>
          <p:cNvSpPr>
            <a:spLocks noChangeShapeType="1"/>
          </p:cNvSpPr>
          <p:nvPr/>
        </p:nvSpPr>
        <p:spPr bwMode="auto">
          <a:xfrm>
            <a:off x="1651000" y="1824038"/>
            <a:ext cx="2160588" cy="21605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2813" name="Line 1037"/>
          <p:cNvSpPr>
            <a:spLocks noChangeShapeType="1"/>
          </p:cNvSpPr>
          <p:nvPr/>
        </p:nvSpPr>
        <p:spPr bwMode="auto">
          <a:xfrm flipV="1">
            <a:off x="1651000" y="3984625"/>
            <a:ext cx="2160588" cy="21605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2814" name="Text Box 1038"/>
          <p:cNvSpPr txBox="1">
            <a:spLocks noChangeArrowheads="1"/>
          </p:cNvSpPr>
          <p:nvPr/>
        </p:nvSpPr>
        <p:spPr bwMode="auto">
          <a:xfrm>
            <a:off x="3711575" y="3992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2815" name="Text Box 1039"/>
          <p:cNvSpPr txBox="1">
            <a:spLocks noChangeArrowheads="1"/>
          </p:cNvSpPr>
          <p:nvPr/>
        </p:nvSpPr>
        <p:spPr bwMode="auto">
          <a:xfrm>
            <a:off x="1327150" y="16319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2816" name="Text Box 1040"/>
          <p:cNvSpPr txBox="1">
            <a:spLocks noChangeArrowheads="1"/>
          </p:cNvSpPr>
          <p:nvPr/>
        </p:nvSpPr>
        <p:spPr bwMode="auto">
          <a:xfrm>
            <a:off x="1138238" y="5897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–1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2817" name="Text Box 1041"/>
          <p:cNvSpPr txBox="1">
            <a:spLocks noChangeArrowheads="1"/>
          </p:cNvSpPr>
          <p:nvPr/>
        </p:nvSpPr>
        <p:spPr bwMode="auto">
          <a:xfrm>
            <a:off x="4002088" y="1585913"/>
            <a:ext cx="1446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u="sng">
                <a:solidFill>
                  <a:schemeClr val="accent2"/>
                </a:solidFill>
              </a:rPr>
              <a:t>先对 </a:t>
            </a:r>
            <a:r>
              <a:rPr lang="en-US" altLang="zh-CN" sz="2000" b="1" i="1" u="sng">
                <a:solidFill>
                  <a:schemeClr val="accent2"/>
                </a:solidFill>
              </a:rPr>
              <a:t>y </a:t>
            </a:r>
            <a:r>
              <a:rPr lang="zh-CN" altLang="en-US" sz="2000" b="1" u="sng">
                <a:solidFill>
                  <a:schemeClr val="accent2"/>
                </a:solidFill>
              </a:rPr>
              <a:t>积分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graphicFrame>
        <p:nvGraphicFramePr>
          <p:cNvPr id="2252818" name="Object 1042"/>
          <p:cNvGraphicFramePr>
            <a:graphicFrameLocks noChangeAspect="1"/>
          </p:cNvGraphicFramePr>
          <p:nvPr/>
        </p:nvGraphicFramePr>
        <p:xfrm>
          <a:off x="4805363" y="2133600"/>
          <a:ext cx="31988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68" name="公式" r:id="rId3" imgW="1485720" imgH="330120" progId="Equation.3">
                  <p:embed/>
                </p:oleObj>
              </mc:Choice>
              <mc:Fallback>
                <p:oleObj name="公式" r:id="rId3" imgW="1485720" imgH="33012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2133600"/>
                        <a:ext cx="31988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19" name="Text Box 1043"/>
          <p:cNvSpPr txBox="1">
            <a:spLocks noChangeArrowheads="1"/>
          </p:cNvSpPr>
          <p:nvPr/>
        </p:nvSpPr>
        <p:spPr bwMode="auto">
          <a:xfrm>
            <a:off x="3856038" y="58261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2820" name="Text Box 1044"/>
          <p:cNvSpPr txBox="1">
            <a:spLocks noChangeArrowheads="1"/>
          </p:cNvSpPr>
          <p:nvPr/>
        </p:nvSpPr>
        <p:spPr bwMode="auto">
          <a:xfrm>
            <a:off x="2743200" y="2514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>
                <a:solidFill>
                  <a:schemeClr val="accent2"/>
                </a:solidFill>
              </a:rPr>
              <a:t> =1–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252821" name="Text Box 1045"/>
          <p:cNvSpPr txBox="1">
            <a:spLocks noChangeArrowheads="1"/>
          </p:cNvSpPr>
          <p:nvPr/>
        </p:nvSpPr>
        <p:spPr bwMode="auto">
          <a:xfrm>
            <a:off x="2590800" y="5029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>
                <a:solidFill>
                  <a:schemeClr val="accent2"/>
                </a:solidFill>
              </a:rPr>
              <a:t> =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–1</a:t>
            </a:r>
          </a:p>
        </p:txBody>
      </p:sp>
      <p:graphicFrame>
        <p:nvGraphicFramePr>
          <p:cNvPr id="2252822" name="Object 1046"/>
          <p:cNvGraphicFramePr>
            <a:graphicFrameLocks noChangeAspect="1"/>
          </p:cNvGraphicFramePr>
          <p:nvPr/>
        </p:nvGraphicFramePr>
        <p:xfrm>
          <a:off x="5334000" y="2133600"/>
          <a:ext cx="7350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69" name="公式" r:id="rId5" imgW="342720" imgH="330120" progId="Equation.3">
                  <p:embed/>
                </p:oleObj>
              </mc:Choice>
              <mc:Fallback>
                <p:oleObj name="公式" r:id="rId5" imgW="342720" imgH="33012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7350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23" name="Text Box 1047"/>
          <p:cNvSpPr txBox="1">
            <a:spLocks noChangeArrowheads="1"/>
          </p:cNvSpPr>
          <p:nvPr/>
        </p:nvSpPr>
        <p:spPr bwMode="auto">
          <a:xfrm>
            <a:off x="4008438" y="59785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2824" name="Rectangle 104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4348163" cy="4429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将二重积分化成二次积分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52829" name="Object 1053"/>
          <p:cNvGraphicFramePr>
            <a:graphicFrameLocks noChangeAspect="1"/>
          </p:cNvGraphicFramePr>
          <p:nvPr/>
        </p:nvGraphicFramePr>
        <p:xfrm>
          <a:off x="5167313" y="366713"/>
          <a:ext cx="2605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70" name="公式" r:id="rId7" imgW="1244520" imgH="380880" progId="Equation.3">
                  <p:embed/>
                </p:oleObj>
              </mc:Choice>
              <mc:Fallback>
                <p:oleObj name="公式" r:id="rId7" imgW="1244520" imgH="38088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66713"/>
                        <a:ext cx="26050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0" name="AutoShape 1054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25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25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25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25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25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5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25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25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5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2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2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8" grpId="0" animBg="1"/>
      <p:bldP spid="2252825" grpId="0" animBg="1"/>
      <p:bldP spid="2252826" grpId="0" animBg="1"/>
      <p:bldP spid="2252802" grpId="0" animBg="1"/>
      <p:bldP spid="2252812" grpId="0" animBg="1"/>
      <p:bldP spid="2252813" grpId="0" animBg="1"/>
      <p:bldP spid="2252814" grpId="0" autoUpdateAnimBg="0"/>
      <p:bldP spid="2252815" grpId="0" autoUpdateAnimBg="0"/>
      <p:bldP spid="2252816" grpId="0" autoUpdateAnimBg="0"/>
      <p:bldP spid="2252817" grpId="0" autoUpdateAnimBg="0"/>
      <p:bldP spid="2252819" grpId="0" autoUpdateAnimBg="0"/>
      <p:bldP spid="2252820" grpId="0" autoUpdateAnimBg="0"/>
      <p:bldP spid="2252821" grpId="0" autoUpdateAnimBg="0"/>
      <p:bldP spid="22528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6" name="Freeform 2" descr="深色横线"/>
          <p:cNvSpPr>
            <a:spLocks/>
          </p:cNvSpPr>
          <p:nvPr/>
        </p:nvSpPr>
        <p:spPr bwMode="auto">
          <a:xfrm>
            <a:off x="1651000" y="1828800"/>
            <a:ext cx="2159000" cy="4292600"/>
          </a:xfrm>
          <a:custGeom>
            <a:avLst/>
            <a:gdLst>
              <a:gd name="T0" fmla="*/ 0 w 1360"/>
              <a:gd name="T1" fmla="*/ 0 h 2704"/>
              <a:gd name="T2" fmla="*/ 0 w 1360"/>
              <a:gd name="T3" fmla="*/ 2704 h 2704"/>
              <a:gd name="T4" fmla="*/ 1360 w 1360"/>
              <a:gd name="T5" fmla="*/ 1344 h 2704"/>
              <a:gd name="T6" fmla="*/ 0 w 1360"/>
              <a:gd name="T7" fmla="*/ 0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0" h="2704">
                <a:moveTo>
                  <a:pt x="0" y="0"/>
                </a:moveTo>
                <a:lnTo>
                  <a:pt x="0" y="2704"/>
                </a:lnTo>
                <a:lnTo>
                  <a:pt x="1360" y="1344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827" name="Freeform 3" descr="深色横线"/>
          <p:cNvSpPr>
            <a:spLocks/>
          </p:cNvSpPr>
          <p:nvPr/>
        </p:nvSpPr>
        <p:spPr bwMode="auto">
          <a:xfrm>
            <a:off x="1657350" y="1828800"/>
            <a:ext cx="2152650" cy="2159000"/>
          </a:xfrm>
          <a:custGeom>
            <a:avLst/>
            <a:gdLst>
              <a:gd name="T0" fmla="*/ 0 w 1356"/>
              <a:gd name="T1" fmla="*/ 0 h 1360"/>
              <a:gd name="T2" fmla="*/ 4 w 1356"/>
              <a:gd name="T3" fmla="*/ 1360 h 1360"/>
              <a:gd name="T4" fmla="*/ 1356 w 1356"/>
              <a:gd name="T5" fmla="*/ 1360 h 1360"/>
              <a:gd name="T6" fmla="*/ 0 w 1356"/>
              <a:gd name="T7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6" h="1360">
                <a:moveTo>
                  <a:pt x="0" y="0"/>
                </a:moveTo>
                <a:lnTo>
                  <a:pt x="4" y="1360"/>
                </a:lnTo>
                <a:lnTo>
                  <a:pt x="1356" y="1360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rgbClr val="0099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3828" name="Group 4"/>
          <p:cNvGrpSpPr>
            <a:grpSpLocks/>
          </p:cNvGrpSpPr>
          <p:nvPr/>
        </p:nvGrpSpPr>
        <p:grpSpPr bwMode="auto">
          <a:xfrm>
            <a:off x="1154113" y="1457325"/>
            <a:ext cx="3413125" cy="4791075"/>
            <a:chOff x="1398" y="870"/>
            <a:chExt cx="2150" cy="3018"/>
          </a:xfrm>
        </p:grpSpPr>
        <p:sp>
          <p:nvSpPr>
            <p:cNvPr id="2253829" name="Text Box 5"/>
            <p:cNvSpPr txBox="1">
              <a:spLocks noChangeArrowheads="1"/>
            </p:cNvSpPr>
            <p:nvPr/>
          </p:nvSpPr>
          <p:spPr bwMode="auto">
            <a:xfrm>
              <a:off x="1398" y="2310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3830" name="Line 6"/>
            <p:cNvSpPr>
              <a:spLocks noChangeShapeType="1"/>
            </p:cNvSpPr>
            <p:nvPr/>
          </p:nvSpPr>
          <p:spPr bwMode="auto">
            <a:xfrm>
              <a:off x="1711" y="2462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31" name="Line 7"/>
            <p:cNvSpPr>
              <a:spLocks noChangeShapeType="1"/>
            </p:cNvSpPr>
            <p:nvPr/>
          </p:nvSpPr>
          <p:spPr bwMode="auto">
            <a:xfrm flipV="1">
              <a:off x="1711" y="961"/>
              <a:ext cx="0" cy="29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32" name="Text Box 8"/>
            <p:cNvSpPr txBox="1">
              <a:spLocks noChangeArrowheads="1"/>
            </p:cNvSpPr>
            <p:nvPr/>
          </p:nvSpPr>
          <p:spPr bwMode="auto">
            <a:xfrm>
              <a:off x="1711" y="870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53833" name="Text Box 9"/>
            <p:cNvSpPr txBox="1">
              <a:spLocks noChangeArrowheads="1"/>
            </p:cNvSpPr>
            <p:nvPr/>
          </p:nvSpPr>
          <p:spPr bwMode="auto">
            <a:xfrm>
              <a:off x="3213" y="2383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253835" name="Text Box 11"/>
          <p:cNvSpPr txBox="1">
            <a:spLocks noChangeArrowheads="1"/>
          </p:cNvSpPr>
          <p:nvPr/>
        </p:nvSpPr>
        <p:spPr bwMode="auto">
          <a:xfrm>
            <a:off x="457200" y="1000125"/>
            <a:ext cx="474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D</a:t>
            </a:r>
            <a:r>
              <a:rPr lang="en-US" altLang="zh-CN" b="1">
                <a:solidFill>
                  <a:srgbClr val="009900"/>
                </a:solidFill>
              </a:rPr>
              <a:t>:  </a:t>
            </a:r>
            <a:r>
              <a:rPr lang="en-US" altLang="zh-CN" b="1" i="1">
                <a:solidFill>
                  <a:srgbClr val="009900"/>
                </a:solidFill>
              </a:rPr>
              <a:t>x + y </a:t>
            </a:r>
            <a:r>
              <a:rPr lang="en-US" altLang="zh-CN" b="1">
                <a:solidFill>
                  <a:srgbClr val="009900"/>
                </a:solidFill>
              </a:rPr>
              <a:t>=1 ,  </a:t>
            </a:r>
            <a:r>
              <a:rPr lang="en-US" altLang="zh-CN" b="1" i="1">
                <a:solidFill>
                  <a:srgbClr val="009900"/>
                </a:solidFill>
              </a:rPr>
              <a:t>x – y </a:t>
            </a:r>
            <a:r>
              <a:rPr lang="en-US" altLang="zh-CN" b="1">
                <a:solidFill>
                  <a:srgbClr val="009900"/>
                </a:solidFill>
              </a:rPr>
              <a:t>= 1</a:t>
            </a:r>
            <a:r>
              <a:rPr lang="zh-CN" altLang="en-US" b="1">
                <a:solidFill>
                  <a:srgbClr val="009900"/>
                </a:solidFill>
              </a:rPr>
              <a:t>，</a:t>
            </a:r>
            <a:r>
              <a:rPr lang="en-US" altLang="zh-CN" b="1" i="1">
                <a:solidFill>
                  <a:srgbClr val="009900"/>
                </a:solidFill>
              </a:rPr>
              <a:t>x </a:t>
            </a:r>
            <a:r>
              <a:rPr lang="en-US" altLang="zh-CN" b="1">
                <a:solidFill>
                  <a:srgbClr val="009900"/>
                </a:solidFill>
              </a:rPr>
              <a:t>= 0  </a:t>
            </a:r>
            <a:r>
              <a:rPr lang="zh-CN" altLang="zh-CN" b="1">
                <a:solidFill>
                  <a:srgbClr val="009900"/>
                </a:solidFill>
              </a:rPr>
              <a:t>所围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253836" name="Line 12"/>
          <p:cNvSpPr>
            <a:spLocks noChangeShapeType="1"/>
          </p:cNvSpPr>
          <p:nvPr/>
        </p:nvSpPr>
        <p:spPr bwMode="auto">
          <a:xfrm>
            <a:off x="1651000" y="1824038"/>
            <a:ext cx="2160588" cy="21605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837" name="Line 13"/>
          <p:cNvSpPr>
            <a:spLocks noChangeShapeType="1"/>
          </p:cNvSpPr>
          <p:nvPr/>
        </p:nvSpPr>
        <p:spPr bwMode="auto">
          <a:xfrm flipV="1">
            <a:off x="1651000" y="3984625"/>
            <a:ext cx="2160588" cy="21605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838" name="Text Box 14"/>
          <p:cNvSpPr txBox="1">
            <a:spLocks noChangeArrowheads="1"/>
          </p:cNvSpPr>
          <p:nvPr/>
        </p:nvSpPr>
        <p:spPr bwMode="auto">
          <a:xfrm>
            <a:off x="3711575" y="3992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3839" name="Text Box 15"/>
          <p:cNvSpPr txBox="1">
            <a:spLocks noChangeArrowheads="1"/>
          </p:cNvSpPr>
          <p:nvPr/>
        </p:nvSpPr>
        <p:spPr bwMode="auto">
          <a:xfrm>
            <a:off x="1327150" y="16319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3840" name="Text Box 16"/>
          <p:cNvSpPr txBox="1">
            <a:spLocks noChangeArrowheads="1"/>
          </p:cNvSpPr>
          <p:nvPr/>
        </p:nvSpPr>
        <p:spPr bwMode="auto">
          <a:xfrm>
            <a:off x="1138238" y="5897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9900"/>
                </a:solidFill>
              </a:rPr>
              <a:t>–1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253841" name="Text Box 17"/>
          <p:cNvSpPr txBox="1">
            <a:spLocks noChangeArrowheads="1"/>
          </p:cNvSpPr>
          <p:nvPr/>
        </p:nvSpPr>
        <p:spPr bwMode="auto">
          <a:xfrm>
            <a:off x="4152900" y="1585913"/>
            <a:ext cx="144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u="sng">
                <a:solidFill>
                  <a:schemeClr val="accent2"/>
                </a:solidFill>
              </a:rPr>
              <a:t>先对</a:t>
            </a:r>
            <a:r>
              <a:rPr lang="zh-CN" altLang="en-US" sz="2000" b="1" i="1" u="sng">
                <a:solidFill>
                  <a:schemeClr val="accent2"/>
                </a:solidFill>
              </a:rPr>
              <a:t> </a:t>
            </a:r>
            <a:r>
              <a:rPr lang="en-US" altLang="zh-CN" sz="2000" b="1" i="1" u="sng">
                <a:solidFill>
                  <a:schemeClr val="accent2"/>
                </a:solidFill>
              </a:rPr>
              <a:t>y</a:t>
            </a:r>
            <a:r>
              <a:rPr lang="en-US" altLang="zh-CN" sz="2000" b="1" u="sng">
                <a:solidFill>
                  <a:schemeClr val="accent2"/>
                </a:solidFill>
              </a:rPr>
              <a:t> </a:t>
            </a:r>
            <a:r>
              <a:rPr lang="zh-CN" altLang="en-US" sz="2000" b="1" u="sng">
                <a:solidFill>
                  <a:schemeClr val="accent2"/>
                </a:solidFill>
              </a:rPr>
              <a:t>积分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graphicFrame>
        <p:nvGraphicFramePr>
          <p:cNvPr id="2253842" name="Object 18"/>
          <p:cNvGraphicFramePr>
            <a:graphicFrameLocks noChangeAspect="1"/>
          </p:cNvGraphicFramePr>
          <p:nvPr/>
        </p:nvGraphicFramePr>
        <p:xfrm>
          <a:off x="5037138" y="2133600"/>
          <a:ext cx="31162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2" name="公式" r:id="rId3" imgW="1447560" imgH="330120" progId="Equation.3">
                  <p:embed/>
                </p:oleObj>
              </mc:Choice>
              <mc:Fallback>
                <p:oleObj name="公式" r:id="rId3" imgW="1447560" imgH="330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133600"/>
                        <a:ext cx="31162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43" name="Text Box 19"/>
          <p:cNvSpPr txBox="1">
            <a:spLocks noChangeArrowheads="1"/>
          </p:cNvSpPr>
          <p:nvPr/>
        </p:nvSpPr>
        <p:spPr bwMode="auto">
          <a:xfrm>
            <a:off x="3856038" y="58261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3844" name="Text Box 20"/>
          <p:cNvSpPr txBox="1">
            <a:spLocks noChangeArrowheads="1"/>
          </p:cNvSpPr>
          <p:nvPr/>
        </p:nvSpPr>
        <p:spPr bwMode="auto">
          <a:xfrm>
            <a:off x="4195763" y="3124200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u="sng">
                <a:solidFill>
                  <a:srgbClr val="FF0000"/>
                </a:solidFill>
              </a:rPr>
              <a:t>先对 </a:t>
            </a:r>
            <a:r>
              <a:rPr lang="en-US" altLang="zh-CN" sz="2000" b="1" i="1" u="sng">
                <a:solidFill>
                  <a:srgbClr val="FF0000"/>
                </a:solidFill>
              </a:rPr>
              <a:t>x </a:t>
            </a:r>
            <a:r>
              <a:rPr lang="zh-CN" altLang="en-US" sz="2000" b="1" u="sng">
                <a:solidFill>
                  <a:srgbClr val="FF0000"/>
                </a:solidFill>
              </a:rPr>
              <a:t>积分</a:t>
            </a:r>
          </a:p>
        </p:txBody>
      </p:sp>
      <p:graphicFrame>
        <p:nvGraphicFramePr>
          <p:cNvPr id="2253845" name="Object 21"/>
          <p:cNvGraphicFramePr>
            <a:graphicFrameLocks noChangeAspect="1"/>
          </p:cNvGraphicFramePr>
          <p:nvPr/>
        </p:nvGraphicFramePr>
        <p:xfrm>
          <a:off x="5037138" y="3762375"/>
          <a:ext cx="1676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3" name="公式" r:id="rId5" imgW="774360" imgH="406080" progId="Equation.3">
                  <p:embed/>
                </p:oleObj>
              </mc:Choice>
              <mc:Fallback>
                <p:oleObj name="公式" r:id="rId5" imgW="7743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3762375"/>
                        <a:ext cx="1676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46" name="Text Box 22"/>
          <p:cNvSpPr txBox="1">
            <a:spLocks noChangeArrowheads="1"/>
          </p:cNvSpPr>
          <p:nvPr/>
        </p:nvSpPr>
        <p:spPr bwMode="auto">
          <a:xfrm>
            <a:off x="2057400" y="3048000"/>
            <a:ext cx="450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/>
              <a:t>D</a:t>
            </a:r>
            <a:r>
              <a:rPr lang="en-US" altLang="zh-CN" sz="2000" b="1" baseline="-25000"/>
              <a:t>1</a:t>
            </a:r>
            <a:endParaRPr lang="en-US" altLang="zh-CN" sz="2800" b="1">
              <a:solidFill>
                <a:srgbClr val="FF00FF"/>
              </a:solidFill>
            </a:endParaRPr>
          </a:p>
        </p:txBody>
      </p:sp>
      <p:sp>
        <p:nvSpPr>
          <p:cNvPr id="2253847" name="Text Box 23"/>
          <p:cNvSpPr txBox="1">
            <a:spLocks noChangeArrowheads="1"/>
          </p:cNvSpPr>
          <p:nvPr/>
        </p:nvSpPr>
        <p:spPr bwMode="auto">
          <a:xfrm>
            <a:off x="2057400" y="4403725"/>
            <a:ext cx="450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/>
              <a:t>D</a:t>
            </a:r>
            <a:r>
              <a:rPr lang="en-US" altLang="zh-CN" sz="2000" b="1" baseline="-25000"/>
              <a:t>2</a:t>
            </a:r>
            <a:endParaRPr lang="en-US" altLang="zh-CN" sz="2800" b="1">
              <a:solidFill>
                <a:srgbClr val="FF00FF"/>
              </a:solidFill>
            </a:endParaRPr>
          </a:p>
        </p:txBody>
      </p:sp>
      <p:graphicFrame>
        <p:nvGraphicFramePr>
          <p:cNvPr id="2253848" name="Object 24"/>
          <p:cNvGraphicFramePr>
            <a:graphicFrameLocks noChangeAspect="1"/>
          </p:cNvGraphicFramePr>
          <p:nvPr/>
        </p:nvGraphicFramePr>
        <p:xfrm>
          <a:off x="5346700" y="4568825"/>
          <a:ext cx="32496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4" name="公式" r:id="rId7" imgW="1473120" imgH="330120" progId="Equation.3">
                  <p:embed/>
                </p:oleObj>
              </mc:Choice>
              <mc:Fallback>
                <p:oleObj name="公式" r:id="rId7" imgW="147312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4568825"/>
                        <a:ext cx="32496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49" name="Object 25"/>
          <p:cNvGraphicFramePr>
            <a:graphicFrameLocks noChangeAspect="1"/>
          </p:cNvGraphicFramePr>
          <p:nvPr/>
        </p:nvGraphicFramePr>
        <p:xfrm>
          <a:off x="5400675" y="5395913"/>
          <a:ext cx="29257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5" name="公式" r:id="rId9" imgW="1384200" imgH="330120" progId="Equation.3">
                  <p:embed/>
                </p:oleObj>
              </mc:Choice>
              <mc:Fallback>
                <p:oleObj name="公式" r:id="rId9" imgW="1384200" imgH="3301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5395913"/>
                        <a:ext cx="29257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50" name="Text Box 26"/>
          <p:cNvSpPr txBox="1">
            <a:spLocks noChangeArrowheads="1"/>
          </p:cNvSpPr>
          <p:nvPr/>
        </p:nvSpPr>
        <p:spPr bwMode="auto">
          <a:xfrm>
            <a:off x="4008438" y="59785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3851" name="Text Box 27"/>
          <p:cNvSpPr txBox="1">
            <a:spLocks noChangeArrowheads="1"/>
          </p:cNvSpPr>
          <p:nvPr/>
        </p:nvSpPr>
        <p:spPr bwMode="auto">
          <a:xfrm>
            <a:off x="2667000" y="2514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 =1– </a:t>
            </a:r>
            <a:r>
              <a:rPr lang="en-US" altLang="zh-CN" sz="2000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253852" name="Text Box 28"/>
          <p:cNvSpPr txBox="1">
            <a:spLocks noChangeArrowheads="1"/>
          </p:cNvSpPr>
          <p:nvPr/>
        </p:nvSpPr>
        <p:spPr bwMode="auto">
          <a:xfrm>
            <a:off x="2514600" y="5029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x </a:t>
            </a:r>
            <a:r>
              <a:rPr lang="en-US" altLang="zh-CN" sz="2000" b="1">
                <a:solidFill>
                  <a:srgbClr val="FF0000"/>
                </a:solidFill>
              </a:rPr>
              <a:t>= </a:t>
            </a:r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r>
              <a:rPr lang="en-US" altLang="zh-CN" sz="2000" b="1">
                <a:solidFill>
                  <a:srgbClr val="FF0000"/>
                </a:solidFill>
              </a:rPr>
              <a:t> +1</a:t>
            </a:r>
          </a:p>
        </p:txBody>
      </p:sp>
      <p:sp>
        <p:nvSpPr>
          <p:cNvPr id="2253854" name="Text Box 30"/>
          <p:cNvSpPr txBox="1">
            <a:spLocks noChangeArrowheads="1"/>
          </p:cNvSpPr>
          <p:nvPr/>
        </p:nvSpPr>
        <p:spPr bwMode="auto">
          <a:xfrm>
            <a:off x="5599113" y="3124200"/>
            <a:ext cx="2484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（不分块儿行吗？）</a:t>
            </a:r>
          </a:p>
        </p:txBody>
      </p:sp>
      <p:sp>
        <p:nvSpPr>
          <p:cNvPr id="2253855" name="Rectangle 31"/>
          <p:cNvSpPr>
            <a:spLocks noChangeArrowheads="1"/>
          </p:cNvSpPr>
          <p:nvPr/>
        </p:nvSpPr>
        <p:spPr bwMode="auto">
          <a:xfrm>
            <a:off x="457200" y="381000"/>
            <a:ext cx="4579938" cy="390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10.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将二重积分化成二次积分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856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26075"/>
            <a:ext cx="228600" cy="1508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253857" name="Object 33"/>
          <p:cNvGraphicFramePr>
            <a:graphicFrameLocks noChangeAspect="1"/>
          </p:cNvGraphicFramePr>
          <p:nvPr/>
        </p:nvGraphicFramePr>
        <p:xfrm>
          <a:off x="5167313" y="366713"/>
          <a:ext cx="2605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6" name="公式" r:id="rId11" imgW="1244520" imgH="380880" progId="Equation.3">
                  <p:embed/>
                </p:oleObj>
              </mc:Choice>
              <mc:Fallback>
                <p:oleObj name="公式" r:id="rId11" imgW="1244520" imgH="380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66713"/>
                        <a:ext cx="26050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59" name="AutoShape 35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25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25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3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3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8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5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3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3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8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5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3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3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26" grpId="0" animBg="1"/>
      <p:bldP spid="2253827" grpId="0" animBg="1"/>
      <p:bldP spid="2253843" grpId="0" autoUpdateAnimBg="0"/>
      <p:bldP spid="2253844" grpId="0" autoUpdateAnimBg="0"/>
      <p:bldP spid="2253846" grpId="0" animBg="1" autoUpdateAnimBg="0"/>
      <p:bldP spid="2253847" grpId="0" animBg="1" autoUpdateAnimBg="0"/>
      <p:bldP spid="2253850" grpId="0" autoUpdateAnimBg="0"/>
      <p:bldP spid="2253851" grpId="0" autoUpdateAnimBg="0"/>
      <p:bldP spid="2253852" grpId="0" autoUpdateAnimBg="0"/>
      <p:bldP spid="22538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634" name="Freeform 2050"/>
          <p:cNvSpPr>
            <a:spLocks/>
          </p:cNvSpPr>
          <p:nvPr/>
        </p:nvSpPr>
        <p:spPr bwMode="auto">
          <a:xfrm>
            <a:off x="6399213" y="1600200"/>
            <a:ext cx="1068387" cy="2147888"/>
          </a:xfrm>
          <a:custGeom>
            <a:avLst/>
            <a:gdLst>
              <a:gd name="T0" fmla="*/ 1 w 673"/>
              <a:gd name="T1" fmla="*/ 882 h 1353"/>
              <a:gd name="T2" fmla="*/ 0 w 673"/>
              <a:gd name="T3" fmla="*/ 1353 h 1353"/>
              <a:gd name="T4" fmla="*/ 673 w 673"/>
              <a:gd name="T5" fmla="*/ 432 h 1353"/>
              <a:gd name="T6" fmla="*/ 673 w 673"/>
              <a:gd name="T7" fmla="*/ 0 h 1353"/>
              <a:gd name="T8" fmla="*/ 1 w 673"/>
              <a:gd name="T9" fmla="*/ 88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1353">
                <a:moveTo>
                  <a:pt x="1" y="882"/>
                </a:moveTo>
                <a:lnTo>
                  <a:pt x="0" y="1353"/>
                </a:lnTo>
                <a:lnTo>
                  <a:pt x="673" y="432"/>
                </a:lnTo>
                <a:lnTo>
                  <a:pt x="673" y="0"/>
                </a:lnTo>
                <a:lnTo>
                  <a:pt x="1" y="88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35" name="Freeform 2051" descr="深色竖线"/>
          <p:cNvSpPr>
            <a:spLocks/>
          </p:cNvSpPr>
          <p:nvPr/>
        </p:nvSpPr>
        <p:spPr bwMode="auto">
          <a:xfrm>
            <a:off x="6400800" y="1619250"/>
            <a:ext cx="1066800" cy="2116138"/>
          </a:xfrm>
          <a:custGeom>
            <a:avLst/>
            <a:gdLst>
              <a:gd name="T0" fmla="*/ 0 w 672"/>
              <a:gd name="T1" fmla="*/ 876 h 1333"/>
              <a:gd name="T2" fmla="*/ 0 w 672"/>
              <a:gd name="T3" fmla="*/ 1333 h 1333"/>
              <a:gd name="T4" fmla="*/ 672 w 672"/>
              <a:gd name="T5" fmla="*/ 421 h 1333"/>
              <a:gd name="T6" fmla="*/ 672 w 672"/>
              <a:gd name="T7" fmla="*/ 0 h 1333"/>
              <a:gd name="T8" fmla="*/ 0 w 672"/>
              <a:gd name="T9" fmla="*/ 87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333">
                <a:moveTo>
                  <a:pt x="0" y="876"/>
                </a:moveTo>
                <a:lnTo>
                  <a:pt x="0" y="1333"/>
                </a:lnTo>
                <a:lnTo>
                  <a:pt x="672" y="421"/>
                </a:lnTo>
                <a:lnTo>
                  <a:pt x="672" y="0"/>
                </a:lnTo>
                <a:lnTo>
                  <a:pt x="0" y="876"/>
                </a:lnTo>
                <a:close/>
              </a:path>
            </a:pathLst>
          </a:custGeom>
          <a:pattFill prst="dkVert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36" name="Freeform 2052" descr="深色横线"/>
          <p:cNvSpPr>
            <a:spLocks/>
          </p:cNvSpPr>
          <p:nvPr/>
        </p:nvSpPr>
        <p:spPr bwMode="auto">
          <a:xfrm>
            <a:off x="6394450" y="1619250"/>
            <a:ext cx="1066800" cy="2116138"/>
          </a:xfrm>
          <a:custGeom>
            <a:avLst/>
            <a:gdLst>
              <a:gd name="T0" fmla="*/ 0 w 672"/>
              <a:gd name="T1" fmla="*/ 876 h 1333"/>
              <a:gd name="T2" fmla="*/ 0 w 672"/>
              <a:gd name="T3" fmla="*/ 1333 h 1333"/>
              <a:gd name="T4" fmla="*/ 672 w 672"/>
              <a:gd name="T5" fmla="*/ 421 h 1333"/>
              <a:gd name="T6" fmla="*/ 672 w 672"/>
              <a:gd name="T7" fmla="*/ 0 h 1333"/>
              <a:gd name="T8" fmla="*/ 0 w 672"/>
              <a:gd name="T9" fmla="*/ 87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333">
                <a:moveTo>
                  <a:pt x="0" y="876"/>
                </a:moveTo>
                <a:lnTo>
                  <a:pt x="0" y="1333"/>
                </a:lnTo>
                <a:lnTo>
                  <a:pt x="672" y="421"/>
                </a:lnTo>
                <a:lnTo>
                  <a:pt x="672" y="0"/>
                </a:lnTo>
                <a:lnTo>
                  <a:pt x="0" y="876"/>
                </a:lnTo>
                <a:close/>
              </a:path>
            </a:pathLst>
          </a:custGeom>
          <a:pattFill prst="dkHorz">
            <a:fgClr>
              <a:srgbClr val="00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37" name="Text Box 2053"/>
          <p:cNvSpPr txBox="1">
            <a:spLocks noChangeArrowheads="1"/>
          </p:cNvSpPr>
          <p:nvPr/>
        </p:nvSpPr>
        <p:spPr bwMode="auto">
          <a:xfrm>
            <a:off x="2260600" y="29051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245639" name="Text Box 2055"/>
          <p:cNvSpPr txBox="1">
            <a:spLocks noChangeArrowheads="1"/>
          </p:cNvSpPr>
          <p:nvPr/>
        </p:nvSpPr>
        <p:spPr bwMode="auto">
          <a:xfrm>
            <a:off x="304800" y="685800"/>
            <a:ext cx="43719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ym typeface="Symbol" pitchFamily="18" charset="2"/>
              </a:rPr>
              <a:t>: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由四条直线 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: 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=3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，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=5,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 </a:t>
            </a:r>
          </a:p>
          <a:p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      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3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x – 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y+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4 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= 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0,  3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x –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y+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1 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= 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0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  </a:t>
            </a:r>
          </a:p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     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共同围成的区域</a:t>
            </a:r>
            <a:r>
              <a:rPr lang="zh-CN" altLang="en-US" b="1">
                <a:solidFill>
                  <a:srgbClr val="FF00FF"/>
                </a:solidFill>
                <a:sym typeface="Symbol" pitchFamily="18" charset="2"/>
              </a:rPr>
              <a:t> </a:t>
            </a:r>
            <a:endParaRPr lang="zh-CN" altLang="en-US" sz="2800" b="1">
              <a:solidFill>
                <a:srgbClr val="FF00FF"/>
              </a:solidFill>
              <a:sym typeface="Symbol" pitchFamily="18" charset="2"/>
            </a:endParaRPr>
          </a:p>
        </p:txBody>
      </p:sp>
      <p:grpSp>
        <p:nvGrpSpPr>
          <p:cNvPr id="2245640" name="Group 2056"/>
          <p:cNvGrpSpPr>
            <a:grpSpLocks/>
          </p:cNvGrpSpPr>
          <p:nvPr/>
        </p:nvGrpSpPr>
        <p:grpSpPr bwMode="auto">
          <a:xfrm>
            <a:off x="3733800" y="877888"/>
            <a:ext cx="4876800" cy="5767387"/>
            <a:chOff x="2352" y="553"/>
            <a:chExt cx="3072" cy="3633"/>
          </a:xfrm>
        </p:grpSpPr>
        <p:sp>
          <p:nvSpPr>
            <p:cNvPr id="2245641" name="Line 2057"/>
            <p:cNvSpPr>
              <a:spLocks noChangeShapeType="1"/>
            </p:cNvSpPr>
            <p:nvPr/>
          </p:nvSpPr>
          <p:spPr bwMode="auto">
            <a:xfrm flipV="1">
              <a:off x="3114" y="668"/>
              <a:ext cx="0" cy="34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5642" name="Line 2058"/>
            <p:cNvSpPr>
              <a:spLocks noChangeShapeType="1"/>
            </p:cNvSpPr>
            <p:nvPr/>
          </p:nvSpPr>
          <p:spPr bwMode="auto">
            <a:xfrm>
              <a:off x="2352" y="3936"/>
              <a:ext cx="30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5643" name="Text Box 2059"/>
            <p:cNvSpPr txBox="1">
              <a:spLocks noChangeArrowheads="1"/>
            </p:cNvSpPr>
            <p:nvPr/>
          </p:nvSpPr>
          <p:spPr bwMode="auto">
            <a:xfrm>
              <a:off x="2882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o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  <p:sp>
          <p:nvSpPr>
            <p:cNvPr id="2245644" name="Text Box 2060"/>
            <p:cNvSpPr txBox="1">
              <a:spLocks noChangeArrowheads="1"/>
            </p:cNvSpPr>
            <p:nvPr/>
          </p:nvSpPr>
          <p:spPr bwMode="auto">
            <a:xfrm>
              <a:off x="5228" y="393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  <p:sp>
          <p:nvSpPr>
            <p:cNvPr id="2245645" name="Text Box 2061"/>
            <p:cNvSpPr txBox="1">
              <a:spLocks noChangeArrowheads="1"/>
            </p:cNvSpPr>
            <p:nvPr/>
          </p:nvSpPr>
          <p:spPr bwMode="auto">
            <a:xfrm>
              <a:off x="2886" y="55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sp>
        <p:nvSpPr>
          <p:cNvPr id="2245646" name="Line 2062"/>
          <p:cNvSpPr>
            <a:spLocks noChangeShapeType="1"/>
          </p:cNvSpPr>
          <p:nvPr/>
        </p:nvSpPr>
        <p:spPr bwMode="auto">
          <a:xfrm>
            <a:off x="4943475" y="1600200"/>
            <a:ext cx="2524125" cy="0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5647" name="Line 2063"/>
          <p:cNvSpPr>
            <a:spLocks noChangeShapeType="1"/>
          </p:cNvSpPr>
          <p:nvPr/>
        </p:nvSpPr>
        <p:spPr bwMode="auto">
          <a:xfrm>
            <a:off x="7467600" y="1282700"/>
            <a:ext cx="0" cy="49657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5648" name="Line 2064"/>
          <p:cNvSpPr>
            <a:spLocks noChangeShapeType="1"/>
          </p:cNvSpPr>
          <p:nvPr/>
        </p:nvSpPr>
        <p:spPr bwMode="auto">
          <a:xfrm>
            <a:off x="6400800" y="2667000"/>
            <a:ext cx="0" cy="3581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5649" name="Freeform 2065"/>
          <p:cNvSpPr>
            <a:spLocks/>
          </p:cNvSpPr>
          <p:nvPr/>
        </p:nvSpPr>
        <p:spPr bwMode="auto">
          <a:xfrm>
            <a:off x="4943475" y="2286000"/>
            <a:ext cx="2003425" cy="1588"/>
          </a:xfrm>
          <a:custGeom>
            <a:avLst/>
            <a:gdLst>
              <a:gd name="T0" fmla="*/ 0 w 1262"/>
              <a:gd name="T1" fmla="*/ 0 h 1"/>
              <a:gd name="T2" fmla="*/ 1262 w 126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2" h="1">
                <a:moveTo>
                  <a:pt x="0" y="0"/>
                </a:moveTo>
                <a:lnTo>
                  <a:pt x="1262" y="0"/>
                </a:lnTo>
              </a:path>
            </a:pathLst>
          </a:cu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50" name="Freeform 2066"/>
          <p:cNvSpPr>
            <a:spLocks/>
          </p:cNvSpPr>
          <p:nvPr/>
        </p:nvSpPr>
        <p:spPr bwMode="auto">
          <a:xfrm>
            <a:off x="4938713" y="3016250"/>
            <a:ext cx="1455737" cy="1588"/>
          </a:xfrm>
          <a:custGeom>
            <a:avLst/>
            <a:gdLst>
              <a:gd name="T0" fmla="*/ 0 w 917"/>
              <a:gd name="T1" fmla="*/ 0 h 1"/>
              <a:gd name="T2" fmla="*/ 917 w 91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7" h="1">
                <a:moveTo>
                  <a:pt x="0" y="0"/>
                </a:moveTo>
                <a:lnTo>
                  <a:pt x="917" y="0"/>
                </a:lnTo>
              </a:path>
            </a:pathLst>
          </a:custGeom>
          <a:noFill/>
          <a:ln w="28575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51" name="Freeform 2067"/>
          <p:cNvSpPr>
            <a:spLocks/>
          </p:cNvSpPr>
          <p:nvPr/>
        </p:nvSpPr>
        <p:spPr bwMode="auto">
          <a:xfrm>
            <a:off x="4933950" y="3733800"/>
            <a:ext cx="1492250" cy="1588"/>
          </a:xfrm>
          <a:custGeom>
            <a:avLst/>
            <a:gdLst>
              <a:gd name="T0" fmla="*/ 0 w 940"/>
              <a:gd name="T1" fmla="*/ 1 h 1"/>
              <a:gd name="T2" fmla="*/ 940 w 94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40" h="1">
                <a:moveTo>
                  <a:pt x="0" y="1"/>
                </a:moveTo>
                <a:lnTo>
                  <a:pt x="940" y="0"/>
                </a:lnTo>
              </a:path>
            </a:pathLst>
          </a:custGeom>
          <a:noFill/>
          <a:ln w="28575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52" name="Text Box 2068"/>
          <p:cNvSpPr txBox="1">
            <a:spLocks noChangeArrowheads="1"/>
          </p:cNvSpPr>
          <p:nvPr/>
        </p:nvSpPr>
        <p:spPr bwMode="auto">
          <a:xfrm>
            <a:off x="6254750" y="6248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3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5653" name="Text Box 2069"/>
          <p:cNvSpPr txBox="1">
            <a:spLocks noChangeArrowheads="1"/>
          </p:cNvSpPr>
          <p:nvPr/>
        </p:nvSpPr>
        <p:spPr bwMode="auto">
          <a:xfrm>
            <a:off x="7308850" y="6248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5654" name="Text Box 2070"/>
          <p:cNvSpPr txBox="1">
            <a:spLocks noChangeArrowheads="1"/>
          </p:cNvSpPr>
          <p:nvPr/>
        </p:nvSpPr>
        <p:spPr bwMode="auto">
          <a:xfrm>
            <a:off x="4575175" y="35433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5655" name="Text Box 2071"/>
          <p:cNvSpPr txBox="1">
            <a:spLocks noChangeArrowheads="1"/>
          </p:cNvSpPr>
          <p:nvPr/>
        </p:nvSpPr>
        <p:spPr bwMode="auto">
          <a:xfrm>
            <a:off x="4575175" y="211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8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5656" name="Text Box 2072"/>
          <p:cNvSpPr txBox="1">
            <a:spLocks noChangeArrowheads="1"/>
          </p:cNvSpPr>
          <p:nvPr/>
        </p:nvSpPr>
        <p:spPr bwMode="auto">
          <a:xfrm rot="-3064524">
            <a:off x="4639469" y="3709194"/>
            <a:ext cx="160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x –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y+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4 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2245657" name="Text Box 2073"/>
          <p:cNvSpPr txBox="1">
            <a:spLocks noChangeArrowheads="1"/>
          </p:cNvSpPr>
          <p:nvPr/>
        </p:nvSpPr>
        <p:spPr bwMode="auto">
          <a:xfrm rot="-3108875">
            <a:off x="4944269" y="4772819"/>
            <a:ext cx="160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x –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y+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1 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2245658" name="Text Box 2074"/>
          <p:cNvSpPr txBox="1">
            <a:spLocks noChangeArrowheads="1"/>
          </p:cNvSpPr>
          <p:nvPr/>
        </p:nvSpPr>
        <p:spPr bwMode="auto">
          <a:xfrm>
            <a:off x="7467600" y="2514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2245659" name="Object 2075"/>
          <p:cNvGraphicFramePr>
            <a:graphicFrameLocks noChangeAspect="1"/>
          </p:cNvGraphicFramePr>
          <p:nvPr/>
        </p:nvGraphicFramePr>
        <p:xfrm>
          <a:off x="303213" y="2692400"/>
          <a:ext cx="584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16" name="公式" r:id="rId3" imgW="253800" imgH="164880" progId="Equation.3">
                  <p:embed/>
                </p:oleObj>
              </mc:Choice>
              <mc:Fallback>
                <p:oleObj name="公式" r:id="rId3" imgW="253800" imgH="164880" progId="Equation.3">
                  <p:embed/>
                  <p:pic>
                    <p:nvPicPr>
                      <p:cNvPr id="0" name="Object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2692400"/>
                        <a:ext cx="584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5660" name="Text Box 2076"/>
          <p:cNvSpPr txBox="1">
            <a:spLocks noChangeArrowheads="1"/>
          </p:cNvSpPr>
          <p:nvPr/>
        </p:nvSpPr>
        <p:spPr bwMode="auto">
          <a:xfrm>
            <a:off x="3094038" y="50641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45661" name="Object 2077"/>
          <p:cNvGraphicFramePr>
            <a:graphicFrameLocks noChangeAspect="1"/>
          </p:cNvGraphicFramePr>
          <p:nvPr/>
        </p:nvGraphicFramePr>
        <p:xfrm>
          <a:off x="1752600" y="4043363"/>
          <a:ext cx="31146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17" name="公式" r:id="rId5" imgW="1714320" imgH="469800" progId="Equation.3">
                  <p:embed/>
                </p:oleObj>
              </mc:Choice>
              <mc:Fallback>
                <p:oleObj name="公式" r:id="rId5" imgW="1714320" imgH="469800" progId="Equation.3">
                  <p:embed/>
                  <p:pic>
                    <p:nvPicPr>
                      <p:cNvPr id="0" name="Object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43363"/>
                        <a:ext cx="31146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5662" name="Text Box 2078"/>
          <p:cNvSpPr txBox="1">
            <a:spLocks noChangeArrowheads="1"/>
          </p:cNvSpPr>
          <p:nvPr/>
        </p:nvSpPr>
        <p:spPr bwMode="auto">
          <a:xfrm>
            <a:off x="7067550" y="19177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/>
              <a:t>D</a:t>
            </a:r>
            <a:r>
              <a:rPr lang="en-US" altLang="zh-CN" sz="1600" b="1" baseline="-25000"/>
              <a:t>1</a:t>
            </a:r>
            <a:endParaRPr lang="en-US" altLang="zh-CN" sz="2000" b="1"/>
          </a:p>
        </p:txBody>
      </p:sp>
      <p:sp>
        <p:nvSpPr>
          <p:cNvPr id="2245663" name="Freeform 2079"/>
          <p:cNvSpPr>
            <a:spLocks/>
          </p:cNvSpPr>
          <p:nvPr/>
        </p:nvSpPr>
        <p:spPr bwMode="auto">
          <a:xfrm>
            <a:off x="6400800" y="2279650"/>
            <a:ext cx="1069975" cy="736600"/>
          </a:xfrm>
          <a:custGeom>
            <a:avLst/>
            <a:gdLst>
              <a:gd name="T0" fmla="*/ 352 w 674"/>
              <a:gd name="T1" fmla="*/ 0 h 464"/>
              <a:gd name="T2" fmla="*/ 0 w 674"/>
              <a:gd name="T3" fmla="*/ 464 h 464"/>
              <a:gd name="T4" fmla="*/ 332 w 674"/>
              <a:gd name="T5" fmla="*/ 462 h 464"/>
              <a:gd name="T6" fmla="*/ 674 w 674"/>
              <a:gd name="T7" fmla="*/ 4 h 464"/>
              <a:gd name="T8" fmla="*/ 352 w 674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" h="464">
                <a:moveTo>
                  <a:pt x="352" y="0"/>
                </a:moveTo>
                <a:lnTo>
                  <a:pt x="0" y="464"/>
                </a:lnTo>
                <a:lnTo>
                  <a:pt x="332" y="462"/>
                </a:lnTo>
                <a:lnTo>
                  <a:pt x="674" y="4"/>
                </a:lnTo>
                <a:lnTo>
                  <a:pt x="3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64" name="Text Box 2080"/>
          <p:cNvSpPr txBox="1">
            <a:spLocks noChangeArrowheads="1"/>
          </p:cNvSpPr>
          <p:nvPr/>
        </p:nvSpPr>
        <p:spPr bwMode="auto">
          <a:xfrm>
            <a:off x="6781800" y="24384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/>
              <a:t>D</a:t>
            </a:r>
            <a:r>
              <a:rPr lang="en-US" altLang="zh-CN" sz="1600" b="1" baseline="-25000"/>
              <a:t>2</a:t>
            </a:r>
            <a:endParaRPr lang="en-US" altLang="zh-CN" sz="2000" b="1"/>
          </a:p>
        </p:txBody>
      </p:sp>
      <p:sp>
        <p:nvSpPr>
          <p:cNvPr id="2245665" name="Text Box 2081"/>
          <p:cNvSpPr txBox="1">
            <a:spLocks noChangeArrowheads="1"/>
          </p:cNvSpPr>
          <p:nvPr/>
        </p:nvSpPr>
        <p:spPr bwMode="auto">
          <a:xfrm>
            <a:off x="6400800" y="29718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/>
              <a:t>D</a:t>
            </a:r>
            <a:r>
              <a:rPr lang="en-US" altLang="zh-CN" sz="1600" b="1" baseline="-25000"/>
              <a:t>3</a:t>
            </a:r>
            <a:endParaRPr lang="en-US" altLang="zh-CN" sz="2000" b="1"/>
          </a:p>
        </p:txBody>
      </p:sp>
      <p:graphicFrame>
        <p:nvGraphicFramePr>
          <p:cNvPr id="2245666" name="Object 2082"/>
          <p:cNvGraphicFramePr>
            <a:graphicFrameLocks noChangeAspect="1"/>
          </p:cNvGraphicFramePr>
          <p:nvPr/>
        </p:nvGraphicFramePr>
        <p:xfrm>
          <a:off x="111125" y="4194175"/>
          <a:ext cx="18605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18" name="公式" r:id="rId7" imgW="1028520" imgH="406080" progId="Equation.3">
                  <p:embed/>
                </p:oleObj>
              </mc:Choice>
              <mc:Fallback>
                <p:oleObj name="公式" r:id="rId7" imgW="1028520" imgH="406080" progId="Equation.3">
                  <p:embed/>
                  <p:pic>
                    <p:nvPicPr>
                      <p:cNvPr id="0" name="Object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4194175"/>
                        <a:ext cx="18605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5667" name="Text Box 2083"/>
          <p:cNvSpPr txBox="1">
            <a:spLocks noChangeArrowheads="1"/>
          </p:cNvSpPr>
          <p:nvPr/>
        </p:nvSpPr>
        <p:spPr bwMode="auto">
          <a:xfrm>
            <a:off x="134938" y="1998663"/>
            <a:ext cx="1550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u="sng">
                <a:solidFill>
                  <a:srgbClr val="FF0000"/>
                </a:solidFill>
              </a:rPr>
              <a:t>先对</a:t>
            </a:r>
            <a:r>
              <a:rPr lang="en-US" altLang="zh-CN" b="1" i="1" u="sng">
                <a:solidFill>
                  <a:srgbClr val="FF0000"/>
                </a:solidFill>
              </a:rPr>
              <a:t>y</a:t>
            </a:r>
            <a:r>
              <a:rPr lang="zh-CN" altLang="en-US" b="1" u="sng">
                <a:solidFill>
                  <a:srgbClr val="FF0000"/>
                </a:solidFill>
              </a:rPr>
              <a:t>积分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245668" name="Text Box 2084"/>
          <p:cNvSpPr txBox="1">
            <a:spLocks noChangeArrowheads="1"/>
          </p:cNvSpPr>
          <p:nvPr/>
        </p:nvSpPr>
        <p:spPr bwMode="auto">
          <a:xfrm>
            <a:off x="128588" y="3446463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u="sng">
                <a:solidFill>
                  <a:schemeClr val="accent2"/>
                </a:solidFill>
              </a:rPr>
              <a:t>先对</a:t>
            </a:r>
            <a:r>
              <a:rPr lang="en-US" altLang="zh-CN" b="1" i="1" u="sng">
                <a:solidFill>
                  <a:schemeClr val="accent2"/>
                </a:solidFill>
              </a:rPr>
              <a:t>x</a:t>
            </a:r>
            <a:r>
              <a:rPr lang="zh-CN" altLang="en-US" b="1" u="sng">
                <a:solidFill>
                  <a:schemeClr val="accent2"/>
                </a:solidFill>
              </a:rPr>
              <a:t>积分</a:t>
            </a:r>
          </a:p>
        </p:txBody>
      </p:sp>
      <p:sp>
        <p:nvSpPr>
          <p:cNvPr id="2245669" name="Text Box 2085"/>
          <p:cNvSpPr txBox="1">
            <a:spLocks noChangeArrowheads="1"/>
          </p:cNvSpPr>
          <p:nvPr/>
        </p:nvSpPr>
        <p:spPr bwMode="auto">
          <a:xfrm>
            <a:off x="4038600" y="4800600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45670" name="Object 2086"/>
          <p:cNvGraphicFramePr>
            <a:graphicFrameLocks noChangeAspect="1"/>
          </p:cNvGraphicFramePr>
          <p:nvPr/>
        </p:nvGraphicFramePr>
        <p:xfrm>
          <a:off x="4572000" y="2743200"/>
          <a:ext cx="295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19" name="公式" r:id="rId9" imgW="215640" imgH="406080" progId="Equation.3">
                  <p:embed/>
                </p:oleObj>
              </mc:Choice>
              <mc:Fallback>
                <p:oleObj name="公式" r:id="rId9" imgW="215640" imgH="406080" progId="Equation.3">
                  <p:embed/>
                  <p:pic>
                    <p:nvPicPr>
                      <p:cNvPr id="0" name="Object 2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2952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5671" name="Object 2087"/>
          <p:cNvGraphicFramePr>
            <a:graphicFrameLocks noChangeAspect="1"/>
          </p:cNvGraphicFramePr>
          <p:nvPr/>
        </p:nvGraphicFramePr>
        <p:xfrm>
          <a:off x="4648200" y="1295400"/>
          <a:ext cx="228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0" name="公式" r:id="rId11" imgW="215640" imgH="406080" progId="Equation.3">
                  <p:embed/>
                </p:oleObj>
              </mc:Choice>
              <mc:Fallback>
                <p:oleObj name="公式" r:id="rId11" imgW="215640" imgH="406080" progId="Equation.3">
                  <p:embed/>
                  <p:pic>
                    <p:nvPicPr>
                      <p:cNvPr id="0" name="Object 2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228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5672" name="Object 2088"/>
          <p:cNvGraphicFramePr>
            <a:graphicFrameLocks noChangeAspect="1"/>
          </p:cNvGraphicFramePr>
          <p:nvPr/>
        </p:nvGraphicFramePr>
        <p:xfrm>
          <a:off x="452438" y="4851400"/>
          <a:ext cx="29765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1" name="公式" r:id="rId13" imgW="1562040" imgH="482400" progId="Equation.3">
                  <p:embed/>
                </p:oleObj>
              </mc:Choice>
              <mc:Fallback>
                <p:oleObj name="公式" r:id="rId13" imgW="1562040" imgH="482400" progId="Equation.3">
                  <p:embed/>
                  <p:pic>
                    <p:nvPicPr>
                      <p:cNvPr id="0" name="Object 2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851400"/>
                        <a:ext cx="29765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5673" name="Object 2089"/>
          <p:cNvGraphicFramePr>
            <a:graphicFrameLocks noChangeAspect="1"/>
          </p:cNvGraphicFramePr>
          <p:nvPr/>
        </p:nvGraphicFramePr>
        <p:xfrm>
          <a:off x="452438" y="5618163"/>
          <a:ext cx="28543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2" name="公式" r:id="rId15" imgW="1473120" imgH="393480" progId="Equation.3">
                  <p:embed/>
                </p:oleObj>
              </mc:Choice>
              <mc:Fallback>
                <p:oleObj name="公式" r:id="rId15" imgW="1473120" imgH="393480" progId="Equation.3">
                  <p:embed/>
                  <p:pic>
                    <p:nvPicPr>
                      <p:cNvPr id="0" name="Object 2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618163"/>
                        <a:ext cx="28543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5674" name="Text Box 2090"/>
          <p:cNvSpPr txBox="1">
            <a:spLocks noChangeArrowheads="1"/>
          </p:cNvSpPr>
          <p:nvPr/>
        </p:nvSpPr>
        <p:spPr bwMode="auto">
          <a:xfrm>
            <a:off x="3856038" y="58261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5675" name="Freeform 2091"/>
          <p:cNvSpPr>
            <a:spLocks/>
          </p:cNvSpPr>
          <p:nvPr/>
        </p:nvSpPr>
        <p:spPr bwMode="auto">
          <a:xfrm>
            <a:off x="6400800" y="3009900"/>
            <a:ext cx="539750" cy="3175"/>
          </a:xfrm>
          <a:custGeom>
            <a:avLst/>
            <a:gdLst>
              <a:gd name="T0" fmla="*/ 0 w 340"/>
              <a:gd name="T1" fmla="*/ 2 h 2"/>
              <a:gd name="T2" fmla="*/ 340 w 340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0" h="2">
                <a:moveTo>
                  <a:pt x="0" y="2"/>
                </a:moveTo>
                <a:lnTo>
                  <a:pt x="34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76" name="Text Box 2092"/>
          <p:cNvSpPr txBox="1">
            <a:spLocks noChangeArrowheads="1"/>
          </p:cNvSpPr>
          <p:nvPr/>
        </p:nvSpPr>
        <p:spPr bwMode="auto">
          <a:xfrm>
            <a:off x="1450975" y="3421063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（需分块）</a:t>
            </a:r>
            <a:endParaRPr lang="zh-CN" altLang="en-US" sz="1800" b="1" u="sng">
              <a:solidFill>
                <a:schemeClr val="accent2"/>
              </a:solidFill>
            </a:endParaRPr>
          </a:p>
        </p:txBody>
      </p:sp>
      <p:sp>
        <p:nvSpPr>
          <p:cNvPr id="2245677" name="Text Box 2093"/>
          <p:cNvSpPr txBox="1">
            <a:spLocks noChangeArrowheads="1"/>
          </p:cNvSpPr>
          <p:nvPr/>
        </p:nvSpPr>
        <p:spPr bwMode="auto">
          <a:xfrm>
            <a:off x="4008438" y="59785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5678" name="Text Box 2094"/>
          <p:cNvSpPr txBox="1">
            <a:spLocks noChangeArrowheads="1"/>
          </p:cNvSpPr>
          <p:nvPr/>
        </p:nvSpPr>
        <p:spPr bwMode="auto">
          <a:xfrm>
            <a:off x="4160838" y="61309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45679" name="Text Box 2095"/>
          <p:cNvSpPr txBox="1">
            <a:spLocks noChangeArrowheads="1"/>
          </p:cNvSpPr>
          <p:nvPr/>
        </p:nvSpPr>
        <p:spPr bwMode="auto">
          <a:xfrm>
            <a:off x="1450975" y="3421063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（需分块）</a:t>
            </a:r>
            <a:endParaRPr lang="zh-CN" altLang="en-US" sz="1800" b="1" u="sng">
              <a:solidFill>
                <a:schemeClr val="accent2"/>
              </a:solidFill>
            </a:endParaRPr>
          </a:p>
        </p:txBody>
      </p:sp>
      <p:sp>
        <p:nvSpPr>
          <p:cNvPr id="2245680" name="Freeform 2096"/>
          <p:cNvSpPr>
            <a:spLocks/>
          </p:cNvSpPr>
          <p:nvPr/>
        </p:nvSpPr>
        <p:spPr bwMode="auto">
          <a:xfrm>
            <a:off x="6943725" y="2282825"/>
            <a:ext cx="527050" cy="1588"/>
          </a:xfrm>
          <a:custGeom>
            <a:avLst/>
            <a:gdLst>
              <a:gd name="T0" fmla="*/ 0 w 332"/>
              <a:gd name="T1" fmla="*/ 1 h 1"/>
              <a:gd name="T2" fmla="*/ 332 w 33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2" h="1">
                <a:moveTo>
                  <a:pt x="0" y="1"/>
                </a:moveTo>
                <a:lnTo>
                  <a:pt x="33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81" name="Freeform 2097"/>
          <p:cNvSpPr>
            <a:spLocks/>
          </p:cNvSpPr>
          <p:nvPr/>
        </p:nvSpPr>
        <p:spPr bwMode="auto">
          <a:xfrm>
            <a:off x="4543425" y="2295525"/>
            <a:ext cx="2919413" cy="3981450"/>
          </a:xfrm>
          <a:custGeom>
            <a:avLst/>
            <a:gdLst>
              <a:gd name="T0" fmla="*/ 1839 w 1839"/>
              <a:gd name="T1" fmla="*/ 0 h 2508"/>
              <a:gd name="T2" fmla="*/ 0 w 1839"/>
              <a:gd name="T3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9" h="2508">
                <a:moveTo>
                  <a:pt x="1839" y="0"/>
                </a:moveTo>
                <a:lnTo>
                  <a:pt x="0" y="2508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5682" name="Freeform 2098"/>
          <p:cNvSpPr>
            <a:spLocks/>
          </p:cNvSpPr>
          <p:nvPr/>
        </p:nvSpPr>
        <p:spPr bwMode="auto">
          <a:xfrm>
            <a:off x="4467225" y="1593850"/>
            <a:ext cx="2994025" cy="3968750"/>
          </a:xfrm>
          <a:custGeom>
            <a:avLst/>
            <a:gdLst>
              <a:gd name="T0" fmla="*/ 1886 w 1886"/>
              <a:gd name="T1" fmla="*/ 0 h 2500"/>
              <a:gd name="T2" fmla="*/ 0 w 1886"/>
              <a:gd name="T3" fmla="*/ 2500 h 2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6" h="2500">
                <a:moveTo>
                  <a:pt x="1886" y="0"/>
                </a:moveTo>
                <a:lnTo>
                  <a:pt x="0" y="250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5683" name="Object 2099"/>
          <p:cNvGraphicFramePr>
            <a:graphicFrameLocks noChangeAspect="1"/>
          </p:cNvGraphicFramePr>
          <p:nvPr/>
        </p:nvGraphicFramePr>
        <p:xfrm>
          <a:off x="873125" y="2373313"/>
          <a:ext cx="33147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3" name="公式" r:id="rId17" imgW="1434960" imgH="482400" progId="Equation.3">
                  <p:embed/>
                </p:oleObj>
              </mc:Choice>
              <mc:Fallback>
                <p:oleObj name="公式" r:id="rId17" imgW="1434960" imgH="482400" progId="Equation.3">
                  <p:embed/>
                  <p:pic>
                    <p:nvPicPr>
                      <p:cNvPr id="0" name="Object 2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373313"/>
                        <a:ext cx="33147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5684" name="Rectangle 2100"/>
          <p:cNvSpPr>
            <a:spLocks noGrp="1" noChangeArrowheads="1"/>
          </p:cNvSpPr>
          <p:nvPr>
            <p:ph type="title" idx="4294967295"/>
          </p:nvPr>
        </p:nvSpPr>
        <p:spPr>
          <a:xfrm>
            <a:off x="393700" y="228600"/>
            <a:ext cx="4257675" cy="4365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将二重积分化成二次积分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45685" name="Object 2101"/>
          <p:cNvGraphicFramePr>
            <a:graphicFrameLocks noChangeAspect="1"/>
          </p:cNvGraphicFramePr>
          <p:nvPr/>
        </p:nvGraphicFramePr>
        <p:xfrm>
          <a:off x="5167313" y="366713"/>
          <a:ext cx="2605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4" name="公式" r:id="rId19" imgW="1244520" imgH="380880" progId="Equation.3">
                  <p:embed/>
                </p:oleObj>
              </mc:Choice>
              <mc:Fallback>
                <p:oleObj name="公式" r:id="rId19" imgW="1244520" imgH="380880" progId="Equation.3">
                  <p:embed/>
                  <p:pic>
                    <p:nvPicPr>
                      <p:cNvPr id="0" name="Object 2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66713"/>
                        <a:ext cx="26050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5686" name="AutoShape 2102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4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24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4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24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24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4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224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4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24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4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24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4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24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7" dur="500"/>
                                        <p:tgtEl>
                                          <p:spTgt spid="224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4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4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4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4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4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4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4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45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45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56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4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4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4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4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56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4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4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4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4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4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4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4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224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0" dur="500"/>
                                        <p:tgtEl>
                                          <p:spTgt spid="224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4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4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45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45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224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4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4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45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45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4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24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4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4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24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24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56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4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24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24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24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56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4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24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245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245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56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24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24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24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24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56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5634" grpId="0" animBg="1"/>
      <p:bldP spid="2245635" grpId="0" animBg="1"/>
      <p:bldP spid="2245636" grpId="0" animBg="1"/>
      <p:bldP spid="2245646" grpId="0" animBg="1"/>
      <p:bldP spid="2245647" grpId="0" animBg="1"/>
      <p:bldP spid="2245648" grpId="0" animBg="1"/>
      <p:bldP spid="2245649" grpId="0" animBg="1"/>
      <p:bldP spid="2245650" grpId="0" animBg="1"/>
      <p:bldP spid="2245651" grpId="0" animBg="1"/>
      <p:bldP spid="2245652" grpId="0" autoUpdateAnimBg="0"/>
      <p:bldP spid="2245653" grpId="0" autoUpdateAnimBg="0"/>
      <p:bldP spid="2245654" grpId="0" autoUpdateAnimBg="0"/>
      <p:bldP spid="2245655" grpId="0" autoUpdateAnimBg="0"/>
      <p:bldP spid="2245656" grpId="0" autoUpdateAnimBg="0"/>
      <p:bldP spid="2245657" grpId="0" autoUpdateAnimBg="0"/>
      <p:bldP spid="2245658" grpId="0" autoUpdateAnimBg="0"/>
      <p:bldP spid="2245660" grpId="0" autoUpdateAnimBg="0"/>
      <p:bldP spid="2245662" grpId="0" autoUpdateAnimBg="0"/>
      <p:bldP spid="2245663" grpId="0" animBg="1"/>
      <p:bldP spid="2245664" grpId="0" autoUpdateAnimBg="0"/>
      <p:bldP spid="2245665" grpId="0" autoUpdateAnimBg="0"/>
      <p:bldP spid="2245667" grpId="0" autoUpdateAnimBg="0"/>
      <p:bldP spid="2245668" grpId="0" autoUpdateAnimBg="0"/>
      <p:bldP spid="2245669" grpId="0" autoUpdateAnimBg="0"/>
      <p:bldP spid="2245674" grpId="0" autoUpdateAnimBg="0"/>
      <p:bldP spid="2245675" grpId="0" animBg="1"/>
      <p:bldP spid="2245676" grpId="0" autoUpdateAnimBg="0"/>
      <p:bldP spid="2245677" grpId="0" autoUpdateAnimBg="0"/>
      <p:bldP spid="2245678" grpId="0" autoUpdateAnimBg="0"/>
      <p:bldP spid="2245679" grpId="0" autoUpdateAnimBg="0"/>
      <p:bldP spid="2245680" grpId="0" animBg="1"/>
      <p:bldP spid="2245681" grpId="0" animBg="1"/>
      <p:bldP spid="22456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50" name="Freeform 2" descr="深色竖线"/>
          <p:cNvSpPr>
            <a:spLocks/>
          </p:cNvSpPr>
          <p:nvPr/>
        </p:nvSpPr>
        <p:spPr bwMode="auto">
          <a:xfrm>
            <a:off x="5357813" y="2176463"/>
            <a:ext cx="2638425" cy="2638425"/>
          </a:xfrm>
          <a:custGeom>
            <a:avLst/>
            <a:gdLst>
              <a:gd name="T0" fmla="*/ 0 w 1662"/>
              <a:gd name="T1" fmla="*/ 1662 h 1662"/>
              <a:gd name="T2" fmla="*/ 1662 w 1662"/>
              <a:gd name="T3" fmla="*/ 0 h 1662"/>
              <a:gd name="T4" fmla="*/ 1425 w 1662"/>
              <a:gd name="T5" fmla="*/ 405 h 1662"/>
              <a:gd name="T6" fmla="*/ 1182 w 1662"/>
              <a:gd name="T7" fmla="*/ 795 h 1662"/>
              <a:gd name="T8" fmla="*/ 1017 w 1662"/>
              <a:gd name="T9" fmla="*/ 1038 h 1662"/>
              <a:gd name="T10" fmla="*/ 903 w 1662"/>
              <a:gd name="T11" fmla="*/ 1176 h 1662"/>
              <a:gd name="T12" fmla="*/ 816 w 1662"/>
              <a:gd name="T13" fmla="*/ 1269 h 1662"/>
              <a:gd name="T14" fmla="*/ 705 w 1662"/>
              <a:gd name="T15" fmla="*/ 1365 h 1662"/>
              <a:gd name="T16" fmla="*/ 579 w 1662"/>
              <a:gd name="T17" fmla="*/ 1440 h 1662"/>
              <a:gd name="T18" fmla="*/ 462 w 1662"/>
              <a:gd name="T19" fmla="*/ 1506 h 1662"/>
              <a:gd name="T20" fmla="*/ 345 w 1662"/>
              <a:gd name="T21" fmla="*/ 1557 h 1662"/>
              <a:gd name="T22" fmla="*/ 225 w 1662"/>
              <a:gd name="T23" fmla="*/ 1599 h 1662"/>
              <a:gd name="T24" fmla="*/ 84 w 1662"/>
              <a:gd name="T25" fmla="*/ 1641 h 1662"/>
              <a:gd name="T26" fmla="*/ 0 w 1662"/>
              <a:gd name="T27" fmla="*/ 166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2" h="1662">
                <a:moveTo>
                  <a:pt x="0" y="1662"/>
                </a:moveTo>
                <a:lnTo>
                  <a:pt x="1662" y="0"/>
                </a:lnTo>
                <a:lnTo>
                  <a:pt x="1425" y="405"/>
                </a:lnTo>
                <a:lnTo>
                  <a:pt x="1182" y="795"/>
                </a:lnTo>
                <a:lnTo>
                  <a:pt x="1017" y="1038"/>
                </a:lnTo>
                <a:lnTo>
                  <a:pt x="903" y="1176"/>
                </a:lnTo>
                <a:lnTo>
                  <a:pt x="816" y="1269"/>
                </a:lnTo>
                <a:lnTo>
                  <a:pt x="705" y="1365"/>
                </a:lnTo>
                <a:lnTo>
                  <a:pt x="579" y="1440"/>
                </a:lnTo>
                <a:lnTo>
                  <a:pt x="462" y="1506"/>
                </a:lnTo>
                <a:lnTo>
                  <a:pt x="345" y="1557"/>
                </a:lnTo>
                <a:lnTo>
                  <a:pt x="225" y="1599"/>
                </a:lnTo>
                <a:lnTo>
                  <a:pt x="84" y="1641"/>
                </a:lnTo>
                <a:lnTo>
                  <a:pt x="0" y="1662"/>
                </a:lnTo>
                <a:close/>
              </a:path>
            </a:pathLst>
          </a:custGeom>
          <a:pattFill prst="dkVert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851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 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54852" name="Object 4"/>
          <p:cNvGraphicFramePr>
            <a:graphicFrameLocks noChangeAspect="1"/>
          </p:cNvGraphicFramePr>
          <p:nvPr/>
        </p:nvGraphicFramePr>
        <p:xfrm>
          <a:off x="381000" y="5257800"/>
          <a:ext cx="1652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0" name="公式" r:id="rId3" imgW="672840" imgH="164880" progId="Equation.3">
                  <p:embed/>
                </p:oleObj>
              </mc:Choice>
              <mc:Fallback>
                <p:oleObj name="公式" r:id="rId3" imgW="67284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16525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53" name="Text Box 5"/>
          <p:cNvSpPr txBox="1">
            <a:spLocks noChangeArrowheads="1"/>
          </p:cNvSpPr>
          <p:nvPr/>
        </p:nvSpPr>
        <p:spPr bwMode="auto">
          <a:xfrm>
            <a:off x="381000" y="2395538"/>
            <a:ext cx="56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2254854" name="Object 6"/>
          <p:cNvGraphicFramePr>
            <a:graphicFrameLocks noChangeAspect="1"/>
          </p:cNvGraphicFramePr>
          <p:nvPr/>
        </p:nvGraphicFramePr>
        <p:xfrm>
          <a:off x="1346200" y="2349500"/>
          <a:ext cx="182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1" name="公式" r:id="rId5" imgW="774360" imgH="253800" progId="Equation.3">
                  <p:embed/>
                </p:oleObj>
              </mc:Choice>
              <mc:Fallback>
                <p:oleObj name="公式" r:id="rId5" imgW="7743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349500"/>
                        <a:ext cx="1828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5" name="Object 7"/>
          <p:cNvGraphicFramePr>
            <a:graphicFrameLocks noChangeAspect="1"/>
          </p:cNvGraphicFramePr>
          <p:nvPr/>
        </p:nvGraphicFramePr>
        <p:xfrm>
          <a:off x="439738" y="1089025"/>
          <a:ext cx="40989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2" name="公式" r:id="rId7" imgW="1447560" imgH="368280" progId="Equation.3">
                  <p:embed/>
                </p:oleObj>
              </mc:Choice>
              <mc:Fallback>
                <p:oleObj name="公式" r:id="rId7" imgW="144756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089025"/>
                        <a:ext cx="40989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56" name="Text Box 8"/>
          <p:cNvSpPr txBox="1">
            <a:spLocks noChangeArrowheads="1"/>
          </p:cNvSpPr>
          <p:nvPr/>
        </p:nvSpPr>
        <p:spPr bwMode="auto">
          <a:xfrm>
            <a:off x="3856038" y="58261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4857" name="Text Box 9"/>
          <p:cNvSpPr txBox="1">
            <a:spLocks noChangeArrowheads="1"/>
          </p:cNvSpPr>
          <p:nvPr/>
        </p:nvSpPr>
        <p:spPr bwMode="auto">
          <a:xfrm>
            <a:off x="4008438" y="59785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pSp>
        <p:nvGrpSpPr>
          <p:cNvPr id="2254858" name="Group 10"/>
          <p:cNvGrpSpPr>
            <a:grpSpLocks/>
          </p:cNvGrpSpPr>
          <p:nvPr/>
        </p:nvGrpSpPr>
        <p:grpSpPr bwMode="auto">
          <a:xfrm>
            <a:off x="4843463" y="1736725"/>
            <a:ext cx="3689350" cy="3454400"/>
            <a:chOff x="3051" y="1094"/>
            <a:chExt cx="2324" cy="2176"/>
          </a:xfrm>
        </p:grpSpPr>
        <p:sp>
          <p:nvSpPr>
            <p:cNvPr id="2254859" name="Text Box 11"/>
            <p:cNvSpPr txBox="1">
              <a:spLocks noChangeArrowheads="1"/>
            </p:cNvSpPr>
            <p:nvPr/>
          </p:nvSpPr>
          <p:spPr bwMode="auto">
            <a:xfrm>
              <a:off x="3060" y="288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4860" name="Line 12"/>
            <p:cNvSpPr>
              <a:spLocks noChangeShapeType="1"/>
            </p:cNvSpPr>
            <p:nvPr/>
          </p:nvSpPr>
          <p:spPr bwMode="auto">
            <a:xfrm>
              <a:off x="3373" y="3039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61" name="Line 13"/>
            <p:cNvSpPr>
              <a:spLocks noChangeShapeType="1"/>
            </p:cNvSpPr>
            <p:nvPr/>
          </p:nvSpPr>
          <p:spPr bwMode="auto">
            <a:xfrm flipV="1">
              <a:off x="3373" y="1159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62" name="Text Box 14"/>
            <p:cNvSpPr txBox="1">
              <a:spLocks noChangeArrowheads="1"/>
            </p:cNvSpPr>
            <p:nvPr/>
          </p:nvSpPr>
          <p:spPr bwMode="auto">
            <a:xfrm>
              <a:off x="3051" y="1094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54863" name="Text Box 15"/>
            <p:cNvSpPr txBox="1">
              <a:spLocks noChangeArrowheads="1"/>
            </p:cNvSpPr>
            <p:nvPr/>
          </p:nvSpPr>
          <p:spPr bwMode="auto">
            <a:xfrm>
              <a:off x="5040" y="3039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254864" name="Freeform 16"/>
          <p:cNvSpPr>
            <a:spLocks/>
          </p:cNvSpPr>
          <p:nvPr/>
        </p:nvSpPr>
        <p:spPr bwMode="auto">
          <a:xfrm>
            <a:off x="5353050" y="2179638"/>
            <a:ext cx="2647950" cy="2649537"/>
          </a:xfrm>
          <a:custGeom>
            <a:avLst/>
            <a:gdLst>
              <a:gd name="T0" fmla="*/ 0 w 1668"/>
              <a:gd name="T1" fmla="*/ 1669 h 1669"/>
              <a:gd name="T2" fmla="*/ 1668 w 1668"/>
              <a:gd name="T3" fmla="*/ 0 h 16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68" h="1669">
                <a:moveTo>
                  <a:pt x="0" y="1669"/>
                </a:moveTo>
                <a:lnTo>
                  <a:pt x="1668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865" name="Text Box 17"/>
          <p:cNvSpPr txBox="1">
            <a:spLocks noChangeArrowheads="1"/>
          </p:cNvSpPr>
          <p:nvPr/>
        </p:nvSpPr>
        <p:spPr bwMode="auto">
          <a:xfrm>
            <a:off x="78486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4866" name="Text Box 18"/>
          <p:cNvSpPr txBox="1">
            <a:spLocks noChangeArrowheads="1"/>
          </p:cNvSpPr>
          <p:nvPr/>
        </p:nvSpPr>
        <p:spPr bwMode="auto">
          <a:xfrm>
            <a:off x="5018088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4867" name="Text Box 19"/>
          <p:cNvSpPr txBox="1">
            <a:spLocks noChangeArrowheads="1"/>
          </p:cNvSpPr>
          <p:nvPr/>
        </p:nvSpPr>
        <p:spPr bwMode="auto">
          <a:xfrm rot="-2635634">
            <a:off x="6022975" y="33369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 </a:t>
            </a:r>
            <a:r>
              <a:rPr lang="en-US" altLang="zh-CN" sz="2000" b="1">
                <a:solidFill>
                  <a:schemeClr val="accent2"/>
                </a:solidFill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254868" name="Freeform 20"/>
          <p:cNvSpPr>
            <a:spLocks/>
          </p:cNvSpPr>
          <p:nvPr/>
        </p:nvSpPr>
        <p:spPr bwMode="auto">
          <a:xfrm>
            <a:off x="5410200" y="2178050"/>
            <a:ext cx="2597150" cy="2622550"/>
          </a:xfrm>
          <a:custGeom>
            <a:avLst/>
            <a:gdLst>
              <a:gd name="T0" fmla="*/ 0 w 1636"/>
              <a:gd name="T1" fmla="*/ 1652 h 1652"/>
              <a:gd name="T2" fmla="*/ 816 w 1636"/>
              <a:gd name="T3" fmla="*/ 1220 h 1652"/>
              <a:gd name="T4" fmla="*/ 1636 w 1636"/>
              <a:gd name="T5" fmla="*/ 0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6" h="1652">
                <a:moveTo>
                  <a:pt x="0" y="1652"/>
                </a:moveTo>
                <a:cubicBezTo>
                  <a:pt x="272" y="1576"/>
                  <a:pt x="543" y="1495"/>
                  <a:pt x="816" y="1220"/>
                </a:cubicBezTo>
                <a:cubicBezTo>
                  <a:pt x="1089" y="945"/>
                  <a:pt x="1465" y="254"/>
                  <a:pt x="1636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869" name="Line 21"/>
          <p:cNvSpPr>
            <a:spLocks noChangeShapeType="1"/>
          </p:cNvSpPr>
          <p:nvPr/>
        </p:nvSpPr>
        <p:spPr bwMode="auto">
          <a:xfrm>
            <a:off x="5354638" y="2178050"/>
            <a:ext cx="2652712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870" name="Line 22"/>
          <p:cNvSpPr>
            <a:spLocks noChangeShapeType="1"/>
          </p:cNvSpPr>
          <p:nvPr/>
        </p:nvSpPr>
        <p:spPr bwMode="auto">
          <a:xfrm>
            <a:off x="8001000" y="2178050"/>
            <a:ext cx="0" cy="2646363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871" name="Text Box 23"/>
          <p:cNvSpPr txBox="1">
            <a:spLocks noChangeArrowheads="1"/>
          </p:cNvSpPr>
          <p:nvPr/>
        </p:nvSpPr>
        <p:spPr bwMode="auto">
          <a:xfrm rot="-2746638">
            <a:off x="6557963" y="3905250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 </a:t>
            </a:r>
            <a:r>
              <a:rPr lang="en-US" altLang="zh-CN" sz="2000" b="1">
                <a:solidFill>
                  <a:srgbClr val="009900"/>
                </a:solidFill>
              </a:rPr>
              <a:t>=</a:t>
            </a:r>
            <a:r>
              <a:rPr lang="en-US" altLang="zh-CN" sz="2000" b="1" i="1">
                <a:solidFill>
                  <a:srgbClr val="009900"/>
                </a:solidFill>
              </a:rPr>
              <a:t> x</a:t>
            </a:r>
            <a:r>
              <a:rPr lang="en-US" altLang="zh-CN" sz="2000" b="1" baseline="30000">
                <a:solidFill>
                  <a:srgbClr val="009900"/>
                </a:solidFill>
              </a:rPr>
              <a:t>2</a:t>
            </a:r>
            <a:endParaRPr lang="en-US" altLang="zh-CN" b="1" baseline="30000">
              <a:solidFill>
                <a:srgbClr val="009900"/>
              </a:solidFill>
            </a:endParaRPr>
          </a:p>
        </p:txBody>
      </p:sp>
      <p:graphicFrame>
        <p:nvGraphicFramePr>
          <p:cNvPr id="2254872" name="Object 24"/>
          <p:cNvGraphicFramePr>
            <a:graphicFrameLocks noChangeAspect="1"/>
          </p:cNvGraphicFramePr>
          <p:nvPr/>
        </p:nvGraphicFramePr>
        <p:xfrm>
          <a:off x="1346200" y="3187700"/>
          <a:ext cx="1441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3" name="公式" r:id="rId9" imgW="609480" imgH="203040" progId="Equation.3">
                  <p:embed/>
                </p:oleObj>
              </mc:Choice>
              <mc:Fallback>
                <p:oleObj name="公式" r:id="rId9" imgW="60948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187700"/>
                        <a:ext cx="1441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73" name="Object 25"/>
          <p:cNvGraphicFramePr>
            <a:graphicFrameLocks noChangeAspect="1"/>
          </p:cNvGraphicFramePr>
          <p:nvPr/>
        </p:nvGraphicFramePr>
        <p:xfrm>
          <a:off x="1066800" y="5065713"/>
          <a:ext cx="9302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4" name="公式" r:id="rId11" imgW="342720" imgH="330120" progId="Equation.3">
                  <p:embed/>
                </p:oleObj>
              </mc:Choice>
              <mc:Fallback>
                <p:oleObj name="公式" r:id="rId11" imgW="342720" imgH="3301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65713"/>
                        <a:ext cx="9302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74" name="Object 26"/>
          <p:cNvGraphicFramePr>
            <a:graphicFrameLocks noChangeAspect="1"/>
          </p:cNvGraphicFramePr>
          <p:nvPr/>
        </p:nvGraphicFramePr>
        <p:xfrm>
          <a:off x="303213" y="3843338"/>
          <a:ext cx="22875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5" name="公式" r:id="rId13" imgW="1117440" imgH="457200" progId="Equation.3">
                  <p:embed/>
                </p:oleObj>
              </mc:Choice>
              <mc:Fallback>
                <p:oleObj name="公式" r:id="rId13" imgW="111744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3843338"/>
                        <a:ext cx="22875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75" name="Object 27"/>
          <p:cNvGraphicFramePr>
            <a:graphicFrameLocks noChangeAspect="1"/>
          </p:cNvGraphicFramePr>
          <p:nvPr/>
        </p:nvGraphicFramePr>
        <p:xfrm>
          <a:off x="2770188" y="4141788"/>
          <a:ext cx="17510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6" name="公式" r:id="rId15" imgW="850680" imgH="215640" progId="Equation.3">
                  <p:embed/>
                </p:oleObj>
              </mc:Choice>
              <mc:Fallback>
                <p:oleObj name="公式" r:id="rId15" imgW="85068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141788"/>
                        <a:ext cx="17510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76" name="Object 28"/>
          <p:cNvGraphicFramePr>
            <a:graphicFrameLocks noChangeAspect="1"/>
          </p:cNvGraphicFramePr>
          <p:nvPr/>
        </p:nvGraphicFramePr>
        <p:xfrm>
          <a:off x="2133600" y="5065713"/>
          <a:ext cx="23510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7" name="公式" r:id="rId17" imgW="863280" imgH="330120" progId="Equation.3">
                  <p:embed/>
                </p:oleObj>
              </mc:Choice>
              <mc:Fallback>
                <p:oleObj name="公式" r:id="rId17" imgW="863280" imgH="330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65713"/>
                        <a:ext cx="23510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77" name="Text Box 29"/>
          <p:cNvSpPr txBox="1">
            <a:spLocks noChangeArrowheads="1"/>
          </p:cNvSpPr>
          <p:nvPr/>
        </p:nvSpPr>
        <p:spPr bwMode="auto">
          <a:xfrm>
            <a:off x="4160838" y="61309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4878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34975"/>
            <a:ext cx="3475038" cy="4794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将二重积分换序</a:t>
            </a:r>
          </a:p>
        </p:txBody>
      </p:sp>
      <p:sp>
        <p:nvSpPr>
          <p:cNvPr id="2254879" name="AutoShape 31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4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4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4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4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25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5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25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5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5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25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25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225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5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54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54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54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54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8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5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5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5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54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50" grpId="0" animBg="1"/>
      <p:bldP spid="2254853" grpId="0" autoUpdateAnimBg="0"/>
      <p:bldP spid="2254856" grpId="0" autoUpdateAnimBg="0"/>
      <p:bldP spid="2254857" grpId="0" autoUpdateAnimBg="0"/>
      <p:bldP spid="2254864" grpId="0" animBg="1"/>
      <p:bldP spid="2254865" grpId="0" autoUpdateAnimBg="0"/>
      <p:bldP spid="2254866" grpId="0" autoUpdateAnimBg="0"/>
      <p:bldP spid="2254867" grpId="0" autoUpdateAnimBg="0"/>
      <p:bldP spid="2254868" grpId="0" animBg="1"/>
      <p:bldP spid="2254869" grpId="0" animBg="1"/>
      <p:bldP spid="2254870" grpId="0" animBg="1"/>
      <p:bldP spid="2254871" grpId="0" autoUpdateAnimBg="0"/>
      <p:bldP spid="22548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65" name="Rectangle 5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15" name="Text Box 3"/>
          <p:cNvSpPr txBox="1">
            <a:spLocks noChangeArrowheads="1"/>
          </p:cNvSpPr>
          <p:nvPr/>
        </p:nvSpPr>
        <p:spPr bwMode="auto">
          <a:xfrm>
            <a:off x="6702425" y="8699500"/>
            <a:ext cx="181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291716" name="Rectangle 4"/>
          <p:cNvSpPr>
            <a:spLocks noChangeArrowheads="1"/>
          </p:cNvSpPr>
          <p:nvPr/>
        </p:nvSpPr>
        <p:spPr bwMode="auto">
          <a:xfrm>
            <a:off x="457200" y="2432050"/>
            <a:ext cx="6888163" cy="14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16  </a:t>
            </a:r>
            <a:r>
              <a:rPr lang="zh-CN" altLang="en-US" sz="1800">
                <a:latin typeface="楷体_GB2312" pitchFamily="49" charset="-122"/>
              </a:rPr>
              <a:t>利用极坐标计算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二重积分           </a:t>
            </a:r>
          </a:p>
          <a:p>
            <a:pPr>
              <a:lnSpc>
                <a:spcPct val="160000"/>
              </a:lnSpc>
            </a:pPr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17  </a:t>
            </a:r>
            <a:r>
              <a:rPr lang="zh-CN" altLang="en-US" sz="1800">
                <a:latin typeface="楷体_GB2312" pitchFamily="49" charset="-122"/>
              </a:rPr>
              <a:t>怎样用极坐标计算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二重积分   </a:t>
            </a:r>
            <a:r>
              <a:rPr lang="en-US" altLang="zh-CN" sz="1800">
                <a:solidFill>
                  <a:schemeClr val="tx1"/>
                </a:solidFill>
              </a:rPr>
              <a:t>(1)</a:t>
            </a:r>
            <a:r>
              <a:rPr lang="en-US" altLang="zh-CN" sz="18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极点不在区域 </a:t>
            </a:r>
            <a:r>
              <a:rPr lang="en-US" altLang="zh-CN" sz="1800" i="1">
                <a:solidFill>
                  <a:schemeClr val="tx1"/>
                </a:solidFill>
              </a:rPr>
              <a:t>D</a:t>
            </a:r>
            <a:r>
              <a:rPr lang="en-US" altLang="zh-CN" sz="1800" i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的内部 </a:t>
            </a:r>
          </a:p>
          <a:p>
            <a:pPr>
              <a:lnSpc>
                <a:spcPct val="160000"/>
              </a:lnSpc>
            </a:pPr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18  </a:t>
            </a:r>
            <a:r>
              <a:rPr lang="zh-CN" altLang="en-US" sz="1800">
                <a:latin typeface="楷体_GB2312" pitchFamily="49" charset="-122"/>
              </a:rPr>
              <a:t>怎样用极坐标计算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二重积分   </a:t>
            </a:r>
            <a:r>
              <a:rPr lang="en-US" altLang="zh-CN" sz="1800">
                <a:solidFill>
                  <a:schemeClr val="tx1"/>
                </a:solidFill>
              </a:rPr>
              <a:t>(2)</a:t>
            </a:r>
            <a:r>
              <a:rPr lang="en-US" altLang="zh-CN" sz="18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极点位于区域 </a:t>
            </a:r>
            <a:r>
              <a:rPr lang="en-US" altLang="zh-CN" sz="1800" i="1">
                <a:solidFill>
                  <a:schemeClr val="tx1"/>
                </a:solidFill>
              </a:rPr>
              <a:t>D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的内部 </a:t>
            </a:r>
          </a:p>
        </p:txBody>
      </p:sp>
      <p:sp>
        <p:nvSpPr>
          <p:cNvPr id="2291717" name="Text Box 5"/>
          <p:cNvSpPr txBox="1">
            <a:spLocks noChangeArrowheads="1"/>
          </p:cNvSpPr>
          <p:nvPr/>
        </p:nvSpPr>
        <p:spPr bwMode="auto">
          <a:xfrm>
            <a:off x="457200" y="1690688"/>
            <a:ext cx="395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14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（练习）将二重积分化成二次积分</a:t>
            </a:r>
            <a:endParaRPr lang="zh-CN" altLang="en-US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2291718" name="Text Box 6"/>
          <p:cNvSpPr txBox="1">
            <a:spLocks noChangeArrowheads="1"/>
          </p:cNvSpPr>
          <p:nvPr/>
        </p:nvSpPr>
        <p:spPr bwMode="auto">
          <a:xfrm>
            <a:off x="463550" y="2133600"/>
            <a:ext cx="384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15</a:t>
            </a:r>
            <a:r>
              <a:rPr lang="en-US" altLang="zh-CN" sz="180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为什么引用极坐标计算二重积分</a:t>
            </a:r>
          </a:p>
        </p:txBody>
      </p:sp>
      <p:sp>
        <p:nvSpPr>
          <p:cNvPr id="2291719" name="Text Box 7"/>
          <p:cNvSpPr txBox="1">
            <a:spLocks noChangeArrowheads="1"/>
          </p:cNvSpPr>
          <p:nvPr/>
        </p:nvSpPr>
        <p:spPr bwMode="auto">
          <a:xfrm>
            <a:off x="457200" y="3852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19</a:t>
            </a:r>
            <a:endParaRPr lang="en-US" altLang="zh-CN" sz="18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291720" name="Text Box 8"/>
          <p:cNvSpPr txBox="1">
            <a:spLocks noChangeArrowheads="1"/>
          </p:cNvSpPr>
          <p:nvPr/>
        </p:nvSpPr>
        <p:spPr bwMode="auto">
          <a:xfrm>
            <a:off x="457200" y="55245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21</a:t>
            </a:r>
            <a:endParaRPr lang="en-US" altLang="zh-CN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91721" name="Object 9"/>
          <p:cNvGraphicFramePr>
            <a:graphicFrameLocks noChangeAspect="1"/>
          </p:cNvGraphicFramePr>
          <p:nvPr/>
        </p:nvGraphicFramePr>
        <p:xfrm>
          <a:off x="946150" y="5386388"/>
          <a:ext cx="51165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0" name="公式" r:id="rId3" imgW="3047760" imgH="368280" progId="Equation.3">
                  <p:embed/>
                </p:oleObj>
              </mc:Choice>
              <mc:Fallback>
                <p:oleObj name="公式" r:id="rId3" imgW="30477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386388"/>
                        <a:ext cx="51165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28" name="Object 16"/>
          <p:cNvGraphicFramePr>
            <a:graphicFrameLocks noChangeAspect="1"/>
          </p:cNvGraphicFramePr>
          <p:nvPr/>
        </p:nvGraphicFramePr>
        <p:xfrm>
          <a:off x="1025525" y="3871913"/>
          <a:ext cx="4017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1" name="公式" r:id="rId5" imgW="2463480" imgH="368280" progId="Equation.3">
                  <p:embed/>
                </p:oleObj>
              </mc:Choice>
              <mc:Fallback>
                <p:oleObj name="公式" r:id="rId5" imgW="246348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871913"/>
                        <a:ext cx="40179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29" name="Object 17"/>
          <p:cNvGraphicFramePr>
            <a:graphicFrameLocks noChangeAspect="1"/>
          </p:cNvGraphicFramePr>
          <p:nvPr/>
        </p:nvGraphicFramePr>
        <p:xfrm>
          <a:off x="1025525" y="4389438"/>
          <a:ext cx="50450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2" name="公式" r:id="rId7" imgW="3124080" imgH="228600" progId="Equation.3">
                  <p:embed/>
                </p:oleObj>
              </mc:Choice>
              <mc:Fallback>
                <p:oleObj name="公式" r:id="rId7" imgW="31240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389438"/>
                        <a:ext cx="50450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30" name="Text Box 18"/>
          <p:cNvSpPr txBox="1">
            <a:spLocks noChangeArrowheads="1"/>
          </p:cNvSpPr>
          <p:nvPr/>
        </p:nvSpPr>
        <p:spPr bwMode="auto">
          <a:xfrm>
            <a:off x="457200" y="48339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20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91731" name="Object 19"/>
          <p:cNvGraphicFramePr>
            <a:graphicFrameLocks noChangeAspect="1"/>
          </p:cNvGraphicFramePr>
          <p:nvPr/>
        </p:nvGraphicFramePr>
        <p:xfrm>
          <a:off x="3846513" y="4878388"/>
          <a:ext cx="42116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3" name="公式" r:id="rId9" imgW="2882880" imgH="228600" progId="Equation.3">
                  <p:embed/>
                </p:oleObj>
              </mc:Choice>
              <mc:Fallback>
                <p:oleObj name="公式" r:id="rId9" imgW="288288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4878388"/>
                        <a:ext cx="42116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32" name="Object 20"/>
          <p:cNvGraphicFramePr>
            <a:graphicFrameLocks noChangeAspect="1"/>
          </p:cNvGraphicFramePr>
          <p:nvPr/>
        </p:nvGraphicFramePr>
        <p:xfrm>
          <a:off x="911225" y="4843463"/>
          <a:ext cx="2682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4" name="公式" r:id="rId11" imgW="1612800" imgH="368280" progId="Equation.3">
                  <p:embed/>
                </p:oleObj>
              </mc:Choice>
              <mc:Fallback>
                <p:oleObj name="公式" r:id="rId11" imgW="1612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843463"/>
                        <a:ext cx="26828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34" name="Text Box 22"/>
          <p:cNvSpPr txBox="1">
            <a:spLocks noChangeArrowheads="1"/>
          </p:cNvSpPr>
          <p:nvPr/>
        </p:nvSpPr>
        <p:spPr bwMode="auto">
          <a:xfrm>
            <a:off x="457200" y="784225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12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将二重积分换序：</a:t>
            </a:r>
            <a:endParaRPr lang="zh-CN" altLang="en-US" sz="1800">
              <a:solidFill>
                <a:srgbClr val="FF00FF"/>
              </a:solidFill>
              <a:latin typeface="楷体_GB2312" pitchFamily="49" charset="-122"/>
            </a:endParaRPr>
          </a:p>
        </p:txBody>
      </p:sp>
      <p:graphicFrame>
        <p:nvGraphicFramePr>
          <p:cNvPr id="2291735" name="Object 23"/>
          <p:cNvGraphicFramePr>
            <a:graphicFrameLocks noChangeAspect="1"/>
          </p:cNvGraphicFramePr>
          <p:nvPr/>
        </p:nvGraphicFramePr>
        <p:xfrm>
          <a:off x="3343275" y="709613"/>
          <a:ext cx="21050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5" name="公式" r:id="rId13" imgW="1320480" imgH="368280" progId="Equation.3">
                  <p:embed/>
                </p:oleObj>
              </mc:Choice>
              <mc:Fallback>
                <p:oleObj name="公式" r:id="rId13" imgW="132048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709613"/>
                        <a:ext cx="21050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36" name="Text Box 24"/>
          <p:cNvSpPr txBox="1">
            <a:spLocks noChangeArrowheads="1"/>
          </p:cNvSpPr>
          <p:nvPr/>
        </p:nvSpPr>
        <p:spPr bwMode="auto">
          <a:xfrm>
            <a:off x="457200" y="1266825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13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将二重积分换序：</a:t>
            </a:r>
            <a:endParaRPr lang="zh-CN" altLang="en-US" sz="1800">
              <a:solidFill>
                <a:srgbClr val="FF00FF"/>
              </a:solidFill>
              <a:latin typeface="楷体_GB2312" pitchFamily="49" charset="-122"/>
            </a:endParaRPr>
          </a:p>
        </p:txBody>
      </p:sp>
      <p:graphicFrame>
        <p:nvGraphicFramePr>
          <p:cNvPr id="2291737" name="Object 25"/>
          <p:cNvGraphicFramePr>
            <a:graphicFrameLocks noChangeAspect="1"/>
          </p:cNvGraphicFramePr>
          <p:nvPr/>
        </p:nvGraphicFramePr>
        <p:xfrm>
          <a:off x="3148013" y="1187450"/>
          <a:ext cx="24844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6" name="公式" r:id="rId15" imgW="1574640" imgH="368280" progId="Equation.3">
                  <p:embed/>
                </p:oleObj>
              </mc:Choice>
              <mc:Fallback>
                <p:oleObj name="公式" r:id="rId15" imgW="157464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1187450"/>
                        <a:ext cx="24844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4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8515350" y="5524500"/>
            <a:ext cx="300038" cy="1428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291753" name="AutoShape 41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230938" y="55245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55" name="AutoShape 43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10550" y="48958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56" name="AutoShape 44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24600" y="43815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57" name="AutoShape 45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65800" y="7842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58" name="AutoShape 46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65800" y="13335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59" name="AutoShape 47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91050" y="17145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60" name="AutoShape 48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91050" y="2209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61" name="AutoShape 49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46913" y="3048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62" name="AutoShape 50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46913" y="3505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1764" name="AutoShape 52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784600" y="2667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4" name="Freeform 1026" descr="深色横线"/>
          <p:cNvSpPr>
            <a:spLocks/>
          </p:cNvSpPr>
          <p:nvPr/>
        </p:nvSpPr>
        <p:spPr bwMode="auto">
          <a:xfrm>
            <a:off x="5354638" y="2185988"/>
            <a:ext cx="2638425" cy="2638425"/>
          </a:xfrm>
          <a:custGeom>
            <a:avLst/>
            <a:gdLst>
              <a:gd name="T0" fmla="*/ 1662 w 1662"/>
              <a:gd name="T1" fmla="*/ 0 h 1662"/>
              <a:gd name="T2" fmla="*/ 0 w 1662"/>
              <a:gd name="T3" fmla="*/ 1662 h 1662"/>
              <a:gd name="T4" fmla="*/ 8 w 1662"/>
              <a:gd name="T5" fmla="*/ 1443 h 1662"/>
              <a:gd name="T6" fmla="*/ 62 w 1662"/>
              <a:gd name="T7" fmla="*/ 1224 h 1662"/>
              <a:gd name="T8" fmla="*/ 122 w 1662"/>
              <a:gd name="T9" fmla="*/ 1026 h 1662"/>
              <a:gd name="T10" fmla="*/ 221 w 1662"/>
              <a:gd name="T11" fmla="*/ 840 h 1662"/>
              <a:gd name="T12" fmla="*/ 305 w 1662"/>
              <a:gd name="T13" fmla="*/ 714 h 1662"/>
              <a:gd name="T14" fmla="*/ 371 w 1662"/>
              <a:gd name="T15" fmla="*/ 621 h 1662"/>
              <a:gd name="T16" fmla="*/ 473 w 1662"/>
              <a:gd name="T17" fmla="*/ 507 h 1662"/>
              <a:gd name="T18" fmla="*/ 605 w 1662"/>
              <a:gd name="T19" fmla="*/ 387 h 1662"/>
              <a:gd name="T20" fmla="*/ 716 w 1662"/>
              <a:gd name="T21" fmla="*/ 294 h 1662"/>
              <a:gd name="T22" fmla="*/ 917 w 1662"/>
              <a:gd name="T23" fmla="*/ 186 h 1662"/>
              <a:gd name="T24" fmla="*/ 1079 w 1662"/>
              <a:gd name="T25" fmla="*/ 114 h 1662"/>
              <a:gd name="T26" fmla="*/ 1205 w 1662"/>
              <a:gd name="T27" fmla="*/ 75 h 1662"/>
              <a:gd name="T28" fmla="*/ 1298 w 1662"/>
              <a:gd name="T29" fmla="*/ 48 h 1662"/>
              <a:gd name="T30" fmla="*/ 1403 w 1662"/>
              <a:gd name="T31" fmla="*/ 33 h 1662"/>
              <a:gd name="T32" fmla="*/ 1577 w 1662"/>
              <a:gd name="T33" fmla="*/ 9 h 1662"/>
              <a:gd name="T34" fmla="*/ 1662 w 1662"/>
              <a:gd name="T35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62" h="1662">
                <a:moveTo>
                  <a:pt x="1662" y="0"/>
                </a:moveTo>
                <a:lnTo>
                  <a:pt x="0" y="1662"/>
                </a:lnTo>
                <a:lnTo>
                  <a:pt x="8" y="1443"/>
                </a:lnTo>
                <a:lnTo>
                  <a:pt x="62" y="1224"/>
                </a:lnTo>
                <a:lnTo>
                  <a:pt x="122" y="1026"/>
                </a:lnTo>
                <a:lnTo>
                  <a:pt x="221" y="840"/>
                </a:lnTo>
                <a:lnTo>
                  <a:pt x="305" y="714"/>
                </a:lnTo>
                <a:lnTo>
                  <a:pt x="371" y="621"/>
                </a:lnTo>
                <a:lnTo>
                  <a:pt x="473" y="507"/>
                </a:lnTo>
                <a:lnTo>
                  <a:pt x="605" y="387"/>
                </a:lnTo>
                <a:lnTo>
                  <a:pt x="716" y="294"/>
                </a:lnTo>
                <a:lnTo>
                  <a:pt x="917" y="186"/>
                </a:lnTo>
                <a:lnTo>
                  <a:pt x="1079" y="114"/>
                </a:lnTo>
                <a:lnTo>
                  <a:pt x="1205" y="75"/>
                </a:lnTo>
                <a:lnTo>
                  <a:pt x="1298" y="48"/>
                </a:lnTo>
                <a:lnTo>
                  <a:pt x="1403" y="33"/>
                </a:lnTo>
                <a:lnTo>
                  <a:pt x="1577" y="9"/>
                </a:lnTo>
                <a:lnTo>
                  <a:pt x="1662" y="0"/>
                </a:lnTo>
                <a:close/>
              </a:path>
            </a:pathLst>
          </a:custGeom>
          <a:pattFill prst="dkHorz">
            <a:fgClr>
              <a:srgbClr val="00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876" name="Object 1028"/>
          <p:cNvGraphicFramePr>
            <a:graphicFrameLocks noChangeAspect="1"/>
          </p:cNvGraphicFramePr>
          <p:nvPr/>
        </p:nvGraphicFramePr>
        <p:xfrm>
          <a:off x="407988" y="5775325"/>
          <a:ext cx="7921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64" name="公式" r:id="rId3" imgW="291960" imgH="164880" progId="Equation.3">
                  <p:embed/>
                </p:oleObj>
              </mc:Choice>
              <mc:Fallback>
                <p:oleObj name="公式" r:id="rId3" imgW="291960" imgH="1648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775325"/>
                        <a:ext cx="7921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77" name="Text Box 1029"/>
          <p:cNvSpPr txBox="1">
            <a:spLocks noChangeArrowheads="1"/>
          </p:cNvSpPr>
          <p:nvPr/>
        </p:nvSpPr>
        <p:spPr bwMode="auto">
          <a:xfrm>
            <a:off x="406400" y="2178050"/>
            <a:ext cx="560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2255878" name="Object 1030"/>
          <p:cNvGraphicFramePr>
            <a:graphicFrameLocks noChangeAspect="1"/>
          </p:cNvGraphicFramePr>
          <p:nvPr/>
        </p:nvGraphicFramePr>
        <p:xfrm>
          <a:off x="838200" y="2925763"/>
          <a:ext cx="2771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65" name="公式" r:id="rId5" imgW="1231560" imgH="266400" progId="Equation.3">
                  <p:embed/>
                </p:oleObj>
              </mc:Choice>
              <mc:Fallback>
                <p:oleObj name="公式" r:id="rId5" imgW="1231560" imgH="266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25763"/>
                        <a:ext cx="27717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79" name="Object 1031"/>
          <p:cNvGraphicFramePr>
            <a:graphicFrameLocks noChangeAspect="1"/>
          </p:cNvGraphicFramePr>
          <p:nvPr/>
        </p:nvGraphicFramePr>
        <p:xfrm>
          <a:off x="193675" y="914400"/>
          <a:ext cx="48895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66" name="公式" r:id="rId7" imgW="1726920" imgH="368280" progId="Equation.3">
                  <p:embed/>
                </p:oleObj>
              </mc:Choice>
              <mc:Fallback>
                <p:oleObj name="公式" r:id="rId7" imgW="1726920" imgH="3682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914400"/>
                        <a:ext cx="48895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80" name="Text Box 1032"/>
          <p:cNvSpPr txBox="1">
            <a:spLocks noChangeArrowheads="1"/>
          </p:cNvSpPr>
          <p:nvPr/>
        </p:nvSpPr>
        <p:spPr bwMode="auto">
          <a:xfrm>
            <a:off x="3856038" y="58261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5881" name="Text Box 1033"/>
          <p:cNvSpPr txBox="1">
            <a:spLocks noChangeArrowheads="1"/>
          </p:cNvSpPr>
          <p:nvPr/>
        </p:nvSpPr>
        <p:spPr bwMode="auto">
          <a:xfrm>
            <a:off x="4008438" y="59785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pSp>
        <p:nvGrpSpPr>
          <p:cNvPr id="2255882" name="Group 1034"/>
          <p:cNvGrpSpPr>
            <a:grpSpLocks/>
          </p:cNvGrpSpPr>
          <p:nvPr/>
        </p:nvGrpSpPr>
        <p:grpSpPr bwMode="auto">
          <a:xfrm>
            <a:off x="4843463" y="1736725"/>
            <a:ext cx="3689350" cy="3454400"/>
            <a:chOff x="3051" y="1094"/>
            <a:chExt cx="2324" cy="2176"/>
          </a:xfrm>
        </p:grpSpPr>
        <p:sp>
          <p:nvSpPr>
            <p:cNvPr id="2255883" name="Text Box 1035"/>
            <p:cNvSpPr txBox="1">
              <a:spLocks noChangeArrowheads="1"/>
            </p:cNvSpPr>
            <p:nvPr/>
          </p:nvSpPr>
          <p:spPr bwMode="auto">
            <a:xfrm>
              <a:off x="3060" y="288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5884" name="Line 1036"/>
            <p:cNvSpPr>
              <a:spLocks noChangeShapeType="1"/>
            </p:cNvSpPr>
            <p:nvPr/>
          </p:nvSpPr>
          <p:spPr bwMode="auto">
            <a:xfrm>
              <a:off x="3373" y="3039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85" name="Line 1037"/>
            <p:cNvSpPr>
              <a:spLocks noChangeShapeType="1"/>
            </p:cNvSpPr>
            <p:nvPr/>
          </p:nvSpPr>
          <p:spPr bwMode="auto">
            <a:xfrm flipV="1">
              <a:off x="3373" y="1159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86" name="Text Box 1038"/>
            <p:cNvSpPr txBox="1">
              <a:spLocks noChangeArrowheads="1"/>
            </p:cNvSpPr>
            <p:nvPr/>
          </p:nvSpPr>
          <p:spPr bwMode="auto">
            <a:xfrm>
              <a:off x="3051" y="1094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55887" name="Text Box 1039"/>
            <p:cNvSpPr txBox="1">
              <a:spLocks noChangeArrowheads="1"/>
            </p:cNvSpPr>
            <p:nvPr/>
          </p:nvSpPr>
          <p:spPr bwMode="auto">
            <a:xfrm>
              <a:off x="5040" y="3039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2255888" name="Freeform 1040"/>
          <p:cNvSpPr>
            <a:spLocks/>
          </p:cNvSpPr>
          <p:nvPr/>
        </p:nvSpPr>
        <p:spPr bwMode="auto">
          <a:xfrm>
            <a:off x="5362575" y="2190750"/>
            <a:ext cx="2633663" cy="2633663"/>
          </a:xfrm>
          <a:custGeom>
            <a:avLst/>
            <a:gdLst>
              <a:gd name="T0" fmla="*/ 0 w 1659"/>
              <a:gd name="T1" fmla="*/ 1659 h 1659"/>
              <a:gd name="T2" fmla="*/ 1659 w 1659"/>
              <a:gd name="T3" fmla="*/ 0 h 16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59" h="1659">
                <a:moveTo>
                  <a:pt x="0" y="1659"/>
                </a:moveTo>
                <a:lnTo>
                  <a:pt x="1659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889" name="Text Box 1041"/>
          <p:cNvSpPr txBox="1">
            <a:spLocks noChangeArrowheads="1"/>
          </p:cNvSpPr>
          <p:nvPr/>
        </p:nvSpPr>
        <p:spPr bwMode="auto">
          <a:xfrm>
            <a:off x="7772400" y="4733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a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5890" name="Freeform 1042"/>
          <p:cNvSpPr>
            <a:spLocks/>
          </p:cNvSpPr>
          <p:nvPr/>
        </p:nvSpPr>
        <p:spPr bwMode="auto">
          <a:xfrm>
            <a:off x="5338763" y="2190750"/>
            <a:ext cx="2667000" cy="4763"/>
          </a:xfrm>
          <a:custGeom>
            <a:avLst/>
            <a:gdLst>
              <a:gd name="T0" fmla="*/ 0 w 1680"/>
              <a:gd name="T1" fmla="*/ 0 h 3"/>
              <a:gd name="T2" fmla="*/ 1680 w 1680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80" h="3">
                <a:moveTo>
                  <a:pt x="0" y="0"/>
                </a:moveTo>
                <a:lnTo>
                  <a:pt x="1680" y="3"/>
                </a:lnTo>
              </a:path>
            </a:pathLst>
          </a:custGeom>
          <a:noFill/>
          <a:ln w="28575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891" name="Line 1043"/>
          <p:cNvSpPr>
            <a:spLocks noChangeShapeType="1"/>
          </p:cNvSpPr>
          <p:nvPr/>
        </p:nvSpPr>
        <p:spPr bwMode="auto">
          <a:xfrm>
            <a:off x="8001000" y="2178050"/>
            <a:ext cx="0" cy="2646363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892" name="Object 1044"/>
          <p:cNvGraphicFramePr>
            <a:graphicFrameLocks noChangeAspect="1"/>
          </p:cNvGraphicFramePr>
          <p:nvPr/>
        </p:nvGraphicFramePr>
        <p:xfrm>
          <a:off x="1358900" y="2281238"/>
          <a:ext cx="1466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67" name="公式" r:id="rId9" imgW="622080" imgH="177480" progId="Equation.3">
                  <p:embed/>
                </p:oleObj>
              </mc:Choice>
              <mc:Fallback>
                <p:oleObj name="公式" r:id="rId9" imgW="622080" imgH="17748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281238"/>
                        <a:ext cx="14668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3" name="Object 1045"/>
          <p:cNvGraphicFramePr>
            <a:graphicFrameLocks noChangeAspect="1"/>
          </p:cNvGraphicFramePr>
          <p:nvPr/>
        </p:nvGraphicFramePr>
        <p:xfrm>
          <a:off x="1125538" y="5522913"/>
          <a:ext cx="9652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68" name="公式" r:id="rId11" imgW="355320" imgH="330120" progId="Equation.3">
                  <p:embed/>
                </p:oleObj>
              </mc:Choice>
              <mc:Fallback>
                <p:oleObj name="公式" r:id="rId11" imgW="355320" imgH="33012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5522913"/>
                        <a:ext cx="9652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94" name="Arc 1046"/>
          <p:cNvSpPr>
            <a:spLocks/>
          </p:cNvSpPr>
          <p:nvPr/>
        </p:nvSpPr>
        <p:spPr bwMode="auto">
          <a:xfrm rot="-5368993">
            <a:off x="5362575" y="2185988"/>
            <a:ext cx="2638425" cy="2638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895" name="Text Box 1047"/>
          <p:cNvSpPr txBox="1">
            <a:spLocks noChangeArrowheads="1"/>
          </p:cNvSpPr>
          <p:nvPr/>
        </p:nvSpPr>
        <p:spPr bwMode="auto">
          <a:xfrm>
            <a:off x="5018088" y="1928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a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55896" name="Object 1048"/>
          <p:cNvGraphicFramePr>
            <a:graphicFrameLocks noChangeAspect="1"/>
          </p:cNvGraphicFramePr>
          <p:nvPr/>
        </p:nvGraphicFramePr>
        <p:xfrm>
          <a:off x="304800" y="3816350"/>
          <a:ext cx="1768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69" name="公式" r:id="rId13" imgW="914400" imgH="228600" progId="Equation.3">
                  <p:embed/>
                </p:oleObj>
              </mc:Choice>
              <mc:Fallback>
                <p:oleObj name="公式" r:id="rId13" imgW="914400" imgH="22860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6350"/>
                        <a:ext cx="17684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7" name="Object 1049"/>
          <p:cNvGraphicFramePr>
            <a:graphicFrameLocks noChangeAspect="1"/>
          </p:cNvGraphicFramePr>
          <p:nvPr/>
        </p:nvGraphicFramePr>
        <p:xfrm>
          <a:off x="2149475" y="3816350"/>
          <a:ext cx="28590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0" name="公式" r:id="rId15" imgW="1422360" imgH="228600" progId="Equation.3">
                  <p:embed/>
                </p:oleObj>
              </mc:Choice>
              <mc:Fallback>
                <p:oleObj name="公式" r:id="rId15" imgW="1422360" imgH="22860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816350"/>
                        <a:ext cx="28590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8" name="Object 1050"/>
          <p:cNvGraphicFramePr>
            <a:graphicFrameLocks noChangeAspect="1"/>
          </p:cNvGraphicFramePr>
          <p:nvPr/>
        </p:nvGraphicFramePr>
        <p:xfrm>
          <a:off x="228600" y="4648200"/>
          <a:ext cx="15287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1" name="公式" r:id="rId17" imgW="736560" imgH="190440" progId="Equation.3">
                  <p:embed/>
                </p:oleObj>
              </mc:Choice>
              <mc:Fallback>
                <p:oleObj name="公式" r:id="rId17" imgW="736560" imgH="19044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15287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9" name="Object 1051"/>
          <p:cNvGraphicFramePr>
            <a:graphicFrameLocks noChangeAspect="1"/>
          </p:cNvGraphicFramePr>
          <p:nvPr/>
        </p:nvGraphicFramePr>
        <p:xfrm>
          <a:off x="1879600" y="4465638"/>
          <a:ext cx="2921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2" name="公式" r:id="rId19" imgW="1358640" imgH="279360" progId="Equation.3">
                  <p:embed/>
                </p:oleObj>
              </mc:Choice>
              <mc:Fallback>
                <p:oleObj name="公式" r:id="rId19" imgW="1358640" imgH="27936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465638"/>
                        <a:ext cx="2921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03" name="Object 1055"/>
          <p:cNvGraphicFramePr>
            <a:graphicFrameLocks noChangeAspect="1"/>
          </p:cNvGraphicFramePr>
          <p:nvPr/>
        </p:nvGraphicFramePr>
        <p:xfrm>
          <a:off x="6057900" y="1754188"/>
          <a:ext cx="17145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3" name="公式" r:id="rId21" imgW="1130040" imgH="279360" progId="Equation.3">
                  <p:embed/>
                </p:oleObj>
              </mc:Choice>
              <mc:Fallback>
                <p:oleObj name="公式" r:id="rId21" imgW="1130040" imgH="27936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754188"/>
                        <a:ext cx="17145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04" name="Text Box 1056"/>
          <p:cNvSpPr txBox="1">
            <a:spLocks noChangeArrowheads="1"/>
          </p:cNvSpPr>
          <p:nvPr/>
        </p:nvSpPr>
        <p:spPr bwMode="auto">
          <a:xfrm>
            <a:off x="4160838" y="61309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5905" name="Text Box 1057"/>
          <p:cNvSpPr txBox="1">
            <a:spLocks noChangeArrowheads="1"/>
          </p:cNvSpPr>
          <p:nvPr/>
        </p:nvSpPr>
        <p:spPr bwMode="auto">
          <a:xfrm>
            <a:off x="4313238" y="62833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5906" name="Text Box 1058"/>
          <p:cNvSpPr txBox="1">
            <a:spLocks noChangeArrowheads="1"/>
          </p:cNvSpPr>
          <p:nvPr/>
        </p:nvSpPr>
        <p:spPr bwMode="auto">
          <a:xfrm>
            <a:off x="4465638" y="64357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5907" name="Text Box 1059"/>
          <p:cNvSpPr txBox="1">
            <a:spLocks noChangeArrowheads="1"/>
          </p:cNvSpPr>
          <p:nvPr/>
        </p:nvSpPr>
        <p:spPr bwMode="auto">
          <a:xfrm>
            <a:off x="4618038" y="658812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5908" name="Arc 1060"/>
          <p:cNvSpPr>
            <a:spLocks/>
          </p:cNvSpPr>
          <p:nvPr/>
        </p:nvSpPr>
        <p:spPr bwMode="auto">
          <a:xfrm rot="-5368993">
            <a:off x="7141369" y="3063081"/>
            <a:ext cx="2638425" cy="9318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599 w 21599"/>
              <a:gd name="T1" fmla="*/ 178 h 7617"/>
              <a:gd name="T2" fmla="*/ 20212 w 21599"/>
              <a:gd name="T3" fmla="*/ 7617 h 7617"/>
              <a:gd name="T4" fmla="*/ 0 w 21599"/>
              <a:gd name="T5" fmla="*/ 0 h 7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7617" fill="none" extrusionOk="0">
                <a:moveTo>
                  <a:pt x="21599" y="178"/>
                </a:moveTo>
                <a:cubicBezTo>
                  <a:pt x="21578" y="2720"/>
                  <a:pt x="21108" y="5238"/>
                  <a:pt x="20212" y="7617"/>
                </a:cubicBezTo>
              </a:path>
              <a:path w="21599" h="7617" stroke="0" extrusionOk="0">
                <a:moveTo>
                  <a:pt x="21599" y="178"/>
                </a:moveTo>
                <a:cubicBezTo>
                  <a:pt x="21578" y="2720"/>
                  <a:pt x="21108" y="5238"/>
                  <a:pt x="20212" y="7617"/>
                </a:cubicBez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909" name="Arc 1061"/>
          <p:cNvSpPr>
            <a:spLocks/>
          </p:cNvSpPr>
          <p:nvPr/>
        </p:nvSpPr>
        <p:spPr bwMode="auto">
          <a:xfrm rot="-5368993">
            <a:off x="6178551" y="3971925"/>
            <a:ext cx="982662" cy="2643187"/>
          </a:xfrm>
          <a:custGeom>
            <a:avLst/>
            <a:gdLst>
              <a:gd name="G0" fmla="+- 7750 0 0"/>
              <a:gd name="G1" fmla="+- 21600 0 0"/>
              <a:gd name="G2" fmla="+- 21600 0 0"/>
              <a:gd name="T0" fmla="*/ 0 w 8043"/>
              <a:gd name="T1" fmla="*/ 1438 h 21600"/>
              <a:gd name="T2" fmla="*/ 8043 w 8043"/>
              <a:gd name="T3" fmla="*/ 2 h 21600"/>
              <a:gd name="T4" fmla="*/ 7750 w 804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43" h="21600" fill="none" extrusionOk="0">
                <a:moveTo>
                  <a:pt x="0" y="1438"/>
                </a:moveTo>
                <a:cubicBezTo>
                  <a:pt x="2473" y="487"/>
                  <a:pt x="5100" y="-1"/>
                  <a:pt x="7750" y="0"/>
                </a:cubicBezTo>
                <a:cubicBezTo>
                  <a:pt x="7847" y="0"/>
                  <a:pt x="7945" y="0"/>
                  <a:pt x="8043" y="1"/>
                </a:cubicBezTo>
              </a:path>
              <a:path w="8043" h="21600" stroke="0" extrusionOk="0">
                <a:moveTo>
                  <a:pt x="0" y="1438"/>
                </a:moveTo>
                <a:cubicBezTo>
                  <a:pt x="2473" y="487"/>
                  <a:pt x="5100" y="-1"/>
                  <a:pt x="7750" y="0"/>
                </a:cubicBezTo>
                <a:cubicBezTo>
                  <a:pt x="7847" y="0"/>
                  <a:pt x="7945" y="0"/>
                  <a:pt x="8043" y="1"/>
                </a:cubicBezTo>
                <a:lnTo>
                  <a:pt x="7750" y="21600"/>
                </a:lnTo>
                <a:close/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910" name="Object 1062"/>
          <p:cNvGraphicFramePr>
            <a:graphicFrameLocks noChangeAspect="1"/>
          </p:cNvGraphicFramePr>
          <p:nvPr/>
        </p:nvGraphicFramePr>
        <p:xfrm>
          <a:off x="2055813" y="5522913"/>
          <a:ext cx="32924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4" name="公式" r:id="rId23" imgW="1206360" imgH="355320" progId="Equation.3">
                  <p:embed/>
                </p:oleObj>
              </mc:Choice>
              <mc:Fallback>
                <p:oleObj name="公式" r:id="rId23" imgW="1206360" imgH="35532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522913"/>
                        <a:ext cx="32924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12" name="Line 1064"/>
          <p:cNvSpPr>
            <a:spLocks noChangeShapeType="1"/>
          </p:cNvSpPr>
          <p:nvPr/>
        </p:nvSpPr>
        <p:spPr bwMode="auto">
          <a:xfrm>
            <a:off x="1358900" y="3522663"/>
            <a:ext cx="2251075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913" name="Text Box 1065"/>
          <p:cNvSpPr txBox="1">
            <a:spLocks noChangeArrowheads="1"/>
          </p:cNvSpPr>
          <p:nvPr/>
        </p:nvSpPr>
        <p:spPr bwMode="auto">
          <a:xfrm rot="-2591971">
            <a:off x="6375400" y="3429000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x </a:t>
            </a:r>
            <a:r>
              <a:rPr lang="en-US" altLang="zh-CN" sz="2000">
                <a:solidFill>
                  <a:schemeClr val="accent2"/>
                </a:solidFill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2255914" name="Rectangle 106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3305175" cy="533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将二重积分换序</a:t>
            </a:r>
            <a:endParaRPr lang="zh-CN" altLang="en-US"/>
          </a:p>
        </p:txBody>
      </p:sp>
      <p:sp>
        <p:nvSpPr>
          <p:cNvPr id="2255916" name="AutoShape 1068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5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5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5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5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5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5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5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5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5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5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25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5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5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5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25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255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9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25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225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5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9" dur="500"/>
                                        <p:tgtEl>
                                          <p:spTgt spid="225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5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5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5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5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9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74" grpId="0" animBg="1"/>
      <p:bldP spid="2255877" grpId="0" autoUpdateAnimBg="0"/>
      <p:bldP spid="2255880" grpId="0" autoUpdateAnimBg="0"/>
      <p:bldP spid="2255881" grpId="0" autoUpdateAnimBg="0"/>
      <p:bldP spid="2255888" grpId="0" animBg="1"/>
      <p:bldP spid="2255889" grpId="0" autoUpdateAnimBg="0"/>
      <p:bldP spid="2255890" grpId="0" animBg="1"/>
      <p:bldP spid="2255891" grpId="0" animBg="1"/>
      <p:bldP spid="2255894" grpId="0" animBg="1"/>
      <p:bldP spid="2255895" grpId="0" autoUpdateAnimBg="0"/>
      <p:bldP spid="2255904" grpId="0" autoUpdateAnimBg="0"/>
      <p:bldP spid="2255905" grpId="0" autoUpdateAnimBg="0"/>
      <p:bldP spid="2255906" grpId="0" autoUpdateAnimBg="0"/>
      <p:bldP spid="2255907" grpId="0" autoUpdateAnimBg="0"/>
      <p:bldP spid="2255908" grpId="0" animBg="1"/>
      <p:bldP spid="2255909" grpId="0" animBg="1"/>
      <p:bldP spid="2255912" grpId="0" animBg="1"/>
      <p:bldP spid="225591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99" name="Text Box 1027"/>
          <p:cNvSpPr txBox="1">
            <a:spLocks noChangeArrowheads="1"/>
          </p:cNvSpPr>
          <p:nvPr/>
        </p:nvSpPr>
        <p:spPr bwMode="auto">
          <a:xfrm>
            <a:off x="134938" y="838200"/>
            <a:ext cx="202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  先对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积分</a:t>
            </a:r>
          </a:p>
        </p:txBody>
      </p:sp>
      <p:grpSp>
        <p:nvGrpSpPr>
          <p:cNvPr id="2256900" name="Group 1028"/>
          <p:cNvGrpSpPr>
            <a:grpSpLocks/>
          </p:cNvGrpSpPr>
          <p:nvPr/>
        </p:nvGrpSpPr>
        <p:grpSpPr bwMode="auto">
          <a:xfrm>
            <a:off x="1219200" y="1219200"/>
            <a:ext cx="2244725" cy="1782763"/>
            <a:chOff x="768" y="768"/>
            <a:chExt cx="1414" cy="1123"/>
          </a:xfrm>
        </p:grpSpPr>
        <p:sp>
          <p:nvSpPr>
            <p:cNvPr id="2256901" name="Text Box 1029"/>
            <p:cNvSpPr txBox="1">
              <a:spLocks noChangeArrowheads="1"/>
            </p:cNvSpPr>
            <p:nvPr/>
          </p:nvSpPr>
          <p:spPr bwMode="auto">
            <a:xfrm>
              <a:off x="816" y="76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grpSp>
          <p:nvGrpSpPr>
            <p:cNvPr id="2256902" name="Group 1030"/>
            <p:cNvGrpSpPr>
              <a:grpSpLocks/>
            </p:cNvGrpSpPr>
            <p:nvPr/>
          </p:nvGrpSpPr>
          <p:grpSpPr bwMode="auto">
            <a:xfrm>
              <a:off x="768" y="858"/>
              <a:ext cx="1414" cy="1033"/>
              <a:chOff x="768" y="858"/>
              <a:chExt cx="1414" cy="1033"/>
            </a:xfrm>
          </p:grpSpPr>
          <p:sp>
            <p:nvSpPr>
              <p:cNvPr id="2256903" name="Line 103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884" cy="0"/>
              </a:xfrm>
              <a:prstGeom prst="line">
                <a:avLst/>
              </a:prstGeom>
              <a:noFill/>
              <a:ln w="28575" cap="rnd">
                <a:solidFill>
                  <a:srgbClr val="0099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04" name="Freeform 1032"/>
              <p:cNvSpPr>
                <a:spLocks/>
              </p:cNvSpPr>
              <p:nvPr/>
            </p:nvSpPr>
            <p:spPr bwMode="auto">
              <a:xfrm>
                <a:off x="1010" y="858"/>
                <a:ext cx="1" cy="928"/>
              </a:xfrm>
              <a:custGeom>
                <a:avLst/>
                <a:gdLst>
                  <a:gd name="T0" fmla="*/ 0 w 1"/>
                  <a:gd name="T1" fmla="*/ 928 h 928"/>
                  <a:gd name="T2" fmla="*/ 1 w 1"/>
                  <a:gd name="T3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28">
                    <a:moveTo>
                      <a:pt x="0" y="928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05" name="Line 1033"/>
              <p:cNvSpPr>
                <a:spLocks noChangeShapeType="1"/>
              </p:cNvSpPr>
              <p:nvPr/>
            </p:nvSpPr>
            <p:spPr bwMode="auto">
              <a:xfrm>
                <a:off x="788" y="1689"/>
                <a:ext cx="1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56906" name="Group 1034"/>
              <p:cNvGrpSpPr>
                <a:grpSpLocks/>
              </p:cNvGrpSpPr>
              <p:nvPr/>
            </p:nvGrpSpPr>
            <p:grpSpPr bwMode="auto">
              <a:xfrm>
                <a:off x="768" y="960"/>
                <a:ext cx="1414" cy="931"/>
                <a:chOff x="796" y="960"/>
                <a:chExt cx="1414" cy="931"/>
              </a:xfrm>
            </p:grpSpPr>
            <p:sp>
              <p:nvSpPr>
                <p:cNvPr id="2256907" name="Freeform 1035"/>
                <p:cNvSpPr>
                  <a:spLocks/>
                </p:cNvSpPr>
                <p:nvPr/>
              </p:nvSpPr>
              <p:spPr bwMode="auto">
                <a:xfrm>
                  <a:off x="1036" y="1104"/>
                  <a:ext cx="884" cy="584"/>
                </a:xfrm>
                <a:custGeom>
                  <a:avLst/>
                  <a:gdLst>
                    <a:gd name="T0" fmla="*/ 0 w 884"/>
                    <a:gd name="T1" fmla="*/ 584 h 584"/>
                    <a:gd name="T2" fmla="*/ 884 w 884"/>
                    <a:gd name="T3" fmla="*/ 584 h 584"/>
                    <a:gd name="T4" fmla="*/ 884 w 884"/>
                    <a:gd name="T5" fmla="*/ 0 h 584"/>
                    <a:gd name="T6" fmla="*/ 0 w 884"/>
                    <a:gd name="T7" fmla="*/ 584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4" h="584">
                      <a:moveTo>
                        <a:pt x="0" y="584"/>
                      </a:moveTo>
                      <a:lnTo>
                        <a:pt x="884" y="584"/>
                      </a:lnTo>
                      <a:lnTo>
                        <a:pt x="884" y="0"/>
                      </a:lnTo>
                      <a:lnTo>
                        <a:pt x="0" y="584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08" name="Text Box 1036"/>
                <p:cNvSpPr txBox="1">
                  <a:spLocks noChangeArrowheads="1"/>
                </p:cNvSpPr>
                <p:nvPr/>
              </p:nvSpPr>
              <p:spPr bwMode="auto">
                <a:xfrm>
                  <a:off x="2014" y="16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tx1"/>
                      </a:solidFill>
                    </a:rPr>
                    <a:t>x</a:t>
                  </a:r>
                  <a:endParaRPr lang="en-US" altLang="zh-CN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6909" name="Text Box 1037"/>
                <p:cNvSpPr txBox="1">
                  <a:spLocks noChangeArrowheads="1"/>
                </p:cNvSpPr>
                <p:nvPr/>
              </p:nvSpPr>
              <p:spPr bwMode="auto">
                <a:xfrm>
                  <a:off x="864" y="147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tx1"/>
                      </a:solidFill>
                    </a:rPr>
                    <a:t>o</a:t>
                  </a:r>
                  <a:endParaRPr lang="en-US" altLang="zh-CN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6910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1784" y="1603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i="1">
                      <a:solidFill>
                        <a:srgbClr val="FF0000"/>
                      </a:solidFill>
                    </a:rPr>
                    <a:t>a</a:t>
                  </a:r>
                </a:p>
              </p:txBody>
            </p:sp>
            <p:sp>
              <p:nvSpPr>
                <p:cNvPr id="2256911" name="Text Box 1039"/>
                <p:cNvSpPr txBox="1">
                  <a:spLocks noChangeArrowheads="1"/>
                </p:cNvSpPr>
                <p:nvPr/>
              </p:nvSpPr>
              <p:spPr bwMode="auto">
                <a:xfrm>
                  <a:off x="796" y="96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 i="1">
                      <a:solidFill>
                        <a:srgbClr val="FF0000"/>
                      </a:solidFill>
                    </a:rPr>
                    <a:t>b</a:t>
                  </a:r>
                  <a:endParaRPr lang="en-US" altLang="zh-CN" sz="2000" b="1">
                    <a:solidFill>
                      <a:srgbClr val="FF00FF"/>
                    </a:solidFill>
                  </a:endParaRPr>
                </a:p>
              </p:txBody>
            </p:sp>
          </p:grpSp>
          <p:sp>
            <p:nvSpPr>
              <p:cNvPr id="2256912" name="Text Box 1040"/>
              <p:cNvSpPr txBox="1">
                <a:spLocks noChangeArrowheads="1"/>
              </p:cNvSpPr>
              <p:nvPr/>
            </p:nvSpPr>
            <p:spPr bwMode="auto">
              <a:xfrm>
                <a:off x="1524" y="143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D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6913" name="Group 1041"/>
          <p:cNvGrpSpPr>
            <a:grpSpLocks/>
          </p:cNvGrpSpPr>
          <p:nvPr/>
        </p:nvGrpSpPr>
        <p:grpSpPr bwMode="auto">
          <a:xfrm>
            <a:off x="1219200" y="3032125"/>
            <a:ext cx="2244725" cy="1782763"/>
            <a:chOff x="768" y="1910"/>
            <a:chExt cx="1414" cy="1123"/>
          </a:xfrm>
        </p:grpSpPr>
        <p:sp>
          <p:nvSpPr>
            <p:cNvPr id="2256914" name="Text Box 1042"/>
            <p:cNvSpPr txBox="1">
              <a:spLocks noChangeArrowheads="1"/>
            </p:cNvSpPr>
            <p:nvPr/>
          </p:nvSpPr>
          <p:spPr bwMode="auto">
            <a:xfrm>
              <a:off x="816" y="191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grpSp>
          <p:nvGrpSpPr>
            <p:cNvPr id="2256915" name="Group 1043"/>
            <p:cNvGrpSpPr>
              <a:grpSpLocks/>
            </p:cNvGrpSpPr>
            <p:nvPr/>
          </p:nvGrpSpPr>
          <p:grpSpPr bwMode="auto">
            <a:xfrm>
              <a:off x="768" y="2000"/>
              <a:ext cx="1414" cy="1033"/>
              <a:chOff x="768" y="2000"/>
              <a:chExt cx="1414" cy="1033"/>
            </a:xfrm>
          </p:grpSpPr>
          <p:sp>
            <p:nvSpPr>
              <p:cNvPr id="2256916" name="Freeform 1044"/>
              <p:cNvSpPr>
                <a:spLocks/>
              </p:cNvSpPr>
              <p:nvPr/>
            </p:nvSpPr>
            <p:spPr bwMode="auto">
              <a:xfrm>
                <a:off x="1010" y="2000"/>
                <a:ext cx="1" cy="928"/>
              </a:xfrm>
              <a:custGeom>
                <a:avLst/>
                <a:gdLst>
                  <a:gd name="T0" fmla="*/ 0 w 1"/>
                  <a:gd name="T1" fmla="*/ 928 h 928"/>
                  <a:gd name="T2" fmla="*/ 1 w 1"/>
                  <a:gd name="T3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28">
                    <a:moveTo>
                      <a:pt x="0" y="928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17" name="Line 1045"/>
              <p:cNvSpPr>
                <a:spLocks noChangeShapeType="1"/>
              </p:cNvSpPr>
              <p:nvPr/>
            </p:nvSpPr>
            <p:spPr bwMode="auto">
              <a:xfrm>
                <a:off x="788" y="2831"/>
                <a:ext cx="1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18" name="Freeform 1046"/>
              <p:cNvSpPr>
                <a:spLocks/>
              </p:cNvSpPr>
              <p:nvPr/>
            </p:nvSpPr>
            <p:spPr bwMode="auto">
              <a:xfrm>
                <a:off x="1011" y="2241"/>
                <a:ext cx="888" cy="588"/>
              </a:xfrm>
              <a:custGeom>
                <a:avLst/>
                <a:gdLst>
                  <a:gd name="T0" fmla="*/ 0 w 888"/>
                  <a:gd name="T1" fmla="*/ 588 h 588"/>
                  <a:gd name="T2" fmla="*/ 0 w 888"/>
                  <a:gd name="T3" fmla="*/ 0 h 588"/>
                  <a:gd name="T4" fmla="*/ 888 w 888"/>
                  <a:gd name="T5" fmla="*/ 3 h 588"/>
                  <a:gd name="T6" fmla="*/ 0 w 888"/>
                  <a:gd name="T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8" h="588">
                    <a:moveTo>
                      <a:pt x="0" y="588"/>
                    </a:moveTo>
                    <a:lnTo>
                      <a:pt x="0" y="0"/>
                    </a:lnTo>
                    <a:lnTo>
                      <a:pt x="888" y="3"/>
                    </a:ln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FFFF66"/>
              </a:solidFill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19" name="Text Box 1047"/>
              <p:cNvSpPr txBox="1">
                <a:spLocks noChangeArrowheads="1"/>
              </p:cNvSpPr>
              <p:nvPr/>
            </p:nvSpPr>
            <p:spPr bwMode="auto">
              <a:xfrm>
                <a:off x="1986" y="27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256920" name="Text Box 1048"/>
              <p:cNvSpPr txBox="1">
                <a:spLocks noChangeArrowheads="1"/>
              </p:cNvSpPr>
              <p:nvPr/>
            </p:nvSpPr>
            <p:spPr bwMode="auto">
              <a:xfrm>
                <a:off x="836" y="2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o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56921" name="Text Box 1049"/>
              <p:cNvSpPr txBox="1">
                <a:spLocks noChangeArrowheads="1"/>
              </p:cNvSpPr>
              <p:nvPr/>
            </p:nvSpPr>
            <p:spPr bwMode="auto">
              <a:xfrm>
                <a:off x="1756" y="274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2256922" name="Text Box 1050"/>
              <p:cNvSpPr txBox="1">
                <a:spLocks noChangeArrowheads="1"/>
              </p:cNvSpPr>
              <p:nvPr/>
            </p:nvSpPr>
            <p:spPr bwMode="auto">
              <a:xfrm>
                <a:off x="768" y="21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FF0000"/>
                    </a:solidFill>
                  </a:rPr>
                  <a:t>b</a:t>
                </a:r>
                <a:endParaRPr lang="en-US" altLang="zh-CN" sz="2000" b="1">
                  <a:solidFill>
                    <a:srgbClr val="FF00FF"/>
                  </a:solidFill>
                </a:endParaRPr>
              </a:p>
            </p:txBody>
          </p:sp>
          <p:sp>
            <p:nvSpPr>
              <p:cNvPr id="2256923" name="Line 1051"/>
              <p:cNvSpPr>
                <a:spLocks noChangeShapeType="1"/>
              </p:cNvSpPr>
              <p:nvPr/>
            </p:nvSpPr>
            <p:spPr bwMode="auto">
              <a:xfrm>
                <a:off x="1899" y="2241"/>
                <a:ext cx="0" cy="590"/>
              </a:xfrm>
              <a:prstGeom prst="line">
                <a:avLst/>
              </a:prstGeom>
              <a:noFill/>
              <a:ln w="28575" cap="rnd">
                <a:solidFill>
                  <a:srgbClr val="0099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24" name="Text Box 1052"/>
              <p:cNvSpPr txBox="1">
                <a:spLocks noChangeArrowheads="1"/>
              </p:cNvSpPr>
              <p:nvPr/>
            </p:nvSpPr>
            <p:spPr bwMode="auto">
              <a:xfrm>
                <a:off x="1355" y="224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D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6925" name="Group 1053"/>
          <p:cNvGrpSpPr>
            <a:grpSpLocks/>
          </p:cNvGrpSpPr>
          <p:nvPr/>
        </p:nvGrpSpPr>
        <p:grpSpPr bwMode="auto">
          <a:xfrm>
            <a:off x="1219200" y="4845050"/>
            <a:ext cx="2244725" cy="1782763"/>
            <a:chOff x="768" y="3052"/>
            <a:chExt cx="1414" cy="1123"/>
          </a:xfrm>
        </p:grpSpPr>
        <p:sp>
          <p:nvSpPr>
            <p:cNvPr id="2256926" name="Text Box 1054"/>
            <p:cNvSpPr txBox="1">
              <a:spLocks noChangeArrowheads="1"/>
            </p:cNvSpPr>
            <p:nvPr/>
          </p:nvSpPr>
          <p:spPr bwMode="auto">
            <a:xfrm>
              <a:off x="816" y="3052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56927" name="Freeform 1055"/>
            <p:cNvSpPr>
              <a:spLocks/>
            </p:cNvSpPr>
            <p:nvPr/>
          </p:nvSpPr>
          <p:spPr bwMode="auto">
            <a:xfrm>
              <a:off x="1005" y="3381"/>
              <a:ext cx="894" cy="1"/>
            </a:xfrm>
            <a:custGeom>
              <a:avLst/>
              <a:gdLst>
                <a:gd name="T0" fmla="*/ 894 w 894"/>
                <a:gd name="T1" fmla="*/ 0 h 1"/>
                <a:gd name="T2" fmla="*/ 0 w 89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4" h="1">
                  <a:moveTo>
                    <a:pt x="894" y="0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928" name="Freeform 1056"/>
            <p:cNvSpPr>
              <a:spLocks/>
            </p:cNvSpPr>
            <p:nvPr/>
          </p:nvSpPr>
          <p:spPr bwMode="auto">
            <a:xfrm>
              <a:off x="1010" y="3142"/>
              <a:ext cx="1" cy="928"/>
            </a:xfrm>
            <a:custGeom>
              <a:avLst/>
              <a:gdLst>
                <a:gd name="T0" fmla="*/ 0 w 1"/>
                <a:gd name="T1" fmla="*/ 928 h 928"/>
                <a:gd name="T2" fmla="*/ 1 w 1"/>
                <a:gd name="T3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8">
                  <a:moveTo>
                    <a:pt x="0" y="928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929" name="Line 1057"/>
            <p:cNvSpPr>
              <a:spLocks noChangeShapeType="1"/>
            </p:cNvSpPr>
            <p:nvPr/>
          </p:nvSpPr>
          <p:spPr bwMode="auto">
            <a:xfrm>
              <a:off x="788" y="3973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930" name="Freeform 1058"/>
            <p:cNvSpPr>
              <a:spLocks/>
            </p:cNvSpPr>
            <p:nvPr/>
          </p:nvSpPr>
          <p:spPr bwMode="auto">
            <a:xfrm>
              <a:off x="1008" y="3382"/>
              <a:ext cx="884" cy="590"/>
            </a:xfrm>
            <a:custGeom>
              <a:avLst/>
              <a:gdLst>
                <a:gd name="T0" fmla="*/ 0 w 884"/>
                <a:gd name="T1" fmla="*/ 590 h 590"/>
                <a:gd name="T2" fmla="*/ 884 w 884"/>
                <a:gd name="T3" fmla="*/ 590 h 590"/>
                <a:gd name="T4" fmla="*/ 1 w 884"/>
                <a:gd name="T5" fmla="*/ 0 h 590"/>
                <a:gd name="T6" fmla="*/ 0 w 884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4" h="590">
                  <a:moveTo>
                    <a:pt x="0" y="590"/>
                  </a:moveTo>
                  <a:lnTo>
                    <a:pt x="884" y="590"/>
                  </a:lnTo>
                  <a:lnTo>
                    <a:pt x="1" y="0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931" name="Text Box 1059"/>
            <p:cNvSpPr txBox="1">
              <a:spLocks noChangeArrowheads="1"/>
            </p:cNvSpPr>
            <p:nvPr/>
          </p:nvSpPr>
          <p:spPr bwMode="auto">
            <a:xfrm>
              <a:off x="1986" y="388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256932" name="Text Box 1060"/>
            <p:cNvSpPr txBox="1">
              <a:spLocks noChangeArrowheads="1"/>
            </p:cNvSpPr>
            <p:nvPr/>
          </p:nvSpPr>
          <p:spPr bwMode="auto">
            <a:xfrm>
              <a:off x="836" y="37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o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56933" name="Text Box 1061"/>
            <p:cNvSpPr txBox="1">
              <a:spLocks noChangeArrowheads="1"/>
            </p:cNvSpPr>
            <p:nvPr/>
          </p:nvSpPr>
          <p:spPr bwMode="auto">
            <a:xfrm>
              <a:off x="1756" y="38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256934" name="Text Box 1062"/>
            <p:cNvSpPr txBox="1">
              <a:spLocks noChangeArrowheads="1"/>
            </p:cNvSpPr>
            <p:nvPr/>
          </p:nvSpPr>
          <p:spPr bwMode="auto">
            <a:xfrm>
              <a:off x="768" y="32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FF0000"/>
                  </a:solidFill>
                </a:rPr>
                <a:t>b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  <p:sp>
          <p:nvSpPr>
            <p:cNvPr id="2256935" name="Line 1063"/>
            <p:cNvSpPr>
              <a:spLocks noChangeShapeType="1"/>
            </p:cNvSpPr>
            <p:nvPr/>
          </p:nvSpPr>
          <p:spPr bwMode="auto">
            <a:xfrm flipV="1">
              <a:off x="1892" y="3382"/>
              <a:ext cx="0" cy="59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936" name="Text Box 1064"/>
            <p:cNvSpPr txBox="1">
              <a:spLocks noChangeArrowheads="1"/>
            </p:cNvSpPr>
            <p:nvPr/>
          </p:nvSpPr>
          <p:spPr bwMode="auto">
            <a:xfrm>
              <a:off x="1388" y="372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D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256938" name="Object 1066"/>
          <p:cNvGraphicFramePr>
            <a:graphicFrameLocks noChangeAspect="1"/>
          </p:cNvGraphicFramePr>
          <p:nvPr/>
        </p:nvGraphicFramePr>
        <p:xfrm>
          <a:off x="4533900" y="1674813"/>
          <a:ext cx="36353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88" name="公式" r:id="rId3" imgW="1434960" imgH="406080" progId="Equation.3">
                  <p:embed/>
                </p:oleObj>
              </mc:Choice>
              <mc:Fallback>
                <p:oleObj name="公式" r:id="rId3" imgW="1434960" imgH="406080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674813"/>
                        <a:ext cx="36353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39" name="Object 1067"/>
          <p:cNvGraphicFramePr>
            <a:graphicFrameLocks noChangeAspect="1"/>
          </p:cNvGraphicFramePr>
          <p:nvPr/>
        </p:nvGraphicFramePr>
        <p:xfrm>
          <a:off x="4518025" y="3443288"/>
          <a:ext cx="36671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89" name="公式" r:id="rId5" imgW="1460160" imgH="393480" progId="Equation.3">
                  <p:embed/>
                </p:oleObj>
              </mc:Choice>
              <mc:Fallback>
                <p:oleObj name="公式" r:id="rId5" imgW="1460160" imgH="393480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443288"/>
                        <a:ext cx="36671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40" name="Object 1068"/>
          <p:cNvGraphicFramePr>
            <a:graphicFrameLocks noChangeAspect="1"/>
          </p:cNvGraphicFramePr>
          <p:nvPr/>
        </p:nvGraphicFramePr>
        <p:xfrm>
          <a:off x="4535488" y="5189538"/>
          <a:ext cx="40147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0" name="公式" r:id="rId7" imgW="1625400" imgH="393480" progId="Equation.3">
                  <p:embed/>
                </p:oleObj>
              </mc:Choice>
              <mc:Fallback>
                <p:oleObj name="公式" r:id="rId7" imgW="1625400" imgH="393480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189538"/>
                        <a:ext cx="40147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41" name="Text Box 1069"/>
          <p:cNvSpPr txBox="1">
            <a:spLocks noChangeArrowheads="1"/>
          </p:cNvSpPr>
          <p:nvPr/>
        </p:nvSpPr>
        <p:spPr bwMode="auto">
          <a:xfrm>
            <a:off x="3359150" y="57975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6942" name="Text Box 1070"/>
          <p:cNvSpPr txBox="1">
            <a:spLocks noChangeArrowheads="1"/>
          </p:cNvSpPr>
          <p:nvPr/>
        </p:nvSpPr>
        <p:spPr bwMode="auto">
          <a:xfrm>
            <a:off x="3511550" y="59499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6943" name="Text Box 1071"/>
          <p:cNvSpPr txBox="1">
            <a:spLocks noChangeArrowheads="1"/>
          </p:cNvSpPr>
          <p:nvPr/>
        </p:nvSpPr>
        <p:spPr bwMode="auto">
          <a:xfrm>
            <a:off x="3663950" y="61023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6944" name="Freeform 1072"/>
          <p:cNvSpPr>
            <a:spLocks/>
          </p:cNvSpPr>
          <p:nvPr/>
        </p:nvSpPr>
        <p:spPr bwMode="auto">
          <a:xfrm>
            <a:off x="2090738" y="2347913"/>
            <a:ext cx="919162" cy="4762"/>
          </a:xfrm>
          <a:custGeom>
            <a:avLst/>
            <a:gdLst>
              <a:gd name="T0" fmla="*/ 0 w 579"/>
              <a:gd name="T1" fmla="*/ 3 h 3"/>
              <a:gd name="T2" fmla="*/ 579 w 579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9" h="3">
                <a:moveTo>
                  <a:pt x="0" y="3"/>
                </a:moveTo>
                <a:lnTo>
                  <a:pt x="579" y="0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945" name="Freeform 1073"/>
          <p:cNvSpPr>
            <a:spLocks/>
          </p:cNvSpPr>
          <p:nvPr/>
        </p:nvSpPr>
        <p:spPr bwMode="auto">
          <a:xfrm>
            <a:off x="1604963" y="3886200"/>
            <a:ext cx="919162" cy="4763"/>
          </a:xfrm>
          <a:custGeom>
            <a:avLst/>
            <a:gdLst>
              <a:gd name="T0" fmla="*/ 0 w 579"/>
              <a:gd name="T1" fmla="*/ 3 h 3"/>
              <a:gd name="T2" fmla="*/ 579 w 579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9" h="3">
                <a:moveTo>
                  <a:pt x="0" y="3"/>
                </a:moveTo>
                <a:lnTo>
                  <a:pt x="57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946" name="Freeform 1074"/>
          <p:cNvSpPr>
            <a:spLocks/>
          </p:cNvSpPr>
          <p:nvPr/>
        </p:nvSpPr>
        <p:spPr bwMode="auto">
          <a:xfrm>
            <a:off x="1595438" y="5967413"/>
            <a:ext cx="919162" cy="4762"/>
          </a:xfrm>
          <a:custGeom>
            <a:avLst/>
            <a:gdLst>
              <a:gd name="T0" fmla="*/ 0 w 579"/>
              <a:gd name="T1" fmla="*/ 3 h 3"/>
              <a:gd name="T2" fmla="*/ 579 w 579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9" h="3">
                <a:moveTo>
                  <a:pt x="0" y="3"/>
                </a:moveTo>
                <a:lnTo>
                  <a:pt x="57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6947" name="Object 1075"/>
          <p:cNvGraphicFramePr>
            <a:graphicFrameLocks noChangeAspect="1"/>
          </p:cNvGraphicFramePr>
          <p:nvPr/>
        </p:nvGraphicFramePr>
        <p:xfrm>
          <a:off x="2495550" y="5286375"/>
          <a:ext cx="1016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1" name="公式" r:id="rId9" imgW="660240" imgH="406080" progId="Equation.3">
                  <p:embed/>
                </p:oleObj>
              </mc:Choice>
              <mc:Fallback>
                <p:oleObj name="公式" r:id="rId9" imgW="660240" imgH="40608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286375"/>
                        <a:ext cx="1016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48" name="Text Box 1076"/>
          <p:cNvSpPr txBox="1">
            <a:spLocks noChangeArrowheads="1"/>
          </p:cNvSpPr>
          <p:nvPr/>
        </p:nvSpPr>
        <p:spPr bwMode="auto">
          <a:xfrm>
            <a:off x="3816350" y="62547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6950" name="Rectangle 1078"/>
          <p:cNvSpPr>
            <a:spLocks noGrp="1" noChangeArrowheads="1"/>
          </p:cNvSpPr>
          <p:nvPr>
            <p:ph type="title" idx="4294967295"/>
          </p:nvPr>
        </p:nvSpPr>
        <p:spPr>
          <a:xfrm>
            <a:off x="134938" y="304800"/>
            <a:ext cx="5199062" cy="3746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(</a:t>
            </a:r>
            <a:r>
              <a:rPr lang="zh-CN" altLang="en-US" sz="2400" b="1">
                <a:latin typeface="楷体_GB2312" pitchFamily="49" charset="-122"/>
              </a:rPr>
              <a:t>练习</a:t>
            </a:r>
            <a:r>
              <a:rPr lang="en-US" altLang="zh-CN" sz="2400" b="1">
                <a:latin typeface="楷体_GB2312" pitchFamily="49" charset="-122"/>
              </a:rPr>
              <a:t>)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将二重积分化成二次积分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56952" name="Object 1080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2" name="公式" r:id="rId11" imgW="1244520" imgH="380880" progId="Equation.3">
                  <p:embed/>
                </p:oleObj>
              </mc:Choice>
              <mc:Fallback>
                <p:oleObj name="公式" r:id="rId11" imgW="1244520" imgH="38088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54" name="AutoShape 1082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5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5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5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9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6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6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9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256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9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56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6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9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899" grpId="0" autoUpdateAnimBg="0"/>
      <p:bldP spid="2256941" grpId="0" autoUpdateAnimBg="0"/>
      <p:bldP spid="2256942" grpId="0" autoUpdateAnimBg="0"/>
      <p:bldP spid="2256943" grpId="0" autoUpdateAnimBg="0"/>
      <p:bldP spid="2256944" grpId="0" animBg="1"/>
      <p:bldP spid="2256945" grpId="0" animBg="1"/>
      <p:bldP spid="2256946" grpId="0" animBg="1"/>
      <p:bldP spid="225694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922" name="Text Box 1026"/>
          <p:cNvSpPr txBox="1">
            <a:spLocks noChangeArrowheads="1"/>
          </p:cNvSpPr>
          <p:nvPr/>
        </p:nvSpPr>
        <p:spPr bwMode="auto">
          <a:xfrm>
            <a:off x="134938" y="747713"/>
            <a:ext cx="216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  先对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 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积分</a:t>
            </a:r>
          </a:p>
        </p:txBody>
      </p:sp>
      <p:sp>
        <p:nvSpPr>
          <p:cNvPr id="2257923" name="Text Box 1027"/>
          <p:cNvSpPr txBox="1">
            <a:spLocks noChangeArrowheads="1"/>
          </p:cNvSpPr>
          <p:nvPr/>
        </p:nvSpPr>
        <p:spPr bwMode="auto">
          <a:xfrm>
            <a:off x="1295400" y="12192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57924" name="Line 1028"/>
          <p:cNvSpPr>
            <a:spLocks noChangeShapeType="1"/>
          </p:cNvSpPr>
          <p:nvPr/>
        </p:nvSpPr>
        <p:spPr bwMode="auto">
          <a:xfrm flipH="1">
            <a:off x="1600200" y="1752600"/>
            <a:ext cx="1403350" cy="0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25" name="Freeform 1029"/>
          <p:cNvSpPr>
            <a:spLocks/>
          </p:cNvSpPr>
          <p:nvPr/>
        </p:nvSpPr>
        <p:spPr bwMode="auto">
          <a:xfrm>
            <a:off x="1603375" y="1362075"/>
            <a:ext cx="1588" cy="1473200"/>
          </a:xfrm>
          <a:custGeom>
            <a:avLst/>
            <a:gdLst>
              <a:gd name="T0" fmla="*/ 0 w 1"/>
              <a:gd name="T1" fmla="*/ 928 h 928"/>
              <a:gd name="T2" fmla="*/ 1 w 1"/>
              <a:gd name="T3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8">
                <a:moveTo>
                  <a:pt x="0" y="928"/>
                </a:move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7926" name="Line 1030"/>
          <p:cNvSpPr>
            <a:spLocks noChangeShapeType="1"/>
          </p:cNvSpPr>
          <p:nvPr/>
        </p:nvSpPr>
        <p:spPr bwMode="auto">
          <a:xfrm>
            <a:off x="1250950" y="268128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57927" name="Group 1031"/>
          <p:cNvGrpSpPr>
            <a:grpSpLocks/>
          </p:cNvGrpSpPr>
          <p:nvPr/>
        </p:nvGrpSpPr>
        <p:grpSpPr bwMode="auto">
          <a:xfrm>
            <a:off x="1219200" y="1524000"/>
            <a:ext cx="2244725" cy="1477963"/>
            <a:chOff x="796" y="960"/>
            <a:chExt cx="1414" cy="931"/>
          </a:xfrm>
        </p:grpSpPr>
        <p:sp>
          <p:nvSpPr>
            <p:cNvPr id="2257928" name="Freeform 1032"/>
            <p:cNvSpPr>
              <a:spLocks/>
            </p:cNvSpPr>
            <p:nvPr/>
          </p:nvSpPr>
          <p:spPr bwMode="auto">
            <a:xfrm>
              <a:off x="1036" y="1104"/>
              <a:ext cx="884" cy="584"/>
            </a:xfrm>
            <a:custGeom>
              <a:avLst/>
              <a:gdLst>
                <a:gd name="T0" fmla="*/ 0 w 884"/>
                <a:gd name="T1" fmla="*/ 584 h 584"/>
                <a:gd name="T2" fmla="*/ 884 w 884"/>
                <a:gd name="T3" fmla="*/ 584 h 584"/>
                <a:gd name="T4" fmla="*/ 884 w 884"/>
                <a:gd name="T5" fmla="*/ 0 h 584"/>
                <a:gd name="T6" fmla="*/ 0 w 884"/>
                <a:gd name="T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4" h="584">
                  <a:moveTo>
                    <a:pt x="0" y="584"/>
                  </a:moveTo>
                  <a:lnTo>
                    <a:pt x="884" y="584"/>
                  </a:lnTo>
                  <a:lnTo>
                    <a:pt x="884" y="0"/>
                  </a:lnTo>
                  <a:lnTo>
                    <a:pt x="0" y="584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929" name="Text Box 1033"/>
            <p:cNvSpPr txBox="1">
              <a:spLocks noChangeArrowheads="1"/>
            </p:cNvSpPr>
            <p:nvPr/>
          </p:nvSpPr>
          <p:spPr bwMode="auto">
            <a:xfrm>
              <a:off x="2014" y="16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57930" name="Text Box 1034"/>
            <p:cNvSpPr txBox="1">
              <a:spLocks noChangeArrowheads="1"/>
            </p:cNvSpPr>
            <p:nvPr/>
          </p:nvSpPr>
          <p:spPr bwMode="auto">
            <a:xfrm>
              <a:off x="864" y="147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o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57931" name="Text Box 1035"/>
            <p:cNvSpPr txBox="1">
              <a:spLocks noChangeArrowheads="1"/>
            </p:cNvSpPr>
            <p:nvPr/>
          </p:nvSpPr>
          <p:spPr bwMode="auto">
            <a:xfrm>
              <a:off x="1784" y="160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257932" name="Text Box 1036"/>
            <p:cNvSpPr txBox="1">
              <a:spLocks noChangeArrowheads="1"/>
            </p:cNvSpPr>
            <p:nvPr/>
          </p:nvSpPr>
          <p:spPr bwMode="auto">
            <a:xfrm>
              <a:off x="796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FF0000"/>
                  </a:solidFill>
                </a:rPr>
                <a:t>b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sp>
        <p:nvSpPr>
          <p:cNvPr id="2257933" name="Text Box 1037"/>
          <p:cNvSpPr txBox="1">
            <a:spLocks noChangeArrowheads="1"/>
          </p:cNvSpPr>
          <p:nvPr/>
        </p:nvSpPr>
        <p:spPr bwMode="auto">
          <a:xfrm>
            <a:off x="1295400" y="30321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57934" name="Freeform 1038"/>
          <p:cNvSpPr>
            <a:spLocks/>
          </p:cNvSpPr>
          <p:nvPr/>
        </p:nvSpPr>
        <p:spPr bwMode="auto">
          <a:xfrm>
            <a:off x="1603375" y="3175000"/>
            <a:ext cx="1588" cy="1473200"/>
          </a:xfrm>
          <a:custGeom>
            <a:avLst/>
            <a:gdLst>
              <a:gd name="T0" fmla="*/ 0 w 1"/>
              <a:gd name="T1" fmla="*/ 928 h 928"/>
              <a:gd name="T2" fmla="*/ 1 w 1"/>
              <a:gd name="T3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8">
                <a:moveTo>
                  <a:pt x="0" y="928"/>
                </a:move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7935" name="Line 1039"/>
          <p:cNvSpPr>
            <a:spLocks noChangeShapeType="1"/>
          </p:cNvSpPr>
          <p:nvPr/>
        </p:nvSpPr>
        <p:spPr bwMode="auto">
          <a:xfrm>
            <a:off x="1250950" y="4494213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7936" name="Freeform 1040"/>
          <p:cNvSpPr>
            <a:spLocks/>
          </p:cNvSpPr>
          <p:nvPr/>
        </p:nvSpPr>
        <p:spPr bwMode="auto">
          <a:xfrm>
            <a:off x="1604963" y="3557588"/>
            <a:ext cx="1409700" cy="933450"/>
          </a:xfrm>
          <a:custGeom>
            <a:avLst/>
            <a:gdLst>
              <a:gd name="T0" fmla="*/ 0 w 888"/>
              <a:gd name="T1" fmla="*/ 588 h 588"/>
              <a:gd name="T2" fmla="*/ 0 w 888"/>
              <a:gd name="T3" fmla="*/ 0 h 588"/>
              <a:gd name="T4" fmla="*/ 888 w 888"/>
              <a:gd name="T5" fmla="*/ 3 h 588"/>
              <a:gd name="T6" fmla="*/ 0 w 888"/>
              <a:gd name="T7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8" h="588">
                <a:moveTo>
                  <a:pt x="0" y="588"/>
                </a:moveTo>
                <a:lnTo>
                  <a:pt x="0" y="0"/>
                </a:lnTo>
                <a:lnTo>
                  <a:pt x="888" y="3"/>
                </a:lnTo>
                <a:lnTo>
                  <a:pt x="0" y="588"/>
                </a:lnTo>
                <a:close/>
              </a:path>
            </a:pathLst>
          </a:custGeom>
          <a:solidFill>
            <a:srgbClr val="FFFF66"/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37" name="Text Box 1041"/>
          <p:cNvSpPr txBox="1">
            <a:spLocks noChangeArrowheads="1"/>
          </p:cNvSpPr>
          <p:nvPr/>
        </p:nvSpPr>
        <p:spPr bwMode="auto">
          <a:xfrm>
            <a:off x="3152775" y="4357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57938" name="Text Box 1042"/>
          <p:cNvSpPr txBox="1">
            <a:spLocks noChangeArrowheads="1"/>
          </p:cNvSpPr>
          <p:nvPr/>
        </p:nvSpPr>
        <p:spPr bwMode="auto">
          <a:xfrm>
            <a:off x="1327150" y="4159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o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57939" name="Text Box 1043"/>
          <p:cNvSpPr txBox="1">
            <a:spLocks noChangeArrowheads="1"/>
          </p:cNvSpPr>
          <p:nvPr/>
        </p:nvSpPr>
        <p:spPr bwMode="auto">
          <a:xfrm>
            <a:off x="2787650" y="4357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57940" name="Text Box 1044"/>
          <p:cNvSpPr txBox="1">
            <a:spLocks noChangeArrowheads="1"/>
          </p:cNvSpPr>
          <p:nvPr/>
        </p:nvSpPr>
        <p:spPr bwMode="auto">
          <a:xfrm>
            <a:off x="1219200" y="333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b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7941" name="Text Box 1045"/>
          <p:cNvSpPr txBox="1">
            <a:spLocks noChangeArrowheads="1"/>
          </p:cNvSpPr>
          <p:nvPr/>
        </p:nvSpPr>
        <p:spPr bwMode="auto">
          <a:xfrm>
            <a:off x="1295400" y="484505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57942" name="Freeform 1046"/>
          <p:cNvSpPr>
            <a:spLocks/>
          </p:cNvSpPr>
          <p:nvPr/>
        </p:nvSpPr>
        <p:spPr bwMode="auto">
          <a:xfrm>
            <a:off x="1595438" y="5367338"/>
            <a:ext cx="1419225" cy="1587"/>
          </a:xfrm>
          <a:custGeom>
            <a:avLst/>
            <a:gdLst>
              <a:gd name="T0" fmla="*/ 894 w 894"/>
              <a:gd name="T1" fmla="*/ 0 h 1"/>
              <a:gd name="T2" fmla="*/ 0 w 89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4" h="1">
                <a:moveTo>
                  <a:pt x="894" y="0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43" name="Freeform 1047"/>
          <p:cNvSpPr>
            <a:spLocks/>
          </p:cNvSpPr>
          <p:nvPr/>
        </p:nvSpPr>
        <p:spPr bwMode="auto">
          <a:xfrm>
            <a:off x="1603375" y="4987925"/>
            <a:ext cx="1588" cy="1473200"/>
          </a:xfrm>
          <a:custGeom>
            <a:avLst/>
            <a:gdLst>
              <a:gd name="T0" fmla="*/ 0 w 1"/>
              <a:gd name="T1" fmla="*/ 928 h 928"/>
              <a:gd name="T2" fmla="*/ 1 w 1"/>
              <a:gd name="T3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8">
                <a:moveTo>
                  <a:pt x="0" y="928"/>
                </a:move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7944" name="Line 1048"/>
          <p:cNvSpPr>
            <a:spLocks noChangeShapeType="1"/>
          </p:cNvSpPr>
          <p:nvPr/>
        </p:nvSpPr>
        <p:spPr bwMode="auto">
          <a:xfrm>
            <a:off x="1250950" y="63071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7945" name="Freeform 1049"/>
          <p:cNvSpPr>
            <a:spLocks/>
          </p:cNvSpPr>
          <p:nvPr/>
        </p:nvSpPr>
        <p:spPr bwMode="auto">
          <a:xfrm>
            <a:off x="1600200" y="5368925"/>
            <a:ext cx="1403350" cy="936625"/>
          </a:xfrm>
          <a:custGeom>
            <a:avLst/>
            <a:gdLst>
              <a:gd name="T0" fmla="*/ 0 w 884"/>
              <a:gd name="T1" fmla="*/ 590 h 590"/>
              <a:gd name="T2" fmla="*/ 884 w 884"/>
              <a:gd name="T3" fmla="*/ 590 h 590"/>
              <a:gd name="T4" fmla="*/ 1 w 884"/>
              <a:gd name="T5" fmla="*/ 0 h 590"/>
              <a:gd name="T6" fmla="*/ 0 w 884"/>
              <a:gd name="T7" fmla="*/ 59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590">
                <a:moveTo>
                  <a:pt x="0" y="590"/>
                </a:moveTo>
                <a:lnTo>
                  <a:pt x="884" y="590"/>
                </a:lnTo>
                <a:lnTo>
                  <a:pt x="1" y="0"/>
                </a:lnTo>
                <a:lnTo>
                  <a:pt x="0" y="59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46" name="Text Box 1050"/>
          <p:cNvSpPr txBox="1">
            <a:spLocks noChangeArrowheads="1"/>
          </p:cNvSpPr>
          <p:nvPr/>
        </p:nvSpPr>
        <p:spPr bwMode="auto">
          <a:xfrm>
            <a:off x="3152775" y="61706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57947" name="Text Box 1051"/>
          <p:cNvSpPr txBox="1">
            <a:spLocks noChangeArrowheads="1"/>
          </p:cNvSpPr>
          <p:nvPr/>
        </p:nvSpPr>
        <p:spPr bwMode="auto">
          <a:xfrm>
            <a:off x="1327150" y="5972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o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57948" name="Text Box 1052"/>
          <p:cNvSpPr txBox="1">
            <a:spLocks noChangeArrowheads="1"/>
          </p:cNvSpPr>
          <p:nvPr/>
        </p:nvSpPr>
        <p:spPr bwMode="auto">
          <a:xfrm>
            <a:off x="2787650" y="61706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57949" name="Text Box 1053"/>
          <p:cNvSpPr txBox="1">
            <a:spLocks noChangeArrowheads="1"/>
          </p:cNvSpPr>
          <p:nvPr/>
        </p:nvSpPr>
        <p:spPr bwMode="auto">
          <a:xfrm>
            <a:off x="1219200" y="5149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b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7950" name="Line 1054"/>
          <p:cNvSpPr>
            <a:spLocks noChangeShapeType="1"/>
          </p:cNvSpPr>
          <p:nvPr/>
        </p:nvSpPr>
        <p:spPr bwMode="auto">
          <a:xfrm>
            <a:off x="3014663" y="3557588"/>
            <a:ext cx="0" cy="936625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51" name="Line 1055"/>
          <p:cNvSpPr>
            <a:spLocks noChangeShapeType="1"/>
          </p:cNvSpPr>
          <p:nvPr/>
        </p:nvSpPr>
        <p:spPr bwMode="auto">
          <a:xfrm flipV="1">
            <a:off x="3003550" y="5368925"/>
            <a:ext cx="0" cy="936625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52" name="Text Box 1056"/>
          <p:cNvSpPr txBox="1">
            <a:spLocks noChangeArrowheads="1"/>
          </p:cNvSpPr>
          <p:nvPr/>
        </p:nvSpPr>
        <p:spPr bwMode="auto">
          <a:xfrm>
            <a:off x="2419350" y="22828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57953" name="Text Box 1057"/>
          <p:cNvSpPr txBox="1">
            <a:spLocks noChangeArrowheads="1"/>
          </p:cNvSpPr>
          <p:nvPr/>
        </p:nvSpPr>
        <p:spPr bwMode="auto">
          <a:xfrm>
            <a:off x="2151063" y="35575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57954" name="Text Box 1058"/>
          <p:cNvSpPr txBox="1">
            <a:spLocks noChangeArrowheads="1"/>
          </p:cNvSpPr>
          <p:nvPr/>
        </p:nvSpPr>
        <p:spPr bwMode="auto">
          <a:xfrm>
            <a:off x="2203450" y="59086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graphicFrame>
        <p:nvGraphicFramePr>
          <p:cNvPr id="2257955" name="Object 1059"/>
          <p:cNvGraphicFramePr>
            <a:graphicFrameLocks noChangeAspect="1"/>
          </p:cNvGraphicFramePr>
          <p:nvPr/>
        </p:nvGraphicFramePr>
        <p:xfrm>
          <a:off x="4325938" y="1690688"/>
          <a:ext cx="37004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2" name="公式" r:id="rId3" imgW="1460160" imgH="393480" progId="Equation.3">
                  <p:embed/>
                </p:oleObj>
              </mc:Choice>
              <mc:Fallback>
                <p:oleObj name="公式" r:id="rId3" imgW="1460160" imgH="393480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1690688"/>
                        <a:ext cx="37004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56" name="Text Box 1060"/>
          <p:cNvSpPr txBox="1">
            <a:spLocks noChangeArrowheads="1"/>
          </p:cNvSpPr>
          <p:nvPr/>
        </p:nvSpPr>
        <p:spPr bwMode="auto">
          <a:xfrm>
            <a:off x="3359150" y="57975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7957" name="Text Box 1061"/>
          <p:cNvSpPr txBox="1">
            <a:spLocks noChangeArrowheads="1"/>
          </p:cNvSpPr>
          <p:nvPr/>
        </p:nvSpPr>
        <p:spPr bwMode="auto">
          <a:xfrm>
            <a:off x="3511550" y="59499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7958" name="Text Box 1062"/>
          <p:cNvSpPr txBox="1">
            <a:spLocks noChangeArrowheads="1"/>
          </p:cNvSpPr>
          <p:nvPr/>
        </p:nvSpPr>
        <p:spPr bwMode="auto">
          <a:xfrm>
            <a:off x="3663950" y="61023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7959" name="Freeform 1063"/>
          <p:cNvSpPr>
            <a:spLocks/>
          </p:cNvSpPr>
          <p:nvPr/>
        </p:nvSpPr>
        <p:spPr bwMode="auto">
          <a:xfrm>
            <a:off x="2443163" y="2124075"/>
            <a:ext cx="1587" cy="566738"/>
          </a:xfrm>
          <a:custGeom>
            <a:avLst/>
            <a:gdLst>
              <a:gd name="T0" fmla="*/ 0 w 1"/>
              <a:gd name="T1" fmla="*/ 357 h 357"/>
              <a:gd name="T2" fmla="*/ 0 w 1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57">
                <a:moveTo>
                  <a:pt x="0" y="35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60" name="Freeform 1064"/>
          <p:cNvSpPr>
            <a:spLocks/>
          </p:cNvSpPr>
          <p:nvPr/>
        </p:nvSpPr>
        <p:spPr bwMode="auto">
          <a:xfrm>
            <a:off x="2095500" y="3562350"/>
            <a:ext cx="1588" cy="604838"/>
          </a:xfrm>
          <a:custGeom>
            <a:avLst/>
            <a:gdLst>
              <a:gd name="T0" fmla="*/ 0 w 1"/>
              <a:gd name="T1" fmla="*/ 381 h 381"/>
              <a:gd name="T2" fmla="*/ 0 w 1"/>
              <a:gd name="T3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1">
                <a:moveTo>
                  <a:pt x="0" y="38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7961" name="Freeform 1065"/>
          <p:cNvSpPr>
            <a:spLocks/>
          </p:cNvSpPr>
          <p:nvPr/>
        </p:nvSpPr>
        <p:spPr bwMode="auto">
          <a:xfrm>
            <a:off x="2157413" y="5743575"/>
            <a:ext cx="1587" cy="557213"/>
          </a:xfrm>
          <a:custGeom>
            <a:avLst/>
            <a:gdLst>
              <a:gd name="T0" fmla="*/ 0 w 1"/>
              <a:gd name="T1" fmla="*/ 351 h 351"/>
              <a:gd name="T2" fmla="*/ 0 w 1"/>
              <a:gd name="T3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51">
                <a:moveTo>
                  <a:pt x="0" y="35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7964" name="Object 1068"/>
          <p:cNvGraphicFramePr>
            <a:graphicFrameLocks noChangeAspect="1"/>
          </p:cNvGraphicFramePr>
          <p:nvPr/>
        </p:nvGraphicFramePr>
        <p:xfrm>
          <a:off x="4325938" y="3500438"/>
          <a:ext cx="36369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3" name="公式" r:id="rId5" imgW="1434960" imgH="406080" progId="Equation.3">
                  <p:embed/>
                </p:oleObj>
              </mc:Choice>
              <mc:Fallback>
                <p:oleObj name="公式" r:id="rId5" imgW="1434960" imgH="406080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3500438"/>
                        <a:ext cx="36369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65" name="Object 1069"/>
          <p:cNvGraphicFramePr>
            <a:graphicFrameLocks noChangeAspect="1"/>
          </p:cNvGraphicFramePr>
          <p:nvPr/>
        </p:nvGraphicFramePr>
        <p:xfrm>
          <a:off x="4325938" y="5343525"/>
          <a:ext cx="41179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4" name="公式" r:id="rId7" imgW="1625400" imgH="393480" progId="Equation.3">
                  <p:embed/>
                </p:oleObj>
              </mc:Choice>
              <mc:Fallback>
                <p:oleObj name="公式" r:id="rId7" imgW="1625400" imgH="39348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5343525"/>
                        <a:ext cx="41179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66" name="Object 1070"/>
          <p:cNvGraphicFramePr>
            <a:graphicFrameLocks noChangeAspect="1"/>
          </p:cNvGraphicFramePr>
          <p:nvPr/>
        </p:nvGraphicFramePr>
        <p:xfrm>
          <a:off x="2495550" y="5286375"/>
          <a:ext cx="1016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5" name="公式" r:id="rId9" imgW="660240" imgH="406080" progId="Equation.3">
                  <p:embed/>
                </p:oleObj>
              </mc:Choice>
              <mc:Fallback>
                <p:oleObj name="公式" r:id="rId9" imgW="660240" imgH="406080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286375"/>
                        <a:ext cx="1016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67" name="Text Box 1071"/>
          <p:cNvSpPr txBox="1">
            <a:spLocks noChangeArrowheads="1"/>
          </p:cNvSpPr>
          <p:nvPr/>
        </p:nvSpPr>
        <p:spPr bwMode="auto">
          <a:xfrm>
            <a:off x="3816350" y="62547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7968" name="Rectangle 1072"/>
          <p:cNvSpPr>
            <a:spLocks noChangeArrowheads="1"/>
          </p:cNvSpPr>
          <p:nvPr/>
        </p:nvSpPr>
        <p:spPr bwMode="auto">
          <a:xfrm>
            <a:off x="134938" y="304800"/>
            <a:ext cx="5199062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b="1">
                <a:latin typeface="楷体_GB2312" pitchFamily="49" charset="-122"/>
              </a:rPr>
              <a:t> (</a:t>
            </a:r>
            <a:r>
              <a:rPr lang="zh-CN" altLang="en-US" b="1">
                <a:latin typeface="楷体_GB2312" pitchFamily="49" charset="-122"/>
              </a:rPr>
              <a:t>练习</a:t>
            </a:r>
            <a:r>
              <a:rPr lang="en-US" altLang="zh-CN" b="1">
                <a:latin typeface="楷体_GB2312" pitchFamily="49" charset="-122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将二重积分化成二次积分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7969" name="Rectangle 107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43525"/>
            <a:ext cx="2286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257970" name="Object 1074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6" name="公式" r:id="rId11" imgW="1244520" imgH="380880" progId="Equation.3">
                  <p:embed/>
                </p:oleObj>
              </mc:Choice>
              <mc:Fallback>
                <p:oleObj name="公式" r:id="rId11" imgW="1244520" imgH="380880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73" name="AutoShape 1077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5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5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7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7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7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7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79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7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7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79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5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5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57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7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79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22" grpId="0" autoUpdateAnimBg="0"/>
      <p:bldP spid="2257956" grpId="0" autoUpdateAnimBg="0"/>
      <p:bldP spid="2257957" grpId="0" autoUpdateAnimBg="0"/>
      <p:bldP spid="2257958" grpId="0" autoUpdateAnimBg="0"/>
      <p:bldP spid="2257959" grpId="0" animBg="1"/>
      <p:bldP spid="2257960" grpId="0" animBg="1"/>
      <p:bldP spid="2257961" grpId="0" animBg="1"/>
      <p:bldP spid="225796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227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04800"/>
            <a:ext cx="5400675" cy="4508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latin typeface="楷体_GB2312" pitchFamily="49" charset="-122"/>
              </a:rPr>
              <a:t>为什么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引用极坐标计算二重积分</a:t>
            </a:r>
          </a:p>
        </p:txBody>
      </p:sp>
      <p:sp>
        <p:nvSpPr>
          <p:cNvPr id="1971202" name="Oval 2"/>
          <p:cNvSpPr>
            <a:spLocks noChangeArrowheads="1"/>
          </p:cNvSpPr>
          <p:nvPr/>
        </p:nvSpPr>
        <p:spPr bwMode="auto">
          <a:xfrm>
            <a:off x="1997075" y="1295400"/>
            <a:ext cx="4556125" cy="45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1203" name="Oval 3"/>
          <p:cNvSpPr>
            <a:spLocks noChangeArrowheads="1"/>
          </p:cNvSpPr>
          <p:nvPr/>
        </p:nvSpPr>
        <p:spPr bwMode="auto">
          <a:xfrm>
            <a:off x="3124200" y="2438400"/>
            <a:ext cx="2286000" cy="2286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1204" name="Text Box 4"/>
          <p:cNvSpPr txBox="1">
            <a:spLocks noChangeArrowheads="1"/>
          </p:cNvSpPr>
          <p:nvPr/>
        </p:nvSpPr>
        <p:spPr bwMode="auto">
          <a:xfrm>
            <a:off x="6554788" y="3565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1205" name="Text Box 5"/>
          <p:cNvSpPr txBox="1">
            <a:spLocks noChangeArrowheads="1"/>
          </p:cNvSpPr>
          <p:nvPr/>
        </p:nvSpPr>
        <p:spPr bwMode="auto">
          <a:xfrm>
            <a:off x="5111750" y="3519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1206" name="Rectangle 6"/>
          <p:cNvSpPr>
            <a:spLocks noChangeArrowheads="1"/>
          </p:cNvSpPr>
          <p:nvPr/>
        </p:nvSpPr>
        <p:spPr bwMode="auto">
          <a:xfrm>
            <a:off x="6569075" y="2895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971208" name="Freeform 8"/>
          <p:cNvSpPr>
            <a:spLocks/>
          </p:cNvSpPr>
          <p:nvPr/>
        </p:nvSpPr>
        <p:spPr bwMode="auto">
          <a:xfrm>
            <a:off x="2292350" y="1277938"/>
            <a:ext cx="3962400" cy="1173162"/>
          </a:xfrm>
          <a:custGeom>
            <a:avLst/>
            <a:gdLst>
              <a:gd name="T0" fmla="*/ 0 w 2496"/>
              <a:gd name="T1" fmla="*/ 739 h 739"/>
              <a:gd name="T2" fmla="*/ 276 w 2496"/>
              <a:gd name="T3" fmla="*/ 379 h 739"/>
              <a:gd name="T4" fmla="*/ 768 w 2496"/>
              <a:gd name="T5" fmla="*/ 87 h 739"/>
              <a:gd name="T6" fmla="*/ 1260 w 2496"/>
              <a:gd name="T7" fmla="*/ 3 h 739"/>
              <a:gd name="T8" fmla="*/ 1788 w 2496"/>
              <a:gd name="T9" fmla="*/ 107 h 739"/>
              <a:gd name="T10" fmla="*/ 2256 w 2496"/>
              <a:gd name="T11" fmla="*/ 407 h 739"/>
              <a:gd name="T12" fmla="*/ 2496 w 2496"/>
              <a:gd name="T13" fmla="*/ 735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6" h="739">
                <a:moveTo>
                  <a:pt x="0" y="739"/>
                </a:moveTo>
                <a:cubicBezTo>
                  <a:pt x="46" y="679"/>
                  <a:pt x="148" y="488"/>
                  <a:pt x="276" y="379"/>
                </a:cubicBezTo>
                <a:cubicBezTo>
                  <a:pt x="404" y="270"/>
                  <a:pt x="604" y="150"/>
                  <a:pt x="768" y="87"/>
                </a:cubicBezTo>
                <a:cubicBezTo>
                  <a:pt x="932" y="24"/>
                  <a:pt x="1090" y="0"/>
                  <a:pt x="1260" y="3"/>
                </a:cubicBezTo>
                <a:cubicBezTo>
                  <a:pt x="1430" y="6"/>
                  <a:pt x="1622" y="40"/>
                  <a:pt x="1788" y="107"/>
                </a:cubicBezTo>
                <a:cubicBezTo>
                  <a:pt x="1954" y="174"/>
                  <a:pt x="2138" y="302"/>
                  <a:pt x="2256" y="407"/>
                </a:cubicBezTo>
                <a:cubicBezTo>
                  <a:pt x="2374" y="512"/>
                  <a:pt x="2446" y="667"/>
                  <a:pt x="2496" y="735"/>
                </a:cubicBezTo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1209" name="Freeform 9"/>
          <p:cNvSpPr>
            <a:spLocks/>
          </p:cNvSpPr>
          <p:nvPr/>
        </p:nvSpPr>
        <p:spPr bwMode="auto">
          <a:xfrm>
            <a:off x="2279650" y="4705350"/>
            <a:ext cx="3987800" cy="1173163"/>
          </a:xfrm>
          <a:custGeom>
            <a:avLst/>
            <a:gdLst>
              <a:gd name="T0" fmla="*/ 0 w 2512"/>
              <a:gd name="T1" fmla="*/ 4 h 739"/>
              <a:gd name="T2" fmla="*/ 284 w 2512"/>
              <a:gd name="T3" fmla="*/ 358 h 739"/>
              <a:gd name="T4" fmla="*/ 740 w 2512"/>
              <a:gd name="T5" fmla="*/ 648 h 739"/>
              <a:gd name="T6" fmla="*/ 1268 w 2512"/>
              <a:gd name="T7" fmla="*/ 736 h 739"/>
              <a:gd name="T8" fmla="*/ 1812 w 2512"/>
              <a:gd name="T9" fmla="*/ 628 h 739"/>
              <a:gd name="T10" fmla="*/ 2264 w 2512"/>
              <a:gd name="T11" fmla="*/ 330 h 739"/>
              <a:gd name="T12" fmla="*/ 2512 w 2512"/>
              <a:gd name="T1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2" h="739">
                <a:moveTo>
                  <a:pt x="0" y="4"/>
                </a:moveTo>
                <a:cubicBezTo>
                  <a:pt x="47" y="64"/>
                  <a:pt x="161" y="251"/>
                  <a:pt x="284" y="358"/>
                </a:cubicBezTo>
                <a:cubicBezTo>
                  <a:pt x="407" y="465"/>
                  <a:pt x="576" y="585"/>
                  <a:pt x="740" y="648"/>
                </a:cubicBezTo>
                <a:cubicBezTo>
                  <a:pt x="904" y="711"/>
                  <a:pt x="1089" y="739"/>
                  <a:pt x="1268" y="736"/>
                </a:cubicBezTo>
                <a:cubicBezTo>
                  <a:pt x="1447" y="733"/>
                  <a:pt x="1646" y="696"/>
                  <a:pt x="1812" y="628"/>
                </a:cubicBezTo>
                <a:cubicBezTo>
                  <a:pt x="1978" y="560"/>
                  <a:pt x="2147" y="435"/>
                  <a:pt x="2264" y="330"/>
                </a:cubicBezTo>
                <a:cubicBezTo>
                  <a:pt x="2381" y="225"/>
                  <a:pt x="2460" y="69"/>
                  <a:pt x="2512" y="0"/>
                </a:cubicBezTo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71229" name="Group 29"/>
          <p:cNvGrpSpPr>
            <a:grpSpLocks/>
          </p:cNvGrpSpPr>
          <p:nvPr/>
        </p:nvGrpSpPr>
        <p:grpSpPr bwMode="auto">
          <a:xfrm>
            <a:off x="1890713" y="914400"/>
            <a:ext cx="5345112" cy="5013325"/>
            <a:chOff x="1191" y="576"/>
            <a:chExt cx="3367" cy="3158"/>
          </a:xfrm>
        </p:grpSpPr>
        <p:sp>
          <p:nvSpPr>
            <p:cNvPr id="1971211" name="Text Box 11"/>
            <p:cNvSpPr txBox="1">
              <a:spLocks noChangeArrowheads="1"/>
            </p:cNvSpPr>
            <p:nvPr/>
          </p:nvSpPr>
          <p:spPr bwMode="auto">
            <a:xfrm>
              <a:off x="2519" y="2256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71212" name="Freeform 12"/>
            <p:cNvSpPr>
              <a:spLocks/>
            </p:cNvSpPr>
            <p:nvPr/>
          </p:nvSpPr>
          <p:spPr bwMode="auto">
            <a:xfrm>
              <a:off x="1191" y="2258"/>
              <a:ext cx="3225" cy="47"/>
            </a:xfrm>
            <a:custGeom>
              <a:avLst/>
              <a:gdLst>
                <a:gd name="T0" fmla="*/ 0 w 3072"/>
                <a:gd name="T1" fmla="*/ 0 h 1"/>
                <a:gd name="T2" fmla="*/ 3072 w 307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2" h="1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1213" name="Freeform 13"/>
            <p:cNvSpPr>
              <a:spLocks/>
            </p:cNvSpPr>
            <p:nvPr/>
          </p:nvSpPr>
          <p:spPr bwMode="auto">
            <a:xfrm>
              <a:off x="2688" y="720"/>
              <a:ext cx="48" cy="3014"/>
            </a:xfrm>
            <a:custGeom>
              <a:avLst/>
              <a:gdLst>
                <a:gd name="T0" fmla="*/ 0 w 1"/>
                <a:gd name="T1" fmla="*/ 2918 h 2918"/>
                <a:gd name="T2" fmla="*/ 0 w 1"/>
                <a:gd name="T3" fmla="*/ 0 h 2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18">
                  <a:moveTo>
                    <a:pt x="0" y="2918"/>
                  </a:move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1214" name="Text Box 14"/>
            <p:cNvSpPr txBox="1">
              <a:spLocks noChangeArrowheads="1"/>
            </p:cNvSpPr>
            <p:nvPr/>
          </p:nvSpPr>
          <p:spPr bwMode="auto">
            <a:xfrm>
              <a:off x="2688" y="57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71215" name="Text Box 15"/>
            <p:cNvSpPr txBox="1">
              <a:spLocks noChangeArrowheads="1"/>
            </p:cNvSpPr>
            <p:nvPr/>
          </p:nvSpPr>
          <p:spPr bwMode="auto">
            <a:xfrm>
              <a:off x="4223" y="2208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971216" name="Text Box 16"/>
          <p:cNvSpPr txBox="1">
            <a:spLocks noChangeArrowheads="1"/>
          </p:cNvSpPr>
          <p:nvPr/>
        </p:nvSpPr>
        <p:spPr bwMode="auto">
          <a:xfrm>
            <a:off x="2279650" y="33528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D</a:t>
            </a:r>
            <a:r>
              <a:rPr lang="en-US" altLang="zh-CN" b="1" baseline="-25000">
                <a:solidFill>
                  <a:schemeClr val="bg1"/>
                </a:solidFill>
              </a:rPr>
              <a:t>1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971217" name="Text Box 17"/>
          <p:cNvSpPr txBox="1">
            <a:spLocks noChangeArrowheads="1"/>
          </p:cNvSpPr>
          <p:nvPr/>
        </p:nvSpPr>
        <p:spPr bwMode="auto">
          <a:xfrm>
            <a:off x="5748338" y="33528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D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971218" name="Text Box 18"/>
          <p:cNvSpPr txBox="1">
            <a:spLocks noChangeArrowheads="1"/>
          </p:cNvSpPr>
          <p:nvPr/>
        </p:nvSpPr>
        <p:spPr bwMode="auto">
          <a:xfrm>
            <a:off x="3998913" y="16002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D</a:t>
            </a:r>
            <a:r>
              <a:rPr lang="en-US" altLang="zh-CN" b="1" baseline="-25000">
                <a:solidFill>
                  <a:schemeClr val="bg1"/>
                </a:solidFill>
              </a:rPr>
              <a:t>3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971219" name="Text Box 19"/>
          <p:cNvSpPr txBox="1">
            <a:spLocks noChangeArrowheads="1"/>
          </p:cNvSpPr>
          <p:nvPr/>
        </p:nvSpPr>
        <p:spPr bwMode="auto">
          <a:xfrm>
            <a:off x="3998913" y="50292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D</a:t>
            </a:r>
            <a:r>
              <a:rPr lang="en-US" altLang="zh-CN" b="1" baseline="-25000">
                <a:solidFill>
                  <a:schemeClr val="bg1"/>
                </a:solidFill>
              </a:rPr>
              <a:t>4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971220" name="Text Box 20"/>
          <p:cNvSpPr txBox="1">
            <a:spLocks noChangeArrowheads="1"/>
          </p:cNvSpPr>
          <p:nvPr/>
        </p:nvSpPr>
        <p:spPr bwMode="auto">
          <a:xfrm>
            <a:off x="57150" y="850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71221" name="Object 21"/>
          <p:cNvGraphicFramePr>
            <a:graphicFrameLocks noChangeAspect="1"/>
          </p:cNvGraphicFramePr>
          <p:nvPr/>
        </p:nvGraphicFramePr>
        <p:xfrm>
          <a:off x="522288" y="892175"/>
          <a:ext cx="32877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36" name="公式" r:id="rId3" imgW="1828800" imgH="406080" progId="Equation.3">
                  <p:embed/>
                </p:oleObj>
              </mc:Choice>
              <mc:Fallback>
                <p:oleObj name="公式" r:id="rId3" imgW="182880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892175"/>
                        <a:ext cx="328771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1222" name="Object 22"/>
          <p:cNvGraphicFramePr>
            <a:graphicFrameLocks noChangeAspect="1"/>
          </p:cNvGraphicFramePr>
          <p:nvPr/>
        </p:nvGraphicFramePr>
        <p:xfrm>
          <a:off x="5943600" y="963613"/>
          <a:ext cx="2941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37" name="公式" r:id="rId5" imgW="1282680" imgH="406080" progId="Equation.3">
                  <p:embed/>
                </p:oleObj>
              </mc:Choice>
              <mc:Fallback>
                <p:oleObj name="公式" r:id="rId5" imgW="128268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63613"/>
                        <a:ext cx="29416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1223" name="Text Box 23"/>
          <p:cNvSpPr txBox="1">
            <a:spLocks noChangeArrowheads="1"/>
          </p:cNvSpPr>
          <p:nvPr/>
        </p:nvSpPr>
        <p:spPr bwMode="auto">
          <a:xfrm>
            <a:off x="8153400" y="22971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1225" name="Text Box 25"/>
          <p:cNvSpPr txBox="1">
            <a:spLocks noChangeArrowheads="1"/>
          </p:cNvSpPr>
          <p:nvPr/>
        </p:nvSpPr>
        <p:spPr bwMode="auto">
          <a:xfrm>
            <a:off x="371475" y="1863725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怎么计算？</a:t>
            </a:r>
          </a:p>
        </p:txBody>
      </p:sp>
      <p:graphicFrame>
        <p:nvGraphicFramePr>
          <p:cNvPr id="1971228" name="Object 28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38" name="公式" r:id="rId7" imgW="1244520" imgH="380880" progId="Equation.3">
                  <p:embed/>
                </p:oleObj>
              </mc:Choice>
              <mc:Fallback>
                <p:oleObj name="公式" r:id="rId7" imgW="1244520" imgH="3808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1224" name="Text Box 24"/>
          <p:cNvSpPr txBox="1">
            <a:spLocks noChangeArrowheads="1"/>
          </p:cNvSpPr>
          <p:nvPr/>
        </p:nvSpPr>
        <p:spPr bwMode="auto">
          <a:xfrm>
            <a:off x="6096000" y="5378450"/>
            <a:ext cx="300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需使用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极坐标系！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1231" name="Text Box 31"/>
          <p:cNvSpPr txBox="1">
            <a:spLocks noChangeArrowheads="1"/>
          </p:cNvSpPr>
          <p:nvPr/>
        </p:nvSpPr>
        <p:spPr bwMode="auto">
          <a:xfrm>
            <a:off x="6096000" y="492125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此题用直角系算麻烦</a:t>
            </a:r>
          </a:p>
        </p:txBody>
      </p:sp>
      <p:sp>
        <p:nvSpPr>
          <p:cNvPr id="1971232" name="Text Box 32"/>
          <p:cNvSpPr txBox="1">
            <a:spLocks noChangeArrowheads="1"/>
          </p:cNvSpPr>
          <p:nvPr/>
        </p:nvSpPr>
        <p:spPr bwMode="auto">
          <a:xfrm>
            <a:off x="57150" y="2438400"/>
            <a:ext cx="1985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必须把</a:t>
            </a:r>
            <a:r>
              <a:rPr lang="en-US" altLang="zh-CN" sz="2000" b="1" i="1">
                <a:solidFill>
                  <a:schemeClr val="tx1"/>
                </a:solidFill>
              </a:rPr>
              <a:t>D</a:t>
            </a:r>
            <a:r>
              <a:rPr lang="zh-CN" altLang="en-US" sz="2000" b="1">
                <a:solidFill>
                  <a:schemeClr val="tx1"/>
                </a:solidFill>
              </a:rPr>
              <a:t>分块儿</a:t>
            </a:r>
            <a:r>
              <a:rPr lang="en-US" altLang="zh-CN" sz="2000" b="1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971233" name="Rectangle 33"/>
          <p:cNvSpPr>
            <a:spLocks noChangeArrowheads="1"/>
          </p:cNvSpPr>
          <p:nvPr/>
        </p:nvSpPr>
        <p:spPr bwMode="auto">
          <a:xfrm>
            <a:off x="6096000" y="4953000"/>
            <a:ext cx="2955925" cy="914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1235" name="AutoShape 3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7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7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7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7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1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71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7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7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7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7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7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7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7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7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7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7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7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7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7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7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7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12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7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7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7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7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7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7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1202" grpId="0" animBg="1"/>
      <p:bldP spid="1971203" grpId="0" animBg="1"/>
      <p:bldP spid="1971204" grpId="0" autoUpdateAnimBg="0"/>
      <p:bldP spid="1971205" grpId="0" autoUpdateAnimBg="0"/>
      <p:bldP spid="1971206" grpId="0" autoUpdateAnimBg="0"/>
      <p:bldP spid="1971208" grpId="0" animBg="1"/>
      <p:bldP spid="1971209" grpId="0" animBg="1"/>
      <p:bldP spid="1971216" grpId="0" autoUpdateAnimBg="0"/>
      <p:bldP spid="1971217" grpId="0" autoUpdateAnimBg="0"/>
      <p:bldP spid="1971218" grpId="0" autoUpdateAnimBg="0"/>
      <p:bldP spid="1971219" grpId="0" autoUpdateAnimBg="0"/>
      <p:bldP spid="1971223" grpId="0" autoUpdateAnimBg="0"/>
      <p:bldP spid="1971225" grpId="0" build="p" autoUpdateAnimBg="0"/>
      <p:bldP spid="1971224" grpId="0" build="p" autoUpdateAnimBg="0"/>
      <p:bldP spid="1971231" grpId="0" autoUpdateAnimBg="0"/>
      <p:bldP spid="1971232" grpId="0" autoUpdateAnimBg="0"/>
      <p:bldP spid="19712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282" name="Text Box 58"/>
          <p:cNvSpPr txBox="1">
            <a:spLocks noChangeArrowheads="1"/>
          </p:cNvSpPr>
          <p:nvPr/>
        </p:nvSpPr>
        <p:spPr bwMode="auto">
          <a:xfrm>
            <a:off x="6221413" y="6472238"/>
            <a:ext cx="2486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</a:rPr>
              <a:t>极坐标系下的面积元素</a:t>
            </a:r>
          </a:p>
        </p:txBody>
      </p:sp>
      <p:sp>
        <p:nvSpPr>
          <p:cNvPr id="1972226" name="Freeform 2"/>
          <p:cNvSpPr>
            <a:spLocks/>
          </p:cNvSpPr>
          <p:nvPr/>
        </p:nvSpPr>
        <p:spPr bwMode="auto">
          <a:xfrm>
            <a:off x="3981450" y="1681163"/>
            <a:ext cx="3962400" cy="3708400"/>
          </a:xfrm>
          <a:custGeom>
            <a:avLst/>
            <a:gdLst>
              <a:gd name="T0" fmla="*/ 192 w 2496"/>
              <a:gd name="T1" fmla="*/ 1504 h 2336"/>
              <a:gd name="T2" fmla="*/ 1872 w 2496"/>
              <a:gd name="T3" fmla="*/ 2176 h 2336"/>
              <a:gd name="T4" fmla="*/ 2304 w 2496"/>
              <a:gd name="T5" fmla="*/ 544 h 2336"/>
              <a:gd name="T6" fmla="*/ 720 w 2496"/>
              <a:gd name="T7" fmla="*/ 160 h 2336"/>
              <a:gd name="T8" fmla="*/ 192 w 2496"/>
              <a:gd name="T9" fmla="*/ 1504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2336">
                <a:moveTo>
                  <a:pt x="192" y="1504"/>
                </a:moveTo>
                <a:cubicBezTo>
                  <a:pt x="384" y="1840"/>
                  <a:pt x="1520" y="2336"/>
                  <a:pt x="1872" y="2176"/>
                </a:cubicBezTo>
                <a:cubicBezTo>
                  <a:pt x="2224" y="2016"/>
                  <a:pt x="2496" y="880"/>
                  <a:pt x="2304" y="544"/>
                </a:cubicBezTo>
                <a:cubicBezTo>
                  <a:pt x="2112" y="208"/>
                  <a:pt x="1072" y="0"/>
                  <a:pt x="720" y="160"/>
                </a:cubicBezTo>
                <a:cubicBezTo>
                  <a:pt x="368" y="320"/>
                  <a:pt x="0" y="1168"/>
                  <a:pt x="192" y="1504"/>
                </a:cubicBezTo>
                <a:close/>
              </a:path>
            </a:pathLst>
          </a:custGeom>
          <a:solidFill>
            <a:srgbClr val="66FF33">
              <a:alpha val="50000"/>
            </a:srgbClr>
          </a:solidFill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2227" name="Freeform 3"/>
          <p:cNvSpPr>
            <a:spLocks/>
          </p:cNvSpPr>
          <p:nvPr/>
        </p:nvSpPr>
        <p:spPr bwMode="auto">
          <a:xfrm>
            <a:off x="5837238" y="2568575"/>
            <a:ext cx="1481137" cy="1495425"/>
          </a:xfrm>
          <a:custGeom>
            <a:avLst/>
            <a:gdLst>
              <a:gd name="T0" fmla="*/ 0 w 933"/>
              <a:gd name="T1" fmla="*/ 453 h 942"/>
              <a:gd name="T2" fmla="*/ 504 w 933"/>
              <a:gd name="T3" fmla="*/ 0 h 942"/>
              <a:gd name="T4" fmla="*/ 618 w 933"/>
              <a:gd name="T5" fmla="*/ 132 h 942"/>
              <a:gd name="T6" fmla="*/ 723 w 933"/>
              <a:gd name="T7" fmla="*/ 276 h 942"/>
              <a:gd name="T8" fmla="*/ 834 w 933"/>
              <a:gd name="T9" fmla="*/ 453 h 942"/>
              <a:gd name="T10" fmla="*/ 933 w 933"/>
              <a:gd name="T11" fmla="*/ 630 h 942"/>
              <a:gd name="T12" fmla="*/ 330 w 933"/>
              <a:gd name="T13" fmla="*/ 942 h 942"/>
              <a:gd name="T14" fmla="*/ 273 w 933"/>
              <a:gd name="T15" fmla="*/ 837 h 942"/>
              <a:gd name="T16" fmla="*/ 195 w 933"/>
              <a:gd name="T17" fmla="*/ 714 h 942"/>
              <a:gd name="T18" fmla="*/ 111 w 933"/>
              <a:gd name="T19" fmla="*/ 588 h 942"/>
              <a:gd name="T20" fmla="*/ 0 w 933"/>
              <a:gd name="T21" fmla="*/ 453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3" h="942">
                <a:moveTo>
                  <a:pt x="0" y="453"/>
                </a:moveTo>
                <a:lnTo>
                  <a:pt x="504" y="0"/>
                </a:lnTo>
                <a:lnTo>
                  <a:pt x="618" y="132"/>
                </a:lnTo>
                <a:lnTo>
                  <a:pt x="723" y="276"/>
                </a:lnTo>
                <a:lnTo>
                  <a:pt x="834" y="453"/>
                </a:lnTo>
                <a:lnTo>
                  <a:pt x="933" y="630"/>
                </a:lnTo>
                <a:lnTo>
                  <a:pt x="330" y="942"/>
                </a:lnTo>
                <a:lnTo>
                  <a:pt x="273" y="837"/>
                </a:lnTo>
                <a:lnTo>
                  <a:pt x="195" y="714"/>
                </a:lnTo>
                <a:lnTo>
                  <a:pt x="111" y="588"/>
                </a:lnTo>
                <a:lnTo>
                  <a:pt x="0" y="45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2228" name="Object 4"/>
          <p:cNvGraphicFramePr>
            <a:graphicFrameLocks noChangeAspect="1"/>
          </p:cNvGraphicFramePr>
          <p:nvPr/>
        </p:nvGraphicFramePr>
        <p:xfrm>
          <a:off x="566738" y="742950"/>
          <a:ext cx="2146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0" name="公式" r:id="rId3" imgW="1117440" imgH="380880" progId="Equation.3">
                  <p:embed/>
                </p:oleObj>
              </mc:Choice>
              <mc:Fallback>
                <p:oleObj name="公式" r:id="rId3" imgW="111744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742950"/>
                        <a:ext cx="21463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29" name="Text Box 5"/>
          <p:cNvSpPr txBox="1">
            <a:spLocks noChangeArrowheads="1"/>
          </p:cNvSpPr>
          <p:nvPr/>
        </p:nvSpPr>
        <p:spPr bwMode="auto">
          <a:xfrm>
            <a:off x="152400" y="77311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将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972230" name="Text Box 6"/>
          <p:cNvSpPr txBox="1">
            <a:spLocks noChangeArrowheads="1"/>
          </p:cNvSpPr>
          <p:nvPr/>
        </p:nvSpPr>
        <p:spPr bwMode="auto">
          <a:xfrm>
            <a:off x="2713038" y="773113"/>
            <a:ext cx="197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变换到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极坐标系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2231" name="Line 7"/>
          <p:cNvSpPr>
            <a:spLocks noChangeShapeType="1"/>
          </p:cNvSpPr>
          <p:nvPr/>
        </p:nvSpPr>
        <p:spPr bwMode="auto">
          <a:xfrm>
            <a:off x="2990850" y="5821363"/>
            <a:ext cx="6019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2232" name="Freeform 8"/>
          <p:cNvSpPr>
            <a:spLocks/>
          </p:cNvSpPr>
          <p:nvPr/>
        </p:nvSpPr>
        <p:spPr bwMode="auto">
          <a:xfrm>
            <a:off x="3003550" y="4886325"/>
            <a:ext cx="5607050" cy="935038"/>
          </a:xfrm>
          <a:custGeom>
            <a:avLst/>
            <a:gdLst>
              <a:gd name="T0" fmla="*/ 0 w 3532"/>
              <a:gd name="T1" fmla="*/ 589 h 589"/>
              <a:gd name="T2" fmla="*/ 3532 w 3532"/>
              <a:gd name="T3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32" h="589">
                <a:moveTo>
                  <a:pt x="0" y="589"/>
                </a:moveTo>
                <a:lnTo>
                  <a:pt x="3532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33" name="Freeform 9"/>
          <p:cNvSpPr>
            <a:spLocks/>
          </p:cNvSpPr>
          <p:nvPr/>
        </p:nvSpPr>
        <p:spPr bwMode="auto">
          <a:xfrm>
            <a:off x="2997200" y="625475"/>
            <a:ext cx="2425700" cy="5195888"/>
          </a:xfrm>
          <a:custGeom>
            <a:avLst/>
            <a:gdLst>
              <a:gd name="T0" fmla="*/ 0 w 1528"/>
              <a:gd name="T1" fmla="*/ 3273 h 3273"/>
              <a:gd name="T2" fmla="*/ 1528 w 1528"/>
              <a:gd name="T3" fmla="*/ 0 h 3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8" h="3273">
                <a:moveTo>
                  <a:pt x="0" y="3273"/>
                </a:moveTo>
                <a:lnTo>
                  <a:pt x="152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2234" name="Freeform 10"/>
          <p:cNvSpPr>
            <a:spLocks/>
          </p:cNvSpPr>
          <p:nvPr/>
        </p:nvSpPr>
        <p:spPr bwMode="auto">
          <a:xfrm>
            <a:off x="3003550" y="1017588"/>
            <a:ext cx="3111500" cy="4803775"/>
          </a:xfrm>
          <a:custGeom>
            <a:avLst/>
            <a:gdLst>
              <a:gd name="T0" fmla="*/ 0 w 1960"/>
              <a:gd name="T1" fmla="*/ 3026 h 3026"/>
              <a:gd name="T2" fmla="*/ 1960 w 1960"/>
              <a:gd name="T3" fmla="*/ 0 h 30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0" h="3026">
                <a:moveTo>
                  <a:pt x="0" y="3026"/>
                </a:moveTo>
                <a:lnTo>
                  <a:pt x="196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2235" name="Freeform 11"/>
          <p:cNvSpPr>
            <a:spLocks/>
          </p:cNvSpPr>
          <p:nvPr/>
        </p:nvSpPr>
        <p:spPr bwMode="auto">
          <a:xfrm>
            <a:off x="2997200" y="1450975"/>
            <a:ext cx="3708400" cy="4370388"/>
          </a:xfrm>
          <a:custGeom>
            <a:avLst/>
            <a:gdLst>
              <a:gd name="T0" fmla="*/ 0 w 2336"/>
              <a:gd name="T1" fmla="*/ 2753 h 2753"/>
              <a:gd name="T2" fmla="*/ 2336 w 2336"/>
              <a:gd name="T3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6" h="2753">
                <a:moveTo>
                  <a:pt x="0" y="2753"/>
                </a:moveTo>
                <a:lnTo>
                  <a:pt x="2336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2236" name="Freeform 12"/>
          <p:cNvSpPr>
            <a:spLocks/>
          </p:cNvSpPr>
          <p:nvPr/>
        </p:nvSpPr>
        <p:spPr bwMode="auto">
          <a:xfrm>
            <a:off x="2997200" y="1998663"/>
            <a:ext cx="4271963" cy="3822700"/>
          </a:xfrm>
          <a:custGeom>
            <a:avLst/>
            <a:gdLst>
              <a:gd name="T0" fmla="*/ 0 w 2691"/>
              <a:gd name="T1" fmla="*/ 2408 h 2408"/>
              <a:gd name="T2" fmla="*/ 2691 w 2691"/>
              <a:gd name="T3" fmla="*/ 0 h 24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91" h="2408">
                <a:moveTo>
                  <a:pt x="0" y="2408"/>
                </a:moveTo>
                <a:lnTo>
                  <a:pt x="2691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37" name="Freeform 13"/>
          <p:cNvSpPr>
            <a:spLocks/>
          </p:cNvSpPr>
          <p:nvPr/>
        </p:nvSpPr>
        <p:spPr bwMode="auto">
          <a:xfrm>
            <a:off x="2997200" y="3182938"/>
            <a:ext cx="5065713" cy="2638425"/>
          </a:xfrm>
          <a:custGeom>
            <a:avLst/>
            <a:gdLst>
              <a:gd name="T0" fmla="*/ 0 w 3191"/>
              <a:gd name="T1" fmla="*/ 1662 h 1662"/>
              <a:gd name="T2" fmla="*/ 3191 w 3191"/>
              <a:gd name="T3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1" h="1662">
                <a:moveTo>
                  <a:pt x="0" y="1662"/>
                </a:moveTo>
                <a:lnTo>
                  <a:pt x="3191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2238" name="Freeform 14"/>
          <p:cNvSpPr>
            <a:spLocks/>
          </p:cNvSpPr>
          <p:nvPr/>
        </p:nvSpPr>
        <p:spPr bwMode="auto">
          <a:xfrm>
            <a:off x="2997200" y="4106863"/>
            <a:ext cx="5454650" cy="1714500"/>
          </a:xfrm>
          <a:custGeom>
            <a:avLst/>
            <a:gdLst>
              <a:gd name="T0" fmla="*/ 0 w 3436"/>
              <a:gd name="T1" fmla="*/ 1080 h 1080"/>
              <a:gd name="T2" fmla="*/ 3436 w 3436"/>
              <a:gd name="T3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36" h="1080">
                <a:moveTo>
                  <a:pt x="0" y="1080"/>
                </a:moveTo>
                <a:lnTo>
                  <a:pt x="3436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39" name="Arc 15"/>
          <p:cNvSpPr>
            <a:spLocks/>
          </p:cNvSpPr>
          <p:nvPr/>
        </p:nvSpPr>
        <p:spPr bwMode="auto">
          <a:xfrm rot="929588">
            <a:off x="3190875" y="4110038"/>
            <a:ext cx="1957388" cy="2011362"/>
          </a:xfrm>
          <a:custGeom>
            <a:avLst/>
            <a:gdLst>
              <a:gd name="G0" fmla="+- 0 0 0"/>
              <a:gd name="G1" fmla="+- 21240 0 0"/>
              <a:gd name="G2" fmla="+- 21600 0 0"/>
              <a:gd name="T0" fmla="*/ 3928 w 20797"/>
              <a:gd name="T1" fmla="*/ 0 h 21240"/>
              <a:gd name="T2" fmla="*/ 20797 w 20797"/>
              <a:gd name="T3" fmla="*/ 15406 h 21240"/>
              <a:gd name="T4" fmla="*/ 0 w 20797"/>
              <a:gd name="T5" fmla="*/ 21240 h 2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97" h="21240" fill="none" extrusionOk="0">
                <a:moveTo>
                  <a:pt x="3927" y="0"/>
                </a:moveTo>
                <a:cubicBezTo>
                  <a:pt x="12028" y="1498"/>
                  <a:pt x="18572" y="7473"/>
                  <a:pt x="20797" y="15405"/>
                </a:cubicBezTo>
              </a:path>
              <a:path w="20797" h="21240" stroke="0" extrusionOk="0">
                <a:moveTo>
                  <a:pt x="3927" y="0"/>
                </a:moveTo>
                <a:cubicBezTo>
                  <a:pt x="12028" y="1498"/>
                  <a:pt x="18572" y="7473"/>
                  <a:pt x="20797" y="15405"/>
                </a:cubicBezTo>
                <a:lnTo>
                  <a:pt x="0" y="2124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40" name="Arc 16"/>
          <p:cNvSpPr>
            <a:spLocks/>
          </p:cNvSpPr>
          <p:nvPr/>
        </p:nvSpPr>
        <p:spPr bwMode="auto">
          <a:xfrm rot="929588">
            <a:off x="3276600" y="3646488"/>
            <a:ext cx="2482850" cy="2554287"/>
          </a:xfrm>
          <a:custGeom>
            <a:avLst/>
            <a:gdLst>
              <a:gd name="G0" fmla="+- 0 0 0"/>
              <a:gd name="G1" fmla="+- 21295 0 0"/>
              <a:gd name="G2" fmla="+- 21600 0 0"/>
              <a:gd name="T0" fmla="*/ 3618 w 20821"/>
              <a:gd name="T1" fmla="*/ 0 h 21295"/>
              <a:gd name="T2" fmla="*/ 20821 w 20821"/>
              <a:gd name="T3" fmla="*/ 15547 h 21295"/>
              <a:gd name="T4" fmla="*/ 0 w 20821"/>
              <a:gd name="T5" fmla="*/ 21295 h 2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21" h="21295" fill="none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</a:path>
              <a:path w="20821" h="21295" stroke="0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  <a:lnTo>
                  <a:pt x="0" y="21295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41" name="Arc 17"/>
          <p:cNvSpPr>
            <a:spLocks/>
          </p:cNvSpPr>
          <p:nvPr/>
        </p:nvSpPr>
        <p:spPr bwMode="auto">
          <a:xfrm rot="929588">
            <a:off x="3417888" y="2608263"/>
            <a:ext cx="3667125" cy="3773487"/>
          </a:xfrm>
          <a:custGeom>
            <a:avLst/>
            <a:gdLst>
              <a:gd name="G0" fmla="+- 0 0 0"/>
              <a:gd name="G1" fmla="+- 21295 0 0"/>
              <a:gd name="G2" fmla="+- 21600 0 0"/>
              <a:gd name="T0" fmla="*/ 3618 w 20821"/>
              <a:gd name="T1" fmla="*/ 0 h 21295"/>
              <a:gd name="T2" fmla="*/ 20821 w 20821"/>
              <a:gd name="T3" fmla="*/ 15547 h 21295"/>
              <a:gd name="T4" fmla="*/ 0 w 20821"/>
              <a:gd name="T5" fmla="*/ 21295 h 2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21" h="21295" fill="none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</a:path>
              <a:path w="20821" h="21295" stroke="0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  <a:lnTo>
                  <a:pt x="0" y="21295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42" name="Arc 18"/>
          <p:cNvSpPr>
            <a:spLocks/>
          </p:cNvSpPr>
          <p:nvPr/>
        </p:nvSpPr>
        <p:spPr bwMode="auto">
          <a:xfrm rot="929588">
            <a:off x="3538538" y="1700213"/>
            <a:ext cx="4702175" cy="4837112"/>
          </a:xfrm>
          <a:custGeom>
            <a:avLst/>
            <a:gdLst>
              <a:gd name="G0" fmla="+- 0 0 0"/>
              <a:gd name="G1" fmla="+- 21295 0 0"/>
              <a:gd name="G2" fmla="+- 21600 0 0"/>
              <a:gd name="T0" fmla="*/ 3618 w 20821"/>
              <a:gd name="T1" fmla="*/ 0 h 21295"/>
              <a:gd name="T2" fmla="*/ 20821 w 20821"/>
              <a:gd name="T3" fmla="*/ 15547 h 21295"/>
              <a:gd name="T4" fmla="*/ 0 w 20821"/>
              <a:gd name="T5" fmla="*/ 21295 h 2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21" h="21295" fill="none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</a:path>
              <a:path w="20821" h="21295" stroke="0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  <a:lnTo>
                  <a:pt x="0" y="21295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43" name="Arc 19"/>
          <p:cNvSpPr>
            <a:spLocks/>
          </p:cNvSpPr>
          <p:nvPr/>
        </p:nvSpPr>
        <p:spPr bwMode="auto">
          <a:xfrm rot="929588">
            <a:off x="3633788" y="990600"/>
            <a:ext cx="5510212" cy="5668963"/>
          </a:xfrm>
          <a:custGeom>
            <a:avLst/>
            <a:gdLst>
              <a:gd name="G0" fmla="+- 0 0 0"/>
              <a:gd name="G1" fmla="+- 21295 0 0"/>
              <a:gd name="G2" fmla="+- 21600 0 0"/>
              <a:gd name="T0" fmla="*/ 3618 w 20821"/>
              <a:gd name="T1" fmla="*/ 0 h 21295"/>
              <a:gd name="T2" fmla="*/ 20821 w 20821"/>
              <a:gd name="T3" fmla="*/ 15547 h 21295"/>
              <a:gd name="T4" fmla="*/ 0 w 20821"/>
              <a:gd name="T5" fmla="*/ 21295 h 2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21" h="21295" fill="none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</a:path>
              <a:path w="20821" h="21295" stroke="0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  <a:lnTo>
                  <a:pt x="0" y="21295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44" name="Arc 20"/>
          <p:cNvSpPr>
            <a:spLocks/>
          </p:cNvSpPr>
          <p:nvPr/>
        </p:nvSpPr>
        <p:spPr bwMode="auto">
          <a:xfrm rot="929588">
            <a:off x="3351213" y="3097213"/>
            <a:ext cx="3109912" cy="3198812"/>
          </a:xfrm>
          <a:custGeom>
            <a:avLst/>
            <a:gdLst>
              <a:gd name="G0" fmla="+- 0 0 0"/>
              <a:gd name="G1" fmla="+- 21295 0 0"/>
              <a:gd name="G2" fmla="+- 21600 0 0"/>
              <a:gd name="T0" fmla="*/ 3618 w 20821"/>
              <a:gd name="T1" fmla="*/ 0 h 21295"/>
              <a:gd name="T2" fmla="*/ 20821 w 20821"/>
              <a:gd name="T3" fmla="*/ 15547 h 21295"/>
              <a:gd name="T4" fmla="*/ 0 w 20821"/>
              <a:gd name="T5" fmla="*/ 21295 h 2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21" h="21295" fill="none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</a:path>
              <a:path w="20821" h="21295" stroke="0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  <a:lnTo>
                  <a:pt x="0" y="21295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45" name="Arc 21"/>
          <p:cNvSpPr>
            <a:spLocks/>
          </p:cNvSpPr>
          <p:nvPr/>
        </p:nvSpPr>
        <p:spPr bwMode="auto">
          <a:xfrm rot="929588">
            <a:off x="3578225" y="1398588"/>
            <a:ext cx="5045075" cy="5189537"/>
          </a:xfrm>
          <a:custGeom>
            <a:avLst/>
            <a:gdLst>
              <a:gd name="G0" fmla="+- 0 0 0"/>
              <a:gd name="G1" fmla="+- 21295 0 0"/>
              <a:gd name="G2" fmla="+- 21600 0 0"/>
              <a:gd name="T0" fmla="*/ 3618 w 20821"/>
              <a:gd name="T1" fmla="*/ 0 h 21295"/>
              <a:gd name="T2" fmla="*/ 20821 w 20821"/>
              <a:gd name="T3" fmla="*/ 15547 h 21295"/>
              <a:gd name="T4" fmla="*/ 0 w 20821"/>
              <a:gd name="T5" fmla="*/ 21295 h 2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21" h="21295" fill="none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</a:path>
              <a:path w="20821" h="21295" stroke="0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  <a:lnTo>
                  <a:pt x="0" y="21295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2246" name="Text Box 22"/>
          <p:cNvSpPr txBox="1">
            <a:spLocks noChangeArrowheads="1"/>
          </p:cNvSpPr>
          <p:nvPr/>
        </p:nvSpPr>
        <p:spPr bwMode="auto">
          <a:xfrm>
            <a:off x="2654300" y="5592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0</a:t>
            </a:r>
            <a:endParaRPr lang="en-US" altLang="zh-CN" b="1"/>
          </a:p>
        </p:txBody>
      </p:sp>
      <p:sp>
        <p:nvSpPr>
          <p:cNvPr id="1972247" name="Text Box 23"/>
          <p:cNvSpPr txBox="1">
            <a:spLocks noChangeArrowheads="1"/>
          </p:cNvSpPr>
          <p:nvPr/>
        </p:nvSpPr>
        <p:spPr bwMode="auto">
          <a:xfrm>
            <a:off x="6613525" y="46021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2248" name="Text Box 24"/>
          <p:cNvSpPr txBox="1">
            <a:spLocks noChangeArrowheads="1"/>
          </p:cNvSpPr>
          <p:nvPr/>
        </p:nvSpPr>
        <p:spPr bwMode="auto">
          <a:xfrm>
            <a:off x="76200" y="1946275"/>
            <a:ext cx="454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 b="1">
                <a:latin typeface="楷体_GB2312" pitchFamily="49" charset="-122"/>
              </a:rPr>
              <a:t>用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坐标线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: </a:t>
            </a:r>
            <a:r>
              <a:rPr lang="en-US" altLang="en-US" sz="2000" b="1" i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 </a:t>
            </a:r>
            <a:r>
              <a:rPr lang="en-US" altLang="en-US" sz="2000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=</a:t>
            </a:r>
            <a:r>
              <a:rPr lang="zh-CN" altLang="en-US" sz="1800" b="1">
                <a:solidFill>
                  <a:schemeClr val="accent2"/>
                </a:solidFill>
                <a:latin typeface="楷体_GB2312" pitchFamily="49" charset="-122"/>
              </a:rPr>
              <a:t>常数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；</a:t>
            </a:r>
            <a:r>
              <a:rPr lang="en-US" altLang="zh-CN" sz="2000" b="1" i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r</a:t>
            </a:r>
            <a:r>
              <a:rPr lang="en-US" altLang="zh-CN" sz="1800" b="1" i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=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常数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</a:t>
            </a:r>
            <a:r>
              <a:rPr lang="zh-CN" altLang="en-US" sz="1800" b="1">
                <a:latin typeface="楷体_GB2312" pitchFamily="49" charset="-122"/>
              </a:rPr>
              <a:t>分割区域 </a:t>
            </a:r>
            <a:r>
              <a:rPr lang="en-US" altLang="zh-CN" sz="1800" b="1" i="1">
                <a:solidFill>
                  <a:srgbClr val="009900"/>
                </a:solidFill>
              </a:rPr>
              <a:t>D</a:t>
            </a:r>
          </a:p>
        </p:txBody>
      </p:sp>
      <p:sp>
        <p:nvSpPr>
          <p:cNvPr id="1972250" name="Text Box 26"/>
          <p:cNvSpPr txBox="1">
            <a:spLocks noChangeArrowheads="1"/>
          </p:cNvSpPr>
          <p:nvPr/>
        </p:nvSpPr>
        <p:spPr bwMode="auto">
          <a:xfrm>
            <a:off x="8137525" y="284956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r>
              <a:rPr lang="en-US" altLang="zh-CN" b="1" i="1" baseline="-25000">
                <a:solidFill>
                  <a:schemeClr val="accent2"/>
                </a:solidFill>
                <a:sym typeface="Symbol" pitchFamily="18" charset="2"/>
              </a:rPr>
              <a:t>i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972254" name="Text Box 30"/>
          <p:cNvSpPr txBox="1">
            <a:spLocks noChangeArrowheads="1"/>
          </p:cNvSpPr>
          <p:nvPr/>
        </p:nvSpPr>
        <p:spPr bwMode="auto">
          <a:xfrm>
            <a:off x="6613525" y="574516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FF"/>
                </a:solidFill>
              </a:rPr>
              <a:t>r</a:t>
            </a:r>
            <a:r>
              <a:rPr lang="en-US" altLang="zh-CN" b="1" i="1" baseline="-25000">
                <a:solidFill>
                  <a:srgbClr val="FF00FF"/>
                </a:solidFill>
              </a:rPr>
              <a:t>i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2255" name="Text Box 31"/>
          <p:cNvSpPr txBox="1">
            <a:spLocks noChangeArrowheads="1"/>
          </p:cNvSpPr>
          <p:nvPr/>
        </p:nvSpPr>
        <p:spPr bwMode="auto">
          <a:xfrm>
            <a:off x="7527925" y="57451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FF"/>
                </a:solidFill>
              </a:rPr>
              <a:t>r</a:t>
            </a:r>
            <a:r>
              <a:rPr lang="en-US" altLang="zh-CN" b="1" i="1" baseline="-25000">
                <a:solidFill>
                  <a:srgbClr val="FF00FF"/>
                </a:solidFill>
              </a:rPr>
              <a:t>i+</a:t>
            </a:r>
            <a:r>
              <a:rPr lang="en-US" altLang="zh-CN" sz="2000" b="1" baseline="-25000">
                <a:solidFill>
                  <a:srgbClr val="FF00FF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2257" name="Freeform 33"/>
          <p:cNvSpPr>
            <a:spLocks/>
          </p:cNvSpPr>
          <p:nvPr/>
        </p:nvSpPr>
        <p:spPr bwMode="auto">
          <a:xfrm>
            <a:off x="6365875" y="3567113"/>
            <a:ext cx="962025" cy="498475"/>
          </a:xfrm>
          <a:custGeom>
            <a:avLst/>
            <a:gdLst>
              <a:gd name="T0" fmla="*/ 0 w 606"/>
              <a:gd name="T1" fmla="*/ 314 h 314"/>
              <a:gd name="T2" fmla="*/ 606 w 606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6" h="314">
                <a:moveTo>
                  <a:pt x="0" y="314"/>
                </a:moveTo>
                <a:lnTo>
                  <a:pt x="606" y="0"/>
                </a:lnTo>
              </a:path>
            </a:pathLst>
          </a:custGeom>
          <a:noFill/>
          <a:ln w="571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2258" name="Object 34"/>
          <p:cNvGraphicFramePr>
            <a:graphicFrameLocks noChangeAspect="1"/>
          </p:cNvGraphicFramePr>
          <p:nvPr/>
        </p:nvGraphicFramePr>
        <p:xfrm>
          <a:off x="490538" y="3817938"/>
          <a:ext cx="1414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1" name="公式" r:id="rId5" imgW="749160" imgH="228600" progId="Equation.3">
                  <p:embed/>
                </p:oleObj>
              </mc:Choice>
              <mc:Fallback>
                <p:oleObj name="公式" r:id="rId5" imgW="74916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817938"/>
                        <a:ext cx="1414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59" name="Text Box 35"/>
          <p:cNvSpPr txBox="1">
            <a:spLocks noChangeArrowheads="1"/>
          </p:cNvSpPr>
          <p:nvPr/>
        </p:nvSpPr>
        <p:spPr bwMode="auto">
          <a:xfrm>
            <a:off x="2012950" y="57102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2261" name="Text Box 37"/>
          <p:cNvSpPr txBox="1">
            <a:spLocks noChangeArrowheads="1"/>
          </p:cNvSpPr>
          <p:nvPr/>
        </p:nvSpPr>
        <p:spPr bwMode="auto">
          <a:xfrm>
            <a:off x="2317750" y="60150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2262" name="Arc 38"/>
          <p:cNvSpPr>
            <a:spLocks/>
          </p:cNvSpPr>
          <p:nvPr/>
        </p:nvSpPr>
        <p:spPr bwMode="auto">
          <a:xfrm rot="929588">
            <a:off x="3475038" y="2152650"/>
            <a:ext cx="4197350" cy="4319588"/>
          </a:xfrm>
          <a:custGeom>
            <a:avLst/>
            <a:gdLst>
              <a:gd name="G0" fmla="+- 0 0 0"/>
              <a:gd name="G1" fmla="+- 21295 0 0"/>
              <a:gd name="G2" fmla="+- 21600 0 0"/>
              <a:gd name="T0" fmla="*/ 3618 w 20821"/>
              <a:gd name="T1" fmla="*/ 0 h 21295"/>
              <a:gd name="T2" fmla="*/ 20821 w 20821"/>
              <a:gd name="T3" fmla="*/ 15547 h 21295"/>
              <a:gd name="T4" fmla="*/ 0 w 20821"/>
              <a:gd name="T5" fmla="*/ 21295 h 2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21" h="21295" fill="none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</a:path>
              <a:path w="20821" h="21295" stroke="0" extrusionOk="0">
                <a:moveTo>
                  <a:pt x="3617" y="0"/>
                </a:moveTo>
                <a:cubicBezTo>
                  <a:pt x="11883" y="1404"/>
                  <a:pt x="18590" y="7465"/>
                  <a:pt x="20821" y="15546"/>
                </a:cubicBezTo>
                <a:lnTo>
                  <a:pt x="0" y="2129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2263" name="Object 39"/>
          <p:cNvGraphicFramePr>
            <a:graphicFrameLocks noChangeAspect="1"/>
          </p:cNvGraphicFramePr>
          <p:nvPr/>
        </p:nvGraphicFramePr>
        <p:xfrm>
          <a:off x="7223125" y="5821363"/>
          <a:ext cx="255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2" name="公式" r:id="rId7" imgW="139680" imgH="228600" progId="Equation.3">
                  <p:embed/>
                </p:oleObj>
              </mc:Choice>
              <mc:Fallback>
                <p:oleObj name="公式" r:id="rId7" imgW="13968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5821363"/>
                        <a:ext cx="255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64" name="Object 40"/>
          <p:cNvGraphicFramePr>
            <a:graphicFrameLocks noChangeAspect="1"/>
          </p:cNvGraphicFramePr>
          <p:nvPr/>
        </p:nvGraphicFramePr>
        <p:xfrm>
          <a:off x="76200" y="2633663"/>
          <a:ext cx="7254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3" name="公式" r:id="rId9" imgW="431640" imgH="228600" progId="Equation.3">
                  <p:embed/>
                </p:oleObj>
              </mc:Choice>
              <mc:Fallback>
                <p:oleObj name="公式" r:id="rId9" imgW="43164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633663"/>
                        <a:ext cx="7254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65" name="Object 41"/>
          <p:cNvGraphicFramePr>
            <a:graphicFrameLocks noChangeAspect="1"/>
          </p:cNvGraphicFramePr>
          <p:nvPr/>
        </p:nvGraphicFramePr>
        <p:xfrm>
          <a:off x="528638" y="3132138"/>
          <a:ext cx="25098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4" name="公式" r:id="rId11" imgW="1485720" imgH="406080" progId="Equation.3">
                  <p:embed/>
                </p:oleObj>
              </mc:Choice>
              <mc:Fallback>
                <p:oleObj name="公式" r:id="rId11" imgW="148572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132138"/>
                        <a:ext cx="250983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66" name="Oval 42"/>
          <p:cNvSpPr>
            <a:spLocks noChangeArrowheads="1"/>
          </p:cNvSpPr>
          <p:nvPr/>
        </p:nvSpPr>
        <p:spPr bwMode="auto">
          <a:xfrm>
            <a:off x="6384925" y="3097213"/>
            <a:ext cx="95250" cy="952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2267" name="Object 43"/>
          <p:cNvGraphicFramePr>
            <a:graphicFrameLocks noChangeAspect="1"/>
          </p:cNvGraphicFramePr>
          <p:nvPr/>
        </p:nvGraphicFramePr>
        <p:xfrm>
          <a:off x="6489700" y="3017838"/>
          <a:ext cx="6080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5" name="公式" r:id="rId13" imgW="482400" imgH="228600" progId="Equation.3">
                  <p:embed/>
                </p:oleObj>
              </mc:Choice>
              <mc:Fallback>
                <p:oleObj name="公式" r:id="rId13" imgW="4824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017838"/>
                        <a:ext cx="6080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68" name="Object 44"/>
          <p:cNvGraphicFramePr>
            <a:graphicFrameLocks noChangeAspect="1"/>
          </p:cNvGraphicFramePr>
          <p:nvPr/>
        </p:nvGraphicFramePr>
        <p:xfrm>
          <a:off x="200025" y="4419600"/>
          <a:ext cx="293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6" name="公式" r:id="rId15" imgW="1701720" imgH="228600" progId="Equation.3">
                  <p:embed/>
                </p:oleObj>
              </mc:Choice>
              <mc:Fallback>
                <p:oleObj name="公式" r:id="rId15" imgW="170172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419600"/>
                        <a:ext cx="293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69" name="Object 45"/>
          <p:cNvGraphicFramePr>
            <a:graphicFrameLocks noChangeAspect="1"/>
          </p:cNvGraphicFramePr>
          <p:nvPr/>
        </p:nvGraphicFramePr>
        <p:xfrm>
          <a:off x="647700" y="5043488"/>
          <a:ext cx="23495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7" name="公式" r:id="rId17" imgW="1257120" imgH="431640" progId="Equation.3">
                  <p:embed/>
                </p:oleObj>
              </mc:Choice>
              <mc:Fallback>
                <p:oleObj name="公式" r:id="rId17" imgW="1257120" imgH="431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043488"/>
                        <a:ext cx="23495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70" name="Object 46"/>
          <p:cNvGraphicFramePr>
            <a:graphicFrameLocks noChangeAspect="1"/>
          </p:cNvGraphicFramePr>
          <p:nvPr/>
        </p:nvGraphicFramePr>
        <p:xfrm>
          <a:off x="171450" y="5981700"/>
          <a:ext cx="42386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8" name="公式" r:id="rId19" imgW="2349360" imgH="431640" progId="Equation.3">
                  <p:embed/>
                </p:oleObj>
              </mc:Choice>
              <mc:Fallback>
                <p:oleObj name="公式" r:id="rId19" imgW="2349360" imgH="431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5981700"/>
                        <a:ext cx="42386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71" name="Object 47"/>
          <p:cNvGraphicFramePr>
            <a:graphicFrameLocks noChangeAspect="1"/>
          </p:cNvGraphicFramePr>
          <p:nvPr/>
        </p:nvGraphicFramePr>
        <p:xfrm>
          <a:off x="4391025" y="6121400"/>
          <a:ext cx="30876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9" name="公式" r:id="rId21" imgW="1790640" imgH="380880" progId="Equation.3">
                  <p:embed/>
                </p:oleObj>
              </mc:Choice>
              <mc:Fallback>
                <p:oleObj name="公式" r:id="rId21" imgW="1790640" imgH="3808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6121400"/>
                        <a:ext cx="30876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73" name="Text Box 49"/>
          <p:cNvSpPr txBox="1">
            <a:spLocks noChangeArrowheads="1"/>
          </p:cNvSpPr>
          <p:nvPr/>
        </p:nvSpPr>
        <p:spPr bwMode="auto">
          <a:xfrm>
            <a:off x="2470150" y="61674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2274" name="Text Box 50"/>
          <p:cNvSpPr txBox="1">
            <a:spLocks noChangeArrowheads="1"/>
          </p:cNvSpPr>
          <p:nvPr/>
        </p:nvSpPr>
        <p:spPr bwMode="auto">
          <a:xfrm>
            <a:off x="190500" y="285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altLang="zh-CN" sz="12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2275" name="Text Box 51"/>
          <p:cNvSpPr txBox="1">
            <a:spLocks noChangeArrowheads="1"/>
          </p:cNvSpPr>
          <p:nvPr/>
        </p:nvSpPr>
        <p:spPr bwMode="auto">
          <a:xfrm>
            <a:off x="2622550" y="63198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2276" name="Freeform 52"/>
          <p:cNvSpPr>
            <a:spLocks/>
          </p:cNvSpPr>
          <p:nvPr/>
        </p:nvSpPr>
        <p:spPr bwMode="auto">
          <a:xfrm>
            <a:off x="2990850" y="2305050"/>
            <a:ext cx="4533900" cy="3516313"/>
          </a:xfrm>
          <a:custGeom>
            <a:avLst/>
            <a:gdLst>
              <a:gd name="T0" fmla="*/ 0 w 2856"/>
              <a:gd name="T1" fmla="*/ 2215 h 2215"/>
              <a:gd name="T2" fmla="*/ 2856 w 2856"/>
              <a:gd name="T3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56" h="2215">
                <a:moveTo>
                  <a:pt x="0" y="2215"/>
                </a:moveTo>
                <a:lnTo>
                  <a:pt x="2856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2277" name="Object 53"/>
          <p:cNvGraphicFramePr>
            <a:graphicFrameLocks noChangeAspect="1"/>
          </p:cNvGraphicFramePr>
          <p:nvPr/>
        </p:nvGraphicFramePr>
        <p:xfrm>
          <a:off x="7596188" y="2025650"/>
          <a:ext cx="3476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70" name="公式" r:id="rId23" imgW="177480" imgH="228600" progId="Equation.3">
                  <p:embed/>
                </p:oleObj>
              </mc:Choice>
              <mc:Fallback>
                <p:oleObj name="公式" r:id="rId23" imgW="17748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025650"/>
                        <a:ext cx="3476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78" name="Text Box 54"/>
          <p:cNvSpPr txBox="1">
            <a:spLocks noChangeArrowheads="1"/>
          </p:cNvSpPr>
          <p:nvPr/>
        </p:nvSpPr>
        <p:spPr bwMode="auto">
          <a:xfrm>
            <a:off x="2774950" y="64722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2280" name="Text Box 56"/>
          <p:cNvSpPr txBox="1">
            <a:spLocks noChangeArrowheads="1"/>
          </p:cNvSpPr>
          <p:nvPr/>
        </p:nvSpPr>
        <p:spPr bwMode="auto">
          <a:xfrm>
            <a:off x="307975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2281" name="Freeform 57"/>
          <p:cNvSpPr>
            <a:spLocks/>
          </p:cNvSpPr>
          <p:nvPr/>
        </p:nvSpPr>
        <p:spPr bwMode="auto">
          <a:xfrm>
            <a:off x="6718300" y="6473825"/>
            <a:ext cx="706438" cy="3175"/>
          </a:xfrm>
          <a:custGeom>
            <a:avLst/>
            <a:gdLst>
              <a:gd name="T0" fmla="*/ 0 w 445"/>
              <a:gd name="T1" fmla="*/ 2 h 2"/>
              <a:gd name="T2" fmla="*/ 445 w 445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5" h="2">
                <a:moveTo>
                  <a:pt x="0" y="2"/>
                </a:moveTo>
                <a:lnTo>
                  <a:pt x="4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2283" name="Object 59"/>
          <p:cNvGraphicFramePr>
            <a:graphicFrameLocks noChangeAspect="1"/>
          </p:cNvGraphicFramePr>
          <p:nvPr/>
        </p:nvGraphicFramePr>
        <p:xfrm>
          <a:off x="2008188" y="3817938"/>
          <a:ext cx="14017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71" name="公式" r:id="rId25" imgW="939600" imgH="228600" progId="Equation.3">
                  <p:embed/>
                </p:oleObj>
              </mc:Choice>
              <mc:Fallback>
                <p:oleObj name="公式" r:id="rId25" imgW="93960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817938"/>
                        <a:ext cx="140176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84" name="Rectangle 6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85750"/>
            <a:ext cx="4267200" cy="4079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16.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利用极坐标计算二重积分</a:t>
            </a:r>
          </a:p>
        </p:txBody>
      </p:sp>
      <p:sp>
        <p:nvSpPr>
          <p:cNvPr id="1972285" name="Text Box 61"/>
          <p:cNvSpPr txBox="1">
            <a:spLocks noChangeArrowheads="1"/>
          </p:cNvSpPr>
          <p:nvPr/>
        </p:nvSpPr>
        <p:spPr bwMode="auto">
          <a:xfrm>
            <a:off x="4038600" y="4708525"/>
            <a:ext cx="519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r>
              <a:rPr lang="en-US" altLang="zh-CN" sz="2000" b="1" i="1" baseline="-25000">
                <a:solidFill>
                  <a:schemeClr val="accent2"/>
                </a:solidFill>
                <a:sym typeface="Symbol" pitchFamily="18" charset="2"/>
              </a:rPr>
              <a:t>i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972286" name="Text Box 62"/>
          <p:cNvSpPr txBox="1">
            <a:spLocks noChangeArrowheads="1"/>
          </p:cNvSpPr>
          <p:nvPr/>
        </p:nvSpPr>
        <p:spPr bwMode="auto">
          <a:xfrm>
            <a:off x="6165850" y="3505200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CN" sz="2000" b="1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72287" name="Text Box 63"/>
          <p:cNvSpPr txBox="1">
            <a:spLocks noChangeArrowheads="1"/>
          </p:cNvSpPr>
          <p:nvPr/>
        </p:nvSpPr>
        <p:spPr bwMode="auto">
          <a:xfrm>
            <a:off x="7231063" y="1681163"/>
            <a:ext cx="906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r>
              <a:rPr lang="en-US" altLang="zh-CN" sz="2000" b="1" i="1" baseline="-2500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+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r>
              <a:rPr lang="en-US" altLang="zh-CN" sz="2000" b="1" i="1" baseline="-25000">
                <a:solidFill>
                  <a:schemeClr val="accent2"/>
                </a:solidFill>
                <a:sym typeface="Symbol" pitchFamily="18" charset="2"/>
              </a:rPr>
              <a:t>i</a:t>
            </a:r>
          </a:p>
        </p:txBody>
      </p:sp>
      <p:sp>
        <p:nvSpPr>
          <p:cNvPr id="1972288" name="Text Box 64"/>
          <p:cNvSpPr txBox="1">
            <a:spLocks noChangeArrowheads="1"/>
          </p:cNvSpPr>
          <p:nvPr/>
        </p:nvSpPr>
        <p:spPr bwMode="auto">
          <a:xfrm>
            <a:off x="76200" y="5181600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</a:rPr>
              <a:t>I </a:t>
            </a:r>
            <a:r>
              <a:rPr lang="en-US" altLang="zh-CN" sz="2800">
                <a:solidFill>
                  <a:schemeClr val="tx1"/>
                </a:solidFill>
              </a:rPr>
              <a:t>=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972289" name="Text Box 65"/>
          <p:cNvSpPr txBox="1">
            <a:spLocks noChangeArrowheads="1"/>
          </p:cNvSpPr>
          <p:nvPr/>
        </p:nvSpPr>
        <p:spPr bwMode="auto">
          <a:xfrm rot="-1762581">
            <a:off x="6908800" y="3581400"/>
            <a:ext cx="48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FF00FF"/>
                </a:solidFill>
                <a:sym typeface="Symbol" pitchFamily="18" charset="2"/>
              </a:rPr>
              <a:t>r</a:t>
            </a:r>
            <a:r>
              <a:rPr lang="en-US" altLang="zh-CN" sz="2000" b="1" i="1" baseline="-25000">
                <a:solidFill>
                  <a:srgbClr val="FF00FF"/>
                </a:solidFill>
                <a:sym typeface="Symbol" pitchFamily="18" charset="2"/>
              </a:rPr>
              <a:t>i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72290" name="Object 66"/>
          <p:cNvGraphicFramePr>
            <a:graphicFrameLocks noChangeAspect="1"/>
          </p:cNvGraphicFramePr>
          <p:nvPr/>
        </p:nvGraphicFramePr>
        <p:xfrm>
          <a:off x="801688" y="2476500"/>
          <a:ext cx="29384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72" name="公式" r:id="rId27" imgW="1739880" imgH="406080" progId="Equation.3">
                  <p:embed/>
                </p:oleObj>
              </mc:Choice>
              <mc:Fallback>
                <p:oleObj name="公式" r:id="rId27" imgW="1739880" imgH="4060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476500"/>
                        <a:ext cx="293846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91" name="Text Box 67"/>
          <p:cNvSpPr txBox="1">
            <a:spLocks noChangeArrowheads="1"/>
          </p:cNvSpPr>
          <p:nvPr/>
        </p:nvSpPr>
        <p:spPr bwMode="auto">
          <a:xfrm>
            <a:off x="8707438" y="57912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graphicFrame>
        <p:nvGraphicFramePr>
          <p:cNvPr id="1972295" name="Object 71"/>
          <p:cNvGraphicFramePr>
            <a:graphicFrameLocks noChangeAspect="1"/>
          </p:cNvGraphicFramePr>
          <p:nvPr/>
        </p:nvGraphicFramePr>
        <p:xfrm>
          <a:off x="338138" y="1566863"/>
          <a:ext cx="13811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73" name="公式" r:id="rId29" imgW="787320" imgH="177480" progId="Equation.3">
                  <p:embed/>
                </p:oleObj>
              </mc:Choice>
              <mc:Fallback>
                <p:oleObj name="公式" r:id="rId29" imgW="787320" imgH="1774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566863"/>
                        <a:ext cx="13811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96" name="Object 72"/>
          <p:cNvGraphicFramePr>
            <a:graphicFrameLocks noChangeAspect="1"/>
          </p:cNvGraphicFramePr>
          <p:nvPr/>
        </p:nvGraphicFramePr>
        <p:xfrm>
          <a:off x="1609725" y="1524000"/>
          <a:ext cx="12858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74" name="公式" r:id="rId31" imgW="736560" imgH="203040" progId="Equation.3">
                  <p:embed/>
                </p:oleObj>
              </mc:Choice>
              <mc:Fallback>
                <p:oleObj name="公式" r:id="rId31" imgW="736560" imgH="2030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524000"/>
                        <a:ext cx="12858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2297" name="Object 73"/>
          <p:cNvGraphicFramePr>
            <a:graphicFrameLocks noChangeAspect="1"/>
          </p:cNvGraphicFramePr>
          <p:nvPr/>
        </p:nvGraphicFramePr>
        <p:xfrm>
          <a:off x="3003550" y="1525588"/>
          <a:ext cx="10001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75" name="公式" r:id="rId33" imgW="507960" imgH="177480" progId="Equation.3">
                  <p:embed/>
                </p:oleObj>
              </mc:Choice>
              <mc:Fallback>
                <p:oleObj name="公式" r:id="rId33" imgW="507960" imgH="1774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525588"/>
                        <a:ext cx="10001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298" name="Text Box 74"/>
          <p:cNvSpPr txBox="1">
            <a:spLocks noChangeArrowheads="1"/>
          </p:cNvSpPr>
          <p:nvPr/>
        </p:nvSpPr>
        <p:spPr bwMode="auto">
          <a:xfrm>
            <a:off x="307975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972299" name="Object 75"/>
          <p:cNvGraphicFramePr>
            <a:graphicFrameLocks noChangeAspect="1"/>
          </p:cNvGraphicFramePr>
          <p:nvPr/>
        </p:nvGraphicFramePr>
        <p:xfrm>
          <a:off x="5759450" y="6477000"/>
          <a:ext cx="566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76" name="公式" r:id="rId35" imgW="317160" imgH="190440" progId="Equation.3">
                  <p:embed/>
                </p:oleObj>
              </mc:Choice>
              <mc:Fallback>
                <p:oleObj name="公式" r:id="rId35" imgW="317160" imgH="19044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6477000"/>
                        <a:ext cx="5667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2300" name="Text Box 76"/>
          <p:cNvSpPr txBox="1">
            <a:spLocks noChangeArrowheads="1"/>
          </p:cNvSpPr>
          <p:nvPr/>
        </p:nvSpPr>
        <p:spPr bwMode="auto">
          <a:xfrm>
            <a:off x="307975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2301" name="AutoShape 77">
            <a:hlinkClick r:id="rId3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7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7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7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97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97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7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7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7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7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7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7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7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7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7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97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97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97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7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97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97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7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7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7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7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72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7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7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7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7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7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7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97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7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7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3" dur="500"/>
                                        <p:tgtEl>
                                          <p:spTgt spid="197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97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7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7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7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72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72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97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97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97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7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7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72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7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7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7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7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7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97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7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72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72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9" dur="500"/>
                                        <p:tgtEl>
                                          <p:spTgt spid="1972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97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2" dur="500"/>
                                        <p:tgtEl>
                                          <p:spTgt spid="1972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7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7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97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972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972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972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972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972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97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972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972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2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72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72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972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972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97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97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97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97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97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97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97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97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22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97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97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97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97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2282" grpId="0" autoUpdateAnimBg="0"/>
      <p:bldP spid="1972226" grpId="0" animBg="1"/>
      <p:bldP spid="1972227" grpId="0" animBg="1"/>
      <p:bldP spid="1972231" grpId="0" animBg="1"/>
      <p:bldP spid="1972232" grpId="0" animBg="1"/>
      <p:bldP spid="1972233" grpId="0" animBg="1"/>
      <p:bldP spid="1972234" grpId="0" animBg="1"/>
      <p:bldP spid="1972235" grpId="0" animBg="1"/>
      <p:bldP spid="1972236" grpId="0" animBg="1"/>
      <p:bldP spid="1972237" grpId="0" animBg="1"/>
      <p:bldP spid="1972238" grpId="0" animBg="1"/>
      <p:bldP spid="1972239" grpId="0" animBg="1"/>
      <p:bldP spid="1972240" grpId="0" animBg="1"/>
      <p:bldP spid="1972241" grpId="0" animBg="1"/>
      <p:bldP spid="1972242" grpId="0" animBg="1"/>
      <p:bldP spid="1972243" grpId="0" animBg="1"/>
      <p:bldP spid="1972244" grpId="0" animBg="1"/>
      <p:bldP spid="1972245" grpId="0" animBg="1"/>
      <p:bldP spid="1972246" grpId="0" autoUpdateAnimBg="0"/>
      <p:bldP spid="1972247" grpId="0" autoUpdateAnimBg="0"/>
      <p:bldP spid="1972248" grpId="0" build="p" autoUpdateAnimBg="0"/>
      <p:bldP spid="1972250" grpId="0" autoUpdateAnimBg="0"/>
      <p:bldP spid="1972254" grpId="0" autoUpdateAnimBg="0"/>
      <p:bldP spid="1972255" grpId="0" autoUpdateAnimBg="0"/>
      <p:bldP spid="1972257" grpId="0" animBg="1"/>
      <p:bldP spid="1972259" grpId="0" autoUpdateAnimBg="0"/>
      <p:bldP spid="1972261" grpId="0" autoUpdateAnimBg="0"/>
      <p:bldP spid="1972262" grpId="0" animBg="1"/>
      <p:bldP spid="1972266" grpId="0" animBg="1"/>
      <p:bldP spid="1972273" grpId="0" autoUpdateAnimBg="0"/>
      <p:bldP spid="1972275" grpId="0" autoUpdateAnimBg="0"/>
      <p:bldP spid="1972276" grpId="0" animBg="1"/>
      <p:bldP spid="1972278" grpId="0" autoUpdateAnimBg="0"/>
      <p:bldP spid="1972280" grpId="0" autoUpdateAnimBg="0"/>
      <p:bldP spid="1972281" grpId="0" animBg="1"/>
      <p:bldP spid="1972285" grpId="0" autoUpdateAnimBg="0"/>
      <p:bldP spid="1972286" grpId="0" autoUpdateAnimBg="0"/>
      <p:bldP spid="1972287" grpId="0" autoUpdateAnimBg="0"/>
      <p:bldP spid="1972288" grpId="0" autoUpdateAnimBg="0"/>
      <p:bldP spid="1972289" grpId="0" autoUpdateAnimBg="0"/>
      <p:bldP spid="1972291" grpId="0" autoUpdateAnimBg="0"/>
      <p:bldP spid="1972298" grpId="0" autoUpdateAnimBg="0"/>
      <p:bldP spid="197230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92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269875" y="285750"/>
            <a:ext cx="5416550" cy="3746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怎样利用极坐标计算二重积分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3250" name="Text Box 2"/>
          <p:cNvSpPr txBox="1">
            <a:spLocks noChangeArrowheads="1"/>
          </p:cNvSpPr>
          <p:nvPr/>
        </p:nvSpPr>
        <p:spPr bwMode="auto">
          <a:xfrm>
            <a:off x="269875" y="884238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chemeClr val="accent2"/>
                </a:solidFill>
              </a:rPr>
              <a:t>极点不在区域 </a:t>
            </a:r>
            <a:r>
              <a:rPr lang="en-US" altLang="zh-CN" b="1" i="1" u="sng">
                <a:solidFill>
                  <a:schemeClr val="accent2"/>
                </a:solidFill>
              </a:rPr>
              <a:t>D </a:t>
            </a:r>
            <a:r>
              <a:rPr lang="zh-CN" altLang="en-US" b="1" u="sng">
                <a:solidFill>
                  <a:schemeClr val="accent2"/>
                </a:solidFill>
              </a:rPr>
              <a:t>的内部</a:t>
            </a:r>
            <a:r>
              <a:rPr lang="zh-CN" altLang="en-US" sz="20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73251" name="Freeform 3"/>
          <p:cNvSpPr>
            <a:spLocks/>
          </p:cNvSpPr>
          <p:nvPr/>
        </p:nvSpPr>
        <p:spPr bwMode="auto">
          <a:xfrm>
            <a:off x="3981450" y="1681163"/>
            <a:ext cx="3962400" cy="3708400"/>
          </a:xfrm>
          <a:custGeom>
            <a:avLst/>
            <a:gdLst>
              <a:gd name="T0" fmla="*/ 192 w 2496"/>
              <a:gd name="T1" fmla="*/ 1504 h 2336"/>
              <a:gd name="T2" fmla="*/ 1872 w 2496"/>
              <a:gd name="T3" fmla="*/ 2176 h 2336"/>
              <a:gd name="T4" fmla="*/ 2304 w 2496"/>
              <a:gd name="T5" fmla="*/ 544 h 2336"/>
              <a:gd name="T6" fmla="*/ 720 w 2496"/>
              <a:gd name="T7" fmla="*/ 160 h 2336"/>
              <a:gd name="T8" fmla="*/ 192 w 2496"/>
              <a:gd name="T9" fmla="*/ 1504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2336">
                <a:moveTo>
                  <a:pt x="192" y="1504"/>
                </a:moveTo>
                <a:cubicBezTo>
                  <a:pt x="384" y="1840"/>
                  <a:pt x="1520" y="2336"/>
                  <a:pt x="1872" y="2176"/>
                </a:cubicBezTo>
                <a:cubicBezTo>
                  <a:pt x="2224" y="2016"/>
                  <a:pt x="2496" y="880"/>
                  <a:pt x="2304" y="544"/>
                </a:cubicBezTo>
                <a:cubicBezTo>
                  <a:pt x="2112" y="208"/>
                  <a:pt x="1072" y="0"/>
                  <a:pt x="720" y="160"/>
                </a:cubicBezTo>
                <a:cubicBezTo>
                  <a:pt x="368" y="320"/>
                  <a:pt x="0" y="1168"/>
                  <a:pt x="192" y="1504"/>
                </a:cubicBezTo>
                <a:close/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52" name="Line 4"/>
          <p:cNvSpPr>
            <a:spLocks noChangeShapeType="1"/>
          </p:cNvSpPr>
          <p:nvPr/>
        </p:nvSpPr>
        <p:spPr bwMode="auto">
          <a:xfrm>
            <a:off x="2990850" y="5821363"/>
            <a:ext cx="6019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53" name="Text Box 5"/>
          <p:cNvSpPr txBox="1">
            <a:spLocks noChangeArrowheads="1"/>
          </p:cNvSpPr>
          <p:nvPr/>
        </p:nvSpPr>
        <p:spPr bwMode="auto">
          <a:xfrm>
            <a:off x="2654300" y="5592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0</a:t>
            </a:r>
          </a:p>
        </p:txBody>
      </p:sp>
      <p:sp>
        <p:nvSpPr>
          <p:cNvPr id="1973254" name="Freeform 6"/>
          <p:cNvSpPr>
            <a:spLocks/>
          </p:cNvSpPr>
          <p:nvPr/>
        </p:nvSpPr>
        <p:spPr bwMode="auto">
          <a:xfrm>
            <a:off x="3003550" y="4886325"/>
            <a:ext cx="5607050" cy="935038"/>
          </a:xfrm>
          <a:custGeom>
            <a:avLst/>
            <a:gdLst>
              <a:gd name="T0" fmla="*/ 0 w 3532"/>
              <a:gd name="T1" fmla="*/ 589 h 589"/>
              <a:gd name="T2" fmla="*/ 3532 w 3532"/>
              <a:gd name="T3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32" h="589">
                <a:moveTo>
                  <a:pt x="0" y="589"/>
                </a:moveTo>
                <a:lnTo>
                  <a:pt x="3532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3255" name="Freeform 7"/>
          <p:cNvSpPr>
            <a:spLocks/>
          </p:cNvSpPr>
          <p:nvPr/>
        </p:nvSpPr>
        <p:spPr bwMode="auto">
          <a:xfrm>
            <a:off x="2997200" y="625475"/>
            <a:ext cx="2425700" cy="5195888"/>
          </a:xfrm>
          <a:custGeom>
            <a:avLst/>
            <a:gdLst>
              <a:gd name="T0" fmla="*/ 0 w 1528"/>
              <a:gd name="T1" fmla="*/ 3273 h 3273"/>
              <a:gd name="T2" fmla="*/ 1528 w 1528"/>
              <a:gd name="T3" fmla="*/ 0 h 3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8" h="3273">
                <a:moveTo>
                  <a:pt x="0" y="3273"/>
                </a:moveTo>
                <a:lnTo>
                  <a:pt x="1528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56" name="Text Box 8"/>
          <p:cNvSpPr txBox="1">
            <a:spLocks noChangeArrowheads="1"/>
          </p:cNvSpPr>
          <p:nvPr/>
        </p:nvSpPr>
        <p:spPr bwMode="auto">
          <a:xfrm>
            <a:off x="6711950" y="51958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973257" name="Text Box 9"/>
          <p:cNvSpPr txBox="1">
            <a:spLocks noChangeArrowheads="1"/>
          </p:cNvSpPr>
          <p:nvPr/>
        </p:nvSpPr>
        <p:spPr bwMode="auto">
          <a:xfrm>
            <a:off x="3981450" y="26511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B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973258" name="Oval 10"/>
          <p:cNvSpPr>
            <a:spLocks noChangeArrowheads="1"/>
          </p:cNvSpPr>
          <p:nvPr/>
        </p:nvSpPr>
        <p:spPr bwMode="auto">
          <a:xfrm>
            <a:off x="6750050" y="51054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3259" name="Oval 11"/>
          <p:cNvSpPr>
            <a:spLocks noChangeArrowheads="1"/>
          </p:cNvSpPr>
          <p:nvPr/>
        </p:nvSpPr>
        <p:spPr bwMode="auto">
          <a:xfrm>
            <a:off x="4349750" y="273685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3260" name="Text Box 12"/>
          <p:cNvSpPr txBox="1">
            <a:spLocks noChangeArrowheads="1"/>
          </p:cNvSpPr>
          <p:nvPr/>
        </p:nvSpPr>
        <p:spPr bwMode="auto">
          <a:xfrm>
            <a:off x="7767638" y="273685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F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973261" name="Text Box 13"/>
          <p:cNvSpPr txBox="1">
            <a:spLocks noChangeArrowheads="1"/>
          </p:cNvSpPr>
          <p:nvPr/>
        </p:nvSpPr>
        <p:spPr bwMode="auto">
          <a:xfrm>
            <a:off x="4149725" y="4292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E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973262" name="Freeform 14"/>
          <p:cNvSpPr>
            <a:spLocks/>
          </p:cNvSpPr>
          <p:nvPr/>
        </p:nvSpPr>
        <p:spPr bwMode="auto">
          <a:xfrm>
            <a:off x="2990850" y="4473575"/>
            <a:ext cx="1743075" cy="1349375"/>
          </a:xfrm>
          <a:custGeom>
            <a:avLst/>
            <a:gdLst>
              <a:gd name="T0" fmla="*/ 0 w 1098"/>
              <a:gd name="T1" fmla="*/ 850 h 850"/>
              <a:gd name="T2" fmla="*/ 1098 w 1098"/>
              <a:gd name="T3" fmla="*/ 0 h 8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98" h="850">
                <a:moveTo>
                  <a:pt x="0" y="850"/>
                </a:moveTo>
                <a:lnTo>
                  <a:pt x="1098" y="0"/>
                </a:lnTo>
              </a:path>
            </a:pathLst>
          </a:custGeom>
          <a:noFill/>
          <a:ln w="5715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63" name="Freeform 15"/>
          <p:cNvSpPr>
            <a:spLocks/>
          </p:cNvSpPr>
          <p:nvPr/>
        </p:nvSpPr>
        <p:spPr bwMode="auto">
          <a:xfrm>
            <a:off x="4762500" y="2363788"/>
            <a:ext cx="2705100" cy="2109787"/>
          </a:xfrm>
          <a:custGeom>
            <a:avLst/>
            <a:gdLst>
              <a:gd name="T0" fmla="*/ 0 w 1704"/>
              <a:gd name="T1" fmla="*/ 1329 h 1329"/>
              <a:gd name="T2" fmla="*/ 1704 w 1704"/>
              <a:gd name="T3" fmla="*/ 0 h 13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04" h="1329">
                <a:moveTo>
                  <a:pt x="0" y="1329"/>
                </a:moveTo>
                <a:lnTo>
                  <a:pt x="1704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64" name="Freeform 16"/>
          <p:cNvSpPr>
            <a:spLocks/>
          </p:cNvSpPr>
          <p:nvPr/>
        </p:nvSpPr>
        <p:spPr bwMode="auto">
          <a:xfrm>
            <a:off x="4749800" y="42926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65" name="Freeform 17"/>
          <p:cNvSpPr>
            <a:spLocks/>
          </p:cNvSpPr>
          <p:nvPr/>
        </p:nvSpPr>
        <p:spPr bwMode="auto">
          <a:xfrm>
            <a:off x="4994275" y="41021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66" name="Freeform 18"/>
          <p:cNvSpPr>
            <a:spLocks/>
          </p:cNvSpPr>
          <p:nvPr/>
        </p:nvSpPr>
        <p:spPr bwMode="auto">
          <a:xfrm>
            <a:off x="5238750" y="39116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67" name="Freeform 19"/>
          <p:cNvSpPr>
            <a:spLocks/>
          </p:cNvSpPr>
          <p:nvPr/>
        </p:nvSpPr>
        <p:spPr bwMode="auto">
          <a:xfrm>
            <a:off x="5483225" y="37211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68" name="Freeform 20"/>
          <p:cNvSpPr>
            <a:spLocks/>
          </p:cNvSpPr>
          <p:nvPr/>
        </p:nvSpPr>
        <p:spPr bwMode="auto">
          <a:xfrm>
            <a:off x="5727700" y="35306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69" name="Freeform 21"/>
          <p:cNvSpPr>
            <a:spLocks/>
          </p:cNvSpPr>
          <p:nvPr/>
        </p:nvSpPr>
        <p:spPr bwMode="auto">
          <a:xfrm>
            <a:off x="5972175" y="33401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70" name="Freeform 22"/>
          <p:cNvSpPr>
            <a:spLocks/>
          </p:cNvSpPr>
          <p:nvPr/>
        </p:nvSpPr>
        <p:spPr bwMode="auto">
          <a:xfrm>
            <a:off x="6205538" y="3149600"/>
            <a:ext cx="255587" cy="201613"/>
          </a:xfrm>
          <a:custGeom>
            <a:avLst/>
            <a:gdLst>
              <a:gd name="T0" fmla="*/ 0 w 161"/>
              <a:gd name="T1" fmla="*/ 127 h 127"/>
              <a:gd name="T2" fmla="*/ 161 w 161"/>
              <a:gd name="T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1" h="127">
                <a:moveTo>
                  <a:pt x="0" y="127"/>
                </a:moveTo>
                <a:lnTo>
                  <a:pt x="161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71" name="Freeform 23"/>
          <p:cNvSpPr>
            <a:spLocks/>
          </p:cNvSpPr>
          <p:nvPr/>
        </p:nvSpPr>
        <p:spPr bwMode="auto">
          <a:xfrm>
            <a:off x="6461125" y="29591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72" name="Freeform 24"/>
          <p:cNvSpPr>
            <a:spLocks/>
          </p:cNvSpPr>
          <p:nvPr/>
        </p:nvSpPr>
        <p:spPr bwMode="auto">
          <a:xfrm>
            <a:off x="6705600" y="2768600"/>
            <a:ext cx="244475" cy="190500"/>
          </a:xfrm>
          <a:custGeom>
            <a:avLst/>
            <a:gdLst>
              <a:gd name="T0" fmla="*/ 0 w 154"/>
              <a:gd name="T1" fmla="*/ 120 h 120"/>
              <a:gd name="T2" fmla="*/ 154 w 154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" h="120">
                <a:moveTo>
                  <a:pt x="0" y="120"/>
                </a:moveTo>
                <a:lnTo>
                  <a:pt x="15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73" name="Freeform 25"/>
          <p:cNvSpPr>
            <a:spLocks/>
          </p:cNvSpPr>
          <p:nvPr/>
        </p:nvSpPr>
        <p:spPr bwMode="auto">
          <a:xfrm>
            <a:off x="6942138" y="2578100"/>
            <a:ext cx="252412" cy="196850"/>
          </a:xfrm>
          <a:custGeom>
            <a:avLst/>
            <a:gdLst>
              <a:gd name="T0" fmla="*/ 0 w 159"/>
              <a:gd name="T1" fmla="*/ 124 h 124"/>
              <a:gd name="T2" fmla="*/ 159 w 159"/>
              <a:gd name="T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9" h="124">
                <a:moveTo>
                  <a:pt x="0" y="124"/>
                </a:moveTo>
                <a:lnTo>
                  <a:pt x="159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3274" name="Freeform 26"/>
          <p:cNvSpPr>
            <a:spLocks/>
          </p:cNvSpPr>
          <p:nvPr/>
        </p:nvSpPr>
        <p:spPr bwMode="auto">
          <a:xfrm>
            <a:off x="7181850" y="2366963"/>
            <a:ext cx="276225" cy="219075"/>
          </a:xfrm>
          <a:custGeom>
            <a:avLst/>
            <a:gdLst>
              <a:gd name="T0" fmla="*/ 0 w 174"/>
              <a:gd name="T1" fmla="*/ 138 h 138"/>
              <a:gd name="T2" fmla="*/ 174 w 174"/>
              <a:gd name="T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4" h="138">
                <a:moveTo>
                  <a:pt x="0" y="138"/>
                </a:moveTo>
                <a:lnTo>
                  <a:pt x="17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3275" name="Object 27"/>
          <p:cNvGraphicFramePr>
            <a:graphicFrameLocks noChangeAspect="1"/>
          </p:cNvGraphicFramePr>
          <p:nvPr/>
        </p:nvGraphicFramePr>
        <p:xfrm>
          <a:off x="4657725" y="4740275"/>
          <a:ext cx="600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4" name="公式" r:id="rId3" imgW="355320" imgH="215640" progId="Equation.3">
                  <p:embed/>
                </p:oleObj>
              </mc:Choice>
              <mc:Fallback>
                <p:oleObj name="公式" r:id="rId3" imgW="35532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740275"/>
                        <a:ext cx="6000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3276" name="Object 28"/>
          <p:cNvGraphicFramePr>
            <a:graphicFrameLocks noChangeAspect="1"/>
          </p:cNvGraphicFramePr>
          <p:nvPr/>
        </p:nvGraphicFramePr>
        <p:xfrm>
          <a:off x="6950075" y="1681163"/>
          <a:ext cx="6238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5" name="公式" r:id="rId5" imgW="368280" imgH="215640" progId="Equation.3">
                  <p:embed/>
                </p:oleObj>
              </mc:Choice>
              <mc:Fallback>
                <p:oleObj name="公式" r:id="rId5" imgW="36828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1681163"/>
                        <a:ext cx="6238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3277" name="Text Box 29"/>
          <p:cNvSpPr txBox="1">
            <a:spLocks noChangeArrowheads="1"/>
          </p:cNvSpPr>
          <p:nvPr/>
        </p:nvSpPr>
        <p:spPr bwMode="auto">
          <a:xfrm>
            <a:off x="4151313" y="5470525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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973278" name="Text Box 30"/>
          <p:cNvSpPr txBox="1">
            <a:spLocks noChangeArrowheads="1"/>
          </p:cNvSpPr>
          <p:nvPr/>
        </p:nvSpPr>
        <p:spPr bwMode="auto">
          <a:xfrm>
            <a:off x="3124200" y="52879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</a:t>
            </a:r>
            <a:endParaRPr lang="en-US" altLang="zh-CN" b="1" i="1">
              <a:solidFill>
                <a:schemeClr val="accent2"/>
              </a:solidFill>
            </a:endParaRPr>
          </a:p>
        </p:txBody>
      </p:sp>
      <p:sp>
        <p:nvSpPr>
          <p:cNvPr id="1973279" name="Text Box 31"/>
          <p:cNvSpPr txBox="1">
            <a:spLocks noChangeArrowheads="1"/>
          </p:cNvSpPr>
          <p:nvPr/>
        </p:nvSpPr>
        <p:spPr bwMode="auto">
          <a:xfrm>
            <a:off x="3657600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b="1" i="1">
              <a:solidFill>
                <a:srgbClr val="009900"/>
              </a:solidFill>
            </a:endParaRPr>
          </a:p>
        </p:txBody>
      </p:sp>
      <p:sp>
        <p:nvSpPr>
          <p:cNvPr id="1973280" name="Text Box 32"/>
          <p:cNvSpPr txBox="1">
            <a:spLocks noChangeArrowheads="1"/>
          </p:cNvSpPr>
          <p:nvPr/>
        </p:nvSpPr>
        <p:spPr bwMode="auto">
          <a:xfrm>
            <a:off x="6308725" y="4292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D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973281" name="Text Box 33"/>
          <p:cNvSpPr txBox="1">
            <a:spLocks noChangeArrowheads="1"/>
          </p:cNvSpPr>
          <p:nvPr/>
        </p:nvSpPr>
        <p:spPr bwMode="auto">
          <a:xfrm>
            <a:off x="388938" y="1681163"/>
            <a:ext cx="560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D</a:t>
            </a:r>
            <a:r>
              <a:rPr lang="en-US" altLang="zh-CN" sz="2800" b="1">
                <a:solidFill>
                  <a:srgbClr val="009900"/>
                </a:solidFill>
              </a:rPr>
              <a:t>:</a:t>
            </a:r>
          </a:p>
        </p:txBody>
      </p:sp>
      <p:graphicFrame>
        <p:nvGraphicFramePr>
          <p:cNvPr id="1973282" name="Object 34"/>
          <p:cNvGraphicFramePr>
            <a:graphicFrameLocks noChangeAspect="1"/>
          </p:cNvGraphicFramePr>
          <p:nvPr/>
        </p:nvGraphicFramePr>
        <p:xfrm>
          <a:off x="954088" y="1717675"/>
          <a:ext cx="2428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6" name="公式" r:id="rId7" imgW="1079280" imgH="215640" progId="Equation.3">
                  <p:embed/>
                </p:oleObj>
              </mc:Choice>
              <mc:Fallback>
                <p:oleObj name="公式" r:id="rId7" imgW="107928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717675"/>
                        <a:ext cx="2428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3283" name="Object 35"/>
          <p:cNvGraphicFramePr>
            <a:graphicFrameLocks noChangeAspect="1"/>
          </p:cNvGraphicFramePr>
          <p:nvPr/>
        </p:nvGraphicFramePr>
        <p:xfrm>
          <a:off x="954088" y="2481263"/>
          <a:ext cx="1543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7" name="公式" r:id="rId9" imgW="685800" imgH="203040" progId="Equation.3">
                  <p:embed/>
                </p:oleObj>
              </mc:Choice>
              <mc:Fallback>
                <p:oleObj name="公式" r:id="rId9" imgW="68580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481263"/>
                        <a:ext cx="1543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3284" name="Text Box 36"/>
          <p:cNvSpPr txBox="1">
            <a:spLocks noChangeArrowheads="1"/>
          </p:cNvSpPr>
          <p:nvPr/>
        </p:nvSpPr>
        <p:spPr bwMode="auto">
          <a:xfrm>
            <a:off x="190500" y="285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3286" name="Text Box 38"/>
          <p:cNvSpPr txBox="1">
            <a:spLocks noChangeArrowheads="1"/>
          </p:cNvSpPr>
          <p:nvPr/>
        </p:nvSpPr>
        <p:spPr bwMode="auto">
          <a:xfrm>
            <a:off x="5495925" y="320040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73288" name="Object 40"/>
          <p:cNvGraphicFramePr>
            <a:graphicFrameLocks noChangeAspect="1"/>
          </p:cNvGraphicFramePr>
          <p:nvPr/>
        </p:nvGraphicFramePr>
        <p:xfrm>
          <a:off x="3735388" y="5999163"/>
          <a:ext cx="46466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8" name="公式" r:id="rId11" imgW="2197080" imgH="355320" progId="Equation.3">
                  <p:embed/>
                </p:oleObj>
              </mc:Choice>
              <mc:Fallback>
                <p:oleObj name="公式" r:id="rId11" imgW="2197080" imgH="3553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5999163"/>
                        <a:ext cx="46466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3289" name="Object 41"/>
          <p:cNvGraphicFramePr>
            <a:graphicFrameLocks noChangeAspect="1"/>
          </p:cNvGraphicFramePr>
          <p:nvPr/>
        </p:nvGraphicFramePr>
        <p:xfrm>
          <a:off x="1206500" y="6048375"/>
          <a:ext cx="24701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9" name="公式" r:id="rId13" imgW="1244520" imgH="380880" progId="Equation.3">
                  <p:embed/>
                </p:oleObj>
              </mc:Choice>
              <mc:Fallback>
                <p:oleObj name="公式" r:id="rId13" imgW="1244520" imgH="380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6048375"/>
                        <a:ext cx="24701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3290" name="AutoShape 42"/>
          <p:cNvSpPr>
            <a:spLocks noChangeArrowheads="1"/>
          </p:cNvSpPr>
          <p:nvPr/>
        </p:nvSpPr>
        <p:spPr bwMode="auto">
          <a:xfrm rot="15383690" flipV="1">
            <a:off x="3431381" y="5172870"/>
            <a:ext cx="695325" cy="741362"/>
          </a:xfrm>
          <a:custGeom>
            <a:avLst/>
            <a:gdLst>
              <a:gd name="G0" fmla="+- -2241889 0 0"/>
              <a:gd name="G1" fmla="+- -10371369 0 0"/>
              <a:gd name="G2" fmla="+- -2241889 0 -10371369"/>
              <a:gd name="G3" fmla="+- 10800 0 0"/>
              <a:gd name="G4" fmla="+- 0 0 -224188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747 0 0"/>
              <a:gd name="G9" fmla="+- 0 0 -10371369"/>
              <a:gd name="G10" fmla="+- 9747 0 2700"/>
              <a:gd name="G11" fmla="cos G10 -2241889"/>
              <a:gd name="G12" fmla="sin G10 -2241889"/>
              <a:gd name="G13" fmla="cos 13500 -2241889"/>
              <a:gd name="G14" fmla="sin 13500 -2241889"/>
              <a:gd name="G15" fmla="+- G11 10800 0"/>
              <a:gd name="G16" fmla="+- G12 10800 0"/>
              <a:gd name="G17" fmla="+- G13 10800 0"/>
              <a:gd name="G18" fmla="+- G14 10800 0"/>
              <a:gd name="G19" fmla="*/ 9747 1 2"/>
              <a:gd name="G20" fmla="+- G19 5400 0"/>
              <a:gd name="G21" fmla="cos G20 -2241889"/>
              <a:gd name="G22" fmla="sin G20 -2241889"/>
              <a:gd name="G23" fmla="+- G21 10800 0"/>
              <a:gd name="G24" fmla="+- G12 G23 G22"/>
              <a:gd name="G25" fmla="+- G22 G23 G11"/>
              <a:gd name="G26" fmla="cos 10800 -2241889"/>
              <a:gd name="G27" fmla="sin 10800 -2241889"/>
              <a:gd name="G28" fmla="cos 9747 -2241889"/>
              <a:gd name="G29" fmla="sin 9747 -224188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371369"/>
              <a:gd name="G36" fmla="sin G34 -10371369"/>
              <a:gd name="G37" fmla="+/ -10371369 -224188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747 G39"/>
              <a:gd name="G43" fmla="sin 9747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627 w 21600"/>
              <a:gd name="T5" fmla="*/ 63 h 21600"/>
              <a:gd name="T6" fmla="*/ 1257 w 21600"/>
              <a:gd name="T7" fmla="*/ 6993 h 21600"/>
              <a:gd name="T8" fmla="*/ 9741 w 21600"/>
              <a:gd name="T9" fmla="*/ 1110 h 21600"/>
              <a:gd name="T10" fmla="*/ 21964 w 21600"/>
              <a:gd name="T11" fmla="*/ 3210 h 21600"/>
              <a:gd name="T12" fmla="*/ 21111 w 21600"/>
              <a:gd name="T13" fmla="*/ 7692 h 21600"/>
              <a:gd name="T14" fmla="*/ 16627 w 21600"/>
              <a:gd name="T15" fmla="*/ 683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860" y="5320"/>
                </a:moveTo>
                <a:cubicBezTo>
                  <a:pt x="17046" y="2650"/>
                  <a:pt x="14027" y="1053"/>
                  <a:pt x="10800" y="1053"/>
                </a:cubicBezTo>
                <a:cubicBezTo>
                  <a:pt x="6810" y="1052"/>
                  <a:pt x="3224" y="3483"/>
                  <a:pt x="1746" y="7188"/>
                </a:cubicBezTo>
                <a:lnTo>
                  <a:pt x="768" y="6798"/>
                </a:lnTo>
                <a:cubicBezTo>
                  <a:pt x="2406" y="2693"/>
                  <a:pt x="6379" y="-1"/>
                  <a:pt x="10800" y="0"/>
                </a:cubicBezTo>
                <a:cubicBezTo>
                  <a:pt x="14376" y="0"/>
                  <a:pt x="17720" y="1770"/>
                  <a:pt x="19731" y="4728"/>
                </a:cubicBezTo>
                <a:lnTo>
                  <a:pt x="21964" y="3210"/>
                </a:lnTo>
                <a:lnTo>
                  <a:pt x="21111" y="7692"/>
                </a:lnTo>
                <a:lnTo>
                  <a:pt x="16627" y="6838"/>
                </a:lnTo>
                <a:lnTo>
                  <a:pt x="18860" y="5320"/>
                </a:lnTo>
                <a:close/>
              </a:path>
            </a:pathLst>
          </a:cu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zh-CN" altLang="zh-CN" sz="2000" b="1">
              <a:solidFill>
                <a:srgbClr val="009900"/>
              </a:solidFill>
            </a:endParaRPr>
          </a:p>
        </p:txBody>
      </p:sp>
      <p:graphicFrame>
        <p:nvGraphicFramePr>
          <p:cNvPr id="1973293" name="Object 45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90" name="公式" r:id="rId15" imgW="1244520" imgH="380880" progId="Equation.3">
                  <p:embed/>
                </p:oleObj>
              </mc:Choice>
              <mc:Fallback>
                <p:oleObj name="公式" r:id="rId15" imgW="1244520" imgH="380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3295" name="Arc 47"/>
          <p:cNvSpPr>
            <a:spLocks/>
          </p:cNvSpPr>
          <p:nvPr/>
        </p:nvSpPr>
        <p:spPr bwMode="auto">
          <a:xfrm>
            <a:off x="3003550" y="5224463"/>
            <a:ext cx="654050" cy="596900"/>
          </a:xfrm>
          <a:custGeom>
            <a:avLst/>
            <a:gdLst>
              <a:gd name="G0" fmla="+- 0 0 0"/>
              <a:gd name="G1" fmla="+- 19672 0 0"/>
              <a:gd name="G2" fmla="+- 21600 0 0"/>
              <a:gd name="T0" fmla="*/ 8919 w 21600"/>
              <a:gd name="T1" fmla="*/ 0 h 19672"/>
              <a:gd name="T2" fmla="*/ 21600 w 21600"/>
              <a:gd name="T3" fmla="*/ 19672 h 19672"/>
              <a:gd name="T4" fmla="*/ 0 w 21600"/>
              <a:gd name="T5" fmla="*/ 19672 h 19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672" fill="none" extrusionOk="0">
                <a:moveTo>
                  <a:pt x="8919" y="-1"/>
                </a:moveTo>
                <a:cubicBezTo>
                  <a:pt x="16640" y="3500"/>
                  <a:pt x="21600" y="11194"/>
                  <a:pt x="21600" y="19672"/>
                </a:cubicBezTo>
              </a:path>
              <a:path w="21600" h="19672" stroke="0" extrusionOk="0">
                <a:moveTo>
                  <a:pt x="8919" y="-1"/>
                </a:moveTo>
                <a:cubicBezTo>
                  <a:pt x="16640" y="3500"/>
                  <a:pt x="21600" y="11194"/>
                  <a:pt x="21600" y="19672"/>
                </a:cubicBezTo>
                <a:lnTo>
                  <a:pt x="0" y="19672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3296" name="Text Box 48"/>
          <p:cNvSpPr txBox="1">
            <a:spLocks noChangeArrowheads="1"/>
          </p:cNvSpPr>
          <p:nvPr/>
        </p:nvSpPr>
        <p:spPr bwMode="auto">
          <a:xfrm>
            <a:off x="8707438" y="57912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sp>
        <p:nvSpPr>
          <p:cNvPr id="1973322" name="AutoShape 74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7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97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7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7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7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97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7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7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97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197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197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7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7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7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7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97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197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97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7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7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73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73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7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7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73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73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7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7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7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7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7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7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197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97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97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97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97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97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7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7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97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97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97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97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97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97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97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97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97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97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3250" grpId="0" autoUpdateAnimBg="0"/>
      <p:bldP spid="1973251" grpId="0" animBg="1"/>
      <p:bldP spid="1973252" grpId="0" animBg="1"/>
      <p:bldP spid="1973253" grpId="0" autoUpdateAnimBg="0"/>
      <p:bldP spid="1973254" grpId="0" animBg="1"/>
      <p:bldP spid="1973255" grpId="0" animBg="1"/>
      <p:bldP spid="1973256" grpId="0" autoUpdateAnimBg="0"/>
      <p:bldP spid="1973257" grpId="0" autoUpdateAnimBg="0"/>
      <p:bldP spid="1973258" grpId="0" animBg="1"/>
      <p:bldP spid="1973259" grpId="0" animBg="1"/>
      <p:bldP spid="1973260" grpId="0" autoUpdateAnimBg="0"/>
      <p:bldP spid="1973261" grpId="0" autoUpdateAnimBg="0"/>
      <p:bldP spid="1973262" grpId="0" animBg="1"/>
      <p:bldP spid="1973263" grpId="0" animBg="1"/>
      <p:bldP spid="1973264" grpId="0" animBg="1"/>
      <p:bldP spid="1973265" grpId="0" animBg="1"/>
      <p:bldP spid="1973266" grpId="0" animBg="1"/>
      <p:bldP spid="1973267" grpId="0" animBg="1"/>
      <p:bldP spid="1973268" grpId="0" animBg="1"/>
      <p:bldP spid="1973269" grpId="0" animBg="1"/>
      <p:bldP spid="1973270" grpId="0" animBg="1"/>
      <p:bldP spid="1973271" grpId="0" animBg="1"/>
      <p:bldP spid="1973272" grpId="0" animBg="1"/>
      <p:bldP spid="1973273" grpId="0" animBg="1"/>
      <p:bldP spid="1973274" grpId="0" animBg="1"/>
      <p:bldP spid="1973277" grpId="0" autoUpdateAnimBg="0"/>
      <p:bldP spid="1973278" grpId="0" autoUpdateAnimBg="0"/>
      <p:bldP spid="1973279" grpId="0" autoUpdateAnimBg="0"/>
      <p:bldP spid="1973280" grpId="0" autoUpdateAnimBg="0"/>
      <p:bldP spid="1973281" grpId="0" autoUpdateAnimBg="0"/>
      <p:bldP spid="1973286" grpId="0" autoUpdateAnimBg="0"/>
      <p:bldP spid="1973290" grpId="0" animBg="1" autoUpdateAnimBg="0"/>
      <p:bldP spid="1973295" grpId="0" animBg="1"/>
      <p:bldP spid="19732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355" name="Group 83"/>
          <p:cNvGrpSpPr>
            <a:grpSpLocks/>
          </p:cNvGrpSpPr>
          <p:nvPr/>
        </p:nvGrpSpPr>
        <p:grpSpPr bwMode="auto">
          <a:xfrm>
            <a:off x="3019425" y="2647950"/>
            <a:ext cx="4667250" cy="3152775"/>
            <a:chOff x="1902" y="1668"/>
            <a:chExt cx="2940" cy="1986"/>
          </a:xfrm>
        </p:grpSpPr>
        <p:sp>
          <p:nvSpPr>
            <p:cNvPr id="1974356" name="Freeform 84"/>
            <p:cNvSpPr>
              <a:spLocks/>
            </p:cNvSpPr>
            <p:nvPr/>
          </p:nvSpPr>
          <p:spPr bwMode="auto">
            <a:xfrm>
              <a:off x="3036" y="1668"/>
              <a:ext cx="1806" cy="1188"/>
            </a:xfrm>
            <a:custGeom>
              <a:avLst/>
              <a:gdLst>
                <a:gd name="T0" fmla="*/ 0 w 1806"/>
                <a:gd name="T1" fmla="*/ 1188 h 1188"/>
                <a:gd name="T2" fmla="*/ 1806 w 1806"/>
                <a:gd name="T3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6" h="1188">
                  <a:moveTo>
                    <a:pt x="0" y="1188"/>
                  </a:moveTo>
                  <a:lnTo>
                    <a:pt x="1806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57" name="Freeform 85"/>
            <p:cNvSpPr>
              <a:spLocks/>
            </p:cNvSpPr>
            <p:nvPr/>
          </p:nvSpPr>
          <p:spPr bwMode="auto">
            <a:xfrm>
              <a:off x="1902" y="2856"/>
              <a:ext cx="1140" cy="798"/>
            </a:xfrm>
            <a:custGeom>
              <a:avLst/>
              <a:gdLst>
                <a:gd name="T0" fmla="*/ 0 w 1140"/>
                <a:gd name="T1" fmla="*/ 798 h 798"/>
                <a:gd name="T2" fmla="*/ 1140 w 1140"/>
                <a:gd name="T3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0" h="798">
                  <a:moveTo>
                    <a:pt x="0" y="798"/>
                  </a:moveTo>
                  <a:lnTo>
                    <a:pt x="1140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58" name="Group 86"/>
          <p:cNvGrpSpPr>
            <a:grpSpLocks/>
          </p:cNvGrpSpPr>
          <p:nvPr/>
        </p:nvGrpSpPr>
        <p:grpSpPr bwMode="auto">
          <a:xfrm>
            <a:off x="3009900" y="2914650"/>
            <a:ext cx="4724400" cy="2905125"/>
            <a:chOff x="1896" y="1836"/>
            <a:chExt cx="2976" cy="1830"/>
          </a:xfrm>
        </p:grpSpPr>
        <p:sp>
          <p:nvSpPr>
            <p:cNvPr id="1974359" name="Freeform 87"/>
            <p:cNvSpPr>
              <a:spLocks/>
            </p:cNvSpPr>
            <p:nvPr/>
          </p:nvSpPr>
          <p:spPr bwMode="auto">
            <a:xfrm>
              <a:off x="3084" y="1836"/>
              <a:ext cx="1788" cy="1050"/>
            </a:xfrm>
            <a:custGeom>
              <a:avLst/>
              <a:gdLst>
                <a:gd name="T0" fmla="*/ 0 w 1788"/>
                <a:gd name="T1" fmla="*/ 1050 h 1050"/>
                <a:gd name="T2" fmla="*/ 1788 w 1788"/>
                <a:gd name="T3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8" h="1050">
                  <a:moveTo>
                    <a:pt x="0" y="1050"/>
                  </a:moveTo>
                  <a:lnTo>
                    <a:pt x="1788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60" name="Freeform 88"/>
            <p:cNvSpPr>
              <a:spLocks/>
            </p:cNvSpPr>
            <p:nvPr/>
          </p:nvSpPr>
          <p:spPr bwMode="auto">
            <a:xfrm>
              <a:off x="1896" y="2886"/>
              <a:ext cx="1194" cy="780"/>
            </a:xfrm>
            <a:custGeom>
              <a:avLst/>
              <a:gdLst>
                <a:gd name="T0" fmla="*/ 0 w 1194"/>
                <a:gd name="T1" fmla="*/ 780 h 780"/>
                <a:gd name="T2" fmla="*/ 1194 w 1194"/>
                <a:gd name="T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4" h="780">
                  <a:moveTo>
                    <a:pt x="0" y="780"/>
                  </a:moveTo>
                  <a:lnTo>
                    <a:pt x="1194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64" name="Group 92"/>
          <p:cNvGrpSpPr>
            <a:grpSpLocks/>
          </p:cNvGrpSpPr>
          <p:nvPr/>
        </p:nvGrpSpPr>
        <p:grpSpPr bwMode="auto">
          <a:xfrm>
            <a:off x="3000375" y="3429000"/>
            <a:ext cx="4724400" cy="2390775"/>
            <a:chOff x="1890" y="2160"/>
            <a:chExt cx="2976" cy="1506"/>
          </a:xfrm>
        </p:grpSpPr>
        <p:sp>
          <p:nvSpPr>
            <p:cNvPr id="1974365" name="Freeform 93"/>
            <p:cNvSpPr>
              <a:spLocks/>
            </p:cNvSpPr>
            <p:nvPr/>
          </p:nvSpPr>
          <p:spPr bwMode="auto">
            <a:xfrm>
              <a:off x="3210" y="2160"/>
              <a:ext cx="1656" cy="798"/>
            </a:xfrm>
            <a:custGeom>
              <a:avLst/>
              <a:gdLst>
                <a:gd name="T0" fmla="*/ 0 w 1656"/>
                <a:gd name="T1" fmla="*/ 798 h 798"/>
                <a:gd name="T2" fmla="*/ 1656 w 1656"/>
                <a:gd name="T3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6" h="798">
                  <a:moveTo>
                    <a:pt x="0" y="798"/>
                  </a:moveTo>
                  <a:lnTo>
                    <a:pt x="1656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66" name="Freeform 94"/>
            <p:cNvSpPr>
              <a:spLocks/>
            </p:cNvSpPr>
            <p:nvPr/>
          </p:nvSpPr>
          <p:spPr bwMode="auto">
            <a:xfrm>
              <a:off x="1890" y="2958"/>
              <a:ext cx="1344" cy="708"/>
            </a:xfrm>
            <a:custGeom>
              <a:avLst/>
              <a:gdLst>
                <a:gd name="T0" fmla="*/ 0 w 1344"/>
                <a:gd name="T1" fmla="*/ 708 h 708"/>
                <a:gd name="T2" fmla="*/ 1344 w 1344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708">
                  <a:moveTo>
                    <a:pt x="0" y="708"/>
                  </a:moveTo>
                  <a:lnTo>
                    <a:pt x="1344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67" name="Group 95"/>
          <p:cNvGrpSpPr>
            <a:grpSpLocks/>
          </p:cNvGrpSpPr>
          <p:nvPr/>
        </p:nvGrpSpPr>
        <p:grpSpPr bwMode="auto">
          <a:xfrm>
            <a:off x="3019425" y="3743325"/>
            <a:ext cx="4648200" cy="2076450"/>
            <a:chOff x="1902" y="2358"/>
            <a:chExt cx="2928" cy="1308"/>
          </a:xfrm>
        </p:grpSpPr>
        <p:sp>
          <p:nvSpPr>
            <p:cNvPr id="1974368" name="Freeform 96"/>
            <p:cNvSpPr>
              <a:spLocks/>
            </p:cNvSpPr>
            <p:nvPr/>
          </p:nvSpPr>
          <p:spPr bwMode="auto">
            <a:xfrm>
              <a:off x="3312" y="2358"/>
              <a:ext cx="1518" cy="648"/>
            </a:xfrm>
            <a:custGeom>
              <a:avLst/>
              <a:gdLst>
                <a:gd name="T0" fmla="*/ 0 w 1518"/>
                <a:gd name="T1" fmla="*/ 648 h 648"/>
                <a:gd name="T2" fmla="*/ 1518 w 1518"/>
                <a:gd name="T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8" h="648">
                  <a:moveTo>
                    <a:pt x="0" y="648"/>
                  </a:moveTo>
                  <a:lnTo>
                    <a:pt x="1518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69" name="Freeform 97"/>
            <p:cNvSpPr>
              <a:spLocks/>
            </p:cNvSpPr>
            <p:nvPr/>
          </p:nvSpPr>
          <p:spPr bwMode="auto">
            <a:xfrm>
              <a:off x="1902" y="3006"/>
              <a:ext cx="1416" cy="660"/>
            </a:xfrm>
            <a:custGeom>
              <a:avLst/>
              <a:gdLst>
                <a:gd name="T0" fmla="*/ 0 w 1416"/>
                <a:gd name="T1" fmla="*/ 660 h 660"/>
                <a:gd name="T2" fmla="*/ 1416 w 1416"/>
                <a:gd name="T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6" h="660">
                  <a:moveTo>
                    <a:pt x="0" y="660"/>
                  </a:moveTo>
                  <a:lnTo>
                    <a:pt x="1416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73" name="Group 101"/>
          <p:cNvGrpSpPr>
            <a:grpSpLocks/>
          </p:cNvGrpSpPr>
          <p:nvPr/>
        </p:nvGrpSpPr>
        <p:grpSpPr bwMode="auto">
          <a:xfrm>
            <a:off x="3009900" y="4457700"/>
            <a:ext cx="4438650" cy="1362075"/>
            <a:chOff x="1896" y="2808"/>
            <a:chExt cx="2796" cy="858"/>
          </a:xfrm>
        </p:grpSpPr>
        <p:sp>
          <p:nvSpPr>
            <p:cNvPr id="1974374" name="Freeform 102"/>
            <p:cNvSpPr>
              <a:spLocks/>
            </p:cNvSpPr>
            <p:nvPr/>
          </p:nvSpPr>
          <p:spPr bwMode="auto">
            <a:xfrm>
              <a:off x="3642" y="2808"/>
              <a:ext cx="1050" cy="330"/>
            </a:xfrm>
            <a:custGeom>
              <a:avLst/>
              <a:gdLst>
                <a:gd name="T0" fmla="*/ 0 w 1050"/>
                <a:gd name="T1" fmla="*/ 330 h 330"/>
                <a:gd name="T2" fmla="*/ 1050 w 1050"/>
                <a:gd name="T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30">
                  <a:moveTo>
                    <a:pt x="0" y="330"/>
                  </a:moveTo>
                  <a:lnTo>
                    <a:pt x="1050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75" name="Freeform 103"/>
            <p:cNvSpPr>
              <a:spLocks/>
            </p:cNvSpPr>
            <p:nvPr/>
          </p:nvSpPr>
          <p:spPr bwMode="auto">
            <a:xfrm>
              <a:off x="1896" y="3138"/>
              <a:ext cx="1746" cy="528"/>
            </a:xfrm>
            <a:custGeom>
              <a:avLst/>
              <a:gdLst>
                <a:gd name="T0" fmla="*/ 0 w 1746"/>
                <a:gd name="T1" fmla="*/ 528 h 528"/>
                <a:gd name="T2" fmla="*/ 1746 w 1746"/>
                <a:gd name="T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6" h="528">
                  <a:moveTo>
                    <a:pt x="0" y="528"/>
                  </a:moveTo>
                  <a:lnTo>
                    <a:pt x="1746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76" name="Group 104"/>
          <p:cNvGrpSpPr>
            <a:grpSpLocks/>
          </p:cNvGrpSpPr>
          <p:nvPr/>
        </p:nvGrpSpPr>
        <p:grpSpPr bwMode="auto">
          <a:xfrm>
            <a:off x="3009900" y="4876800"/>
            <a:ext cx="4219575" cy="933450"/>
            <a:chOff x="1896" y="3072"/>
            <a:chExt cx="2658" cy="588"/>
          </a:xfrm>
        </p:grpSpPr>
        <p:sp>
          <p:nvSpPr>
            <p:cNvPr id="1974377" name="Freeform 105"/>
            <p:cNvSpPr>
              <a:spLocks/>
            </p:cNvSpPr>
            <p:nvPr/>
          </p:nvSpPr>
          <p:spPr bwMode="auto">
            <a:xfrm>
              <a:off x="3870" y="3072"/>
              <a:ext cx="684" cy="144"/>
            </a:xfrm>
            <a:custGeom>
              <a:avLst/>
              <a:gdLst>
                <a:gd name="T0" fmla="*/ 0 w 684"/>
                <a:gd name="T1" fmla="*/ 144 h 144"/>
                <a:gd name="T2" fmla="*/ 684 w 684"/>
                <a:gd name="T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4" h="144">
                  <a:moveTo>
                    <a:pt x="0" y="144"/>
                  </a:moveTo>
                  <a:lnTo>
                    <a:pt x="684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78" name="Freeform 106"/>
            <p:cNvSpPr>
              <a:spLocks/>
            </p:cNvSpPr>
            <p:nvPr/>
          </p:nvSpPr>
          <p:spPr bwMode="auto">
            <a:xfrm>
              <a:off x="1896" y="3210"/>
              <a:ext cx="1986" cy="450"/>
            </a:xfrm>
            <a:custGeom>
              <a:avLst/>
              <a:gdLst>
                <a:gd name="T0" fmla="*/ 0 w 1986"/>
                <a:gd name="T1" fmla="*/ 450 h 450"/>
                <a:gd name="T2" fmla="*/ 1986 w 1986"/>
                <a:gd name="T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86" h="450">
                  <a:moveTo>
                    <a:pt x="0" y="450"/>
                  </a:moveTo>
                  <a:lnTo>
                    <a:pt x="1986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74349" name="Rectangle 77"/>
          <p:cNvSpPr>
            <a:spLocks noChangeArrowheads="1"/>
          </p:cNvSpPr>
          <p:nvPr/>
        </p:nvSpPr>
        <p:spPr bwMode="auto">
          <a:xfrm>
            <a:off x="269875" y="285750"/>
            <a:ext cx="5416550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怎样利用极坐标计算二重积分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4276" name="Line 4"/>
          <p:cNvSpPr>
            <a:spLocks noChangeShapeType="1"/>
          </p:cNvSpPr>
          <p:nvPr/>
        </p:nvSpPr>
        <p:spPr bwMode="auto">
          <a:xfrm>
            <a:off x="2990850" y="5821363"/>
            <a:ext cx="6019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4277" name="Text Box 5"/>
          <p:cNvSpPr txBox="1">
            <a:spLocks noChangeArrowheads="1"/>
          </p:cNvSpPr>
          <p:nvPr/>
        </p:nvSpPr>
        <p:spPr bwMode="auto">
          <a:xfrm>
            <a:off x="2654300" y="5592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0</a:t>
            </a:r>
          </a:p>
        </p:txBody>
      </p:sp>
      <p:sp>
        <p:nvSpPr>
          <p:cNvPr id="1974278" name="Freeform 6"/>
          <p:cNvSpPr>
            <a:spLocks/>
          </p:cNvSpPr>
          <p:nvPr/>
        </p:nvSpPr>
        <p:spPr bwMode="auto">
          <a:xfrm>
            <a:off x="3003550" y="4886325"/>
            <a:ext cx="5607050" cy="935038"/>
          </a:xfrm>
          <a:custGeom>
            <a:avLst/>
            <a:gdLst>
              <a:gd name="T0" fmla="*/ 0 w 3532"/>
              <a:gd name="T1" fmla="*/ 589 h 589"/>
              <a:gd name="T2" fmla="*/ 3532 w 3532"/>
              <a:gd name="T3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32" h="589">
                <a:moveTo>
                  <a:pt x="0" y="589"/>
                </a:moveTo>
                <a:lnTo>
                  <a:pt x="3532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4279" name="Freeform 7"/>
          <p:cNvSpPr>
            <a:spLocks/>
          </p:cNvSpPr>
          <p:nvPr/>
        </p:nvSpPr>
        <p:spPr bwMode="auto">
          <a:xfrm>
            <a:off x="2997200" y="625475"/>
            <a:ext cx="2425700" cy="5195888"/>
          </a:xfrm>
          <a:custGeom>
            <a:avLst/>
            <a:gdLst>
              <a:gd name="T0" fmla="*/ 0 w 1528"/>
              <a:gd name="T1" fmla="*/ 3273 h 3273"/>
              <a:gd name="T2" fmla="*/ 1528 w 1528"/>
              <a:gd name="T3" fmla="*/ 0 h 3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8" h="3273">
                <a:moveTo>
                  <a:pt x="0" y="3273"/>
                </a:moveTo>
                <a:lnTo>
                  <a:pt x="1528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4280" name="Text Box 8"/>
          <p:cNvSpPr txBox="1">
            <a:spLocks noChangeArrowheads="1"/>
          </p:cNvSpPr>
          <p:nvPr/>
        </p:nvSpPr>
        <p:spPr bwMode="auto">
          <a:xfrm>
            <a:off x="6711950" y="51958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74281" name="Text Box 9"/>
          <p:cNvSpPr txBox="1">
            <a:spLocks noChangeArrowheads="1"/>
          </p:cNvSpPr>
          <p:nvPr/>
        </p:nvSpPr>
        <p:spPr bwMode="auto">
          <a:xfrm>
            <a:off x="3981450" y="26511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974282" name="Text Box 10"/>
          <p:cNvSpPr txBox="1">
            <a:spLocks noChangeArrowheads="1"/>
          </p:cNvSpPr>
          <p:nvPr/>
        </p:nvSpPr>
        <p:spPr bwMode="auto">
          <a:xfrm>
            <a:off x="7767638" y="273685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F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974283" name="Text Box 11"/>
          <p:cNvSpPr txBox="1">
            <a:spLocks noChangeArrowheads="1"/>
          </p:cNvSpPr>
          <p:nvPr/>
        </p:nvSpPr>
        <p:spPr bwMode="auto">
          <a:xfrm>
            <a:off x="4149725" y="4292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74284" name="Freeform 12"/>
          <p:cNvSpPr>
            <a:spLocks/>
          </p:cNvSpPr>
          <p:nvPr/>
        </p:nvSpPr>
        <p:spPr bwMode="auto">
          <a:xfrm>
            <a:off x="2990850" y="5195888"/>
            <a:ext cx="3819525" cy="627062"/>
          </a:xfrm>
          <a:custGeom>
            <a:avLst/>
            <a:gdLst>
              <a:gd name="T0" fmla="*/ 0 w 2406"/>
              <a:gd name="T1" fmla="*/ 395 h 395"/>
              <a:gd name="T2" fmla="*/ 2406 w 2406"/>
              <a:gd name="T3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6" h="395">
                <a:moveTo>
                  <a:pt x="0" y="395"/>
                </a:moveTo>
                <a:lnTo>
                  <a:pt x="2406" y="0"/>
                </a:lnTo>
              </a:path>
            </a:pathLst>
          </a:custGeom>
          <a:noFill/>
          <a:ln w="5715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4285" name="Object 13"/>
          <p:cNvGraphicFramePr>
            <a:graphicFrameLocks noChangeAspect="1"/>
          </p:cNvGraphicFramePr>
          <p:nvPr/>
        </p:nvGraphicFramePr>
        <p:xfrm>
          <a:off x="4657725" y="4740275"/>
          <a:ext cx="600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08" name="公式" r:id="rId3" imgW="355320" imgH="215640" progId="Equation.3">
                  <p:embed/>
                </p:oleObj>
              </mc:Choice>
              <mc:Fallback>
                <p:oleObj name="公式" r:id="rId3" imgW="35532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740275"/>
                        <a:ext cx="6000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4286" name="Object 14"/>
          <p:cNvGraphicFramePr>
            <a:graphicFrameLocks noChangeAspect="1"/>
          </p:cNvGraphicFramePr>
          <p:nvPr/>
        </p:nvGraphicFramePr>
        <p:xfrm>
          <a:off x="6950075" y="1681163"/>
          <a:ext cx="6238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09" name="公式" r:id="rId5" imgW="368280" imgH="215640" progId="Equation.3">
                  <p:embed/>
                </p:oleObj>
              </mc:Choice>
              <mc:Fallback>
                <p:oleObj name="公式" r:id="rId5" imgW="3682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1681163"/>
                        <a:ext cx="6238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4287" name="Text Box 15"/>
          <p:cNvSpPr txBox="1">
            <a:spLocks noChangeArrowheads="1"/>
          </p:cNvSpPr>
          <p:nvPr/>
        </p:nvSpPr>
        <p:spPr bwMode="auto">
          <a:xfrm>
            <a:off x="4151313" y="5470525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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974288" name="Text Box 16"/>
          <p:cNvSpPr txBox="1">
            <a:spLocks noChangeArrowheads="1"/>
          </p:cNvSpPr>
          <p:nvPr/>
        </p:nvSpPr>
        <p:spPr bwMode="auto">
          <a:xfrm>
            <a:off x="3235325" y="5257800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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974289" name="Arc 17"/>
          <p:cNvSpPr>
            <a:spLocks/>
          </p:cNvSpPr>
          <p:nvPr/>
        </p:nvSpPr>
        <p:spPr bwMode="auto">
          <a:xfrm>
            <a:off x="3235325" y="5103813"/>
            <a:ext cx="500063" cy="1155700"/>
          </a:xfrm>
          <a:custGeom>
            <a:avLst/>
            <a:gdLst>
              <a:gd name="G0" fmla="+- 0 0 0"/>
              <a:gd name="G1" fmla="+- 21267 0 0"/>
              <a:gd name="G2" fmla="+- 21600 0 0"/>
              <a:gd name="T0" fmla="*/ 3780 w 20041"/>
              <a:gd name="T1" fmla="*/ 0 h 21267"/>
              <a:gd name="T2" fmla="*/ 20041 w 20041"/>
              <a:gd name="T3" fmla="*/ 13210 h 21267"/>
              <a:gd name="T4" fmla="*/ 0 w 20041"/>
              <a:gd name="T5" fmla="*/ 21267 h 2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1" h="21267" fill="none" extrusionOk="0">
                <a:moveTo>
                  <a:pt x="3779" y="0"/>
                </a:moveTo>
                <a:cubicBezTo>
                  <a:pt x="11115" y="1304"/>
                  <a:pt x="17261" y="6296"/>
                  <a:pt x="20041" y="13209"/>
                </a:cubicBezTo>
              </a:path>
              <a:path w="20041" h="21267" stroke="0" extrusionOk="0">
                <a:moveTo>
                  <a:pt x="3779" y="0"/>
                </a:moveTo>
                <a:cubicBezTo>
                  <a:pt x="11115" y="1304"/>
                  <a:pt x="17261" y="6296"/>
                  <a:pt x="20041" y="13209"/>
                </a:cubicBezTo>
                <a:lnTo>
                  <a:pt x="0" y="21267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74290" name="Group 18"/>
          <p:cNvGrpSpPr>
            <a:grpSpLocks/>
          </p:cNvGrpSpPr>
          <p:nvPr/>
        </p:nvGrpSpPr>
        <p:grpSpPr bwMode="auto">
          <a:xfrm>
            <a:off x="3000375" y="4891088"/>
            <a:ext cx="4210050" cy="923925"/>
            <a:chOff x="1890" y="3081"/>
            <a:chExt cx="2652" cy="582"/>
          </a:xfrm>
        </p:grpSpPr>
        <p:sp>
          <p:nvSpPr>
            <p:cNvPr id="1974291" name="Freeform 19"/>
            <p:cNvSpPr>
              <a:spLocks/>
            </p:cNvSpPr>
            <p:nvPr/>
          </p:nvSpPr>
          <p:spPr bwMode="auto">
            <a:xfrm>
              <a:off x="3921" y="3081"/>
              <a:ext cx="621" cy="183"/>
            </a:xfrm>
            <a:custGeom>
              <a:avLst/>
              <a:gdLst>
                <a:gd name="T0" fmla="*/ 159 w 621"/>
                <a:gd name="T1" fmla="*/ 183 h 183"/>
                <a:gd name="T2" fmla="*/ 390 w 621"/>
                <a:gd name="T3" fmla="*/ 183 h 183"/>
                <a:gd name="T4" fmla="*/ 534 w 621"/>
                <a:gd name="T5" fmla="*/ 114 h 183"/>
                <a:gd name="T6" fmla="*/ 606 w 621"/>
                <a:gd name="T7" fmla="*/ 30 h 183"/>
                <a:gd name="T8" fmla="*/ 621 w 621"/>
                <a:gd name="T9" fmla="*/ 0 h 183"/>
                <a:gd name="T10" fmla="*/ 0 w 621"/>
                <a:gd name="T11" fmla="*/ 14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183">
                  <a:moveTo>
                    <a:pt x="159" y="183"/>
                  </a:moveTo>
                  <a:lnTo>
                    <a:pt x="390" y="183"/>
                  </a:lnTo>
                  <a:lnTo>
                    <a:pt x="534" y="114"/>
                  </a:lnTo>
                  <a:lnTo>
                    <a:pt x="606" y="30"/>
                  </a:lnTo>
                  <a:lnTo>
                    <a:pt x="621" y="0"/>
                  </a:lnTo>
                  <a:lnTo>
                    <a:pt x="0" y="14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292" name="Freeform 20"/>
            <p:cNvSpPr>
              <a:spLocks/>
            </p:cNvSpPr>
            <p:nvPr/>
          </p:nvSpPr>
          <p:spPr bwMode="auto">
            <a:xfrm>
              <a:off x="1890" y="3228"/>
              <a:ext cx="2043" cy="435"/>
            </a:xfrm>
            <a:custGeom>
              <a:avLst/>
              <a:gdLst>
                <a:gd name="T0" fmla="*/ 0 w 2043"/>
                <a:gd name="T1" fmla="*/ 435 h 435"/>
                <a:gd name="T2" fmla="*/ 2043 w 2043"/>
                <a:gd name="T3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43" h="435">
                  <a:moveTo>
                    <a:pt x="0" y="435"/>
                  </a:moveTo>
                  <a:lnTo>
                    <a:pt x="2043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293" name="Group 21"/>
          <p:cNvGrpSpPr>
            <a:grpSpLocks/>
          </p:cNvGrpSpPr>
          <p:nvPr/>
        </p:nvGrpSpPr>
        <p:grpSpPr bwMode="auto">
          <a:xfrm>
            <a:off x="2990850" y="4695825"/>
            <a:ext cx="4329113" cy="1125538"/>
            <a:chOff x="1884" y="2958"/>
            <a:chExt cx="2727" cy="709"/>
          </a:xfrm>
        </p:grpSpPr>
        <p:sp>
          <p:nvSpPr>
            <p:cNvPr id="1974294" name="Freeform 22"/>
            <p:cNvSpPr>
              <a:spLocks/>
            </p:cNvSpPr>
            <p:nvPr/>
          </p:nvSpPr>
          <p:spPr bwMode="auto">
            <a:xfrm>
              <a:off x="3741" y="2958"/>
              <a:ext cx="870" cy="273"/>
            </a:xfrm>
            <a:custGeom>
              <a:avLst/>
              <a:gdLst>
                <a:gd name="T0" fmla="*/ 0 w 870"/>
                <a:gd name="T1" fmla="*/ 213 h 273"/>
                <a:gd name="T2" fmla="*/ 870 w 870"/>
                <a:gd name="T3" fmla="*/ 0 h 273"/>
                <a:gd name="T4" fmla="*/ 816 w 870"/>
                <a:gd name="T5" fmla="*/ 123 h 273"/>
                <a:gd name="T6" fmla="*/ 186 w 870"/>
                <a:gd name="T7" fmla="*/ 273 h 273"/>
                <a:gd name="T8" fmla="*/ 0 w 870"/>
                <a:gd name="T9" fmla="*/ 21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0" h="273">
                  <a:moveTo>
                    <a:pt x="0" y="213"/>
                  </a:moveTo>
                  <a:lnTo>
                    <a:pt x="870" y="0"/>
                  </a:lnTo>
                  <a:lnTo>
                    <a:pt x="816" y="123"/>
                  </a:lnTo>
                  <a:lnTo>
                    <a:pt x="186" y="27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295" name="Freeform 23"/>
            <p:cNvSpPr>
              <a:spLocks/>
            </p:cNvSpPr>
            <p:nvPr/>
          </p:nvSpPr>
          <p:spPr bwMode="auto">
            <a:xfrm>
              <a:off x="1884" y="3189"/>
              <a:ext cx="1857" cy="478"/>
            </a:xfrm>
            <a:custGeom>
              <a:avLst/>
              <a:gdLst>
                <a:gd name="T0" fmla="*/ 0 w 1857"/>
                <a:gd name="T1" fmla="*/ 478 h 478"/>
                <a:gd name="T2" fmla="*/ 1857 w 1857"/>
                <a:gd name="T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7" h="478">
                  <a:moveTo>
                    <a:pt x="0" y="478"/>
                  </a:moveTo>
                  <a:lnTo>
                    <a:pt x="1857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296" name="Group 24"/>
          <p:cNvGrpSpPr>
            <a:grpSpLocks/>
          </p:cNvGrpSpPr>
          <p:nvPr/>
        </p:nvGrpSpPr>
        <p:grpSpPr bwMode="auto">
          <a:xfrm>
            <a:off x="3000375" y="4410075"/>
            <a:ext cx="4457700" cy="1400175"/>
            <a:chOff x="1890" y="2778"/>
            <a:chExt cx="2808" cy="882"/>
          </a:xfrm>
        </p:grpSpPr>
        <p:sp>
          <p:nvSpPr>
            <p:cNvPr id="1974297" name="Freeform 25"/>
            <p:cNvSpPr>
              <a:spLocks/>
            </p:cNvSpPr>
            <p:nvPr/>
          </p:nvSpPr>
          <p:spPr bwMode="auto">
            <a:xfrm>
              <a:off x="3594" y="2778"/>
              <a:ext cx="1104" cy="402"/>
            </a:xfrm>
            <a:custGeom>
              <a:avLst/>
              <a:gdLst>
                <a:gd name="T0" fmla="*/ 0 w 1104"/>
                <a:gd name="T1" fmla="*/ 342 h 402"/>
                <a:gd name="T2" fmla="*/ 1104 w 1104"/>
                <a:gd name="T3" fmla="*/ 0 h 402"/>
                <a:gd name="T4" fmla="*/ 1014 w 1104"/>
                <a:gd name="T5" fmla="*/ 204 h 402"/>
                <a:gd name="T6" fmla="*/ 156 w 1104"/>
                <a:gd name="T7" fmla="*/ 402 h 402"/>
                <a:gd name="T8" fmla="*/ 0 w 1104"/>
                <a:gd name="T9" fmla="*/ 34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02">
                  <a:moveTo>
                    <a:pt x="0" y="342"/>
                  </a:moveTo>
                  <a:lnTo>
                    <a:pt x="1104" y="0"/>
                  </a:lnTo>
                  <a:lnTo>
                    <a:pt x="1014" y="204"/>
                  </a:lnTo>
                  <a:lnTo>
                    <a:pt x="156" y="40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298" name="Freeform 26"/>
            <p:cNvSpPr>
              <a:spLocks/>
            </p:cNvSpPr>
            <p:nvPr/>
          </p:nvSpPr>
          <p:spPr bwMode="auto">
            <a:xfrm>
              <a:off x="1890" y="3132"/>
              <a:ext cx="1692" cy="528"/>
            </a:xfrm>
            <a:custGeom>
              <a:avLst/>
              <a:gdLst>
                <a:gd name="T0" fmla="*/ 0 w 1692"/>
                <a:gd name="T1" fmla="*/ 528 h 528"/>
                <a:gd name="T2" fmla="*/ 1692 w 1692"/>
                <a:gd name="T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92" h="528">
                  <a:moveTo>
                    <a:pt x="0" y="528"/>
                  </a:moveTo>
                  <a:lnTo>
                    <a:pt x="1692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299" name="Group 27"/>
          <p:cNvGrpSpPr>
            <a:grpSpLocks/>
          </p:cNvGrpSpPr>
          <p:nvPr/>
        </p:nvGrpSpPr>
        <p:grpSpPr bwMode="auto">
          <a:xfrm>
            <a:off x="3019425" y="3943350"/>
            <a:ext cx="4610100" cy="1866900"/>
            <a:chOff x="1902" y="2484"/>
            <a:chExt cx="2904" cy="1176"/>
          </a:xfrm>
        </p:grpSpPr>
        <p:sp>
          <p:nvSpPr>
            <p:cNvPr id="1974300" name="Freeform 28"/>
            <p:cNvSpPr>
              <a:spLocks/>
            </p:cNvSpPr>
            <p:nvPr/>
          </p:nvSpPr>
          <p:spPr bwMode="auto">
            <a:xfrm>
              <a:off x="3390" y="2484"/>
              <a:ext cx="1416" cy="654"/>
            </a:xfrm>
            <a:custGeom>
              <a:avLst/>
              <a:gdLst>
                <a:gd name="T0" fmla="*/ 0 w 1416"/>
                <a:gd name="T1" fmla="*/ 570 h 654"/>
                <a:gd name="T2" fmla="*/ 1416 w 1416"/>
                <a:gd name="T3" fmla="*/ 0 h 654"/>
                <a:gd name="T4" fmla="*/ 1308 w 1416"/>
                <a:gd name="T5" fmla="*/ 306 h 654"/>
                <a:gd name="T6" fmla="*/ 216 w 1416"/>
                <a:gd name="T7" fmla="*/ 654 h 654"/>
                <a:gd name="T8" fmla="*/ 0 w 1416"/>
                <a:gd name="T9" fmla="*/ 57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6" h="654">
                  <a:moveTo>
                    <a:pt x="0" y="570"/>
                  </a:moveTo>
                  <a:lnTo>
                    <a:pt x="1416" y="0"/>
                  </a:lnTo>
                  <a:lnTo>
                    <a:pt x="1308" y="306"/>
                  </a:lnTo>
                  <a:lnTo>
                    <a:pt x="216" y="654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01" name="Freeform 29"/>
            <p:cNvSpPr>
              <a:spLocks/>
            </p:cNvSpPr>
            <p:nvPr/>
          </p:nvSpPr>
          <p:spPr bwMode="auto">
            <a:xfrm>
              <a:off x="1902" y="3066"/>
              <a:ext cx="1512" cy="594"/>
            </a:xfrm>
            <a:custGeom>
              <a:avLst/>
              <a:gdLst>
                <a:gd name="T0" fmla="*/ 0 w 1512"/>
                <a:gd name="T1" fmla="*/ 594 h 594"/>
                <a:gd name="T2" fmla="*/ 1512 w 1512"/>
                <a:gd name="T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2" h="594">
                  <a:moveTo>
                    <a:pt x="0" y="594"/>
                  </a:moveTo>
                  <a:lnTo>
                    <a:pt x="1512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02" name="Group 30"/>
          <p:cNvGrpSpPr>
            <a:grpSpLocks/>
          </p:cNvGrpSpPr>
          <p:nvPr/>
        </p:nvGrpSpPr>
        <p:grpSpPr bwMode="auto">
          <a:xfrm>
            <a:off x="3009900" y="3495675"/>
            <a:ext cx="4705350" cy="2305050"/>
            <a:chOff x="1896" y="2202"/>
            <a:chExt cx="2964" cy="1452"/>
          </a:xfrm>
        </p:grpSpPr>
        <p:sp>
          <p:nvSpPr>
            <p:cNvPr id="1974303" name="Freeform 31"/>
            <p:cNvSpPr>
              <a:spLocks/>
            </p:cNvSpPr>
            <p:nvPr/>
          </p:nvSpPr>
          <p:spPr bwMode="auto">
            <a:xfrm>
              <a:off x="3258" y="2202"/>
              <a:ext cx="1602" cy="852"/>
            </a:xfrm>
            <a:custGeom>
              <a:avLst/>
              <a:gdLst>
                <a:gd name="T0" fmla="*/ 0 w 1602"/>
                <a:gd name="T1" fmla="*/ 780 h 852"/>
                <a:gd name="T2" fmla="*/ 1602 w 1602"/>
                <a:gd name="T3" fmla="*/ 0 h 852"/>
                <a:gd name="T4" fmla="*/ 1548 w 1602"/>
                <a:gd name="T5" fmla="*/ 312 h 852"/>
                <a:gd name="T6" fmla="*/ 150 w 1602"/>
                <a:gd name="T7" fmla="*/ 852 h 852"/>
                <a:gd name="T8" fmla="*/ 0 w 1602"/>
                <a:gd name="T9" fmla="*/ 78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2" h="852">
                  <a:moveTo>
                    <a:pt x="0" y="780"/>
                  </a:moveTo>
                  <a:lnTo>
                    <a:pt x="1602" y="0"/>
                  </a:lnTo>
                  <a:lnTo>
                    <a:pt x="1548" y="312"/>
                  </a:lnTo>
                  <a:lnTo>
                    <a:pt x="150" y="852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04" name="Freeform 32"/>
            <p:cNvSpPr>
              <a:spLocks/>
            </p:cNvSpPr>
            <p:nvPr/>
          </p:nvSpPr>
          <p:spPr bwMode="auto">
            <a:xfrm>
              <a:off x="1896" y="2988"/>
              <a:ext cx="1380" cy="666"/>
            </a:xfrm>
            <a:custGeom>
              <a:avLst/>
              <a:gdLst>
                <a:gd name="T0" fmla="*/ 0 w 1380"/>
                <a:gd name="T1" fmla="*/ 666 h 666"/>
                <a:gd name="T2" fmla="*/ 1380 w 1380"/>
                <a:gd name="T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0" h="666">
                  <a:moveTo>
                    <a:pt x="0" y="666"/>
                  </a:moveTo>
                  <a:lnTo>
                    <a:pt x="1380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05" name="Group 33"/>
          <p:cNvGrpSpPr>
            <a:grpSpLocks/>
          </p:cNvGrpSpPr>
          <p:nvPr/>
        </p:nvGrpSpPr>
        <p:grpSpPr bwMode="auto">
          <a:xfrm>
            <a:off x="2990850" y="3038475"/>
            <a:ext cx="4752975" cy="2771775"/>
            <a:chOff x="1884" y="1914"/>
            <a:chExt cx="2994" cy="1746"/>
          </a:xfrm>
        </p:grpSpPr>
        <p:sp>
          <p:nvSpPr>
            <p:cNvPr id="1974306" name="Freeform 34"/>
            <p:cNvSpPr>
              <a:spLocks/>
            </p:cNvSpPr>
            <p:nvPr/>
          </p:nvSpPr>
          <p:spPr bwMode="auto">
            <a:xfrm>
              <a:off x="3144" y="1914"/>
              <a:ext cx="1734" cy="1080"/>
            </a:xfrm>
            <a:custGeom>
              <a:avLst/>
              <a:gdLst>
                <a:gd name="T0" fmla="*/ 0 w 1734"/>
                <a:gd name="T1" fmla="*/ 1002 h 1080"/>
                <a:gd name="T2" fmla="*/ 1734 w 1734"/>
                <a:gd name="T3" fmla="*/ 0 h 1080"/>
                <a:gd name="T4" fmla="*/ 1710 w 1734"/>
                <a:gd name="T5" fmla="*/ 318 h 1080"/>
                <a:gd name="T6" fmla="*/ 114 w 1734"/>
                <a:gd name="T7" fmla="*/ 1080 h 1080"/>
                <a:gd name="T8" fmla="*/ 0 w 1734"/>
                <a:gd name="T9" fmla="*/ 1002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080">
                  <a:moveTo>
                    <a:pt x="0" y="1002"/>
                  </a:moveTo>
                  <a:lnTo>
                    <a:pt x="1734" y="0"/>
                  </a:lnTo>
                  <a:lnTo>
                    <a:pt x="1710" y="318"/>
                  </a:lnTo>
                  <a:lnTo>
                    <a:pt x="114" y="1080"/>
                  </a:lnTo>
                  <a:lnTo>
                    <a:pt x="0" y="100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07" name="Freeform 35"/>
            <p:cNvSpPr>
              <a:spLocks/>
            </p:cNvSpPr>
            <p:nvPr/>
          </p:nvSpPr>
          <p:spPr bwMode="auto">
            <a:xfrm>
              <a:off x="1884" y="2928"/>
              <a:ext cx="1260" cy="732"/>
            </a:xfrm>
            <a:custGeom>
              <a:avLst/>
              <a:gdLst>
                <a:gd name="T0" fmla="*/ 0 w 1260"/>
                <a:gd name="T1" fmla="*/ 732 h 732"/>
                <a:gd name="T2" fmla="*/ 1260 w 1260"/>
                <a:gd name="T3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0" h="732">
                  <a:moveTo>
                    <a:pt x="0" y="732"/>
                  </a:moveTo>
                  <a:lnTo>
                    <a:pt x="1260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08" name="Group 36"/>
          <p:cNvGrpSpPr>
            <a:grpSpLocks/>
          </p:cNvGrpSpPr>
          <p:nvPr/>
        </p:nvGrpSpPr>
        <p:grpSpPr bwMode="auto">
          <a:xfrm>
            <a:off x="3000375" y="2590800"/>
            <a:ext cx="4743450" cy="3219450"/>
            <a:chOff x="1890" y="1632"/>
            <a:chExt cx="2988" cy="2028"/>
          </a:xfrm>
        </p:grpSpPr>
        <p:sp>
          <p:nvSpPr>
            <p:cNvPr id="1974309" name="Freeform 37"/>
            <p:cNvSpPr>
              <a:spLocks/>
            </p:cNvSpPr>
            <p:nvPr/>
          </p:nvSpPr>
          <p:spPr bwMode="auto">
            <a:xfrm>
              <a:off x="3036" y="1632"/>
              <a:ext cx="1842" cy="1296"/>
            </a:xfrm>
            <a:custGeom>
              <a:avLst/>
              <a:gdLst>
                <a:gd name="T0" fmla="*/ 0 w 1842"/>
                <a:gd name="T1" fmla="*/ 1236 h 1296"/>
                <a:gd name="T2" fmla="*/ 1794 w 1842"/>
                <a:gd name="T3" fmla="*/ 0 h 1296"/>
                <a:gd name="T4" fmla="*/ 1836 w 1842"/>
                <a:gd name="T5" fmla="*/ 168 h 1296"/>
                <a:gd name="T6" fmla="*/ 1842 w 1842"/>
                <a:gd name="T7" fmla="*/ 306 h 1296"/>
                <a:gd name="T8" fmla="*/ 132 w 1842"/>
                <a:gd name="T9" fmla="*/ 1296 h 1296"/>
                <a:gd name="T10" fmla="*/ 0 w 1842"/>
                <a:gd name="T11" fmla="*/ 123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2" h="1296">
                  <a:moveTo>
                    <a:pt x="0" y="1236"/>
                  </a:moveTo>
                  <a:lnTo>
                    <a:pt x="1794" y="0"/>
                  </a:lnTo>
                  <a:lnTo>
                    <a:pt x="1836" y="168"/>
                  </a:lnTo>
                  <a:lnTo>
                    <a:pt x="1842" y="306"/>
                  </a:lnTo>
                  <a:lnTo>
                    <a:pt x="132" y="1296"/>
                  </a:lnTo>
                  <a:lnTo>
                    <a:pt x="0" y="12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10" name="Freeform 38"/>
            <p:cNvSpPr>
              <a:spLocks/>
            </p:cNvSpPr>
            <p:nvPr/>
          </p:nvSpPr>
          <p:spPr bwMode="auto">
            <a:xfrm>
              <a:off x="1890" y="2868"/>
              <a:ext cx="1158" cy="792"/>
            </a:xfrm>
            <a:custGeom>
              <a:avLst/>
              <a:gdLst>
                <a:gd name="T0" fmla="*/ 0 w 1158"/>
                <a:gd name="T1" fmla="*/ 792 h 792"/>
                <a:gd name="T2" fmla="*/ 1158 w 1158"/>
                <a:gd name="T3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8" h="792">
                  <a:moveTo>
                    <a:pt x="0" y="792"/>
                  </a:moveTo>
                  <a:lnTo>
                    <a:pt x="115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11" name="Group 39"/>
          <p:cNvGrpSpPr>
            <a:grpSpLocks/>
          </p:cNvGrpSpPr>
          <p:nvPr/>
        </p:nvGrpSpPr>
        <p:grpSpPr bwMode="auto">
          <a:xfrm>
            <a:off x="3000375" y="2305050"/>
            <a:ext cx="4676775" cy="3514725"/>
            <a:chOff x="1890" y="1452"/>
            <a:chExt cx="2946" cy="2214"/>
          </a:xfrm>
        </p:grpSpPr>
        <p:sp>
          <p:nvSpPr>
            <p:cNvPr id="1974312" name="Freeform 40"/>
            <p:cNvSpPr>
              <a:spLocks/>
            </p:cNvSpPr>
            <p:nvPr/>
          </p:nvSpPr>
          <p:spPr bwMode="auto">
            <a:xfrm>
              <a:off x="2940" y="1452"/>
              <a:ext cx="1896" cy="1428"/>
            </a:xfrm>
            <a:custGeom>
              <a:avLst/>
              <a:gdLst>
                <a:gd name="T0" fmla="*/ 0 w 1896"/>
                <a:gd name="T1" fmla="*/ 1362 h 1428"/>
                <a:gd name="T2" fmla="*/ 1710 w 1896"/>
                <a:gd name="T3" fmla="*/ 0 h 1428"/>
                <a:gd name="T4" fmla="*/ 1812 w 1896"/>
                <a:gd name="T5" fmla="*/ 96 h 1428"/>
                <a:gd name="T6" fmla="*/ 1896 w 1896"/>
                <a:gd name="T7" fmla="*/ 192 h 1428"/>
                <a:gd name="T8" fmla="*/ 114 w 1896"/>
                <a:gd name="T9" fmla="*/ 1428 h 1428"/>
                <a:gd name="T10" fmla="*/ 0 w 1896"/>
                <a:gd name="T11" fmla="*/ 1362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6" h="1428">
                  <a:moveTo>
                    <a:pt x="0" y="1362"/>
                  </a:moveTo>
                  <a:lnTo>
                    <a:pt x="1710" y="0"/>
                  </a:lnTo>
                  <a:lnTo>
                    <a:pt x="1812" y="96"/>
                  </a:lnTo>
                  <a:lnTo>
                    <a:pt x="1896" y="192"/>
                  </a:lnTo>
                  <a:lnTo>
                    <a:pt x="114" y="1428"/>
                  </a:lnTo>
                  <a:lnTo>
                    <a:pt x="0" y="13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13" name="Freeform 41"/>
            <p:cNvSpPr>
              <a:spLocks/>
            </p:cNvSpPr>
            <p:nvPr/>
          </p:nvSpPr>
          <p:spPr bwMode="auto">
            <a:xfrm>
              <a:off x="1890" y="2820"/>
              <a:ext cx="1068" cy="846"/>
            </a:xfrm>
            <a:custGeom>
              <a:avLst/>
              <a:gdLst>
                <a:gd name="T0" fmla="*/ 0 w 1068"/>
                <a:gd name="T1" fmla="*/ 846 h 846"/>
                <a:gd name="T2" fmla="*/ 1068 w 1068"/>
                <a:gd name="T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8" h="846">
                  <a:moveTo>
                    <a:pt x="0" y="846"/>
                  </a:moveTo>
                  <a:lnTo>
                    <a:pt x="106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14" name="Group 42"/>
          <p:cNvGrpSpPr>
            <a:grpSpLocks/>
          </p:cNvGrpSpPr>
          <p:nvPr/>
        </p:nvGrpSpPr>
        <p:grpSpPr bwMode="auto">
          <a:xfrm>
            <a:off x="3000375" y="2105025"/>
            <a:ext cx="4410075" cy="3714750"/>
            <a:chOff x="1890" y="1326"/>
            <a:chExt cx="2778" cy="2340"/>
          </a:xfrm>
        </p:grpSpPr>
        <p:sp>
          <p:nvSpPr>
            <p:cNvPr id="1974315" name="Freeform 43"/>
            <p:cNvSpPr>
              <a:spLocks/>
            </p:cNvSpPr>
            <p:nvPr/>
          </p:nvSpPr>
          <p:spPr bwMode="auto">
            <a:xfrm>
              <a:off x="2856" y="1326"/>
              <a:ext cx="1812" cy="1494"/>
            </a:xfrm>
            <a:custGeom>
              <a:avLst/>
              <a:gdLst>
                <a:gd name="T0" fmla="*/ 0 w 1812"/>
                <a:gd name="T1" fmla="*/ 1428 h 1494"/>
                <a:gd name="T2" fmla="*/ 1572 w 1812"/>
                <a:gd name="T3" fmla="*/ 0 h 1494"/>
                <a:gd name="T4" fmla="*/ 1698 w 1812"/>
                <a:gd name="T5" fmla="*/ 66 h 1494"/>
                <a:gd name="T6" fmla="*/ 1812 w 1812"/>
                <a:gd name="T7" fmla="*/ 138 h 1494"/>
                <a:gd name="T8" fmla="*/ 120 w 1812"/>
                <a:gd name="T9" fmla="*/ 1494 h 1494"/>
                <a:gd name="T10" fmla="*/ 0 w 1812"/>
                <a:gd name="T11" fmla="*/ 1428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2" h="1494">
                  <a:moveTo>
                    <a:pt x="0" y="1428"/>
                  </a:moveTo>
                  <a:lnTo>
                    <a:pt x="1572" y="0"/>
                  </a:lnTo>
                  <a:lnTo>
                    <a:pt x="1698" y="66"/>
                  </a:lnTo>
                  <a:lnTo>
                    <a:pt x="1812" y="138"/>
                  </a:lnTo>
                  <a:lnTo>
                    <a:pt x="120" y="1494"/>
                  </a:lnTo>
                  <a:lnTo>
                    <a:pt x="0" y="14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16" name="Freeform 44"/>
            <p:cNvSpPr>
              <a:spLocks/>
            </p:cNvSpPr>
            <p:nvPr/>
          </p:nvSpPr>
          <p:spPr bwMode="auto">
            <a:xfrm>
              <a:off x="1890" y="2754"/>
              <a:ext cx="984" cy="912"/>
            </a:xfrm>
            <a:custGeom>
              <a:avLst/>
              <a:gdLst>
                <a:gd name="T0" fmla="*/ 0 w 984"/>
                <a:gd name="T1" fmla="*/ 912 h 912"/>
                <a:gd name="T2" fmla="*/ 984 w 984"/>
                <a:gd name="T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84" h="912">
                  <a:moveTo>
                    <a:pt x="0" y="912"/>
                  </a:moveTo>
                  <a:lnTo>
                    <a:pt x="984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17" name="Group 45"/>
          <p:cNvGrpSpPr>
            <a:grpSpLocks/>
          </p:cNvGrpSpPr>
          <p:nvPr/>
        </p:nvGrpSpPr>
        <p:grpSpPr bwMode="auto">
          <a:xfrm>
            <a:off x="3000375" y="1981200"/>
            <a:ext cx="4048125" cy="3829050"/>
            <a:chOff x="1890" y="1248"/>
            <a:chExt cx="2550" cy="2412"/>
          </a:xfrm>
        </p:grpSpPr>
        <p:sp>
          <p:nvSpPr>
            <p:cNvPr id="1974318" name="Freeform 46"/>
            <p:cNvSpPr>
              <a:spLocks/>
            </p:cNvSpPr>
            <p:nvPr/>
          </p:nvSpPr>
          <p:spPr bwMode="auto">
            <a:xfrm>
              <a:off x="2802" y="1248"/>
              <a:ext cx="1638" cy="1512"/>
            </a:xfrm>
            <a:custGeom>
              <a:avLst/>
              <a:gdLst>
                <a:gd name="T0" fmla="*/ 0 w 1638"/>
                <a:gd name="T1" fmla="*/ 1446 h 1512"/>
                <a:gd name="T2" fmla="*/ 1374 w 1638"/>
                <a:gd name="T3" fmla="*/ 0 h 1512"/>
                <a:gd name="T4" fmla="*/ 1512 w 1638"/>
                <a:gd name="T5" fmla="*/ 42 h 1512"/>
                <a:gd name="T6" fmla="*/ 1638 w 1638"/>
                <a:gd name="T7" fmla="*/ 72 h 1512"/>
                <a:gd name="T8" fmla="*/ 96 w 1638"/>
                <a:gd name="T9" fmla="*/ 1512 h 1512"/>
                <a:gd name="T10" fmla="*/ 0 w 1638"/>
                <a:gd name="T11" fmla="*/ 1446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512">
                  <a:moveTo>
                    <a:pt x="0" y="1446"/>
                  </a:moveTo>
                  <a:lnTo>
                    <a:pt x="1374" y="0"/>
                  </a:lnTo>
                  <a:lnTo>
                    <a:pt x="1512" y="42"/>
                  </a:lnTo>
                  <a:lnTo>
                    <a:pt x="1638" y="72"/>
                  </a:lnTo>
                  <a:lnTo>
                    <a:pt x="96" y="1512"/>
                  </a:lnTo>
                  <a:lnTo>
                    <a:pt x="0" y="144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19" name="Freeform 47"/>
            <p:cNvSpPr>
              <a:spLocks/>
            </p:cNvSpPr>
            <p:nvPr/>
          </p:nvSpPr>
          <p:spPr bwMode="auto">
            <a:xfrm>
              <a:off x="1890" y="2700"/>
              <a:ext cx="918" cy="960"/>
            </a:xfrm>
            <a:custGeom>
              <a:avLst/>
              <a:gdLst>
                <a:gd name="T0" fmla="*/ 0 w 918"/>
                <a:gd name="T1" fmla="*/ 960 h 960"/>
                <a:gd name="T2" fmla="*/ 918 w 918"/>
                <a:gd name="T3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8" h="960">
                  <a:moveTo>
                    <a:pt x="0" y="960"/>
                  </a:moveTo>
                  <a:lnTo>
                    <a:pt x="91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20" name="Group 48"/>
          <p:cNvGrpSpPr>
            <a:grpSpLocks/>
          </p:cNvGrpSpPr>
          <p:nvPr/>
        </p:nvGrpSpPr>
        <p:grpSpPr bwMode="auto">
          <a:xfrm>
            <a:off x="3000375" y="1914525"/>
            <a:ext cx="3676650" cy="3895725"/>
            <a:chOff x="1890" y="1206"/>
            <a:chExt cx="2316" cy="2454"/>
          </a:xfrm>
        </p:grpSpPr>
        <p:sp>
          <p:nvSpPr>
            <p:cNvPr id="1974321" name="Freeform 49"/>
            <p:cNvSpPr>
              <a:spLocks/>
            </p:cNvSpPr>
            <p:nvPr/>
          </p:nvSpPr>
          <p:spPr bwMode="auto">
            <a:xfrm>
              <a:off x="2742" y="1206"/>
              <a:ext cx="1464" cy="1500"/>
            </a:xfrm>
            <a:custGeom>
              <a:avLst/>
              <a:gdLst>
                <a:gd name="T0" fmla="*/ 0 w 1464"/>
                <a:gd name="T1" fmla="*/ 1428 h 1500"/>
                <a:gd name="T2" fmla="*/ 1206 w 1464"/>
                <a:gd name="T3" fmla="*/ 0 h 1500"/>
                <a:gd name="T4" fmla="*/ 1344 w 1464"/>
                <a:gd name="T5" fmla="*/ 24 h 1500"/>
                <a:gd name="T6" fmla="*/ 1464 w 1464"/>
                <a:gd name="T7" fmla="*/ 42 h 1500"/>
                <a:gd name="T8" fmla="*/ 66 w 1464"/>
                <a:gd name="T9" fmla="*/ 1500 h 1500"/>
                <a:gd name="T10" fmla="*/ 0 w 1464"/>
                <a:gd name="T11" fmla="*/ 1428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4" h="1500">
                  <a:moveTo>
                    <a:pt x="0" y="1428"/>
                  </a:moveTo>
                  <a:lnTo>
                    <a:pt x="1206" y="0"/>
                  </a:lnTo>
                  <a:lnTo>
                    <a:pt x="1344" y="24"/>
                  </a:lnTo>
                  <a:lnTo>
                    <a:pt x="1464" y="42"/>
                  </a:lnTo>
                  <a:lnTo>
                    <a:pt x="66" y="1500"/>
                  </a:lnTo>
                  <a:lnTo>
                    <a:pt x="0" y="14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22" name="Freeform 50"/>
            <p:cNvSpPr>
              <a:spLocks/>
            </p:cNvSpPr>
            <p:nvPr/>
          </p:nvSpPr>
          <p:spPr bwMode="auto">
            <a:xfrm>
              <a:off x="1890" y="2640"/>
              <a:ext cx="858" cy="1020"/>
            </a:xfrm>
            <a:custGeom>
              <a:avLst/>
              <a:gdLst>
                <a:gd name="T0" fmla="*/ 0 w 858"/>
                <a:gd name="T1" fmla="*/ 1020 h 1020"/>
                <a:gd name="T2" fmla="*/ 858 w 858"/>
                <a:gd name="T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8" h="1020">
                  <a:moveTo>
                    <a:pt x="0" y="1020"/>
                  </a:moveTo>
                  <a:lnTo>
                    <a:pt x="85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23" name="Group 51"/>
          <p:cNvGrpSpPr>
            <a:grpSpLocks/>
          </p:cNvGrpSpPr>
          <p:nvPr/>
        </p:nvGrpSpPr>
        <p:grpSpPr bwMode="auto">
          <a:xfrm>
            <a:off x="3009900" y="1857375"/>
            <a:ext cx="3286125" cy="3952875"/>
            <a:chOff x="1896" y="1170"/>
            <a:chExt cx="2070" cy="2490"/>
          </a:xfrm>
        </p:grpSpPr>
        <p:sp>
          <p:nvSpPr>
            <p:cNvPr id="1974324" name="Freeform 52"/>
            <p:cNvSpPr>
              <a:spLocks/>
            </p:cNvSpPr>
            <p:nvPr/>
          </p:nvSpPr>
          <p:spPr bwMode="auto">
            <a:xfrm>
              <a:off x="2700" y="1170"/>
              <a:ext cx="1266" cy="1482"/>
            </a:xfrm>
            <a:custGeom>
              <a:avLst/>
              <a:gdLst>
                <a:gd name="T0" fmla="*/ 0 w 1266"/>
                <a:gd name="T1" fmla="*/ 1380 h 1482"/>
                <a:gd name="T2" fmla="*/ 1020 w 1266"/>
                <a:gd name="T3" fmla="*/ 0 h 1482"/>
                <a:gd name="T4" fmla="*/ 1134 w 1266"/>
                <a:gd name="T5" fmla="*/ 6 h 1482"/>
                <a:gd name="T6" fmla="*/ 1266 w 1266"/>
                <a:gd name="T7" fmla="*/ 36 h 1482"/>
                <a:gd name="T8" fmla="*/ 60 w 1266"/>
                <a:gd name="T9" fmla="*/ 1482 h 1482"/>
                <a:gd name="T10" fmla="*/ 0 w 1266"/>
                <a:gd name="T11" fmla="*/ 138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6" h="1482">
                  <a:moveTo>
                    <a:pt x="0" y="1380"/>
                  </a:moveTo>
                  <a:lnTo>
                    <a:pt x="1020" y="0"/>
                  </a:lnTo>
                  <a:lnTo>
                    <a:pt x="1134" y="6"/>
                  </a:lnTo>
                  <a:lnTo>
                    <a:pt x="1266" y="36"/>
                  </a:lnTo>
                  <a:lnTo>
                    <a:pt x="60" y="1482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25" name="Freeform 53"/>
            <p:cNvSpPr>
              <a:spLocks/>
            </p:cNvSpPr>
            <p:nvPr/>
          </p:nvSpPr>
          <p:spPr bwMode="auto">
            <a:xfrm>
              <a:off x="1896" y="2562"/>
              <a:ext cx="804" cy="1098"/>
            </a:xfrm>
            <a:custGeom>
              <a:avLst/>
              <a:gdLst>
                <a:gd name="T0" fmla="*/ 0 w 804"/>
                <a:gd name="T1" fmla="*/ 1098 h 1098"/>
                <a:gd name="T2" fmla="*/ 804 w 804"/>
                <a:gd name="T3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4" h="1098">
                  <a:moveTo>
                    <a:pt x="0" y="1098"/>
                  </a:moveTo>
                  <a:lnTo>
                    <a:pt x="804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26" name="Group 54"/>
          <p:cNvGrpSpPr>
            <a:grpSpLocks/>
          </p:cNvGrpSpPr>
          <p:nvPr/>
        </p:nvGrpSpPr>
        <p:grpSpPr bwMode="auto">
          <a:xfrm>
            <a:off x="3022600" y="1841500"/>
            <a:ext cx="2908300" cy="3975100"/>
            <a:chOff x="1904" y="1160"/>
            <a:chExt cx="1832" cy="2504"/>
          </a:xfrm>
        </p:grpSpPr>
        <p:sp>
          <p:nvSpPr>
            <p:cNvPr id="1974327" name="Freeform 55"/>
            <p:cNvSpPr>
              <a:spLocks/>
            </p:cNvSpPr>
            <p:nvPr/>
          </p:nvSpPr>
          <p:spPr bwMode="auto">
            <a:xfrm>
              <a:off x="2640" y="1160"/>
              <a:ext cx="1096" cy="1424"/>
            </a:xfrm>
            <a:custGeom>
              <a:avLst/>
              <a:gdLst>
                <a:gd name="T0" fmla="*/ 726 w 1096"/>
                <a:gd name="T1" fmla="*/ 16 h 1424"/>
                <a:gd name="T2" fmla="*/ 920 w 1096"/>
                <a:gd name="T3" fmla="*/ 0 h 1424"/>
                <a:gd name="T4" fmla="*/ 1096 w 1096"/>
                <a:gd name="T5" fmla="*/ 16 h 1424"/>
                <a:gd name="T6" fmla="*/ 72 w 1096"/>
                <a:gd name="T7" fmla="*/ 1424 h 1424"/>
                <a:gd name="T8" fmla="*/ 27 w 1096"/>
                <a:gd name="T9" fmla="*/ 1336 h 1424"/>
                <a:gd name="T10" fmla="*/ 0 w 1096"/>
                <a:gd name="T11" fmla="*/ 1246 h 1424"/>
                <a:gd name="T12" fmla="*/ 726 w 1096"/>
                <a:gd name="T13" fmla="*/ 16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1424">
                  <a:moveTo>
                    <a:pt x="726" y="16"/>
                  </a:moveTo>
                  <a:lnTo>
                    <a:pt x="920" y="0"/>
                  </a:lnTo>
                  <a:lnTo>
                    <a:pt x="1096" y="16"/>
                  </a:lnTo>
                  <a:lnTo>
                    <a:pt x="72" y="1424"/>
                  </a:lnTo>
                  <a:lnTo>
                    <a:pt x="27" y="1336"/>
                  </a:lnTo>
                  <a:lnTo>
                    <a:pt x="0" y="1246"/>
                  </a:lnTo>
                  <a:lnTo>
                    <a:pt x="726" y="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28" name="Freeform 56"/>
            <p:cNvSpPr>
              <a:spLocks/>
            </p:cNvSpPr>
            <p:nvPr/>
          </p:nvSpPr>
          <p:spPr bwMode="auto">
            <a:xfrm>
              <a:off x="1904" y="2418"/>
              <a:ext cx="742" cy="1246"/>
            </a:xfrm>
            <a:custGeom>
              <a:avLst/>
              <a:gdLst>
                <a:gd name="T0" fmla="*/ 0 w 742"/>
                <a:gd name="T1" fmla="*/ 1246 h 1246"/>
                <a:gd name="T2" fmla="*/ 742 w 742"/>
                <a:gd name="T3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2" h="1246">
                  <a:moveTo>
                    <a:pt x="0" y="1246"/>
                  </a:moveTo>
                  <a:lnTo>
                    <a:pt x="742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4329" name="Group 57"/>
          <p:cNvGrpSpPr>
            <a:grpSpLocks/>
          </p:cNvGrpSpPr>
          <p:nvPr/>
        </p:nvGrpSpPr>
        <p:grpSpPr bwMode="auto">
          <a:xfrm>
            <a:off x="3009900" y="1838325"/>
            <a:ext cx="2371725" cy="3971925"/>
            <a:chOff x="1896" y="1158"/>
            <a:chExt cx="1494" cy="2502"/>
          </a:xfrm>
        </p:grpSpPr>
        <p:sp>
          <p:nvSpPr>
            <p:cNvPr id="1974330" name="Freeform 58"/>
            <p:cNvSpPr>
              <a:spLocks/>
            </p:cNvSpPr>
            <p:nvPr/>
          </p:nvSpPr>
          <p:spPr bwMode="auto">
            <a:xfrm>
              <a:off x="2640" y="1158"/>
              <a:ext cx="750" cy="1260"/>
            </a:xfrm>
            <a:custGeom>
              <a:avLst/>
              <a:gdLst>
                <a:gd name="T0" fmla="*/ 300 w 750"/>
                <a:gd name="T1" fmla="*/ 324 h 1260"/>
                <a:gd name="T2" fmla="*/ 444 w 750"/>
                <a:gd name="T3" fmla="*/ 168 h 1260"/>
                <a:gd name="T4" fmla="*/ 576 w 750"/>
                <a:gd name="T5" fmla="*/ 60 h 1260"/>
                <a:gd name="T6" fmla="*/ 750 w 750"/>
                <a:gd name="T7" fmla="*/ 0 h 1260"/>
                <a:gd name="T8" fmla="*/ 12 w 750"/>
                <a:gd name="T9" fmla="*/ 1260 h 1260"/>
                <a:gd name="T10" fmla="*/ 0 w 750"/>
                <a:gd name="T11" fmla="*/ 1140 h 1260"/>
                <a:gd name="T12" fmla="*/ 30 w 750"/>
                <a:gd name="T13" fmla="*/ 978 h 1260"/>
                <a:gd name="T14" fmla="*/ 90 w 750"/>
                <a:gd name="T15" fmla="*/ 744 h 1260"/>
                <a:gd name="T16" fmla="*/ 138 w 750"/>
                <a:gd name="T17" fmla="*/ 636 h 1260"/>
                <a:gd name="T18" fmla="*/ 186 w 750"/>
                <a:gd name="T19" fmla="*/ 522 h 1260"/>
                <a:gd name="T20" fmla="*/ 300 w 750"/>
                <a:gd name="T21" fmla="*/ 32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0" h="1260">
                  <a:moveTo>
                    <a:pt x="300" y="324"/>
                  </a:moveTo>
                  <a:lnTo>
                    <a:pt x="444" y="168"/>
                  </a:lnTo>
                  <a:lnTo>
                    <a:pt x="576" y="60"/>
                  </a:lnTo>
                  <a:lnTo>
                    <a:pt x="750" y="0"/>
                  </a:lnTo>
                  <a:lnTo>
                    <a:pt x="12" y="1260"/>
                  </a:lnTo>
                  <a:lnTo>
                    <a:pt x="0" y="1140"/>
                  </a:lnTo>
                  <a:lnTo>
                    <a:pt x="30" y="978"/>
                  </a:lnTo>
                  <a:lnTo>
                    <a:pt x="90" y="744"/>
                  </a:lnTo>
                  <a:lnTo>
                    <a:pt x="138" y="636"/>
                  </a:lnTo>
                  <a:lnTo>
                    <a:pt x="186" y="522"/>
                  </a:lnTo>
                  <a:lnTo>
                    <a:pt x="300" y="3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4331" name="Freeform 59"/>
            <p:cNvSpPr>
              <a:spLocks/>
            </p:cNvSpPr>
            <p:nvPr/>
          </p:nvSpPr>
          <p:spPr bwMode="auto">
            <a:xfrm>
              <a:off x="1896" y="2214"/>
              <a:ext cx="756" cy="1446"/>
            </a:xfrm>
            <a:custGeom>
              <a:avLst/>
              <a:gdLst>
                <a:gd name="T0" fmla="*/ 0 w 756"/>
                <a:gd name="T1" fmla="*/ 1446 h 1446"/>
                <a:gd name="T2" fmla="*/ 756 w 756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6" h="1446">
                  <a:moveTo>
                    <a:pt x="0" y="1446"/>
                  </a:moveTo>
                  <a:lnTo>
                    <a:pt x="756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74332" name="Freeform 60"/>
          <p:cNvSpPr>
            <a:spLocks/>
          </p:cNvSpPr>
          <p:nvPr/>
        </p:nvSpPr>
        <p:spPr bwMode="auto">
          <a:xfrm>
            <a:off x="3981450" y="1681163"/>
            <a:ext cx="3962400" cy="3708400"/>
          </a:xfrm>
          <a:custGeom>
            <a:avLst/>
            <a:gdLst>
              <a:gd name="T0" fmla="*/ 192 w 2496"/>
              <a:gd name="T1" fmla="*/ 1504 h 2336"/>
              <a:gd name="T2" fmla="*/ 1872 w 2496"/>
              <a:gd name="T3" fmla="*/ 2176 h 2336"/>
              <a:gd name="T4" fmla="*/ 2304 w 2496"/>
              <a:gd name="T5" fmla="*/ 544 h 2336"/>
              <a:gd name="T6" fmla="*/ 720 w 2496"/>
              <a:gd name="T7" fmla="*/ 160 h 2336"/>
              <a:gd name="T8" fmla="*/ 192 w 2496"/>
              <a:gd name="T9" fmla="*/ 1504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2336">
                <a:moveTo>
                  <a:pt x="192" y="1504"/>
                </a:moveTo>
                <a:cubicBezTo>
                  <a:pt x="384" y="1840"/>
                  <a:pt x="1520" y="2336"/>
                  <a:pt x="1872" y="2176"/>
                </a:cubicBezTo>
                <a:cubicBezTo>
                  <a:pt x="2224" y="2016"/>
                  <a:pt x="2496" y="880"/>
                  <a:pt x="2304" y="544"/>
                </a:cubicBezTo>
                <a:cubicBezTo>
                  <a:pt x="2112" y="208"/>
                  <a:pt x="1072" y="0"/>
                  <a:pt x="720" y="160"/>
                </a:cubicBezTo>
                <a:cubicBezTo>
                  <a:pt x="368" y="320"/>
                  <a:pt x="0" y="1168"/>
                  <a:pt x="192" y="1504"/>
                </a:cubicBezTo>
                <a:close/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4333" name="Text Box 61"/>
          <p:cNvSpPr txBox="1">
            <a:spLocks noChangeArrowheads="1"/>
          </p:cNvSpPr>
          <p:nvPr/>
        </p:nvSpPr>
        <p:spPr bwMode="auto">
          <a:xfrm>
            <a:off x="6308725" y="4292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74334" name="Object 62"/>
          <p:cNvGraphicFramePr>
            <a:graphicFrameLocks noChangeAspect="1"/>
          </p:cNvGraphicFramePr>
          <p:nvPr/>
        </p:nvGraphicFramePr>
        <p:xfrm>
          <a:off x="3735388" y="5999163"/>
          <a:ext cx="46466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0" name="公式" r:id="rId7" imgW="2197080" imgH="355320" progId="Equation.3">
                  <p:embed/>
                </p:oleObj>
              </mc:Choice>
              <mc:Fallback>
                <p:oleObj name="公式" r:id="rId7" imgW="2197080" imgH="35532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5999163"/>
                        <a:ext cx="46466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4335" name="Text Box 63"/>
          <p:cNvSpPr txBox="1">
            <a:spLocks noChangeArrowheads="1"/>
          </p:cNvSpPr>
          <p:nvPr/>
        </p:nvSpPr>
        <p:spPr bwMode="auto">
          <a:xfrm>
            <a:off x="388938" y="1504950"/>
            <a:ext cx="560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D</a:t>
            </a:r>
            <a:r>
              <a:rPr lang="en-US" altLang="zh-CN" sz="2800" b="1">
                <a:solidFill>
                  <a:srgbClr val="009900"/>
                </a:solidFill>
              </a:rPr>
              <a:t>:</a:t>
            </a:r>
          </a:p>
        </p:txBody>
      </p:sp>
      <p:graphicFrame>
        <p:nvGraphicFramePr>
          <p:cNvPr id="1974336" name="Object 64"/>
          <p:cNvGraphicFramePr>
            <a:graphicFrameLocks noChangeAspect="1"/>
          </p:cNvGraphicFramePr>
          <p:nvPr/>
        </p:nvGraphicFramePr>
        <p:xfrm>
          <a:off x="954088" y="1541463"/>
          <a:ext cx="2428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1" name="公式" r:id="rId9" imgW="1079280" imgH="215640" progId="Equation.3">
                  <p:embed/>
                </p:oleObj>
              </mc:Choice>
              <mc:Fallback>
                <p:oleObj name="公式" r:id="rId9" imgW="1079280" imgH="215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541463"/>
                        <a:ext cx="2428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4337" name="Object 65"/>
          <p:cNvGraphicFramePr>
            <a:graphicFrameLocks noChangeAspect="1"/>
          </p:cNvGraphicFramePr>
          <p:nvPr/>
        </p:nvGraphicFramePr>
        <p:xfrm>
          <a:off x="954088" y="2105025"/>
          <a:ext cx="1543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2" name="公式" r:id="rId11" imgW="685800" imgH="203040" progId="Equation.3">
                  <p:embed/>
                </p:oleObj>
              </mc:Choice>
              <mc:Fallback>
                <p:oleObj name="公式" r:id="rId11" imgW="685800" imgH="2030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105025"/>
                        <a:ext cx="1543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4339" name="Line 67"/>
          <p:cNvSpPr>
            <a:spLocks noChangeShapeType="1"/>
          </p:cNvSpPr>
          <p:nvPr/>
        </p:nvSpPr>
        <p:spPr bwMode="auto">
          <a:xfrm flipV="1">
            <a:off x="2990850" y="2789238"/>
            <a:ext cx="1457325" cy="3033712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4347" name="Rectangle 75"/>
          <p:cNvSpPr>
            <a:spLocks noGrp="1" noChangeArrowheads="1"/>
          </p:cNvSpPr>
          <p:nvPr>
            <p:ph type="title" idx="4294967295"/>
          </p:nvPr>
        </p:nvSpPr>
        <p:spPr>
          <a:xfrm>
            <a:off x="422275" y="5251450"/>
            <a:ext cx="263525" cy="12223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74350" name="Object 78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3" name="公式" r:id="rId13" imgW="1244520" imgH="380880" progId="Equation.3">
                  <p:embed/>
                </p:oleObj>
              </mc:Choice>
              <mc:Fallback>
                <p:oleObj name="公式" r:id="rId13" imgW="1244520" imgH="38088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4351" name="Object 79"/>
          <p:cNvGraphicFramePr>
            <a:graphicFrameLocks noChangeAspect="1"/>
          </p:cNvGraphicFramePr>
          <p:nvPr/>
        </p:nvGraphicFramePr>
        <p:xfrm>
          <a:off x="1206500" y="6048375"/>
          <a:ext cx="24701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4" name="公式" r:id="rId15" imgW="1244520" imgH="380880" progId="Equation.3">
                  <p:embed/>
                </p:oleObj>
              </mc:Choice>
              <mc:Fallback>
                <p:oleObj name="公式" r:id="rId15" imgW="1244520" imgH="38088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6048375"/>
                        <a:ext cx="24701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4352" name="Text Box 80"/>
          <p:cNvSpPr txBox="1">
            <a:spLocks noChangeArrowheads="1"/>
          </p:cNvSpPr>
          <p:nvPr/>
        </p:nvSpPr>
        <p:spPr bwMode="auto">
          <a:xfrm>
            <a:off x="269875" y="884238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chemeClr val="accent2"/>
                </a:solidFill>
              </a:rPr>
              <a:t>极点不在区域 </a:t>
            </a:r>
            <a:r>
              <a:rPr lang="en-US" altLang="zh-CN" b="1" i="1" u="sng">
                <a:solidFill>
                  <a:schemeClr val="accent2"/>
                </a:solidFill>
              </a:rPr>
              <a:t>D </a:t>
            </a:r>
            <a:r>
              <a:rPr lang="zh-CN" altLang="en-US" b="1" u="sng">
                <a:solidFill>
                  <a:schemeClr val="accent2"/>
                </a:solidFill>
              </a:rPr>
              <a:t>的内部</a:t>
            </a:r>
            <a:r>
              <a:rPr lang="zh-CN" altLang="en-US" sz="20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74353" name="Text Box 81"/>
          <p:cNvSpPr txBox="1">
            <a:spLocks noChangeArrowheads="1"/>
          </p:cNvSpPr>
          <p:nvPr/>
        </p:nvSpPr>
        <p:spPr bwMode="auto">
          <a:xfrm>
            <a:off x="8707438" y="57912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sp>
        <p:nvSpPr>
          <p:cNvPr id="1974274" name="Oval 2"/>
          <p:cNvSpPr>
            <a:spLocks noChangeArrowheads="1"/>
          </p:cNvSpPr>
          <p:nvPr/>
        </p:nvSpPr>
        <p:spPr bwMode="auto">
          <a:xfrm>
            <a:off x="6750050" y="51054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4275" name="Oval 3"/>
          <p:cNvSpPr>
            <a:spLocks noChangeArrowheads="1"/>
          </p:cNvSpPr>
          <p:nvPr/>
        </p:nvSpPr>
        <p:spPr bwMode="auto">
          <a:xfrm>
            <a:off x="4349750" y="273685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4380" name="AutoShape 108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97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97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97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97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97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7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7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7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7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7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7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7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7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7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7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7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7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4284" grpId="0" animBg="1"/>
      <p:bldP spid="19743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375" name="Rectangle 79"/>
          <p:cNvSpPr>
            <a:spLocks noChangeArrowheads="1"/>
          </p:cNvSpPr>
          <p:nvPr/>
        </p:nvSpPr>
        <p:spPr bwMode="auto">
          <a:xfrm>
            <a:off x="269875" y="285750"/>
            <a:ext cx="5416550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怎样利用极坐标计算二重积分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5298" name="Oval 2"/>
          <p:cNvSpPr>
            <a:spLocks noChangeArrowheads="1"/>
          </p:cNvSpPr>
          <p:nvPr/>
        </p:nvSpPr>
        <p:spPr bwMode="auto">
          <a:xfrm>
            <a:off x="6750050" y="510540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5300" name="Line 4"/>
          <p:cNvSpPr>
            <a:spLocks noChangeShapeType="1"/>
          </p:cNvSpPr>
          <p:nvPr/>
        </p:nvSpPr>
        <p:spPr bwMode="auto">
          <a:xfrm>
            <a:off x="2990850" y="5821363"/>
            <a:ext cx="6019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5301" name="Text Box 5"/>
          <p:cNvSpPr txBox="1">
            <a:spLocks noChangeArrowheads="1"/>
          </p:cNvSpPr>
          <p:nvPr/>
        </p:nvSpPr>
        <p:spPr bwMode="auto">
          <a:xfrm>
            <a:off x="2654300" y="5592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0</a:t>
            </a:r>
          </a:p>
        </p:txBody>
      </p:sp>
      <p:sp>
        <p:nvSpPr>
          <p:cNvPr id="1975302" name="Freeform 6"/>
          <p:cNvSpPr>
            <a:spLocks/>
          </p:cNvSpPr>
          <p:nvPr/>
        </p:nvSpPr>
        <p:spPr bwMode="auto">
          <a:xfrm>
            <a:off x="3003550" y="4886325"/>
            <a:ext cx="5607050" cy="935038"/>
          </a:xfrm>
          <a:custGeom>
            <a:avLst/>
            <a:gdLst>
              <a:gd name="T0" fmla="*/ 0 w 3532"/>
              <a:gd name="T1" fmla="*/ 589 h 589"/>
              <a:gd name="T2" fmla="*/ 3532 w 3532"/>
              <a:gd name="T3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32" h="589">
                <a:moveTo>
                  <a:pt x="0" y="589"/>
                </a:moveTo>
                <a:lnTo>
                  <a:pt x="3532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5303" name="Freeform 7"/>
          <p:cNvSpPr>
            <a:spLocks/>
          </p:cNvSpPr>
          <p:nvPr/>
        </p:nvSpPr>
        <p:spPr bwMode="auto">
          <a:xfrm>
            <a:off x="2997200" y="625475"/>
            <a:ext cx="2425700" cy="5195888"/>
          </a:xfrm>
          <a:custGeom>
            <a:avLst/>
            <a:gdLst>
              <a:gd name="T0" fmla="*/ 0 w 1528"/>
              <a:gd name="T1" fmla="*/ 3273 h 3273"/>
              <a:gd name="T2" fmla="*/ 1528 w 1528"/>
              <a:gd name="T3" fmla="*/ 0 h 3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8" h="3273">
                <a:moveTo>
                  <a:pt x="0" y="3273"/>
                </a:moveTo>
                <a:lnTo>
                  <a:pt x="1528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5304" name="Text Box 8"/>
          <p:cNvSpPr txBox="1">
            <a:spLocks noChangeArrowheads="1"/>
          </p:cNvSpPr>
          <p:nvPr/>
        </p:nvSpPr>
        <p:spPr bwMode="auto">
          <a:xfrm>
            <a:off x="6711950" y="51958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75305" name="Text Box 9"/>
          <p:cNvSpPr txBox="1">
            <a:spLocks noChangeArrowheads="1"/>
          </p:cNvSpPr>
          <p:nvPr/>
        </p:nvSpPr>
        <p:spPr bwMode="auto">
          <a:xfrm>
            <a:off x="3981450" y="26511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975306" name="Text Box 10"/>
          <p:cNvSpPr txBox="1">
            <a:spLocks noChangeArrowheads="1"/>
          </p:cNvSpPr>
          <p:nvPr/>
        </p:nvSpPr>
        <p:spPr bwMode="auto">
          <a:xfrm>
            <a:off x="7767638" y="273685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975307" name="Text Box 11"/>
          <p:cNvSpPr txBox="1">
            <a:spLocks noChangeArrowheads="1"/>
          </p:cNvSpPr>
          <p:nvPr/>
        </p:nvSpPr>
        <p:spPr bwMode="auto">
          <a:xfrm>
            <a:off x="4149725" y="4292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75308" name="Freeform 12"/>
          <p:cNvSpPr>
            <a:spLocks/>
          </p:cNvSpPr>
          <p:nvPr/>
        </p:nvSpPr>
        <p:spPr bwMode="auto">
          <a:xfrm>
            <a:off x="2990850" y="5195888"/>
            <a:ext cx="3819525" cy="627062"/>
          </a:xfrm>
          <a:custGeom>
            <a:avLst/>
            <a:gdLst>
              <a:gd name="T0" fmla="*/ 0 w 2406"/>
              <a:gd name="T1" fmla="*/ 395 h 395"/>
              <a:gd name="T2" fmla="*/ 2406 w 2406"/>
              <a:gd name="T3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6" h="395">
                <a:moveTo>
                  <a:pt x="0" y="395"/>
                </a:moveTo>
                <a:lnTo>
                  <a:pt x="2406" y="0"/>
                </a:lnTo>
              </a:path>
            </a:pathLst>
          </a:custGeom>
          <a:noFill/>
          <a:ln w="5715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5309" name="Object 13"/>
          <p:cNvGraphicFramePr>
            <a:graphicFrameLocks noChangeAspect="1"/>
          </p:cNvGraphicFramePr>
          <p:nvPr/>
        </p:nvGraphicFramePr>
        <p:xfrm>
          <a:off x="4657725" y="4740275"/>
          <a:ext cx="600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2" name="公式" r:id="rId3" imgW="355320" imgH="215640" progId="Equation.3">
                  <p:embed/>
                </p:oleObj>
              </mc:Choice>
              <mc:Fallback>
                <p:oleObj name="公式" r:id="rId3" imgW="35532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740275"/>
                        <a:ext cx="6000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5310" name="Object 14"/>
          <p:cNvGraphicFramePr>
            <a:graphicFrameLocks noChangeAspect="1"/>
          </p:cNvGraphicFramePr>
          <p:nvPr/>
        </p:nvGraphicFramePr>
        <p:xfrm>
          <a:off x="6950075" y="1681163"/>
          <a:ext cx="6238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3" name="公式" r:id="rId5" imgW="368280" imgH="215640" progId="Equation.3">
                  <p:embed/>
                </p:oleObj>
              </mc:Choice>
              <mc:Fallback>
                <p:oleObj name="公式" r:id="rId5" imgW="3682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1681163"/>
                        <a:ext cx="6238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5311" name="Text Box 15"/>
          <p:cNvSpPr txBox="1">
            <a:spLocks noChangeArrowheads="1"/>
          </p:cNvSpPr>
          <p:nvPr/>
        </p:nvSpPr>
        <p:spPr bwMode="auto">
          <a:xfrm>
            <a:off x="4151313" y="5470525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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975312" name="Text Box 16"/>
          <p:cNvSpPr txBox="1">
            <a:spLocks noChangeArrowheads="1"/>
          </p:cNvSpPr>
          <p:nvPr/>
        </p:nvSpPr>
        <p:spPr bwMode="auto">
          <a:xfrm>
            <a:off x="3235325" y="5257800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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975313" name="Arc 17"/>
          <p:cNvSpPr>
            <a:spLocks/>
          </p:cNvSpPr>
          <p:nvPr/>
        </p:nvSpPr>
        <p:spPr bwMode="auto">
          <a:xfrm>
            <a:off x="3235325" y="5103813"/>
            <a:ext cx="500063" cy="1155700"/>
          </a:xfrm>
          <a:custGeom>
            <a:avLst/>
            <a:gdLst>
              <a:gd name="G0" fmla="+- 0 0 0"/>
              <a:gd name="G1" fmla="+- 21267 0 0"/>
              <a:gd name="G2" fmla="+- 21600 0 0"/>
              <a:gd name="T0" fmla="*/ 3780 w 20041"/>
              <a:gd name="T1" fmla="*/ 0 h 21267"/>
              <a:gd name="T2" fmla="*/ 20041 w 20041"/>
              <a:gd name="T3" fmla="*/ 13210 h 21267"/>
              <a:gd name="T4" fmla="*/ 0 w 20041"/>
              <a:gd name="T5" fmla="*/ 21267 h 2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1" h="21267" fill="none" extrusionOk="0">
                <a:moveTo>
                  <a:pt x="3779" y="0"/>
                </a:moveTo>
                <a:cubicBezTo>
                  <a:pt x="11115" y="1304"/>
                  <a:pt x="17261" y="6296"/>
                  <a:pt x="20041" y="13209"/>
                </a:cubicBezTo>
              </a:path>
              <a:path w="20041" h="21267" stroke="0" extrusionOk="0">
                <a:moveTo>
                  <a:pt x="3779" y="0"/>
                </a:moveTo>
                <a:cubicBezTo>
                  <a:pt x="11115" y="1304"/>
                  <a:pt x="17261" y="6296"/>
                  <a:pt x="20041" y="13209"/>
                </a:cubicBezTo>
                <a:lnTo>
                  <a:pt x="0" y="21267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75314" name="Group 18"/>
          <p:cNvGrpSpPr>
            <a:grpSpLocks/>
          </p:cNvGrpSpPr>
          <p:nvPr/>
        </p:nvGrpSpPr>
        <p:grpSpPr bwMode="auto">
          <a:xfrm>
            <a:off x="3000375" y="4891088"/>
            <a:ext cx="4210050" cy="923925"/>
            <a:chOff x="1890" y="3081"/>
            <a:chExt cx="2652" cy="582"/>
          </a:xfrm>
        </p:grpSpPr>
        <p:sp>
          <p:nvSpPr>
            <p:cNvPr id="1975315" name="Freeform 19"/>
            <p:cNvSpPr>
              <a:spLocks/>
            </p:cNvSpPr>
            <p:nvPr/>
          </p:nvSpPr>
          <p:spPr bwMode="auto">
            <a:xfrm>
              <a:off x="3921" y="3081"/>
              <a:ext cx="621" cy="183"/>
            </a:xfrm>
            <a:custGeom>
              <a:avLst/>
              <a:gdLst>
                <a:gd name="T0" fmla="*/ 159 w 621"/>
                <a:gd name="T1" fmla="*/ 183 h 183"/>
                <a:gd name="T2" fmla="*/ 390 w 621"/>
                <a:gd name="T3" fmla="*/ 183 h 183"/>
                <a:gd name="T4" fmla="*/ 534 w 621"/>
                <a:gd name="T5" fmla="*/ 114 h 183"/>
                <a:gd name="T6" fmla="*/ 606 w 621"/>
                <a:gd name="T7" fmla="*/ 30 h 183"/>
                <a:gd name="T8" fmla="*/ 621 w 621"/>
                <a:gd name="T9" fmla="*/ 0 h 183"/>
                <a:gd name="T10" fmla="*/ 0 w 621"/>
                <a:gd name="T11" fmla="*/ 14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183">
                  <a:moveTo>
                    <a:pt x="159" y="183"/>
                  </a:moveTo>
                  <a:lnTo>
                    <a:pt x="390" y="183"/>
                  </a:lnTo>
                  <a:lnTo>
                    <a:pt x="534" y="114"/>
                  </a:lnTo>
                  <a:lnTo>
                    <a:pt x="606" y="30"/>
                  </a:lnTo>
                  <a:lnTo>
                    <a:pt x="621" y="0"/>
                  </a:lnTo>
                  <a:lnTo>
                    <a:pt x="0" y="14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16" name="Freeform 20"/>
            <p:cNvSpPr>
              <a:spLocks/>
            </p:cNvSpPr>
            <p:nvPr/>
          </p:nvSpPr>
          <p:spPr bwMode="auto">
            <a:xfrm>
              <a:off x="1890" y="3228"/>
              <a:ext cx="2043" cy="435"/>
            </a:xfrm>
            <a:custGeom>
              <a:avLst/>
              <a:gdLst>
                <a:gd name="T0" fmla="*/ 0 w 2043"/>
                <a:gd name="T1" fmla="*/ 435 h 435"/>
                <a:gd name="T2" fmla="*/ 2043 w 2043"/>
                <a:gd name="T3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43" h="435">
                  <a:moveTo>
                    <a:pt x="0" y="435"/>
                  </a:moveTo>
                  <a:lnTo>
                    <a:pt x="2043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17" name="Group 21"/>
          <p:cNvGrpSpPr>
            <a:grpSpLocks/>
          </p:cNvGrpSpPr>
          <p:nvPr/>
        </p:nvGrpSpPr>
        <p:grpSpPr bwMode="auto">
          <a:xfrm>
            <a:off x="2990850" y="4695825"/>
            <a:ext cx="4329113" cy="1125538"/>
            <a:chOff x="1884" y="2958"/>
            <a:chExt cx="2727" cy="709"/>
          </a:xfrm>
        </p:grpSpPr>
        <p:sp>
          <p:nvSpPr>
            <p:cNvPr id="1975318" name="Freeform 22"/>
            <p:cNvSpPr>
              <a:spLocks/>
            </p:cNvSpPr>
            <p:nvPr/>
          </p:nvSpPr>
          <p:spPr bwMode="auto">
            <a:xfrm>
              <a:off x="3741" y="2958"/>
              <a:ext cx="870" cy="273"/>
            </a:xfrm>
            <a:custGeom>
              <a:avLst/>
              <a:gdLst>
                <a:gd name="T0" fmla="*/ 0 w 870"/>
                <a:gd name="T1" fmla="*/ 213 h 273"/>
                <a:gd name="T2" fmla="*/ 870 w 870"/>
                <a:gd name="T3" fmla="*/ 0 h 273"/>
                <a:gd name="T4" fmla="*/ 816 w 870"/>
                <a:gd name="T5" fmla="*/ 123 h 273"/>
                <a:gd name="T6" fmla="*/ 186 w 870"/>
                <a:gd name="T7" fmla="*/ 273 h 273"/>
                <a:gd name="T8" fmla="*/ 0 w 870"/>
                <a:gd name="T9" fmla="*/ 21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0" h="273">
                  <a:moveTo>
                    <a:pt x="0" y="213"/>
                  </a:moveTo>
                  <a:lnTo>
                    <a:pt x="870" y="0"/>
                  </a:lnTo>
                  <a:lnTo>
                    <a:pt x="816" y="123"/>
                  </a:lnTo>
                  <a:lnTo>
                    <a:pt x="186" y="27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19" name="Freeform 23"/>
            <p:cNvSpPr>
              <a:spLocks/>
            </p:cNvSpPr>
            <p:nvPr/>
          </p:nvSpPr>
          <p:spPr bwMode="auto">
            <a:xfrm>
              <a:off x="1884" y="3189"/>
              <a:ext cx="1857" cy="478"/>
            </a:xfrm>
            <a:custGeom>
              <a:avLst/>
              <a:gdLst>
                <a:gd name="T0" fmla="*/ 0 w 1857"/>
                <a:gd name="T1" fmla="*/ 478 h 478"/>
                <a:gd name="T2" fmla="*/ 1857 w 1857"/>
                <a:gd name="T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7" h="478">
                  <a:moveTo>
                    <a:pt x="0" y="478"/>
                  </a:moveTo>
                  <a:lnTo>
                    <a:pt x="1857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20" name="Group 24"/>
          <p:cNvGrpSpPr>
            <a:grpSpLocks/>
          </p:cNvGrpSpPr>
          <p:nvPr/>
        </p:nvGrpSpPr>
        <p:grpSpPr bwMode="auto">
          <a:xfrm>
            <a:off x="3000375" y="4410075"/>
            <a:ext cx="4457700" cy="1400175"/>
            <a:chOff x="1890" y="2778"/>
            <a:chExt cx="2808" cy="882"/>
          </a:xfrm>
        </p:grpSpPr>
        <p:sp>
          <p:nvSpPr>
            <p:cNvPr id="1975321" name="Freeform 25"/>
            <p:cNvSpPr>
              <a:spLocks/>
            </p:cNvSpPr>
            <p:nvPr/>
          </p:nvSpPr>
          <p:spPr bwMode="auto">
            <a:xfrm>
              <a:off x="3594" y="2778"/>
              <a:ext cx="1104" cy="402"/>
            </a:xfrm>
            <a:custGeom>
              <a:avLst/>
              <a:gdLst>
                <a:gd name="T0" fmla="*/ 0 w 1104"/>
                <a:gd name="T1" fmla="*/ 342 h 402"/>
                <a:gd name="T2" fmla="*/ 1104 w 1104"/>
                <a:gd name="T3" fmla="*/ 0 h 402"/>
                <a:gd name="T4" fmla="*/ 1014 w 1104"/>
                <a:gd name="T5" fmla="*/ 204 h 402"/>
                <a:gd name="T6" fmla="*/ 156 w 1104"/>
                <a:gd name="T7" fmla="*/ 402 h 402"/>
                <a:gd name="T8" fmla="*/ 0 w 1104"/>
                <a:gd name="T9" fmla="*/ 34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02">
                  <a:moveTo>
                    <a:pt x="0" y="342"/>
                  </a:moveTo>
                  <a:lnTo>
                    <a:pt x="1104" y="0"/>
                  </a:lnTo>
                  <a:lnTo>
                    <a:pt x="1014" y="204"/>
                  </a:lnTo>
                  <a:lnTo>
                    <a:pt x="156" y="40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22" name="Freeform 26"/>
            <p:cNvSpPr>
              <a:spLocks/>
            </p:cNvSpPr>
            <p:nvPr/>
          </p:nvSpPr>
          <p:spPr bwMode="auto">
            <a:xfrm>
              <a:off x="1890" y="3132"/>
              <a:ext cx="1692" cy="528"/>
            </a:xfrm>
            <a:custGeom>
              <a:avLst/>
              <a:gdLst>
                <a:gd name="T0" fmla="*/ 0 w 1692"/>
                <a:gd name="T1" fmla="*/ 528 h 528"/>
                <a:gd name="T2" fmla="*/ 1692 w 1692"/>
                <a:gd name="T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92" h="528">
                  <a:moveTo>
                    <a:pt x="0" y="528"/>
                  </a:moveTo>
                  <a:lnTo>
                    <a:pt x="1692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23" name="Group 27"/>
          <p:cNvGrpSpPr>
            <a:grpSpLocks/>
          </p:cNvGrpSpPr>
          <p:nvPr/>
        </p:nvGrpSpPr>
        <p:grpSpPr bwMode="auto">
          <a:xfrm>
            <a:off x="3019425" y="3943350"/>
            <a:ext cx="4610100" cy="1866900"/>
            <a:chOff x="1902" y="2484"/>
            <a:chExt cx="2904" cy="1176"/>
          </a:xfrm>
        </p:grpSpPr>
        <p:sp>
          <p:nvSpPr>
            <p:cNvPr id="1975324" name="Freeform 28"/>
            <p:cNvSpPr>
              <a:spLocks/>
            </p:cNvSpPr>
            <p:nvPr/>
          </p:nvSpPr>
          <p:spPr bwMode="auto">
            <a:xfrm>
              <a:off x="3390" y="2484"/>
              <a:ext cx="1416" cy="654"/>
            </a:xfrm>
            <a:custGeom>
              <a:avLst/>
              <a:gdLst>
                <a:gd name="T0" fmla="*/ 0 w 1416"/>
                <a:gd name="T1" fmla="*/ 570 h 654"/>
                <a:gd name="T2" fmla="*/ 1416 w 1416"/>
                <a:gd name="T3" fmla="*/ 0 h 654"/>
                <a:gd name="T4" fmla="*/ 1308 w 1416"/>
                <a:gd name="T5" fmla="*/ 306 h 654"/>
                <a:gd name="T6" fmla="*/ 216 w 1416"/>
                <a:gd name="T7" fmla="*/ 654 h 654"/>
                <a:gd name="T8" fmla="*/ 0 w 1416"/>
                <a:gd name="T9" fmla="*/ 57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6" h="654">
                  <a:moveTo>
                    <a:pt x="0" y="570"/>
                  </a:moveTo>
                  <a:lnTo>
                    <a:pt x="1416" y="0"/>
                  </a:lnTo>
                  <a:lnTo>
                    <a:pt x="1308" y="306"/>
                  </a:lnTo>
                  <a:lnTo>
                    <a:pt x="216" y="654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25" name="Freeform 29"/>
            <p:cNvSpPr>
              <a:spLocks/>
            </p:cNvSpPr>
            <p:nvPr/>
          </p:nvSpPr>
          <p:spPr bwMode="auto">
            <a:xfrm>
              <a:off x="1902" y="3066"/>
              <a:ext cx="1512" cy="594"/>
            </a:xfrm>
            <a:custGeom>
              <a:avLst/>
              <a:gdLst>
                <a:gd name="T0" fmla="*/ 0 w 1512"/>
                <a:gd name="T1" fmla="*/ 594 h 594"/>
                <a:gd name="T2" fmla="*/ 1512 w 1512"/>
                <a:gd name="T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2" h="594">
                  <a:moveTo>
                    <a:pt x="0" y="594"/>
                  </a:moveTo>
                  <a:lnTo>
                    <a:pt x="1512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26" name="Group 30"/>
          <p:cNvGrpSpPr>
            <a:grpSpLocks/>
          </p:cNvGrpSpPr>
          <p:nvPr/>
        </p:nvGrpSpPr>
        <p:grpSpPr bwMode="auto">
          <a:xfrm>
            <a:off x="3009900" y="3495675"/>
            <a:ext cx="4705350" cy="2305050"/>
            <a:chOff x="1896" y="2202"/>
            <a:chExt cx="2964" cy="1452"/>
          </a:xfrm>
        </p:grpSpPr>
        <p:sp>
          <p:nvSpPr>
            <p:cNvPr id="1975327" name="Freeform 31"/>
            <p:cNvSpPr>
              <a:spLocks/>
            </p:cNvSpPr>
            <p:nvPr/>
          </p:nvSpPr>
          <p:spPr bwMode="auto">
            <a:xfrm>
              <a:off x="3258" y="2202"/>
              <a:ext cx="1602" cy="852"/>
            </a:xfrm>
            <a:custGeom>
              <a:avLst/>
              <a:gdLst>
                <a:gd name="T0" fmla="*/ 0 w 1602"/>
                <a:gd name="T1" fmla="*/ 780 h 852"/>
                <a:gd name="T2" fmla="*/ 1602 w 1602"/>
                <a:gd name="T3" fmla="*/ 0 h 852"/>
                <a:gd name="T4" fmla="*/ 1548 w 1602"/>
                <a:gd name="T5" fmla="*/ 312 h 852"/>
                <a:gd name="T6" fmla="*/ 150 w 1602"/>
                <a:gd name="T7" fmla="*/ 852 h 852"/>
                <a:gd name="T8" fmla="*/ 0 w 1602"/>
                <a:gd name="T9" fmla="*/ 78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2" h="852">
                  <a:moveTo>
                    <a:pt x="0" y="780"/>
                  </a:moveTo>
                  <a:lnTo>
                    <a:pt x="1602" y="0"/>
                  </a:lnTo>
                  <a:lnTo>
                    <a:pt x="1548" y="312"/>
                  </a:lnTo>
                  <a:lnTo>
                    <a:pt x="150" y="852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28" name="Freeform 32"/>
            <p:cNvSpPr>
              <a:spLocks/>
            </p:cNvSpPr>
            <p:nvPr/>
          </p:nvSpPr>
          <p:spPr bwMode="auto">
            <a:xfrm>
              <a:off x="1896" y="2988"/>
              <a:ext cx="1380" cy="666"/>
            </a:xfrm>
            <a:custGeom>
              <a:avLst/>
              <a:gdLst>
                <a:gd name="T0" fmla="*/ 0 w 1380"/>
                <a:gd name="T1" fmla="*/ 666 h 666"/>
                <a:gd name="T2" fmla="*/ 1380 w 1380"/>
                <a:gd name="T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0" h="666">
                  <a:moveTo>
                    <a:pt x="0" y="666"/>
                  </a:moveTo>
                  <a:lnTo>
                    <a:pt x="1380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29" name="Group 33"/>
          <p:cNvGrpSpPr>
            <a:grpSpLocks/>
          </p:cNvGrpSpPr>
          <p:nvPr/>
        </p:nvGrpSpPr>
        <p:grpSpPr bwMode="auto">
          <a:xfrm>
            <a:off x="2990850" y="3038475"/>
            <a:ext cx="4752975" cy="2771775"/>
            <a:chOff x="1884" y="1914"/>
            <a:chExt cx="2994" cy="1746"/>
          </a:xfrm>
        </p:grpSpPr>
        <p:sp>
          <p:nvSpPr>
            <p:cNvPr id="1975330" name="Freeform 34"/>
            <p:cNvSpPr>
              <a:spLocks/>
            </p:cNvSpPr>
            <p:nvPr/>
          </p:nvSpPr>
          <p:spPr bwMode="auto">
            <a:xfrm>
              <a:off x="3144" y="1914"/>
              <a:ext cx="1734" cy="1080"/>
            </a:xfrm>
            <a:custGeom>
              <a:avLst/>
              <a:gdLst>
                <a:gd name="T0" fmla="*/ 0 w 1734"/>
                <a:gd name="T1" fmla="*/ 1002 h 1080"/>
                <a:gd name="T2" fmla="*/ 1734 w 1734"/>
                <a:gd name="T3" fmla="*/ 0 h 1080"/>
                <a:gd name="T4" fmla="*/ 1710 w 1734"/>
                <a:gd name="T5" fmla="*/ 318 h 1080"/>
                <a:gd name="T6" fmla="*/ 114 w 1734"/>
                <a:gd name="T7" fmla="*/ 1080 h 1080"/>
                <a:gd name="T8" fmla="*/ 0 w 1734"/>
                <a:gd name="T9" fmla="*/ 1002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080">
                  <a:moveTo>
                    <a:pt x="0" y="1002"/>
                  </a:moveTo>
                  <a:lnTo>
                    <a:pt x="1734" y="0"/>
                  </a:lnTo>
                  <a:lnTo>
                    <a:pt x="1710" y="318"/>
                  </a:lnTo>
                  <a:lnTo>
                    <a:pt x="114" y="1080"/>
                  </a:lnTo>
                  <a:lnTo>
                    <a:pt x="0" y="100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31" name="Freeform 35"/>
            <p:cNvSpPr>
              <a:spLocks/>
            </p:cNvSpPr>
            <p:nvPr/>
          </p:nvSpPr>
          <p:spPr bwMode="auto">
            <a:xfrm>
              <a:off x="1884" y="2928"/>
              <a:ext cx="1260" cy="732"/>
            </a:xfrm>
            <a:custGeom>
              <a:avLst/>
              <a:gdLst>
                <a:gd name="T0" fmla="*/ 0 w 1260"/>
                <a:gd name="T1" fmla="*/ 732 h 732"/>
                <a:gd name="T2" fmla="*/ 1260 w 1260"/>
                <a:gd name="T3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0" h="732">
                  <a:moveTo>
                    <a:pt x="0" y="732"/>
                  </a:moveTo>
                  <a:lnTo>
                    <a:pt x="1260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32" name="Group 36"/>
          <p:cNvGrpSpPr>
            <a:grpSpLocks/>
          </p:cNvGrpSpPr>
          <p:nvPr/>
        </p:nvGrpSpPr>
        <p:grpSpPr bwMode="auto">
          <a:xfrm>
            <a:off x="3000375" y="2590800"/>
            <a:ext cx="4743450" cy="3219450"/>
            <a:chOff x="1890" y="1632"/>
            <a:chExt cx="2988" cy="2028"/>
          </a:xfrm>
        </p:grpSpPr>
        <p:sp>
          <p:nvSpPr>
            <p:cNvPr id="1975333" name="Freeform 37"/>
            <p:cNvSpPr>
              <a:spLocks/>
            </p:cNvSpPr>
            <p:nvPr/>
          </p:nvSpPr>
          <p:spPr bwMode="auto">
            <a:xfrm>
              <a:off x="3036" y="1632"/>
              <a:ext cx="1842" cy="1296"/>
            </a:xfrm>
            <a:custGeom>
              <a:avLst/>
              <a:gdLst>
                <a:gd name="T0" fmla="*/ 0 w 1842"/>
                <a:gd name="T1" fmla="*/ 1236 h 1296"/>
                <a:gd name="T2" fmla="*/ 1794 w 1842"/>
                <a:gd name="T3" fmla="*/ 0 h 1296"/>
                <a:gd name="T4" fmla="*/ 1836 w 1842"/>
                <a:gd name="T5" fmla="*/ 168 h 1296"/>
                <a:gd name="T6" fmla="*/ 1842 w 1842"/>
                <a:gd name="T7" fmla="*/ 306 h 1296"/>
                <a:gd name="T8" fmla="*/ 132 w 1842"/>
                <a:gd name="T9" fmla="*/ 1296 h 1296"/>
                <a:gd name="T10" fmla="*/ 0 w 1842"/>
                <a:gd name="T11" fmla="*/ 123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2" h="1296">
                  <a:moveTo>
                    <a:pt x="0" y="1236"/>
                  </a:moveTo>
                  <a:lnTo>
                    <a:pt x="1794" y="0"/>
                  </a:lnTo>
                  <a:lnTo>
                    <a:pt x="1836" y="168"/>
                  </a:lnTo>
                  <a:lnTo>
                    <a:pt x="1842" y="306"/>
                  </a:lnTo>
                  <a:lnTo>
                    <a:pt x="132" y="1296"/>
                  </a:lnTo>
                  <a:lnTo>
                    <a:pt x="0" y="12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34" name="Freeform 38"/>
            <p:cNvSpPr>
              <a:spLocks/>
            </p:cNvSpPr>
            <p:nvPr/>
          </p:nvSpPr>
          <p:spPr bwMode="auto">
            <a:xfrm>
              <a:off x="1890" y="2868"/>
              <a:ext cx="1158" cy="792"/>
            </a:xfrm>
            <a:custGeom>
              <a:avLst/>
              <a:gdLst>
                <a:gd name="T0" fmla="*/ 0 w 1158"/>
                <a:gd name="T1" fmla="*/ 792 h 792"/>
                <a:gd name="T2" fmla="*/ 1158 w 1158"/>
                <a:gd name="T3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8" h="792">
                  <a:moveTo>
                    <a:pt x="0" y="792"/>
                  </a:moveTo>
                  <a:lnTo>
                    <a:pt x="115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35" name="Group 39"/>
          <p:cNvGrpSpPr>
            <a:grpSpLocks/>
          </p:cNvGrpSpPr>
          <p:nvPr/>
        </p:nvGrpSpPr>
        <p:grpSpPr bwMode="auto">
          <a:xfrm>
            <a:off x="3000375" y="2305050"/>
            <a:ext cx="4676775" cy="3514725"/>
            <a:chOff x="1890" y="1452"/>
            <a:chExt cx="2946" cy="2214"/>
          </a:xfrm>
        </p:grpSpPr>
        <p:sp>
          <p:nvSpPr>
            <p:cNvPr id="1975336" name="Freeform 40"/>
            <p:cNvSpPr>
              <a:spLocks/>
            </p:cNvSpPr>
            <p:nvPr/>
          </p:nvSpPr>
          <p:spPr bwMode="auto">
            <a:xfrm>
              <a:off x="2940" y="1452"/>
              <a:ext cx="1896" cy="1428"/>
            </a:xfrm>
            <a:custGeom>
              <a:avLst/>
              <a:gdLst>
                <a:gd name="T0" fmla="*/ 0 w 1896"/>
                <a:gd name="T1" fmla="*/ 1362 h 1428"/>
                <a:gd name="T2" fmla="*/ 1710 w 1896"/>
                <a:gd name="T3" fmla="*/ 0 h 1428"/>
                <a:gd name="T4" fmla="*/ 1812 w 1896"/>
                <a:gd name="T5" fmla="*/ 96 h 1428"/>
                <a:gd name="T6" fmla="*/ 1896 w 1896"/>
                <a:gd name="T7" fmla="*/ 192 h 1428"/>
                <a:gd name="T8" fmla="*/ 114 w 1896"/>
                <a:gd name="T9" fmla="*/ 1428 h 1428"/>
                <a:gd name="T10" fmla="*/ 0 w 1896"/>
                <a:gd name="T11" fmla="*/ 1362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6" h="1428">
                  <a:moveTo>
                    <a:pt x="0" y="1362"/>
                  </a:moveTo>
                  <a:lnTo>
                    <a:pt x="1710" y="0"/>
                  </a:lnTo>
                  <a:lnTo>
                    <a:pt x="1812" y="96"/>
                  </a:lnTo>
                  <a:lnTo>
                    <a:pt x="1896" y="192"/>
                  </a:lnTo>
                  <a:lnTo>
                    <a:pt x="114" y="1428"/>
                  </a:lnTo>
                  <a:lnTo>
                    <a:pt x="0" y="13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37" name="Freeform 41"/>
            <p:cNvSpPr>
              <a:spLocks/>
            </p:cNvSpPr>
            <p:nvPr/>
          </p:nvSpPr>
          <p:spPr bwMode="auto">
            <a:xfrm>
              <a:off x="1890" y="2820"/>
              <a:ext cx="1068" cy="846"/>
            </a:xfrm>
            <a:custGeom>
              <a:avLst/>
              <a:gdLst>
                <a:gd name="T0" fmla="*/ 0 w 1068"/>
                <a:gd name="T1" fmla="*/ 846 h 846"/>
                <a:gd name="T2" fmla="*/ 1068 w 1068"/>
                <a:gd name="T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8" h="846">
                  <a:moveTo>
                    <a:pt x="0" y="846"/>
                  </a:moveTo>
                  <a:lnTo>
                    <a:pt x="106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38" name="Group 42"/>
          <p:cNvGrpSpPr>
            <a:grpSpLocks/>
          </p:cNvGrpSpPr>
          <p:nvPr/>
        </p:nvGrpSpPr>
        <p:grpSpPr bwMode="auto">
          <a:xfrm>
            <a:off x="3000375" y="2105025"/>
            <a:ext cx="4410075" cy="3714750"/>
            <a:chOff x="1890" y="1326"/>
            <a:chExt cx="2778" cy="2340"/>
          </a:xfrm>
        </p:grpSpPr>
        <p:sp>
          <p:nvSpPr>
            <p:cNvPr id="1975339" name="Freeform 43"/>
            <p:cNvSpPr>
              <a:spLocks/>
            </p:cNvSpPr>
            <p:nvPr/>
          </p:nvSpPr>
          <p:spPr bwMode="auto">
            <a:xfrm>
              <a:off x="2856" y="1326"/>
              <a:ext cx="1812" cy="1494"/>
            </a:xfrm>
            <a:custGeom>
              <a:avLst/>
              <a:gdLst>
                <a:gd name="T0" fmla="*/ 0 w 1812"/>
                <a:gd name="T1" fmla="*/ 1428 h 1494"/>
                <a:gd name="T2" fmla="*/ 1572 w 1812"/>
                <a:gd name="T3" fmla="*/ 0 h 1494"/>
                <a:gd name="T4" fmla="*/ 1698 w 1812"/>
                <a:gd name="T5" fmla="*/ 66 h 1494"/>
                <a:gd name="T6" fmla="*/ 1812 w 1812"/>
                <a:gd name="T7" fmla="*/ 138 h 1494"/>
                <a:gd name="T8" fmla="*/ 120 w 1812"/>
                <a:gd name="T9" fmla="*/ 1494 h 1494"/>
                <a:gd name="T10" fmla="*/ 0 w 1812"/>
                <a:gd name="T11" fmla="*/ 1428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2" h="1494">
                  <a:moveTo>
                    <a:pt x="0" y="1428"/>
                  </a:moveTo>
                  <a:lnTo>
                    <a:pt x="1572" y="0"/>
                  </a:lnTo>
                  <a:lnTo>
                    <a:pt x="1698" y="66"/>
                  </a:lnTo>
                  <a:lnTo>
                    <a:pt x="1812" y="138"/>
                  </a:lnTo>
                  <a:lnTo>
                    <a:pt x="120" y="1494"/>
                  </a:lnTo>
                  <a:lnTo>
                    <a:pt x="0" y="14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40" name="Freeform 44"/>
            <p:cNvSpPr>
              <a:spLocks/>
            </p:cNvSpPr>
            <p:nvPr/>
          </p:nvSpPr>
          <p:spPr bwMode="auto">
            <a:xfrm>
              <a:off x="1890" y="2754"/>
              <a:ext cx="984" cy="912"/>
            </a:xfrm>
            <a:custGeom>
              <a:avLst/>
              <a:gdLst>
                <a:gd name="T0" fmla="*/ 0 w 984"/>
                <a:gd name="T1" fmla="*/ 912 h 912"/>
                <a:gd name="T2" fmla="*/ 984 w 984"/>
                <a:gd name="T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84" h="912">
                  <a:moveTo>
                    <a:pt x="0" y="912"/>
                  </a:moveTo>
                  <a:lnTo>
                    <a:pt x="984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41" name="Group 45"/>
          <p:cNvGrpSpPr>
            <a:grpSpLocks/>
          </p:cNvGrpSpPr>
          <p:nvPr/>
        </p:nvGrpSpPr>
        <p:grpSpPr bwMode="auto">
          <a:xfrm>
            <a:off x="3000375" y="1981200"/>
            <a:ext cx="4048125" cy="3829050"/>
            <a:chOff x="1890" y="1248"/>
            <a:chExt cx="2550" cy="2412"/>
          </a:xfrm>
        </p:grpSpPr>
        <p:sp>
          <p:nvSpPr>
            <p:cNvPr id="1975342" name="Freeform 46"/>
            <p:cNvSpPr>
              <a:spLocks/>
            </p:cNvSpPr>
            <p:nvPr/>
          </p:nvSpPr>
          <p:spPr bwMode="auto">
            <a:xfrm>
              <a:off x="2802" y="1248"/>
              <a:ext cx="1638" cy="1512"/>
            </a:xfrm>
            <a:custGeom>
              <a:avLst/>
              <a:gdLst>
                <a:gd name="T0" fmla="*/ 0 w 1638"/>
                <a:gd name="T1" fmla="*/ 1446 h 1512"/>
                <a:gd name="T2" fmla="*/ 1374 w 1638"/>
                <a:gd name="T3" fmla="*/ 0 h 1512"/>
                <a:gd name="T4" fmla="*/ 1512 w 1638"/>
                <a:gd name="T5" fmla="*/ 42 h 1512"/>
                <a:gd name="T6" fmla="*/ 1638 w 1638"/>
                <a:gd name="T7" fmla="*/ 72 h 1512"/>
                <a:gd name="T8" fmla="*/ 96 w 1638"/>
                <a:gd name="T9" fmla="*/ 1512 h 1512"/>
                <a:gd name="T10" fmla="*/ 0 w 1638"/>
                <a:gd name="T11" fmla="*/ 1446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512">
                  <a:moveTo>
                    <a:pt x="0" y="1446"/>
                  </a:moveTo>
                  <a:lnTo>
                    <a:pt x="1374" y="0"/>
                  </a:lnTo>
                  <a:lnTo>
                    <a:pt x="1512" y="42"/>
                  </a:lnTo>
                  <a:lnTo>
                    <a:pt x="1638" y="72"/>
                  </a:lnTo>
                  <a:lnTo>
                    <a:pt x="96" y="1512"/>
                  </a:lnTo>
                  <a:lnTo>
                    <a:pt x="0" y="144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43" name="Freeform 47"/>
            <p:cNvSpPr>
              <a:spLocks/>
            </p:cNvSpPr>
            <p:nvPr/>
          </p:nvSpPr>
          <p:spPr bwMode="auto">
            <a:xfrm>
              <a:off x="1890" y="2700"/>
              <a:ext cx="918" cy="960"/>
            </a:xfrm>
            <a:custGeom>
              <a:avLst/>
              <a:gdLst>
                <a:gd name="T0" fmla="*/ 0 w 918"/>
                <a:gd name="T1" fmla="*/ 960 h 960"/>
                <a:gd name="T2" fmla="*/ 918 w 918"/>
                <a:gd name="T3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8" h="960">
                  <a:moveTo>
                    <a:pt x="0" y="960"/>
                  </a:moveTo>
                  <a:lnTo>
                    <a:pt x="91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44" name="Group 48"/>
          <p:cNvGrpSpPr>
            <a:grpSpLocks/>
          </p:cNvGrpSpPr>
          <p:nvPr/>
        </p:nvGrpSpPr>
        <p:grpSpPr bwMode="auto">
          <a:xfrm>
            <a:off x="3000375" y="1914525"/>
            <a:ext cx="3676650" cy="3895725"/>
            <a:chOff x="1890" y="1206"/>
            <a:chExt cx="2316" cy="2454"/>
          </a:xfrm>
        </p:grpSpPr>
        <p:sp>
          <p:nvSpPr>
            <p:cNvPr id="1975345" name="Freeform 49"/>
            <p:cNvSpPr>
              <a:spLocks/>
            </p:cNvSpPr>
            <p:nvPr/>
          </p:nvSpPr>
          <p:spPr bwMode="auto">
            <a:xfrm>
              <a:off x="2742" y="1206"/>
              <a:ext cx="1464" cy="1500"/>
            </a:xfrm>
            <a:custGeom>
              <a:avLst/>
              <a:gdLst>
                <a:gd name="T0" fmla="*/ 0 w 1464"/>
                <a:gd name="T1" fmla="*/ 1428 h 1500"/>
                <a:gd name="T2" fmla="*/ 1206 w 1464"/>
                <a:gd name="T3" fmla="*/ 0 h 1500"/>
                <a:gd name="T4" fmla="*/ 1344 w 1464"/>
                <a:gd name="T5" fmla="*/ 24 h 1500"/>
                <a:gd name="T6" fmla="*/ 1464 w 1464"/>
                <a:gd name="T7" fmla="*/ 42 h 1500"/>
                <a:gd name="T8" fmla="*/ 66 w 1464"/>
                <a:gd name="T9" fmla="*/ 1500 h 1500"/>
                <a:gd name="T10" fmla="*/ 0 w 1464"/>
                <a:gd name="T11" fmla="*/ 1428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4" h="1500">
                  <a:moveTo>
                    <a:pt x="0" y="1428"/>
                  </a:moveTo>
                  <a:lnTo>
                    <a:pt x="1206" y="0"/>
                  </a:lnTo>
                  <a:lnTo>
                    <a:pt x="1344" y="24"/>
                  </a:lnTo>
                  <a:lnTo>
                    <a:pt x="1464" y="42"/>
                  </a:lnTo>
                  <a:lnTo>
                    <a:pt x="66" y="1500"/>
                  </a:lnTo>
                  <a:lnTo>
                    <a:pt x="0" y="14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46" name="Freeform 50"/>
            <p:cNvSpPr>
              <a:spLocks/>
            </p:cNvSpPr>
            <p:nvPr/>
          </p:nvSpPr>
          <p:spPr bwMode="auto">
            <a:xfrm>
              <a:off x="1890" y="2640"/>
              <a:ext cx="858" cy="1020"/>
            </a:xfrm>
            <a:custGeom>
              <a:avLst/>
              <a:gdLst>
                <a:gd name="T0" fmla="*/ 0 w 858"/>
                <a:gd name="T1" fmla="*/ 1020 h 1020"/>
                <a:gd name="T2" fmla="*/ 858 w 858"/>
                <a:gd name="T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8" h="1020">
                  <a:moveTo>
                    <a:pt x="0" y="1020"/>
                  </a:moveTo>
                  <a:lnTo>
                    <a:pt x="858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47" name="Group 51"/>
          <p:cNvGrpSpPr>
            <a:grpSpLocks/>
          </p:cNvGrpSpPr>
          <p:nvPr/>
        </p:nvGrpSpPr>
        <p:grpSpPr bwMode="auto">
          <a:xfrm>
            <a:off x="3009900" y="1857375"/>
            <a:ext cx="3286125" cy="3952875"/>
            <a:chOff x="1896" y="1170"/>
            <a:chExt cx="2070" cy="2490"/>
          </a:xfrm>
        </p:grpSpPr>
        <p:sp>
          <p:nvSpPr>
            <p:cNvPr id="1975348" name="Freeform 52"/>
            <p:cNvSpPr>
              <a:spLocks/>
            </p:cNvSpPr>
            <p:nvPr/>
          </p:nvSpPr>
          <p:spPr bwMode="auto">
            <a:xfrm>
              <a:off x="2700" y="1170"/>
              <a:ext cx="1266" cy="1482"/>
            </a:xfrm>
            <a:custGeom>
              <a:avLst/>
              <a:gdLst>
                <a:gd name="T0" fmla="*/ 0 w 1266"/>
                <a:gd name="T1" fmla="*/ 1380 h 1482"/>
                <a:gd name="T2" fmla="*/ 1020 w 1266"/>
                <a:gd name="T3" fmla="*/ 0 h 1482"/>
                <a:gd name="T4" fmla="*/ 1134 w 1266"/>
                <a:gd name="T5" fmla="*/ 6 h 1482"/>
                <a:gd name="T6" fmla="*/ 1266 w 1266"/>
                <a:gd name="T7" fmla="*/ 36 h 1482"/>
                <a:gd name="T8" fmla="*/ 60 w 1266"/>
                <a:gd name="T9" fmla="*/ 1482 h 1482"/>
                <a:gd name="T10" fmla="*/ 0 w 1266"/>
                <a:gd name="T11" fmla="*/ 138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6" h="1482">
                  <a:moveTo>
                    <a:pt x="0" y="1380"/>
                  </a:moveTo>
                  <a:lnTo>
                    <a:pt x="1020" y="0"/>
                  </a:lnTo>
                  <a:lnTo>
                    <a:pt x="1134" y="6"/>
                  </a:lnTo>
                  <a:lnTo>
                    <a:pt x="1266" y="36"/>
                  </a:lnTo>
                  <a:lnTo>
                    <a:pt x="60" y="1482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49" name="Freeform 53"/>
            <p:cNvSpPr>
              <a:spLocks/>
            </p:cNvSpPr>
            <p:nvPr/>
          </p:nvSpPr>
          <p:spPr bwMode="auto">
            <a:xfrm>
              <a:off x="1896" y="2562"/>
              <a:ext cx="804" cy="1098"/>
            </a:xfrm>
            <a:custGeom>
              <a:avLst/>
              <a:gdLst>
                <a:gd name="T0" fmla="*/ 0 w 804"/>
                <a:gd name="T1" fmla="*/ 1098 h 1098"/>
                <a:gd name="T2" fmla="*/ 804 w 804"/>
                <a:gd name="T3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4" h="1098">
                  <a:moveTo>
                    <a:pt x="0" y="1098"/>
                  </a:moveTo>
                  <a:lnTo>
                    <a:pt x="804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50" name="Group 54"/>
          <p:cNvGrpSpPr>
            <a:grpSpLocks/>
          </p:cNvGrpSpPr>
          <p:nvPr/>
        </p:nvGrpSpPr>
        <p:grpSpPr bwMode="auto">
          <a:xfrm>
            <a:off x="3022600" y="1841500"/>
            <a:ext cx="2908300" cy="3975100"/>
            <a:chOff x="1904" y="1160"/>
            <a:chExt cx="1832" cy="2504"/>
          </a:xfrm>
        </p:grpSpPr>
        <p:sp>
          <p:nvSpPr>
            <p:cNvPr id="1975351" name="Freeform 55"/>
            <p:cNvSpPr>
              <a:spLocks/>
            </p:cNvSpPr>
            <p:nvPr/>
          </p:nvSpPr>
          <p:spPr bwMode="auto">
            <a:xfrm>
              <a:off x="2640" y="1160"/>
              <a:ext cx="1096" cy="1424"/>
            </a:xfrm>
            <a:custGeom>
              <a:avLst/>
              <a:gdLst>
                <a:gd name="T0" fmla="*/ 726 w 1096"/>
                <a:gd name="T1" fmla="*/ 16 h 1424"/>
                <a:gd name="T2" fmla="*/ 920 w 1096"/>
                <a:gd name="T3" fmla="*/ 0 h 1424"/>
                <a:gd name="T4" fmla="*/ 1096 w 1096"/>
                <a:gd name="T5" fmla="*/ 16 h 1424"/>
                <a:gd name="T6" fmla="*/ 72 w 1096"/>
                <a:gd name="T7" fmla="*/ 1424 h 1424"/>
                <a:gd name="T8" fmla="*/ 27 w 1096"/>
                <a:gd name="T9" fmla="*/ 1336 h 1424"/>
                <a:gd name="T10" fmla="*/ 0 w 1096"/>
                <a:gd name="T11" fmla="*/ 1246 h 1424"/>
                <a:gd name="T12" fmla="*/ 726 w 1096"/>
                <a:gd name="T13" fmla="*/ 16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1424">
                  <a:moveTo>
                    <a:pt x="726" y="16"/>
                  </a:moveTo>
                  <a:lnTo>
                    <a:pt x="920" y="0"/>
                  </a:lnTo>
                  <a:lnTo>
                    <a:pt x="1096" y="16"/>
                  </a:lnTo>
                  <a:lnTo>
                    <a:pt x="72" y="1424"/>
                  </a:lnTo>
                  <a:lnTo>
                    <a:pt x="27" y="1336"/>
                  </a:lnTo>
                  <a:lnTo>
                    <a:pt x="0" y="1246"/>
                  </a:lnTo>
                  <a:lnTo>
                    <a:pt x="726" y="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52" name="Freeform 56"/>
            <p:cNvSpPr>
              <a:spLocks/>
            </p:cNvSpPr>
            <p:nvPr/>
          </p:nvSpPr>
          <p:spPr bwMode="auto">
            <a:xfrm>
              <a:off x="1904" y="2418"/>
              <a:ext cx="742" cy="1246"/>
            </a:xfrm>
            <a:custGeom>
              <a:avLst/>
              <a:gdLst>
                <a:gd name="T0" fmla="*/ 0 w 742"/>
                <a:gd name="T1" fmla="*/ 1246 h 1246"/>
                <a:gd name="T2" fmla="*/ 742 w 742"/>
                <a:gd name="T3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2" h="1246">
                  <a:moveTo>
                    <a:pt x="0" y="1246"/>
                  </a:moveTo>
                  <a:lnTo>
                    <a:pt x="742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75353" name="Group 57"/>
          <p:cNvGrpSpPr>
            <a:grpSpLocks/>
          </p:cNvGrpSpPr>
          <p:nvPr/>
        </p:nvGrpSpPr>
        <p:grpSpPr bwMode="auto">
          <a:xfrm>
            <a:off x="3009900" y="1838325"/>
            <a:ext cx="2371725" cy="3971925"/>
            <a:chOff x="1896" y="1158"/>
            <a:chExt cx="1494" cy="2502"/>
          </a:xfrm>
        </p:grpSpPr>
        <p:sp>
          <p:nvSpPr>
            <p:cNvPr id="1975354" name="Freeform 58"/>
            <p:cNvSpPr>
              <a:spLocks/>
            </p:cNvSpPr>
            <p:nvPr/>
          </p:nvSpPr>
          <p:spPr bwMode="auto">
            <a:xfrm>
              <a:off x="2640" y="1158"/>
              <a:ext cx="750" cy="1260"/>
            </a:xfrm>
            <a:custGeom>
              <a:avLst/>
              <a:gdLst>
                <a:gd name="T0" fmla="*/ 300 w 750"/>
                <a:gd name="T1" fmla="*/ 324 h 1260"/>
                <a:gd name="T2" fmla="*/ 444 w 750"/>
                <a:gd name="T3" fmla="*/ 168 h 1260"/>
                <a:gd name="T4" fmla="*/ 576 w 750"/>
                <a:gd name="T5" fmla="*/ 60 h 1260"/>
                <a:gd name="T6" fmla="*/ 750 w 750"/>
                <a:gd name="T7" fmla="*/ 0 h 1260"/>
                <a:gd name="T8" fmla="*/ 12 w 750"/>
                <a:gd name="T9" fmla="*/ 1260 h 1260"/>
                <a:gd name="T10" fmla="*/ 0 w 750"/>
                <a:gd name="T11" fmla="*/ 1140 h 1260"/>
                <a:gd name="T12" fmla="*/ 30 w 750"/>
                <a:gd name="T13" fmla="*/ 978 h 1260"/>
                <a:gd name="T14" fmla="*/ 90 w 750"/>
                <a:gd name="T15" fmla="*/ 744 h 1260"/>
                <a:gd name="T16" fmla="*/ 138 w 750"/>
                <a:gd name="T17" fmla="*/ 636 h 1260"/>
                <a:gd name="T18" fmla="*/ 186 w 750"/>
                <a:gd name="T19" fmla="*/ 522 h 1260"/>
                <a:gd name="T20" fmla="*/ 300 w 750"/>
                <a:gd name="T21" fmla="*/ 32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0" h="1260">
                  <a:moveTo>
                    <a:pt x="300" y="324"/>
                  </a:moveTo>
                  <a:lnTo>
                    <a:pt x="444" y="168"/>
                  </a:lnTo>
                  <a:lnTo>
                    <a:pt x="576" y="60"/>
                  </a:lnTo>
                  <a:lnTo>
                    <a:pt x="750" y="0"/>
                  </a:lnTo>
                  <a:lnTo>
                    <a:pt x="12" y="1260"/>
                  </a:lnTo>
                  <a:lnTo>
                    <a:pt x="0" y="1140"/>
                  </a:lnTo>
                  <a:lnTo>
                    <a:pt x="30" y="978"/>
                  </a:lnTo>
                  <a:lnTo>
                    <a:pt x="90" y="744"/>
                  </a:lnTo>
                  <a:lnTo>
                    <a:pt x="138" y="636"/>
                  </a:lnTo>
                  <a:lnTo>
                    <a:pt x="186" y="522"/>
                  </a:lnTo>
                  <a:lnTo>
                    <a:pt x="300" y="3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5355" name="Freeform 59"/>
            <p:cNvSpPr>
              <a:spLocks/>
            </p:cNvSpPr>
            <p:nvPr/>
          </p:nvSpPr>
          <p:spPr bwMode="auto">
            <a:xfrm>
              <a:off x="1896" y="2214"/>
              <a:ext cx="756" cy="1446"/>
            </a:xfrm>
            <a:custGeom>
              <a:avLst/>
              <a:gdLst>
                <a:gd name="T0" fmla="*/ 0 w 756"/>
                <a:gd name="T1" fmla="*/ 1446 h 1446"/>
                <a:gd name="T2" fmla="*/ 756 w 756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6" h="1446">
                  <a:moveTo>
                    <a:pt x="0" y="1446"/>
                  </a:moveTo>
                  <a:lnTo>
                    <a:pt x="756" y="0"/>
                  </a:lnTo>
                </a:path>
              </a:pathLst>
            </a:custGeom>
            <a:noFill/>
            <a:ln w="57150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75356" name="Freeform 60"/>
          <p:cNvSpPr>
            <a:spLocks/>
          </p:cNvSpPr>
          <p:nvPr/>
        </p:nvSpPr>
        <p:spPr bwMode="auto">
          <a:xfrm>
            <a:off x="3981450" y="1681163"/>
            <a:ext cx="3962400" cy="3708400"/>
          </a:xfrm>
          <a:custGeom>
            <a:avLst/>
            <a:gdLst>
              <a:gd name="T0" fmla="*/ 192 w 2496"/>
              <a:gd name="T1" fmla="*/ 1504 h 2336"/>
              <a:gd name="T2" fmla="*/ 1872 w 2496"/>
              <a:gd name="T3" fmla="*/ 2176 h 2336"/>
              <a:gd name="T4" fmla="*/ 2304 w 2496"/>
              <a:gd name="T5" fmla="*/ 544 h 2336"/>
              <a:gd name="T6" fmla="*/ 720 w 2496"/>
              <a:gd name="T7" fmla="*/ 160 h 2336"/>
              <a:gd name="T8" fmla="*/ 192 w 2496"/>
              <a:gd name="T9" fmla="*/ 1504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2336">
                <a:moveTo>
                  <a:pt x="192" y="1504"/>
                </a:moveTo>
                <a:cubicBezTo>
                  <a:pt x="384" y="1840"/>
                  <a:pt x="1520" y="2336"/>
                  <a:pt x="1872" y="2176"/>
                </a:cubicBezTo>
                <a:cubicBezTo>
                  <a:pt x="2224" y="2016"/>
                  <a:pt x="2496" y="880"/>
                  <a:pt x="2304" y="544"/>
                </a:cubicBezTo>
                <a:cubicBezTo>
                  <a:pt x="2112" y="208"/>
                  <a:pt x="1072" y="0"/>
                  <a:pt x="720" y="160"/>
                </a:cubicBezTo>
                <a:cubicBezTo>
                  <a:pt x="368" y="320"/>
                  <a:pt x="0" y="1168"/>
                  <a:pt x="192" y="1504"/>
                </a:cubicBezTo>
                <a:close/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5357" name="Text Box 61"/>
          <p:cNvSpPr txBox="1">
            <a:spLocks noChangeArrowheads="1"/>
          </p:cNvSpPr>
          <p:nvPr/>
        </p:nvSpPr>
        <p:spPr bwMode="auto">
          <a:xfrm>
            <a:off x="6308725" y="4292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75358" name="Object 62"/>
          <p:cNvGraphicFramePr>
            <a:graphicFrameLocks noChangeAspect="1"/>
          </p:cNvGraphicFramePr>
          <p:nvPr/>
        </p:nvGraphicFramePr>
        <p:xfrm>
          <a:off x="3735388" y="5999163"/>
          <a:ext cx="46466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4" name="公式" r:id="rId7" imgW="2197080" imgH="355320" progId="Equation.3">
                  <p:embed/>
                </p:oleObj>
              </mc:Choice>
              <mc:Fallback>
                <p:oleObj name="公式" r:id="rId7" imgW="2197080" imgH="35532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5999163"/>
                        <a:ext cx="46466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5359" name="Object 63"/>
          <p:cNvGraphicFramePr>
            <a:graphicFrameLocks noChangeAspect="1"/>
          </p:cNvGraphicFramePr>
          <p:nvPr/>
        </p:nvGraphicFramePr>
        <p:xfrm>
          <a:off x="4159250" y="5999163"/>
          <a:ext cx="8064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5" name="公式" r:id="rId9" imgW="380880" imgH="330120" progId="Equation.3">
                  <p:embed/>
                </p:oleObj>
              </mc:Choice>
              <mc:Fallback>
                <p:oleObj name="公式" r:id="rId9" imgW="380880" imgH="3301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999163"/>
                        <a:ext cx="8064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5360" name="Text Box 64"/>
          <p:cNvSpPr txBox="1">
            <a:spLocks noChangeArrowheads="1"/>
          </p:cNvSpPr>
          <p:nvPr/>
        </p:nvSpPr>
        <p:spPr bwMode="auto">
          <a:xfrm>
            <a:off x="388938" y="1504950"/>
            <a:ext cx="560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9900"/>
                </a:solidFill>
              </a:rPr>
              <a:t>D</a:t>
            </a:r>
            <a:r>
              <a:rPr lang="en-US" altLang="zh-CN" sz="2800" b="1">
                <a:solidFill>
                  <a:srgbClr val="009900"/>
                </a:solidFill>
              </a:rPr>
              <a:t>:</a:t>
            </a:r>
          </a:p>
        </p:txBody>
      </p:sp>
      <p:graphicFrame>
        <p:nvGraphicFramePr>
          <p:cNvPr id="1975361" name="Object 65"/>
          <p:cNvGraphicFramePr>
            <a:graphicFrameLocks noChangeAspect="1"/>
          </p:cNvGraphicFramePr>
          <p:nvPr/>
        </p:nvGraphicFramePr>
        <p:xfrm>
          <a:off x="954088" y="1541463"/>
          <a:ext cx="2428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6" name="公式" r:id="rId11" imgW="1079280" imgH="215640" progId="Equation.3">
                  <p:embed/>
                </p:oleObj>
              </mc:Choice>
              <mc:Fallback>
                <p:oleObj name="公式" r:id="rId11" imgW="1079280" imgH="2156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541463"/>
                        <a:ext cx="2428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5362" name="Object 66"/>
          <p:cNvGraphicFramePr>
            <a:graphicFrameLocks noChangeAspect="1"/>
          </p:cNvGraphicFramePr>
          <p:nvPr/>
        </p:nvGraphicFramePr>
        <p:xfrm>
          <a:off x="954088" y="2105025"/>
          <a:ext cx="1543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7" name="公式" r:id="rId13" imgW="685800" imgH="203040" progId="Equation.3">
                  <p:embed/>
                </p:oleObj>
              </mc:Choice>
              <mc:Fallback>
                <p:oleObj name="公式" r:id="rId13" imgW="685800" imgH="2030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105025"/>
                        <a:ext cx="1543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5364" name="Text Box 68"/>
          <p:cNvSpPr txBox="1">
            <a:spLocks noChangeArrowheads="1"/>
          </p:cNvSpPr>
          <p:nvPr/>
        </p:nvSpPr>
        <p:spPr bwMode="auto">
          <a:xfrm>
            <a:off x="8763000" y="29067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5365" name="Line 69"/>
          <p:cNvSpPr>
            <a:spLocks noChangeShapeType="1"/>
          </p:cNvSpPr>
          <p:nvPr/>
        </p:nvSpPr>
        <p:spPr bwMode="auto">
          <a:xfrm flipV="1">
            <a:off x="2990850" y="2789238"/>
            <a:ext cx="1457325" cy="3033712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5366" name="Text Box 70"/>
          <p:cNvSpPr txBox="1">
            <a:spLocks noChangeArrowheads="1"/>
          </p:cNvSpPr>
          <p:nvPr/>
        </p:nvSpPr>
        <p:spPr bwMode="auto">
          <a:xfrm>
            <a:off x="0" y="2727325"/>
            <a:ext cx="38560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9900"/>
                </a:solidFill>
              </a:rPr>
              <a:t>  </a:t>
            </a:r>
            <a:r>
              <a:rPr lang="zh-CN" altLang="en-US" sz="2000" b="1">
                <a:solidFill>
                  <a:srgbClr val="009900"/>
                </a:solidFill>
              </a:rPr>
              <a:t>步骤：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9900"/>
                </a:solidFill>
              </a:rPr>
              <a:t>1  </a:t>
            </a:r>
            <a:r>
              <a:rPr lang="zh-CN" altLang="en-US" sz="2000" b="1">
                <a:solidFill>
                  <a:srgbClr val="009900"/>
                </a:solidFill>
              </a:rPr>
              <a:t>从</a:t>
            </a:r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zh-CN" altLang="en-US" sz="2000" b="1">
                <a:solidFill>
                  <a:srgbClr val="009900"/>
                </a:solidFill>
              </a:rPr>
              <a:t>的图形找出 </a:t>
            </a:r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r>
              <a:rPr lang="en-US" altLang="zh-CN" sz="2000" b="1">
                <a:solidFill>
                  <a:srgbClr val="009900"/>
                </a:solidFill>
              </a:rPr>
              <a:t>, 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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上、下限；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2 </a:t>
            </a:r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zh-CN" altLang="en-US" sz="2000" b="1">
                <a:solidFill>
                  <a:srgbClr val="009900"/>
                </a:solidFill>
              </a:rPr>
              <a:t>化被积函数为极坐标形式；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9900"/>
                </a:solidFill>
              </a:rPr>
              <a:t>3  </a:t>
            </a:r>
            <a:r>
              <a:rPr lang="zh-CN" altLang="en-US" sz="2000" b="1">
                <a:solidFill>
                  <a:srgbClr val="009900"/>
                </a:solidFill>
              </a:rPr>
              <a:t>面积元素</a:t>
            </a:r>
            <a:r>
              <a:rPr lang="en-US" altLang="zh-CN" sz="2000" b="1">
                <a:solidFill>
                  <a:schemeClr val="tx1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b="1">
                <a:solidFill>
                  <a:schemeClr val="tx1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r>
              <a:rPr lang="zh-CN" altLang="en-US" sz="2000" b="1">
                <a:solidFill>
                  <a:srgbClr val="009900"/>
                </a:solidFill>
              </a:rPr>
              <a:t>化为</a:t>
            </a:r>
            <a:r>
              <a:rPr lang="en-US" altLang="zh-CN" sz="2000" b="1" i="1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d</a:t>
            </a:r>
            <a:r>
              <a:rPr lang="en-US" altLang="zh-CN" sz="2000" b="1" i="1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d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</a:t>
            </a:r>
          </a:p>
        </p:txBody>
      </p:sp>
      <p:sp>
        <p:nvSpPr>
          <p:cNvPr id="1975374" name="Rectangle 78"/>
          <p:cNvSpPr>
            <a:spLocks noGrp="1" noChangeArrowheads="1"/>
          </p:cNvSpPr>
          <p:nvPr>
            <p:ph type="title" idx="4294967295"/>
          </p:nvPr>
        </p:nvSpPr>
        <p:spPr>
          <a:xfrm>
            <a:off x="681038" y="5103813"/>
            <a:ext cx="268287" cy="21113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75376" name="Object 80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8" name="公式" r:id="rId15" imgW="1244520" imgH="380880" progId="Equation.3">
                  <p:embed/>
                </p:oleObj>
              </mc:Choice>
              <mc:Fallback>
                <p:oleObj name="公式" r:id="rId15" imgW="1244520" imgH="3808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5379" name="Object 83"/>
          <p:cNvGraphicFramePr>
            <a:graphicFrameLocks noChangeAspect="1"/>
          </p:cNvGraphicFramePr>
          <p:nvPr/>
        </p:nvGraphicFramePr>
        <p:xfrm>
          <a:off x="1206500" y="6048375"/>
          <a:ext cx="24701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9" name="公式" r:id="rId17" imgW="1244520" imgH="380880" progId="Equation.3">
                  <p:embed/>
                </p:oleObj>
              </mc:Choice>
              <mc:Fallback>
                <p:oleObj name="公式" r:id="rId17" imgW="1244520" imgH="38088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6048375"/>
                        <a:ext cx="24701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5380" name="Text Box 84"/>
          <p:cNvSpPr txBox="1">
            <a:spLocks noChangeArrowheads="1"/>
          </p:cNvSpPr>
          <p:nvPr/>
        </p:nvSpPr>
        <p:spPr bwMode="auto">
          <a:xfrm>
            <a:off x="269875" y="884238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chemeClr val="accent2"/>
                </a:solidFill>
              </a:rPr>
              <a:t>极点不在区域 </a:t>
            </a:r>
            <a:r>
              <a:rPr lang="en-US" altLang="zh-CN" b="1" i="1" u="sng">
                <a:solidFill>
                  <a:schemeClr val="accent2"/>
                </a:solidFill>
              </a:rPr>
              <a:t>D </a:t>
            </a:r>
            <a:r>
              <a:rPr lang="zh-CN" altLang="en-US" b="1" u="sng">
                <a:solidFill>
                  <a:schemeClr val="accent2"/>
                </a:solidFill>
              </a:rPr>
              <a:t>的内部</a:t>
            </a:r>
            <a:r>
              <a:rPr lang="zh-CN" altLang="en-US" sz="20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75382" name="Text Box 86"/>
          <p:cNvSpPr txBox="1">
            <a:spLocks noChangeArrowheads="1"/>
          </p:cNvSpPr>
          <p:nvPr/>
        </p:nvSpPr>
        <p:spPr bwMode="auto">
          <a:xfrm>
            <a:off x="8707438" y="57912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sp>
        <p:nvSpPr>
          <p:cNvPr id="1975384" name="Oval 88"/>
          <p:cNvSpPr>
            <a:spLocks noChangeArrowheads="1"/>
          </p:cNvSpPr>
          <p:nvPr/>
        </p:nvSpPr>
        <p:spPr bwMode="auto">
          <a:xfrm>
            <a:off x="4349750" y="2736850"/>
            <a:ext cx="146050" cy="1460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5385" name="AutoShape 89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5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53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7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7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7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7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5364" grpId="0" autoUpdateAnimBg="0"/>
      <p:bldP spid="1975366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23" name="Text Box 3"/>
          <p:cNvSpPr txBox="1">
            <a:spLocks noChangeArrowheads="1"/>
          </p:cNvSpPr>
          <p:nvPr/>
        </p:nvSpPr>
        <p:spPr bwMode="auto">
          <a:xfrm>
            <a:off x="269875" y="884238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009900"/>
                </a:solidFill>
              </a:rPr>
              <a:t>极点位于区域 </a:t>
            </a:r>
            <a:r>
              <a:rPr lang="en-US" altLang="zh-CN" b="1" i="1" u="sng">
                <a:solidFill>
                  <a:srgbClr val="009900"/>
                </a:solidFill>
              </a:rPr>
              <a:t>D </a:t>
            </a:r>
            <a:r>
              <a:rPr lang="zh-CN" altLang="en-US" b="1" u="sng">
                <a:solidFill>
                  <a:srgbClr val="009900"/>
                </a:solidFill>
              </a:rPr>
              <a:t>的内部</a:t>
            </a:r>
            <a:r>
              <a:rPr lang="zh-CN" altLang="en-US" sz="2000" b="1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1976324" name="Freeform 4"/>
          <p:cNvSpPr>
            <a:spLocks/>
          </p:cNvSpPr>
          <p:nvPr/>
        </p:nvSpPr>
        <p:spPr bwMode="auto">
          <a:xfrm>
            <a:off x="3735388" y="2006600"/>
            <a:ext cx="3962400" cy="3708400"/>
          </a:xfrm>
          <a:custGeom>
            <a:avLst/>
            <a:gdLst>
              <a:gd name="T0" fmla="*/ 192 w 2496"/>
              <a:gd name="T1" fmla="*/ 1504 h 2336"/>
              <a:gd name="T2" fmla="*/ 1872 w 2496"/>
              <a:gd name="T3" fmla="*/ 2176 h 2336"/>
              <a:gd name="T4" fmla="*/ 2304 w 2496"/>
              <a:gd name="T5" fmla="*/ 544 h 2336"/>
              <a:gd name="T6" fmla="*/ 720 w 2496"/>
              <a:gd name="T7" fmla="*/ 160 h 2336"/>
              <a:gd name="T8" fmla="*/ 192 w 2496"/>
              <a:gd name="T9" fmla="*/ 1504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2336">
                <a:moveTo>
                  <a:pt x="192" y="1504"/>
                </a:moveTo>
                <a:cubicBezTo>
                  <a:pt x="384" y="1840"/>
                  <a:pt x="1520" y="2336"/>
                  <a:pt x="1872" y="2176"/>
                </a:cubicBezTo>
                <a:cubicBezTo>
                  <a:pt x="2224" y="2016"/>
                  <a:pt x="2496" y="880"/>
                  <a:pt x="2304" y="544"/>
                </a:cubicBezTo>
                <a:cubicBezTo>
                  <a:pt x="2112" y="208"/>
                  <a:pt x="1072" y="0"/>
                  <a:pt x="720" y="160"/>
                </a:cubicBezTo>
                <a:cubicBezTo>
                  <a:pt x="368" y="320"/>
                  <a:pt x="0" y="1168"/>
                  <a:pt x="192" y="1504"/>
                </a:cubicBezTo>
                <a:close/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25" name="Freeform 5"/>
          <p:cNvSpPr>
            <a:spLocks/>
          </p:cNvSpPr>
          <p:nvPr/>
        </p:nvSpPr>
        <p:spPr bwMode="auto">
          <a:xfrm>
            <a:off x="5695950" y="3886200"/>
            <a:ext cx="3124200" cy="1588"/>
          </a:xfrm>
          <a:custGeom>
            <a:avLst/>
            <a:gdLst>
              <a:gd name="T0" fmla="*/ 0 w 1968"/>
              <a:gd name="T1" fmla="*/ 0 h 1"/>
              <a:gd name="T2" fmla="*/ 1968 w 1968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8" h="1">
                <a:moveTo>
                  <a:pt x="0" y="0"/>
                </a:moveTo>
                <a:lnTo>
                  <a:pt x="1968" y="1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6326" name="Text Box 6"/>
          <p:cNvSpPr txBox="1">
            <a:spLocks noChangeArrowheads="1"/>
          </p:cNvSpPr>
          <p:nvPr/>
        </p:nvSpPr>
        <p:spPr bwMode="auto">
          <a:xfrm>
            <a:off x="5378450" y="383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/>
              <a:t>0</a:t>
            </a:r>
            <a:endParaRPr lang="en-US" altLang="zh-CN" b="1"/>
          </a:p>
        </p:txBody>
      </p:sp>
      <p:graphicFrame>
        <p:nvGraphicFramePr>
          <p:cNvPr id="1976327" name="Object 7"/>
          <p:cNvGraphicFramePr>
            <a:graphicFrameLocks noChangeAspect="1"/>
          </p:cNvGraphicFramePr>
          <p:nvPr/>
        </p:nvGraphicFramePr>
        <p:xfrm>
          <a:off x="6994525" y="2033588"/>
          <a:ext cx="703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6" name="公式" r:id="rId3" imgW="317160" imgH="203040" progId="Equation.3">
                  <p:embed/>
                </p:oleObj>
              </mc:Choice>
              <mc:Fallback>
                <p:oleObj name="公式" r:id="rId3" imgW="3171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033588"/>
                        <a:ext cx="7032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28" name="Text Box 8"/>
          <p:cNvSpPr txBox="1">
            <a:spLocks noChangeArrowheads="1"/>
          </p:cNvSpPr>
          <p:nvPr/>
        </p:nvSpPr>
        <p:spPr bwMode="auto">
          <a:xfrm>
            <a:off x="5829300" y="34290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b="1" i="1">
              <a:solidFill>
                <a:srgbClr val="009900"/>
              </a:solidFill>
            </a:endParaRPr>
          </a:p>
        </p:txBody>
      </p:sp>
      <p:sp>
        <p:nvSpPr>
          <p:cNvPr id="1976329" name="Text Box 9"/>
          <p:cNvSpPr txBox="1">
            <a:spLocks noChangeArrowheads="1"/>
          </p:cNvSpPr>
          <p:nvPr/>
        </p:nvSpPr>
        <p:spPr bwMode="auto">
          <a:xfrm>
            <a:off x="6096000" y="45847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976330" name="Object 10"/>
          <p:cNvGraphicFramePr>
            <a:graphicFrameLocks noChangeAspect="1"/>
          </p:cNvGraphicFramePr>
          <p:nvPr/>
        </p:nvGraphicFramePr>
        <p:xfrm>
          <a:off x="3727450" y="5668963"/>
          <a:ext cx="49450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7" name="公式" r:id="rId5" imgW="2120760" imgH="330120" progId="Equation.3">
                  <p:embed/>
                </p:oleObj>
              </mc:Choice>
              <mc:Fallback>
                <p:oleObj name="公式" r:id="rId5" imgW="21207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5668963"/>
                        <a:ext cx="49450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31" name="Freeform 11"/>
          <p:cNvSpPr>
            <a:spLocks/>
          </p:cNvSpPr>
          <p:nvPr/>
        </p:nvSpPr>
        <p:spPr bwMode="auto">
          <a:xfrm>
            <a:off x="5715000" y="2328863"/>
            <a:ext cx="781050" cy="1557337"/>
          </a:xfrm>
          <a:custGeom>
            <a:avLst/>
            <a:gdLst>
              <a:gd name="T0" fmla="*/ 0 w 492"/>
              <a:gd name="T1" fmla="*/ 981 h 981"/>
              <a:gd name="T2" fmla="*/ 492 w 492"/>
              <a:gd name="T3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2" h="981">
                <a:moveTo>
                  <a:pt x="0" y="981"/>
                </a:moveTo>
                <a:lnTo>
                  <a:pt x="492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33" name="Text Box 13"/>
          <p:cNvSpPr txBox="1">
            <a:spLocks noChangeArrowheads="1"/>
          </p:cNvSpPr>
          <p:nvPr/>
        </p:nvSpPr>
        <p:spPr bwMode="auto">
          <a:xfrm>
            <a:off x="6156325" y="2754313"/>
            <a:ext cx="32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r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6334" name="Freeform 14"/>
          <p:cNvSpPr>
            <a:spLocks/>
          </p:cNvSpPr>
          <p:nvPr/>
        </p:nvSpPr>
        <p:spPr bwMode="auto">
          <a:xfrm>
            <a:off x="5715000" y="3717925"/>
            <a:ext cx="85725" cy="168275"/>
          </a:xfrm>
          <a:custGeom>
            <a:avLst/>
            <a:gdLst>
              <a:gd name="T0" fmla="*/ 0 w 54"/>
              <a:gd name="T1" fmla="*/ 106 h 106"/>
              <a:gd name="T2" fmla="*/ 54 w 54"/>
              <a:gd name="T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" h="106">
                <a:moveTo>
                  <a:pt x="0" y="106"/>
                </a:moveTo>
                <a:lnTo>
                  <a:pt x="54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35" name="Freeform 15"/>
          <p:cNvSpPr>
            <a:spLocks/>
          </p:cNvSpPr>
          <p:nvPr/>
        </p:nvSpPr>
        <p:spPr bwMode="auto">
          <a:xfrm>
            <a:off x="5791200" y="3568700"/>
            <a:ext cx="82550" cy="168275"/>
          </a:xfrm>
          <a:custGeom>
            <a:avLst/>
            <a:gdLst>
              <a:gd name="T0" fmla="*/ 0 w 52"/>
              <a:gd name="T1" fmla="*/ 106 h 106"/>
              <a:gd name="T2" fmla="*/ 52 w 52"/>
              <a:gd name="T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" h="106">
                <a:moveTo>
                  <a:pt x="0" y="106"/>
                </a:moveTo>
                <a:lnTo>
                  <a:pt x="52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36" name="Freeform 16"/>
          <p:cNvSpPr>
            <a:spLocks/>
          </p:cNvSpPr>
          <p:nvPr/>
        </p:nvSpPr>
        <p:spPr bwMode="auto">
          <a:xfrm>
            <a:off x="5872163" y="3408363"/>
            <a:ext cx="84137" cy="163512"/>
          </a:xfrm>
          <a:custGeom>
            <a:avLst/>
            <a:gdLst>
              <a:gd name="T0" fmla="*/ 0 w 53"/>
              <a:gd name="T1" fmla="*/ 103 h 103"/>
              <a:gd name="T2" fmla="*/ 53 w 53"/>
              <a:gd name="T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" h="103">
                <a:moveTo>
                  <a:pt x="0" y="103"/>
                </a:moveTo>
                <a:lnTo>
                  <a:pt x="53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37" name="Freeform 17"/>
          <p:cNvSpPr>
            <a:spLocks/>
          </p:cNvSpPr>
          <p:nvPr/>
        </p:nvSpPr>
        <p:spPr bwMode="auto">
          <a:xfrm>
            <a:off x="5951538" y="3219450"/>
            <a:ext cx="96837" cy="195263"/>
          </a:xfrm>
          <a:custGeom>
            <a:avLst/>
            <a:gdLst>
              <a:gd name="T0" fmla="*/ 0 w 61"/>
              <a:gd name="T1" fmla="*/ 123 h 123"/>
              <a:gd name="T2" fmla="*/ 61 w 61"/>
              <a:gd name="T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" h="123">
                <a:moveTo>
                  <a:pt x="0" y="123"/>
                </a:moveTo>
                <a:lnTo>
                  <a:pt x="61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38" name="Freeform 18"/>
          <p:cNvSpPr>
            <a:spLocks/>
          </p:cNvSpPr>
          <p:nvPr/>
        </p:nvSpPr>
        <p:spPr bwMode="auto">
          <a:xfrm>
            <a:off x="6048375" y="3038475"/>
            <a:ext cx="93663" cy="184150"/>
          </a:xfrm>
          <a:custGeom>
            <a:avLst/>
            <a:gdLst>
              <a:gd name="T0" fmla="*/ 0 w 59"/>
              <a:gd name="T1" fmla="*/ 116 h 116"/>
              <a:gd name="T2" fmla="*/ 59 w 59"/>
              <a:gd name="T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" h="116">
                <a:moveTo>
                  <a:pt x="0" y="116"/>
                </a:moveTo>
                <a:lnTo>
                  <a:pt x="59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39" name="Freeform 19"/>
          <p:cNvSpPr>
            <a:spLocks/>
          </p:cNvSpPr>
          <p:nvPr/>
        </p:nvSpPr>
        <p:spPr bwMode="auto">
          <a:xfrm>
            <a:off x="6130925" y="2867025"/>
            <a:ext cx="96838" cy="190500"/>
          </a:xfrm>
          <a:custGeom>
            <a:avLst/>
            <a:gdLst>
              <a:gd name="T0" fmla="*/ 0 w 61"/>
              <a:gd name="T1" fmla="*/ 120 h 120"/>
              <a:gd name="T2" fmla="*/ 61 w 61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" h="120">
                <a:moveTo>
                  <a:pt x="0" y="120"/>
                </a:moveTo>
                <a:lnTo>
                  <a:pt x="61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40" name="Freeform 20"/>
          <p:cNvSpPr>
            <a:spLocks/>
          </p:cNvSpPr>
          <p:nvPr/>
        </p:nvSpPr>
        <p:spPr bwMode="auto">
          <a:xfrm>
            <a:off x="6226175" y="2679700"/>
            <a:ext cx="95250" cy="190500"/>
          </a:xfrm>
          <a:custGeom>
            <a:avLst/>
            <a:gdLst>
              <a:gd name="T0" fmla="*/ 0 w 60"/>
              <a:gd name="T1" fmla="*/ 120 h 120"/>
              <a:gd name="T2" fmla="*/ 60 w 60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" h="120">
                <a:moveTo>
                  <a:pt x="0" y="120"/>
                </a:moveTo>
                <a:lnTo>
                  <a:pt x="60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41" name="Freeform 21"/>
          <p:cNvSpPr>
            <a:spLocks/>
          </p:cNvSpPr>
          <p:nvPr/>
        </p:nvSpPr>
        <p:spPr bwMode="auto">
          <a:xfrm>
            <a:off x="6321425" y="2489200"/>
            <a:ext cx="95250" cy="190500"/>
          </a:xfrm>
          <a:custGeom>
            <a:avLst/>
            <a:gdLst>
              <a:gd name="T0" fmla="*/ 0 w 60"/>
              <a:gd name="T1" fmla="*/ 120 h 120"/>
              <a:gd name="T2" fmla="*/ 60 w 60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" h="120">
                <a:moveTo>
                  <a:pt x="0" y="120"/>
                </a:moveTo>
                <a:lnTo>
                  <a:pt x="60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42" name="Freeform 22"/>
          <p:cNvSpPr>
            <a:spLocks/>
          </p:cNvSpPr>
          <p:nvPr/>
        </p:nvSpPr>
        <p:spPr bwMode="auto">
          <a:xfrm>
            <a:off x="6400800" y="2328863"/>
            <a:ext cx="95250" cy="190500"/>
          </a:xfrm>
          <a:custGeom>
            <a:avLst/>
            <a:gdLst>
              <a:gd name="T0" fmla="*/ 0 w 60"/>
              <a:gd name="T1" fmla="*/ 120 h 120"/>
              <a:gd name="T2" fmla="*/ 60 w 60"/>
              <a:gd name="T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" h="120">
                <a:moveTo>
                  <a:pt x="0" y="120"/>
                </a:moveTo>
                <a:lnTo>
                  <a:pt x="60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343" name="Text Box 23"/>
          <p:cNvSpPr txBox="1">
            <a:spLocks noChangeArrowheads="1"/>
          </p:cNvSpPr>
          <p:nvPr/>
        </p:nvSpPr>
        <p:spPr bwMode="auto">
          <a:xfrm>
            <a:off x="388938" y="1681163"/>
            <a:ext cx="560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1976344" name="Object 24"/>
          <p:cNvGraphicFramePr>
            <a:graphicFrameLocks noChangeAspect="1"/>
          </p:cNvGraphicFramePr>
          <p:nvPr/>
        </p:nvGraphicFramePr>
        <p:xfrm>
          <a:off x="1282700" y="1731963"/>
          <a:ext cx="1771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8" name="公式" r:id="rId7" imgW="787320" imgH="203040" progId="Equation.3">
                  <p:embed/>
                </p:oleObj>
              </mc:Choice>
              <mc:Fallback>
                <p:oleObj name="公式" r:id="rId7" imgW="78732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731963"/>
                        <a:ext cx="17716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45" name="Object 25"/>
          <p:cNvGraphicFramePr>
            <a:graphicFrameLocks noChangeAspect="1"/>
          </p:cNvGraphicFramePr>
          <p:nvPr/>
        </p:nvGraphicFramePr>
        <p:xfrm>
          <a:off x="1282700" y="2289175"/>
          <a:ext cx="1625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9" name="公式" r:id="rId9" imgW="723600" imgH="177480" progId="Equation.3">
                  <p:embed/>
                </p:oleObj>
              </mc:Choice>
              <mc:Fallback>
                <p:oleObj name="公式" r:id="rId9" imgW="72360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289175"/>
                        <a:ext cx="1625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47" name="Object 27"/>
          <p:cNvGraphicFramePr>
            <a:graphicFrameLocks noChangeAspect="1"/>
          </p:cNvGraphicFramePr>
          <p:nvPr/>
        </p:nvGraphicFramePr>
        <p:xfrm>
          <a:off x="749300" y="5715000"/>
          <a:ext cx="27225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60" name="公式" r:id="rId11" imgW="1244520" imgH="380880" progId="Equation.3">
                  <p:embed/>
                </p:oleObj>
              </mc:Choice>
              <mc:Fallback>
                <p:oleObj name="公式" r:id="rId11" imgW="1244520" imgH="380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715000"/>
                        <a:ext cx="27225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49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269875" y="311150"/>
            <a:ext cx="5326063" cy="3746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怎样利用极坐标计算二重积分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76350" name="Object 30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61" name="公式" r:id="rId13" imgW="1244520" imgH="380880" progId="Equation.3">
                  <p:embed/>
                </p:oleObj>
              </mc:Choice>
              <mc:Fallback>
                <p:oleObj name="公式" r:id="rId13" imgW="1244520" imgH="3808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53" name="Text Box 33"/>
          <p:cNvSpPr txBox="1">
            <a:spLocks noChangeArrowheads="1"/>
          </p:cNvSpPr>
          <p:nvPr/>
        </p:nvSpPr>
        <p:spPr bwMode="auto">
          <a:xfrm>
            <a:off x="8672513" y="38354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sp>
        <p:nvSpPr>
          <p:cNvPr id="1976361" name="AutoShape 41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7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97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7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7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97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7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7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97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7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7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7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7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7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7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7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76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76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7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7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7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7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7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7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97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97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97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97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7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97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23" grpId="0" autoUpdateAnimBg="0"/>
      <p:bldP spid="1976324" grpId="0" animBg="1"/>
      <p:bldP spid="1976325" grpId="0" animBg="1"/>
      <p:bldP spid="1976326" grpId="0" autoUpdateAnimBg="0"/>
      <p:bldP spid="1976328" grpId="0" autoUpdateAnimBg="0"/>
      <p:bldP spid="1976329" grpId="0" autoUpdateAnimBg="0"/>
      <p:bldP spid="1976331" grpId="0" animBg="1"/>
      <p:bldP spid="1976333" grpId="0" autoUpdateAnimBg="0"/>
      <p:bldP spid="1976334" grpId="0" animBg="1"/>
      <p:bldP spid="1976335" grpId="0" animBg="1"/>
      <p:bldP spid="1976336" grpId="0" animBg="1"/>
      <p:bldP spid="1976337" grpId="0" animBg="1"/>
      <p:bldP spid="1976338" grpId="0" animBg="1"/>
      <p:bldP spid="1976339" grpId="0" animBg="1"/>
      <p:bldP spid="1976340" grpId="0" animBg="1"/>
      <p:bldP spid="1976341" grpId="0" animBg="1"/>
      <p:bldP spid="1976342" grpId="0" animBg="1"/>
      <p:bldP spid="1976343" grpId="0" autoUpdateAnimBg="0"/>
      <p:bldP spid="197635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94" name="Freeform 50"/>
          <p:cNvSpPr>
            <a:spLocks/>
          </p:cNvSpPr>
          <p:nvPr/>
        </p:nvSpPr>
        <p:spPr bwMode="auto">
          <a:xfrm>
            <a:off x="5734050" y="2438400"/>
            <a:ext cx="1019175" cy="1457325"/>
          </a:xfrm>
          <a:custGeom>
            <a:avLst/>
            <a:gdLst>
              <a:gd name="T0" fmla="*/ 0 w 642"/>
              <a:gd name="T1" fmla="*/ 918 h 918"/>
              <a:gd name="T2" fmla="*/ 642 w 642"/>
              <a:gd name="T3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2" h="918">
                <a:moveTo>
                  <a:pt x="0" y="918"/>
                </a:moveTo>
                <a:lnTo>
                  <a:pt x="642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95" name="Freeform 51"/>
          <p:cNvSpPr>
            <a:spLocks/>
          </p:cNvSpPr>
          <p:nvPr/>
        </p:nvSpPr>
        <p:spPr bwMode="auto">
          <a:xfrm>
            <a:off x="5743575" y="2581275"/>
            <a:ext cx="1304925" cy="1295400"/>
          </a:xfrm>
          <a:custGeom>
            <a:avLst/>
            <a:gdLst>
              <a:gd name="T0" fmla="*/ 0 w 822"/>
              <a:gd name="T1" fmla="*/ 816 h 816"/>
              <a:gd name="T2" fmla="*/ 822 w 822"/>
              <a:gd name="T3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2" h="816">
                <a:moveTo>
                  <a:pt x="0" y="816"/>
                </a:moveTo>
                <a:lnTo>
                  <a:pt x="822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96" name="Freeform 52"/>
          <p:cNvSpPr>
            <a:spLocks/>
          </p:cNvSpPr>
          <p:nvPr/>
        </p:nvSpPr>
        <p:spPr bwMode="auto">
          <a:xfrm>
            <a:off x="5724525" y="2809875"/>
            <a:ext cx="1628775" cy="1066800"/>
          </a:xfrm>
          <a:custGeom>
            <a:avLst/>
            <a:gdLst>
              <a:gd name="T0" fmla="*/ 0 w 1026"/>
              <a:gd name="T1" fmla="*/ 672 h 672"/>
              <a:gd name="T2" fmla="*/ 1026 w 1026"/>
              <a:gd name="T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26" h="672">
                <a:moveTo>
                  <a:pt x="0" y="672"/>
                </a:moveTo>
                <a:lnTo>
                  <a:pt x="1026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97" name="Freeform 53"/>
          <p:cNvSpPr>
            <a:spLocks/>
          </p:cNvSpPr>
          <p:nvPr/>
        </p:nvSpPr>
        <p:spPr bwMode="auto">
          <a:xfrm>
            <a:off x="5724525" y="3133725"/>
            <a:ext cx="1724025" cy="742950"/>
          </a:xfrm>
          <a:custGeom>
            <a:avLst/>
            <a:gdLst>
              <a:gd name="T0" fmla="*/ 0 w 1086"/>
              <a:gd name="T1" fmla="*/ 468 h 468"/>
              <a:gd name="T2" fmla="*/ 1086 w 1086"/>
              <a:gd name="T3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6" h="468">
                <a:moveTo>
                  <a:pt x="0" y="468"/>
                </a:moveTo>
                <a:lnTo>
                  <a:pt x="1086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98" name="Freeform 54"/>
          <p:cNvSpPr>
            <a:spLocks/>
          </p:cNvSpPr>
          <p:nvPr/>
        </p:nvSpPr>
        <p:spPr bwMode="auto">
          <a:xfrm>
            <a:off x="5724525" y="3429000"/>
            <a:ext cx="1752600" cy="457200"/>
          </a:xfrm>
          <a:custGeom>
            <a:avLst/>
            <a:gdLst>
              <a:gd name="T0" fmla="*/ 0 w 1104"/>
              <a:gd name="T1" fmla="*/ 288 h 288"/>
              <a:gd name="T2" fmla="*/ 1104 w 1104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04" h="288">
                <a:moveTo>
                  <a:pt x="0" y="288"/>
                </a:moveTo>
                <a:lnTo>
                  <a:pt x="1104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99" name="Freeform 55"/>
          <p:cNvSpPr>
            <a:spLocks/>
          </p:cNvSpPr>
          <p:nvPr/>
        </p:nvSpPr>
        <p:spPr bwMode="auto">
          <a:xfrm>
            <a:off x="5734050" y="3705225"/>
            <a:ext cx="1733550" cy="180975"/>
          </a:xfrm>
          <a:custGeom>
            <a:avLst/>
            <a:gdLst>
              <a:gd name="T0" fmla="*/ 0 w 1092"/>
              <a:gd name="T1" fmla="*/ 114 h 114"/>
              <a:gd name="T2" fmla="*/ 1092 w 1092"/>
              <a:gd name="T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92" h="114">
                <a:moveTo>
                  <a:pt x="0" y="114"/>
                </a:moveTo>
                <a:lnTo>
                  <a:pt x="1092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7346" name="Object 2"/>
          <p:cNvGraphicFramePr>
            <a:graphicFrameLocks noChangeAspect="1"/>
          </p:cNvGraphicFramePr>
          <p:nvPr/>
        </p:nvGraphicFramePr>
        <p:xfrm>
          <a:off x="6994525" y="2033588"/>
          <a:ext cx="703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0" name="公式" r:id="rId3" imgW="317160" imgH="203040" progId="Equation.3">
                  <p:embed/>
                </p:oleObj>
              </mc:Choice>
              <mc:Fallback>
                <p:oleObj name="公式" r:id="rId3" imgW="3171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033588"/>
                        <a:ext cx="7032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7347" name="Text Box 3"/>
          <p:cNvSpPr txBox="1">
            <a:spLocks noChangeArrowheads="1"/>
          </p:cNvSpPr>
          <p:nvPr/>
        </p:nvSpPr>
        <p:spPr bwMode="auto">
          <a:xfrm>
            <a:off x="5829300" y="34290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1977348" name="Text Box 4"/>
          <p:cNvSpPr txBox="1">
            <a:spLocks noChangeArrowheads="1"/>
          </p:cNvSpPr>
          <p:nvPr/>
        </p:nvSpPr>
        <p:spPr bwMode="auto">
          <a:xfrm>
            <a:off x="388938" y="1681163"/>
            <a:ext cx="560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1977349" name="Object 5"/>
          <p:cNvGraphicFramePr>
            <a:graphicFrameLocks noChangeAspect="1"/>
          </p:cNvGraphicFramePr>
          <p:nvPr/>
        </p:nvGraphicFramePr>
        <p:xfrm>
          <a:off x="1282700" y="1731963"/>
          <a:ext cx="1771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1" name="公式" r:id="rId5" imgW="787320" imgH="203040" progId="Equation.3">
                  <p:embed/>
                </p:oleObj>
              </mc:Choice>
              <mc:Fallback>
                <p:oleObj name="公式" r:id="rId5" imgW="7873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731963"/>
                        <a:ext cx="17716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7350" name="Object 6"/>
          <p:cNvGraphicFramePr>
            <a:graphicFrameLocks noChangeAspect="1"/>
          </p:cNvGraphicFramePr>
          <p:nvPr/>
        </p:nvGraphicFramePr>
        <p:xfrm>
          <a:off x="1282700" y="2289175"/>
          <a:ext cx="1625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2" name="公式" r:id="rId7" imgW="723600" imgH="177480" progId="Equation.3">
                  <p:embed/>
                </p:oleObj>
              </mc:Choice>
              <mc:Fallback>
                <p:oleObj name="公式" r:id="rId7" imgW="7236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289175"/>
                        <a:ext cx="1625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7351" name="Object 7"/>
          <p:cNvGraphicFramePr>
            <a:graphicFrameLocks noChangeAspect="1"/>
          </p:cNvGraphicFramePr>
          <p:nvPr/>
        </p:nvGraphicFramePr>
        <p:xfrm>
          <a:off x="3727450" y="5668963"/>
          <a:ext cx="49450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3" name="公式" r:id="rId9" imgW="2120760" imgH="330120" progId="Equation.3">
                  <p:embed/>
                </p:oleObj>
              </mc:Choice>
              <mc:Fallback>
                <p:oleObj name="公式" r:id="rId9" imgW="21207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5668963"/>
                        <a:ext cx="49450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7352" name="Freeform 8"/>
          <p:cNvSpPr>
            <a:spLocks/>
          </p:cNvSpPr>
          <p:nvPr/>
        </p:nvSpPr>
        <p:spPr bwMode="auto">
          <a:xfrm>
            <a:off x="5715000" y="3495675"/>
            <a:ext cx="1781175" cy="390525"/>
          </a:xfrm>
          <a:custGeom>
            <a:avLst/>
            <a:gdLst>
              <a:gd name="T0" fmla="*/ 0 w 1122"/>
              <a:gd name="T1" fmla="*/ 246 h 246"/>
              <a:gd name="T2" fmla="*/ 1104 w 1122"/>
              <a:gd name="T3" fmla="*/ 246 h 246"/>
              <a:gd name="T4" fmla="*/ 1116 w 1122"/>
              <a:gd name="T5" fmla="*/ 120 h 246"/>
              <a:gd name="T6" fmla="*/ 1122 w 1122"/>
              <a:gd name="T7" fmla="*/ 0 h 246"/>
              <a:gd name="T8" fmla="*/ 0 w 1122"/>
              <a:gd name="T9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2" h="246">
                <a:moveTo>
                  <a:pt x="0" y="246"/>
                </a:moveTo>
                <a:lnTo>
                  <a:pt x="1104" y="246"/>
                </a:lnTo>
                <a:lnTo>
                  <a:pt x="1116" y="120"/>
                </a:lnTo>
                <a:lnTo>
                  <a:pt x="1122" y="0"/>
                </a:lnTo>
                <a:lnTo>
                  <a:pt x="0" y="24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53" name="Freeform 9"/>
          <p:cNvSpPr>
            <a:spLocks/>
          </p:cNvSpPr>
          <p:nvPr/>
        </p:nvSpPr>
        <p:spPr bwMode="auto">
          <a:xfrm>
            <a:off x="5705475" y="3200400"/>
            <a:ext cx="1800225" cy="685800"/>
          </a:xfrm>
          <a:custGeom>
            <a:avLst/>
            <a:gdLst>
              <a:gd name="T0" fmla="*/ 0 w 1134"/>
              <a:gd name="T1" fmla="*/ 432 h 432"/>
              <a:gd name="T2" fmla="*/ 1110 w 1134"/>
              <a:gd name="T3" fmla="*/ 246 h 432"/>
              <a:gd name="T4" fmla="*/ 1134 w 1134"/>
              <a:gd name="T5" fmla="*/ 126 h 432"/>
              <a:gd name="T6" fmla="*/ 1128 w 1134"/>
              <a:gd name="T7" fmla="*/ 0 h 432"/>
              <a:gd name="T8" fmla="*/ 0 w 1134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4" h="432">
                <a:moveTo>
                  <a:pt x="0" y="432"/>
                </a:moveTo>
                <a:lnTo>
                  <a:pt x="1110" y="246"/>
                </a:lnTo>
                <a:lnTo>
                  <a:pt x="1134" y="126"/>
                </a:lnTo>
                <a:lnTo>
                  <a:pt x="1128" y="0"/>
                </a:lnTo>
                <a:lnTo>
                  <a:pt x="0" y="43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54" name="Freeform 10"/>
          <p:cNvSpPr>
            <a:spLocks/>
          </p:cNvSpPr>
          <p:nvPr/>
        </p:nvSpPr>
        <p:spPr bwMode="auto">
          <a:xfrm>
            <a:off x="5715000" y="2876550"/>
            <a:ext cx="1784350" cy="1009650"/>
          </a:xfrm>
          <a:custGeom>
            <a:avLst/>
            <a:gdLst>
              <a:gd name="T0" fmla="*/ 0 w 1124"/>
              <a:gd name="T1" fmla="*/ 636 h 636"/>
              <a:gd name="T2" fmla="*/ 1124 w 1124"/>
              <a:gd name="T3" fmla="*/ 248 h 636"/>
              <a:gd name="T4" fmla="*/ 1110 w 1124"/>
              <a:gd name="T5" fmla="*/ 132 h 636"/>
              <a:gd name="T6" fmla="*/ 1074 w 1124"/>
              <a:gd name="T7" fmla="*/ 0 h 636"/>
              <a:gd name="T8" fmla="*/ 0 w 1124"/>
              <a:gd name="T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4" h="636">
                <a:moveTo>
                  <a:pt x="0" y="636"/>
                </a:moveTo>
                <a:lnTo>
                  <a:pt x="1124" y="248"/>
                </a:lnTo>
                <a:lnTo>
                  <a:pt x="1110" y="132"/>
                </a:lnTo>
                <a:lnTo>
                  <a:pt x="1074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55" name="Freeform 11"/>
          <p:cNvSpPr>
            <a:spLocks/>
          </p:cNvSpPr>
          <p:nvPr/>
        </p:nvSpPr>
        <p:spPr bwMode="auto">
          <a:xfrm>
            <a:off x="5702300" y="2667000"/>
            <a:ext cx="1695450" cy="1219200"/>
          </a:xfrm>
          <a:custGeom>
            <a:avLst/>
            <a:gdLst>
              <a:gd name="T0" fmla="*/ 0 w 1068"/>
              <a:gd name="T1" fmla="*/ 768 h 768"/>
              <a:gd name="T2" fmla="*/ 116 w 1068"/>
              <a:gd name="T3" fmla="*/ 716 h 768"/>
              <a:gd name="T4" fmla="*/ 1068 w 1068"/>
              <a:gd name="T5" fmla="*/ 148 h 768"/>
              <a:gd name="T6" fmla="*/ 1028 w 1068"/>
              <a:gd name="T7" fmla="*/ 84 h 768"/>
              <a:gd name="T8" fmla="*/ 944 w 1068"/>
              <a:gd name="T9" fmla="*/ 0 h 768"/>
              <a:gd name="T10" fmla="*/ 0 w 1068"/>
              <a:gd name="T11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8" h="768">
                <a:moveTo>
                  <a:pt x="0" y="768"/>
                </a:moveTo>
                <a:lnTo>
                  <a:pt x="116" y="716"/>
                </a:lnTo>
                <a:lnTo>
                  <a:pt x="1068" y="148"/>
                </a:lnTo>
                <a:lnTo>
                  <a:pt x="1028" y="84"/>
                </a:lnTo>
                <a:lnTo>
                  <a:pt x="944" y="0"/>
                </a:lnTo>
                <a:lnTo>
                  <a:pt x="0" y="76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56" name="Freeform 12"/>
          <p:cNvSpPr>
            <a:spLocks/>
          </p:cNvSpPr>
          <p:nvPr/>
        </p:nvSpPr>
        <p:spPr bwMode="auto">
          <a:xfrm>
            <a:off x="5715000" y="2514600"/>
            <a:ext cx="1492250" cy="1371600"/>
          </a:xfrm>
          <a:custGeom>
            <a:avLst/>
            <a:gdLst>
              <a:gd name="T0" fmla="*/ 0 w 940"/>
              <a:gd name="T1" fmla="*/ 864 h 864"/>
              <a:gd name="T2" fmla="*/ 104 w 940"/>
              <a:gd name="T3" fmla="*/ 800 h 864"/>
              <a:gd name="T4" fmla="*/ 940 w 940"/>
              <a:gd name="T5" fmla="*/ 100 h 864"/>
              <a:gd name="T6" fmla="*/ 872 w 940"/>
              <a:gd name="T7" fmla="*/ 52 h 864"/>
              <a:gd name="T8" fmla="*/ 800 w 940"/>
              <a:gd name="T9" fmla="*/ 0 h 864"/>
              <a:gd name="T10" fmla="*/ 0 w 940"/>
              <a:gd name="T11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0" h="864">
                <a:moveTo>
                  <a:pt x="0" y="864"/>
                </a:moveTo>
                <a:lnTo>
                  <a:pt x="104" y="800"/>
                </a:lnTo>
                <a:lnTo>
                  <a:pt x="940" y="100"/>
                </a:lnTo>
                <a:lnTo>
                  <a:pt x="872" y="52"/>
                </a:lnTo>
                <a:lnTo>
                  <a:pt x="800" y="0"/>
                </a:lnTo>
                <a:lnTo>
                  <a:pt x="0" y="864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57" name="Freeform 13"/>
          <p:cNvSpPr>
            <a:spLocks/>
          </p:cNvSpPr>
          <p:nvPr/>
        </p:nvSpPr>
        <p:spPr bwMode="auto">
          <a:xfrm>
            <a:off x="5695950" y="2400300"/>
            <a:ext cx="1289050" cy="1492250"/>
          </a:xfrm>
          <a:custGeom>
            <a:avLst/>
            <a:gdLst>
              <a:gd name="T0" fmla="*/ 0 w 812"/>
              <a:gd name="T1" fmla="*/ 940 h 940"/>
              <a:gd name="T2" fmla="*/ 132 w 812"/>
              <a:gd name="T3" fmla="*/ 860 h 940"/>
              <a:gd name="T4" fmla="*/ 812 w 812"/>
              <a:gd name="T5" fmla="*/ 88 h 940"/>
              <a:gd name="T6" fmla="*/ 692 w 812"/>
              <a:gd name="T7" fmla="*/ 28 h 940"/>
              <a:gd name="T8" fmla="*/ 612 w 812"/>
              <a:gd name="T9" fmla="*/ 0 h 940"/>
              <a:gd name="T10" fmla="*/ 0 w 812"/>
              <a:gd name="T11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2" h="940">
                <a:moveTo>
                  <a:pt x="0" y="940"/>
                </a:moveTo>
                <a:lnTo>
                  <a:pt x="132" y="860"/>
                </a:lnTo>
                <a:lnTo>
                  <a:pt x="812" y="88"/>
                </a:lnTo>
                <a:lnTo>
                  <a:pt x="692" y="28"/>
                </a:lnTo>
                <a:lnTo>
                  <a:pt x="612" y="0"/>
                </a:lnTo>
                <a:lnTo>
                  <a:pt x="0" y="94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58" name="Freeform 14"/>
          <p:cNvSpPr>
            <a:spLocks/>
          </p:cNvSpPr>
          <p:nvPr/>
        </p:nvSpPr>
        <p:spPr bwMode="auto">
          <a:xfrm>
            <a:off x="5702300" y="2298700"/>
            <a:ext cx="977900" cy="1568450"/>
          </a:xfrm>
          <a:custGeom>
            <a:avLst/>
            <a:gdLst>
              <a:gd name="T0" fmla="*/ 0 w 616"/>
              <a:gd name="T1" fmla="*/ 988 h 988"/>
              <a:gd name="T2" fmla="*/ 68 w 616"/>
              <a:gd name="T3" fmla="*/ 904 h 988"/>
              <a:gd name="T4" fmla="*/ 348 w 616"/>
              <a:gd name="T5" fmla="*/ 524 h 988"/>
              <a:gd name="T6" fmla="*/ 616 w 616"/>
              <a:gd name="T7" fmla="*/ 60 h 988"/>
              <a:gd name="T8" fmla="*/ 488 w 616"/>
              <a:gd name="T9" fmla="*/ 24 h 988"/>
              <a:gd name="T10" fmla="*/ 368 w 616"/>
              <a:gd name="T11" fmla="*/ 0 h 988"/>
              <a:gd name="T12" fmla="*/ 0 w 616"/>
              <a:gd name="T13" fmla="*/ 988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988">
                <a:moveTo>
                  <a:pt x="0" y="988"/>
                </a:moveTo>
                <a:lnTo>
                  <a:pt x="68" y="904"/>
                </a:lnTo>
                <a:lnTo>
                  <a:pt x="348" y="524"/>
                </a:lnTo>
                <a:lnTo>
                  <a:pt x="616" y="60"/>
                </a:lnTo>
                <a:lnTo>
                  <a:pt x="488" y="24"/>
                </a:lnTo>
                <a:lnTo>
                  <a:pt x="368" y="0"/>
                </a:lnTo>
                <a:lnTo>
                  <a:pt x="0" y="98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59" name="Freeform 15"/>
          <p:cNvSpPr>
            <a:spLocks/>
          </p:cNvSpPr>
          <p:nvPr/>
        </p:nvSpPr>
        <p:spPr bwMode="auto">
          <a:xfrm>
            <a:off x="5715000" y="2209800"/>
            <a:ext cx="596900" cy="1663700"/>
          </a:xfrm>
          <a:custGeom>
            <a:avLst/>
            <a:gdLst>
              <a:gd name="T0" fmla="*/ 0 w 376"/>
              <a:gd name="T1" fmla="*/ 1048 h 1048"/>
              <a:gd name="T2" fmla="*/ 72 w 376"/>
              <a:gd name="T3" fmla="*/ 924 h 1048"/>
              <a:gd name="T4" fmla="*/ 192 w 376"/>
              <a:gd name="T5" fmla="*/ 540 h 1048"/>
              <a:gd name="T6" fmla="*/ 376 w 376"/>
              <a:gd name="T7" fmla="*/ 60 h 1048"/>
              <a:gd name="T8" fmla="*/ 248 w 376"/>
              <a:gd name="T9" fmla="*/ 24 h 1048"/>
              <a:gd name="T10" fmla="*/ 128 w 376"/>
              <a:gd name="T11" fmla="*/ 0 h 1048"/>
              <a:gd name="T12" fmla="*/ 0 w 376"/>
              <a:gd name="T1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6" h="1048">
                <a:moveTo>
                  <a:pt x="0" y="1048"/>
                </a:moveTo>
                <a:lnTo>
                  <a:pt x="72" y="924"/>
                </a:lnTo>
                <a:lnTo>
                  <a:pt x="192" y="540"/>
                </a:lnTo>
                <a:lnTo>
                  <a:pt x="376" y="60"/>
                </a:lnTo>
                <a:lnTo>
                  <a:pt x="248" y="24"/>
                </a:lnTo>
                <a:lnTo>
                  <a:pt x="128" y="0"/>
                </a:lnTo>
                <a:lnTo>
                  <a:pt x="0" y="104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0" name="Freeform 16"/>
          <p:cNvSpPr>
            <a:spLocks/>
          </p:cNvSpPr>
          <p:nvPr/>
        </p:nvSpPr>
        <p:spPr bwMode="auto">
          <a:xfrm>
            <a:off x="5378450" y="2171700"/>
            <a:ext cx="546100" cy="1714500"/>
          </a:xfrm>
          <a:custGeom>
            <a:avLst/>
            <a:gdLst>
              <a:gd name="T0" fmla="*/ 200 w 344"/>
              <a:gd name="T1" fmla="*/ 1080 h 1080"/>
              <a:gd name="T2" fmla="*/ 260 w 344"/>
              <a:gd name="T3" fmla="*/ 944 h 1080"/>
              <a:gd name="T4" fmla="*/ 296 w 344"/>
              <a:gd name="T5" fmla="*/ 552 h 1080"/>
              <a:gd name="T6" fmla="*/ 344 w 344"/>
              <a:gd name="T7" fmla="*/ 32 h 1080"/>
              <a:gd name="T8" fmla="*/ 124 w 344"/>
              <a:gd name="T9" fmla="*/ 8 h 1080"/>
              <a:gd name="T10" fmla="*/ 0 w 344"/>
              <a:gd name="T11" fmla="*/ 0 h 1080"/>
              <a:gd name="T12" fmla="*/ 200 w 344"/>
              <a:gd name="T13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1080">
                <a:moveTo>
                  <a:pt x="200" y="1080"/>
                </a:moveTo>
                <a:lnTo>
                  <a:pt x="260" y="944"/>
                </a:lnTo>
                <a:lnTo>
                  <a:pt x="296" y="552"/>
                </a:lnTo>
                <a:lnTo>
                  <a:pt x="344" y="32"/>
                </a:lnTo>
                <a:lnTo>
                  <a:pt x="124" y="8"/>
                </a:lnTo>
                <a:lnTo>
                  <a:pt x="0" y="0"/>
                </a:lnTo>
                <a:lnTo>
                  <a:pt x="200" y="108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1" name="Freeform 17"/>
          <p:cNvSpPr>
            <a:spLocks/>
          </p:cNvSpPr>
          <p:nvPr/>
        </p:nvSpPr>
        <p:spPr bwMode="auto">
          <a:xfrm>
            <a:off x="4857750" y="2171700"/>
            <a:ext cx="844550" cy="1733550"/>
          </a:xfrm>
          <a:custGeom>
            <a:avLst/>
            <a:gdLst>
              <a:gd name="T0" fmla="*/ 528 w 532"/>
              <a:gd name="T1" fmla="*/ 1092 h 1092"/>
              <a:gd name="T2" fmla="*/ 532 w 532"/>
              <a:gd name="T3" fmla="*/ 1012 h 1092"/>
              <a:gd name="T4" fmla="*/ 448 w 532"/>
              <a:gd name="T5" fmla="*/ 608 h 1092"/>
              <a:gd name="T6" fmla="*/ 340 w 532"/>
              <a:gd name="T7" fmla="*/ 0 h 1092"/>
              <a:gd name="T8" fmla="*/ 128 w 532"/>
              <a:gd name="T9" fmla="*/ 16 h 1092"/>
              <a:gd name="T10" fmla="*/ 0 w 532"/>
              <a:gd name="T11" fmla="*/ 60 h 1092"/>
              <a:gd name="T12" fmla="*/ 528 w 532"/>
              <a:gd name="T13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2" h="1092">
                <a:moveTo>
                  <a:pt x="528" y="1092"/>
                </a:moveTo>
                <a:lnTo>
                  <a:pt x="532" y="1012"/>
                </a:lnTo>
                <a:lnTo>
                  <a:pt x="448" y="608"/>
                </a:lnTo>
                <a:lnTo>
                  <a:pt x="340" y="0"/>
                </a:lnTo>
                <a:lnTo>
                  <a:pt x="128" y="16"/>
                </a:lnTo>
                <a:lnTo>
                  <a:pt x="0" y="60"/>
                </a:lnTo>
                <a:lnTo>
                  <a:pt x="528" y="109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2" name="Freeform 18"/>
          <p:cNvSpPr>
            <a:spLocks/>
          </p:cNvSpPr>
          <p:nvPr/>
        </p:nvSpPr>
        <p:spPr bwMode="auto">
          <a:xfrm>
            <a:off x="4419600" y="2266950"/>
            <a:ext cx="1276350" cy="1631950"/>
          </a:xfrm>
          <a:custGeom>
            <a:avLst/>
            <a:gdLst>
              <a:gd name="T0" fmla="*/ 804 w 804"/>
              <a:gd name="T1" fmla="*/ 1028 h 1028"/>
              <a:gd name="T2" fmla="*/ 784 w 804"/>
              <a:gd name="T3" fmla="*/ 928 h 1028"/>
              <a:gd name="T4" fmla="*/ 644 w 804"/>
              <a:gd name="T5" fmla="*/ 708 h 1028"/>
              <a:gd name="T6" fmla="*/ 284 w 804"/>
              <a:gd name="T7" fmla="*/ 0 h 1028"/>
              <a:gd name="T8" fmla="*/ 132 w 804"/>
              <a:gd name="T9" fmla="*/ 116 h 1028"/>
              <a:gd name="T10" fmla="*/ 0 w 804"/>
              <a:gd name="T11" fmla="*/ 264 h 1028"/>
              <a:gd name="T12" fmla="*/ 804 w 804"/>
              <a:gd name="T13" fmla="*/ 1028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1028">
                <a:moveTo>
                  <a:pt x="804" y="1028"/>
                </a:moveTo>
                <a:lnTo>
                  <a:pt x="784" y="928"/>
                </a:lnTo>
                <a:lnTo>
                  <a:pt x="644" y="708"/>
                </a:lnTo>
                <a:lnTo>
                  <a:pt x="284" y="0"/>
                </a:lnTo>
                <a:lnTo>
                  <a:pt x="132" y="116"/>
                </a:lnTo>
                <a:lnTo>
                  <a:pt x="0" y="264"/>
                </a:lnTo>
                <a:lnTo>
                  <a:pt x="804" y="102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3" name="Freeform 19"/>
          <p:cNvSpPr>
            <a:spLocks/>
          </p:cNvSpPr>
          <p:nvPr/>
        </p:nvSpPr>
        <p:spPr bwMode="auto">
          <a:xfrm>
            <a:off x="4044950" y="2686050"/>
            <a:ext cx="1638300" cy="1225550"/>
          </a:xfrm>
          <a:custGeom>
            <a:avLst/>
            <a:gdLst>
              <a:gd name="T0" fmla="*/ 1032 w 1032"/>
              <a:gd name="T1" fmla="*/ 772 h 772"/>
              <a:gd name="T2" fmla="*/ 1024 w 1032"/>
              <a:gd name="T3" fmla="*/ 688 h 772"/>
              <a:gd name="T4" fmla="*/ 832 w 1032"/>
              <a:gd name="T5" fmla="*/ 544 h 772"/>
              <a:gd name="T6" fmla="*/ 248 w 1032"/>
              <a:gd name="T7" fmla="*/ 0 h 772"/>
              <a:gd name="T8" fmla="*/ 136 w 1032"/>
              <a:gd name="T9" fmla="*/ 156 h 772"/>
              <a:gd name="T10" fmla="*/ 72 w 1032"/>
              <a:gd name="T11" fmla="*/ 292 h 772"/>
              <a:gd name="T12" fmla="*/ 0 w 1032"/>
              <a:gd name="T13" fmla="*/ 480 h 772"/>
              <a:gd name="T14" fmla="*/ 1032 w 1032"/>
              <a:gd name="T15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772">
                <a:moveTo>
                  <a:pt x="1032" y="772"/>
                </a:moveTo>
                <a:lnTo>
                  <a:pt x="1024" y="688"/>
                </a:lnTo>
                <a:lnTo>
                  <a:pt x="832" y="544"/>
                </a:lnTo>
                <a:lnTo>
                  <a:pt x="248" y="0"/>
                </a:lnTo>
                <a:lnTo>
                  <a:pt x="136" y="156"/>
                </a:lnTo>
                <a:lnTo>
                  <a:pt x="72" y="292"/>
                </a:lnTo>
                <a:lnTo>
                  <a:pt x="0" y="480"/>
                </a:lnTo>
                <a:lnTo>
                  <a:pt x="1032" y="77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4" name="Freeform 20"/>
          <p:cNvSpPr>
            <a:spLocks/>
          </p:cNvSpPr>
          <p:nvPr/>
        </p:nvSpPr>
        <p:spPr bwMode="auto">
          <a:xfrm>
            <a:off x="3937000" y="3422650"/>
            <a:ext cx="1714500" cy="730250"/>
          </a:xfrm>
          <a:custGeom>
            <a:avLst/>
            <a:gdLst>
              <a:gd name="T0" fmla="*/ 1080 w 1080"/>
              <a:gd name="T1" fmla="*/ 308 h 460"/>
              <a:gd name="T2" fmla="*/ 1012 w 1080"/>
              <a:gd name="T3" fmla="*/ 228 h 460"/>
              <a:gd name="T4" fmla="*/ 780 w 1080"/>
              <a:gd name="T5" fmla="*/ 200 h 460"/>
              <a:gd name="T6" fmla="*/ 60 w 1080"/>
              <a:gd name="T7" fmla="*/ 0 h 460"/>
              <a:gd name="T8" fmla="*/ 44 w 1080"/>
              <a:gd name="T9" fmla="*/ 116 h 460"/>
              <a:gd name="T10" fmla="*/ 0 w 1080"/>
              <a:gd name="T11" fmla="*/ 260 h 460"/>
              <a:gd name="T12" fmla="*/ 16 w 1080"/>
              <a:gd name="T13" fmla="*/ 460 h 460"/>
              <a:gd name="T14" fmla="*/ 1080 w 1080"/>
              <a:gd name="T15" fmla="*/ 30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0" h="460">
                <a:moveTo>
                  <a:pt x="1080" y="308"/>
                </a:moveTo>
                <a:lnTo>
                  <a:pt x="1012" y="228"/>
                </a:lnTo>
                <a:lnTo>
                  <a:pt x="780" y="200"/>
                </a:lnTo>
                <a:lnTo>
                  <a:pt x="60" y="0"/>
                </a:lnTo>
                <a:lnTo>
                  <a:pt x="44" y="116"/>
                </a:lnTo>
                <a:lnTo>
                  <a:pt x="0" y="260"/>
                </a:lnTo>
                <a:lnTo>
                  <a:pt x="16" y="460"/>
                </a:lnTo>
                <a:lnTo>
                  <a:pt x="1080" y="30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5" name="Freeform 21"/>
          <p:cNvSpPr>
            <a:spLocks/>
          </p:cNvSpPr>
          <p:nvPr/>
        </p:nvSpPr>
        <p:spPr bwMode="auto">
          <a:xfrm>
            <a:off x="3943350" y="3810000"/>
            <a:ext cx="1778000" cy="730250"/>
          </a:xfrm>
          <a:custGeom>
            <a:avLst/>
            <a:gdLst>
              <a:gd name="T0" fmla="*/ 1120 w 1120"/>
              <a:gd name="T1" fmla="*/ 48 h 460"/>
              <a:gd name="T2" fmla="*/ 28 w 1120"/>
              <a:gd name="T3" fmla="*/ 0 h 460"/>
              <a:gd name="T4" fmla="*/ 0 w 1120"/>
              <a:gd name="T5" fmla="*/ 128 h 460"/>
              <a:gd name="T6" fmla="*/ 8 w 1120"/>
              <a:gd name="T7" fmla="*/ 260 h 460"/>
              <a:gd name="T8" fmla="*/ 48 w 1120"/>
              <a:gd name="T9" fmla="*/ 352 h 460"/>
              <a:gd name="T10" fmla="*/ 132 w 1120"/>
              <a:gd name="T11" fmla="*/ 460 h 460"/>
              <a:gd name="T12" fmla="*/ 1120 w 1120"/>
              <a:gd name="T13" fmla="*/ 4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0" h="460">
                <a:moveTo>
                  <a:pt x="1120" y="48"/>
                </a:moveTo>
                <a:lnTo>
                  <a:pt x="28" y="0"/>
                </a:lnTo>
                <a:lnTo>
                  <a:pt x="0" y="128"/>
                </a:lnTo>
                <a:lnTo>
                  <a:pt x="8" y="260"/>
                </a:lnTo>
                <a:lnTo>
                  <a:pt x="48" y="352"/>
                </a:lnTo>
                <a:lnTo>
                  <a:pt x="132" y="460"/>
                </a:lnTo>
                <a:lnTo>
                  <a:pt x="1120" y="4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6" name="Freeform 22"/>
          <p:cNvSpPr>
            <a:spLocks/>
          </p:cNvSpPr>
          <p:nvPr/>
        </p:nvSpPr>
        <p:spPr bwMode="auto">
          <a:xfrm>
            <a:off x="4140200" y="3886200"/>
            <a:ext cx="1574800" cy="1123950"/>
          </a:xfrm>
          <a:custGeom>
            <a:avLst/>
            <a:gdLst>
              <a:gd name="T0" fmla="*/ 992 w 992"/>
              <a:gd name="T1" fmla="*/ 0 h 708"/>
              <a:gd name="T2" fmla="*/ 0 w 992"/>
              <a:gd name="T3" fmla="*/ 412 h 708"/>
              <a:gd name="T4" fmla="*/ 88 w 992"/>
              <a:gd name="T5" fmla="*/ 500 h 708"/>
              <a:gd name="T6" fmla="*/ 220 w 992"/>
              <a:gd name="T7" fmla="*/ 584 h 708"/>
              <a:gd name="T8" fmla="*/ 452 w 992"/>
              <a:gd name="T9" fmla="*/ 708 h 708"/>
              <a:gd name="T10" fmla="*/ 992 w 992"/>
              <a:gd name="T11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2" h="708">
                <a:moveTo>
                  <a:pt x="992" y="0"/>
                </a:moveTo>
                <a:lnTo>
                  <a:pt x="0" y="412"/>
                </a:lnTo>
                <a:lnTo>
                  <a:pt x="88" y="500"/>
                </a:lnTo>
                <a:lnTo>
                  <a:pt x="220" y="584"/>
                </a:lnTo>
                <a:lnTo>
                  <a:pt x="452" y="708"/>
                </a:lnTo>
                <a:lnTo>
                  <a:pt x="992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7" name="Freeform 23"/>
          <p:cNvSpPr>
            <a:spLocks/>
          </p:cNvSpPr>
          <p:nvPr/>
        </p:nvSpPr>
        <p:spPr bwMode="auto">
          <a:xfrm>
            <a:off x="4533900" y="3879850"/>
            <a:ext cx="1181100" cy="1349375"/>
          </a:xfrm>
          <a:custGeom>
            <a:avLst/>
            <a:gdLst>
              <a:gd name="T0" fmla="*/ 744 w 744"/>
              <a:gd name="T1" fmla="*/ 0 h 850"/>
              <a:gd name="T2" fmla="*/ 0 w 744"/>
              <a:gd name="T3" fmla="*/ 610 h 850"/>
              <a:gd name="T4" fmla="*/ 248 w 744"/>
              <a:gd name="T5" fmla="*/ 752 h 850"/>
              <a:gd name="T6" fmla="*/ 316 w 744"/>
              <a:gd name="T7" fmla="*/ 776 h 850"/>
              <a:gd name="T8" fmla="*/ 486 w 744"/>
              <a:gd name="T9" fmla="*/ 850 h 850"/>
              <a:gd name="T10" fmla="*/ 744 w 744"/>
              <a:gd name="T11" fmla="*/ 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850">
                <a:moveTo>
                  <a:pt x="744" y="0"/>
                </a:moveTo>
                <a:lnTo>
                  <a:pt x="0" y="610"/>
                </a:lnTo>
                <a:lnTo>
                  <a:pt x="248" y="752"/>
                </a:lnTo>
                <a:lnTo>
                  <a:pt x="316" y="776"/>
                </a:lnTo>
                <a:lnTo>
                  <a:pt x="486" y="850"/>
                </a:lnTo>
                <a:lnTo>
                  <a:pt x="744" y="0"/>
                </a:lnTo>
                <a:close/>
              </a:path>
            </a:pathLst>
          </a:custGeom>
          <a:solidFill>
            <a:srgbClr val="009900"/>
          </a:solidFill>
          <a:ln w="31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8" name="Freeform 24"/>
          <p:cNvSpPr>
            <a:spLocks/>
          </p:cNvSpPr>
          <p:nvPr/>
        </p:nvSpPr>
        <p:spPr bwMode="auto">
          <a:xfrm>
            <a:off x="4857750" y="3892550"/>
            <a:ext cx="996950" cy="1530350"/>
          </a:xfrm>
          <a:custGeom>
            <a:avLst/>
            <a:gdLst>
              <a:gd name="T0" fmla="*/ 532 w 628"/>
              <a:gd name="T1" fmla="*/ 0 h 964"/>
              <a:gd name="T2" fmla="*/ 0 w 628"/>
              <a:gd name="T3" fmla="*/ 728 h 964"/>
              <a:gd name="T4" fmla="*/ 400 w 628"/>
              <a:gd name="T5" fmla="*/ 892 h 964"/>
              <a:gd name="T6" fmla="*/ 536 w 628"/>
              <a:gd name="T7" fmla="*/ 944 h 964"/>
              <a:gd name="T8" fmla="*/ 628 w 628"/>
              <a:gd name="T9" fmla="*/ 964 h 964"/>
              <a:gd name="T10" fmla="*/ 532 w 628"/>
              <a:gd name="T11" fmla="*/ 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8" h="964">
                <a:moveTo>
                  <a:pt x="532" y="0"/>
                </a:moveTo>
                <a:lnTo>
                  <a:pt x="0" y="728"/>
                </a:lnTo>
                <a:lnTo>
                  <a:pt x="400" y="892"/>
                </a:lnTo>
                <a:lnTo>
                  <a:pt x="536" y="944"/>
                </a:lnTo>
                <a:lnTo>
                  <a:pt x="628" y="964"/>
                </a:lnTo>
                <a:lnTo>
                  <a:pt x="532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69" name="Freeform 25"/>
          <p:cNvSpPr>
            <a:spLocks/>
          </p:cNvSpPr>
          <p:nvPr/>
        </p:nvSpPr>
        <p:spPr bwMode="auto">
          <a:xfrm>
            <a:off x="5695950" y="3886200"/>
            <a:ext cx="952500" cy="1619250"/>
          </a:xfrm>
          <a:custGeom>
            <a:avLst/>
            <a:gdLst>
              <a:gd name="T0" fmla="*/ 0 w 600"/>
              <a:gd name="T1" fmla="*/ 0 h 1020"/>
              <a:gd name="T2" fmla="*/ 64 w 600"/>
              <a:gd name="T3" fmla="*/ 952 h 1020"/>
              <a:gd name="T4" fmla="*/ 240 w 600"/>
              <a:gd name="T5" fmla="*/ 1004 h 1020"/>
              <a:gd name="T6" fmla="*/ 336 w 600"/>
              <a:gd name="T7" fmla="*/ 1020 h 1020"/>
              <a:gd name="T8" fmla="*/ 600 w 600"/>
              <a:gd name="T9" fmla="*/ 1014 h 1020"/>
              <a:gd name="T10" fmla="*/ 0 w 600"/>
              <a:gd name="T11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1020">
                <a:moveTo>
                  <a:pt x="0" y="0"/>
                </a:moveTo>
                <a:lnTo>
                  <a:pt x="64" y="952"/>
                </a:lnTo>
                <a:lnTo>
                  <a:pt x="240" y="1004"/>
                </a:lnTo>
                <a:lnTo>
                  <a:pt x="336" y="1020"/>
                </a:lnTo>
                <a:lnTo>
                  <a:pt x="600" y="1014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70" name="Freeform 26"/>
          <p:cNvSpPr>
            <a:spLocks/>
          </p:cNvSpPr>
          <p:nvPr/>
        </p:nvSpPr>
        <p:spPr bwMode="auto">
          <a:xfrm>
            <a:off x="5695950" y="3879850"/>
            <a:ext cx="1476375" cy="1654175"/>
          </a:xfrm>
          <a:custGeom>
            <a:avLst/>
            <a:gdLst>
              <a:gd name="T0" fmla="*/ 0 w 930"/>
              <a:gd name="T1" fmla="*/ 0 h 1042"/>
              <a:gd name="T2" fmla="*/ 366 w 930"/>
              <a:gd name="T3" fmla="*/ 1042 h 1042"/>
              <a:gd name="T4" fmla="*/ 644 w 930"/>
              <a:gd name="T5" fmla="*/ 1000 h 1042"/>
              <a:gd name="T6" fmla="*/ 804 w 930"/>
              <a:gd name="T7" fmla="*/ 868 h 1042"/>
              <a:gd name="T8" fmla="*/ 930 w 930"/>
              <a:gd name="T9" fmla="*/ 634 h 1042"/>
              <a:gd name="T10" fmla="*/ 0 w 930"/>
              <a:gd name="T11" fmla="*/ 0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0" h="1042">
                <a:moveTo>
                  <a:pt x="0" y="0"/>
                </a:moveTo>
                <a:lnTo>
                  <a:pt x="366" y="1042"/>
                </a:lnTo>
                <a:lnTo>
                  <a:pt x="644" y="1000"/>
                </a:lnTo>
                <a:lnTo>
                  <a:pt x="804" y="868"/>
                </a:lnTo>
                <a:lnTo>
                  <a:pt x="930" y="634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71" name="Freeform 27"/>
          <p:cNvSpPr>
            <a:spLocks/>
          </p:cNvSpPr>
          <p:nvPr/>
        </p:nvSpPr>
        <p:spPr bwMode="auto">
          <a:xfrm>
            <a:off x="5705475" y="3886200"/>
            <a:ext cx="1641475" cy="1238250"/>
          </a:xfrm>
          <a:custGeom>
            <a:avLst/>
            <a:gdLst>
              <a:gd name="T0" fmla="*/ 0 w 1034"/>
              <a:gd name="T1" fmla="*/ 0 h 780"/>
              <a:gd name="T2" fmla="*/ 852 w 1034"/>
              <a:gd name="T3" fmla="*/ 780 h 780"/>
              <a:gd name="T4" fmla="*/ 948 w 1034"/>
              <a:gd name="T5" fmla="*/ 564 h 780"/>
              <a:gd name="T6" fmla="*/ 1034 w 1034"/>
              <a:gd name="T7" fmla="*/ 308 h 780"/>
              <a:gd name="T8" fmla="*/ 0 w 1034"/>
              <a:gd name="T9" fmla="*/ 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4" h="780">
                <a:moveTo>
                  <a:pt x="0" y="0"/>
                </a:moveTo>
                <a:lnTo>
                  <a:pt x="852" y="780"/>
                </a:lnTo>
                <a:lnTo>
                  <a:pt x="948" y="564"/>
                </a:lnTo>
                <a:lnTo>
                  <a:pt x="1034" y="308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72" name="Freeform 28"/>
          <p:cNvSpPr>
            <a:spLocks/>
          </p:cNvSpPr>
          <p:nvPr/>
        </p:nvSpPr>
        <p:spPr bwMode="auto">
          <a:xfrm>
            <a:off x="5486400" y="3810000"/>
            <a:ext cx="1987550" cy="590550"/>
          </a:xfrm>
          <a:custGeom>
            <a:avLst/>
            <a:gdLst>
              <a:gd name="T0" fmla="*/ 0 w 1156"/>
              <a:gd name="T1" fmla="*/ 12 h 324"/>
              <a:gd name="T2" fmla="*/ 148 w 1156"/>
              <a:gd name="T3" fmla="*/ 76 h 324"/>
              <a:gd name="T4" fmla="*/ 1072 w 1156"/>
              <a:gd name="T5" fmla="*/ 324 h 324"/>
              <a:gd name="T6" fmla="*/ 1116 w 1156"/>
              <a:gd name="T7" fmla="*/ 180 h 324"/>
              <a:gd name="T8" fmla="*/ 1156 w 1156"/>
              <a:gd name="T9" fmla="*/ 0 h 324"/>
              <a:gd name="T10" fmla="*/ 0 w 1156"/>
              <a:gd name="T11" fmla="*/ 12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6" h="324">
                <a:moveTo>
                  <a:pt x="0" y="12"/>
                </a:moveTo>
                <a:lnTo>
                  <a:pt x="148" y="76"/>
                </a:lnTo>
                <a:lnTo>
                  <a:pt x="1072" y="324"/>
                </a:lnTo>
                <a:lnTo>
                  <a:pt x="1116" y="180"/>
                </a:lnTo>
                <a:lnTo>
                  <a:pt x="1156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7373" name="Freeform 29"/>
          <p:cNvSpPr>
            <a:spLocks/>
          </p:cNvSpPr>
          <p:nvPr/>
        </p:nvSpPr>
        <p:spPr bwMode="auto">
          <a:xfrm>
            <a:off x="3735388" y="2006600"/>
            <a:ext cx="3962400" cy="3708400"/>
          </a:xfrm>
          <a:custGeom>
            <a:avLst/>
            <a:gdLst>
              <a:gd name="T0" fmla="*/ 192 w 2496"/>
              <a:gd name="T1" fmla="*/ 1504 h 2336"/>
              <a:gd name="T2" fmla="*/ 1872 w 2496"/>
              <a:gd name="T3" fmla="*/ 2176 h 2336"/>
              <a:gd name="T4" fmla="*/ 2304 w 2496"/>
              <a:gd name="T5" fmla="*/ 544 h 2336"/>
              <a:gd name="T6" fmla="*/ 720 w 2496"/>
              <a:gd name="T7" fmla="*/ 160 h 2336"/>
              <a:gd name="T8" fmla="*/ 192 w 2496"/>
              <a:gd name="T9" fmla="*/ 1504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2336">
                <a:moveTo>
                  <a:pt x="192" y="1504"/>
                </a:moveTo>
                <a:cubicBezTo>
                  <a:pt x="384" y="1840"/>
                  <a:pt x="1520" y="2336"/>
                  <a:pt x="1872" y="2176"/>
                </a:cubicBezTo>
                <a:cubicBezTo>
                  <a:pt x="2224" y="2016"/>
                  <a:pt x="2496" y="880"/>
                  <a:pt x="2304" y="544"/>
                </a:cubicBezTo>
                <a:cubicBezTo>
                  <a:pt x="2112" y="208"/>
                  <a:pt x="1072" y="0"/>
                  <a:pt x="720" y="160"/>
                </a:cubicBezTo>
                <a:cubicBezTo>
                  <a:pt x="368" y="320"/>
                  <a:pt x="0" y="1168"/>
                  <a:pt x="192" y="1504"/>
                </a:cubicBezTo>
                <a:close/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75" name="Text Box 31"/>
          <p:cNvSpPr txBox="1">
            <a:spLocks noChangeArrowheads="1"/>
          </p:cNvSpPr>
          <p:nvPr/>
        </p:nvSpPr>
        <p:spPr bwMode="auto">
          <a:xfrm>
            <a:off x="6096000" y="45847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77376" name="Text Box 32"/>
          <p:cNvSpPr txBox="1">
            <a:spLocks noChangeArrowheads="1"/>
          </p:cNvSpPr>
          <p:nvPr/>
        </p:nvSpPr>
        <p:spPr bwMode="auto">
          <a:xfrm>
            <a:off x="5378450" y="383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/>
              <a:t>0</a:t>
            </a:r>
          </a:p>
        </p:txBody>
      </p:sp>
      <p:sp>
        <p:nvSpPr>
          <p:cNvPr id="1977378" name="Freeform 34"/>
          <p:cNvSpPr>
            <a:spLocks/>
          </p:cNvSpPr>
          <p:nvPr/>
        </p:nvSpPr>
        <p:spPr bwMode="auto">
          <a:xfrm>
            <a:off x="5691188" y="3876675"/>
            <a:ext cx="1770062" cy="6350"/>
          </a:xfrm>
          <a:custGeom>
            <a:avLst/>
            <a:gdLst>
              <a:gd name="T0" fmla="*/ 0 w 1115"/>
              <a:gd name="T1" fmla="*/ 0 h 4"/>
              <a:gd name="T2" fmla="*/ 1115 w 1115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5" h="4">
                <a:moveTo>
                  <a:pt x="0" y="0"/>
                </a:moveTo>
                <a:lnTo>
                  <a:pt x="1115" y="4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7386" name="Rectangle 42"/>
          <p:cNvSpPr>
            <a:spLocks noChangeArrowheads="1"/>
          </p:cNvSpPr>
          <p:nvPr/>
        </p:nvSpPr>
        <p:spPr bwMode="auto">
          <a:xfrm>
            <a:off x="269875" y="311150"/>
            <a:ext cx="53260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怎样利用极坐标计算二重积分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738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4400550"/>
            <a:ext cx="263525" cy="1936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77388" name="Object 44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4" name="公式" r:id="rId11" imgW="1244520" imgH="380880" progId="Equation.3">
                  <p:embed/>
                </p:oleObj>
              </mc:Choice>
              <mc:Fallback>
                <p:oleObj name="公式" r:id="rId11" imgW="1244520" imgH="380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7389" name="Object 45"/>
          <p:cNvGraphicFramePr>
            <a:graphicFrameLocks noChangeAspect="1"/>
          </p:cNvGraphicFramePr>
          <p:nvPr/>
        </p:nvGraphicFramePr>
        <p:xfrm>
          <a:off x="749300" y="5715000"/>
          <a:ext cx="27225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5" name="公式" r:id="rId13" imgW="1244520" imgH="380880" progId="Equation.3">
                  <p:embed/>
                </p:oleObj>
              </mc:Choice>
              <mc:Fallback>
                <p:oleObj name="公式" r:id="rId13" imgW="1244520" imgH="380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715000"/>
                        <a:ext cx="27225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7390" name="Text Box 46"/>
          <p:cNvSpPr txBox="1">
            <a:spLocks noChangeArrowheads="1"/>
          </p:cNvSpPr>
          <p:nvPr/>
        </p:nvSpPr>
        <p:spPr bwMode="auto">
          <a:xfrm>
            <a:off x="269875" y="884238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009900"/>
                </a:solidFill>
              </a:rPr>
              <a:t>极点位于区域 </a:t>
            </a:r>
            <a:r>
              <a:rPr lang="en-US" altLang="zh-CN" b="1" i="1" u="sng">
                <a:solidFill>
                  <a:srgbClr val="009900"/>
                </a:solidFill>
              </a:rPr>
              <a:t>D </a:t>
            </a:r>
            <a:r>
              <a:rPr lang="zh-CN" altLang="en-US" b="1" u="sng">
                <a:solidFill>
                  <a:srgbClr val="009900"/>
                </a:solidFill>
              </a:rPr>
              <a:t>的内部</a:t>
            </a:r>
            <a:r>
              <a:rPr lang="zh-CN" altLang="en-US" sz="2000" b="1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1977392" name="Text Box 48"/>
          <p:cNvSpPr txBox="1">
            <a:spLocks noChangeArrowheads="1"/>
          </p:cNvSpPr>
          <p:nvPr/>
        </p:nvSpPr>
        <p:spPr bwMode="auto">
          <a:xfrm>
            <a:off x="8672513" y="38354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sp>
        <p:nvSpPr>
          <p:cNvPr id="1977374" name="Freeform 30"/>
          <p:cNvSpPr>
            <a:spLocks/>
          </p:cNvSpPr>
          <p:nvPr/>
        </p:nvSpPr>
        <p:spPr bwMode="auto">
          <a:xfrm>
            <a:off x="5695950" y="3886200"/>
            <a:ext cx="3124200" cy="1588"/>
          </a:xfrm>
          <a:custGeom>
            <a:avLst/>
            <a:gdLst>
              <a:gd name="T0" fmla="*/ 0 w 1968"/>
              <a:gd name="T1" fmla="*/ 0 h 1"/>
              <a:gd name="T2" fmla="*/ 1968 w 1968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8" h="1">
                <a:moveTo>
                  <a:pt x="0" y="0"/>
                </a:moveTo>
                <a:lnTo>
                  <a:pt x="1968" y="1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7400" name="AutoShape 56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7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97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97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97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97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97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7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7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7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7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7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7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7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7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7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7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7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7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7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7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7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7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97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97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7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94" grpId="0" animBg="1"/>
      <p:bldP spid="1977395" grpId="0" animBg="1"/>
      <p:bldP spid="1977396" grpId="0" animBg="1"/>
      <p:bldP spid="1977397" grpId="0" animBg="1"/>
      <p:bldP spid="1977398" grpId="0" animBg="1"/>
      <p:bldP spid="1977399" grpId="0" animBg="1"/>
      <p:bldP spid="1977352" grpId="0" animBg="1"/>
      <p:bldP spid="1977353" grpId="0" animBg="1"/>
      <p:bldP spid="1977354" grpId="0" animBg="1"/>
      <p:bldP spid="1977355" grpId="0" animBg="1"/>
      <p:bldP spid="1977356" grpId="0" animBg="1"/>
      <p:bldP spid="1977357" grpId="0" animBg="1"/>
      <p:bldP spid="1977358" grpId="0" animBg="1"/>
      <p:bldP spid="1977359" grpId="0" animBg="1"/>
      <p:bldP spid="1977360" grpId="0" animBg="1"/>
      <p:bldP spid="1977361" grpId="0" animBg="1"/>
      <p:bldP spid="1977362" grpId="0" animBg="1"/>
      <p:bldP spid="1977363" grpId="0" animBg="1"/>
      <p:bldP spid="1977364" grpId="0" animBg="1"/>
      <p:bldP spid="1977365" grpId="0" animBg="1"/>
      <p:bldP spid="1977366" grpId="0" animBg="1"/>
      <p:bldP spid="1977367" grpId="0" animBg="1"/>
      <p:bldP spid="1977368" grpId="0" animBg="1"/>
      <p:bldP spid="1977369" grpId="0" animBg="1"/>
      <p:bldP spid="1977370" grpId="0" animBg="1"/>
      <p:bldP spid="1977371" grpId="0" animBg="1"/>
      <p:bldP spid="1977372" grpId="0" animBg="1"/>
      <p:bldP spid="19773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773" name="Rectangle 106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2739" name="Text Box 1027"/>
          <p:cNvSpPr txBox="1">
            <a:spLocks noChangeArrowheads="1"/>
          </p:cNvSpPr>
          <p:nvPr/>
        </p:nvSpPr>
        <p:spPr bwMode="auto">
          <a:xfrm>
            <a:off x="6503988" y="8624888"/>
            <a:ext cx="1812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292767" name="Text Box 1055"/>
          <p:cNvSpPr txBox="1">
            <a:spLocks noChangeArrowheads="1"/>
          </p:cNvSpPr>
          <p:nvPr/>
        </p:nvSpPr>
        <p:spPr bwMode="auto">
          <a:xfrm>
            <a:off x="455613" y="623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22</a:t>
            </a:r>
            <a:endParaRPr lang="en-US" altLang="zh-CN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hlinkClick r:id="rId3" action="ppaction://hlinksldjump"/>
            </a:endParaRPr>
          </a:p>
        </p:txBody>
      </p:sp>
      <p:graphicFrame>
        <p:nvGraphicFramePr>
          <p:cNvPr id="2292768" name="Object 1056"/>
          <p:cNvGraphicFramePr>
            <a:graphicFrameLocks noChangeAspect="1"/>
          </p:cNvGraphicFramePr>
          <p:nvPr/>
        </p:nvGraphicFramePr>
        <p:xfrm>
          <a:off x="879475" y="539750"/>
          <a:ext cx="2813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797" name="公式" r:id="rId4" imgW="1726920" imgH="431640" progId="Equation.3">
                  <p:embed/>
                </p:oleObj>
              </mc:Choice>
              <mc:Fallback>
                <p:oleObj name="公式" r:id="rId4" imgW="1726920" imgH="43164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39750"/>
                        <a:ext cx="28130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2770" name="Object 1058"/>
          <p:cNvGraphicFramePr>
            <a:graphicFrameLocks noChangeAspect="1"/>
          </p:cNvGraphicFramePr>
          <p:nvPr/>
        </p:nvGraphicFramePr>
        <p:xfrm>
          <a:off x="889000" y="1482725"/>
          <a:ext cx="2268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798" name="公式" r:id="rId6" imgW="1434960" imgH="368280" progId="Equation.3">
                  <p:embed/>
                </p:oleObj>
              </mc:Choice>
              <mc:Fallback>
                <p:oleObj name="公式" r:id="rId6" imgW="1434960" imgH="368280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482725"/>
                        <a:ext cx="22685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71" name="Text Box 1059"/>
          <p:cNvSpPr txBox="1">
            <a:spLocks noChangeArrowheads="1"/>
          </p:cNvSpPr>
          <p:nvPr/>
        </p:nvSpPr>
        <p:spPr bwMode="auto">
          <a:xfrm>
            <a:off x="455613" y="1470025"/>
            <a:ext cx="110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23</a:t>
            </a:r>
            <a:endParaRPr lang="en-US" altLang="zh-CN" sz="1200">
              <a:solidFill>
                <a:srgbClr val="FF00FF"/>
              </a:solidFill>
            </a:endParaRPr>
          </a:p>
        </p:txBody>
      </p:sp>
      <p:graphicFrame>
        <p:nvGraphicFramePr>
          <p:cNvPr id="2292772" name="Object 1060"/>
          <p:cNvGraphicFramePr>
            <a:graphicFrameLocks noChangeAspect="1"/>
          </p:cNvGraphicFramePr>
          <p:nvPr/>
        </p:nvGraphicFramePr>
        <p:xfrm>
          <a:off x="3321050" y="1498600"/>
          <a:ext cx="47672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799" name="公式" r:id="rId8" imgW="3136680" imgH="228600" progId="Equation.3">
                  <p:embed/>
                </p:oleObj>
              </mc:Choice>
              <mc:Fallback>
                <p:oleObj name="公式" r:id="rId8" imgW="3136680" imgH="228600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498600"/>
                        <a:ext cx="47672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2775" name="Object 1063"/>
          <p:cNvGraphicFramePr>
            <a:graphicFrameLocks noChangeAspect="1"/>
          </p:cNvGraphicFramePr>
          <p:nvPr/>
        </p:nvGraphicFramePr>
        <p:xfrm>
          <a:off x="6296025" y="3886200"/>
          <a:ext cx="172402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00" name="Clip" r:id="rId10" imgW="1077120" imgH="1472040" progId="MS_ClipArt_Gallery.2">
                  <p:embed/>
                </p:oleObj>
              </mc:Choice>
              <mc:Fallback>
                <p:oleObj name="Clip" r:id="rId10" imgW="1077120" imgH="1472040" progId="MS_ClipArt_Gallery.2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3886200"/>
                        <a:ext cx="1724025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76" name="Rectangle 1064"/>
          <p:cNvSpPr>
            <a:spLocks noGrp="1" noChangeArrowheads="1"/>
          </p:cNvSpPr>
          <p:nvPr>
            <p:ph type="title" idx="4294967295"/>
          </p:nvPr>
        </p:nvSpPr>
        <p:spPr>
          <a:xfrm>
            <a:off x="596900" y="5511800"/>
            <a:ext cx="328613" cy="1238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292777" name="Text Box 1065"/>
          <p:cNvSpPr txBox="1">
            <a:spLocks noChangeArrowheads="1"/>
          </p:cNvSpPr>
          <p:nvPr/>
        </p:nvSpPr>
        <p:spPr bwMode="auto">
          <a:xfrm>
            <a:off x="455613" y="2070100"/>
            <a:ext cx="251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24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将积分换序</a:t>
            </a:r>
            <a:endParaRPr lang="zh-CN" altLang="en-US">
              <a:solidFill>
                <a:schemeClr val="tx1"/>
              </a:solidFill>
              <a:latin typeface="楷体_GB2312" pitchFamily="49" charset="-122"/>
              <a:hlinkClick r:id="rId12" action="ppaction://hlinksldjump"/>
            </a:endParaRPr>
          </a:p>
        </p:txBody>
      </p:sp>
      <p:graphicFrame>
        <p:nvGraphicFramePr>
          <p:cNvPr id="2292780" name="Object 1068"/>
          <p:cNvGraphicFramePr>
            <a:graphicFrameLocks noChangeAspect="1"/>
          </p:cNvGraphicFramePr>
          <p:nvPr/>
        </p:nvGraphicFramePr>
        <p:xfrm>
          <a:off x="2392363" y="1981200"/>
          <a:ext cx="2584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01" name="公式" r:id="rId13" imgW="1638000" imgH="355320" progId="Equation.3">
                  <p:embed/>
                </p:oleObj>
              </mc:Choice>
              <mc:Fallback>
                <p:oleObj name="公式" r:id="rId13" imgW="1638000" imgH="355320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981200"/>
                        <a:ext cx="2584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87" name="Text Box 1075"/>
          <p:cNvSpPr txBox="1">
            <a:spLocks noChangeArrowheads="1"/>
          </p:cNvSpPr>
          <p:nvPr/>
        </p:nvSpPr>
        <p:spPr bwMode="auto">
          <a:xfrm>
            <a:off x="455613" y="2743200"/>
            <a:ext cx="2973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25  </a:t>
            </a:r>
            <a:r>
              <a:rPr lang="zh-CN" altLang="en-US" sz="1800">
                <a:solidFill>
                  <a:schemeClr val="tx1"/>
                </a:solidFill>
                <a:latin typeface="楷体_GB2312" pitchFamily="49" charset="-122"/>
              </a:rPr>
              <a:t>将积分化为</a:t>
            </a:r>
            <a:r>
              <a:rPr lang="zh-CN" altLang="en-US" sz="1800">
                <a:solidFill>
                  <a:schemeClr val="tx1"/>
                </a:solidFill>
              </a:rPr>
              <a:t>极坐标形式</a:t>
            </a:r>
            <a:endParaRPr lang="zh-CN" altLang="en-US" sz="1800">
              <a:solidFill>
                <a:schemeClr val="tx1"/>
              </a:solidFill>
              <a:hlinkClick r:id="rId12" action="ppaction://hlinksldjump"/>
            </a:endParaRPr>
          </a:p>
        </p:txBody>
      </p:sp>
      <p:graphicFrame>
        <p:nvGraphicFramePr>
          <p:cNvPr id="2292789" name="Object 1077"/>
          <p:cNvGraphicFramePr>
            <a:graphicFrameLocks noChangeAspect="1"/>
          </p:cNvGraphicFramePr>
          <p:nvPr/>
        </p:nvGraphicFramePr>
        <p:xfrm>
          <a:off x="5600700" y="2620963"/>
          <a:ext cx="24574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02" name="公式" r:id="rId15" imgW="1638000" imgH="469800" progId="Equation.3">
                  <p:embed/>
                </p:oleObj>
              </mc:Choice>
              <mc:Fallback>
                <p:oleObj name="公式" r:id="rId15" imgW="1638000" imgH="469800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620963"/>
                        <a:ext cx="24574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2790" name="Object 1078"/>
          <p:cNvGraphicFramePr>
            <a:graphicFrameLocks noChangeAspect="1"/>
          </p:cNvGraphicFramePr>
          <p:nvPr/>
        </p:nvGraphicFramePr>
        <p:xfrm>
          <a:off x="3363913" y="2620963"/>
          <a:ext cx="24685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03" name="公式" r:id="rId17" imgW="1511280" imgH="419040" progId="Equation.3">
                  <p:embed/>
                </p:oleObj>
              </mc:Choice>
              <mc:Fallback>
                <p:oleObj name="公式" r:id="rId17" imgW="1511280" imgH="419040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2620963"/>
                        <a:ext cx="24685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92" name="AutoShape 108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43800" y="11572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2793" name="AutoShape 1081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150971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2794" name="AutoShape 1082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6175" y="20701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2795" name="AutoShape 1083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6575" y="2743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92769" name="Object 1057"/>
          <p:cNvGraphicFramePr>
            <a:graphicFrameLocks noChangeAspect="1"/>
          </p:cNvGraphicFramePr>
          <p:nvPr/>
        </p:nvGraphicFramePr>
        <p:xfrm>
          <a:off x="808038" y="1114425"/>
          <a:ext cx="6581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04" name="公式" r:id="rId21" imgW="4190760" imgH="228600" progId="Equation.3">
                  <p:embed/>
                </p:oleObj>
              </mc:Choice>
              <mc:Fallback>
                <p:oleObj name="公式" r:id="rId21" imgW="4190760" imgH="2286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1114425"/>
                        <a:ext cx="6581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8370" name="Object 2"/>
          <p:cNvGraphicFramePr>
            <a:graphicFrameLocks noChangeAspect="1"/>
          </p:cNvGraphicFramePr>
          <p:nvPr/>
        </p:nvGraphicFramePr>
        <p:xfrm>
          <a:off x="6994525" y="2033588"/>
          <a:ext cx="703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4" name="公式" r:id="rId3" imgW="317160" imgH="203040" progId="Equation.3">
                  <p:embed/>
                </p:oleObj>
              </mc:Choice>
              <mc:Fallback>
                <p:oleObj name="公式" r:id="rId3" imgW="3171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033588"/>
                        <a:ext cx="7032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8371" name="Text Box 3"/>
          <p:cNvSpPr txBox="1">
            <a:spLocks noChangeArrowheads="1"/>
          </p:cNvSpPr>
          <p:nvPr/>
        </p:nvSpPr>
        <p:spPr bwMode="auto">
          <a:xfrm>
            <a:off x="5829300" y="34290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1978372" name="Text Box 4"/>
          <p:cNvSpPr txBox="1">
            <a:spLocks noChangeArrowheads="1"/>
          </p:cNvSpPr>
          <p:nvPr/>
        </p:nvSpPr>
        <p:spPr bwMode="auto">
          <a:xfrm>
            <a:off x="388938" y="1681163"/>
            <a:ext cx="560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1978373" name="Object 5"/>
          <p:cNvGraphicFramePr>
            <a:graphicFrameLocks noChangeAspect="1"/>
          </p:cNvGraphicFramePr>
          <p:nvPr/>
        </p:nvGraphicFramePr>
        <p:xfrm>
          <a:off x="1282700" y="1731963"/>
          <a:ext cx="1771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5" name="公式" r:id="rId5" imgW="787320" imgH="203040" progId="Equation.3">
                  <p:embed/>
                </p:oleObj>
              </mc:Choice>
              <mc:Fallback>
                <p:oleObj name="公式" r:id="rId5" imgW="7873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731963"/>
                        <a:ext cx="17716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74" name="Object 6"/>
          <p:cNvGraphicFramePr>
            <a:graphicFrameLocks noChangeAspect="1"/>
          </p:cNvGraphicFramePr>
          <p:nvPr/>
        </p:nvGraphicFramePr>
        <p:xfrm>
          <a:off x="1282700" y="2289175"/>
          <a:ext cx="1625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6" name="公式" r:id="rId7" imgW="723600" imgH="177480" progId="Equation.3">
                  <p:embed/>
                </p:oleObj>
              </mc:Choice>
              <mc:Fallback>
                <p:oleObj name="公式" r:id="rId7" imgW="7236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289175"/>
                        <a:ext cx="1625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75" name="Object 7"/>
          <p:cNvGraphicFramePr>
            <a:graphicFrameLocks noChangeAspect="1"/>
          </p:cNvGraphicFramePr>
          <p:nvPr/>
        </p:nvGraphicFramePr>
        <p:xfrm>
          <a:off x="3683000" y="5668963"/>
          <a:ext cx="50339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7" name="公式" r:id="rId9" imgW="2158920" imgH="330120" progId="Equation.3">
                  <p:embed/>
                </p:oleObj>
              </mc:Choice>
              <mc:Fallback>
                <p:oleObj name="公式" r:id="rId9" imgW="215892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668963"/>
                        <a:ext cx="50339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76" name="Object 8"/>
          <p:cNvGraphicFramePr>
            <a:graphicFrameLocks noChangeAspect="1"/>
          </p:cNvGraphicFramePr>
          <p:nvPr/>
        </p:nvGraphicFramePr>
        <p:xfrm>
          <a:off x="4094163" y="5715000"/>
          <a:ext cx="9382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8" name="公式" r:id="rId11" imgW="444240" imgH="330120" progId="Equation.3">
                  <p:embed/>
                </p:oleObj>
              </mc:Choice>
              <mc:Fallback>
                <p:oleObj name="公式" r:id="rId11" imgW="44424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5715000"/>
                        <a:ext cx="93821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8377" name="Text Box 9"/>
          <p:cNvSpPr txBox="1">
            <a:spLocks noChangeArrowheads="1"/>
          </p:cNvSpPr>
          <p:nvPr/>
        </p:nvSpPr>
        <p:spPr bwMode="auto">
          <a:xfrm>
            <a:off x="8763000" y="29067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8378" name="Freeform 10"/>
          <p:cNvSpPr>
            <a:spLocks/>
          </p:cNvSpPr>
          <p:nvPr/>
        </p:nvSpPr>
        <p:spPr bwMode="auto">
          <a:xfrm>
            <a:off x="3735388" y="2006600"/>
            <a:ext cx="3962400" cy="3708400"/>
          </a:xfrm>
          <a:custGeom>
            <a:avLst/>
            <a:gdLst>
              <a:gd name="T0" fmla="*/ 192 w 2496"/>
              <a:gd name="T1" fmla="*/ 1504 h 2336"/>
              <a:gd name="T2" fmla="*/ 1872 w 2496"/>
              <a:gd name="T3" fmla="*/ 2176 h 2336"/>
              <a:gd name="T4" fmla="*/ 2304 w 2496"/>
              <a:gd name="T5" fmla="*/ 544 h 2336"/>
              <a:gd name="T6" fmla="*/ 720 w 2496"/>
              <a:gd name="T7" fmla="*/ 160 h 2336"/>
              <a:gd name="T8" fmla="*/ 192 w 2496"/>
              <a:gd name="T9" fmla="*/ 1504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2336">
                <a:moveTo>
                  <a:pt x="192" y="1504"/>
                </a:moveTo>
                <a:cubicBezTo>
                  <a:pt x="384" y="1840"/>
                  <a:pt x="1520" y="2336"/>
                  <a:pt x="1872" y="2176"/>
                </a:cubicBezTo>
                <a:cubicBezTo>
                  <a:pt x="2224" y="2016"/>
                  <a:pt x="2496" y="880"/>
                  <a:pt x="2304" y="544"/>
                </a:cubicBezTo>
                <a:cubicBezTo>
                  <a:pt x="2112" y="208"/>
                  <a:pt x="1072" y="0"/>
                  <a:pt x="720" y="160"/>
                </a:cubicBezTo>
                <a:cubicBezTo>
                  <a:pt x="368" y="320"/>
                  <a:pt x="0" y="1168"/>
                  <a:pt x="192" y="1504"/>
                </a:cubicBezTo>
                <a:close/>
              </a:path>
            </a:pathLst>
          </a:custGeom>
          <a:solidFill>
            <a:srgbClr val="009900"/>
          </a:solidFill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8379" name="Freeform 11"/>
          <p:cNvSpPr>
            <a:spLocks/>
          </p:cNvSpPr>
          <p:nvPr/>
        </p:nvSpPr>
        <p:spPr bwMode="auto">
          <a:xfrm>
            <a:off x="5695950" y="3886200"/>
            <a:ext cx="3124200" cy="1588"/>
          </a:xfrm>
          <a:custGeom>
            <a:avLst/>
            <a:gdLst>
              <a:gd name="T0" fmla="*/ 0 w 1968"/>
              <a:gd name="T1" fmla="*/ 0 h 1"/>
              <a:gd name="T2" fmla="*/ 1968 w 1968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8" h="1">
                <a:moveTo>
                  <a:pt x="0" y="0"/>
                </a:moveTo>
                <a:lnTo>
                  <a:pt x="1968" y="1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8380" name="Text Box 12"/>
          <p:cNvSpPr txBox="1">
            <a:spLocks noChangeArrowheads="1"/>
          </p:cNvSpPr>
          <p:nvPr/>
        </p:nvSpPr>
        <p:spPr bwMode="auto">
          <a:xfrm>
            <a:off x="6096000" y="45847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78381" name="Text Box 13"/>
          <p:cNvSpPr txBox="1">
            <a:spLocks noChangeArrowheads="1"/>
          </p:cNvSpPr>
          <p:nvPr/>
        </p:nvSpPr>
        <p:spPr bwMode="auto">
          <a:xfrm>
            <a:off x="5378450" y="383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/>
              <a:t>0</a:t>
            </a:r>
            <a:endParaRPr lang="en-US" altLang="zh-CN" b="1"/>
          </a:p>
        </p:txBody>
      </p:sp>
      <p:sp>
        <p:nvSpPr>
          <p:cNvPr id="1978383" name="Text Box 15"/>
          <p:cNvSpPr txBox="1">
            <a:spLocks noChangeArrowheads="1"/>
          </p:cNvSpPr>
          <p:nvPr/>
        </p:nvSpPr>
        <p:spPr bwMode="auto">
          <a:xfrm>
            <a:off x="0" y="2727325"/>
            <a:ext cx="38560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  </a:t>
            </a:r>
            <a:r>
              <a:rPr lang="zh-CN" altLang="en-US" sz="2000" b="1">
                <a:solidFill>
                  <a:srgbClr val="FF0000"/>
                </a:solidFill>
              </a:rPr>
              <a:t>步骤：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  </a:t>
            </a:r>
            <a:r>
              <a:rPr lang="zh-CN" altLang="en-US" sz="2000" b="1">
                <a:solidFill>
                  <a:srgbClr val="FF0000"/>
                </a:solidFill>
              </a:rPr>
              <a:t>从</a:t>
            </a:r>
            <a:r>
              <a:rPr lang="en-US" altLang="zh-CN" sz="2000" b="1" i="1">
                <a:solidFill>
                  <a:srgbClr val="FF0000"/>
                </a:solidFill>
              </a:rPr>
              <a:t>D</a:t>
            </a:r>
            <a:r>
              <a:rPr lang="zh-CN" altLang="en-US" sz="2000" b="1">
                <a:solidFill>
                  <a:srgbClr val="FF0000"/>
                </a:solidFill>
              </a:rPr>
              <a:t>的图形找出 </a:t>
            </a:r>
            <a:r>
              <a:rPr lang="en-US" altLang="zh-CN" sz="2000" b="1" i="1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, 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zh-CN" altLang="en-US" sz="2000" b="1">
                <a:solidFill>
                  <a:srgbClr val="FF0000"/>
                </a:solidFill>
                <a:sym typeface="Symbol" pitchFamily="18" charset="2"/>
              </a:rPr>
              <a:t>上、下限；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2 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化被积函数为极坐标形式；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3  </a:t>
            </a:r>
            <a:r>
              <a:rPr lang="zh-CN" altLang="en-US" sz="2000" b="1">
                <a:solidFill>
                  <a:srgbClr val="FF0000"/>
                </a:solidFill>
              </a:rPr>
              <a:t>面积元素</a:t>
            </a:r>
            <a:r>
              <a:rPr lang="en-US" altLang="zh-CN" sz="2000" b="1">
                <a:solidFill>
                  <a:schemeClr val="tx1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b="1">
                <a:solidFill>
                  <a:schemeClr val="tx1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r>
              <a:rPr lang="zh-CN" altLang="en-US" sz="2000" b="1">
                <a:solidFill>
                  <a:srgbClr val="FF0000"/>
                </a:solidFill>
              </a:rPr>
              <a:t>化为</a:t>
            </a:r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r>
              <a:rPr lang="en-US" altLang="zh-CN" sz="2000" b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r>
              <a:rPr lang="en-US" altLang="zh-CN" sz="2000" b="1">
                <a:solidFill>
                  <a:srgbClr val="009900"/>
                </a:solidFill>
              </a:rPr>
              <a:t>d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</a:t>
            </a:r>
          </a:p>
        </p:txBody>
      </p:sp>
      <p:sp>
        <p:nvSpPr>
          <p:cNvPr id="1978391" name="Rectangle 23"/>
          <p:cNvSpPr>
            <a:spLocks noChangeArrowheads="1"/>
          </p:cNvSpPr>
          <p:nvPr/>
        </p:nvSpPr>
        <p:spPr bwMode="auto">
          <a:xfrm>
            <a:off x="269875" y="311150"/>
            <a:ext cx="53260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怎样利用极坐标计算二重积分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839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446713"/>
            <a:ext cx="263525" cy="2222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78393" name="Object 25"/>
          <p:cNvGraphicFramePr>
            <a:graphicFrameLocks noChangeAspect="1"/>
          </p:cNvGraphicFramePr>
          <p:nvPr/>
        </p:nvGraphicFramePr>
        <p:xfrm>
          <a:off x="5334000" y="304800"/>
          <a:ext cx="26050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9" name="公式" r:id="rId13" imgW="1244520" imgH="380880" progId="Equation.3">
                  <p:embed/>
                </p:oleObj>
              </mc:Choice>
              <mc:Fallback>
                <p:oleObj name="公式" r:id="rId13" imgW="124452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"/>
                        <a:ext cx="26050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94" name="Object 26"/>
          <p:cNvGraphicFramePr>
            <a:graphicFrameLocks noChangeAspect="1"/>
          </p:cNvGraphicFramePr>
          <p:nvPr/>
        </p:nvGraphicFramePr>
        <p:xfrm>
          <a:off x="749300" y="5715000"/>
          <a:ext cx="27225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0" name="公式" r:id="rId15" imgW="1244520" imgH="380880" progId="Equation.3">
                  <p:embed/>
                </p:oleObj>
              </mc:Choice>
              <mc:Fallback>
                <p:oleObj name="公式" r:id="rId15" imgW="124452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715000"/>
                        <a:ext cx="27225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8395" name="Text Box 27"/>
          <p:cNvSpPr txBox="1">
            <a:spLocks noChangeArrowheads="1"/>
          </p:cNvSpPr>
          <p:nvPr/>
        </p:nvSpPr>
        <p:spPr bwMode="auto">
          <a:xfrm>
            <a:off x="269875" y="884238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009900"/>
                </a:solidFill>
              </a:rPr>
              <a:t>极点位于区域 </a:t>
            </a:r>
            <a:r>
              <a:rPr lang="en-US" altLang="zh-CN" b="1" i="1" u="sng">
                <a:solidFill>
                  <a:srgbClr val="009900"/>
                </a:solidFill>
              </a:rPr>
              <a:t>D </a:t>
            </a:r>
            <a:r>
              <a:rPr lang="zh-CN" altLang="en-US" b="1" u="sng">
                <a:solidFill>
                  <a:srgbClr val="009900"/>
                </a:solidFill>
              </a:rPr>
              <a:t>的内部</a:t>
            </a:r>
            <a:r>
              <a:rPr lang="zh-CN" altLang="en-US" sz="2000" b="1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1978397" name="Text Box 29"/>
          <p:cNvSpPr txBox="1">
            <a:spLocks noChangeArrowheads="1"/>
          </p:cNvSpPr>
          <p:nvPr/>
        </p:nvSpPr>
        <p:spPr bwMode="auto">
          <a:xfrm>
            <a:off x="8672513" y="38354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sp>
        <p:nvSpPr>
          <p:cNvPr id="1978400" name="AutoShape 32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83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8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7" grpId="0" autoUpdateAnimBg="0"/>
      <p:bldP spid="197838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8947" name="Group 3"/>
          <p:cNvGrpSpPr>
            <a:grpSpLocks/>
          </p:cNvGrpSpPr>
          <p:nvPr/>
        </p:nvGrpSpPr>
        <p:grpSpPr bwMode="auto">
          <a:xfrm>
            <a:off x="1035050" y="2762250"/>
            <a:ext cx="4449763" cy="3087688"/>
            <a:chOff x="652" y="1740"/>
            <a:chExt cx="2803" cy="1945"/>
          </a:xfrm>
        </p:grpSpPr>
        <p:sp>
          <p:nvSpPr>
            <p:cNvPr id="2258948" name="Text Box 4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8949" name="Line 5"/>
            <p:cNvSpPr>
              <a:spLocks noChangeShapeType="1"/>
            </p:cNvSpPr>
            <p:nvPr/>
          </p:nvSpPr>
          <p:spPr bwMode="auto">
            <a:xfrm>
              <a:off x="974" y="3454"/>
              <a:ext cx="2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50" name="Line 6"/>
            <p:cNvSpPr>
              <a:spLocks noChangeShapeType="1"/>
            </p:cNvSpPr>
            <p:nvPr/>
          </p:nvSpPr>
          <p:spPr bwMode="auto">
            <a:xfrm flipV="1">
              <a:off x="974" y="1893"/>
              <a:ext cx="0" cy="1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51" name="Text Box 7"/>
            <p:cNvSpPr txBox="1">
              <a:spLocks noChangeArrowheads="1"/>
            </p:cNvSpPr>
            <p:nvPr/>
          </p:nvSpPr>
          <p:spPr bwMode="auto">
            <a:xfrm>
              <a:off x="652" y="1740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58952" name="Text Box 8"/>
            <p:cNvSpPr txBox="1">
              <a:spLocks noChangeArrowheads="1"/>
            </p:cNvSpPr>
            <p:nvPr/>
          </p:nvSpPr>
          <p:spPr bwMode="auto">
            <a:xfrm>
              <a:off x="3120" y="3454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258953" name="Arc 9"/>
          <p:cNvSpPr>
            <a:spLocks/>
          </p:cNvSpPr>
          <p:nvPr/>
        </p:nvSpPr>
        <p:spPr bwMode="auto">
          <a:xfrm>
            <a:off x="1546225" y="3889375"/>
            <a:ext cx="3181350" cy="15938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56 h 21656"/>
              <a:gd name="T2" fmla="*/ 43200 w 43200"/>
              <a:gd name="T3" fmla="*/ 21600 h 21656"/>
              <a:gd name="T4" fmla="*/ 21600 w 43200"/>
              <a:gd name="T5" fmla="*/ 21600 h 2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56" fill="none" extrusionOk="0">
                <a:moveTo>
                  <a:pt x="0" y="21655"/>
                </a:moveTo>
                <a:cubicBezTo>
                  <a:pt x="0" y="21637"/>
                  <a:pt x="0" y="216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56" stroke="0" extrusionOk="0">
                <a:moveTo>
                  <a:pt x="0" y="21655"/>
                </a:moveTo>
                <a:cubicBezTo>
                  <a:pt x="0" y="21637"/>
                  <a:pt x="0" y="216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8954" name="Object 10"/>
          <p:cNvGraphicFramePr>
            <a:graphicFrameLocks noChangeAspect="1"/>
          </p:cNvGraphicFramePr>
          <p:nvPr/>
        </p:nvGraphicFramePr>
        <p:xfrm>
          <a:off x="735013" y="285750"/>
          <a:ext cx="5505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28" name="公式" r:id="rId3" imgW="2692080" imgH="380880" progId="Equation.3">
                  <p:embed/>
                </p:oleObj>
              </mc:Choice>
              <mc:Fallback>
                <p:oleObj name="公式" r:id="rId3" imgW="269208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85750"/>
                        <a:ext cx="5505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55" name="Object 11"/>
          <p:cNvGraphicFramePr>
            <a:graphicFrameLocks noChangeAspect="1"/>
          </p:cNvGraphicFramePr>
          <p:nvPr/>
        </p:nvGraphicFramePr>
        <p:xfrm>
          <a:off x="852488" y="1044575"/>
          <a:ext cx="55832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29" name="公式" r:id="rId5" imgW="2730240" imgH="228600" progId="Equation.3">
                  <p:embed/>
                </p:oleObj>
              </mc:Choice>
              <mc:Fallback>
                <p:oleObj name="公式" r:id="rId5" imgW="27302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044575"/>
                        <a:ext cx="55832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56" name="Text Box 12"/>
          <p:cNvSpPr txBox="1">
            <a:spLocks noChangeArrowheads="1"/>
          </p:cNvSpPr>
          <p:nvPr/>
        </p:nvSpPr>
        <p:spPr bwMode="auto">
          <a:xfrm>
            <a:off x="4460875" y="54403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en-US" altLang="zh-CN" sz="2000" i="1">
                <a:solidFill>
                  <a:schemeClr val="tx1"/>
                </a:solidFill>
              </a:rPr>
              <a:t>a</a:t>
            </a:r>
            <a:endParaRPr lang="en-US" altLang="zh-CN" sz="1800" b="1">
              <a:solidFill>
                <a:srgbClr val="FF00FF"/>
              </a:solidFill>
            </a:endParaRPr>
          </a:p>
        </p:txBody>
      </p:sp>
      <p:sp>
        <p:nvSpPr>
          <p:cNvPr id="2258957" name="Freeform 13"/>
          <p:cNvSpPr>
            <a:spLocks/>
          </p:cNvSpPr>
          <p:nvPr/>
        </p:nvSpPr>
        <p:spPr bwMode="auto">
          <a:xfrm>
            <a:off x="1546225" y="4448175"/>
            <a:ext cx="2801938" cy="1035050"/>
          </a:xfrm>
          <a:custGeom>
            <a:avLst/>
            <a:gdLst>
              <a:gd name="T0" fmla="*/ 0 w 1765"/>
              <a:gd name="T1" fmla="*/ 652 h 652"/>
              <a:gd name="T2" fmla="*/ 1765 w 1765"/>
              <a:gd name="T3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65" h="652">
                <a:moveTo>
                  <a:pt x="0" y="652"/>
                </a:moveTo>
                <a:lnTo>
                  <a:pt x="176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8958" name="Text Box 14"/>
          <p:cNvSpPr txBox="1">
            <a:spLocks noChangeArrowheads="1"/>
          </p:cNvSpPr>
          <p:nvPr/>
        </p:nvSpPr>
        <p:spPr bwMode="auto">
          <a:xfrm>
            <a:off x="2057400" y="516572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graphicFrame>
        <p:nvGraphicFramePr>
          <p:cNvPr id="2258959" name="Object 15"/>
          <p:cNvGraphicFramePr>
            <a:graphicFrameLocks noChangeAspect="1"/>
          </p:cNvGraphicFramePr>
          <p:nvPr/>
        </p:nvGraphicFramePr>
        <p:xfrm>
          <a:off x="1905000" y="3535363"/>
          <a:ext cx="15811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0" name="公式" r:id="rId7" imgW="774360" imgH="177480" progId="Equation.3">
                  <p:embed/>
                </p:oleObj>
              </mc:Choice>
              <mc:Fallback>
                <p:oleObj name="公式" r:id="rId7" imgW="77436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35363"/>
                        <a:ext cx="15811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61" name="Text Box 17"/>
          <p:cNvSpPr txBox="1">
            <a:spLocks noChangeArrowheads="1"/>
          </p:cNvSpPr>
          <p:nvPr/>
        </p:nvSpPr>
        <p:spPr bwMode="auto">
          <a:xfrm>
            <a:off x="8763000" y="29067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8962" name="Text Box 18"/>
          <p:cNvSpPr txBox="1">
            <a:spLocks noChangeArrowheads="1"/>
          </p:cNvSpPr>
          <p:nvPr/>
        </p:nvSpPr>
        <p:spPr bwMode="auto">
          <a:xfrm>
            <a:off x="8915400" y="30591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258964" name="Object 20"/>
          <p:cNvGraphicFramePr>
            <a:graphicFrameLocks noChangeAspect="1"/>
          </p:cNvGraphicFramePr>
          <p:nvPr/>
        </p:nvGraphicFramePr>
        <p:xfrm>
          <a:off x="4306888" y="3535363"/>
          <a:ext cx="46720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1" name="公式" r:id="rId9" imgW="2197080" imgH="393480" progId="Equation.3">
                  <p:embed/>
                </p:oleObj>
              </mc:Choice>
              <mc:Fallback>
                <p:oleObj name="公式" r:id="rId9" imgW="219708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3535363"/>
                        <a:ext cx="46720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65" name="Object 21"/>
          <p:cNvGraphicFramePr>
            <a:graphicFrameLocks noChangeAspect="1"/>
          </p:cNvGraphicFramePr>
          <p:nvPr/>
        </p:nvGraphicFramePr>
        <p:xfrm>
          <a:off x="1133475" y="2041525"/>
          <a:ext cx="26511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2" name="公式" r:id="rId11" imgW="1269720" imgH="228600" progId="Equation.3">
                  <p:embed/>
                </p:oleObj>
              </mc:Choice>
              <mc:Fallback>
                <p:oleObj name="公式" r:id="rId11" imgW="126972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041525"/>
                        <a:ext cx="26511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66" name="Object 22"/>
          <p:cNvGraphicFramePr>
            <a:graphicFrameLocks noChangeAspect="1"/>
          </p:cNvGraphicFramePr>
          <p:nvPr/>
        </p:nvGraphicFramePr>
        <p:xfrm>
          <a:off x="4037013" y="2093913"/>
          <a:ext cx="2178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3" name="公式" r:id="rId13" imgW="1028520" imgH="190440" progId="Equation.3">
                  <p:embed/>
                </p:oleObj>
              </mc:Choice>
              <mc:Fallback>
                <p:oleObj name="公式" r:id="rId13" imgW="1028520" imgH="190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093913"/>
                        <a:ext cx="2178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67" name="Text Box 23"/>
          <p:cNvSpPr txBox="1">
            <a:spLocks noChangeArrowheads="1"/>
          </p:cNvSpPr>
          <p:nvPr/>
        </p:nvSpPr>
        <p:spPr bwMode="auto">
          <a:xfrm>
            <a:off x="346075" y="20415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解</a:t>
            </a:r>
          </a:p>
        </p:txBody>
      </p:sp>
      <p:sp>
        <p:nvSpPr>
          <p:cNvPr id="2258968" name="Freeform 24"/>
          <p:cNvSpPr>
            <a:spLocks/>
          </p:cNvSpPr>
          <p:nvPr/>
        </p:nvSpPr>
        <p:spPr bwMode="auto">
          <a:xfrm>
            <a:off x="3138488" y="5424488"/>
            <a:ext cx="1587" cy="61912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8969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85750"/>
            <a:ext cx="685800" cy="4318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19.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2258970" name="Object 26"/>
          <p:cNvGraphicFramePr>
            <a:graphicFrameLocks noChangeAspect="1"/>
          </p:cNvGraphicFramePr>
          <p:nvPr/>
        </p:nvGraphicFramePr>
        <p:xfrm>
          <a:off x="4037013" y="2754313"/>
          <a:ext cx="27225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4" name="公式" r:id="rId15" imgW="1244520" imgH="380880" progId="Equation.3">
                  <p:embed/>
                </p:oleObj>
              </mc:Choice>
              <mc:Fallback>
                <p:oleObj name="公式" r:id="rId15" imgW="124452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754313"/>
                        <a:ext cx="2722562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71" name="Text Box 27"/>
          <p:cNvSpPr txBox="1">
            <a:spLocks noChangeArrowheads="1"/>
          </p:cNvSpPr>
          <p:nvPr/>
        </p:nvSpPr>
        <p:spPr bwMode="auto">
          <a:xfrm>
            <a:off x="8909050" y="32115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258973" name="Object 29"/>
          <p:cNvGraphicFramePr>
            <a:graphicFrameLocks noChangeAspect="1"/>
          </p:cNvGraphicFramePr>
          <p:nvPr/>
        </p:nvGraphicFramePr>
        <p:xfrm>
          <a:off x="6584950" y="1990725"/>
          <a:ext cx="21780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5" name="公式" r:id="rId17" imgW="1434960" imgH="406080" progId="Equation.3">
                  <p:embed/>
                </p:oleObj>
              </mc:Choice>
              <mc:Fallback>
                <p:oleObj name="公式" r:id="rId17" imgW="143496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1990725"/>
                        <a:ext cx="21780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74" name="AutoShape 30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5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25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258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89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25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25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8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89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953" grpId="0" animBg="1"/>
      <p:bldP spid="2258956" grpId="0" autoUpdateAnimBg="0"/>
      <p:bldP spid="2258957" grpId="0" animBg="1"/>
      <p:bldP spid="2258958" grpId="0" autoUpdateAnimBg="0"/>
      <p:bldP spid="2258961" grpId="0" autoUpdateAnimBg="0"/>
      <p:bldP spid="2258962" grpId="0" autoUpdateAnimBg="0"/>
      <p:bldP spid="2258967" grpId="0" autoUpdateAnimBg="0"/>
      <p:bldP spid="2258968" grpId="0" animBg="1"/>
      <p:bldP spid="225897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6096000" y="4611688"/>
            <a:ext cx="3005138" cy="841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此题用直角系算麻烦，</a:t>
            </a:r>
          </a:p>
          <a:p>
            <a:r>
              <a:rPr lang="zh-CN" altLang="en-US" b="1"/>
              <a:t>需使用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极坐标系！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9433" name="Rectangle 41"/>
          <p:cNvSpPr>
            <a:spLocks noChangeArrowheads="1"/>
          </p:cNvSpPr>
          <p:nvPr/>
        </p:nvSpPr>
        <p:spPr bwMode="auto">
          <a:xfrm>
            <a:off x="6072188" y="4572000"/>
            <a:ext cx="3071812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9394" name="Oval 2"/>
          <p:cNvSpPr>
            <a:spLocks noChangeArrowheads="1"/>
          </p:cNvSpPr>
          <p:nvPr/>
        </p:nvSpPr>
        <p:spPr bwMode="auto">
          <a:xfrm>
            <a:off x="1997075" y="1295400"/>
            <a:ext cx="4556125" cy="45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9395" name="Oval 3"/>
          <p:cNvSpPr>
            <a:spLocks noChangeArrowheads="1"/>
          </p:cNvSpPr>
          <p:nvPr/>
        </p:nvSpPr>
        <p:spPr bwMode="auto">
          <a:xfrm>
            <a:off x="3124200" y="2438400"/>
            <a:ext cx="2286000" cy="2286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9396" name="Text Box 4"/>
          <p:cNvSpPr txBox="1">
            <a:spLocks noChangeArrowheads="1"/>
          </p:cNvSpPr>
          <p:nvPr/>
        </p:nvSpPr>
        <p:spPr bwMode="auto">
          <a:xfrm>
            <a:off x="6554788" y="3565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9397" name="Text Box 5"/>
          <p:cNvSpPr txBox="1">
            <a:spLocks noChangeArrowheads="1"/>
          </p:cNvSpPr>
          <p:nvPr/>
        </p:nvSpPr>
        <p:spPr bwMode="auto">
          <a:xfrm>
            <a:off x="5111750" y="3519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79398" name="Rectangle 6"/>
          <p:cNvSpPr>
            <a:spLocks noChangeArrowheads="1"/>
          </p:cNvSpPr>
          <p:nvPr/>
        </p:nvSpPr>
        <p:spPr bwMode="auto">
          <a:xfrm>
            <a:off x="6569075" y="2895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D</a:t>
            </a:r>
            <a:endParaRPr lang="en-US" altLang="zh-CN" sz="2800" b="1">
              <a:solidFill>
                <a:schemeClr val="tx1"/>
              </a:solidFill>
              <a:sym typeface="Symbol" pitchFamily="18" charset="2"/>
            </a:endParaRPr>
          </a:p>
        </p:txBody>
      </p:sp>
      <p:grpSp>
        <p:nvGrpSpPr>
          <p:cNvPr id="1979400" name="Group 8"/>
          <p:cNvGrpSpPr>
            <a:grpSpLocks/>
          </p:cNvGrpSpPr>
          <p:nvPr/>
        </p:nvGrpSpPr>
        <p:grpSpPr bwMode="auto">
          <a:xfrm>
            <a:off x="1890713" y="914400"/>
            <a:ext cx="5345112" cy="5013325"/>
            <a:chOff x="1191" y="576"/>
            <a:chExt cx="3367" cy="3158"/>
          </a:xfrm>
        </p:grpSpPr>
        <p:sp>
          <p:nvSpPr>
            <p:cNvPr id="1979401" name="Text Box 9"/>
            <p:cNvSpPr txBox="1">
              <a:spLocks noChangeArrowheads="1"/>
            </p:cNvSpPr>
            <p:nvPr/>
          </p:nvSpPr>
          <p:spPr bwMode="auto">
            <a:xfrm>
              <a:off x="2519" y="2256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79402" name="Freeform 10"/>
            <p:cNvSpPr>
              <a:spLocks/>
            </p:cNvSpPr>
            <p:nvPr/>
          </p:nvSpPr>
          <p:spPr bwMode="auto">
            <a:xfrm>
              <a:off x="1191" y="2258"/>
              <a:ext cx="3225" cy="47"/>
            </a:xfrm>
            <a:custGeom>
              <a:avLst/>
              <a:gdLst>
                <a:gd name="T0" fmla="*/ 0 w 3072"/>
                <a:gd name="T1" fmla="*/ 0 h 1"/>
                <a:gd name="T2" fmla="*/ 3072 w 307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2" h="1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9403" name="Freeform 11"/>
            <p:cNvSpPr>
              <a:spLocks/>
            </p:cNvSpPr>
            <p:nvPr/>
          </p:nvSpPr>
          <p:spPr bwMode="auto">
            <a:xfrm>
              <a:off x="2688" y="720"/>
              <a:ext cx="48" cy="3014"/>
            </a:xfrm>
            <a:custGeom>
              <a:avLst/>
              <a:gdLst>
                <a:gd name="T0" fmla="*/ 0 w 1"/>
                <a:gd name="T1" fmla="*/ 2918 h 2918"/>
                <a:gd name="T2" fmla="*/ 0 w 1"/>
                <a:gd name="T3" fmla="*/ 0 h 2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18">
                  <a:moveTo>
                    <a:pt x="0" y="291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9404" name="Text Box 12"/>
            <p:cNvSpPr txBox="1">
              <a:spLocks noChangeArrowheads="1"/>
            </p:cNvSpPr>
            <p:nvPr/>
          </p:nvSpPr>
          <p:spPr bwMode="auto">
            <a:xfrm>
              <a:off x="2688" y="57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79405" name="Text Box 13"/>
            <p:cNvSpPr txBox="1">
              <a:spLocks noChangeArrowheads="1"/>
            </p:cNvSpPr>
            <p:nvPr/>
          </p:nvSpPr>
          <p:spPr bwMode="auto">
            <a:xfrm>
              <a:off x="4223" y="2208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979406" name="Text Box 14"/>
          <p:cNvSpPr txBox="1">
            <a:spLocks noChangeArrowheads="1"/>
          </p:cNvSpPr>
          <p:nvPr/>
        </p:nvSpPr>
        <p:spPr bwMode="auto">
          <a:xfrm>
            <a:off x="4267200" y="2857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79408" name="Object 16"/>
          <p:cNvGraphicFramePr>
            <a:graphicFrameLocks noChangeAspect="1"/>
          </p:cNvGraphicFramePr>
          <p:nvPr/>
        </p:nvGraphicFramePr>
        <p:xfrm>
          <a:off x="6096000" y="1143000"/>
          <a:ext cx="29416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2" name="公式" r:id="rId3" imgW="1282680" imgH="406080" progId="Equation.3">
                  <p:embed/>
                </p:oleObj>
              </mc:Choice>
              <mc:Fallback>
                <p:oleObj name="公式" r:id="rId3" imgW="12826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43000"/>
                        <a:ext cx="29416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9410" name="Text Box 18"/>
          <p:cNvSpPr txBox="1">
            <a:spLocks noChangeArrowheads="1"/>
          </p:cNvSpPr>
          <p:nvPr/>
        </p:nvSpPr>
        <p:spPr bwMode="auto">
          <a:xfrm>
            <a:off x="190500" y="11430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</a:rPr>
              <a:t>变换到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极坐标系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79412" name="Object 20"/>
          <p:cNvGraphicFramePr>
            <a:graphicFrameLocks noChangeAspect="1"/>
          </p:cNvGraphicFramePr>
          <p:nvPr/>
        </p:nvGraphicFramePr>
        <p:xfrm>
          <a:off x="190500" y="2895600"/>
          <a:ext cx="1700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3" name="公式" r:id="rId5" imgW="761760" imgH="177480" progId="Equation.3">
                  <p:embed/>
                </p:oleObj>
              </mc:Choice>
              <mc:Fallback>
                <p:oleObj name="公式" r:id="rId5" imgW="76176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895600"/>
                        <a:ext cx="1700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9413" name="Object 21"/>
          <p:cNvGraphicFramePr>
            <a:graphicFrameLocks noChangeAspect="1"/>
          </p:cNvGraphicFramePr>
          <p:nvPr/>
        </p:nvGraphicFramePr>
        <p:xfrm>
          <a:off x="3776663" y="5905500"/>
          <a:ext cx="43767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4" name="公式" r:id="rId7" imgW="1981080" imgH="330120" progId="Equation.3">
                  <p:embed/>
                </p:oleObj>
              </mc:Choice>
              <mc:Fallback>
                <p:oleObj name="公式" r:id="rId7" imgW="198108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5905500"/>
                        <a:ext cx="437673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9414" name="Text Box 22"/>
          <p:cNvSpPr txBox="1">
            <a:spLocks noChangeArrowheads="1"/>
          </p:cNvSpPr>
          <p:nvPr/>
        </p:nvSpPr>
        <p:spPr bwMode="auto">
          <a:xfrm>
            <a:off x="8305800" y="24495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9415" name="Text Box 23"/>
          <p:cNvSpPr txBox="1">
            <a:spLocks noChangeArrowheads="1"/>
          </p:cNvSpPr>
          <p:nvPr/>
        </p:nvSpPr>
        <p:spPr bwMode="auto">
          <a:xfrm>
            <a:off x="8610600" y="27543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156200" y="2152650"/>
            <a:ext cx="915988" cy="731838"/>
          </a:xfrm>
          <a:custGeom>
            <a:avLst/>
            <a:gdLst>
              <a:gd name="T0" fmla="*/ 0 w 577"/>
              <a:gd name="T1" fmla="*/ 461 h 461"/>
              <a:gd name="T2" fmla="*/ 577 w 577"/>
              <a:gd name="T3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7" h="461">
                <a:moveTo>
                  <a:pt x="0" y="461"/>
                </a:moveTo>
                <a:lnTo>
                  <a:pt x="577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4267200" y="2882900"/>
            <a:ext cx="889000" cy="701675"/>
          </a:xfrm>
          <a:custGeom>
            <a:avLst/>
            <a:gdLst>
              <a:gd name="T0" fmla="*/ 0 w 560"/>
              <a:gd name="T1" fmla="*/ 442 h 442"/>
              <a:gd name="T2" fmla="*/ 560 w 560"/>
              <a:gd name="T3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0" h="442">
                <a:moveTo>
                  <a:pt x="0" y="442"/>
                </a:moveTo>
                <a:lnTo>
                  <a:pt x="560" y="0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9421" name="Text Box 29"/>
          <p:cNvSpPr txBox="1">
            <a:spLocks noChangeArrowheads="1"/>
          </p:cNvSpPr>
          <p:nvPr/>
        </p:nvSpPr>
        <p:spPr bwMode="auto">
          <a:xfrm>
            <a:off x="4419600" y="3260725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graphicFrame>
        <p:nvGraphicFramePr>
          <p:cNvPr id="1979426" name="Object 34"/>
          <p:cNvGraphicFramePr>
            <a:graphicFrameLocks noChangeAspect="1"/>
          </p:cNvGraphicFramePr>
          <p:nvPr/>
        </p:nvGraphicFramePr>
        <p:xfrm>
          <a:off x="4865688" y="285750"/>
          <a:ext cx="32877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5" name="公式" r:id="rId9" imgW="1828800" imgH="406080" progId="Equation.3">
                  <p:embed/>
                </p:oleObj>
              </mc:Choice>
              <mc:Fallback>
                <p:oleObj name="公式" r:id="rId9" imgW="182880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285750"/>
                        <a:ext cx="328771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9428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285750"/>
            <a:ext cx="86360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20.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1979429" name="Object 37"/>
          <p:cNvGraphicFramePr>
            <a:graphicFrameLocks noChangeAspect="1"/>
          </p:cNvGraphicFramePr>
          <p:nvPr/>
        </p:nvGraphicFramePr>
        <p:xfrm>
          <a:off x="1393825" y="239713"/>
          <a:ext cx="26050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6" name="公式" r:id="rId11" imgW="1244520" imgH="380880" progId="Equation.3">
                  <p:embed/>
                </p:oleObj>
              </mc:Choice>
              <mc:Fallback>
                <p:oleObj name="公式" r:id="rId11" imgW="1244520" imgH="380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39713"/>
                        <a:ext cx="260508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9430" name="Text Box 38"/>
          <p:cNvSpPr txBox="1">
            <a:spLocks noChangeArrowheads="1"/>
          </p:cNvSpPr>
          <p:nvPr/>
        </p:nvSpPr>
        <p:spPr bwMode="auto">
          <a:xfrm>
            <a:off x="647700" y="28575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计算</a:t>
            </a:r>
          </a:p>
        </p:txBody>
      </p:sp>
      <p:graphicFrame>
        <p:nvGraphicFramePr>
          <p:cNvPr id="1979431" name="Object 39"/>
          <p:cNvGraphicFramePr>
            <a:graphicFrameLocks noChangeAspect="1"/>
          </p:cNvGraphicFramePr>
          <p:nvPr/>
        </p:nvGraphicFramePr>
        <p:xfrm>
          <a:off x="1054100" y="5905500"/>
          <a:ext cx="27225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7" name="公式" r:id="rId13" imgW="1244520" imgH="380880" progId="Equation.3">
                  <p:embed/>
                </p:oleObj>
              </mc:Choice>
              <mc:Fallback>
                <p:oleObj name="公式" r:id="rId13" imgW="1244520" imgH="380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905500"/>
                        <a:ext cx="27225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9432" name="Text Box 40"/>
          <p:cNvSpPr txBox="1">
            <a:spLocks noChangeArrowheads="1"/>
          </p:cNvSpPr>
          <p:nvPr/>
        </p:nvSpPr>
        <p:spPr bwMode="auto">
          <a:xfrm>
            <a:off x="190500" y="1689100"/>
            <a:ext cx="203041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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=1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和</a:t>
            </a: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="1" i="1">
                <a:solidFill>
                  <a:srgbClr val="FF0000"/>
                </a:solidFill>
                <a:sym typeface="Symbol" pitchFamily="18" charset="2"/>
              </a:rPr>
              <a:t> </a:t>
            </a: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=2</a:t>
            </a:r>
          </a:p>
          <a:p>
            <a:pPr>
              <a:lnSpc>
                <a:spcPct val="130000"/>
              </a:lnSpc>
            </a:pPr>
            <a:r>
              <a:rPr lang="en-US" altLang="en-US" b="1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围成</a:t>
            </a:r>
          </a:p>
        </p:txBody>
      </p:sp>
      <p:sp>
        <p:nvSpPr>
          <p:cNvPr id="1979434" name="Rectangle 42"/>
          <p:cNvSpPr>
            <a:spLocks noChangeArrowheads="1"/>
          </p:cNvSpPr>
          <p:nvPr/>
        </p:nvSpPr>
        <p:spPr bwMode="auto">
          <a:xfrm>
            <a:off x="6096000" y="1012825"/>
            <a:ext cx="27432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79436" name="AutoShape 44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9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9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97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9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9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7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7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79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79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7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7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94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7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7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79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79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7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7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79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79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94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9417" grpId="0" animBg="1" autoUpdateAnimBg="0"/>
      <p:bldP spid="1979433" grpId="0" animBg="1"/>
      <p:bldP spid="1979410" grpId="0" autoUpdateAnimBg="0"/>
      <p:bldP spid="1979414" grpId="0" autoUpdateAnimBg="0"/>
      <p:bldP spid="1979415" grpId="0" autoUpdateAnimBg="0"/>
      <p:bldP spid="1979419" grpId="0" animBg="1"/>
      <p:bldP spid="1979420" grpId="0" animBg="1"/>
      <p:bldP spid="1979421" grpId="0" autoUpdateAnimBg="0"/>
      <p:bldP spid="1979432" grpId="0" build="p" autoUpdateAnimBg="0"/>
      <p:bldP spid="19794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9971" name="Object 3"/>
          <p:cNvGraphicFramePr>
            <a:graphicFrameLocks noChangeAspect="1"/>
          </p:cNvGraphicFramePr>
          <p:nvPr/>
        </p:nvGraphicFramePr>
        <p:xfrm>
          <a:off x="923925" y="206375"/>
          <a:ext cx="70215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99" name="公式" r:id="rId3" imgW="3276360" imgH="368280" progId="Equation.3">
                  <p:embed/>
                </p:oleObj>
              </mc:Choice>
              <mc:Fallback>
                <p:oleObj name="公式" r:id="rId3" imgW="32763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06375"/>
                        <a:ext cx="70215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72" name="Arc 4"/>
          <p:cNvSpPr>
            <a:spLocks/>
          </p:cNvSpPr>
          <p:nvPr/>
        </p:nvSpPr>
        <p:spPr bwMode="auto">
          <a:xfrm>
            <a:off x="1577975" y="2863850"/>
            <a:ext cx="1168400" cy="2330450"/>
          </a:xfrm>
          <a:custGeom>
            <a:avLst/>
            <a:gdLst>
              <a:gd name="G0" fmla="+- 60 0 0"/>
              <a:gd name="G1" fmla="+- 21600 0 0"/>
              <a:gd name="G2" fmla="+- 21600 0 0"/>
              <a:gd name="T0" fmla="*/ 59 w 21660"/>
              <a:gd name="T1" fmla="*/ 0 h 43200"/>
              <a:gd name="T2" fmla="*/ 0 w 21660"/>
              <a:gd name="T3" fmla="*/ 43200 h 43200"/>
              <a:gd name="T4" fmla="*/ 60 w 2166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0" h="43200" fill="none" extrusionOk="0">
                <a:moveTo>
                  <a:pt x="59" y="0"/>
                </a:moveTo>
                <a:cubicBezTo>
                  <a:pt x="59" y="0"/>
                  <a:pt x="59" y="-1"/>
                  <a:pt x="60" y="0"/>
                </a:cubicBezTo>
                <a:cubicBezTo>
                  <a:pt x="11989" y="0"/>
                  <a:pt x="21660" y="9670"/>
                  <a:pt x="21660" y="21600"/>
                </a:cubicBezTo>
                <a:cubicBezTo>
                  <a:pt x="21660" y="33529"/>
                  <a:pt x="11989" y="43200"/>
                  <a:pt x="60" y="43200"/>
                </a:cubicBezTo>
                <a:cubicBezTo>
                  <a:pt x="40" y="43200"/>
                  <a:pt x="20" y="43199"/>
                  <a:pt x="0" y="43199"/>
                </a:cubicBezTo>
              </a:path>
              <a:path w="21660" h="43200" stroke="0" extrusionOk="0">
                <a:moveTo>
                  <a:pt x="59" y="0"/>
                </a:moveTo>
                <a:cubicBezTo>
                  <a:pt x="59" y="0"/>
                  <a:pt x="59" y="-1"/>
                  <a:pt x="60" y="0"/>
                </a:cubicBezTo>
                <a:cubicBezTo>
                  <a:pt x="11989" y="0"/>
                  <a:pt x="21660" y="9670"/>
                  <a:pt x="21660" y="21600"/>
                </a:cubicBezTo>
                <a:cubicBezTo>
                  <a:pt x="21660" y="33529"/>
                  <a:pt x="11989" y="43200"/>
                  <a:pt x="60" y="43200"/>
                </a:cubicBezTo>
                <a:cubicBezTo>
                  <a:pt x="40" y="43200"/>
                  <a:pt x="20" y="43199"/>
                  <a:pt x="0" y="43199"/>
                </a:cubicBezTo>
                <a:lnTo>
                  <a:pt x="60" y="21600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9973" name="Text Box 5"/>
          <p:cNvSpPr txBox="1">
            <a:spLocks noChangeArrowheads="1"/>
          </p:cNvSpPr>
          <p:nvPr/>
        </p:nvSpPr>
        <p:spPr bwMode="auto">
          <a:xfrm>
            <a:off x="1073150" y="26670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en-US" altLang="zh-CN" sz="2000" i="1">
                <a:solidFill>
                  <a:schemeClr val="tx1"/>
                </a:solidFill>
              </a:rPr>
              <a:t>R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59974" name="Text Box 6"/>
          <p:cNvSpPr txBox="1">
            <a:spLocks noChangeArrowheads="1"/>
          </p:cNvSpPr>
          <p:nvPr/>
        </p:nvSpPr>
        <p:spPr bwMode="auto">
          <a:xfrm>
            <a:off x="768350" y="1412875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区域</a:t>
            </a:r>
            <a:r>
              <a:rPr lang="zh-CN" altLang="zh-CN" sz="2800" b="1">
                <a:solidFill>
                  <a:schemeClr val="accent2"/>
                </a:solidFill>
              </a:rPr>
              <a:t>边界：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2259975" name="Text Box 7"/>
          <p:cNvSpPr txBox="1">
            <a:spLocks noChangeArrowheads="1"/>
          </p:cNvSpPr>
          <p:nvPr/>
        </p:nvSpPr>
        <p:spPr bwMode="auto">
          <a:xfrm>
            <a:off x="3049588" y="1995488"/>
            <a:ext cx="920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>
                <a:solidFill>
                  <a:schemeClr val="tx1"/>
                </a:solidFill>
              </a:rPr>
              <a:t> = 0</a:t>
            </a:r>
          </a:p>
        </p:txBody>
      </p:sp>
      <p:graphicFrame>
        <p:nvGraphicFramePr>
          <p:cNvPr id="2259976" name="Object 8"/>
          <p:cNvGraphicFramePr>
            <a:graphicFrameLocks noChangeAspect="1"/>
          </p:cNvGraphicFramePr>
          <p:nvPr/>
        </p:nvGraphicFramePr>
        <p:xfrm>
          <a:off x="3452813" y="3962400"/>
          <a:ext cx="9048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00" name="公式" r:id="rId5" imgW="393480" imgH="164880" progId="Equation.3">
                  <p:embed/>
                </p:oleObj>
              </mc:Choice>
              <mc:Fallback>
                <p:oleObj name="公式" r:id="rId5" imgW="39348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962400"/>
                        <a:ext cx="9048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77" name="Text Box 9"/>
          <p:cNvSpPr txBox="1">
            <a:spLocks noChangeArrowheads="1"/>
          </p:cNvSpPr>
          <p:nvPr/>
        </p:nvSpPr>
        <p:spPr bwMode="auto">
          <a:xfrm>
            <a:off x="8610600" y="27543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9978" name="Oval 10"/>
          <p:cNvSpPr>
            <a:spLocks noChangeArrowheads="1"/>
          </p:cNvSpPr>
          <p:nvPr/>
        </p:nvSpPr>
        <p:spPr bwMode="auto">
          <a:xfrm>
            <a:off x="1547813" y="3962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9979" name="Freeform 11"/>
          <p:cNvSpPr>
            <a:spLocks/>
          </p:cNvSpPr>
          <p:nvPr/>
        </p:nvSpPr>
        <p:spPr bwMode="auto">
          <a:xfrm>
            <a:off x="1568450" y="3438525"/>
            <a:ext cx="1012825" cy="1755775"/>
          </a:xfrm>
          <a:custGeom>
            <a:avLst/>
            <a:gdLst>
              <a:gd name="T0" fmla="*/ 0 w 638"/>
              <a:gd name="T1" fmla="*/ 1106 h 1106"/>
              <a:gd name="T2" fmla="*/ 638 w 638"/>
              <a:gd name="T3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8" h="1106">
                <a:moveTo>
                  <a:pt x="0" y="1106"/>
                </a:moveTo>
                <a:lnTo>
                  <a:pt x="63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9980" name="Group 12"/>
          <p:cNvGrpSpPr>
            <a:grpSpLocks/>
          </p:cNvGrpSpPr>
          <p:nvPr/>
        </p:nvGrpSpPr>
        <p:grpSpPr bwMode="auto">
          <a:xfrm>
            <a:off x="1066800" y="2103438"/>
            <a:ext cx="3689350" cy="3454400"/>
            <a:chOff x="672" y="1325"/>
            <a:chExt cx="2324" cy="2176"/>
          </a:xfrm>
        </p:grpSpPr>
        <p:sp>
          <p:nvSpPr>
            <p:cNvPr id="2259981" name="Text Box 13"/>
            <p:cNvSpPr txBox="1">
              <a:spLocks noChangeArrowheads="1"/>
            </p:cNvSpPr>
            <p:nvPr/>
          </p:nvSpPr>
          <p:spPr bwMode="auto">
            <a:xfrm>
              <a:off x="681" y="3118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59982" name="Line 14"/>
            <p:cNvSpPr>
              <a:spLocks noChangeShapeType="1"/>
            </p:cNvSpPr>
            <p:nvPr/>
          </p:nvSpPr>
          <p:spPr bwMode="auto">
            <a:xfrm>
              <a:off x="994" y="3270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83" name="Line 15"/>
            <p:cNvSpPr>
              <a:spLocks noChangeShapeType="1"/>
            </p:cNvSpPr>
            <p:nvPr/>
          </p:nvSpPr>
          <p:spPr bwMode="auto">
            <a:xfrm flipV="1">
              <a:off x="994" y="1390"/>
              <a:ext cx="0" cy="2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84" name="Text Box 16"/>
            <p:cNvSpPr txBox="1">
              <a:spLocks noChangeArrowheads="1"/>
            </p:cNvSpPr>
            <p:nvPr/>
          </p:nvSpPr>
          <p:spPr bwMode="auto">
            <a:xfrm>
              <a:off x="672" y="1325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59985" name="Text Box 17"/>
            <p:cNvSpPr txBox="1">
              <a:spLocks noChangeArrowheads="1"/>
            </p:cNvSpPr>
            <p:nvPr/>
          </p:nvSpPr>
          <p:spPr bwMode="auto">
            <a:xfrm>
              <a:off x="2661" y="3270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2259986" name="Text Box 18"/>
          <p:cNvSpPr txBox="1">
            <a:spLocks noChangeArrowheads="1"/>
          </p:cNvSpPr>
          <p:nvPr/>
        </p:nvSpPr>
        <p:spPr bwMode="auto">
          <a:xfrm>
            <a:off x="1624013" y="4799013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259988" name="Text Box 20"/>
          <p:cNvSpPr txBox="1">
            <a:spLocks noChangeArrowheads="1"/>
          </p:cNvSpPr>
          <p:nvPr/>
        </p:nvSpPr>
        <p:spPr bwMode="auto">
          <a:xfrm>
            <a:off x="5562600" y="1428750"/>
            <a:ext cx="238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800" b="1">
                <a:solidFill>
                  <a:srgbClr val="009900"/>
                </a:solidFill>
              </a:rPr>
              <a:t>即</a:t>
            </a:r>
            <a:r>
              <a:rPr lang="zh-CN" altLang="zh-CN" sz="2800" b="1" i="1">
                <a:solidFill>
                  <a:srgbClr val="009900"/>
                </a:solidFill>
              </a:rPr>
              <a:t>  </a:t>
            </a:r>
            <a:r>
              <a:rPr lang="en-US" altLang="zh-CN" sz="2800" b="1" i="1">
                <a:solidFill>
                  <a:srgbClr val="009900"/>
                </a:solidFill>
              </a:rPr>
              <a:t>r =2R</a:t>
            </a:r>
            <a:r>
              <a:rPr lang="en-US" altLang="zh-CN" sz="2800" b="1">
                <a:solidFill>
                  <a:srgbClr val="009900"/>
                </a:solidFill>
              </a:rPr>
              <a:t>sin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sz="2800" b="1" i="1">
              <a:solidFill>
                <a:srgbClr val="009900"/>
              </a:solidFill>
            </a:endParaRPr>
          </a:p>
        </p:txBody>
      </p:sp>
      <p:sp>
        <p:nvSpPr>
          <p:cNvPr id="2259989" name="Text Box 21"/>
          <p:cNvSpPr txBox="1">
            <a:spLocks noChangeArrowheads="1"/>
          </p:cNvSpPr>
          <p:nvPr/>
        </p:nvSpPr>
        <p:spPr bwMode="auto">
          <a:xfrm>
            <a:off x="2146300" y="2697163"/>
            <a:ext cx="135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r =2R</a:t>
            </a:r>
            <a:r>
              <a:rPr lang="en-US" altLang="zh-CN" sz="1800" b="1">
                <a:solidFill>
                  <a:srgbClr val="009900"/>
                </a:solidFill>
              </a:rPr>
              <a:t>sin</a:t>
            </a:r>
            <a:r>
              <a:rPr lang="en-US" altLang="zh-CN" sz="1800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sz="1800" b="1" i="1">
              <a:solidFill>
                <a:srgbClr val="009900"/>
              </a:solidFill>
            </a:endParaRPr>
          </a:p>
        </p:txBody>
      </p:sp>
      <p:graphicFrame>
        <p:nvGraphicFramePr>
          <p:cNvPr id="2259990" name="Object 22"/>
          <p:cNvGraphicFramePr>
            <a:graphicFrameLocks noChangeAspect="1"/>
          </p:cNvGraphicFramePr>
          <p:nvPr/>
        </p:nvGraphicFramePr>
        <p:xfrm>
          <a:off x="4356100" y="3657600"/>
          <a:ext cx="46370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01" name="公式" r:id="rId7" imgW="2006280" imgH="393480" progId="Equation.3">
                  <p:embed/>
                </p:oleObj>
              </mc:Choice>
              <mc:Fallback>
                <p:oleObj name="公式" r:id="rId7" imgW="200628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57600"/>
                        <a:ext cx="463708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91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381000"/>
            <a:ext cx="754063" cy="3857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21.</a:t>
            </a:r>
          </a:p>
        </p:txBody>
      </p:sp>
      <p:sp>
        <p:nvSpPr>
          <p:cNvPr id="2259992" name="Arc 24"/>
          <p:cNvSpPr>
            <a:spLocks/>
          </p:cNvSpPr>
          <p:nvPr/>
        </p:nvSpPr>
        <p:spPr bwMode="auto">
          <a:xfrm rot="1840137">
            <a:off x="1731963" y="4781550"/>
            <a:ext cx="423862" cy="414338"/>
          </a:xfrm>
          <a:custGeom>
            <a:avLst/>
            <a:gdLst>
              <a:gd name="G0" fmla="+- 1144 0 0"/>
              <a:gd name="G1" fmla="+- 21600 0 0"/>
              <a:gd name="G2" fmla="+- 21600 0 0"/>
              <a:gd name="T0" fmla="*/ 0 w 22104"/>
              <a:gd name="T1" fmla="*/ 30 h 21600"/>
              <a:gd name="T2" fmla="*/ 22104 w 22104"/>
              <a:gd name="T3" fmla="*/ 16379 h 21600"/>
              <a:gd name="T4" fmla="*/ 1144 w 2210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04" h="21600" fill="none" extrusionOk="0">
                <a:moveTo>
                  <a:pt x="0" y="30"/>
                </a:moveTo>
                <a:cubicBezTo>
                  <a:pt x="381" y="10"/>
                  <a:pt x="762" y="-1"/>
                  <a:pt x="1144" y="0"/>
                </a:cubicBezTo>
                <a:cubicBezTo>
                  <a:pt x="11062" y="0"/>
                  <a:pt x="19706" y="6754"/>
                  <a:pt x="22103" y="16379"/>
                </a:cubicBezTo>
              </a:path>
              <a:path w="22104" h="21600" stroke="0" extrusionOk="0">
                <a:moveTo>
                  <a:pt x="0" y="30"/>
                </a:moveTo>
                <a:cubicBezTo>
                  <a:pt x="381" y="10"/>
                  <a:pt x="762" y="-1"/>
                  <a:pt x="1144" y="0"/>
                </a:cubicBezTo>
                <a:cubicBezTo>
                  <a:pt x="11062" y="0"/>
                  <a:pt x="19706" y="6754"/>
                  <a:pt x="22103" y="16379"/>
                </a:cubicBezTo>
                <a:lnTo>
                  <a:pt x="1144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9994" name="Object 26"/>
          <p:cNvGraphicFramePr>
            <a:graphicFrameLocks noChangeAspect="1"/>
          </p:cNvGraphicFramePr>
          <p:nvPr/>
        </p:nvGraphicFramePr>
        <p:xfrm>
          <a:off x="3049588" y="1363663"/>
          <a:ext cx="2092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02" name="公式" r:id="rId9" imgW="1002960" imgH="279360" progId="Equation.3">
                  <p:embed/>
                </p:oleObj>
              </mc:Choice>
              <mc:Fallback>
                <p:oleObj name="公式" r:id="rId9" imgW="100296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363663"/>
                        <a:ext cx="20923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96" name="Object 28"/>
          <p:cNvGraphicFramePr>
            <a:graphicFrameLocks noChangeAspect="1"/>
          </p:cNvGraphicFramePr>
          <p:nvPr/>
        </p:nvGraphicFramePr>
        <p:xfrm>
          <a:off x="5661025" y="1851025"/>
          <a:ext cx="12731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03" name="公式" r:id="rId11" imgW="609480" imgH="406080" progId="Equation.3">
                  <p:embed/>
                </p:oleObj>
              </mc:Choice>
              <mc:Fallback>
                <p:oleObj name="公式" r:id="rId11" imgW="60948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1851025"/>
                        <a:ext cx="12731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97" name="Text Box 29"/>
          <p:cNvSpPr txBox="1">
            <a:spLocks noChangeArrowheads="1"/>
          </p:cNvSpPr>
          <p:nvPr/>
        </p:nvSpPr>
        <p:spPr bwMode="auto">
          <a:xfrm>
            <a:off x="8763000" y="29067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999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25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25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25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25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25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225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972" grpId="0" animBg="1"/>
      <p:bldP spid="2259973" grpId="0" autoUpdateAnimBg="0"/>
      <p:bldP spid="2259974" grpId="0" autoUpdateAnimBg="0"/>
      <p:bldP spid="2259975" grpId="0" autoUpdateAnimBg="0"/>
      <p:bldP spid="2259977" grpId="0" autoUpdateAnimBg="0"/>
      <p:bldP spid="2259978" grpId="0" animBg="1"/>
      <p:bldP spid="2259979" grpId="0" animBg="1"/>
      <p:bldP spid="2259986" grpId="0" autoUpdateAnimBg="0"/>
      <p:bldP spid="2259988" grpId="0" autoUpdateAnimBg="0"/>
      <p:bldP spid="2259989" grpId="0" autoUpdateAnimBg="0"/>
      <p:bldP spid="2259992" grpId="0" animBg="1"/>
      <p:bldP spid="225999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994" name="Freeform 2"/>
          <p:cNvSpPr>
            <a:spLocks/>
          </p:cNvSpPr>
          <p:nvPr/>
        </p:nvSpPr>
        <p:spPr bwMode="auto">
          <a:xfrm>
            <a:off x="2505075" y="3340100"/>
            <a:ext cx="1685925" cy="1854200"/>
          </a:xfrm>
          <a:custGeom>
            <a:avLst/>
            <a:gdLst>
              <a:gd name="T0" fmla="*/ 0 w 1062"/>
              <a:gd name="T1" fmla="*/ 575 h 1168"/>
              <a:gd name="T2" fmla="*/ 578 w 1062"/>
              <a:gd name="T3" fmla="*/ 0 h 1168"/>
              <a:gd name="T4" fmla="*/ 702 w 1062"/>
              <a:gd name="T5" fmla="*/ 148 h 1168"/>
              <a:gd name="T6" fmla="*/ 790 w 1062"/>
              <a:gd name="T7" fmla="*/ 272 h 1168"/>
              <a:gd name="T8" fmla="*/ 870 w 1062"/>
              <a:gd name="T9" fmla="*/ 396 h 1168"/>
              <a:gd name="T10" fmla="*/ 974 w 1062"/>
              <a:gd name="T11" fmla="*/ 632 h 1168"/>
              <a:gd name="T12" fmla="*/ 1038 w 1062"/>
              <a:gd name="T13" fmla="*/ 912 h 1168"/>
              <a:gd name="T14" fmla="*/ 1062 w 1062"/>
              <a:gd name="T15" fmla="*/ 1168 h 1168"/>
              <a:gd name="T16" fmla="*/ 246 w 1062"/>
              <a:gd name="T17" fmla="*/ 1160 h 1168"/>
              <a:gd name="T18" fmla="*/ 228 w 1062"/>
              <a:gd name="T19" fmla="*/ 995 h 1168"/>
              <a:gd name="T20" fmla="*/ 177 w 1062"/>
              <a:gd name="T21" fmla="*/ 833 h 1168"/>
              <a:gd name="T22" fmla="*/ 141 w 1062"/>
              <a:gd name="T23" fmla="*/ 767 h 1168"/>
              <a:gd name="T24" fmla="*/ 93 w 1062"/>
              <a:gd name="T25" fmla="*/ 692 h 1168"/>
              <a:gd name="T26" fmla="*/ 54 w 1062"/>
              <a:gd name="T27" fmla="*/ 641 h 1168"/>
              <a:gd name="T28" fmla="*/ 0 w 1062"/>
              <a:gd name="T29" fmla="*/ 57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2" h="1168">
                <a:moveTo>
                  <a:pt x="0" y="575"/>
                </a:moveTo>
                <a:lnTo>
                  <a:pt x="578" y="0"/>
                </a:lnTo>
                <a:lnTo>
                  <a:pt x="702" y="148"/>
                </a:lnTo>
                <a:lnTo>
                  <a:pt x="790" y="272"/>
                </a:lnTo>
                <a:lnTo>
                  <a:pt x="870" y="396"/>
                </a:lnTo>
                <a:lnTo>
                  <a:pt x="974" y="632"/>
                </a:lnTo>
                <a:lnTo>
                  <a:pt x="1038" y="912"/>
                </a:lnTo>
                <a:lnTo>
                  <a:pt x="1062" y="1168"/>
                </a:lnTo>
                <a:lnTo>
                  <a:pt x="246" y="1160"/>
                </a:lnTo>
                <a:lnTo>
                  <a:pt x="228" y="995"/>
                </a:lnTo>
                <a:lnTo>
                  <a:pt x="177" y="833"/>
                </a:lnTo>
                <a:lnTo>
                  <a:pt x="141" y="767"/>
                </a:lnTo>
                <a:lnTo>
                  <a:pt x="93" y="692"/>
                </a:lnTo>
                <a:lnTo>
                  <a:pt x="54" y="641"/>
                </a:lnTo>
                <a:lnTo>
                  <a:pt x="0" y="575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60996" name="Object 4"/>
          <p:cNvGraphicFramePr>
            <a:graphicFrameLocks noChangeAspect="1"/>
          </p:cNvGraphicFramePr>
          <p:nvPr/>
        </p:nvGraphicFramePr>
        <p:xfrm>
          <a:off x="833438" y="242888"/>
          <a:ext cx="33766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6" name="公式" r:id="rId3" imgW="1650960" imgH="444240" progId="Equation.3">
                  <p:embed/>
                </p:oleObj>
              </mc:Choice>
              <mc:Fallback>
                <p:oleObj name="公式" r:id="rId3" imgW="16509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42888"/>
                        <a:ext cx="33766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997" name="Object 5"/>
          <p:cNvGraphicFramePr>
            <a:graphicFrameLocks noChangeAspect="1"/>
          </p:cNvGraphicFramePr>
          <p:nvPr/>
        </p:nvGraphicFramePr>
        <p:xfrm>
          <a:off x="422275" y="1106488"/>
          <a:ext cx="8353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7" name="公式" r:id="rId5" imgW="4190760" imgH="228600" progId="Equation.3">
                  <p:embed/>
                </p:oleObj>
              </mc:Choice>
              <mc:Fallback>
                <p:oleObj name="公式" r:id="rId5" imgW="4190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106488"/>
                        <a:ext cx="83534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0998" name="Group 6"/>
          <p:cNvGrpSpPr>
            <a:grpSpLocks/>
          </p:cNvGrpSpPr>
          <p:nvPr/>
        </p:nvGrpSpPr>
        <p:grpSpPr bwMode="auto">
          <a:xfrm>
            <a:off x="1066800" y="2103438"/>
            <a:ext cx="3689350" cy="3454400"/>
            <a:chOff x="672" y="1325"/>
            <a:chExt cx="2324" cy="2176"/>
          </a:xfrm>
        </p:grpSpPr>
        <p:sp>
          <p:nvSpPr>
            <p:cNvPr id="2260999" name="Text Box 7"/>
            <p:cNvSpPr txBox="1">
              <a:spLocks noChangeArrowheads="1"/>
            </p:cNvSpPr>
            <p:nvPr/>
          </p:nvSpPr>
          <p:spPr bwMode="auto">
            <a:xfrm>
              <a:off x="681" y="3118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61000" name="Line 8"/>
            <p:cNvSpPr>
              <a:spLocks noChangeShapeType="1"/>
            </p:cNvSpPr>
            <p:nvPr/>
          </p:nvSpPr>
          <p:spPr bwMode="auto">
            <a:xfrm>
              <a:off x="994" y="3270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01" name="Line 9"/>
            <p:cNvSpPr>
              <a:spLocks noChangeShapeType="1"/>
            </p:cNvSpPr>
            <p:nvPr/>
          </p:nvSpPr>
          <p:spPr bwMode="auto">
            <a:xfrm flipV="1">
              <a:off x="994" y="1390"/>
              <a:ext cx="0" cy="2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02" name="Text Box 10"/>
            <p:cNvSpPr txBox="1">
              <a:spLocks noChangeArrowheads="1"/>
            </p:cNvSpPr>
            <p:nvPr/>
          </p:nvSpPr>
          <p:spPr bwMode="auto">
            <a:xfrm>
              <a:off x="672" y="1325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61003" name="Text Box 11"/>
            <p:cNvSpPr txBox="1">
              <a:spLocks noChangeArrowheads="1"/>
            </p:cNvSpPr>
            <p:nvPr/>
          </p:nvSpPr>
          <p:spPr bwMode="auto">
            <a:xfrm>
              <a:off x="2661" y="3270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261004" name="Arc 12"/>
          <p:cNvSpPr>
            <a:spLocks/>
          </p:cNvSpPr>
          <p:nvPr/>
        </p:nvSpPr>
        <p:spPr bwMode="auto">
          <a:xfrm>
            <a:off x="1577975" y="2590800"/>
            <a:ext cx="2613025" cy="2600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1005" name="Arc 13"/>
          <p:cNvSpPr>
            <a:spLocks/>
          </p:cNvSpPr>
          <p:nvPr/>
        </p:nvSpPr>
        <p:spPr bwMode="auto">
          <a:xfrm>
            <a:off x="1577975" y="3886200"/>
            <a:ext cx="1317625" cy="1304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1006" name="Freeform 14"/>
          <p:cNvSpPr>
            <a:spLocks/>
          </p:cNvSpPr>
          <p:nvPr/>
        </p:nvSpPr>
        <p:spPr bwMode="auto">
          <a:xfrm>
            <a:off x="1577975" y="3343275"/>
            <a:ext cx="1844675" cy="1847850"/>
          </a:xfrm>
          <a:custGeom>
            <a:avLst/>
            <a:gdLst>
              <a:gd name="T0" fmla="*/ 0 w 1162"/>
              <a:gd name="T1" fmla="*/ 1164 h 1164"/>
              <a:gd name="T2" fmla="*/ 1162 w 1162"/>
              <a:gd name="T3" fmla="*/ 0 h 11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2" h="1164">
                <a:moveTo>
                  <a:pt x="0" y="1164"/>
                </a:moveTo>
                <a:lnTo>
                  <a:pt x="1162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61007" name="Text Box 15"/>
          <p:cNvSpPr txBox="1">
            <a:spLocks noChangeArrowheads="1"/>
          </p:cNvSpPr>
          <p:nvPr/>
        </p:nvSpPr>
        <p:spPr bwMode="auto">
          <a:xfrm>
            <a:off x="2740025" y="5191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261008" name="Text Box 16"/>
          <p:cNvSpPr txBox="1">
            <a:spLocks noChangeArrowheads="1"/>
          </p:cNvSpPr>
          <p:nvPr/>
        </p:nvSpPr>
        <p:spPr bwMode="auto">
          <a:xfrm>
            <a:off x="4038600" y="5191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2261009" name="Text Box 17"/>
          <p:cNvSpPr txBox="1">
            <a:spLocks noChangeArrowheads="1"/>
          </p:cNvSpPr>
          <p:nvPr/>
        </p:nvSpPr>
        <p:spPr bwMode="auto">
          <a:xfrm>
            <a:off x="3422650" y="30480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en-US" altLang="zh-CN" sz="2000" b="1" i="1">
                <a:solidFill>
                  <a:srgbClr val="009900"/>
                </a:solidFill>
              </a:rPr>
              <a:t>y =x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261010" name="Text Box 18"/>
          <p:cNvSpPr txBox="1">
            <a:spLocks noChangeArrowheads="1"/>
          </p:cNvSpPr>
          <p:nvPr/>
        </p:nvSpPr>
        <p:spPr bwMode="auto">
          <a:xfrm>
            <a:off x="3505200" y="4648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D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61011" name="Object 19"/>
          <p:cNvGraphicFramePr>
            <a:graphicFrameLocks noChangeAspect="1"/>
          </p:cNvGraphicFramePr>
          <p:nvPr/>
        </p:nvGraphicFramePr>
        <p:xfrm>
          <a:off x="4735513" y="1828800"/>
          <a:ext cx="40274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8" name="公式" r:id="rId7" imgW="1587240" imgH="393480" progId="Equation.3">
                  <p:embed/>
                </p:oleObj>
              </mc:Choice>
              <mc:Fallback>
                <p:oleObj name="公式" r:id="rId7" imgW="158724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828800"/>
                        <a:ext cx="40274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2" name="Object 20"/>
          <p:cNvGraphicFramePr>
            <a:graphicFrameLocks noChangeAspect="1"/>
          </p:cNvGraphicFramePr>
          <p:nvPr/>
        </p:nvGraphicFramePr>
        <p:xfrm>
          <a:off x="4953000" y="3048000"/>
          <a:ext cx="25923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9" name="公式" r:id="rId9" imgW="1079280" imgH="393480" progId="Equation.3">
                  <p:embed/>
                </p:oleObj>
              </mc:Choice>
              <mc:Fallback>
                <p:oleObj name="公式" r:id="rId9" imgW="107928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25923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3" name="Object 21"/>
          <p:cNvGraphicFramePr>
            <a:graphicFrameLocks noChangeAspect="1"/>
          </p:cNvGraphicFramePr>
          <p:nvPr/>
        </p:nvGraphicFramePr>
        <p:xfrm>
          <a:off x="5105400" y="4114800"/>
          <a:ext cx="1228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0" name="公式" r:id="rId11" imgW="533160" imgH="406080" progId="Equation.3">
                  <p:embed/>
                </p:oleObj>
              </mc:Choice>
              <mc:Fallback>
                <p:oleObj name="公式" r:id="rId11" imgW="5331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12287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14" name="Text Box 22"/>
          <p:cNvSpPr txBox="1">
            <a:spLocks noChangeArrowheads="1"/>
          </p:cNvSpPr>
          <p:nvPr/>
        </p:nvSpPr>
        <p:spPr bwMode="auto">
          <a:xfrm>
            <a:off x="8610600" y="27543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61015" name="Text Box 23"/>
          <p:cNvSpPr txBox="1">
            <a:spLocks noChangeArrowheads="1"/>
          </p:cNvSpPr>
          <p:nvPr/>
        </p:nvSpPr>
        <p:spPr bwMode="auto">
          <a:xfrm>
            <a:off x="8763000" y="29067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61016" name="Freeform 24"/>
          <p:cNvSpPr>
            <a:spLocks/>
          </p:cNvSpPr>
          <p:nvPr/>
        </p:nvSpPr>
        <p:spPr bwMode="auto">
          <a:xfrm>
            <a:off x="2781300" y="4140200"/>
            <a:ext cx="1187450" cy="522288"/>
          </a:xfrm>
          <a:custGeom>
            <a:avLst/>
            <a:gdLst>
              <a:gd name="T0" fmla="*/ 0 w 748"/>
              <a:gd name="T1" fmla="*/ 329 h 329"/>
              <a:gd name="T2" fmla="*/ 748 w 748"/>
              <a:gd name="T3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8" h="329">
                <a:moveTo>
                  <a:pt x="0" y="329"/>
                </a:moveTo>
                <a:lnTo>
                  <a:pt x="74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61017" name="Freeform 25"/>
          <p:cNvSpPr>
            <a:spLocks/>
          </p:cNvSpPr>
          <p:nvPr/>
        </p:nvSpPr>
        <p:spPr bwMode="auto">
          <a:xfrm>
            <a:off x="1577975" y="4662488"/>
            <a:ext cx="1203325" cy="528637"/>
          </a:xfrm>
          <a:custGeom>
            <a:avLst/>
            <a:gdLst>
              <a:gd name="T0" fmla="*/ 0 w 758"/>
              <a:gd name="T1" fmla="*/ 333 h 333"/>
              <a:gd name="T2" fmla="*/ 758 w 758"/>
              <a:gd name="T3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8" h="333">
                <a:moveTo>
                  <a:pt x="0" y="333"/>
                </a:moveTo>
                <a:lnTo>
                  <a:pt x="758" y="0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61018" name="Text Box 26"/>
          <p:cNvSpPr txBox="1">
            <a:spLocks noChangeArrowheads="1"/>
          </p:cNvSpPr>
          <p:nvPr/>
        </p:nvSpPr>
        <p:spPr bwMode="auto">
          <a:xfrm>
            <a:off x="1917700" y="489108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1800" b="1" i="1">
              <a:solidFill>
                <a:srgbClr val="FF0000"/>
              </a:solidFill>
            </a:endParaRPr>
          </a:p>
        </p:txBody>
      </p:sp>
      <p:graphicFrame>
        <p:nvGraphicFramePr>
          <p:cNvPr id="2261019" name="Object 27"/>
          <p:cNvGraphicFramePr>
            <a:graphicFrameLocks noChangeAspect="1"/>
          </p:cNvGraphicFramePr>
          <p:nvPr/>
        </p:nvGraphicFramePr>
        <p:xfrm>
          <a:off x="3738563" y="2189163"/>
          <a:ext cx="9953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1" name="公式" r:id="rId13" imgW="393480" imgH="164880" progId="Equation.3">
                  <p:embed/>
                </p:oleObj>
              </mc:Choice>
              <mc:Fallback>
                <p:oleObj name="公式" r:id="rId13" imgW="393480" imgH="164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2189163"/>
                        <a:ext cx="9953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20" name="Text Box 28"/>
          <p:cNvSpPr txBox="1">
            <a:spLocks noChangeArrowheads="1"/>
          </p:cNvSpPr>
          <p:nvPr/>
        </p:nvSpPr>
        <p:spPr bwMode="auto">
          <a:xfrm>
            <a:off x="8915400" y="30591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6102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41313"/>
            <a:ext cx="685800" cy="496887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22.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261023" name="AutoShape 31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6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26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26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26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26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226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226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6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6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61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0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6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0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6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61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0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994" grpId="0" animBg="1"/>
      <p:bldP spid="2261004" grpId="0" animBg="1"/>
      <p:bldP spid="2261005" grpId="0" animBg="1"/>
      <p:bldP spid="2261006" grpId="0" animBg="1"/>
      <p:bldP spid="2261007" grpId="0" autoUpdateAnimBg="0"/>
      <p:bldP spid="2261008" grpId="0" autoUpdateAnimBg="0"/>
      <p:bldP spid="2261009" grpId="0" autoUpdateAnimBg="0"/>
      <p:bldP spid="2261010" grpId="0" autoUpdateAnimBg="0"/>
      <p:bldP spid="2261014" grpId="0" autoUpdateAnimBg="0"/>
      <p:bldP spid="2261015" grpId="0" autoUpdateAnimBg="0"/>
      <p:bldP spid="2261016" grpId="0" animBg="1"/>
      <p:bldP spid="2261017" grpId="0" animBg="1"/>
      <p:bldP spid="2261018" grpId="0" autoUpdateAnimBg="0"/>
      <p:bldP spid="22610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6658" name="Group 2"/>
          <p:cNvGrpSpPr>
            <a:grpSpLocks/>
          </p:cNvGrpSpPr>
          <p:nvPr/>
        </p:nvGrpSpPr>
        <p:grpSpPr bwMode="auto">
          <a:xfrm>
            <a:off x="1035050" y="2762250"/>
            <a:ext cx="7497763" cy="3087688"/>
            <a:chOff x="652" y="1740"/>
            <a:chExt cx="4723" cy="1945"/>
          </a:xfrm>
        </p:grpSpPr>
        <p:sp>
          <p:nvSpPr>
            <p:cNvPr id="2246659" name="Text Box 3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46660" name="Line 4"/>
            <p:cNvSpPr>
              <a:spLocks noChangeShapeType="1"/>
            </p:cNvSpPr>
            <p:nvPr/>
          </p:nvSpPr>
          <p:spPr bwMode="auto">
            <a:xfrm>
              <a:off x="974" y="3454"/>
              <a:ext cx="4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6661" name="Line 5"/>
            <p:cNvSpPr>
              <a:spLocks noChangeShapeType="1"/>
            </p:cNvSpPr>
            <p:nvPr/>
          </p:nvSpPr>
          <p:spPr bwMode="auto">
            <a:xfrm flipV="1">
              <a:off x="974" y="1893"/>
              <a:ext cx="0" cy="1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6662" name="Text Box 6"/>
            <p:cNvSpPr txBox="1">
              <a:spLocks noChangeArrowheads="1"/>
            </p:cNvSpPr>
            <p:nvPr/>
          </p:nvSpPr>
          <p:spPr bwMode="auto">
            <a:xfrm>
              <a:off x="652" y="1740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46663" name="Text Box 7"/>
            <p:cNvSpPr txBox="1">
              <a:spLocks noChangeArrowheads="1"/>
            </p:cNvSpPr>
            <p:nvPr/>
          </p:nvSpPr>
          <p:spPr bwMode="auto">
            <a:xfrm>
              <a:off x="5040" y="3454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246664" name="Text Box 8"/>
          <p:cNvSpPr txBox="1">
            <a:spLocks noChangeArrowheads="1"/>
          </p:cNvSpPr>
          <p:nvPr/>
        </p:nvSpPr>
        <p:spPr bwMode="auto">
          <a:xfrm>
            <a:off x="4559300" y="5426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4</a:t>
            </a:r>
            <a:endParaRPr lang="en-US" altLang="zh-CN" i="1"/>
          </a:p>
        </p:txBody>
      </p:sp>
      <p:sp>
        <p:nvSpPr>
          <p:cNvPr id="2246665" name="Arc 9"/>
          <p:cNvSpPr>
            <a:spLocks/>
          </p:cNvSpPr>
          <p:nvPr/>
        </p:nvSpPr>
        <p:spPr bwMode="auto">
          <a:xfrm>
            <a:off x="1546225" y="3889375"/>
            <a:ext cx="3181350" cy="15938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56 h 21656"/>
              <a:gd name="T2" fmla="*/ 43200 w 43200"/>
              <a:gd name="T3" fmla="*/ 21600 h 21656"/>
              <a:gd name="T4" fmla="*/ 21600 w 43200"/>
              <a:gd name="T5" fmla="*/ 21600 h 2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56" fill="none" extrusionOk="0">
                <a:moveTo>
                  <a:pt x="0" y="21655"/>
                </a:moveTo>
                <a:cubicBezTo>
                  <a:pt x="0" y="21637"/>
                  <a:pt x="0" y="216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56" stroke="0" extrusionOk="0">
                <a:moveTo>
                  <a:pt x="0" y="21655"/>
                </a:moveTo>
                <a:cubicBezTo>
                  <a:pt x="0" y="21637"/>
                  <a:pt x="0" y="216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6666" name="Text Box 10"/>
          <p:cNvSpPr txBox="1">
            <a:spLocks noChangeArrowheads="1"/>
          </p:cNvSpPr>
          <p:nvPr/>
        </p:nvSpPr>
        <p:spPr bwMode="auto">
          <a:xfrm>
            <a:off x="4559300" y="4511675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r </a:t>
            </a:r>
            <a:r>
              <a:rPr lang="en-US" altLang="zh-CN" b="1">
                <a:solidFill>
                  <a:srgbClr val="009900"/>
                </a:solidFill>
              </a:rPr>
              <a:t>= 4 cos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b="1" i="1">
              <a:solidFill>
                <a:srgbClr val="009900"/>
              </a:solidFill>
            </a:endParaRPr>
          </a:p>
        </p:txBody>
      </p:sp>
      <p:graphicFrame>
        <p:nvGraphicFramePr>
          <p:cNvPr id="2246668" name="Object 12"/>
          <p:cNvGraphicFramePr>
            <a:graphicFrameLocks noChangeAspect="1"/>
          </p:cNvGraphicFramePr>
          <p:nvPr/>
        </p:nvGraphicFramePr>
        <p:xfrm>
          <a:off x="4522788" y="382588"/>
          <a:ext cx="42005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0" name="公式" r:id="rId3" imgW="2184120" imgH="431640" progId="Equation.3">
                  <p:embed/>
                </p:oleObj>
              </mc:Choice>
              <mc:Fallback>
                <p:oleObj name="公式" r:id="rId3" imgW="218412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382588"/>
                        <a:ext cx="42005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6669" name="Object 13"/>
          <p:cNvGraphicFramePr>
            <a:graphicFrameLocks noChangeAspect="1"/>
          </p:cNvGraphicFramePr>
          <p:nvPr/>
        </p:nvGraphicFramePr>
        <p:xfrm>
          <a:off x="185738" y="1136650"/>
          <a:ext cx="19875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1" name="公式" r:id="rId5" imgW="952200" imgH="228600" progId="Equation.3">
                  <p:embed/>
                </p:oleObj>
              </mc:Choice>
              <mc:Fallback>
                <p:oleObj name="公式" r:id="rId5" imgW="952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136650"/>
                        <a:ext cx="19875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6670" name="Object 14"/>
          <p:cNvGraphicFramePr>
            <a:graphicFrameLocks noChangeAspect="1"/>
          </p:cNvGraphicFramePr>
          <p:nvPr/>
        </p:nvGraphicFramePr>
        <p:xfrm>
          <a:off x="185738" y="1614488"/>
          <a:ext cx="1987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2" name="公式" r:id="rId7" imgW="952200" imgH="228600" progId="Equation.3">
                  <p:embed/>
                </p:oleObj>
              </mc:Choice>
              <mc:Fallback>
                <p:oleObj name="公式" r:id="rId7" imgW="952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614488"/>
                        <a:ext cx="19875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6677" name="Arc 21"/>
          <p:cNvSpPr>
            <a:spLocks/>
          </p:cNvSpPr>
          <p:nvPr/>
        </p:nvSpPr>
        <p:spPr bwMode="auto">
          <a:xfrm>
            <a:off x="1552575" y="2208213"/>
            <a:ext cx="6378575" cy="33115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579 h 21600"/>
              <a:gd name="T2" fmla="*/ 43200 w 43200"/>
              <a:gd name="T3" fmla="*/ 21507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579"/>
                </a:moveTo>
                <a:cubicBezTo>
                  <a:pt x="11" y="9657"/>
                  <a:pt x="9678" y="-1"/>
                  <a:pt x="21600" y="0"/>
                </a:cubicBezTo>
                <a:cubicBezTo>
                  <a:pt x="33493" y="0"/>
                  <a:pt x="43148" y="9614"/>
                  <a:pt x="43199" y="21507"/>
                </a:cubicBezTo>
              </a:path>
              <a:path w="43200" h="21600" stroke="0" extrusionOk="0">
                <a:moveTo>
                  <a:pt x="0" y="21579"/>
                </a:moveTo>
                <a:cubicBezTo>
                  <a:pt x="11" y="9657"/>
                  <a:pt x="9678" y="-1"/>
                  <a:pt x="21600" y="0"/>
                </a:cubicBezTo>
                <a:cubicBezTo>
                  <a:pt x="33493" y="0"/>
                  <a:pt x="43148" y="9614"/>
                  <a:pt x="43199" y="21507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6678" name="Freeform 22"/>
          <p:cNvSpPr>
            <a:spLocks/>
          </p:cNvSpPr>
          <p:nvPr/>
        </p:nvSpPr>
        <p:spPr bwMode="auto">
          <a:xfrm>
            <a:off x="1552575" y="2206625"/>
            <a:ext cx="3286125" cy="3276600"/>
          </a:xfrm>
          <a:custGeom>
            <a:avLst/>
            <a:gdLst>
              <a:gd name="T0" fmla="*/ 0 w 2070"/>
              <a:gd name="T1" fmla="*/ 2064 h 2064"/>
              <a:gd name="T2" fmla="*/ 2070 w 2070"/>
              <a:gd name="T3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70" h="2064">
                <a:moveTo>
                  <a:pt x="0" y="2064"/>
                </a:moveTo>
                <a:lnTo>
                  <a:pt x="2070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6679" name="Freeform 23"/>
          <p:cNvSpPr>
            <a:spLocks/>
          </p:cNvSpPr>
          <p:nvPr/>
        </p:nvSpPr>
        <p:spPr bwMode="auto">
          <a:xfrm>
            <a:off x="1546225" y="2800350"/>
            <a:ext cx="1354138" cy="2682875"/>
          </a:xfrm>
          <a:custGeom>
            <a:avLst/>
            <a:gdLst>
              <a:gd name="T0" fmla="*/ 0 w 853"/>
              <a:gd name="T1" fmla="*/ 1690 h 1690"/>
              <a:gd name="T2" fmla="*/ 853 w 853"/>
              <a:gd name="T3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53" h="1690">
                <a:moveTo>
                  <a:pt x="0" y="1690"/>
                </a:moveTo>
                <a:lnTo>
                  <a:pt x="853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6680" name="Text Box 24"/>
          <p:cNvSpPr txBox="1">
            <a:spLocks noChangeArrowheads="1"/>
          </p:cNvSpPr>
          <p:nvPr/>
        </p:nvSpPr>
        <p:spPr bwMode="auto">
          <a:xfrm>
            <a:off x="7226300" y="3200400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r </a:t>
            </a:r>
            <a:r>
              <a:rPr lang="en-US" altLang="zh-CN" b="1">
                <a:solidFill>
                  <a:srgbClr val="009900"/>
                </a:solidFill>
              </a:rPr>
              <a:t>= 8 cos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2246682" name="Text Box 26"/>
          <p:cNvSpPr txBox="1">
            <a:spLocks noChangeArrowheads="1"/>
          </p:cNvSpPr>
          <p:nvPr/>
        </p:nvSpPr>
        <p:spPr bwMode="auto">
          <a:xfrm>
            <a:off x="7759700" y="548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46683" name="Text Box 27"/>
          <p:cNvSpPr txBox="1">
            <a:spLocks noChangeArrowheads="1"/>
          </p:cNvSpPr>
          <p:nvPr/>
        </p:nvSpPr>
        <p:spPr bwMode="auto">
          <a:xfrm>
            <a:off x="3124200" y="31289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endParaRPr lang="en-US" altLang="zh-CN" b="1"/>
          </a:p>
        </p:txBody>
      </p:sp>
      <p:sp>
        <p:nvSpPr>
          <p:cNvPr id="2246686" name="Text Box 30"/>
          <p:cNvSpPr txBox="1">
            <a:spLocks noChangeArrowheads="1"/>
          </p:cNvSpPr>
          <p:nvPr/>
        </p:nvSpPr>
        <p:spPr bwMode="auto">
          <a:xfrm>
            <a:off x="1676400" y="5167313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i="1">
                <a:solidFill>
                  <a:srgbClr val="FF00FF"/>
                </a:solidFill>
                <a:sym typeface="Symbol" pitchFamily="18" charset="2"/>
              </a:rPr>
              <a:t></a:t>
            </a:r>
            <a:r>
              <a:rPr lang="en-US" altLang="zh-CN" sz="1400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endParaRPr lang="en-US" altLang="zh-CN" sz="1400" b="1">
              <a:solidFill>
                <a:srgbClr val="FF00FF"/>
              </a:solidFill>
            </a:endParaRPr>
          </a:p>
        </p:txBody>
      </p:sp>
      <p:sp>
        <p:nvSpPr>
          <p:cNvPr id="2246687" name="Text Box 31"/>
          <p:cNvSpPr txBox="1">
            <a:spLocks noChangeArrowheads="1"/>
          </p:cNvSpPr>
          <p:nvPr/>
        </p:nvSpPr>
        <p:spPr bwMode="auto">
          <a:xfrm>
            <a:off x="1879600" y="4951413"/>
            <a:ext cx="379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zh-CN" sz="1800" b="1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graphicFrame>
        <p:nvGraphicFramePr>
          <p:cNvPr id="2246688" name="Object 32"/>
          <p:cNvGraphicFramePr>
            <a:graphicFrameLocks noChangeAspect="1"/>
          </p:cNvGraphicFramePr>
          <p:nvPr/>
        </p:nvGraphicFramePr>
        <p:xfrm>
          <a:off x="2270125" y="1228725"/>
          <a:ext cx="18113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3" name="公式" r:id="rId9" imgW="914400" imgH="190440" progId="Equation.3">
                  <p:embed/>
                </p:oleObj>
              </mc:Choice>
              <mc:Fallback>
                <p:oleObj name="公式" r:id="rId9" imgW="914400" imgH="1904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228725"/>
                        <a:ext cx="18113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6690" name="Object 34"/>
          <p:cNvGraphicFramePr>
            <a:graphicFrameLocks noChangeAspect="1"/>
          </p:cNvGraphicFramePr>
          <p:nvPr/>
        </p:nvGraphicFramePr>
        <p:xfrm>
          <a:off x="7016750" y="1066800"/>
          <a:ext cx="11826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4" name="公式" r:id="rId11" imgW="711000" imgH="406080" progId="Equation.3">
                  <p:embed/>
                </p:oleObj>
              </mc:Choice>
              <mc:Fallback>
                <p:oleObj name="公式" r:id="rId11" imgW="71100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1066800"/>
                        <a:ext cx="11826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6691" name="Object 35"/>
          <p:cNvGraphicFramePr>
            <a:graphicFrameLocks noChangeAspect="1"/>
          </p:cNvGraphicFramePr>
          <p:nvPr/>
        </p:nvGraphicFramePr>
        <p:xfrm>
          <a:off x="7016750" y="1676400"/>
          <a:ext cx="1935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5" name="公式" r:id="rId13" imgW="1066680" imgH="215640" progId="Equation.3">
                  <p:embed/>
                </p:oleObj>
              </mc:Choice>
              <mc:Fallback>
                <p:oleObj name="公式" r:id="rId13" imgW="106668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1676400"/>
                        <a:ext cx="1935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6692" name="Object 36"/>
          <p:cNvGraphicFramePr>
            <a:graphicFrameLocks noChangeAspect="1"/>
          </p:cNvGraphicFramePr>
          <p:nvPr/>
        </p:nvGraphicFramePr>
        <p:xfrm>
          <a:off x="2270125" y="1684338"/>
          <a:ext cx="1795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6" name="公式" r:id="rId15" imgW="901440" imgH="190440" progId="Equation.3">
                  <p:embed/>
                </p:oleObj>
              </mc:Choice>
              <mc:Fallback>
                <p:oleObj name="公式" r:id="rId15" imgW="901440" imgH="1904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684338"/>
                        <a:ext cx="1795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6696" name="Arc 40"/>
          <p:cNvSpPr>
            <a:spLocks/>
          </p:cNvSpPr>
          <p:nvPr/>
        </p:nvSpPr>
        <p:spPr bwMode="auto">
          <a:xfrm rot="484672">
            <a:off x="1697038" y="4832350"/>
            <a:ext cx="666750" cy="649288"/>
          </a:xfrm>
          <a:custGeom>
            <a:avLst/>
            <a:gdLst>
              <a:gd name="G0" fmla="+- 0 0 0"/>
              <a:gd name="G1" fmla="+- 21035 0 0"/>
              <a:gd name="G2" fmla="+- 21600 0 0"/>
              <a:gd name="T0" fmla="*/ 4907 w 21535"/>
              <a:gd name="T1" fmla="*/ 0 h 21035"/>
              <a:gd name="T2" fmla="*/ 21535 w 21535"/>
              <a:gd name="T3" fmla="*/ 19361 h 21035"/>
              <a:gd name="T4" fmla="*/ 0 w 21535"/>
              <a:gd name="T5" fmla="*/ 21035 h 2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35" h="21035" fill="none" extrusionOk="0">
                <a:moveTo>
                  <a:pt x="4907" y="-1"/>
                </a:moveTo>
                <a:cubicBezTo>
                  <a:pt x="14077" y="2139"/>
                  <a:pt x="20805" y="9972"/>
                  <a:pt x="21535" y="19360"/>
                </a:cubicBezTo>
              </a:path>
              <a:path w="21535" h="21035" stroke="0" extrusionOk="0">
                <a:moveTo>
                  <a:pt x="4907" y="-1"/>
                </a:moveTo>
                <a:cubicBezTo>
                  <a:pt x="14077" y="2139"/>
                  <a:pt x="20805" y="9972"/>
                  <a:pt x="21535" y="19360"/>
                </a:cubicBezTo>
                <a:lnTo>
                  <a:pt x="0" y="21035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6699" name="Arc 43"/>
          <p:cNvSpPr>
            <a:spLocks/>
          </p:cNvSpPr>
          <p:nvPr/>
        </p:nvSpPr>
        <p:spPr bwMode="auto">
          <a:xfrm rot="1229268">
            <a:off x="1800225" y="5207000"/>
            <a:ext cx="260350" cy="261938"/>
          </a:xfrm>
          <a:custGeom>
            <a:avLst/>
            <a:gdLst>
              <a:gd name="G0" fmla="+- 0 0 0"/>
              <a:gd name="G1" fmla="+- 21548 0 0"/>
              <a:gd name="G2" fmla="+- 21600 0 0"/>
              <a:gd name="T0" fmla="*/ 1492 w 21433"/>
              <a:gd name="T1" fmla="*/ 0 h 21548"/>
              <a:gd name="T2" fmla="*/ 21433 w 21433"/>
              <a:gd name="T3" fmla="*/ 18867 h 21548"/>
              <a:gd name="T4" fmla="*/ 0 w 21433"/>
              <a:gd name="T5" fmla="*/ 21548 h 2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33" h="21548" fill="none" extrusionOk="0">
                <a:moveTo>
                  <a:pt x="1492" y="-1"/>
                </a:moveTo>
                <a:cubicBezTo>
                  <a:pt x="11794" y="712"/>
                  <a:pt x="20151" y="8619"/>
                  <a:pt x="21432" y="18867"/>
                </a:cubicBezTo>
              </a:path>
              <a:path w="21433" h="21548" stroke="0" extrusionOk="0">
                <a:moveTo>
                  <a:pt x="1492" y="-1"/>
                </a:moveTo>
                <a:cubicBezTo>
                  <a:pt x="11794" y="712"/>
                  <a:pt x="20151" y="8619"/>
                  <a:pt x="21432" y="18867"/>
                </a:cubicBezTo>
                <a:lnTo>
                  <a:pt x="0" y="21548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6700" name="Freeform 44"/>
          <p:cNvSpPr>
            <a:spLocks/>
          </p:cNvSpPr>
          <p:nvPr/>
        </p:nvSpPr>
        <p:spPr bwMode="auto">
          <a:xfrm>
            <a:off x="3138488" y="5424488"/>
            <a:ext cx="1587" cy="61912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6701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304800"/>
            <a:ext cx="685800" cy="4508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23.</a:t>
            </a:r>
          </a:p>
        </p:txBody>
      </p:sp>
      <p:graphicFrame>
        <p:nvGraphicFramePr>
          <p:cNvPr id="2246704" name="Object 48"/>
          <p:cNvGraphicFramePr>
            <a:graphicFrameLocks noChangeAspect="1"/>
          </p:cNvGraphicFramePr>
          <p:nvPr/>
        </p:nvGraphicFramePr>
        <p:xfrm>
          <a:off x="1547813" y="239713"/>
          <a:ext cx="2605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7" name="公式" r:id="rId17" imgW="1244520" imgH="380880" progId="Equation.3">
                  <p:embed/>
                </p:oleObj>
              </mc:Choice>
              <mc:Fallback>
                <p:oleObj name="公式" r:id="rId17" imgW="1244520" imgH="3808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9713"/>
                        <a:ext cx="26050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6705" name="Text Box 49"/>
          <p:cNvSpPr txBox="1">
            <a:spLocks noChangeArrowheads="1"/>
          </p:cNvSpPr>
          <p:nvPr/>
        </p:nvSpPr>
        <p:spPr bwMode="auto">
          <a:xfrm>
            <a:off x="747713" y="28575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计算</a:t>
            </a:r>
          </a:p>
        </p:txBody>
      </p:sp>
      <p:sp>
        <p:nvSpPr>
          <p:cNvPr id="2246706" name="Text Box 50"/>
          <p:cNvSpPr txBox="1">
            <a:spLocks noChangeArrowheads="1"/>
          </p:cNvSpPr>
          <p:nvPr/>
        </p:nvSpPr>
        <p:spPr bwMode="auto">
          <a:xfrm>
            <a:off x="5726113" y="16002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/>
              <a:t>y</a:t>
            </a:r>
            <a:r>
              <a:rPr lang="en-US" altLang="zh-CN" b="1"/>
              <a:t> = 2</a:t>
            </a:r>
            <a:r>
              <a:rPr lang="en-US" altLang="zh-CN" b="1" i="1"/>
              <a:t>x</a:t>
            </a:r>
            <a:endParaRPr lang="en-US" altLang="zh-CN" b="1"/>
          </a:p>
        </p:txBody>
      </p:sp>
      <p:sp>
        <p:nvSpPr>
          <p:cNvPr id="2246707" name="Text Box 51"/>
          <p:cNvSpPr txBox="1">
            <a:spLocks noChangeArrowheads="1"/>
          </p:cNvSpPr>
          <p:nvPr/>
        </p:nvSpPr>
        <p:spPr bwMode="auto">
          <a:xfrm>
            <a:off x="5726113" y="11430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x</a:t>
            </a:r>
            <a:r>
              <a:rPr lang="en-US" altLang="zh-CN" b="1"/>
              <a:t> = </a:t>
            </a:r>
            <a:r>
              <a:rPr lang="en-US" altLang="zh-CN" b="1" i="1"/>
              <a:t>y</a:t>
            </a:r>
            <a:endParaRPr lang="en-US" altLang="zh-CN" b="1"/>
          </a:p>
        </p:txBody>
      </p:sp>
      <p:sp>
        <p:nvSpPr>
          <p:cNvPr id="2246709" name="AutoShape 53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4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4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4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4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46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46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46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46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4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4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4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4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46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46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46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46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46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46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4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4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4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4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4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4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46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46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4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4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46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46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24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4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224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24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4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224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24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24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224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4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4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224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224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4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4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4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4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6664" grpId="0" autoUpdateAnimBg="0"/>
      <p:bldP spid="2246665" grpId="0" animBg="1"/>
      <p:bldP spid="2246666" grpId="0" autoUpdateAnimBg="0"/>
      <p:bldP spid="2246677" grpId="0" animBg="1"/>
      <p:bldP spid="2246678" grpId="0" animBg="1"/>
      <p:bldP spid="2246679" grpId="0" animBg="1"/>
      <p:bldP spid="2246680" grpId="0" autoUpdateAnimBg="0"/>
      <p:bldP spid="2246682" grpId="0" autoUpdateAnimBg="0"/>
      <p:bldP spid="2246683" grpId="0" autoUpdateAnimBg="0"/>
      <p:bldP spid="2246686" grpId="0" autoUpdateAnimBg="0"/>
      <p:bldP spid="2246687" grpId="0" autoUpdateAnimBg="0"/>
      <p:bldP spid="2246696" grpId="0" animBg="1"/>
      <p:bldP spid="2246699" grpId="0" animBg="1"/>
      <p:bldP spid="2246700" grpId="0" animBg="1"/>
      <p:bldP spid="2246706" grpId="0" autoUpdateAnimBg="0"/>
      <p:bldP spid="224670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682" name="Freeform 2"/>
          <p:cNvSpPr>
            <a:spLocks/>
          </p:cNvSpPr>
          <p:nvPr/>
        </p:nvSpPr>
        <p:spPr bwMode="auto">
          <a:xfrm>
            <a:off x="2209800" y="2209800"/>
            <a:ext cx="2609850" cy="1981200"/>
          </a:xfrm>
          <a:custGeom>
            <a:avLst/>
            <a:gdLst>
              <a:gd name="T0" fmla="*/ 432 w 1644"/>
              <a:gd name="T1" fmla="*/ 384 h 1248"/>
              <a:gd name="T2" fmla="*/ 0 w 1644"/>
              <a:gd name="T3" fmla="*/ 1248 h 1248"/>
              <a:gd name="T4" fmla="*/ 90 w 1644"/>
              <a:gd name="T5" fmla="*/ 1188 h 1248"/>
              <a:gd name="T6" fmla="*/ 183 w 1644"/>
              <a:gd name="T7" fmla="*/ 1140 h 1248"/>
              <a:gd name="T8" fmla="*/ 270 w 1644"/>
              <a:gd name="T9" fmla="*/ 1110 h 1248"/>
              <a:gd name="T10" fmla="*/ 339 w 1644"/>
              <a:gd name="T11" fmla="*/ 1089 h 1248"/>
              <a:gd name="T12" fmla="*/ 486 w 1644"/>
              <a:gd name="T13" fmla="*/ 1062 h 1248"/>
              <a:gd name="T14" fmla="*/ 597 w 1644"/>
              <a:gd name="T15" fmla="*/ 1062 h 1248"/>
              <a:gd name="T16" fmla="*/ 1563 w 1644"/>
              <a:gd name="T17" fmla="*/ 87 h 1248"/>
              <a:gd name="T18" fmla="*/ 1644 w 1644"/>
              <a:gd name="T19" fmla="*/ 6 h 1248"/>
              <a:gd name="T20" fmla="*/ 1440 w 1644"/>
              <a:gd name="T21" fmla="*/ 0 h 1248"/>
              <a:gd name="T22" fmla="*/ 1245 w 1644"/>
              <a:gd name="T23" fmla="*/ 36 h 1248"/>
              <a:gd name="T24" fmla="*/ 1071 w 1644"/>
              <a:gd name="T25" fmla="*/ 75 h 1248"/>
              <a:gd name="T26" fmla="*/ 864 w 1644"/>
              <a:gd name="T27" fmla="*/ 144 h 1248"/>
              <a:gd name="T28" fmla="*/ 663 w 1644"/>
              <a:gd name="T29" fmla="*/ 240 h 1248"/>
              <a:gd name="T30" fmla="*/ 528 w 1644"/>
              <a:gd name="T31" fmla="*/ 324 h 1248"/>
              <a:gd name="T32" fmla="*/ 432 w 1644"/>
              <a:gd name="T33" fmla="*/ 384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4" h="1248">
                <a:moveTo>
                  <a:pt x="432" y="384"/>
                </a:moveTo>
                <a:lnTo>
                  <a:pt x="0" y="1248"/>
                </a:lnTo>
                <a:lnTo>
                  <a:pt x="90" y="1188"/>
                </a:lnTo>
                <a:lnTo>
                  <a:pt x="183" y="1140"/>
                </a:lnTo>
                <a:lnTo>
                  <a:pt x="270" y="1110"/>
                </a:lnTo>
                <a:lnTo>
                  <a:pt x="339" y="1089"/>
                </a:lnTo>
                <a:lnTo>
                  <a:pt x="486" y="1062"/>
                </a:lnTo>
                <a:lnTo>
                  <a:pt x="597" y="1062"/>
                </a:lnTo>
                <a:lnTo>
                  <a:pt x="1563" y="87"/>
                </a:lnTo>
                <a:lnTo>
                  <a:pt x="1644" y="6"/>
                </a:lnTo>
                <a:lnTo>
                  <a:pt x="1440" y="0"/>
                </a:lnTo>
                <a:lnTo>
                  <a:pt x="1245" y="36"/>
                </a:lnTo>
                <a:lnTo>
                  <a:pt x="1071" y="75"/>
                </a:lnTo>
                <a:lnTo>
                  <a:pt x="864" y="144"/>
                </a:lnTo>
                <a:lnTo>
                  <a:pt x="663" y="240"/>
                </a:lnTo>
                <a:lnTo>
                  <a:pt x="528" y="324"/>
                </a:lnTo>
                <a:lnTo>
                  <a:pt x="432" y="384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7684" name="Text Box 4"/>
          <p:cNvSpPr txBox="1">
            <a:spLocks noChangeArrowheads="1"/>
          </p:cNvSpPr>
          <p:nvPr/>
        </p:nvSpPr>
        <p:spPr bwMode="auto">
          <a:xfrm>
            <a:off x="1049338" y="5241925"/>
            <a:ext cx="65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2247685" name="Line 5"/>
          <p:cNvSpPr>
            <a:spLocks noChangeShapeType="1"/>
          </p:cNvSpPr>
          <p:nvPr/>
        </p:nvSpPr>
        <p:spPr bwMode="auto">
          <a:xfrm>
            <a:off x="1546225" y="5483225"/>
            <a:ext cx="660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7686" name="Line 6"/>
          <p:cNvSpPr>
            <a:spLocks noChangeShapeType="1"/>
          </p:cNvSpPr>
          <p:nvPr/>
        </p:nvSpPr>
        <p:spPr bwMode="auto">
          <a:xfrm flipV="1">
            <a:off x="1546225" y="3005138"/>
            <a:ext cx="0" cy="271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7687" name="Text Box 7"/>
          <p:cNvSpPr txBox="1">
            <a:spLocks noChangeArrowheads="1"/>
          </p:cNvSpPr>
          <p:nvPr/>
        </p:nvSpPr>
        <p:spPr bwMode="auto">
          <a:xfrm>
            <a:off x="1035050" y="2762250"/>
            <a:ext cx="51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y</a:t>
            </a:r>
            <a:r>
              <a:rPr lang="en-US" altLang="zh-CN" sz="18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47688" name="Text Box 8"/>
          <p:cNvSpPr txBox="1">
            <a:spLocks noChangeArrowheads="1"/>
          </p:cNvSpPr>
          <p:nvPr/>
        </p:nvSpPr>
        <p:spPr bwMode="auto">
          <a:xfrm>
            <a:off x="8001000" y="5483225"/>
            <a:ext cx="531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47689" name="Arc 9"/>
          <p:cNvSpPr>
            <a:spLocks/>
          </p:cNvSpPr>
          <p:nvPr/>
        </p:nvSpPr>
        <p:spPr bwMode="auto">
          <a:xfrm>
            <a:off x="2201863" y="3890963"/>
            <a:ext cx="938212" cy="1589087"/>
          </a:xfrm>
          <a:custGeom>
            <a:avLst/>
            <a:gdLst>
              <a:gd name="G0" fmla="+- 12700 0 0"/>
              <a:gd name="G1" fmla="+- 21600 0 0"/>
              <a:gd name="G2" fmla="+- 21600 0 0"/>
              <a:gd name="T0" fmla="*/ 0 w 12742"/>
              <a:gd name="T1" fmla="*/ 4128 h 21600"/>
              <a:gd name="T2" fmla="*/ 12742 w 12742"/>
              <a:gd name="T3" fmla="*/ 0 h 21600"/>
              <a:gd name="T4" fmla="*/ 12700 w 1274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42" h="21600" fill="none" extrusionOk="0">
                <a:moveTo>
                  <a:pt x="0" y="4128"/>
                </a:moveTo>
                <a:cubicBezTo>
                  <a:pt x="3691" y="1445"/>
                  <a:pt x="8136" y="-1"/>
                  <a:pt x="12700" y="0"/>
                </a:cubicBezTo>
                <a:cubicBezTo>
                  <a:pt x="12713" y="0"/>
                  <a:pt x="12727" y="0"/>
                  <a:pt x="12741" y="0"/>
                </a:cubicBezTo>
              </a:path>
              <a:path w="12742" h="21600" stroke="0" extrusionOk="0">
                <a:moveTo>
                  <a:pt x="0" y="4128"/>
                </a:moveTo>
                <a:cubicBezTo>
                  <a:pt x="3691" y="1445"/>
                  <a:pt x="8136" y="-1"/>
                  <a:pt x="12700" y="0"/>
                </a:cubicBezTo>
                <a:cubicBezTo>
                  <a:pt x="12713" y="0"/>
                  <a:pt x="12727" y="0"/>
                  <a:pt x="12741" y="0"/>
                </a:cubicBezTo>
                <a:lnTo>
                  <a:pt x="1270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7692" name="Object 12"/>
          <p:cNvGraphicFramePr>
            <a:graphicFrameLocks noChangeAspect="1"/>
          </p:cNvGraphicFramePr>
          <p:nvPr/>
        </p:nvGraphicFramePr>
        <p:xfrm>
          <a:off x="185738" y="1136650"/>
          <a:ext cx="19875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39" name="公式" r:id="rId3" imgW="952200" imgH="228600" progId="Equation.3">
                  <p:embed/>
                </p:oleObj>
              </mc:Choice>
              <mc:Fallback>
                <p:oleObj name="公式" r:id="rId3" imgW="952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136650"/>
                        <a:ext cx="19875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7693" name="Object 13"/>
          <p:cNvGraphicFramePr>
            <a:graphicFrameLocks noChangeAspect="1"/>
          </p:cNvGraphicFramePr>
          <p:nvPr/>
        </p:nvGraphicFramePr>
        <p:xfrm>
          <a:off x="185738" y="1614488"/>
          <a:ext cx="1987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0" name="公式" r:id="rId5" imgW="952200" imgH="228600" progId="Equation.3">
                  <p:embed/>
                </p:oleObj>
              </mc:Choice>
              <mc:Fallback>
                <p:oleObj name="公式" r:id="rId5" imgW="952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614488"/>
                        <a:ext cx="19875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7696" name="Object 16"/>
          <p:cNvGraphicFramePr>
            <a:graphicFrameLocks noChangeAspect="1"/>
          </p:cNvGraphicFramePr>
          <p:nvPr/>
        </p:nvGraphicFramePr>
        <p:xfrm>
          <a:off x="5632450" y="1379538"/>
          <a:ext cx="10048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1" name="公式" r:id="rId7" imgW="482400" imgH="164880" progId="Equation.3">
                  <p:embed/>
                </p:oleObj>
              </mc:Choice>
              <mc:Fallback>
                <p:oleObj name="公式" r:id="rId7" imgW="48240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379538"/>
                        <a:ext cx="10048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7697" name="Object 17"/>
          <p:cNvGraphicFramePr>
            <a:graphicFrameLocks noChangeAspect="1"/>
          </p:cNvGraphicFramePr>
          <p:nvPr/>
        </p:nvGraphicFramePr>
        <p:xfrm>
          <a:off x="6970713" y="1143000"/>
          <a:ext cx="1289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2" name="公式" r:id="rId9" imgW="711000" imgH="406080" progId="Equation.3">
                  <p:embed/>
                </p:oleObj>
              </mc:Choice>
              <mc:Fallback>
                <p:oleObj name="公式" r:id="rId9" imgW="71100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1143000"/>
                        <a:ext cx="12890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7698" name="Object 18"/>
          <p:cNvGraphicFramePr>
            <a:graphicFrameLocks noChangeAspect="1"/>
          </p:cNvGraphicFramePr>
          <p:nvPr/>
        </p:nvGraphicFramePr>
        <p:xfrm>
          <a:off x="5648325" y="1838325"/>
          <a:ext cx="10048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3" name="公式" r:id="rId11" imgW="558720" imgH="203040" progId="Equation.3">
                  <p:embed/>
                </p:oleObj>
              </mc:Choice>
              <mc:Fallback>
                <p:oleObj name="公式" r:id="rId11" imgW="55872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1838325"/>
                        <a:ext cx="10048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7699" name="Object 19"/>
          <p:cNvGraphicFramePr>
            <a:graphicFrameLocks noChangeAspect="1"/>
          </p:cNvGraphicFramePr>
          <p:nvPr/>
        </p:nvGraphicFramePr>
        <p:xfrm>
          <a:off x="7016750" y="1841500"/>
          <a:ext cx="1935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4" name="公式" r:id="rId13" imgW="1066680" imgH="215640" progId="Equation.3">
                  <p:embed/>
                </p:oleObj>
              </mc:Choice>
              <mc:Fallback>
                <p:oleObj name="公式" r:id="rId13" imgW="10666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1841500"/>
                        <a:ext cx="1935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7700" name="Arc 20"/>
          <p:cNvSpPr>
            <a:spLocks/>
          </p:cNvSpPr>
          <p:nvPr/>
        </p:nvSpPr>
        <p:spPr bwMode="auto">
          <a:xfrm>
            <a:off x="2887663" y="2214563"/>
            <a:ext cx="1927225" cy="3311525"/>
          </a:xfrm>
          <a:custGeom>
            <a:avLst/>
            <a:gdLst>
              <a:gd name="G0" fmla="+- 12554 0 0"/>
              <a:gd name="G1" fmla="+- 21600 0 0"/>
              <a:gd name="G2" fmla="+- 21600 0 0"/>
              <a:gd name="T0" fmla="*/ 0 w 13048"/>
              <a:gd name="T1" fmla="*/ 4023 h 21600"/>
              <a:gd name="T2" fmla="*/ 13048 w 13048"/>
              <a:gd name="T3" fmla="*/ 6 h 21600"/>
              <a:gd name="T4" fmla="*/ 12554 w 130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48" h="21600" fill="none" extrusionOk="0">
                <a:moveTo>
                  <a:pt x="-1" y="4022"/>
                </a:moveTo>
                <a:cubicBezTo>
                  <a:pt x="3663" y="1406"/>
                  <a:pt x="8052" y="-1"/>
                  <a:pt x="12554" y="0"/>
                </a:cubicBezTo>
                <a:cubicBezTo>
                  <a:pt x="12718" y="0"/>
                  <a:pt x="12883" y="1"/>
                  <a:pt x="13048" y="5"/>
                </a:cubicBezTo>
              </a:path>
              <a:path w="13048" h="21600" stroke="0" extrusionOk="0">
                <a:moveTo>
                  <a:pt x="-1" y="4022"/>
                </a:moveTo>
                <a:cubicBezTo>
                  <a:pt x="3663" y="1406"/>
                  <a:pt x="8052" y="-1"/>
                  <a:pt x="12554" y="0"/>
                </a:cubicBezTo>
                <a:cubicBezTo>
                  <a:pt x="12718" y="0"/>
                  <a:pt x="12883" y="1"/>
                  <a:pt x="13048" y="5"/>
                </a:cubicBezTo>
                <a:lnTo>
                  <a:pt x="12554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7701" name="Arc 21"/>
          <p:cNvSpPr>
            <a:spLocks/>
          </p:cNvSpPr>
          <p:nvPr/>
        </p:nvSpPr>
        <p:spPr bwMode="auto">
          <a:xfrm>
            <a:off x="4741863" y="2201863"/>
            <a:ext cx="3189287" cy="3311525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81 w 21600"/>
              <a:gd name="T1" fmla="*/ 0 h 21592"/>
              <a:gd name="T2" fmla="*/ 21600 w 21600"/>
              <a:gd name="T3" fmla="*/ 21499 h 21592"/>
              <a:gd name="T4" fmla="*/ 0 w 21600"/>
              <a:gd name="T5" fmla="*/ 21592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2" fill="none" extrusionOk="0">
                <a:moveTo>
                  <a:pt x="581" y="-1"/>
                </a:moveTo>
                <a:cubicBezTo>
                  <a:pt x="12243" y="313"/>
                  <a:pt x="21549" y="9832"/>
                  <a:pt x="21599" y="21499"/>
                </a:cubicBezTo>
              </a:path>
              <a:path w="21600" h="21592" stroke="0" extrusionOk="0">
                <a:moveTo>
                  <a:pt x="581" y="-1"/>
                </a:moveTo>
                <a:cubicBezTo>
                  <a:pt x="12243" y="313"/>
                  <a:pt x="21549" y="9832"/>
                  <a:pt x="21599" y="21499"/>
                </a:cubicBezTo>
                <a:lnTo>
                  <a:pt x="0" y="21592"/>
                </a:lnTo>
                <a:close/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7702" name="Freeform 22"/>
          <p:cNvSpPr>
            <a:spLocks/>
          </p:cNvSpPr>
          <p:nvPr/>
        </p:nvSpPr>
        <p:spPr bwMode="auto">
          <a:xfrm>
            <a:off x="3148013" y="2206625"/>
            <a:ext cx="1690687" cy="1689100"/>
          </a:xfrm>
          <a:custGeom>
            <a:avLst/>
            <a:gdLst>
              <a:gd name="T0" fmla="*/ 0 w 1065"/>
              <a:gd name="T1" fmla="*/ 1064 h 1064"/>
              <a:gd name="T2" fmla="*/ 1065 w 1065"/>
              <a:gd name="T3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5" h="1064">
                <a:moveTo>
                  <a:pt x="0" y="1064"/>
                </a:moveTo>
                <a:lnTo>
                  <a:pt x="1065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7703" name="Freeform 23"/>
          <p:cNvSpPr>
            <a:spLocks/>
          </p:cNvSpPr>
          <p:nvPr/>
        </p:nvSpPr>
        <p:spPr bwMode="auto">
          <a:xfrm>
            <a:off x="2205038" y="2813050"/>
            <a:ext cx="690562" cy="1377950"/>
          </a:xfrm>
          <a:custGeom>
            <a:avLst/>
            <a:gdLst>
              <a:gd name="T0" fmla="*/ 0 w 435"/>
              <a:gd name="T1" fmla="*/ 868 h 868"/>
              <a:gd name="T2" fmla="*/ 435 w 435"/>
              <a:gd name="T3" fmla="*/ 0 h 8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5" h="868">
                <a:moveTo>
                  <a:pt x="0" y="868"/>
                </a:moveTo>
                <a:lnTo>
                  <a:pt x="435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7704" name="Arc 24"/>
          <p:cNvSpPr>
            <a:spLocks/>
          </p:cNvSpPr>
          <p:nvPr/>
        </p:nvSpPr>
        <p:spPr bwMode="auto">
          <a:xfrm>
            <a:off x="1547813" y="2825750"/>
            <a:ext cx="3189287" cy="2689225"/>
          </a:xfrm>
          <a:custGeom>
            <a:avLst/>
            <a:gdLst>
              <a:gd name="G0" fmla="+- 21600 0 0"/>
              <a:gd name="G1" fmla="+- 17545 0 0"/>
              <a:gd name="G2" fmla="+- 21600 0 0"/>
              <a:gd name="T0" fmla="*/ 0 w 21600"/>
              <a:gd name="T1" fmla="*/ 17524 h 17545"/>
              <a:gd name="T2" fmla="*/ 9001 w 21600"/>
              <a:gd name="T3" fmla="*/ 0 h 17545"/>
              <a:gd name="T4" fmla="*/ 21600 w 21600"/>
              <a:gd name="T5" fmla="*/ 17545 h 17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45" fill="none" extrusionOk="0">
                <a:moveTo>
                  <a:pt x="0" y="17524"/>
                </a:moveTo>
                <a:cubicBezTo>
                  <a:pt x="6" y="10574"/>
                  <a:pt x="3356" y="4053"/>
                  <a:pt x="9001" y="0"/>
                </a:cubicBezTo>
              </a:path>
              <a:path w="21600" h="17545" stroke="0" extrusionOk="0">
                <a:moveTo>
                  <a:pt x="0" y="17524"/>
                </a:moveTo>
                <a:cubicBezTo>
                  <a:pt x="6" y="10574"/>
                  <a:pt x="3356" y="4053"/>
                  <a:pt x="9001" y="0"/>
                </a:cubicBezTo>
                <a:lnTo>
                  <a:pt x="21600" y="17545"/>
                </a:lnTo>
                <a:close/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7705" name="Arc 25"/>
          <p:cNvSpPr>
            <a:spLocks/>
          </p:cNvSpPr>
          <p:nvPr/>
        </p:nvSpPr>
        <p:spPr bwMode="auto">
          <a:xfrm>
            <a:off x="3151188" y="3890963"/>
            <a:ext cx="1590675" cy="1589087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56 w 21600"/>
              <a:gd name="T1" fmla="*/ 0 h 21597"/>
              <a:gd name="T2" fmla="*/ 21600 w 21600"/>
              <a:gd name="T3" fmla="*/ 21597 h 21597"/>
              <a:gd name="T4" fmla="*/ 0 w 21600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7" fill="none" extrusionOk="0">
                <a:moveTo>
                  <a:pt x="356" y="-1"/>
                </a:moveTo>
                <a:cubicBezTo>
                  <a:pt x="12144" y="194"/>
                  <a:pt x="21600" y="9806"/>
                  <a:pt x="21600" y="21597"/>
                </a:cubicBezTo>
              </a:path>
              <a:path w="21600" h="21597" stroke="0" extrusionOk="0">
                <a:moveTo>
                  <a:pt x="356" y="-1"/>
                </a:moveTo>
                <a:cubicBezTo>
                  <a:pt x="12144" y="194"/>
                  <a:pt x="21600" y="9806"/>
                  <a:pt x="21600" y="21597"/>
                </a:cubicBezTo>
                <a:lnTo>
                  <a:pt x="0" y="21597"/>
                </a:lnTo>
                <a:close/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7706" name="Arc 26"/>
          <p:cNvSpPr>
            <a:spLocks/>
          </p:cNvSpPr>
          <p:nvPr/>
        </p:nvSpPr>
        <p:spPr bwMode="auto">
          <a:xfrm>
            <a:off x="1547813" y="4197350"/>
            <a:ext cx="1590675" cy="1282700"/>
          </a:xfrm>
          <a:custGeom>
            <a:avLst/>
            <a:gdLst>
              <a:gd name="G0" fmla="+- 21600 0 0"/>
              <a:gd name="G1" fmla="+- 17368 0 0"/>
              <a:gd name="G2" fmla="+- 21600 0 0"/>
              <a:gd name="T0" fmla="*/ 0 w 21600"/>
              <a:gd name="T1" fmla="*/ 17424 h 17424"/>
              <a:gd name="T2" fmla="*/ 8758 w 21600"/>
              <a:gd name="T3" fmla="*/ 0 h 17424"/>
              <a:gd name="T4" fmla="*/ 21600 w 21600"/>
              <a:gd name="T5" fmla="*/ 17368 h 17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24" fill="none" extrusionOk="0">
                <a:moveTo>
                  <a:pt x="0" y="17423"/>
                </a:moveTo>
                <a:cubicBezTo>
                  <a:pt x="0" y="17405"/>
                  <a:pt x="0" y="17386"/>
                  <a:pt x="0" y="17368"/>
                </a:cubicBezTo>
                <a:cubicBezTo>
                  <a:pt x="-1" y="10517"/>
                  <a:pt x="3249" y="4072"/>
                  <a:pt x="8758" y="0"/>
                </a:cubicBezTo>
              </a:path>
              <a:path w="21600" h="17424" stroke="0" extrusionOk="0">
                <a:moveTo>
                  <a:pt x="0" y="17423"/>
                </a:moveTo>
                <a:cubicBezTo>
                  <a:pt x="0" y="17405"/>
                  <a:pt x="0" y="17386"/>
                  <a:pt x="0" y="17368"/>
                </a:cubicBezTo>
                <a:cubicBezTo>
                  <a:pt x="-1" y="10517"/>
                  <a:pt x="3249" y="4072"/>
                  <a:pt x="8758" y="0"/>
                </a:cubicBezTo>
                <a:lnTo>
                  <a:pt x="21600" y="17368"/>
                </a:lnTo>
                <a:close/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7707" name="Line 27"/>
          <p:cNvSpPr>
            <a:spLocks noChangeShapeType="1"/>
          </p:cNvSpPr>
          <p:nvPr/>
        </p:nvSpPr>
        <p:spPr bwMode="auto">
          <a:xfrm flipV="1">
            <a:off x="1546225" y="3890963"/>
            <a:ext cx="1592263" cy="1592262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7708" name="Freeform 28"/>
          <p:cNvSpPr>
            <a:spLocks/>
          </p:cNvSpPr>
          <p:nvPr/>
        </p:nvSpPr>
        <p:spPr bwMode="auto">
          <a:xfrm>
            <a:off x="1543050" y="4186238"/>
            <a:ext cx="661988" cy="1300162"/>
          </a:xfrm>
          <a:custGeom>
            <a:avLst/>
            <a:gdLst>
              <a:gd name="T0" fmla="*/ 0 w 417"/>
              <a:gd name="T1" fmla="*/ 819 h 819"/>
              <a:gd name="T2" fmla="*/ 417 w 417"/>
              <a:gd name="T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7" h="819">
                <a:moveTo>
                  <a:pt x="0" y="819"/>
                </a:moveTo>
                <a:lnTo>
                  <a:pt x="417" y="0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7709" name="Text Box 29"/>
          <p:cNvSpPr txBox="1">
            <a:spLocks noChangeArrowheads="1"/>
          </p:cNvSpPr>
          <p:nvPr/>
        </p:nvSpPr>
        <p:spPr bwMode="auto">
          <a:xfrm>
            <a:off x="7226300" y="3200400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r </a:t>
            </a:r>
            <a:r>
              <a:rPr lang="en-US" altLang="zh-CN" b="1">
                <a:solidFill>
                  <a:srgbClr val="009900"/>
                </a:solidFill>
              </a:rPr>
              <a:t>= 8 cos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2247710" name="Text Box 30"/>
          <p:cNvSpPr txBox="1">
            <a:spLocks noChangeArrowheads="1"/>
          </p:cNvSpPr>
          <p:nvPr/>
        </p:nvSpPr>
        <p:spPr bwMode="auto">
          <a:xfrm>
            <a:off x="3124200" y="31289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endParaRPr lang="en-US" altLang="zh-CN" b="1"/>
          </a:p>
        </p:txBody>
      </p:sp>
      <p:sp>
        <p:nvSpPr>
          <p:cNvPr id="2247711" name="Text Box 31"/>
          <p:cNvSpPr txBox="1">
            <a:spLocks noChangeArrowheads="1"/>
          </p:cNvSpPr>
          <p:nvPr/>
        </p:nvSpPr>
        <p:spPr bwMode="auto">
          <a:xfrm>
            <a:off x="4559300" y="5426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4</a:t>
            </a:r>
            <a:endParaRPr lang="en-US" altLang="zh-CN" i="1"/>
          </a:p>
        </p:txBody>
      </p:sp>
      <p:sp>
        <p:nvSpPr>
          <p:cNvPr id="2247712" name="Text Box 32"/>
          <p:cNvSpPr txBox="1">
            <a:spLocks noChangeArrowheads="1"/>
          </p:cNvSpPr>
          <p:nvPr/>
        </p:nvSpPr>
        <p:spPr bwMode="auto">
          <a:xfrm>
            <a:off x="7759700" y="548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47714" name="Text Box 34"/>
          <p:cNvSpPr txBox="1">
            <a:spLocks noChangeArrowheads="1"/>
          </p:cNvSpPr>
          <p:nvPr/>
        </p:nvSpPr>
        <p:spPr bwMode="auto">
          <a:xfrm>
            <a:off x="8610600" y="27543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47715" name="Text Box 35"/>
          <p:cNvSpPr txBox="1">
            <a:spLocks noChangeArrowheads="1"/>
          </p:cNvSpPr>
          <p:nvPr/>
        </p:nvSpPr>
        <p:spPr bwMode="auto">
          <a:xfrm>
            <a:off x="4559300" y="4511675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r </a:t>
            </a:r>
            <a:r>
              <a:rPr lang="en-US" altLang="zh-CN" b="1">
                <a:solidFill>
                  <a:srgbClr val="009900"/>
                </a:solidFill>
              </a:rPr>
              <a:t>= 4 cos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2247717" name="Text Box 37"/>
          <p:cNvSpPr txBox="1">
            <a:spLocks noChangeArrowheads="1"/>
          </p:cNvSpPr>
          <p:nvPr/>
        </p:nvSpPr>
        <p:spPr bwMode="auto">
          <a:xfrm>
            <a:off x="1879600" y="4951413"/>
            <a:ext cx="379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zh-CN" sz="1800" b="1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2247719" name="Text Box 39"/>
          <p:cNvSpPr txBox="1">
            <a:spLocks noChangeArrowheads="1"/>
          </p:cNvSpPr>
          <p:nvPr/>
        </p:nvSpPr>
        <p:spPr bwMode="auto">
          <a:xfrm>
            <a:off x="1676400" y="5167313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i="1">
                <a:solidFill>
                  <a:srgbClr val="FF00FF"/>
                </a:solidFill>
                <a:sym typeface="Symbol" pitchFamily="18" charset="2"/>
              </a:rPr>
              <a:t></a:t>
            </a:r>
            <a:r>
              <a:rPr lang="en-US" altLang="zh-CN" sz="1400" b="1" baseline="-25000">
                <a:solidFill>
                  <a:srgbClr val="FF00FF"/>
                </a:solidFill>
                <a:sym typeface="Symbol" pitchFamily="18" charset="2"/>
              </a:rPr>
              <a:t>1</a:t>
            </a:r>
            <a:endParaRPr lang="en-US" altLang="zh-CN" sz="1400" b="1">
              <a:solidFill>
                <a:srgbClr val="FF00FF"/>
              </a:solidFill>
            </a:endParaRPr>
          </a:p>
        </p:txBody>
      </p:sp>
      <p:graphicFrame>
        <p:nvGraphicFramePr>
          <p:cNvPr id="2247722" name="Object 42"/>
          <p:cNvGraphicFramePr>
            <a:graphicFrameLocks noChangeAspect="1"/>
          </p:cNvGraphicFramePr>
          <p:nvPr/>
        </p:nvGraphicFramePr>
        <p:xfrm>
          <a:off x="4522788" y="382588"/>
          <a:ext cx="42005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5" name="公式" r:id="rId15" imgW="2184120" imgH="431640" progId="Equation.3">
                  <p:embed/>
                </p:oleObj>
              </mc:Choice>
              <mc:Fallback>
                <p:oleObj name="公式" r:id="rId15" imgW="2184120" imgH="431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382588"/>
                        <a:ext cx="42005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7723" name="Object 43"/>
          <p:cNvGraphicFramePr>
            <a:graphicFrameLocks noChangeAspect="1"/>
          </p:cNvGraphicFramePr>
          <p:nvPr/>
        </p:nvGraphicFramePr>
        <p:xfrm>
          <a:off x="2270125" y="1684338"/>
          <a:ext cx="1795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6" name="公式" r:id="rId17" imgW="901440" imgH="190440" progId="Equation.3">
                  <p:embed/>
                </p:oleObj>
              </mc:Choice>
              <mc:Fallback>
                <p:oleObj name="公式" r:id="rId17" imgW="901440" imgH="1904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684338"/>
                        <a:ext cx="1795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7724" name="Arc 44"/>
          <p:cNvSpPr>
            <a:spLocks/>
          </p:cNvSpPr>
          <p:nvPr/>
        </p:nvSpPr>
        <p:spPr bwMode="auto">
          <a:xfrm rot="484672">
            <a:off x="1697038" y="4830763"/>
            <a:ext cx="666750" cy="650875"/>
          </a:xfrm>
          <a:custGeom>
            <a:avLst/>
            <a:gdLst>
              <a:gd name="G0" fmla="+- 0 0 0"/>
              <a:gd name="G1" fmla="+- 21088 0 0"/>
              <a:gd name="G2" fmla="+- 21600 0 0"/>
              <a:gd name="T0" fmla="*/ 4673 w 21534"/>
              <a:gd name="T1" fmla="*/ 0 h 21088"/>
              <a:gd name="T2" fmla="*/ 21534 w 21534"/>
              <a:gd name="T3" fmla="*/ 19401 h 21088"/>
              <a:gd name="T4" fmla="*/ 0 w 21534"/>
              <a:gd name="T5" fmla="*/ 21088 h 2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34" h="21088" fill="none" extrusionOk="0">
                <a:moveTo>
                  <a:pt x="4673" y="-1"/>
                </a:moveTo>
                <a:cubicBezTo>
                  <a:pt x="13948" y="2054"/>
                  <a:pt x="20792" y="9929"/>
                  <a:pt x="21534" y="19400"/>
                </a:cubicBezTo>
              </a:path>
              <a:path w="21534" h="21088" stroke="0" extrusionOk="0">
                <a:moveTo>
                  <a:pt x="4673" y="-1"/>
                </a:moveTo>
                <a:cubicBezTo>
                  <a:pt x="13948" y="2054"/>
                  <a:pt x="20792" y="9929"/>
                  <a:pt x="21534" y="19400"/>
                </a:cubicBezTo>
                <a:lnTo>
                  <a:pt x="0" y="2108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7725" name="Arc 45"/>
          <p:cNvSpPr>
            <a:spLocks/>
          </p:cNvSpPr>
          <p:nvPr/>
        </p:nvSpPr>
        <p:spPr bwMode="auto">
          <a:xfrm rot="1229268">
            <a:off x="1800225" y="5207000"/>
            <a:ext cx="260350" cy="2619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21 w 21404"/>
              <a:gd name="T1" fmla="*/ 0 h 21600"/>
              <a:gd name="T2" fmla="*/ 21404 w 21404"/>
              <a:gd name="T3" fmla="*/ 18700 h 21600"/>
              <a:gd name="T4" fmla="*/ 0 w 2140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04" h="21600" fill="none" extrusionOk="0">
                <a:moveTo>
                  <a:pt x="20" y="0"/>
                </a:moveTo>
                <a:cubicBezTo>
                  <a:pt x="10821" y="10"/>
                  <a:pt x="19954" y="7997"/>
                  <a:pt x="21404" y="18699"/>
                </a:cubicBezTo>
              </a:path>
              <a:path w="21404" h="21600" stroke="0" extrusionOk="0">
                <a:moveTo>
                  <a:pt x="20" y="0"/>
                </a:moveTo>
                <a:cubicBezTo>
                  <a:pt x="10821" y="10"/>
                  <a:pt x="19954" y="7997"/>
                  <a:pt x="21404" y="1869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7726" name="Object 46"/>
          <p:cNvGraphicFramePr>
            <a:graphicFrameLocks noChangeAspect="1"/>
          </p:cNvGraphicFramePr>
          <p:nvPr/>
        </p:nvGraphicFramePr>
        <p:xfrm>
          <a:off x="2509838" y="5938838"/>
          <a:ext cx="47926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7" name="公式" r:id="rId19" imgW="2158920" imgH="393480" progId="Equation.3">
                  <p:embed/>
                </p:oleObj>
              </mc:Choice>
              <mc:Fallback>
                <p:oleObj name="公式" r:id="rId19" imgW="215892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938838"/>
                        <a:ext cx="479266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7728" name="Freeform 48"/>
          <p:cNvSpPr>
            <a:spLocks/>
          </p:cNvSpPr>
          <p:nvPr/>
        </p:nvSpPr>
        <p:spPr bwMode="auto">
          <a:xfrm>
            <a:off x="3138488" y="5424488"/>
            <a:ext cx="1587" cy="61912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7729" name="Object 49"/>
          <p:cNvGraphicFramePr>
            <a:graphicFrameLocks noChangeAspect="1"/>
          </p:cNvGraphicFramePr>
          <p:nvPr/>
        </p:nvGraphicFramePr>
        <p:xfrm>
          <a:off x="2270125" y="1228725"/>
          <a:ext cx="18113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8" name="公式" r:id="rId21" imgW="914400" imgH="190440" progId="Equation.3">
                  <p:embed/>
                </p:oleObj>
              </mc:Choice>
              <mc:Fallback>
                <p:oleObj name="公式" r:id="rId21" imgW="914400" imgH="1904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228725"/>
                        <a:ext cx="18113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7730" name="Rectangle 50"/>
          <p:cNvSpPr>
            <a:spLocks noChangeArrowheads="1"/>
          </p:cNvSpPr>
          <p:nvPr/>
        </p:nvSpPr>
        <p:spPr bwMode="auto">
          <a:xfrm>
            <a:off x="276225" y="304800"/>
            <a:ext cx="685800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23.</a:t>
            </a:r>
          </a:p>
        </p:txBody>
      </p:sp>
      <p:sp>
        <p:nvSpPr>
          <p:cNvPr id="2247731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322263" y="5322888"/>
            <a:ext cx="363537" cy="1460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247732" name="Object 52"/>
          <p:cNvGraphicFramePr>
            <a:graphicFrameLocks noChangeAspect="1"/>
          </p:cNvGraphicFramePr>
          <p:nvPr/>
        </p:nvGraphicFramePr>
        <p:xfrm>
          <a:off x="1547813" y="239713"/>
          <a:ext cx="2605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49" name="公式" r:id="rId23" imgW="1244520" imgH="380880" progId="Equation.3">
                  <p:embed/>
                </p:oleObj>
              </mc:Choice>
              <mc:Fallback>
                <p:oleObj name="公式" r:id="rId23" imgW="1244520" imgH="3808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9713"/>
                        <a:ext cx="26050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7733" name="Text Box 53"/>
          <p:cNvSpPr txBox="1">
            <a:spLocks noChangeArrowheads="1"/>
          </p:cNvSpPr>
          <p:nvPr/>
        </p:nvSpPr>
        <p:spPr bwMode="auto">
          <a:xfrm>
            <a:off x="747713" y="28575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计算</a:t>
            </a:r>
          </a:p>
        </p:txBody>
      </p:sp>
      <p:sp>
        <p:nvSpPr>
          <p:cNvPr id="2247736" name="Text Box 56"/>
          <p:cNvSpPr txBox="1">
            <a:spLocks noChangeArrowheads="1"/>
          </p:cNvSpPr>
          <p:nvPr/>
        </p:nvSpPr>
        <p:spPr bwMode="auto">
          <a:xfrm>
            <a:off x="1800225" y="6019800"/>
            <a:ext cx="67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I </a:t>
            </a:r>
            <a:r>
              <a:rPr lang="en-US" altLang="zh-CN" sz="32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247738" name="AutoShape 58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24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4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47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7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4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4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4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4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7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7682" grpId="0" animBg="1"/>
      <p:bldP spid="2247701" grpId="0" animBg="1"/>
      <p:bldP spid="2247704" grpId="0" animBg="1"/>
      <p:bldP spid="2247705" grpId="0" animBg="1"/>
      <p:bldP spid="2247706" grpId="0" animBg="1"/>
      <p:bldP spid="2247714" grpId="0" autoUpdateAnimBg="0"/>
      <p:bldP spid="22477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824" name="Freeform 48" descr="深色横线"/>
          <p:cNvSpPr>
            <a:spLocks/>
          </p:cNvSpPr>
          <p:nvPr/>
        </p:nvSpPr>
        <p:spPr bwMode="auto">
          <a:xfrm>
            <a:off x="3124200" y="3886200"/>
            <a:ext cx="1619250" cy="1489075"/>
          </a:xfrm>
          <a:custGeom>
            <a:avLst/>
            <a:gdLst>
              <a:gd name="T0" fmla="*/ 0 w 1020"/>
              <a:gd name="T1" fmla="*/ 0 h 938"/>
              <a:gd name="T2" fmla="*/ 1014 w 1020"/>
              <a:gd name="T3" fmla="*/ 0 h 938"/>
              <a:gd name="T4" fmla="*/ 1020 w 1020"/>
              <a:gd name="T5" fmla="*/ 938 h 938"/>
              <a:gd name="T6" fmla="*/ 990 w 1020"/>
              <a:gd name="T7" fmla="*/ 768 h 938"/>
              <a:gd name="T8" fmla="*/ 924 w 1020"/>
              <a:gd name="T9" fmla="*/ 578 h 938"/>
              <a:gd name="T10" fmla="*/ 876 w 1020"/>
              <a:gd name="T11" fmla="*/ 492 h 938"/>
              <a:gd name="T12" fmla="*/ 836 w 1020"/>
              <a:gd name="T13" fmla="*/ 422 h 938"/>
              <a:gd name="T14" fmla="*/ 720 w 1020"/>
              <a:gd name="T15" fmla="*/ 288 h 938"/>
              <a:gd name="T16" fmla="*/ 572 w 1020"/>
              <a:gd name="T17" fmla="*/ 168 h 938"/>
              <a:gd name="T18" fmla="*/ 442 w 1020"/>
              <a:gd name="T19" fmla="*/ 94 h 938"/>
              <a:gd name="T20" fmla="*/ 278 w 1020"/>
              <a:gd name="T21" fmla="*/ 40 h 938"/>
              <a:gd name="T22" fmla="*/ 0 w 1020"/>
              <a:gd name="T23" fmla="*/ 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0" h="938">
                <a:moveTo>
                  <a:pt x="0" y="0"/>
                </a:moveTo>
                <a:lnTo>
                  <a:pt x="1014" y="0"/>
                </a:lnTo>
                <a:lnTo>
                  <a:pt x="1020" y="938"/>
                </a:lnTo>
                <a:lnTo>
                  <a:pt x="990" y="768"/>
                </a:lnTo>
                <a:lnTo>
                  <a:pt x="924" y="578"/>
                </a:lnTo>
                <a:lnTo>
                  <a:pt x="876" y="492"/>
                </a:lnTo>
                <a:lnTo>
                  <a:pt x="836" y="422"/>
                </a:lnTo>
                <a:lnTo>
                  <a:pt x="720" y="288"/>
                </a:lnTo>
                <a:lnTo>
                  <a:pt x="572" y="168"/>
                </a:lnTo>
                <a:lnTo>
                  <a:pt x="442" y="94"/>
                </a:lnTo>
                <a:lnTo>
                  <a:pt x="278" y="40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rgbClr val="FF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823" name="Freeform 47" descr="深色横线"/>
          <p:cNvSpPr>
            <a:spLocks/>
          </p:cNvSpPr>
          <p:nvPr/>
        </p:nvSpPr>
        <p:spPr bwMode="auto">
          <a:xfrm>
            <a:off x="1565275" y="3886200"/>
            <a:ext cx="1528763" cy="1450975"/>
          </a:xfrm>
          <a:custGeom>
            <a:avLst/>
            <a:gdLst>
              <a:gd name="T0" fmla="*/ 0 w 963"/>
              <a:gd name="T1" fmla="*/ 914 h 914"/>
              <a:gd name="T2" fmla="*/ 21 w 963"/>
              <a:gd name="T3" fmla="*/ 666 h 914"/>
              <a:gd name="T4" fmla="*/ 28 w 963"/>
              <a:gd name="T5" fmla="*/ 591 h 914"/>
              <a:gd name="T6" fmla="*/ 51 w 963"/>
              <a:gd name="T7" fmla="*/ 495 h 914"/>
              <a:gd name="T8" fmla="*/ 78 w 963"/>
              <a:gd name="T9" fmla="*/ 399 h 914"/>
              <a:gd name="T10" fmla="*/ 120 w 963"/>
              <a:gd name="T11" fmla="*/ 305 h 914"/>
              <a:gd name="T12" fmla="*/ 178 w 963"/>
              <a:gd name="T13" fmla="*/ 195 h 914"/>
              <a:gd name="T14" fmla="*/ 264 w 963"/>
              <a:gd name="T15" fmla="*/ 99 h 914"/>
              <a:gd name="T16" fmla="*/ 358 w 963"/>
              <a:gd name="T17" fmla="*/ 0 h 914"/>
              <a:gd name="T18" fmla="*/ 963 w 963"/>
              <a:gd name="T19" fmla="*/ 0 h 914"/>
              <a:gd name="T20" fmla="*/ 715 w 963"/>
              <a:gd name="T21" fmla="*/ 48 h 914"/>
              <a:gd name="T22" fmla="*/ 561 w 963"/>
              <a:gd name="T23" fmla="*/ 107 h 914"/>
              <a:gd name="T24" fmla="*/ 409 w 963"/>
              <a:gd name="T25" fmla="*/ 200 h 914"/>
              <a:gd name="T26" fmla="*/ 261 w 963"/>
              <a:gd name="T27" fmla="*/ 338 h 914"/>
              <a:gd name="T28" fmla="*/ 153 w 963"/>
              <a:gd name="T29" fmla="*/ 480 h 914"/>
              <a:gd name="T30" fmla="*/ 85 w 963"/>
              <a:gd name="T31" fmla="*/ 603 h 914"/>
              <a:gd name="T32" fmla="*/ 54 w 963"/>
              <a:gd name="T33" fmla="*/ 695 h 914"/>
              <a:gd name="T34" fmla="*/ 0 w 963"/>
              <a:gd name="T35" fmla="*/ 914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3" h="914">
                <a:moveTo>
                  <a:pt x="0" y="914"/>
                </a:moveTo>
                <a:lnTo>
                  <a:pt x="21" y="666"/>
                </a:lnTo>
                <a:lnTo>
                  <a:pt x="28" y="591"/>
                </a:lnTo>
                <a:lnTo>
                  <a:pt x="51" y="495"/>
                </a:lnTo>
                <a:lnTo>
                  <a:pt x="78" y="399"/>
                </a:lnTo>
                <a:lnTo>
                  <a:pt x="120" y="305"/>
                </a:lnTo>
                <a:lnTo>
                  <a:pt x="178" y="195"/>
                </a:lnTo>
                <a:lnTo>
                  <a:pt x="264" y="99"/>
                </a:lnTo>
                <a:lnTo>
                  <a:pt x="358" y="0"/>
                </a:lnTo>
                <a:lnTo>
                  <a:pt x="963" y="0"/>
                </a:lnTo>
                <a:lnTo>
                  <a:pt x="715" y="48"/>
                </a:lnTo>
                <a:lnTo>
                  <a:pt x="561" y="107"/>
                </a:lnTo>
                <a:lnTo>
                  <a:pt x="409" y="200"/>
                </a:lnTo>
                <a:lnTo>
                  <a:pt x="261" y="338"/>
                </a:lnTo>
                <a:lnTo>
                  <a:pt x="153" y="480"/>
                </a:lnTo>
                <a:lnTo>
                  <a:pt x="85" y="603"/>
                </a:lnTo>
                <a:lnTo>
                  <a:pt x="54" y="695"/>
                </a:lnTo>
                <a:lnTo>
                  <a:pt x="0" y="914"/>
                </a:lnTo>
                <a:close/>
              </a:path>
            </a:pathLst>
          </a:custGeom>
          <a:pattFill prst="dkHorz">
            <a:fgClr>
              <a:srgbClr val="0099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821" name="Freeform 45" descr="深色横线"/>
          <p:cNvSpPr>
            <a:spLocks/>
          </p:cNvSpPr>
          <p:nvPr/>
        </p:nvSpPr>
        <p:spPr bwMode="auto">
          <a:xfrm>
            <a:off x="2181225" y="2305050"/>
            <a:ext cx="2543175" cy="1562100"/>
          </a:xfrm>
          <a:custGeom>
            <a:avLst/>
            <a:gdLst>
              <a:gd name="T0" fmla="*/ 0 w 1602"/>
              <a:gd name="T1" fmla="*/ 984 h 984"/>
              <a:gd name="T2" fmla="*/ 1602 w 1602"/>
              <a:gd name="T3" fmla="*/ 984 h 984"/>
              <a:gd name="T4" fmla="*/ 1602 w 1602"/>
              <a:gd name="T5" fmla="*/ 0 h 984"/>
              <a:gd name="T6" fmla="*/ 1308 w 1602"/>
              <a:gd name="T7" fmla="*/ 150 h 984"/>
              <a:gd name="T8" fmla="*/ 1104 w 1602"/>
              <a:gd name="T9" fmla="*/ 258 h 984"/>
              <a:gd name="T10" fmla="*/ 750 w 1602"/>
              <a:gd name="T11" fmla="*/ 450 h 984"/>
              <a:gd name="T12" fmla="*/ 486 w 1602"/>
              <a:gd name="T13" fmla="*/ 624 h 984"/>
              <a:gd name="T14" fmla="*/ 306 w 1602"/>
              <a:gd name="T15" fmla="*/ 750 h 984"/>
              <a:gd name="T16" fmla="*/ 108 w 1602"/>
              <a:gd name="T17" fmla="*/ 894 h 984"/>
              <a:gd name="T18" fmla="*/ 0 w 1602"/>
              <a:gd name="T19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2" h="984">
                <a:moveTo>
                  <a:pt x="0" y="984"/>
                </a:moveTo>
                <a:lnTo>
                  <a:pt x="1602" y="984"/>
                </a:lnTo>
                <a:lnTo>
                  <a:pt x="1602" y="0"/>
                </a:lnTo>
                <a:lnTo>
                  <a:pt x="1308" y="150"/>
                </a:lnTo>
                <a:lnTo>
                  <a:pt x="1104" y="258"/>
                </a:lnTo>
                <a:lnTo>
                  <a:pt x="750" y="450"/>
                </a:lnTo>
                <a:lnTo>
                  <a:pt x="486" y="624"/>
                </a:lnTo>
                <a:lnTo>
                  <a:pt x="306" y="750"/>
                </a:lnTo>
                <a:lnTo>
                  <a:pt x="108" y="894"/>
                </a:lnTo>
                <a:lnTo>
                  <a:pt x="0" y="984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79794" name="Group 18"/>
          <p:cNvGrpSpPr>
            <a:grpSpLocks/>
          </p:cNvGrpSpPr>
          <p:nvPr/>
        </p:nvGrpSpPr>
        <p:grpSpPr bwMode="auto">
          <a:xfrm>
            <a:off x="1035050" y="1676400"/>
            <a:ext cx="4830763" cy="4114800"/>
            <a:chOff x="652" y="1056"/>
            <a:chExt cx="3043" cy="2592"/>
          </a:xfrm>
        </p:grpSpPr>
        <p:sp>
          <p:nvSpPr>
            <p:cNvPr id="2379778" name="Text Box 2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379779" name="Line 3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9780" name="Line 4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9781" name="Text Box 5"/>
            <p:cNvSpPr txBox="1">
              <a:spLocks noChangeArrowheads="1"/>
            </p:cNvSpPr>
            <p:nvPr/>
          </p:nvSpPr>
          <p:spPr bwMode="auto">
            <a:xfrm>
              <a:off x="652" y="105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79782" name="Text Box 6"/>
            <p:cNvSpPr txBox="1">
              <a:spLocks noChangeArrowheads="1"/>
            </p:cNvSpPr>
            <p:nvPr/>
          </p:nvSpPr>
          <p:spPr bwMode="auto">
            <a:xfrm>
              <a:off x="3360" y="341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379783" name="Arc 7"/>
          <p:cNvSpPr>
            <a:spLocks/>
          </p:cNvSpPr>
          <p:nvPr/>
        </p:nvSpPr>
        <p:spPr bwMode="auto">
          <a:xfrm>
            <a:off x="1563688" y="3894138"/>
            <a:ext cx="3181350" cy="15938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65 h 21665"/>
              <a:gd name="T2" fmla="*/ 43200 w 43200"/>
              <a:gd name="T3" fmla="*/ 21600 h 21665"/>
              <a:gd name="T4" fmla="*/ 21600 w 43200"/>
              <a:gd name="T5" fmla="*/ 21600 h 2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65" fill="none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5" stroke="0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9784" name="Text Box 8"/>
          <p:cNvSpPr txBox="1">
            <a:spLocks noChangeArrowheads="1"/>
          </p:cNvSpPr>
          <p:nvPr/>
        </p:nvSpPr>
        <p:spPr bwMode="auto">
          <a:xfrm>
            <a:off x="4510088" y="54562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2</a:t>
            </a:r>
            <a:r>
              <a:rPr lang="en-US" altLang="zh-CN" sz="2000" i="1"/>
              <a:t>a</a:t>
            </a:r>
          </a:p>
        </p:txBody>
      </p:sp>
      <p:sp>
        <p:nvSpPr>
          <p:cNvPr id="2379785" name="Freeform 9"/>
          <p:cNvSpPr>
            <a:spLocks/>
          </p:cNvSpPr>
          <p:nvPr/>
        </p:nvSpPr>
        <p:spPr bwMode="auto">
          <a:xfrm>
            <a:off x="3138488" y="5424488"/>
            <a:ext cx="1587" cy="61912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788" name="Text Box 12"/>
          <p:cNvSpPr txBox="1">
            <a:spLocks noChangeArrowheads="1"/>
          </p:cNvSpPr>
          <p:nvPr/>
        </p:nvSpPr>
        <p:spPr bwMode="auto">
          <a:xfrm>
            <a:off x="1085850" y="20431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2</a:t>
            </a:r>
            <a:r>
              <a:rPr lang="en-US" altLang="zh-CN" sz="2000" i="1"/>
              <a:t>a</a:t>
            </a:r>
          </a:p>
        </p:txBody>
      </p:sp>
      <p:sp>
        <p:nvSpPr>
          <p:cNvPr id="2379789" name="Freeform 13"/>
          <p:cNvSpPr>
            <a:spLocks/>
          </p:cNvSpPr>
          <p:nvPr/>
        </p:nvSpPr>
        <p:spPr bwMode="auto">
          <a:xfrm>
            <a:off x="1547813" y="2063750"/>
            <a:ext cx="3617912" cy="3413125"/>
          </a:xfrm>
          <a:custGeom>
            <a:avLst/>
            <a:gdLst>
              <a:gd name="T0" fmla="*/ 0 w 2279"/>
              <a:gd name="T1" fmla="*/ 2150 h 2150"/>
              <a:gd name="T2" fmla="*/ 189 w 2279"/>
              <a:gd name="T3" fmla="*/ 1346 h 2150"/>
              <a:gd name="T4" fmla="*/ 1089 w 2279"/>
              <a:gd name="T5" fmla="*/ 635 h 2150"/>
              <a:gd name="T6" fmla="*/ 2279 w 2279"/>
              <a:gd name="T7" fmla="*/ 0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9" h="2150">
                <a:moveTo>
                  <a:pt x="0" y="2150"/>
                </a:moveTo>
                <a:cubicBezTo>
                  <a:pt x="31" y="2016"/>
                  <a:pt x="8" y="1598"/>
                  <a:pt x="189" y="1346"/>
                </a:cubicBezTo>
                <a:cubicBezTo>
                  <a:pt x="370" y="1094"/>
                  <a:pt x="741" y="859"/>
                  <a:pt x="1089" y="635"/>
                </a:cubicBezTo>
                <a:cubicBezTo>
                  <a:pt x="1437" y="411"/>
                  <a:pt x="2031" y="132"/>
                  <a:pt x="2279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790" name="Line 14"/>
          <p:cNvSpPr>
            <a:spLocks noChangeShapeType="1"/>
          </p:cNvSpPr>
          <p:nvPr/>
        </p:nvSpPr>
        <p:spPr bwMode="auto">
          <a:xfrm>
            <a:off x="4745038" y="2092325"/>
            <a:ext cx="0" cy="33940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791" name="Freeform 15"/>
          <p:cNvSpPr>
            <a:spLocks/>
          </p:cNvSpPr>
          <p:nvPr/>
        </p:nvSpPr>
        <p:spPr bwMode="auto">
          <a:xfrm>
            <a:off x="1552575" y="2276475"/>
            <a:ext cx="3190875" cy="4763"/>
          </a:xfrm>
          <a:custGeom>
            <a:avLst/>
            <a:gdLst>
              <a:gd name="T0" fmla="*/ 0 w 2010"/>
              <a:gd name="T1" fmla="*/ 3 h 3"/>
              <a:gd name="T2" fmla="*/ 2010 w 2010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0" h="3">
                <a:moveTo>
                  <a:pt x="0" y="3"/>
                </a:moveTo>
                <a:lnTo>
                  <a:pt x="201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792" name="Freeform 16"/>
          <p:cNvSpPr>
            <a:spLocks/>
          </p:cNvSpPr>
          <p:nvPr/>
        </p:nvSpPr>
        <p:spPr bwMode="auto">
          <a:xfrm>
            <a:off x="1547813" y="3881438"/>
            <a:ext cx="3200400" cy="1587"/>
          </a:xfrm>
          <a:custGeom>
            <a:avLst/>
            <a:gdLst>
              <a:gd name="T0" fmla="*/ 0 w 2016"/>
              <a:gd name="T1" fmla="*/ 0 h 1"/>
              <a:gd name="T2" fmla="*/ 2016 w 201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6" h="1">
                <a:moveTo>
                  <a:pt x="0" y="0"/>
                </a:moveTo>
                <a:lnTo>
                  <a:pt x="201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793" name="Line 17"/>
          <p:cNvSpPr>
            <a:spLocks noChangeShapeType="1"/>
          </p:cNvSpPr>
          <p:nvPr/>
        </p:nvSpPr>
        <p:spPr bwMode="auto">
          <a:xfrm>
            <a:off x="2209800" y="3881438"/>
            <a:ext cx="253841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979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457200"/>
            <a:ext cx="2470150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sz="2400" b="1">
                <a:latin typeface="楷体_GB2312" pitchFamily="49" charset="-122"/>
              </a:rPr>
              <a:t>将积分换序</a:t>
            </a:r>
            <a:endParaRPr lang="zh-CN" altLang="en-US" sz="2400" b="1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2379796" name="Object 20"/>
          <p:cNvGraphicFramePr>
            <a:graphicFrameLocks noChangeAspect="1"/>
          </p:cNvGraphicFramePr>
          <p:nvPr/>
        </p:nvGraphicFramePr>
        <p:xfrm>
          <a:off x="3090863" y="304800"/>
          <a:ext cx="3975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4" name="公式" r:id="rId3" imgW="1790640" imgH="368280" progId="Equation.3">
                  <p:embed/>
                </p:oleObj>
              </mc:Choice>
              <mc:Fallback>
                <p:oleObj name="公式" r:id="rId3" imgW="179064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04800"/>
                        <a:ext cx="3975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797" name="Text Box 21"/>
          <p:cNvSpPr txBox="1">
            <a:spLocks noChangeArrowheads="1"/>
          </p:cNvSpPr>
          <p:nvPr/>
        </p:nvSpPr>
        <p:spPr bwMode="auto">
          <a:xfrm>
            <a:off x="121285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/>
              <a:t>a</a:t>
            </a:r>
          </a:p>
        </p:txBody>
      </p:sp>
      <p:sp>
        <p:nvSpPr>
          <p:cNvPr id="2379798" name="Text Box 22"/>
          <p:cNvSpPr txBox="1">
            <a:spLocks noChangeArrowheads="1"/>
          </p:cNvSpPr>
          <p:nvPr/>
        </p:nvSpPr>
        <p:spPr bwMode="auto">
          <a:xfrm>
            <a:off x="1036638" y="11906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r>
              <a:rPr lang="en-US" altLang="zh-CN"/>
              <a:t>:</a:t>
            </a:r>
          </a:p>
        </p:txBody>
      </p:sp>
      <p:graphicFrame>
        <p:nvGraphicFramePr>
          <p:cNvPr id="2379800" name="Object 24"/>
          <p:cNvGraphicFramePr>
            <a:graphicFrameLocks noChangeAspect="1"/>
          </p:cNvGraphicFramePr>
          <p:nvPr/>
        </p:nvGraphicFramePr>
        <p:xfrm>
          <a:off x="1838325" y="1190625"/>
          <a:ext cx="2909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5" name="公式" r:id="rId5" imgW="1536480" imgH="266400" progId="Equation.3">
                  <p:embed/>
                </p:oleObj>
              </mc:Choice>
              <mc:Fallback>
                <p:oleObj name="公式" r:id="rId5" imgW="1536480" imgH="266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90625"/>
                        <a:ext cx="2909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802" name="Text Box 26"/>
          <p:cNvSpPr txBox="1">
            <a:spLocks noChangeArrowheads="1"/>
          </p:cNvSpPr>
          <p:nvPr/>
        </p:nvSpPr>
        <p:spPr bwMode="auto">
          <a:xfrm>
            <a:off x="327025" y="11906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</a:rPr>
              <a:t>解</a:t>
            </a:r>
          </a:p>
        </p:txBody>
      </p:sp>
      <p:sp>
        <p:nvSpPr>
          <p:cNvPr id="2379803" name="Text Box 27"/>
          <p:cNvSpPr txBox="1">
            <a:spLocks noChangeArrowheads="1"/>
          </p:cNvSpPr>
          <p:nvPr/>
        </p:nvSpPr>
        <p:spPr bwMode="auto">
          <a:xfrm>
            <a:off x="5334000" y="1190625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 2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a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379804" name="Text Box 28"/>
          <p:cNvSpPr txBox="1">
            <a:spLocks noChangeArrowheads="1"/>
          </p:cNvSpPr>
          <p:nvPr/>
        </p:nvSpPr>
        <p:spPr bwMode="auto">
          <a:xfrm>
            <a:off x="3810000" y="31242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/>
              <a:t>D</a:t>
            </a:r>
            <a:r>
              <a:rPr lang="en-US" altLang="zh-CN" sz="1800" b="1" baseline="-25000"/>
              <a:t>1</a:t>
            </a:r>
            <a:endParaRPr lang="en-US" altLang="zh-CN" b="1"/>
          </a:p>
        </p:txBody>
      </p:sp>
      <p:sp>
        <p:nvSpPr>
          <p:cNvPr id="2379805" name="Text Box 29"/>
          <p:cNvSpPr txBox="1">
            <a:spLocks noChangeArrowheads="1"/>
          </p:cNvSpPr>
          <p:nvPr/>
        </p:nvSpPr>
        <p:spPr bwMode="auto">
          <a:xfrm>
            <a:off x="2038350" y="38100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/>
              <a:t>D</a:t>
            </a:r>
            <a:r>
              <a:rPr lang="en-US" altLang="zh-CN" sz="1600" b="1" baseline="-25000"/>
              <a:t>2</a:t>
            </a:r>
            <a:endParaRPr lang="en-US" altLang="zh-CN" sz="2000" b="1"/>
          </a:p>
        </p:txBody>
      </p:sp>
      <p:sp>
        <p:nvSpPr>
          <p:cNvPr id="2379806" name="Text Box 30"/>
          <p:cNvSpPr txBox="1">
            <a:spLocks noChangeArrowheads="1"/>
          </p:cNvSpPr>
          <p:nvPr/>
        </p:nvSpPr>
        <p:spPr bwMode="auto">
          <a:xfrm>
            <a:off x="4235450" y="39624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/>
              <a:t>D</a:t>
            </a:r>
            <a:r>
              <a:rPr lang="en-US" altLang="zh-CN" sz="1800" b="1" baseline="-25000"/>
              <a:t>3</a:t>
            </a:r>
            <a:endParaRPr lang="en-US" altLang="zh-CN" b="1"/>
          </a:p>
        </p:txBody>
      </p:sp>
      <p:sp>
        <p:nvSpPr>
          <p:cNvPr id="2379808" name="Line 32"/>
          <p:cNvSpPr>
            <a:spLocks noChangeShapeType="1"/>
          </p:cNvSpPr>
          <p:nvPr/>
        </p:nvSpPr>
        <p:spPr bwMode="auto">
          <a:xfrm flipV="1">
            <a:off x="3138488" y="3883025"/>
            <a:ext cx="0" cy="172561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79809" name="Object 33"/>
          <p:cNvGraphicFramePr>
            <a:graphicFrameLocks noChangeAspect="1"/>
          </p:cNvGraphicFramePr>
          <p:nvPr/>
        </p:nvGraphicFramePr>
        <p:xfrm>
          <a:off x="2438400" y="2820988"/>
          <a:ext cx="914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6" name="公式" r:id="rId7" imgW="698400" imgH="241200" progId="Equation.3">
                  <p:embed/>
                </p:oleObj>
              </mc:Choice>
              <mc:Fallback>
                <p:oleObj name="公式" r:id="rId7" imgW="69840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20988"/>
                        <a:ext cx="9144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810" name="Text Box 34"/>
          <p:cNvSpPr txBox="1">
            <a:spLocks noChangeArrowheads="1"/>
          </p:cNvSpPr>
          <p:nvPr/>
        </p:nvSpPr>
        <p:spPr bwMode="auto">
          <a:xfrm>
            <a:off x="5991225" y="62928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79811" name="Object 35"/>
          <p:cNvGraphicFramePr>
            <a:graphicFrameLocks noChangeAspect="1"/>
          </p:cNvGraphicFramePr>
          <p:nvPr/>
        </p:nvGraphicFramePr>
        <p:xfrm>
          <a:off x="4852988" y="4737100"/>
          <a:ext cx="1243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7" name="公式" r:id="rId9" imgW="1180800" imgH="279360" progId="Equation.3">
                  <p:embed/>
                </p:oleObj>
              </mc:Choice>
              <mc:Fallback>
                <p:oleObj name="公式" r:id="rId9" imgW="11808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737100"/>
                        <a:ext cx="1243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812" name="AutoShape 36"/>
          <p:cNvSpPr>
            <a:spLocks noChangeArrowheads="1"/>
          </p:cNvSpPr>
          <p:nvPr/>
        </p:nvSpPr>
        <p:spPr bwMode="auto">
          <a:xfrm>
            <a:off x="4852988" y="4646613"/>
            <a:ext cx="1243012" cy="501650"/>
          </a:xfrm>
          <a:prstGeom prst="wedgeRoundRectCallout">
            <a:avLst>
              <a:gd name="adj1" fmla="val -66347"/>
              <a:gd name="adj2" fmla="val 10444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379813" name="Text Box 37"/>
          <p:cNvSpPr txBox="1">
            <a:spLocks noChangeArrowheads="1"/>
          </p:cNvSpPr>
          <p:nvPr/>
        </p:nvSpPr>
        <p:spPr bwMode="auto">
          <a:xfrm>
            <a:off x="6143625" y="6445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79814" name="Object 38"/>
          <p:cNvGraphicFramePr>
            <a:graphicFrameLocks noChangeAspect="1"/>
          </p:cNvGraphicFramePr>
          <p:nvPr/>
        </p:nvGraphicFramePr>
        <p:xfrm>
          <a:off x="152400" y="4737100"/>
          <a:ext cx="12303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8" name="公式" r:id="rId11" imgW="1168200" imgH="279360" progId="Equation.3">
                  <p:embed/>
                </p:oleObj>
              </mc:Choice>
              <mc:Fallback>
                <p:oleObj name="公式" r:id="rId11" imgW="11682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37100"/>
                        <a:ext cx="12303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815" name="AutoShape 39"/>
          <p:cNvSpPr>
            <a:spLocks noChangeArrowheads="1"/>
          </p:cNvSpPr>
          <p:nvPr/>
        </p:nvSpPr>
        <p:spPr bwMode="auto">
          <a:xfrm>
            <a:off x="152400" y="4646613"/>
            <a:ext cx="1243013" cy="501650"/>
          </a:xfrm>
          <a:prstGeom prst="wedgeRoundRectCallout">
            <a:avLst>
              <a:gd name="adj1" fmla="val 79500"/>
              <a:gd name="adj2" fmla="val -38292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379816" name="Text Box 40"/>
          <p:cNvSpPr txBox="1">
            <a:spLocks noChangeArrowheads="1"/>
          </p:cNvSpPr>
          <p:nvPr/>
        </p:nvSpPr>
        <p:spPr bwMode="auto">
          <a:xfrm>
            <a:off x="6296025" y="65976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79817" name="Object 41"/>
          <p:cNvGraphicFramePr>
            <a:graphicFrameLocks noChangeAspect="1"/>
          </p:cNvGraphicFramePr>
          <p:nvPr/>
        </p:nvGraphicFramePr>
        <p:xfrm>
          <a:off x="5148263" y="1676400"/>
          <a:ext cx="2574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9" name="公式" r:id="rId13" imgW="1409400" imgH="406080" progId="Equation.3">
                  <p:embed/>
                </p:oleObj>
              </mc:Choice>
              <mc:Fallback>
                <p:oleObj name="公式" r:id="rId13" imgW="140940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676400"/>
                        <a:ext cx="25749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818" name="Object 42"/>
          <p:cNvGraphicFramePr>
            <a:graphicFrameLocks noChangeAspect="1"/>
          </p:cNvGraphicFramePr>
          <p:nvPr/>
        </p:nvGraphicFramePr>
        <p:xfrm>
          <a:off x="5532438" y="2392363"/>
          <a:ext cx="27860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30" name="公式" r:id="rId15" imgW="1409400" imgH="406080" progId="Equation.3">
                  <p:embed/>
                </p:oleObj>
              </mc:Choice>
              <mc:Fallback>
                <p:oleObj name="公式" r:id="rId15" imgW="140940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2392363"/>
                        <a:ext cx="278606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819" name="Object 43"/>
          <p:cNvGraphicFramePr>
            <a:graphicFrameLocks noChangeAspect="1"/>
          </p:cNvGraphicFramePr>
          <p:nvPr/>
        </p:nvGraphicFramePr>
        <p:xfrm>
          <a:off x="5532438" y="3117850"/>
          <a:ext cx="33194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31" name="公式" r:id="rId17" imgW="1688760" imgH="444240" progId="Equation.3">
                  <p:embed/>
                </p:oleObj>
              </mc:Choice>
              <mc:Fallback>
                <p:oleObj name="公式" r:id="rId17" imgW="1688760" imgH="444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3117850"/>
                        <a:ext cx="33194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820" name="Object 44"/>
          <p:cNvGraphicFramePr>
            <a:graphicFrameLocks noChangeAspect="1"/>
          </p:cNvGraphicFramePr>
          <p:nvPr/>
        </p:nvGraphicFramePr>
        <p:xfrm>
          <a:off x="5534025" y="3962400"/>
          <a:ext cx="32273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32" name="公式" r:id="rId19" imgW="1663560" imgH="355320" progId="Equation.3">
                  <p:embed/>
                </p:oleObj>
              </mc:Choice>
              <mc:Fallback>
                <p:oleObj name="公式" r:id="rId19" imgW="1663560" imgH="3553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3962400"/>
                        <a:ext cx="322738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825" name="Text Box 49"/>
          <p:cNvSpPr txBox="1">
            <a:spLocks noChangeArrowheads="1"/>
          </p:cNvSpPr>
          <p:nvPr/>
        </p:nvSpPr>
        <p:spPr bwMode="auto">
          <a:xfrm>
            <a:off x="6448425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79826" name="Text Box 50"/>
          <p:cNvSpPr txBox="1">
            <a:spLocks noChangeArrowheads="1"/>
          </p:cNvSpPr>
          <p:nvPr/>
        </p:nvSpPr>
        <p:spPr bwMode="auto">
          <a:xfrm>
            <a:off x="6448425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79827" name="Text Box 51"/>
          <p:cNvSpPr txBox="1">
            <a:spLocks noChangeArrowheads="1"/>
          </p:cNvSpPr>
          <p:nvPr/>
        </p:nvSpPr>
        <p:spPr bwMode="auto">
          <a:xfrm>
            <a:off x="6448425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79829" name="Text Box 53"/>
          <p:cNvSpPr txBox="1">
            <a:spLocks noChangeArrowheads="1"/>
          </p:cNvSpPr>
          <p:nvPr/>
        </p:nvSpPr>
        <p:spPr bwMode="auto">
          <a:xfrm>
            <a:off x="5867400" y="5761038"/>
            <a:ext cx="3054350" cy="5191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还有别的方法吗？</a:t>
            </a:r>
          </a:p>
        </p:txBody>
      </p:sp>
      <p:sp>
        <p:nvSpPr>
          <p:cNvPr id="2379830" name="Arc 54"/>
          <p:cNvSpPr>
            <a:spLocks/>
          </p:cNvSpPr>
          <p:nvPr/>
        </p:nvSpPr>
        <p:spPr bwMode="auto">
          <a:xfrm>
            <a:off x="3124200" y="3883025"/>
            <a:ext cx="1624013" cy="1603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9832" name="AutoShape 56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9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9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7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7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7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7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7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7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7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98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7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7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79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79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37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7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237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7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7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7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7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98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7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37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79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7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7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7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7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7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7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7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7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7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7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7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37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237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7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7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7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7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7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7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7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7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98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7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7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7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37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7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7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79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79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98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37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37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79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79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37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37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37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37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37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98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37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7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7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79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79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98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37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7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7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79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79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98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237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9824" grpId="0" animBg="1"/>
      <p:bldP spid="2379823" grpId="0" animBg="1"/>
      <p:bldP spid="2379821" grpId="0" animBg="1"/>
      <p:bldP spid="2379783" grpId="0" animBg="1"/>
      <p:bldP spid="2379784" grpId="0" autoUpdateAnimBg="0"/>
      <p:bldP spid="2379785" grpId="0" animBg="1"/>
      <p:bldP spid="2379788" grpId="0" autoUpdateAnimBg="0"/>
      <p:bldP spid="2379789" grpId="0" animBg="1"/>
      <p:bldP spid="2379790" grpId="0" animBg="1"/>
      <p:bldP spid="2379791" grpId="0" animBg="1"/>
      <p:bldP spid="2379792" grpId="0" animBg="1"/>
      <p:bldP spid="2379793" grpId="0" animBg="1"/>
      <p:bldP spid="2379797" grpId="0" autoUpdateAnimBg="0"/>
      <p:bldP spid="2379798" grpId="0" autoUpdateAnimBg="0"/>
      <p:bldP spid="2379802" grpId="0" autoUpdateAnimBg="0"/>
      <p:bldP spid="2379803" grpId="0" autoUpdateAnimBg="0"/>
      <p:bldP spid="2379804" grpId="0" autoUpdateAnimBg="0"/>
      <p:bldP spid="2379805" grpId="0" autoUpdateAnimBg="0"/>
      <p:bldP spid="2379806" grpId="0" autoUpdateAnimBg="0"/>
      <p:bldP spid="2379808" grpId="0" animBg="1"/>
      <p:bldP spid="2379810" grpId="0" autoUpdateAnimBg="0"/>
      <p:bldP spid="2379812" grpId="0" animBg="1" autoUpdateAnimBg="0"/>
      <p:bldP spid="2379813" grpId="0" autoUpdateAnimBg="0"/>
      <p:bldP spid="2379815" grpId="0" animBg="1" autoUpdateAnimBg="0"/>
      <p:bldP spid="2379816" grpId="0" autoUpdateAnimBg="0"/>
      <p:bldP spid="2379825" grpId="0" autoUpdateAnimBg="0"/>
      <p:bldP spid="2379826" grpId="0" autoUpdateAnimBg="0"/>
      <p:bldP spid="2379827" grpId="0" autoUpdateAnimBg="0"/>
      <p:bldP spid="2379829" grpId="0" animBg="1" autoUpdateAnimBg="0"/>
      <p:bldP spid="23798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920" name="Freeform 48" descr="深色横线"/>
          <p:cNvSpPr>
            <a:spLocks/>
          </p:cNvSpPr>
          <p:nvPr/>
        </p:nvSpPr>
        <p:spPr bwMode="auto">
          <a:xfrm>
            <a:off x="1558925" y="2265363"/>
            <a:ext cx="3217863" cy="3233737"/>
          </a:xfrm>
          <a:custGeom>
            <a:avLst/>
            <a:gdLst>
              <a:gd name="T0" fmla="*/ 0 w 2027"/>
              <a:gd name="T1" fmla="*/ 2028 h 2037"/>
              <a:gd name="T2" fmla="*/ 2027 w 2027"/>
              <a:gd name="T3" fmla="*/ 2037 h 2037"/>
              <a:gd name="T4" fmla="*/ 2000 w 2027"/>
              <a:gd name="T5" fmla="*/ 0 h 2037"/>
              <a:gd name="T6" fmla="*/ 1700 w 2027"/>
              <a:gd name="T7" fmla="*/ 175 h 2037"/>
              <a:gd name="T8" fmla="*/ 1496 w 2027"/>
              <a:gd name="T9" fmla="*/ 283 h 2037"/>
              <a:gd name="T10" fmla="*/ 1142 w 2027"/>
              <a:gd name="T11" fmla="*/ 475 h 2037"/>
              <a:gd name="T12" fmla="*/ 878 w 2027"/>
              <a:gd name="T13" fmla="*/ 649 h 2037"/>
              <a:gd name="T14" fmla="*/ 698 w 2027"/>
              <a:gd name="T15" fmla="*/ 775 h 2037"/>
              <a:gd name="T16" fmla="*/ 500 w 2027"/>
              <a:gd name="T17" fmla="*/ 919 h 2037"/>
              <a:gd name="T18" fmla="*/ 263 w 2027"/>
              <a:gd name="T19" fmla="*/ 1128 h 2037"/>
              <a:gd name="T20" fmla="*/ 82 w 2027"/>
              <a:gd name="T21" fmla="*/ 1391 h 2037"/>
              <a:gd name="T22" fmla="*/ 27 w 2027"/>
              <a:gd name="T23" fmla="*/ 1682 h 2037"/>
              <a:gd name="T24" fmla="*/ 0 w 2027"/>
              <a:gd name="T25" fmla="*/ 202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7" h="2037">
                <a:moveTo>
                  <a:pt x="0" y="2028"/>
                </a:moveTo>
                <a:lnTo>
                  <a:pt x="2027" y="2037"/>
                </a:lnTo>
                <a:lnTo>
                  <a:pt x="2000" y="0"/>
                </a:lnTo>
                <a:lnTo>
                  <a:pt x="1700" y="175"/>
                </a:lnTo>
                <a:lnTo>
                  <a:pt x="1496" y="283"/>
                </a:lnTo>
                <a:lnTo>
                  <a:pt x="1142" y="475"/>
                </a:lnTo>
                <a:lnTo>
                  <a:pt x="878" y="649"/>
                </a:lnTo>
                <a:lnTo>
                  <a:pt x="698" y="775"/>
                </a:lnTo>
                <a:lnTo>
                  <a:pt x="500" y="919"/>
                </a:lnTo>
                <a:lnTo>
                  <a:pt x="263" y="1128"/>
                </a:lnTo>
                <a:lnTo>
                  <a:pt x="82" y="1391"/>
                </a:lnTo>
                <a:lnTo>
                  <a:pt x="27" y="1682"/>
                </a:lnTo>
                <a:lnTo>
                  <a:pt x="0" y="2028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883" name="Arc 11"/>
          <p:cNvSpPr>
            <a:spLocks/>
          </p:cNvSpPr>
          <p:nvPr/>
        </p:nvSpPr>
        <p:spPr bwMode="auto">
          <a:xfrm>
            <a:off x="1563688" y="3894138"/>
            <a:ext cx="3181350" cy="15938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65 h 21665"/>
              <a:gd name="T2" fmla="*/ 43200 w 43200"/>
              <a:gd name="T3" fmla="*/ 21600 h 21665"/>
              <a:gd name="T4" fmla="*/ 21600 w 43200"/>
              <a:gd name="T5" fmla="*/ 21600 h 2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65" fill="none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5" stroke="0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383877" name="Group 5"/>
          <p:cNvGrpSpPr>
            <a:grpSpLocks/>
          </p:cNvGrpSpPr>
          <p:nvPr/>
        </p:nvGrpSpPr>
        <p:grpSpPr bwMode="auto">
          <a:xfrm>
            <a:off x="1035050" y="1676400"/>
            <a:ext cx="4830763" cy="4114800"/>
            <a:chOff x="652" y="1056"/>
            <a:chExt cx="3043" cy="2592"/>
          </a:xfrm>
        </p:grpSpPr>
        <p:sp>
          <p:nvSpPr>
            <p:cNvPr id="2383878" name="Text Box 6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383879" name="Line 7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3880" name="Line 8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3881" name="Text Box 9"/>
            <p:cNvSpPr txBox="1">
              <a:spLocks noChangeArrowheads="1"/>
            </p:cNvSpPr>
            <p:nvPr/>
          </p:nvSpPr>
          <p:spPr bwMode="auto">
            <a:xfrm>
              <a:off x="652" y="105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83882" name="Text Box 10"/>
            <p:cNvSpPr txBox="1">
              <a:spLocks noChangeArrowheads="1"/>
            </p:cNvSpPr>
            <p:nvPr/>
          </p:nvSpPr>
          <p:spPr bwMode="auto">
            <a:xfrm>
              <a:off x="3360" y="341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383884" name="Text Box 12"/>
          <p:cNvSpPr txBox="1">
            <a:spLocks noChangeArrowheads="1"/>
          </p:cNvSpPr>
          <p:nvPr/>
        </p:nvSpPr>
        <p:spPr bwMode="auto">
          <a:xfrm>
            <a:off x="4510088" y="54562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2</a:t>
            </a:r>
            <a:r>
              <a:rPr lang="en-US" altLang="zh-CN" sz="2000" i="1"/>
              <a:t>a</a:t>
            </a:r>
          </a:p>
        </p:txBody>
      </p:sp>
      <p:sp>
        <p:nvSpPr>
          <p:cNvPr id="2383885" name="Freeform 13"/>
          <p:cNvSpPr>
            <a:spLocks/>
          </p:cNvSpPr>
          <p:nvPr/>
        </p:nvSpPr>
        <p:spPr bwMode="auto">
          <a:xfrm>
            <a:off x="3138488" y="5424488"/>
            <a:ext cx="1587" cy="61912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886" name="Text Box 14"/>
          <p:cNvSpPr txBox="1">
            <a:spLocks noChangeArrowheads="1"/>
          </p:cNvSpPr>
          <p:nvPr/>
        </p:nvSpPr>
        <p:spPr bwMode="auto">
          <a:xfrm>
            <a:off x="1085850" y="20431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2</a:t>
            </a:r>
            <a:r>
              <a:rPr lang="en-US" altLang="zh-CN" sz="2000" i="1"/>
              <a:t>a</a:t>
            </a:r>
          </a:p>
        </p:txBody>
      </p:sp>
      <p:sp>
        <p:nvSpPr>
          <p:cNvPr id="2383887" name="Freeform 15"/>
          <p:cNvSpPr>
            <a:spLocks/>
          </p:cNvSpPr>
          <p:nvPr/>
        </p:nvSpPr>
        <p:spPr bwMode="auto">
          <a:xfrm>
            <a:off x="1547813" y="2063750"/>
            <a:ext cx="3617912" cy="3413125"/>
          </a:xfrm>
          <a:custGeom>
            <a:avLst/>
            <a:gdLst>
              <a:gd name="T0" fmla="*/ 0 w 2279"/>
              <a:gd name="T1" fmla="*/ 2150 h 2150"/>
              <a:gd name="T2" fmla="*/ 189 w 2279"/>
              <a:gd name="T3" fmla="*/ 1346 h 2150"/>
              <a:gd name="T4" fmla="*/ 1089 w 2279"/>
              <a:gd name="T5" fmla="*/ 635 h 2150"/>
              <a:gd name="T6" fmla="*/ 2279 w 2279"/>
              <a:gd name="T7" fmla="*/ 0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9" h="2150">
                <a:moveTo>
                  <a:pt x="0" y="2150"/>
                </a:moveTo>
                <a:cubicBezTo>
                  <a:pt x="31" y="2016"/>
                  <a:pt x="8" y="1598"/>
                  <a:pt x="189" y="1346"/>
                </a:cubicBezTo>
                <a:cubicBezTo>
                  <a:pt x="370" y="1094"/>
                  <a:pt x="741" y="859"/>
                  <a:pt x="1089" y="635"/>
                </a:cubicBezTo>
                <a:cubicBezTo>
                  <a:pt x="1437" y="411"/>
                  <a:pt x="2031" y="132"/>
                  <a:pt x="2279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888" name="Line 16"/>
          <p:cNvSpPr>
            <a:spLocks noChangeShapeType="1"/>
          </p:cNvSpPr>
          <p:nvPr/>
        </p:nvSpPr>
        <p:spPr bwMode="auto">
          <a:xfrm>
            <a:off x="4745038" y="2092325"/>
            <a:ext cx="0" cy="33940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889" name="Freeform 17"/>
          <p:cNvSpPr>
            <a:spLocks/>
          </p:cNvSpPr>
          <p:nvPr/>
        </p:nvSpPr>
        <p:spPr bwMode="auto">
          <a:xfrm>
            <a:off x="1552575" y="2276475"/>
            <a:ext cx="3190875" cy="4763"/>
          </a:xfrm>
          <a:custGeom>
            <a:avLst/>
            <a:gdLst>
              <a:gd name="T0" fmla="*/ 0 w 2010"/>
              <a:gd name="T1" fmla="*/ 3 h 3"/>
              <a:gd name="T2" fmla="*/ 2010 w 2010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0" h="3">
                <a:moveTo>
                  <a:pt x="0" y="3"/>
                </a:moveTo>
                <a:lnTo>
                  <a:pt x="201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890" name="Freeform 18"/>
          <p:cNvSpPr>
            <a:spLocks/>
          </p:cNvSpPr>
          <p:nvPr/>
        </p:nvSpPr>
        <p:spPr bwMode="auto">
          <a:xfrm>
            <a:off x="1547813" y="3881438"/>
            <a:ext cx="1568450" cy="1587"/>
          </a:xfrm>
          <a:custGeom>
            <a:avLst/>
            <a:gdLst>
              <a:gd name="T0" fmla="*/ 0 w 988"/>
              <a:gd name="T1" fmla="*/ 0 h 1"/>
              <a:gd name="T2" fmla="*/ 988 w 988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8" h="1">
                <a:moveTo>
                  <a:pt x="0" y="0"/>
                </a:moveTo>
                <a:lnTo>
                  <a:pt x="988" y="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894" name="Text Box 22"/>
          <p:cNvSpPr txBox="1">
            <a:spLocks noChangeArrowheads="1"/>
          </p:cNvSpPr>
          <p:nvPr/>
        </p:nvSpPr>
        <p:spPr bwMode="auto">
          <a:xfrm>
            <a:off x="121285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/>
              <a:t>a</a:t>
            </a:r>
          </a:p>
        </p:txBody>
      </p:sp>
      <p:sp>
        <p:nvSpPr>
          <p:cNvPr id="2383895" name="Text Box 23"/>
          <p:cNvSpPr txBox="1">
            <a:spLocks noChangeArrowheads="1"/>
          </p:cNvSpPr>
          <p:nvPr/>
        </p:nvSpPr>
        <p:spPr bwMode="auto">
          <a:xfrm>
            <a:off x="1036638" y="11906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r>
              <a:rPr lang="en-US" altLang="zh-CN"/>
              <a:t>:</a:t>
            </a:r>
          </a:p>
        </p:txBody>
      </p:sp>
      <p:graphicFrame>
        <p:nvGraphicFramePr>
          <p:cNvPr id="2383896" name="Object 24"/>
          <p:cNvGraphicFramePr>
            <a:graphicFrameLocks noChangeAspect="1"/>
          </p:cNvGraphicFramePr>
          <p:nvPr/>
        </p:nvGraphicFramePr>
        <p:xfrm>
          <a:off x="1838325" y="1190625"/>
          <a:ext cx="2909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48" name="公式" r:id="rId3" imgW="1536480" imgH="266400" progId="Equation.3">
                  <p:embed/>
                </p:oleObj>
              </mc:Choice>
              <mc:Fallback>
                <p:oleObj name="公式" r:id="rId3" imgW="1536480" imgH="266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90625"/>
                        <a:ext cx="2909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897" name="Text Box 25"/>
          <p:cNvSpPr txBox="1">
            <a:spLocks noChangeArrowheads="1"/>
          </p:cNvSpPr>
          <p:nvPr/>
        </p:nvSpPr>
        <p:spPr bwMode="auto">
          <a:xfrm>
            <a:off x="327025" y="11906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</a:rPr>
              <a:t>解</a:t>
            </a:r>
          </a:p>
        </p:txBody>
      </p:sp>
      <p:sp>
        <p:nvSpPr>
          <p:cNvPr id="2383898" name="Text Box 26"/>
          <p:cNvSpPr txBox="1">
            <a:spLocks noChangeArrowheads="1"/>
          </p:cNvSpPr>
          <p:nvPr/>
        </p:nvSpPr>
        <p:spPr bwMode="auto">
          <a:xfrm>
            <a:off x="5334000" y="1190625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 2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a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383899" name="Text Box 27"/>
          <p:cNvSpPr txBox="1">
            <a:spLocks noChangeArrowheads="1"/>
          </p:cNvSpPr>
          <p:nvPr/>
        </p:nvSpPr>
        <p:spPr bwMode="auto">
          <a:xfrm>
            <a:off x="3810000" y="35814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/>
              <a:t>D</a:t>
            </a:r>
            <a:r>
              <a:rPr lang="en-US" altLang="zh-CN" sz="1800" b="1" baseline="-25000"/>
              <a:t>1</a:t>
            </a:r>
            <a:endParaRPr lang="en-US" altLang="zh-CN" b="1"/>
          </a:p>
        </p:txBody>
      </p:sp>
      <p:sp>
        <p:nvSpPr>
          <p:cNvPr id="2383900" name="Text Box 28"/>
          <p:cNvSpPr txBox="1">
            <a:spLocks noChangeArrowheads="1"/>
          </p:cNvSpPr>
          <p:nvPr/>
        </p:nvSpPr>
        <p:spPr bwMode="auto">
          <a:xfrm>
            <a:off x="2971800" y="46482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/>
              <a:t>D</a:t>
            </a:r>
            <a:r>
              <a:rPr lang="en-US" altLang="zh-CN" sz="1600" b="1" baseline="-25000"/>
              <a:t>2</a:t>
            </a:r>
            <a:endParaRPr lang="en-US" altLang="zh-CN" sz="2000" b="1"/>
          </a:p>
        </p:txBody>
      </p:sp>
      <p:sp>
        <p:nvSpPr>
          <p:cNvPr id="2383902" name="Arc 30"/>
          <p:cNvSpPr>
            <a:spLocks/>
          </p:cNvSpPr>
          <p:nvPr/>
        </p:nvSpPr>
        <p:spPr bwMode="auto">
          <a:xfrm>
            <a:off x="3136900" y="3894138"/>
            <a:ext cx="1608138" cy="1601787"/>
          </a:xfrm>
          <a:custGeom>
            <a:avLst/>
            <a:gdLst>
              <a:gd name="G0" fmla="+- 282 0 0"/>
              <a:gd name="G1" fmla="+- 21600 0 0"/>
              <a:gd name="G2" fmla="+- 21600 0 0"/>
              <a:gd name="T0" fmla="*/ 0 w 21880"/>
              <a:gd name="T1" fmla="*/ 2 h 21600"/>
              <a:gd name="T2" fmla="*/ 21880 w 21880"/>
              <a:gd name="T3" fmla="*/ 21344 h 21600"/>
              <a:gd name="T4" fmla="*/ 282 w 218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0" h="21600" fill="none" extrusionOk="0">
                <a:moveTo>
                  <a:pt x="-1" y="1"/>
                </a:moveTo>
                <a:cubicBezTo>
                  <a:pt x="93" y="0"/>
                  <a:pt x="187" y="-1"/>
                  <a:pt x="282" y="0"/>
                </a:cubicBezTo>
                <a:cubicBezTo>
                  <a:pt x="12111" y="0"/>
                  <a:pt x="21740" y="9515"/>
                  <a:pt x="21880" y="21343"/>
                </a:cubicBezTo>
              </a:path>
              <a:path w="21880" h="21600" stroke="0" extrusionOk="0">
                <a:moveTo>
                  <a:pt x="-1" y="1"/>
                </a:moveTo>
                <a:cubicBezTo>
                  <a:pt x="93" y="0"/>
                  <a:pt x="187" y="-1"/>
                  <a:pt x="282" y="0"/>
                </a:cubicBezTo>
                <a:cubicBezTo>
                  <a:pt x="12111" y="0"/>
                  <a:pt x="21740" y="9515"/>
                  <a:pt x="21880" y="21343"/>
                </a:cubicBezTo>
                <a:lnTo>
                  <a:pt x="282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3903" name="Line 31"/>
          <p:cNvSpPr>
            <a:spLocks noChangeShapeType="1"/>
          </p:cNvSpPr>
          <p:nvPr/>
        </p:nvSpPr>
        <p:spPr bwMode="auto">
          <a:xfrm flipV="1">
            <a:off x="3138488" y="3883025"/>
            <a:ext cx="0" cy="172561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83904" name="Object 32"/>
          <p:cNvGraphicFramePr>
            <a:graphicFrameLocks noChangeAspect="1"/>
          </p:cNvGraphicFramePr>
          <p:nvPr/>
        </p:nvGraphicFramePr>
        <p:xfrm>
          <a:off x="2438400" y="2820988"/>
          <a:ext cx="914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49" name="公式" r:id="rId5" imgW="698400" imgH="241200" progId="Equation.3">
                  <p:embed/>
                </p:oleObj>
              </mc:Choice>
              <mc:Fallback>
                <p:oleObj name="公式" r:id="rId5" imgW="698400" imgH="24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20988"/>
                        <a:ext cx="9144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3906" name="Object 34"/>
          <p:cNvGraphicFramePr>
            <a:graphicFrameLocks noChangeAspect="1"/>
          </p:cNvGraphicFramePr>
          <p:nvPr/>
        </p:nvGraphicFramePr>
        <p:xfrm>
          <a:off x="4852988" y="4737100"/>
          <a:ext cx="1243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0" name="公式" r:id="rId7" imgW="1180800" imgH="279360" progId="Equation.3">
                  <p:embed/>
                </p:oleObj>
              </mc:Choice>
              <mc:Fallback>
                <p:oleObj name="公式" r:id="rId7" imgW="11808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737100"/>
                        <a:ext cx="1243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907" name="AutoShape 35"/>
          <p:cNvSpPr>
            <a:spLocks noChangeArrowheads="1"/>
          </p:cNvSpPr>
          <p:nvPr/>
        </p:nvSpPr>
        <p:spPr bwMode="auto">
          <a:xfrm>
            <a:off x="4852988" y="4646613"/>
            <a:ext cx="1243012" cy="501650"/>
          </a:xfrm>
          <a:prstGeom prst="wedgeRoundRectCallout">
            <a:avLst>
              <a:gd name="adj1" fmla="val -66347"/>
              <a:gd name="adj2" fmla="val 10444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383908" name="Text Box 36"/>
          <p:cNvSpPr txBox="1">
            <a:spLocks noChangeArrowheads="1"/>
          </p:cNvSpPr>
          <p:nvPr/>
        </p:nvSpPr>
        <p:spPr bwMode="auto">
          <a:xfrm>
            <a:off x="6143625" y="6445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83909" name="Object 37"/>
          <p:cNvGraphicFramePr>
            <a:graphicFrameLocks noChangeAspect="1"/>
          </p:cNvGraphicFramePr>
          <p:nvPr/>
        </p:nvGraphicFramePr>
        <p:xfrm>
          <a:off x="152400" y="4737100"/>
          <a:ext cx="12303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1" name="公式" r:id="rId9" imgW="1168200" imgH="279360" progId="Equation.3">
                  <p:embed/>
                </p:oleObj>
              </mc:Choice>
              <mc:Fallback>
                <p:oleObj name="公式" r:id="rId9" imgW="1168200" imgH="279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37100"/>
                        <a:ext cx="12303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910" name="AutoShape 38"/>
          <p:cNvSpPr>
            <a:spLocks noChangeArrowheads="1"/>
          </p:cNvSpPr>
          <p:nvPr/>
        </p:nvSpPr>
        <p:spPr bwMode="auto">
          <a:xfrm>
            <a:off x="152400" y="4646613"/>
            <a:ext cx="1243013" cy="501650"/>
          </a:xfrm>
          <a:prstGeom prst="wedgeRoundRectCallout">
            <a:avLst>
              <a:gd name="adj1" fmla="val 79500"/>
              <a:gd name="adj2" fmla="val -38292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383911" name="Text Box 39"/>
          <p:cNvSpPr txBox="1">
            <a:spLocks noChangeArrowheads="1"/>
          </p:cNvSpPr>
          <p:nvPr/>
        </p:nvSpPr>
        <p:spPr bwMode="auto">
          <a:xfrm>
            <a:off x="6296025" y="65976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83913" name="Object 41"/>
          <p:cNvGraphicFramePr>
            <a:graphicFrameLocks noChangeAspect="1"/>
          </p:cNvGraphicFramePr>
          <p:nvPr/>
        </p:nvGraphicFramePr>
        <p:xfrm>
          <a:off x="5473700" y="2667000"/>
          <a:ext cx="27860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2" name="公式" r:id="rId11" imgW="1409400" imgH="406080" progId="Equation.3">
                  <p:embed/>
                </p:oleObj>
              </mc:Choice>
              <mc:Fallback>
                <p:oleObj name="公式" r:id="rId11" imgW="140940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2667000"/>
                        <a:ext cx="278606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3914" name="Object 42"/>
          <p:cNvGraphicFramePr>
            <a:graphicFrameLocks noChangeAspect="1"/>
          </p:cNvGraphicFramePr>
          <p:nvPr/>
        </p:nvGraphicFramePr>
        <p:xfrm>
          <a:off x="5475288" y="3581400"/>
          <a:ext cx="32670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3" name="公式" r:id="rId13" imgW="1663560" imgH="393480" progId="Equation.3">
                  <p:embed/>
                </p:oleObj>
              </mc:Choice>
              <mc:Fallback>
                <p:oleObj name="公式" r:id="rId13" imgW="166356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3581400"/>
                        <a:ext cx="32670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917" name="Text Box 45"/>
          <p:cNvSpPr txBox="1">
            <a:spLocks noChangeArrowheads="1"/>
          </p:cNvSpPr>
          <p:nvPr/>
        </p:nvSpPr>
        <p:spPr bwMode="auto">
          <a:xfrm>
            <a:off x="6448425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83918" name="Text Box 46"/>
          <p:cNvSpPr txBox="1">
            <a:spLocks noChangeArrowheads="1"/>
          </p:cNvSpPr>
          <p:nvPr/>
        </p:nvSpPr>
        <p:spPr bwMode="auto">
          <a:xfrm>
            <a:off x="6448425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83921" name="Object 49"/>
          <p:cNvGraphicFramePr>
            <a:graphicFrameLocks noChangeAspect="1"/>
          </p:cNvGraphicFramePr>
          <p:nvPr/>
        </p:nvGraphicFramePr>
        <p:xfrm>
          <a:off x="5486400" y="1828800"/>
          <a:ext cx="2019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4" name="公式" r:id="rId15" imgW="1104840" imgH="406080" progId="Equation.3">
                  <p:embed/>
                </p:oleObj>
              </mc:Choice>
              <mc:Fallback>
                <p:oleObj name="公式" r:id="rId15" imgW="1104840" imgH="4060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28800"/>
                        <a:ext cx="20193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923" name="Rectangle 51"/>
          <p:cNvSpPr>
            <a:spLocks noChangeArrowheads="1"/>
          </p:cNvSpPr>
          <p:nvPr/>
        </p:nvSpPr>
        <p:spPr bwMode="auto">
          <a:xfrm>
            <a:off x="425450" y="381000"/>
            <a:ext cx="24701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b="1">
                <a:latin typeface="楷体_GB2312" pitchFamily="49" charset="-122"/>
              </a:rPr>
              <a:t>将积分换序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383924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3894138"/>
            <a:ext cx="349250" cy="1047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83925" name="Object 53"/>
          <p:cNvGraphicFramePr>
            <a:graphicFrameLocks noChangeAspect="1"/>
          </p:cNvGraphicFramePr>
          <p:nvPr/>
        </p:nvGraphicFramePr>
        <p:xfrm>
          <a:off x="3090863" y="304800"/>
          <a:ext cx="3975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5" name="公式" r:id="rId17" imgW="1790640" imgH="368280" progId="Equation.3">
                  <p:embed/>
                </p:oleObj>
              </mc:Choice>
              <mc:Fallback>
                <p:oleObj name="公式" r:id="rId17" imgW="179064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04800"/>
                        <a:ext cx="3975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928" name="Text Box 56"/>
          <p:cNvSpPr txBox="1">
            <a:spLocks noChangeArrowheads="1"/>
          </p:cNvSpPr>
          <p:nvPr/>
        </p:nvSpPr>
        <p:spPr bwMode="auto">
          <a:xfrm>
            <a:off x="819150" y="5988050"/>
            <a:ext cx="716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注：</a:t>
            </a:r>
            <a:r>
              <a:rPr lang="zh-CN" altLang="en-US" b="1"/>
              <a:t>这种方法要求 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/>
              <a:t>) </a:t>
            </a:r>
            <a:r>
              <a:rPr lang="zh-CN" altLang="en-US" b="1"/>
              <a:t>在</a:t>
            </a:r>
            <a:r>
              <a:rPr lang="en-US" altLang="zh-CN" b="1" i="1"/>
              <a:t>D</a:t>
            </a:r>
            <a:r>
              <a:rPr lang="en-US" altLang="zh-CN" sz="2000" b="1" baseline="-25000"/>
              <a:t>2</a:t>
            </a:r>
            <a:r>
              <a:rPr lang="zh-CN" altLang="en-US" b="1"/>
              <a:t>上有定义以至连续</a:t>
            </a:r>
          </a:p>
        </p:txBody>
      </p:sp>
      <p:sp>
        <p:nvSpPr>
          <p:cNvPr id="2383929" name="AutoShape 57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8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8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83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83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83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83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39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8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38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8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8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8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8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8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8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8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8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39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8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8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8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8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8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8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83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83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39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38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8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8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8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83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83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39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8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8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83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83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920" grpId="0" animBg="1"/>
      <p:bldP spid="2383883" grpId="0" animBg="1"/>
      <p:bldP spid="2383890" grpId="0" animBg="1"/>
      <p:bldP spid="2383894" grpId="0" autoUpdateAnimBg="0"/>
      <p:bldP spid="2383899" grpId="0" autoUpdateAnimBg="0"/>
      <p:bldP spid="2383900" grpId="0" autoUpdateAnimBg="0"/>
      <p:bldP spid="2383902" grpId="0" animBg="1"/>
      <p:bldP spid="2383903" grpId="0" animBg="1"/>
      <p:bldP spid="2383907" grpId="0" animBg="1" autoUpdateAnimBg="0"/>
      <p:bldP spid="2383908" grpId="0" autoUpdateAnimBg="0"/>
      <p:bldP spid="2383910" grpId="0" animBg="1" autoUpdateAnimBg="0"/>
      <p:bldP spid="2383911" grpId="0" autoUpdateAnimBg="0"/>
      <p:bldP spid="2383917" grpId="0" autoUpdateAnimBg="0"/>
      <p:bldP spid="2383918" grpId="0" autoUpdateAnimBg="0"/>
      <p:bldP spid="238392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966" name="Arc 22"/>
          <p:cNvSpPr>
            <a:spLocks/>
          </p:cNvSpPr>
          <p:nvPr/>
        </p:nvSpPr>
        <p:spPr bwMode="auto">
          <a:xfrm>
            <a:off x="1524000" y="3048000"/>
            <a:ext cx="3200400" cy="2460625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rgbClr val="00CCFF"/>
          </a:solidFill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6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3935413" cy="6858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将积分化为</a:t>
            </a:r>
            <a:r>
              <a:rPr lang="zh-CN" altLang="en-US" sz="2400" b="1"/>
              <a:t>极坐标形式</a:t>
            </a:r>
            <a:endParaRPr lang="zh-CN" altLang="en-US"/>
          </a:p>
        </p:txBody>
      </p:sp>
      <p:sp>
        <p:nvSpPr>
          <p:cNvPr id="2386956" name="Freeform 12"/>
          <p:cNvSpPr>
            <a:spLocks/>
          </p:cNvSpPr>
          <p:nvPr/>
        </p:nvSpPr>
        <p:spPr bwMode="auto">
          <a:xfrm>
            <a:off x="3562350" y="3024188"/>
            <a:ext cx="1588" cy="2471737"/>
          </a:xfrm>
          <a:custGeom>
            <a:avLst/>
            <a:gdLst>
              <a:gd name="T0" fmla="*/ 0 w 1"/>
              <a:gd name="T1" fmla="*/ 0 h 1557"/>
              <a:gd name="T2" fmla="*/ 0 w 1"/>
              <a:gd name="T3" fmla="*/ 1557 h 15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57">
                <a:moveTo>
                  <a:pt x="0" y="0"/>
                </a:moveTo>
                <a:lnTo>
                  <a:pt x="0" y="1557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6957" name="Text Box 13"/>
          <p:cNvSpPr txBox="1">
            <a:spLocks noChangeArrowheads="1"/>
          </p:cNvSpPr>
          <p:nvPr/>
        </p:nvSpPr>
        <p:spPr bwMode="auto">
          <a:xfrm>
            <a:off x="4367213" y="3778250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r =R</a:t>
            </a: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2386958" name="Text Box 14"/>
          <p:cNvSpPr txBox="1">
            <a:spLocks noChangeArrowheads="1"/>
          </p:cNvSpPr>
          <p:nvPr/>
        </p:nvSpPr>
        <p:spPr bwMode="auto">
          <a:xfrm rot="-3143098">
            <a:off x="1977231" y="3772695"/>
            <a:ext cx="106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FF6600"/>
                </a:solidFill>
              </a:rPr>
              <a:t>y </a:t>
            </a:r>
            <a:r>
              <a:rPr lang="en-US" altLang="zh-CN" sz="1800" b="1">
                <a:solidFill>
                  <a:srgbClr val="FF6600"/>
                </a:solidFill>
              </a:rPr>
              <a:t>= </a:t>
            </a:r>
            <a:r>
              <a:rPr lang="en-US" altLang="zh-CN" sz="1800" b="1" i="1">
                <a:solidFill>
                  <a:srgbClr val="FF6600"/>
                </a:solidFill>
              </a:rPr>
              <a:t>R x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graphicFrame>
        <p:nvGraphicFramePr>
          <p:cNvPr id="2386961" name="Object 17"/>
          <p:cNvGraphicFramePr>
            <a:graphicFrameLocks noChangeAspect="1"/>
          </p:cNvGraphicFramePr>
          <p:nvPr/>
        </p:nvGraphicFramePr>
        <p:xfrm>
          <a:off x="3276600" y="5495925"/>
          <a:ext cx="582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2" name="公式" r:id="rId3" imgW="583920" imgH="457200" progId="Equation.3">
                  <p:embed/>
                </p:oleObj>
              </mc:Choice>
              <mc:Fallback>
                <p:oleObj name="公式" r:id="rId3" imgW="58392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95925"/>
                        <a:ext cx="582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62" name="Object 18"/>
          <p:cNvGraphicFramePr>
            <a:graphicFrameLocks noChangeAspect="1"/>
          </p:cNvGraphicFramePr>
          <p:nvPr/>
        </p:nvGraphicFramePr>
        <p:xfrm>
          <a:off x="4630738" y="914400"/>
          <a:ext cx="3778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3" name="公式" r:id="rId5" imgW="1701720" imgH="469800" progId="Equation.3">
                  <p:embed/>
                </p:oleObj>
              </mc:Choice>
              <mc:Fallback>
                <p:oleObj name="公式" r:id="rId5" imgW="170172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914400"/>
                        <a:ext cx="3778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63" name="Object 19"/>
          <p:cNvGraphicFramePr>
            <a:graphicFrameLocks noChangeAspect="1"/>
          </p:cNvGraphicFramePr>
          <p:nvPr/>
        </p:nvGraphicFramePr>
        <p:xfrm>
          <a:off x="1679575" y="903288"/>
          <a:ext cx="30448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4" name="公式" r:id="rId7" imgW="1371600" imgH="431640" progId="Equation.3">
                  <p:embed/>
                </p:oleObj>
              </mc:Choice>
              <mc:Fallback>
                <p:oleObj name="公式" r:id="rId7" imgW="13716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903288"/>
                        <a:ext cx="30448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964" name="Freeform 20"/>
          <p:cNvSpPr>
            <a:spLocks/>
          </p:cNvSpPr>
          <p:nvPr/>
        </p:nvSpPr>
        <p:spPr bwMode="auto">
          <a:xfrm>
            <a:off x="1524000" y="3038475"/>
            <a:ext cx="2038350" cy="2447925"/>
          </a:xfrm>
          <a:custGeom>
            <a:avLst/>
            <a:gdLst>
              <a:gd name="T0" fmla="*/ 0 w 1284"/>
              <a:gd name="T1" fmla="*/ 1542 h 1542"/>
              <a:gd name="T2" fmla="*/ 1284 w 1284"/>
              <a:gd name="T3" fmla="*/ 1536 h 1542"/>
              <a:gd name="T4" fmla="*/ 1284 w 1284"/>
              <a:gd name="T5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4" h="1542">
                <a:moveTo>
                  <a:pt x="0" y="1542"/>
                </a:moveTo>
                <a:lnTo>
                  <a:pt x="1284" y="1536"/>
                </a:lnTo>
                <a:lnTo>
                  <a:pt x="1284" y="0"/>
                </a:lnTo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6965" name="Text Box 21"/>
          <p:cNvSpPr txBox="1">
            <a:spLocks noChangeArrowheads="1"/>
          </p:cNvSpPr>
          <p:nvPr/>
        </p:nvSpPr>
        <p:spPr bwMode="auto">
          <a:xfrm>
            <a:off x="2667000" y="44196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386967" name="Text Box 23"/>
          <p:cNvSpPr txBox="1">
            <a:spLocks noChangeArrowheads="1"/>
          </p:cNvSpPr>
          <p:nvPr/>
        </p:nvSpPr>
        <p:spPr bwMode="auto">
          <a:xfrm>
            <a:off x="3733800" y="44196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r>
              <a:rPr lang="en-US" altLang="zh-CN" b="1" baseline="-25000"/>
              <a:t>2</a:t>
            </a:r>
            <a:endParaRPr lang="en-US" altLang="zh-CN"/>
          </a:p>
        </p:txBody>
      </p:sp>
      <p:sp>
        <p:nvSpPr>
          <p:cNvPr id="2386968" name="Text Box 24"/>
          <p:cNvSpPr txBox="1">
            <a:spLocks noChangeArrowheads="1"/>
          </p:cNvSpPr>
          <p:nvPr/>
        </p:nvSpPr>
        <p:spPr bwMode="auto">
          <a:xfrm>
            <a:off x="7134225" y="61404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2386969" name="Text Box 25"/>
          <p:cNvSpPr txBox="1">
            <a:spLocks noChangeArrowheads="1"/>
          </p:cNvSpPr>
          <p:nvPr/>
        </p:nvSpPr>
        <p:spPr bwMode="auto">
          <a:xfrm>
            <a:off x="7286625" y="62928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2386970" name="Text Box 26"/>
          <p:cNvSpPr txBox="1">
            <a:spLocks noChangeArrowheads="1"/>
          </p:cNvSpPr>
          <p:nvPr/>
        </p:nvSpPr>
        <p:spPr bwMode="auto">
          <a:xfrm>
            <a:off x="45720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2386972" name="Arc 28"/>
          <p:cNvSpPr>
            <a:spLocks/>
          </p:cNvSpPr>
          <p:nvPr/>
        </p:nvSpPr>
        <p:spPr bwMode="auto">
          <a:xfrm>
            <a:off x="1524000" y="3048000"/>
            <a:ext cx="3200400" cy="2460625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386983" name="Group 39"/>
          <p:cNvGrpSpPr>
            <a:grpSpLocks/>
          </p:cNvGrpSpPr>
          <p:nvPr/>
        </p:nvGrpSpPr>
        <p:grpSpPr bwMode="auto">
          <a:xfrm>
            <a:off x="1035050" y="1676400"/>
            <a:ext cx="4678363" cy="4114800"/>
            <a:chOff x="652" y="1056"/>
            <a:chExt cx="2947" cy="2592"/>
          </a:xfrm>
        </p:grpSpPr>
        <p:sp>
          <p:nvSpPr>
            <p:cNvPr id="2386949" name="Text Box 5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386950" name="Line 6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951" name="Line 7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952" name="Text Box 8"/>
            <p:cNvSpPr txBox="1">
              <a:spLocks noChangeArrowheads="1"/>
            </p:cNvSpPr>
            <p:nvPr/>
          </p:nvSpPr>
          <p:spPr bwMode="auto">
            <a:xfrm>
              <a:off x="652" y="105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86953" name="Text Box 9"/>
            <p:cNvSpPr txBox="1">
              <a:spLocks noChangeArrowheads="1"/>
            </p:cNvSpPr>
            <p:nvPr/>
          </p:nvSpPr>
          <p:spPr bwMode="auto">
            <a:xfrm>
              <a:off x="3264" y="341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386955" name="Line 11"/>
          <p:cNvSpPr>
            <a:spLocks noChangeShapeType="1"/>
          </p:cNvSpPr>
          <p:nvPr/>
        </p:nvSpPr>
        <p:spPr bwMode="auto">
          <a:xfrm flipV="1">
            <a:off x="1546225" y="2438400"/>
            <a:ext cx="2492375" cy="30464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6973" name="Rectangle 29"/>
          <p:cNvSpPr>
            <a:spLocks noChangeArrowheads="1"/>
          </p:cNvSpPr>
          <p:nvPr/>
        </p:nvSpPr>
        <p:spPr bwMode="auto">
          <a:xfrm>
            <a:off x="3276600" y="5508625"/>
            <a:ext cx="5826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6975" name="Text Box 31"/>
          <p:cNvSpPr txBox="1">
            <a:spLocks noChangeArrowheads="1"/>
          </p:cNvSpPr>
          <p:nvPr/>
        </p:nvSpPr>
        <p:spPr bwMode="auto">
          <a:xfrm>
            <a:off x="3173413" y="44196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</a:p>
        </p:txBody>
      </p:sp>
      <p:graphicFrame>
        <p:nvGraphicFramePr>
          <p:cNvPr id="2386976" name="Object 32"/>
          <p:cNvGraphicFramePr>
            <a:graphicFrameLocks noChangeAspect="1"/>
          </p:cNvGraphicFramePr>
          <p:nvPr/>
        </p:nvGraphicFramePr>
        <p:xfrm>
          <a:off x="5481638" y="2546350"/>
          <a:ext cx="35814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5" name="公式" r:id="rId9" imgW="1612800" imgH="330120" progId="Equation.3">
                  <p:embed/>
                </p:oleObj>
              </mc:Choice>
              <mc:Fallback>
                <p:oleObj name="公式" r:id="rId9" imgW="1612800" imgH="3301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2546350"/>
                        <a:ext cx="35814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78" name="Object 34"/>
          <p:cNvGraphicFramePr>
            <a:graphicFrameLocks noChangeAspect="1"/>
          </p:cNvGraphicFramePr>
          <p:nvPr/>
        </p:nvGraphicFramePr>
        <p:xfrm>
          <a:off x="5181600" y="4260850"/>
          <a:ext cx="33321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6" name="公式" r:id="rId11" imgW="1600200" imgH="419040" progId="Equation.3">
                  <p:embed/>
                </p:oleObj>
              </mc:Choice>
              <mc:Fallback>
                <p:oleObj name="公式" r:id="rId11" imgW="160020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260850"/>
                        <a:ext cx="33321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979" name="Text Box 35"/>
          <p:cNvSpPr txBox="1">
            <a:spLocks noChangeArrowheads="1"/>
          </p:cNvSpPr>
          <p:nvPr/>
        </p:nvSpPr>
        <p:spPr bwMode="auto">
          <a:xfrm>
            <a:off x="7439025" y="6445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2386980" name="Text Box 36"/>
          <p:cNvSpPr txBox="1">
            <a:spLocks noChangeArrowheads="1"/>
          </p:cNvSpPr>
          <p:nvPr/>
        </p:nvSpPr>
        <p:spPr bwMode="auto">
          <a:xfrm>
            <a:off x="7591425" y="65976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2386981" name="Text Box 37"/>
          <p:cNvSpPr txBox="1">
            <a:spLocks noChangeArrowheads="1"/>
          </p:cNvSpPr>
          <p:nvPr/>
        </p:nvSpPr>
        <p:spPr bwMode="auto">
          <a:xfrm>
            <a:off x="7743825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graphicFrame>
        <p:nvGraphicFramePr>
          <p:cNvPr id="2386984" name="Object 40"/>
          <p:cNvGraphicFramePr>
            <a:graphicFrameLocks noChangeAspect="1"/>
          </p:cNvGraphicFramePr>
          <p:nvPr/>
        </p:nvGraphicFramePr>
        <p:xfrm>
          <a:off x="4191000" y="3398838"/>
          <a:ext cx="1143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7" name="公式" r:id="rId13" imgW="927000" imgH="266400" progId="Equation.3">
                  <p:embed/>
                </p:oleObj>
              </mc:Choice>
              <mc:Fallback>
                <p:oleObj name="公式" r:id="rId13" imgW="927000" imgH="266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98838"/>
                        <a:ext cx="1143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985" name="Rectangle 41"/>
          <p:cNvSpPr>
            <a:spLocks noChangeArrowheads="1"/>
          </p:cNvSpPr>
          <p:nvPr/>
        </p:nvSpPr>
        <p:spPr bwMode="auto">
          <a:xfrm>
            <a:off x="4191000" y="3392488"/>
            <a:ext cx="1143000" cy="38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86977" name="Object 33"/>
          <p:cNvGraphicFramePr>
            <a:graphicFrameLocks noChangeAspect="1"/>
          </p:cNvGraphicFramePr>
          <p:nvPr/>
        </p:nvGraphicFramePr>
        <p:xfrm>
          <a:off x="5181600" y="3398838"/>
          <a:ext cx="38623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78" name="公式" r:id="rId15" imgW="1739880" imgH="330120" progId="Equation.3">
                  <p:embed/>
                </p:oleObj>
              </mc:Choice>
              <mc:Fallback>
                <p:oleObj name="公式" r:id="rId15" imgW="1739880" imgH="3301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98838"/>
                        <a:ext cx="38623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954" name="Arc 10"/>
          <p:cNvSpPr>
            <a:spLocks/>
          </p:cNvSpPr>
          <p:nvPr/>
        </p:nvSpPr>
        <p:spPr bwMode="auto">
          <a:xfrm>
            <a:off x="1546225" y="2733675"/>
            <a:ext cx="3178175" cy="2752725"/>
          </a:xfrm>
          <a:custGeom>
            <a:avLst/>
            <a:gdLst>
              <a:gd name="G0" fmla="+- 0 0 0"/>
              <a:gd name="G1" fmla="+- 18704 0 0"/>
              <a:gd name="G2" fmla="+- 21600 0 0"/>
              <a:gd name="T0" fmla="*/ 10803 w 21600"/>
              <a:gd name="T1" fmla="*/ 0 h 18704"/>
              <a:gd name="T2" fmla="*/ 21600 w 21600"/>
              <a:gd name="T3" fmla="*/ 18704 h 18704"/>
              <a:gd name="T4" fmla="*/ 0 w 21600"/>
              <a:gd name="T5" fmla="*/ 18704 h 18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704" fill="none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</a:path>
              <a:path w="21600" h="18704" stroke="0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  <a:lnTo>
                  <a:pt x="0" y="18704"/>
                </a:lnTo>
                <a:close/>
              </a:path>
            </a:pathLst>
          </a:custGeom>
          <a:noFill/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6989" name="Arc 45"/>
          <p:cNvSpPr>
            <a:spLocks/>
          </p:cNvSpPr>
          <p:nvPr/>
        </p:nvSpPr>
        <p:spPr bwMode="auto">
          <a:xfrm>
            <a:off x="1546225" y="5038725"/>
            <a:ext cx="587375" cy="449263"/>
          </a:xfrm>
          <a:custGeom>
            <a:avLst/>
            <a:gdLst>
              <a:gd name="G0" fmla="+- 0 0 0"/>
              <a:gd name="G1" fmla="+- 16542 0 0"/>
              <a:gd name="G2" fmla="+- 21600 0 0"/>
              <a:gd name="T0" fmla="*/ 13890 w 21600"/>
              <a:gd name="T1" fmla="*/ 0 h 16542"/>
              <a:gd name="T2" fmla="*/ 21600 w 21600"/>
              <a:gd name="T3" fmla="*/ 16542 h 16542"/>
              <a:gd name="T4" fmla="*/ 0 w 21600"/>
              <a:gd name="T5" fmla="*/ 16542 h 16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542" fill="none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</a:path>
              <a:path w="21600" h="16542" stroke="0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  <a:lnTo>
                  <a:pt x="0" y="1654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6990" name="Text Box 46"/>
          <p:cNvSpPr txBox="1">
            <a:spLocks noChangeArrowheads="1"/>
          </p:cNvSpPr>
          <p:nvPr/>
        </p:nvSpPr>
        <p:spPr bwMode="auto">
          <a:xfrm>
            <a:off x="2130425" y="4906963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arctan</a:t>
            </a:r>
            <a:r>
              <a:rPr lang="en-US" altLang="zh-CN" sz="2000" b="1" i="1">
                <a:solidFill>
                  <a:srgbClr val="FF0000"/>
                </a:solidFill>
              </a:rPr>
              <a:t>R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386991" name="Rectangle 47"/>
          <p:cNvSpPr>
            <a:spLocks noChangeArrowheads="1"/>
          </p:cNvSpPr>
          <p:nvPr/>
        </p:nvSpPr>
        <p:spPr bwMode="auto">
          <a:xfrm rot="-2995732">
            <a:off x="1667669" y="3693319"/>
            <a:ext cx="1344612" cy="565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6992" name="Text Box 48"/>
          <p:cNvSpPr txBox="1">
            <a:spLocks noChangeArrowheads="1"/>
          </p:cNvSpPr>
          <p:nvPr/>
        </p:nvSpPr>
        <p:spPr bwMode="auto">
          <a:xfrm>
            <a:off x="7743825" y="66468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2386993" name="Text Box 49"/>
          <p:cNvSpPr txBox="1">
            <a:spLocks noChangeArrowheads="1"/>
          </p:cNvSpPr>
          <p:nvPr/>
        </p:nvSpPr>
        <p:spPr bwMode="auto">
          <a:xfrm>
            <a:off x="4867275" y="2681288"/>
            <a:ext cx="614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I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386994" name="Text Box 50"/>
          <p:cNvSpPr txBox="1">
            <a:spLocks noChangeArrowheads="1"/>
          </p:cNvSpPr>
          <p:nvPr/>
        </p:nvSpPr>
        <p:spPr bwMode="auto">
          <a:xfrm>
            <a:off x="931863" y="1157288"/>
            <a:ext cx="61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I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386996" name="AutoShape 52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6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6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86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86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9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8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86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86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9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38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238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38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8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238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8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8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8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38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238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2386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9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8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8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8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238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38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8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8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86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86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238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8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8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86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86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238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86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86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86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86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238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86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86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86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86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86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86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86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86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9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38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38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386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86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9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38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38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38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38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9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966" grpId="0" animBg="1"/>
      <p:bldP spid="2386956" grpId="0" animBg="1"/>
      <p:bldP spid="2386957" grpId="0" autoUpdateAnimBg="0"/>
      <p:bldP spid="2386958" grpId="0" autoUpdateAnimBg="0"/>
      <p:bldP spid="2386964" grpId="0" animBg="1"/>
      <p:bldP spid="2386965" grpId="0" autoUpdateAnimBg="0"/>
      <p:bldP spid="2386967" grpId="0" autoUpdateAnimBg="0"/>
      <p:bldP spid="2386968" grpId="0" autoUpdateAnimBg="0"/>
      <p:bldP spid="2386969" grpId="0" autoUpdateAnimBg="0"/>
      <p:bldP spid="2386970" grpId="0" autoUpdateAnimBg="0"/>
      <p:bldP spid="2386972" grpId="0" animBg="1"/>
      <p:bldP spid="2386955" grpId="0" animBg="1"/>
      <p:bldP spid="2386973" grpId="0" animBg="1"/>
      <p:bldP spid="2386975" grpId="0" autoUpdateAnimBg="0"/>
      <p:bldP spid="2386979" grpId="0" autoUpdateAnimBg="0"/>
      <p:bldP spid="2386980" grpId="0" autoUpdateAnimBg="0"/>
      <p:bldP spid="2386981" grpId="0" autoUpdateAnimBg="0"/>
      <p:bldP spid="2386985" grpId="0" animBg="1"/>
      <p:bldP spid="2386954" grpId="0" animBg="1"/>
      <p:bldP spid="2386989" grpId="0" animBg="1"/>
      <p:bldP spid="2386990" grpId="0" autoUpdateAnimBg="0"/>
      <p:bldP spid="2386991" grpId="0" animBg="1"/>
      <p:bldP spid="2386992" grpId="0" autoUpdateAnimBg="0"/>
      <p:bldP spid="2386993" grpId="0" autoUpdateAnimBg="0"/>
      <p:bldP spid="23869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754" name="Line 2"/>
          <p:cNvSpPr>
            <a:spLocks noChangeShapeType="1"/>
          </p:cNvSpPr>
          <p:nvPr/>
        </p:nvSpPr>
        <p:spPr bwMode="auto">
          <a:xfrm>
            <a:off x="1295400" y="1905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756" name="Text Box 4"/>
          <p:cNvSpPr txBox="1">
            <a:spLocks noChangeArrowheads="1"/>
          </p:cNvSpPr>
          <p:nvPr/>
        </p:nvSpPr>
        <p:spPr bwMode="auto">
          <a:xfrm>
            <a:off x="3657600" y="3048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（按积分区域分类）</a:t>
            </a:r>
            <a:endParaRPr lang="zh-CN" altLang="en-US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250757" name="Group 5"/>
          <p:cNvGrpSpPr>
            <a:grpSpLocks/>
          </p:cNvGrpSpPr>
          <p:nvPr/>
        </p:nvGrpSpPr>
        <p:grpSpPr bwMode="auto">
          <a:xfrm>
            <a:off x="1524000" y="868363"/>
            <a:ext cx="5537200" cy="396875"/>
            <a:chOff x="960" y="547"/>
            <a:chExt cx="3488" cy="250"/>
          </a:xfrm>
        </p:grpSpPr>
        <p:sp>
          <p:nvSpPr>
            <p:cNvPr id="2250758" name="Text Box 6"/>
            <p:cNvSpPr txBox="1">
              <a:spLocks noChangeArrowheads="1"/>
            </p:cNvSpPr>
            <p:nvPr/>
          </p:nvSpPr>
          <p:spPr bwMode="auto">
            <a:xfrm>
              <a:off x="960" y="547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积分区域</a:t>
              </a:r>
            </a:p>
          </p:txBody>
        </p:sp>
        <p:sp>
          <p:nvSpPr>
            <p:cNvPr id="2250759" name="Text Box 7"/>
            <p:cNvSpPr txBox="1">
              <a:spLocks noChangeArrowheads="1"/>
            </p:cNvSpPr>
            <p:nvPr/>
          </p:nvSpPr>
          <p:spPr bwMode="auto">
            <a:xfrm>
              <a:off x="3688" y="547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积分区域</a:t>
              </a:r>
            </a:p>
          </p:txBody>
        </p:sp>
      </p:grpSp>
      <p:sp>
        <p:nvSpPr>
          <p:cNvPr id="2250760" name="Line 8"/>
          <p:cNvSpPr>
            <a:spLocks noChangeShapeType="1"/>
          </p:cNvSpPr>
          <p:nvPr/>
        </p:nvSpPr>
        <p:spPr bwMode="auto">
          <a:xfrm>
            <a:off x="76200" y="1265238"/>
            <a:ext cx="8915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761" name="Text Box 9"/>
          <p:cNvSpPr txBox="1">
            <a:spLocks noChangeArrowheads="1"/>
          </p:cNvSpPr>
          <p:nvPr/>
        </p:nvSpPr>
        <p:spPr bwMode="auto">
          <a:xfrm>
            <a:off x="80963" y="1676400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定积分</a:t>
            </a:r>
          </a:p>
        </p:txBody>
      </p:sp>
      <p:sp>
        <p:nvSpPr>
          <p:cNvPr id="2250762" name="Text Box 10"/>
          <p:cNvSpPr txBox="1">
            <a:spLocks noChangeArrowheads="1"/>
          </p:cNvSpPr>
          <p:nvPr/>
        </p:nvSpPr>
        <p:spPr bwMode="auto">
          <a:xfrm>
            <a:off x="76200" y="34226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二重积分</a:t>
            </a:r>
          </a:p>
        </p:txBody>
      </p:sp>
      <p:sp>
        <p:nvSpPr>
          <p:cNvPr id="2250763" name="Text Box 11"/>
          <p:cNvSpPr txBox="1">
            <a:spLocks noChangeArrowheads="1"/>
          </p:cNvSpPr>
          <p:nvPr/>
        </p:nvSpPr>
        <p:spPr bwMode="auto">
          <a:xfrm>
            <a:off x="76200" y="56388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三重积分</a:t>
            </a:r>
          </a:p>
        </p:txBody>
      </p:sp>
      <p:sp>
        <p:nvSpPr>
          <p:cNvPr id="2250765" name="Line 13"/>
          <p:cNvSpPr>
            <a:spLocks noChangeShapeType="1"/>
          </p:cNvSpPr>
          <p:nvPr/>
        </p:nvSpPr>
        <p:spPr bwMode="auto">
          <a:xfrm>
            <a:off x="1384300" y="1905000"/>
            <a:ext cx="12065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0766" name="Group 14"/>
          <p:cNvGrpSpPr>
            <a:grpSpLocks/>
          </p:cNvGrpSpPr>
          <p:nvPr/>
        </p:nvGrpSpPr>
        <p:grpSpPr bwMode="auto">
          <a:xfrm>
            <a:off x="1524000" y="2971800"/>
            <a:ext cx="1206500" cy="1143000"/>
            <a:chOff x="1200" y="2020"/>
            <a:chExt cx="760" cy="720"/>
          </a:xfrm>
        </p:grpSpPr>
        <p:sp>
          <p:nvSpPr>
            <p:cNvPr id="2250767" name="Line 15"/>
            <p:cNvSpPr>
              <a:spLocks noChangeShapeType="1"/>
            </p:cNvSpPr>
            <p:nvPr/>
          </p:nvSpPr>
          <p:spPr bwMode="auto">
            <a:xfrm>
              <a:off x="1200" y="2740"/>
              <a:ext cx="7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0768" name="Line 16"/>
            <p:cNvSpPr>
              <a:spLocks noChangeShapeType="1"/>
            </p:cNvSpPr>
            <p:nvPr/>
          </p:nvSpPr>
          <p:spPr bwMode="auto">
            <a:xfrm flipV="1">
              <a:off x="1200" y="202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0769" name="Freeform 17"/>
          <p:cNvSpPr>
            <a:spLocks/>
          </p:cNvSpPr>
          <p:nvPr/>
        </p:nvSpPr>
        <p:spPr bwMode="auto">
          <a:xfrm>
            <a:off x="1600200" y="3108325"/>
            <a:ext cx="928688" cy="923925"/>
          </a:xfrm>
          <a:custGeom>
            <a:avLst/>
            <a:gdLst>
              <a:gd name="T0" fmla="*/ 15 w 585"/>
              <a:gd name="T1" fmla="*/ 399 h 582"/>
              <a:gd name="T2" fmla="*/ 215 w 585"/>
              <a:gd name="T3" fmla="*/ 244 h 582"/>
              <a:gd name="T4" fmla="*/ 333 w 585"/>
              <a:gd name="T5" fmla="*/ 26 h 582"/>
              <a:gd name="T6" fmla="*/ 542 w 585"/>
              <a:gd name="T7" fmla="*/ 90 h 582"/>
              <a:gd name="T8" fmla="*/ 515 w 585"/>
              <a:gd name="T9" fmla="*/ 390 h 582"/>
              <a:gd name="T10" fmla="*/ 124 w 585"/>
              <a:gd name="T11" fmla="*/ 581 h 582"/>
              <a:gd name="T12" fmla="*/ 15 w 585"/>
              <a:gd name="T13" fmla="*/ 399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5" h="582">
                <a:moveTo>
                  <a:pt x="15" y="399"/>
                </a:moveTo>
                <a:cubicBezTo>
                  <a:pt x="30" y="343"/>
                  <a:pt x="162" y="306"/>
                  <a:pt x="215" y="244"/>
                </a:cubicBezTo>
                <a:cubicBezTo>
                  <a:pt x="268" y="182"/>
                  <a:pt x="278" y="52"/>
                  <a:pt x="333" y="26"/>
                </a:cubicBezTo>
                <a:cubicBezTo>
                  <a:pt x="388" y="0"/>
                  <a:pt x="512" y="29"/>
                  <a:pt x="542" y="90"/>
                </a:cubicBezTo>
                <a:cubicBezTo>
                  <a:pt x="572" y="151"/>
                  <a:pt x="585" y="308"/>
                  <a:pt x="515" y="390"/>
                </a:cubicBezTo>
                <a:cubicBezTo>
                  <a:pt x="445" y="472"/>
                  <a:pt x="207" y="580"/>
                  <a:pt x="124" y="581"/>
                </a:cubicBezTo>
                <a:cubicBezTo>
                  <a:pt x="41" y="582"/>
                  <a:pt x="0" y="455"/>
                  <a:pt x="15" y="399"/>
                </a:cubicBezTo>
                <a:close/>
              </a:path>
            </a:pathLst>
          </a:custGeom>
          <a:solidFill>
            <a:srgbClr val="33CC33"/>
          </a:solidFill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770" name="Text Box 18"/>
          <p:cNvSpPr txBox="1">
            <a:spLocks noChangeArrowheads="1"/>
          </p:cNvSpPr>
          <p:nvPr/>
        </p:nvSpPr>
        <p:spPr bwMode="auto">
          <a:xfrm>
            <a:off x="1797050" y="35718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D</a:t>
            </a:r>
            <a:endParaRPr lang="en-US" altLang="zh-CN" sz="2000" b="1"/>
          </a:p>
        </p:txBody>
      </p:sp>
      <p:grpSp>
        <p:nvGrpSpPr>
          <p:cNvPr id="2250771" name="Group 19"/>
          <p:cNvGrpSpPr>
            <a:grpSpLocks/>
          </p:cNvGrpSpPr>
          <p:nvPr/>
        </p:nvGrpSpPr>
        <p:grpSpPr bwMode="auto">
          <a:xfrm>
            <a:off x="1066800" y="5105400"/>
            <a:ext cx="1447800" cy="1612900"/>
            <a:chOff x="1056" y="3304"/>
            <a:chExt cx="912" cy="1016"/>
          </a:xfrm>
        </p:grpSpPr>
        <p:sp>
          <p:nvSpPr>
            <p:cNvPr id="2250772" name="Line 20"/>
            <p:cNvSpPr>
              <a:spLocks noChangeShapeType="1"/>
            </p:cNvSpPr>
            <p:nvPr/>
          </p:nvSpPr>
          <p:spPr bwMode="auto">
            <a:xfrm>
              <a:off x="1304" y="4072"/>
              <a:ext cx="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0773" name="Line 21"/>
            <p:cNvSpPr>
              <a:spLocks noChangeShapeType="1"/>
            </p:cNvSpPr>
            <p:nvPr/>
          </p:nvSpPr>
          <p:spPr bwMode="auto">
            <a:xfrm flipV="1">
              <a:off x="1304" y="3304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0774" name="Line 22"/>
            <p:cNvSpPr>
              <a:spLocks noChangeShapeType="1"/>
            </p:cNvSpPr>
            <p:nvPr/>
          </p:nvSpPr>
          <p:spPr bwMode="auto">
            <a:xfrm flipH="1">
              <a:off x="1056" y="4072"/>
              <a:ext cx="248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50775" name="Group 23"/>
          <p:cNvGrpSpPr>
            <a:grpSpLocks/>
          </p:cNvGrpSpPr>
          <p:nvPr/>
        </p:nvGrpSpPr>
        <p:grpSpPr bwMode="auto">
          <a:xfrm>
            <a:off x="1657350" y="5349875"/>
            <a:ext cx="676275" cy="1101725"/>
            <a:chOff x="1428" y="3282"/>
            <a:chExt cx="426" cy="694"/>
          </a:xfrm>
        </p:grpSpPr>
        <p:sp>
          <p:nvSpPr>
            <p:cNvPr id="2250776" name="AutoShape 24"/>
            <p:cNvSpPr>
              <a:spLocks noChangeArrowheads="1"/>
            </p:cNvSpPr>
            <p:nvPr/>
          </p:nvSpPr>
          <p:spPr bwMode="auto">
            <a:xfrm>
              <a:off x="1434" y="3287"/>
              <a:ext cx="420" cy="652"/>
            </a:xfrm>
            <a:prstGeom prst="can">
              <a:avLst>
                <a:gd name="adj" fmla="val 3881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6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0777" name="Freeform 25"/>
            <p:cNvSpPr>
              <a:spLocks/>
            </p:cNvSpPr>
            <p:nvPr/>
          </p:nvSpPr>
          <p:spPr bwMode="auto">
            <a:xfrm>
              <a:off x="1428" y="3282"/>
              <a:ext cx="424" cy="179"/>
            </a:xfrm>
            <a:custGeom>
              <a:avLst/>
              <a:gdLst>
                <a:gd name="T0" fmla="*/ 6 w 424"/>
                <a:gd name="T1" fmla="*/ 93 h 179"/>
                <a:gd name="T2" fmla="*/ 19 w 424"/>
                <a:gd name="T3" fmla="*/ 143 h 179"/>
                <a:gd name="T4" fmla="*/ 85 w 424"/>
                <a:gd name="T5" fmla="*/ 164 h 179"/>
                <a:gd name="T6" fmla="*/ 200 w 424"/>
                <a:gd name="T7" fmla="*/ 178 h 179"/>
                <a:gd name="T8" fmla="*/ 325 w 424"/>
                <a:gd name="T9" fmla="*/ 169 h 179"/>
                <a:gd name="T10" fmla="*/ 399 w 424"/>
                <a:gd name="T11" fmla="*/ 142 h 179"/>
                <a:gd name="T12" fmla="*/ 423 w 424"/>
                <a:gd name="T13" fmla="*/ 101 h 179"/>
                <a:gd name="T14" fmla="*/ 393 w 424"/>
                <a:gd name="T15" fmla="*/ 39 h 179"/>
                <a:gd name="T16" fmla="*/ 309 w 424"/>
                <a:gd name="T17" fmla="*/ 9 h 179"/>
                <a:gd name="T18" fmla="*/ 162 w 424"/>
                <a:gd name="T19" fmla="*/ 3 h 179"/>
                <a:gd name="T20" fmla="*/ 57 w 424"/>
                <a:gd name="T21" fmla="*/ 30 h 179"/>
                <a:gd name="T22" fmla="*/ 6 w 424"/>
                <a:gd name="T23" fmla="*/ 9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4" h="179">
                  <a:moveTo>
                    <a:pt x="6" y="93"/>
                  </a:moveTo>
                  <a:cubicBezTo>
                    <a:pt x="0" y="112"/>
                    <a:pt x="6" y="131"/>
                    <a:pt x="19" y="143"/>
                  </a:cubicBezTo>
                  <a:cubicBezTo>
                    <a:pt x="32" y="155"/>
                    <a:pt x="55" y="159"/>
                    <a:pt x="85" y="164"/>
                  </a:cubicBezTo>
                  <a:cubicBezTo>
                    <a:pt x="115" y="170"/>
                    <a:pt x="160" y="178"/>
                    <a:pt x="200" y="178"/>
                  </a:cubicBezTo>
                  <a:cubicBezTo>
                    <a:pt x="240" y="179"/>
                    <a:pt x="292" y="175"/>
                    <a:pt x="325" y="169"/>
                  </a:cubicBezTo>
                  <a:cubicBezTo>
                    <a:pt x="358" y="163"/>
                    <a:pt x="383" y="153"/>
                    <a:pt x="399" y="142"/>
                  </a:cubicBezTo>
                  <a:cubicBezTo>
                    <a:pt x="415" y="131"/>
                    <a:pt x="424" y="118"/>
                    <a:pt x="423" y="101"/>
                  </a:cubicBezTo>
                  <a:cubicBezTo>
                    <a:pt x="422" y="84"/>
                    <a:pt x="412" y="54"/>
                    <a:pt x="393" y="39"/>
                  </a:cubicBezTo>
                  <a:cubicBezTo>
                    <a:pt x="374" y="24"/>
                    <a:pt x="348" y="15"/>
                    <a:pt x="309" y="9"/>
                  </a:cubicBezTo>
                  <a:cubicBezTo>
                    <a:pt x="270" y="3"/>
                    <a:pt x="204" y="0"/>
                    <a:pt x="162" y="3"/>
                  </a:cubicBezTo>
                  <a:cubicBezTo>
                    <a:pt x="120" y="6"/>
                    <a:pt x="83" y="15"/>
                    <a:pt x="57" y="30"/>
                  </a:cubicBezTo>
                  <a:cubicBezTo>
                    <a:pt x="31" y="45"/>
                    <a:pt x="12" y="74"/>
                    <a:pt x="6" y="9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rgbClr val="000000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0778" name="Freeform 26"/>
            <p:cNvSpPr>
              <a:spLocks/>
            </p:cNvSpPr>
            <p:nvPr/>
          </p:nvSpPr>
          <p:spPr bwMode="auto">
            <a:xfrm>
              <a:off x="1429" y="3833"/>
              <a:ext cx="417" cy="143"/>
            </a:xfrm>
            <a:custGeom>
              <a:avLst/>
              <a:gdLst>
                <a:gd name="T0" fmla="*/ 63 w 417"/>
                <a:gd name="T1" fmla="*/ 107 h 143"/>
                <a:gd name="T2" fmla="*/ 146 w 417"/>
                <a:gd name="T3" fmla="*/ 138 h 143"/>
                <a:gd name="T4" fmla="*/ 263 w 417"/>
                <a:gd name="T5" fmla="*/ 133 h 143"/>
                <a:gd name="T6" fmla="*/ 379 w 417"/>
                <a:gd name="T7" fmla="*/ 80 h 143"/>
                <a:gd name="T8" fmla="*/ 413 w 417"/>
                <a:gd name="T9" fmla="*/ 10 h 143"/>
                <a:gd name="T10" fmla="*/ 353 w 417"/>
                <a:gd name="T11" fmla="*/ 19 h 143"/>
                <a:gd name="T12" fmla="*/ 249 w 417"/>
                <a:gd name="T13" fmla="*/ 46 h 143"/>
                <a:gd name="T14" fmla="*/ 169 w 417"/>
                <a:gd name="T15" fmla="*/ 58 h 143"/>
                <a:gd name="T16" fmla="*/ 90 w 417"/>
                <a:gd name="T17" fmla="*/ 45 h 143"/>
                <a:gd name="T18" fmla="*/ 11 w 417"/>
                <a:gd name="T19" fmla="*/ 13 h 143"/>
                <a:gd name="T20" fmla="*/ 24 w 417"/>
                <a:gd name="T21" fmla="*/ 65 h 143"/>
                <a:gd name="T22" fmla="*/ 63 w 417"/>
                <a:gd name="T23" fmla="*/ 10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7" h="143">
                  <a:moveTo>
                    <a:pt x="63" y="107"/>
                  </a:moveTo>
                  <a:cubicBezTo>
                    <a:pt x="83" y="119"/>
                    <a:pt x="113" y="134"/>
                    <a:pt x="146" y="138"/>
                  </a:cubicBezTo>
                  <a:cubicBezTo>
                    <a:pt x="179" y="142"/>
                    <a:pt x="224" y="143"/>
                    <a:pt x="263" y="133"/>
                  </a:cubicBezTo>
                  <a:cubicBezTo>
                    <a:pt x="302" y="123"/>
                    <a:pt x="354" y="101"/>
                    <a:pt x="379" y="80"/>
                  </a:cubicBezTo>
                  <a:cubicBezTo>
                    <a:pt x="404" y="59"/>
                    <a:pt x="417" y="20"/>
                    <a:pt x="413" y="10"/>
                  </a:cubicBezTo>
                  <a:cubicBezTo>
                    <a:pt x="409" y="0"/>
                    <a:pt x="380" y="13"/>
                    <a:pt x="353" y="19"/>
                  </a:cubicBezTo>
                  <a:cubicBezTo>
                    <a:pt x="326" y="25"/>
                    <a:pt x="280" y="39"/>
                    <a:pt x="249" y="46"/>
                  </a:cubicBezTo>
                  <a:cubicBezTo>
                    <a:pt x="218" y="53"/>
                    <a:pt x="195" y="58"/>
                    <a:pt x="169" y="58"/>
                  </a:cubicBezTo>
                  <a:cubicBezTo>
                    <a:pt x="142" y="58"/>
                    <a:pt x="116" y="53"/>
                    <a:pt x="90" y="45"/>
                  </a:cubicBezTo>
                  <a:cubicBezTo>
                    <a:pt x="64" y="37"/>
                    <a:pt x="22" y="10"/>
                    <a:pt x="11" y="13"/>
                  </a:cubicBezTo>
                  <a:cubicBezTo>
                    <a:pt x="0" y="16"/>
                    <a:pt x="15" y="49"/>
                    <a:pt x="24" y="65"/>
                  </a:cubicBezTo>
                  <a:cubicBezTo>
                    <a:pt x="33" y="81"/>
                    <a:pt x="42" y="95"/>
                    <a:pt x="63" y="10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rgbClr val="000000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0779" name="Text Box 27"/>
          <p:cNvSpPr txBox="1">
            <a:spLocks noChangeArrowheads="1"/>
          </p:cNvSpPr>
          <p:nvPr/>
        </p:nvSpPr>
        <p:spPr bwMode="auto">
          <a:xfrm>
            <a:off x="4648200" y="16764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曲线积分</a:t>
            </a:r>
          </a:p>
        </p:txBody>
      </p:sp>
      <p:sp>
        <p:nvSpPr>
          <p:cNvPr id="2250780" name="Text Box 28"/>
          <p:cNvSpPr txBox="1">
            <a:spLocks noChangeArrowheads="1"/>
          </p:cNvSpPr>
          <p:nvPr/>
        </p:nvSpPr>
        <p:spPr bwMode="auto">
          <a:xfrm>
            <a:off x="4648200" y="357028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曲面积分</a:t>
            </a:r>
          </a:p>
        </p:txBody>
      </p:sp>
      <p:sp>
        <p:nvSpPr>
          <p:cNvPr id="2250781" name="Freeform 29"/>
          <p:cNvSpPr>
            <a:spLocks/>
          </p:cNvSpPr>
          <p:nvPr/>
        </p:nvSpPr>
        <p:spPr bwMode="auto">
          <a:xfrm>
            <a:off x="5902325" y="3297238"/>
            <a:ext cx="1371600" cy="847725"/>
          </a:xfrm>
          <a:custGeom>
            <a:avLst/>
            <a:gdLst>
              <a:gd name="T0" fmla="*/ 240 w 864"/>
              <a:gd name="T1" fmla="*/ 54 h 534"/>
              <a:gd name="T2" fmla="*/ 162 w 864"/>
              <a:gd name="T3" fmla="*/ 147 h 534"/>
              <a:gd name="T4" fmla="*/ 99 w 864"/>
              <a:gd name="T5" fmla="*/ 243 h 534"/>
              <a:gd name="T6" fmla="*/ 42 w 864"/>
              <a:gd name="T7" fmla="*/ 363 h 534"/>
              <a:gd name="T8" fmla="*/ 0 w 864"/>
              <a:gd name="T9" fmla="*/ 486 h 534"/>
              <a:gd name="T10" fmla="*/ 147 w 864"/>
              <a:gd name="T11" fmla="*/ 441 h 534"/>
              <a:gd name="T12" fmla="*/ 213 w 864"/>
              <a:gd name="T13" fmla="*/ 420 h 534"/>
              <a:gd name="T14" fmla="*/ 279 w 864"/>
              <a:gd name="T15" fmla="*/ 411 h 534"/>
              <a:gd name="T16" fmla="*/ 351 w 864"/>
              <a:gd name="T17" fmla="*/ 423 h 534"/>
              <a:gd name="T18" fmla="*/ 411 w 864"/>
              <a:gd name="T19" fmla="*/ 438 h 534"/>
              <a:gd name="T20" fmla="*/ 492 w 864"/>
              <a:gd name="T21" fmla="*/ 465 h 534"/>
              <a:gd name="T22" fmla="*/ 624 w 864"/>
              <a:gd name="T23" fmla="*/ 534 h 534"/>
              <a:gd name="T24" fmla="*/ 648 w 864"/>
              <a:gd name="T25" fmla="*/ 408 h 534"/>
              <a:gd name="T26" fmla="*/ 669 w 864"/>
              <a:gd name="T27" fmla="*/ 345 h 534"/>
              <a:gd name="T28" fmla="*/ 699 w 864"/>
              <a:gd name="T29" fmla="*/ 285 h 534"/>
              <a:gd name="T30" fmla="*/ 780 w 864"/>
              <a:gd name="T31" fmla="*/ 165 h 534"/>
              <a:gd name="T32" fmla="*/ 864 w 864"/>
              <a:gd name="T33" fmla="*/ 54 h 534"/>
              <a:gd name="T34" fmla="*/ 726 w 864"/>
              <a:gd name="T35" fmla="*/ 18 h 534"/>
              <a:gd name="T36" fmla="*/ 582 w 864"/>
              <a:gd name="T37" fmla="*/ 0 h 534"/>
              <a:gd name="T38" fmla="*/ 453 w 864"/>
              <a:gd name="T39" fmla="*/ 0 h 534"/>
              <a:gd name="T40" fmla="*/ 330 w 864"/>
              <a:gd name="T41" fmla="*/ 21 h 534"/>
              <a:gd name="T42" fmla="*/ 240 w 864"/>
              <a:gd name="T43" fmla="*/ 5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4" h="534">
                <a:moveTo>
                  <a:pt x="240" y="54"/>
                </a:moveTo>
                <a:lnTo>
                  <a:pt x="162" y="147"/>
                </a:lnTo>
                <a:lnTo>
                  <a:pt x="99" y="243"/>
                </a:lnTo>
                <a:lnTo>
                  <a:pt x="42" y="363"/>
                </a:lnTo>
                <a:lnTo>
                  <a:pt x="0" y="486"/>
                </a:lnTo>
                <a:lnTo>
                  <a:pt x="147" y="441"/>
                </a:lnTo>
                <a:lnTo>
                  <a:pt x="213" y="420"/>
                </a:lnTo>
                <a:lnTo>
                  <a:pt x="279" y="411"/>
                </a:lnTo>
                <a:lnTo>
                  <a:pt x="351" y="423"/>
                </a:lnTo>
                <a:lnTo>
                  <a:pt x="411" y="438"/>
                </a:lnTo>
                <a:lnTo>
                  <a:pt x="492" y="465"/>
                </a:lnTo>
                <a:lnTo>
                  <a:pt x="624" y="534"/>
                </a:lnTo>
                <a:lnTo>
                  <a:pt x="648" y="408"/>
                </a:lnTo>
                <a:lnTo>
                  <a:pt x="669" y="345"/>
                </a:lnTo>
                <a:lnTo>
                  <a:pt x="699" y="285"/>
                </a:lnTo>
                <a:lnTo>
                  <a:pt x="780" y="165"/>
                </a:lnTo>
                <a:lnTo>
                  <a:pt x="864" y="54"/>
                </a:lnTo>
                <a:lnTo>
                  <a:pt x="726" y="18"/>
                </a:lnTo>
                <a:lnTo>
                  <a:pt x="582" y="0"/>
                </a:lnTo>
                <a:lnTo>
                  <a:pt x="453" y="0"/>
                </a:lnTo>
                <a:lnTo>
                  <a:pt x="330" y="21"/>
                </a:lnTo>
                <a:lnTo>
                  <a:pt x="240" y="54"/>
                </a:ln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782" name="Text Box 30"/>
          <p:cNvSpPr txBox="1">
            <a:spLocks noChangeArrowheads="1"/>
          </p:cNvSpPr>
          <p:nvPr/>
        </p:nvSpPr>
        <p:spPr bwMode="auto">
          <a:xfrm>
            <a:off x="7426325" y="1357313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一型：对弧长</a:t>
            </a:r>
          </a:p>
        </p:txBody>
      </p:sp>
      <p:sp>
        <p:nvSpPr>
          <p:cNvPr id="2250783" name="Text Box 31"/>
          <p:cNvSpPr txBox="1">
            <a:spLocks noChangeArrowheads="1"/>
          </p:cNvSpPr>
          <p:nvPr/>
        </p:nvSpPr>
        <p:spPr bwMode="auto">
          <a:xfrm>
            <a:off x="7426325" y="2073275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二型：对坐标</a:t>
            </a:r>
          </a:p>
        </p:txBody>
      </p:sp>
      <p:sp>
        <p:nvSpPr>
          <p:cNvPr id="2250784" name="Text Box 32"/>
          <p:cNvSpPr txBox="1">
            <a:spLocks noChangeArrowheads="1"/>
          </p:cNvSpPr>
          <p:nvPr/>
        </p:nvSpPr>
        <p:spPr bwMode="auto">
          <a:xfrm>
            <a:off x="7462838" y="3173413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一型：对面积</a:t>
            </a:r>
          </a:p>
        </p:txBody>
      </p:sp>
      <p:sp>
        <p:nvSpPr>
          <p:cNvPr id="2250785" name="Text Box 33"/>
          <p:cNvSpPr txBox="1">
            <a:spLocks noChangeArrowheads="1"/>
          </p:cNvSpPr>
          <p:nvPr/>
        </p:nvSpPr>
        <p:spPr bwMode="auto">
          <a:xfrm>
            <a:off x="7464425" y="3946525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二型：对坐标</a:t>
            </a:r>
          </a:p>
        </p:txBody>
      </p:sp>
      <p:sp>
        <p:nvSpPr>
          <p:cNvPr id="2250786" name="AutoShape 34"/>
          <p:cNvSpPr>
            <a:spLocks/>
          </p:cNvSpPr>
          <p:nvPr/>
        </p:nvSpPr>
        <p:spPr bwMode="auto">
          <a:xfrm>
            <a:off x="7334250" y="3354388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787" name="Line 35"/>
          <p:cNvSpPr>
            <a:spLocks noChangeShapeType="1"/>
          </p:cNvSpPr>
          <p:nvPr/>
        </p:nvSpPr>
        <p:spPr bwMode="auto">
          <a:xfrm>
            <a:off x="8153400" y="1676400"/>
            <a:ext cx="0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788" name="Line 36"/>
          <p:cNvSpPr>
            <a:spLocks noChangeShapeType="1"/>
          </p:cNvSpPr>
          <p:nvPr/>
        </p:nvSpPr>
        <p:spPr bwMode="auto">
          <a:xfrm>
            <a:off x="8153400" y="3514725"/>
            <a:ext cx="0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789" name="Freeform 37"/>
          <p:cNvSpPr>
            <a:spLocks/>
          </p:cNvSpPr>
          <p:nvPr/>
        </p:nvSpPr>
        <p:spPr bwMode="auto">
          <a:xfrm>
            <a:off x="2819400" y="4338638"/>
            <a:ext cx="5334000" cy="1698625"/>
          </a:xfrm>
          <a:custGeom>
            <a:avLst/>
            <a:gdLst>
              <a:gd name="T0" fmla="*/ 0 w 3360"/>
              <a:gd name="T1" fmla="*/ 1070 h 1070"/>
              <a:gd name="T2" fmla="*/ 3360 w 3360"/>
              <a:gd name="T3" fmla="*/ 1067 h 1070"/>
              <a:gd name="T4" fmla="*/ 3358 w 3360"/>
              <a:gd name="T5" fmla="*/ 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0" h="1070">
                <a:moveTo>
                  <a:pt x="0" y="1070"/>
                </a:moveTo>
                <a:lnTo>
                  <a:pt x="3360" y="1067"/>
                </a:lnTo>
                <a:lnTo>
                  <a:pt x="335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790" name="Freeform 38"/>
          <p:cNvSpPr>
            <a:spLocks/>
          </p:cNvSpPr>
          <p:nvPr/>
        </p:nvSpPr>
        <p:spPr bwMode="auto">
          <a:xfrm>
            <a:off x="7518400" y="2424113"/>
            <a:ext cx="1588" cy="1544637"/>
          </a:xfrm>
          <a:custGeom>
            <a:avLst/>
            <a:gdLst>
              <a:gd name="T0" fmla="*/ 0 w 1"/>
              <a:gd name="T1" fmla="*/ 0 h 973"/>
              <a:gd name="T2" fmla="*/ 0 w 1"/>
              <a:gd name="T3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3">
                <a:moveTo>
                  <a:pt x="0" y="0"/>
                </a:moveTo>
                <a:lnTo>
                  <a:pt x="0" y="973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791" name="Text Box 39"/>
          <p:cNvSpPr txBox="1">
            <a:spLocks noChangeArrowheads="1"/>
          </p:cNvSpPr>
          <p:nvPr/>
        </p:nvSpPr>
        <p:spPr bwMode="auto">
          <a:xfrm>
            <a:off x="7512050" y="2674938"/>
            <a:ext cx="1400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00"/>
                </a:solidFill>
              </a:rPr>
              <a:t>Stokes </a:t>
            </a:r>
            <a:r>
              <a:rPr lang="zh-CN" altLang="en-US" sz="1800" b="1">
                <a:solidFill>
                  <a:srgbClr val="FF0000"/>
                </a:solidFill>
              </a:rPr>
              <a:t>公式</a:t>
            </a:r>
          </a:p>
        </p:txBody>
      </p:sp>
      <p:sp>
        <p:nvSpPr>
          <p:cNvPr id="2250792" name="Text Box 40"/>
          <p:cNvSpPr txBox="1">
            <a:spLocks noChangeArrowheads="1"/>
          </p:cNvSpPr>
          <p:nvPr/>
        </p:nvSpPr>
        <p:spPr bwMode="auto">
          <a:xfrm>
            <a:off x="5105400" y="563403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高斯公式</a:t>
            </a:r>
          </a:p>
        </p:txBody>
      </p:sp>
      <p:sp>
        <p:nvSpPr>
          <p:cNvPr id="2250793" name="AutoShape 41"/>
          <p:cNvSpPr>
            <a:spLocks/>
          </p:cNvSpPr>
          <p:nvPr/>
        </p:nvSpPr>
        <p:spPr bwMode="auto">
          <a:xfrm>
            <a:off x="7273925" y="1524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795" name="Text Box 43"/>
          <p:cNvSpPr txBox="1">
            <a:spLocks noChangeArrowheads="1"/>
          </p:cNvSpPr>
          <p:nvPr/>
        </p:nvSpPr>
        <p:spPr bwMode="auto">
          <a:xfrm rot="-800858">
            <a:off x="4191000" y="2568575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格林公式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250796" name="Freeform 44"/>
          <p:cNvSpPr>
            <a:spLocks/>
          </p:cNvSpPr>
          <p:nvPr/>
        </p:nvSpPr>
        <p:spPr bwMode="auto">
          <a:xfrm>
            <a:off x="2814638" y="2352675"/>
            <a:ext cx="4602162" cy="1068388"/>
          </a:xfrm>
          <a:custGeom>
            <a:avLst/>
            <a:gdLst>
              <a:gd name="T0" fmla="*/ 0 w 2899"/>
              <a:gd name="T1" fmla="*/ 673 h 673"/>
              <a:gd name="T2" fmla="*/ 2899 w 2899"/>
              <a:gd name="T3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99" h="673">
                <a:moveTo>
                  <a:pt x="0" y="673"/>
                </a:moveTo>
                <a:lnTo>
                  <a:pt x="289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801" name="Text Box 49"/>
          <p:cNvSpPr txBox="1">
            <a:spLocks noChangeArrowheads="1"/>
          </p:cNvSpPr>
          <p:nvPr/>
        </p:nvSpPr>
        <p:spPr bwMode="auto">
          <a:xfrm>
            <a:off x="1933575" y="5797550"/>
            <a:ext cx="37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ym typeface="Symbol" pitchFamily="18" charset="2"/>
              </a:rPr>
              <a:t></a:t>
            </a:r>
            <a:endParaRPr lang="en-US" altLang="zh-CN" sz="2000"/>
          </a:p>
        </p:txBody>
      </p:sp>
      <p:sp>
        <p:nvSpPr>
          <p:cNvPr id="2250802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72110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多元函数积分学概况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0803" name="Text Box 51"/>
          <p:cNvSpPr txBox="1">
            <a:spLocks noChangeArrowheads="1"/>
          </p:cNvSpPr>
          <p:nvPr/>
        </p:nvSpPr>
        <p:spPr bwMode="auto">
          <a:xfrm>
            <a:off x="673100" y="2424113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推 广</a:t>
            </a:r>
          </a:p>
        </p:txBody>
      </p:sp>
      <p:sp>
        <p:nvSpPr>
          <p:cNvPr id="2250804" name="Text Box 52"/>
          <p:cNvSpPr txBox="1">
            <a:spLocks noChangeArrowheads="1"/>
          </p:cNvSpPr>
          <p:nvPr/>
        </p:nvSpPr>
        <p:spPr bwMode="auto">
          <a:xfrm>
            <a:off x="673100" y="451008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推 广</a:t>
            </a:r>
          </a:p>
        </p:txBody>
      </p:sp>
      <p:sp>
        <p:nvSpPr>
          <p:cNvPr id="2250805" name="Text Box 53"/>
          <p:cNvSpPr txBox="1">
            <a:spLocks noChangeArrowheads="1"/>
          </p:cNvSpPr>
          <p:nvPr/>
        </p:nvSpPr>
        <p:spPr bwMode="auto">
          <a:xfrm>
            <a:off x="3324225" y="199548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推 广</a:t>
            </a:r>
          </a:p>
        </p:txBody>
      </p:sp>
      <p:sp>
        <p:nvSpPr>
          <p:cNvPr id="2250806" name="Text Box 54"/>
          <p:cNvSpPr txBox="1">
            <a:spLocks noChangeArrowheads="1"/>
          </p:cNvSpPr>
          <p:nvPr/>
        </p:nvSpPr>
        <p:spPr bwMode="auto">
          <a:xfrm>
            <a:off x="3327400" y="390048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推 广</a:t>
            </a:r>
          </a:p>
        </p:txBody>
      </p:sp>
      <p:sp>
        <p:nvSpPr>
          <p:cNvPr id="2250811" name="Arc 59"/>
          <p:cNvSpPr>
            <a:spLocks/>
          </p:cNvSpPr>
          <p:nvPr/>
        </p:nvSpPr>
        <p:spPr bwMode="auto">
          <a:xfrm rot="5250187">
            <a:off x="6019007" y="1510506"/>
            <a:ext cx="914400" cy="912813"/>
          </a:xfrm>
          <a:custGeom>
            <a:avLst/>
            <a:gdLst>
              <a:gd name="G0" fmla="+- 0 0 0"/>
              <a:gd name="G1" fmla="+- 21562 0 0"/>
              <a:gd name="G2" fmla="+- 21600 0 0"/>
              <a:gd name="T0" fmla="*/ 1289 w 21600"/>
              <a:gd name="T1" fmla="*/ 0 h 21562"/>
              <a:gd name="T2" fmla="*/ 21600 w 21600"/>
              <a:gd name="T3" fmla="*/ 21562 h 21562"/>
              <a:gd name="T4" fmla="*/ 0 w 21600"/>
              <a:gd name="T5" fmla="*/ 21562 h 2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62" fill="none" extrusionOk="0">
                <a:moveTo>
                  <a:pt x="1288" y="0"/>
                </a:moveTo>
                <a:cubicBezTo>
                  <a:pt x="12697" y="682"/>
                  <a:pt x="21600" y="10133"/>
                  <a:pt x="21600" y="21562"/>
                </a:cubicBezTo>
              </a:path>
              <a:path w="21600" h="21562" stroke="0" extrusionOk="0">
                <a:moveTo>
                  <a:pt x="1288" y="0"/>
                </a:moveTo>
                <a:cubicBezTo>
                  <a:pt x="12697" y="682"/>
                  <a:pt x="21600" y="10133"/>
                  <a:pt x="21600" y="21562"/>
                </a:cubicBezTo>
                <a:lnTo>
                  <a:pt x="0" y="21562"/>
                </a:lnTo>
                <a:close/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0812" name="AutoShape 6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813" name="AutoShape 61"/>
          <p:cNvSpPr>
            <a:spLocks noChangeArrowheads="1"/>
          </p:cNvSpPr>
          <p:nvPr/>
        </p:nvSpPr>
        <p:spPr bwMode="auto">
          <a:xfrm>
            <a:off x="3324225" y="1692275"/>
            <a:ext cx="862013" cy="381000"/>
          </a:xfrm>
          <a:prstGeom prst="rightArrow">
            <a:avLst>
              <a:gd name="adj1" fmla="val 50000"/>
              <a:gd name="adj2" fmla="val 56563"/>
            </a:avLst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814" name="AutoShape 62"/>
          <p:cNvSpPr>
            <a:spLocks noChangeArrowheads="1"/>
          </p:cNvSpPr>
          <p:nvPr/>
        </p:nvSpPr>
        <p:spPr bwMode="auto">
          <a:xfrm>
            <a:off x="3324225" y="3581400"/>
            <a:ext cx="862013" cy="381000"/>
          </a:xfrm>
          <a:prstGeom prst="rightArrow">
            <a:avLst>
              <a:gd name="adj1" fmla="val 50000"/>
              <a:gd name="adj2" fmla="val 56563"/>
            </a:avLst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815" name="AutoShape 63"/>
          <p:cNvSpPr>
            <a:spLocks noChangeArrowheads="1"/>
          </p:cNvSpPr>
          <p:nvPr/>
        </p:nvSpPr>
        <p:spPr bwMode="auto">
          <a:xfrm rot="5395289">
            <a:off x="140494" y="2502694"/>
            <a:ext cx="862012" cy="381000"/>
          </a:xfrm>
          <a:prstGeom prst="rightArrow">
            <a:avLst>
              <a:gd name="adj1" fmla="val 50000"/>
              <a:gd name="adj2" fmla="val 56562"/>
            </a:avLst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0816" name="AutoShape 64"/>
          <p:cNvSpPr>
            <a:spLocks noChangeArrowheads="1"/>
          </p:cNvSpPr>
          <p:nvPr/>
        </p:nvSpPr>
        <p:spPr bwMode="auto">
          <a:xfrm rot="5395289">
            <a:off x="140494" y="4560094"/>
            <a:ext cx="862012" cy="381000"/>
          </a:xfrm>
          <a:prstGeom prst="rightArrow">
            <a:avLst>
              <a:gd name="adj1" fmla="val 50000"/>
              <a:gd name="adj2" fmla="val 56562"/>
            </a:avLst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0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0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0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0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25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0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0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25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5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0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0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25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5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225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25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25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5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5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50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50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225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5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3" dur="500"/>
                                        <p:tgtEl>
                                          <p:spTgt spid="225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225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5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5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5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5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5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5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225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5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5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6" dur="500"/>
                                        <p:tgtEl>
                                          <p:spTgt spid="225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25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25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25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25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1" dur="500"/>
                                        <p:tgtEl>
                                          <p:spTgt spid="225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5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25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5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50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225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5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25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25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25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225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250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250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250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250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0754" grpId="0" animBg="1"/>
      <p:bldP spid="2250756" grpId="0" autoUpdateAnimBg="0"/>
      <p:bldP spid="2250760" grpId="0" animBg="1"/>
      <p:bldP spid="2250761" grpId="0" autoUpdateAnimBg="0"/>
      <p:bldP spid="2250762" grpId="0" autoUpdateAnimBg="0"/>
      <p:bldP spid="2250763" grpId="0" autoUpdateAnimBg="0"/>
      <p:bldP spid="2250765" grpId="0" animBg="1"/>
      <p:bldP spid="2250769" grpId="0" animBg="1"/>
      <p:bldP spid="2250770" grpId="0" autoUpdateAnimBg="0"/>
      <p:bldP spid="2250779" grpId="0" autoUpdateAnimBg="0"/>
      <p:bldP spid="2250780" grpId="0" autoUpdateAnimBg="0"/>
      <p:bldP spid="2250781" grpId="0" animBg="1"/>
      <p:bldP spid="2250782" grpId="0" autoUpdateAnimBg="0"/>
      <p:bldP spid="2250783" grpId="0" autoUpdateAnimBg="0"/>
      <p:bldP spid="2250784" grpId="0" autoUpdateAnimBg="0"/>
      <p:bldP spid="2250785" grpId="0" autoUpdateAnimBg="0"/>
      <p:bldP spid="2250786" grpId="0" animBg="1"/>
      <p:bldP spid="2250787" grpId="0" animBg="1"/>
      <p:bldP spid="2250788" grpId="0" animBg="1"/>
      <p:bldP spid="2250789" grpId="0" animBg="1"/>
      <p:bldP spid="2250790" grpId="0" animBg="1"/>
      <p:bldP spid="2250791" grpId="0" autoUpdateAnimBg="0"/>
      <p:bldP spid="2250792" grpId="0" autoUpdateAnimBg="0"/>
      <p:bldP spid="2250793" grpId="0" animBg="1"/>
      <p:bldP spid="2250795" grpId="0" autoUpdateAnimBg="0"/>
      <p:bldP spid="2250796" grpId="0" animBg="1"/>
      <p:bldP spid="2250801" grpId="0" autoUpdateAnimBg="0"/>
      <p:bldP spid="2250803" grpId="0" autoUpdateAnimBg="0"/>
      <p:bldP spid="2250804" grpId="0" autoUpdateAnimBg="0"/>
      <p:bldP spid="2250805" grpId="0" autoUpdateAnimBg="0"/>
      <p:bldP spid="2250806" grpId="0" autoUpdateAnimBg="0"/>
      <p:bldP spid="2250811" grpId="0" animBg="1"/>
      <p:bldP spid="2250813" grpId="0" animBg="1"/>
      <p:bldP spid="2250814" grpId="0" animBg="1"/>
      <p:bldP spid="2250815" grpId="0" animBg="1"/>
      <p:bldP spid="22508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22" name="Object 2"/>
          <p:cNvGraphicFramePr>
            <a:graphicFrameLocks noChangeAspect="1"/>
          </p:cNvGraphicFramePr>
          <p:nvPr/>
        </p:nvGraphicFramePr>
        <p:xfrm>
          <a:off x="0" y="0"/>
          <a:ext cx="7086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096" name="Clip" r:id="rId3" imgW="3238095" imgH="4047619" progId="MS_ClipArt_Gallery.2">
                  <p:embed/>
                </p:oleObj>
              </mc:Choice>
              <mc:Fallback>
                <p:oleObj name="Clip" r:id="rId3" imgW="3238095" imgH="404761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866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23" name="Text Box 3"/>
          <p:cNvSpPr txBox="1">
            <a:spLocks noChangeArrowheads="1"/>
          </p:cNvSpPr>
          <p:nvPr/>
        </p:nvSpPr>
        <p:spPr bwMode="auto">
          <a:xfrm>
            <a:off x="7770813" y="406400"/>
            <a:ext cx="915987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谢谢使用</a:t>
            </a:r>
            <a:endParaRPr lang="zh-CN" altLang="en-US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5924" name="Text Box 4"/>
          <p:cNvSpPr txBox="1">
            <a:spLocks noChangeArrowheads="1"/>
          </p:cNvSpPr>
          <p:nvPr/>
        </p:nvSpPr>
        <p:spPr bwMode="auto">
          <a:xfrm>
            <a:off x="7924800" y="3606800"/>
            <a:ext cx="4889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返回首页</a:t>
            </a:r>
          </a:p>
        </p:txBody>
      </p:sp>
      <p:graphicFrame>
        <p:nvGraphicFramePr>
          <p:cNvPr id="2385925" name="Object 5"/>
          <p:cNvGraphicFramePr>
            <a:graphicFrameLocks noChangeAspect="1"/>
          </p:cNvGraphicFramePr>
          <p:nvPr/>
        </p:nvGraphicFramePr>
        <p:xfrm>
          <a:off x="7375525" y="5562600"/>
          <a:ext cx="16160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097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5562600"/>
                        <a:ext cx="16160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5562600"/>
            <a:ext cx="304800" cy="304800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3859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01000" y="47244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8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8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8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23" grpId="0" autoUpdateAnimBg="0"/>
      <p:bldP spid="2385924" grpId="0" autoUpdateAnimBg="0"/>
      <p:bldP spid="23859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138" name="Freeform 2"/>
          <p:cNvSpPr>
            <a:spLocks/>
          </p:cNvSpPr>
          <p:nvPr/>
        </p:nvSpPr>
        <p:spPr bwMode="auto">
          <a:xfrm>
            <a:off x="7162800" y="3838575"/>
            <a:ext cx="1588" cy="61913"/>
          </a:xfrm>
          <a:custGeom>
            <a:avLst/>
            <a:gdLst>
              <a:gd name="T0" fmla="*/ 0 w 1"/>
              <a:gd name="T1" fmla="*/ 39 h 39"/>
              <a:gd name="T2" fmla="*/ 0 w 1"/>
              <a:gd name="T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3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95139" name="Group 3"/>
          <p:cNvGrpSpPr>
            <a:grpSpLocks/>
          </p:cNvGrpSpPr>
          <p:nvPr/>
        </p:nvGrpSpPr>
        <p:grpSpPr bwMode="auto">
          <a:xfrm>
            <a:off x="1317625" y="3722688"/>
            <a:ext cx="7161213" cy="457200"/>
            <a:chOff x="1912" y="1822"/>
            <a:chExt cx="3151" cy="195"/>
          </a:xfrm>
        </p:grpSpPr>
        <p:sp>
          <p:nvSpPr>
            <p:cNvPr id="2395140" name="Line 4"/>
            <p:cNvSpPr>
              <a:spLocks noChangeShapeType="1"/>
            </p:cNvSpPr>
            <p:nvPr/>
          </p:nvSpPr>
          <p:spPr bwMode="auto">
            <a:xfrm>
              <a:off x="1912" y="1896"/>
              <a:ext cx="2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5141" name="Text Box 5"/>
            <p:cNvSpPr txBox="1">
              <a:spLocks noChangeArrowheads="1"/>
            </p:cNvSpPr>
            <p:nvPr/>
          </p:nvSpPr>
          <p:spPr bwMode="auto">
            <a:xfrm>
              <a:off x="4915" y="1822"/>
              <a:ext cx="14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395142" name="Oval 6"/>
          <p:cNvSpPr>
            <a:spLocks noChangeArrowheads="1"/>
          </p:cNvSpPr>
          <p:nvPr/>
        </p:nvSpPr>
        <p:spPr bwMode="auto">
          <a:xfrm>
            <a:off x="6845300" y="2679700"/>
            <a:ext cx="615950" cy="2265363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43" name="Oval 7"/>
          <p:cNvSpPr>
            <a:spLocks noChangeArrowheads="1"/>
          </p:cNvSpPr>
          <p:nvPr/>
        </p:nvSpPr>
        <p:spPr bwMode="auto">
          <a:xfrm rot="3557">
            <a:off x="1676400" y="3022600"/>
            <a:ext cx="539750" cy="1804988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2274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5144" name="Group 8"/>
          <p:cNvGrpSpPr>
            <a:grpSpLocks/>
          </p:cNvGrpSpPr>
          <p:nvPr/>
        </p:nvGrpSpPr>
        <p:grpSpPr bwMode="auto">
          <a:xfrm>
            <a:off x="1676400" y="1982788"/>
            <a:ext cx="5778500" cy="3625850"/>
            <a:chOff x="1056" y="1249"/>
            <a:chExt cx="3640" cy="2284"/>
          </a:xfrm>
        </p:grpSpPr>
        <p:sp>
          <p:nvSpPr>
            <p:cNvPr id="2395145" name="Oval 9"/>
            <p:cNvSpPr>
              <a:spLocks noChangeArrowheads="1"/>
            </p:cNvSpPr>
            <p:nvPr/>
          </p:nvSpPr>
          <p:spPr bwMode="auto">
            <a:xfrm>
              <a:off x="4325" y="1698"/>
              <a:ext cx="371" cy="1417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95146" name="Group 10"/>
            <p:cNvGrpSpPr>
              <a:grpSpLocks/>
            </p:cNvGrpSpPr>
            <p:nvPr/>
          </p:nvGrpSpPr>
          <p:grpSpPr bwMode="auto">
            <a:xfrm>
              <a:off x="1056" y="1249"/>
              <a:ext cx="3462" cy="2284"/>
              <a:chOff x="1056" y="1249"/>
              <a:chExt cx="3462" cy="2284"/>
            </a:xfrm>
          </p:grpSpPr>
          <p:sp>
            <p:nvSpPr>
              <p:cNvPr id="2395147" name="Freeform 11"/>
              <p:cNvSpPr>
                <a:spLocks/>
              </p:cNvSpPr>
              <p:nvPr/>
            </p:nvSpPr>
            <p:spPr bwMode="auto">
              <a:xfrm>
                <a:off x="1210" y="1249"/>
                <a:ext cx="3308" cy="665"/>
              </a:xfrm>
              <a:custGeom>
                <a:avLst/>
                <a:gdLst>
                  <a:gd name="T0" fmla="*/ 0 w 3308"/>
                  <a:gd name="T1" fmla="*/ 665 h 665"/>
                  <a:gd name="T2" fmla="*/ 757 w 3308"/>
                  <a:gd name="T3" fmla="*/ 467 h 665"/>
                  <a:gd name="T4" fmla="*/ 1464 w 3308"/>
                  <a:gd name="T5" fmla="*/ 105 h 665"/>
                  <a:gd name="T6" fmla="*/ 1844 w 3308"/>
                  <a:gd name="T7" fmla="*/ 0 h 665"/>
                  <a:gd name="T8" fmla="*/ 2414 w 3308"/>
                  <a:gd name="T9" fmla="*/ 105 h 665"/>
                  <a:gd name="T10" fmla="*/ 2985 w 3308"/>
                  <a:gd name="T11" fmla="*/ 314 h 665"/>
                  <a:gd name="T12" fmla="*/ 3308 w 3308"/>
                  <a:gd name="T13" fmla="*/ 451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08" h="665">
                    <a:moveTo>
                      <a:pt x="0" y="665"/>
                    </a:moveTo>
                    <a:cubicBezTo>
                      <a:pt x="129" y="632"/>
                      <a:pt x="513" y="560"/>
                      <a:pt x="757" y="467"/>
                    </a:cubicBezTo>
                    <a:cubicBezTo>
                      <a:pt x="1000" y="373"/>
                      <a:pt x="1281" y="183"/>
                      <a:pt x="1464" y="105"/>
                    </a:cubicBezTo>
                    <a:cubicBezTo>
                      <a:pt x="1646" y="26"/>
                      <a:pt x="1686" y="0"/>
                      <a:pt x="1844" y="0"/>
                    </a:cubicBezTo>
                    <a:cubicBezTo>
                      <a:pt x="2002" y="0"/>
                      <a:pt x="2224" y="52"/>
                      <a:pt x="2414" y="105"/>
                    </a:cubicBezTo>
                    <a:cubicBezTo>
                      <a:pt x="2605" y="157"/>
                      <a:pt x="2836" y="256"/>
                      <a:pt x="2985" y="314"/>
                    </a:cubicBezTo>
                    <a:cubicBezTo>
                      <a:pt x="3134" y="372"/>
                      <a:pt x="3241" y="423"/>
                      <a:pt x="3308" y="451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95148" name="Group 12"/>
              <p:cNvGrpSpPr>
                <a:grpSpLocks/>
              </p:cNvGrpSpPr>
              <p:nvPr/>
            </p:nvGrpSpPr>
            <p:grpSpPr bwMode="auto">
              <a:xfrm>
                <a:off x="1056" y="1903"/>
                <a:ext cx="3462" cy="1630"/>
                <a:chOff x="1056" y="1903"/>
                <a:chExt cx="3462" cy="1630"/>
              </a:xfrm>
            </p:grpSpPr>
            <p:sp>
              <p:nvSpPr>
                <p:cNvPr id="2395149" name="Freeform 13"/>
                <p:cNvSpPr>
                  <a:spLocks/>
                </p:cNvSpPr>
                <p:nvPr/>
              </p:nvSpPr>
              <p:spPr bwMode="auto">
                <a:xfrm>
                  <a:off x="1161" y="3024"/>
                  <a:ext cx="3357" cy="509"/>
                </a:xfrm>
                <a:custGeom>
                  <a:avLst/>
                  <a:gdLst>
                    <a:gd name="T0" fmla="*/ 0 w 3357"/>
                    <a:gd name="T1" fmla="*/ 0 h 509"/>
                    <a:gd name="T2" fmla="*/ 686 w 3357"/>
                    <a:gd name="T3" fmla="*/ 286 h 509"/>
                    <a:gd name="T4" fmla="*/ 1078 w 3357"/>
                    <a:gd name="T5" fmla="*/ 382 h 509"/>
                    <a:gd name="T6" fmla="*/ 1666 w 3357"/>
                    <a:gd name="T7" fmla="*/ 477 h 509"/>
                    <a:gd name="T8" fmla="*/ 2939 w 3357"/>
                    <a:gd name="T9" fmla="*/ 191 h 509"/>
                    <a:gd name="T10" fmla="*/ 3357 w 3357"/>
                    <a:gd name="T11" fmla="*/ 90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57" h="509">
                      <a:moveTo>
                        <a:pt x="0" y="0"/>
                      </a:moveTo>
                      <a:cubicBezTo>
                        <a:pt x="253" y="111"/>
                        <a:pt x="506" y="223"/>
                        <a:pt x="686" y="286"/>
                      </a:cubicBezTo>
                      <a:cubicBezTo>
                        <a:pt x="865" y="350"/>
                        <a:pt x="914" y="350"/>
                        <a:pt x="1078" y="382"/>
                      </a:cubicBezTo>
                      <a:cubicBezTo>
                        <a:pt x="1241" y="414"/>
                        <a:pt x="1355" y="509"/>
                        <a:pt x="1666" y="477"/>
                      </a:cubicBezTo>
                      <a:cubicBezTo>
                        <a:pt x="1976" y="445"/>
                        <a:pt x="2657" y="255"/>
                        <a:pt x="2939" y="191"/>
                      </a:cubicBezTo>
                      <a:cubicBezTo>
                        <a:pt x="3221" y="127"/>
                        <a:pt x="3270" y="111"/>
                        <a:pt x="3357" y="9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95150" name="Group 14"/>
                <p:cNvGrpSpPr>
                  <a:grpSpLocks/>
                </p:cNvGrpSpPr>
                <p:nvPr/>
              </p:nvGrpSpPr>
              <p:grpSpPr bwMode="auto">
                <a:xfrm rot="5357815">
                  <a:off x="655" y="2304"/>
                  <a:ext cx="1137" cy="336"/>
                  <a:chOff x="145" y="2433"/>
                  <a:chExt cx="1137" cy="336"/>
                </a:xfrm>
              </p:grpSpPr>
              <p:sp>
                <p:nvSpPr>
                  <p:cNvPr id="2395151" name="Arc 15"/>
                  <p:cNvSpPr>
                    <a:spLocks/>
                  </p:cNvSpPr>
                  <p:nvPr/>
                </p:nvSpPr>
                <p:spPr bwMode="auto">
                  <a:xfrm rot="96527">
                    <a:off x="147" y="2433"/>
                    <a:ext cx="1135" cy="162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 w 43194"/>
                      <a:gd name="T1" fmla="*/ 21766 h 21766"/>
                      <a:gd name="T2" fmla="*/ 43194 w 43194"/>
                      <a:gd name="T3" fmla="*/ 21108 h 21766"/>
                      <a:gd name="T4" fmla="*/ 21600 w 43194"/>
                      <a:gd name="T5" fmla="*/ 21600 h 21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94" h="21766" fill="none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</a:path>
                      <a:path w="43194" h="21766" stroke="0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5152" name="Arc 16"/>
                  <p:cNvSpPr>
                    <a:spLocks/>
                  </p:cNvSpPr>
                  <p:nvPr/>
                </p:nvSpPr>
                <p:spPr bwMode="auto">
                  <a:xfrm rot="55291" flipV="1">
                    <a:off x="145" y="2607"/>
                    <a:ext cx="1135" cy="162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 w 43194"/>
                      <a:gd name="T1" fmla="*/ 21766 h 21766"/>
                      <a:gd name="T2" fmla="*/ 43194 w 43194"/>
                      <a:gd name="T3" fmla="*/ 21108 h 21766"/>
                      <a:gd name="T4" fmla="*/ 21600 w 43194"/>
                      <a:gd name="T5" fmla="*/ 21600 h 21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94" h="21766" fill="none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</a:path>
                      <a:path w="43194" h="21766" stroke="0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395153" name="Oval 17"/>
          <p:cNvSpPr>
            <a:spLocks noChangeArrowheads="1"/>
          </p:cNvSpPr>
          <p:nvPr/>
        </p:nvSpPr>
        <p:spPr bwMode="auto">
          <a:xfrm>
            <a:off x="3771900" y="2286000"/>
            <a:ext cx="495300" cy="3244850"/>
          </a:xfrm>
          <a:prstGeom prst="ellipse">
            <a:avLst/>
          </a:prstGeom>
          <a:gradFill rotWithShape="0">
            <a:gsLst>
              <a:gs pos="0">
                <a:srgbClr val="00CC99">
                  <a:gamma/>
                  <a:shade val="78431"/>
                  <a:invGamma/>
                </a:srgbClr>
              </a:gs>
              <a:gs pos="100000">
                <a:srgbClr val="00CC99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54" name="Line 18"/>
          <p:cNvSpPr>
            <a:spLocks noChangeShapeType="1"/>
          </p:cNvSpPr>
          <p:nvPr/>
        </p:nvSpPr>
        <p:spPr bwMode="auto">
          <a:xfrm flipH="1">
            <a:off x="1966913" y="3897313"/>
            <a:ext cx="249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55" name="Text Box 19"/>
          <p:cNvSpPr txBox="1">
            <a:spLocks noChangeArrowheads="1"/>
          </p:cNvSpPr>
          <p:nvPr/>
        </p:nvSpPr>
        <p:spPr bwMode="auto">
          <a:xfrm>
            <a:off x="3709988" y="32639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</a:rPr>
              <a:t>A</a:t>
            </a:r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en-US" altLang="zh-CN" sz="1800" b="1" i="1">
                <a:solidFill>
                  <a:srgbClr val="FF0000"/>
                </a:solidFill>
              </a:rPr>
              <a:t>x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95156" name="Line 20"/>
          <p:cNvSpPr>
            <a:spLocks noChangeShapeType="1"/>
          </p:cNvSpPr>
          <p:nvPr/>
        </p:nvSpPr>
        <p:spPr bwMode="auto">
          <a:xfrm flipH="1">
            <a:off x="4040188" y="3897313"/>
            <a:ext cx="346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57" name="Text Box 21"/>
          <p:cNvSpPr txBox="1">
            <a:spLocks noChangeArrowheads="1"/>
          </p:cNvSpPr>
          <p:nvPr/>
        </p:nvSpPr>
        <p:spPr bwMode="auto">
          <a:xfrm>
            <a:off x="4529138" y="1441450"/>
            <a:ext cx="146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rgbClr val="009900"/>
                </a:solidFill>
              </a:rPr>
              <a:t>V=A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>
                <a:solidFill>
                  <a:srgbClr val="009900"/>
                </a:solidFill>
              </a:rPr>
              <a:t>)d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2395158" name="AutoShape 22"/>
          <p:cNvSpPr>
            <a:spLocks noChangeArrowheads="1"/>
          </p:cNvSpPr>
          <p:nvPr/>
        </p:nvSpPr>
        <p:spPr bwMode="auto">
          <a:xfrm>
            <a:off x="4545013" y="1441450"/>
            <a:ext cx="1295400" cy="381000"/>
          </a:xfrm>
          <a:prstGeom prst="wedgeRoundRectCallout">
            <a:avLst>
              <a:gd name="adj1" fmla="val -63481"/>
              <a:gd name="adj2" fmla="val 190833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95159" name="Text Box 23"/>
          <p:cNvSpPr txBox="1">
            <a:spLocks noChangeArrowheads="1"/>
          </p:cNvSpPr>
          <p:nvPr/>
        </p:nvSpPr>
        <p:spPr bwMode="auto">
          <a:xfrm>
            <a:off x="3775075" y="3862388"/>
            <a:ext cx="452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x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395160" name="Text Box 24"/>
          <p:cNvSpPr txBox="1">
            <a:spLocks noChangeArrowheads="1"/>
          </p:cNvSpPr>
          <p:nvPr/>
        </p:nvSpPr>
        <p:spPr bwMode="auto">
          <a:xfrm>
            <a:off x="153988" y="984250"/>
            <a:ext cx="490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已知平行截面面积为 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的立体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2395161" name="Object 25"/>
          <p:cNvGraphicFramePr>
            <a:graphicFrameLocks noChangeAspect="1"/>
          </p:cNvGraphicFramePr>
          <p:nvPr/>
        </p:nvGraphicFramePr>
        <p:xfrm>
          <a:off x="333375" y="1684338"/>
          <a:ext cx="30130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20" name="公式" r:id="rId4" imgW="952200" imgH="330120" progId="Equation.3">
                  <p:embed/>
                </p:oleObj>
              </mc:Choice>
              <mc:Fallback>
                <p:oleObj name="公式" r:id="rId4" imgW="952200" imgH="3301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684338"/>
                        <a:ext cx="30130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5162" name="Text Box 26"/>
          <p:cNvSpPr txBox="1">
            <a:spLocks noChangeArrowheads="1"/>
          </p:cNvSpPr>
          <p:nvPr/>
        </p:nvSpPr>
        <p:spPr bwMode="auto">
          <a:xfrm>
            <a:off x="3505200" y="1630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5163" name="AutoShape 27"/>
          <p:cNvSpPr>
            <a:spLocks noChangeArrowheads="1"/>
          </p:cNvSpPr>
          <p:nvPr/>
        </p:nvSpPr>
        <p:spPr bwMode="auto">
          <a:xfrm rot="-16188409">
            <a:off x="1200944" y="3677444"/>
            <a:ext cx="1811337" cy="5302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64" name="AutoShape 28"/>
          <p:cNvSpPr>
            <a:spLocks noChangeArrowheads="1"/>
          </p:cNvSpPr>
          <p:nvPr/>
        </p:nvSpPr>
        <p:spPr bwMode="auto">
          <a:xfrm rot="-16188409">
            <a:off x="1286669" y="3656806"/>
            <a:ext cx="2071688" cy="5302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65" name="AutoShape 29"/>
          <p:cNvSpPr>
            <a:spLocks noChangeArrowheads="1"/>
          </p:cNvSpPr>
          <p:nvPr/>
        </p:nvSpPr>
        <p:spPr bwMode="auto">
          <a:xfrm rot="-16188409">
            <a:off x="1509712" y="3689351"/>
            <a:ext cx="2151063" cy="6080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66" name="AutoShape 30"/>
          <p:cNvSpPr>
            <a:spLocks noChangeArrowheads="1"/>
          </p:cNvSpPr>
          <p:nvPr/>
        </p:nvSpPr>
        <p:spPr bwMode="auto">
          <a:xfrm rot="-16188409">
            <a:off x="1633538" y="3743325"/>
            <a:ext cx="2228850" cy="5429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67" name="AutoShape 31"/>
          <p:cNvSpPr>
            <a:spLocks noChangeArrowheads="1"/>
          </p:cNvSpPr>
          <p:nvPr/>
        </p:nvSpPr>
        <p:spPr bwMode="auto">
          <a:xfrm rot="-16188409">
            <a:off x="1751807" y="3752056"/>
            <a:ext cx="2360612" cy="5429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68" name="AutoShape 32"/>
          <p:cNvSpPr>
            <a:spLocks noChangeArrowheads="1"/>
          </p:cNvSpPr>
          <p:nvPr/>
        </p:nvSpPr>
        <p:spPr bwMode="auto">
          <a:xfrm rot="-16188409">
            <a:off x="1923257" y="3626644"/>
            <a:ext cx="2584450" cy="6937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69" name="AutoShape 33"/>
          <p:cNvSpPr>
            <a:spLocks noChangeArrowheads="1"/>
          </p:cNvSpPr>
          <p:nvPr/>
        </p:nvSpPr>
        <p:spPr bwMode="auto">
          <a:xfrm rot="-16188409">
            <a:off x="2070893" y="3666332"/>
            <a:ext cx="266541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0" name="AutoShape 34"/>
          <p:cNvSpPr>
            <a:spLocks noChangeArrowheads="1"/>
          </p:cNvSpPr>
          <p:nvPr/>
        </p:nvSpPr>
        <p:spPr bwMode="auto">
          <a:xfrm rot="-16188409">
            <a:off x="2189956" y="3647282"/>
            <a:ext cx="281781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1" name="AutoShape 35"/>
          <p:cNvSpPr>
            <a:spLocks noChangeArrowheads="1"/>
          </p:cNvSpPr>
          <p:nvPr/>
        </p:nvSpPr>
        <p:spPr bwMode="auto">
          <a:xfrm rot="-16188409">
            <a:off x="2343943" y="3606007"/>
            <a:ext cx="301466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2" name="AutoShape 36"/>
          <p:cNvSpPr>
            <a:spLocks noChangeArrowheads="1"/>
          </p:cNvSpPr>
          <p:nvPr/>
        </p:nvSpPr>
        <p:spPr bwMode="auto">
          <a:xfrm rot="-16188409">
            <a:off x="2593975" y="3436938"/>
            <a:ext cx="3246437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3" name="Line 37"/>
          <p:cNvSpPr>
            <a:spLocks noChangeShapeType="1"/>
          </p:cNvSpPr>
          <p:nvPr/>
        </p:nvSpPr>
        <p:spPr bwMode="auto">
          <a:xfrm flipH="1">
            <a:off x="4457700" y="3895725"/>
            <a:ext cx="2476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4" name="Oval 38"/>
          <p:cNvSpPr>
            <a:spLocks noChangeArrowheads="1"/>
          </p:cNvSpPr>
          <p:nvPr/>
        </p:nvSpPr>
        <p:spPr bwMode="auto">
          <a:xfrm>
            <a:off x="3975100" y="3838575"/>
            <a:ext cx="107950" cy="10953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5" name="AutoShape 39"/>
          <p:cNvSpPr>
            <a:spLocks noChangeArrowheads="1"/>
          </p:cNvSpPr>
          <p:nvPr/>
        </p:nvSpPr>
        <p:spPr bwMode="auto">
          <a:xfrm rot="-16188409">
            <a:off x="2593975" y="3441700"/>
            <a:ext cx="3246438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6" name="AutoShape 40"/>
          <p:cNvSpPr>
            <a:spLocks noChangeArrowheads="1"/>
          </p:cNvSpPr>
          <p:nvPr/>
        </p:nvSpPr>
        <p:spPr bwMode="auto">
          <a:xfrm rot="-16188409">
            <a:off x="2799556" y="3367882"/>
            <a:ext cx="3400425" cy="9509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7" name="AutoShape 41"/>
          <p:cNvSpPr>
            <a:spLocks noChangeArrowheads="1"/>
          </p:cNvSpPr>
          <p:nvPr/>
        </p:nvSpPr>
        <p:spPr bwMode="auto">
          <a:xfrm rot="-16188409">
            <a:off x="3121025" y="3262313"/>
            <a:ext cx="3459163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8" name="AutoShape 42"/>
          <p:cNvSpPr>
            <a:spLocks noChangeArrowheads="1"/>
          </p:cNvSpPr>
          <p:nvPr/>
        </p:nvSpPr>
        <p:spPr bwMode="auto">
          <a:xfrm rot="-16188409">
            <a:off x="3513137" y="3275013"/>
            <a:ext cx="3319463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79" name="AutoShape 43"/>
          <p:cNvSpPr>
            <a:spLocks noChangeArrowheads="1"/>
          </p:cNvSpPr>
          <p:nvPr/>
        </p:nvSpPr>
        <p:spPr bwMode="auto">
          <a:xfrm rot="-16188409">
            <a:off x="3937000" y="3265488"/>
            <a:ext cx="3173413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80" name="AutoShape 44"/>
          <p:cNvSpPr>
            <a:spLocks noChangeArrowheads="1"/>
          </p:cNvSpPr>
          <p:nvPr/>
        </p:nvSpPr>
        <p:spPr bwMode="auto">
          <a:xfrm rot="-16188409">
            <a:off x="4361657" y="3269456"/>
            <a:ext cx="2933700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81" name="AutoShape 45"/>
          <p:cNvSpPr>
            <a:spLocks noChangeArrowheads="1"/>
          </p:cNvSpPr>
          <p:nvPr/>
        </p:nvSpPr>
        <p:spPr bwMode="auto">
          <a:xfrm rot="-16188409">
            <a:off x="4780757" y="3291681"/>
            <a:ext cx="2768600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82" name="AutoShape 46"/>
          <p:cNvSpPr>
            <a:spLocks noChangeArrowheads="1"/>
          </p:cNvSpPr>
          <p:nvPr/>
        </p:nvSpPr>
        <p:spPr bwMode="auto">
          <a:xfrm rot="-16188409">
            <a:off x="5072857" y="3312319"/>
            <a:ext cx="2690812" cy="8509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83" name="AutoShape 47"/>
          <p:cNvSpPr>
            <a:spLocks noChangeArrowheads="1"/>
          </p:cNvSpPr>
          <p:nvPr/>
        </p:nvSpPr>
        <p:spPr bwMode="auto">
          <a:xfrm rot="-16188409">
            <a:off x="5510213" y="3392488"/>
            <a:ext cx="2430462" cy="8112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84" name="AutoShape 48"/>
          <p:cNvSpPr>
            <a:spLocks noChangeArrowheads="1"/>
          </p:cNvSpPr>
          <p:nvPr/>
        </p:nvSpPr>
        <p:spPr bwMode="auto">
          <a:xfrm rot="-16188409">
            <a:off x="5837238" y="3500438"/>
            <a:ext cx="2278062" cy="6588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85" name="Freeform 49"/>
          <p:cNvSpPr>
            <a:spLocks/>
          </p:cNvSpPr>
          <p:nvPr/>
        </p:nvSpPr>
        <p:spPr bwMode="auto">
          <a:xfrm>
            <a:off x="2035175" y="2800350"/>
            <a:ext cx="533400" cy="244475"/>
          </a:xfrm>
          <a:custGeom>
            <a:avLst/>
            <a:gdLst>
              <a:gd name="T0" fmla="*/ 0 w 336"/>
              <a:gd name="T1" fmla="*/ 109 h 154"/>
              <a:gd name="T2" fmla="*/ 181 w 336"/>
              <a:gd name="T3" fmla="*/ 154 h 154"/>
              <a:gd name="T4" fmla="*/ 336 w 336"/>
              <a:gd name="T5" fmla="*/ 27 h 154"/>
              <a:gd name="T6" fmla="*/ 63 w 336"/>
              <a:gd name="T7" fmla="*/ 0 h 154"/>
              <a:gd name="T8" fmla="*/ 0 w 336"/>
              <a:gd name="T9" fmla="*/ 10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54">
                <a:moveTo>
                  <a:pt x="0" y="109"/>
                </a:moveTo>
                <a:lnTo>
                  <a:pt x="181" y="154"/>
                </a:lnTo>
                <a:lnTo>
                  <a:pt x="336" y="27"/>
                </a:lnTo>
                <a:lnTo>
                  <a:pt x="63" y="0"/>
                </a:lnTo>
                <a:lnTo>
                  <a:pt x="0" y="10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5186" name="Freeform 50"/>
          <p:cNvSpPr>
            <a:spLocks/>
          </p:cNvSpPr>
          <p:nvPr/>
        </p:nvSpPr>
        <p:spPr bwMode="auto">
          <a:xfrm>
            <a:off x="6364288" y="2279650"/>
            <a:ext cx="677862" cy="217488"/>
          </a:xfrm>
          <a:custGeom>
            <a:avLst/>
            <a:gdLst>
              <a:gd name="T0" fmla="*/ 0 w 427"/>
              <a:gd name="T1" fmla="*/ 19 h 137"/>
              <a:gd name="T2" fmla="*/ 63 w 427"/>
              <a:gd name="T3" fmla="*/ 137 h 137"/>
              <a:gd name="T4" fmla="*/ 427 w 427"/>
              <a:gd name="T5" fmla="*/ 137 h 137"/>
              <a:gd name="T6" fmla="*/ 100 w 427"/>
              <a:gd name="T7" fmla="*/ 0 h 137"/>
              <a:gd name="T8" fmla="*/ 0 w 427"/>
              <a:gd name="T9" fmla="*/ 1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137">
                <a:moveTo>
                  <a:pt x="0" y="19"/>
                </a:moveTo>
                <a:lnTo>
                  <a:pt x="63" y="137"/>
                </a:lnTo>
                <a:lnTo>
                  <a:pt x="427" y="137"/>
                </a:lnTo>
                <a:lnTo>
                  <a:pt x="100" y="0"/>
                </a:lnTo>
                <a:lnTo>
                  <a:pt x="0" y="1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5187" name="Freeform 51"/>
          <p:cNvSpPr>
            <a:spLocks/>
          </p:cNvSpPr>
          <p:nvPr/>
        </p:nvSpPr>
        <p:spPr bwMode="auto">
          <a:xfrm>
            <a:off x="2833688" y="2568575"/>
            <a:ext cx="460375" cy="246063"/>
          </a:xfrm>
          <a:custGeom>
            <a:avLst/>
            <a:gdLst>
              <a:gd name="T0" fmla="*/ 0 w 254"/>
              <a:gd name="T1" fmla="*/ 146 h 146"/>
              <a:gd name="T2" fmla="*/ 164 w 254"/>
              <a:gd name="T3" fmla="*/ 146 h 146"/>
              <a:gd name="T4" fmla="*/ 254 w 254"/>
              <a:gd name="T5" fmla="*/ 0 h 146"/>
              <a:gd name="T6" fmla="*/ 27 w 254"/>
              <a:gd name="T7" fmla="*/ 73 h 146"/>
              <a:gd name="T8" fmla="*/ 0 w 254"/>
              <a:gd name="T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46">
                <a:moveTo>
                  <a:pt x="0" y="146"/>
                </a:moveTo>
                <a:lnTo>
                  <a:pt x="164" y="146"/>
                </a:lnTo>
                <a:lnTo>
                  <a:pt x="254" y="0"/>
                </a:lnTo>
                <a:lnTo>
                  <a:pt x="27" y="73"/>
                </a:lnTo>
                <a:lnTo>
                  <a:pt x="0" y="14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88" name="Freeform 52"/>
          <p:cNvSpPr>
            <a:spLocks/>
          </p:cNvSpPr>
          <p:nvPr/>
        </p:nvSpPr>
        <p:spPr bwMode="auto">
          <a:xfrm>
            <a:off x="1654175" y="1962150"/>
            <a:ext cx="5561013" cy="3646488"/>
          </a:xfrm>
          <a:custGeom>
            <a:avLst/>
            <a:gdLst>
              <a:gd name="T0" fmla="*/ 132 w 3503"/>
              <a:gd name="T1" fmla="*/ 669 h 2297"/>
              <a:gd name="T2" fmla="*/ 498 w 3503"/>
              <a:gd name="T3" fmla="*/ 591 h 2297"/>
              <a:gd name="T4" fmla="*/ 780 w 3503"/>
              <a:gd name="T5" fmla="*/ 525 h 2297"/>
              <a:gd name="T6" fmla="*/ 1035 w 3503"/>
              <a:gd name="T7" fmla="*/ 428 h 2297"/>
              <a:gd name="T8" fmla="*/ 1305 w 3503"/>
              <a:gd name="T9" fmla="*/ 279 h 2297"/>
              <a:gd name="T10" fmla="*/ 1461 w 3503"/>
              <a:gd name="T11" fmla="*/ 189 h 2297"/>
              <a:gd name="T12" fmla="*/ 1644 w 3503"/>
              <a:gd name="T13" fmla="*/ 105 h 2297"/>
              <a:gd name="T14" fmla="*/ 1732 w 3503"/>
              <a:gd name="T15" fmla="*/ 65 h 2297"/>
              <a:gd name="T16" fmla="*/ 1863 w 3503"/>
              <a:gd name="T17" fmla="*/ 12 h 2297"/>
              <a:gd name="T18" fmla="*/ 1991 w 3503"/>
              <a:gd name="T19" fmla="*/ 0 h 2297"/>
              <a:gd name="T20" fmla="*/ 2142 w 3503"/>
              <a:gd name="T21" fmla="*/ 6 h 2297"/>
              <a:gd name="T22" fmla="*/ 2258 w 3503"/>
              <a:gd name="T23" fmla="*/ 28 h 2297"/>
              <a:gd name="T24" fmla="*/ 2729 w 3503"/>
              <a:gd name="T25" fmla="*/ 148 h 2297"/>
              <a:gd name="T26" fmla="*/ 3189 w 3503"/>
              <a:gd name="T27" fmla="*/ 322 h 2297"/>
              <a:gd name="T28" fmla="*/ 3503 w 3503"/>
              <a:gd name="T29" fmla="*/ 460 h 2297"/>
              <a:gd name="T30" fmla="*/ 3440 w 3503"/>
              <a:gd name="T31" fmla="*/ 515 h 2297"/>
              <a:gd name="T32" fmla="*/ 3379 w 3503"/>
              <a:gd name="T33" fmla="*/ 685 h 2297"/>
              <a:gd name="T34" fmla="*/ 3374 w 3503"/>
              <a:gd name="T35" fmla="*/ 707 h 2297"/>
              <a:gd name="T36" fmla="*/ 3330 w 3503"/>
              <a:gd name="T37" fmla="*/ 1019 h 2297"/>
              <a:gd name="T38" fmla="*/ 3324 w 3503"/>
              <a:gd name="T39" fmla="*/ 1164 h 2297"/>
              <a:gd name="T40" fmla="*/ 3337 w 3503"/>
              <a:gd name="T41" fmla="*/ 1310 h 2297"/>
              <a:gd name="T42" fmla="*/ 3361 w 3503"/>
              <a:gd name="T43" fmla="*/ 1631 h 2297"/>
              <a:gd name="T44" fmla="*/ 3397 w 3503"/>
              <a:gd name="T45" fmla="*/ 1777 h 2297"/>
              <a:gd name="T46" fmla="*/ 3494 w 3503"/>
              <a:gd name="T47" fmla="*/ 1923 h 2297"/>
              <a:gd name="T48" fmla="*/ 3326 w 3503"/>
              <a:gd name="T49" fmla="*/ 1965 h 2297"/>
              <a:gd name="T50" fmla="*/ 3116 w 3503"/>
              <a:gd name="T51" fmla="*/ 2012 h 2297"/>
              <a:gd name="T52" fmla="*/ 2479 w 3503"/>
              <a:gd name="T53" fmla="*/ 2160 h 2297"/>
              <a:gd name="T54" fmla="*/ 2055 w 3503"/>
              <a:gd name="T55" fmla="*/ 2252 h 2297"/>
              <a:gd name="T56" fmla="*/ 1732 w 3503"/>
              <a:gd name="T57" fmla="*/ 2297 h 2297"/>
              <a:gd name="T58" fmla="*/ 1583 w 3503"/>
              <a:gd name="T59" fmla="*/ 2292 h 2297"/>
              <a:gd name="T60" fmla="*/ 1446 w 3503"/>
              <a:gd name="T61" fmla="*/ 2270 h 2297"/>
              <a:gd name="T62" fmla="*/ 1347 w 3503"/>
              <a:gd name="T63" fmla="*/ 2238 h 2297"/>
              <a:gd name="T64" fmla="*/ 1254 w 3503"/>
              <a:gd name="T65" fmla="*/ 2213 h 2297"/>
              <a:gd name="T66" fmla="*/ 1151 w 3503"/>
              <a:gd name="T67" fmla="*/ 2187 h 2297"/>
              <a:gd name="T68" fmla="*/ 883 w 3503"/>
              <a:gd name="T69" fmla="*/ 2116 h 2297"/>
              <a:gd name="T70" fmla="*/ 699 w 3503"/>
              <a:gd name="T71" fmla="*/ 2049 h 2297"/>
              <a:gd name="T72" fmla="*/ 469 w 3503"/>
              <a:gd name="T73" fmla="*/ 1957 h 2297"/>
              <a:gd name="T74" fmla="*/ 284 w 3503"/>
              <a:gd name="T75" fmla="*/ 1884 h 2297"/>
              <a:gd name="T76" fmla="*/ 155 w 3503"/>
              <a:gd name="T77" fmla="*/ 1820 h 2297"/>
              <a:gd name="T78" fmla="*/ 123 w 3503"/>
              <a:gd name="T79" fmla="*/ 1791 h 2297"/>
              <a:gd name="T80" fmla="*/ 90 w 3503"/>
              <a:gd name="T81" fmla="*/ 1749 h 2297"/>
              <a:gd name="T82" fmla="*/ 54 w 3503"/>
              <a:gd name="T83" fmla="*/ 1668 h 2297"/>
              <a:gd name="T84" fmla="*/ 24 w 3503"/>
              <a:gd name="T85" fmla="*/ 1557 h 2297"/>
              <a:gd name="T86" fmla="*/ 15 w 3503"/>
              <a:gd name="T87" fmla="*/ 1476 h 2297"/>
              <a:gd name="T88" fmla="*/ 9 w 3503"/>
              <a:gd name="T89" fmla="*/ 1422 h 2297"/>
              <a:gd name="T90" fmla="*/ 3 w 3503"/>
              <a:gd name="T91" fmla="*/ 1359 h 2297"/>
              <a:gd name="T92" fmla="*/ 0 w 3503"/>
              <a:gd name="T93" fmla="*/ 1266 h 2297"/>
              <a:gd name="T94" fmla="*/ 3 w 3503"/>
              <a:gd name="T95" fmla="*/ 1158 h 2297"/>
              <a:gd name="T96" fmla="*/ 9 w 3503"/>
              <a:gd name="T97" fmla="*/ 1068 h 2297"/>
              <a:gd name="T98" fmla="*/ 26 w 3503"/>
              <a:gd name="T99" fmla="*/ 928 h 2297"/>
              <a:gd name="T100" fmla="*/ 48 w 3503"/>
              <a:gd name="T101" fmla="*/ 837 h 2297"/>
              <a:gd name="T102" fmla="*/ 75 w 3503"/>
              <a:gd name="T103" fmla="*/ 765 h 2297"/>
              <a:gd name="T104" fmla="*/ 132 w 3503"/>
              <a:gd name="T105" fmla="*/ 669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3" h="2297">
                <a:moveTo>
                  <a:pt x="132" y="669"/>
                </a:moveTo>
                <a:lnTo>
                  <a:pt x="498" y="591"/>
                </a:lnTo>
                <a:lnTo>
                  <a:pt x="780" y="525"/>
                </a:lnTo>
                <a:lnTo>
                  <a:pt x="1035" y="428"/>
                </a:lnTo>
                <a:lnTo>
                  <a:pt x="1305" y="279"/>
                </a:lnTo>
                <a:lnTo>
                  <a:pt x="1461" y="189"/>
                </a:lnTo>
                <a:lnTo>
                  <a:pt x="1644" y="105"/>
                </a:lnTo>
                <a:lnTo>
                  <a:pt x="1732" y="65"/>
                </a:lnTo>
                <a:lnTo>
                  <a:pt x="1863" y="12"/>
                </a:lnTo>
                <a:lnTo>
                  <a:pt x="1991" y="0"/>
                </a:lnTo>
                <a:lnTo>
                  <a:pt x="2142" y="6"/>
                </a:lnTo>
                <a:lnTo>
                  <a:pt x="2258" y="28"/>
                </a:lnTo>
                <a:lnTo>
                  <a:pt x="2729" y="148"/>
                </a:lnTo>
                <a:lnTo>
                  <a:pt x="3189" y="322"/>
                </a:lnTo>
                <a:lnTo>
                  <a:pt x="3503" y="460"/>
                </a:lnTo>
                <a:lnTo>
                  <a:pt x="3440" y="515"/>
                </a:lnTo>
                <a:lnTo>
                  <a:pt x="3379" y="685"/>
                </a:lnTo>
                <a:lnTo>
                  <a:pt x="3374" y="707"/>
                </a:lnTo>
                <a:lnTo>
                  <a:pt x="3330" y="1019"/>
                </a:lnTo>
                <a:lnTo>
                  <a:pt x="3324" y="1164"/>
                </a:lnTo>
                <a:lnTo>
                  <a:pt x="3337" y="1310"/>
                </a:lnTo>
                <a:lnTo>
                  <a:pt x="3361" y="1631"/>
                </a:lnTo>
                <a:lnTo>
                  <a:pt x="3397" y="1777"/>
                </a:lnTo>
                <a:lnTo>
                  <a:pt x="3494" y="1923"/>
                </a:lnTo>
                <a:lnTo>
                  <a:pt x="3326" y="1965"/>
                </a:lnTo>
                <a:lnTo>
                  <a:pt x="3116" y="2012"/>
                </a:lnTo>
                <a:lnTo>
                  <a:pt x="2479" y="2160"/>
                </a:lnTo>
                <a:lnTo>
                  <a:pt x="2055" y="2252"/>
                </a:lnTo>
                <a:lnTo>
                  <a:pt x="1732" y="2297"/>
                </a:lnTo>
                <a:lnTo>
                  <a:pt x="1583" y="2292"/>
                </a:lnTo>
                <a:lnTo>
                  <a:pt x="1446" y="2270"/>
                </a:lnTo>
                <a:cubicBezTo>
                  <a:pt x="1408" y="2261"/>
                  <a:pt x="1379" y="2248"/>
                  <a:pt x="1347" y="2238"/>
                </a:cubicBezTo>
                <a:cubicBezTo>
                  <a:pt x="1315" y="2228"/>
                  <a:pt x="1287" y="2222"/>
                  <a:pt x="1254" y="2213"/>
                </a:cubicBezTo>
                <a:lnTo>
                  <a:pt x="1151" y="2187"/>
                </a:lnTo>
                <a:lnTo>
                  <a:pt x="883" y="2116"/>
                </a:lnTo>
                <a:lnTo>
                  <a:pt x="699" y="2049"/>
                </a:lnTo>
                <a:lnTo>
                  <a:pt x="469" y="1957"/>
                </a:lnTo>
                <a:lnTo>
                  <a:pt x="284" y="1884"/>
                </a:lnTo>
                <a:lnTo>
                  <a:pt x="155" y="1820"/>
                </a:lnTo>
                <a:lnTo>
                  <a:pt x="123" y="1791"/>
                </a:lnTo>
                <a:lnTo>
                  <a:pt x="90" y="1749"/>
                </a:lnTo>
                <a:lnTo>
                  <a:pt x="54" y="1668"/>
                </a:lnTo>
                <a:lnTo>
                  <a:pt x="24" y="1557"/>
                </a:lnTo>
                <a:lnTo>
                  <a:pt x="15" y="1476"/>
                </a:lnTo>
                <a:lnTo>
                  <a:pt x="9" y="1422"/>
                </a:lnTo>
                <a:lnTo>
                  <a:pt x="3" y="1359"/>
                </a:lnTo>
                <a:lnTo>
                  <a:pt x="0" y="1266"/>
                </a:lnTo>
                <a:lnTo>
                  <a:pt x="3" y="1158"/>
                </a:lnTo>
                <a:lnTo>
                  <a:pt x="9" y="1068"/>
                </a:lnTo>
                <a:lnTo>
                  <a:pt x="26" y="928"/>
                </a:lnTo>
                <a:lnTo>
                  <a:pt x="48" y="837"/>
                </a:lnTo>
                <a:lnTo>
                  <a:pt x="75" y="765"/>
                </a:lnTo>
                <a:lnTo>
                  <a:pt x="132" y="669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2549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89" name="Arc 53"/>
          <p:cNvSpPr>
            <a:spLocks/>
          </p:cNvSpPr>
          <p:nvPr/>
        </p:nvSpPr>
        <p:spPr bwMode="auto">
          <a:xfrm>
            <a:off x="1830388" y="3021013"/>
            <a:ext cx="355600" cy="1835150"/>
          </a:xfrm>
          <a:custGeom>
            <a:avLst/>
            <a:gdLst>
              <a:gd name="G0" fmla="+- 0 0 0"/>
              <a:gd name="G1" fmla="+- 21431 0 0"/>
              <a:gd name="G2" fmla="+- 21600 0 0"/>
              <a:gd name="T0" fmla="*/ 2700 w 21600"/>
              <a:gd name="T1" fmla="*/ 0 h 42732"/>
              <a:gd name="T2" fmla="*/ 3584 w 21600"/>
              <a:gd name="T3" fmla="*/ 42732 h 42732"/>
              <a:gd name="T4" fmla="*/ 0 w 21600"/>
              <a:gd name="T5" fmla="*/ 21431 h 4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732" fill="none" extrusionOk="0">
                <a:moveTo>
                  <a:pt x="2699" y="0"/>
                </a:moveTo>
                <a:cubicBezTo>
                  <a:pt x="13499" y="1361"/>
                  <a:pt x="21600" y="10545"/>
                  <a:pt x="21600" y="21431"/>
                </a:cubicBezTo>
                <a:cubicBezTo>
                  <a:pt x="21600" y="31977"/>
                  <a:pt x="13984" y="40981"/>
                  <a:pt x="3583" y="42731"/>
                </a:cubicBezTo>
              </a:path>
              <a:path w="21600" h="42732" stroke="0" extrusionOk="0">
                <a:moveTo>
                  <a:pt x="2699" y="0"/>
                </a:moveTo>
                <a:cubicBezTo>
                  <a:pt x="13499" y="1361"/>
                  <a:pt x="21600" y="10545"/>
                  <a:pt x="21600" y="21431"/>
                </a:cubicBezTo>
                <a:cubicBezTo>
                  <a:pt x="21600" y="31977"/>
                  <a:pt x="13984" y="40981"/>
                  <a:pt x="3583" y="42731"/>
                </a:cubicBezTo>
                <a:lnTo>
                  <a:pt x="0" y="21431"/>
                </a:lnTo>
                <a:close/>
              </a:path>
            </a:pathLst>
          </a:custGeom>
          <a:noFill/>
          <a:ln w="19050">
            <a:solidFill>
              <a:srgbClr val="00CC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90" name="Text Box 54"/>
          <p:cNvSpPr txBox="1">
            <a:spLocks noChangeArrowheads="1"/>
          </p:cNvSpPr>
          <p:nvPr/>
        </p:nvSpPr>
        <p:spPr bwMode="auto">
          <a:xfrm>
            <a:off x="1752600" y="3806825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95191" name="Text Box 55"/>
          <p:cNvSpPr txBox="1">
            <a:spLocks noChangeArrowheads="1"/>
          </p:cNvSpPr>
          <p:nvPr/>
        </p:nvSpPr>
        <p:spPr bwMode="auto">
          <a:xfrm>
            <a:off x="4192588" y="3348038"/>
            <a:ext cx="742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5400" b="1" i="1">
                <a:solidFill>
                  <a:srgbClr val="FF0000"/>
                </a:solidFill>
              </a:rPr>
              <a:t>V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395192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7146925" cy="298450"/>
          </a:xfrm>
        </p:spPr>
        <p:txBody>
          <a:bodyPr/>
          <a:lstStyle/>
          <a:p>
            <a:pPr algn="l"/>
            <a:r>
              <a:rPr lang="zh-CN" altLang="en-US" sz="2400" b="1">
                <a:latin typeface="楷体_GB2312" pitchFamily="49" charset="-122"/>
              </a:rPr>
              <a:t>复习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§2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</a:rPr>
              <a:t>图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19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</a:rPr>
              <a:t>： </a:t>
            </a:r>
            <a:r>
              <a:rPr lang="zh-CN" altLang="en-US" sz="2400" b="1">
                <a:latin typeface="楷体_GB2312" pitchFamily="49" charset="-122"/>
              </a:rPr>
              <a:t>平行截面面积为已知的立体的体积</a:t>
            </a:r>
          </a:p>
        </p:txBody>
      </p:sp>
      <p:sp>
        <p:nvSpPr>
          <p:cNvPr id="2395193" name="Freeform 57"/>
          <p:cNvSpPr>
            <a:spLocks/>
          </p:cNvSpPr>
          <p:nvPr/>
        </p:nvSpPr>
        <p:spPr bwMode="auto">
          <a:xfrm>
            <a:off x="1946275" y="3876675"/>
            <a:ext cx="1588" cy="42863"/>
          </a:xfrm>
          <a:custGeom>
            <a:avLst/>
            <a:gdLst>
              <a:gd name="T0" fmla="*/ 0 w 1"/>
              <a:gd name="T1" fmla="*/ 27 h 27"/>
              <a:gd name="T2" fmla="*/ 0 w 1"/>
              <a:gd name="T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7">
                <a:moveTo>
                  <a:pt x="0" y="2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5194" name="Oval 58"/>
          <p:cNvSpPr>
            <a:spLocks noChangeArrowheads="1"/>
          </p:cNvSpPr>
          <p:nvPr/>
        </p:nvSpPr>
        <p:spPr bwMode="auto">
          <a:xfrm>
            <a:off x="6883400" y="2703513"/>
            <a:ext cx="623888" cy="2309812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95" name="Text Box 59"/>
          <p:cNvSpPr txBox="1">
            <a:spLocks noChangeArrowheads="1"/>
          </p:cNvSpPr>
          <p:nvPr/>
        </p:nvSpPr>
        <p:spPr bwMode="auto">
          <a:xfrm>
            <a:off x="6883400" y="3889375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tx1"/>
                </a:solidFill>
              </a:rPr>
              <a:t>b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95196" name="Line 60"/>
          <p:cNvSpPr>
            <a:spLocks noChangeShapeType="1"/>
          </p:cNvSpPr>
          <p:nvPr/>
        </p:nvSpPr>
        <p:spPr bwMode="auto">
          <a:xfrm>
            <a:off x="7208838" y="3894138"/>
            <a:ext cx="29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5197" name="AutoShape 6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99" name="Text Box 63"/>
          <p:cNvSpPr txBox="1">
            <a:spLocks noChangeArrowheads="1"/>
          </p:cNvSpPr>
          <p:nvPr/>
        </p:nvSpPr>
        <p:spPr bwMode="auto">
          <a:xfrm>
            <a:off x="8610600" y="5265738"/>
            <a:ext cx="4587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</a:rPr>
              <a:t>返回原页</a:t>
            </a:r>
            <a:endParaRPr lang="zh-CN" altLang="en-U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39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5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5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39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9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39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9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9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39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239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9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239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9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39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9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39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9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9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39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9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39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9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9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9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39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39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39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39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39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39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39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39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95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95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5138" grpId="0" animBg="1"/>
      <p:bldP spid="2395142" grpId="0" animBg="1"/>
      <p:bldP spid="2395143" grpId="0" animBg="1"/>
      <p:bldP spid="2395153" grpId="0" animBg="1"/>
      <p:bldP spid="2395154" grpId="0" animBg="1"/>
      <p:bldP spid="2395155" grpId="0" autoUpdateAnimBg="0"/>
      <p:bldP spid="2395156" grpId="0" animBg="1"/>
      <p:bldP spid="2395157" grpId="0" autoUpdateAnimBg="0"/>
      <p:bldP spid="2395158" grpId="0" animBg="1" autoUpdateAnimBg="0"/>
      <p:bldP spid="2395159" grpId="0" autoUpdateAnimBg="0"/>
      <p:bldP spid="2395160" grpId="0" autoUpdateAnimBg="0"/>
      <p:bldP spid="2395162" grpId="0" autoUpdateAnimBg="0"/>
      <p:bldP spid="2395163" grpId="0" animBg="1"/>
      <p:bldP spid="2395164" grpId="0" animBg="1"/>
      <p:bldP spid="2395165" grpId="0" animBg="1"/>
      <p:bldP spid="2395166" grpId="0" animBg="1"/>
      <p:bldP spid="2395167" grpId="0" animBg="1"/>
      <p:bldP spid="2395168" grpId="0" animBg="1"/>
      <p:bldP spid="2395169" grpId="0" animBg="1"/>
      <p:bldP spid="2395170" grpId="0" animBg="1"/>
      <p:bldP spid="2395171" grpId="0" animBg="1"/>
      <p:bldP spid="2395172" grpId="0" animBg="1"/>
      <p:bldP spid="2395173" grpId="0" animBg="1"/>
      <p:bldP spid="2395174" grpId="0" animBg="1"/>
      <p:bldP spid="2395175" grpId="0" animBg="1"/>
      <p:bldP spid="2395176" grpId="0" animBg="1"/>
      <p:bldP spid="2395177" grpId="0" animBg="1"/>
      <p:bldP spid="2395178" grpId="0" animBg="1"/>
      <p:bldP spid="2395179" grpId="0" animBg="1"/>
      <p:bldP spid="2395180" grpId="0" animBg="1"/>
      <p:bldP spid="2395181" grpId="0" animBg="1"/>
      <p:bldP spid="2395182" grpId="0" animBg="1"/>
      <p:bldP spid="2395183" grpId="0" animBg="1"/>
      <p:bldP spid="2395184" grpId="0" animBg="1"/>
      <p:bldP spid="2395185" grpId="0" animBg="1"/>
      <p:bldP spid="2395186" grpId="0" animBg="1"/>
      <p:bldP spid="2395187" grpId="0" animBg="1"/>
      <p:bldP spid="2395188" grpId="0" animBg="1"/>
      <p:bldP spid="2395189" grpId="0" animBg="1"/>
      <p:bldP spid="2395190" grpId="0" autoUpdateAnimBg="0"/>
      <p:bldP spid="2395191" grpId="0" autoUpdateAnimBg="0"/>
      <p:bldP spid="2395193" grpId="0" animBg="1"/>
      <p:bldP spid="2395194" grpId="0" animBg="1"/>
      <p:bldP spid="2395195" grpId="0" autoUpdateAnimBg="0"/>
      <p:bldP spid="239519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8210" name="Object 2"/>
          <p:cNvGraphicFramePr>
            <a:graphicFrameLocks noChangeAspect="1"/>
          </p:cNvGraphicFramePr>
          <p:nvPr/>
        </p:nvGraphicFramePr>
        <p:xfrm>
          <a:off x="1295400" y="1984375"/>
          <a:ext cx="2362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44" name="公式" r:id="rId3" imgW="850680" imgH="393480" progId="Equation.3">
                  <p:embed/>
                </p:oleObj>
              </mc:Choice>
              <mc:Fallback>
                <p:oleObj name="公式" r:id="rId3" imgW="8506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4375"/>
                        <a:ext cx="23622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11" name="Object 3"/>
          <p:cNvGraphicFramePr>
            <a:graphicFrameLocks noChangeAspect="1"/>
          </p:cNvGraphicFramePr>
          <p:nvPr/>
        </p:nvGraphicFramePr>
        <p:xfrm>
          <a:off x="3657600" y="1984375"/>
          <a:ext cx="20161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45" name="公式" r:id="rId5" imgW="736560" imgH="393480" progId="Equation.3">
                  <p:embed/>
                </p:oleObj>
              </mc:Choice>
              <mc:Fallback>
                <p:oleObj name="公式" r:id="rId5" imgW="7365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4375"/>
                        <a:ext cx="201612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12" name="Object 4"/>
          <p:cNvGraphicFramePr>
            <a:graphicFrameLocks noChangeAspect="1"/>
          </p:cNvGraphicFramePr>
          <p:nvPr/>
        </p:nvGraphicFramePr>
        <p:xfrm>
          <a:off x="2559050" y="3570288"/>
          <a:ext cx="486410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46" name="公式" r:id="rId7" imgW="1955520" imgH="787320" progId="Equation.3">
                  <p:embed/>
                </p:oleObj>
              </mc:Choice>
              <mc:Fallback>
                <p:oleObj name="公式" r:id="rId7" imgW="1955520" imgH="787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570288"/>
                        <a:ext cx="486410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13" name="Text Box 5"/>
          <p:cNvSpPr txBox="1">
            <a:spLocks noChangeArrowheads="1"/>
          </p:cNvSpPr>
          <p:nvPr/>
        </p:nvSpPr>
        <p:spPr bwMode="auto">
          <a:xfrm>
            <a:off x="844550" y="441325"/>
            <a:ext cx="110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附     </a:t>
            </a:r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982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990600"/>
            <a:ext cx="3429000" cy="854075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瓦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里斯公式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98215" name="Text Box 7"/>
          <p:cNvSpPr txBox="1">
            <a:spLocks noChangeArrowheads="1"/>
          </p:cNvSpPr>
          <p:nvPr/>
        </p:nvSpPr>
        <p:spPr bwMode="auto">
          <a:xfrm>
            <a:off x="8305800" y="5029200"/>
            <a:ext cx="4889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</a:rPr>
              <a:t>返回原页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98216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468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845" name="Group 5"/>
          <p:cNvGrpSpPr>
            <a:grpSpLocks/>
          </p:cNvGrpSpPr>
          <p:nvPr/>
        </p:nvGrpSpPr>
        <p:grpSpPr bwMode="auto">
          <a:xfrm>
            <a:off x="1981200" y="1066800"/>
            <a:ext cx="6650038" cy="5610225"/>
            <a:chOff x="844" y="600"/>
            <a:chExt cx="4189" cy="3534"/>
          </a:xfrm>
        </p:grpSpPr>
        <p:sp>
          <p:nvSpPr>
            <p:cNvPr id="1955846" name="Text Box 6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5847" name="Text Box 7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5848" name="Line 8"/>
            <p:cNvSpPr>
              <a:spLocks noChangeShapeType="1"/>
            </p:cNvSpPr>
            <p:nvPr/>
          </p:nvSpPr>
          <p:spPr bwMode="auto">
            <a:xfrm>
              <a:off x="2192" y="3039"/>
              <a:ext cx="2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849" name="Text Box 9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55850" name="Text Box 10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5851" name="Freeform 11"/>
            <p:cNvSpPr>
              <a:spLocks/>
            </p:cNvSpPr>
            <p:nvPr/>
          </p:nvSpPr>
          <p:spPr bwMode="auto">
            <a:xfrm>
              <a:off x="2206" y="664"/>
              <a:ext cx="2" cy="2368"/>
            </a:xfrm>
            <a:custGeom>
              <a:avLst/>
              <a:gdLst>
                <a:gd name="T0" fmla="*/ 0 w 2"/>
                <a:gd name="T1" fmla="*/ 2368 h 2368"/>
                <a:gd name="T2" fmla="*/ 2 w 2"/>
                <a:gd name="T3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368">
                  <a:moveTo>
                    <a:pt x="0" y="2368"/>
                  </a:moveTo>
                  <a:lnTo>
                    <a:pt x="2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852" name="Freeform 12"/>
            <p:cNvSpPr>
              <a:spLocks/>
            </p:cNvSpPr>
            <p:nvPr/>
          </p:nvSpPr>
          <p:spPr bwMode="auto">
            <a:xfrm>
              <a:off x="1110" y="3039"/>
              <a:ext cx="1095" cy="1095"/>
            </a:xfrm>
            <a:custGeom>
              <a:avLst/>
              <a:gdLst>
                <a:gd name="T0" fmla="*/ 1095 w 1095"/>
                <a:gd name="T1" fmla="*/ 0 h 1095"/>
                <a:gd name="T2" fmla="*/ 0 w 1095"/>
                <a:gd name="T3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5" h="1095">
                  <a:moveTo>
                    <a:pt x="1095" y="0"/>
                  </a:moveTo>
                  <a:lnTo>
                    <a:pt x="0" y="109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5842" name="AutoShape 2"/>
          <p:cNvSpPr>
            <a:spLocks noChangeArrowheads="1"/>
          </p:cNvSpPr>
          <p:nvPr/>
        </p:nvSpPr>
        <p:spPr bwMode="auto">
          <a:xfrm>
            <a:off x="4470400" y="1547813"/>
            <a:ext cx="3441700" cy="4733925"/>
          </a:xfrm>
          <a:prstGeom prst="can">
            <a:avLst>
              <a:gd name="adj" fmla="val 34387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5843" name="Freeform 3"/>
          <p:cNvSpPr>
            <a:spLocks/>
          </p:cNvSpPr>
          <p:nvPr/>
        </p:nvSpPr>
        <p:spPr bwMode="auto">
          <a:xfrm>
            <a:off x="5562600" y="5562600"/>
            <a:ext cx="1219200" cy="304800"/>
          </a:xfrm>
          <a:custGeom>
            <a:avLst/>
            <a:gdLst>
              <a:gd name="T0" fmla="*/ 192 w 768"/>
              <a:gd name="T1" fmla="*/ 0 h 192"/>
              <a:gd name="T2" fmla="*/ 0 w 768"/>
              <a:gd name="T3" fmla="*/ 192 h 192"/>
              <a:gd name="T4" fmla="*/ 576 w 768"/>
              <a:gd name="T5" fmla="*/ 192 h 192"/>
              <a:gd name="T6" fmla="*/ 768 w 768"/>
              <a:gd name="T7" fmla="*/ 0 h 192"/>
              <a:gd name="T8" fmla="*/ 192 w 768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92">
                <a:moveTo>
                  <a:pt x="192" y="0"/>
                </a:moveTo>
                <a:lnTo>
                  <a:pt x="0" y="192"/>
                </a:lnTo>
                <a:lnTo>
                  <a:pt x="576" y="192"/>
                </a:lnTo>
                <a:lnTo>
                  <a:pt x="768" y="0"/>
                </a:lnTo>
                <a:lnTo>
                  <a:pt x="192" y="0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5844" name="Text Box 4"/>
          <p:cNvSpPr txBox="1">
            <a:spLocks noChangeArrowheads="1"/>
          </p:cNvSpPr>
          <p:nvPr/>
        </p:nvSpPr>
        <p:spPr bwMode="auto">
          <a:xfrm>
            <a:off x="212725" y="3048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endParaRPr lang="en-US" altLang="zh-CN" sz="2000" b="1"/>
          </a:p>
        </p:txBody>
      </p:sp>
      <p:sp>
        <p:nvSpPr>
          <p:cNvPr id="1955854" name="AutoShape 14"/>
          <p:cNvSpPr>
            <a:spLocks noChangeArrowheads="1"/>
          </p:cNvSpPr>
          <p:nvPr/>
        </p:nvSpPr>
        <p:spPr bwMode="auto">
          <a:xfrm>
            <a:off x="5562600" y="1843088"/>
            <a:ext cx="1214438" cy="4024312"/>
          </a:xfrm>
          <a:prstGeom prst="cube">
            <a:avLst>
              <a:gd name="adj" fmla="val 25000"/>
            </a:avLst>
          </a:prstGeom>
          <a:solidFill>
            <a:srgbClr val="33CC33">
              <a:alpha val="50000"/>
            </a:srgbClr>
          </a:solidFill>
          <a:ln w="28575" cap="rnd">
            <a:solidFill>
              <a:srgbClr val="00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55855" name="Group 15"/>
          <p:cNvGrpSpPr>
            <a:grpSpLocks/>
          </p:cNvGrpSpPr>
          <p:nvPr/>
        </p:nvGrpSpPr>
        <p:grpSpPr bwMode="auto">
          <a:xfrm>
            <a:off x="5562600" y="1843088"/>
            <a:ext cx="1214438" cy="4024312"/>
            <a:chOff x="3504" y="1161"/>
            <a:chExt cx="765" cy="2535"/>
          </a:xfrm>
        </p:grpSpPr>
        <p:sp>
          <p:nvSpPr>
            <p:cNvPr id="1955856" name="Freeform 16"/>
            <p:cNvSpPr>
              <a:spLocks/>
            </p:cNvSpPr>
            <p:nvPr/>
          </p:nvSpPr>
          <p:spPr bwMode="auto">
            <a:xfrm>
              <a:off x="3696" y="1161"/>
              <a:ext cx="1" cy="2343"/>
            </a:xfrm>
            <a:custGeom>
              <a:avLst/>
              <a:gdLst>
                <a:gd name="T0" fmla="*/ 0 w 1"/>
                <a:gd name="T1" fmla="*/ 0 h 2343"/>
                <a:gd name="T2" fmla="*/ 0 w 1"/>
                <a:gd name="T3" fmla="*/ 2343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43">
                  <a:moveTo>
                    <a:pt x="0" y="0"/>
                  </a:moveTo>
                  <a:lnTo>
                    <a:pt x="0" y="234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57" name="Line 17"/>
            <p:cNvSpPr>
              <a:spLocks noChangeShapeType="1"/>
            </p:cNvSpPr>
            <p:nvPr/>
          </p:nvSpPr>
          <p:spPr bwMode="auto">
            <a:xfrm flipH="1">
              <a:off x="3696" y="3504"/>
              <a:ext cx="573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58" name="Line 18"/>
            <p:cNvSpPr>
              <a:spLocks noChangeShapeType="1"/>
            </p:cNvSpPr>
            <p:nvPr/>
          </p:nvSpPr>
          <p:spPr bwMode="auto">
            <a:xfrm flipH="1">
              <a:off x="3504" y="3504"/>
              <a:ext cx="192" cy="192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5859" name="Group 19"/>
          <p:cNvGrpSpPr>
            <a:grpSpLocks/>
          </p:cNvGrpSpPr>
          <p:nvPr/>
        </p:nvGrpSpPr>
        <p:grpSpPr bwMode="auto">
          <a:xfrm>
            <a:off x="4584700" y="5062538"/>
            <a:ext cx="3181350" cy="1217612"/>
            <a:chOff x="2888" y="3189"/>
            <a:chExt cx="2004" cy="767"/>
          </a:xfrm>
        </p:grpSpPr>
        <p:sp>
          <p:nvSpPr>
            <p:cNvPr id="1955860" name="Freeform 20"/>
            <p:cNvSpPr>
              <a:spLocks/>
            </p:cNvSpPr>
            <p:nvPr/>
          </p:nvSpPr>
          <p:spPr bwMode="auto">
            <a:xfrm>
              <a:off x="3822" y="3249"/>
              <a:ext cx="702" cy="705"/>
            </a:xfrm>
            <a:custGeom>
              <a:avLst/>
              <a:gdLst>
                <a:gd name="T0" fmla="*/ 0 w 702"/>
                <a:gd name="T1" fmla="*/ 705 h 705"/>
                <a:gd name="T2" fmla="*/ 702 w 702"/>
                <a:gd name="T3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2" h="705">
                  <a:moveTo>
                    <a:pt x="0" y="705"/>
                  </a:moveTo>
                  <a:cubicBezTo>
                    <a:pt x="116" y="588"/>
                    <a:pt x="556" y="147"/>
                    <a:pt x="70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61" name="Freeform 21"/>
            <p:cNvSpPr>
              <a:spLocks/>
            </p:cNvSpPr>
            <p:nvPr/>
          </p:nvSpPr>
          <p:spPr bwMode="auto">
            <a:xfrm>
              <a:off x="4048" y="3296"/>
              <a:ext cx="588" cy="660"/>
            </a:xfrm>
            <a:custGeom>
              <a:avLst/>
              <a:gdLst>
                <a:gd name="T0" fmla="*/ 0 w 588"/>
                <a:gd name="T1" fmla="*/ 660 h 660"/>
                <a:gd name="T2" fmla="*/ 588 w 588"/>
                <a:gd name="T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660">
                  <a:moveTo>
                    <a:pt x="0" y="660"/>
                  </a:moveTo>
                  <a:cubicBezTo>
                    <a:pt x="98" y="550"/>
                    <a:pt x="466" y="137"/>
                    <a:pt x="58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62" name="Freeform 22"/>
            <p:cNvSpPr>
              <a:spLocks/>
            </p:cNvSpPr>
            <p:nvPr/>
          </p:nvSpPr>
          <p:spPr bwMode="auto">
            <a:xfrm>
              <a:off x="4268" y="3348"/>
              <a:ext cx="508" cy="584"/>
            </a:xfrm>
            <a:custGeom>
              <a:avLst/>
              <a:gdLst>
                <a:gd name="T0" fmla="*/ 0 w 508"/>
                <a:gd name="T1" fmla="*/ 584 h 584"/>
                <a:gd name="T2" fmla="*/ 508 w 508"/>
                <a:gd name="T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8" h="584">
                  <a:moveTo>
                    <a:pt x="0" y="584"/>
                  </a:moveTo>
                  <a:cubicBezTo>
                    <a:pt x="85" y="487"/>
                    <a:pt x="402" y="122"/>
                    <a:pt x="50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63" name="Freeform 23"/>
            <p:cNvSpPr>
              <a:spLocks/>
            </p:cNvSpPr>
            <p:nvPr/>
          </p:nvSpPr>
          <p:spPr bwMode="auto">
            <a:xfrm>
              <a:off x="4496" y="3424"/>
              <a:ext cx="396" cy="468"/>
            </a:xfrm>
            <a:custGeom>
              <a:avLst/>
              <a:gdLst>
                <a:gd name="T0" fmla="*/ 0 w 396"/>
                <a:gd name="T1" fmla="*/ 468 h 468"/>
                <a:gd name="T2" fmla="*/ 396 w 396"/>
                <a:gd name="T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468">
                  <a:moveTo>
                    <a:pt x="0" y="468"/>
                  </a:moveTo>
                  <a:cubicBezTo>
                    <a:pt x="67" y="390"/>
                    <a:pt x="314" y="98"/>
                    <a:pt x="39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64" name="Freeform 24"/>
            <p:cNvSpPr>
              <a:spLocks/>
            </p:cNvSpPr>
            <p:nvPr/>
          </p:nvSpPr>
          <p:spPr bwMode="auto">
            <a:xfrm>
              <a:off x="3216" y="3192"/>
              <a:ext cx="580" cy="676"/>
            </a:xfrm>
            <a:custGeom>
              <a:avLst/>
              <a:gdLst>
                <a:gd name="T0" fmla="*/ 0 w 580"/>
                <a:gd name="T1" fmla="*/ 676 h 676"/>
                <a:gd name="T2" fmla="*/ 580 w 580"/>
                <a:gd name="T3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0" h="676">
                  <a:moveTo>
                    <a:pt x="0" y="676"/>
                  </a:moveTo>
                  <a:cubicBezTo>
                    <a:pt x="97" y="563"/>
                    <a:pt x="459" y="141"/>
                    <a:pt x="58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65" name="Freeform 25"/>
            <p:cNvSpPr>
              <a:spLocks/>
            </p:cNvSpPr>
            <p:nvPr/>
          </p:nvSpPr>
          <p:spPr bwMode="auto">
            <a:xfrm>
              <a:off x="3040" y="3204"/>
              <a:ext cx="536" cy="604"/>
            </a:xfrm>
            <a:custGeom>
              <a:avLst/>
              <a:gdLst>
                <a:gd name="T0" fmla="*/ 0 w 536"/>
                <a:gd name="T1" fmla="*/ 604 h 604"/>
                <a:gd name="T2" fmla="*/ 536 w 5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6" h="604">
                  <a:moveTo>
                    <a:pt x="0" y="604"/>
                  </a:moveTo>
                  <a:cubicBezTo>
                    <a:pt x="88" y="504"/>
                    <a:pt x="424" y="126"/>
                    <a:pt x="53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66" name="Freeform 26"/>
            <p:cNvSpPr>
              <a:spLocks/>
            </p:cNvSpPr>
            <p:nvPr/>
          </p:nvSpPr>
          <p:spPr bwMode="auto">
            <a:xfrm>
              <a:off x="2888" y="3244"/>
              <a:ext cx="404" cy="476"/>
            </a:xfrm>
            <a:custGeom>
              <a:avLst/>
              <a:gdLst>
                <a:gd name="T0" fmla="*/ 0 w 404"/>
                <a:gd name="T1" fmla="*/ 476 h 476"/>
                <a:gd name="T2" fmla="*/ 404 w 404"/>
                <a:gd name="T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476">
                  <a:moveTo>
                    <a:pt x="0" y="476"/>
                  </a:moveTo>
                  <a:cubicBezTo>
                    <a:pt x="67" y="397"/>
                    <a:pt x="320" y="99"/>
                    <a:pt x="40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67" name="Freeform 27"/>
            <p:cNvSpPr>
              <a:spLocks/>
            </p:cNvSpPr>
            <p:nvPr/>
          </p:nvSpPr>
          <p:spPr bwMode="auto">
            <a:xfrm>
              <a:off x="3318" y="3189"/>
              <a:ext cx="678" cy="708"/>
            </a:xfrm>
            <a:custGeom>
              <a:avLst/>
              <a:gdLst>
                <a:gd name="T0" fmla="*/ 0 w 678"/>
                <a:gd name="T1" fmla="*/ 708 h 708"/>
                <a:gd name="T2" fmla="*/ 678 w 678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708">
                  <a:moveTo>
                    <a:pt x="0" y="708"/>
                  </a:moveTo>
                  <a:cubicBezTo>
                    <a:pt x="113" y="590"/>
                    <a:pt x="537" y="147"/>
                    <a:pt x="67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5868" name="Text Box 28"/>
          <p:cNvSpPr txBox="1">
            <a:spLocks noChangeArrowheads="1"/>
          </p:cNvSpPr>
          <p:nvPr/>
        </p:nvSpPr>
        <p:spPr bwMode="auto">
          <a:xfrm>
            <a:off x="7848600" y="571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D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grpSp>
        <p:nvGrpSpPr>
          <p:cNvPr id="1955869" name="Group 29"/>
          <p:cNvGrpSpPr>
            <a:grpSpLocks/>
          </p:cNvGrpSpPr>
          <p:nvPr/>
        </p:nvGrpSpPr>
        <p:grpSpPr bwMode="auto">
          <a:xfrm>
            <a:off x="4495800" y="5251450"/>
            <a:ext cx="3384550" cy="920750"/>
            <a:chOff x="2832" y="3308"/>
            <a:chExt cx="2132" cy="580"/>
          </a:xfrm>
        </p:grpSpPr>
        <p:grpSp>
          <p:nvGrpSpPr>
            <p:cNvPr id="1955870" name="Group 30"/>
            <p:cNvGrpSpPr>
              <a:grpSpLocks/>
            </p:cNvGrpSpPr>
            <p:nvPr/>
          </p:nvGrpSpPr>
          <p:grpSpPr bwMode="auto">
            <a:xfrm>
              <a:off x="2832" y="3308"/>
              <a:ext cx="2132" cy="580"/>
              <a:chOff x="2832" y="3308"/>
              <a:chExt cx="2132" cy="580"/>
            </a:xfrm>
          </p:grpSpPr>
          <p:sp>
            <p:nvSpPr>
              <p:cNvPr id="1955871" name="Freeform 31"/>
              <p:cNvSpPr>
                <a:spLocks/>
              </p:cNvSpPr>
              <p:nvPr/>
            </p:nvSpPr>
            <p:spPr bwMode="auto">
              <a:xfrm>
                <a:off x="2880" y="3696"/>
                <a:ext cx="2064" cy="1"/>
              </a:xfrm>
              <a:custGeom>
                <a:avLst/>
                <a:gdLst>
                  <a:gd name="T0" fmla="*/ 0 w 2064"/>
                  <a:gd name="T1" fmla="*/ 0 h 1"/>
                  <a:gd name="T2" fmla="*/ 2064 w 20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4" h="1">
                    <a:moveTo>
                      <a:pt x="0" y="0"/>
                    </a:moveTo>
                    <a:cubicBezTo>
                      <a:pt x="0" y="0"/>
                      <a:pt x="1032" y="0"/>
                      <a:pt x="2064" y="0"/>
                    </a:cubicBezTo>
                  </a:path>
                </a:pathLst>
              </a:custGeom>
              <a:noFill/>
              <a:ln w="28575" cap="rnd" cmpd="sng">
                <a:solidFill>
                  <a:srgbClr val="0099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872" name="Freeform 32"/>
              <p:cNvSpPr>
                <a:spLocks/>
              </p:cNvSpPr>
              <p:nvPr/>
            </p:nvSpPr>
            <p:spPr bwMode="auto">
              <a:xfrm>
                <a:off x="2996" y="3792"/>
                <a:ext cx="1808" cy="4"/>
              </a:xfrm>
              <a:custGeom>
                <a:avLst/>
                <a:gdLst>
                  <a:gd name="T0" fmla="*/ 0 w 1808"/>
                  <a:gd name="T1" fmla="*/ 0 h 4"/>
                  <a:gd name="T2" fmla="*/ 1808 w 1808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08" h="4">
                    <a:moveTo>
                      <a:pt x="0" y="0"/>
                    </a:moveTo>
                    <a:cubicBezTo>
                      <a:pt x="301" y="1"/>
                      <a:pt x="1431" y="3"/>
                      <a:pt x="1808" y="4"/>
                    </a:cubicBezTo>
                  </a:path>
                </a:pathLst>
              </a:custGeom>
              <a:noFill/>
              <a:ln w="28575" cap="rnd" cmpd="sng">
                <a:solidFill>
                  <a:srgbClr val="0099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873" name="Freeform 33"/>
              <p:cNvSpPr>
                <a:spLocks/>
              </p:cNvSpPr>
              <p:nvPr/>
            </p:nvSpPr>
            <p:spPr bwMode="auto">
              <a:xfrm>
                <a:off x="3288" y="3884"/>
                <a:ext cx="1220" cy="4"/>
              </a:xfrm>
              <a:custGeom>
                <a:avLst/>
                <a:gdLst>
                  <a:gd name="T0" fmla="*/ 0 w 1220"/>
                  <a:gd name="T1" fmla="*/ 0 h 4"/>
                  <a:gd name="T2" fmla="*/ 1220 w 1220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20" h="4">
                    <a:moveTo>
                      <a:pt x="0" y="0"/>
                    </a:moveTo>
                    <a:cubicBezTo>
                      <a:pt x="203" y="1"/>
                      <a:pt x="966" y="3"/>
                      <a:pt x="1220" y="4"/>
                    </a:cubicBezTo>
                  </a:path>
                </a:pathLst>
              </a:custGeom>
              <a:noFill/>
              <a:ln w="28575" cap="rnd" cmpd="sng">
                <a:solidFill>
                  <a:srgbClr val="0099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874" name="Freeform 34"/>
              <p:cNvSpPr>
                <a:spLocks/>
              </p:cNvSpPr>
              <p:nvPr/>
            </p:nvSpPr>
            <p:spPr bwMode="auto">
              <a:xfrm>
                <a:off x="2832" y="3504"/>
                <a:ext cx="2132" cy="1"/>
              </a:xfrm>
              <a:custGeom>
                <a:avLst/>
                <a:gdLst>
                  <a:gd name="T0" fmla="*/ 0 w 2132"/>
                  <a:gd name="T1" fmla="*/ 0 h 1"/>
                  <a:gd name="T2" fmla="*/ 2132 w 213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2" h="1">
                    <a:moveTo>
                      <a:pt x="0" y="0"/>
                    </a:moveTo>
                    <a:cubicBezTo>
                      <a:pt x="355" y="0"/>
                      <a:pt x="1688" y="0"/>
                      <a:pt x="2132" y="0"/>
                    </a:cubicBezTo>
                  </a:path>
                </a:pathLst>
              </a:custGeom>
              <a:noFill/>
              <a:ln w="28575" cap="rnd" cmpd="sng">
                <a:solidFill>
                  <a:srgbClr val="0099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875" name="Freeform 35"/>
              <p:cNvSpPr>
                <a:spLocks/>
              </p:cNvSpPr>
              <p:nvPr/>
            </p:nvSpPr>
            <p:spPr bwMode="auto">
              <a:xfrm>
                <a:off x="3080" y="3308"/>
                <a:ext cx="1612" cy="8"/>
              </a:xfrm>
              <a:custGeom>
                <a:avLst/>
                <a:gdLst>
                  <a:gd name="T0" fmla="*/ 0 w 1612"/>
                  <a:gd name="T1" fmla="*/ 8 h 8"/>
                  <a:gd name="T2" fmla="*/ 1612 w 1612"/>
                  <a:gd name="T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12" h="8">
                    <a:moveTo>
                      <a:pt x="0" y="8"/>
                    </a:moveTo>
                    <a:cubicBezTo>
                      <a:pt x="269" y="7"/>
                      <a:pt x="1276" y="2"/>
                      <a:pt x="1612" y="0"/>
                    </a:cubicBezTo>
                  </a:path>
                </a:pathLst>
              </a:custGeom>
              <a:noFill/>
              <a:ln w="28575" cap="rnd" cmpd="sng">
                <a:solidFill>
                  <a:srgbClr val="0099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5876" name="Freeform 36"/>
            <p:cNvSpPr>
              <a:spLocks/>
            </p:cNvSpPr>
            <p:nvPr/>
          </p:nvSpPr>
          <p:spPr bwMode="auto">
            <a:xfrm>
              <a:off x="2952" y="3384"/>
              <a:ext cx="1940" cy="40"/>
            </a:xfrm>
            <a:custGeom>
              <a:avLst/>
              <a:gdLst>
                <a:gd name="T0" fmla="*/ 0 w 1940"/>
                <a:gd name="T1" fmla="*/ 0 h 40"/>
                <a:gd name="T2" fmla="*/ 1940 w 1940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40" h="40">
                  <a:moveTo>
                    <a:pt x="0" y="0"/>
                  </a:moveTo>
                  <a:lnTo>
                    <a:pt x="1940" y="40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5877" name="Text Box 37"/>
          <p:cNvSpPr txBox="1">
            <a:spLocks noChangeArrowheads="1"/>
          </p:cNvSpPr>
          <p:nvPr/>
        </p:nvSpPr>
        <p:spPr bwMode="auto">
          <a:xfrm>
            <a:off x="7005638" y="762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S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55878" name="Text Box 38"/>
          <p:cNvSpPr txBox="1">
            <a:spLocks noChangeArrowheads="1"/>
          </p:cNvSpPr>
          <p:nvPr/>
        </p:nvSpPr>
        <p:spPr bwMode="auto">
          <a:xfrm>
            <a:off x="514350" y="9144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S </a:t>
            </a:r>
            <a:r>
              <a:rPr lang="en-US" altLang="zh-CN" b="1">
                <a:solidFill>
                  <a:srgbClr val="009900"/>
                </a:solidFill>
              </a:rPr>
              <a:t>:  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en-US" altLang="zh-CN" b="1">
                <a:solidFill>
                  <a:srgbClr val="009900"/>
                </a:solidFill>
              </a:rPr>
              <a:t> = </a:t>
            </a:r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,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55879" name="Text Box 39"/>
          <p:cNvSpPr txBox="1">
            <a:spLocks noChangeArrowheads="1"/>
          </p:cNvSpPr>
          <p:nvPr/>
        </p:nvSpPr>
        <p:spPr bwMode="auto">
          <a:xfrm>
            <a:off x="212725" y="13192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1955880" name="Text Box 40"/>
          <p:cNvSpPr txBox="1">
            <a:spLocks noChangeArrowheads="1"/>
          </p:cNvSpPr>
          <p:nvPr/>
        </p:nvSpPr>
        <p:spPr bwMode="auto">
          <a:xfrm>
            <a:off x="212725" y="1828800"/>
            <a:ext cx="330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1  </a:t>
            </a:r>
            <a:r>
              <a:rPr lang="zh-CN" altLang="en-US" sz="2000" b="1"/>
              <a:t>任意分割区域 </a:t>
            </a:r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,</a:t>
            </a:r>
            <a:r>
              <a:rPr lang="zh-CN" altLang="en-US" sz="2000" b="1">
                <a:solidFill>
                  <a:schemeClr val="tx1"/>
                </a:solidFill>
              </a:rPr>
              <a:t>化整为零</a:t>
            </a:r>
            <a:endParaRPr lang="zh-CN" altLang="en-US" sz="2000" b="1"/>
          </a:p>
        </p:txBody>
      </p:sp>
      <p:sp>
        <p:nvSpPr>
          <p:cNvPr id="1955881" name="Rectangle 41"/>
          <p:cNvSpPr>
            <a:spLocks noChangeArrowheads="1"/>
          </p:cNvSpPr>
          <p:nvPr/>
        </p:nvSpPr>
        <p:spPr bwMode="auto">
          <a:xfrm>
            <a:off x="212725" y="2406650"/>
            <a:ext cx="146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2  </a:t>
            </a:r>
            <a:r>
              <a:rPr lang="zh-CN" altLang="en-US" sz="2000" b="1"/>
              <a:t>以平代曲</a:t>
            </a:r>
          </a:p>
        </p:txBody>
      </p:sp>
      <p:sp>
        <p:nvSpPr>
          <p:cNvPr id="1955884" name="Freeform 44"/>
          <p:cNvSpPr>
            <a:spLocks/>
          </p:cNvSpPr>
          <p:nvPr/>
        </p:nvSpPr>
        <p:spPr bwMode="auto">
          <a:xfrm>
            <a:off x="4432300" y="1176338"/>
            <a:ext cx="3505200" cy="1625600"/>
          </a:xfrm>
          <a:custGeom>
            <a:avLst/>
            <a:gdLst>
              <a:gd name="T0" fmla="*/ 16 w 1263"/>
              <a:gd name="T1" fmla="*/ 316 h 596"/>
              <a:gd name="T2" fmla="*/ 78 w 1263"/>
              <a:gd name="T3" fmla="*/ 474 h 596"/>
              <a:gd name="T4" fmla="*/ 270 w 1263"/>
              <a:gd name="T5" fmla="*/ 546 h 596"/>
              <a:gd name="T6" fmla="*/ 606 w 1263"/>
              <a:gd name="T7" fmla="*/ 594 h 596"/>
              <a:gd name="T8" fmla="*/ 969 w 1263"/>
              <a:gd name="T9" fmla="*/ 561 h 596"/>
              <a:gd name="T10" fmla="*/ 1185 w 1263"/>
              <a:gd name="T11" fmla="*/ 468 h 596"/>
              <a:gd name="T12" fmla="*/ 1254 w 1263"/>
              <a:gd name="T13" fmla="*/ 330 h 596"/>
              <a:gd name="T14" fmla="*/ 1128 w 1263"/>
              <a:gd name="T15" fmla="*/ 163 h 596"/>
              <a:gd name="T16" fmla="*/ 855 w 1263"/>
              <a:gd name="T17" fmla="*/ 24 h 596"/>
              <a:gd name="T18" fmla="*/ 501 w 1263"/>
              <a:gd name="T19" fmla="*/ 24 h 596"/>
              <a:gd name="T20" fmla="*/ 174 w 1263"/>
              <a:gd name="T21" fmla="*/ 144 h 596"/>
              <a:gd name="T22" fmla="*/ 16 w 1263"/>
              <a:gd name="T23" fmla="*/ 31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3" h="596">
                <a:moveTo>
                  <a:pt x="16" y="316"/>
                </a:moveTo>
                <a:cubicBezTo>
                  <a:pt x="0" y="371"/>
                  <a:pt x="36" y="436"/>
                  <a:pt x="78" y="474"/>
                </a:cubicBezTo>
                <a:cubicBezTo>
                  <a:pt x="120" y="512"/>
                  <a:pt x="182" y="526"/>
                  <a:pt x="270" y="546"/>
                </a:cubicBezTo>
                <a:cubicBezTo>
                  <a:pt x="358" y="566"/>
                  <a:pt x="490" y="592"/>
                  <a:pt x="606" y="594"/>
                </a:cubicBezTo>
                <a:cubicBezTo>
                  <a:pt x="722" y="596"/>
                  <a:pt x="873" y="582"/>
                  <a:pt x="969" y="561"/>
                </a:cubicBezTo>
                <a:cubicBezTo>
                  <a:pt x="1065" y="540"/>
                  <a:pt x="1138" y="506"/>
                  <a:pt x="1185" y="468"/>
                </a:cubicBezTo>
                <a:cubicBezTo>
                  <a:pt x="1232" y="430"/>
                  <a:pt x="1263" y="381"/>
                  <a:pt x="1254" y="330"/>
                </a:cubicBezTo>
                <a:cubicBezTo>
                  <a:pt x="1245" y="279"/>
                  <a:pt x="1194" y="214"/>
                  <a:pt x="1128" y="163"/>
                </a:cubicBezTo>
                <a:cubicBezTo>
                  <a:pt x="1062" y="111"/>
                  <a:pt x="959" y="47"/>
                  <a:pt x="855" y="24"/>
                </a:cubicBezTo>
                <a:cubicBezTo>
                  <a:pt x="751" y="0"/>
                  <a:pt x="614" y="3"/>
                  <a:pt x="501" y="24"/>
                </a:cubicBezTo>
                <a:cubicBezTo>
                  <a:pt x="388" y="44"/>
                  <a:pt x="255" y="95"/>
                  <a:pt x="174" y="144"/>
                </a:cubicBezTo>
                <a:cubicBezTo>
                  <a:pt x="93" y="193"/>
                  <a:pt x="32" y="261"/>
                  <a:pt x="16" y="316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5885" name="Freeform 45"/>
          <p:cNvSpPr>
            <a:spLocks/>
          </p:cNvSpPr>
          <p:nvPr/>
        </p:nvSpPr>
        <p:spPr bwMode="auto">
          <a:xfrm>
            <a:off x="5572125" y="1771650"/>
            <a:ext cx="1204913" cy="371475"/>
          </a:xfrm>
          <a:custGeom>
            <a:avLst/>
            <a:gdLst>
              <a:gd name="T0" fmla="*/ 192 w 759"/>
              <a:gd name="T1" fmla="*/ 24 h 234"/>
              <a:gd name="T2" fmla="*/ 90 w 759"/>
              <a:gd name="T3" fmla="*/ 108 h 234"/>
              <a:gd name="T4" fmla="*/ 0 w 759"/>
              <a:gd name="T5" fmla="*/ 234 h 234"/>
              <a:gd name="T6" fmla="*/ 204 w 759"/>
              <a:gd name="T7" fmla="*/ 219 h 234"/>
              <a:gd name="T8" fmla="*/ 402 w 759"/>
              <a:gd name="T9" fmla="*/ 216 h 234"/>
              <a:gd name="T10" fmla="*/ 570 w 759"/>
              <a:gd name="T11" fmla="*/ 232 h 234"/>
              <a:gd name="T12" fmla="*/ 654 w 759"/>
              <a:gd name="T13" fmla="*/ 126 h 234"/>
              <a:gd name="T14" fmla="*/ 759 w 759"/>
              <a:gd name="T15" fmla="*/ 45 h 234"/>
              <a:gd name="T16" fmla="*/ 618 w 759"/>
              <a:gd name="T17" fmla="*/ 12 h 234"/>
              <a:gd name="T18" fmla="*/ 474 w 759"/>
              <a:gd name="T19" fmla="*/ 0 h 234"/>
              <a:gd name="T20" fmla="*/ 342 w 759"/>
              <a:gd name="T21" fmla="*/ 3 h 234"/>
              <a:gd name="T22" fmla="*/ 192 w 759"/>
              <a:gd name="T23" fmla="*/ 2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9" h="234">
                <a:moveTo>
                  <a:pt x="192" y="24"/>
                </a:moveTo>
                <a:lnTo>
                  <a:pt x="90" y="108"/>
                </a:lnTo>
                <a:lnTo>
                  <a:pt x="0" y="234"/>
                </a:lnTo>
                <a:lnTo>
                  <a:pt x="204" y="219"/>
                </a:lnTo>
                <a:lnTo>
                  <a:pt x="402" y="216"/>
                </a:lnTo>
                <a:lnTo>
                  <a:pt x="570" y="232"/>
                </a:lnTo>
                <a:lnTo>
                  <a:pt x="654" y="126"/>
                </a:lnTo>
                <a:lnTo>
                  <a:pt x="759" y="45"/>
                </a:lnTo>
                <a:lnTo>
                  <a:pt x="618" y="12"/>
                </a:lnTo>
                <a:lnTo>
                  <a:pt x="474" y="0"/>
                </a:lnTo>
                <a:lnTo>
                  <a:pt x="342" y="3"/>
                </a:lnTo>
                <a:lnTo>
                  <a:pt x="192" y="24"/>
                </a:lnTo>
                <a:close/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55886" name="Group 46"/>
          <p:cNvGrpSpPr>
            <a:grpSpLocks/>
          </p:cNvGrpSpPr>
          <p:nvPr/>
        </p:nvGrpSpPr>
        <p:grpSpPr bwMode="auto">
          <a:xfrm>
            <a:off x="5567363" y="1824038"/>
            <a:ext cx="1208087" cy="979487"/>
            <a:chOff x="3507" y="1149"/>
            <a:chExt cx="761" cy="617"/>
          </a:xfrm>
        </p:grpSpPr>
        <p:sp>
          <p:nvSpPr>
            <p:cNvPr id="1955887" name="Freeform 47"/>
            <p:cNvSpPr>
              <a:spLocks/>
            </p:cNvSpPr>
            <p:nvPr/>
          </p:nvSpPr>
          <p:spPr bwMode="auto">
            <a:xfrm>
              <a:off x="3507" y="1350"/>
              <a:ext cx="1" cy="375"/>
            </a:xfrm>
            <a:custGeom>
              <a:avLst/>
              <a:gdLst>
                <a:gd name="T0" fmla="*/ 0 w 1"/>
                <a:gd name="T1" fmla="*/ 375 h 375"/>
                <a:gd name="T2" fmla="*/ 0 w 1"/>
                <a:gd name="T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75">
                  <a:moveTo>
                    <a:pt x="0" y="375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88" name="Freeform 48"/>
            <p:cNvSpPr>
              <a:spLocks/>
            </p:cNvSpPr>
            <p:nvPr/>
          </p:nvSpPr>
          <p:spPr bwMode="auto">
            <a:xfrm>
              <a:off x="3696" y="1149"/>
              <a:ext cx="1" cy="617"/>
            </a:xfrm>
            <a:custGeom>
              <a:avLst/>
              <a:gdLst>
                <a:gd name="T0" fmla="*/ 1 w 1"/>
                <a:gd name="T1" fmla="*/ 617 h 617"/>
                <a:gd name="T2" fmla="*/ 0 w 1"/>
                <a:gd name="T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17">
                  <a:moveTo>
                    <a:pt x="1" y="617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89" name="Line 49"/>
            <p:cNvSpPr>
              <a:spLocks noChangeShapeType="1"/>
            </p:cNvSpPr>
            <p:nvPr/>
          </p:nvSpPr>
          <p:spPr bwMode="auto">
            <a:xfrm flipV="1">
              <a:off x="4080" y="1350"/>
              <a:ext cx="0" cy="415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90" name="Freeform 50"/>
            <p:cNvSpPr>
              <a:spLocks/>
            </p:cNvSpPr>
            <p:nvPr/>
          </p:nvSpPr>
          <p:spPr bwMode="auto">
            <a:xfrm>
              <a:off x="4261" y="1158"/>
              <a:ext cx="7" cy="608"/>
            </a:xfrm>
            <a:custGeom>
              <a:avLst/>
              <a:gdLst>
                <a:gd name="T0" fmla="*/ 7 w 7"/>
                <a:gd name="T1" fmla="*/ 608 h 608"/>
                <a:gd name="T2" fmla="*/ 0 w 7"/>
                <a:gd name="T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608">
                  <a:moveTo>
                    <a:pt x="7" y="608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5895" name="Group 55"/>
          <p:cNvGrpSpPr>
            <a:grpSpLocks/>
          </p:cNvGrpSpPr>
          <p:nvPr/>
        </p:nvGrpSpPr>
        <p:grpSpPr bwMode="auto">
          <a:xfrm>
            <a:off x="6172200" y="1905000"/>
            <a:ext cx="3175" cy="3795713"/>
            <a:chOff x="3888" y="1200"/>
            <a:chExt cx="2" cy="2391"/>
          </a:xfrm>
        </p:grpSpPr>
        <p:sp>
          <p:nvSpPr>
            <p:cNvPr id="1955892" name="Freeform 52"/>
            <p:cNvSpPr>
              <a:spLocks/>
            </p:cNvSpPr>
            <p:nvPr/>
          </p:nvSpPr>
          <p:spPr bwMode="auto">
            <a:xfrm>
              <a:off x="3888" y="1200"/>
              <a:ext cx="1" cy="565"/>
            </a:xfrm>
            <a:custGeom>
              <a:avLst/>
              <a:gdLst>
                <a:gd name="T0" fmla="*/ 0 w 1"/>
                <a:gd name="T1" fmla="*/ 565 h 565"/>
                <a:gd name="T2" fmla="*/ 0 w 1"/>
                <a:gd name="T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65">
                  <a:moveTo>
                    <a:pt x="0" y="565"/>
                  </a:move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93" name="Freeform 53"/>
            <p:cNvSpPr>
              <a:spLocks/>
            </p:cNvSpPr>
            <p:nvPr/>
          </p:nvSpPr>
          <p:spPr bwMode="auto">
            <a:xfrm>
              <a:off x="3889" y="1766"/>
              <a:ext cx="1" cy="1825"/>
            </a:xfrm>
            <a:custGeom>
              <a:avLst/>
              <a:gdLst>
                <a:gd name="T0" fmla="*/ 1 w 1"/>
                <a:gd name="T1" fmla="*/ 1825 h 1825"/>
                <a:gd name="T2" fmla="*/ 0 w 1"/>
                <a:gd name="T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25">
                  <a:moveTo>
                    <a:pt x="1" y="182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5894" name="Arc 54"/>
          <p:cNvSpPr>
            <a:spLocks/>
          </p:cNvSpPr>
          <p:nvPr/>
        </p:nvSpPr>
        <p:spPr bwMode="auto">
          <a:xfrm>
            <a:off x="4465638" y="5070475"/>
            <a:ext cx="3446462" cy="635000"/>
          </a:xfrm>
          <a:custGeom>
            <a:avLst/>
            <a:gdLst>
              <a:gd name="G0" fmla="+- 21192 0 0"/>
              <a:gd name="G1" fmla="+- 21600 0 0"/>
              <a:gd name="G2" fmla="+- 21600 0 0"/>
              <a:gd name="T0" fmla="*/ 0 w 42792"/>
              <a:gd name="T1" fmla="*/ 17423 h 21600"/>
              <a:gd name="T2" fmla="*/ 42792 w 42792"/>
              <a:gd name="T3" fmla="*/ 21600 h 21600"/>
              <a:gd name="T4" fmla="*/ 21192 w 427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92" h="21600" fill="none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</a:path>
              <a:path w="42792" h="21600" stroke="0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  <a:lnTo>
                  <a:pt x="21192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5896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304800"/>
            <a:ext cx="321945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曲顶柱体的体积</a:t>
            </a:r>
            <a:endParaRPr lang="zh-CN" altLang="en-US" b="1"/>
          </a:p>
        </p:txBody>
      </p:sp>
      <p:sp>
        <p:nvSpPr>
          <p:cNvPr id="1955897" name="Text Box 57"/>
          <p:cNvSpPr txBox="1">
            <a:spLocks noChangeArrowheads="1"/>
          </p:cNvSpPr>
          <p:nvPr/>
        </p:nvSpPr>
        <p:spPr bwMode="auto">
          <a:xfrm>
            <a:off x="5667375" y="55149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CN" sz="1800" b="1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1955898" name="AutoShape 5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5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95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5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5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5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5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5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5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5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5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5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5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5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5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5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5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5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5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42" grpId="0" animBg="1"/>
      <p:bldP spid="1955843" grpId="0" animBg="1"/>
      <p:bldP spid="1955854" grpId="0" animBg="1"/>
      <p:bldP spid="1955868" grpId="0" autoUpdateAnimBg="0"/>
      <p:bldP spid="1955877" grpId="0" autoUpdateAnimBg="0"/>
      <p:bldP spid="1955878" grpId="0" autoUpdateAnimBg="0"/>
      <p:bldP spid="1955879" grpId="0" autoUpdateAnimBg="0"/>
      <p:bldP spid="1955880" grpId="0" autoUpdateAnimBg="0"/>
      <p:bldP spid="1955881" grpId="0" autoUpdateAnimBg="0"/>
      <p:bldP spid="1955884" grpId="0" animBg="1"/>
      <p:bldP spid="1955885" grpId="0" animBg="1"/>
      <p:bldP spid="1955894" grpId="0" animBg="1"/>
      <p:bldP spid="19558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868" name="Group 4"/>
          <p:cNvGrpSpPr>
            <a:grpSpLocks/>
          </p:cNvGrpSpPr>
          <p:nvPr/>
        </p:nvGrpSpPr>
        <p:grpSpPr bwMode="auto">
          <a:xfrm>
            <a:off x="1981200" y="1066800"/>
            <a:ext cx="6650038" cy="5610225"/>
            <a:chOff x="844" y="600"/>
            <a:chExt cx="4189" cy="3534"/>
          </a:xfrm>
        </p:grpSpPr>
        <p:sp>
          <p:nvSpPr>
            <p:cNvPr id="1956869" name="Text Box 5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6870" name="Text Box 6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6871" name="Line 7"/>
            <p:cNvSpPr>
              <a:spLocks noChangeShapeType="1"/>
            </p:cNvSpPr>
            <p:nvPr/>
          </p:nvSpPr>
          <p:spPr bwMode="auto">
            <a:xfrm>
              <a:off x="2192" y="3039"/>
              <a:ext cx="2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872" name="Text Box 8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56873" name="Text Box 9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6874" name="Freeform 10"/>
            <p:cNvSpPr>
              <a:spLocks/>
            </p:cNvSpPr>
            <p:nvPr/>
          </p:nvSpPr>
          <p:spPr bwMode="auto">
            <a:xfrm>
              <a:off x="2206" y="664"/>
              <a:ext cx="2" cy="2368"/>
            </a:xfrm>
            <a:custGeom>
              <a:avLst/>
              <a:gdLst>
                <a:gd name="T0" fmla="*/ 0 w 2"/>
                <a:gd name="T1" fmla="*/ 2368 h 2368"/>
                <a:gd name="T2" fmla="*/ 2 w 2"/>
                <a:gd name="T3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368">
                  <a:moveTo>
                    <a:pt x="0" y="2368"/>
                  </a:moveTo>
                  <a:lnTo>
                    <a:pt x="2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875" name="Freeform 11"/>
            <p:cNvSpPr>
              <a:spLocks/>
            </p:cNvSpPr>
            <p:nvPr/>
          </p:nvSpPr>
          <p:spPr bwMode="auto">
            <a:xfrm>
              <a:off x="1110" y="3039"/>
              <a:ext cx="1095" cy="1095"/>
            </a:xfrm>
            <a:custGeom>
              <a:avLst/>
              <a:gdLst>
                <a:gd name="T0" fmla="*/ 1095 w 1095"/>
                <a:gd name="T1" fmla="*/ 0 h 1095"/>
                <a:gd name="T2" fmla="*/ 0 w 1095"/>
                <a:gd name="T3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5" h="1095">
                  <a:moveTo>
                    <a:pt x="1095" y="0"/>
                  </a:moveTo>
                  <a:lnTo>
                    <a:pt x="0" y="109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6866" name="AutoShape 2"/>
          <p:cNvSpPr>
            <a:spLocks noChangeArrowheads="1"/>
          </p:cNvSpPr>
          <p:nvPr/>
        </p:nvSpPr>
        <p:spPr bwMode="auto">
          <a:xfrm>
            <a:off x="4470400" y="1547813"/>
            <a:ext cx="3441700" cy="4733925"/>
          </a:xfrm>
          <a:prstGeom prst="can">
            <a:avLst>
              <a:gd name="adj" fmla="val 3438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6867" name="Freeform 3"/>
          <p:cNvSpPr>
            <a:spLocks/>
          </p:cNvSpPr>
          <p:nvPr/>
        </p:nvSpPr>
        <p:spPr bwMode="auto">
          <a:xfrm>
            <a:off x="5562600" y="5562600"/>
            <a:ext cx="1219200" cy="304800"/>
          </a:xfrm>
          <a:custGeom>
            <a:avLst/>
            <a:gdLst>
              <a:gd name="T0" fmla="*/ 192 w 768"/>
              <a:gd name="T1" fmla="*/ 0 h 192"/>
              <a:gd name="T2" fmla="*/ 0 w 768"/>
              <a:gd name="T3" fmla="*/ 192 h 192"/>
              <a:gd name="T4" fmla="*/ 576 w 768"/>
              <a:gd name="T5" fmla="*/ 192 h 192"/>
              <a:gd name="T6" fmla="*/ 768 w 768"/>
              <a:gd name="T7" fmla="*/ 0 h 192"/>
              <a:gd name="T8" fmla="*/ 192 w 768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92">
                <a:moveTo>
                  <a:pt x="192" y="0"/>
                </a:moveTo>
                <a:lnTo>
                  <a:pt x="0" y="192"/>
                </a:lnTo>
                <a:lnTo>
                  <a:pt x="576" y="192"/>
                </a:lnTo>
                <a:lnTo>
                  <a:pt x="768" y="0"/>
                </a:lnTo>
                <a:lnTo>
                  <a:pt x="192" y="0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56877" name="Group 13"/>
          <p:cNvGrpSpPr>
            <a:grpSpLocks/>
          </p:cNvGrpSpPr>
          <p:nvPr/>
        </p:nvGrpSpPr>
        <p:grpSpPr bwMode="auto">
          <a:xfrm>
            <a:off x="4584700" y="5054600"/>
            <a:ext cx="3181350" cy="1225550"/>
            <a:chOff x="2888" y="3184"/>
            <a:chExt cx="2004" cy="772"/>
          </a:xfrm>
        </p:grpSpPr>
        <p:sp>
          <p:nvSpPr>
            <p:cNvPr id="1956878" name="Freeform 14"/>
            <p:cNvSpPr>
              <a:spLocks/>
            </p:cNvSpPr>
            <p:nvPr/>
          </p:nvSpPr>
          <p:spPr bwMode="auto">
            <a:xfrm>
              <a:off x="3840" y="3256"/>
              <a:ext cx="660" cy="700"/>
            </a:xfrm>
            <a:custGeom>
              <a:avLst/>
              <a:gdLst>
                <a:gd name="T0" fmla="*/ 0 w 660"/>
                <a:gd name="T1" fmla="*/ 700 h 700"/>
                <a:gd name="T2" fmla="*/ 660 w 660"/>
                <a:gd name="T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700">
                  <a:moveTo>
                    <a:pt x="0" y="700"/>
                  </a:moveTo>
                  <a:cubicBezTo>
                    <a:pt x="110" y="583"/>
                    <a:pt x="523" y="146"/>
                    <a:pt x="66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79" name="Freeform 15"/>
            <p:cNvSpPr>
              <a:spLocks/>
            </p:cNvSpPr>
            <p:nvPr/>
          </p:nvSpPr>
          <p:spPr bwMode="auto">
            <a:xfrm>
              <a:off x="4048" y="3296"/>
              <a:ext cx="588" cy="660"/>
            </a:xfrm>
            <a:custGeom>
              <a:avLst/>
              <a:gdLst>
                <a:gd name="T0" fmla="*/ 0 w 588"/>
                <a:gd name="T1" fmla="*/ 660 h 660"/>
                <a:gd name="T2" fmla="*/ 588 w 588"/>
                <a:gd name="T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660">
                  <a:moveTo>
                    <a:pt x="0" y="660"/>
                  </a:moveTo>
                  <a:cubicBezTo>
                    <a:pt x="98" y="550"/>
                    <a:pt x="466" y="137"/>
                    <a:pt x="58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0" name="Freeform 16"/>
            <p:cNvSpPr>
              <a:spLocks/>
            </p:cNvSpPr>
            <p:nvPr/>
          </p:nvSpPr>
          <p:spPr bwMode="auto">
            <a:xfrm>
              <a:off x="4268" y="3348"/>
              <a:ext cx="508" cy="584"/>
            </a:xfrm>
            <a:custGeom>
              <a:avLst/>
              <a:gdLst>
                <a:gd name="T0" fmla="*/ 0 w 508"/>
                <a:gd name="T1" fmla="*/ 584 h 584"/>
                <a:gd name="T2" fmla="*/ 508 w 508"/>
                <a:gd name="T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8" h="584">
                  <a:moveTo>
                    <a:pt x="0" y="584"/>
                  </a:moveTo>
                  <a:cubicBezTo>
                    <a:pt x="85" y="487"/>
                    <a:pt x="402" y="122"/>
                    <a:pt x="50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1" name="Freeform 17"/>
            <p:cNvSpPr>
              <a:spLocks/>
            </p:cNvSpPr>
            <p:nvPr/>
          </p:nvSpPr>
          <p:spPr bwMode="auto">
            <a:xfrm>
              <a:off x="4496" y="3424"/>
              <a:ext cx="396" cy="468"/>
            </a:xfrm>
            <a:custGeom>
              <a:avLst/>
              <a:gdLst>
                <a:gd name="T0" fmla="*/ 0 w 396"/>
                <a:gd name="T1" fmla="*/ 468 h 468"/>
                <a:gd name="T2" fmla="*/ 396 w 396"/>
                <a:gd name="T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468">
                  <a:moveTo>
                    <a:pt x="0" y="468"/>
                  </a:moveTo>
                  <a:cubicBezTo>
                    <a:pt x="67" y="390"/>
                    <a:pt x="314" y="98"/>
                    <a:pt x="39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2" name="Freeform 18"/>
            <p:cNvSpPr>
              <a:spLocks/>
            </p:cNvSpPr>
            <p:nvPr/>
          </p:nvSpPr>
          <p:spPr bwMode="auto">
            <a:xfrm>
              <a:off x="3216" y="3192"/>
              <a:ext cx="580" cy="676"/>
            </a:xfrm>
            <a:custGeom>
              <a:avLst/>
              <a:gdLst>
                <a:gd name="T0" fmla="*/ 0 w 580"/>
                <a:gd name="T1" fmla="*/ 676 h 676"/>
                <a:gd name="T2" fmla="*/ 580 w 580"/>
                <a:gd name="T3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0" h="676">
                  <a:moveTo>
                    <a:pt x="0" y="676"/>
                  </a:moveTo>
                  <a:cubicBezTo>
                    <a:pt x="97" y="563"/>
                    <a:pt x="459" y="141"/>
                    <a:pt x="58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3" name="Freeform 19"/>
            <p:cNvSpPr>
              <a:spLocks/>
            </p:cNvSpPr>
            <p:nvPr/>
          </p:nvSpPr>
          <p:spPr bwMode="auto">
            <a:xfrm>
              <a:off x="3040" y="3204"/>
              <a:ext cx="536" cy="604"/>
            </a:xfrm>
            <a:custGeom>
              <a:avLst/>
              <a:gdLst>
                <a:gd name="T0" fmla="*/ 0 w 536"/>
                <a:gd name="T1" fmla="*/ 604 h 604"/>
                <a:gd name="T2" fmla="*/ 536 w 5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6" h="604">
                  <a:moveTo>
                    <a:pt x="0" y="604"/>
                  </a:moveTo>
                  <a:cubicBezTo>
                    <a:pt x="88" y="504"/>
                    <a:pt x="424" y="126"/>
                    <a:pt x="53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4" name="Freeform 20"/>
            <p:cNvSpPr>
              <a:spLocks/>
            </p:cNvSpPr>
            <p:nvPr/>
          </p:nvSpPr>
          <p:spPr bwMode="auto">
            <a:xfrm>
              <a:off x="2888" y="3244"/>
              <a:ext cx="404" cy="476"/>
            </a:xfrm>
            <a:custGeom>
              <a:avLst/>
              <a:gdLst>
                <a:gd name="T0" fmla="*/ 0 w 404"/>
                <a:gd name="T1" fmla="*/ 476 h 476"/>
                <a:gd name="T2" fmla="*/ 404 w 404"/>
                <a:gd name="T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476">
                  <a:moveTo>
                    <a:pt x="0" y="476"/>
                  </a:moveTo>
                  <a:cubicBezTo>
                    <a:pt x="67" y="397"/>
                    <a:pt x="320" y="99"/>
                    <a:pt x="40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5" name="Freeform 21"/>
            <p:cNvSpPr>
              <a:spLocks/>
            </p:cNvSpPr>
            <p:nvPr/>
          </p:nvSpPr>
          <p:spPr bwMode="auto">
            <a:xfrm>
              <a:off x="3324" y="3184"/>
              <a:ext cx="644" cy="720"/>
            </a:xfrm>
            <a:custGeom>
              <a:avLst/>
              <a:gdLst>
                <a:gd name="T0" fmla="*/ 0 w 644"/>
                <a:gd name="T1" fmla="*/ 720 h 720"/>
                <a:gd name="T2" fmla="*/ 644 w 644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720">
                  <a:moveTo>
                    <a:pt x="0" y="720"/>
                  </a:moveTo>
                  <a:cubicBezTo>
                    <a:pt x="107" y="600"/>
                    <a:pt x="510" y="150"/>
                    <a:pt x="64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6886" name="Group 22"/>
          <p:cNvGrpSpPr>
            <a:grpSpLocks/>
          </p:cNvGrpSpPr>
          <p:nvPr/>
        </p:nvGrpSpPr>
        <p:grpSpPr bwMode="auto">
          <a:xfrm>
            <a:off x="4495800" y="5251450"/>
            <a:ext cx="3384550" cy="920750"/>
            <a:chOff x="2832" y="3308"/>
            <a:chExt cx="2132" cy="580"/>
          </a:xfrm>
        </p:grpSpPr>
        <p:sp>
          <p:nvSpPr>
            <p:cNvPr id="1956887" name="Freeform 23"/>
            <p:cNvSpPr>
              <a:spLocks/>
            </p:cNvSpPr>
            <p:nvPr/>
          </p:nvSpPr>
          <p:spPr bwMode="auto">
            <a:xfrm>
              <a:off x="2880" y="3696"/>
              <a:ext cx="2064" cy="1"/>
            </a:xfrm>
            <a:custGeom>
              <a:avLst/>
              <a:gdLst>
                <a:gd name="T0" fmla="*/ 0 w 2064"/>
                <a:gd name="T1" fmla="*/ 0 h 1"/>
                <a:gd name="T2" fmla="*/ 2064 w 20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64" h="1">
                  <a:moveTo>
                    <a:pt x="0" y="0"/>
                  </a:moveTo>
                  <a:cubicBezTo>
                    <a:pt x="0" y="0"/>
                    <a:pt x="1032" y="0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8" name="Freeform 24"/>
            <p:cNvSpPr>
              <a:spLocks/>
            </p:cNvSpPr>
            <p:nvPr/>
          </p:nvSpPr>
          <p:spPr bwMode="auto">
            <a:xfrm>
              <a:off x="2996" y="3792"/>
              <a:ext cx="1808" cy="4"/>
            </a:xfrm>
            <a:custGeom>
              <a:avLst/>
              <a:gdLst>
                <a:gd name="T0" fmla="*/ 0 w 1808"/>
                <a:gd name="T1" fmla="*/ 0 h 4"/>
                <a:gd name="T2" fmla="*/ 1808 w 180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8" h="4">
                  <a:moveTo>
                    <a:pt x="0" y="0"/>
                  </a:moveTo>
                  <a:cubicBezTo>
                    <a:pt x="301" y="1"/>
                    <a:pt x="1431" y="3"/>
                    <a:pt x="1808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89" name="Freeform 25"/>
            <p:cNvSpPr>
              <a:spLocks/>
            </p:cNvSpPr>
            <p:nvPr/>
          </p:nvSpPr>
          <p:spPr bwMode="auto">
            <a:xfrm>
              <a:off x="3288" y="3884"/>
              <a:ext cx="1220" cy="4"/>
            </a:xfrm>
            <a:custGeom>
              <a:avLst/>
              <a:gdLst>
                <a:gd name="T0" fmla="*/ 0 w 1220"/>
                <a:gd name="T1" fmla="*/ 0 h 4"/>
                <a:gd name="T2" fmla="*/ 1220 w 122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20" h="4">
                  <a:moveTo>
                    <a:pt x="0" y="0"/>
                  </a:moveTo>
                  <a:cubicBezTo>
                    <a:pt x="203" y="1"/>
                    <a:pt x="966" y="3"/>
                    <a:pt x="1220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90" name="Freeform 26"/>
            <p:cNvSpPr>
              <a:spLocks/>
            </p:cNvSpPr>
            <p:nvPr/>
          </p:nvSpPr>
          <p:spPr bwMode="auto">
            <a:xfrm>
              <a:off x="2832" y="3504"/>
              <a:ext cx="2132" cy="1"/>
            </a:xfrm>
            <a:custGeom>
              <a:avLst/>
              <a:gdLst>
                <a:gd name="T0" fmla="*/ 0 w 2132"/>
                <a:gd name="T1" fmla="*/ 0 h 1"/>
                <a:gd name="T2" fmla="*/ 2132 w 21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32" h="1">
                  <a:moveTo>
                    <a:pt x="0" y="0"/>
                  </a:moveTo>
                  <a:cubicBezTo>
                    <a:pt x="355" y="0"/>
                    <a:pt x="1688" y="0"/>
                    <a:pt x="213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91" name="Freeform 27"/>
            <p:cNvSpPr>
              <a:spLocks/>
            </p:cNvSpPr>
            <p:nvPr/>
          </p:nvSpPr>
          <p:spPr bwMode="auto">
            <a:xfrm>
              <a:off x="3080" y="3308"/>
              <a:ext cx="1612" cy="8"/>
            </a:xfrm>
            <a:custGeom>
              <a:avLst/>
              <a:gdLst>
                <a:gd name="T0" fmla="*/ 0 w 1612"/>
                <a:gd name="T1" fmla="*/ 8 h 8"/>
                <a:gd name="T2" fmla="*/ 1612 w 1612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2" h="8">
                  <a:moveTo>
                    <a:pt x="0" y="8"/>
                  </a:moveTo>
                  <a:cubicBezTo>
                    <a:pt x="269" y="7"/>
                    <a:pt x="1276" y="2"/>
                    <a:pt x="161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6892" name="Text Box 28"/>
          <p:cNvSpPr txBox="1">
            <a:spLocks noChangeArrowheads="1"/>
          </p:cNvSpPr>
          <p:nvPr/>
        </p:nvSpPr>
        <p:spPr bwMode="auto">
          <a:xfrm>
            <a:off x="7848600" y="571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D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1956893" name="Text Box 29"/>
          <p:cNvSpPr txBox="1">
            <a:spLocks noChangeArrowheads="1"/>
          </p:cNvSpPr>
          <p:nvPr/>
        </p:nvSpPr>
        <p:spPr bwMode="auto">
          <a:xfrm>
            <a:off x="514350" y="914400"/>
            <a:ext cx="188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S </a:t>
            </a:r>
            <a:r>
              <a:rPr lang="en-US" altLang="zh-CN" b="1">
                <a:solidFill>
                  <a:srgbClr val="009900"/>
                </a:solidFill>
              </a:rPr>
              <a:t>:  z = </a:t>
            </a:r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,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56896" name="Object 32"/>
          <p:cNvGraphicFramePr>
            <a:graphicFrameLocks noChangeAspect="1"/>
          </p:cNvGraphicFramePr>
          <p:nvPr/>
        </p:nvGraphicFramePr>
        <p:xfrm>
          <a:off x="514350" y="2895600"/>
          <a:ext cx="2381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24" name="公式" r:id="rId3" imgW="1282680" imgH="228600" progId="Equation.3">
                  <p:embed/>
                </p:oleObj>
              </mc:Choice>
              <mc:Fallback>
                <p:oleObj name="公式" r:id="rId3" imgW="12826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895600"/>
                        <a:ext cx="2381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97" name="Text Box 33"/>
          <p:cNvSpPr txBox="1">
            <a:spLocks noChangeArrowheads="1"/>
          </p:cNvSpPr>
          <p:nvPr/>
        </p:nvSpPr>
        <p:spPr bwMode="auto">
          <a:xfrm>
            <a:off x="212725" y="3505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3 </a:t>
            </a:r>
            <a:r>
              <a:rPr lang="zh-CN" altLang="en-US" sz="2000" b="1"/>
              <a:t>积零为整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56898" name="Freeform 34"/>
          <p:cNvSpPr>
            <a:spLocks/>
          </p:cNvSpPr>
          <p:nvPr/>
        </p:nvSpPr>
        <p:spPr bwMode="auto">
          <a:xfrm>
            <a:off x="4432300" y="1176338"/>
            <a:ext cx="3505200" cy="1625600"/>
          </a:xfrm>
          <a:custGeom>
            <a:avLst/>
            <a:gdLst>
              <a:gd name="T0" fmla="*/ 16 w 1263"/>
              <a:gd name="T1" fmla="*/ 316 h 596"/>
              <a:gd name="T2" fmla="*/ 78 w 1263"/>
              <a:gd name="T3" fmla="*/ 474 h 596"/>
              <a:gd name="T4" fmla="*/ 270 w 1263"/>
              <a:gd name="T5" fmla="*/ 546 h 596"/>
              <a:gd name="T6" fmla="*/ 606 w 1263"/>
              <a:gd name="T7" fmla="*/ 594 h 596"/>
              <a:gd name="T8" fmla="*/ 969 w 1263"/>
              <a:gd name="T9" fmla="*/ 561 h 596"/>
              <a:gd name="T10" fmla="*/ 1185 w 1263"/>
              <a:gd name="T11" fmla="*/ 468 h 596"/>
              <a:gd name="T12" fmla="*/ 1254 w 1263"/>
              <a:gd name="T13" fmla="*/ 330 h 596"/>
              <a:gd name="T14" fmla="*/ 1128 w 1263"/>
              <a:gd name="T15" fmla="*/ 163 h 596"/>
              <a:gd name="T16" fmla="*/ 855 w 1263"/>
              <a:gd name="T17" fmla="*/ 24 h 596"/>
              <a:gd name="T18" fmla="*/ 501 w 1263"/>
              <a:gd name="T19" fmla="*/ 24 h 596"/>
              <a:gd name="T20" fmla="*/ 174 w 1263"/>
              <a:gd name="T21" fmla="*/ 144 h 596"/>
              <a:gd name="T22" fmla="*/ 16 w 1263"/>
              <a:gd name="T23" fmla="*/ 31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3" h="596">
                <a:moveTo>
                  <a:pt x="16" y="316"/>
                </a:moveTo>
                <a:cubicBezTo>
                  <a:pt x="0" y="371"/>
                  <a:pt x="36" y="436"/>
                  <a:pt x="78" y="474"/>
                </a:cubicBezTo>
                <a:cubicBezTo>
                  <a:pt x="120" y="512"/>
                  <a:pt x="182" y="526"/>
                  <a:pt x="270" y="546"/>
                </a:cubicBezTo>
                <a:cubicBezTo>
                  <a:pt x="358" y="566"/>
                  <a:pt x="490" y="592"/>
                  <a:pt x="606" y="594"/>
                </a:cubicBezTo>
                <a:cubicBezTo>
                  <a:pt x="722" y="596"/>
                  <a:pt x="873" y="582"/>
                  <a:pt x="969" y="561"/>
                </a:cubicBezTo>
                <a:cubicBezTo>
                  <a:pt x="1065" y="540"/>
                  <a:pt x="1138" y="506"/>
                  <a:pt x="1185" y="468"/>
                </a:cubicBezTo>
                <a:cubicBezTo>
                  <a:pt x="1232" y="430"/>
                  <a:pt x="1263" y="381"/>
                  <a:pt x="1254" y="330"/>
                </a:cubicBezTo>
                <a:cubicBezTo>
                  <a:pt x="1245" y="279"/>
                  <a:pt x="1194" y="214"/>
                  <a:pt x="1128" y="163"/>
                </a:cubicBezTo>
                <a:cubicBezTo>
                  <a:pt x="1062" y="111"/>
                  <a:pt x="959" y="47"/>
                  <a:pt x="855" y="24"/>
                </a:cubicBezTo>
                <a:cubicBezTo>
                  <a:pt x="751" y="0"/>
                  <a:pt x="614" y="3"/>
                  <a:pt x="501" y="24"/>
                </a:cubicBezTo>
                <a:cubicBezTo>
                  <a:pt x="388" y="44"/>
                  <a:pt x="255" y="95"/>
                  <a:pt x="174" y="144"/>
                </a:cubicBezTo>
                <a:cubicBezTo>
                  <a:pt x="93" y="193"/>
                  <a:pt x="32" y="261"/>
                  <a:pt x="16" y="316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6899" name="AutoShape 35"/>
          <p:cNvSpPr>
            <a:spLocks noChangeArrowheads="1"/>
          </p:cNvSpPr>
          <p:nvPr/>
        </p:nvSpPr>
        <p:spPr bwMode="auto">
          <a:xfrm>
            <a:off x="5562600" y="1800225"/>
            <a:ext cx="1214438" cy="4067175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56900" name="Group 36"/>
          <p:cNvGrpSpPr>
            <a:grpSpLocks/>
          </p:cNvGrpSpPr>
          <p:nvPr/>
        </p:nvGrpSpPr>
        <p:grpSpPr bwMode="auto">
          <a:xfrm>
            <a:off x="5562600" y="1843088"/>
            <a:ext cx="1214438" cy="4024312"/>
            <a:chOff x="3504" y="1161"/>
            <a:chExt cx="765" cy="2535"/>
          </a:xfrm>
        </p:grpSpPr>
        <p:sp>
          <p:nvSpPr>
            <p:cNvPr id="1956901" name="Freeform 37"/>
            <p:cNvSpPr>
              <a:spLocks/>
            </p:cNvSpPr>
            <p:nvPr/>
          </p:nvSpPr>
          <p:spPr bwMode="auto">
            <a:xfrm>
              <a:off x="3696" y="1161"/>
              <a:ext cx="1" cy="2343"/>
            </a:xfrm>
            <a:custGeom>
              <a:avLst/>
              <a:gdLst>
                <a:gd name="T0" fmla="*/ 0 w 1"/>
                <a:gd name="T1" fmla="*/ 0 h 2343"/>
                <a:gd name="T2" fmla="*/ 0 w 1"/>
                <a:gd name="T3" fmla="*/ 2343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43">
                  <a:moveTo>
                    <a:pt x="0" y="0"/>
                  </a:moveTo>
                  <a:lnTo>
                    <a:pt x="0" y="234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902" name="Line 38"/>
            <p:cNvSpPr>
              <a:spLocks noChangeShapeType="1"/>
            </p:cNvSpPr>
            <p:nvPr/>
          </p:nvSpPr>
          <p:spPr bwMode="auto">
            <a:xfrm flipH="1">
              <a:off x="3696" y="3504"/>
              <a:ext cx="573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903" name="Line 39"/>
            <p:cNvSpPr>
              <a:spLocks noChangeShapeType="1"/>
            </p:cNvSpPr>
            <p:nvPr/>
          </p:nvSpPr>
          <p:spPr bwMode="auto">
            <a:xfrm flipH="1">
              <a:off x="3504" y="3504"/>
              <a:ext cx="192" cy="192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6917" name="Group 53"/>
          <p:cNvGrpSpPr>
            <a:grpSpLocks/>
          </p:cNvGrpSpPr>
          <p:nvPr/>
        </p:nvGrpSpPr>
        <p:grpSpPr bwMode="auto">
          <a:xfrm>
            <a:off x="6172200" y="1927225"/>
            <a:ext cx="3175" cy="3773488"/>
            <a:chOff x="3888" y="1214"/>
            <a:chExt cx="2" cy="2377"/>
          </a:xfrm>
        </p:grpSpPr>
        <p:sp>
          <p:nvSpPr>
            <p:cNvPr id="1956905" name="Freeform 41"/>
            <p:cNvSpPr>
              <a:spLocks/>
            </p:cNvSpPr>
            <p:nvPr/>
          </p:nvSpPr>
          <p:spPr bwMode="auto">
            <a:xfrm>
              <a:off x="3888" y="1214"/>
              <a:ext cx="1" cy="551"/>
            </a:xfrm>
            <a:custGeom>
              <a:avLst/>
              <a:gdLst>
                <a:gd name="T0" fmla="*/ 0 w 1"/>
                <a:gd name="T1" fmla="*/ 551 h 551"/>
                <a:gd name="T2" fmla="*/ 0 w 1"/>
                <a:gd name="T3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51">
                  <a:moveTo>
                    <a:pt x="0" y="55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906" name="Freeform 42"/>
            <p:cNvSpPr>
              <a:spLocks/>
            </p:cNvSpPr>
            <p:nvPr/>
          </p:nvSpPr>
          <p:spPr bwMode="auto">
            <a:xfrm>
              <a:off x="3889" y="1766"/>
              <a:ext cx="1" cy="1825"/>
            </a:xfrm>
            <a:custGeom>
              <a:avLst/>
              <a:gdLst>
                <a:gd name="T0" fmla="*/ 1 w 1"/>
                <a:gd name="T1" fmla="*/ 1825 h 1825"/>
                <a:gd name="T2" fmla="*/ 0 w 1"/>
                <a:gd name="T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25">
                  <a:moveTo>
                    <a:pt x="1" y="182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6907" name="Freeform 43"/>
          <p:cNvSpPr>
            <a:spLocks/>
          </p:cNvSpPr>
          <p:nvPr/>
        </p:nvSpPr>
        <p:spPr bwMode="auto">
          <a:xfrm>
            <a:off x="4476750" y="1800225"/>
            <a:ext cx="3430588" cy="974725"/>
          </a:xfrm>
          <a:custGeom>
            <a:avLst/>
            <a:gdLst>
              <a:gd name="T0" fmla="*/ 666 w 2161"/>
              <a:gd name="T1" fmla="*/ 258 h 614"/>
              <a:gd name="T2" fmla="*/ 1260 w 2161"/>
              <a:gd name="T3" fmla="*/ 258 h 614"/>
              <a:gd name="T4" fmla="*/ 1476 w 2161"/>
              <a:gd name="T5" fmla="*/ 0 h 614"/>
              <a:gd name="T6" fmla="*/ 2161 w 2161"/>
              <a:gd name="T7" fmla="*/ 257 h 614"/>
              <a:gd name="T8" fmla="*/ 1788 w 2161"/>
              <a:gd name="T9" fmla="*/ 498 h 614"/>
              <a:gd name="T10" fmla="*/ 1512 w 2161"/>
              <a:gd name="T11" fmla="*/ 594 h 614"/>
              <a:gd name="T12" fmla="*/ 1300 w 2161"/>
              <a:gd name="T13" fmla="*/ 614 h 614"/>
              <a:gd name="T14" fmla="*/ 1060 w 2161"/>
              <a:gd name="T15" fmla="*/ 614 h 614"/>
              <a:gd name="T16" fmla="*/ 868 w 2161"/>
              <a:gd name="T17" fmla="*/ 606 h 614"/>
              <a:gd name="T18" fmla="*/ 740 w 2161"/>
              <a:gd name="T19" fmla="*/ 598 h 614"/>
              <a:gd name="T20" fmla="*/ 292 w 2161"/>
              <a:gd name="T21" fmla="*/ 510 h 614"/>
              <a:gd name="T22" fmla="*/ 0 w 2161"/>
              <a:gd name="T23" fmla="*/ 312 h 614"/>
              <a:gd name="T24" fmla="*/ 666 w 2161"/>
              <a:gd name="T25" fmla="*/ 258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61" h="614">
                <a:moveTo>
                  <a:pt x="666" y="258"/>
                </a:moveTo>
                <a:lnTo>
                  <a:pt x="1260" y="258"/>
                </a:lnTo>
                <a:lnTo>
                  <a:pt x="1476" y="0"/>
                </a:lnTo>
                <a:lnTo>
                  <a:pt x="2161" y="257"/>
                </a:lnTo>
                <a:lnTo>
                  <a:pt x="1788" y="498"/>
                </a:lnTo>
                <a:lnTo>
                  <a:pt x="1512" y="594"/>
                </a:lnTo>
                <a:lnTo>
                  <a:pt x="1300" y="614"/>
                </a:lnTo>
                <a:lnTo>
                  <a:pt x="1060" y="614"/>
                </a:lnTo>
                <a:lnTo>
                  <a:pt x="868" y="606"/>
                </a:lnTo>
                <a:lnTo>
                  <a:pt x="740" y="598"/>
                </a:lnTo>
                <a:lnTo>
                  <a:pt x="292" y="510"/>
                </a:lnTo>
                <a:lnTo>
                  <a:pt x="0" y="312"/>
                </a:lnTo>
                <a:lnTo>
                  <a:pt x="666" y="25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000000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908" name="Object 44"/>
          <p:cNvGraphicFramePr>
            <a:graphicFrameLocks noChangeAspect="1"/>
          </p:cNvGraphicFramePr>
          <p:nvPr/>
        </p:nvGraphicFramePr>
        <p:xfrm>
          <a:off x="1720850" y="3409950"/>
          <a:ext cx="2282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25" name="公式" r:id="rId5" imgW="1346040" imgH="431640" progId="Equation.3">
                  <p:embed/>
                </p:oleObj>
              </mc:Choice>
              <mc:Fallback>
                <p:oleObj name="公式" r:id="rId5" imgW="1346040" imgH="431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409950"/>
                        <a:ext cx="22828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912" name="Arc 48"/>
          <p:cNvSpPr>
            <a:spLocks/>
          </p:cNvSpPr>
          <p:nvPr/>
        </p:nvSpPr>
        <p:spPr bwMode="auto">
          <a:xfrm>
            <a:off x="4465638" y="5070475"/>
            <a:ext cx="3446462" cy="635000"/>
          </a:xfrm>
          <a:custGeom>
            <a:avLst/>
            <a:gdLst>
              <a:gd name="G0" fmla="+- 21192 0 0"/>
              <a:gd name="G1" fmla="+- 21600 0 0"/>
              <a:gd name="G2" fmla="+- 21600 0 0"/>
              <a:gd name="T0" fmla="*/ 0 w 42792"/>
              <a:gd name="T1" fmla="*/ 17423 h 21600"/>
              <a:gd name="T2" fmla="*/ 42792 w 42792"/>
              <a:gd name="T3" fmla="*/ 21600 h 21600"/>
              <a:gd name="T4" fmla="*/ 21192 w 427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92" h="21600" fill="none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</a:path>
              <a:path w="42792" h="21600" stroke="0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  <a:lnTo>
                  <a:pt x="21192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6914" name="Rectangle 50"/>
          <p:cNvSpPr>
            <a:spLocks noChangeArrowheads="1"/>
          </p:cNvSpPr>
          <p:nvPr/>
        </p:nvSpPr>
        <p:spPr bwMode="auto">
          <a:xfrm>
            <a:off x="212725" y="2406650"/>
            <a:ext cx="146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2  </a:t>
            </a:r>
            <a:r>
              <a:rPr lang="zh-CN" altLang="en-US" sz="2000" b="1"/>
              <a:t>以平代曲</a:t>
            </a:r>
          </a:p>
        </p:txBody>
      </p:sp>
      <p:sp>
        <p:nvSpPr>
          <p:cNvPr id="1956915" name="Text Box 51"/>
          <p:cNvSpPr txBox="1">
            <a:spLocks noChangeArrowheads="1"/>
          </p:cNvSpPr>
          <p:nvPr/>
        </p:nvSpPr>
        <p:spPr bwMode="auto">
          <a:xfrm>
            <a:off x="212725" y="13192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1956919" name="Text Box 55"/>
          <p:cNvSpPr txBox="1">
            <a:spLocks noChangeArrowheads="1"/>
          </p:cNvSpPr>
          <p:nvPr/>
        </p:nvSpPr>
        <p:spPr bwMode="auto">
          <a:xfrm>
            <a:off x="212725" y="1828800"/>
            <a:ext cx="330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1  </a:t>
            </a:r>
            <a:r>
              <a:rPr lang="zh-CN" altLang="en-US" sz="2000" b="1"/>
              <a:t>任意分割区域 </a:t>
            </a:r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,</a:t>
            </a:r>
            <a:r>
              <a:rPr lang="zh-CN" altLang="en-US" sz="2000" b="1">
                <a:solidFill>
                  <a:schemeClr val="tx1"/>
                </a:solidFill>
              </a:rPr>
              <a:t>化整为零</a:t>
            </a:r>
            <a:endParaRPr lang="zh-CN" altLang="en-US" sz="2000" b="1"/>
          </a:p>
        </p:txBody>
      </p:sp>
      <p:sp>
        <p:nvSpPr>
          <p:cNvPr id="1956920" name="Rectangle 56"/>
          <p:cNvSpPr>
            <a:spLocks noChangeArrowheads="1"/>
          </p:cNvSpPr>
          <p:nvPr/>
        </p:nvSpPr>
        <p:spPr bwMode="auto">
          <a:xfrm>
            <a:off x="514350" y="304800"/>
            <a:ext cx="321945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/>
              <a:t>曲顶柱体的体积</a:t>
            </a:r>
            <a:endParaRPr lang="zh-CN" altLang="en-US" sz="4400" b="1"/>
          </a:p>
        </p:txBody>
      </p:sp>
      <p:sp>
        <p:nvSpPr>
          <p:cNvPr id="1956921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5275263"/>
            <a:ext cx="304800" cy="2889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56922" name="Text Box 58"/>
          <p:cNvSpPr txBox="1">
            <a:spLocks noChangeArrowheads="1"/>
          </p:cNvSpPr>
          <p:nvPr/>
        </p:nvSpPr>
        <p:spPr bwMode="auto">
          <a:xfrm>
            <a:off x="5667375" y="55149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CN" sz="1800" b="1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1956923" name="AutoShape 5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5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5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97" grpId="0" autoUpdateAnimBg="0"/>
      <p:bldP spid="19568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892" name="Group 4"/>
          <p:cNvGrpSpPr>
            <a:grpSpLocks/>
          </p:cNvGrpSpPr>
          <p:nvPr/>
        </p:nvGrpSpPr>
        <p:grpSpPr bwMode="auto">
          <a:xfrm>
            <a:off x="1981200" y="1066800"/>
            <a:ext cx="6650038" cy="5610225"/>
            <a:chOff x="844" y="600"/>
            <a:chExt cx="4189" cy="3534"/>
          </a:xfrm>
        </p:grpSpPr>
        <p:sp>
          <p:nvSpPr>
            <p:cNvPr id="1957893" name="Text Box 5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7894" name="Text Box 6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7895" name="Line 7"/>
            <p:cNvSpPr>
              <a:spLocks noChangeShapeType="1"/>
            </p:cNvSpPr>
            <p:nvPr/>
          </p:nvSpPr>
          <p:spPr bwMode="auto">
            <a:xfrm>
              <a:off x="2192" y="3039"/>
              <a:ext cx="2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896" name="Text Box 8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57897" name="Text Box 9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57898" name="Freeform 10"/>
            <p:cNvSpPr>
              <a:spLocks/>
            </p:cNvSpPr>
            <p:nvPr/>
          </p:nvSpPr>
          <p:spPr bwMode="auto">
            <a:xfrm>
              <a:off x="2206" y="664"/>
              <a:ext cx="2" cy="2368"/>
            </a:xfrm>
            <a:custGeom>
              <a:avLst/>
              <a:gdLst>
                <a:gd name="T0" fmla="*/ 0 w 2"/>
                <a:gd name="T1" fmla="*/ 2368 h 2368"/>
                <a:gd name="T2" fmla="*/ 2 w 2"/>
                <a:gd name="T3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368">
                  <a:moveTo>
                    <a:pt x="0" y="2368"/>
                  </a:moveTo>
                  <a:lnTo>
                    <a:pt x="2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899" name="Freeform 11"/>
            <p:cNvSpPr>
              <a:spLocks/>
            </p:cNvSpPr>
            <p:nvPr/>
          </p:nvSpPr>
          <p:spPr bwMode="auto">
            <a:xfrm>
              <a:off x="1110" y="3039"/>
              <a:ext cx="1095" cy="1095"/>
            </a:xfrm>
            <a:custGeom>
              <a:avLst/>
              <a:gdLst>
                <a:gd name="T0" fmla="*/ 1095 w 1095"/>
                <a:gd name="T1" fmla="*/ 0 h 1095"/>
                <a:gd name="T2" fmla="*/ 0 w 1095"/>
                <a:gd name="T3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5" h="1095">
                  <a:moveTo>
                    <a:pt x="1095" y="0"/>
                  </a:moveTo>
                  <a:lnTo>
                    <a:pt x="0" y="109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890" name="AutoShape 2"/>
          <p:cNvSpPr>
            <a:spLocks noChangeArrowheads="1"/>
          </p:cNvSpPr>
          <p:nvPr/>
        </p:nvSpPr>
        <p:spPr bwMode="auto">
          <a:xfrm>
            <a:off x="4470400" y="1547813"/>
            <a:ext cx="3441700" cy="4733925"/>
          </a:xfrm>
          <a:prstGeom prst="can">
            <a:avLst>
              <a:gd name="adj" fmla="val 3438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7891" name="Freeform 3"/>
          <p:cNvSpPr>
            <a:spLocks/>
          </p:cNvSpPr>
          <p:nvPr/>
        </p:nvSpPr>
        <p:spPr bwMode="auto">
          <a:xfrm>
            <a:off x="5562600" y="5562600"/>
            <a:ext cx="1219200" cy="304800"/>
          </a:xfrm>
          <a:custGeom>
            <a:avLst/>
            <a:gdLst>
              <a:gd name="T0" fmla="*/ 192 w 768"/>
              <a:gd name="T1" fmla="*/ 0 h 192"/>
              <a:gd name="T2" fmla="*/ 0 w 768"/>
              <a:gd name="T3" fmla="*/ 192 h 192"/>
              <a:gd name="T4" fmla="*/ 576 w 768"/>
              <a:gd name="T5" fmla="*/ 192 h 192"/>
              <a:gd name="T6" fmla="*/ 768 w 768"/>
              <a:gd name="T7" fmla="*/ 0 h 192"/>
              <a:gd name="T8" fmla="*/ 192 w 768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92">
                <a:moveTo>
                  <a:pt x="192" y="0"/>
                </a:moveTo>
                <a:lnTo>
                  <a:pt x="0" y="192"/>
                </a:lnTo>
                <a:lnTo>
                  <a:pt x="576" y="192"/>
                </a:lnTo>
                <a:lnTo>
                  <a:pt x="768" y="0"/>
                </a:lnTo>
                <a:lnTo>
                  <a:pt x="192" y="0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57901" name="Group 13"/>
          <p:cNvGrpSpPr>
            <a:grpSpLocks/>
          </p:cNvGrpSpPr>
          <p:nvPr/>
        </p:nvGrpSpPr>
        <p:grpSpPr bwMode="auto">
          <a:xfrm>
            <a:off x="4584700" y="5054600"/>
            <a:ext cx="3181350" cy="1225550"/>
            <a:chOff x="2888" y="3184"/>
            <a:chExt cx="2004" cy="772"/>
          </a:xfrm>
        </p:grpSpPr>
        <p:sp>
          <p:nvSpPr>
            <p:cNvPr id="1957902" name="Freeform 14"/>
            <p:cNvSpPr>
              <a:spLocks/>
            </p:cNvSpPr>
            <p:nvPr/>
          </p:nvSpPr>
          <p:spPr bwMode="auto">
            <a:xfrm>
              <a:off x="3840" y="3256"/>
              <a:ext cx="660" cy="700"/>
            </a:xfrm>
            <a:custGeom>
              <a:avLst/>
              <a:gdLst>
                <a:gd name="T0" fmla="*/ 0 w 660"/>
                <a:gd name="T1" fmla="*/ 700 h 700"/>
                <a:gd name="T2" fmla="*/ 660 w 660"/>
                <a:gd name="T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700">
                  <a:moveTo>
                    <a:pt x="0" y="700"/>
                  </a:moveTo>
                  <a:cubicBezTo>
                    <a:pt x="110" y="583"/>
                    <a:pt x="523" y="146"/>
                    <a:pt x="66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03" name="Freeform 15"/>
            <p:cNvSpPr>
              <a:spLocks/>
            </p:cNvSpPr>
            <p:nvPr/>
          </p:nvSpPr>
          <p:spPr bwMode="auto">
            <a:xfrm>
              <a:off x="4048" y="3296"/>
              <a:ext cx="588" cy="660"/>
            </a:xfrm>
            <a:custGeom>
              <a:avLst/>
              <a:gdLst>
                <a:gd name="T0" fmla="*/ 0 w 588"/>
                <a:gd name="T1" fmla="*/ 660 h 660"/>
                <a:gd name="T2" fmla="*/ 588 w 588"/>
                <a:gd name="T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660">
                  <a:moveTo>
                    <a:pt x="0" y="660"/>
                  </a:moveTo>
                  <a:cubicBezTo>
                    <a:pt x="98" y="550"/>
                    <a:pt x="466" y="137"/>
                    <a:pt x="58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04" name="Freeform 16"/>
            <p:cNvSpPr>
              <a:spLocks/>
            </p:cNvSpPr>
            <p:nvPr/>
          </p:nvSpPr>
          <p:spPr bwMode="auto">
            <a:xfrm>
              <a:off x="4268" y="3348"/>
              <a:ext cx="508" cy="584"/>
            </a:xfrm>
            <a:custGeom>
              <a:avLst/>
              <a:gdLst>
                <a:gd name="T0" fmla="*/ 0 w 508"/>
                <a:gd name="T1" fmla="*/ 584 h 584"/>
                <a:gd name="T2" fmla="*/ 508 w 508"/>
                <a:gd name="T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8" h="584">
                  <a:moveTo>
                    <a:pt x="0" y="584"/>
                  </a:moveTo>
                  <a:cubicBezTo>
                    <a:pt x="85" y="487"/>
                    <a:pt x="402" y="122"/>
                    <a:pt x="50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05" name="Freeform 17"/>
            <p:cNvSpPr>
              <a:spLocks/>
            </p:cNvSpPr>
            <p:nvPr/>
          </p:nvSpPr>
          <p:spPr bwMode="auto">
            <a:xfrm>
              <a:off x="4496" y="3424"/>
              <a:ext cx="396" cy="468"/>
            </a:xfrm>
            <a:custGeom>
              <a:avLst/>
              <a:gdLst>
                <a:gd name="T0" fmla="*/ 0 w 396"/>
                <a:gd name="T1" fmla="*/ 468 h 468"/>
                <a:gd name="T2" fmla="*/ 396 w 396"/>
                <a:gd name="T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468">
                  <a:moveTo>
                    <a:pt x="0" y="468"/>
                  </a:moveTo>
                  <a:cubicBezTo>
                    <a:pt x="67" y="390"/>
                    <a:pt x="314" y="98"/>
                    <a:pt x="39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06" name="Freeform 18"/>
            <p:cNvSpPr>
              <a:spLocks/>
            </p:cNvSpPr>
            <p:nvPr/>
          </p:nvSpPr>
          <p:spPr bwMode="auto">
            <a:xfrm>
              <a:off x="3216" y="3192"/>
              <a:ext cx="580" cy="676"/>
            </a:xfrm>
            <a:custGeom>
              <a:avLst/>
              <a:gdLst>
                <a:gd name="T0" fmla="*/ 0 w 580"/>
                <a:gd name="T1" fmla="*/ 676 h 676"/>
                <a:gd name="T2" fmla="*/ 580 w 580"/>
                <a:gd name="T3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0" h="676">
                  <a:moveTo>
                    <a:pt x="0" y="676"/>
                  </a:moveTo>
                  <a:cubicBezTo>
                    <a:pt x="97" y="563"/>
                    <a:pt x="459" y="141"/>
                    <a:pt x="58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07" name="Freeform 19"/>
            <p:cNvSpPr>
              <a:spLocks/>
            </p:cNvSpPr>
            <p:nvPr/>
          </p:nvSpPr>
          <p:spPr bwMode="auto">
            <a:xfrm>
              <a:off x="3040" y="3204"/>
              <a:ext cx="536" cy="604"/>
            </a:xfrm>
            <a:custGeom>
              <a:avLst/>
              <a:gdLst>
                <a:gd name="T0" fmla="*/ 0 w 536"/>
                <a:gd name="T1" fmla="*/ 604 h 604"/>
                <a:gd name="T2" fmla="*/ 536 w 5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6" h="604">
                  <a:moveTo>
                    <a:pt x="0" y="604"/>
                  </a:moveTo>
                  <a:cubicBezTo>
                    <a:pt x="88" y="504"/>
                    <a:pt x="424" y="126"/>
                    <a:pt x="53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08" name="Freeform 20"/>
            <p:cNvSpPr>
              <a:spLocks/>
            </p:cNvSpPr>
            <p:nvPr/>
          </p:nvSpPr>
          <p:spPr bwMode="auto">
            <a:xfrm>
              <a:off x="2888" y="3244"/>
              <a:ext cx="404" cy="476"/>
            </a:xfrm>
            <a:custGeom>
              <a:avLst/>
              <a:gdLst>
                <a:gd name="T0" fmla="*/ 0 w 404"/>
                <a:gd name="T1" fmla="*/ 476 h 476"/>
                <a:gd name="T2" fmla="*/ 404 w 404"/>
                <a:gd name="T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476">
                  <a:moveTo>
                    <a:pt x="0" y="476"/>
                  </a:moveTo>
                  <a:cubicBezTo>
                    <a:pt x="67" y="397"/>
                    <a:pt x="320" y="99"/>
                    <a:pt x="40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09" name="Freeform 21"/>
            <p:cNvSpPr>
              <a:spLocks/>
            </p:cNvSpPr>
            <p:nvPr/>
          </p:nvSpPr>
          <p:spPr bwMode="auto">
            <a:xfrm>
              <a:off x="3324" y="3184"/>
              <a:ext cx="644" cy="720"/>
            </a:xfrm>
            <a:custGeom>
              <a:avLst/>
              <a:gdLst>
                <a:gd name="T0" fmla="*/ 0 w 644"/>
                <a:gd name="T1" fmla="*/ 720 h 720"/>
                <a:gd name="T2" fmla="*/ 644 w 644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720">
                  <a:moveTo>
                    <a:pt x="0" y="720"/>
                  </a:moveTo>
                  <a:cubicBezTo>
                    <a:pt x="107" y="600"/>
                    <a:pt x="510" y="150"/>
                    <a:pt x="64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10" name="Group 22"/>
          <p:cNvGrpSpPr>
            <a:grpSpLocks/>
          </p:cNvGrpSpPr>
          <p:nvPr/>
        </p:nvGrpSpPr>
        <p:grpSpPr bwMode="auto">
          <a:xfrm>
            <a:off x="4495800" y="5251450"/>
            <a:ext cx="3384550" cy="920750"/>
            <a:chOff x="2832" y="3308"/>
            <a:chExt cx="2132" cy="580"/>
          </a:xfrm>
        </p:grpSpPr>
        <p:sp>
          <p:nvSpPr>
            <p:cNvPr id="1957911" name="Freeform 23"/>
            <p:cNvSpPr>
              <a:spLocks/>
            </p:cNvSpPr>
            <p:nvPr/>
          </p:nvSpPr>
          <p:spPr bwMode="auto">
            <a:xfrm>
              <a:off x="2880" y="3696"/>
              <a:ext cx="2064" cy="1"/>
            </a:xfrm>
            <a:custGeom>
              <a:avLst/>
              <a:gdLst>
                <a:gd name="T0" fmla="*/ 0 w 2064"/>
                <a:gd name="T1" fmla="*/ 0 h 1"/>
                <a:gd name="T2" fmla="*/ 2064 w 20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64" h="1">
                  <a:moveTo>
                    <a:pt x="0" y="0"/>
                  </a:moveTo>
                  <a:cubicBezTo>
                    <a:pt x="0" y="0"/>
                    <a:pt x="1032" y="0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12" name="Freeform 24"/>
            <p:cNvSpPr>
              <a:spLocks/>
            </p:cNvSpPr>
            <p:nvPr/>
          </p:nvSpPr>
          <p:spPr bwMode="auto">
            <a:xfrm>
              <a:off x="2996" y="3792"/>
              <a:ext cx="1808" cy="4"/>
            </a:xfrm>
            <a:custGeom>
              <a:avLst/>
              <a:gdLst>
                <a:gd name="T0" fmla="*/ 0 w 1808"/>
                <a:gd name="T1" fmla="*/ 0 h 4"/>
                <a:gd name="T2" fmla="*/ 1808 w 180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8" h="4">
                  <a:moveTo>
                    <a:pt x="0" y="0"/>
                  </a:moveTo>
                  <a:cubicBezTo>
                    <a:pt x="301" y="1"/>
                    <a:pt x="1431" y="3"/>
                    <a:pt x="1808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13" name="Freeform 25"/>
            <p:cNvSpPr>
              <a:spLocks/>
            </p:cNvSpPr>
            <p:nvPr/>
          </p:nvSpPr>
          <p:spPr bwMode="auto">
            <a:xfrm>
              <a:off x="3288" y="3884"/>
              <a:ext cx="1220" cy="4"/>
            </a:xfrm>
            <a:custGeom>
              <a:avLst/>
              <a:gdLst>
                <a:gd name="T0" fmla="*/ 0 w 1220"/>
                <a:gd name="T1" fmla="*/ 0 h 4"/>
                <a:gd name="T2" fmla="*/ 1220 w 122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20" h="4">
                  <a:moveTo>
                    <a:pt x="0" y="0"/>
                  </a:moveTo>
                  <a:cubicBezTo>
                    <a:pt x="203" y="1"/>
                    <a:pt x="966" y="3"/>
                    <a:pt x="1220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14" name="Freeform 26"/>
            <p:cNvSpPr>
              <a:spLocks/>
            </p:cNvSpPr>
            <p:nvPr/>
          </p:nvSpPr>
          <p:spPr bwMode="auto">
            <a:xfrm>
              <a:off x="2832" y="3504"/>
              <a:ext cx="2132" cy="1"/>
            </a:xfrm>
            <a:custGeom>
              <a:avLst/>
              <a:gdLst>
                <a:gd name="T0" fmla="*/ 0 w 2132"/>
                <a:gd name="T1" fmla="*/ 0 h 1"/>
                <a:gd name="T2" fmla="*/ 2132 w 21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32" h="1">
                  <a:moveTo>
                    <a:pt x="0" y="0"/>
                  </a:moveTo>
                  <a:cubicBezTo>
                    <a:pt x="355" y="0"/>
                    <a:pt x="1688" y="0"/>
                    <a:pt x="213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15" name="Freeform 27"/>
            <p:cNvSpPr>
              <a:spLocks/>
            </p:cNvSpPr>
            <p:nvPr/>
          </p:nvSpPr>
          <p:spPr bwMode="auto">
            <a:xfrm>
              <a:off x="3080" y="3308"/>
              <a:ext cx="1612" cy="8"/>
            </a:xfrm>
            <a:custGeom>
              <a:avLst/>
              <a:gdLst>
                <a:gd name="T0" fmla="*/ 0 w 1612"/>
                <a:gd name="T1" fmla="*/ 8 h 8"/>
                <a:gd name="T2" fmla="*/ 1612 w 1612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2" h="8">
                  <a:moveTo>
                    <a:pt x="0" y="8"/>
                  </a:moveTo>
                  <a:cubicBezTo>
                    <a:pt x="269" y="7"/>
                    <a:pt x="1276" y="2"/>
                    <a:pt x="161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916" name="Text Box 28"/>
          <p:cNvSpPr txBox="1">
            <a:spLocks noChangeArrowheads="1"/>
          </p:cNvSpPr>
          <p:nvPr/>
        </p:nvSpPr>
        <p:spPr bwMode="auto">
          <a:xfrm>
            <a:off x="7848600" y="571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D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1957917" name="Text Box 29"/>
          <p:cNvSpPr txBox="1">
            <a:spLocks noChangeArrowheads="1"/>
          </p:cNvSpPr>
          <p:nvPr/>
        </p:nvSpPr>
        <p:spPr bwMode="auto">
          <a:xfrm>
            <a:off x="514350" y="9144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S </a:t>
            </a:r>
            <a:r>
              <a:rPr lang="en-US" altLang="zh-CN" b="1">
                <a:solidFill>
                  <a:srgbClr val="009900"/>
                </a:solidFill>
              </a:rPr>
              <a:t>:  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en-US" altLang="zh-CN" b="1">
                <a:solidFill>
                  <a:srgbClr val="009900"/>
                </a:solidFill>
              </a:rPr>
              <a:t> = </a:t>
            </a:r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,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1957920" name="Object 32"/>
          <p:cNvGraphicFramePr>
            <a:graphicFrameLocks noChangeAspect="1"/>
          </p:cNvGraphicFramePr>
          <p:nvPr/>
        </p:nvGraphicFramePr>
        <p:xfrm>
          <a:off x="514350" y="2895600"/>
          <a:ext cx="2381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04" name="公式" r:id="rId3" imgW="1282680" imgH="228600" progId="Equation.3">
                  <p:embed/>
                </p:oleObj>
              </mc:Choice>
              <mc:Fallback>
                <p:oleObj name="公式" r:id="rId3" imgW="12826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895600"/>
                        <a:ext cx="2381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7921" name="Text Box 33"/>
          <p:cNvSpPr txBox="1">
            <a:spLocks noChangeArrowheads="1"/>
          </p:cNvSpPr>
          <p:nvPr/>
        </p:nvSpPr>
        <p:spPr bwMode="auto">
          <a:xfrm>
            <a:off x="212725" y="3505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3 </a:t>
            </a:r>
            <a:r>
              <a:rPr lang="zh-CN" altLang="en-US" sz="2000" b="1"/>
              <a:t>积零为整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57922" name="Freeform 34"/>
          <p:cNvSpPr>
            <a:spLocks/>
          </p:cNvSpPr>
          <p:nvPr/>
        </p:nvSpPr>
        <p:spPr bwMode="auto">
          <a:xfrm>
            <a:off x="4432300" y="1176338"/>
            <a:ext cx="3505200" cy="1625600"/>
          </a:xfrm>
          <a:custGeom>
            <a:avLst/>
            <a:gdLst>
              <a:gd name="T0" fmla="*/ 16 w 1263"/>
              <a:gd name="T1" fmla="*/ 316 h 596"/>
              <a:gd name="T2" fmla="*/ 78 w 1263"/>
              <a:gd name="T3" fmla="*/ 474 h 596"/>
              <a:gd name="T4" fmla="*/ 270 w 1263"/>
              <a:gd name="T5" fmla="*/ 546 h 596"/>
              <a:gd name="T6" fmla="*/ 606 w 1263"/>
              <a:gd name="T7" fmla="*/ 594 h 596"/>
              <a:gd name="T8" fmla="*/ 969 w 1263"/>
              <a:gd name="T9" fmla="*/ 561 h 596"/>
              <a:gd name="T10" fmla="*/ 1185 w 1263"/>
              <a:gd name="T11" fmla="*/ 468 h 596"/>
              <a:gd name="T12" fmla="*/ 1254 w 1263"/>
              <a:gd name="T13" fmla="*/ 330 h 596"/>
              <a:gd name="T14" fmla="*/ 1128 w 1263"/>
              <a:gd name="T15" fmla="*/ 163 h 596"/>
              <a:gd name="T16" fmla="*/ 855 w 1263"/>
              <a:gd name="T17" fmla="*/ 24 h 596"/>
              <a:gd name="T18" fmla="*/ 501 w 1263"/>
              <a:gd name="T19" fmla="*/ 24 h 596"/>
              <a:gd name="T20" fmla="*/ 174 w 1263"/>
              <a:gd name="T21" fmla="*/ 144 h 596"/>
              <a:gd name="T22" fmla="*/ 16 w 1263"/>
              <a:gd name="T23" fmla="*/ 31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3" h="596">
                <a:moveTo>
                  <a:pt x="16" y="316"/>
                </a:moveTo>
                <a:cubicBezTo>
                  <a:pt x="0" y="371"/>
                  <a:pt x="36" y="436"/>
                  <a:pt x="78" y="474"/>
                </a:cubicBezTo>
                <a:cubicBezTo>
                  <a:pt x="120" y="512"/>
                  <a:pt x="182" y="526"/>
                  <a:pt x="270" y="546"/>
                </a:cubicBezTo>
                <a:cubicBezTo>
                  <a:pt x="358" y="566"/>
                  <a:pt x="490" y="592"/>
                  <a:pt x="606" y="594"/>
                </a:cubicBezTo>
                <a:cubicBezTo>
                  <a:pt x="722" y="596"/>
                  <a:pt x="873" y="582"/>
                  <a:pt x="969" y="561"/>
                </a:cubicBezTo>
                <a:cubicBezTo>
                  <a:pt x="1065" y="540"/>
                  <a:pt x="1138" y="506"/>
                  <a:pt x="1185" y="468"/>
                </a:cubicBezTo>
                <a:cubicBezTo>
                  <a:pt x="1232" y="430"/>
                  <a:pt x="1263" y="381"/>
                  <a:pt x="1254" y="330"/>
                </a:cubicBezTo>
                <a:cubicBezTo>
                  <a:pt x="1245" y="279"/>
                  <a:pt x="1194" y="214"/>
                  <a:pt x="1128" y="163"/>
                </a:cubicBezTo>
                <a:cubicBezTo>
                  <a:pt x="1062" y="111"/>
                  <a:pt x="959" y="47"/>
                  <a:pt x="855" y="24"/>
                </a:cubicBezTo>
                <a:cubicBezTo>
                  <a:pt x="751" y="0"/>
                  <a:pt x="614" y="3"/>
                  <a:pt x="501" y="24"/>
                </a:cubicBezTo>
                <a:cubicBezTo>
                  <a:pt x="388" y="44"/>
                  <a:pt x="255" y="95"/>
                  <a:pt x="174" y="144"/>
                </a:cubicBezTo>
                <a:cubicBezTo>
                  <a:pt x="93" y="193"/>
                  <a:pt x="32" y="261"/>
                  <a:pt x="16" y="316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7923" name="AutoShape 35"/>
          <p:cNvSpPr>
            <a:spLocks noChangeArrowheads="1"/>
          </p:cNvSpPr>
          <p:nvPr/>
        </p:nvSpPr>
        <p:spPr bwMode="auto">
          <a:xfrm>
            <a:off x="5562600" y="1800225"/>
            <a:ext cx="1214438" cy="4067175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57924" name="Group 36"/>
          <p:cNvGrpSpPr>
            <a:grpSpLocks/>
          </p:cNvGrpSpPr>
          <p:nvPr/>
        </p:nvGrpSpPr>
        <p:grpSpPr bwMode="auto">
          <a:xfrm>
            <a:off x="5562600" y="1843088"/>
            <a:ext cx="1214438" cy="4024312"/>
            <a:chOff x="3504" y="1161"/>
            <a:chExt cx="765" cy="2535"/>
          </a:xfrm>
        </p:grpSpPr>
        <p:sp>
          <p:nvSpPr>
            <p:cNvPr id="1957925" name="Freeform 37"/>
            <p:cNvSpPr>
              <a:spLocks/>
            </p:cNvSpPr>
            <p:nvPr/>
          </p:nvSpPr>
          <p:spPr bwMode="auto">
            <a:xfrm>
              <a:off x="3696" y="1161"/>
              <a:ext cx="1" cy="2343"/>
            </a:xfrm>
            <a:custGeom>
              <a:avLst/>
              <a:gdLst>
                <a:gd name="T0" fmla="*/ 0 w 1"/>
                <a:gd name="T1" fmla="*/ 0 h 2343"/>
                <a:gd name="T2" fmla="*/ 0 w 1"/>
                <a:gd name="T3" fmla="*/ 2343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43">
                  <a:moveTo>
                    <a:pt x="0" y="0"/>
                  </a:moveTo>
                  <a:lnTo>
                    <a:pt x="0" y="234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26" name="Line 38"/>
            <p:cNvSpPr>
              <a:spLocks noChangeShapeType="1"/>
            </p:cNvSpPr>
            <p:nvPr/>
          </p:nvSpPr>
          <p:spPr bwMode="auto">
            <a:xfrm flipH="1">
              <a:off x="3696" y="3504"/>
              <a:ext cx="573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27" name="Line 39"/>
            <p:cNvSpPr>
              <a:spLocks noChangeShapeType="1"/>
            </p:cNvSpPr>
            <p:nvPr/>
          </p:nvSpPr>
          <p:spPr bwMode="auto">
            <a:xfrm flipH="1">
              <a:off x="3504" y="3504"/>
              <a:ext cx="192" cy="192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28" name="Group 40"/>
          <p:cNvGrpSpPr>
            <a:grpSpLocks/>
          </p:cNvGrpSpPr>
          <p:nvPr/>
        </p:nvGrpSpPr>
        <p:grpSpPr bwMode="auto">
          <a:xfrm>
            <a:off x="6172200" y="1976438"/>
            <a:ext cx="4763" cy="3724275"/>
            <a:chOff x="3888" y="1245"/>
            <a:chExt cx="3" cy="2346"/>
          </a:xfrm>
        </p:grpSpPr>
        <p:sp>
          <p:nvSpPr>
            <p:cNvPr id="1957929" name="Freeform 41"/>
            <p:cNvSpPr>
              <a:spLocks/>
            </p:cNvSpPr>
            <p:nvPr/>
          </p:nvSpPr>
          <p:spPr bwMode="auto">
            <a:xfrm>
              <a:off x="3888" y="1245"/>
              <a:ext cx="3" cy="520"/>
            </a:xfrm>
            <a:custGeom>
              <a:avLst/>
              <a:gdLst>
                <a:gd name="T0" fmla="*/ 0 w 3"/>
                <a:gd name="T1" fmla="*/ 520 h 520"/>
                <a:gd name="T2" fmla="*/ 3 w 3"/>
                <a:gd name="T3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20">
                  <a:moveTo>
                    <a:pt x="0" y="520"/>
                  </a:moveTo>
                  <a:lnTo>
                    <a:pt x="3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30" name="Freeform 42"/>
            <p:cNvSpPr>
              <a:spLocks/>
            </p:cNvSpPr>
            <p:nvPr/>
          </p:nvSpPr>
          <p:spPr bwMode="auto">
            <a:xfrm>
              <a:off x="3889" y="1766"/>
              <a:ext cx="1" cy="1825"/>
            </a:xfrm>
            <a:custGeom>
              <a:avLst/>
              <a:gdLst>
                <a:gd name="T0" fmla="*/ 1 w 1"/>
                <a:gd name="T1" fmla="*/ 1825 h 1825"/>
                <a:gd name="T2" fmla="*/ 0 w 1"/>
                <a:gd name="T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25">
                  <a:moveTo>
                    <a:pt x="1" y="182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931" name="Freeform 43"/>
          <p:cNvSpPr>
            <a:spLocks/>
          </p:cNvSpPr>
          <p:nvPr/>
        </p:nvSpPr>
        <p:spPr bwMode="auto">
          <a:xfrm>
            <a:off x="4476750" y="1800225"/>
            <a:ext cx="3430588" cy="974725"/>
          </a:xfrm>
          <a:custGeom>
            <a:avLst/>
            <a:gdLst>
              <a:gd name="T0" fmla="*/ 666 w 2161"/>
              <a:gd name="T1" fmla="*/ 258 h 614"/>
              <a:gd name="T2" fmla="*/ 1260 w 2161"/>
              <a:gd name="T3" fmla="*/ 258 h 614"/>
              <a:gd name="T4" fmla="*/ 1476 w 2161"/>
              <a:gd name="T5" fmla="*/ 0 h 614"/>
              <a:gd name="T6" fmla="*/ 2161 w 2161"/>
              <a:gd name="T7" fmla="*/ 257 h 614"/>
              <a:gd name="T8" fmla="*/ 1788 w 2161"/>
              <a:gd name="T9" fmla="*/ 498 h 614"/>
              <a:gd name="T10" fmla="*/ 1512 w 2161"/>
              <a:gd name="T11" fmla="*/ 594 h 614"/>
              <a:gd name="T12" fmla="*/ 1300 w 2161"/>
              <a:gd name="T13" fmla="*/ 614 h 614"/>
              <a:gd name="T14" fmla="*/ 1060 w 2161"/>
              <a:gd name="T15" fmla="*/ 614 h 614"/>
              <a:gd name="T16" fmla="*/ 868 w 2161"/>
              <a:gd name="T17" fmla="*/ 606 h 614"/>
              <a:gd name="T18" fmla="*/ 740 w 2161"/>
              <a:gd name="T19" fmla="*/ 598 h 614"/>
              <a:gd name="T20" fmla="*/ 292 w 2161"/>
              <a:gd name="T21" fmla="*/ 510 h 614"/>
              <a:gd name="T22" fmla="*/ 0 w 2161"/>
              <a:gd name="T23" fmla="*/ 312 h 614"/>
              <a:gd name="T24" fmla="*/ 666 w 2161"/>
              <a:gd name="T25" fmla="*/ 258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61" h="614">
                <a:moveTo>
                  <a:pt x="666" y="258"/>
                </a:moveTo>
                <a:lnTo>
                  <a:pt x="1260" y="258"/>
                </a:lnTo>
                <a:lnTo>
                  <a:pt x="1476" y="0"/>
                </a:lnTo>
                <a:lnTo>
                  <a:pt x="2161" y="257"/>
                </a:lnTo>
                <a:lnTo>
                  <a:pt x="1788" y="498"/>
                </a:lnTo>
                <a:lnTo>
                  <a:pt x="1512" y="594"/>
                </a:lnTo>
                <a:lnTo>
                  <a:pt x="1300" y="614"/>
                </a:lnTo>
                <a:lnTo>
                  <a:pt x="1060" y="614"/>
                </a:lnTo>
                <a:lnTo>
                  <a:pt x="868" y="606"/>
                </a:lnTo>
                <a:lnTo>
                  <a:pt x="740" y="598"/>
                </a:lnTo>
                <a:lnTo>
                  <a:pt x="292" y="510"/>
                </a:lnTo>
                <a:lnTo>
                  <a:pt x="0" y="312"/>
                </a:lnTo>
                <a:lnTo>
                  <a:pt x="666" y="25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000000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7933" name="Object 45"/>
          <p:cNvGraphicFramePr>
            <a:graphicFrameLocks noChangeAspect="1"/>
          </p:cNvGraphicFramePr>
          <p:nvPr/>
        </p:nvGraphicFramePr>
        <p:xfrm>
          <a:off x="1720850" y="3409950"/>
          <a:ext cx="2282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05" name="公式" r:id="rId5" imgW="1346040" imgH="431640" progId="Equation.3">
                  <p:embed/>
                </p:oleObj>
              </mc:Choice>
              <mc:Fallback>
                <p:oleObj name="公式" r:id="rId5" imgW="1346040" imgH="431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409950"/>
                        <a:ext cx="22828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7934" name="AutoShape 46"/>
          <p:cNvSpPr>
            <a:spLocks noChangeArrowheads="1"/>
          </p:cNvSpPr>
          <p:nvPr/>
        </p:nvSpPr>
        <p:spPr bwMode="auto">
          <a:xfrm>
            <a:off x="5715000" y="1219200"/>
            <a:ext cx="711200" cy="5060950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7935" name="AutoShape 47"/>
          <p:cNvSpPr>
            <a:spLocks noChangeArrowheads="1"/>
          </p:cNvSpPr>
          <p:nvPr/>
        </p:nvSpPr>
        <p:spPr bwMode="auto">
          <a:xfrm>
            <a:off x="6426200" y="1327150"/>
            <a:ext cx="711200" cy="4914900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7936" name="Text Box 48"/>
          <p:cNvSpPr txBox="1">
            <a:spLocks noChangeArrowheads="1"/>
          </p:cNvSpPr>
          <p:nvPr/>
        </p:nvSpPr>
        <p:spPr bwMode="auto">
          <a:xfrm>
            <a:off x="212725" y="4140200"/>
            <a:ext cx="133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4 </a:t>
            </a:r>
            <a:r>
              <a:rPr lang="zh-CN" altLang="en-US" sz="2000" b="1"/>
              <a:t>取极限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957937" name="Text Box 49"/>
          <p:cNvSpPr txBox="1">
            <a:spLocks noChangeArrowheads="1"/>
          </p:cNvSpPr>
          <p:nvPr/>
        </p:nvSpPr>
        <p:spPr bwMode="auto">
          <a:xfrm>
            <a:off x="400050" y="4568825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令分法无限变细</a:t>
            </a:r>
          </a:p>
        </p:txBody>
      </p:sp>
      <p:sp>
        <p:nvSpPr>
          <p:cNvPr id="1957938" name="AutoShape 50"/>
          <p:cNvSpPr>
            <a:spLocks noChangeArrowheads="1"/>
          </p:cNvSpPr>
          <p:nvPr/>
        </p:nvSpPr>
        <p:spPr bwMode="auto">
          <a:xfrm>
            <a:off x="5114925" y="1371600"/>
            <a:ext cx="600075" cy="1169988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57942" name="Group 54"/>
          <p:cNvGrpSpPr>
            <a:grpSpLocks/>
          </p:cNvGrpSpPr>
          <p:nvPr/>
        </p:nvGrpSpPr>
        <p:grpSpPr bwMode="auto">
          <a:xfrm>
            <a:off x="7196138" y="1800225"/>
            <a:ext cx="711200" cy="4105275"/>
            <a:chOff x="4533" y="1134"/>
            <a:chExt cx="448" cy="2586"/>
          </a:xfrm>
        </p:grpSpPr>
        <p:sp>
          <p:nvSpPr>
            <p:cNvPr id="1957943" name="AutoShape 55"/>
            <p:cNvSpPr>
              <a:spLocks noChangeArrowheads="1"/>
            </p:cNvSpPr>
            <p:nvPr/>
          </p:nvSpPr>
          <p:spPr bwMode="auto">
            <a:xfrm>
              <a:off x="4533" y="1134"/>
              <a:ext cx="448" cy="2586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44" name="Line 56"/>
            <p:cNvSpPr>
              <a:spLocks noChangeShapeType="1"/>
            </p:cNvSpPr>
            <p:nvPr/>
          </p:nvSpPr>
          <p:spPr bwMode="auto">
            <a:xfrm>
              <a:off x="4892" y="1161"/>
              <a:ext cx="0" cy="251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45" name="Group 57"/>
          <p:cNvGrpSpPr>
            <a:grpSpLocks/>
          </p:cNvGrpSpPr>
          <p:nvPr/>
        </p:nvGrpSpPr>
        <p:grpSpPr bwMode="auto">
          <a:xfrm>
            <a:off x="6743700" y="1482725"/>
            <a:ext cx="838200" cy="4638675"/>
            <a:chOff x="4268" y="946"/>
            <a:chExt cx="528" cy="2922"/>
          </a:xfrm>
        </p:grpSpPr>
        <p:sp>
          <p:nvSpPr>
            <p:cNvPr id="1957946" name="AutoShape 58"/>
            <p:cNvSpPr>
              <a:spLocks noChangeArrowheads="1"/>
            </p:cNvSpPr>
            <p:nvPr/>
          </p:nvSpPr>
          <p:spPr bwMode="auto">
            <a:xfrm>
              <a:off x="4268" y="946"/>
              <a:ext cx="528" cy="2922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47" name="Line 59"/>
            <p:cNvSpPr>
              <a:spLocks noChangeShapeType="1"/>
            </p:cNvSpPr>
            <p:nvPr/>
          </p:nvSpPr>
          <p:spPr bwMode="auto">
            <a:xfrm flipV="1">
              <a:off x="4692" y="975"/>
              <a:ext cx="0" cy="2817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8000" name="Text Box 112"/>
          <p:cNvSpPr txBox="1">
            <a:spLocks noChangeArrowheads="1"/>
          </p:cNvSpPr>
          <p:nvPr/>
        </p:nvSpPr>
        <p:spPr bwMode="auto">
          <a:xfrm>
            <a:off x="5667375" y="55149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CN" sz="1800" b="1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grpSp>
        <p:nvGrpSpPr>
          <p:cNvPr id="1957948" name="Group 60"/>
          <p:cNvGrpSpPr>
            <a:grpSpLocks/>
          </p:cNvGrpSpPr>
          <p:nvPr/>
        </p:nvGrpSpPr>
        <p:grpSpPr bwMode="auto">
          <a:xfrm>
            <a:off x="6026150" y="2541588"/>
            <a:ext cx="584200" cy="3740150"/>
            <a:chOff x="3796" y="768"/>
            <a:chExt cx="368" cy="3189"/>
          </a:xfrm>
        </p:grpSpPr>
        <p:sp>
          <p:nvSpPr>
            <p:cNvPr id="1957949" name="AutoShape 61"/>
            <p:cNvSpPr>
              <a:spLocks noChangeArrowheads="1"/>
            </p:cNvSpPr>
            <p:nvPr/>
          </p:nvSpPr>
          <p:spPr bwMode="auto">
            <a:xfrm>
              <a:off x="3796" y="768"/>
              <a:ext cx="368" cy="3189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50" name="Line 62"/>
            <p:cNvSpPr>
              <a:spLocks noChangeShapeType="1"/>
            </p:cNvSpPr>
            <p:nvPr/>
          </p:nvSpPr>
          <p:spPr bwMode="auto">
            <a:xfrm>
              <a:off x="3968" y="836"/>
              <a:ext cx="0" cy="306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51" name="Group 63"/>
          <p:cNvGrpSpPr>
            <a:grpSpLocks/>
          </p:cNvGrpSpPr>
          <p:nvPr/>
        </p:nvGrpSpPr>
        <p:grpSpPr bwMode="auto">
          <a:xfrm>
            <a:off x="4737100" y="1814513"/>
            <a:ext cx="373063" cy="4243387"/>
            <a:chOff x="2888" y="1047"/>
            <a:chExt cx="235" cy="2673"/>
          </a:xfrm>
        </p:grpSpPr>
        <p:sp>
          <p:nvSpPr>
            <p:cNvPr id="1957952" name="AutoShape 64"/>
            <p:cNvSpPr>
              <a:spLocks noChangeArrowheads="1"/>
            </p:cNvSpPr>
            <p:nvPr/>
          </p:nvSpPr>
          <p:spPr bwMode="auto">
            <a:xfrm>
              <a:off x="2888" y="1047"/>
              <a:ext cx="235" cy="2673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53" name="Line 65"/>
            <p:cNvSpPr>
              <a:spLocks noChangeShapeType="1"/>
            </p:cNvSpPr>
            <p:nvPr/>
          </p:nvSpPr>
          <p:spPr bwMode="auto">
            <a:xfrm>
              <a:off x="2945" y="1047"/>
              <a:ext cx="0" cy="2649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954" name="AutoShape 66"/>
          <p:cNvSpPr>
            <a:spLocks noChangeArrowheads="1"/>
          </p:cNvSpPr>
          <p:nvPr/>
        </p:nvSpPr>
        <p:spPr bwMode="auto">
          <a:xfrm>
            <a:off x="4756150" y="1547813"/>
            <a:ext cx="398463" cy="4471987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57955" name="Group 67"/>
          <p:cNvGrpSpPr>
            <a:grpSpLocks/>
          </p:cNvGrpSpPr>
          <p:nvPr/>
        </p:nvGrpSpPr>
        <p:grpSpPr bwMode="auto">
          <a:xfrm>
            <a:off x="6178550" y="1812925"/>
            <a:ext cx="584200" cy="4429125"/>
            <a:chOff x="3796" y="768"/>
            <a:chExt cx="368" cy="3189"/>
          </a:xfrm>
        </p:grpSpPr>
        <p:sp>
          <p:nvSpPr>
            <p:cNvPr id="1957956" name="AutoShape 68"/>
            <p:cNvSpPr>
              <a:spLocks noChangeArrowheads="1"/>
            </p:cNvSpPr>
            <p:nvPr/>
          </p:nvSpPr>
          <p:spPr bwMode="auto">
            <a:xfrm>
              <a:off x="3796" y="768"/>
              <a:ext cx="368" cy="3189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57" name="Line 69"/>
            <p:cNvSpPr>
              <a:spLocks noChangeShapeType="1"/>
            </p:cNvSpPr>
            <p:nvPr/>
          </p:nvSpPr>
          <p:spPr bwMode="auto">
            <a:xfrm>
              <a:off x="3968" y="836"/>
              <a:ext cx="0" cy="306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58" name="Group 70"/>
          <p:cNvGrpSpPr>
            <a:grpSpLocks/>
          </p:cNvGrpSpPr>
          <p:nvPr/>
        </p:nvGrpSpPr>
        <p:grpSpPr bwMode="auto">
          <a:xfrm>
            <a:off x="5778500" y="1749425"/>
            <a:ext cx="584200" cy="4530725"/>
            <a:chOff x="3796" y="768"/>
            <a:chExt cx="368" cy="3189"/>
          </a:xfrm>
        </p:grpSpPr>
        <p:sp>
          <p:nvSpPr>
            <p:cNvPr id="1957959" name="AutoShape 71"/>
            <p:cNvSpPr>
              <a:spLocks noChangeArrowheads="1"/>
            </p:cNvSpPr>
            <p:nvPr/>
          </p:nvSpPr>
          <p:spPr bwMode="auto">
            <a:xfrm>
              <a:off x="3796" y="768"/>
              <a:ext cx="368" cy="3189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60" name="Line 72"/>
            <p:cNvSpPr>
              <a:spLocks noChangeShapeType="1"/>
            </p:cNvSpPr>
            <p:nvPr/>
          </p:nvSpPr>
          <p:spPr bwMode="auto">
            <a:xfrm>
              <a:off x="3968" y="836"/>
              <a:ext cx="0" cy="306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61" name="Group 73"/>
          <p:cNvGrpSpPr>
            <a:grpSpLocks/>
          </p:cNvGrpSpPr>
          <p:nvPr/>
        </p:nvGrpSpPr>
        <p:grpSpPr bwMode="auto">
          <a:xfrm>
            <a:off x="6650038" y="2406650"/>
            <a:ext cx="546100" cy="3790950"/>
            <a:chOff x="4189" y="836"/>
            <a:chExt cx="344" cy="3068"/>
          </a:xfrm>
        </p:grpSpPr>
        <p:sp>
          <p:nvSpPr>
            <p:cNvPr id="1957962" name="AutoShape 74"/>
            <p:cNvSpPr>
              <a:spLocks noChangeArrowheads="1"/>
            </p:cNvSpPr>
            <p:nvPr/>
          </p:nvSpPr>
          <p:spPr bwMode="auto">
            <a:xfrm>
              <a:off x="4189" y="836"/>
              <a:ext cx="344" cy="3068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63" name="Line 75"/>
            <p:cNvSpPr>
              <a:spLocks noChangeShapeType="1"/>
            </p:cNvSpPr>
            <p:nvPr/>
          </p:nvSpPr>
          <p:spPr bwMode="auto">
            <a:xfrm flipV="1">
              <a:off x="4272" y="864"/>
              <a:ext cx="0" cy="30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964" name="AutoShape 76"/>
          <p:cNvSpPr>
            <a:spLocks noChangeArrowheads="1"/>
          </p:cNvSpPr>
          <p:nvPr/>
        </p:nvSpPr>
        <p:spPr bwMode="auto">
          <a:xfrm>
            <a:off x="5316538" y="1749425"/>
            <a:ext cx="398462" cy="4422775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57965" name="Group 77"/>
          <p:cNvGrpSpPr>
            <a:grpSpLocks/>
          </p:cNvGrpSpPr>
          <p:nvPr/>
        </p:nvGrpSpPr>
        <p:grpSpPr bwMode="auto">
          <a:xfrm>
            <a:off x="5314950" y="2225675"/>
            <a:ext cx="711200" cy="3971925"/>
            <a:chOff x="3348" y="836"/>
            <a:chExt cx="448" cy="3096"/>
          </a:xfrm>
        </p:grpSpPr>
        <p:sp>
          <p:nvSpPr>
            <p:cNvPr id="1957966" name="AutoShape 78"/>
            <p:cNvSpPr>
              <a:spLocks noChangeArrowheads="1"/>
            </p:cNvSpPr>
            <p:nvPr/>
          </p:nvSpPr>
          <p:spPr bwMode="auto">
            <a:xfrm>
              <a:off x="3348" y="836"/>
              <a:ext cx="448" cy="3096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67" name="Line 79"/>
            <p:cNvSpPr>
              <a:spLocks noChangeShapeType="1"/>
            </p:cNvSpPr>
            <p:nvPr/>
          </p:nvSpPr>
          <p:spPr bwMode="auto">
            <a:xfrm>
              <a:off x="3504" y="922"/>
              <a:ext cx="0" cy="296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68" name="Group 80"/>
          <p:cNvGrpSpPr>
            <a:grpSpLocks/>
          </p:cNvGrpSpPr>
          <p:nvPr/>
        </p:nvGrpSpPr>
        <p:grpSpPr bwMode="auto">
          <a:xfrm>
            <a:off x="5676900" y="2541588"/>
            <a:ext cx="461963" cy="3722687"/>
            <a:chOff x="3576" y="922"/>
            <a:chExt cx="291" cy="3024"/>
          </a:xfrm>
        </p:grpSpPr>
        <p:sp>
          <p:nvSpPr>
            <p:cNvPr id="1957969" name="AutoShape 81"/>
            <p:cNvSpPr>
              <a:spLocks noChangeArrowheads="1"/>
            </p:cNvSpPr>
            <p:nvPr/>
          </p:nvSpPr>
          <p:spPr bwMode="auto">
            <a:xfrm>
              <a:off x="3576" y="922"/>
              <a:ext cx="291" cy="3024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70" name="Line 82"/>
            <p:cNvSpPr>
              <a:spLocks noChangeShapeType="1"/>
            </p:cNvSpPr>
            <p:nvPr/>
          </p:nvSpPr>
          <p:spPr bwMode="auto">
            <a:xfrm>
              <a:off x="3696" y="975"/>
              <a:ext cx="0" cy="2909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7971" name="Group 83"/>
          <p:cNvGrpSpPr>
            <a:grpSpLocks/>
          </p:cNvGrpSpPr>
          <p:nvPr/>
        </p:nvGrpSpPr>
        <p:grpSpPr bwMode="auto">
          <a:xfrm>
            <a:off x="4957763" y="1800225"/>
            <a:ext cx="376237" cy="4321175"/>
            <a:chOff x="3123" y="946"/>
            <a:chExt cx="285" cy="2922"/>
          </a:xfrm>
        </p:grpSpPr>
        <p:sp>
          <p:nvSpPr>
            <p:cNvPr id="1957972" name="AutoShape 84"/>
            <p:cNvSpPr>
              <a:spLocks noChangeArrowheads="1"/>
            </p:cNvSpPr>
            <p:nvPr/>
          </p:nvSpPr>
          <p:spPr bwMode="auto">
            <a:xfrm>
              <a:off x="3123" y="946"/>
              <a:ext cx="285" cy="2922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73" name="Line 85"/>
            <p:cNvSpPr>
              <a:spLocks noChangeShapeType="1"/>
            </p:cNvSpPr>
            <p:nvPr/>
          </p:nvSpPr>
          <p:spPr bwMode="auto">
            <a:xfrm>
              <a:off x="3288" y="975"/>
              <a:ext cx="0" cy="2833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974" name="AutoShape 86"/>
          <p:cNvSpPr>
            <a:spLocks noChangeArrowheads="1"/>
          </p:cNvSpPr>
          <p:nvPr/>
        </p:nvSpPr>
        <p:spPr bwMode="auto">
          <a:xfrm>
            <a:off x="4495800" y="1812925"/>
            <a:ext cx="398463" cy="4024313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57975" name="Group 87"/>
          <p:cNvGrpSpPr>
            <a:grpSpLocks/>
          </p:cNvGrpSpPr>
          <p:nvPr/>
        </p:nvGrpSpPr>
        <p:grpSpPr bwMode="auto">
          <a:xfrm>
            <a:off x="4675188" y="1800225"/>
            <a:ext cx="373062" cy="4200525"/>
            <a:chOff x="2888" y="1047"/>
            <a:chExt cx="235" cy="2673"/>
          </a:xfrm>
        </p:grpSpPr>
        <p:sp>
          <p:nvSpPr>
            <p:cNvPr id="1957976" name="AutoShape 88"/>
            <p:cNvSpPr>
              <a:spLocks noChangeArrowheads="1"/>
            </p:cNvSpPr>
            <p:nvPr/>
          </p:nvSpPr>
          <p:spPr bwMode="auto">
            <a:xfrm>
              <a:off x="2888" y="1047"/>
              <a:ext cx="235" cy="2673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77" name="Line 89"/>
            <p:cNvSpPr>
              <a:spLocks noChangeShapeType="1"/>
            </p:cNvSpPr>
            <p:nvPr/>
          </p:nvSpPr>
          <p:spPr bwMode="auto">
            <a:xfrm>
              <a:off x="2945" y="1047"/>
              <a:ext cx="0" cy="2649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985" name="Arc 97"/>
          <p:cNvSpPr>
            <a:spLocks/>
          </p:cNvSpPr>
          <p:nvPr/>
        </p:nvSpPr>
        <p:spPr bwMode="auto">
          <a:xfrm>
            <a:off x="4465638" y="5070475"/>
            <a:ext cx="3446462" cy="635000"/>
          </a:xfrm>
          <a:custGeom>
            <a:avLst/>
            <a:gdLst>
              <a:gd name="G0" fmla="+- 21192 0 0"/>
              <a:gd name="G1" fmla="+- 21600 0 0"/>
              <a:gd name="G2" fmla="+- 21600 0 0"/>
              <a:gd name="T0" fmla="*/ 0 w 42792"/>
              <a:gd name="T1" fmla="*/ 17423 h 21600"/>
              <a:gd name="T2" fmla="*/ 42792 w 42792"/>
              <a:gd name="T3" fmla="*/ 21600 h 21600"/>
              <a:gd name="T4" fmla="*/ 21192 w 427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92" h="21600" fill="none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</a:path>
              <a:path w="42792" h="21600" stroke="0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  <a:lnTo>
                  <a:pt x="21192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7987" name="Rectangle 99"/>
          <p:cNvSpPr>
            <a:spLocks noChangeArrowheads="1"/>
          </p:cNvSpPr>
          <p:nvPr/>
        </p:nvSpPr>
        <p:spPr bwMode="auto">
          <a:xfrm>
            <a:off x="212725" y="2406650"/>
            <a:ext cx="146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2  </a:t>
            </a:r>
            <a:r>
              <a:rPr lang="zh-CN" altLang="en-US" sz="2000" b="1"/>
              <a:t>以平代曲</a:t>
            </a:r>
          </a:p>
        </p:txBody>
      </p:sp>
      <p:sp>
        <p:nvSpPr>
          <p:cNvPr id="1957988" name="Text Box 100"/>
          <p:cNvSpPr txBox="1">
            <a:spLocks noChangeArrowheads="1"/>
          </p:cNvSpPr>
          <p:nvPr/>
        </p:nvSpPr>
        <p:spPr bwMode="auto">
          <a:xfrm>
            <a:off x="212725" y="13192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1957995" name="Text Box 107"/>
          <p:cNvSpPr txBox="1">
            <a:spLocks noChangeArrowheads="1"/>
          </p:cNvSpPr>
          <p:nvPr/>
        </p:nvSpPr>
        <p:spPr bwMode="auto">
          <a:xfrm>
            <a:off x="212725" y="1828800"/>
            <a:ext cx="330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1  </a:t>
            </a:r>
            <a:r>
              <a:rPr lang="zh-CN" altLang="en-US" sz="2000" b="1"/>
              <a:t>任意分割区域 </a:t>
            </a:r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,</a:t>
            </a:r>
            <a:r>
              <a:rPr lang="zh-CN" altLang="en-US" sz="2000" b="1">
                <a:solidFill>
                  <a:schemeClr val="tx1"/>
                </a:solidFill>
              </a:rPr>
              <a:t>化整为零</a:t>
            </a:r>
            <a:endParaRPr lang="zh-CN" altLang="en-US" sz="2000" b="1"/>
          </a:p>
        </p:txBody>
      </p:sp>
      <p:sp>
        <p:nvSpPr>
          <p:cNvPr id="1957996" name="Rectangle 108"/>
          <p:cNvSpPr>
            <a:spLocks noChangeArrowheads="1"/>
          </p:cNvSpPr>
          <p:nvPr/>
        </p:nvSpPr>
        <p:spPr bwMode="auto">
          <a:xfrm>
            <a:off x="514350" y="304800"/>
            <a:ext cx="3219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/>
              <a:t>曲顶柱体的体积</a:t>
            </a:r>
            <a:endParaRPr lang="zh-CN" altLang="en-US" sz="4400" b="1"/>
          </a:p>
        </p:txBody>
      </p:sp>
      <p:sp>
        <p:nvSpPr>
          <p:cNvPr id="1957997" name="Rectangle 109"/>
          <p:cNvSpPr>
            <a:spLocks noGrp="1" noChangeArrowheads="1"/>
          </p:cNvSpPr>
          <p:nvPr>
            <p:ph type="title" idx="4294967295"/>
          </p:nvPr>
        </p:nvSpPr>
        <p:spPr>
          <a:xfrm>
            <a:off x="8253413" y="5564188"/>
            <a:ext cx="533400" cy="2047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957998" name="Object 110"/>
          <p:cNvGraphicFramePr>
            <a:graphicFrameLocks noChangeAspect="1"/>
          </p:cNvGraphicFramePr>
          <p:nvPr/>
        </p:nvGraphicFramePr>
        <p:xfrm>
          <a:off x="735013" y="4984750"/>
          <a:ext cx="2171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06" name="公式" r:id="rId7" imgW="1307880" imgH="431640" progId="Equation.3">
                  <p:embed/>
                </p:oleObj>
              </mc:Choice>
              <mc:Fallback>
                <p:oleObj name="公式" r:id="rId7" imgW="1307880" imgH="43164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984750"/>
                        <a:ext cx="2171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7999" name="Text Box 111"/>
          <p:cNvSpPr txBox="1">
            <a:spLocks noChangeArrowheads="1"/>
          </p:cNvSpPr>
          <p:nvPr/>
        </p:nvSpPr>
        <p:spPr bwMode="auto">
          <a:xfrm>
            <a:off x="136525" y="508635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V 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</a:p>
        </p:txBody>
      </p:sp>
      <p:grpSp>
        <p:nvGrpSpPr>
          <p:cNvPr id="1958002" name="Group 114"/>
          <p:cNvGrpSpPr>
            <a:grpSpLocks/>
          </p:cNvGrpSpPr>
          <p:nvPr/>
        </p:nvGrpSpPr>
        <p:grpSpPr bwMode="auto">
          <a:xfrm>
            <a:off x="4830763" y="2225675"/>
            <a:ext cx="503237" cy="3895725"/>
            <a:chOff x="3043" y="1402"/>
            <a:chExt cx="317" cy="2454"/>
          </a:xfrm>
        </p:grpSpPr>
        <p:sp>
          <p:nvSpPr>
            <p:cNvPr id="1957978" name="AutoShape 90"/>
            <p:cNvSpPr>
              <a:spLocks noChangeArrowheads="1"/>
            </p:cNvSpPr>
            <p:nvPr/>
          </p:nvSpPr>
          <p:spPr bwMode="auto">
            <a:xfrm>
              <a:off x="3043" y="1402"/>
              <a:ext cx="317" cy="2454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001" name="Line 113"/>
            <p:cNvSpPr>
              <a:spLocks noChangeShapeType="1"/>
            </p:cNvSpPr>
            <p:nvPr/>
          </p:nvSpPr>
          <p:spPr bwMode="auto">
            <a:xfrm flipV="1">
              <a:off x="3180" y="1472"/>
              <a:ext cx="0" cy="232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7993" name="Freeform 105"/>
          <p:cNvSpPr>
            <a:spLocks/>
          </p:cNvSpPr>
          <p:nvPr/>
        </p:nvSpPr>
        <p:spPr bwMode="auto">
          <a:xfrm>
            <a:off x="4432300" y="1168400"/>
            <a:ext cx="3505200" cy="1625600"/>
          </a:xfrm>
          <a:custGeom>
            <a:avLst/>
            <a:gdLst>
              <a:gd name="T0" fmla="*/ 16 w 1263"/>
              <a:gd name="T1" fmla="*/ 316 h 596"/>
              <a:gd name="T2" fmla="*/ 78 w 1263"/>
              <a:gd name="T3" fmla="*/ 474 h 596"/>
              <a:gd name="T4" fmla="*/ 270 w 1263"/>
              <a:gd name="T5" fmla="*/ 546 h 596"/>
              <a:gd name="T6" fmla="*/ 606 w 1263"/>
              <a:gd name="T7" fmla="*/ 594 h 596"/>
              <a:gd name="T8" fmla="*/ 969 w 1263"/>
              <a:gd name="T9" fmla="*/ 561 h 596"/>
              <a:gd name="T10" fmla="*/ 1185 w 1263"/>
              <a:gd name="T11" fmla="*/ 468 h 596"/>
              <a:gd name="T12" fmla="*/ 1254 w 1263"/>
              <a:gd name="T13" fmla="*/ 330 h 596"/>
              <a:gd name="T14" fmla="*/ 1128 w 1263"/>
              <a:gd name="T15" fmla="*/ 163 h 596"/>
              <a:gd name="T16" fmla="*/ 855 w 1263"/>
              <a:gd name="T17" fmla="*/ 24 h 596"/>
              <a:gd name="T18" fmla="*/ 501 w 1263"/>
              <a:gd name="T19" fmla="*/ 24 h 596"/>
              <a:gd name="T20" fmla="*/ 174 w 1263"/>
              <a:gd name="T21" fmla="*/ 144 h 596"/>
              <a:gd name="T22" fmla="*/ 16 w 1263"/>
              <a:gd name="T23" fmla="*/ 31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3" h="596">
                <a:moveTo>
                  <a:pt x="16" y="316"/>
                </a:moveTo>
                <a:cubicBezTo>
                  <a:pt x="0" y="371"/>
                  <a:pt x="36" y="436"/>
                  <a:pt x="78" y="474"/>
                </a:cubicBezTo>
                <a:cubicBezTo>
                  <a:pt x="120" y="512"/>
                  <a:pt x="182" y="526"/>
                  <a:pt x="270" y="546"/>
                </a:cubicBezTo>
                <a:cubicBezTo>
                  <a:pt x="358" y="566"/>
                  <a:pt x="490" y="592"/>
                  <a:pt x="606" y="594"/>
                </a:cubicBezTo>
                <a:cubicBezTo>
                  <a:pt x="722" y="596"/>
                  <a:pt x="873" y="582"/>
                  <a:pt x="969" y="561"/>
                </a:cubicBezTo>
                <a:cubicBezTo>
                  <a:pt x="1065" y="540"/>
                  <a:pt x="1138" y="506"/>
                  <a:pt x="1185" y="468"/>
                </a:cubicBezTo>
                <a:cubicBezTo>
                  <a:pt x="1232" y="430"/>
                  <a:pt x="1263" y="381"/>
                  <a:pt x="1254" y="330"/>
                </a:cubicBezTo>
                <a:cubicBezTo>
                  <a:pt x="1245" y="279"/>
                  <a:pt x="1194" y="214"/>
                  <a:pt x="1128" y="163"/>
                </a:cubicBezTo>
                <a:cubicBezTo>
                  <a:pt x="1062" y="111"/>
                  <a:pt x="959" y="47"/>
                  <a:pt x="855" y="24"/>
                </a:cubicBezTo>
                <a:cubicBezTo>
                  <a:pt x="751" y="0"/>
                  <a:pt x="614" y="3"/>
                  <a:pt x="501" y="24"/>
                </a:cubicBezTo>
                <a:cubicBezTo>
                  <a:pt x="388" y="44"/>
                  <a:pt x="255" y="95"/>
                  <a:pt x="174" y="144"/>
                </a:cubicBezTo>
                <a:cubicBezTo>
                  <a:pt x="93" y="193"/>
                  <a:pt x="32" y="261"/>
                  <a:pt x="16" y="316"/>
                </a:cubicBezTo>
                <a:close/>
              </a:path>
            </a:pathLst>
          </a:custGeom>
          <a:solidFill>
            <a:srgbClr val="009900">
              <a:alpha val="50000"/>
            </a:srgbClr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8003" name="AutoShape 11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5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5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7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7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7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57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5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57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57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5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57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57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5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5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5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5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5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5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57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57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57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57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57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57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5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5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57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57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57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57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57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57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57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57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57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57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57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57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57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57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5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5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57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57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5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5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57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57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5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5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5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5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57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57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57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57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57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5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57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57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5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5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5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5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95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5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5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57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57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5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57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957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34" grpId="0" animBg="1"/>
      <p:bldP spid="1957935" grpId="0" animBg="1"/>
      <p:bldP spid="1957936" grpId="0" autoUpdateAnimBg="0"/>
      <p:bldP spid="1957937" grpId="0" autoUpdateAnimBg="0"/>
      <p:bldP spid="1957938" grpId="0" animBg="1"/>
      <p:bldP spid="1957954" grpId="0" animBg="1"/>
      <p:bldP spid="1957964" grpId="0" animBg="1"/>
      <p:bldP spid="1957974" grpId="0" animBg="1"/>
      <p:bldP spid="1957999" grpId="0" autoUpdateAnimBg="0"/>
      <p:bldP spid="19579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914" name="AutoShape 1026"/>
          <p:cNvSpPr>
            <a:spLocks noChangeArrowheads="1"/>
          </p:cNvSpPr>
          <p:nvPr/>
        </p:nvSpPr>
        <p:spPr bwMode="auto">
          <a:xfrm>
            <a:off x="4470400" y="1547813"/>
            <a:ext cx="3441700" cy="4733925"/>
          </a:xfrm>
          <a:prstGeom prst="can">
            <a:avLst>
              <a:gd name="adj" fmla="val 3438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14915" name="Freeform 1027"/>
          <p:cNvSpPr>
            <a:spLocks/>
          </p:cNvSpPr>
          <p:nvPr/>
        </p:nvSpPr>
        <p:spPr bwMode="auto">
          <a:xfrm>
            <a:off x="5562600" y="5562600"/>
            <a:ext cx="1219200" cy="304800"/>
          </a:xfrm>
          <a:custGeom>
            <a:avLst/>
            <a:gdLst>
              <a:gd name="T0" fmla="*/ 192 w 768"/>
              <a:gd name="T1" fmla="*/ 0 h 192"/>
              <a:gd name="T2" fmla="*/ 0 w 768"/>
              <a:gd name="T3" fmla="*/ 192 h 192"/>
              <a:gd name="T4" fmla="*/ 576 w 768"/>
              <a:gd name="T5" fmla="*/ 192 h 192"/>
              <a:gd name="T6" fmla="*/ 768 w 768"/>
              <a:gd name="T7" fmla="*/ 0 h 192"/>
              <a:gd name="T8" fmla="*/ 192 w 768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92">
                <a:moveTo>
                  <a:pt x="192" y="0"/>
                </a:moveTo>
                <a:lnTo>
                  <a:pt x="0" y="192"/>
                </a:lnTo>
                <a:lnTo>
                  <a:pt x="576" y="192"/>
                </a:lnTo>
                <a:lnTo>
                  <a:pt x="768" y="0"/>
                </a:lnTo>
                <a:lnTo>
                  <a:pt x="192" y="0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14916" name="Group 1028"/>
          <p:cNvGrpSpPr>
            <a:grpSpLocks/>
          </p:cNvGrpSpPr>
          <p:nvPr/>
        </p:nvGrpSpPr>
        <p:grpSpPr bwMode="auto">
          <a:xfrm>
            <a:off x="1981200" y="1066800"/>
            <a:ext cx="6650038" cy="5610225"/>
            <a:chOff x="844" y="600"/>
            <a:chExt cx="4189" cy="3534"/>
          </a:xfrm>
        </p:grpSpPr>
        <p:sp>
          <p:nvSpPr>
            <p:cNvPr id="2214917" name="Text Box 1029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14918" name="Text Box 1030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14919" name="Line 1031"/>
            <p:cNvSpPr>
              <a:spLocks noChangeShapeType="1"/>
            </p:cNvSpPr>
            <p:nvPr/>
          </p:nvSpPr>
          <p:spPr bwMode="auto">
            <a:xfrm>
              <a:off x="2192" y="3039"/>
              <a:ext cx="2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4920" name="Text Box 1032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14921" name="Text Box 1033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214922" name="Freeform 1034"/>
            <p:cNvSpPr>
              <a:spLocks/>
            </p:cNvSpPr>
            <p:nvPr/>
          </p:nvSpPr>
          <p:spPr bwMode="auto">
            <a:xfrm>
              <a:off x="2206" y="664"/>
              <a:ext cx="2" cy="2368"/>
            </a:xfrm>
            <a:custGeom>
              <a:avLst/>
              <a:gdLst>
                <a:gd name="T0" fmla="*/ 0 w 2"/>
                <a:gd name="T1" fmla="*/ 2368 h 2368"/>
                <a:gd name="T2" fmla="*/ 2 w 2"/>
                <a:gd name="T3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368">
                  <a:moveTo>
                    <a:pt x="0" y="2368"/>
                  </a:moveTo>
                  <a:lnTo>
                    <a:pt x="2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4923" name="Freeform 1035"/>
            <p:cNvSpPr>
              <a:spLocks/>
            </p:cNvSpPr>
            <p:nvPr/>
          </p:nvSpPr>
          <p:spPr bwMode="auto">
            <a:xfrm>
              <a:off x="1110" y="3039"/>
              <a:ext cx="1095" cy="1095"/>
            </a:xfrm>
            <a:custGeom>
              <a:avLst/>
              <a:gdLst>
                <a:gd name="T0" fmla="*/ 1095 w 1095"/>
                <a:gd name="T1" fmla="*/ 0 h 1095"/>
                <a:gd name="T2" fmla="*/ 0 w 1095"/>
                <a:gd name="T3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5" h="1095">
                  <a:moveTo>
                    <a:pt x="1095" y="0"/>
                  </a:moveTo>
                  <a:lnTo>
                    <a:pt x="0" y="109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24" name="Group 1036"/>
          <p:cNvGrpSpPr>
            <a:grpSpLocks/>
          </p:cNvGrpSpPr>
          <p:nvPr/>
        </p:nvGrpSpPr>
        <p:grpSpPr bwMode="auto">
          <a:xfrm>
            <a:off x="4584700" y="5054600"/>
            <a:ext cx="3181350" cy="1225550"/>
            <a:chOff x="2888" y="3184"/>
            <a:chExt cx="2004" cy="772"/>
          </a:xfrm>
        </p:grpSpPr>
        <p:sp>
          <p:nvSpPr>
            <p:cNvPr id="2214925" name="Freeform 1037"/>
            <p:cNvSpPr>
              <a:spLocks/>
            </p:cNvSpPr>
            <p:nvPr/>
          </p:nvSpPr>
          <p:spPr bwMode="auto">
            <a:xfrm>
              <a:off x="3840" y="3256"/>
              <a:ext cx="660" cy="700"/>
            </a:xfrm>
            <a:custGeom>
              <a:avLst/>
              <a:gdLst>
                <a:gd name="T0" fmla="*/ 0 w 660"/>
                <a:gd name="T1" fmla="*/ 700 h 700"/>
                <a:gd name="T2" fmla="*/ 660 w 660"/>
                <a:gd name="T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700">
                  <a:moveTo>
                    <a:pt x="0" y="700"/>
                  </a:moveTo>
                  <a:cubicBezTo>
                    <a:pt x="110" y="583"/>
                    <a:pt x="523" y="146"/>
                    <a:pt x="66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26" name="Freeform 1038"/>
            <p:cNvSpPr>
              <a:spLocks/>
            </p:cNvSpPr>
            <p:nvPr/>
          </p:nvSpPr>
          <p:spPr bwMode="auto">
            <a:xfrm>
              <a:off x="4048" y="3296"/>
              <a:ext cx="588" cy="660"/>
            </a:xfrm>
            <a:custGeom>
              <a:avLst/>
              <a:gdLst>
                <a:gd name="T0" fmla="*/ 0 w 588"/>
                <a:gd name="T1" fmla="*/ 660 h 660"/>
                <a:gd name="T2" fmla="*/ 588 w 588"/>
                <a:gd name="T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660">
                  <a:moveTo>
                    <a:pt x="0" y="660"/>
                  </a:moveTo>
                  <a:cubicBezTo>
                    <a:pt x="98" y="550"/>
                    <a:pt x="466" y="137"/>
                    <a:pt x="58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27" name="Freeform 1039"/>
            <p:cNvSpPr>
              <a:spLocks/>
            </p:cNvSpPr>
            <p:nvPr/>
          </p:nvSpPr>
          <p:spPr bwMode="auto">
            <a:xfrm>
              <a:off x="4268" y="3348"/>
              <a:ext cx="508" cy="584"/>
            </a:xfrm>
            <a:custGeom>
              <a:avLst/>
              <a:gdLst>
                <a:gd name="T0" fmla="*/ 0 w 508"/>
                <a:gd name="T1" fmla="*/ 584 h 584"/>
                <a:gd name="T2" fmla="*/ 508 w 508"/>
                <a:gd name="T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8" h="584">
                  <a:moveTo>
                    <a:pt x="0" y="584"/>
                  </a:moveTo>
                  <a:cubicBezTo>
                    <a:pt x="85" y="487"/>
                    <a:pt x="402" y="122"/>
                    <a:pt x="508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28" name="Freeform 1040"/>
            <p:cNvSpPr>
              <a:spLocks/>
            </p:cNvSpPr>
            <p:nvPr/>
          </p:nvSpPr>
          <p:spPr bwMode="auto">
            <a:xfrm>
              <a:off x="4496" y="3424"/>
              <a:ext cx="396" cy="468"/>
            </a:xfrm>
            <a:custGeom>
              <a:avLst/>
              <a:gdLst>
                <a:gd name="T0" fmla="*/ 0 w 396"/>
                <a:gd name="T1" fmla="*/ 468 h 468"/>
                <a:gd name="T2" fmla="*/ 396 w 396"/>
                <a:gd name="T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468">
                  <a:moveTo>
                    <a:pt x="0" y="468"/>
                  </a:moveTo>
                  <a:cubicBezTo>
                    <a:pt x="67" y="390"/>
                    <a:pt x="314" y="98"/>
                    <a:pt x="39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29" name="Freeform 1041"/>
            <p:cNvSpPr>
              <a:spLocks/>
            </p:cNvSpPr>
            <p:nvPr/>
          </p:nvSpPr>
          <p:spPr bwMode="auto">
            <a:xfrm>
              <a:off x="3216" y="3192"/>
              <a:ext cx="580" cy="676"/>
            </a:xfrm>
            <a:custGeom>
              <a:avLst/>
              <a:gdLst>
                <a:gd name="T0" fmla="*/ 0 w 580"/>
                <a:gd name="T1" fmla="*/ 676 h 676"/>
                <a:gd name="T2" fmla="*/ 580 w 580"/>
                <a:gd name="T3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0" h="676">
                  <a:moveTo>
                    <a:pt x="0" y="676"/>
                  </a:moveTo>
                  <a:cubicBezTo>
                    <a:pt x="97" y="563"/>
                    <a:pt x="459" y="141"/>
                    <a:pt x="580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30" name="Freeform 1042"/>
            <p:cNvSpPr>
              <a:spLocks/>
            </p:cNvSpPr>
            <p:nvPr/>
          </p:nvSpPr>
          <p:spPr bwMode="auto">
            <a:xfrm>
              <a:off x="3040" y="3204"/>
              <a:ext cx="536" cy="604"/>
            </a:xfrm>
            <a:custGeom>
              <a:avLst/>
              <a:gdLst>
                <a:gd name="T0" fmla="*/ 0 w 536"/>
                <a:gd name="T1" fmla="*/ 604 h 604"/>
                <a:gd name="T2" fmla="*/ 536 w 5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6" h="604">
                  <a:moveTo>
                    <a:pt x="0" y="604"/>
                  </a:moveTo>
                  <a:cubicBezTo>
                    <a:pt x="88" y="504"/>
                    <a:pt x="424" y="126"/>
                    <a:pt x="536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31" name="Freeform 1043"/>
            <p:cNvSpPr>
              <a:spLocks/>
            </p:cNvSpPr>
            <p:nvPr/>
          </p:nvSpPr>
          <p:spPr bwMode="auto">
            <a:xfrm>
              <a:off x="2888" y="3244"/>
              <a:ext cx="404" cy="476"/>
            </a:xfrm>
            <a:custGeom>
              <a:avLst/>
              <a:gdLst>
                <a:gd name="T0" fmla="*/ 0 w 404"/>
                <a:gd name="T1" fmla="*/ 476 h 476"/>
                <a:gd name="T2" fmla="*/ 404 w 404"/>
                <a:gd name="T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476">
                  <a:moveTo>
                    <a:pt x="0" y="476"/>
                  </a:moveTo>
                  <a:cubicBezTo>
                    <a:pt x="67" y="397"/>
                    <a:pt x="320" y="99"/>
                    <a:pt x="40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32" name="Freeform 1044"/>
            <p:cNvSpPr>
              <a:spLocks/>
            </p:cNvSpPr>
            <p:nvPr/>
          </p:nvSpPr>
          <p:spPr bwMode="auto">
            <a:xfrm>
              <a:off x="3324" y="3184"/>
              <a:ext cx="644" cy="720"/>
            </a:xfrm>
            <a:custGeom>
              <a:avLst/>
              <a:gdLst>
                <a:gd name="T0" fmla="*/ 0 w 644"/>
                <a:gd name="T1" fmla="*/ 720 h 720"/>
                <a:gd name="T2" fmla="*/ 644 w 644"/>
                <a:gd name="T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720">
                  <a:moveTo>
                    <a:pt x="0" y="720"/>
                  </a:moveTo>
                  <a:cubicBezTo>
                    <a:pt x="107" y="600"/>
                    <a:pt x="510" y="150"/>
                    <a:pt x="64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33" name="Group 1045"/>
          <p:cNvGrpSpPr>
            <a:grpSpLocks/>
          </p:cNvGrpSpPr>
          <p:nvPr/>
        </p:nvGrpSpPr>
        <p:grpSpPr bwMode="auto">
          <a:xfrm>
            <a:off x="4495800" y="5251450"/>
            <a:ext cx="3384550" cy="920750"/>
            <a:chOff x="2832" y="3308"/>
            <a:chExt cx="2132" cy="580"/>
          </a:xfrm>
        </p:grpSpPr>
        <p:sp>
          <p:nvSpPr>
            <p:cNvPr id="2214934" name="Freeform 1046"/>
            <p:cNvSpPr>
              <a:spLocks/>
            </p:cNvSpPr>
            <p:nvPr/>
          </p:nvSpPr>
          <p:spPr bwMode="auto">
            <a:xfrm>
              <a:off x="2880" y="3696"/>
              <a:ext cx="2064" cy="1"/>
            </a:xfrm>
            <a:custGeom>
              <a:avLst/>
              <a:gdLst>
                <a:gd name="T0" fmla="*/ 0 w 2064"/>
                <a:gd name="T1" fmla="*/ 0 h 1"/>
                <a:gd name="T2" fmla="*/ 2064 w 20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64" h="1">
                  <a:moveTo>
                    <a:pt x="0" y="0"/>
                  </a:moveTo>
                  <a:cubicBezTo>
                    <a:pt x="0" y="0"/>
                    <a:pt x="1032" y="0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35" name="Freeform 1047"/>
            <p:cNvSpPr>
              <a:spLocks/>
            </p:cNvSpPr>
            <p:nvPr/>
          </p:nvSpPr>
          <p:spPr bwMode="auto">
            <a:xfrm>
              <a:off x="2996" y="3792"/>
              <a:ext cx="1808" cy="4"/>
            </a:xfrm>
            <a:custGeom>
              <a:avLst/>
              <a:gdLst>
                <a:gd name="T0" fmla="*/ 0 w 1808"/>
                <a:gd name="T1" fmla="*/ 0 h 4"/>
                <a:gd name="T2" fmla="*/ 1808 w 180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8" h="4">
                  <a:moveTo>
                    <a:pt x="0" y="0"/>
                  </a:moveTo>
                  <a:cubicBezTo>
                    <a:pt x="301" y="1"/>
                    <a:pt x="1431" y="3"/>
                    <a:pt x="1808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36" name="Freeform 1048"/>
            <p:cNvSpPr>
              <a:spLocks/>
            </p:cNvSpPr>
            <p:nvPr/>
          </p:nvSpPr>
          <p:spPr bwMode="auto">
            <a:xfrm>
              <a:off x="3288" y="3884"/>
              <a:ext cx="1220" cy="4"/>
            </a:xfrm>
            <a:custGeom>
              <a:avLst/>
              <a:gdLst>
                <a:gd name="T0" fmla="*/ 0 w 1220"/>
                <a:gd name="T1" fmla="*/ 0 h 4"/>
                <a:gd name="T2" fmla="*/ 1220 w 122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20" h="4">
                  <a:moveTo>
                    <a:pt x="0" y="0"/>
                  </a:moveTo>
                  <a:cubicBezTo>
                    <a:pt x="203" y="1"/>
                    <a:pt x="966" y="3"/>
                    <a:pt x="1220" y="4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37" name="Freeform 1049"/>
            <p:cNvSpPr>
              <a:spLocks/>
            </p:cNvSpPr>
            <p:nvPr/>
          </p:nvSpPr>
          <p:spPr bwMode="auto">
            <a:xfrm>
              <a:off x="2832" y="3504"/>
              <a:ext cx="2132" cy="1"/>
            </a:xfrm>
            <a:custGeom>
              <a:avLst/>
              <a:gdLst>
                <a:gd name="T0" fmla="*/ 0 w 2132"/>
                <a:gd name="T1" fmla="*/ 0 h 1"/>
                <a:gd name="T2" fmla="*/ 2132 w 21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32" h="1">
                  <a:moveTo>
                    <a:pt x="0" y="0"/>
                  </a:moveTo>
                  <a:cubicBezTo>
                    <a:pt x="355" y="0"/>
                    <a:pt x="1688" y="0"/>
                    <a:pt x="213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38" name="Freeform 1050"/>
            <p:cNvSpPr>
              <a:spLocks/>
            </p:cNvSpPr>
            <p:nvPr/>
          </p:nvSpPr>
          <p:spPr bwMode="auto">
            <a:xfrm>
              <a:off x="3080" y="3308"/>
              <a:ext cx="1612" cy="8"/>
            </a:xfrm>
            <a:custGeom>
              <a:avLst/>
              <a:gdLst>
                <a:gd name="T0" fmla="*/ 0 w 1612"/>
                <a:gd name="T1" fmla="*/ 8 h 8"/>
                <a:gd name="T2" fmla="*/ 1612 w 1612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2" h="8">
                  <a:moveTo>
                    <a:pt x="0" y="8"/>
                  </a:moveTo>
                  <a:cubicBezTo>
                    <a:pt x="269" y="7"/>
                    <a:pt x="1276" y="2"/>
                    <a:pt x="1612" y="0"/>
                  </a:cubicBez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4939" name="Text Box 1051"/>
          <p:cNvSpPr txBox="1">
            <a:spLocks noChangeArrowheads="1"/>
          </p:cNvSpPr>
          <p:nvPr/>
        </p:nvSpPr>
        <p:spPr bwMode="auto">
          <a:xfrm>
            <a:off x="7848600" y="571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D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214940" name="Text Box 1052"/>
          <p:cNvSpPr txBox="1">
            <a:spLocks noChangeArrowheads="1"/>
          </p:cNvSpPr>
          <p:nvPr/>
        </p:nvSpPr>
        <p:spPr bwMode="auto">
          <a:xfrm>
            <a:off x="514350" y="9144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S </a:t>
            </a:r>
            <a:r>
              <a:rPr lang="en-US" altLang="zh-CN" b="1">
                <a:solidFill>
                  <a:srgbClr val="009900"/>
                </a:solidFill>
              </a:rPr>
              <a:t>:  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en-US" altLang="zh-CN" b="1">
                <a:solidFill>
                  <a:srgbClr val="009900"/>
                </a:solidFill>
              </a:rPr>
              <a:t> = </a:t>
            </a:r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,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214941" name="Object 1053"/>
          <p:cNvGraphicFramePr>
            <a:graphicFrameLocks noChangeAspect="1"/>
          </p:cNvGraphicFramePr>
          <p:nvPr/>
        </p:nvGraphicFramePr>
        <p:xfrm>
          <a:off x="514350" y="2895600"/>
          <a:ext cx="2381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012" name="公式" r:id="rId3" imgW="1282680" imgH="228600" progId="Equation.3">
                  <p:embed/>
                </p:oleObj>
              </mc:Choice>
              <mc:Fallback>
                <p:oleObj name="公式" r:id="rId3" imgW="1282680" imgH="22860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895600"/>
                        <a:ext cx="2381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4942" name="Text Box 1054"/>
          <p:cNvSpPr txBox="1">
            <a:spLocks noChangeArrowheads="1"/>
          </p:cNvSpPr>
          <p:nvPr/>
        </p:nvSpPr>
        <p:spPr bwMode="auto">
          <a:xfrm>
            <a:off x="212725" y="3505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3 </a:t>
            </a:r>
            <a:r>
              <a:rPr lang="zh-CN" altLang="en-US" sz="2000" b="1"/>
              <a:t>积零为整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14943" name="Freeform 1055"/>
          <p:cNvSpPr>
            <a:spLocks/>
          </p:cNvSpPr>
          <p:nvPr/>
        </p:nvSpPr>
        <p:spPr bwMode="auto">
          <a:xfrm>
            <a:off x="4432300" y="1176338"/>
            <a:ext cx="3505200" cy="1625600"/>
          </a:xfrm>
          <a:custGeom>
            <a:avLst/>
            <a:gdLst>
              <a:gd name="T0" fmla="*/ 16 w 1263"/>
              <a:gd name="T1" fmla="*/ 316 h 596"/>
              <a:gd name="T2" fmla="*/ 78 w 1263"/>
              <a:gd name="T3" fmla="*/ 474 h 596"/>
              <a:gd name="T4" fmla="*/ 270 w 1263"/>
              <a:gd name="T5" fmla="*/ 546 h 596"/>
              <a:gd name="T6" fmla="*/ 606 w 1263"/>
              <a:gd name="T7" fmla="*/ 594 h 596"/>
              <a:gd name="T8" fmla="*/ 969 w 1263"/>
              <a:gd name="T9" fmla="*/ 561 h 596"/>
              <a:gd name="T10" fmla="*/ 1185 w 1263"/>
              <a:gd name="T11" fmla="*/ 468 h 596"/>
              <a:gd name="T12" fmla="*/ 1254 w 1263"/>
              <a:gd name="T13" fmla="*/ 330 h 596"/>
              <a:gd name="T14" fmla="*/ 1128 w 1263"/>
              <a:gd name="T15" fmla="*/ 163 h 596"/>
              <a:gd name="T16" fmla="*/ 855 w 1263"/>
              <a:gd name="T17" fmla="*/ 24 h 596"/>
              <a:gd name="T18" fmla="*/ 501 w 1263"/>
              <a:gd name="T19" fmla="*/ 24 h 596"/>
              <a:gd name="T20" fmla="*/ 174 w 1263"/>
              <a:gd name="T21" fmla="*/ 144 h 596"/>
              <a:gd name="T22" fmla="*/ 16 w 1263"/>
              <a:gd name="T23" fmla="*/ 31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3" h="596">
                <a:moveTo>
                  <a:pt x="16" y="316"/>
                </a:moveTo>
                <a:cubicBezTo>
                  <a:pt x="0" y="371"/>
                  <a:pt x="36" y="436"/>
                  <a:pt x="78" y="474"/>
                </a:cubicBezTo>
                <a:cubicBezTo>
                  <a:pt x="120" y="512"/>
                  <a:pt x="182" y="526"/>
                  <a:pt x="270" y="546"/>
                </a:cubicBezTo>
                <a:cubicBezTo>
                  <a:pt x="358" y="566"/>
                  <a:pt x="490" y="592"/>
                  <a:pt x="606" y="594"/>
                </a:cubicBezTo>
                <a:cubicBezTo>
                  <a:pt x="722" y="596"/>
                  <a:pt x="873" y="582"/>
                  <a:pt x="969" y="561"/>
                </a:cubicBezTo>
                <a:cubicBezTo>
                  <a:pt x="1065" y="540"/>
                  <a:pt x="1138" y="506"/>
                  <a:pt x="1185" y="468"/>
                </a:cubicBezTo>
                <a:cubicBezTo>
                  <a:pt x="1232" y="430"/>
                  <a:pt x="1263" y="381"/>
                  <a:pt x="1254" y="330"/>
                </a:cubicBezTo>
                <a:cubicBezTo>
                  <a:pt x="1245" y="279"/>
                  <a:pt x="1194" y="214"/>
                  <a:pt x="1128" y="163"/>
                </a:cubicBezTo>
                <a:cubicBezTo>
                  <a:pt x="1062" y="111"/>
                  <a:pt x="959" y="47"/>
                  <a:pt x="855" y="24"/>
                </a:cubicBezTo>
                <a:cubicBezTo>
                  <a:pt x="751" y="0"/>
                  <a:pt x="614" y="3"/>
                  <a:pt x="501" y="24"/>
                </a:cubicBezTo>
                <a:cubicBezTo>
                  <a:pt x="388" y="44"/>
                  <a:pt x="255" y="95"/>
                  <a:pt x="174" y="144"/>
                </a:cubicBezTo>
                <a:cubicBezTo>
                  <a:pt x="93" y="193"/>
                  <a:pt x="32" y="261"/>
                  <a:pt x="16" y="316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14944" name="AutoShape 1056"/>
          <p:cNvSpPr>
            <a:spLocks noChangeArrowheads="1"/>
          </p:cNvSpPr>
          <p:nvPr/>
        </p:nvSpPr>
        <p:spPr bwMode="auto">
          <a:xfrm>
            <a:off x="5562600" y="1800225"/>
            <a:ext cx="1214438" cy="4067175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14945" name="Group 1057"/>
          <p:cNvGrpSpPr>
            <a:grpSpLocks/>
          </p:cNvGrpSpPr>
          <p:nvPr/>
        </p:nvGrpSpPr>
        <p:grpSpPr bwMode="auto">
          <a:xfrm>
            <a:off x="5562600" y="1843088"/>
            <a:ext cx="1214438" cy="4024312"/>
            <a:chOff x="3504" y="1161"/>
            <a:chExt cx="765" cy="2535"/>
          </a:xfrm>
        </p:grpSpPr>
        <p:sp>
          <p:nvSpPr>
            <p:cNvPr id="2214946" name="Freeform 1058"/>
            <p:cNvSpPr>
              <a:spLocks/>
            </p:cNvSpPr>
            <p:nvPr/>
          </p:nvSpPr>
          <p:spPr bwMode="auto">
            <a:xfrm>
              <a:off x="3696" y="1161"/>
              <a:ext cx="1" cy="2343"/>
            </a:xfrm>
            <a:custGeom>
              <a:avLst/>
              <a:gdLst>
                <a:gd name="T0" fmla="*/ 0 w 1"/>
                <a:gd name="T1" fmla="*/ 0 h 2343"/>
                <a:gd name="T2" fmla="*/ 0 w 1"/>
                <a:gd name="T3" fmla="*/ 2343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43">
                  <a:moveTo>
                    <a:pt x="0" y="0"/>
                  </a:moveTo>
                  <a:lnTo>
                    <a:pt x="0" y="2343"/>
                  </a:lnTo>
                </a:path>
              </a:pathLst>
            </a:custGeom>
            <a:noFill/>
            <a:ln w="28575" cap="rnd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47" name="Line 1059"/>
            <p:cNvSpPr>
              <a:spLocks noChangeShapeType="1"/>
            </p:cNvSpPr>
            <p:nvPr/>
          </p:nvSpPr>
          <p:spPr bwMode="auto">
            <a:xfrm flipH="1">
              <a:off x="3696" y="3504"/>
              <a:ext cx="573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48" name="Line 1060"/>
            <p:cNvSpPr>
              <a:spLocks noChangeShapeType="1"/>
            </p:cNvSpPr>
            <p:nvPr/>
          </p:nvSpPr>
          <p:spPr bwMode="auto">
            <a:xfrm flipH="1">
              <a:off x="3504" y="3504"/>
              <a:ext cx="192" cy="192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49" name="Group 1061"/>
          <p:cNvGrpSpPr>
            <a:grpSpLocks/>
          </p:cNvGrpSpPr>
          <p:nvPr/>
        </p:nvGrpSpPr>
        <p:grpSpPr bwMode="auto">
          <a:xfrm>
            <a:off x="6172200" y="1976438"/>
            <a:ext cx="4763" cy="3724275"/>
            <a:chOff x="3888" y="1245"/>
            <a:chExt cx="3" cy="2346"/>
          </a:xfrm>
        </p:grpSpPr>
        <p:sp>
          <p:nvSpPr>
            <p:cNvPr id="2214950" name="Freeform 1062"/>
            <p:cNvSpPr>
              <a:spLocks/>
            </p:cNvSpPr>
            <p:nvPr/>
          </p:nvSpPr>
          <p:spPr bwMode="auto">
            <a:xfrm>
              <a:off x="3888" y="1245"/>
              <a:ext cx="3" cy="520"/>
            </a:xfrm>
            <a:custGeom>
              <a:avLst/>
              <a:gdLst>
                <a:gd name="T0" fmla="*/ 0 w 3"/>
                <a:gd name="T1" fmla="*/ 520 h 520"/>
                <a:gd name="T2" fmla="*/ 3 w 3"/>
                <a:gd name="T3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20">
                  <a:moveTo>
                    <a:pt x="0" y="520"/>
                  </a:moveTo>
                  <a:lnTo>
                    <a:pt x="3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51" name="Freeform 1063"/>
            <p:cNvSpPr>
              <a:spLocks/>
            </p:cNvSpPr>
            <p:nvPr/>
          </p:nvSpPr>
          <p:spPr bwMode="auto">
            <a:xfrm>
              <a:off x="3889" y="1766"/>
              <a:ext cx="1" cy="1825"/>
            </a:xfrm>
            <a:custGeom>
              <a:avLst/>
              <a:gdLst>
                <a:gd name="T0" fmla="*/ 1 w 1"/>
                <a:gd name="T1" fmla="*/ 1825 h 1825"/>
                <a:gd name="T2" fmla="*/ 0 w 1"/>
                <a:gd name="T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25">
                  <a:moveTo>
                    <a:pt x="1" y="182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4952" name="Freeform 1064"/>
          <p:cNvSpPr>
            <a:spLocks/>
          </p:cNvSpPr>
          <p:nvPr/>
        </p:nvSpPr>
        <p:spPr bwMode="auto">
          <a:xfrm>
            <a:off x="4476750" y="1800225"/>
            <a:ext cx="3430588" cy="974725"/>
          </a:xfrm>
          <a:custGeom>
            <a:avLst/>
            <a:gdLst>
              <a:gd name="T0" fmla="*/ 666 w 2161"/>
              <a:gd name="T1" fmla="*/ 258 h 614"/>
              <a:gd name="T2" fmla="*/ 1260 w 2161"/>
              <a:gd name="T3" fmla="*/ 258 h 614"/>
              <a:gd name="T4" fmla="*/ 1476 w 2161"/>
              <a:gd name="T5" fmla="*/ 0 h 614"/>
              <a:gd name="T6" fmla="*/ 2161 w 2161"/>
              <a:gd name="T7" fmla="*/ 257 h 614"/>
              <a:gd name="T8" fmla="*/ 1788 w 2161"/>
              <a:gd name="T9" fmla="*/ 498 h 614"/>
              <a:gd name="T10" fmla="*/ 1512 w 2161"/>
              <a:gd name="T11" fmla="*/ 594 h 614"/>
              <a:gd name="T12" fmla="*/ 1300 w 2161"/>
              <a:gd name="T13" fmla="*/ 614 h 614"/>
              <a:gd name="T14" fmla="*/ 1060 w 2161"/>
              <a:gd name="T15" fmla="*/ 614 h 614"/>
              <a:gd name="T16" fmla="*/ 868 w 2161"/>
              <a:gd name="T17" fmla="*/ 606 h 614"/>
              <a:gd name="T18" fmla="*/ 740 w 2161"/>
              <a:gd name="T19" fmla="*/ 598 h 614"/>
              <a:gd name="T20" fmla="*/ 292 w 2161"/>
              <a:gd name="T21" fmla="*/ 510 h 614"/>
              <a:gd name="T22" fmla="*/ 0 w 2161"/>
              <a:gd name="T23" fmla="*/ 312 h 614"/>
              <a:gd name="T24" fmla="*/ 666 w 2161"/>
              <a:gd name="T25" fmla="*/ 258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61" h="614">
                <a:moveTo>
                  <a:pt x="666" y="258"/>
                </a:moveTo>
                <a:lnTo>
                  <a:pt x="1260" y="258"/>
                </a:lnTo>
                <a:lnTo>
                  <a:pt x="1476" y="0"/>
                </a:lnTo>
                <a:lnTo>
                  <a:pt x="2161" y="257"/>
                </a:lnTo>
                <a:lnTo>
                  <a:pt x="1788" y="498"/>
                </a:lnTo>
                <a:lnTo>
                  <a:pt x="1512" y="594"/>
                </a:lnTo>
                <a:lnTo>
                  <a:pt x="1300" y="614"/>
                </a:lnTo>
                <a:lnTo>
                  <a:pt x="1060" y="614"/>
                </a:lnTo>
                <a:lnTo>
                  <a:pt x="868" y="606"/>
                </a:lnTo>
                <a:lnTo>
                  <a:pt x="740" y="598"/>
                </a:lnTo>
                <a:lnTo>
                  <a:pt x="292" y="510"/>
                </a:lnTo>
                <a:lnTo>
                  <a:pt x="0" y="312"/>
                </a:lnTo>
                <a:lnTo>
                  <a:pt x="666" y="25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000000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4953" name="Object 1065"/>
          <p:cNvGraphicFramePr>
            <a:graphicFrameLocks noChangeAspect="1"/>
          </p:cNvGraphicFramePr>
          <p:nvPr/>
        </p:nvGraphicFramePr>
        <p:xfrm>
          <a:off x="5778500" y="5562600"/>
          <a:ext cx="393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013" name="公式" r:id="rId5" imgW="279360" imgH="228600" progId="Equation.3">
                  <p:embed/>
                </p:oleObj>
              </mc:Choice>
              <mc:Fallback>
                <p:oleObj name="公式" r:id="rId5" imgW="279360" imgH="228600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562600"/>
                        <a:ext cx="3937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4954" name="Object 1066"/>
          <p:cNvGraphicFramePr>
            <a:graphicFrameLocks noChangeAspect="1"/>
          </p:cNvGraphicFramePr>
          <p:nvPr/>
        </p:nvGraphicFramePr>
        <p:xfrm>
          <a:off x="1720850" y="3409950"/>
          <a:ext cx="2282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014" name="公式" r:id="rId7" imgW="1346040" imgH="431640" progId="Equation.3">
                  <p:embed/>
                </p:oleObj>
              </mc:Choice>
              <mc:Fallback>
                <p:oleObj name="公式" r:id="rId7" imgW="1346040" imgH="431640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409950"/>
                        <a:ext cx="22828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4955" name="AutoShape 1067"/>
          <p:cNvSpPr>
            <a:spLocks noChangeArrowheads="1"/>
          </p:cNvSpPr>
          <p:nvPr/>
        </p:nvSpPr>
        <p:spPr bwMode="auto">
          <a:xfrm>
            <a:off x="5715000" y="1219200"/>
            <a:ext cx="711200" cy="5060950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14956" name="AutoShape 1068"/>
          <p:cNvSpPr>
            <a:spLocks noChangeArrowheads="1"/>
          </p:cNvSpPr>
          <p:nvPr/>
        </p:nvSpPr>
        <p:spPr bwMode="auto">
          <a:xfrm>
            <a:off x="6426200" y="1327150"/>
            <a:ext cx="711200" cy="4914900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14957" name="Text Box 1069"/>
          <p:cNvSpPr txBox="1">
            <a:spLocks noChangeArrowheads="1"/>
          </p:cNvSpPr>
          <p:nvPr/>
        </p:nvSpPr>
        <p:spPr bwMode="auto">
          <a:xfrm>
            <a:off x="212725" y="4140200"/>
            <a:ext cx="133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4 </a:t>
            </a:r>
            <a:r>
              <a:rPr lang="zh-CN" altLang="en-US" sz="2000" b="1"/>
              <a:t>取极限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2214958" name="Text Box 1070"/>
          <p:cNvSpPr txBox="1">
            <a:spLocks noChangeArrowheads="1"/>
          </p:cNvSpPr>
          <p:nvPr/>
        </p:nvSpPr>
        <p:spPr bwMode="auto">
          <a:xfrm>
            <a:off x="400050" y="4568825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令分法无限变细</a:t>
            </a:r>
          </a:p>
        </p:txBody>
      </p:sp>
      <p:sp>
        <p:nvSpPr>
          <p:cNvPr id="2214959" name="AutoShape 1071"/>
          <p:cNvSpPr>
            <a:spLocks noChangeArrowheads="1"/>
          </p:cNvSpPr>
          <p:nvPr/>
        </p:nvSpPr>
        <p:spPr bwMode="auto">
          <a:xfrm>
            <a:off x="5114925" y="1371600"/>
            <a:ext cx="600075" cy="1169988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14961" name="Group 1073"/>
          <p:cNvGrpSpPr>
            <a:grpSpLocks/>
          </p:cNvGrpSpPr>
          <p:nvPr/>
        </p:nvGrpSpPr>
        <p:grpSpPr bwMode="auto">
          <a:xfrm>
            <a:off x="7196138" y="1800225"/>
            <a:ext cx="711200" cy="4105275"/>
            <a:chOff x="4533" y="1134"/>
            <a:chExt cx="448" cy="2586"/>
          </a:xfrm>
        </p:grpSpPr>
        <p:sp>
          <p:nvSpPr>
            <p:cNvPr id="2214962" name="AutoShape 1074"/>
            <p:cNvSpPr>
              <a:spLocks noChangeArrowheads="1"/>
            </p:cNvSpPr>
            <p:nvPr/>
          </p:nvSpPr>
          <p:spPr bwMode="auto">
            <a:xfrm>
              <a:off x="4533" y="1134"/>
              <a:ext cx="448" cy="2586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63" name="Line 1075"/>
            <p:cNvSpPr>
              <a:spLocks noChangeShapeType="1"/>
            </p:cNvSpPr>
            <p:nvPr/>
          </p:nvSpPr>
          <p:spPr bwMode="auto">
            <a:xfrm>
              <a:off x="4892" y="1161"/>
              <a:ext cx="0" cy="251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64" name="Group 1076"/>
          <p:cNvGrpSpPr>
            <a:grpSpLocks/>
          </p:cNvGrpSpPr>
          <p:nvPr/>
        </p:nvGrpSpPr>
        <p:grpSpPr bwMode="auto">
          <a:xfrm>
            <a:off x="6743700" y="1482725"/>
            <a:ext cx="838200" cy="4638675"/>
            <a:chOff x="4268" y="946"/>
            <a:chExt cx="528" cy="2922"/>
          </a:xfrm>
        </p:grpSpPr>
        <p:sp>
          <p:nvSpPr>
            <p:cNvPr id="2214965" name="AutoShape 1077"/>
            <p:cNvSpPr>
              <a:spLocks noChangeArrowheads="1"/>
            </p:cNvSpPr>
            <p:nvPr/>
          </p:nvSpPr>
          <p:spPr bwMode="auto">
            <a:xfrm>
              <a:off x="4268" y="946"/>
              <a:ext cx="528" cy="2922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66" name="Line 1078"/>
            <p:cNvSpPr>
              <a:spLocks noChangeShapeType="1"/>
            </p:cNvSpPr>
            <p:nvPr/>
          </p:nvSpPr>
          <p:spPr bwMode="auto">
            <a:xfrm flipV="1">
              <a:off x="4692" y="975"/>
              <a:ext cx="0" cy="2817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67" name="Group 1079"/>
          <p:cNvGrpSpPr>
            <a:grpSpLocks/>
          </p:cNvGrpSpPr>
          <p:nvPr/>
        </p:nvGrpSpPr>
        <p:grpSpPr bwMode="auto">
          <a:xfrm>
            <a:off x="6026150" y="2541588"/>
            <a:ext cx="584200" cy="3740150"/>
            <a:chOff x="3796" y="768"/>
            <a:chExt cx="368" cy="3189"/>
          </a:xfrm>
        </p:grpSpPr>
        <p:sp>
          <p:nvSpPr>
            <p:cNvPr id="2214968" name="AutoShape 1080"/>
            <p:cNvSpPr>
              <a:spLocks noChangeArrowheads="1"/>
            </p:cNvSpPr>
            <p:nvPr/>
          </p:nvSpPr>
          <p:spPr bwMode="auto">
            <a:xfrm>
              <a:off x="3796" y="768"/>
              <a:ext cx="368" cy="3189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69" name="Line 1081"/>
            <p:cNvSpPr>
              <a:spLocks noChangeShapeType="1"/>
            </p:cNvSpPr>
            <p:nvPr/>
          </p:nvSpPr>
          <p:spPr bwMode="auto">
            <a:xfrm>
              <a:off x="3968" y="836"/>
              <a:ext cx="0" cy="306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70" name="Group 1082"/>
          <p:cNvGrpSpPr>
            <a:grpSpLocks/>
          </p:cNvGrpSpPr>
          <p:nvPr/>
        </p:nvGrpSpPr>
        <p:grpSpPr bwMode="auto">
          <a:xfrm>
            <a:off x="4737100" y="1814513"/>
            <a:ext cx="373063" cy="4243387"/>
            <a:chOff x="2888" y="1047"/>
            <a:chExt cx="235" cy="2673"/>
          </a:xfrm>
        </p:grpSpPr>
        <p:sp>
          <p:nvSpPr>
            <p:cNvPr id="2214971" name="AutoShape 1083"/>
            <p:cNvSpPr>
              <a:spLocks noChangeArrowheads="1"/>
            </p:cNvSpPr>
            <p:nvPr/>
          </p:nvSpPr>
          <p:spPr bwMode="auto">
            <a:xfrm>
              <a:off x="2888" y="1047"/>
              <a:ext cx="235" cy="2673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72" name="Line 1084"/>
            <p:cNvSpPr>
              <a:spLocks noChangeShapeType="1"/>
            </p:cNvSpPr>
            <p:nvPr/>
          </p:nvSpPr>
          <p:spPr bwMode="auto">
            <a:xfrm>
              <a:off x="2945" y="1047"/>
              <a:ext cx="0" cy="2649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4973" name="AutoShape 1085"/>
          <p:cNvSpPr>
            <a:spLocks noChangeArrowheads="1"/>
          </p:cNvSpPr>
          <p:nvPr/>
        </p:nvSpPr>
        <p:spPr bwMode="auto">
          <a:xfrm>
            <a:off x="4756150" y="1547813"/>
            <a:ext cx="398463" cy="4471987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14974" name="Group 1086"/>
          <p:cNvGrpSpPr>
            <a:grpSpLocks/>
          </p:cNvGrpSpPr>
          <p:nvPr/>
        </p:nvGrpSpPr>
        <p:grpSpPr bwMode="auto">
          <a:xfrm>
            <a:off x="6178550" y="1812925"/>
            <a:ext cx="584200" cy="4429125"/>
            <a:chOff x="3796" y="768"/>
            <a:chExt cx="368" cy="3189"/>
          </a:xfrm>
        </p:grpSpPr>
        <p:sp>
          <p:nvSpPr>
            <p:cNvPr id="2214975" name="AutoShape 1087"/>
            <p:cNvSpPr>
              <a:spLocks noChangeArrowheads="1"/>
            </p:cNvSpPr>
            <p:nvPr/>
          </p:nvSpPr>
          <p:spPr bwMode="auto">
            <a:xfrm>
              <a:off x="3796" y="768"/>
              <a:ext cx="368" cy="3189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76" name="Line 1088"/>
            <p:cNvSpPr>
              <a:spLocks noChangeShapeType="1"/>
            </p:cNvSpPr>
            <p:nvPr/>
          </p:nvSpPr>
          <p:spPr bwMode="auto">
            <a:xfrm>
              <a:off x="3968" y="836"/>
              <a:ext cx="0" cy="306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77" name="Group 1089"/>
          <p:cNvGrpSpPr>
            <a:grpSpLocks/>
          </p:cNvGrpSpPr>
          <p:nvPr/>
        </p:nvGrpSpPr>
        <p:grpSpPr bwMode="auto">
          <a:xfrm>
            <a:off x="5778500" y="1749425"/>
            <a:ext cx="584200" cy="4530725"/>
            <a:chOff x="3796" y="768"/>
            <a:chExt cx="368" cy="3189"/>
          </a:xfrm>
        </p:grpSpPr>
        <p:sp>
          <p:nvSpPr>
            <p:cNvPr id="2214978" name="AutoShape 1090"/>
            <p:cNvSpPr>
              <a:spLocks noChangeArrowheads="1"/>
            </p:cNvSpPr>
            <p:nvPr/>
          </p:nvSpPr>
          <p:spPr bwMode="auto">
            <a:xfrm>
              <a:off x="3796" y="768"/>
              <a:ext cx="368" cy="3189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79" name="Line 1091"/>
            <p:cNvSpPr>
              <a:spLocks noChangeShapeType="1"/>
            </p:cNvSpPr>
            <p:nvPr/>
          </p:nvSpPr>
          <p:spPr bwMode="auto">
            <a:xfrm>
              <a:off x="3968" y="836"/>
              <a:ext cx="0" cy="306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80" name="Group 1092"/>
          <p:cNvGrpSpPr>
            <a:grpSpLocks/>
          </p:cNvGrpSpPr>
          <p:nvPr/>
        </p:nvGrpSpPr>
        <p:grpSpPr bwMode="auto">
          <a:xfrm>
            <a:off x="6650038" y="2406650"/>
            <a:ext cx="546100" cy="3790950"/>
            <a:chOff x="4189" y="836"/>
            <a:chExt cx="344" cy="3068"/>
          </a:xfrm>
        </p:grpSpPr>
        <p:sp>
          <p:nvSpPr>
            <p:cNvPr id="2214981" name="AutoShape 1093"/>
            <p:cNvSpPr>
              <a:spLocks noChangeArrowheads="1"/>
            </p:cNvSpPr>
            <p:nvPr/>
          </p:nvSpPr>
          <p:spPr bwMode="auto">
            <a:xfrm>
              <a:off x="4189" y="836"/>
              <a:ext cx="344" cy="3068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82" name="Line 1094"/>
            <p:cNvSpPr>
              <a:spLocks noChangeShapeType="1"/>
            </p:cNvSpPr>
            <p:nvPr/>
          </p:nvSpPr>
          <p:spPr bwMode="auto">
            <a:xfrm flipV="1">
              <a:off x="4272" y="864"/>
              <a:ext cx="0" cy="30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4983" name="AutoShape 1095"/>
          <p:cNvSpPr>
            <a:spLocks noChangeArrowheads="1"/>
          </p:cNvSpPr>
          <p:nvPr/>
        </p:nvSpPr>
        <p:spPr bwMode="auto">
          <a:xfrm>
            <a:off x="5316538" y="1749425"/>
            <a:ext cx="398462" cy="4422775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14984" name="Group 1096"/>
          <p:cNvGrpSpPr>
            <a:grpSpLocks/>
          </p:cNvGrpSpPr>
          <p:nvPr/>
        </p:nvGrpSpPr>
        <p:grpSpPr bwMode="auto">
          <a:xfrm>
            <a:off x="5314950" y="2225675"/>
            <a:ext cx="711200" cy="3971925"/>
            <a:chOff x="3348" y="836"/>
            <a:chExt cx="448" cy="3096"/>
          </a:xfrm>
        </p:grpSpPr>
        <p:sp>
          <p:nvSpPr>
            <p:cNvPr id="2214985" name="AutoShape 1097"/>
            <p:cNvSpPr>
              <a:spLocks noChangeArrowheads="1"/>
            </p:cNvSpPr>
            <p:nvPr/>
          </p:nvSpPr>
          <p:spPr bwMode="auto">
            <a:xfrm>
              <a:off x="3348" y="836"/>
              <a:ext cx="448" cy="3096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86" name="Line 1098"/>
            <p:cNvSpPr>
              <a:spLocks noChangeShapeType="1"/>
            </p:cNvSpPr>
            <p:nvPr/>
          </p:nvSpPr>
          <p:spPr bwMode="auto">
            <a:xfrm>
              <a:off x="3504" y="922"/>
              <a:ext cx="0" cy="296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87" name="Group 1099"/>
          <p:cNvGrpSpPr>
            <a:grpSpLocks/>
          </p:cNvGrpSpPr>
          <p:nvPr/>
        </p:nvGrpSpPr>
        <p:grpSpPr bwMode="auto">
          <a:xfrm>
            <a:off x="5676900" y="2541588"/>
            <a:ext cx="461963" cy="3722687"/>
            <a:chOff x="3576" y="922"/>
            <a:chExt cx="291" cy="3024"/>
          </a:xfrm>
        </p:grpSpPr>
        <p:sp>
          <p:nvSpPr>
            <p:cNvPr id="2214988" name="AutoShape 1100"/>
            <p:cNvSpPr>
              <a:spLocks noChangeArrowheads="1"/>
            </p:cNvSpPr>
            <p:nvPr/>
          </p:nvSpPr>
          <p:spPr bwMode="auto">
            <a:xfrm>
              <a:off x="3576" y="922"/>
              <a:ext cx="291" cy="3024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89" name="Line 1101"/>
            <p:cNvSpPr>
              <a:spLocks noChangeShapeType="1"/>
            </p:cNvSpPr>
            <p:nvPr/>
          </p:nvSpPr>
          <p:spPr bwMode="auto">
            <a:xfrm>
              <a:off x="3696" y="975"/>
              <a:ext cx="0" cy="2909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4990" name="Group 1102"/>
          <p:cNvGrpSpPr>
            <a:grpSpLocks/>
          </p:cNvGrpSpPr>
          <p:nvPr/>
        </p:nvGrpSpPr>
        <p:grpSpPr bwMode="auto">
          <a:xfrm>
            <a:off x="4957763" y="1800225"/>
            <a:ext cx="376237" cy="4321175"/>
            <a:chOff x="3123" y="946"/>
            <a:chExt cx="285" cy="2922"/>
          </a:xfrm>
        </p:grpSpPr>
        <p:sp>
          <p:nvSpPr>
            <p:cNvPr id="2214991" name="AutoShape 1103"/>
            <p:cNvSpPr>
              <a:spLocks noChangeArrowheads="1"/>
            </p:cNvSpPr>
            <p:nvPr/>
          </p:nvSpPr>
          <p:spPr bwMode="auto">
            <a:xfrm>
              <a:off x="3123" y="946"/>
              <a:ext cx="285" cy="2922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92" name="Line 1104"/>
            <p:cNvSpPr>
              <a:spLocks noChangeShapeType="1"/>
            </p:cNvSpPr>
            <p:nvPr/>
          </p:nvSpPr>
          <p:spPr bwMode="auto">
            <a:xfrm>
              <a:off x="3288" y="975"/>
              <a:ext cx="0" cy="2833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4993" name="AutoShape 1105"/>
          <p:cNvSpPr>
            <a:spLocks noChangeArrowheads="1"/>
          </p:cNvSpPr>
          <p:nvPr/>
        </p:nvSpPr>
        <p:spPr bwMode="auto">
          <a:xfrm>
            <a:off x="4495800" y="1812925"/>
            <a:ext cx="398463" cy="4024313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14994" name="Group 1106"/>
          <p:cNvGrpSpPr>
            <a:grpSpLocks/>
          </p:cNvGrpSpPr>
          <p:nvPr/>
        </p:nvGrpSpPr>
        <p:grpSpPr bwMode="auto">
          <a:xfrm>
            <a:off x="4675188" y="1800225"/>
            <a:ext cx="373062" cy="4200525"/>
            <a:chOff x="2888" y="1047"/>
            <a:chExt cx="235" cy="2673"/>
          </a:xfrm>
        </p:grpSpPr>
        <p:sp>
          <p:nvSpPr>
            <p:cNvPr id="2214995" name="AutoShape 1107"/>
            <p:cNvSpPr>
              <a:spLocks noChangeArrowheads="1"/>
            </p:cNvSpPr>
            <p:nvPr/>
          </p:nvSpPr>
          <p:spPr bwMode="auto">
            <a:xfrm>
              <a:off x="2888" y="1047"/>
              <a:ext cx="235" cy="2673"/>
            </a:xfrm>
            <a:prstGeom prst="cube">
              <a:avLst>
                <a:gd name="adj" fmla="val 25000"/>
              </a:avLst>
            </a:prstGeom>
            <a:solidFill>
              <a:srgbClr val="33CC3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4996" name="Line 1108"/>
            <p:cNvSpPr>
              <a:spLocks noChangeShapeType="1"/>
            </p:cNvSpPr>
            <p:nvPr/>
          </p:nvSpPr>
          <p:spPr bwMode="auto">
            <a:xfrm>
              <a:off x="2945" y="1047"/>
              <a:ext cx="0" cy="2649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4997" name="AutoShape 1109"/>
          <p:cNvSpPr>
            <a:spLocks noChangeArrowheads="1"/>
          </p:cNvSpPr>
          <p:nvPr/>
        </p:nvSpPr>
        <p:spPr bwMode="auto">
          <a:xfrm>
            <a:off x="4830763" y="2225675"/>
            <a:ext cx="503237" cy="3895725"/>
          </a:xfrm>
          <a:prstGeom prst="cube">
            <a:avLst>
              <a:gd name="adj" fmla="val 25000"/>
            </a:avLst>
          </a:prstGeom>
          <a:solidFill>
            <a:srgbClr val="33CC33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14999" name="Arc 1111"/>
          <p:cNvSpPr>
            <a:spLocks/>
          </p:cNvSpPr>
          <p:nvPr/>
        </p:nvSpPr>
        <p:spPr bwMode="auto">
          <a:xfrm>
            <a:off x="4465638" y="5070475"/>
            <a:ext cx="3446462" cy="635000"/>
          </a:xfrm>
          <a:custGeom>
            <a:avLst/>
            <a:gdLst>
              <a:gd name="G0" fmla="+- 21192 0 0"/>
              <a:gd name="G1" fmla="+- 21600 0 0"/>
              <a:gd name="G2" fmla="+- 21600 0 0"/>
              <a:gd name="T0" fmla="*/ 0 w 42792"/>
              <a:gd name="T1" fmla="*/ 17423 h 21600"/>
              <a:gd name="T2" fmla="*/ 42792 w 42792"/>
              <a:gd name="T3" fmla="*/ 21600 h 21600"/>
              <a:gd name="T4" fmla="*/ 21192 w 427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92" h="21600" fill="none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</a:path>
              <a:path w="42792" h="21600" stroke="0" extrusionOk="0">
                <a:moveTo>
                  <a:pt x="-1" y="17422"/>
                </a:moveTo>
                <a:cubicBezTo>
                  <a:pt x="1995" y="7298"/>
                  <a:pt x="10873" y="-1"/>
                  <a:pt x="21192" y="0"/>
                </a:cubicBezTo>
                <a:cubicBezTo>
                  <a:pt x="33121" y="0"/>
                  <a:pt x="42792" y="9670"/>
                  <a:pt x="42792" y="21600"/>
                </a:cubicBezTo>
                <a:lnTo>
                  <a:pt x="21192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15000" name="Rectangle 1112"/>
          <p:cNvSpPr>
            <a:spLocks noChangeArrowheads="1"/>
          </p:cNvSpPr>
          <p:nvPr/>
        </p:nvSpPr>
        <p:spPr bwMode="auto">
          <a:xfrm>
            <a:off x="212725" y="2406650"/>
            <a:ext cx="146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2  </a:t>
            </a:r>
            <a:r>
              <a:rPr lang="zh-CN" altLang="en-US" sz="2000" b="1"/>
              <a:t>以平代曲</a:t>
            </a:r>
          </a:p>
        </p:txBody>
      </p:sp>
      <p:sp>
        <p:nvSpPr>
          <p:cNvPr id="2215001" name="Text Box 1113"/>
          <p:cNvSpPr txBox="1">
            <a:spLocks noChangeArrowheads="1"/>
          </p:cNvSpPr>
          <p:nvPr/>
        </p:nvSpPr>
        <p:spPr bwMode="auto">
          <a:xfrm>
            <a:off x="212725" y="13192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2215002" name="Freeform 1114"/>
          <p:cNvSpPr>
            <a:spLocks/>
          </p:cNvSpPr>
          <p:nvPr/>
        </p:nvSpPr>
        <p:spPr bwMode="auto">
          <a:xfrm>
            <a:off x="4432300" y="1177925"/>
            <a:ext cx="3505200" cy="1625600"/>
          </a:xfrm>
          <a:custGeom>
            <a:avLst/>
            <a:gdLst>
              <a:gd name="T0" fmla="*/ 16 w 1263"/>
              <a:gd name="T1" fmla="*/ 316 h 596"/>
              <a:gd name="T2" fmla="*/ 78 w 1263"/>
              <a:gd name="T3" fmla="*/ 474 h 596"/>
              <a:gd name="T4" fmla="*/ 270 w 1263"/>
              <a:gd name="T5" fmla="*/ 546 h 596"/>
              <a:gd name="T6" fmla="*/ 606 w 1263"/>
              <a:gd name="T7" fmla="*/ 594 h 596"/>
              <a:gd name="T8" fmla="*/ 969 w 1263"/>
              <a:gd name="T9" fmla="*/ 561 h 596"/>
              <a:gd name="T10" fmla="*/ 1185 w 1263"/>
              <a:gd name="T11" fmla="*/ 468 h 596"/>
              <a:gd name="T12" fmla="*/ 1254 w 1263"/>
              <a:gd name="T13" fmla="*/ 330 h 596"/>
              <a:gd name="T14" fmla="*/ 1128 w 1263"/>
              <a:gd name="T15" fmla="*/ 163 h 596"/>
              <a:gd name="T16" fmla="*/ 855 w 1263"/>
              <a:gd name="T17" fmla="*/ 24 h 596"/>
              <a:gd name="T18" fmla="*/ 501 w 1263"/>
              <a:gd name="T19" fmla="*/ 24 h 596"/>
              <a:gd name="T20" fmla="*/ 174 w 1263"/>
              <a:gd name="T21" fmla="*/ 144 h 596"/>
              <a:gd name="T22" fmla="*/ 16 w 1263"/>
              <a:gd name="T23" fmla="*/ 31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3" h="596">
                <a:moveTo>
                  <a:pt x="16" y="316"/>
                </a:moveTo>
                <a:cubicBezTo>
                  <a:pt x="0" y="371"/>
                  <a:pt x="36" y="436"/>
                  <a:pt x="78" y="474"/>
                </a:cubicBezTo>
                <a:cubicBezTo>
                  <a:pt x="120" y="512"/>
                  <a:pt x="182" y="526"/>
                  <a:pt x="270" y="546"/>
                </a:cubicBezTo>
                <a:cubicBezTo>
                  <a:pt x="358" y="566"/>
                  <a:pt x="490" y="592"/>
                  <a:pt x="606" y="594"/>
                </a:cubicBezTo>
                <a:cubicBezTo>
                  <a:pt x="722" y="596"/>
                  <a:pt x="873" y="582"/>
                  <a:pt x="969" y="561"/>
                </a:cubicBezTo>
                <a:cubicBezTo>
                  <a:pt x="1065" y="540"/>
                  <a:pt x="1138" y="506"/>
                  <a:pt x="1185" y="468"/>
                </a:cubicBezTo>
                <a:cubicBezTo>
                  <a:pt x="1232" y="430"/>
                  <a:pt x="1263" y="381"/>
                  <a:pt x="1254" y="330"/>
                </a:cubicBezTo>
                <a:cubicBezTo>
                  <a:pt x="1245" y="279"/>
                  <a:pt x="1194" y="214"/>
                  <a:pt x="1128" y="163"/>
                </a:cubicBezTo>
                <a:cubicBezTo>
                  <a:pt x="1062" y="111"/>
                  <a:pt x="959" y="47"/>
                  <a:pt x="855" y="24"/>
                </a:cubicBezTo>
                <a:cubicBezTo>
                  <a:pt x="751" y="0"/>
                  <a:pt x="614" y="3"/>
                  <a:pt x="501" y="24"/>
                </a:cubicBezTo>
                <a:cubicBezTo>
                  <a:pt x="388" y="44"/>
                  <a:pt x="255" y="95"/>
                  <a:pt x="174" y="144"/>
                </a:cubicBezTo>
                <a:cubicBezTo>
                  <a:pt x="93" y="193"/>
                  <a:pt x="32" y="261"/>
                  <a:pt x="16" y="316"/>
                </a:cubicBezTo>
                <a:close/>
              </a:path>
            </a:pathLst>
          </a:custGeom>
          <a:solidFill>
            <a:srgbClr val="009900">
              <a:alpha val="50000"/>
            </a:srgbClr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15003" name="Group 1115"/>
          <p:cNvGrpSpPr>
            <a:grpSpLocks/>
          </p:cNvGrpSpPr>
          <p:nvPr/>
        </p:nvGrpSpPr>
        <p:grpSpPr bwMode="auto">
          <a:xfrm>
            <a:off x="4432300" y="1176338"/>
            <a:ext cx="3505200" cy="5105400"/>
            <a:chOff x="2792" y="741"/>
            <a:chExt cx="2208" cy="3216"/>
          </a:xfrm>
        </p:grpSpPr>
        <p:sp>
          <p:nvSpPr>
            <p:cNvPr id="2215004" name="AutoShape 1116"/>
            <p:cNvSpPr>
              <a:spLocks noChangeArrowheads="1"/>
            </p:cNvSpPr>
            <p:nvPr/>
          </p:nvSpPr>
          <p:spPr bwMode="auto">
            <a:xfrm>
              <a:off x="2816" y="975"/>
              <a:ext cx="2168" cy="2982"/>
            </a:xfrm>
            <a:prstGeom prst="can">
              <a:avLst>
                <a:gd name="adj" fmla="val 34387"/>
              </a:avLst>
            </a:prstGeom>
            <a:gradFill rotWithShape="0">
              <a:gsLst>
                <a:gs pos="0">
                  <a:srgbClr val="009900"/>
                </a:gs>
                <a:gs pos="50000">
                  <a:srgbClr val="FFFFFF"/>
                </a:gs>
                <a:gs pos="100000">
                  <a:srgbClr val="009900"/>
                </a:gs>
              </a:gsLst>
              <a:lin ang="0" scaled="1"/>
            </a:gra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5005" name="Freeform 1117"/>
            <p:cNvSpPr>
              <a:spLocks/>
            </p:cNvSpPr>
            <p:nvPr/>
          </p:nvSpPr>
          <p:spPr bwMode="auto">
            <a:xfrm>
              <a:off x="2792" y="741"/>
              <a:ext cx="2208" cy="1024"/>
            </a:xfrm>
            <a:custGeom>
              <a:avLst/>
              <a:gdLst>
                <a:gd name="T0" fmla="*/ 16 w 1263"/>
                <a:gd name="T1" fmla="*/ 316 h 596"/>
                <a:gd name="T2" fmla="*/ 78 w 1263"/>
                <a:gd name="T3" fmla="*/ 474 h 596"/>
                <a:gd name="T4" fmla="*/ 270 w 1263"/>
                <a:gd name="T5" fmla="*/ 546 h 596"/>
                <a:gd name="T6" fmla="*/ 606 w 1263"/>
                <a:gd name="T7" fmla="*/ 594 h 596"/>
                <a:gd name="T8" fmla="*/ 969 w 1263"/>
                <a:gd name="T9" fmla="*/ 561 h 596"/>
                <a:gd name="T10" fmla="*/ 1185 w 1263"/>
                <a:gd name="T11" fmla="*/ 468 h 596"/>
                <a:gd name="T12" fmla="*/ 1254 w 1263"/>
                <a:gd name="T13" fmla="*/ 330 h 596"/>
                <a:gd name="T14" fmla="*/ 1128 w 1263"/>
                <a:gd name="T15" fmla="*/ 163 h 596"/>
                <a:gd name="T16" fmla="*/ 855 w 1263"/>
                <a:gd name="T17" fmla="*/ 24 h 596"/>
                <a:gd name="T18" fmla="*/ 501 w 1263"/>
                <a:gd name="T19" fmla="*/ 24 h 596"/>
                <a:gd name="T20" fmla="*/ 174 w 1263"/>
                <a:gd name="T21" fmla="*/ 144 h 596"/>
                <a:gd name="T22" fmla="*/ 16 w 1263"/>
                <a:gd name="T23" fmla="*/ 31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3" h="596">
                  <a:moveTo>
                    <a:pt x="16" y="316"/>
                  </a:moveTo>
                  <a:cubicBezTo>
                    <a:pt x="0" y="371"/>
                    <a:pt x="36" y="436"/>
                    <a:pt x="78" y="474"/>
                  </a:cubicBezTo>
                  <a:cubicBezTo>
                    <a:pt x="120" y="512"/>
                    <a:pt x="182" y="526"/>
                    <a:pt x="270" y="546"/>
                  </a:cubicBezTo>
                  <a:cubicBezTo>
                    <a:pt x="358" y="566"/>
                    <a:pt x="490" y="592"/>
                    <a:pt x="606" y="594"/>
                  </a:cubicBezTo>
                  <a:cubicBezTo>
                    <a:pt x="722" y="596"/>
                    <a:pt x="873" y="582"/>
                    <a:pt x="969" y="561"/>
                  </a:cubicBezTo>
                  <a:cubicBezTo>
                    <a:pt x="1065" y="540"/>
                    <a:pt x="1138" y="506"/>
                    <a:pt x="1185" y="468"/>
                  </a:cubicBezTo>
                  <a:cubicBezTo>
                    <a:pt x="1232" y="430"/>
                    <a:pt x="1263" y="381"/>
                    <a:pt x="1254" y="330"/>
                  </a:cubicBezTo>
                  <a:cubicBezTo>
                    <a:pt x="1245" y="279"/>
                    <a:pt x="1194" y="214"/>
                    <a:pt x="1128" y="163"/>
                  </a:cubicBezTo>
                  <a:cubicBezTo>
                    <a:pt x="1062" y="111"/>
                    <a:pt x="959" y="47"/>
                    <a:pt x="855" y="24"/>
                  </a:cubicBezTo>
                  <a:cubicBezTo>
                    <a:pt x="751" y="0"/>
                    <a:pt x="614" y="3"/>
                    <a:pt x="501" y="24"/>
                  </a:cubicBezTo>
                  <a:cubicBezTo>
                    <a:pt x="388" y="44"/>
                    <a:pt x="255" y="95"/>
                    <a:pt x="174" y="144"/>
                  </a:cubicBezTo>
                  <a:cubicBezTo>
                    <a:pt x="93" y="193"/>
                    <a:pt x="32" y="261"/>
                    <a:pt x="16" y="316"/>
                  </a:cubicBez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50000">
                  <a:schemeClr val="tx1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5006" name="Text Box 1118"/>
          <p:cNvSpPr txBox="1">
            <a:spLocks noChangeArrowheads="1"/>
          </p:cNvSpPr>
          <p:nvPr/>
        </p:nvSpPr>
        <p:spPr bwMode="auto">
          <a:xfrm>
            <a:off x="212725" y="1828800"/>
            <a:ext cx="330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1  </a:t>
            </a:r>
            <a:r>
              <a:rPr lang="zh-CN" altLang="en-US" sz="2000" b="1"/>
              <a:t>任意分割区域 </a:t>
            </a:r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chemeClr val="tx1"/>
                </a:solidFill>
              </a:rPr>
              <a:t>,</a:t>
            </a:r>
            <a:r>
              <a:rPr lang="zh-CN" altLang="en-US" sz="2000" b="1">
                <a:solidFill>
                  <a:schemeClr val="tx1"/>
                </a:solidFill>
              </a:rPr>
              <a:t>化整为零</a:t>
            </a:r>
            <a:endParaRPr lang="zh-CN" altLang="en-US" sz="2000" b="1"/>
          </a:p>
        </p:txBody>
      </p:sp>
      <p:sp>
        <p:nvSpPr>
          <p:cNvPr id="2215007" name="Rectangle 1119"/>
          <p:cNvSpPr>
            <a:spLocks noChangeArrowheads="1"/>
          </p:cNvSpPr>
          <p:nvPr/>
        </p:nvSpPr>
        <p:spPr bwMode="auto">
          <a:xfrm>
            <a:off x="514350" y="304800"/>
            <a:ext cx="3489325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/>
              <a:t>曲顶柱体的体积</a:t>
            </a:r>
          </a:p>
        </p:txBody>
      </p:sp>
      <p:sp>
        <p:nvSpPr>
          <p:cNvPr id="2215008" name="Rectangle 1120"/>
          <p:cNvSpPr>
            <a:spLocks noGrp="1" noChangeArrowheads="1"/>
          </p:cNvSpPr>
          <p:nvPr>
            <p:ph type="title" idx="4294967295"/>
          </p:nvPr>
        </p:nvSpPr>
        <p:spPr>
          <a:xfrm>
            <a:off x="8385175" y="5595938"/>
            <a:ext cx="304800" cy="2889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215009" name="Object 1121"/>
          <p:cNvGraphicFramePr>
            <a:graphicFrameLocks noChangeAspect="1"/>
          </p:cNvGraphicFramePr>
          <p:nvPr/>
        </p:nvGraphicFramePr>
        <p:xfrm>
          <a:off x="735013" y="4984750"/>
          <a:ext cx="2171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015" name="公式" r:id="rId9" imgW="1307880" imgH="431640" progId="Equation.3">
                  <p:embed/>
                </p:oleObj>
              </mc:Choice>
              <mc:Fallback>
                <p:oleObj name="公式" r:id="rId9" imgW="1307880" imgH="431640" progId="Equation.3">
                  <p:embed/>
                  <p:pic>
                    <p:nvPicPr>
                      <p:cNvPr id="0" name="Object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984750"/>
                        <a:ext cx="2171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5010" name="Text Box 1122"/>
          <p:cNvSpPr txBox="1">
            <a:spLocks noChangeArrowheads="1"/>
          </p:cNvSpPr>
          <p:nvPr/>
        </p:nvSpPr>
        <p:spPr bwMode="auto">
          <a:xfrm>
            <a:off x="136525" y="508635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V 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</a:p>
        </p:txBody>
      </p:sp>
      <p:sp>
        <p:nvSpPr>
          <p:cNvPr id="2215011" name="AutoShape 1123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D:\forwin\Microsoft Office\Templates\演示文稿设计\冲动型模板.pot</Template>
  <TotalTime>40808</TotalTime>
  <Words>2216</Words>
  <Application>Microsoft Office PowerPoint</Application>
  <PresentationFormat>全屏显示(4:3)</PresentationFormat>
  <Paragraphs>811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Times New Roman</vt:lpstr>
      <vt:lpstr>楷体_GB2312</vt:lpstr>
      <vt:lpstr>Symbol</vt:lpstr>
      <vt:lpstr>隶书</vt:lpstr>
      <vt:lpstr>默认设计模板</vt:lpstr>
      <vt:lpstr>Microsoft Clip Gallery</vt:lpstr>
      <vt:lpstr>Microsoft Equation 3.0</vt:lpstr>
      <vt:lpstr>§5   二重积分</vt:lpstr>
      <vt:lpstr>主   目   录( 1— 25 )</vt:lpstr>
      <vt:lpstr>.</vt:lpstr>
      <vt:lpstr>.</vt:lpstr>
      <vt:lpstr>1. 多元函数积分学概况</vt:lpstr>
      <vt:lpstr>2. 曲顶柱体的体积</vt:lpstr>
      <vt:lpstr>.</vt:lpstr>
      <vt:lpstr>.</vt:lpstr>
      <vt:lpstr>.</vt:lpstr>
      <vt:lpstr>.</vt:lpstr>
      <vt:lpstr>3. 比较大小</vt:lpstr>
      <vt:lpstr>4.二重积分的计算 (D是矩形区域)</vt:lpstr>
      <vt:lpstr>.</vt:lpstr>
      <vt:lpstr>.</vt:lpstr>
      <vt:lpstr>5. 二重积分的计算（D是曲线梯形区域）</vt:lpstr>
      <vt:lpstr>.</vt:lpstr>
      <vt:lpstr>.</vt:lpstr>
      <vt:lpstr>6. 二重积分计算的两种积分顺序</vt:lpstr>
      <vt:lpstr>.</vt:lpstr>
      <vt:lpstr>.</vt:lpstr>
      <vt:lpstr>.</vt:lpstr>
      <vt:lpstr>.</vt:lpstr>
      <vt:lpstr>7. 计算</vt:lpstr>
      <vt:lpstr>8. 用两种顺序计算</vt:lpstr>
      <vt:lpstr>9.</vt:lpstr>
      <vt:lpstr>10. 将二重积分化成二次积分</vt:lpstr>
      <vt:lpstr>.</vt:lpstr>
      <vt:lpstr>11. 将二重积分化成二次积分</vt:lpstr>
      <vt:lpstr>12. 将二重积分换序</vt:lpstr>
      <vt:lpstr>13. 将二重积分换序</vt:lpstr>
      <vt:lpstr>14. (练习)将二重积分化成二次积分</vt:lpstr>
      <vt:lpstr>.</vt:lpstr>
      <vt:lpstr>15.为什么引用极坐标计算二重积分</vt:lpstr>
      <vt:lpstr>16. 利用极坐标计算二重积分</vt:lpstr>
      <vt:lpstr>17. 怎样利用极坐标计算二重积分(1)</vt:lpstr>
      <vt:lpstr>.</vt:lpstr>
      <vt:lpstr>.</vt:lpstr>
      <vt:lpstr>18. 怎样利用极坐标计算二重积分(2)</vt:lpstr>
      <vt:lpstr>.</vt:lpstr>
      <vt:lpstr>.</vt:lpstr>
      <vt:lpstr>19.</vt:lpstr>
      <vt:lpstr>20.</vt:lpstr>
      <vt:lpstr>21.</vt:lpstr>
      <vt:lpstr>22.</vt:lpstr>
      <vt:lpstr>23.</vt:lpstr>
      <vt:lpstr>.</vt:lpstr>
      <vt:lpstr>24. 将积分换序</vt:lpstr>
      <vt:lpstr>.</vt:lpstr>
      <vt:lpstr>25. 将积分化为极坐标形式</vt:lpstr>
      <vt:lpstr>.</vt:lpstr>
      <vt:lpstr>复习§2 图19： 平行截面面积为已知的立体的体积</vt:lpstr>
      <vt:lpstr>瓦里斯公式</vt:lpstr>
    </vt:vector>
  </TitlesOfParts>
  <Company>wecan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《高等数学》CAI课件              图形系列</dc:title>
  <dc:creator>user</dc:creator>
  <cp:lastModifiedBy>Dky</cp:lastModifiedBy>
  <cp:revision>4210</cp:revision>
  <cp:lastPrinted>2000-11-06T12:55:30Z</cp:lastPrinted>
  <dcterms:created xsi:type="dcterms:W3CDTF">2000-03-15T07:29:21Z</dcterms:created>
  <dcterms:modified xsi:type="dcterms:W3CDTF">2012-03-09T01:41:26Z</dcterms:modified>
</cp:coreProperties>
</file>