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the morning-10 group and today we are showcasing our website, Togepedia. </a:t>
            </a:r>
            <a:endParaRPr/>
          </a:p>
          <a:p>
            <a:pPr indent="0" lvl="0" marL="0" rtl="0" algn="l">
              <a:spcBef>
                <a:spcPts val="0"/>
              </a:spcBef>
              <a:spcAft>
                <a:spcPts val="0"/>
              </a:spcAft>
              <a:buNone/>
            </a:pPr>
            <a:r>
              <a:rPr lang="en"/>
              <a:t>We will first introduce our members of our team.</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2f57464f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2f57464f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Mihir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During the development of this full-stack web application, each member of the team was able to get hands-on experience with every aspect of the website from defining queries to our database to developing in React. Many of the new tools that we were able to work with included React, Mongoose, npm, Express, Selenium, and many more.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736db08c8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736db08c8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Tristan -</a:t>
            </a:r>
            <a:endParaRPr/>
          </a:p>
          <a:p>
            <a:pPr indent="0" lvl="0" marL="0" rtl="0" algn="l">
              <a:spcBef>
                <a:spcPts val="0"/>
              </a:spcBef>
              <a:spcAft>
                <a:spcPts val="0"/>
              </a:spcAft>
              <a:buNone/>
            </a:pPr>
            <a:r>
              <a:rPr lang="en"/>
              <a:t>Next, we will take a step back from our website and talk about our developer teams website. Overall, we can appreciate the usefulness that their website offers and like the character that the team added through memes on the front page. The website is easy to navigate and has a clean and simple interface. Linking between each model can be improved because the UI does not always denote clickable elements. Sorting could also be improved in the team model because it can be difficult at times to differentiate between different conferences. In the end, we appreciate some of the unique aspects of the website such as the listing of past basketball games while also noting that improvements could be made throughout the website. While going through their website, we learned that a simple interface and the addition of a next and previous button on pagination leads to a nice user experience.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2f57464f7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2f57464f7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2f57464f7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2f57464f7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2f57464f7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2f57464f7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2f57464f7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2f57464f7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537b9920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537b9920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Mihir -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Togepedia is a pokemon database where clients such as casual and competitive pokemon players can find information on all Pokemon, Items, Moves, Abilities, and Types.</a:t>
            </a:r>
            <a:endParaRPr/>
          </a:p>
          <a:p>
            <a:pPr indent="0" lvl="0" marL="0" rtl="0" algn="l">
              <a:spcBef>
                <a:spcPts val="0"/>
              </a:spcBef>
              <a:spcAft>
                <a:spcPts val="0"/>
              </a:spcAft>
              <a:buNone/>
            </a:pPr>
            <a:r>
              <a:rPr lang="en"/>
              <a:t>The websites models are Pokemon, Moves, and Abilities that can all link to the other models.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2f57464f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2f57464f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highlight>
                  <a:srgbClr val="FF9900"/>
                </a:highlight>
              </a:rPr>
              <a:t>Show the front page, and navigate through the carousel</a:t>
            </a:r>
            <a:endParaRPr>
              <a:highlight>
                <a:srgbClr val="FF9900"/>
              </a:highlight>
            </a:endParaRPr>
          </a:p>
          <a:p>
            <a:pPr indent="-298450" lvl="0" marL="457200" rtl="0" algn="l">
              <a:spcBef>
                <a:spcPts val="0"/>
              </a:spcBef>
              <a:spcAft>
                <a:spcPts val="0"/>
              </a:spcAft>
              <a:buSzPts val="1100"/>
              <a:buAutoNum type="arabicPeriod"/>
            </a:pPr>
            <a:r>
              <a:rPr lang="en">
                <a:highlight>
                  <a:srgbClr val="FF9900"/>
                </a:highlight>
              </a:rPr>
              <a:t>Show the </a:t>
            </a:r>
            <a:r>
              <a:rPr lang="en">
                <a:highlight>
                  <a:srgbClr val="FF9900"/>
                </a:highlight>
              </a:rPr>
              <a:t>Pokedex, show pages of a couple of Pokemon </a:t>
            </a:r>
            <a:r>
              <a:rPr lang="en">
                <a:highlight>
                  <a:srgbClr val="FF9900"/>
                </a:highlight>
              </a:rPr>
              <a:t>and use search, filter, and sort functionalities</a:t>
            </a:r>
            <a:endParaRPr>
              <a:highlight>
                <a:srgbClr val="FF9900"/>
              </a:highlight>
            </a:endParaRPr>
          </a:p>
          <a:p>
            <a:pPr indent="-298450" lvl="0" marL="457200" rtl="0" algn="l">
              <a:spcBef>
                <a:spcPts val="0"/>
              </a:spcBef>
              <a:spcAft>
                <a:spcPts val="0"/>
              </a:spcAft>
              <a:buSzPts val="1100"/>
              <a:buAutoNum type="arabicPeriod"/>
            </a:pPr>
            <a:r>
              <a:rPr lang="en">
                <a:highlight>
                  <a:srgbClr val="FF9900"/>
                </a:highlight>
              </a:rPr>
              <a:t>Show the Moves, show pages of a couple of moves and use search, filter, and sort functionalities</a:t>
            </a:r>
            <a:endParaRPr>
              <a:highlight>
                <a:srgbClr val="FF9900"/>
              </a:highlight>
            </a:endParaRPr>
          </a:p>
          <a:p>
            <a:pPr indent="0" lvl="0" marL="457200" rtl="0" algn="l">
              <a:spcBef>
                <a:spcPts val="0"/>
              </a:spcBef>
              <a:spcAft>
                <a:spcPts val="0"/>
              </a:spcAft>
              <a:buNone/>
            </a:pPr>
            <a:r>
              <a:t/>
            </a:r>
            <a:endParaRPr>
              <a:highlight>
                <a:srgbClr val="FF0000"/>
              </a:highlight>
            </a:endParaRPr>
          </a:p>
          <a:p>
            <a:pPr indent="-298450" lvl="0" marL="457200" rtl="0" algn="l">
              <a:spcBef>
                <a:spcPts val="0"/>
              </a:spcBef>
              <a:spcAft>
                <a:spcPts val="0"/>
              </a:spcAft>
              <a:buSzPts val="1100"/>
              <a:buAutoNum type="arabicPeriod"/>
            </a:pPr>
            <a:r>
              <a:rPr lang="en">
                <a:highlight>
                  <a:srgbClr val="FFFF00"/>
                </a:highlight>
              </a:rPr>
              <a:t>Show the Abilities, show pages of a couple of abilities and use search, filter, and sort functionalities</a:t>
            </a:r>
            <a:endParaRPr>
              <a:highlight>
                <a:srgbClr val="FFFF00"/>
              </a:highlight>
            </a:endParaRPr>
          </a:p>
          <a:p>
            <a:pPr indent="-298450" lvl="0" marL="457200" rtl="0" algn="l">
              <a:spcBef>
                <a:spcPts val="0"/>
              </a:spcBef>
              <a:spcAft>
                <a:spcPts val="0"/>
              </a:spcAft>
              <a:buSzPts val="1100"/>
              <a:buAutoNum type="arabicPeriod"/>
            </a:pPr>
            <a:r>
              <a:rPr lang="en">
                <a:highlight>
                  <a:srgbClr val="FFFF00"/>
                </a:highlight>
              </a:rPr>
              <a:t>Show the Items, show pages of a couple of items and use search, filter, and sort functionalities</a:t>
            </a:r>
            <a:endParaRPr>
              <a:highlight>
                <a:srgbClr val="FFFF00"/>
              </a:highlight>
            </a:endParaRPr>
          </a:p>
          <a:p>
            <a:pPr indent="-298450" lvl="0" marL="457200" rtl="0" algn="l">
              <a:spcBef>
                <a:spcPts val="0"/>
              </a:spcBef>
              <a:spcAft>
                <a:spcPts val="0"/>
              </a:spcAft>
              <a:buSzPts val="1100"/>
              <a:buAutoNum type="arabicPeriod"/>
            </a:pPr>
            <a:r>
              <a:rPr lang="en">
                <a:highlight>
                  <a:srgbClr val="FFFF00"/>
                </a:highlight>
              </a:rPr>
              <a:t>Show the types page, show the chart, click on some types and show moves/pokemon with that particular type</a:t>
            </a:r>
            <a:endParaRPr>
              <a:highlight>
                <a:srgbClr val="FFFF00"/>
              </a:highlight>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Show teambuilder page, show how we can create a team</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highlight>
                  <a:srgbClr val="FF0000"/>
                </a:highlight>
              </a:rPr>
              <a:t>Show about us page</a:t>
            </a:r>
            <a:endParaRPr>
              <a:highlight>
                <a:srgbClr val="FF0000"/>
              </a:highlight>
            </a:endParaRPr>
          </a:p>
          <a:p>
            <a:pPr indent="-298450" lvl="0" marL="457200" rtl="0" algn="l">
              <a:spcBef>
                <a:spcPts val="0"/>
              </a:spcBef>
              <a:spcAft>
                <a:spcPts val="0"/>
              </a:spcAft>
              <a:buSzPts val="1100"/>
              <a:buAutoNum type="arabicPeriod"/>
            </a:pPr>
            <a:r>
              <a:rPr lang="en">
                <a:highlight>
                  <a:srgbClr val="FF0000"/>
                </a:highlight>
              </a:rPr>
              <a:t>Show the feedback page</a:t>
            </a:r>
            <a:endParaRPr>
              <a:highlight>
                <a:srgbClr val="FF0000"/>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736db08c8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736db08c8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457200" rtl="0" algn="l">
              <a:spcBef>
                <a:spcPts val="0"/>
              </a:spcBef>
              <a:spcAft>
                <a:spcPts val="0"/>
              </a:spcAft>
              <a:buNone/>
            </a:pPr>
            <a:r>
              <a:rPr lang="en"/>
              <a:t>Jaime-</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Good design with matching theme and minimalistic layout - colorful</a:t>
            </a:r>
            <a:endParaRPr/>
          </a:p>
          <a:p>
            <a:pPr indent="-298450" lvl="0" marL="457200" rtl="0" algn="l">
              <a:spcBef>
                <a:spcPts val="0"/>
              </a:spcBef>
              <a:spcAft>
                <a:spcPts val="0"/>
              </a:spcAft>
              <a:buSzPts val="1100"/>
              <a:buChar char="-"/>
            </a:pPr>
            <a:r>
              <a:rPr lang="en"/>
              <a:t>Had extra pseudo models like items and types to make the database more connected</a:t>
            </a:r>
            <a:endParaRPr/>
          </a:p>
          <a:p>
            <a:pPr indent="-298450" lvl="0" marL="457200" rtl="0" algn="l">
              <a:spcBef>
                <a:spcPts val="0"/>
              </a:spcBef>
              <a:spcAft>
                <a:spcPts val="0"/>
              </a:spcAft>
              <a:buSzPts val="1100"/>
              <a:buChar char="-"/>
            </a:pPr>
            <a:r>
              <a:rPr lang="en"/>
              <a:t>Good teamwork and </a:t>
            </a:r>
            <a:r>
              <a:rPr lang="en"/>
              <a:t>transparency</a:t>
            </a:r>
            <a:r>
              <a:rPr lang="en"/>
              <a:t> </a:t>
            </a:r>
            <a:endParaRPr/>
          </a:p>
          <a:p>
            <a:pPr indent="-298450" lvl="0" marL="457200" rtl="0" algn="l">
              <a:spcBef>
                <a:spcPts val="0"/>
              </a:spcBef>
              <a:spcAft>
                <a:spcPts val="0"/>
              </a:spcAft>
              <a:buSzPts val="1100"/>
              <a:buChar char="-"/>
            </a:pPr>
            <a:r>
              <a:rPr lang="en"/>
              <a:t>Good </a:t>
            </a:r>
            <a:r>
              <a:rPr lang="en"/>
              <a:t>separation</a:t>
            </a:r>
            <a:r>
              <a:rPr lang="en"/>
              <a:t> of </a:t>
            </a:r>
            <a:r>
              <a:rPr lang="en"/>
              <a:t>responsibilities</a:t>
            </a:r>
            <a:r>
              <a:rPr lang="en"/>
              <a:t> in terms of frontend and backend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2f57464f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2f57464f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u="sng"/>
              <a:t>Jimmy</a:t>
            </a:r>
            <a:endParaRPr u="sng"/>
          </a:p>
          <a:p>
            <a:pPr indent="0" lvl="0" marL="0" rtl="0" algn="l">
              <a:spcBef>
                <a:spcPts val="0"/>
              </a:spcBef>
              <a:spcAft>
                <a:spcPts val="0"/>
              </a:spcAft>
              <a:buNone/>
            </a:pPr>
            <a:r>
              <a:t/>
            </a:r>
            <a:endParaRPr u="sng"/>
          </a:p>
          <a:p>
            <a:pPr indent="0" lvl="0" marL="0" rtl="0" algn="l">
              <a:spcBef>
                <a:spcPts val="0"/>
              </a:spcBef>
              <a:spcAft>
                <a:spcPts val="0"/>
              </a:spcAft>
              <a:buNone/>
            </a:pPr>
            <a:r>
              <a:rPr lang="en" u="sng"/>
              <a:t>Team Builder</a:t>
            </a:r>
            <a:endParaRPr u="sng"/>
          </a:p>
          <a:p>
            <a:pPr indent="0" lvl="0" marL="0" rtl="0" algn="l">
              <a:spcBef>
                <a:spcPts val="0"/>
              </a:spcBef>
              <a:spcAft>
                <a:spcPts val="0"/>
              </a:spcAft>
              <a:buNone/>
            </a:pPr>
            <a:r>
              <a:rPr lang="en"/>
              <a:t>In its current state, team builder acts more as a proof of concept in which we strived to implement as many of the functionalities of Pokemon Showdown as possible. In the end, we can improve upon this page by adding support for multiple teams and allowing users to link their teams to their google accounts. We would also liked to have implemented more pokemon statistic editing and enhanced back-end logic to link variation of statistics like the level to other statistics.</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t>Fetching </a:t>
            </a:r>
            <a:endParaRPr/>
          </a:p>
          <a:p>
            <a:pPr indent="0" lvl="0" marL="0" rtl="0" algn="l">
              <a:spcBef>
                <a:spcPts val="0"/>
              </a:spcBef>
              <a:spcAft>
                <a:spcPts val="0"/>
              </a:spcAft>
              <a:buNone/>
            </a:pPr>
            <a:r>
              <a:rPr lang="en"/>
              <a:t>Speed up fetching - too slow</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t>Sorting, Searching and Filtering techniques</a:t>
            </a:r>
            <a:endParaRPr u="sng"/>
          </a:p>
          <a:p>
            <a:pPr indent="0" lvl="0" marL="0" rtl="0" algn="l">
              <a:spcBef>
                <a:spcPts val="0"/>
              </a:spcBef>
              <a:spcAft>
                <a:spcPts val="0"/>
              </a:spcAft>
              <a:buNone/>
            </a:pPr>
            <a:r>
              <a:t/>
            </a:r>
            <a:endParaRPr u="sng"/>
          </a:p>
          <a:p>
            <a:pPr indent="0" lvl="0" marL="0" rtl="0" algn="l">
              <a:spcBef>
                <a:spcPts val="0"/>
              </a:spcBef>
              <a:spcAft>
                <a:spcPts val="0"/>
              </a:spcAft>
              <a:buNone/>
            </a:pPr>
            <a:r>
              <a:rPr lang="en" u="sng"/>
              <a:t>Info page could have more content but time and data restrictions</a:t>
            </a:r>
            <a:endParaRPr u="sng"/>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togepedia.appspot.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771383" y="1562838"/>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rPr>
              <a:t>Togepedia</a:t>
            </a:r>
            <a:endParaRPr>
              <a:solidFill>
                <a:srgbClr val="000000"/>
              </a:solidFill>
            </a:endParaRPr>
          </a:p>
        </p:txBody>
      </p:sp>
      <p:pic>
        <p:nvPicPr>
          <p:cNvPr id="55" name="Google Shape;55;p13"/>
          <p:cNvPicPr preferRelativeResize="0"/>
          <p:nvPr/>
        </p:nvPicPr>
        <p:blipFill>
          <a:blip r:embed="rId3">
            <a:alphaModFix/>
          </a:blip>
          <a:stretch>
            <a:fillRect/>
          </a:stretch>
        </p:blipFill>
        <p:spPr>
          <a:xfrm>
            <a:off x="4010319" y="1519712"/>
            <a:ext cx="2042700" cy="1148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2"/>
          <p:cNvSpPr txBox="1"/>
          <p:nvPr>
            <p:ph type="title"/>
          </p:nvPr>
        </p:nvSpPr>
        <p:spPr>
          <a:xfrm>
            <a:off x="948125" y="2285400"/>
            <a:ext cx="828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What were some things we learned along the way?</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3"/>
          <p:cNvSpPr txBox="1"/>
          <p:nvPr>
            <p:ph type="title"/>
          </p:nvPr>
        </p:nvSpPr>
        <p:spPr>
          <a:xfrm>
            <a:off x="3118200" y="2285400"/>
            <a:ext cx="3265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Developer Critique</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nvSpPr>
        <p:spPr>
          <a:xfrm>
            <a:off x="4496225" y="984300"/>
            <a:ext cx="4464900" cy="3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t>Tristan McDaniel</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 sz="1500"/>
              <a:t>Track:</a:t>
            </a:r>
            <a:endParaRPr sz="1500"/>
          </a:p>
          <a:p>
            <a:pPr indent="-323850" lvl="0" marL="457200" rtl="0" algn="l">
              <a:spcBef>
                <a:spcPts val="0"/>
              </a:spcBef>
              <a:spcAft>
                <a:spcPts val="0"/>
              </a:spcAft>
              <a:buSzPts val="1500"/>
              <a:buAutoNum type="arabicPeriod"/>
            </a:pPr>
            <a:r>
              <a:rPr lang="en" sz="1500"/>
              <a:t>Computer Architecture / Embedded Systems</a:t>
            </a:r>
            <a:endParaRPr sz="1500"/>
          </a:p>
          <a:p>
            <a:pPr indent="-323850" lvl="0" marL="457200" rtl="0" algn="l">
              <a:spcBef>
                <a:spcPts val="0"/>
              </a:spcBef>
              <a:spcAft>
                <a:spcPts val="0"/>
              </a:spcAft>
              <a:buSzPts val="1500"/>
              <a:buAutoNum type="arabicPeriod"/>
            </a:pPr>
            <a:r>
              <a:rPr lang="en" sz="1500"/>
              <a:t>Software Engineering</a:t>
            </a:r>
            <a:endParaRPr sz="1500"/>
          </a:p>
          <a:p>
            <a:pPr indent="0" lvl="0" marL="0" rtl="0" algn="l">
              <a:spcBef>
                <a:spcPts val="0"/>
              </a:spcBef>
              <a:spcAft>
                <a:spcPts val="0"/>
              </a:spcAft>
              <a:buNone/>
            </a:pPr>
            <a:r>
              <a:t/>
            </a:r>
            <a:endParaRPr sz="1500" u="sng"/>
          </a:p>
          <a:p>
            <a:pPr indent="0" lvl="0" marL="0" rtl="0" algn="l">
              <a:spcBef>
                <a:spcPts val="0"/>
              </a:spcBef>
              <a:spcAft>
                <a:spcPts val="0"/>
              </a:spcAft>
              <a:buNone/>
            </a:pPr>
            <a:r>
              <a:rPr lang="en" sz="1500"/>
              <a:t>Responsibilities:</a:t>
            </a:r>
            <a:endParaRPr sz="1500"/>
          </a:p>
          <a:p>
            <a:pPr indent="-323850" lvl="0" marL="457200" rtl="0" algn="l">
              <a:spcBef>
                <a:spcPts val="0"/>
              </a:spcBef>
              <a:spcAft>
                <a:spcPts val="0"/>
              </a:spcAft>
              <a:buSzPts val="1500"/>
              <a:buChar char="●"/>
            </a:pPr>
            <a:r>
              <a:rPr lang="en" sz="1500"/>
              <a:t>Development of Team Builder and About Us pages</a:t>
            </a:r>
            <a:endParaRPr sz="1500"/>
          </a:p>
          <a:p>
            <a:pPr indent="-323850" lvl="0" marL="457200" rtl="0" algn="l">
              <a:spcBef>
                <a:spcPts val="0"/>
              </a:spcBef>
              <a:spcAft>
                <a:spcPts val="0"/>
              </a:spcAft>
              <a:buSzPts val="1500"/>
              <a:buChar char="●"/>
            </a:pPr>
            <a:r>
              <a:rPr lang="en" sz="1500"/>
              <a:t>Helped to setup database connection and queries</a:t>
            </a:r>
            <a:endParaRPr sz="1500"/>
          </a:p>
          <a:p>
            <a:pPr indent="-323850" lvl="0" marL="457200" rtl="0" algn="l">
              <a:spcBef>
                <a:spcPts val="0"/>
              </a:spcBef>
              <a:spcAft>
                <a:spcPts val="0"/>
              </a:spcAft>
              <a:buSzPts val="1500"/>
              <a:buChar char="●"/>
            </a:pPr>
            <a:r>
              <a:rPr lang="en" sz="1500"/>
              <a:t>Created suite of backend tests</a:t>
            </a:r>
            <a:endParaRPr sz="1500"/>
          </a:p>
          <a:p>
            <a:pPr indent="0" lvl="0" marL="0" rtl="0" algn="l">
              <a:spcBef>
                <a:spcPts val="0"/>
              </a:spcBef>
              <a:spcAft>
                <a:spcPts val="0"/>
              </a:spcAft>
              <a:buNone/>
            </a:pPr>
            <a:r>
              <a:t/>
            </a:r>
            <a:endParaRPr sz="1600">
              <a:solidFill>
                <a:srgbClr val="FFFFFF"/>
              </a:solidFill>
            </a:endParaRPr>
          </a:p>
          <a:p>
            <a:pPr indent="0" lvl="0" marL="0" rtl="0" algn="l">
              <a:spcBef>
                <a:spcPts val="0"/>
              </a:spcBef>
              <a:spcAft>
                <a:spcPts val="0"/>
              </a:spcAft>
              <a:buNone/>
            </a:pPr>
            <a:r>
              <a:t/>
            </a:r>
            <a:endParaRPr sz="1600" u="sng">
              <a:solidFill>
                <a:srgbClr val="FFFFFF"/>
              </a:solidFill>
            </a:endParaRPr>
          </a:p>
          <a:p>
            <a:pPr indent="0" lvl="0" marL="0" rtl="0" algn="l">
              <a:spcBef>
                <a:spcPts val="0"/>
              </a:spcBef>
              <a:spcAft>
                <a:spcPts val="0"/>
              </a:spcAft>
              <a:buNone/>
            </a:pPr>
            <a:r>
              <a:t/>
            </a:r>
            <a:endParaRPr sz="1600">
              <a:solidFill>
                <a:srgbClr val="FFFFFF"/>
              </a:solidFill>
            </a:endParaRPr>
          </a:p>
        </p:txBody>
      </p:sp>
      <p:pic>
        <p:nvPicPr>
          <p:cNvPr id="61" name="Google Shape;61;p14"/>
          <p:cNvPicPr preferRelativeResize="0"/>
          <p:nvPr/>
        </p:nvPicPr>
        <p:blipFill>
          <a:blip r:embed="rId3">
            <a:alphaModFix/>
          </a:blip>
          <a:stretch>
            <a:fillRect/>
          </a:stretch>
        </p:blipFill>
        <p:spPr>
          <a:xfrm>
            <a:off x="1398650" y="883152"/>
            <a:ext cx="2679974" cy="35732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nvSpPr>
        <p:spPr>
          <a:xfrm>
            <a:off x="4702000" y="607775"/>
            <a:ext cx="3994200" cy="40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t>Jimmy Phan</a:t>
            </a:r>
            <a:endParaRPr sz="2300"/>
          </a:p>
          <a:p>
            <a:pPr indent="0" lvl="0" marL="0" rtl="0" algn="l">
              <a:spcBef>
                <a:spcPts val="0"/>
              </a:spcBef>
              <a:spcAft>
                <a:spcPts val="0"/>
              </a:spcAft>
              <a:buNone/>
            </a:pPr>
            <a:r>
              <a:t/>
            </a:r>
            <a:endParaRPr sz="2300"/>
          </a:p>
          <a:p>
            <a:pPr indent="0" lvl="0" marL="0" rtl="0" algn="l">
              <a:spcBef>
                <a:spcPts val="0"/>
              </a:spcBef>
              <a:spcAft>
                <a:spcPts val="0"/>
              </a:spcAft>
              <a:buNone/>
            </a:pPr>
            <a:r>
              <a:rPr lang="en" sz="1600"/>
              <a:t>Track:</a:t>
            </a:r>
            <a:endParaRPr sz="1600"/>
          </a:p>
          <a:p>
            <a:pPr indent="-330200" lvl="0" marL="457200" rtl="0" algn="l">
              <a:spcBef>
                <a:spcPts val="0"/>
              </a:spcBef>
              <a:spcAft>
                <a:spcPts val="0"/>
              </a:spcAft>
              <a:buSzPts val="1600"/>
              <a:buAutoNum type="arabicPeriod"/>
            </a:pPr>
            <a:r>
              <a:rPr lang="en" sz="1600"/>
              <a:t>Data Science</a:t>
            </a:r>
            <a:endParaRPr sz="1600"/>
          </a:p>
          <a:p>
            <a:pPr indent="-330200" lvl="0" marL="457200" rtl="0" algn="l">
              <a:spcBef>
                <a:spcPts val="0"/>
              </a:spcBef>
              <a:spcAft>
                <a:spcPts val="0"/>
              </a:spcAft>
              <a:buSzPts val="1600"/>
              <a:buAutoNum type="arabicPeriod"/>
            </a:pPr>
            <a:r>
              <a:rPr lang="en" sz="1600"/>
              <a:t>Academic Enrichment</a:t>
            </a:r>
            <a:endParaRPr sz="1600"/>
          </a:p>
          <a:p>
            <a:pPr indent="0" lvl="0" marL="0" rtl="0" algn="l">
              <a:spcBef>
                <a:spcPts val="0"/>
              </a:spcBef>
              <a:spcAft>
                <a:spcPts val="0"/>
              </a:spcAft>
              <a:buNone/>
            </a:pPr>
            <a:r>
              <a:t/>
            </a:r>
            <a:endParaRPr sz="1600" u="sng"/>
          </a:p>
          <a:p>
            <a:pPr indent="0" lvl="0" marL="0" rtl="0" algn="l">
              <a:spcBef>
                <a:spcPts val="0"/>
              </a:spcBef>
              <a:spcAft>
                <a:spcPts val="0"/>
              </a:spcAft>
              <a:buNone/>
            </a:pPr>
            <a:r>
              <a:rPr lang="en" sz="1600"/>
              <a:t>Responsibilities:</a:t>
            </a:r>
            <a:endParaRPr sz="1600"/>
          </a:p>
          <a:p>
            <a:pPr indent="-330200" lvl="0" marL="457200" rtl="0" algn="l">
              <a:spcBef>
                <a:spcPts val="0"/>
              </a:spcBef>
              <a:spcAft>
                <a:spcPts val="0"/>
              </a:spcAft>
              <a:buSzPts val="1600"/>
              <a:buChar char="●"/>
            </a:pPr>
            <a:r>
              <a:rPr lang="en"/>
              <a:t>Designed front end for model pages and the home page</a:t>
            </a:r>
            <a:endParaRPr/>
          </a:p>
          <a:p>
            <a:pPr indent="-317500" lvl="0" marL="457200" rtl="0" algn="l">
              <a:spcBef>
                <a:spcPts val="0"/>
              </a:spcBef>
              <a:spcAft>
                <a:spcPts val="0"/>
              </a:spcAft>
              <a:buSzPts val="1400"/>
              <a:buChar char="●"/>
            </a:pPr>
            <a:r>
              <a:rPr lang="en"/>
              <a:t>Designed Info pages and linked together models</a:t>
            </a:r>
            <a:endParaRPr/>
          </a:p>
          <a:p>
            <a:pPr indent="-317500" lvl="0" marL="457200" rtl="0" algn="l">
              <a:spcBef>
                <a:spcPts val="0"/>
              </a:spcBef>
              <a:spcAft>
                <a:spcPts val="0"/>
              </a:spcAft>
              <a:buSzPts val="1400"/>
              <a:buChar char="●"/>
            </a:pPr>
            <a:r>
              <a:rPr lang="en"/>
              <a:t>Styled website and deployed theme</a:t>
            </a:r>
            <a:endParaRPr/>
          </a:p>
          <a:p>
            <a:pPr indent="-317500" lvl="0" marL="457200" rtl="0" algn="l">
              <a:spcBef>
                <a:spcPts val="0"/>
              </a:spcBef>
              <a:spcAft>
                <a:spcPts val="0"/>
              </a:spcAft>
              <a:buSzPts val="1400"/>
              <a:buChar char="●"/>
            </a:pPr>
            <a:r>
              <a:rPr lang="en"/>
              <a:t>Created pipeline for data fetching and rendering</a:t>
            </a:r>
            <a:endParaRPr/>
          </a:p>
        </p:txBody>
      </p:sp>
      <p:pic>
        <p:nvPicPr>
          <p:cNvPr id="67" name="Google Shape;67;p15"/>
          <p:cNvPicPr preferRelativeResize="0"/>
          <p:nvPr/>
        </p:nvPicPr>
        <p:blipFill>
          <a:blip r:embed="rId3">
            <a:alphaModFix/>
          </a:blip>
          <a:stretch>
            <a:fillRect/>
          </a:stretch>
        </p:blipFill>
        <p:spPr>
          <a:xfrm>
            <a:off x="1608125" y="607775"/>
            <a:ext cx="2659451" cy="374022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1359000" y="845050"/>
            <a:ext cx="2888550" cy="3851400"/>
          </a:xfrm>
          <a:prstGeom prst="rect">
            <a:avLst/>
          </a:prstGeom>
          <a:noFill/>
          <a:ln>
            <a:noFill/>
          </a:ln>
        </p:spPr>
      </p:pic>
      <p:sp>
        <p:nvSpPr>
          <p:cNvPr id="73" name="Google Shape;73;p16"/>
          <p:cNvSpPr txBox="1"/>
          <p:nvPr/>
        </p:nvSpPr>
        <p:spPr>
          <a:xfrm>
            <a:off x="4476825" y="883150"/>
            <a:ext cx="4464900" cy="37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t>Mihir Shah</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 sz="1500"/>
              <a:t>Track:</a:t>
            </a:r>
            <a:endParaRPr sz="1500"/>
          </a:p>
          <a:p>
            <a:pPr indent="-323850" lvl="0" marL="457200" rtl="0" algn="l">
              <a:spcBef>
                <a:spcPts val="0"/>
              </a:spcBef>
              <a:spcAft>
                <a:spcPts val="0"/>
              </a:spcAft>
              <a:buSzPts val="1500"/>
              <a:buAutoNum type="arabicPeriod"/>
            </a:pPr>
            <a:r>
              <a:rPr lang="en" sz="1500"/>
              <a:t>Computer Architecture / Embedded Systems</a:t>
            </a:r>
            <a:endParaRPr sz="1500"/>
          </a:p>
          <a:p>
            <a:pPr indent="-323850" lvl="0" marL="457200" rtl="0" algn="l">
              <a:spcBef>
                <a:spcPts val="0"/>
              </a:spcBef>
              <a:spcAft>
                <a:spcPts val="0"/>
              </a:spcAft>
              <a:buSzPts val="1500"/>
              <a:buAutoNum type="arabicPeriod"/>
            </a:pPr>
            <a:r>
              <a:rPr lang="en" sz="1500"/>
              <a:t>Integrated Circuits</a:t>
            </a:r>
            <a:endParaRPr sz="1500"/>
          </a:p>
          <a:p>
            <a:pPr indent="0" lvl="0" marL="0" rtl="0" algn="l">
              <a:spcBef>
                <a:spcPts val="0"/>
              </a:spcBef>
              <a:spcAft>
                <a:spcPts val="0"/>
              </a:spcAft>
              <a:buNone/>
            </a:pPr>
            <a:r>
              <a:t/>
            </a:r>
            <a:endParaRPr sz="1500" u="sng"/>
          </a:p>
          <a:p>
            <a:pPr indent="0" lvl="0" marL="0" rtl="0" algn="l">
              <a:spcBef>
                <a:spcPts val="0"/>
              </a:spcBef>
              <a:spcAft>
                <a:spcPts val="0"/>
              </a:spcAft>
              <a:buNone/>
            </a:pPr>
            <a:r>
              <a:rPr lang="en" sz="1500"/>
              <a:t>Responsibilities:</a:t>
            </a:r>
            <a:endParaRPr sz="1500"/>
          </a:p>
          <a:p>
            <a:pPr indent="-323850" lvl="0" marL="457200" rtl="0" algn="l">
              <a:spcBef>
                <a:spcPts val="0"/>
              </a:spcBef>
              <a:spcAft>
                <a:spcPts val="0"/>
              </a:spcAft>
              <a:buSzPts val="1500"/>
              <a:buChar char="●"/>
            </a:pPr>
            <a:r>
              <a:rPr lang="en" sz="1500"/>
              <a:t>Specified functional requirements for website</a:t>
            </a:r>
            <a:endParaRPr sz="1500"/>
          </a:p>
          <a:p>
            <a:pPr indent="-323850" lvl="0" marL="457200" rtl="0" algn="l">
              <a:spcBef>
                <a:spcPts val="0"/>
              </a:spcBef>
              <a:spcAft>
                <a:spcPts val="0"/>
              </a:spcAft>
              <a:buSzPts val="1500"/>
              <a:buChar char="●"/>
            </a:pPr>
            <a:r>
              <a:rPr lang="en" sz="1500"/>
              <a:t>Created UML diagrams for the design of our website</a:t>
            </a:r>
            <a:endParaRPr sz="1500"/>
          </a:p>
          <a:p>
            <a:pPr indent="-323850" lvl="0" marL="457200" rtl="0" algn="l">
              <a:spcBef>
                <a:spcPts val="0"/>
              </a:spcBef>
              <a:spcAft>
                <a:spcPts val="0"/>
              </a:spcAft>
              <a:buSzPts val="1500"/>
              <a:buChar char="●"/>
            </a:pPr>
            <a:r>
              <a:rPr lang="en" sz="1500"/>
              <a:t>Development of feedback page</a:t>
            </a:r>
            <a:endParaRPr sz="1500"/>
          </a:p>
          <a:p>
            <a:pPr indent="0" lvl="0" marL="457200" rtl="0" algn="l">
              <a:spcBef>
                <a:spcPts val="0"/>
              </a:spcBef>
              <a:spcAft>
                <a:spcPts val="0"/>
              </a:spcAft>
              <a:buNone/>
            </a:pPr>
            <a:r>
              <a:t/>
            </a:r>
            <a:endParaRPr sz="1500"/>
          </a:p>
          <a:p>
            <a:pPr indent="0" lvl="0" marL="0" rtl="0" algn="l">
              <a:spcBef>
                <a:spcPts val="0"/>
              </a:spcBef>
              <a:spcAft>
                <a:spcPts val="0"/>
              </a:spcAft>
              <a:buNone/>
            </a:pPr>
            <a:r>
              <a:t/>
            </a:r>
            <a:endParaRPr sz="1600">
              <a:solidFill>
                <a:srgbClr val="FFFFFF"/>
              </a:solidFill>
            </a:endParaRPr>
          </a:p>
          <a:p>
            <a:pPr indent="0" lvl="0" marL="0" rtl="0" algn="l">
              <a:spcBef>
                <a:spcPts val="0"/>
              </a:spcBef>
              <a:spcAft>
                <a:spcPts val="0"/>
              </a:spcAft>
              <a:buNone/>
            </a:pPr>
            <a:r>
              <a:t/>
            </a:r>
            <a:endParaRPr sz="1600" u="sng">
              <a:solidFill>
                <a:srgbClr val="FFFFFF"/>
              </a:solidFill>
            </a:endParaRPr>
          </a:p>
          <a:p>
            <a:pPr indent="0" lvl="0" marL="0" rtl="0" algn="l">
              <a:spcBef>
                <a:spcPts val="0"/>
              </a:spcBef>
              <a:spcAft>
                <a:spcPts val="0"/>
              </a:spcAft>
              <a:buNone/>
            </a:pPr>
            <a:r>
              <a:t/>
            </a:r>
            <a:endParaRPr sz="16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1646600" y="884400"/>
            <a:ext cx="2249800" cy="3374700"/>
          </a:xfrm>
          <a:prstGeom prst="rect">
            <a:avLst/>
          </a:prstGeom>
          <a:noFill/>
          <a:ln>
            <a:noFill/>
          </a:ln>
        </p:spPr>
      </p:pic>
      <p:sp>
        <p:nvSpPr>
          <p:cNvPr id="79" name="Google Shape;79;p17"/>
          <p:cNvSpPr txBox="1"/>
          <p:nvPr/>
        </p:nvSpPr>
        <p:spPr>
          <a:xfrm>
            <a:off x="3791425" y="741225"/>
            <a:ext cx="2131800" cy="12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txBox="1"/>
          <p:nvPr/>
        </p:nvSpPr>
        <p:spPr>
          <a:xfrm>
            <a:off x="4340850" y="1002750"/>
            <a:ext cx="4464900" cy="313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t>Jaime Tan Leon</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 sz="1500"/>
              <a:t>Track:</a:t>
            </a:r>
            <a:endParaRPr sz="1500"/>
          </a:p>
          <a:p>
            <a:pPr indent="-323850" lvl="0" marL="457200" rtl="0" algn="l">
              <a:spcBef>
                <a:spcPts val="0"/>
              </a:spcBef>
              <a:spcAft>
                <a:spcPts val="0"/>
              </a:spcAft>
              <a:buSzPts val="1500"/>
              <a:buAutoNum type="arabicPeriod"/>
            </a:pPr>
            <a:r>
              <a:rPr lang="en" sz="1500"/>
              <a:t>Software Engineering and Design </a:t>
            </a:r>
            <a:endParaRPr sz="1500"/>
          </a:p>
          <a:p>
            <a:pPr indent="-323850" lvl="0" marL="457200" rtl="0" algn="l">
              <a:spcBef>
                <a:spcPts val="0"/>
              </a:spcBef>
              <a:spcAft>
                <a:spcPts val="0"/>
              </a:spcAft>
              <a:buSzPts val="1500"/>
              <a:buAutoNum type="arabicPeriod"/>
            </a:pPr>
            <a:r>
              <a:rPr lang="en" sz="1500"/>
              <a:t>Academic Enrichment</a:t>
            </a:r>
            <a:endParaRPr sz="1500"/>
          </a:p>
          <a:p>
            <a:pPr indent="0" lvl="0" marL="0" rtl="0" algn="l">
              <a:spcBef>
                <a:spcPts val="0"/>
              </a:spcBef>
              <a:spcAft>
                <a:spcPts val="0"/>
              </a:spcAft>
              <a:buNone/>
            </a:pPr>
            <a:r>
              <a:t/>
            </a:r>
            <a:endParaRPr sz="1500" u="sng"/>
          </a:p>
          <a:p>
            <a:pPr indent="0" lvl="0" marL="0" rtl="0" algn="l">
              <a:spcBef>
                <a:spcPts val="0"/>
              </a:spcBef>
              <a:spcAft>
                <a:spcPts val="0"/>
              </a:spcAft>
              <a:buNone/>
            </a:pPr>
            <a:r>
              <a:rPr lang="en" sz="1500"/>
              <a:t>Responsibilities:</a:t>
            </a:r>
            <a:endParaRPr sz="1500"/>
          </a:p>
          <a:p>
            <a:pPr indent="-323850" lvl="0" marL="457200" rtl="0" algn="l">
              <a:spcBef>
                <a:spcPts val="0"/>
              </a:spcBef>
              <a:spcAft>
                <a:spcPts val="0"/>
              </a:spcAft>
              <a:buSzPts val="1500"/>
              <a:buChar char="●"/>
            </a:pPr>
            <a:r>
              <a:rPr lang="en" sz="1500"/>
              <a:t>Frontend for Moves, Abilities, Items, and Types page</a:t>
            </a:r>
            <a:endParaRPr sz="1500"/>
          </a:p>
          <a:p>
            <a:pPr indent="-323850" lvl="0" marL="457200" rtl="0" algn="l">
              <a:spcBef>
                <a:spcPts val="0"/>
              </a:spcBef>
              <a:spcAft>
                <a:spcPts val="0"/>
              </a:spcAft>
              <a:buSzPts val="1500"/>
              <a:buChar char="●"/>
            </a:pPr>
            <a:r>
              <a:rPr lang="en" sz="1500"/>
              <a:t>Stored data into our MongoDB database </a:t>
            </a:r>
            <a:endParaRPr sz="1500"/>
          </a:p>
          <a:p>
            <a:pPr indent="-323850" lvl="0" marL="457200" rtl="0" algn="l">
              <a:spcBef>
                <a:spcPts val="0"/>
              </a:spcBef>
              <a:spcAft>
                <a:spcPts val="0"/>
              </a:spcAft>
              <a:buSzPts val="1500"/>
              <a:buChar char="●"/>
            </a:pPr>
            <a:r>
              <a:rPr lang="en" sz="1500"/>
              <a:t>Created the routes to the backend database</a:t>
            </a:r>
            <a:endParaRPr sz="1500"/>
          </a:p>
          <a:p>
            <a:pPr indent="-323850" lvl="0" marL="457200" rtl="0" algn="l">
              <a:spcBef>
                <a:spcPts val="0"/>
              </a:spcBef>
              <a:spcAft>
                <a:spcPts val="0"/>
              </a:spcAft>
              <a:buSzPts val="1500"/>
              <a:buChar char="●"/>
            </a:pPr>
            <a:r>
              <a:rPr lang="en" sz="1500"/>
              <a:t>Created test cases for frontend testing</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u="sng"/>
          </a:p>
          <a:p>
            <a:pPr indent="0" lvl="0" marL="0" rtl="0" algn="l">
              <a:spcBef>
                <a:spcPts val="0"/>
              </a:spcBef>
              <a:spcAft>
                <a:spcPts val="0"/>
              </a:spcAft>
              <a:buNone/>
            </a:pPr>
            <a:r>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779775" y="2054250"/>
            <a:ext cx="8520600" cy="103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Togepedia: A One-Stop-Shop</a:t>
            </a:r>
            <a:br>
              <a:rPr lang="en">
                <a:solidFill>
                  <a:srgbClr val="000000"/>
                </a:solidFill>
              </a:rPr>
            </a:br>
            <a:r>
              <a:rPr lang="en">
                <a:solidFill>
                  <a:srgbClr val="000000"/>
                </a:solidFill>
              </a:rPr>
              <a:t>for all your Pokemon needs</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5541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Let’s take a look at </a:t>
            </a:r>
            <a:r>
              <a:rPr lang="en" u="sng">
                <a:solidFill>
                  <a:schemeClr val="hlink"/>
                </a:solidFill>
                <a:hlinkClick r:id="rId3"/>
              </a:rPr>
              <a:t>Togepedia</a:t>
            </a:r>
            <a:endParaRPr>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0"/>
          <p:cNvSpPr txBox="1"/>
          <p:nvPr>
            <p:ph idx="1" type="body"/>
          </p:nvPr>
        </p:nvSpPr>
        <p:spPr>
          <a:xfrm>
            <a:off x="3315275" y="2353950"/>
            <a:ext cx="2794800" cy="43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800">
                <a:solidFill>
                  <a:srgbClr val="000000"/>
                </a:solidFill>
              </a:rPr>
              <a:t>What went well?</a:t>
            </a:r>
            <a:endParaRPr sz="2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1"/>
          <p:cNvSpPr txBox="1"/>
          <p:nvPr>
            <p:ph type="title"/>
          </p:nvPr>
        </p:nvSpPr>
        <p:spPr>
          <a:xfrm>
            <a:off x="6234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What can we improve upon?</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