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Old Standard TT"/>
      <p:regular r:id="rId34"/>
      <p:bold r:id="rId35"/>
      <p: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OldStandardTT-bold.fntdata"/><Relationship Id="rId12" Type="http://schemas.openxmlformats.org/officeDocument/2006/relationships/slide" Target="slides/slide7.xml"/><Relationship Id="rId34" Type="http://schemas.openxmlformats.org/officeDocument/2006/relationships/font" Target="fonts/OldStandardTT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OldStandardTT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222e8c8997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222e8c899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222e8c899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222e8c899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222e8c899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222e8c899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222e8c8997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222e8c899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222e8c8997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222e8c8997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222e8c8997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222e8c8997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222e8c8997_0_1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222e8c8997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222e8c8997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222e8c8997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224133b2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224133b2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224133b2e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224133b2e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222e8c8997_0_16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222e8c8997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222e8c8997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222e8c8997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222e8c8997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222e8c8997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222e8c8997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222e8c8997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222e8c8997_0_2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222e8c8997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222e8c8997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222e8c8997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222e8c8997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222e8c8997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222e8c8997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222e8c8997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c6f90357f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c6f90357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222e8c899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222e8c899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222e8c899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222e8c899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222e8c899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222e8c899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222e8c899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222e8c899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9" Type="http://schemas.openxmlformats.org/officeDocument/2006/relationships/image" Target="../media/image18.png"/><Relationship Id="rId5" Type="http://schemas.openxmlformats.org/officeDocument/2006/relationships/image" Target="../media/image13.png"/><Relationship Id="rId6" Type="http://schemas.openxmlformats.org/officeDocument/2006/relationships/image" Target="../media/image16.png"/><Relationship Id="rId7" Type="http://schemas.openxmlformats.org/officeDocument/2006/relationships/image" Target="../media/image20.png"/><Relationship Id="rId8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Relationship Id="rId4" Type="http://schemas.openxmlformats.org/officeDocument/2006/relationships/image" Target="../media/image27.png"/><Relationship Id="rId5" Type="http://schemas.openxmlformats.org/officeDocument/2006/relationships/image" Target="../media/image19.png"/><Relationship Id="rId6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Relationship Id="rId4" Type="http://schemas.openxmlformats.org/officeDocument/2006/relationships/image" Target="../media/image23.png"/><Relationship Id="rId5" Type="http://schemas.openxmlformats.org/officeDocument/2006/relationships/image" Target="../media/image2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Osnovi nauke o podacima projekat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Tijana Ignjatov RN 29/22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Faza 3</a:t>
            </a:r>
            <a:endParaRPr/>
          </a:p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Priprema podataka i istraživačka analiza</a:t>
            </a:r>
            <a:endParaRPr sz="18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4895725" y="747100"/>
            <a:ext cx="3837000" cy="40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Priprema i obrada podataka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Deskriptivna statistika i analiza nedostajućih vrednosti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Vizualizacija distribucije podataka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Detekcija i analiza outlier-a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Primena PCA i t-SNE za redukciju dimenzija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279150" y="220825"/>
            <a:ext cx="4040100" cy="40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 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Priprema podataka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Provera jedinstvenih vrednosti po kolonama.</a:t>
            </a:r>
            <a:endParaRPr sz="1800"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6600" y="436875"/>
            <a:ext cx="4519950" cy="4269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-12" y="1951000"/>
            <a:ext cx="7454700" cy="9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 Distribucija podataka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Vizualizacija distribucije numeričkih kolona pre i nakon skaliranja.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Histogrami i distribucije za svaku numeričku kolonu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3225" y="22963"/>
            <a:ext cx="2623225" cy="1797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2623222" cy="176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46451" y="22975"/>
            <a:ext cx="2477799" cy="1697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3414044"/>
            <a:ext cx="2477799" cy="1697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41966" y="3382199"/>
            <a:ext cx="2570771" cy="176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76888" y="3414038"/>
            <a:ext cx="2477811" cy="169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4"/>
          <p:cNvPicPr preferRelativeResize="0"/>
          <p:nvPr/>
        </p:nvPicPr>
        <p:blipFill rotWithShape="1">
          <a:blip r:embed="rId9">
            <a:alphaModFix/>
          </a:blip>
          <a:srcRect b="269" l="-1770" r="-1770" t="-270"/>
          <a:stretch/>
        </p:blipFill>
        <p:spPr>
          <a:xfrm>
            <a:off x="6522925" y="1752375"/>
            <a:ext cx="2379775" cy="162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91475" y="1101125"/>
            <a:ext cx="4123500" cy="21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Analiza outliera</a:t>
            </a:r>
            <a:endParaRPr b="1" sz="1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Koristeći IQR metod detektovani outlieri u numeričkim kolonama.</a:t>
            </a:r>
            <a:endParaRPr sz="1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Kolone poput BDP-a imaju značajan broj outliera, što može ukazivati na velike 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ekonomske razlike među zemljama.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874177"/>
            <a:ext cx="4376125" cy="2706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263200" y="865275"/>
            <a:ext cx="3358200" cy="30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Korelaciona analiza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Prikazan </a:t>
            </a:r>
            <a:r>
              <a:rPr b="1" lang="en" sz="1300">
                <a:latin typeface="Arial"/>
                <a:ea typeface="Arial"/>
                <a:cs typeface="Arial"/>
                <a:sym typeface="Arial"/>
              </a:rPr>
              <a:t>heatmap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 korelacija numeričkih kolona.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Jaka pozitivna korelacija između BDP-a i populacije.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Slaba korelacija između nezaposlenosti i očekivanog životnog veka.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9675" y="152400"/>
            <a:ext cx="5501924" cy="4940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263200" y="865275"/>
            <a:ext cx="3358200" cy="33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PCA - Analiza glavnih komponenti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Prikaz broja komponenti potrebnih za objašnjenje varijanse.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95% varijanse objašnjeno je sa X glavnih komponenti.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 t-SNE - Vizualizacija podataka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Primena t-SNE pre i posle PCA za vizualizaciju grupa podataka.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Grupišu se zemlje sa sličnim ekonomskim i demografskim karakteristikama.</a:t>
            </a:r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3800" y="152400"/>
            <a:ext cx="5217800" cy="2851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8425" y="3145135"/>
            <a:ext cx="2341572" cy="1835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73800" y="3145135"/>
            <a:ext cx="2341572" cy="1835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Faza 4</a:t>
            </a:r>
            <a:endParaRPr/>
          </a:p>
        </p:txBody>
      </p:sp>
      <p:sp>
        <p:nvSpPr>
          <p:cNvPr id="159" name="Google Shape;159;p28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ptos"/>
                <a:ea typeface="Aptos"/>
                <a:cs typeface="Aptos"/>
                <a:sym typeface="Aptos"/>
              </a:rPr>
              <a:t>Statistička analiza i testiranje hipoteza</a:t>
            </a:r>
            <a:endParaRPr sz="2500"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0" name="Google Shape;160;p28"/>
          <p:cNvSpPr txBox="1"/>
          <p:nvPr>
            <p:ph idx="2" type="body"/>
          </p:nvPr>
        </p:nvSpPr>
        <p:spPr>
          <a:xfrm>
            <a:off x="4939500" y="189200"/>
            <a:ext cx="3837000" cy="473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Statistička analiza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263200" y="223725"/>
            <a:ext cx="4049100" cy="18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Statistička analiza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Shapiro-Wilk test za normalnost podataka.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Mann-Whitney U-test za poređenje grupa.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Cohen-ov d za efekat veličine.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Interval poverenja za numeričke kolone.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4572000" y="288375"/>
            <a:ext cx="4280400" cy="18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Normalnost: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 Većina kolona nije normalno distribuirana.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Poređenje: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 Značajne razlike između BDP-a i populacije.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Efekat veličine: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 Velika veličina efekta između grupa.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9"/>
          <p:cNvSpPr txBox="1"/>
          <p:nvPr/>
        </p:nvSpPr>
        <p:spPr>
          <a:xfrm>
            <a:off x="1380450" y="2505425"/>
            <a:ext cx="63831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Statistička anliza, uključuje detaljnu analizu upoređivanja grupa Year i GPD(USD) 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1300" y="3399500"/>
            <a:ext cx="3581400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263200" y="71500"/>
            <a:ext cx="4049100" cy="26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 Shapiro-Wilk test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Rezultati: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Kolona 'Year':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P-vrednost = 0.0000  Odbacujemo nultu hipotezu (H₀) da je distribucija normalna.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Kolona 'GDP (USD)':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P-vrednost = 0.0000 Takođe odbacujemo H₀, distribucija nije normalna.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Zaključak: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Oba seta podataka nisu normalno distribuirana.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0"/>
          <p:cNvSpPr txBox="1"/>
          <p:nvPr>
            <p:ph idx="1" type="body"/>
          </p:nvPr>
        </p:nvSpPr>
        <p:spPr>
          <a:xfrm>
            <a:off x="4572000" y="71500"/>
            <a:ext cx="4280400" cy="26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Mann-Whitney U-test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Rezultati: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P-vrednost = 0.0000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Značajna razlika između distribucija dve kolone.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Zaključak: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Postoji statistički značajna razlika između Year i GPD(USD) , što ukazuje na fundamentalne razlike u njihovoj raspodeli vrednosti.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0"/>
          <p:cNvSpPr txBox="1"/>
          <p:nvPr/>
        </p:nvSpPr>
        <p:spPr>
          <a:xfrm>
            <a:off x="1633300" y="2516375"/>
            <a:ext cx="6056700" cy="22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Srednja vrednost i standardna devijacija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Grupa 1 (Year):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Srednja vrednost: </a:t>
            </a:r>
            <a:r>
              <a:rPr b="1" lang="en" sz="1100">
                <a:solidFill>
                  <a:schemeClr val="dk1"/>
                </a:solidFill>
              </a:rPr>
              <a:t>2014.5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Standardna devijacija: </a:t>
            </a:r>
            <a:r>
              <a:rPr b="1" lang="en" sz="1100">
                <a:solidFill>
                  <a:schemeClr val="dk1"/>
                </a:solidFill>
              </a:rPr>
              <a:t>2.88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Grupa 2 (GDP):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Srednja vrednost: </a:t>
            </a:r>
            <a:r>
              <a:rPr b="1" lang="en" sz="1100">
                <a:solidFill>
                  <a:schemeClr val="dk1"/>
                </a:solidFill>
              </a:rPr>
              <a:t>10.57 triliona USD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Standardna devijacija: </a:t>
            </a:r>
            <a:r>
              <a:rPr b="1" lang="en" sz="1100">
                <a:solidFill>
                  <a:schemeClr val="dk1"/>
                </a:solidFill>
              </a:rPr>
              <a:t>5.55 triliona USD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Zaključak:</a:t>
            </a:r>
            <a:r>
              <a:rPr lang="en" sz="1100">
                <a:solidFill>
                  <a:schemeClr val="dk1"/>
                </a:solidFill>
              </a:rPr>
              <a:t> Podaci o Year</a:t>
            </a:r>
            <a:r>
              <a:rPr lang="en" sz="1100">
                <a:solidFill>
                  <a:srgbClr val="188038"/>
                </a:solidFill>
              </a:rPr>
              <a:t> </a:t>
            </a:r>
            <a:r>
              <a:rPr lang="en" sz="1100">
                <a:solidFill>
                  <a:schemeClr val="dk1"/>
                </a:solidFill>
              </a:rPr>
              <a:t>su homogeniji i imaju manju disperziju, dok GPD(USD) pokazuje veću varijabilnost zbog razlika između ekonomija zemalja.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idx="1" type="body"/>
          </p:nvPr>
        </p:nvSpPr>
        <p:spPr>
          <a:xfrm>
            <a:off x="263200" y="223725"/>
            <a:ext cx="4049100" cy="38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Cohen-ov d (Veličina efekta)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Rezultat: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Cohen-ov d =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-2.6942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Veličina efekta: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Velika (apsolutna vrednost je &gt; 0.8).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Zaključak: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Ovo ukazuje na jasnu separaciju u vrednostima između Year i GPD(USD).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1"/>
          <p:cNvSpPr txBox="1"/>
          <p:nvPr>
            <p:ph idx="1" type="body"/>
          </p:nvPr>
        </p:nvSpPr>
        <p:spPr>
          <a:xfrm>
            <a:off x="4572000" y="157950"/>
            <a:ext cx="4280400" cy="44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 Interval poverenja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Rezultat: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Interval poverenja za Year: (2014.10, 2014.90).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Zaključak: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Prosečna godina se sa velikom sigurnošću nalazi unutar ovog raspona, što dodatno potvrđuje homogenost podataka u ovoj grupi.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6050" y="2377350"/>
            <a:ext cx="5205376" cy="276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109650" y="526350"/>
            <a:ext cx="8526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DATA SET: world_bank_dataset.csv (Kaggle)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Ovaj skup podataka pruža ključne ekonomske, društvene i ekološke pokazatelje za različite zemlje u određenim godinama. 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Faza 5</a:t>
            </a:r>
            <a:endParaRPr/>
          </a:p>
        </p:txBody>
      </p:sp>
      <p:sp>
        <p:nvSpPr>
          <p:cNvPr id="189" name="Google Shape;189;p3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Aptos"/>
                <a:ea typeface="Aptos"/>
                <a:cs typeface="Aptos"/>
                <a:sym typeface="Aptos"/>
              </a:rPr>
              <a:t>Prediktivno modeliranje i mašinsko učenje</a:t>
            </a:r>
            <a:endParaRPr sz="2400"/>
          </a:p>
        </p:txBody>
      </p:sp>
      <p:sp>
        <p:nvSpPr>
          <p:cNvPr id="190" name="Google Shape;190;p32"/>
          <p:cNvSpPr txBox="1"/>
          <p:nvPr>
            <p:ph idx="2" type="body"/>
          </p:nvPr>
        </p:nvSpPr>
        <p:spPr>
          <a:xfrm>
            <a:off x="4939500" y="189200"/>
            <a:ext cx="3837000" cy="473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Linearna regresija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Logistička regresija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SVM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idx="1" type="body"/>
          </p:nvPr>
        </p:nvSpPr>
        <p:spPr>
          <a:xfrm>
            <a:off x="263200" y="125025"/>
            <a:ext cx="4652100" cy="32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Cilj: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Predikcija očekivanog životnog veka kao binarne klase: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"Nizak životni vek" (ispod medijane).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"Visok životni vek" (iznad medijane).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Izabrane karakteristike: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Bruto domaći proizvod (GDP).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Populacija.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Stopa nezaposlenosti.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Emisije CO2 po glavi stanovnika.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Pristup električnoj energiji.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Ciljna promenljiva: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Kategorizovan očekivani životni vek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 (binarnom vrednošću: 0 = nizak, 1 = visok).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3"/>
          <p:cNvSpPr txBox="1"/>
          <p:nvPr/>
        </p:nvSpPr>
        <p:spPr>
          <a:xfrm>
            <a:off x="4915300" y="125025"/>
            <a:ext cx="3926100" cy="36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Klasifikacioni modeli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Primena modela: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Logistička regresija.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SVM sa različitim jezgrima: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Linearno jezgro.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RBF jezgro.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Polinomsko jezgro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Metričke vrednosti: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	Tačnost (Accuracy)</a:t>
            </a:r>
            <a:endParaRPr sz="11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Preciznost (Precision)</a:t>
            </a:r>
            <a:endParaRPr sz="11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Odziv (Recall)</a:t>
            </a:r>
            <a:endParaRPr sz="11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F1-Score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98" name="Google Shape;19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3100" y="3578575"/>
            <a:ext cx="5037804" cy="109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544525" cy="2563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7454" y="0"/>
            <a:ext cx="3620420" cy="265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521392"/>
            <a:ext cx="3544525" cy="2656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23467" y="2614350"/>
            <a:ext cx="3420533" cy="2563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4"/>
          <p:cNvSpPr txBox="1"/>
          <p:nvPr/>
        </p:nvSpPr>
        <p:spPr>
          <a:xfrm>
            <a:off x="3560550" y="1408150"/>
            <a:ext cx="20229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SVM (linearna jezgra)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ima najbolje ukupne performanse sa najvećim brojem tačno klasifikovanih instanci (33/60).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Takođe, postiže ravnotežu između preciznosti za nizak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i visok životni vek.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/>
          <p:nvPr>
            <p:ph idx="1" type="body"/>
          </p:nvPr>
        </p:nvSpPr>
        <p:spPr>
          <a:xfrm>
            <a:off x="835675" y="196300"/>
            <a:ext cx="7983900" cy="20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Linearna regresija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Svrha: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Predikcija kontinuirane vrednosti očekivanog životnog veka (u formi regresije).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Rezultati: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Srednja kvadratna greška (MSE):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 sz="10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0.2647789269547987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Vizualizacija: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Scatter plot stvarnih vs predikovanih vrednosti sa idealnom regresionom linijom.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9100" y="1907100"/>
            <a:ext cx="5545800" cy="311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Faza 6</a:t>
            </a:r>
            <a:endParaRPr/>
          </a:p>
        </p:txBody>
      </p:sp>
      <p:sp>
        <p:nvSpPr>
          <p:cNvPr id="219" name="Google Shape;219;p3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700">
                <a:latin typeface="Aptos"/>
                <a:ea typeface="Aptos"/>
                <a:cs typeface="Aptos"/>
                <a:sym typeface="Aptos"/>
              </a:rPr>
              <a:t>Napredno mašinsko učenje</a:t>
            </a:r>
            <a:r>
              <a:rPr b="1" lang="en" sz="1100" u="sng">
                <a:latin typeface="Aptos"/>
                <a:ea typeface="Aptos"/>
                <a:cs typeface="Aptos"/>
                <a:sym typeface="Aptos"/>
              </a:rPr>
              <a:t> </a:t>
            </a:r>
            <a:endParaRPr sz="2400"/>
          </a:p>
        </p:txBody>
      </p:sp>
      <p:sp>
        <p:nvSpPr>
          <p:cNvPr id="220" name="Google Shape;220;p36"/>
          <p:cNvSpPr txBox="1"/>
          <p:nvPr>
            <p:ph idx="2" type="body"/>
          </p:nvPr>
        </p:nvSpPr>
        <p:spPr>
          <a:xfrm>
            <a:off x="4939500" y="189200"/>
            <a:ext cx="3837000" cy="473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K-Means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Stablo odlučivanja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Neuronske mreže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7"/>
          <p:cNvSpPr txBox="1"/>
          <p:nvPr/>
        </p:nvSpPr>
        <p:spPr>
          <a:xfrm>
            <a:off x="177675" y="114050"/>
            <a:ext cx="8422500" cy="31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K-Means klasterovanje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Cilj:</a:t>
            </a:r>
            <a:r>
              <a:rPr lang="en" sz="1100">
                <a:solidFill>
                  <a:schemeClr val="dk1"/>
                </a:solidFill>
              </a:rPr>
              <a:t> Grupisanje zemalja na osnovu socio-ekonomskih karakteristika.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Korišćene karakteristike: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BDP, populacija, očekivani životni vek, stopa nezaposlenosti, emisije CO2 i pristup električnoj energiji.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Vizualizacija:</a:t>
            </a:r>
            <a:endParaRPr b="1" sz="1100">
              <a:solidFill>
                <a:schemeClr val="dk1"/>
              </a:solidFill>
            </a:endParaRPr>
          </a:p>
          <a:p>
            <a:pPr indent="-29845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Scatter plot klastera.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Primer analize:</a:t>
            </a:r>
            <a:r>
              <a:rPr lang="en" sz="1100">
                <a:solidFill>
                  <a:schemeClr val="dk1"/>
                </a:solidFill>
              </a:rPr>
              <a:t> K-Means klasteri pokazuju određenu separaciju na osnovu socio-ekonomskih karakteristika, ali postoji preklapanje zbog složenosti podataka.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26" name="Google Shape;22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6050" y="2077150"/>
            <a:ext cx="3608449" cy="297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925" y="2245175"/>
            <a:ext cx="3608450" cy="281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8"/>
          <p:cNvSpPr txBox="1"/>
          <p:nvPr/>
        </p:nvSpPr>
        <p:spPr>
          <a:xfrm>
            <a:off x="122825" y="0"/>
            <a:ext cx="4079700" cy="48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Stablo odlučivanja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Cilj:</a:t>
            </a:r>
            <a:r>
              <a:rPr lang="en" sz="1100">
                <a:solidFill>
                  <a:schemeClr val="dk1"/>
                </a:solidFill>
              </a:rPr>
              <a:t> Klasifikacija očekivanog životnog veka kao niskog ili visokog.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Metod: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Trenirano stablo odlučivanja na osnovu socio-ekonomskih karakteristika.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Evaluacija performansi korišćenjem tačnosti, preciznosti, odziva i F1-score-a.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Rezultati: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 sz="1100">
                <a:solidFill>
                  <a:schemeClr val="dk1"/>
                </a:solidFill>
              </a:rPr>
              <a:t>Tačnost:</a:t>
            </a:r>
            <a:r>
              <a:rPr lang="en" sz="1100">
                <a:solidFill>
                  <a:schemeClr val="dk1"/>
                </a:solidFill>
              </a:rPr>
              <a:t> 0.6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 sz="1100">
                <a:solidFill>
                  <a:schemeClr val="dk1"/>
                </a:solidFill>
              </a:rPr>
              <a:t>Preciznost:</a:t>
            </a:r>
            <a:r>
              <a:rPr lang="en" sz="1100">
                <a:solidFill>
                  <a:schemeClr val="dk1"/>
                </a:solidFill>
              </a:rPr>
              <a:t> 0.6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 sz="1100">
                <a:solidFill>
                  <a:schemeClr val="dk1"/>
                </a:solidFill>
              </a:rPr>
              <a:t>Odziv:</a:t>
            </a:r>
            <a:r>
              <a:rPr lang="en" sz="1100">
                <a:solidFill>
                  <a:schemeClr val="dk1"/>
                </a:solidFill>
              </a:rPr>
              <a:t> 0.6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 sz="1100">
                <a:solidFill>
                  <a:schemeClr val="dk1"/>
                </a:solidFill>
              </a:rPr>
              <a:t>F1-Score:</a:t>
            </a:r>
            <a:r>
              <a:rPr lang="en" sz="1100">
                <a:solidFill>
                  <a:schemeClr val="dk1"/>
                </a:solidFill>
              </a:rPr>
              <a:t> 0.6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Zaključak:</a:t>
            </a:r>
            <a:r>
              <a:rPr lang="en" sz="1100">
                <a:solidFill>
                  <a:schemeClr val="dk1"/>
                </a:solidFill>
              </a:rPr>
              <a:t> Stablo odlučivanja pruža intuitivnu analizu, ali ima ograničene performanse u poređenju sa kompleksnijim modelima.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33" name="Google Shape;23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375" y="629499"/>
            <a:ext cx="4079700" cy="320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9"/>
          <p:cNvSpPr txBox="1"/>
          <p:nvPr/>
        </p:nvSpPr>
        <p:spPr>
          <a:xfrm>
            <a:off x="53700" y="0"/>
            <a:ext cx="3852300" cy="48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Neuronske mreže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Cilj:</a:t>
            </a:r>
            <a:r>
              <a:rPr lang="en" sz="1100">
                <a:solidFill>
                  <a:schemeClr val="dk1"/>
                </a:solidFill>
              </a:rPr>
              <a:t> Klasifikacija očekivanog životnog veka koristeći duboko učenje.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Metod: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Primenjena osnovna neuronska mreža sa 2 sakrivena sloja.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Pobuđivanje ReLU funkcije za sakrivene slojeve, sigmoid za izlaz.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Poboljšani model sa regularizacijom 12 i dropout-om za sprečavanje overfitting-a.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Rezultati osnovnog modela: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 sz="1100">
                <a:solidFill>
                  <a:schemeClr val="dk1"/>
                </a:solidFill>
              </a:rPr>
              <a:t>Tačnost:</a:t>
            </a:r>
            <a:r>
              <a:rPr lang="en" sz="1100">
                <a:solidFill>
                  <a:schemeClr val="dk1"/>
                </a:solidFill>
              </a:rPr>
              <a:t> 0.85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 sz="1100">
                <a:solidFill>
                  <a:schemeClr val="dk1"/>
                </a:solidFill>
              </a:rPr>
              <a:t>Gubitak</a:t>
            </a:r>
            <a:r>
              <a:rPr lang="en" sz="1100">
                <a:solidFill>
                  <a:schemeClr val="dk1"/>
                </a:solidFill>
              </a:rPr>
              <a:t> (Loss): Smanjuje se tokom epoha, ali dolazi do overfitting-a nakon određenog broja epoha.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Rezultati poboljšanog modela: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 sz="1100">
                <a:solidFill>
                  <a:schemeClr val="dk1"/>
                </a:solidFill>
              </a:rPr>
              <a:t>Tačnost:</a:t>
            </a:r>
            <a:r>
              <a:rPr lang="en" sz="1100">
                <a:solidFill>
                  <a:schemeClr val="dk1"/>
                </a:solidFill>
              </a:rPr>
              <a:t> 0.91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39" name="Google Shape;23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6455" y="2997250"/>
            <a:ext cx="2632995" cy="2079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9443" y="2964063"/>
            <a:ext cx="2674557" cy="214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3450" y="118900"/>
            <a:ext cx="3744375" cy="27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0"/>
          <p:cNvSpPr txBox="1"/>
          <p:nvPr>
            <p:ph type="title"/>
          </p:nvPr>
        </p:nvSpPr>
        <p:spPr>
          <a:xfrm>
            <a:off x="490250" y="526350"/>
            <a:ext cx="8189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HVALA NA PAŽNJI!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512700" y="287075"/>
            <a:ext cx="8118600" cy="88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Prikaz podataka </a:t>
            </a:r>
            <a:endParaRPr sz="3100"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28375"/>
            <a:ext cx="8839203" cy="2821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Faza 2</a:t>
            </a:r>
            <a:endParaRPr/>
          </a:p>
        </p:txBody>
      </p:sp>
      <p:sp>
        <p:nvSpPr>
          <p:cNvPr id="77" name="Google Shape;77;p1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Vizuelizacija podataka i dinamičko predstavljanje</a:t>
            </a:r>
            <a:endParaRPr sz="1800"/>
          </a:p>
        </p:txBody>
      </p:sp>
      <p:sp>
        <p:nvSpPr>
          <p:cNvPr id="78" name="Google Shape;78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Distribucija stanovništva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Veza između očekivanog životnog veka i BDP-a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Stope nezaposlenosti po državama kroz godine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Veza između emisija CO2 i pristupa električnoj energiji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Promene BDP-a kroz godine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40875" y="253300"/>
            <a:ext cx="8520600" cy="11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Vizualizacija distribucije populacije za poslednju dostupnu godinu u datasetu.</a:t>
            </a:r>
            <a:endParaRPr sz="16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Korišćen je </a:t>
            </a:r>
            <a:r>
              <a:rPr b="1" lang="en" sz="1600"/>
              <a:t>Bar plot</a:t>
            </a:r>
            <a:r>
              <a:rPr lang="en" sz="1600"/>
              <a:t> koji pokazuje populaciju svake zemlje.</a:t>
            </a:r>
            <a:endParaRPr sz="1600"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038" y="1537600"/>
            <a:ext cx="8133925" cy="341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279150" y="220825"/>
            <a:ext cx="85857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Analiza odnosa između BDP-a (na logaritamskoj skali) i očekivanog životnog veka.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Korišćen je </a:t>
            </a:r>
            <a:r>
              <a:rPr b="1" lang="en"/>
              <a:t>Scatter plot</a:t>
            </a:r>
            <a:r>
              <a:rPr lang="en"/>
              <a:t> sa oznakama po državama i bojenjem po zemljama.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825" y="1320125"/>
            <a:ext cx="7988351" cy="3695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279150" y="220825"/>
            <a:ext cx="85857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Analiza stope nezaposlenosti kroz godine za sve zemlje.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Korišćen je </a:t>
            </a:r>
            <a:r>
              <a:rPr b="1" lang="en"/>
              <a:t>Heatmap </a:t>
            </a:r>
            <a:r>
              <a:rPr lang="en"/>
              <a:t>sa stopama nezaposlenosti za svaku zemlju kroz godine.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850" y="1222225"/>
            <a:ext cx="7666299" cy="382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279150" y="220825"/>
            <a:ext cx="85857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Analiza odnosa između emisija CO2 i pristupa električnoj energiji.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Korišćen je</a:t>
            </a:r>
            <a:r>
              <a:rPr b="1" lang="en"/>
              <a:t> Boxplot </a:t>
            </a:r>
            <a:r>
              <a:rPr lang="en"/>
              <a:t>koji prikazuje raspodelu emisija CO2 u zavisnosti od nivoa pristupa električnoj energiji.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538" y="1320250"/>
            <a:ext cx="7698925" cy="370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279150" y="220825"/>
            <a:ext cx="85857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Analiza BDP-a svih zemalja kroz vreme.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Korišćen je </a:t>
            </a:r>
            <a:r>
              <a:rPr b="1" lang="en"/>
              <a:t>Line plot</a:t>
            </a:r>
            <a:r>
              <a:rPr lang="en"/>
              <a:t> sa promenama BDP-a kroz godine, razdvojeno po državama.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400" y="1417950"/>
            <a:ext cx="8163202" cy="382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